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578" r:id="rId5"/>
    <p:sldId id="3559" r:id="rId6"/>
    <p:sldId id="3603" r:id="rId7"/>
    <p:sldId id="3602" r:id="rId8"/>
    <p:sldId id="3601" r:id="rId9"/>
    <p:sldId id="3597" r:id="rId10"/>
    <p:sldId id="3557" r:id="rId11"/>
    <p:sldId id="3612" r:id="rId12"/>
    <p:sldId id="3613" r:id="rId13"/>
    <p:sldId id="3614" r:id="rId14"/>
    <p:sldId id="3611" r:id="rId15"/>
    <p:sldId id="3607" r:id="rId16"/>
    <p:sldId id="3604" r:id="rId17"/>
    <p:sldId id="3605" r:id="rId18"/>
    <p:sldId id="3606" r:id="rId19"/>
    <p:sldId id="3608" r:id="rId20"/>
    <p:sldId id="3599" r:id="rId21"/>
    <p:sldId id="3600" r:id="rId22"/>
    <p:sldId id="3560" r:id="rId23"/>
    <p:sldId id="3609" r:id="rId24"/>
  </p:sldIdLst>
  <p:sldSz cx="12192000" cy="68580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FF590A-4675-43C6-B89F-BDFD3B136B36}">
          <p14:sldIdLst>
            <p14:sldId id="3578"/>
            <p14:sldId id="3559"/>
            <p14:sldId id="3603"/>
            <p14:sldId id="3602"/>
            <p14:sldId id="3601"/>
            <p14:sldId id="3597"/>
            <p14:sldId id="3557"/>
            <p14:sldId id="3612"/>
            <p14:sldId id="3613"/>
            <p14:sldId id="3614"/>
            <p14:sldId id="3611"/>
            <p14:sldId id="3607"/>
            <p14:sldId id="3604"/>
            <p14:sldId id="3605"/>
            <p14:sldId id="3606"/>
            <p14:sldId id="3608"/>
            <p14:sldId id="3599"/>
            <p14:sldId id="3600"/>
            <p14:sldId id="3560"/>
            <p14:sldId id="36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vo" initials="SC" lastIdx="1" clrIdx="0">
    <p:extLst>
      <p:ext uri="{19B8F6BF-5375-455C-9EA6-DF929625EA0E}">
        <p15:presenceInfo xmlns:p15="http://schemas.microsoft.com/office/powerpoint/2012/main" userId="S-1-5-21-1434341430-1052582739-452798024-1818" providerId="AD"/>
      </p:ext>
    </p:extLst>
  </p:cmAuthor>
  <p:cmAuthor id="2" name="Sarah Calvo" initials="SC [2]" lastIdx="1" clrIdx="1">
    <p:extLst>
      <p:ext uri="{19B8F6BF-5375-455C-9EA6-DF929625EA0E}">
        <p15:presenceInfo xmlns:p15="http://schemas.microsoft.com/office/powerpoint/2012/main" userId="S::scalvo@molbio-research.net::182a03e4-63ef-4c04-a816-8048ed825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BF3"/>
    <a:srgbClr val="A3A500"/>
    <a:srgbClr val="7BAE00"/>
    <a:srgbClr val="619CFF"/>
    <a:srgbClr val="FFFFFF"/>
    <a:srgbClr val="00BFC4"/>
    <a:srgbClr val="C577FF"/>
    <a:srgbClr val="F87369"/>
    <a:srgbClr val="763892"/>
    <a:srgbClr val="946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BC23E-BCAB-48A2-A923-D03613A702E9}" v="1" dt="2026-01-22T14:53:07.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p:scale>
          <a:sx n="75" d="100"/>
          <a:sy n="75" d="100"/>
        </p:scale>
        <p:origin x="950" y="3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70E8478-7A3A-455D-8DA3-2A7D0E736CE3}" type="datetimeFigureOut">
              <a:rPr lang="en-US" smtClean="0"/>
              <a:t>1/28/2026</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FB001463-DE98-4DA1-8C81-3405BA4AA637}" type="slidenum">
              <a:rPr lang="en-US" smtClean="0"/>
              <a:t>‹#›</a:t>
            </a:fld>
            <a:endParaRPr lang="en-US"/>
          </a:p>
        </p:txBody>
      </p:sp>
    </p:spTree>
    <p:extLst>
      <p:ext uri="{BB962C8B-B14F-4D97-AF65-F5344CB8AC3E}">
        <p14:creationId xmlns:p14="http://schemas.microsoft.com/office/powerpoint/2010/main" val="18555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E146DF81-2812-4CD1-B6FA-8FAFE7042F98}" type="datetimeFigureOut">
              <a:rPr lang="en-US" smtClean="0"/>
              <a:t>1/28/2026</a:t>
            </a:fld>
            <a:endParaRPr lang="en-US"/>
          </a:p>
        </p:txBody>
      </p:sp>
      <p:sp>
        <p:nvSpPr>
          <p:cNvPr id="4" name="Slide Image Placeholder 3"/>
          <p:cNvSpPr>
            <a:spLocks noGrp="1" noRot="1" noChangeAspect="1"/>
          </p:cNvSpPr>
          <p:nvPr>
            <p:ph type="sldImg" idx="2"/>
          </p:nvPr>
        </p:nvSpPr>
        <p:spPr>
          <a:xfrm>
            <a:off x="381000" y="703263"/>
            <a:ext cx="62484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956452E-3FFE-45BA-8F8C-A7F9B374031E}" type="slidenum">
              <a:rPr lang="en-US" smtClean="0"/>
              <a:t>‹#›</a:t>
            </a:fld>
            <a:endParaRPr lang="en-US"/>
          </a:p>
        </p:txBody>
      </p:sp>
    </p:spTree>
    <p:extLst>
      <p:ext uri="{BB962C8B-B14F-4D97-AF65-F5344CB8AC3E}">
        <p14:creationId xmlns:p14="http://schemas.microsoft.com/office/powerpoint/2010/main" val="95133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3200"/>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0686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3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02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90600"/>
            <a:ext cx="53848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384800" cy="5486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8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282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228600"/>
            <a:ext cx="11379200" cy="487362"/>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711200" y="914400"/>
            <a:ext cx="10871200" cy="5715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93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l" defTabSz="914400" rtl="0" eaLnBrk="1" latinLnBrk="0" hangingPunct="1">
        <a:spcBef>
          <a:spcPct val="0"/>
        </a:spcBef>
        <a:buNone/>
        <a:defRPr sz="2800" b="1"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google.com/search?rlz=1C1RXQR_enUS1123US1123&amp;cs=0&amp;sca_esv=d146b05616c98815&amp;q=exocytosis&amp;sa=X&amp;ved=2ahUKEwja2sWApfOMAxXwKFkFHd2FMSIQxccNegQILxAC&amp;mstk=AUtExfCZO3S5j7pg1wlpqvxQ5M9o_TpLXBD832VTdHHVG5syFGpYhjChv8fORVQFkoa2dezgKz7Kt_s71bdl-sUyN1nt5-tcScmGfb9aI8ofBUVce5MraUrYR4og_TjB938ogqF8xaV1PPlYeXUxA6_n3LJ8ynpmOLNn0aWXLnTWx2i0MNS_5cvsjbqNVYbGBhL6DYal&amp;csui=3" TargetMode="External"/><Relationship Id="rId4" Type="http://schemas.openxmlformats.org/officeDocument/2006/relationships/hyperlink" Target="https://www.google.com/search?rlz=1C1RXQR_enUS1123US1123&amp;cs=0&amp;sca_esv=d146b05616c98815&amp;q=endocytosis&amp;sa=X&amp;ved=2ahUKEwja2sWApfOMAxXwKFkFHd2FMSIQxccNegQILxAB&amp;mstk=AUtExfCZO3S5j7pg1wlpqvxQ5M9o_TpLXBD832VTdHHVG5syFGpYhjChv8fORVQFkoa2dezgKz7Kt_s71bdl-sUyN1nt5-tcScmGfb9aI8ofBUVce5MraUrYR4og_TjB938ogqF8xaV1PPlYeXUxA6_n3LJ8ynpmOLNn0aWXLnTWx2i0MNS_5cvsjbqNVYbGBhL6DYal&amp;csui=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rlz=1C1RXQR_enUS1123US1123&amp;cs=0&amp;sca_esv=f9f1a50abb3c6f24&amp;q=polyphosphate&amp;sa=X&amp;ved=2ahUKEwia5fyayNqMAxXwKFkFHdmHMfsQxccNegQIBBAC&amp;mstk=AUtExfBCYC7OUo8feTP6vZ52gYbb6Kaj9LYNNHKXzaH5m5IJn8s4mT2ILqIDfLjfkalyEYCHe2H4GRqsXz11hVODIzX2QHOYpDz7FO1Y-EEe5RZWdaolnZfZambzI1S_Q5Vo_tfLDRBPQT-YSkIaGvedn3RqnCC1LbOO7uG2FWP_AbFDb5s&amp;csui=3" TargetMode="External"/><Relationship Id="rId7" Type="http://schemas.openxmlformats.org/officeDocument/2006/relationships/image" Target="../media/image23.png"/><Relationship Id="rId2" Type="http://schemas.openxmlformats.org/officeDocument/2006/relationships/hyperlink" Target="https://www.google.com/search?rlz=1C1RXQR_enUS1123US1123&amp;cs=0&amp;sca_esv=f9f1a50abb3c6f24&amp;q=pyrophosphate&amp;sa=X&amp;ved=2ahUKEwia5fyayNqMAxXwKFkFHdmHMfsQxccNegQIBBAB&amp;mstk=AUtExfBCYC7OUo8feTP6vZ52gYbb6Kaj9LYNNHKXzaH5m5IJn8s4mT2ILqIDfLjfkalyEYCHe2H4GRqsXz11hVODIzX2QHOYpDz7FO1Y-EEe5RZWdaolnZfZambzI1S_Q5Vo_tfLDRBPQT-YSkIaGvedn3RqnCC1LbOO7uG2FWP_AbFDb5s&amp;csui=3"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mc.ncbi.nlm.nih.gov/articles/PMC10350294/" TargetMode="External"/><Relationship Id="rId4" Type="http://schemas.openxmlformats.org/officeDocument/2006/relationships/hyperlink" Target="https://www.google.com/search?rlz=1C1RXQR_enUS1123US1123&amp;cs=0&amp;sca_esv=f9f1a50abb3c6f24&amp;q=autophagy&amp;sa=X&amp;ved=2ahUKEwia5fyayNqMAxXwKFkFHdmHMfsQxccNegQIBRAB&amp;mstk=AUtExfBCYC7OUo8feTP6vZ52gYbb6Kaj9LYNNHKXzaH5m5IJn8s4mT2ILqIDfLjfkalyEYCHe2H4GRqsXz11hVODIzX2QHOYpDz7FO1Y-EEe5RZWdaolnZfZambzI1S_Q5Vo_tfLDRBPQT-YSkIaGvedn3RqnCC1LbOO7uG2FWP_AbFDb5s&amp;csui=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ature.com/articles/ncomms3865#ref-CR1" TargetMode="External"/><Relationship Id="rId2" Type="http://schemas.openxmlformats.org/officeDocument/2006/relationships/hyperlink" Target="https://www.nature.com/articles/ncomms3865#ref-CR40"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nature.com/articles/ncomms3865#ref-CR41" TargetMode="External"/><Relationship Id="rId4" Type="http://schemas.openxmlformats.org/officeDocument/2006/relationships/hyperlink" Target="https://www.nature.com/articles/ncomms3865#ref-CR36"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ature.com/articles/ncomms3865#ref-CR36" TargetMode="External"/><Relationship Id="rId3" Type="http://schemas.openxmlformats.org/officeDocument/2006/relationships/hyperlink" Target="https://www.nature.com/articles/ncomms3865#ref-CR14" TargetMode="External"/><Relationship Id="rId7" Type="http://schemas.openxmlformats.org/officeDocument/2006/relationships/hyperlink" Target="https://www.nature.com/articles/ncomms3865#ref-CR1" TargetMode="External"/><Relationship Id="rId2" Type="http://schemas.openxmlformats.org/officeDocument/2006/relationships/hyperlink" Target="https://www.nature.com/articles/ncomms3865#ref-CR13" TargetMode="External"/><Relationship Id="rId1" Type="http://schemas.openxmlformats.org/officeDocument/2006/relationships/slideLayout" Target="../slideLayouts/slideLayout2.xml"/><Relationship Id="rId6" Type="http://schemas.openxmlformats.org/officeDocument/2006/relationships/hyperlink" Target="https://www.nature.com/articles/ncomms3865#ref-CR40" TargetMode="External"/><Relationship Id="rId5" Type="http://schemas.openxmlformats.org/officeDocument/2006/relationships/hyperlink" Target="https://www.nature.com/articles/ncomms3865#ref-CR16" TargetMode="External"/><Relationship Id="rId10" Type="http://schemas.openxmlformats.org/officeDocument/2006/relationships/image" Target="../media/image24.png"/><Relationship Id="rId4" Type="http://schemas.openxmlformats.org/officeDocument/2006/relationships/hyperlink" Target="https://www.nature.com/articles/ncomms3865#ref-CR15" TargetMode="External"/><Relationship Id="rId9" Type="http://schemas.openxmlformats.org/officeDocument/2006/relationships/hyperlink" Target="https://www.nature.com/articles/ncomms3865#ref-CR4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plos.org/plosbiology/article?id=10.1371/journal.pbio.3000741#pbio.3000741.ref033"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journals.plos.org/plosbiology/article?id=10.1371/journal.pbio.3000741#pbio-3000741-g003" TargetMode="External"/><Relationship Id="rId4" Type="http://schemas.openxmlformats.org/officeDocument/2006/relationships/hyperlink" Target="https://journals.plos.org/plosbiology/article?id=10.1371/journal.pbio.3000741#pbio.3000741.ref0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33D6-947F-DD62-BC3F-0A63D8578CB5}"/>
              </a:ext>
            </a:extLst>
          </p:cNvPr>
          <p:cNvSpPr>
            <a:spLocks noGrp="1"/>
          </p:cNvSpPr>
          <p:nvPr>
            <p:ph type="title"/>
          </p:nvPr>
        </p:nvSpPr>
        <p:spPr/>
        <p:txBody>
          <a:bodyPr/>
          <a:lstStyle/>
          <a:p>
            <a:r>
              <a:rPr lang="en-US" dirty="0"/>
              <a:t>Kinetoplast &amp; MITO-EPI species calcium </a:t>
            </a:r>
          </a:p>
        </p:txBody>
      </p:sp>
      <p:sp>
        <p:nvSpPr>
          <p:cNvPr id="3" name="Content Placeholder 2">
            <a:extLst>
              <a:ext uri="{FF2B5EF4-FFF2-40B4-BE49-F238E27FC236}">
                <a16:creationId xmlns:a16="http://schemas.microsoft.com/office/drawing/2014/main" id="{DE38BD32-B892-499F-206B-7634C2968BCC}"/>
              </a:ext>
            </a:extLst>
          </p:cNvPr>
          <p:cNvSpPr>
            <a:spLocks noGrp="1"/>
          </p:cNvSpPr>
          <p:nvPr>
            <p:ph idx="1"/>
          </p:nvPr>
        </p:nvSpPr>
        <p:spPr/>
        <p:txBody>
          <a:bodyPr/>
          <a:lstStyle/>
          <a:p>
            <a:pPr marL="0" indent="0">
              <a:buNone/>
            </a:pPr>
            <a:r>
              <a:rPr lang="en-US" dirty="0" err="1"/>
              <a:t>Abbrevations</a:t>
            </a:r>
            <a:r>
              <a:rPr lang="en-US" dirty="0"/>
              <a:t> used in following presentation:</a:t>
            </a:r>
          </a:p>
          <a:p>
            <a:r>
              <a:rPr lang="en-US" dirty="0"/>
              <a:t>BSF : bloodstream form</a:t>
            </a:r>
          </a:p>
          <a:p>
            <a:r>
              <a:rPr lang="en-US" dirty="0"/>
              <a:t>PCF : </a:t>
            </a:r>
            <a:r>
              <a:rPr lang="en-US" dirty="0" err="1"/>
              <a:t>procyclic</a:t>
            </a:r>
            <a:r>
              <a:rPr lang="en-US" dirty="0"/>
              <a:t> (insect) form</a:t>
            </a:r>
          </a:p>
          <a:p>
            <a:endParaRPr lang="en-US" dirty="0"/>
          </a:p>
          <a:p>
            <a:pPr marL="0" indent="0">
              <a:buNone/>
            </a:pPr>
            <a:r>
              <a:rPr lang="en-US" dirty="0"/>
              <a:t>There are multiple other studies comparing proteomics in these forms including:</a:t>
            </a:r>
          </a:p>
          <a:p>
            <a:r>
              <a:rPr lang="en-US" dirty="0"/>
              <a:t>Dejung2016 (good study and design, lower proteomics coverage than us) </a:t>
            </a:r>
          </a:p>
          <a:p>
            <a:r>
              <a:rPr lang="en-US" dirty="0"/>
              <a:t>Dolezelova2020 (in vitro differentiation) </a:t>
            </a:r>
            <a:r>
              <a:rPr lang="en-US" dirty="0" err="1"/>
              <a:t>timecourse</a:t>
            </a:r>
            <a:r>
              <a:rPr lang="en-US" dirty="0"/>
              <a:t> from PCF -&gt; </a:t>
            </a:r>
            <a:r>
              <a:rPr lang="en-US" dirty="0" err="1"/>
              <a:t>metacyclics</a:t>
            </a:r>
            <a:r>
              <a:rPr lang="en-US" dirty="0"/>
              <a:t> (similar to going from PCF toward bloodstream form), this has quite good coverage </a:t>
            </a:r>
            <a:r>
              <a:rPr lang="en-US"/>
              <a:t>(similar to ours)</a:t>
            </a:r>
            <a:endParaRPr lang="en-US" dirty="0"/>
          </a:p>
        </p:txBody>
      </p:sp>
    </p:spTree>
    <p:extLst>
      <p:ext uri="{BB962C8B-B14F-4D97-AF65-F5344CB8AC3E}">
        <p14:creationId xmlns:p14="http://schemas.microsoft.com/office/powerpoint/2010/main" val="260842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B6FC-B6CA-2808-5DED-D6E661B06E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4643A0-8AC8-856A-3A2E-56476B81F5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725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6CA-BD49-52C0-AA98-BC756C8FF8F6}"/>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4CEFC35D-2A73-B398-899F-CEC2FD4A52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4036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6248-9D6D-B43D-B27C-94A383016BCA}"/>
              </a:ext>
            </a:extLst>
          </p:cNvPr>
          <p:cNvSpPr>
            <a:spLocks noGrp="1"/>
          </p:cNvSpPr>
          <p:nvPr>
            <p:ph type="title"/>
          </p:nvPr>
        </p:nvSpPr>
        <p:spPr/>
        <p:txBody>
          <a:bodyPr/>
          <a:lstStyle/>
          <a:p>
            <a:r>
              <a:rPr lang="en-US" dirty="0"/>
              <a:t>Calpains: proteins with DUF1935 and/or Peptidase_C2</a:t>
            </a:r>
          </a:p>
        </p:txBody>
      </p:sp>
      <p:pic>
        <p:nvPicPr>
          <p:cNvPr id="11" name="Picture 10">
            <a:extLst>
              <a:ext uri="{FF2B5EF4-FFF2-40B4-BE49-F238E27FC236}">
                <a16:creationId xmlns:a16="http://schemas.microsoft.com/office/drawing/2014/main" id="{5ED08553-1FA2-DEF0-408C-C97497B26715}"/>
              </a:ext>
            </a:extLst>
          </p:cNvPr>
          <p:cNvPicPr>
            <a:picLocks noChangeAspect="1"/>
          </p:cNvPicPr>
          <p:nvPr/>
        </p:nvPicPr>
        <p:blipFill>
          <a:blip r:embed="rId2"/>
          <a:stretch>
            <a:fillRect/>
          </a:stretch>
        </p:blipFill>
        <p:spPr>
          <a:xfrm>
            <a:off x="2063692" y="914400"/>
            <a:ext cx="6491200" cy="5730969"/>
          </a:xfrm>
          <a:prstGeom prst="rect">
            <a:avLst/>
          </a:prstGeom>
        </p:spPr>
      </p:pic>
    </p:spTree>
    <p:extLst>
      <p:ext uri="{BB962C8B-B14F-4D97-AF65-F5344CB8AC3E}">
        <p14:creationId xmlns:p14="http://schemas.microsoft.com/office/powerpoint/2010/main" val="394205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65C988-5AAB-E788-07FF-4C0CB770C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48" y="4766916"/>
            <a:ext cx="5392722" cy="2091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93E9A4-42B8-2814-FD45-1569BDC4FC93}"/>
              </a:ext>
            </a:extLst>
          </p:cNvPr>
          <p:cNvSpPr>
            <a:spLocks noGrp="1"/>
          </p:cNvSpPr>
          <p:nvPr>
            <p:ph type="title"/>
          </p:nvPr>
        </p:nvSpPr>
        <p:spPr/>
        <p:txBody>
          <a:bodyPr/>
          <a:lstStyle/>
          <a:p>
            <a:r>
              <a:rPr lang="en-US" dirty="0"/>
              <a:t>In mice, mitochondrial calpain-1 cleaves and inactivates ATP5B</a:t>
            </a:r>
          </a:p>
        </p:txBody>
      </p:sp>
      <p:sp>
        <p:nvSpPr>
          <p:cNvPr id="3" name="Content Placeholder 2">
            <a:extLst>
              <a:ext uri="{FF2B5EF4-FFF2-40B4-BE49-F238E27FC236}">
                <a16:creationId xmlns:a16="http://schemas.microsoft.com/office/drawing/2014/main" id="{2666A2B3-6725-E714-3262-734B0CB611BA}"/>
              </a:ext>
            </a:extLst>
          </p:cNvPr>
          <p:cNvSpPr>
            <a:spLocks noGrp="1"/>
          </p:cNvSpPr>
          <p:nvPr>
            <p:ph idx="1"/>
          </p:nvPr>
        </p:nvSpPr>
        <p:spPr>
          <a:xfrm>
            <a:off x="711200" y="914400"/>
            <a:ext cx="10871200" cy="3951215"/>
          </a:xfrm>
        </p:spPr>
        <p:txBody>
          <a:bodyPr>
            <a:normAutofit fontScale="92500"/>
          </a:bodyPr>
          <a:lstStyle/>
          <a:p>
            <a:pPr marL="0" indent="0">
              <a:buNone/>
            </a:pPr>
            <a:r>
              <a:rPr lang="en-US" sz="1200" b="0" i="0" dirty="0">
                <a:solidFill>
                  <a:srgbClr val="1F1F1F"/>
                </a:solidFill>
                <a:effectLst/>
                <a:latin typeface="+mj-lt"/>
              </a:rPr>
              <a:t>ABSTRACT: Calpains cleave proteins in a calcium concentration-dependent manner, modulating their intracellular functions. Calpain-1, a member of the calpain family, is localized in the cytosol and mitochondria. Mitochondrial calpain-1 induces mitochondrial dysfunction and apoptosis by cleaving its substrate. Thus, identifying the substrate of calpain-1 is essential to understand its function. However, little is known about the substrates of mitochondrial calpain-1. To address this issue, we screened mitochondrial proteins using bioinformatics approaches and two-dimensional gel electrophoresis. We identified ATP5B as a potential substrate of mitochondrial calpain-1. Calpeptin, a pan-calpain inhibitor, and Tat-</a:t>
            </a:r>
            <a:r>
              <a:rPr lang="en-US" sz="1200" b="0" i="0" dirty="0" err="1">
                <a:solidFill>
                  <a:srgbClr val="1F1F1F"/>
                </a:solidFill>
                <a:effectLst/>
                <a:latin typeface="+mj-lt"/>
              </a:rPr>
              <a:t>μCL</a:t>
            </a:r>
            <a:r>
              <a:rPr lang="en-US" sz="1200" b="0" i="0" dirty="0">
                <a:solidFill>
                  <a:srgbClr val="1F1F1F"/>
                </a:solidFill>
                <a:effectLst/>
                <a:latin typeface="+mj-lt"/>
              </a:rPr>
              <a:t>, a mitochondrial calpain-1 specific inhibitor, prevented the truncation of ATP5B during </a:t>
            </a:r>
            <a:r>
              <a:rPr lang="en-US" sz="1200" b="0" i="1" dirty="0">
                <a:solidFill>
                  <a:srgbClr val="1F1F1F"/>
                </a:solidFill>
                <a:effectLst/>
                <a:latin typeface="+mj-lt"/>
              </a:rPr>
              <a:t>in vitro</a:t>
            </a:r>
            <a:r>
              <a:rPr lang="en-US" sz="1200" b="0" i="0" dirty="0">
                <a:solidFill>
                  <a:srgbClr val="1F1F1F"/>
                </a:solidFill>
                <a:effectLst/>
                <a:latin typeface="+mj-lt"/>
              </a:rPr>
              <a:t> Ca</a:t>
            </a:r>
            <a:r>
              <a:rPr lang="en-US" sz="1200" b="0" i="0" baseline="30000" dirty="0">
                <a:solidFill>
                  <a:srgbClr val="1F1F1F"/>
                </a:solidFill>
                <a:effectLst/>
                <a:latin typeface="+mj-lt"/>
              </a:rPr>
              <a:t>2+</a:t>
            </a:r>
            <a:r>
              <a:rPr lang="en-US" sz="1200" b="0" i="0" dirty="0">
                <a:solidFill>
                  <a:srgbClr val="1F1F1F"/>
                </a:solidFill>
                <a:effectLst/>
                <a:latin typeface="+mj-lt"/>
              </a:rPr>
              <a:t> incubation. Using recombinant human calpain-1 and ATP5B proteins, we demonstrated that calpain-1 directly cleaved ATP5B, generating a fragment of ATP5B. Based on the predicted cleavage sites in ATP5B, this cleavage may disrupt its interaction with ATP5A1, leading to mitochondrial dysfunction in ATP production. This study identified ATP5B as a novel substrate of mitochondrial calpain-1. The results provide new insights into mitochondrial dysfunction.</a:t>
            </a:r>
          </a:p>
          <a:p>
            <a:pPr marL="0" indent="0">
              <a:buNone/>
            </a:pPr>
            <a:endParaRPr lang="en-US" sz="1200" b="0" i="0" dirty="0">
              <a:solidFill>
                <a:srgbClr val="1F1F1F"/>
              </a:solidFill>
              <a:effectLst/>
              <a:latin typeface="+mj-lt"/>
            </a:endParaRPr>
          </a:p>
          <a:p>
            <a:pPr marL="0" indent="0">
              <a:buNone/>
            </a:pPr>
            <a:r>
              <a:rPr lang="en-US" sz="1200" b="0" i="0" dirty="0">
                <a:solidFill>
                  <a:srgbClr val="1F1F1F"/>
                </a:solidFill>
                <a:effectLst/>
                <a:latin typeface="+mj-lt"/>
              </a:rPr>
              <a:t>INTRODUCTION:</a:t>
            </a:r>
          </a:p>
          <a:p>
            <a:pPr marL="0" indent="0" algn="l">
              <a:spcAft>
                <a:spcPts val="1200"/>
              </a:spcAft>
              <a:buNone/>
            </a:pPr>
            <a:r>
              <a:rPr lang="en-US" sz="1200" b="0" i="0" dirty="0">
                <a:solidFill>
                  <a:srgbClr val="1F1F1F"/>
                </a:solidFill>
                <a:effectLst/>
                <a:latin typeface="+mj-lt"/>
              </a:rPr>
              <a:t>Calpains are calcium-dependent proteases that regulate intracellular processes by cleaving their substrates [1]. In total, 15 calpain isoforms are localized to the cytosol [2]. Among the calpain isoforms, calpains-1, -2, -5, -10, and -13 are localized in the mitochondria [[3], [4], [5], [6]]. In mitochondria, calcium influx mediates mitochondrial dysfunction and causes cell death via intercellular endoplasmic reticulum stress and ischemia/reperfusion injury [[6], [7], [8]]. Therefore, understanding the behavior of mitochondrial calpains will improve our understanding of the mechanisms underlying these diseases and contribute to the development of an approach for treating mitochondria-associated diseases.</a:t>
            </a:r>
          </a:p>
          <a:p>
            <a:pPr marL="0" indent="0" algn="l">
              <a:spcAft>
                <a:spcPts val="1200"/>
              </a:spcAft>
              <a:buNone/>
            </a:pPr>
            <a:r>
              <a:rPr lang="en-US" sz="1200" b="0" i="0" dirty="0">
                <a:solidFill>
                  <a:srgbClr val="1F1F1F"/>
                </a:solidFill>
                <a:effectLst/>
                <a:latin typeface="+mj-lt"/>
              </a:rPr>
              <a:t>The functions of each mitochondrial calpain have been previously reported [9]. Previously, we revealed that mitochondrial calpain-1 cleaves apoptosis-inducing factor (AIF) [6], and mitochondrial calpain-2 promotes the release of AIF from mitochondria via the cleavage of the voltage-dependent anion channel complex and Bcl-2-associated X protein [10]. Additionally, specific inhibition of mitochondrial calpain-1 suppresses retinal degeneration in retinitis pigmentosa [11]. Thus, mitochondrial calpain-1 promotes cell injury, whereas cytosolic calpain-1 triggers synaptic plasticity and neuroprotection [12]. This discrepancy between mitochondrial and cytosolic calpain-1 likely reflects the difference in their substrates, depending on their localization. Thus, identifying a mitochondrial calpain-1 substrate is conducive to a better understanding of disease-associated cellular conditions.</a:t>
            </a:r>
          </a:p>
          <a:p>
            <a:pPr marL="0" indent="0" algn="l">
              <a:spcAft>
                <a:spcPts val="1200"/>
              </a:spcAft>
              <a:buNone/>
            </a:pPr>
            <a:r>
              <a:rPr lang="en-US" sz="1200" b="0" i="0" dirty="0">
                <a:solidFill>
                  <a:srgbClr val="1F1F1F"/>
                </a:solidFill>
                <a:effectLst/>
                <a:latin typeface="+mj-lt"/>
              </a:rPr>
              <a:t>This study aimed to identify a novel substrate for mitochondrial calpain-1. We screened mitochondrial proteins and selected ATP synthase subunit beta (ATP5B) as a potential substrate of mitochondrial calpain-1. The results of this study provide new insights into activated mitochondrial calpain-1.</a:t>
            </a:r>
            <a:endParaRPr lang="en-US" sz="1200" dirty="0">
              <a:latin typeface="+mj-lt"/>
            </a:endParaRPr>
          </a:p>
        </p:txBody>
      </p:sp>
      <p:sp>
        <p:nvSpPr>
          <p:cNvPr id="5" name="TextBox 4">
            <a:extLst>
              <a:ext uri="{FF2B5EF4-FFF2-40B4-BE49-F238E27FC236}">
                <a16:creationId xmlns:a16="http://schemas.microsoft.com/office/drawing/2014/main" id="{93C668C8-E215-A952-1356-EFBED69DBDEB}"/>
              </a:ext>
            </a:extLst>
          </p:cNvPr>
          <p:cNvSpPr txBox="1"/>
          <p:nvPr/>
        </p:nvSpPr>
        <p:spPr>
          <a:xfrm>
            <a:off x="0" y="6488668"/>
            <a:ext cx="7625593" cy="369332"/>
          </a:xfrm>
          <a:prstGeom prst="rect">
            <a:avLst/>
          </a:prstGeom>
          <a:noFill/>
        </p:spPr>
        <p:txBody>
          <a:bodyPr wrap="square">
            <a:spAutoFit/>
          </a:bodyPr>
          <a:lstStyle/>
          <a:p>
            <a:r>
              <a:rPr lang="en-US" dirty="0"/>
              <a:t>https://www.sciencedirect.com/science/article/abs/pii/S0006291X25005431</a:t>
            </a:r>
          </a:p>
        </p:txBody>
      </p:sp>
    </p:spTree>
    <p:extLst>
      <p:ext uri="{BB962C8B-B14F-4D97-AF65-F5344CB8AC3E}">
        <p14:creationId xmlns:p14="http://schemas.microsoft.com/office/powerpoint/2010/main" val="11130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4A51-BC88-AB16-C1A0-FCEB589D7618}"/>
              </a:ext>
            </a:extLst>
          </p:cNvPr>
          <p:cNvSpPr>
            <a:spLocks noGrp="1"/>
          </p:cNvSpPr>
          <p:nvPr>
            <p:ph type="title"/>
          </p:nvPr>
        </p:nvSpPr>
        <p:spPr/>
        <p:txBody>
          <a:bodyPr/>
          <a:lstStyle/>
          <a:p>
            <a:r>
              <a:rPr lang="en-US" dirty="0"/>
              <a:t>Is calpain mitochondrial in Tbr PCF or BSF?</a:t>
            </a:r>
          </a:p>
        </p:txBody>
      </p:sp>
      <p:sp>
        <p:nvSpPr>
          <p:cNvPr id="3" name="Content Placeholder 2">
            <a:extLst>
              <a:ext uri="{FF2B5EF4-FFF2-40B4-BE49-F238E27FC236}">
                <a16:creationId xmlns:a16="http://schemas.microsoft.com/office/drawing/2014/main" id="{BCE6F6CD-C626-37A6-FB74-F98784A7ACC0}"/>
              </a:ext>
            </a:extLst>
          </p:cNvPr>
          <p:cNvSpPr>
            <a:spLocks noGrp="1"/>
          </p:cNvSpPr>
          <p:nvPr>
            <p:ph idx="1"/>
          </p:nvPr>
        </p:nvSpPr>
        <p:spPr>
          <a:xfrm>
            <a:off x="711200" y="914400"/>
            <a:ext cx="10871200" cy="552450"/>
          </a:xfrm>
        </p:spPr>
        <p:txBody>
          <a:bodyPr>
            <a:normAutofit lnSpcReduction="10000"/>
          </a:bodyPr>
          <a:lstStyle/>
          <a:p>
            <a:r>
              <a:rPr lang="en-US" dirty="0"/>
              <a:t>TrypTag C = pellicular membrane, TrypTag N = cytoplasm</a:t>
            </a:r>
          </a:p>
          <a:p>
            <a:r>
              <a:rPr lang="en-US" dirty="0"/>
              <a:t>In our </a:t>
            </a:r>
            <a:r>
              <a:rPr lang="en-US" dirty="0" err="1"/>
              <a:t>PCF.mitoPCP</a:t>
            </a:r>
            <a:r>
              <a:rPr lang="en-US" dirty="0"/>
              <a:t> using only transfected samples, it looks clearly non-</a:t>
            </a:r>
            <a:r>
              <a:rPr lang="en-US" dirty="0" err="1"/>
              <a:t>mito</a:t>
            </a:r>
            <a:r>
              <a:rPr lang="en-US" dirty="0"/>
              <a:t> (enriched in CRUMI)</a:t>
            </a:r>
          </a:p>
        </p:txBody>
      </p:sp>
      <p:pic>
        <p:nvPicPr>
          <p:cNvPr id="5" name="Picture 4">
            <a:extLst>
              <a:ext uri="{FF2B5EF4-FFF2-40B4-BE49-F238E27FC236}">
                <a16:creationId xmlns:a16="http://schemas.microsoft.com/office/drawing/2014/main" id="{D479F7A8-680B-A101-7E3E-7F3916E36A04}"/>
              </a:ext>
            </a:extLst>
          </p:cNvPr>
          <p:cNvPicPr>
            <a:picLocks noChangeAspect="1"/>
          </p:cNvPicPr>
          <p:nvPr/>
        </p:nvPicPr>
        <p:blipFill>
          <a:blip r:embed="rId2"/>
          <a:stretch>
            <a:fillRect/>
          </a:stretch>
        </p:blipFill>
        <p:spPr>
          <a:xfrm>
            <a:off x="0" y="1466850"/>
            <a:ext cx="11306175" cy="1962150"/>
          </a:xfrm>
          <a:prstGeom prst="rect">
            <a:avLst/>
          </a:prstGeom>
        </p:spPr>
      </p:pic>
      <p:pic>
        <p:nvPicPr>
          <p:cNvPr id="7" name="Picture 6">
            <a:extLst>
              <a:ext uri="{FF2B5EF4-FFF2-40B4-BE49-F238E27FC236}">
                <a16:creationId xmlns:a16="http://schemas.microsoft.com/office/drawing/2014/main" id="{4441EA0C-F705-53FA-3704-C87641FBAFB8}"/>
              </a:ext>
            </a:extLst>
          </p:cNvPr>
          <p:cNvPicPr>
            <a:picLocks noChangeAspect="1"/>
          </p:cNvPicPr>
          <p:nvPr/>
        </p:nvPicPr>
        <p:blipFill>
          <a:blip r:embed="rId3"/>
          <a:stretch>
            <a:fillRect/>
          </a:stretch>
        </p:blipFill>
        <p:spPr>
          <a:xfrm>
            <a:off x="989726" y="3981450"/>
            <a:ext cx="9944100" cy="2181225"/>
          </a:xfrm>
          <a:prstGeom prst="rect">
            <a:avLst/>
          </a:prstGeom>
        </p:spPr>
      </p:pic>
      <p:sp>
        <p:nvSpPr>
          <p:cNvPr id="8" name="Content Placeholder 2">
            <a:extLst>
              <a:ext uri="{FF2B5EF4-FFF2-40B4-BE49-F238E27FC236}">
                <a16:creationId xmlns:a16="http://schemas.microsoft.com/office/drawing/2014/main" id="{4324C60D-14AA-2BBB-BE6A-61608DAB7858}"/>
              </a:ext>
            </a:extLst>
          </p:cNvPr>
          <p:cNvSpPr txBox="1">
            <a:spLocks/>
          </p:cNvSpPr>
          <p:nvPr/>
        </p:nvSpPr>
        <p:spPr>
          <a:xfrm>
            <a:off x="573087" y="3429174"/>
            <a:ext cx="11379199" cy="75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our </a:t>
            </a:r>
            <a:r>
              <a:rPr lang="en-US" dirty="0" err="1"/>
              <a:t>PCF.mitoPCP</a:t>
            </a:r>
            <a:r>
              <a:rPr lang="en-US" dirty="0"/>
              <a:t> using only WT and transfected samples (right Z-scores below) it looks enriched in WT but not TF </a:t>
            </a:r>
            <a:r>
              <a:rPr lang="en-US" dirty="0" err="1"/>
              <a:t>OptiPrep</a:t>
            </a:r>
            <a:r>
              <a:rPr lang="en-US" dirty="0"/>
              <a:t> (2</a:t>
            </a:r>
            <a:r>
              <a:rPr lang="en-US" baseline="30000" dirty="0"/>
              <a:t>nd</a:t>
            </a:r>
            <a:r>
              <a:rPr lang="en-US" dirty="0"/>
              <a:t> row)</a:t>
            </a:r>
          </a:p>
          <a:p>
            <a:r>
              <a:rPr lang="en-US" dirty="0"/>
              <a:t>In our </a:t>
            </a:r>
            <a:r>
              <a:rPr lang="en-US" dirty="0" err="1"/>
              <a:t>BSF.mitoPCP</a:t>
            </a:r>
            <a:r>
              <a:rPr lang="en-US" dirty="0"/>
              <a:t> pilot, it looks similar to Tom40 (top row), but many proteins show this pattern so it’s not definitive</a:t>
            </a:r>
          </a:p>
        </p:txBody>
      </p:sp>
      <p:sp>
        <p:nvSpPr>
          <p:cNvPr id="9" name="Content Placeholder 2">
            <a:extLst>
              <a:ext uri="{FF2B5EF4-FFF2-40B4-BE49-F238E27FC236}">
                <a16:creationId xmlns:a16="http://schemas.microsoft.com/office/drawing/2014/main" id="{F4444FEF-151C-274C-9C33-F04263904A49}"/>
              </a:ext>
            </a:extLst>
          </p:cNvPr>
          <p:cNvSpPr txBox="1">
            <a:spLocks/>
          </p:cNvSpPr>
          <p:nvPr/>
        </p:nvSpPr>
        <p:spPr>
          <a:xfrm>
            <a:off x="573086" y="6258187"/>
            <a:ext cx="11379199" cy="5998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Possibilities: could calpain be </a:t>
            </a:r>
            <a:r>
              <a:rPr lang="en-US" dirty="0" err="1"/>
              <a:t>mito</a:t>
            </a:r>
            <a:r>
              <a:rPr lang="en-US" dirty="0"/>
              <a:t>?  Could it be </a:t>
            </a:r>
            <a:r>
              <a:rPr lang="en-US" dirty="0" err="1"/>
              <a:t>mito</a:t>
            </a:r>
            <a:r>
              <a:rPr lang="en-US" dirty="0"/>
              <a:t> only in BSF?  It would make sense that (like AOX) calpain could be a strong regulator to turn off </a:t>
            </a:r>
            <a:r>
              <a:rPr lang="en-US" dirty="0" err="1"/>
              <a:t>mito</a:t>
            </a:r>
            <a:r>
              <a:rPr lang="en-US" dirty="0"/>
              <a:t> bioenergetics in BSF.  Since it’s the strongest hit BSF-vs-PCF it seems worth following up more.  But it could easily be a non-</a:t>
            </a:r>
            <a:r>
              <a:rPr lang="en-US" dirty="0" err="1"/>
              <a:t>mito</a:t>
            </a:r>
            <a:r>
              <a:rPr lang="en-US" dirty="0"/>
              <a:t> morphogenesis type gene</a:t>
            </a:r>
          </a:p>
        </p:txBody>
      </p:sp>
    </p:spTree>
    <p:extLst>
      <p:ext uri="{BB962C8B-B14F-4D97-AF65-F5344CB8AC3E}">
        <p14:creationId xmlns:p14="http://schemas.microsoft.com/office/powerpoint/2010/main" val="258770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6B7F-AAB6-9A88-53D9-6EA7AA0CFF8B}"/>
              </a:ext>
            </a:extLst>
          </p:cNvPr>
          <p:cNvSpPr>
            <a:spLocks noGrp="1"/>
          </p:cNvSpPr>
          <p:nvPr>
            <p:ph type="title"/>
          </p:nvPr>
        </p:nvSpPr>
        <p:spPr/>
        <p:txBody>
          <a:bodyPr/>
          <a:lstStyle/>
          <a:p>
            <a:r>
              <a:rPr lang="en-US" dirty="0"/>
              <a:t>Calpain tagging by TrypTag http://tryptag.org/?query=Tb927.8.8330</a:t>
            </a:r>
          </a:p>
        </p:txBody>
      </p:sp>
      <p:sp>
        <p:nvSpPr>
          <p:cNvPr id="3" name="Content Placeholder 2">
            <a:extLst>
              <a:ext uri="{FF2B5EF4-FFF2-40B4-BE49-F238E27FC236}">
                <a16:creationId xmlns:a16="http://schemas.microsoft.com/office/drawing/2014/main" id="{7293BDCC-11A2-876C-98E6-CCF2FA86E41E}"/>
              </a:ext>
            </a:extLst>
          </p:cNvPr>
          <p:cNvSpPr>
            <a:spLocks noGrp="1"/>
          </p:cNvSpPr>
          <p:nvPr>
            <p:ph idx="1"/>
          </p:nvPr>
        </p:nvSpPr>
        <p:spPr>
          <a:xfrm>
            <a:off x="122186" y="2583809"/>
            <a:ext cx="3038679" cy="335560"/>
          </a:xfrm>
        </p:spPr>
        <p:txBody>
          <a:bodyPr/>
          <a:lstStyle/>
          <a:p>
            <a:pPr marL="0" indent="0">
              <a:buNone/>
            </a:pPr>
            <a:r>
              <a:rPr lang="en-US" dirty="0"/>
              <a:t>N terminal tagging very faint results</a:t>
            </a:r>
          </a:p>
        </p:txBody>
      </p:sp>
      <p:pic>
        <p:nvPicPr>
          <p:cNvPr id="5" name="Picture 4">
            <a:extLst>
              <a:ext uri="{FF2B5EF4-FFF2-40B4-BE49-F238E27FC236}">
                <a16:creationId xmlns:a16="http://schemas.microsoft.com/office/drawing/2014/main" id="{13CB0B12-3E0A-444D-B009-9745CFD166C9}"/>
              </a:ext>
            </a:extLst>
          </p:cNvPr>
          <p:cNvPicPr>
            <a:picLocks noChangeAspect="1"/>
          </p:cNvPicPr>
          <p:nvPr/>
        </p:nvPicPr>
        <p:blipFill>
          <a:blip r:embed="rId2"/>
          <a:stretch>
            <a:fillRect/>
          </a:stretch>
        </p:blipFill>
        <p:spPr>
          <a:xfrm>
            <a:off x="122186" y="3011648"/>
            <a:ext cx="2912804" cy="3617752"/>
          </a:xfrm>
          <a:prstGeom prst="rect">
            <a:avLst/>
          </a:prstGeom>
        </p:spPr>
      </p:pic>
      <p:pic>
        <p:nvPicPr>
          <p:cNvPr id="7" name="Picture 6">
            <a:extLst>
              <a:ext uri="{FF2B5EF4-FFF2-40B4-BE49-F238E27FC236}">
                <a16:creationId xmlns:a16="http://schemas.microsoft.com/office/drawing/2014/main" id="{C5E80012-C7D6-6B2E-FDDE-00B252956ADA}"/>
              </a:ext>
            </a:extLst>
          </p:cNvPr>
          <p:cNvPicPr>
            <a:picLocks noChangeAspect="1"/>
          </p:cNvPicPr>
          <p:nvPr/>
        </p:nvPicPr>
        <p:blipFill>
          <a:blip r:embed="rId3"/>
          <a:stretch>
            <a:fillRect/>
          </a:stretch>
        </p:blipFill>
        <p:spPr>
          <a:xfrm>
            <a:off x="5394120" y="2194431"/>
            <a:ext cx="6797879" cy="4468306"/>
          </a:xfrm>
          <a:prstGeom prst="rect">
            <a:avLst/>
          </a:prstGeom>
        </p:spPr>
      </p:pic>
      <p:sp>
        <p:nvSpPr>
          <p:cNvPr id="9" name="TextBox 8">
            <a:extLst>
              <a:ext uri="{FF2B5EF4-FFF2-40B4-BE49-F238E27FC236}">
                <a16:creationId xmlns:a16="http://schemas.microsoft.com/office/drawing/2014/main" id="{846F8A47-9F99-6BEF-165B-970DF2F6FE91}"/>
              </a:ext>
            </a:extLst>
          </p:cNvPr>
          <p:cNvSpPr txBox="1"/>
          <p:nvPr/>
        </p:nvSpPr>
        <p:spPr>
          <a:xfrm>
            <a:off x="3093713" y="901823"/>
            <a:ext cx="9157010" cy="1200329"/>
          </a:xfrm>
          <a:prstGeom prst="rect">
            <a:avLst/>
          </a:prstGeom>
          <a:noFill/>
        </p:spPr>
        <p:txBody>
          <a:bodyPr wrap="square">
            <a:spAutoFit/>
          </a:bodyPr>
          <a:lstStyle/>
          <a:p>
            <a:pPr algn="l" fontAlgn="ctr">
              <a:spcAft>
                <a:spcPts val="1500"/>
              </a:spcAft>
              <a:buNone/>
            </a:pPr>
            <a:r>
              <a:rPr lang="en-US" sz="1200" b="0" i="0" dirty="0">
                <a:solidFill>
                  <a:srgbClr val="001D35"/>
                </a:solidFill>
                <a:effectLst/>
                <a:latin typeface="+mj-lt"/>
              </a:rPr>
              <a:t>The pellicular membrane in Trypanosoma, a protozoan parasite, is a unique structure composed of a single membrane plus underlying microtubules. It forms the cell's outer boundary and is crucial for its motility and interaction with the host environment. </a:t>
            </a:r>
            <a:r>
              <a:rPr lang="en-US" sz="1200" b="0" i="0" dirty="0">
                <a:solidFill>
                  <a:srgbClr val="545D7E"/>
                </a:solidFill>
                <a:effectLst/>
                <a:latin typeface="+mj-lt"/>
              </a:rPr>
              <a:t>Unlike the pellicles of some other motile organisms, the trypanosome pellicle consists of a single membrane layer, not multiple layers, along with a supporting network of microtubules. The pellicle is essential for the trypanosome's movement, helping it navigate through viscous fluids like blood. It also plays a role in cell shape, </a:t>
            </a:r>
            <a:r>
              <a:rPr lang="en-US" sz="1200" b="0" i="0" dirty="0">
                <a:solidFill>
                  <a:srgbClr val="545D7E"/>
                </a:solidFill>
                <a:effectLst/>
                <a:latin typeface="+mj-lt"/>
                <a:hlinkClick r:id="rId4"/>
              </a:rPr>
              <a:t>endocytosis</a:t>
            </a:r>
            <a:r>
              <a:rPr lang="en-US" sz="1200" b="0" i="0" dirty="0">
                <a:solidFill>
                  <a:srgbClr val="545D7E"/>
                </a:solidFill>
                <a:effectLst/>
                <a:latin typeface="+mj-lt"/>
              </a:rPr>
              <a:t>, and </a:t>
            </a:r>
            <a:r>
              <a:rPr lang="en-US" sz="1200" b="0" i="0" dirty="0">
                <a:solidFill>
                  <a:srgbClr val="545D7E"/>
                </a:solidFill>
                <a:effectLst/>
                <a:latin typeface="+mj-lt"/>
                <a:hlinkClick r:id="rId5"/>
              </a:rPr>
              <a:t>exocytosis</a:t>
            </a:r>
            <a:r>
              <a:rPr lang="en-US" sz="1200" b="0" i="0" dirty="0">
                <a:solidFill>
                  <a:srgbClr val="545D7E"/>
                </a:solidFill>
                <a:effectLst/>
                <a:latin typeface="+mj-lt"/>
              </a:rPr>
              <a:t>. The pellicular membrane is often covered by a dense coat of VSGs, which are proteins that allow the trypanosome to evade the host's immune system by constantly changing its surface structure. </a:t>
            </a:r>
          </a:p>
        </p:txBody>
      </p:sp>
    </p:spTree>
    <p:extLst>
      <p:ext uri="{BB962C8B-B14F-4D97-AF65-F5344CB8AC3E}">
        <p14:creationId xmlns:p14="http://schemas.microsoft.com/office/powerpoint/2010/main" val="279016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F7EE-78D4-7206-91C6-B3EE3F69E6CD}"/>
              </a:ext>
            </a:extLst>
          </p:cNvPr>
          <p:cNvSpPr>
            <a:spLocks noGrp="1"/>
          </p:cNvSpPr>
          <p:nvPr>
            <p:ph type="title"/>
          </p:nvPr>
        </p:nvSpPr>
        <p:spPr/>
        <p:txBody>
          <a:bodyPr/>
          <a:lstStyle/>
          <a:p>
            <a:r>
              <a:rPr lang="en-US" dirty="0"/>
              <a:t>Calpains in </a:t>
            </a:r>
            <a:r>
              <a:rPr lang="en-US" dirty="0" err="1"/>
              <a:t>T.cruzi</a:t>
            </a:r>
            <a:endParaRPr lang="en-US" dirty="0"/>
          </a:p>
        </p:txBody>
      </p:sp>
      <p:sp>
        <p:nvSpPr>
          <p:cNvPr id="3" name="Content Placeholder 2">
            <a:extLst>
              <a:ext uri="{FF2B5EF4-FFF2-40B4-BE49-F238E27FC236}">
                <a16:creationId xmlns:a16="http://schemas.microsoft.com/office/drawing/2014/main" id="{6A3057A6-87BC-9F97-3F42-D4068C6F7D85}"/>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FC5E6277-A1CA-CEC4-49D7-A4D3E6A86845}"/>
              </a:ext>
            </a:extLst>
          </p:cNvPr>
          <p:cNvSpPr txBox="1"/>
          <p:nvPr/>
        </p:nvSpPr>
        <p:spPr>
          <a:xfrm>
            <a:off x="52198" y="6383914"/>
            <a:ext cx="6094602" cy="369332"/>
          </a:xfrm>
          <a:prstGeom prst="rect">
            <a:avLst/>
          </a:prstGeom>
          <a:noFill/>
        </p:spPr>
        <p:txBody>
          <a:bodyPr wrap="square">
            <a:spAutoFit/>
          </a:bodyPr>
          <a:lstStyle/>
          <a:p>
            <a:r>
              <a:rPr lang="en-US" dirty="0"/>
              <a:t>https://pmc.ncbi.nlm.nih.gov/articles/PMC7552305/</a:t>
            </a:r>
          </a:p>
        </p:txBody>
      </p:sp>
      <p:pic>
        <p:nvPicPr>
          <p:cNvPr id="7" name="Picture 6">
            <a:extLst>
              <a:ext uri="{FF2B5EF4-FFF2-40B4-BE49-F238E27FC236}">
                <a16:creationId xmlns:a16="http://schemas.microsoft.com/office/drawing/2014/main" id="{615A809F-F684-2BE9-00D6-F33C8AB2F88B}"/>
              </a:ext>
            </a:extLst>
          </p:cNvPr>
          <p:cNvPicPr>
            <a:picLocks noChangeAspect="1"/>
          </p:cNvPicPr>
          <p:nvPr/>
        </p:nvPicPr>
        <p:blipFill>
          <a:blip r:embed="rId2"/>
          <a:stretch>
            <a:fillRect/>
          </a:stretch>
        </p:blipFill>
        <p:spPr>
          <a:xfrm>
            <a:off x="7590077" y="0"/>
            <a:ext cx="4651325" cy="6858000"/>
          </a:xfrm>
          <a:prstGeom prst="rect">
            <a:avLst/>
          </a:prstGeom>
        </p:spPr>
      </p:pic>
    </p:spTree>
    <p:extLst>
      <p:ext uri="{BB962C8B-B14F-4D97-AF65-F5344CB8AC3E}">
        <p14:creationId xmlns:p14="http://schemas.microsoft.com/office/powerpoint/2010/main" val="95946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4B4-F175-A923-2B11-DC4F568F1D89}"/>
              </a:ext>
            </a:extLst>
          </p:cNvPr>
          <p:cNvSpPr>
            <a:spLocks noGrp="1"/>
          </p:cNvSpPr>
          <p:nvPr>
            <p:ph type="title"/>
          </p:nvPr>
        </p:nvSpPr>
        <p:spPr/>
        <p:txBody>
          <a:bodyPr/>
          <a:lstStyle/>
          <a:p>
            <a:r>
              <a:rPr lang="en-US" dirty="0"/>
              <a:t>What’s happening to other calcium related proteins during PCF/BSF?</a:t>
            </a:r>
          </a:p>
        </p:txBody>
      </p:sp>
      <p:pic>
        <p:nvPicPr>
          <p:cNvPr id="5" name="Picture 4">
            <a:extLst>
              <a:ext uri="{FF2B5EF4-FFF2-40B4-BE49-F238E27FC236}">
                <a16:creationId xmlns:a16="http://schemas.microsoft.com/office/drawing/2014/main" id="{B8FEDF9F-DB8E-CB8F-2391-8F7E8BDB74E0}"/>
              </a:ext>
            </a:extLst>
          </p:cNvPr>
          <p:cNvPicPr>
            <a:picLocks noChangeAspect="1"/>
          </p:cNvPicPr>
          <p:nvPr/>
        </p:nvPicPr>
        <p:blipFill>
          <a:blip r:embed="rId2"/>
          <a:stretch>
            <a:fillRect/>
          </a:stretch>
        </p:blipFill>
        <p:spPr>
          <a:xfrm>
            <a:off x="3875714" y="1531929"/>
            <a:ext cx="8316286" cy="5041601"/>
          </a:xfrm>
          <a:prstGeom prst="rect">
            <a:avLst/>
          </a:prstGeom>
        </p:spPr>
      </p:pic>
      <p:pic>
        <p:nvPicPr>
          <p:cNvPr id="6" name="Picture 5">
            <a:extLst>
              <a:ext uri="{FF2B5EF4-FFF2-40B4-BE49-F238E27FC236}">
                <a16:creationId xmlns:a16="http://schemas.microsoft.com/office/drawing/2014/main" id="{044EF020-7FF1-DBB0-CAE5-3605C563463B}"/>
              </a:ext>
            </a:extLst>
          </p:cNvPr>
          <p:cNvPicPr>
            <a:picLocks noChangeAspect="1"/>
          </p:cNvPicPr>
          <p:nvPr/>
        </p:nvPicPr>
        <p:blipFill>
          <a:blip r:embed="rId3"/>
          <a:stretch>
            <a:fillRect/>
          </a:stretch>
        </p:blipFill>
        <p:spPr>
          <a:xfrm>
            <a:off x="2994870" y="6635692"/>
            <a:ext cx="8917498" cy="118206"/>
          </a:xfrm>
          <a:prstGeom prst="rect">
            <a:avLst/>
          </a:prstGeom>
        </p:spPr>
      </p:pic>
      <p:sp>
        <p:nvSpPr>
          <p:cNvPr id="3" name="Content Placeholder 2">
            <a:extLst>
              <a:ext uri="{FF2B5EF4-FFF2-40B4-BE49-F238E27FC236}">
                <a16:creationId xmlns:a16="http://schemas.microsoft.com/office/drawing/2014/main" id="{BCEE4E28-906C-F6A3-0566-2701258DDD16}"/>
              </a:ext>
            </a:extLst>
          </p:cNvPr>
          <p:cNvSpPr>
            <a:spLocks noGrp="1"/>
          </p:cNvSpPr>
          <p:nvPr>
            <p:ph idx="1"/>
          </p:nvPr>
        </p:nvSpPr>
        <p:spPr/>
        <p:txBody>
          <a:bodyPr/>
          <a:lstStyle/>
          <a:p>
            <a:r>
              <a:rPr lang="en-US" dirty="0"/>
              <a:t>42 EF-hand containing proteins (only 3 </a:t>
            </a:r>
            <a:r>
              <a:rPr lang="en-US" dirty="0" err="1"/>
              <a:t>mito</a:t>
            </a:r>
            <a:r>
              <a:rPr lang="en-US" dirty="0"/>
              <a:t>)</a:t>
            </a:r>
          </a:p>
          <a:p>
            <a:r>
              <a:rPr lang="en-US" dirty="0"/>
              <a:t>Almost all are up in our  BSF (like MCU), somewhat consistent with Dolezelova2020</a:t>
            </a:r>
          </a:p>
          <a:p>
            <a:r>
              <a:rPr lang="en-US" dirty="0"/>
              <a:t>LETM1 up in PCF (in our data &amp; Dejung2016)</a:t>
            </a:r>
          </a:p>
        </p:txBody>
      </p:sp>
    </p:spTree>
    <p:extLst>
      <p:ext uri="{BB962C8B-B14F-4D97-AF65-F5344CB8AC3E}">
        <p14:creationId xmlns:p14="http://schemas.microsoft.com/office/powerpoint/2010/main" val="349414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5EA4-98DB-BCA5-4EFA-37469C337D1D}"/>
              </a:ext>
            </a:extLst>
          </p:cNvPr>
          <p:cNvSpPr>
            <a:spLocks noGrp="1"/>
          </p:cNvSpPr>
          <p:nvPr>
            <p:ph type="title"/>
          </p:nvPr>
        </p:nvSpPr>
        <p:spPr/>
        <p:txBody>
          <a:bodyPr/>
          <a:lstStyle/>
          <a:p>
            <a:r>
              <a:rPr lang="en-US" dirty="0"/>
              <a:t>What’s happening to other calcium related proteins during PCF/BSF?</a:t>
            </a:r>
            <a:br>
              <a:rPr lang="en-US" dirty="0"/>
            </a:br>
            <a:r>
              <a:rPr lang="en-US" sz="1800" b="0" dirty="0"/>
              <a:t>All proteins with “calcium” in gene description – mostly up in BSF in our data</a:t>
            </a:r>
            <a:endParaRPr lang="en-US" dirty="0"/>
          </a:p>
        </p:txBody>
      </p:sp>
      <p:sp>
        <p:nvSpPr>
          <p:cNvPr id="3" name="Content Placeholder 2">
            <a:extLst>
              <a:ext uri="{FF2B5EF4-FFF2-40B4-BE49-F238E27FC236}">
                <a16:creationId xmlns:a16="http://schemas.microsoft.com/office/drawing/2014/main" id="{E27547B6-2F74-F8E8-76C3-4C83E3EDF0B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4762417-EF09-200F-7471-7D1A66A4B453}"/>
              </a:ext>
            </a:extLst>
          </p:cNvPr>
          <p:cNvPicPr>
            <a:picLocks noChangeAspect="1"/>
          </p:cNvPicPr>
          <p:nvPr/>
        </p:nvPicPr>
        <p:blipFill>
          <a:blip r:embed="rId2"/>
          <a:stretch>
            <a:fillRect/>
          </a:stretch>
        </p:blipFill>
        <p:spPr>
          <a:xfrm>
            <a:off x="0" y="974006"/>
            <a:ext cx="12192000" cy="5883994"/>
          </a:xfrm>
          <a:prstGeom prst="rect">
            <a:avLst/>
          </a:prstGeom>
        </p:spPr>
      </p:pic>
    </p:spTree>
    <p:extLst>
      <p:ext uri="{BB962C8B-B14F-4D97-AF65-F5344CB8AC3E}">
        <p14:creationId xmlns:p14="http://schemas.microsoft.com/office/powerpoint/2010/main" val="32721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9BF1-BECC-C850-DB61-ED46D3033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13771-FD53-2AA0-9AD0-E46293CFB427}"/>
              </a:ext>
            </a:extLst>
          </p:cNvPr>
          <p:cNvSpPr>
            <a:spLocks noGrp="1"/>
          </p:cNvSpPr>
          <p:nvPr>
            <p:ph type="title"/>
          </p:nvPr>
        </p:nvSpPr>
        <p:spPr/>
        <p:txBody>
          <a:bodyPr/>
          <a:lstStyle/>
          <a:p>
            <a:r>
              <a:rPr lang="en-US" dirty="0"/>
              <a:t>Acidocalcisomes</a:t>
            </a:r>
          </a:p>
        </p:txBody>
      </p:sp>
      <p:sp>
        <p:nvSpPr>
          <p:cNvPr id="5" name="TextBox 4">
            <a:extLst>
              <a:ext uri="{FF2B5EF4-FFF2-40B4-BE49-F238E27FC236}">
                <a16:creationId xmlns:a16="http://schemas.microsoft.com/office/drawing/2014/main" id="{9AD58179-4FAA-ACBB-50D2-B90B1F458444}"/>
              </a:ext>
            </a:extLst>
          </p:cNvPr>
          <p:cNvSpPr txBox="1"/>
          <p:nvPr/>
        </p:nvSpPr>
        <p:spPr>
          <a:xfrm>
            <a:off x="203200" y="3113666"/>
            <a:ext cx="7808053" cy="1954381"/>
          </a:xfrm>
          <a:prstGeom prst="rect">
            <a:avLst/>
          </a:prstGeom>
          <a:noFill/>
        </p:spPr>
        <p:txBody>
          <a:bodyPr wrap="square">
            <a:spAutoFit/>
          </a:bodyPr>
          <a:lstStyle/>
          <a:p>
            <a:pPr algn="l"/>
            <a:r>
              <a:rPr lang="en-US" sz="1100" b="0" i="0" dirty="0">
                <a:solidFill>
                  <a:srgbClr val="1B1B1B"/>
                </a:solidFill>
                <a:effectLst/>
                <a:latin typeface="Arial" panose="020B0604020202020204" pitchFamily="34" charset="0"/>
                <a:cs typeface="Arial" panose="020B0604020202020204" pitchFamily="34" charset="0"/>
              </a:rPr>
              <a:t>Cytosolic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buffering system.</a:t>
            </a:r>
          </a:p>
          <a:p>
            <a:pPr algn="l"/>
            <a:r>
              <a:rPr lang="en-US" sz="1100" b="0" i="0" dirty="0">
                <a:solidFill>
                  <a:srgbClr val="1B1B1B"/>
                </a:solidFill>
                <a:effectLst/>
                <a:latin typeface="Arial" panose="020B0604020202020204" pitchFamily="34" charset="0"/>
                <a:cs typeface="Arial" panose="020B0604020202020204" pitchFamily="34" charset="0"/>
              </a:rPr>
              <a:t>Experiments with </a:t>
            </a:r>
            <a:r>
              <a:rPr lang="en-US" sz="1100" b="0" i="1" dirty="0">
                <a:solidFill>
                  <a:srgbClr val="1B1B1B"/>
                </a:solidFill>
                <a:effectLst/>
                <a:latin typeface="Arial" panose="020B0604020202020204" pitchFamily="34" charset="0"/>
                <a:cs typeface="Arial" panose="020B0604020202020204" pitchFamily="34" charset="0"/>
              </a:rPr>
              <a:t>T. brucei</a:t>
            </a:r>
            <a:r>
              <a:rPr lang="en-US" sz="1100" b="0" i="0" dirty="0">
                <a:solidFill>
                  <a:srgbClr val="1B1B1B"/>
                </a:solidFill>
                <a:effectLst/>
                <a:latin typeface="Arial" panose="020B0604020202020204" pitchFamily="34" charset="0"/>
                <a:cs typeface="Arial" panose="020B0604020202020204" pitchFamily="34" charset="0"/>
              </a:rPr>
              <a:t> expressing the genetically-encoded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indicator aequorin targeted to the mitochondria found that intramitochondrial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concentrations can reach values much higher than cytosolic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levels when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influx through the plasma membrane or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release from acidocalcisomes are stimulated (</a:t>
            </a:r>
            <a:r>
              <a:rPr lang="en-US" sz="1100" b="0" i="0" u="sng" dirty="0">
                <a:solidFill>
                  <a:srgbClr val="005EA2"/>
                </a:solidFill>
                <a:effectLst/>
                <a:latin typeface="Arial" panose="020B0604020202020204" pitchFamily="34" charset="0"/>
                <a:cs typeface="Arial" panose="020B0604020202020204" pitchFamily="34" charset="0"/>
              </a:rPr>
              <a:t>Xiong et al., 1997</a:t>
            </a:r>
            <a:r>
              <a:rPr lang="en-US" sz="1100" b="0" i="0" dirty="0">
                <a:solidFill>
                  <a:srgbClr val="1B1B1B"/>
                </a:solidFill>
                <a:effectLst/>
                <a:latin typeface="Arial" panose="020B0604020202020204" pitchFamily="34" charset="0"/>
                <a:cs typeface="Arial" panose="020B0604020202020204" pitchFamily="34" charset="0"/>
              </a:rPr>
              <a:t>). Mitochondrial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uptake can be induced at both nano- and micromolar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concentrations (</a:t>
            </a:r>
            <a:r>
              <a:rPr lang="en-US" sz="1100" b="0" i="0" u="sng" dirty="0">
                <a:solidFill>
                  <a:srgbClr val="005EA2"/>
                </a:solidFill>
                <a:effectLst/>
                <a:latin typeface="Arial" panose="020B0604020202020204" pitchFamily="34" charset="0"/>
                <a:cs typeface="Arial" panose="020B0604020202020204" pitchFamily="34" charset="0"/>
              </a:rPr>
              <a:t>Xiong, Ruben, 1998</a:t>
            </a:r>
            <a:r>
              <a:rPr lang="en-US" sz="1100" b="0" i="0" dirty="0">
                <a:solidFill>
                  <a:srgbClr val="1B1B1B"/>
                </a:solidFill>
                <a:effectLst/>
                <a:latin typeface="Arial" panose="020B0604020202020204" pitchFamily="34" charset="0"/>
                <a:cs typeface="Arial" panose="020B0604020202020204" pitchFamily="34" charset="0"/>
              </a:rPr>
              <a:t>), suggesting a very close proximity of these organelles and the presence of microdomains of high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concentration in the vicinity of the plasma membrane or acidocalcisomes (</a:t>
            </a:r>
            <a:r>
              <a:rPr lang="en-US" sz="1100" b="0" i="0" u="sng" dirty="0">
                <a:solidFill>
                  <a:srgbClr val="005EA2"/>
                </a:solidFill>
                <a:effectLst/>
                <a:latin typeface="Arial" panose="020B0604020202020204" pitchFamily="34" charset="0"/>
                <a:cs typeface="Arial" panose="020B0604020202020204" pitchFamily="34" charset="0"/>
              </a:rPr>
              <a:t>Xiong et al., 1997</a:t>
            </a:r>
            <a:r>
              <a:rPr lang="en-US" sz="1100" b="0" i="0" dirty="0">
                <a:solidFill>
                  <a:srgbClr val="1B1B1B"/>
                </a:solidFill>
                <a:effectLst/>
                <a:latin typeface="Arial" panose="020B0604020202020204" pitchFamily="34" charset="0"/>
                <a:cs typeface="Arial" panose="020B0604020202020204" pitchFamily="34" charset="0"/>
              </a:rPr>
              <a:t>). Such membrane contact sites between acidocalcisomes and mitochondria were reported in both </a:t>
            </a:r>
            <a:r>
              <a:rPr lang="en-US" sz="1100" b="0" i="1" dirty="0">
                <a:solidFill>
                  <a:srgbClr val="1B1B1B"/>
                </a:solidFill>
                <a:effectLst/>
                <a:latin typeface="Arial" panose="020B0604020202020204" pitchFamily="34" charset="0"/>
                <a:cs typeface="Arial" panose="020B0604020202020204" pitchFamily="34" charset="0"/>
              </a:rPr>
              <a:t>T. brucei</a:t>
            </a:r>
            <a:r>
              <a:rPr lang="en-US" sz="1100" b="0" i="0" dirty="0">
                <a:solidFill>
                  <a:srgbClr val="1B1B1B"/>
                </a:solidFill>
                <a:effectLst/>
                <a:latin typeface="Arial" panose="020B0604020202020204" pitchFamily="34" charset="0"/>
                <a:cs typeface="Arial" panose="020B0604020202020204" pitchFamily="34" charset="0"/>
              </a:rPr>
              <a:t> (</a:t>
            </a:r>
            <a:r>
              <a:rPr lang="en-US" sz="1100" b="0" i="0" u="sng" dirty="0">
                <a:solidFill>
                  <a:srgbClr val="005EA2"/>
                </a:solidFill>
                <a:effectLst/>
                <a:latin typeface="Arial" panose="020B0604020202020204" pitchFamily="34" charset="0"/>
                <a:cs typeface="Arial" panose="020B0604020202020204" pitchFamily="34" charset="0"/>
              </a:rPr>
              <a:t>Ramakrishnan et al., 2018</a:t>
            </a:r>
            <a:r>
              <a:rPr lang="en-US" sz="1100" b="0" i="0" dirty="0">
                <a:solidFill>
                  <a:srgbClr val="1B1B1B"/>
                </a:solidFill>
                <a:effectLst/>
                <a:latin typeface="Arial" panose="020B0604020202020204" pitchFamily="34" charset="0"/>
                <a:cs typeface="Arial" panose="020B0604020202020204" pitchFamily="34" charset="0"/>
              </a:rPr>
              <a:t>) and </a:t>
            </a:r>
            <a:r>
              <a:rPr lang="en-US" sz="1100" b="0" i="1" dirty="0">
                <a:solidFill>
                  <a:srgbClr val="1B1B1B"/>
                </a:solidFill>
                <a:effectLst/>
                <a:latin typeface="Arial" panose="020B0604020202020204" pitchFamily="34" charset="0"/>
                <a:cs typeface="Arial" panose="020B0604020202020204" pitchFamily="34" charset="0"/>
              </a:rPr>
              <a:t>T. cruzi</a:t>
            </a:r>
            <a:r>
              <a:rPr lang="en-US" sz="1100" b="0" i="0" dirty="0">
                <a:solidFill>
                  <a:srgbClr val="1B1B1B"/>
                </a:solidFill>
                <a:effectLst/>
                <a:latin typeface="Arial" panose="020B0604020202020204" pitchFamily="34" charset="0"/>
                <a:cs typeface="Arial" panose="020B0604020202020204" pitchFamily="34" charset="0"/>
              </a:rPr>
              <a:t> (</a:t>
            </a:r>
            <a:r>
              <a:rPr lang="en-US" sz="1100" b="0" i="0" u="sng" dirty="0">
                <a:solidFill>
                  <a:srgbClr val="005EA2"/>
                </a:solidFill>
                <a:effectLst/>
                <a:latin typeface="Arial" panose="020B0604020202020204" pitchFamily="34" charset="0"/>
                <a:cs typeface="Arial" panose="020B0604020202020204" pitchFamily="34" charset="0"/>
              </a:rPr>
              <a:t>Miranda et al., 2000</a:t>
            </a:r>
            <a:r>
              <a:rPr lang="en-US" sz="1100" b="0" i="0" dirty="0">
                <a:solidFill>
                  <a:srgbClr val="1B1B1B"/>
                </a:solidFill>
                <a:effectLst/>
                <a:latin typeface="Arial" panose="020B0604020202020204" pitchFamily="34" charset="0"/>
                <a:cs typeface="Arial" panose="020B0604020202020204" pitchFamily="34" charset="0"/>
              </a:rPr>
              <a:t>). The inositol 1,4,5-trisphosphate receptor is located in acidocalcisomes of both trypanosome species (</a:t>
            </a:r>
            <a:r>
              <a:rPr lang="en-US" sz="1100" b="0" i="0" u="sng" dirty="0">
                <a:solidFill>
                  <a:srgbClr val="005EA2"/>
                </a:solidFill>
                <a:effectLst/>
                <a:latin typeface="Arial" panose="020B0604020202020204" pitchFamily="34" charset="0"/>
                <a:cs typeface="Arial" panose="020B0604020202020204" pitchFamily="34" charset="0"/>
              </a:rPr>
              <a:t>Huang et al., 2013a</a:t>
            </a:r>
            <a:r>
              <a:rPr lang="en-US" sz="1100" b="0" i="0" dirty="0">
                <a:solidFill>
                  <a:srgbClr val="1B1B1B"/>
                </a:solidFill>
                <a:effectLst/>
                <a:latin typeface="Arial" panose="020B0604020202020204" pitchFamily="34" charset="0"/>
                <a:cs typeface="Arial" panose="020B0604020202020204" pitchFamily="34" charset="0"/>
              </a:rPr>
              <a:t>; </a:t>
            </a:r>
            <a:r>
              <a:rPr lang="en-US" sz="1100" b="0" i="0" u="sng" dirty="0">
                <a:solidFill>
                  <a:srgbClr val="005EA2"/>
                </a:solidFill>
                <a:effectLst/>
                <a:latin typeface="Arial" panose="020B0604020202020204" pitchFamily="34" charset="0"/>
                <a:cs typeface="Arial" panose="020B0604020202020204" pitchFamily="34" charset="0"/>
              </a:rPr>
              <a:t>Lander et al., 2016</a:t>
            </a:r>
            <a:r>
              <a:rPr lang="en-US" sz="1100" b="0" i="0" dirty="0">
                <a:solidFill>
                  <a:srgbClr val="1B1B1B"/>
                </a:solidFill>
                <a:effectLst/>
                <a:latin typeface="Arial" panose="020B0604020202020204" pitchFamily="34" charset="0"/>
                <a:cs typeface="Arial" panose="020B0604020202020204" pitchFamily="34" charset="0"/>
              </a:rPr>
              <a:t>) and close contacts between these organelles facilitate the mitochondrial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transfer to the mitochondria when the IP</a:t>
            </a:r>
            <a:r>
              <a:rPr lang="en-US" sz="1100" b="0" i="0" baseline="-25000" dirty="0">
                <a:solidFill>
                  <a:srgbClr val="1B1B1B"/>
                </a:solidFill>
                <a:effectLst/>
                <a:latin typeface="Arial" panose="020B0604020202020204" pitchFamily="34" charset="0"/>
                <a:cs typeface="Arial" panose="020B0604020202020204" pitchFamily="34" charset="0"/>
              </a:rPr>
              <a:t>3</a:t>
            </a:r>
            <a:r>
              <a:rPr lang="en-US" sz="1100" b="0" i="0" dirty="0">
                <a:solidFill>
                  <a:srgbClr val="1B1B1B"/>
                </a:solidFill>
                <a:effectLst/>
                <a:latin typeface="Arial" panose="020B0604020202020204" pitchFamily="34" charset="0"/>
                <a:cs typeface="Arial" panose="020B0604020202020204" pitchFamily="34" charset="0"/>
              </a:rPr>
              <a:t> receptor is activated (</a:t>
            </a:r>
            <a:r>
              <a:rPr lang="en-US" sz="1100" b="0" i="0" u="sng" dirty="0" err="1">
                <a:solidFill>
                  <a:srgbClr val="005EA2"/>
                </a:solidFill>
                <a:effectLst/>
                <a:latin typeface="Arial" panose="020B0604020202020204" pitchFamily="34" charset="0"/>
                <a:cs typeface="Arial" panose="020B0604020202020204" pitchFamily="34" charset="0"/>
              </a:rPr>
              <a:t>Chiurillo</a:t>
            </a:r>
            <a:r>
              <a:rPr lang="en-US" sz="1100" b="0" i="0" u="sng" dirty="0">
                <a:solidFill>
                  <a:srgbClr val="005EA2"/>
                </a:solidFill>
                <a:effectLst/>
                <a:latin typeface="Arial" panose="020B0604020202020204" pitchFamily="34" charset="0"/>
                <a:cs typeface="Arial" panose="020B0604020202020204" pitchFamily="34" charset="0"/>
              </a:rPr>
              <a:t> et al., 2020</a:t>
            </a:r>
            <a:r>
              <a:rPr lang="en-US" sz="1100" b="0" i="0" dirty="0">
                <a:solidFill>
                  <a:srgbClr val="1B1B1B"/>
                </a:solidFill>
                <a:effectLst/>
                <a:latin typeface="Arial" panose="020B0604020202020204" pitchFamily="34" charset="0"/>
                <a:cs typeface="Arial" panose="020B0604020202020204" pitchFamily="34" charset="0"/>
              </a:rPr>
              <a:t>).   -- </a:t>
            </a:r>
            <a:r>
              <a:rPr lang="en-US" sz="1100" dirty="0">
                <a:latin typeface="Arial" panose="020B0604020202020204" pitchFamily="34" charset="0"/>
                <a:cs typeface="Arial" panose="020B0604020202020204" pitchFamily="34" charset="0"/>
              </a:rPr>
              <a:t>https://pmc.ncbi.nlm.nih.gov/articles/PMC10424509/</a:t>
            </a:r>
          </a:p>
        </p:txBody>
      </p:sp>
      <p:sp>
        <p:nvSpPr>
          <p:cNvPr id="14" name="TextBox 13">
            <a:extLst>
              <a:ext uri="{FF2B5EF4-FFF2-40B4-BE49-F238E27FC236}">
                <a16:creationId xmlns:a16="http://schemas.microsoft.com/office/drawing/2014/main" id="{EC565256-7744-A84F-D684-FB9E3CD0546E}"/>
              </a:ext>
            </a:extLst>
          </p:cNvPr>
          <p:cNvSpPr txBox="1"/>
          <p:nvPr/>
        </p:nvSpPr>
        <p:spPr>
          <a:xfrm>
            <a:off x="488660" y="801340"/>
            <a:ext cx="7899842" cy="2123658"/>
          </a:xfrm>
          <a:prstGeom prst="rect">
            <a:avLst/>
          </a:prstGeom>
          <a:noFill/>
        </p:spPr>
        <p:txBody>
          <a:bodyPr wrap="square">
            <a:spAutoFit/>
          </a:bodyPr>
          <a:lstStyle/>
          <a:p>
            <a:r>
              <a:rPr lang="en-US" sz="1100" b="0" i="0" dirty="0">
                <a:solidFill>
                  <a:srgbClr val="001D35"/>
                </a:solidFill>
                <a:effectLst/>
                <a:latin typeface="Arial" panose="020B0604020202020204" pitchFamily="34" charset="0"/>
                <a:cs typeface="Arial" panose="020B0604020202020204" pitchFamily="34" charset="0"/>
              </a:rPr>
              <a:t>Acidocalcisomes are acidic, calcium-rich organelles found in various organisms, including protozoans like Trypanosoma brucei and Trypanosoma cruzi. They are characterized by a high concentration of phosphorus, primarily in the form of </a:t>
            </a:r>
            <a:r>
              <a:rPr lang="en-US" sz="1100" b="0" i="0" dirty="0">
                <a:solidFill>
                  <a:srgbClr val="001D35"/>
                </a:solidFill>
                <a:effectLst/>
                <a:latin typeface="Arial" panose="020B0604020202020204" pitchFamily="34" charset="0"/>
                <a:cs typeface="Arial" panose="020B0604020202020204" pitchFamily="34" charset="0"/>
                <a:hlinkClick r:id="rId2"/>
              </a:rPr>
              <a:t>pyrophosphate</a:t>
            </a:r>
            <a:r>
              <a:rPr lang="en-US" sz="1100" b="0" i="0" dirty="0">
                <a:solidFill>
                  <a:srgbClr val="001D35"/>
                </a:solidFill>
                <a:effectLst/>
                <a:latin typeface="Arial" panose="020B0604020202020204" pitchFamily="34" charset="0"/>
                <a:cs typeface="Arial" panose="020B0604020202020204" pitchFamily="34" charset="0"/>
              </a:rPr>
              <a:t> (</a:t>
            </a:r>
            <a:r>
              <a:rPr lang="en-US" sz="1100" b="0" i="0" dirty="0" err="1">
                <a:solidFill>
                  <a:srgbClr val="001D35"/>
                </a:solidFill>
                <a:effectLst/>
                <a:latin typeface="Arial" panose="020B0604020202020204" pitchFamily="34" charset="0"/>
                <a:cs typeface="Arial" panose="020B0604020202020204" pitchFamily="34" charset="0"/>
              </a:rPr>
              <a:t>PPi</a:t>
            </a:r>
            <a:r>
              <a:rPr lang="en-US" sz="1100" b="0" i="0" dirty="0">
                <a:solidFill>
                  <a:srgbClr val="001D35"/>
                </a:solidFill>
                <a:effectLst/>
                <a:latin typeface="Arial" panose="020B0604020202020204" pitchFamily="34" charset="0"/>
                <a:cs typeface="Arial" panose="020B0604020202020204" pitchFamily="34" charset="0"/>
              </a:rPr>
              <a:t>) and </a:t>
            </a:r>
            <a:r>
              <a:rPr lang="en-US" sz="1100" b="0" i="0" dirty="0">
                <a:solidFill>
                  <a:srgbClr val="001D35"/>
                </a:solidFill>
                <a:effectLst/>
                <a:latin typeface="Arial" panose="020B0604020202020204" pitchFamily="34" charset="0"/>
                <a:cs typeface="Arial" panose="020B0604020202020204" pitchFamily="34" charset="0"/>
                <a:hlinkClick r:id="rId3"/>
              </a:rPr>
              <a:t>polyphosphate</a:t>
            </a:r>
            <a:r>
              <a:rPr lang="en-US" sz="1100" b="0" i="0" dirty="0">
                <a:solidFill>
                  <a:srgbClr val="001D35"/>
                </a:solidFill>
                <a:effectLst/>
                <a:latin typeface="Arial" panose="020B0604020202020204" pitchFamily="34" charset="0"/>
                <a:cs typeface="Arial" panose="020B0604020202020204" pitchFamily="34" charset="0"/>
              </a:rPr>
              <a:t> (</a:t>
            </a:r>
            <a:r>
              <a:rPr lang="en-US" sz="1100" b="0" i="0" dirty="0" err="1">
                <a:solidFill>
                  <a:srgbClr val="001D35"/>
                </a:solidFill>
                <a:effectLst/>
                <a:latin typeface="Arial" panose="020B0604020202020204" pitchFamily="34" charset="0"/>
                <a:cs typeface="Arial" panose="020B0604020202020204" pitchFamily="34" charset="0"/>
              </a:rPr>
              <a:t>polyP</a:t>
            </a:r>
            <a:r>
              <a:rPr lang="en-US" sz="1100" b="0" i="0" dirty="0">
                <a:solidFill>
                  <a:srgbClr val="001D35"/>
                </a:solidFill>
                <a:effectLst/>
                <a:latin typeface="Arial" panose="020B0604020202020204" pitchFamily="34" charset="0"/>
                <a:cs typeface="Arial" panose="020B0604020202020204" pitchFamily="34" charset="0"/>
              </a:rPr>
              <a:t>). These organelles play important roles in calcium signaling, osmoregulation, and </a:t>
            </a:r>
            <a:r>
              <a:rPr lang="en-US" sz="1100" b="0" i="0" dirty="0">
                <a:solidFill>
                  <a:srgbClr val="001D35"/>
                </a:solidFill>
                <a:effectLst/>
                <a:latin typeface="Arial" panose="020B0604020202020204" pitchFamily="34" charset="0"/>
                <a:cs typeface="Arial" panose="020B0604020202020204" pitchFamily="34" charset="0"/>
                <a:hlinkClick r:id="rId4"/>
              </a:rPr>
              <a:t>autophagy</a:t>
            </a:r>
            <a:r>
              <a:rPr lang="en-US" sz="1100" b="0" i="0" dirty="0">
                <a:solidFill>
                  <a:srgbClr val="001D35"/>
                </a:solidFill>
                <a:effectLst/>
                <a:latin typeface="Arial" panose="020B0604020202020204" pitchFamily="34" charset="0"/>
                <a:cs typeface="Arial" panose="020B0604020202020204" pitchFamily="34" charset="0"/>
              </a:rPr>
              <a:t>.  -- </a:t>
            </a:r>
            <a:r>
              <a:rPr lang="en-US" sz="1100" b="0" i="0" dirty="0" err="1">
                <a:solidFill>
                  <a:srgbClr val="001D35"/>
                </a:solidFill>
                <a:effectLst/>
                <a:latin typeface="Arial" panose="020B0604020202020204" pitchFamily="34" charset="0"/>
                <a:cs typeface="Arial" panose="020B0604020202020204" pitchFamily="34" charset="0"/>
              </a:rPr>
              <a:t>chatGPT</a:t>
            </a:r>
            <a:endParaRPr lang="en-US" sz="1100" b="0" i="0" dirty="0">
              <a:solidFill>
                <a:srgbClr val="001D35"/>
              </a:solidFill>
              <a:effectLst/>
              <a:latin typeface="Arial" panose="020B0604020202020204" pitchFamily="34" charset="0"/>
              <a:cs typeface="Arial" panose="020B0604020202020204" pitchFamily="34" charset="0"/>
            </a:endParaRPr>
          </a:p>
          <a:p>
            <a:endParaRPr lang="en-US" sz="1100" dirty="0">
              <a:solidFill>
                <a:srgbClr val="001D35"/>
              </a:solidFill>
              <a:latin typeface="Arial" panose="020B0604020202020204" pitchFamily="34" charset="0"/>
              <a:cs typeface="Arial" panose="020B0604020202020204" pitchFamily="34" charset="0"/>
            </a:endParaRPr>
          </a:p>
          <a:p>
            <a:r>
              <a:rPr lang="en-US" sz="1100" b="0" i="0" dirty="0">
                <a:solidFill>
                  <a:srgbClr val="1B1B1B"/>
                </a:solidFill>
                <a:effectLst/>
                <a:latin typeface="Arial" panose="020B0604020202020204" pitchFamily="34" charset="0"/>
                <a:cs typeface="Arial" panose="020B0604020202020204" pitchFamily="34" charset="0"/>
              </a:rPr>
              <a:t>Acidocalcisomes are electron-dense organelles rich in polyphosphate and inorganic and organic cations that are acidified by proton pumps, and possess several channels, pumps and transporters. They are present in bacteria and eukaryotes and have been studied in greater detail in </a:t>
            </a:r>
            <a:r>
              <a:rPr lang="en-US" sz="1100" b="0" i="0" dirty="0" err="1">
                <a:solidFill>
                  <a:srgbClr val="1B1B1B"/>
                </a:solidFill>
                <a:effectLst/>
                <a:latin typeface="Arial" panose="020B0604020202020204" pitchFamily="34" charset="0"/>
                <a:cs typeface="Arial" panose="020B0604020202020204" pitchFamily="34" charset="0"/>
              </a:rPr>
              <a:t>trypanosomatids</a:t>
            </a:r>
            <a:r>
              <a:rPr lang="en-US" sz="1100" b="0" i="0" dirty="0">
                <a:solidFill>
                  <a:srgbClr val="1B1B1B"/>
                </a:solidFill>
                <a:effectLst/>
                <a:latin typeface="Arial" panose="020B0604020202020204" pitchFamily="34" charset="0"/>
                <a:cs typeface="Arial" panose="020B0604020202020204" pitchFamily="34" charset="0"/>
              </a:rPr>
              <a:t>. Biogenesis studies of </a:t>
            </a:r>
            <a:r>
              <a:rPr lang="en-US" sz="1100" b="0" i="0" dirty="0" err="1">
                <a:solidFill>
                  <a:srgbClr val="1B1B1B"/>
                </a:solidFill>
                <a:effectLst/>
                <a:latin typeface="Arial" panose="020B0604020202020204" pitchFamily="34" charset="0"/>
                <a:cs typeface="Arial" panose="020B0604020202020204" pitchFamily="34" charset="0"/>
              </a:rPr>
              <a:t>trypanosomatid</a:t>
            </a:r>
            <a:r>
              <a:rPr lang="en-US" sz="1100" b="0" i="0" dirty="0">
                <a:solidFill>
                  <a:srgbClr val="1B1B1B"/>
                </a:solidFill>
                <a:effectLst/>
                <a:latin typeface="Arial" panose="020B0604020202020204" pitchFamily="34" charset="0"/>
                <a:cs typeface="Arial" panose="020B0604020202020204" pitchFamily="34" charset="0"/>
              </a:rPr>
              <a:t> acidocalcisomes found that they share properties with lysosome-related organelles of animal cells. In addition to their described roles in autophagy, cation and phosphorus storage, osmoregulation, pH homeostasis, and pathogenesis, recent studies have defined the role of these organelles in phosphate utilization, calcium ion (Ca</a:t>
            </a:r>
            <a:r>
              <a:rPr lang="en-US" sz="1100" b="0" i="0" baseline="30000" dirty="0">
                <a:solidFill>
                  <a:srgbClr val="1B1B1B"/>
                </a:solidFill>
                <a:effectLst/>
                <a:latin typeface="Arial" panose="020B0604020202020204" pitchFamily="34" charset="0"/>
                <a:cs typeface="Arial" panose="020B0604020202020204" pitchFamily="34" charset="0"/>
              </a:rPr>
              <a:t>2+</a:t>
            </a:r>
            <a:r>
              <a:rPr lang="en-US" sz="1100" b="0" i="0" dirty="0">
                <a:solidFill>
                  <a:srgbClr val="1B1B1B"/>
                </a:solidFill>
                <a:effectLst/>
                <a:latin typeface="Arial" panose="020B0604020202020204" pitchFamily="34" charset="0"/>
                <a:cs typeface="Arial" panose="020B0604020202020204" pitchFamily="34" charset="0"/>
              </a:rPr>
              <a:t>) signaling, and bioenergetics, and will be the main subject of this review. -- </a:t>
            </a:r>
            <a:r>
              <a:rPr lang="en-US" sz="1100" b="0" i="0" dirty="0">
                <a:solidFill>
                  <a:srgbClr val="1B1B1B"/>
                </a:solidFill>
                <a:effectLst/>
                <a:latin typeface="Arial" panose="020B0604020202020204" pitchFamily="34" charset="0"/>
                <a:cs typeface="Arial" panose="020B0604020202020204" pitchFamily="34" charset="0"/>
                <a:hlinkClick r:id="rId5"/>
              </a:rPr>
              <a:t>https://pmc.ncbi.nlm.nih.gov/articles/PMC10350294/</a:t>
            </a:r>
            <a:r>
              <a:rPr lang="en-US" sz="1100" b="0" i="0" dirty="0">
                <a:solidFill>
                  <a:srgbClr val="1B1B1B"/>
                </a:solidFill>
                <a:effectLst/>
                <a:latin typeface="Arial" panose="020B0604020202020204" pitchFamily="34" charset="0"/>
                <a:cs typeface="Arial" panose="020B0604020202020204" pitchFamily="34" charset="0"/>
              </a:rPr>
              <a:t> (see figure at right)</a:t>
            </a:r>
            <a:endParaRPr lang="en-US" sz="11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EBE660A-877A-E8E1-8F88-C5677ED33457}"/>
              </a:ext>
            </a:extLst>
          </p:cNvPr>
          <p:cNvPicPr>
            <a:picLocks noChangeAspect="1"/>
          </p:cNvPicPr>
          <p:nvPr/>
        </p:nvPicPr>
        <p:blipFill>
          <a:blip r:embed="rId6"/>
          <a:stretch>
            <a:fillRect/>
          </a:stretch>
        </p:blipFill>
        <p:spPr>
          <a:xfrm>
            <a:off x="8388501" y="801340"/>
            <a:ext cx="3692345" cy="3217615"/>
          </a:xfrm>
          <a:prstGeom prst="rect">
            <a:avLst/>
          </a:prstGeom>
        </p:spPr>
      </p:pic>
      <p:pic>
        <p:nvPicPr>
          <p:cNvPr id="18" name="Picture 17">
            <a:extLst>
              <a:ext uri="{FF2B5EF4-FFF2-40B4-BE49-F238E27FC236}">
                <a16:creationId xmlns:a16="http://schemas.microsoft.com/office/drawing/2014/main" id="{77D19238-F812-F91A-A9AE-BFF7BC70C0F4}"/>
              </a:ext>
            </a:extLst>
          </p:cNvPr>
          <p:cNvPicPr>
            <a:picLocks noChangeAspect="1"/>
          </p:cNvPicPr>
          <p:nvPr/>
        </p:nvPicPr>
        <p:blipFill>
          <a:blip r:embed="rId7"/>
          <a:stretch>
            <a:fillRect/>
          </a:stretch>
        </p:blipFill>
        <p:spPr>
          <a:xfrm>
            <a:off x="5477545" y="4868716"/>
            <a:ext cx="6663655" cy="1969519"/>
          </a:xfrm>
          <a:prstGeom prst="rect">
            <a:avLst/>
          </a:prstGeom>
        </p:spPr>
      </p:pic>
      <p:sp>
        <p:nvSpPr>
          <p:cNvPr id="19" name="TextBox 18">
            <a:extLst>
              <a:ext uri="{FF2B5EF4-FFF2-40B4-BE49-F238E27FC236}">
                <a16:creationId xmlns:a16="http://schemas.microsoft.com/office/drawing/2014/main" id="{AC942B1E-7474-F917-7843-799BDE7174E0}"/>
              </a:ext>
            </a:extLst>
          </p:cNvPr>
          <p:cNvSpPr txBox="1"/>
          <p:nvPr/>
        </p:nvSpPr>
        <p:spPr>
          <a:xfrm>
            <a:off x="102532" y="5925855"/>
            <a:ext cx="7808053" cy="261610"/>
          </a:xfrm>
          <a:prstGeom prst="rect">
            <a:avLst/>
          </a:prstGeom>
          <a:noFill/>
        </p:spPr>
        <p:txBody>
          <a:bodyPr wrap="square">
            <a:spAutoFit/>
          </a:bodyPr>
          <a:lstStyle/>
          <a:p>
            <a:pPr algn="l"/>
            <a:r>
              <a:rPr lang="en-US" sz="1100" b="0" i="0" dirty="0">
                <a:solidFill>
                  <a:srgbClr val="1B1B1B"/>
                </a:solidFill>
                <a:effectLst/>
                <a:latin typeface="Arial" panose="020B0604020202020204" pitchFamily="34" charset="0"/>
                <a:cs typeface="Arial" panose="020B0604020202020204" pitchFamily="34" charset="0"/>
              </a:rPr>
              <a:t>In our data, only half acidocalcisome proteins (from </a:t>
            </a:r>
            <a:r>
              <a:rPr lang="en-US" sz="1100" b="0" i="0" dirty="0" err="1">
                <a:solidFill>
                  <a:srgbClr val="1B1B1B"/>
                </a:solidFill>
                <a:effectLst/>
                <a:latin typeface="Arial" panose="020B0604020202020204" pitchFamily="34" charset="0"/>
                <a:cs typeface="Arial" panose="020B0604020202020204" pitchFamily="34" charset="0"/>
              </a:rPr>
              <a:t>hyperLOPIT</a:t>
            </a:r>
            <a:r>
              <a:rPr lang="en-US" sz="1100" b="0" i="0" dirty="0">
                <a:solidFill>
                  <a:srgbClr val="1B1B1B"/>
                </a:solidFill>
                <a:effectLst/>
                <a:latin typeface="Arial" panose="020B0604020202020204" pitchFamily="34" charset="0"/>
                <a:cs typeface="Arial" panose="020B0604020202020204" pitchFamily="34" charset="0"/>
              </a:rPr>
              <a:t>) are BSF-increased:</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97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9D6E-6857-40D8-570A-8310D8F8CD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FE75B-6DD8-CA6E-1D0C-F923EC554B0E}"/>
              </a:ext>
            </a:extLst>
          </p:cNvPr>
          <p:cNvSpPr>
            <a:spLocks noGrp="1"/>
          </p:cNvSpPr>
          <p:nvPr>
            <p:ph idx="1"/>
          </p:nvPr>
        </p:nvSpPr>
        <p:spPr>
          <a:xfrm>
            <a:off x="711200" y="914400"/>
            <a:ext cx="11379200" cy="5715000"/>
          </a:xfrm>
        </p:spPr>
        <p:txBody>
          <a:bodyPr>
            <a:normAutofit/>
          </a:bodyPr>
          <a:lstStyle/>
          <a:p>
            <a:pPr marL="0" indent="0">
              <a:buNone/>
            </a:pPr>
            <a:r>
              <a:rPr lang="en-US" dirty="0"/>
              <a:t>Calcium-related genes are BSF-upregulated in our Trypanosoma BSF-vs-PCF dataset</a:t>
            </a:r>
          </a:p>
          <a:p>
            <a:r>
              <a:rPr lang="en-US" dirty="0"/>
              <a:t>Nearly all calcium-related genes are increased in BSF-vs-PCF (including all 3 EF-hand </a:t>
            </a:r>
            <a:r>
              <a:rPr lang="en-US" dirty="0" err="1"/>
              <a:t>mito</a:t>
            </a:r>
            <a:r>
              <a:rPr lang="en-US" dirty="0"/>
              <a:t> proteins)</a:t>
            </a:r>
          </a:p>
          <a:p>
            <a:r>
              <a:rPr lang="en-US" dirty="0"/>
              <a:t>The #1 most significantly BSF-upregulated protein is calpain (“calcium-dependent cysteine-type endopeptidase activity”)</a:t>
            </a:r>
          </a:p>
          <a:p>
            <a:r>
              <a:rPr lang="en-US" dirty="0"/>
              <a:t>MCUs are amongst most highly BSF-upregulated of all </a:t>
            </a:r>
            <a:r>
              <a:rPr lang="en-US" dirty="0" err="1"/>
              <a:t>mito</a:t>
            </a:r>
            <a:r>
              <a:rPr lang="en-US" dirty="0"/>
              <a:t> proteins (although not as strong as AOX) in our data</a:t>
            </a:r>
          </a:p>
          <a:p>
            <a:r>
              <a:rPr lang="en-US" dirty="0"/>
              <a:t>Consistent with our data, MCUs are up-regulated in Dolezelova2020 (in vitro differentiation) </a:t>
            </a:r>
            <a:r>
              <a:rPr lang="en-US" dirty="0" err="1"/>
              <a:t>timecourse</a:t>
            </a:r>
            <a:r>
              <a:rPr lang="en-US" dirty="0"/>
              <a:t> from PCF -&gt; </a:t>
            </a:r>
            <a:r>
              <a:rPr lang="en-US" dirty="0" err="1"/>
              <a:t>metacyclics</a:t>
            </a:r>
            <a:r>
              <a:rPr lang="en-US" dirty="0"/>
              <a:t> </a:t>
            </a:r>
          </a:p>
          <a:p>
            <a:pPr lvl="1"/>
            <a:r>
              <a:rPr lang="en-US" dirty="0"/>
              <a:t>This upregulation was noted in a sentence in Dolezelova2020</a:t>
            </a:r>
            <a:endParaRPr lang="en-US" sz="1400" b="0" dirty="0">
              <a:effectLst/>
            </a:endParaRPr>
          </a:p>
          <a:p>
            <a:pPr lvl="1"/>
            <a:r>
              <a:rPr lang="en-US" dirty="0"/>
              <a:t>Also “</a:t>
            </a:r>
            <a:r>
              <a:rPr lang="en-US" sz="1400" b="0" i="1" dirty="0" err="1">
                <a:effectLst/>
              </a:rPr>
              <a:t>Tb</a:t>
            </a:r>
            <a:r>
              <a:rPr lang="en-US" sz="1400" b="0" i="0" dirty="0" err="1">
                <a:effectLst/>
              </a:rPr>
              <a:t>MCU</a:t>
            </a:r>
            <a:r>
              <a:rPr lang="en-US" sz="1400" b="0" i="0" dirty="0">
                <a:effectLst/>
              </a:rPr>
              <a:t> in BSF trypanosomes appears necessary for the generation of acetyl-CoA, not as a substrate of the Krebs cycle (tricarboxylic acid cycle) that is absent but, as either a source of intramitochondrial ATP through substrate level phosphorylation, needed for intramitochondrial anabolic reactions</a:t>
            </a:r>
            <a:r>
              <a:rPr lang="en-US" sz="1400" b="0" i="0" baseline="30000" dirty="0">
                <a:effectLst/>
                <a:hlinkClick r:id="rId2" tooltip="van Hellemond, J. J., Opperdoes, F. R. &amp; Tielens, A. G. The extraordinary mitochondrion and unusual citric acid cycle in Trypanosoma brucei. Biochem. Soc. Trans. 33, 967–971 (2005).">
                  <a:extLst>
                    <a:ext uri="{A12FA001-AC4F-418D-AE19-62706E023703}">
                      <ahyp:hlinkClr xmlns:ahyp="http://schemas.microsoft.com/office/drawing/2018/hyperlinkcolor" val="tx"/>
                    </a:ext>
                  </a:extLst>
                </a:hlinkClick>
              </a:rPr>
              <a:t>40</a:t>
            </a:r>
            <a:r>
              <a:rPr lang="en-US" sz="1400" b="0" i="0" dirty="0">
                <a:effectLst/>
              </a:rPr>
              <a:t> or maintenance of the membrane potential by the ATPase</a:t>
            </a:r>
            <a:r>
              <a:rPr lang="en-US" sz="1400" b="0" i="0" baseline="30000" dirty="0">
                <a:effectLst/>
                <a:hlinkClick r:id="rId3" tooltip="Vercesi, A. E., Docampo, R. &amp; Moreno, S. N. Energization-dependent Ca2+ accumulation in Trypanosoma brucei bloodstream and procyclic trypomastigotes mitochondria. Mol. Biochem. Parasitol. 56, 251–257 (1992).">
                  <a:extLst>
                    <a:ext uri="{A12FA001-AC4F-418D-AE19-62706E023703}">
                      <ahyp:hlinkClr xmlns:ahyp="http://schemas.microsoft.com/office/drawing/2018/hyperlinkcolor" val="tx"/>
                    </a:ext>
                  </a:extLst>
                </a:hlinkClick>
              </a:rPr>
              <a:t>1</a:t>
            </a:r>
            <a:r>
              <a:rPr lang="en-US" sz="1400" b="0" i="0" dirty="0">
                <a:effectLst/>
              </a:rPr>
              <a:t>, or for mitochondrial</a:t>
            </a:r>
            <a:r>
              <a:rPr lang="en-US" sz="1400" b="0" i="0" baseline="30000" dirty="0">
                <a:effectLst/>
                <a:hlinkClick r:id="rId4" tooltip="Stephens, J. L., Lee, S. H., Paul, K. S. &amp; Englund, P. T. Mitochondrial fatty acid synthesis in Trypanosoma brucei. J. Biol. Chem. 282, 4427–4436 (2007).">
                  <a:extLst>
                    <a:ext uri="{A12FA001-AC4F-418D-AE19-62706E023703}">
                      <ahyp:hlinkClr xmlns:ahyp="http://schemas.microsoft.com/office/drawing/2018/hyperlinkcolor" val="tx"/>
                    </a:ext>
                  </a:extLst>
                </a:hlinkClick>
              </a:rPr>
              <a:t>36</a:t>
            </a:r>
            <a:r>
              <a:rPr lang="en-US" sz="1400" b="0" i="0" dirty="0">
                <a:effectLst/>
              </a:rPr>
              <a:t> and/or cytosolic fatty-acid synthesis</a:t>
            </a:r>
            <a:r>
              <a:rPr lang="en-US" sz="1400" b="0" i="0" baseline="30000" dirty="0">
                <a:effectLst/>
                <a:hlinkClick r:id="rId5" tooltip="Lee, S. H., Stephens, J. L., Paul, K. S. &amp; Englund, P. T. Fatty acid synthesis by elongases in trypanosomes. Cell 126, 691–699 (2006).">
                  <a:extLst>
                    <a:ext uri="{A12FA001-AC4F-418D-AE19-62706E023703}">
                      <ahyp:hlinkClr xmlns:ahyp="http://schemas.microsoft.com/office/drawing/2018/hyperlinkcolor" val="tx"/>
                    </a:ext>
                  </a:extLst>
                </a:hlinkClick>
              </a:rPr>
              <a:t>41</a:t>
            </a:r>
            <a:r>
              <a:rPr lang="en-US" sz="1400" b="0" i="0" dirty="0">
                <a:effectLst/>
              </a:rPr>
              <a:t>.” – Huang et al, Nat Communications 2013</a:t>
            </a:r>
            <a:endParaRPr lang="en-US" dirty="0"/>
          </a:p>
          <a:p>
            <a:endParaRPr lang="en-US" dirty="0"/>
          </a:p>
          <a:p>
            <a:pPr marL="0" indent="0">
              <a:buNone/>
            </a:pPr>
            <a:r>
              <a:rPr lang="en-US" dirty="0"/>
              <a:t>Note: only half of acidocalcisome genes are BSF-upregulated</a:t>
            </a:r>
          </a:p>
          <a:p>
            <a:r>
              <a:rPr lang="en-US" sz="1400" b="0" i="0" dirty="0">
                <a:effectLst/>
                <a:latin typeface="Arial" panose="020B0604020202020204" pitchFamily="34" charset="0"/>
                <a:cs typeface="Arial" panose="020B0604020202020204" pitchFamily="34" charset="0"/>
              </a:rPr>
              <a:t>Acidocalcisomes :  acidic, calcium-rich organelles found in various organisms, including kinetoplasts; characterized by a high concentration of phosphorus, primarily in the form of PPI and polyp; play important roles in calcium signaling, osmoregulation, autophagy</a:t>
            </a:r>
          </a:p>
          <a:p>
            <a:r>
              <a:rPr lang="en-US" dirty="0"/>
              <a:t>Reports show physical link between acidocalcisome &amp; mitos in Tryps, and </a:t>
            </a:r>
            <a:r>
              <a:rPr lang="en-US" dirty="0" err="1"/>
              <a:t>mito</a:t>
            </a:r>
            <a:r>
              <a:rPr lang="en-US" dirty="0"/>
              <a:t> Ca influx thought to be mediated through acidocalcisome</a:t>
            </a:r>
          </a:p>
          <a:p>
            <a:endParaRPr lang="en-US" dirty="0"/>
          </a:p>
          <a:p>
            <a:pPr marL="0" indent="0">
              <a:buNone/>
            </a:pPr>
            <a:r>
              <a:rPr lang="en-US" dirty="0"/>
              <a:t>Questions:</a:t>
            </a:r>
          </a:p>
          <a:p>
            <a:r>
              <a:rPr lang="en-US" dirty="0"/>
              <a:t>Why are MCUs and nearly all cellular EF-hand proteins increased in BSF vs PCF?  Probably no computational way to answer this</a:t>
            </a:r>
          </a:p>
          <a:p>
            <a:r>
              <a:rPr lang="en-US" dirty="0"/>
              <a:t>Does MCU form a complex in complexome?  Is it with Complex V (as reported in literature)?</a:t>
            </a:r>
          </a:p>
          <a:p>
            <a:pPr lvl="1"/>
            <a:r>
              <a:rPr lang="en-US" dirty="0"/>
              <a:t>No: 2 MCUs detected, but neither are similar to each other or anything else</a:t>
            </a:r>
          </a:p>
          <a:p>
            <a:pPr lvl="1"/>
            <a:r>
              <a:rPr lang="en-US" dirty="0"/>
              <a:t>Complex V has beautiful profile, and its </a:t>
            </a:r>
            <a:r>
              <a:rPr lang="en-US" dirty="0" err="1"/>
              <a:t>mucher</a:t>
            </a:r>
            <a:r>
              <a:rPr lang="en-US" dirty="0"/>
              <a:t> high MW than either MCU </a:t>
            </a:r>
          </a:p>
          <a:p>
            <a:r>
              <a:rPr lang="en-US" dirty="0"/>
              <a:t>Anything else?</a:t>
            </a:r>
          </a:p>
          <a:p>
            <a:endParaRPr lang="en-US" dirty="0"/>
          </a:p>
          <a:p>
            <a:endParaRPr lang="en-US" dirty="0"/>
          </a:p>
        </p:txBody>
      </p:sp>
      <p:pic>
        <p:nvPicPr>
          <p:cNvPr id="5" name="Picture 4">
            <a:extLst>
              <a:ext uri="{FF2B5EF4-FFF2-40B4-BE49-F238E27FC236}">
                <a16:creationId xmlns:a16="http://schemas.microsoft.com/office/drawing/2014/main" id="{1BB4F647-B5C0-7EB7-312D-676AC7607A73}"/>
              </a:ext>
            </a:extLst>
          </p:cNvPr>
          <p:cNvPicPr>
            <a:picLocks noChangeAspect="1"/>
          </p:cNvPicPr>
          <p:nvPr/>
        </p:nvPicPr>
        <p:blipFill>
          <a:blip r:embed="rId6"/>
          <a:stretch>
            <a:fillRect/>
          </a:stretch>
        </p:blipFill>
        <p:spPr>
          <a:xfrm>
            <a:off x="10916942" y="5451863"/>
            <a:ext cx="1127715" cy="983473"/>
          </a:xfrm>
          <a:prstGeom prst="rect">
            <a:avLst/>
          </a:prstGeom>
        </p:spPr>
      </p:pic>
      <p:sp>
        <p:nvSpPr>
          <p:cNvPr id="2" name="Title 1">
            <a:extLst>
              <a:ext uri="{FF2B5EF4-FFF2-40B4-BE49-F238E27FC236}">
                <a16:creationId xmlns:a16="http://schemas.microsoft.com/office/drawing/2014/main" id="{AFA0567A-E4C0-004B-5AB1-47396EECF38A}"/>
              </a:ext>
            </a:extLst>
          </p:cNvPr>
          <p:cNvSpPr>
            <a:spLocks noGrp="1"/>
          </p:cNvSpPr>
          <p:nvPr>
            <p:ph type="title"/>
          </p:nvPr>
        </p:nvSpPr>
        <p:spPr/>
        <p:txBody>
          <a:bodyPr/>
          <a:lstStyle/>
          <a:p>
            <a:r>
              <a:rPr lang="en-US" dirty="0"/>
              <a:t>Calcium and kinetoplasts</a:t>
            </a:r>
          </a:p>
        </p:txBody>
      </p:sp>
      <p:sp>
        <p:nvSpPr>
          <p:cNvPr id="7" name="TextBox 6">
            <a:extLst>
              <a:ext uri="{FF2B5EF4-FFF2-40B4-BE49-F238E27FC236}">
                <a16:creationId xmlns:a16="http://schemas.microsoft.com/office/drawing/2014/main" id="{874E871B-815A-FA99-3548-57797A103B71}"/>
              </a:ext>
            </a:extLst>
          </p:cNvPr>
          <p:cNvSpPr txBox="1"/>
          <p:nvPr/>
        </p:nvSpPr>
        <p:spPr>
          <a:xfrm>
            <a:off x="8472000" y="6522277"/>
            <a:ext cx="3718602" cy="276999"/>
          </a:xfrm>
          <a:prstGeom prst="rect">
            <a:avLst/>
          </a:prstGeom>
          <a:noFill/>
        </p:spPr>
        <p:txBody>
          <a:bodyPr wrap="square">
            <a:spAutoFit/>
          </a:bodyPr>
          <a:lstStyle/>
          <a:p>
            <a:pPr algn="r"/>
            <a:r>
              <a:rPr lang="en-US" sz="1200" dirty="0"/>
              <a:t>https://pmc.ncbi.nlm.nih.gov/articles/PMC10424509/</a:t>
            </a:r>
          </a:p>
        </p:txBody>
      </p:sp>
    </p:spTree>
    <p:extLst>
      <p:ext uri="{BB962C8B-B14F-4D97-AF65-F5344CB8AC3E}">
        <p14:creationId xmlns:p14="http://schemas.microsoft.com/office/powerpoint/2010/main" val="297845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4D2E-D196-304B-CDEF-7A75FADBA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650EA-A9D5-ABC1-0282-ED72642C89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848171-67AE-F80A-794A-7D347F2FE33C}"/>
              </a:ext>
            </a:extLst>
          </p:cNvPr>
          <p:cNvSpPr>
            <a:spLocks noGrp="1"/>
          </p:cNvSpPr>
          <p:nvPr>
            <p:ph idx="1"/>
          </p:nvPr>
        </p:nvSpPr>
        <p:spPr>
          <a:xfrm>
            <a:off x="5905849" y="914400"/>
            <a:ext cx="6006517" cy="5715000"/>
          </a:xfrm>
        </p:spPr>
        <p:txBody>
          <a:bodyPr>
            <a:normAutofit/>
          </a:bodyPr>
          <a:lstStyle/>
          <a:p>
            <a:pPr marL="0" indent="0">
              <a:buNone/>
            </a:pPr>
            <a:r>
              <a:rPr lang="en-US" sz="1200" b="0" i="0" dirty="0">
                <a:solidFill>
                  <a:srgbClr val="222222"/>
                </a:solidFill>
                <a:effectLst/>
              </a:rPr>
              <a:t>The most significant finding of our studies is that the MCU is essential in BSF trypanosomes, which are organisms devoid of oxidative phosphorylation. This pathway has been reported to be the main target of intramitochondrial Ca</a:t>
            </a:r>
            <a:r>
              <a:rPr lang="en-US" sz="1200" b="0" i="0" baseline="30000" dirty="0">
                <a:solidFill>
                  <a:srgbClr val="222222"/>
                </a:solidFill>
                <a:effectLst/>
              </a:rPr>
              <a:t>2+</a:t>
            </a:r>
            <a:r>
              <a:rPr lang="en-US" sz="1200" b="0" i="0" dirty="0">
                <a:solidFill>
                  <a:srgbClr val="222222"/>
                </a:solidFill>
                <a:effectLst/>
              </a:rPr>
              <a:t> in vertebrate cells</a:t>
            </a:r>
            <a:r>
              <a:rPr lang="en-US" sz="1200" b="0" i="0" baseline="30000" dirty="0">
                <a:solidFill>
                  <a:srgbClr val="006699"/>
                </a:solidFill>
                <a:effectLst/>
                <a:hlinkClick r:id="rId2" tooltip="Cardenas, C. et al. Essential regulation of cell bioenergetics by constitutive InsP3 receptor Ca2+ transfer to mitochondria. Cell 142, 270–283 (2010)."/>
              </a:rPr>
              <a:t>13</a:t>
            </a:r>
            <a:r>
              <a:rPr lang="en-US" sz="1200" b="0" i="0" baseline="30000" dirty="0">
                <a:solidFill>
                  <a:srgbClr val="222222"/>
                </a:solidFill>
                <a:effectLst/>
              </a:rPr>
              <a:t>,</a:t>
            </a:r>
            <a:r>
              <a:rPr lang="en-US" sz="1200" b="0" i="0" baseline="30000" dirty="0">
                <a:solidFill>
                  <a:srgbClr val="006699"/>
                </a:solidFill>
                <a:effectLst/>
                <a:hlinkClick r:id="rId3" tooltip="Denton, R. M. &amp; McCormack, J. G. Ca2+ as a second messenger within mitochondria of the heart and other tissues. Annu. Rev. Physiol. 52, 451–466 (1990)."/>
              </a:rPr>
              <a:t>14</a:t>
            </a:r>
            <a:r>
              <a:rPr lang="en-US" sz="1200" b="0" i="0" baseline="30000" dirty="0">
                <a:solidFill>
                  <a:srgbClr val="222222"/>
                </a:solidFill>
                <a:effectLst/>
              </a:rPr>
              <a:t>,</a:t>
            </a:r>
            <a:r>
              <a:rPr lang="en-US" sz="1200" b="0" i="0" baseline="30000" dirty="0">
                <a:solidFill>
                  <a:srgbClr val="006699"/>
                </a:solidFill>
                <a:effectLst/>
                <a:hlinkClick r:id="rId4" tooltip="Hajnoczky, G., Robb-Gaspers, L. D., Seitz, M. B. &amp; Thomas, A. P. Decoding of cytosolic calcium oscillations in the mitochondria. Cell 82, 415–424 (1995)."/>
              </a:rPr>
              <a:t>15</a:t>
            </a:r>
            <a:r>
              <a:rPr lang="en-US" sz="1200" b="0" i="0" baseline="30000" dirty="0">
                <a:solidFill>
                  <a:srgbClr val="222222"/>
                </a:solidFill>
                <a:effectLst/>
              </a:rPr>
              <a:t>,</a:t>
            </a:r>
            <a:r>
              <a:rPr lang="en-US" sz="1200" b="0" i="0" baseline="30000" dirty="0">
                <a:solidFill>
                  <a:srgbClr val="006699"/>
                </a:solidFill>
                <a:effectLst/>
                <a:hlinkClick r:id="rId5" tooltip="Balaban, R. S. The role of Ca2+ signaling in the coordination of mitochondrial ATP production with cardiac work. Biochim. Biophys. Acta. 1787, 1334–1341 (2009)."/>
              </a:rPr>
              <a:t>16</a:t>
            </a:r>
            <a:r>
              <a:rPr lang="en-US" sz="1200" b="0" i="0" dirty="0">
                <a:solidFill>
                  <a:srgbClr val="222222"/>
                </a:solidFill>
                <a:effectLst/>
              </a:rPr>
              <a:t>. The partial rescue by threonine of the lethal effect of the </a:t>
            </a:r>
            <a:r>
              <a:rPr lang="en-US" sz="1200" b="0" i="1" dirty="0" err="1">
                <a:solidFill>
                  <a:srgbClr val="222222"/>
                </a:solidFill>
                <a:effectLst/>
              </a:rPr>
              <a:t>TbMCU</a:t>
            </a:r>
            <a:r>
              <a:rPr lang="en-US" sz="1200" b="0" i="0" dirty="0">
                <a:solidFill>
                  <a:srgbClr val="222222"/>
                </a:solidFill>
                <a:effectLst/>
              </a:rPr>
              <a:t>-KO suggests that, in contrast to what occurs in vertebrate cells, </a:t>
            </a:r>
            <a:r>
              <a:rPr lang="en-US" sz="1200" b="0" i="1" dirty="0" err="1">
                <a:solidFill>
                  <a:srgbClr val="222222"/>
                </a:solidFill>
                <a:effectLst/>
              </a:rPr>
              <a:t>Tb</a:t>
            </a:r>
            <a:r>
              <a:rPr lang="en-US" sz="1200" b="0" i="0" dirty="0" err="1">
                <a:solidFill>
                  <a:srgbClr val="222222"/>
                </a:solidFill>
                <a:effectLst/>
              </a:rPr>
              <a:t>MCU</a:t>
            </a:r>
            <a:r>
              <a:rPr lang="en-US" sz="1200" b="0" i="0" dirty="0">
                <a:solidFill>
                  <a:srgbClr val="222222"/>
                </a:solidFill>
                <a:effectLst/>
              </a:rPr>
              <a:t> in BSF trypanosomes appears necessary for the generation of acetyl-CoA, not as a substrate of the Krebs cycle (tricarboxylic acid cycle) that is absent but, as either a source of intramitochondrial ATP through substrate level phosphorylation, needed for intramitochondrial anabolic reactions</a:t>
            </a:r>
            <a:r>
              <a:rPr lang="en-US" sz="1200" b="0" i="0" baseline="30000" dirty="0">
                <a:solidFill>
                  <a:srgbClr val="006699"/>
                </a:solidFill>
                <a:effectLst/>
                <a:hlinkClick r:id="rId6" tooltip="van Hellemond, J. J., Opperdoes, F. R. &amp; Tielens, A. G. The extraordinary mitochondrion and unusual citric acid cycle in Trypanosoma brucei. Biochem. Soc. Trans. 33, 967–971 (2005)."/>
              </a:rPr>
              <a:t>40</a:t>
            </a:r>
            <a:r>
              <a:rPr lang="en-US" sz="1200" b="0" i="0" dirty="0">
                <a:solidFill>
                  <a:srgbClr val="222222"/>
                </a:solidFill>
                <a:effectLst/>
              </a:rPr>
              <a:t> or maintenance of the membrane potential by the ATPase</a:t>
            </a:r>
            <a:r>
              <a:rPr lang="en-US" sz="1200" b="0" i="0" baseline="30000" dirty="0">
                <a:solidFill>
                  <a:srgbClr val="006699"/>
                </a:solidFill>
                <a:effectLst/>
                <a:hlinkClick r:id="rId7" tooltip="Vercesi, A. E., Docampo, R. &amp; Moreno, S. N. Energization-dependent Ca2+ accumulation in Trypanosoma brucei bloodstream and procyclic trypomastigotes mitochondria. Mol. Biochem. Parasitol. 56, 251–257 (1992)."/>
              </a:rPr>
              <a:t>1</a:t>
            </a:r>
            <a:r>
              <a:rPr lang="en-US" sz="1200" b="0" i="0" dirty="0">
                <a:solidFill>
                  <a:srgbClr val="222222"/>
                </a:solidFill>
                <a:effectLst/>
              </a:rPr>
              <a:t>, or for mitochondrial</a:t>
            </a:r>
            <a:r>
              <a:rPr lang="en-US" sz="1200" b="0" i="0" baseline="30000" dirty="0">
                <a:solidFill>
                  <a:srgbClr val="006699"/>
                </a:solidFill>
                <a:effectLst/>
                <a:hlinkClick r:id="rId8" tooltip="Stephens, J. L., Lee, S. H., Paul, K. S. &amp; Englund, P. T. Mitochondrial fatty acid synthesis in Trypanosoma brucei. J. Biol. Chem. 282, 4427–4436 (2007)."/>
              </a:rPr>
              <a:t>36</a:t>
            </a:r>
            <a:r>
              <a:rPr lang="en-US" sz="1200" b="0" i="0" dirty="0">
                <a:solidFill>
                  <a:srgbClr val="222222"/>
                </a:solidFill>
                <a:effectLst/>
              </a:rPr>
              <a:t> and/or cytosolic fatty-acid synthesis</a:t>
            </a:r>
            <a:r>
              <a:rPr lang="en-US" sz="1200" b="0" i="0" baseline="30000" dirty="0">
                <a:solidFill>
                  <a:srgbClr val="006699"/>
                </a:solidFill>
                <a:effectLst/>
                <a:hlinkClick r:id="rId9" tooltip="Lee, S. H., Stephens, J. L., Paul, K. S. &amp; Englund, P. T. Fatty acid synthesis by elongases in trypanosomes. Cell 126, 691–699 (2006)."/>
              </a:rPr>
              <a:t>41</a:t>
            </a:r>
            <a:r>
              <a:rPr lang="en-US" sz="1200" b="0" i="0" dirty="0">
                <a:solidFill>
                  <a:srgbClr val="222222"/>
                </a:solidFill>
                <a:effectLst/>
              </a:rPr>
              <a:t>.</a:t>
            </a:r>
            <a:endParaRPr lang="en-US" sz="1200" dirty="0"/>
          </a:p>
          <a:p>
            <a:pPr marL="0" indent="0">
              <a:buNone/>
            </a:pPr>
            <a:endParaRPr lang="en-US" sz="1200" dirty="0"/>
          </a:p>
        </p:txBody>
      </p:sp>
      <p:pic>
        <p:nvPicPr>
          <p:cNvPr id="10" name="Picture 9">
            <a:extLst>
              <a:ext uri="{FF2B5EF4-FFF2-40B4-BE49-F238E27FC236}">
                <a16:creationId xmlns:a16="http://schemas.microsoft.com/office/drawing/2014/main" id="{9053DE85-2345-4EF6-A788-17F2EB4FDA9F}"/>
              </a:ext>
            </a:extLst>
          </p:cNvPr>
          <p:cNvPicPr>
            <a:picLocks noChangeAspect="1"/>
          </p:cNvPicPr>
          <p:nvPr/>
        </p:nvPicPr>
        <p:blipFill>
          <a:blip r:embed="rId10"/>
          <a:stretch>
            <a:fillRect/>
          </a:stretch>
        </p:blipFill>
        <p:spPr>
          <a:xfrm>
            <a:off x="488892" y="1115736"/>
            <a:ext cx="5186929" cy="5545123"/>
          </a:xfrm>
          <a:prstGeom prst="rect">
            <a:avLst/>
          </a:prstGeom>
        </p:spPr>
      </p:pic>
    </p:spTree>
    <p:extLst>
      <p:ext uri="{BB962C8B-B14F-4D97-AF65-F5344CB8AC3E}">
        <p14:creationId xmlns:p14="http://schemas.microsoft.com/office/powerpoint/2010/main" val="127946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AF4B-E46F-CDBC-32D3-DD0B9D1714C3}"/>
              </a:ext>
            </a:extLst>
          </p:cNvPr>
          <p:cNvSpPr>
            <a:spLocks noGrp="1"/>
          </p:cNvSpPr>
          <p:nvPr>
            <p:ph type="title"/>
          </p:nvPr>
        </p:nvSpPr>
        <p:spPr/>
        <p:txBody>
          <a:bodyPr/>
          <a:lstStyle/>
          <a:p>
            <a:r>
              <a:rPr lang="en-US" dirty="0"/>
              <a:t>Calcium-related gene (GO molecular function) are BSF-increased;</a:t>
            </a:r>
            <a:br>
              <a:rPr lang="en-US" dirty="0"/>
            </a:br>
            <a:r>
              <a:rPr lang="en-US" dirty="0"/>
              <a:t>The most significantly BSF-increased protein is calpain (nothing else close)</a:t>
            </a:r>
          </a:p>
        </p:txBody>
      </p:sp>
      <p:pic>
        <p:nvPicPr>
          <p:cNvPr id="9" name="Picture 8">
            <a:extLst>
              <a:ext uri="{FF2B5EF4-FFF2-40B4-BE49-F238E27FC236}">
                <a16:creationId xmlns:a16="http://schemas.microsoft.com/office/drawing/2014/main" id="{9A5B4B45-F8F0-9DC4-04B1-A19853A433AB}"/>
              </a:ext>
            </a:extLst>
          </p:cNvPr>
          <p:cNvPicPr>
            <a:picLocks noChangeAspect="1"/>
          </p:cNvPicPr>
          <p:nvPr/>
        </p:nvPicPr>
        <p:blipFill>
          <a:blip r:embed="rId2"/>
          <a:stretch>
            <a:fillRect/>
          </a:stretch>
        </p:blipFill>
        <p:spPr>
          <a:xfrm>
            <a:off x="2912377" y="1734515"/>
            <a:ext cx="5649005" cy="5060567"/>
          </a:xfrm>
          <a:prstGeom prst="rect">
            <a:avLst/>
          </a:prstGeom>
        </p:spPr>
      </p:pic>
      <p:sp>
        <p:nvSpPr>
          <p:cNvPr id="3" name="Content Placeholder 2">
            <a:extLst>
              <a:ext uri="{FF2B5EF4-FFF2-40B4-BE49-F238E27FC236}">
                <a16:creationId xmlns:a16="http://schemas.microsoft.com/office/drawing/2014/main" id="{C4115B85-700B-FFB2-F7BB-EDD4283D1762}"/>
              </a:ext>
            </a:extLst>
          </p:cNvPr>
          <p:cNvSpPr>
            <a:spLocks noGrp="1"/>
          </p:cNvSpPr>
          <p:nvPr>
            <p:ph idx="1"/>
          </p:nvPr>
        </p:nvSpPr>
        <p:spPr>
          <a:xfrm>
            <a:off x="4159075" y="2936147"/>
            <a:ext cx="832374" cy="266441"/>
          </a:xfrm>
        </p:spPr>
        <p:txBody>
          <a:bodyPr>
            <a:noAutofit/>
          </a:bodyPr>
          <a:lstStyle/>
          <a:p>
            <a:pPr marL="0" indent="0">
              <a:buNone/>
            </a:pPr>
            <a:r>
              <a:rPr lang="en-US" sz="1000" dirty="0"/>
              <a:t>calpain</a:t>
            </a:r>
          </a:p>
        </p:txBody>
      </p:sp>
      <p:sp>
        <p:nvSpPr>
          <p:cNvPr id="5" name="TextBox 4">
            <a:extLst>
              <a:ext uri="{FF2B5EF4-FFF2-40B4-BE49-F238E27FC236}">
                <a16:creationId xmlns:a16="http://schemas.microsoft.com/office/drawing/2014/main" id="{DCA9DADF-E41B-B55C-F7C0-B2306DA82221}"/>
              </a:ext>
            </a:extLst>
          </p:cNvPr>
          <p:cNvSpPr txBox="1"/>
          <p:nvPr/>
        </p:nvSpPr>
        <p:spPr>
          <a:xfrm>
            <a:off x="1990289" y="3305889"/>
            <a:ext cx="2464266" cy="400110"/>
          </a:xfrm>
          <a:prstGeom prst="rect">
            <a:avLst/>
          </a:prstGeom>
          <a:noFill/>
        </p:spPr>
        <p:txBody>
          <a:bodyPr wrap="square">
            <a:spAutoFit/>
          </a:bodyPr>
          <a:lstStyle/>
          <a:p>
            <a:r>
              <a:rPr lang="en-US" sz="1000" dirty="0">
                <a:solidFill>
                  <a:schemeClr val="bg1">
                    <a:lumMod val="75000"/>
                  </a:schemeClr>
                </a:solidFill>
              </a:rPr>
              <a:t>expression site-associated gene 3 (ESAG3)</a:t>
            </a:r>
          </a:p>
          <a:p>
            <a:r>
              <a:rPr lang="en-US" sz="1000" dirty="0">
                <a:solidFill>
                  <a:schemeClr val="bg1">
                    <a:lumMod val="75000"/>
                  </a:schemeClr>
                </a:solidFill>
              </a:rPr>
              <a:t>Similar to VSG</a:t>
            </a:r>
          </a:p>
        </p:txBody>
      </p:sp>
      <p:sp>
        <p:nvSpPr>
          <p:cNvPr id="6" name="TextBox 5">
            <a:extLst>
              <a:ext uri="{FF2B5EF4-FFF2-40B4-BE49-F238E27FC236}">
                <a16:creationId xmlns:a16="http://schemas.microsoft.com/office/drawing/2014/main" id="{B1323339-D150-D59B-DFBE-694678E49D55}"/>
              </a:ext>
            </a:extLst>
          </p:cNvPr>
          <p:cNvSpPr txBox="1"/>
          <p:nvPr/>
        </p:nvSpPr>
        <p:spPr>
          <a:xfrm>
            <a:off x="8561382" y="2539642"/>
            <a:ext cx="3630618" cy="523220"/>
          </a:xfrm>
          <a:prstGeom prst="rect">
            <a:avLst/>
          </a:prstGeom>
          <a:noFill/>
        </p:spPr>
        <p:txBody>
          <a:bodyPr wrap="square">
            <a:spAutoFit/>
          </a:bodyPr>
          <a:lstStyle/>
          <a:p>
            <a:r>
              <a:rPr lang="en-US" sz="1400" dirty="0"/>
              <a:t>Many calpain family members in Tryps.</a:t>
            </a:r>
          </a:p>
          <a:p>
            <a:r>
              <a:rPr lang="en-US" sz="1400" dirty="0"/>
              <a:t>This one has PFAM DUF1935|Peptidase_C2</a:t>
            </a:r>
          </a:p>
        </p:txBody>
      </p:sp>
      <p:sp>
        <p:nvSpPr>
          <p:cNvPr id="4" name="TextBox 3">
            <a:extLst>
              <a:ext uri="{FF2B5EF4-FFF2-40B4-BE49-F238E27FC236}">
                <a16:creationId xmlns:a16="http://schemas.microsoft.com/office/drawing/2014/main" id="{13016485-4F68-123A-0E5A-14C21355D4F8}"/>
              </a:ext>
            </a:extLst>
          </p:cNvPr>
          <p:cNvSpPr txBox="1"/>
          <p:nvPr/>
        </p:nvSpPr>
        <p:spPr>
          <a:xfrm>
            <a:off x="7124770" y="6341534"/>
            <a:ext cx="1436612" cy="369332"/>
          </a:xfrm>
          <a:prstGeom prst="rect">
            <a:avLst/>
          </a:prstGeom>
          <a:noFill/>
        </p:spPr>
        <p:txBody>
          <a:bodyPr wrap="none" rtlCol="0">
            <a:spAutoFit/>
          </a:bodyPr>
          <a:lstStyle/>
          <a:p>
            <a:r>
              <a:rPr lang="en-US" dirty="0"/>
              <a:t>Higher in PCF</a:t>
            </a:r>
          </a:p>
        </p:txBody>
      </p:sp>
      <p:sp>
        <p:nvSpPr>
          <p:cNvPr id="7" name="TextBox 6">
            <a:extLst>
              <a:ext uri="{FF2B5EF4-FFF2-40B4-BE49-F238E27FC236}">
                <a16:creationId xmlns:a16="http://schemas.microsoft.com/office/drawing/2014/main" id="{1F64E3B4-F62A-79C1-3A1B-84E4D10F2C1F}"/>
              </a:ext>
            </a:extLst>
          </p:cNvPr>
          <p:cNvSpPr txBox="1"/>
          <p:nvPr/>
        </p:nvSpPr>
        <p:spPr>
          <a:xfrm>
            <a:off x="3374036" y="6350001"/>
            <a:ext cx="1425390" cy="369332"/>
          </a:xfrm>
          <a:prstGeom prst="rect">
            <a:avLst/>
          </a:prstGeom>
          <a:noFill/>
        </p:spPr>
        <p:txBody>
          <a:bodyPr wrap="none" rtlCol="0">
            <a:spAutoFit/>
          </a:bodyPr>
          <a:lstStyle/>
          <a:p>
            <a:r>
              <a:rPr lang="en-US" dirty="0"/>
              <a:t>Higher in BSF</a:t>
            </a:r>
          </a:p>
        </p:txBody>
      </p:sp>
    </p:spTree>
    <p:extLst>
      <p:ext uri="{BB962C8B-B14F-4D97-AF65-F5344CB8AC3E}">
        <p14:creationId xmlns:p14="http://schemas.microsoft.com/office/powerpoint/2010/main" val="349672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AE3-C23E-2AFF-A17B-88C6D18D0928}"/>
              </a:ext>
            </a:extLst>
          </p:cNvPr>
          <p:cNvSpPr>
            <a:spLocks noGrp="1"/>
          </p:cNvSpPr>
          <p:nvPr>
            <p:ph type="title"/>
          </p:nvPr>
        </p:nvSpPr>
        <p:spPr/>
        <p:txBody>
          <a:bodyPr/>
          <a:lstStyle/>
          <a:p>
            <a:r>
              <a:rPr lang="en-US" dirty="0"/>
              <a:t>All </a:t>
            </a:r>
            <a:r>
              <a:rPr lang="en-US" u="sng" dirty="0" err="1"/>
              <a:t>mito</a:t>
            </a:r>
            <a:r>
              <a:rPr lang="en-US" dirty="0"/>
              <a:t> proteins with “calcium” in GO molecular function – most up BSF</a:t>
            </a:r>
          </a:p>
        </p:txBody>
      </p:sp>
      <p:pic>
        <p:nvPicPr>
          <p:cNvPr id="11" name="Picture 10">
            <a:extLst>
              <a:ext uri="{FF2B5EF4-FFF2-40B4-BE49-F238E27FC236}">
                <a16:creationId xmlns:a16="http://schemas.microsoft.com/office/drawing/2014/main" id="{9E2DCB45-022C-4C00-D1D2-2BCBC471B482}"/>
              </a:ext>
            </a:extLst>
          </p:cNvPr>
          <p:cNvPicPr>
            <a:picLocks noChangeAspect="1"/>
          </p:cNvPicPr>
          <p:nvPr/>
        </p:nvPicPr>
        <p:blipFill>
          <a:blip r:embed="rId2"/>
          <a:stretch>
            <a:fillRect/>
          </a:stretch>
        </p:blipFill>
        <p:spPr>
          <a:xfrm>
            <a:off x="128307" y="2558643"/>
            <a:ext cx="11935385" cy="2740333"/>
          </a:xfrm>
          <a:prstGeom prst="rect">
            <a:avLst/>
          </a:prstGeom>
        </p:spPr>
      </p:pic>
    </p:spTree>
    <p:extLst>
      <p:ext uri="{BB962C8B-B14F-4D97-AF65-F5344CB8AC3E}">
        <p14:creationId xmlns:p14="http://schemas.microsoft.com/office/powerpoint/2010/main" val="208276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8E99F2-5EFA-D9BA-1450-40358A85B056}"/>
              </a:ext>
            </a:extLst>
          </p:cNvPr>
          <p:cNvPicPr>
            <a:picLocks noChangeAspect="1"/>
          </p:cNvPicPr>
          <p:nvPr/>
        </p:nvPicPr>
        <p:blipFill>
          <a:blip r:embed="rId2"/>
          <a:stretch>
            <a:fillRect/>
          </a:stretch>
        </p:blipFill>
        <p:spPr>
          <a:xfrm>
            <a:off x="8289522" y="0"/>
            <a:ext cx="3902478" cy="6858000"/>
          </a:xfrm>
          <a:prstGeom prst="rect">
            <a:avLst/>
          </a:prstGeom>
        </p:spPr>
      </p:pic>
      <p:sp>
        <p:nvSpPr>
          <p:cNvPr id="3" name="Content Placeholder 2">
            <a:extLst>
              <a:ext uri="{FF2B5EF4-FFF2-40B4-BE49-F238E27FC236}">
                <a16:creationId xmlns:a16="http://schemas.microsoft.com/office/drawing/2014/main" id="{3793DE51-3FB0-0199-DAC4-CBCF5B0AA154}"/>
              </a:ext>
            </a:extLst>
          </p:cNvPr>
          <p:cNvSpPr>
            <a:spLocks noGrp="1"/>
          </p:cNvSpPr>
          <p:nvPr>
            <p:ph idx="1"/>
          </p:nvPr>
        </p:nvSpPr>
        <p:spPr>
          <a:xfrm>
            <a:off x="711200" y="1090568"/>
            <a:ext cx="10871200" cy="5538831"/>
          </a:xfrm>
        </p:spPr>
        <p:txBody>
          <a:bodyPr/>
          <a:lstStyle/>
          <a:p>
            <a:pPr marL="0" indent="0">
              <a:buNone/>
            </a:pPr>
            <a:r>
              <a:rPr lang="en-US" dirty="0"/>
              <a:t>Most are up in BSF – here’s the top of the list based on BSF-increase sensitivity score</a:t>
            </a:r>
          </a:p>
        </p:txBody>
      </p:sp>
      <p:sp>
        <p:nvSpPr>
          <p:cNvPr id="2" name="Title 1">
            <a:extLst>
              <a:ext uri="{FF2B5EF4-FFF2-40B4-BE49-F238E27FC236}">
                <a16:creationId xmlns:a16="http://schemas.microsoft.com/office/drawing/2014/main" id="{83B34503-FBBB-7A6E-4B51-8816DB5F86D7}"/>
              </a:ext>
            </a:extLst>
          </p:cNvPr>
          <p:cNvSpPr>
            <a:spLocks noGrp="1"/>
          </p:cNvSpPr>
          <p:nvPr>
            <p:ph type="title"/>
          </p:nvPr>
        </p:nvSpPr>
        <p:spPr/>
        <p:txBody>
          <a:bodyPr/>
          <a:lstStyle/>
          <a:p>
            <a:r>
              <a:rPr lang="en-US" dirty="0"/>
              <a:t>All proteins with “calcium” in GO molecular function</a:t>
            </a:r>
            <a:endParaRPr lang="en-US" sz="1800" dirty="0"/>
          </a:p>
        </p:txBody>
      </p:sp>
      <p:pic>
        <p:nvPicPr>
          <p:cNvPr id="9" name="Picture 8">
            <a:extLst>
              <a:ext uri="{FF2B5EF4-FFF2-40B4-BE49-F238E27FC236}">
                <a16:creationId xmlns:a16="http://schemas.microsoft.com/office/drawing/2014/main" id="{35A9AC84-51B7-487B-43E1-0A339D82F57F}"/>
              </a:ext>
            </a:extLst>
          </p:cNvPr>
          <p:cNvPicPr>
            <a:picLocks noChangeAspect="1"/>
          </p:cNvPicPr>
          <p:nvPr/>
        </p:nvPicPr>
        <p:blipFill>
          <a:blip r:embed="rId3"/>
          <a:stretch>
            <a:fillRect/>
          </a:stretch>
        </p:blipFill>
        <p:spPr>
          <a:xfrm>
            <a:off x="203200" y="2323751"/>
            <a:ext cx="7619984" cy="3591100"/>
          </a:xfrm>
          <a:prstGeom prst="rect">
            <a:avLst/>
          </a:prstGeom>
        </p:spPr>
      </p:pic>
    </p:spTree>
    <p:extLst>
      <p:ext uri="{BB962C8B-B14F-4D97-AF65-F5344CB8AC3E}">
        <p14:creationId xmlns:p14="http://schemas.microsoft.com/office/powerpoint/2010/main" val="287841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C47F-5C45-94F7-D7F1-85EBABC5D144}"/>
              </a:ext>
            </a:extLst>
          </p:cNvPr>
          <p:cNvSpPr>
            <a:spLocks noGrp="1"/>
          </p:cNvSpPr>
          <p:nvPr>
            <p:ph type="title"/>
          </p:nvPr>
        </p:nvSpPr>
        <p:spPr>
          <a:xfrm>
            <a:off x="203200" y="228600"/>
            <a:ext cx="11877040" cy="487362"/>
          </a:xfrm>
        </p:spPr>
        <p:txBody>
          <a:bodyPr/>
          <a:lstStyle/>
          <a:p>
            <a:r>
              <a:rPr lang="en-US" dirty="0"/>
              <a:t>Interestingly </a:t>
            </a:r>
            <a:r>
              <a:rPr lang="en-US" dirty="0" err="1"/>
              <a:t>mito</a:t>
            </a:r>
            <a:r>
              <a:rPr lang="en-US" dirty="0"/>
              <a:t> calcium uniporter homologs (MCUs) are all up in BSF vs PCF</a:t>
            </a:r>
            <a:br>
              <a:rPr lang="en-US" dirty="0"/>
            </a:br>
            <a:r>
              <a:rPr lang="en-US" dirty="0"/>
              <a:t>in our study and in </a:t>
            </a:r>
            <a:r>
              <a:rPr lang="en-US" dirty="0" err="1"/>
              <a:t>Dolezelova</a:t>
            </a:r>
            <a:r>
              <a:rPr lang="en-US" dirty="0"/>
              <a:t> (not detected in </a:t>
            </a:r>
            <a:r>
              <a:rPr lang="en-US" dirty="0" err="1"/>
              <a:t>Dejung</a:t>
            </a:r>
            <a:r>
              <a:rPr lang="en-US" dirty="0"/>
              <a:t>)</a:t>
            </a:r>
          </a:p>
        </p:txBody>
      </p:sp>
      <p:pic>
        <p:nvPicPr>
          <p:cNvPr id="7" name="Picture 6">
            <a:extLst>
              <a:ext uri="{FF2B5EF4-FFF2-40B4-BE49-F238E27FC236}">
                <a16:creationId xmlns:a16="http://schemas.microsoft.com/office/drawing/2014/main" id="{0451FBD0-E17C-8710-D6ED-4A4C580C852C}"/>
              </a:ext>
            </a:extLst>
          </p:cNvPr>
          <p:cNvPicPr>
            <a:picLocks noChangeAspect="1"/>
          </p:cNvPicPr>
          <p:nvPr/>
        </p:nvPicPr>
        <p:blipFill>
          <a:blip r:embed="rId2"/>
          <a:stretch>
            <a:fillRect/>
          </a:stretch>
        </p:blipFill>
        <p:spPr>
          <a:xfrm>
            <a:off x="0" y="1600315"/>
            <a:ext cx="12192000" cy="1930169"/>
          </a:xfrm>
          <a:prstGeom prst="rect">
            <a:avLst/>
          </a:prstGeom>
        </p:spPr>
      </p:pic>
      <p:sp>
        <p:nvSpPr>
          <p:cNvPr id="5" name="TextBox 4">
            <a:extLst>
              <a:ext uri="{FF2B5EF4-FFF2-40B4-BE49-F238E27FC236}">
                <a16:creationId xmlns:a16="http://schemas.microsoft.com/office/drawing/2014/main" id="{C7EAF7A8-E70D-D9C7-39EE-A700D4C9C3C6}"/>
              </a:ext>
            </a:extLst>
          </p:cNvPr>
          <p:cNvSpPr txBox="1"/>
          <p:nvPr/>
        </p:nvSpPr>
        <p:spPr>
          <a:xfrm>
            <a:off x="3332480" y="3757196"/>
            <a:ext cx="6096000" cy="1015663"/>
          </a:xfrm>
          <a:prstGeom prst="rect">
            <a:avLst/>
          </a:prstGeom>
          <a:noFill/>
        </p:spPr>
        <p:txBody>
          <a:bodyPr wrap="square">
            <a:spAutoFit/>
          </a:bodyPr>
          <a:lstStyle/>
          <a:p>
            <a:r>
              <a:rPr lang="en-US" sz="1200" b="0" i="0" dirty="0">
                <a:solidFill>
                  <a:srgbClr val="202020"/>
                </a:solidFill>
                <a:effectLst/>
                <a:latin typeface="Helvetica" panose="020B0604020202020204" pitchFamily="34" charset="0"/>
              </a:rPr>
              <a:t>Dolezelova2020: “The activity of mitochondrial dehydrogenases is dependent on Ca</a:t>
            </a:r>
            <a:r>
              <a:rPr lang="en-US" sz="1200" b="0" i="0" baseline="30000" dirty="0">
                <a:solidFill>
                  <a:srgbClr val="202020"/>
                </a:solidFill>
                <a:effectLst/>
                <a:latin typeface="Helvetica" panose="020B0604020202020204" pitchFamily="34" charset="0"/>
              </a:rPr>
              <a:t>2+</a:t>
            </a:r>
            <a:r>
              <a:rPr lang="en-US" sz="1200" b="0" i="0" dirty="0">
                <a:solidFill>
                  <a:srgbClr val="202020"/>
                </a:solidFill>
                <a:effectLst/>
                <a:latin typeface="Helvetica" panose="020B0604020202020204" pitchFamily="34" charset="0"/>
              </a:rPr>
              <a:t> ions, which are imported into the mitochondrion via a heterooligomeric mitochondrial calcium uniporter (MCU) [</a:t>
            </a:r>
            <a:r>
              <a:rPr lang="en-US" sz="1200" b="0" i="0" u="sng" dirty="0">
                <a:solidFill>
                  <a:srgbClr val="0523A2"/>
                </a:solidFill>
                <a:effectLst/>
                <a:latin typeface="Helvetica" panose="020B0604020202020204" pitchFamily="34" charset="0"/>
                <a:hlinkClick r:id="rId3"/>
              </a:rPr>
              <a:t>33</a:t>
            </a:r>
            <a:r>
              <a:rPr lang="en-US" sz="1200" b="0" i="0" dirty="0">
                <a:solidFill>
                  <a:srgbClr val="202020"/>
                </a:solidFill>
                <a:effectLst/>
                <a:latin typeface="Helvetica" panose="020B0604020202020204" pitchFamily="34" charset="0"/>
              </a:rPr>
              <a:t>,</a:t>
            </a:r>
            <a:r>
              <a:rPr lang="en-US" sz="1200" b="0" i="0" u="sng" dirty="0">
                <a:solidFill>
                  <a:srgbClr val="0523A2"/>
                </a:solidFill>
                <a:effectLst/>
                <a:latin typeface="Helvetica" panose="020B0604020202020204" pitchFamily="34" charset="0"/>
                <a:hlinkClick r:id="rId4"/>
              </a:rPr>
              <a:t>34</a:t>
            </a:r>
            <a:r>
              <a:rPr lang="en-US" sz="1200" b="0" i="0" dirty="0">
                <a:solidFill>
                  <a:srgbClr val="202020"/>
                </a:solidFill>
                <a:effectLst/>
                <a:latin typeface="Helvetica" panose="020B0604020202020204" pitchFamily="34" charset="0"/>
              </a:rPr>
              <a:t>]. Changes in expression in three out of four known MCU subunits were among the most notable features in our proteomic data, showing 6-fold up-regulation at day 6 following RBP6 induction (</a:t>
            </a:r>
            <a:r>
              <a:rPr lang="en-US" sz="1200" b="0" i="0" u="sng" dirty="0">
                <a:solidFill>
                  <a:srgbClr val="0523A2"/>
                </a:solidFill>
                <a:effectLst/>
                <a:latin typeface="Helvetica" panose="020B0604020202020204" pitchFamily="34" charset="0"/>
                <a:hlinkClick r:id="rId5"/>
              </a:rPr>
              <a:t>Fig 3A</a:t>
            </a:r>
            <a:r>
              <a:rPr lang="en-US" sz="1200" b="0" i="0" dirty="0">
                <a:solidFill>
                  <a:srgbClr val="202020"/>
                </a:solidFill>
                <a:effectLst/>
                <a:latin typeface="Helvetica" panose="020B0604020202020204" pitchFamily="34" charset="0"/>
              </a:rPr>
              <a:t>).”</a:t>
            </a:r>
            <a:endParaRPr lang="en-US" sz="1200" dirty="0"/>
          </a:p>
        </p:txBody>
      </p:sp>
      <p:pic>
        <p:nvPicPr>
          <p:cNvPr id="8" name="Picture 7">
            <a:extLst>
              <a:ext uri="{FF2B5EF4-FFF2-40B4-BE49-F238E27FC236}">
                <a16:creationId xmlns:a16="http://schemas.microsoft.com/office/drawing/2014/main" id="{4AB86518-47ED-37D8-31E9-B2C6096E337B}"/>
              </a:ext>
            </a:extLst>
          </p:cNvPr>
          <p:cNvPicPr>
            <a:picLocks noChangeAspect="1"/>
          </p:cNvPicPr>
          <p:nvPr/>
        </p:nvPicPr>
        <p:blipFill>
          <a:blip r:embed="rId6"/>
          <a:stretch>
            <a:fillRect/>
          </a:stretch>
        </p:blipFill>
        <p:spPr>
          <a:xfrm>
            <a:off x="9622790" y="3757196"/>
            <a:ext cx="2457450" cy="1238250"/>
          </a:xfrm>
          <a:prstGeom prst="rect">
            <a:avLst/>
          </a:prstGeom>
        </p:spPr>
      </p:pic>
      <p:sp>
        <p:nvSpPr>
          <p:cNvPr id="9" name="TextBox 8">
            <a:extLst>
              <a:ext uri="{FF2B5EF4-FFF2-40B4-BE49-F238E27FC236}">
                <a16:creationId xmlns:a16="http://schemas.microsoft.com/office/drawing/2014/main" id="{26289853-1855-E819-E649-0F7433EB1157}"/>
              </a:ext>
            </a:extLst>
          </p:cNvPr>
          <p:cNvSpPr txBox="1"/>
          <p:nvPr/>
        </p:nvSpPr>
        <p:spPr>
          <a:xfrm>
            <a:off x="45720" y="5315371"/>
            <a:ext cx="11699240" cy="1015663"/>
          </a:xfrm>
          <a:prstGeom prst="rect">
            <a:avLst/>
          </a:prstGeom>
          <a:noFill/>
        </p:spPr>
        <p:txBody>
          <a:bodyPr wrap="square">
            <a:spAutoFit/>
          </a:bodyPr>
          <a:lstStyle/>
          <a:p>
            <a:r>
              <a:rPr lang="en-US" sz="1200" b="0" i="0" dirty="0">
                <a:solidFill>
                  <a:srgbClr val="202020"/>
                </a:solidFill>
                <a:effectLst/>
                <a:latin typeface="Helvetica" panose="020B0604020202020204" pitchFamily="34" charset="0"/>
              </a:rPr>
              <a:t>One hypothesis is that </a:t>
            </a:r>
            <a:r>
              <a:rPr lang="en-US" sz="1200" b="0" i="0" dirty="0" err="1">
                <a:solidFill>
                  <a:srgbClr val="202020"/>
                </a:solidFill>
                <a:effectLst/>
                <a:latin typeface="Helvetica" panose="020B0604020202020204" pitchFamily="34" charset="0"/>
              </a:rPr>
              <a:t>mito</a:t>
            </a:r>
            <a:r>
              <a:rPr lang="en-US" sz="1200" b="0" i="0" dirty="0">
                <a:solidFill>
                  <a:srgbClr val="202020"/>
                </a:solidFill>
                <a:effectLst/>
                <a:latin typeface="Helvetica" panose="020B0604020202020204" pitchFamily="34" charset="0"/>
              </a:rPr>
              <a:t> calcium increases phosphorylation &amp; activity of some key </a:t>
            </a:r>
            <a:r>
              <a:rPr lang="en-US" sz="1200" b="0" i="0" dirty="0" err="1">
                <a:solidFill>
                  <a:srgbClr val="202020"/>
                </a:solidFill>
                <a:effectLst/>
                <a:latin typeface="Helvetica" panose="020B0604020202020204" pitchFamily="34" charset="0"/>
              </a:rPr>
              <a:t>mito</a:t>
            </a:r>
            <a:r>
              <a:rPr lang="en-US" sz="1200" b="0" i="0" dirty="0">
                <a:solidFill>
                  <a:srgbClr val="202020"/>
                </a:solidFill>
                <a:effectLst/>
                <a:latin typeface="Helvetica" panose="020B0604020202020204" pitchFamily="34" charset="0"/>
              </a:rPr>
              <a:t> dehydrogenases</a:t>
            </a:r>
          </a:p>
          <a:p>
            <a:endParaRPr lang="en-US" sz="1200" dirty="0">
              <a:solidFill>
                <a:srgbClr val="202020"/>
              </a:solidFill>
              <a:latin typeface="Helvetica" panose="020B0604020202020204" pitchFamily="34" charset="0"/>
            </a:endParaRPr>
          </a:p>
          <a:p>
            <a:r>
              <a:rPr lang="en-US" sz="1200" b="0" i="0" dirty="0">
                <a:solidFill>
                  <a:srgbClr val="202020"/>
                </a:solidFill>
                <a:effectLst/>
                <a:latin typeface="Helvetica" panose="020B0604020202020204" pitchFamily="34" charset="0"/>
              </a:rPr>
              <a:t>Does it make sense for MCU to be down regulated in procyclic form (primarily uses aerobic ETC for ATP) and up in BSF (high glycolysis, AOX-</a:t>
            </a:r>
            <a:r>
              <a:rPr lang="en-US" sz="1200" b="0" i="0" dirty="0" err="1">
                <a:solidFill>
                  <a:srgbClr val="202020"/>
                </a:solidFill>
                <a:effectLst/>
                <a:latin typeface="Helvetica" panose="020B0604020202020204" pitchFamily="34" charset="0"/>
              </a:rPr>
              <a:t>mito</a:t>
            </a:r>
            <a:r>
              <a:rPr lang="en-US" sz="1200" b="0" i="0" dirty="0">
                <a:solidFill>
                  <a:srgbClr val="202020"/>
                </a:solidFill>
                <a:effectLst/>
                <a:latin typeface="Helvetica" panose="020B0604020202020204" pitchFamily="34" charset="0"/>
              </a:rPr>
              <a:t> function with complex V in forward direction as </a:t>
            </a:r>
            <a:r>
              <a:rPr lang="en-US" sz="1200" b="0" i="0" dirty="0" err="1">
                <a:solidFill>
                  <a:srgbClr val="202020"/>
                </a:solidFill>
                <a:effectLst/>
                <a:latin typeface="Helvetica" panose="020B0604020202020204" pitchFamily="34" charset="0"/>
              </a:rPr>
              <a:t>ATPsynthase</a:t>
            </a:r>
            <a:r>
              <a:rPr lang="en-US" sz="1200" b="0" i="0" dirty="0">
                <a:solidFill>
                  <a:srgbClr val="202020"/>
                </a:solidFill>
                <a:effectLst/>
                <a:latin typeface="Helvetica" panose="020B0604020202020204" pitchFamily="34" charset="0"/>
              </a:rPr>
              <a:t>)?</a:t>
            </a:r>
          </a:p>
          <a:p>
            <a:endParaRPr lang="en-US" sz="1200" dirty="0"/>
          </a:p>
        </p:txBody>
      </p:sp>
    </p:spTree>
    <p:extLst>
      <p:ext uri="{BB962C8B-B14F-4D97-AF65-F5344CB8AC3E}">
        <p14:creationId xmlns:p14="http://schemas.microsoft.com/office/powerpoint/2010/main" val="17686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ED5E-B500-D74D-36AE-A6F2F3426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4C097-F000-9BE3-8267-74ABAE6ABF17}"/>
              </a:ext>
            </a:extLst>
          </p:cNvPr>
          <p:cNvSpPr>
            <a:spLocks noGrp="1"/>
          </p:cNvSpPr>
          <p:nvPr>
            <p:ph type="title"/>
          </p:nvPr>
        </p:nvSpPr>
        <p:spPr>
          <a:xfrm>
            <a:off x="203200" y="228600"/>
            <a:ext cx="11838070" cy="487362"/>
          </a:xfrm>
        </p:spPr>
        <p:txBody>
          <a:bodyPr/>
          <a:lstStyle/>
          <a:p>
            <a:r>
              <a:rPr lang="en-US" dirty="0"/>
              <a:t>EF-hand domains across all our </a:t>
            </a:r>
            <a:r>
              <a:rPr lang="en-US" dirty="0" err="1"/>
              <a:t>MitoCartas</a:t>
            </a:r>
            <a:r>
              <a:rPr lang="en-US" dirty="0"/>
              <a:t> – organized by OG and by species</a:t>
            </a:r>
          </a:p>
        </p:txBody>
      </p:sp>
      <p:pic>
        <p:nvPicPr>
          <p:cNvPr id="5" name="Picture 4">
            <a:extLst>
              <a:ext uri="{FF2B5EF4-FFF2-40B4-BE49-F238E27FC236}">
                <a16:creationId xmlns:a16="http://schemas.microsoft.com/office/drawing/2014/main" id="{1F344032-5E68-5990-3A75-D65B90E5C2FA}"/>
              </a:ext>
            </a:extLst>
          </p:cNvPr>
          <p:cNvPicPr>
            <a:picLocks noChangeAspect="1"/>
          </p:cNvPicPr>
          <p:nvPr/>
        </p:nvPicPr>
        <p:blipFill>
          <a:blip r:embed="rId2"/>
          <a:stretch>
            <a:fillRect/>
          </a:stretch>
        </p:blipFill>
        <p:spPr>
          <a:xfrm>
            <a:off x="220740" y="1089496"/>
            <a:ext cx="5714690" cy="5729591"/>
          </a:xfrm>
          <a:prstGeom prst="rect">
            <a:avLst/>
          </a:prstGeom>
          <a:ln w="25400">
            <a:solidFill>
              <a:schemeClr val="tx1"/>
            </a:solidFill>
          </a:ln>
        </p:spPr>
      </p:pic>
      <p:pic>
        <p:nvPicPr>
          <p:cNvPr id="7" name="Picture 6">
            <a:extLst>
              <a:ext uri="{FF2B5EF4-FFF2-40B4-BE49-F238E27FC236}">
                <a16:creationId xmlns:a16="http://schemas.microsoft.com/office/drawing/2014/main" id="{E88160B7-E4C9-5FB7-7332-404CC72AA117}"/>
              </a:ext>
            </a:extLst>
          </p:cNvPr>
          <p:cNvPicPr>
            <a:picLocks noChangeAspect="1"/>
          </p:cNvPicPr>
          <p:nvPr/>
        </p:nvPicPr>
        <p:blipFill>
          <a:blip r:embed="rId3"/>
          <a:stretch>
            <a:fillRect/>
          </a:stretch>
        </p:blipFill>
        <p:spPr>
          <a:xfrm>
            <a:off x="6676764" y="1089496"/>
            <a:ext cx="5364506" cy="5729591"/>
          </a:xfrm>
          <a:prstGeom prst="rect">
            <a:avLst/>
          </a:prstGeom>
          <a:ln w="25400">
            <a:solidFill>
              <a:schemeClr val="tx1"/>
            </a:solidFill>
          </a:ln>
        </p:spPr>
      </p:pic>
      <p:sp>
        <p:nvSpPr>
          <p:cNvPr id="8" name="TextBox 7">
            <a:extLst>
              <a:ext uri="{FF2B5EF4-FFF2-40B4-BE49-F238E27FC236}">
                <a16:creationId xmlns:a16="http://schemas.microsoft.com/office/drawing/2014/main" id="{81361A5B-A282-54FC-968C-81D99DC968EE}"/>
              </a:ext>
            </a:extLst>
          </p:cNvPr>
          <p:cNvSpPr txBox="1"/>
          <p:nvPr/>
        </p:nvSpPr>
        <p:spPr>
          <a:xfrm>
            <a:off x="203200" y="768480"/>
            <a:ext cx="1594411" cy="369332"/>
          </a:xfrm>
          <a:prstGeom prst="rect">
            <a:avLst/>
          </a:prstGeom>
          <a:noFill/>
        </p:spPr>
        <p:txBody>
          <a:bodyPr wrap="none" rtlCol="0">
            <a:spAutoFit/>
          </a:bodyPr>
          <a:lstStyle/>
          <a:p>
            <a:r>
              <a:rPr lang="en-US" dirty="0"/>
              <a:t>Ordered by OG</a:t>
            </a:r>
          </a:p>
        </p:txBody>
      </p:sp>
      <p:sp>
        <p:nvSpPr>
          <p:cNvPr id="9" name="TextBox 8">
            <a:extLst>
              <a:ext uri="{FF2B5EF4-FFF2-40B4-BE49-F238E27FC236}">
                <a16:creationId xmlns:a16="http://schemas.microsoft.com/office/drawing/2014/main" id="{5ADD37A4-E722-0C5B-4911-5D95591F3034}"/>
              </a:ext>
            </a:extLst>
          </p:cNvPr>
          <p:cNvSpPr txBox="1"/>
          <p:nvPr/>
        </p:nvSpPr>
        <p:spPr>
          <a:xfrm>
            <a:off x="6542391" y="736373"/>
            <a:ext cx="1979132" cy="369332"/>
          </a:xfrm>
          <a:prstGeom prst="rect">
            <a:avLst/>
          </a:prstGeom>
          <a:noFill/>
        </p:spPr>
        <p:txBody>
          <a:bodyPr wrap="none" rtlCol="0">
            <a:spAutoFit/>
          </a:bodyPr>
          <a:lstStyle/>
          <a:p>
            <a:r>
              <a:rPr lang="en-US" dirty="0"/>
              <a:t>Ordered by species</a:t>
            </a:r>
          </a:p>
        </p:txBody>
      </p:sp>
      <p:sp>
        <p:nvSpPr>
          <p:cNvPr id="3" name="Rectangle 2">
            <a:extLst>
              <a:ext uri="{FF2B5EF4-FFF2-40B4-BE49-F238E27FC236}">
                <a16:creationId xmlns:a16="http://schemas.microsoft.com/office/drawing/2014/main" id="{43B4E6D6-BD7A-2AE3-406A-31F5064186B5}"/>
              </a:ext>
            </a:extLst>
          </p:cNvPr>
          <p:cNvSpPr/>
          <p:nvPr/>
        </p:nvSpPr>
        <p:spPr>
          <a:xfrm>
            <a:off x="220740" y="2912533"/>
            <a:ext cx="5714690" cy="457200"/>
          </a:xfrm>
          <a:prstGeom prst="rect">
            <a:avLst/>
          </a:prstGeom>
          <a:solidFill>
            <a:srgbClr val="FFFF00">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B1F6AE-BE41-3636-05B2-FC5517F49DF5}"/>
              </a:ext>
            </a:extLst>
          </p:cNvPr>
          <p:cNvSpPr/>
          <p:nvPr/>
        </p:nvSpPr>
        <p:spPr>
          <a:xfrm>
            <a:off x="233464" y="6629399"/>
            <a:ext cx="5714690" cy="189687"/>
          </a:xfrm>
          <a:prstGeom prst="rect">
            <a:avLst/>
          </a:prstGeom>
          <a:solidFill>
            <a:srgbClr val="FFFF00">
              <a:alpha val="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96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CBB1-6000-8AE5-FE92-2BD58806B2DD}"/>
              </a:ext>
            </a:extLst>
          </p:cNvPr>
          <p:cNvSpPr>
            <a:spLocks noGrp="1"/>
          </p:cNvSpPr>
          <p:nvPr>
            <p:ph type="title"/>
          </p:nvPr>
        </p:nvSpPr>
        <p:spPr/>
        <p:txBody>
          <a:bodyPr/>
          <a:lstStyle/>
          <a:p>
            <a:r>
              <a:rPr lang="en-US" dirty="0"/>
              <a:t>EF-hand </a:t>
            </a:r>
            <a:r>
              <a:rPr lang="en-US" dirty="0" err="1"/>
              <a:t>ome</a:t>
            </a:r>
            <a:r>
              <a:rPr lang="en-US" dirty="0"/>
              <a:t> in Tb: top 3 are in </a:t>
            </a:r>
            <a:r>
              <a:rPr lang="en-US" dirty="0" err="1"/>
              <a:t>MitoCarta</a:t>
            </a:r>
            <a:r>
              <a:rPr lang="en-US" dirty="0"/>
              <a:t> (two MICUs and a hypothetical)</a:t>
            </a:r>
          </a:p>
        </p:txBody>
      </p:sp>
      <p:sp>
        <p:nvSpPr>
          <p:cNvPr id="3" name="Content Placeholder 2">
            <a:extLst>
              <a:ext uri="{FF2B5EF4-FFF2-40B4-BE49-F238E27FC236}">
                <a16:creationId xmlns:a16="http://schemas.microsoft.com/office/drawing/2014/main" id="{84CA7A56-0858-F0B2-2C6A-62D01C12503D}"/>
              </a:ext>
            </a:extLst>
          </p:cNvPr>
          <p:cNvSpPr>
            <a:spLocks noGrp="1"/>
          </p:cNvSpPr>
          <p:nvPr>
            <p:ph idx="1"/>
          </p:nvPr>
        </p:nvSpPr>
        <p:spPr>
          <a:xfrm>
            <a:off x="8579556" y="914400"/>
            <a:ext cx="3431822" cy="5715000"/>
          </a:xfrm>
        </p:spPr>
        <p:txBody>
          <a:bodyPr/>
          <a:lstStyle/>
          <a:p>
            <a:pPr marL="0" indent="0">
              <a:buNone/>
            </a:pPr>
            <a:r>
              <a:rPr lang="en-US" dirty="0"/>
              <a:t>Nearly all of these increased in BSF</a:t>
            </a:r>
          </a:p>
        </p:txBody>
      </p:sp>
      <p:pic>
        <p:nvPicPr>
          <p:cNvPr id="5" name="Picture 4">
            <a:extLst>
              <a:ext uri="{FF2B5EF4-FFF2-40B4-BE49-F238E27FC236}">
                <a16:creationId xmlns:a16="http://schemas.microsoft.com/office/drawing/2014/main" id="{CDF51876-E992-392F-CFDF-FE0047172747}"/>
              </a:ext>
            </a:extLst>
          </p:cNvPr>
          <p:cNvPicPr>
            <a:picLocks noChangeAspect="1"/>
          </p:cNvPicPr>
          <p:nvPr/>
        </p:nvPicPr>
        <p:blipFill>
          <a:blip r:embed="rId2"/>
          <a:stretch>
            <a:fillRect/>
          </a:stretch>
        </p:blipFill>
        <p:spPr>
          <a:xfrm>
            <a:off x="711200" y="715962"/>
            <a:ext cx="7737934" cy="5989083"/>
          </a:xfrm>
          <a:prstGeom prst="rect">
            <a:avLst/>
          </a:prstGeom>
        </p:spPr>
      </p:pic>
    </p:spTree>
    <p:extLst>
      <p:ext uri="{BB962C8B-B14F-4D97-AF65-F5344CB8AC3E}">
        <p14:creationId xmlns:p14="http://schemas.microsoft.com/office/powerpoint/2010/main" val="368344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E9A8-EFB2-6819-42AD-FAFD72C4AC4D}"/>
              </a:ext>
            </a:extLst>
          </p:cNvPr>
          <p:cNvSpPr>
            <a:spLocks noGrp="1"/>
          </p:cNvSpPr>
          <p:nvPr>
            <p:ph type="title"/>
          </p:nvPr>
        </p:nvSpPr>
        <p:spPr/>
        <p:txBody>
          <a:bodyPr/>
          <a:lstStyle/>
          <a:p>
            <a:r>
              <a:rPr lang="en-US" dirty="0"/>
              <a:t>Of the human </a:t>
            </a:r>
            <a:r>
              <a:rPr lang="en-US" dirty="0" err="1"/>
              <a:t>mito</a:t>
            </a:r>
            <a:r>
              <a:rPr lang="en-US" dirty="0"/>
              <a:t> EF-</a:t>
            </a:r>
            <a:r>
              <a:rPr lang="en-US" dirty="0" err="1"/>
              <a:t>hand_ome</a:t>
            </a:r>
            <a:r>
              <a:rPr lang="en-US" dirty="0"/>
              <a:t>, how many homologs in Tb also have EF-hands? </a:t>
            </a:r>
            <a:r>
              <a:rPr lang="en-US" dirty="0">
                <a:solidFill>
                  <a:srgbClr val="0070C0"/>
                </a:solidFill>
              </a:rPr>
              <a:t> Only MICUs</a:t>
            </a:r>
          </a:p>
        </p:txBody>
      </p:sp>
      <p:pic>
        <p:nvPicPr>
          <p:cNvPr id="5" name="Picture 4">
            <a:extLst>
              <a:ext uri="{FF2B5EF4-FFF2-40B4-BE49-F238E27FC236}">
                <a16:creationId xmlns:a16="http://schemas.microsoft.com/office/drawing/2014/main" id="{D150562C-3837-9194-A64E-10EEC89F1938}"/>
              </a:ext>
            </a:extLst>
          </p:cNvPr>
          <p:cNvPicPr>
            <a:picLocks noChangeAspect="1"/>
          </p:cNvPicPr>
          <p:nvPr/>
        </p:nvPicPr>
        <p:blipFill>
          <a:blip r:embed="rId2"/>
          <a:stretch>
            <a:fillRect/>
          </a:stretch>
        </p:blipFill>
        <p:spPr>
          <a:xfrm>
            <a:off x="1069878" y="1376076"/>
            <a:ext cx="8004948" cy="5103746"/>
          </a:xfrm>
          <a:prstGeom prst="rect">
            <a:avLst/>
          </a:prstGeom>
        </p:spPr>
      </p:pic>
    </p:spTree>
    <p:extLst>
      <p:ext uri="{BB962C8B-B14F-4D97-AF65-F5344CB8AC3E}">
        <p14:creationId xmlns:p14="http://schemas.microsoft.com/office/powerpoint/2010/main" val="118604676"/>
      </p:ext>
    </p:extLst>
  </p:cSld>
  <p:clrMapOvr>
    <a:masterClrMapping/>
  </p:clrMapOvr>
</p:sld>
</file>

<file path=ppt/theme/theme1.xml><?xml version="1.0" encoding="utf-8"?>
<a:theme xmlns:a="http://schemas.openxmlformats.org/drawingml/2006/main" name="presentation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0A47DBB38F734282E1F20F31697C76" ma:contentTypeVersion="17" ma:contentTypeDescription="Create a new document." ma:contentTypeScope="" ma:versionID="07cb3c87d316808578fe0811201ae25f">
  <xsd:schema xmlns:xsd="http://www.w3.org/2001/XMLSchema" xmlns:xs="http://www.w3.org/2001/XMLSchema" xmlns:p="http://schemas.microsoft.com/office/2006/metadata/properties" xmlns:ns2="108c76ed-d100-45de-9a18-7282798c9d06" xmlns:ns3="59fd16bb-6477-468c-924e-b049812c44c9" targetNamespace="http://schemas.microsoft.com/office/2006/metadata/properties" ma:root="true" ma:fieldsID="f9a24962c8588b3936938f8ab9b96dae" ns2:_="" ns3:_="">
    <xsd:import namespace="108c76ed-d100-45de-9a18-7282798c9d06"/>
    <xsd:import namespace="59fd16bb-6477-468c-924e-b049812c44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oice" minOccurs="0"/>
                <xsd:element ref="ns2:MediaServiceObjectDetectorVersions" minOccurs="0"/>
                <xsd:element ref="ns2:MediaServiceDateTaken" minOccurs="0"/>
                <xsd:element ref="ns2:MediaServiceLocatio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c76ed-d100-45de-9a18-7282798c9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1dc9250-7815-45db-924d-20ad09e3e8a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hoice" ma:index="18" nillable="true" ma:displayName="Choice" ma:format="Dropdown" ma:internalName="Choice">
      <xsd:simpleType>
        <xsd:restriction base="dms:Choice">
          <xsd:enumeration value="Choice 1"/>
          <xsd:enumeration value="Choice 2"/>
          <xsd:enumeration value="Choice 3"/>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d16bb-6477-468c-924e-b049812c44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c2df82d-d6c0-4979-8d99-361c4cdc5d43}" ma:internalName="TaxCatchAll" ma:showField="CatchAllData" ma:web="59fd16bb-6477-468c-924e-b049812c4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9fd16bb-6477-468c-924e-b049812c44c9" xsi:nil="true"/>
    <lcf76f155ced4ddcb4097134ff3c332f xmlns="108c76ed-d100-45de-9a18-7282798c9d06">
      <Terms xmlns="http://schemas.microsoft.com/office/infopath/2007/PartnerControls"/>
    </lcf76f155ced4ddcb4097134ff3c332f>
    <Choice xmlns="108c76ed-d100-45de-9a18-7282798c9d06" xsi:nil="true"/>
  </documentManagement>
</p:properties>
</file>

<file path=customXml/itemProps1.xml><?xml version="1.0" encoding="utf-8"?>
<ds:datastoreItem xmlns:ds="http://schemas.openxmlformats.org/officeDocument/2006/customXml" ds:itemID="{E58BD7ED-4511-4CD0-9FEA-379EDF18BB03}">
  <ds:schemaRefs>
    <ds:schemaRef ds:uri="http://schemas.microsoft.com/sharepoint/v3/contenttype/forms"/>
  </ds:schemaRefs>
</ds:datastoreItem>
</file>

<file path=customXml/itemProps2.xml><?xml version="1.0" encoding="utf-8"?>
<ds:datastoreItem xmlns:ds="http://schemas.openxmlformats.org/officeDocument/2006/customXml" ds:itemID="{A940FAB4-13BB-4788-86DB-618F7DAAE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c76ed-d100-45de-9a18-7282798c9d06"/>
    <ds:schemaRef ds:uri="59fd16bb-6477-468c-924e-b049812c4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FDD14E-4D92-425F-AA81-D2F53C19536F}">
  <ds:schemaRefs>
    <ds:schemaRef ds:uri="http://purl.org/dc/dcmitype/"/>
    <ds:schemaRef ds:uri="59fd16bb-6477-468c-924e-b049812c44c9"/>
    <ds:schemaRef ds:uri="http://www.w3.org/XML/1998/namespace"/>
    <ds:schemaRef ds:uri="http://schemas.microsoft.com/office/2006/metadata/properties"/>
    <ds:schemaRef ds:uri="108c76ed-d100-45de-9a18-7282798c9d06"/>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presentation_template2</Template>
  <TotalTime>29641</TotalTime>
  <Words>2237</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vt:lpstr>
      <vt:lpstr>presentation_template2</vt:lpstr>
      <vt:lpstr>Kinetoplast &amp; MITO-EPI species calcium </vt:lpstr>
      <vt:lpstr>Calcium and kinetoplasts</vt:lpstr>
      <vt:lpstr>Calcium-related gene (GO molecular function) are BSF-increased; The most significantly BSF-increased protein is calpain (nothing else close)</vt:lpstr>
      <vt:lpstr>All mito proteins with “calcium” in GO molecular function – most up BSF</vt:lpstr>
      <vt:lpstr>All proteins with “calcium” in GO molecular function</vt:lpstr>
      <vt:lpstr>Interestingly mito calcium uniporter homologs (MCUs) are all up in BSF vs PCF in our study and in Dolezelova (not detected in Dejung)</vt:lpstr>
      <vt:lpstr>EF-hand domains across all our MitoCartas – organized by OG and by species</vt:lpstr>
      <vt:lpstr>EF-hand ome in Tb: top 3 are in MitoCarta (two MICUs and a hypothetical)</vt:lpstr>
      <vt:lpstr>Of the human mito EF-hand_ome, how many homologs in Tb also have EF-hands?  Only MICUs</vt:lpstr>
      <vt:lpstr>PowerPoint Presentation</vt:lpstr>
      <vt:lpstr>Appendix</vt:lpstr>
      <vt:lpstr>Calpains: proteins with DUF1935 and/or Peptidase_C2</vt:lpstr>
      <vt:lpstr>In mice, mitochondrial calpain-1 cleaves and inactivates ATP5B</vt:lpstr>
      <vt:lpstr>Is calpain mitochondrial in Tbr PCF or BSF?</vt:lpstr>
      <vt:lpstr>Calpain tagging by TrypTag http://tryptag.org/?query=Tb927.8.8330</vt:lpstr>
      <vt:lpstr>Calpains in T.cruzi</vt:lpstr>
      <vt:lpstr>What’s happening to other calcium related proteins during PCF/BSF?</vt:lpstr>
      <vt:lpstr>What’s happening to other calcium related proteins during PCF/BSF? All proteins with “calcium” in gene description – mostly up in BSF in our data</vt:lpstr>
      <vt:lpstr>Acidocalcisomes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clinical sequencing in mitochondrial disease</dc:title>
  <dc:creator>Sarah Calvo</dc:creator>
  <cp:lastModifiedBy>Sarah Calvo</cp:lastModifiedBy>
  <cp:revision>10</cp:revision>
  <cp:lastPrinted>2012-11-12T14:35:49Z</cp:lastPrinted>
  <dcterms:created xsi:type="dcterms:W3CDTF">2012-11-07T19:29:01Z</dcterms:created>
  <dcterms:modified xsi:type="dcterms:W3CDTF">2026-01-28T21:00:41Z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0x010100E30A47DBB38F734282E1F20F31697C76</vt:lpwstr>
  </property>
  <property fmtid="{D5CDD505-2E9C-101B-9397-08002B2CF9AE}" pid="3" name="MediaServiceImageTags">
    <vt:lpwstr/>
  </property>
</Properties>
</file>