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67" r:id="rId6"/>
    <p:sldId id="266" r:id="rId7"/>
    <p:sldId id="258" r:id="rId8"/>
    <p:sldId id="259" r:id="rId9"/>
    <p:sldId id="257" r:id="rId10"/>
    <p:sldId id="260" r:id="rId11"/>
    <p:sldId id="261" r:id="rId12"/>
    <p:sldId id="263" r:id="rId13"/>
    <p:sldId id="262" r:id="rId14"/>
    <p:sldId id="264" r:id="rId15"/>
    <p:sldId id="265" r:id="rId16"/>
    <p:sldId id="268" r:id="rId17"/>
    <p:sldId id="272" r:id="rId18"/>
    <p:sldId id="270" r:id="rId19"/>
    <p:sldId id="269" r:id="rId20"/>
  </p:sldIdLst>
  <p:sldSz cx="12192000" cy="6858000"/>
  <p:notesSz cx="70104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Calvo" initials="SC" lastIdx="1" clrIdx="0">
    <p:extLst>
      <p:ext uri="{19B8F6BF-5375-455C-9EA6-DF929625EA0E}">
        <p15:presenceInfo xmlns:p15="http://schemas.microsoft.com/office/powerpoint/2012/main" userId="S-1-5-21-1434341430-1052582739-452798024-1818" providerId="AD"/>
      </p:ext>
    </p:extLst>
  </p:cmAuthor>
  <p:cmAuthor id="2" name="Sarah Calvo" initials="SC [2]" lastIdx="1" clrIdx="1">
    <p:extLst>
      <p:ext uri="{19B8F6BF-5375-455C-9EA6-DF929625EA0E}">
        <p15:presenceInfo xmlns:p15="http://schemas.microsoft.com/office/powerpoint/2012/main" userId="S::scalvo@molbio-research.net::182a03e4-63ef-4c04-a816-8048ed8250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766D"/>
    <a:srgbClr val="FBB9B4"/>
    <a:srgbClr val="8AB5FF"/>
    <a:srgbClr val="51CF77"/>
    <a:srgbClr val="00BDC2"/>
    <a:srgbClr val="C67BFF"/>
    <a:srgbClr val="42CE8D"/>
    <a:srgbClr val="02BEC3"/>
    <a:srgbClr val="FF2BF0"/>
    <a:srgbClr val="00A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E8478-7A3A-455D-8DA3-2A7D0E736CE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01463-DE98-4DA1-8C81-3405BA4AA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74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r">
              <a:defRPr sz="1200"/>
            </a:lvl1pPr>
          </a:lstStyle>
          <a:p>
            <a:fld id="{E146DF81-2812-4CD1-B6FA-8FAFE7042F98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703263"/>
            <a:ext cx="62484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16" tIns="46808" rIns="93616" bIns="468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51985"/>
            <a:ext cx="5608320" cy="4217670"/>
          </a:xfrm>
          <a:prstGeom prst="rect">
            <a:avLst/>
          </a:prstGeom>
        </p:spPr>
        <p:txBody>
          <a:bodyPr vert="horz" lIns="93616" tIns="46808" rIns="93616" bIns="468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r">
              <a:defRPr sz="1200"/>
            </a:lvl1pPr>
          </a:lstStyle>
          <a:p>
            <a:fld id="{B956452E-3FFE-45BA-8F8C-A7F9B3740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34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686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9353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027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90600"/>
            <a:ext cx="53848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90600"/>
            <a:ext cx="53848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6821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282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200" y="228600"/>
            <a:ext cx="11379200" cy="4873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914400"/>
            <a:ext cx="10871200" cy="571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593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j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D9C09-8FDA-1947-9267-B220607C5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TCEB2 (aka ELOB) analysis background and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1F184-FF50-D89B-3330-2A2445847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rtl="0" font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dirty="0">
                <a:effectLst/>
                <a:latin typeface="Calibri" panose="020F0502020204030204" pitchFamily="34" charset="0"/>
              </a:rPr>
              <a:t>Requested from Vamsi: We are interested in the potential role of TCEB2 as a post-transcriptional regulator of OXPHOS:</a:t>
            </a:r>
          </a:p>
          <a:p>
            <a:pPr marL="685800" marR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</a:rPr>
              <a:t>Using the CCLE / </a:t>
            </a:r>
            <a:r>
              <a:rPr lang="en-US" sz="1800" dirty="0" err="1">
                <a:effectLst/>
                <a:latin typeface="Calibri" panose="020F0502020204030204" pitchFamily="34" charset="0"/>
              </a:rPr>
              <a:t>DepMap</a:t>
            </a:r>
            <a:r>
              <a:rPr lang="en-US" sz="1800" dirty="0">
                <a:effectLst/>
                <a:latin typeface="Calibri" panose="020F0502020204030204" pitchFamily="34" charset="0"/>
              </a:rPr>
              <a:t> cell lines;</a:t>
            </a:r>
          </a:p>
          <a:p>
            <a:pPr marL="685800" marR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</a:rPr>
              <a:t>By cell lineage;</a:t>
            </a:r>
          </a:p>
          <a:p>
            <a:pPr marL="685800" marR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</a:rPr>
              <a:t>Generate S-plots for co-expression between TCEB2 and all other RNAs' (gray) and color in red the OXPHOS subunits,</a:t>
            </a:r>
          </a:p>
          <a:p>
            <a:pPr marL="685800" marR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</a:rPr>
              <a:t>Generate S-plots for co-expression between TCEB2 and all other proteins (gray) and color in red the OXPHOS subunits</a:t>
            </a:r>
          </a:p>
          <a:p>
            <a:pPr marL="685800" marR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</a:rPr>
              <a:t>We'd love to see the nearest 100 neighbors positively correlated RNAs and nearest 100 neighbors anti-correlated proteins within each lineage</a:t>
            </a:r>
          </a:p>
          <a:p>
            <a:pPr marL="0" indent="0" rtl="0" font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Calibri" panose="020F0502020204030204" pitchFamily="34" charset="0"/>
            </a:endParaRPr>
          </a:p>
          <a:p>
            <a:pPr marL="0" indent="0" rtl="0" font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dirty="0">
              <a:effectLst/>
              <a:latin typeface="Calibri" panose="020F0502020204030204" pitchFamily="34" charset="0"/>
            </a:endParaRPr>
          </a:p>
          <a:p>
            <a:pPr marL="0" indent="0" rtl="0" font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 panose="020F0502020204030204" pitchFamily="34" charset="0"/>
              </a:rPr>
              <a:t>Sarah’s analysis</a:t>
            </a:r>
            <a:endParaRPr lang="en-US" sz="1800" b="0" i="0" dirty="0">
              <a:effectLst/>
              <a:latin typeface="Calibri" panose="020F0502020204030204" pitchFamily="34" charset="0"/>
            </a:endParaRPr>
          </a:p>
          <a:p>
            <a:pPr marL="685800" marR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</a:rPr>
              <a:t>Use </a:t>
            </a:r>
            <a:r>
              <a:rPr lang="en-US" sz="1800" dirty="0" err="1">
                <a:latin typeface="Calibri" panose="020F0502020204030204" pitchFamily="34" charset="0"/>
              </a:rPr>
              <a:t>DepMap</a:t>
            </a:r>
            <a:r>
              <a:rPr lang="en-US" sz="1800" dirty="0">
                <a:latin typeface="Calibri" panose="020F0502020204030204" pitchFamily="34" charset="0"/>
              </a:rPr>
              <a:t> “Custom Analyses” to download correlation data between TCEB2 and all other genes for</a:t>
            </a:r>
          </a:p>
          <a:p>
            <a:pPr marL="1085850" lvl="1">
              <a:spcBef>
                <a:spcPts val="0"/>
              </a:spcBef>
            </a:pPr>
            <a:r>
              <a:rPr lang="en-US" sz="1800" dirty="0">
                <a:effectLst/>
                <a:latin typeface="Calibri" panose="020F0502020204030204" pitchFamily="34" charset="0"/>
              </a:rPr>
              <a:t>Proteomics</a:t>
            </a:r>
          </a:p>
          <a:p>
            <a:pPr marL="1085850" lvl="1"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</a:rPr>
              <a:t>mRNA expression</a:t>
            </a:r>
          </a:p>
          <a:p>
            <a:pPr marL="1085850" lvl="1">
              <a:spcBef>
                <a:spcPts val="0"/>
              </a:spcBef>
            </a:pPr>
            <a:r>
              <a:rPr lang="en-US" sz="1800" dirty="0">
                <a:effectLst/>
                <a:latin typeface="Calibri" panose="020F0502020204030204" pitchFamily="34" charset="0"/>
              </a:rPr>
              <a:t>CRISPR score</a:t>
            </a:r>
          </a:p>
          <a:p>
            <a:pPr marL="685800" marR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</a:rPr>
              <a:t>We should be able to do the above specifically for certain lineages with enough data (Lung, Skin, Bowel)</a:t>
            </a:r>
          </a:p>
          <a:p>
            <a:pPr marL="1085850" lvl="1"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</a:rPr>
              <a:t>Currently this functionality is broken – I put in Help request for a bugfix</a:t>
            </a:r>
            <a:endParaRPr lang="en-US" sz="1800" dirty="0">
              <a:effectLst/>
              <a:latin typeface="Calibri" panose="020F0502020204030204" pitchFamily="34" charset="0"/>
            </a:endParaRPr>
          </a:p>
          <a:p>
            <a:pPr marL="685800" marR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</a:rPr>
              <a:t>Map to MitoCarta3.0 OXPHOS subunits using gene symbol</a:t>
            </a:r>
          </a:p>
          <a:p>
            <a:pPr marL="685800" marR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</a:rPr>
              <a:t>Generate S-plots and gene lists for all genes and OXPHOS subunits</a:t>
            </a:r>
          </a:p>
          <a:p>
            <a:pPr marL="685800" marR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</a:rPr>
              <a:t>Run GSEA on custom </a:t>
            </a:r>
            <a:r>
              <a:rPr lang="en-US" sz="1800" dirty="0" err="1">
                <a:latin typeface="Calibri" panose="020F0502020204030204" pitchFamily="34" charset="0"/>
              </a:rPr>
              <a:t>OXPHOS_subunits</a:t>
            </a:r>
            <a:r>
              <a:rPr lang="en-US" sz="1800" dirty="0">
                <a:latin typeface="Calibri" panose="020F0502020204030204" pitchFamily="34" charset="0"/>
              </a:rPr>
              <a:t> set to generate p-value for enrichment/depletion</a:t>
            </a:r>
          </a:p>
          <a:p>
            <a:pPr marL="685800" marR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</a:rPr>
              <a:t>Not done yet: lineage-specific analyses (waiting on bugfix;  also in my experience these are never helpful for solid tumors – as shown in the </a:t>
            </a:r>
            <a:r>
              <a:rPr lang="en-US" sz="1800" dirty="0" err="1">
                <a:solidFill>
                  <a:srgbClr val="FF0000"/>
                </a:solidFill>
                <a:latin typeface="Calibri" panose="020F0502020204030204" pitchFamily="34" charset="0"/>
              </a:rPr>
              <a:t>Gygi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</a:rPr>
              <a:t> proteomics paper on the next slide)</a:t>
            </a:r>
            <a:endParaRPr lang="en-US" sz="1800" dirty="0"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512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F74F96-6117-2ACD-D520-EF320F521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57" y="932467"/>
            <a:ext cx="4993065" cy="2496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ED1B66-0384-BEB0-8E7C-119E86591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8600"/>
            <a:ext cx="11988800" cy="487362"/>
          </a:xfrm>
        </p:spPr>
        <p:txBody>
          <a:bodyPr/>
          <a:lstStyle/>
          <a:p>
            <a:r>
              <a:rPr lang="en-US" dirty="0"/>
              <a:t>Protein expression across cell lines (proteins with data in &gt;=200/375 cell lines)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8FFF1F-BBAF-EEB4-24B3-1F0B9A801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282" y="932467"/>
            <a:ext cx="4219595" cy="1850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92B77D-54C2-0779-F722-10162D486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7859" y="932466"/>
            <a:ext cx="1859625" cy="59255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2E038D-FE2A-CDF4-A236-9DA83CCA51DE}"/>
              </a:ext>
            </a:extLst>
          </p:cNvPr>
          <p:cNvSpPr txBox="1"/>
          <p:nvPr/>
        </p:nvSpPr>
        <p:spPr>
          <a:xfrm>
            <a:off x="5946716" y="630960"/>
            <a:ext cx="12763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OXPHOS subunits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4DE1B0-A293-65E6-C0F1-70DA50C1C007}"/>
              </a:ext>
            </a:extLst>
          </p:cNvPr>
          <p:cNvSpPr txBox="1"/>
          <p:nvPr/>
        </p:nvSpPr>
        <p:spPr>
          <a:xfrm>
            <a:off x="9511618" y="647309"/>
            <a:ext cx="1305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Top co-expression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509461-8478-4E42-1666-9E228C9DFE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05" y="3895232"/>
            <a:ext cx="5376109" cy="6489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8C210B-8D84-9267-113A-42D09EEFB5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0775" y="4609875"/>
            <a:ext cx="2255318" cy="224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52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D1B66-0384-BEB0-8E7C-119E86591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8600"/>
            <a:ext cx="11988800" cy="487362"/>
          </a:xfrm>
        </p:spPr>
        <p:txBody>
          <a:bodyPr/>
          <a:lstStyle/>
          <a:p>
            <a:r>
              <a:rPr lang="en-US" dirty="0"/>
              <a:t>mRNA expression across cell lines (mRNA, all data has 1479 cell lines)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5C14AB-A801-256F-636E-FE3FB4EED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91" y="902568"/>
            <a:ext cx="5962552" cy="29812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106AB8-D5AC-7211-CBD4-2C7D38B5A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437" y="899008"/>
            <a:ext cx="1350989" cy="5955432"/>
          </a:xfrm>
          <a:prstGeom prst="rect">
            <a:avLst/>
          </a:prstGeom>
        </p:spPr>
      </p:pic>
      <p:sp>
        <p:nvSpPr>
          <p:cNvPr id="12" name="Right Brace 11">
            <a:extLst>
              <a:ext uri="{FF2B5EF4-FFF2-40B4-BE49-F238E27FC236}">
                <a16:creationId xmlns:a16="http://schemas.microsoft.com/office/drawing/2014/main" id="{328280ED-C481-8973-0243-82FB8EBFB8AE}"/>
              </a:ext>
            </a:extLst>
          </p:cNvPr>
          <p:cNvSpPr/>
          <p:nvPr/>
        </p:nvSpPr>
        <p:spPr>
          <a:xfrm rot="16200000">
            <a:off x="5553838" y="2320441"/>
            <a:ext cx="180312" cy="32584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E09C4C-25DA-2FDB-1170-C2887C3F19E7}"/>
              </a:ext>
            </a:extLst>
          </p:cNvPr>
          <p:cNvSpPr txBox="1"/>
          <p:nvPr/>
        </p:nvSpPr>
        <p:spPr>
          <a:xfrm>
            <a:off x="5096019" y="2161403"/>
            <a:ext cx="1205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mtDNA subunits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D1F99AD-9C5A-9176-A6EC-98F62D265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4409" y="899008"/>
            <a:ext cx="3435398" cy="1484998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27E2DDA-A830-C64D-53B0-CA30B11C7CAB}"/>
              </a:ext>
            </a:extLst>
          </p:cNvPr>
          <p:cNvSpPr txBox="1"/>
          <p:nvPr/>
        </p:nvSpPr>
        <p:spPr>
          <a:xfrm>
            <a:off x="6389775" y="630960"/>
            <a:ext cx="12763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OXPHOS subunits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8BE850-468B-645C-B8E1-E619DC4EC0DC}"/>
              </a:ext>
            </a:extLst>
          </p:cNvPr>
          <p:cNvSpPr txBox="1"/>
          <p:nvPr/>
        </p:nvSpPr>
        <p:spPr>
          <a:xfrm>
            <a:off x="9511618" y="647309"/>
            <a:ext cx="1305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Top co-expression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686513F-FFA3-6169-6DC1-6949BF44D0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2944" y="4633986"/>
            <a:ext cx="2201601" cy="2201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BA41AE4-B7AD-DD11-6A43-C2D9DDBE5A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950" y="4054615"/>
            <a:ext cx="5538050" cy="48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43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D1B66-0384-BEB0-8E7C-119E86591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8600"/>
            <a:ext cx="11988800" cy="487362"/>
          </a:xfrm>
        </p:spPr>
        <p:txBody>
          <a:bodyPr/>
          <a:lstStyle/>
          <a:p>
            <a:r>
              <a:rPr lang="en-US" dirty="0"/>
              <a:t>CRISPR score across cell lines (genes with data in &gt;=1000 cell lines)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9A058B-DB49-F00F-9207-0CB9D4269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914400"/>
            <a:ext cx="5316718" cy="26583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F8974F-870D-B6BC-36A9-35654D06B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969" y="914400"/>
            <a:ext cx="1633689" cy="5943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5D3F77-A4BD-DB69-5A65-2F443781DB72}"/>
              </a:ext>
            </a:extLst>
          </p:cNvPr>
          <p:cNvSpPr txBox="1"/>
          <p:nvPr/>
        </p:nvSpPr>
        <p:spPr>
          <a:xfrm>
            <a:off x="6389775" y="630960"/>
            <a:ext cx="12763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OXPHOS subunits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E58067-E4A7-7C6E-C1AD-F8D6D2424EFF}"/>
              </a:ext>
            </a:extLst>
          </p:cNvPr>
          <p:cNvSpPr txBox="1"/>
          <p:nvPr/>
        </p:nvSpPr>
        <p:spPr>
          <a:xfrm>
            <a:off x="9511618" y="647309"/>
            <a:ext cx="1305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Top co-expression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493CA3-812C-21FC-BA46-9846686B7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266" y="907959"/>
            <a:ext cx="3887803" cy="168055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7B5A76-27F2-FB87-549D-06BCC64219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3771198"/>
            <a:ext cx="6268488" cy="4873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CF27E01-B1ED-39B6-D105-40D8425604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7889" y="4288951"/>
            <a:ext cx="2552712" cy="256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84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573FA-6ADC-A08E-25A5-BD4A06649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8600"/>
            <a:ext cx="12108206" cy="487362"/>
          </a:xfrm>
        </p:spPr>
        <p:txBody>
          <a:bodyPr/>
          <a:lstStyle/>
          <a:p>
            <a:r>
              <a:rPr lang="en-US" dirty="0"/>
              <a:t>GSEA KEGG analysis for </a:t>
            </a:r>
            <a:r>
              <a:rPr lang="en-US" dirty="0" err="1"/>
              <a:t>ELOB.protein_cor</a:t>
            </a:r>
            <a:r>
              <a:rPr lang="en-US" dirty="0"/>
              <a:t> (FWER </a:t>
            </a:r>
            <a:r>
              <a:rPr lang="en-US" dirty="0" err="1"/>
              <a:t>pval</a:t>
            </a:r>
            <a:r>
              <a:rPr lang="en-US" dirty="0"/>
              <a:t>&lt;0.05) – OXPHOS not significant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BF13E-A192-0338-13F0-85216B57E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E67B12-224E-B4C1-9C8D-C42CA63C8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510" y="959009"/>
            <a:ext cx="10793691" cy="35436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7448E0-F901-03AC-77E3-096AE0523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509" y="4547308"/>
            <a:ext cx="10793691" cy="227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21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573FA-6ADC-A08E-25A5-BD4A06649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8600"/>
            <a:ext cx="12108206" cy="487362"/>
          </a:xfrm>
        </p:spPr>
        <p:txBody>
          <a:bodyPr/>
          <a:lstStyle/>
          <a:p>
            <a:r>
              <a:rPr lang="en-US" dirty="0"/>
              <a:t>GSEA KEGG analysis for </a:t>
            </a:r>
            <a:r>
              <a:rPr lang="en-US" dirty="0" err="1"/>
              <a:t>ELOB.protein_cor</a:t>
            </a:r>
            <a:r>
              <a:rPr lang="en-US" dirty="0"/>
              <a:t> : OXPHOS FWER </a:t>
            </a:r>
            <a:r>
              <a:rPr lang="en-US" dirty="0" err="1"/>
              <a:t>pval</a:t>
            </a:r>
            <a:r>
              <a:rPr lang="en-US" dirty="0"/>
              <a:t> = 0.83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BF13E-A192-0338-13F0-85216B57E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5546B1-77A3-DCC1-49A7-249882664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06" y="1065259"/>
            <a:ext cx="12192000" cy="563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78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573FA-6ADC-A08E-25A5-BD4A06649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8600"/>
            <a:ext cx="12108206" cy="487362"/>
          </a:xfrm>
        </p:spPr>
        <p:txBody>
          <a:bodyPr/>
          <a:lstStyle/>
          <a:p>
            <a:r>
              <a:rPr lang="en-US" dirty="0"/>
              <a:t>GSEA KEGG analysis for </a:t>
            </a:r>
            <a:r>
              <a:rPr lang="en-US" dirty="0" err="1"/>
              <a:t>ELOB.mRNA_cor</a:t>
            </a:r>
            <a:r>
              <a:rPr lang="en-US" dirty="0"/>
              <a:t> (FWER </a:t>
            </a:r>
            <a:r>
              <a:rPr lang="en-US" dirty="0" err="1"/>
              <a:t>pval</a:t>
            </a:r>
            <a:r>
              <a:rPr lang="en-US" dirty="0"/>
              <a:t>&lt;0.05) – OXPHOS is top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BF13E-A192-0338-13F0-85216B57E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769CBA-BA40-6AF7-CC42-8CAE6DBBC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46" y="770884"/>
            <a:ext cx="8820374" cy="25379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E71958-49BA-1721-2E24-C2544A80F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37" y="3610467"/>
            <a:ext cx="8820373" cy="323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670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573FA-6ADC-A08E-25A5-BD4A06649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8600"/>
            <a:ext cx="12108206" cy="487362"/>
          </a:xfrm>
        </p:spPr>
        <p:txBody>
          <a:bodyPr/>
          <a:lstStyle/>
          <a:p>
            <a:r>
              <a:rPr lang="en-US" dirty="0"/>
              <a:t>GSEA KEGG analysis for </a:t>
            </a:r>
            <a:r>
              <a:rPr lang="en-US" dirty="0" err="1"/>
              <a:t>ELOB.CRISPR_cor</a:t>
            </a:r>
            <a:r>
              <a:rPr lang="en-US" dirty="0"/>
              <a:t> (FWER </a:t>
            </a:r>
            <a:r>
              <a:rPr lang="en-US" dirty="0" err="1"/>
              <a:t>pval</a:t>
            </a:r>
            <a:r>
              <a:rPr lang="en-US" dirty="0"/>
              <a:t>&lt;0.05) – OXPHOS is top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BF13E-A192-0338-13F0-85216B57E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EE2999-8EA3-F3F8-5FA7-7E4911AB4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914400"/>
            <a:ext cx="12192000" cy="11946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63D893-6239-70E3-60EC-4C907B665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4331"/>
            <a:ext cx="12192000" cy="114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84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D9C09-8FDA-1947-9267-B220607C5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TCEB2 (aka ELOB)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1F184-FF50-D89B-3330-2A2445847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199" y="914400"/>
            <a:ext cx="11379199" cy="5715000"/>
          </a:xfrm>
        </p:spPr>
        <p:txBody>
          <a:bodyPr>
            <a:normAutofit/>
          </a:bodyPr>
          <a:lstStyle/>
          <a:p>
            <a:pPr fontAlgn="ctr"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</a:rPr>
              <a:t>ELOB Is highly expressed across all human tissues in GTEX, and shows one main transcript isoform (so, well-behaved)</a:t>
            </a:r>
          </a:p>
          <a:p>
            <a:pPr fontAlgn="ctr">
              <a:spcBef>
                <a:spcPts val="0"/>
              </a:spcBef>
            </a:pPr>
            <a:endParaRPr lang="en-US" sz="1800" dirty="0">
              <a:latin typeface="Calibri" panose="020F0502020204030204" pitchFamily="34" charset="0"/>
            </a:endParaRPr>
          </a:p>
          <a:p>
            <a:pPr fontAlgn="ctr"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</a:rPr>
              <a:t>ELOB itself has significant positive correlation between its mRNA and protein levels</a:t>
            </a:r>
          </a:p>
          <a:p>
            <a:pPr lvl="1" fontAlgn="ctr"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</a:rPr>
              <a:t>This is true across all tissues (p=8e-10) and per lineage (although only significant in 3 tissues due to power)</a:t>
            </a:r>
          </a:p>
          <a:p>
            <a:pPr lvl="1" fontAlgn="ctr">
              <a:spcBef>
                <a:spcPts val="0"/>
              </a:spcBef>
            </a:pPr>
            <a:endParaRPr lang="en-US" sz="1800" dirty="0">
              <a:latin typeface="Calibri" panose="020F0502020204030204" pitchFamily="34" charset="0"/>
            </a:endParaRPr>
          </a:p>
          <a:p>
            <a:pPr fontAlgn="ctr"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</a:rPr>
              <a:t>ELOB Co-expression analysis:</a:t>
            </a:r>
          </a:p>
          <a:p>
            <a:pPr lvl="1" fontAlgn="ctr"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</a:rPr>
              <a:t>mRNA: ELOB mRNA positively and strongly correlates with OXPHOS (except neg </a:t>
            </a:r>
            <a:r>
              <a:rPr lang="en-US" sz="1800" dirty="0" err="1">
                <a:latin typeface="Calibri" panose="020F0502020204030204" pitchFamily="34" charset="0"/>
              </a:rPr>
              <a:t>corr</a:t>
            </a:r>
            <a:r>
              <a:rPr lang="en-US" sz="1800" dirty="0">
                <a:latin typeface="Calibri" panose="020F0502020204030204" pitchFamily="34" charset="0"/>
              </a:rPr>
              <a:t> with mtDNA transcripts)</a:t>
            </a:r>
          </a:p>
          <a:p>
            <a:pPr lvl="1" fontAlgn="ctr"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</a:rPr>
              <a:t>Protein: ELOB protein negatively correlates with OXPHOS protein expression </a:t>
            </a:r>
          </a:p>
          <a:p>
            <a:pPr lvl="1" fontAlgn="ctr"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</a:rPr>
              <a:t>CRISPR: ELOB KO score positively correlates with OXPHOS KO score</a:t>
            </a:r>
          </a:p>
          <a:p>
            <a:pPr marL="457200" lvl="1" indent="0" fontAlgn="ctr">
              <a:spcBef>
                <a:spcPts val="0"/>
              </a:spcBef>
              <a:buNone/>
            </a:pPr>
            <a:endParaRPr lang="en-US" sz="1800" dirty="0">
              <a:latin typeface="Calibri" panose="020F0502020204030204" pitchFamily="34" charset="0"/>
            </a:endParaRPr>
          </a:p>
          <a:p>
            <a:pPr fontAlgn="ctr"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</a:rPr>
              <a:t>ELOB Co-expression pre-ranked GSEA KEGG analysis:</a:t>
            </a:r>
          </a:p>
          <a:p>
            <a:pPr lvl="1" fontAlgn="ctr"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</a:rPr>
              <a:t>mRNA: OXPHOS is top-scoring pathway (positive correlation)</a:t>
            </a:r>
          </a:p>
          <a:p>
            <a:pPr lvl="1" fontAlgn="ctr"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</a:rPr>
              <a:t>Protein: OXPHOS is negatively correlated but not significant</a:t>
            </a:r>
          </a:p>
          <a:p>
            <a:pPr lvl="1" fontAlgn="ctr"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</a:rPr>
              <a:t>CRISPR: OXPHOS is top-scoring pathway </a:t>
            </a:r>
            <a:r>
              <a:rPr lang="en-US" sz="1800">
                <a:latin typeface="Calibri" panose="020F0502020204030204" pitchFamily="34" charset="0"/>
              </a:rPr>
              <a:t>(positive </a:t>
            </a:r>
            <a:r>
              <a:rPr lang="en-US" sz="1800" dirty="0">
                <a:latin typeface="Calibri" panose="020F0502020204030204" pitchFamily="34" charset="0"/>
              </a:rPr>
              <a:t>correlation)</a:t>
            </a:r>
          </a:p>
          <a:p>
            <a:pPr lvl="1" fontAlgn="ctr">
              <a:spcBef>
                <a:spcPts val="0"/>
              </a:spcBef>
            </a:pPr>
            <a:endParaRPr lang="en-US" sz="1800" dirty="0">
              <a:latin typeface="Calibri" panose="020F0502020204030204" pitchFamily="34" charset="0"/>
            </a:endParaRPr>
          </a:p>
          <a:p>
            <a:pPr lvl="1" fontAlgn="ctr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372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59886-F057-97FE-7E0D-A4AA70011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8600"/>
            <a:ext cx="11872536" cy="487362"/>
          </a:xfrm>
        </p:spPr>
        <p:txBody>
          <a:bodyPr/>
          <a:lstStyle/>
          <a:p>
            <a:r>
              <a:rPr lang="en-US" dirty="0"/>
              <a:t>Note: CCLE cell lines do not cluster by lineage in protein space for solid organs</a:t>
            </a:r>
            <a:br>
              <a:rPr lang="en-US" dirty="0"/>
            </a:br>
            <a:r>
              <a:rPr lang="en-US" dirty="0"/>
              <a:t>(so I’m not enthusiastic about doing lineage-specific analyses for protein data)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BB0EB-06A5-32DC-B2BC-C71F38566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421" y="6509208"/>
            <a:ext cx="7471266" cy="34879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Nusinow</a:t>
            </a:r>
            <a:r>
              <a:rPr lang="en-US" dirty="0"/>
              <a:t>, …, </a:t>
            </a:r>
            <a:r>
              <a:rPr lang="en-US" dirty="0" err="1"/>
              <a:t>Gygi</a:t>
            </a:r>
            <a:r>
              <a:rPr lang="en-US" dirty="0"/>
              <a:t> “Quantitative </a:t>
            </a:r>
            <a:r>
              <a:rPr lang="en-US" dirty="0" err="1"/>
              <a:t>Protemics</a:t>
            </a:r>
            <a:r>
              <a:rPr lang="en-US" dirty="0"/>
              <a:t> of the Cancer Cell Line Encyclopedia” Cell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0059A3-91B0-FDB7-6C40-134482233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919" y="2232758"/>
            <a:ext cx="7073098" cy="341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12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1D9EF-263B-3912-76A7-1D7E571E8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GTEX: ELOB is highly expressed in all tissues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0EF15-75B2-BEE9-F49C-4C7AB9894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642027-579C-0B4D-B094-D6EBA57B3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5722"/>
            <a:ext cx="12192000" cy="551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72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3FE6D-0F2A-39F3-1BC2-65B9860A5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GTEX: ELOB has one main isoform in all tissues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4B9D1-24EA-AA2F-0FEB-00242746B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B4DA7D-3268-CB4D-70C6-2E14BFBF5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2164"/>
            <a:ext cx="12192000" cy="598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27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EF564-81BE-01E7-2655-8ED77A114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Depmap</a:t>
            </a:r>
            <a:r>
              <a:rPr lang="en-US" dirty="0"/>
              <a:t> positive correlation of ELOB mRNA vs protein expression (p=8e-10)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67C5E0-DBB7-7079-4EBE-C2E84794A4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90"/>
          <a:stretch/>
        </p:blipFill>
        <p:spPr>
          <a:xfrm>
            <a:off x="0" y="1461155"/>
            <a:ext cx="12192000" cy="558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9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37BE-07B1-92B5-3A05-A30EE22EB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Depmap</a:t>
            </a:r>
            <a:r>
              <a:rPr lang="en-US" dirty="0"/>
              <a:t> correlation of ELOB mRNA vs protein expression by lineage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B143A-6D77-4120-2989-6186A16B4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199" y="914400"/>
            <a:ext cx="11379199" cy="3110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Note: max 5 lineages possibly powered for lineage-specific analyses: lung n=74, skin n=33, breast n=30, bowel n=29, stomach n=28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902E53-CC18-4BCB-2C6A-785EF9C787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56"/>
          <a:stretch/>
        </p:blipFill>
        <p:spPr>
          <a:xfrm>
            <a:off x="0" y="1291473"/>
            <a:ext cx="12192000" cy="554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90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F5081-C4CE-E6B6-A197-F928DAC98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8600"/>
            <a:ext cx="11988800" cy="487362"/>
          </a:xfrm>
        </p:spPr>
        <p:txBody>
          <a:bodyPr/>
          <a:lstStyle/>
          <a:p>
            <a:r>
              <a:rPr lang="en-US" dirty="0" err="1"/>
              <a:t>DepMap</a:t>
            </a:r>
            <a:r>
              <a:rPr lang="en-US" dirty="0"/>
              <a:t> ELOB is essential in most cell lines,</a:t>
            </a:r>
            <a:br>
              <a:rPr lang="en-US" dirty="0"/>
            </a:br>
            <a:r>
              <a:rPr lang="en-US" dirty="0"/>
              <a:t>similar profile to VHL, EGLN1, CUL2 (ubiquitin system), ELOC (</a:t>
            </a:r>
            <a:r>
              <a:rPr lang="en-US" dirty="0" err="1"/>
              <a:t>ElonginC</a:t>
            </a:r>
            <a:r>
              <a:rPr lang="en-US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DD9284-1B4C-6B85-7299-C2E57BEB4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1669"/>
            <a:ext cx="12192000" cy="56904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2B411D-88D3-D42E-4E80-739A1E7566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259"/>
          <a:stretch/>
        </p:blipFill>
        <p:spPr>
          <a:xfrm>
            <a:off x="9247695" y="3978667"/>
            <a:ext cx="2944305" cy="287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53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1686B-B480-4442-B257-D631BA93F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DepMap</a:t>
            </a:r>
            <a:r>
              <a:rPr lang="en-US" dirty="0"/>
              <a:t> Data download and analysis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F6C97-476B-3B91-CF18-1117773A3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914400"/>
            <a:ext cx="10871200" cy="989814"/>
          </a:xfrm>
        </p:spPr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depmap</a:t>
            </a:r>
            <a:r>
              <a:rPr lang="en-US" dirty="0"/>
              <a:t> portal “Custom Analyses” to download the correlation of each datatype with ELOB </a:t>
            </a:r>
          </a:p>
          <a:p>
            <a:r>
              <a:rPr lang="en-US" dirty="0"/>
              <a:t>Download results data table for all genes</a:t>
            </a:r>
          </a:p>
          <a:p>
            <a:r>
              <a:rPr lang="en-US" dirty="0"/>
              <a:t>Map gene symbols to </a:t>
            </a:r>
            <a:r>
              <a:rPr lang="en-US" dirty="0" err="1"/>
              <a:t>OXPHOS_subunits</a:t>
            </a:r>
            <a:r>
              <a:rPr lang="en-US" dirty="0"/>
              <a:t> using downloaded MitoCarta3.0 pathway data and symbols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13F7B9-1F2A-BDB6-1555-27A331738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948233"/>
            <a:ext cx="6715959" cy="264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67883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fd16bb-6477-468c-924e-b049812c44c9" xsi:nil="true"/>
    <lcf76f155ced4ddcb4097134ff3c332f xmlns="108c76ed-d100-45de-9a18-7282798c9d06">
      <Terms xmlns="http://schemas.microsoft.com/office/infopath/2007/PartnerControls"/>
    </lcf76f155ced4ddcb4097134ff3c332f>
    <Choice xmlns="108c76ed-d100-45de-9a18-7282798c9d0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0A47DBB38F734282E1F20F31697C76" ma:contentTypeVersion="16" ma:contentTypeDescription="Create a new document." ma:contentTypeScope="" ma:versionID="2c0bdb0bd2c50864e8711535498dd31b">
  <xsd:schema xmlns:xsd="http://www.w3.org/2001/XMLSchema" xmlns:xs="http://www.w3.org/2001/XMLSchema" xmlns:p="http://schemas.microsoft.com/office/2006/metadata/properties" xmlns:ns2="108c76ed-d100-45de-9a18-7282798c9d06" xmlns:ns3="59fd16bb-6477-468c-924e-b049812c44c9" targetNamespace="http://schemas.microsoft.com/office/2006/metadata/properties" ma:root="true" ma:fieldsID="3bc2a2472c74e04cde92431b05625564" ns2:_="" ns3:_="">
    <xsd:import namespace="108c76ed-d100-45de-9a18-7282798c9d06"/>
    <xsd:import namespace="59fd16bb-6477-468c-924e-b049812c44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Choice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8c76ed-d100-45de-9a18-7282798c9d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1dc9250-7815-45db-924d-20ad09e3e8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Choice" ma:index="18" nillable="true" ma:displayName="Choice" ma:format="Dropdown" ma:internalName="Choice">
      <xsd:simpleType>
        <xsd:restriction base="dms:Choice">
          <xsd:enumeration value="Choice 1"/>
          <xsd:enumeration value="Choice 2"/>
          <xsd:enumeration value="Choice 3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fd16bb-6477-468c-924e-b049812c44c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9c2df82d-d6c0-4979-8d99-361c4cdc5d43}" ma:internalName="TaxCatchAll" ma:showField="CatchAllData" ma:web="59fd16bb-6477-468c-924e-b049812c44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426419-E2E5-446A-B920-48B0DC72931A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108c76ed-d100-45de-9a18-7282798c9d06"/>
    <ds:schemaRef ds:uri="59fd16bb-6477-468c-924e-b049812c44c9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08E358B-EB09-4F1A-9988-8B924F02A309}">
  <ds:schemaRefs>
    <ds:schemaRef ds:uri="108c76ed-d100-45de-9a18-7282798c9d06"/>
    <ds:schemaRef ds:uri="59fd16bb-6477-468c-924e-b049812c44c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2A8DAE5-53DD-45E1-AA9C-4122E17168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presentation_template2</Template>
  <TotalTime>12209</TotalTime>
  <Words>700</Words>
  <Application>Microsoft Office PowerPoint</Application>
  <PresentationFormat>Widescreen</PresentationFormat>
  <Paragraphs>61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presentation_template2</vt:lpstr>
      <vt:lpstr>TCEB2 (aka ELOB) analysis background and plan</vt:lpstr>
      <vt:lpstr>TCEB2 (aka ELOB) summary</vt:lpstr>
      <vt:lpstr>Note: CCLE cell lines do not cluster by lineage in protein space for solid organs (so I’m not enthusiastic about doing lineage-specific analyses for protein data)</vt:lpstr>
      <vt:lpstr>GTEX: ELOB is highly expressed in all tissues</vt:lpstr>
      <vt:lpstr>GTEX: ELOB has one main isoform in all tissues</vt:lpstr>
      <vt:lpstr>Depmap positive correlation of ELOB mRNA vs protein expression (p=8e-10) </vt:lpstr>
      <vt:lpstr>Depmap correlation of ELOB mRNA vs protein expression by lineage</vt:lpstr>
      <vt:lpstr>DepMap ELOB is essential in most cell lines, similar profile to VHL, EGLN1, CUL2 (ubiquitin system), ELOC (ElonginC)</vt:lpstr>
      <vt:lpstr>DepMap Data download and analysis methods</vt:lpstr>
      <vt:lpstr>Protein expression across cell lines (proteins with data in &gt;=200/375 cell lines)</vt:lpstr>
      <vt:lpstr>mRNA expression across cell lines (mRNA, all data has 1479 cell lines)</vt:lpstr>
      <vt:lpstr>CRISPR score across cell lines (genes with data in &gt;=1000 cell lines)</vt:lpstr>
      <vt:lpstr>GSEA KEGG analysis for ELOB.protein_cor (FWER pval&lt;0.05) – OXPHOS not significant</vt:lpstr>
      <vt:lpstr>GSEA KEGG analysis for ELOB.protein_cor : OXPHOS FWER pval = 0.83</vt:lpstr>
      <vt:lpstr>GSEA KEGG analysis for ELOB.mRNA_cor (FWER pval&lt;0.05) – OXPHOS is top</vt:lpstr>
      <vt:lpstr>GSEA KEGG analysis for ELOB.CRISPR_cor (FWER pval&lt;0.05) – OXPHOS is top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 clinical sequencing in mitochondrial disease</dc:title>
  <dc:creator>Sarah Calvo</dc:creator>
  <cp:lastModifiedBy>Sarah Calvo</cp:lastModifiedBy>
  <cp:revision>38</cp:revision>
  <cp:lastPrinted>2012-11-12T14:35:49Z</cp:lastPrinted>
  <dcterms:created xsi:type="dcterms:W3CDTF">2012-11-07T19:29:01Z</dcterms:created>
  <dcterms:modified xsi:type="dcterms:W3CDTF">2024-05-17T20:13:13Z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0x010100E30A47DBB38F734282E1F20F31697C76</vt:lpwstr>
  </property>
  <property fmtid="{D5CDD505-2E9C-101B-9397-08002B2CF9AE}" pid="3" name="MediaServiceImageTags">
    <vt:lpwstr/>
  </property>
</Properties>
</file>