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1933" r:id="rId5"/>
    <p:sldId id="1928" r:id="rId6"/>
    <p:sldId id="1929" r:id="rId7"/>
    <p:sldId id="1930" r:id="rId8"/>
    <p:sldId id="1931" r:id="rId9"/>
    <p:sldId id="1934" r:id="rId10"/>
    <p:sldId id="1935" r:id="rId11"/>
  </p:sldIdLst>
  <p:sldSz cx="12192000" cy="6858000"/>
  <p:notesSz cx="70104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6FF590A-4675-43C6-B89F-BDFD3B136B36}">
          <p14:sldIdLst>
            <p14:sldId id="1933"/>
            <p14:sldId id="1928"/>
            <p14:sldId id="1929"/>
            <p14:sldId id="1930"/>
            <p14:sldId id="1931"/>
            <p14:sldId id="1934"/>
            <p14:sldId id="193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Calvo" initials="SC" lastIdx="1" clrIdx="0">
    <p:extLst>
      <p:ext uri="{19B8F6BF-5375-455C-9EA6-DF929625EA0E}">
        <p15:presenceInfo xmlns:p15="http://schemas.microsoft.com/office/powerpoint/2012/main" userId="S-1-5-21-1434341430-1052582739-452798024-1818" providerId="AD"/>
      </p:ext>
    </p:extLst>
  </p:cmAuthor>
  <p:cmAuthor id="2" name="Sarah Calvo" initials="SC [2]" lastIdx="1" clrIdx="1">
    <p:extLst>
      <p:ext uri="{19B8F6BF-5375-455C-9EA6-DF929625EA0E}">
        <p15:presenceInfo xmlns:p15="http://schemas.microsoft.com/office/powerpoint/2012/main" userId="S::scalvo@molbio-research.net::182a03e4-63ef-4c04-a816-8048ed8250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A300"/>
    <a:srgbClr val="DB4F81"/>
    <a:srgbClr val="56C943"/>
    <a:srgbClr val="FF2BF0"/>
    <a:srgbClr val="FFFFCC"/>
    <a:srgbClr val="FF9933"/>
    <a:srgbClr val="3035FA"/>
    <a:srgbClr val="FE840A"/>
    <a:srgbClr val="CE70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29" autoAdjust="0"/>
    <p:restoredTop sz="96271" autoAdjust="0"/>
  </p:normalViewPr>
  <p:slideViewPr>
    <p:cSldViewPr>
      <p:cViewPr varScale="1">
        <p:scale>
          <a:sx n="82" d="100"/>
          <a:sy n="82" d="100"/>
        </p:scale>
        <p:origin x="42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0E8478-7A3A-455D-8DA3-2A7D0E736CE3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0270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90270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01463-DE98-4DA1-8C81-3405BA4AA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74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8630"/>
          </a:xfrm>
          <a:prstGeom prst="rect">
            <a:avLst/>
          </a:prstGeom>
        </p:spPr>
        <p:txBody>
          <a:bodyPr vert="horz" lIns="93616" tIns="46808" rIns="93616" bIns="468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8630"/>
          </a:xfrm>
          <a:prstGeom prst="rect">
            <a:avLst/>
          </a:prstGeom>
        </p:spPr>
        <p:txBody>
          <a:bodyPr vert="horz" lIns="93616" tIns="46808" rIns="93616" bIns="46808" rtlCol="0"/>
          <a:lstStyle>
            <a:lvl1pPr algn="r">
              <a:defRPr sz="1200"/>
            </a:lvl1pPr>
          </a:lstStyle>
          <a:p>
            <a:fld id="{E146DF81-2812-4CD1-B6FA-8FAFE7042F98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703263"/>
            <a:ext cx="62484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16" tIns="46808" rIns="93616" bIns="468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51985"/>
            <a:ext cx="5608320" cy="4217670"/>
          </a:xfrm>
          <a:prstGeom prst="rect">
            <a:avLst/>
          </a:prstGeom>
        </p:spPr>
        <p:txBody>
          <a:bodyPr vert="horz" lIns="93616" tIns="46808" rIns="93616" bIns="4680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43"/>
            <a:ext cx="3037840" cy="468630"/>
          </a:xfrm>
          <a:prstGeom prst="rect">
            <a:avLst/>
          </a:prstGeom>
        </p:spPr>
        <p:txBody>
          <a:bodyPr vert="horz" lIns="93616" tIns="46808" rIns="93616" bIns="468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902343"/>
            <a:ext cx="3037840" cy="468630"/>
          </a:xfrm>
          <a:prstGeom prst="rect">
            <a:avLst/>
          </a:prstGeom>
        </p:spPr>
        <p:txBody>
          <a:bodyPr vert="horz" lIns="93616" tIns="46808" rIns="93616" bIns="46808" rtlCol="0" anchor="b"/>
          <a:lstStyle>
            <a:lvl1pPr algn="r">
              <a:defRPr sz="1200"/>
            </a:lvl1pPr>
          </a:lstStyle>
          <a:p>
            <a:fld id="{B956452E-3FFE-45BA-8F8C-A7F9B3740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334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869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9353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0276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90600"/>
            <a:ext cx="5384800" cy="5486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90600"/>
            <a:ext cx="5384800" cy="5486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821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82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3200" y="228600"/>
            <a:ext cx="11379200" cy="4873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914400"/>
            <a:ext cx="10871200" cy="571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5936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j-lt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j-lt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j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D8FAF-D875-20A4-1119-650DB7ABC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donating electrons to FDX2 besides FDXR?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7DCBC-8F4B-EEB0-F5CD-8ACFF54D8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914400"/>
            <a:ext cx="11379200" cy="5715000"/>
          </a:xfrm>
        </p:spPr>
        <p:txBody>
          <a:bodyPr/>
          <a:lstStyle/>
          <a:p>
            <a:pPr marL="0" indent="0" rtl="0" font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dirty="0" err="1">
                <a:effectLst/>
                <a:latin typeface="Calibri" panose="020F0502020204030204" pitchFamily="34" charset="0"/>
              </a:rPr>
              <a:t>DepMap</a:t>
            </a:r>
            <a:r>
              <a:rPr lang="en-US" sz="1800" b="0" i="0" dirty="0">
                <a:effectLst/>
                <a:latin typeface="Calibri" panose="020F0502020204030204" pitchFamily="34" charset="0"/>
              </a:rPr>
              <a:t> Analysis</a:t>
            </a:r>
          </a:p>
          <a:p>
            <a:pPr marL="685800" marR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identify cells lines are tolerant (cell set A) and are NOT tolerant of FDXR loss (cell set B)</a:t>
            </a:r>
          </a:p>
          <a:p>
            <a:pPr marL="685800" marR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identify </a:t>
            </a:r>
            <a:r>
              <a:rPr lang="en-US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MitoCarta</a:t>
            </a:r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genes that are particularly highly expressed in cell set A vs B</a:t>
            </a:r>
          </a:p>
          <a:p>
            <a:pPr marL="685800" marR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solidFill>
                  <a:srgbClr val="222222"/>
                </a:solidFill>
              </a:rPr>
              <a:t>i</a:t>
            </a:r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dentify subset with FMN or other </a:t>
            </a:r>
            <a:r>
              <a:rPr lang="en-US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flavo</a:t>
            </a:r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domains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760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D8FAF-D875-20A4-1119-650DB7ABC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199" y="228600"/>
            <a:ext cx="12369799" cy="487362"/>
          </a:xfrm>
        </p:spPr>
        <p:txBody>
          <a:bodyPr/>
          <a:lstStyle/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I</a:t>
            </a:r>
            <a:r>
              <a:rPr lang="en-US" sz="28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dentify cell 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l</a:t>
            </a:r>
            <a:r>
              <a:rPr lang="en-US" sz="28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ines tolerant (</a:t>
            </a:r>
            <a:r>
              <a:rPr lang="en-US" sz="280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setA</a:t>
            </a:r>
            <a:r>
              <a:rPr lang="en-US" sz="28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 &amp; NOT tolerant (</a:t>
            </a:r>
            <a:r>
              <a:rPr lang="en-US" sz="280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setB</a:t>
            </a:r>
            <a:r>
              <a:rPr lang="en-US" sz="28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 of FDXR loss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7DCBC-8F4B-EEB0-F5CD-8ACFF54D8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2209800"/>
            <a:ext cx="1676400" cy="4873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Set B: not tolerant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176 cell lines Chronos &lt; 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C06AE1-3BD6-8000-38D0-F6D29C613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209800"/>
            <a:ext cx="2967037" cy="3479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6D347F-5024-2A71-F26C-FCFA641470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2946643"/>
            <a:ext cx="4571429" cy="274285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9B69892-AEC8-9AF8-13EE-E6BE0EEDEA24}"/>
              </a:ext>
            </a:extLst>
          </p:cNvPr>
          <p:cNvCxnSpPr>
            <a:cxnSpLocks/>
          </p:cNvCxnSpPr>
          <p:nvPr/>
        </p:nvCxnSpPr>
        <p:spPr>
          <a:xfrm>
            <a:off x="6553200" y="2667000"/>
            <a:ext cx="0" cy="30225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A2F397C-2668-050B-1547-3FB5CE826180}"/>
              </a:ext>
            </a:extLst>
          </p:cNvPr>
          <p:cNvSpPr txBox="1">
            <a:spLocks/>
          </p:cNvSpPr>
          <p:nvPr/>
        </p:nvSpPr>
        <p:spPr>
          <a:xfrm>
            <a:off x="8988280" y="2209800"/>
            <a:ext cx="1468435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>
                <a:solidFill>
                  <a:srgbClr val="FF0000"/>
                </a:solidFill>
              </a:rPr>
              <a:t>Set A: tolerant</a:t>
            </a:r>
          </a:p>
          <a:p>
            <a:pPr marL="0" indent="0">
              <a:buFont typeface="Arial" pitchFamily="34" charset="0"/>
              <a:buNone/>
            </a:pPr>
            <a:r>
              <a:rPr lang="en-US" dirty="0">
                <a:solidFill>
                  <a:srgbClr val="FF0000"/>
                </a:solidFill>
              </a:rPr>
              <a:t>140 cell lines Chronos &gt; -0.25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2684E0A-703F-691C-0E43-60187EE39862}"/>
              </a:ext>
            </a:extLst>
          </p:cNvPr>
          <p:cNvCxnSpPr>
            <a:cxnSpLocks/>
          </p:cNvCxnSpPr>
          <p:nvPr/>
        </p:nvCxnSpPr>
        <p:spPr>
          <a:xfrm>
            <a:off x="8988280" y="2674776"/>
            <a:ext cx="0" cy="30225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396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D8FAF-D875-20A4-1119-650DB7ABC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Strangely, cells with higher FDXR expression are MORE tolerant of its loss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7DCBC-8F4B-EEB0-F5CD-8ACFF54D8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56FA87-AAAD-A821-BBE9-4A6D94811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8400"/>
            <a:ext cx="12192000" cy="56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124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2E46F4-5F5E-416D-B284-BD4DC159E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403" y="0"/>
            <a:ext cx="714719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3D8FAF-D875-20A4-1119-650DB7ABC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228600"/>
            <a:ext cx="11988800" cy="487362"/>
          </a:xfrm>
        </p:spPr>
        <p:txBody>
          <a:bodyPr/>
          <a:lstStyle/>
          <a:p>
            <a:r>
              <a:rPr lang="en-US" dirty="0" err="1"/>
              <a:t>MitoCarta</a:t>
            </a:r>
            <a:r>
              <a:rPr lang="en-US" dirty="0"/>
              <a:t> genes w/ higher expression in FDXR loss tolerant vs dependent cells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7DCBC-8F4B-EEB0-F5CD-8ACFF54D8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914400"/>
            <a:ext cx="1811203" cy="2133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Show top 30</a:t>
            </a:r>
          </a:p>
          <a:p>
            <a:pPr marL="0" indent="0">
              <a:buNone/>
            </a:pPr>
            <a:r>
              <a:rPr lang="en-US" dirty="0"/>
              <a:t>based on </a:t>
            </a:r>
            <a:r>
              <a:rPr lang="en-US" dirty="0" err="1"/>
              <a:t>pvalue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004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D8FAF-D875-20A4-1119-650DB7ABC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MitoCarta</a:t>
            </a:r>
            <a:r>
              <a:rPr lang="en-US" dirty="0"/>
              <a:t> genes with FMN or </a:t>
            </a:r>
            <a:r>
              <a:rPr lang="en-US" dirty="0" err="1"/>
              <a:t>flavo</a:t>
            </a:r>
            <a:r>
              <a:rPr lang="en-US" dirty="0"/>
              <a:t> domains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7DCBC-8F4B-EEB0-F5CD-8ACFF54D8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914400"/>
            <a:ext cx="10871200" cy="48736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Only NDUFV3 has higher mean expression in FDXR loss tolerant cells vs FDXR dependent cells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C2330F-C400-8059-9078-3F28AAE38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" y="2553789"/>
            <a:ext cx="12192000" cy="427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841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4080E-AEE8-751F-72A7-96BF45B76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Lineage specific analyses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843BD-23D0-03C1-BDD5-542F4EEEC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914400"/>
            <a:ext cx="5613400" cy="5715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Perform lineage-specific analyses on</a:t>
            </a:r>
          </a:p>
          <a:p>
            <a:r>
              <a:rPr lang="en-US" dirty="0"/>
              <a:t>LUNG</a:t>
            </a:r>
          </a:p>
          <a:p>
            <a:r>
              <a:rPr lang="en-US" dirty="0"/>
              <a:t>SKIN</a:t>
            </a:r>
          </a:p>
          <a:p>
            <a:r>
              <a:rPr lang="en-US" dirty="0"/>
              <a:t>OVARY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For each lineage, calculate mean of</a:t>
            </a:r>
          </a:p>
          <a:p>
            <a:r>
              <a:rPr lang="en-US" dirty="0"/>
              <a:t>cell lines with Chronos &lt; -1 (</a:t>
            </a:r>
            <a:r>
              <a:rPr lang="en-US" dirty="0" err="1"/>
              <a:t>FDXR_dependent</a:t>
            </a:r>
            <a:r>
              <a:rPr lang="en-US" dirty="0"/>
              <a:t>), vs </a:t>
            </a:r>
          </a:p>
          <a:p>
            <a:r>
              <a:rPr lang="en-US" dirty="0"/>
              <a:t>mean cell lines with Chronos &gt; -0.25 (</a:t>
            </a:r>
            <a:r>
              <a:rPr lang="en-US" dirty="0" err="1"/>
              <a:t>FDXR_loss_tolerate</a:t>
            </a:r>
            <a:r>
              <a:rPr lang="en-US" dirty="0"/>
              <a:t>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6E828D-6E4F-9FD0-86D5-392DEAA04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4991" y="-8695"/>
            <a:ext cx="5523809" cy="66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898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70E98-088D-AA6E-C0A1-8ADE7E760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228600"/>
            <a:ext cx="11684000" cy="487362"/>
          </a:xfrm>
        </p:spPr>
        <p:txBody>
          <a:bodyPr/>
          <a:lstStyle/>
          <a:p>
            <a:r>
              <a:rPr lang="en-US" dirty="0" err="1"/>
              <a:t>MitoCarta</a:t>
            </a:r>
            <a:r>
              <a:rPr lang="en-US" dirty="0"/>
              <a:t> genes with FMN or </a:t>
            </a:r>
            <a:r>
              <a:rPr lang="en-US" dirty="0" err="1"/>
              <a:t>flavo</a:t>
            </a:r>
            <a:r>
              <a:rPr lang="en-US" dirty="0"/>
              <a:t> domains (include lineage specific scores)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3581C-370C-050F-7AF1-385C723C7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Note none of the significance scores are &gt; 2 (so </a:t>
            </a:r>
            <a:r>
              <a:rPr lang="en-US" dirty="0" err="1"/>
              <a:t>pval</a:t>
            </a:r>
            <a:r>
              <a:rPr lang="en-US" dirty="0"/>
              <a:t> &lt; 0.01 and increased in </a:t>
            </a:r>
            <a:r>
              <a:rPr lang="en-US" dirty="0" err="1"/>
              <a:t>loss_tolerant</a:t>
            </a:r>
            <a:r>
              <a:rPr lang="en-US" dirty="0"/>
              <a:t> vs </a:t>
            </a:r>
            <a:r>
              <a:rPr lang="en-US"/>
              <a:t>dependent cell lines)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09C24E-7FD0-2A53-2EB9-55458DFA6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4291"/>
            <a:ext cx="12192000" cy="300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02227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templat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9fd16bb-6477-468c-924e-b049812c44c9" xsi:nil="true"/>
    <lcf76f155ced4ddcb4097134ff3c332f xmlns="108c76ed-d100-45de-9a18-7282798c9d06">
      <Terms xmlns="http://schemas.microsoft.com/office/infopath/2007/PartnerControls"/>
    </lcf76f155ced4ddcb4097134ff3c332f>
    <Choice xmlns="108c76ed-d100-45de-9a18-7282798c9d0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0A47DBB38F734282E1F20F31697C76" ma:contentTypeVersion="12" ma:contentTypeDescription="Create a new document." ma:contentTypeScope="" ma:versionID="43f19309dd688f817e3bd14f6d46f417">
  <xsd:schema xmlns:xsd="http://www.w3.org/2001/XMLSchema" xmlns:xs="http://www.w3.org/2001/XMLSchema" xmlns:p="http://schemas.microsoft.com/office/2006/metadata/properties" xmlns:ns2="108c76ed-d100-45de-9a18-7282798c9d06" xmlns:ns3="59fd16bb-6477-468c-924e-b049812c44c9" targetNamespace="http://schemas.microsoft.com/office/2006/metadata/properties" ma:root="true" ma:fieldsID="d977a28378efa76058107cb8caf712e2" ns2:_="" ns3:_="">
    <xsd:import namespace="108c76ed-d100-45de-9a18-7282798c9d06"/>
    <xsd:import namespace="59fd16bb-6477-468c-924e-b049812c44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Choic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8c76ed-d100-45de-9a18-7282798c9d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1dc9250-7815-45db-924d-20ad09e3e8a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Choice" ma:index="18" nillable="true" ma:displayName="Choice" ma:format="Dropdown" ma:internalName="Choice">
      <xsd:simpleType>
        <xsd:restriction base="dms:Choice">
          <xsd:enumeration value="Choice 1"/>
          <xsd:enumeration value="Choice 2"/>
          <xsd:enumeration value="Choice 3"/>
        </xsd:restriction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fd16bb-6477-468c-924e-b049812c44c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9c2df82d-d6c0-4979-8d99-361c4cdc5d43}" ma:internalName="TaxCatchAll" ma:showField="CatchAllData" ma:web="59fd16bb-6477-468c-924e-b049812c44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8FDD14E-4D92-425F-AA81-D2F53C19536F}">
  <ds:schemaRefs>
    <ds:schemaRef ds:uri="http://schemas.openxmlformats.org/package/2006/metadata/core-properties"/>
    <ds:schemaRef ds:uri="http://schemas.microsoft.com/office/2006/documentManagement/types"/>
    <ds:schemaRef ds:uri="108c76ed-d100-45de-9a18-7282798c9d06"/>
    <ds:schemaRef ds:uri="http://purl.org/dc/elements/1.1/"/>
    <ds:schemaRef ds:uri="http://schemas.microsoft.com/office/infopath/2007/PartnerControls"/>
    <ds:schemaRef ds:uri="http://purl.org/dc/terms/"/>
    <ds:schemaRef ds:uri="59fd16bb-6477-468c-924e-b049812c44c9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11504FB-D44C-4BD3-A385-B1FE38803E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8c76ed-d100-45de-9a18-7282798c9d06"/>
    <ds:schemaRef ds:uri="59fd16bb-6477-468c-924e-b049812c44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58BD7ED-4511-4CD0-9FEA-379EDF18BB0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presentation_template2</Template>
  <TotalTime>115667</TotalTime>
  <Words>231</Words>
  <Application>Microsoft Office PowerPoint</Application>
  <PresentationFormat>Widescreen</PresentationFormat>
  <Paragraphs>27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presentation_template2</vt:lpstr>
      <vt:lpstr>Who is donating electrons to FDX2 besides FDXR?</vt:lpstr>
      <vt:lpstr>Identify cell lines tolerant (setA) &amp; NOT tolerant (setB) of FDXR loss</vt:lpstr>
      <vt:lpstr>Strangely, cells with higher FDXR expression are MORE tolerant of its loss</vt:lpstr>
      <vt:lpstr>MitoCarta genes w/ higher expression in FDXR loss tolerant vs dependent cells</vt:lpstr>
      <vt:lpstr>MitoCarta genes with FMN or flavo domains</vt:lpstr>
      <vt:lpstr>Lineage specific analyses</vt:lpstr>
      <vt:lpstr>MitoCarta genes with FMN or flavo domains (include lineage specific scores)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 clinical sequencing in mitochondrial disease</dc:title>
  <dc:creator>Sarah Calvo</dc:creator>
  <cp:lastModifiedBy>Sarah Calvo</cp:lastModifiedBy>
  <cp:revision>2935</cp:revision>
  <cp:lastPrinted>2012-11-12T14:35:49Z</cp:lastPrinted>
  <dcterms:created xsi:type="dcterms:W3CDTF">2012-11-07T19:29:01Z</dcterms:created>
  <dcterms:modified xsi:type="dcterms:W3CDTF">2023-11-27T17:09:35Z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0x010100E30A47DBB38F734282E1F20F31697C76</vt:lpwstr>
  </property>
  <property fmtid="{D5CDD505-2E9C-101B-9397-08002B2CF9AE}" pid="3" name="MediaServiceImageTags">
    <vt:lpwstr/>
  </property>
</Properties>
</file>