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339" r:id="rId3"/>
    <p:sldId id="316" r:id="rId4"/>
    <p:sldId id="337" r:id="rId5"/>
    <p:sldId id="347" r:id="rId6"/>
    <p:sldId id="348" r:id="rId7"/>
    <p:sldId id="336" r:id="rId8"/>
    <p:sldId id="334" r:id="rId9"/>
    <p:sldId id="335" r:id="rId10"/>
    <p:sldId id="338" r:id="rId11"/>
    <p:sldId id="342" r:id="rId12"/>
    <p:sldId id="343" r:id="rId13"/>
    <p:sldId id="340" r:id="rId14"/>
    <p:sldId id="315" r:id="rId15"/>
    <p:sldId id="309" r:id="rId16"/>
    <p:sldId id="311" r:id="rId17"/>
    <p:sldId id="344" r:id="rId18"/>
    <p:sldId id="346" r:id="rId19"/>
    <p:sldId id="345" r:id="rId20"/>
    <p:sldId id="349" r:id="rId21"/>
    <p:sldId id="329" r:id="rId22"/>
    <p:sldId id="350" r:id="rId23"/>
    <p:sldId id="352" r:id="rId24"/>
    <p:sldId id="353" r:id="rId25"/>
    <p:sldId id="351" r:id="rId26"/>
  </p:sldIdLst>
  <p:sldSz cx="9144000" cy="6858000" type="screen4x3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6FF590A-4675-43C6-B89F-BDFD3B136B36}">
          <p14:sldIdLst>
            <p14:sldId id="258"/>
            <p14:sldId id="339"/>
            <p14:sldId id="316"/>
            <p14:sldId id="337"/>
            <p14:sldId id="347"/>
            <p14:sldId id="348"/>
            <p14:sldId id="336"/>
            <p14:sldId id="334"/>
            <p14:sldId id="335"/>
            <p14:sldId id="338"/>
            <p14:sldId id="342"/>
            <p14:sldId id="343"/>
            <p14:sldId id="340"/>
            <p14:sldId id="315"/>
            <p14:sldId id="309"/>
            <p14:sldId id="311"/>
            <p14:sldId id="344"/>
            <p14:sldId id="346"/>
            <p14:sldId id="345"/>
            <p14:sldId id="349"/>
            <p14:sldId id="329"/>
            <p14:sldId id="350"/>
            <p14:sldId id="352"/>
            <p14:sldId id="353"/>
            <p14:sldId id="3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C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53" autoAdjust="0"/>
    <p:restoredTop sz="94675" autoAdjust="0"/>
  </p:normalViewPr>
  <p:slideViewPr>
    <p:cSldViewPr>
      <p:cViewPr varScale="1">
        <p:scale>
          <a:sx n="95" d="100"/>
          <a:sy n="95" d="100"/>
        </p:scale>
        <p:origin x="26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rgon-cifs\broad_moothalab_bigdata\mtdna_deletions\sek_mi\all_samples.WGS_stat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Krumholtz</a:t>
            </a:r>
            <a:r>
              <a:rPr lang="en-US" baseline="0"/>
              <a:t> dataset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AgePlots!$A$1</c:f>
              <c:strCache>
                <c:ptCount val="1"/>
                <c:pt idx="0">
                  <c:v>Krumholtz_age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AgePlots!$A$2:$A$893</c:f>
              <c:numCache>
                <c:formatCode>General</c:formatCode>
                <c:ptCount val="892"/>
                <c:pt idx="0">
                  <c:v>22</c:v>
                </c:pt>
                <c:pt idx="1">
                  <c:v>28</c:v>
                </c:pt>
                <c:pt idx="2">
                  <c:v>28</c:v>
                </c:pt>
                <c:pt idx="3">
                  <c:v>28</c:v>
                </c:pt>
                <c:pt idx="4">
                  <c:v>29</c:v>
                </c:pt>
                <c:pt idx="5">
                  <c:v>29</c:v>
                </c:pt>
                <c:pt idx="6">
                  <c:v>29</c:v>
                </c:pt>
                <c:pt idx="7">
                  <c:v>30</c:v>
                </c:pt>
                <c:pt idx="8">
                  <c:v>30</c:v>
                </c:pt>
                <c:pt idx="9">
                  <c:v>31</c:v>
                </c:pt>
                <c:pt idx="10">
                  <c:v>31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33</c:v>
                </c:pt>
                <c:pt idx="15">
                  <c:v>33</c:v>
                </c:pt>
                <c:pt idx="16">
                  <c:v>33</c:v>
                </c:pt>
                <c:pt idx="17">
                  <c:v>34</c:v>
                </c:pt>
                <c:pt idx="18">
                  <c:v>34</c:v>
                </c:pt>
                <c:pt idx="19">
                  <c:v>34</c:v>
                </c:pt>
                <c:pt idx="20">
                  <c:v>34</c:v>
                </c:pt>
                <c:pt idx="21">
                  <c:v>34</c:v>
                </c:pt>
                <c:pt idx="22">
                  <c:v>34</c:v>
                </c:pt>
                <c:pt idx="23">
                  <c:v>34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  <c:pt idx="28">
                  <c:v>35</c:v>
                </c:pt>
                <c:pt idx="29">
                  <c:v>36</c:v>
                </c:pt>
                <c:pt idx="30">
                  <c:v>36</c:v>
                </c:pt>
                <c:pt idx="31">
                  <c:v>36</c:v>
                </c:pt>
                <c:pt idx="32">
                  <c:v>36</c:v>
                </c:pt>
                <c:pt idx="33">
                  <c:v>36</c:v>
                </c:pt>
                <c:pt idx="34">
                  <c:v>36</c:v>
                </c:pt>
                <c:pt idx="35">
                  <c:v>36</c:v>
                </c:pt>
                <c:pt idx="36">
                  <c:v>37</c:v>
                </c:pt>
                <c:pt idx="37">
                  <c:v>37</c:v>
                </c:pt>
                <c:pt idx="38">
                  <c:v>37</c:v>
                </c:pt>
                <c:pt idx="39">
                  <c:v>37</c:v>
                </c:pt>
                <c:pt idx="40">
                  <c:v>37</c:v>
                </c:pt>
                <c:pt idx="41">
                  <c:v>37</c:v>
                </c:pt>
                <c:pt idx="42">
                  <c:v>37</c:v>
                </c:pt>
                <c:pt idx="43">
                  <c:v>37</c:v>
                </c:pt>
                <c:pt idx="44">
                  <c:v>37</c:v>
                </c:pt>
                <c:pt idx="45">
                  <c:v>37</c:v>
                </c:pt>
                <c:pt idx="46">
                  <c:v>37</c:v>
                </c:pt>
                <c:pt idx="47">
                  <c:v>37</c:v>
                </c:pt>
                <c:pt idx="48">
                  <c:v>38</c:v>
                </c:pt>
                <c:pt idx="49">
                  <c:v>38</c:v>
                </c:pt>
                <c:pt idx="50">
                  <c:v>38</c:v>
                </c:pt>
                <c:pt idx="51">
                  <c:v>38</c:v>
                </c:pt>
                <c:pt idx="52">
                  <c:v>38</c:v>
                </c:pt>
                <c:pt idx="53">
                  <c:v>38</c:v>
                </c:pt>
                <c:pt idx="54">
                  <c:v>38</c:v>
                </c:pt>
                <c:pt idx="55">
                  <c:v>39</c:v>
                </c:pt>
                <c:pt idx="56">
                  <c:v>39</c:v>
                </c:pt>
                <c:pt idx="57">
                  <c:v>39</c:v>
                </c:pt>
                <c:pt idx="58">
                  <c:v>39</c:v>
                </c:pt>
                <c:pt idx="59">
                  <c:v>39</c:v>
                </c:pt>
                <c:pt idx="60">
                  <c:v>39</c:v>
                </c:pt>
                <c:pt idx="61">
                  <c:v>39</c:v>
                </c:pt>
                <c:pt idx="62">
                  <c:v>39</c:v>
                </c:pt>
                <c:pt idx="63">
                  <c:v>39</c:v>
                </c:pt>
                <c:pt idx="64">
                  <c:v>39</c:v>
                </c:pt>
                <c:pt idx="65">
                  <c:v>40</c:v>
                </c:pt>
                <c:pt idx="66">
                  <c:v>40</c:v>
                </c:pt>
                <c:pt idx="67">
                  <c:v>40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40</c:v>
                </c:pt>
                <c:pt idx="72">
                  <c:v>40</c:v>
                </c:pt>
                <c:pt idx="73">
                  <c:v>40</c:v>
                </c:pt>
                <c:pt idx="74">
                  <c:v>40</c:v>
                </c:pt>
                <c:pt idx="75">
                  <c:v>40</c:v>
                </c:pt>
                <c:pt idx="76">
                  <c:v>40</c:v>
                </c:pt>
                <c:pt idx="77">
                  <c:v>40</c:v>
                </c:pt>
                <c:pt idx="78">
                  <c:v>40</c:v>
                </c:pt>
                <c:pt idx="79">
                  <c:v>40</c:v>
                </c:pt>
                <c:pt idx="80">
                  <c:v>40</c:v>
                </c:pt>
                <c:pt idx="81">
                  <c:v>40</c:v>
                </c:pt>
                <c:pt idx="82">
                  <c:v>40</c:v>
                </c:pt>
                <c:pt idx="83">
                  <c:v>40</c:v>
                </c:pt>
                <c:pt idx="84">
                  <c:v>40</c:v>
                </c:pt>
                <c:pt idx="85">
                  <c:v>40</c:v>
                </c:pt>
                <c:pt idx="86">
                  <c:v>40</c:v>
                </c:pt>
                <c:pt idx="87">
                  <c:v>40</c:v>
                </c:pt>
                <c:pt idx="88">
                  <c:v>40</c:v>
                </c:pt>
                <c:pt idx="89">
                  <c:v>40</c:v>
                </c:pt>
                <c:pt idx="90">
                  <c:v>40</c:v>
                </c:pt>
                <c:pt idx="91">
                  <c:v>41</c:v>
                </c:pt>
                <c:pt idx="92">
                  <c:v>41</c:v>
                </c:pt>
                <c:pt idx="93">
                  <c:v>41</c:v>
                </c:pt>
                <c:pt idx="94">
                  <c:v>41</c:v>
                </c:pt>
                <c:pt idx="95">
                  <c:v>41</c:v>
                </c:pt>
                <c:pt idx="96">
                  <c:v>41</c:v>
                </c:pt>
                <c:pt idx="97">
                  <c:v>41</c:v>
                </c:pt>
                <c:pt idx="98">
                  <c:v>41</c:v>
                </c:pt>
                <c:pt idx="99">
                  <c:v>41</c:v>
                </c:pt>
                <c:pt idx="100">
                  <c:v>41</c:v>
                </c:pt>
                <c:pt idx="101">
                  <c:v>41</c:v>
                </c:pt>
                <c:pt idx="102">
                  <c:v>41</c:v>
                </c:pt>
                <c:pt idx="103">
                  <c:v>41</c:v>
                </c:pt>
                <c:pt idx="104">
                  <c:v>41</c:v>
                </c:pt>
                <c:pt idx="105">
                  <c:v>41</c:v>
                </c:pt>
                <c:pt idx="106">
                  <c:v>41</c:v>
                </c:pt>
                <c:pt idx="107">
                  <c:v>41</c:v>
                </c:pt>
                <c:pt idx="108">
                  <c:v>41</c:v>
                </c:pt>
                <c:pt idx="109">
                  <c:v>41</c:v>
                </c:pt>
                <c:pt idx="110">
                  <c:v>41</c:v>
                </c:pt>
                <c:pt idx="111">
                  <c:v>41</c:v>
                </c:pt>
                <c:pt idx="112">
                  <c:v>41</c:v>
                </c:pt>
                <c:pt idx="113">
                  <c:v>41</c:v>
                </c:pt>
                <c:pt idx="114">
                  <c:v>41</c:v>
                </c:pt>
                <c:pt idx="115">
                  <c:v>41</c:v>
                </c:pt>
                <c:pt idx="116">
                  <c:v>41</c:v>
                </c:pt>
                <c:pt idx="117">
                  <c:v>42</c:v>
                </c:pt>
                <c:pt idx="118">
                  <c:v>42</c:v>
                </c:pt>
                <c:pt idx="119">
                  <c:v>42</c:v>
                </c:pt>
                <c:pt idx="120">
                  <c:v>42</c:v>
                </c:pt>
                <c:pt idx="121">
                  <c:v>42</c:v>
                </c:pt>
                <c:pt idx="122">
                  <c:v>42</c:v>
                </c:pt>
                <c:pt idx="123">
                  <c:v>42</c:v>
                </c:pt>
                <c:pt idx="124">
                  <c:v>42</c:v>
                </c:pt>
                <c:pt idx="125">
                  <c:v>42</c:v>
                </c:pt>
                <c:pt idx="126">
                  <c:v>42</c:v>
                </c:pt>
                <c:pt idx="127">
                  <c:v>42</c:v>
                </c:pt>
                <c:pt idx="128">
                  <c:v>42</c:v>
                </c:pt>
                <c:pt idx="129">
                  <c:v>42</c:v>
                </c:pt>
                <c:pt idx="130">
                  <c:v>42</c:v>
                </c:pt>
                <c:pt idx="131">
                  <c:v>42</c:v>
                </c:pt>
                <c:pt idx="132">
                  <c:v>42</c:v>
                </c:pt>
                <c:pt idx="133">
                  <c:v>42</c:v>
                </c:pt>
                <c:pt idx="134">
                  <c:v>42</c:v>
                </c:pt>
                <c:pt idx="135">
                  <c:v>42</c:v>
                </c:pt>
                <c:pt idx="136">
                  <c:v>42</c:v>
                </c:pt>
                <c:pt idx="137">
                  <c:v>43</c:v>
                </c:pt>
                <c:pt idx="138">
                  <c:v>43</c:v>
                </c:pt>
                <c:pt idx="139">
                  <c:v>43</c:v>
                </c:pt>
                <c:pt idx="140">
                  <c:v>43</c:v>
                </c:pt>
                <c:pt idx="141">
                  <c:v>43</c:v>
                </c:pt>
                <c:pt idx="142">
                  <c:v>43</c:v>
                </c:pt>
                <c:pt idx="143">
                  <c:v>43</c:v>
                </c:pt>
                <c:pt idx="144">
                  <c:v>43</c:v>
                </c:pt>
                <c:pt idx="145">
                  <c:v>43</c:v>
                </c:pt>
                <c:pt idx="146">
                  <c:v>43</c:v>
                </c:pt>
                <c:pt idx="147">
                  <c:v>43</c:v>
                </c:pt>
                <c:pt idx="148">
                  <c:v>43</c:v>
                </c:pt>
                <c:pt idx="149">
                  <c:v>43</c:v>
                </c:pt>
                <c:pt idx="150">
                  <c:v>43</c:v>
                </c:pt>
                <c:pt idx="151">
                  <c:v>43</c:v>
                </c:pt>
                <c:pt idx="152">
                  <c:v>43</c:v>
                </c:pt>
                <c:pt idx="153">
                  <c:v>43</c:v>
                </c:pt>
                <c:pt idx="154">
                  <c:v>43</c:v>
                </c:pt>
                <c:pt idx="155">
                  <c:v>43</c:v>
                </c:pt>
                <c:pt idx="156">
                  <c:v>43</c:v>
                </c:pt>
                <c:pt idx="157">
                  <c:v>43</c:v>
                </c:pt>
                <c:pt idx="158">
                  <c:v>43</c:v>
                </c:pt>
                <c:pt idx="159">
                  <c:v>43</c:v>
                </c:pt>
                <c:pt idx="160">
                  <c:v>43</c:v>
                </c:pt>
                <c:pt idx="161">
                  <c:v>43</c:v>
                </c:pt>
                <c:pt idx="162">
                  <c:v>43</c:v>
                </c:pt>
                <c:pt idx="163">
                  <c:v>43</c:v>
                </c:pt>
                <c:pt idx="164">
                  <c:v>43</c:v>
                </c:pt>
                <c:pt idx="165">
                  <c:v>43</c:v>
                </c:pt>
                <c:pt idx="166">
                  <c:v>43</c:v>
                </c:pt>
                <c:pt idx="167">
                  <c:v>43</c:v>
                </c:pt>
                <c:pt idx="168">
                  <c:v>43</c:v>
                </c:pt>
                <c:pt idx="169">
                  <c:v>43</c:v>
                </c:pt>
                <c:pt idx="170">
                  <c:v>44</c:v>
                </c:pt>
                <c:pt idx="171">
                  <c:v>44</c:v>
                </c:pt>
                <c:pt idx="172">
                  <c:v>44</c:v>
                </c:pt>
                <c:pt idx="173">
                  <c:v>44</c:v>
                </c:pt>
                <c:pt idx="174">
                  <c:v>44</c:v>
                </c:pt>
                <c:pt idx="175">
                  <c:v>44</c:v>
                </c:pt>
                <c:pt idx="176">
                  <c:v>44</c:v>
                </c:pt>
                <c:pt idx="177">
                  <c:v>44</c:v>
                </c:pt>
                <c:pt idx="178">
                  <c:v>44</c:v>
                </c:pt>
                <c:pt idx="179">
                  <c:v>44</c:v>
                </c:pt>
                <c:pt idx="180">
                  <c:v>44</c:v>
                </c:pt>
                <c:pt idx="181">
                  <c:v>44</c:v>
                </c:pt>
                <c:pt idx="182">
                  <c:v>44</c:v>
                </c:pt>
                <c:pt idx="183">
                  <c:v>44</c:v>
                </c:pt>
                <c:pt idx="184">
                  <c:v>44</c:v>
                </c:pt>
                <c:pt idx="185">
                  <c:v>44</c:v>
                </c:pt>
                <c:pt idx="186">
                  <c:v>44</c:v>
                </c:pt>
                <c:pt idx="187">
                  <c:v>44</c:v>
                </c:pt>
                <c:pt idx="188">
                  <c:v>44</c:v>
                </c:pt>
                <c:pt idx="189">
                  <c:v>44</c:v>
                </c:pt>
                <c:pt idx="190">
                  <c:v>44</c:v>
                </c:pt>
                <c:pt idx="191">
                  <c:v>44</c:v>
                </c:pt>
                <c:pt idx="192">
                  <c:v>44</c:v>
                </c:pt>
                <c:pt idx="193">
                  <c:v>44</c:v>
                </c:pt>
                <c:pt idx="194">
                  <c:v>44</c:v>
                </c:pt>
                <c:pt idx="195">
                  <c:v>44</c:v>
                </c:pt>
                <c:pt idx="196">
                  <c:v>44</c:v>
                </c:pt>
                <c:pt idx="197">
                  <c:v>44</c:v>
                </c:pt>
                <c:pt idx="198">
                  <c:v>44</c:v>
                </c:pt>
                <c:pt idx="199">
                  <c:v>44</c:v>
                </c:pt>
                <c:pt idx="200">
                  <c:v>44</c:v>
                </c:pt>
                <c:pt idx="201">
                  <c:v>44</c:v>
                </c:pt>
                <c:pt idx="202">
                  <c:v>44</c:v>
                </c:pt>
                <c:pt idx="203">
                  <c:v>44</c:v>
                </c:pt>
                <c:pt idx="204">
                  <c:v>44</c:v>
                </c:pt>
                <c:pt idx="205">
                  <c:v>44</c:v>
                </c:pt>
                <c:pt idx="206">
                  <c:v>44</c:v>
                </c:pt>
                <c:pt idx="207">
                  <c:v>44</c:v>
                </c:pt>
                <c:pt idx="208">
                  <c:v>44</c:v>
                </c:pt>
                <c:pt idx="209">
                  <c:v>45</c:v>
                </c:pt>
                <c:pt idx="210">
                  <c:v>45</c:v>
                </c:pt>
                <c:pt idx="211">
                  <c:v>45</c:v>
                </c:pt>
                <c:pt idx="212">
                  <c:v>45</c:v>
                </c:pt>
                <c:pt idx="213">
                  <c:v>45</c:v>
                </c:pt>
                <c:pt idx="214">
                  <c:v>45</c:v>
                </c:pt>
                <c:pt idx="215">
                  <c:v>45</c:v>
                </c:pt>
                <c:pt idx="216">
                  <c:v>45</c:v>
                </c:pt>
                <c:pt idx="217">
                  <c:v>45</c:v>
                </c:pt>
                <c:pt idx="218">
                  <c:v>45</c:v>
                </c:pt>
                <c:pt idx="219">
                  <c:v>45</c:v>
                </c:pt>
                <c:pt idx="220">
                  <c:v>45</c:v>
                </c:pt>
                <c:pt idx="221">
                  <c:v>45</c:v>
                </c:pt>
                <c:pt idx="222">
                  <c:v>45</c:v>
                </c:pt>
                <c:pt idx="223">
                  <c:v>45</c:v>
                </c:pt>
                <c:pt idx="224">
                  <c:v>45</c:v>
                </c:pt>
                <c:pt idx="225">
                  <c:v>45</c:v>
                </c:pt>
                <c:pt idx="226">
                  <c:v>45</c:v>
                </c:pt>
                <c:pt idx="227">
                  <c:v>45</c:v>
                </c:pt>
                <c:pt idx="228">
                  <c:v>45</c:v>
                </c:pt>
                <c:pt idx="229">
                  <c:v>45</c:v>
                </c:pt>
                <c:pt idx="230">
                  <c:v>45</c:v>
                </c:pt>
                <c:pt idx="231">
                  <c:v>45</c:v>
                </c:pt>
                <c:pt idx="232">
                  <c:v>45</c:v>
                </c:pt>
                <c:pt idx="233">
                  <c:v>45</c:v>
                </c:pt>
                <c:pt idx="234">
                  <c:v>45</c:v>
                </c:pt>
                <c:pt idx="235">
                  <c:v>45</c:v>
                </c:pt>
                <c:pt idx="236">
                  <c:v>45</c:v>
                </c:pt>
                <c:pt idx="237">
                  <c:v>45</c:v>
                </c:pt>
                <c:pt idx="238">
                  <c:v>45</c:v>
                </c:pt>
                <c:pt idx="239">
                  <c:v>45</c:v>
                </c:pt>
                <c:pt idx="240">
                  <c:v>45</c:v>
                </c:pt>
                <c:pt idx="241">
                  <c:v>45</c:v>
                </c:pt>
                <c:pt idx="242">
                  <c:v>45</c:v>
                </c:pt>
                <c:pt idx="243">
                  <c:v>45</c:v>
                </c:pt>
                <c:pt idx="244">
                  <c:v>45</c:v>
                </c:pt>
                <c:pt idx="245">
                  <c:v>45</c:v>
                </c:pt>
                <c:pt idx="246">
                  <c:v>45</c:v>
                </c:pt>
                <c:pt idx="247">
                  <c:v>45</c:v>
                </c:pt>
                <c:pt idx="248">
                  <c:v>45</c:v>
                </c:pt>
                <c:pt idx="249">
                  <c:v>45</c:v>
                </c:pt>
                <c:pt idx="250">
                  <c:v>45</c:v>
                </c:pt>
                <c:pt idx="251">
                  <c:v>45</c:v>
                </c:pt>
                <c:pt idx="252">
                  <c:v>45</c:v>
                </c:pt>
                <c:pt idx="253">
                  <c:v>45</c:v>
                </c:pt>
                <c:pt idx="254">
                  <c:v>45</c:v>
                </c:pt>
                <c:pt idx="255">
                  <c:v>45</c:v>
                </c:pt>
                <c:pt idx="256">
                  <c:v>45</c:v>
                </c:pt>
                <c:pt idx="257">
                  <c:v>45</c:v>
                </c:pt>
                <c:pt idx="258">
                  <c:v>45</c:v>
                </c:pt>
                <c:pt idx="259">
                  <c:v>45</c:v>
                </c:pt>
                <c:pt idx="260">
                  <c:v>45</c:v>
                </c:pt>
                <c:pt idx="261">
                  <c:v>46</c:v>
                </c:pt>
                <c:pt idx="262">
                  <c:v>46</c:v>
                </c:pt>
                <c:pt idx="263">
                  <c:v>46</c:v>
                </c:pt>
                <c:pt idx="264">
                  <c:v>46</c:v>
                </c:pt>
                <c:pt idx="265">
                  <c:v>46</c:v>
                </c:pt>
                <c:pt idx="266">
                  <c:v>46</c:v>
                </c:pt>
                <c:pt idx="267">
                  <c:v>46</c:v>
                </c:pt>
                <c:pt idx="268">
                  <c:v>46</c:v>
                </c:pt>
                <c:pt idx="269">
                  <c:v>46</c:v>
                </c:pt>
                <c:pt idx="270">
                  <c:v>46</c:v>
                </c:pt>
                <c:pt idx="271">
                  <c:v>46</c:v>
                </c:pt>
                <c:pt idx="272">
                  <c:v>46</c:v>
                </c:pt>
                <c:pt idx="273">
                  <c:v>46</c:v>
                </c:pt>
                <c:pt idx="274">
                  <c:v>46</c:v>
                </c:pt>
                <c:pt idx="275">
                  <c:v>46</c:v>
                </c:pt>
                <c:pt idx="276">
                  <c:v>46</c:v>
                </c:pt>
                <c:pt idx="277">
                  <c:v>46</c:v>
                </c:pt>
                <c:pt idx="278">
                  <c:v>46</c:v>
                </c:pt>
                <c:pt idx="279">
                  <c:v>46</c:v>
                </c:pt>
                <c:pt idx="280">
                  <c:v>46</c:v>
                </c:pt>
                <c:pt idx="281">
                  <c:v>46</c:v>
                </c:pt>
                <c:pt idx="282">
                  <c:v>46</c:v>
                </c:pt>
                <c:pt idx="283">
                  <c:v>46</c:v>
                </c:pt>
                <c:pt idx="284">
                  <c:v>46</c:v>
                </c:pt>
                <c:pt idx="285">
                  <c:v>46</c:v>
                </c:pt>
                <c:pt idx="286">
                  <c:v>46</c:v>
                </c:pt>
                <c:pt idx="287">
                  <c:v>46</c:v>
                </c:pt>
                <c:pt idx="288">
                  <c:v>46</c:v>
                </c:pt>
                <c:pt idx="289">
                  <c:v>46</c:v>
                </c:pt>
                <c:pt idx="290">
                  <c:v>46</c:v>
                </c:pt>
                <c:pt idx="291">
                  <c:v>46</c:v>
                </c:pt>
                <c:pt idx="292">
                  <c:v>46</c:v>
                </c:pt>
                <c:pt idx="293">
                  <c:v>46</c:v>
                </c:pt>
                <c:pt idx="294">
                  <c:v>46</c:v>
                </c:pt>
                <c:pt idx="295">
                  <c:v>46</c:v>
                </c:pt>
                <c:pt idx="296">
                  <c:v>46</c:v>
                </c:pt>
                <c:pt idx="297">
                  <c:v>46</c:v>
                </c:pt>
                <c:pt idx="298">
                  <c:v>46</c:v>
                </c:pt>
                <c:pt idx="299">
                  <c:v>46</c:v>
                </c:pt>
                <c:pt idx="300">
                  <c:v>46</c:v>
                </c:pt>
                <c:pt idx="301">
                  <c:v>46</c:v>
                </c:pt>
                <c:pt idx="302">
                  <c:v>46</c:v>
                </c:pt>
                <c:pt idx="303">
                  <c:v>46</c:v>
                </c:pt>
                <c:pt idx="304">
                  <c:v>46</c:v>
                </c:pt>
                <c:pt idx="305">
                  <c:v>46</c:v>
                </c:pt>
                <c:pt idx="306">
                  <c:v>46</c:v>
                </c:pt>
                <c:pt idx="307">
                  <c:v>46</c:v>
                </c:pt>
                <c:pt idx="308">
                  <c:v>47</c:v>
                </c:pt>
                <c:pt idx="309">
                  <c:v>47</c:v>
                </c:pt>
                <c:pt idx="310">
                  <c:v>47</c:v>
                </c:pt>
                <c:pt idx="311">
                  <c:v>47</c:v>
                </c:pt>
                <c:pt idx="312">
                  <c:v>47</c:v>
                </c:pt>
                <c:pt idx="313">
                  <c:v>47</c:v>
                </c:pt>
                <c:pt idx="314">
                  <c:v>47</c:v>
                </c:pt>
                <c:pt idx="315">
                  <c:v>47</c:v>
                </c:pt>
                <c:pt idx="316">
                  <c:v>47</c:v>
                </c:pt>
                <c:pt idx="317">
                  <c:v>47</c:v>
                </c:pt>
                <c:pt idx="318">
                  <c:v>47</c:v>
                </c:pt>
                <c:pt idx="319">
                  <c:v>47</c:v>
                </c:pt>
                <c:pt idx="320">
                  <c:v>47</c:v>
                </c:pt>
                <c:pt idx="321">
                  <c:v>47</c:v>
                </c:pt>
                <c:pt idx="322">
                  <c:v>47</c:v>
                </c:pt>
                <c:pt idx="323">
                  <c:v>47</c:v>
                </c:pt>
                <c:pt idx="324">
                  <c:v>47</c:v>
                </c:pt>
                <c:pt idx="325">
                  <c:v>47</c:v>
                </c:pt>
                <c:pt idx="326">
                  <c:v>47</c:v>
                </c:pt>
                <c:pt idx="327">
                  <c:v>47</c:v>
                </c:pt>
                <c:pt idx="328">
                  <c:v>47</c:v>
                </c:pt>
                <c:pt idx="329">
                  <c:v>47</c:v>
                </c:pt>
                <c:pt idx="330">
                  <c:v>47</c:v>
                </c:pt>
                <c:pt idx="331">
                  <c:v>47</c:v>
                </c:pt>
                <c:pt idx="332">
                  <c:v>47</c:v>
                </c:pt>
                <c:pt idx="333">
                  <c:v>47</c:v>
                </c:pt>
                <c:pt idx="334">
                  <c:v>47</c:v>
                </c:pt>
                <c:pt idx="335">
                  <c:v>47</c:v>
                </c:pt>
                <c:pt idx="336">
                  <c:v>47</c:v>
                </c:pt>
                <c:pt idx="337">
                  <c:v>47</c:v>
                </c:pt>
                <c:pt idx="338">
                  <c:v>47</c:v>
                </c:pt>
                <c:pt idx="339">
                  <c:v>47</c:v>
                </c:pt>
                <c:pt idx="340">
                  <c:v>47</c:v>
                </c:pt>
                <c:pt idx="341">
                  <c:v>47</c:v>
                </c:pt>
                <c:pt idx="342">
                  <c:v>47</c:v>
                </c:pt>
                <c:pt idx="343">
                  <c:v>47</c:v>
                </c:pt>
                <c:pt idx="344">
                  <c:v>47</c:v>
                </c:pt>
                <c:pt idx="345">
                  <c:v>47</c:v>
                </c:pt>
                <c:pt idx="346">
                  <c:v>47</c:v>
                </c:pt>
                <c:pt idx="347">
                  <c:v>47</c:v>
                </c:pt>
                <c:pt idx="348">
                  <c:v>47</c:v>
                </c:pt>
                <c:pt idx="349">
                  <c:v>47</c:v>
                </c:pt>
                <c:pt idx="350">
                  <c:v>47</c:v>
                </c:pt>
                <c:pt idx="351">
                  <c:v>47</c:v>
                </c:pt>
                <c:pt idx="352">
                  <c:v>47</c:v>
                </c:pt>
                <c:pt idx="353">
                  <c:v>47</c:v>
                </c:pt>
                <c:pt idx="354">
                  <c:v>47</c:v>
                </c:pt>
                <c:pt idx="355">
                  <c:v>47</c:v>
                </c:pt>
                <c:pt idx="356">
                  <c:v>47</c:v>
                </c:pt>
                <c:pt idx="357">
                  <c:v>47</c:v>
                </c:pt>
                <c:pt idx="358">
                  <c:v>47</c:v>
                </c:pt>
                <c:pt idx="359">
                  <c:v>47</c:v>
                </c:pt>
                <c:pt idx="360">
                  <c:v>47</c:v>
                </c:pt>
                <c:pt idx="361">
                  <c:v>47</c:v>
                </c:pt>
                <c:pt idx="362">
                  <c:v>47</c:v>
                </c:pt>
                <c:pt idx="363">
                  <c:v>47</c:v>
                </c:pt>
                <c:pt idx="364">
                  <c:v>47</c:v>
                </c:pt>
                <c:pt idx="365">
                  <c:v>47</c:v>
                </c:pt>
                <c:pt idx="366">
                  <c:v>47</c:v>
                </c:pt>
                <c:pt idx="367">
                  <c:v>47</c:v>
                </c:pt>
                <c:pt idx="368">
                  <c:v>47</c:v>
                </c:pt>
                <c:pt idx="369">
                  <c:v>48</c:v>
                </c:pt>
                <c:pt idx="370">
                  <c:v>48</c:v>
                </c:pt>
                <c:pt idx="371">
                  <c:v>48</c:v>
                </c:pt>
                <c:pt idx="372">
                  <c:v>48</c:v>
                </c:pt>
                <c:pt idx="373">
                  <c:v>48</c:v>
                </c:pt>
                <c:pt idx="374">
                  <c:v>48</c:v>
                </c:pt>
                <c:pt idx="375">
                  <c:v>48</c:v>
                </c:pt>
                <c:pt idx="376">
                  <c:v>48</c:v>
                </c:pt>
                <c:pt idx="377">
                  <c:v>48</c:v>
                </c:pt>
                <c:pt idx="378">
                  <c:v>48</c:v>
                </c:pt>
                <c:pt idx="379">
                  <c:v>48</c:v>
                </c:pt>
                <c:pt idx="380">
                  <c:v>48</c:v>
                </c:pt>
                <c:pt idx="381">
                  <c:v>48</c:v>
                </c:pt>
                <c:pt idx="382">
                  <c:v>48</c:v>
                </c:pt>
                <c:pt idx="383">
                  <c:v>48</c:v>
                </c:pt>
                <c:pt idx="384">
                  <c:v>48</c:v>
                </c:pt>
                <c:pt idx="385">
                  <c:v>48</c:v>
                </c:pt>
                <c:pt idx="386">
                  <c:v>48</c:v>
                </c:pt>
                <c:pt idx="387">
                  <c:v>48</c:v>
                </c:pt>
                <c:pt idx="388">
                  <c:v>48</c:v>
                </c:pt>
                <c:pt idx="389">
                  <c:v>48</c:v>
                </c:pt>
                <c:pt idx="390">
                  <c:v>48</c:v>
                </c:pt>
                <c:pt idx="391">
                  <c:v>48</c:v>
                </c:pt>
                <c:pt idx="392">
                  <c:v>48</c:v>
                </c:pt>
                <c:pt idx="393">
                  <c:v>48</c:v>
                </c:pt>
                <c:pt idx="394">
                  <c:v>48</c:v>
                </c:pt>
                <c:pt idx="395">
                  <c:v>48</c:v>
                </c:pt>
                <c:pt idx="396">
                  <c:v>48</c:v>
                </c:pt>
                <c:pt idx="397">
                  <c:v>48</c:v>
                </c:pt>
                <c:pt idx="398">
                  <c:v>48</c:v>
                </c:pt>
                <c:pt idx="399">
                  <c:v>48</c:v>
                </c:pt>
                <c:pt idx="400">
                  <c:v>48</c:v>
                </c:pt>
                <c:pt idx="401">
                  <c:v>48</c:v>
                </c:pt>
                <c:pt idx="402">
                  <c:v>48</c:v>
                </c:pt>
                <c:pt idx="403">
                  <c:v>48</c:v>
                </c:pt>
                <c:pt idx="404">
                  <c:v>48</c:v>
                </c:pt>
                <c:pt idx="405">
                  <c:v>48</c:v>
                </c:pt>
                <c:pt idx="406">
                  <c:v>48</c:v>
                </c:pt>
                <c:pt idx="407">
                  <c:v>48</c:v>
                </c:pt>
                <c:pt idx="408">
                  <c:v>48</c:v>
                </c:pt>
                <c:pt idx="409">
                  <c:v>48</c:v>
                </c:pt>
                <c:pt idx="410">
                  <c:v>48</c:v>
                </c:pt>
                <c:pt idx="411">
                  <c:v>48</c:v>
                </c:pt>
                <c:pt idx="412">
                  <c:v>48</c:v>
                </c:pt>
                <c:pt idx="413">
                  <c:v>48</c:v>
                </c:pt>
                <c:pt idx="414">
                  <c:v>48</c:v>
                </c:pt>
                <c:pt idx="415">
                  <c:v>48</c:v>
                </c:pt>
                <c:pt idx="416">
                  <c:v>48</c:v>
                </c:pt>
                <c:pt idx="417">
                  <c:v>48</c:v>
                </c:pt>
                <c:pt idx="418">
                  <c:v>48</c:v>
                </c:pt>
                <c:pt idx="419">
                  <c:v>48</c:v>
                </c:pt>
                <c:pt idx="420">
                  <c:v>48</c:v>
                </c:pt>
                <c:pt idx="421">
                  <c:v>48</c:v>
                </c:pt>
                <c:pt idx="422">
                  <c:v>48</c:v>
                </c:pt>
                <c:pt idx="423">
                  <c:v>48</c:v>
                </c:pt>
                <c:pt idx="424">
                  <c:v>48</c:v>
                </c:pt>
                <c:pt idx="425">
                  <c:v>48</c:v>
                </c:pt>
                <c:pt idx="426">
                  <c:v>48</c:v>
                </c:pt>
                <c:pt idx="427">
                  <c:v>48</c:v>
                </c:pt>
                <c:pt idx="428">
                  <c:v>48</c:v>
                </c:pt>
                <c:pt idx="429">
                  <c:v>48</c:v>
                </c:pt>
                <c:pt idx="430">
                  <c:v>48</c:v>
                </c:pt>
                <c:pt idx="431">
                  <c:v>48</c:v>
                </c:pt>
                <c:pt idx="432">
                  <c:v>48</c:v>
                </c:pt>
                <c:pt idx="433">
                  <c:v>48</c:v>
                </c:pt>
                <c:pt idx="434">
                  <c:v>48</c:v>
                </c:pt>
                <c:pt idx="435">
                  <c:v>48</c:v>
                </c:pt>
                <c:pt idx="436">
                  <c:v>49</c:v>
                </c:pt>
                <c:pt idx="437">
                  <c:v>49</c:v>
                </c:pt>
                <c:pt idx="438">
                  <c:v>49</c:v>
                </c:pt>
                <c:pt idx="439">
                  <c:v>49</c:v>
                </c:pt>
                <c:pt idx="440">
                  <c:v>49</c:v>
                </c:pt>
                <c:pt idx="441">
                  <c:v>49</c:v>
                </c:pt>
                <c:pt idx="442">
                  <c:v>49</c:v>
                </c:pt>
                <c:pt idx="443">
                  <c:v>49</c:v>
                </c:pt>
                <c:pt idx="444">
                  <c:v>49</c:v>
                </c:pt>
                <c:pt idx="445">
                  <c:v>49</c:v>
                </c:pt>
                <c:pt idx="446">
                  <c:v>49</c:v>
                </c:pt>
                <c:pt idx="447">
                  <c:v>49</c:v>
                </c:pt>
                <c:pt idx="448">
                  <c:v>49</c:v>
                </c:pt>
                <c:pt idx="449">
                  <c:v>49</c:v>
                </c:pt>
                <c:pt idx="450">
                  <c:v>49</c:v>
                </c:pt>
                <c:pt idx="451">
                  <c:v>49</c:v>
                </c:pt>
                <c:pt idx="452">
                  <c:v>49</c:v>
                </c:pt>
                <c:pt idx="453">
                  <c:v>49</c:v>
                </c:pt>
                <c:pt idx="454">
                  <c:v>49</c:v>
                </c:pt>
                <c:pt idx="455">
                  <c:v>49</c:v>
                </c:pt>
                <c:pt idx="456">
                  <c:v>49</c:v>
                </c:pt>
                <c:pt idx="457">
                  <c:v>49</c:v>
                </c:pt>
                <c:pt idx="458">
                  <c:v>49</c:v>
                </c:pt>
                <c:pt idx="459">
                  <c:v>49</c:v>
                </c:pt>
                <c:pt idx="460">
                  <c:v>49</c:v>
                </c:pt>
                <c:pt idx="461">
                  <c:v>49</c:v>
                </c:pt>
                <c:pt idx="462">
                  <c:v>49</c:v>
                </c:pt>
                <c:pt idx="463">
                  <c:v>49</c:v>
                </c:pt>
                <c:pt idx="464">
                  <c:v>49</c:v>
                </c:pt>
                <c:pt idx="465">
                  <c:v>49</c:v>
                </c:pt>
                <c:pt idx="466">
                  <c:v>49</c:v>
                </c:pt>
                <c:pt idx="467">
                  <c:v>49</c:v>
                </c:pt>
                <c:pt idx="468">
                  <c:v>49</c:v>
                </c:pt>
                <c:pt idx="469">
                  <c:v>49</c:v>
                </c:pt>
                <c:pt idx="470">
                  <c:v>49</c:v>
                </c:pt>
                <c:pt idx="471">
                  <c:v>49</c:v>
                </c:pt>
                <c:pt idx="472">
                  <c:v>49</c:v>
                </c:pt>
                <c:pt idx="473">
                  <c:v>49</c:v>
                </c:pt>
                <c:pt idx="474">
                  <c:v>49</c:v>
                </c:pt>
                <c:pt idx="475">
                  <c:v>49</c:v>
                </c:pt>
                <c:pt idx="476">
                  <c:v>49</c:v>
                </c:pt>
                <c:pt idx="477">
                  <c:v>49</c:v>
                </c:pt>
                <c:pt idx="478">
                  <c:v>49</c:v>
                </c:pt>
                <c:pt idx="479">
                  <c:v>49</c:v>
                </c:pt>
                <c:pt idx="480">
                  <c:v>49</c:v>
                </c:pt>
                <c:pt idx="481">
                  <c:v>49</c:v>
                </c:pt>
                <c:pt idx="482">
                  <c:v>49</c:v>
                </c:pt>
                <c:pt idx="483">
                  <c:v>49</c:v>
                </c:pt>
                <c:pt idx="484">
                  <c:v>49</c:v>
                </c:pt>
                <c:pt idx="485">
                  <c:v>49</c:v>
                </c:pt>
                <c:pt idx="486">
                  <c:v>49</c:v>
                </c:pt>
                <c:pt idx="487">
                  <c:v>49</c:v>
                </c:pt>
                <c:pt idx="488">
                  <c:v>49</c:v>
                </c:pt>
                <c:pt idx="489">
                  <c:v>49</c:v>
                </c:pt>
                <c:pt idx="490">
                  <c:v>49</c:v>
                </c:pt>
                <c:pt idx="491">
                  <c:v>49</c:v>
                </c:pt>
                <c:pt idx="492">
                  <c:v>49</c:v>
                </c:pt>
                <c:pt idx="493">
                  <c:v>49</c:v>
                </c:pt>
                <c:pt idx="494">
                  <c:v>49</c:v>
                </c:pt>
                <c:pt idx="495">
                  <c:v>49</c:v>
                </c:pt>
                <c:pt idx="496">
                  <c:v>49</c:v>
                </c:pt>
                <c:pt idx="497">
                  <c:v>50</c:v>
                </c:pt>
                <c:pt idx="498">
                  <c:v>50</c:v>
                </c:pt>
                <c:pt idx="499">
                  <c:v>50</c:v>
                </c:pt>
                <c:pt idx="500">
                  <c:v>50</c:v>
                </c:pt>
                <c:pt idx="501">
                  <c:v>50</c:v>
                </c:pt>
                <c:pt idx="502">
                  <c:v>50</c:v>
                </c:pt>
                <c:pt idx="503">
                  <c:v>50</c:v>
                </c:pt>
                <c:pt idx="504">
                  <c:v>50</c:v>
                </c:pt>
                <c:pt idx="505">
                  <c:v>50</c:v>
                </c:pt>
                <c:pt idx="506">
                  <c:v>50</c:v>
                </c:pt>
                <c:pt idx="507">
                  <c:v>50</c:v>
                </c:pt>
                <c:pt idx="508">
                  <c:v>50</c:v>
                </c:pt>
                <c:pt idx="509">
                  <c:v>50</c:v>
                </c:pt>
                <c:pt idx="510">
                  <c:v>50</c:v>
                </c:pt>
                <c:pt idx="511">
                  <c:v>50</c:v>
                </c:pt>
                <c:pt idx="512">
                  <c:v>50</c:v>
                </c:pt>
                <c:pt idx="513">
                  <c:v>50</c:v>
                </c:pt>
                <c:pt idx="514">
                  <c:v>50</c:v>
                </c:pt>
                <c:pt idx="515">
                  <c:v>50</c:v>
                </c:pt>
                <c:pt idx="516">
                  <c:v>50</c:v>
                </c:pt>
                <c:pt idx="517">
                  <c:v>50</c:v>
                </c:pt>
                <c:pt idx="518">
                  <c:v>50</c:v>
                </c:pt>
                <c:pt idx="519">
                  <c:v>50</c:v>
                </c:pt>
                <c:pt idx="520">
                  <c:v>50</c:v>
                </c:pt>
                <c:pt idx="521">
                  <c:v>50</c:v>
                </c:pt>
                <c:pt idx="522">
                  <c:v>50</c:v>
                </c:pt>
                <c:pt idx="523">
                  <c:v>50</c:v>
                </c:pt>
                <c:pt idx="524">
                  <c:v>50</c:v>
                </c:pt>
                <c:pt idx="525">
                  <c:v>50</c:v>
                </c:pt>
                <c:pt idx="526">
                  <c:v>50</c:v>
                </c:pt>
                <c:pt idx="527">
                  <c:v>50</c:v>
                </c:pt>
                <c:pt idx="528">
                  <c:v>50</c:v>
                </c:pt>
                <c:pt idx="529">
                  <c:v>50</c:v>
                </c:pt>
                <c:pt idx="530">
                  <c:v>50</c:v>
                </c:pt>
                <c:pt idx="531">
                  <c:v>50</c:v>
                </c:pt>
                <c:pt idx="532">
                  <c:v>50</c:v>
                </c:pt>
                <c:pt idx="533">
                  <c:v>50</c:v>
                </c:pt>
                <c:pt idx="534">
                  <c:v>50</c:v>
                </c:pt>
                <c:pt idx="535">
                  <c:v>50</c:v>
                </c:pt>
                <c:pt idx="536">
                  <c:v>50</c:v>
                </c:pt>
                <c:pt idx="537">
                  <c:v>50</c:v>
                </c:pt>
                <c:pt idx="538">
                  <c:v>50</c:v>
                </c:pt>
                <c:pt idx="539">
                  <c:v>50</c:v>
                </c:pt>
                <c:pt idx="540">
                  <c:v>50</c:v>
                </c:pt>
                <c:pt idx="541">
                  <c:v>50</c:v>
                </c:pt>
                <c:pt idx="542">
                  <c:v>50</c:v>
                </c:pt>
                <c:pt idx="543">
                  <c:v>50</c:v>
                </c:pt>
                <c:pt idx="544">
                  <c:v>50</c:v>
                </c:pt>
                <c:pt idx="545">
                  <c:v>50</c:v>
                </c:pt>
                <c:pt idx="546">
                  <c:v>50</c:v>
                </c:pt>
                <c:pt idx="547">
                  <c:v>50</c:v>
                </c:pt>
                <c:pt idx="548">
                  <c:v>50</c:v>
                </c:pt>
                <c:pt idx="549">
                  <c:v>50</c:v>
                </c:pt>
                <c:pt idx="550">
                  <c:v>50</c:v>
                </c:pt>
                <c:pt idx="551">
                  <c:v>50</c:v>
                </c:pt>
                <c:pt idx="552">
                  <c:v>50</c:v>
                </c:pt>
                <c:pt idx="553">
                  <c:v>50</c:v>
                </c:pt>
                <c:pt idx="554">
                  <c:v>50</c:v>
                </c:pt>
                <c:pt idx="555">
                  <c:v>50</c:v>
                </c:pt>
                <c:pt idx="556">
                  <c:v>50</c:v>
                </c:pt>
                <c:pt idx="557">
                  <c:v>50</c:v>
                </c:pt>
                <c:pt idx="558">
                  <c:v>50</c:v>
                </c:pt>
                <c:pt idx="559">
                  <c:v>50</c:v>
                </c:pt>
                <c:pt idx="560">
                  <c:v>50</c:v>
                </c:pt>
                <c:pt idx="561">
                  <c:v>50</c:v>
                </c:pt>
                <c:pt idx="562">
                  <c:v>51</c:v>
                </c:pt>
                <c:pt idx="563">
                  <c:v>51</c:v>
                </c:pt>
                <c:pt idx="564">
                  <c:v>51</c:v>
                </c:pt>
                <c:pt idx="565">
                  <c:v>51</c:v>
                </c:pt>
                <c:pt idx="566">
                  <c:v>51</c:v>
                </c:pt>
                <c:pt idx="567">
                  <c:v>51</c:v>
                </c:pt>
                <c:pt idx="568">
                  <c:v>51</c:v>
                </c:pt>
                <c:pt idx="569">
                  <c:v>51</c:v>
                </c:pt>
                <c:pt idx="570">
                  <c:v>51</c:v>
                </c:pt>
                <c:pt idx="571">
                  <c:v>51</c:v>
                </c:pt>
                <c:pt idx="572">
                  <c:v>51</c:v>
                </c:pt>
                <c:pt idx="573">
                  <c:v>51</c:v>
                </c:pt>
                <c:pt idx="574">
                  <c:v>51</c:v>
                </c:pt>
                <c:pt idx="575">
                  <c:v>51</c:v>
                </c:pt>
                <c:pt idx="576">
                  <c:v>51</c:v>
                </c:pt>
                <c:pt idx="577">
                  <c:v>51</c:v>
                </c:pt>
                <c:pt idx="578">
                  <c:v>51</c:v>
                </c:pt>
                <c:pt idx="579">
                  <c:v>51</c:v>
                </c:pt>
                <c:pt idx="580">
                  <c:v>51</c:v>
                </c:pt>
                <c:pt idx="581">
                  <c:v>51</c:v>
                </c:pt>
                <c:pt idx="582">
                  <c:v>51</c:v>
                </c:pt>
                <c:pt idx="583">
                  <c:v>51</c:v>
                </c:pt>
                <c:pt idx="584">
                  <c:v>51</c:v>
                </c:pt>
                <c:pt idx="585">
                  <c:v>51</c:v>
                </c:pt>
                <c:pt idx="586">
                  <c:v>51</c:v>
                </c:pt>
                <c:pt idx="587">
                  <c:v>51</c:v>
                </c:pt>
                <c:pt idx="588">
                  <c:v>51</c:v>
                </c:pt>
                <c:pt idx="589">
                  <c:v>51</c:v>
                </c:pt>
                <c:pt idx="590">
                  <c:v>51</c:v>
                </c:pt>
                <c:pt idx="591">
                  <c:v>51</c:v>
                </c:pt>
                <c:pt idx="592">
                  <c:v>51</c:v>
                </c:pt>
                <c:pt idx="593">
                  <c:v>51</c:v>
                </c:pt>
                <c:pt idx="594">
                  <c:v>51</c:v>
                </c:pt>
                <c:pt idx="595">
                  <c:v>51</c:v>
                </c:pt>
                <c:pt idx="596">
                  <c:v>51</c:v>
                </c:pt>
                <c:pt idx="597">
                  <c:v>51</c:v>
                </c:pt>
                <c:pt idx="598">
                  <c:v>51</c:v>
                </c:pt>
                <c:pt idx="599">
                  <c:v>51</c:v>
                </c:pt>
                <c:pt idx="600">
                  <c:v>51</c:v>
                </c:pt>
                <c:pt idx="601">
                  <c:v>51</c:v>
                </c:pt>
                <c:pt idx="602">
                  <c:v>51</c:v>
                </c:pt>
                <c:pt idx="603">
                  <c:v>51</c:v>
                </c:pt>
                <c:pt idx="604">
                  <c:v>51</c:v>
                </c:pt>
                <c:pt idx="605">
                  <c:v>51</c:v>
                </c:pt>
                <c:pt idx="606">
                  <c:v>51</c:v>
                </c:pt>
                <c:pt idx="607">
                  <c:v>51</c:v>
                </c:pt>
                <c:pt idx="608">
                  <c:v>51</c:v>
                </c:pt>
                <c:pt idx="609">
                  <c:v>51</c:v>
                </c:pt>
                <c:pt idx="610">
                  <c:v>51</c:v>
                </c:pt>
                <c:pt idx="611">
                  <c:v>51</c:v>
                </c:pt>
                <c:pt idx="612">
                  <c:v>51</c:v>
                </c:pt>
                <c:pt idx="613">
                  <c:v>51</c:v>
                </c:pt>
                <c:pt idx="614">
                  <c:v>51</c:v>
                </c:pt>
                <c:pt idx="615">
                  <c:v>51</c:v>
                </c:pt>
                <c:pt idx="616">
                  <c:v>51</c:v>
                </c:pt>
                <c:pt idx="617">
                  <c:v>51</c:v>
                </c:pt>
                <c:pt idx="618">
                  <c:v>51</c:v>
                </c:pt>
                <c:pt idx="619">
                  <c:v>51</c:v>
                </c:pt>
                <c:pt idx="620">
                  <c:v>51</c:v>
                </c:pt>
                <c:pt idx="621">
                  <c:v>51</c:v>
                </c:pt>
                <c:pt idx="622">
                  <c:v>51</c:v>
                </c:pt>
                <c:pt idx="623">
                  <c:v>51</c:v>
                </c:pt>
                <c:pt idx="624">
                  <c:v>51</c:v>
                </c:pt>
                <c:pt idx="625">
                  <c:v>51</c:v>
                </c:pt>
                <c:pt idx="626">
                  <c:v>51</c:v>
                </c:pt>
                <c:pt idx="627">
                  <c:v>52</c:v>
                </c:pt>
                <c:pt idx="628">
                  <c:v>52</c:v>
                </c:pt>
                <c:pt idx="629">
                  <c:v>52</c:v>
                </c:pt>
                <c:pt idx="630">
                  <c:v>52</c:v>
                </c:pt>
                <c:pt idx="631">
                  <c:v>52</c:v>
                </c:pt>
                <c:pt idx="632">
                  <c:v>52</c:v>
                </c:pt>
                <c:pt idx="633">
                  <c:v>52</c:v>
                </c:pt>
                <c:pt idx="634">
                  <c:v>52</c:v>
                </c:pt>
                <c:pt idx="635">
                  <c:v>52</c:v>
                </c:pt>
                <c:pt idx="636">
                  <c:v>52</c:v>
                </c:pt>
                <c:pt idx="637">
                  <c:v>52</c:v>
                </c:pt>
                <c:pt idx="638">
                  <c:v>52</c:v>
                </c:pt>
                <c:pt idx="639">
                  <c:v>52</c:v>
                </c:pt>
                <c:pt idx="640">
                  <c:v>52</c:v>
                </c:pt>
                <c:pt idx="641">
                  <c:v>52</c:v>
                </c:pt>
                <c:pt idx="642">
                  <c:v>52</c:v>
                </c:pt>
                <c:pt idx="643">
                  <c:v>52</c:v>
                </c:pt>
                <c:pt idx="644">
                  <c:v>52</c:v>
                </c:pt>
                <c:pt idx="645">
                  <c:v>52</c:v>
                </c:pt>
                <c:pt idx="646">
                  <c:v>52</c:v>
                </c:pt>
                <c:pt idx="647">
                  <c:v>52</c:v>
                </c:pt>
                <c:pt idx="648">
                  <c:v>52</c:v>
                </c:pt>
                <c:pt idx="649">
                  <c:v>52</c:v>
                </c:pt>
                <c:pt idx="650">
                  <c:v>52</c:v>
                </c:pt>
                <c:pt idx="651">
                  <c:v>52</c:v>
                </c:pt>
                <c:pt idx="652">
                  <c:v>52</c:v>
                </c:pt>
                <c:pt idx="653">
                  <c:v>52</c:v>
                </c:pt>
                <c:pt idx="654">
                  <c:v>52</c:v>
                </c:pt>
                <c:pt idx="655">
                  <c:v>52</c:v>
                </c:pt>
                <c:pt idx="656">
                  <c:v>52</c:v>
                </c:pt>
                <c:pt idx="657">
                  <c:v>52</c:v>
                </c:pt>
                <c:pt idx="658">
                  <c:v>52</c:v>
                </c:pt>
                <c:pt idx="659">
                  <c:v>52</c:v>
                </c:pt>
                <c:pt idx="660">
                  <c:v>52</c:v>
                </c:pt>
                <c:pt idx="661">
                  <c:v>52</c:v>
                </c:pt>
                <c:pt idx="662">
                  <c:v>52</c:v>
                </c:pt>
                <c:pt idx="663">
                  <c:v>52</c:v>
                </c:pt>
                <c:pt idx="664">
                  <c:v>52</c:v>
                </c:pt>
                <c:pt idx="665">
                  <c:v>52</c:v>
                </c:pt>
                <c:pt idx="666">
                  <c:v>52</c:v>
                </c:pt>
                <c:pt idx="667">
                  <c:v>52</c:v>
                </c:pt>
                <c:pt idx="668">
                  <c:v>52</c:v>
                </c:pt>
                <c:pt idx="669">
                  <c:v>52</c:v>
                </c:pt>
                <c:pt idx="670">
                  <c:v>52</c:v>
                </c:pt>
                <c:pt idx="671">
                  <c:v>52</c:v>
                </c:pt>
                <c:pt idx="672">
                  <c:v>52</c:v>
                </c:pt>
                <c:pt idx="673">
                  <c:v>52</c:v>
                </c:pt>
                <c:pt idx="674">
                  <c:v>52</c:v>
                </c:pt>
                <c:pt idx="675">
                  <c:v>52</c:v>
                </c:pt>
                <c:pt idx="676">
                  <c:v>52</c:v>
                </c:pt>
                <c:pt idx="677">
                  <c:v>52</c:v>
                </c:pt>
                <c:pt idx="678">
                  <c:v>52</c:v>
                </c:pt>
                <c:pt idx="679">
                  <c:v>52</c:v>
                </c:pt>
                <c:pt idx="680">
                  <c:v>52</c:v>
                </c:pt>
                <c:pt idx="681">
                  <c:v>52</c:v>
                </c:pt>
                <c:pt idx="682">
                  <c:v>52</c:v>
                </c:pt>
                <c:pt idx="683">
                  <c:v>52</c:v>
                </c:pt>
                <c:pt idx="684">
                  <c:v>52</c:v>
                </c:pt>
                <c:pt idx="685">
                  <c:v>52</c:v>
                </c:pt>
                <c:pt idx="686">
                  <c:v>52</c:v>
                </c:pt>
                <c:pt idx="687">
                  <c:v>52</c:v>
                </c:pt>
                <c:pt idx="688">
                  <c:v>53</c:v>
                </c:pt>
                <c:pt idx="689">
                  <c:v>53</c:v>
                </c:pt>
                <c:pt idx="690">
                  <c:v>53</c:v>
                </c:pt>
                <c:pt idx="691">
                  <c:v>53</c:v>
                </c:pt>
                <c:pt idx="692">
                  <c:v>53</c:v>
                </c:pt>
                <c:pt idx="693">
                  <c:v>53</c:v>
                </c:pt>
                <c:pt idx="694">
                  <c:v>53</c:v>
                </c:pt>
                <c:pt idx="695">
                  <c:v>53</c:v>
                </c:pt>
                <c:pt idx="696">
                  <c:v>53</c:v>
                </c:pt>
                <c:pt idx="697">
                  <c:v>53</c:v>
                </c:pt>
                <c:pt idx="698">
                  <c:v>53</c:v>
                </c:pt>
                <c:pt idx="699">
                  <c:v>53</c:v>
                </c:pt>
                <c:pt idx="700">
                  <c:v>53</c:v>
                </c:pt>
                <c:pt idx="701">
                  <c:v>53</c:v>
                </c:pt>
                <c:pt idx="702">
                  <c:v>53</c:v>
                </c:pt>
                <c:pt idx="703">
                  <c:v>53</c:v>
                </c:pt>
                <c:pt idx="704">
                  <c:v>53</c:v>
                </c:pt>
                <c:pt idx="705">
                  <c:v>53</c:v>
                </c:pt>
                <c:pt idx="706">
                  <c:v>53</c:v>
                </c:pt>
                <c:pt idx="707">
                  <c:v>53</c:v>
                </c:pt>
                <c:pt idx="708">
                  <c:v>53</c:v>
                </c:pt>
                <c:pt idx="709">
                  <c:v>53</c:v>
                </c:pt>
                <c:pt idx="710">
                  <c:v>53</c:v>
                </c:pt>
                <c:pt idx="711">
                  <c:v>53</c:v>
                </c:pt>
                <c:pt idx="712">
                  <c:v>53</c:v>
                </c:pt>
                <c:pt idx="713">
                  <c:v>53</c:v>
                </c:pt>
                <c:pt idx="714">
                  <c:v>53</c:v>
                </c:pt>
                <c:pt idx="715">
                  <c:v>53</c:v>
                </c:pt>
                <c:pt idx="716">
                  <c:v>53</c:v>
                </c:pt>
                <c:pt idx="717">
                  <c:v>53</c:v>
                </c:pt>
                <c:pt idx="718">
                  <c:v>53</c:v>
                </c:pt>
                <c:pt idx="719">
                  <c:v>53</c:v>
                </c:pt>
                <c:pt idx="720">
                  <c:v>53</c:v>
                </c:pt>
                <c:pt idx="721">
                  <c:v>53</c:v>
                </c:pt>
                <c:pt idx="722">
                  <c:v>53</c:v>
                </c:pt>
                <c:pt idx="723">
                  <c:v>53</c:v>
                </c:pt>
                <c:pt idx="724">
                  <c:v>53</c:v>
                </c:pt>
                <c:pt idx="725">
                  <c:v>53</c:v>
                </c:pt>
                <c:pt idx="726">
                  <c:v>53</c:v>
                </c:pt>
                <c:pt idx="727">
                  <c:v>53</c:v>
                </c:pt>
                <c:pt idx="728">
                  <c:v>53</c:v>
                </c:pt>
                <c:pt idx="729">
                  <c:v>53</c:v>
                </c:pt>
                <c:pt idx="730">
                  <c:v>53</c:v>
                </c:pt>
                <c:pt idx="731">
                  <c:v>53</c:v>
                </c:pt>
                <c:pt idx="732">
                  <c:v>53</c:v>
                </c:pt>
                <c:pt idx="733">
                  <c:v>53</c:v>
                </c:pt>
                <c:pt idx="734">
                  <c:v>53</c:v>
                </c:pt>
                <c:pt idx="735">
                  <c:v>53</c:v>
                </c:pt>
                <c:pt idx="736">
                  <c:v>53</c:v>
                </c:pt>
                <c:pt idx="737">
                  <c:v>53</c:v>
                </c:pt>
                <c:pt idx="738">
                  <c:v>53</c:v>
                </c:pt>
                <c:pt idx="739">
                  <c:v>53</c:v>
                </c:pt>
                <c:pt idx="740">
                  <c:v>53</c:v>
                </c:pt>
                <c:pt idx="741">
                  <c:v>53</c:v>
                </c:pt>
                <c:pt idx="742">
                  <c:v>53</c:v>
                </c:pt>
                <c:pt idx="743">
                  <c:v>53</c:v>
                </c:pt>
                <c:pt idx="744">
                  <c:v>53</c:v>
                </c:pt>
                <c:pt idx="745">
                  <c:v>53</c:v>
                </c:pt>
                <c:pt idx="746">
                  <c:v>53</c:v>
                </c:pt>
                <c:pt idx="747">
                  <c:v>53</c:v>
                </c:pt>
                <c:pt idx="748">
                  <c:v>53</c:v>
                </c:pt>
                <c:pt idx="749">
                  <c:v>53</c:v>
                </c:pt>
                <c:pt idx="750">
                  <c:v>53</c:v>
                </c:pt>
                <c:pt idx="751">
                  <c:v>53</c:v>
                </c:pt>
                <c:pt idx="752">
                  <c:v>53</c:v>
                </c:pt>
                <c:pt idx="753">
                  <c:v>54</c:v>
                </c:pt>
                <c:pt idx="754">
                  <c:v>54</c:v>
                </c:pt>
                <c:pt idx="755">
                  <c:v>54</c:v>
                </c:pt>
                <c:pt idx="756">
                  <c:v>54</c:v>
                </c:pt>
                <c:pt idx="757">
                  <c:v>54</c:v>
                </c:pt>
                <c:pt idx="758">
                  <c:v>54</c:v>
                </c:pt>
                <c:pt idx="759">
                  <c:v>54</c:v>
                </c:pt>
                <c:pt idx="760">
                  <c:v>54</c:v>
                </c:pt>
                <c:pt idx="761">
                  <c:v>54</c:v>
                </c:pt>
                <c:pt idx="762">
                  <c:v>54</c:v>
                </c:pt>
                <c:pt idx="763">
                  <c:v>54</c:v>
                </c:pt>
                <c:pt idx="764">
                  <c:v>54</c:v>
                </c:pt>
                <c:pt idx="765">
                  <c:v>54</c:v>
                </c:pt>
                <c:pt idx="766">
                  <c:v>54</c:v>
                </c:pt>
                <c:pt idx="767">
                  <c:v>54</c:v>
                </c:pt>
                <c:pt idx="768">
                  <c:v>54</c:v>
                </c:pt>
                <c:pt idx="769">
                  <c:v>54</c:v>
                </c:pt>
                <c:pt idx="770">
                  <c:v>54</c:v>
                </c:pt>
                <c:pt idx="771">
                  <c:v>54</c:v>
                </c:pt>
                <c:pt idx="772">
                  <c:v>54</c:v>
                </c:pt>
                <c:pt idx="773">
                  <c:v>54</c:v>
                </c:pt>
                <c:pt idx="774">
                  <c:v>54</c:v>
                </c:pt>
                <c:pt idx="775">
                  <c:v>54</c:v>
                </c:pt>
                <c:pt idx="776">
                  <c:v>54</c:v>
                </c:pt>
                <c:pt idx="777">
                  <c:v>54</c:v>
                </c:pt>
                <c:pt idx="778">
                  <c:v>54</c:v>
                </c:pt>
                <c:pt idx="779">
                  <c:v>54</c:v>
                </c:pt>
                <c:pt idx="780">
                  <c:v>54</c:v>
                </c:pt>
                <c:pt idx="781">
                  <c:v>54</c:v>
                </c:pt>
                <c:pt idx="782">
                  <c:v>54</c:v>
                </c:pt>
                <c:pt idx="783">
                  <c:v>54</c:v>
                </c:pt>
                <c:pt idx="784">
                  <c:v>54</c:v>
                </c:pt>
                <c:pt idx="785">
                  <c:v>54</c:v>
                </c:pt>
                <c:pt idx="786">
                  <c:v>54</c:v>
                </c:pt>
                <c:pt idx="787">
                  <c:v>54</c:v>
                </c:pt>
                <c:pt idx="788">
                  <c:v>54</c:v>
                </c:pt>
                <c:pt idx="789">
                  <c:v>54</c:v>
                </c:pt>
                <c:pt idx="790">
                  <c:v>54</c:v>
                </c:pt>
                <c:pt idx="791">
                  <c:v>54</c:v>
                </c:pt>
                <c:pt idx="792">
                  <c:v>54</c:v>
                </c:pt>
                <c:pt idx="793">
                  <c:v>54</c:v>
                </c:pt>
                <c:pt idx="794">
                  <c:v>54</c:v>
                </c:pt>
                <c:pt idx="795">
                  <c:v>54</c:v>
                </c:pt>
                <c:pt idx="796">
                  <c:v>54</c:v>
                </c:pt>
                <c:pt idx="797">
                  <c:v>54</c:v>
                </c:pt>
                <c:pt idx="798">
                  <c:v>54</c:v>
                </c:pt>
                <c:pt idx="799">
                  <c:v>54</c:v>
                </c:pt>
                <c:pt idx="800">
                  <c:v>54</c:v>
                </c:pt>
                <c:pt idx="801">
                  <c:v>54</c:v>
                </c:pt>
                <c:pt idx="802">
                  <c:v>54</c:v>
                </c:pt>
                <c:pt idx="803">
                  <c:v>54</c:v>
                </c:pt>
                <c:pt idx="804">
                  <c:v>54</c:v>
                </c:pt>
                <c:pt idx="805">
                  <c:v>54</c:v>
                </c:pt>
                <c:pt idx="806">
                  <c:v>54</c:v>
                </c:pt>
                <c:pt idx="807">
                  <c:v>54</c:v>
                </c:pt>
                <c:pt idx="808">
                  <c:v>54</c:v>
                </c:pt>
                <c:pt idx="809">
                  <c:v>54</c:v>
                </c:pt>
                <c:pt idx="810">
                  <c:v>54</c:v>
                </c:pt>
                <c:pt idx="811">
                  <c:v>54</c:v>
                </c:pt>
                <c:pt idx="812">
                  <c:v>54</c:v>
                </c:pt>
                <c:pt idx="813">
                  <c:v>54</c:v>
                </c:pt>
                <c:pt idx="814">
                  <c:v>54</c:v>
                </c:pt>
                <c:pt idx="815">
                  <c:v>55</c:v>
                </c:pt>
                <c:pt idx="816">
                  <c:v>55</c:v>
                </c:pt>
                <c:pt idx="817">
                  <c:v>55</c:v>
                </c:pt>
                <c:pt idx="818">
                  <c:v>55</c:v>
                </c:pt>
                <c:pt idx="819">
                  <c:v>55</c:v>
                </c:pt>
                <c:pt idx="820">
                  <c:v>55</c:v>
                </c:pt>
                <c:pt idx="821">
                  <c:v>55</c:v>
                </c:pt>
                <c:pt idx="822">
                  <c:v>55</c:v>
                </c:pt>
                <c:pt idx="823">
                  <c:v>55</c:v>
                </c:pt>
                <c:pt idx="824">
                  <c:v>55</c:v>
                </c:pt>
                <c:pt idx="825">
                  <c:v>55</c:v>
                </c:pt>
                <c:pt idx="826">
                  <c:v>55</c:v>
                </c:pt>
                <c:pt idx="827">
                  <c:v>55</c:v>
                </c:pt>
                <c:pt idx="828">
                  <c:v>55</c:v>
                </c:pt>
                <c:pt idx="829">
                  <c:v>55</c:v>
                </c:pt>
                <c:pt idx="830">
                  <c:v>55</c:v>
                </c:pt>
                <c:pt idx="831">
                  <c:v>55</c:v>
                </c:pt>
                <c:pt idx="832">
                  <c:v>55</c:v>
                </c:pt>
                <c:pt idx="833">
                  <c:v>55</c:v>
                </c:pt>
                <c:pt idx="834">
                  <c:v>55</c:v>
                </c:pt>
                <c:pt idx="835">
                  <c:v>55</c:v>
                </c:pt>
                <c:pt idx="836">
                  <c:v>55</c:v>
                </c:pt>
                <c:pt idx="837">
                  <c:v>55</c:v>
                </c:pt>
                <c:pt idx="838">
                  <c:v>55</c:v>
                </c:pt>
                <c:pt idx="839">
                  <c:v>55</c:v>
                </c:pt>
                <c:pt idx="840">
                  <c:v>55</c:v>
                </c:pt>
                <c:pt idx="841">
                  <c:v>55</c:v>
                </c:pt>
                <c:pt idx="842">
                  <c:v>55</c:v>
                </c:pt>
                <c:pt idx="843">
                  <c:v>55</c:v>
                </c:pt>
                <c:pt idx="844">
                  <c:v>55</c:v>
                </c:pt>
                <c:pt idx="845">
                  <c:v>55</c:v>
                </c:pt>
                <c:pt idx="846">
                  <c:v>55</c:v>
                </c:pt>
                <c:pt idx="847">
                  <c:v>55</c:v>
                </c:pt>
                <c:pt idx="848">
                  <c:v>55</c:v>
                </c:pt>
                <c:pt idx="849">
                  <c:v>55</c:v>
                </c:pt>
                <c:pt idx="850">
                  <c:v>55</c:v>
                </c:pt>
                <c:pt idx="851">
                  <c:v>55</c:v>
                </c:pt>
                <c:pt idx="852">
                  <c:v>55</c:v>
                </c:pt>
                <c:pt idx="853">
                  <c:v>55</c:v>
                </c:pt>
                <c:pt idx="854">
                  <c:v>55</c:v>
                </c:pt>
                <c:pt idx="855">
                  <c:v>55</c:v>
                </c:pt>
                <c:pt idx="856">
                  <c:v>55</c:v>
                </c:pt>
                <c:pt idx="857">
                  <c:v>55</c:v>
                </c:pt>
                <c:pt idx="858">
                  <c:v>55</c:v>
                </c:pt>
                <c:pt idx="859">
                  <c:v>55</c:v>
                </c:pt>
                <c:pt idx="860">
                  <c:v>55</c:v>
                </c:pt>
                <c:pt idx="861">
                  <c:v>55</c:v>
                </c:pt>
                <c:pt idx="862">
                  <c:v>55</c:v>
                </c:pt>
                <c:pt idx="863">
                  <c:v>55</c:v>
                </c:pt>
                <c:pt idx="864">
                  <c:v>55</c:v>
                </c:pt>
                <c:pt idx="865">
                  <c:v>55</c:v>
                </c:pt>
                <c:pt idx="866">
                  <c:v>55</c:v>
                </c:pt>
                <c:pt idx="867">
                  <c:v>55</c:v>
                </c:pt>
                <c:pt idx="868">
                  <c:v>55</c:v>
                </c:pt>
                <c:pt idx="869">
                  <c:v>55</c:v>
                </c:pt>
                <c:pt idx="870">
                  <c:v>55</c:v>
                </c:pt>
                <c:pt idx="871">
                  <c:v>55</c:v>
                </c:pt>
                <c:pt idx="872">
                  <c:v>55</c:v>
                </c:pt>
                <c:pt idx="873">
                  <c:v>55</c:v>
                </c:pt>
                <c:pt idx="874">
                  <c:v>55</c:v>
                </c:pt>
                <c:pt idx="875">
                  <c:v>55</c:v>
                </c:pt>
                <c:pt idx="876">
                  <c:v>55</c:v>
                </c:pt>
                <c:pt idx="877">
                  <c:v>55</c:v>
                </c:pt>
                <c:pt idx="878">
                  <c:v>55</c:v>
                </c:pt>
                <c:pt idx="879">
                  <c:v>55</c:v>
                </c:pt>
                <c:pt idx="880">
                  <c:v>55</c:v>
                </c:pt>
                <c:pt idx="881">
                  <c:v>55</c:v>
                </c:pt>
                <c:pt idx="882">
                  <c:v>55</c:v>
                </c:pt>
                <c:pt idx="883">
                  <c:v>55</c:v>
                </c:pt>
                <c:pt idx="884">
                  <c:v>55</c:v>
                </c:pt>
                <c:pt idx="885">
                  <c:v>55</c:v>
                </c:pt>
                <c:pt idx="886">
                  <c:v>55</c:v>
                </c:pt>
                <c:pt idx="887">
                  <c:v>55</c:v>
                </c:pt>
                <c:pt idx="888">
                  <c:v>55</c:v>
                </c:pt>
                <c:pt idx="889">
                  <c:v>55</c:v>
                </c:pt>
                <c:pt idx="890">
                  <c:v>55</c:v>
                </c:pt>
                <c:pt idx="891">
                  <c:v>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263456"/>
        <c:axId val="408262280"/>
      </c:scatterChart>
      <c:valAx>
        <c:axId val="408263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Patient #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262280"/>
        <c:crosses val="autoZero"/>
        <c:crossBetween val="midCat"/>
      </c:valAx>
      <c:valAx>
        <c:axId val="408262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Patient</a:t>
                </a:r>
                <a:r>
                  <a:rPr lang="en-US" baseline="0"/>
                  <a:t> Age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2634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E8478-7A3A-455D-8DA3-2A7D0E736CE3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01463-DE98-4DA1-8C81-3405BA4A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74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E146DF81-2812-4CD1-B6FA-8FAFE7042F9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vert="horz" lIns="93616" tIns="46808" rIns="93616" bIns="468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B956452E-3FFE-45BA-8F8C-A7F9B3740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3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6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35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27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2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4873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914400"/>
            <a:ext cx="81534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3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itomap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mtDNA deletion analysis: pilot study of blood WGS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1400" b="1" dirty="0" smtClean="0">
                <a:latin typeface="Arial" panose="020B0604020202020204" pitchFamily="34" charset="0"/>
              </a:rPr>
              <a:t>Research question</a:t>
            </a:r>
            <a:r>
              <a:rPr lang="en-US" sz="1400" dirty="0" smtClean="0">
                <a:latin typeface="Arial" panose="020B0604020202020204" pitchFamily="34" charset="0"/>
              </a:rPr>
              <a:t>: What nuclear regions control the accumulation of mtDNA deletions?</a:t>
            </a:r>
          </a:p>
          <a:p>
            <a:pPr marL="0" indent="0">
              <a:buNone/>
              <a:defRPr/>
            </a:pPr>
            <a:endParaRPr lang="en-US" sz="1400" dirty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1400" b="1" dirty="0" smtClean="0">
                <a:latin typeface="Arial" panose="020B0604020202020204" pitchFamily="34" charset="0"/>
              </a:rPr>
              <a:t>Background</a:t>
            </a:r>
          </a:p>
          <a:p>
            <a:pPr>
              <a:defRPr/>
            </a:pPr>
            <a:r>
              <a:rPr lang="en-US" sz="1400" dirty="0" smtClean="0">
                <a:latin typeface="Arial" panose="020B0604020202020204" pitchFamily="34" charset="0"/>
              </a:rPr>
              <a:t>mtDNA deletions, particularly the 4977bp “common deletion”, has been shown to accumulate with age and are present in many cancers and neurodegenerative disorders</a:t>
            </a:r>
          </a:p>
          <a:p>
            <a:pPr>
              <a:defRPr/>
            </a:pPr>
            <a:r>
              <a:rPr lang="en-US" sz="1400" dirty="0" smtClean="0">
                <a:latin typeface="Arial" panose="020B0604020202020204" pitchFamily="34" charset="0"/>
              </a:rPr>
              <a:t>Rare mtDNA deletion/depletion syndromes are known to be caused by errors in nuclear genes</a:t>
            </a:r>
          </a:p>
          <a:p>
            <a:pPr>
              <a:defRPr/>
            </a:pPr>
            <a:endParaRPr lang="en-US" sz="1400" dirty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1400" dirty="0" smtClean="0">
                <a:latin typeface="Arial" panose="020B0604020202020204" pitchFamily="34" charset="0"/>
              </a:rPr>
              <a:t>Pilot Study 1: QTL analysis of mtDNA deletions in human blood from MI/</a:t>
            </a:r>
            <a:r>
              <a:rPr lang="en-US" sz="1400" dirty="0" err="1" smtClean="0">
                <a:latin typeface="Arial" panose="020B0604020202020204" pitchFamily="34" charset="0"/>
              </a:rPr>
              <a:t>A.fib</a:t>
            </a:r>
            <a:r>
              <a:rPr lang="en-US" sz="1400" dirty="0" smtClean="0">
                <a:latin typeface="Arial" panose="020B0604020202020204" pitchFamily="34" charset="0"/>
              </a:rPr>
              <a:t> studies</a:t>
            </a:r>
          </a:p>
          <a:p>
            <a:pPr>
              <a:buFont typeface="+mj-lt"/>
              <a:buAutoNum type="arabicPeriod"/>
              <a:defRPr/>
            </a:pPr>
            <a:r>
              <a:rPr lang="en-US" sz="1400" dirty="0" smtClean="0">
                <a:latin typeface="Arial" panose="020B0604020202020204" pitchFamily="34" charset="0"/>
              </a:rPr>
              <a:t>Identify mtDNA deletions in WGS data from &gt; 3000 patients with MI/</a:t>
            </a:r>
            <a:r>
              <a:rPr lang="en-US" sz="1400" dirty="0" err="1" smtClean="0">
                <a:latin typeface="Arial" panose="020B0604020202020204" pitchFamily="34" charset="0"/>
              </a:rPr>
              <a:t>A.fib</a:t>
            </a:r>
            <a:endParaRPr lang="en-US" sz="1400" dirty="0"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en-US" sz="1400" dirty="0" smtClean="0">
                <a:latin typeface="Arial" panose="020B0604020202020204" pitchFamily="34" charset="0"/>
              </a:rPr>
              <a:t>Incidence?  Correlate with age/other traits?</a:t>
            </a:r>
          </a:p>
          <a:p>
            <a:pPr>
              <a:buFont typeface="+mj-lt"/>
              <a:buAutoNum type="arabicPeriod"/>
              <a:defRPr/>
            </a:pPr>
            <a:r>
              <a:rPr lang="en-US" sz="1400" dirty="0" smtClean="0">
                <a:latin typeface="Arial" panose="020B0604020202020204" pitchFamily="34" charset="0"/>
              </a:rPr>
              <a:t>Enough variation for QTL analysis?</a:t>
            </a:r>
          </a:p>
          <a:p>
            <a:pPr>
              <a:defRPr/>
            </a:pPr>
            <a:endParaRPr lang="en-US" sz="1400" dirty="0" smtClean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Research Study 2: QTL analysis of mtDNA deletions across human tissues from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GTEx</a:t>
            </a:r>
            <a:endParaRPr lang="en-US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Experimentally quantify mtDNA deletions via qPCR in many individuals/tissues</a:t>
            </a:r>
          </a:p>
          <a:p>
            <a:pPr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Incidence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?  Correlate with age/other traits?</a:t>
            </a:r>
          </a:p>
          <a:p>
            <a:pPr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QTL analysis per tissue</a:t>
            </a:r>
          </a:p>
          <a:p>
            <a:pPr marL="0" indent="0">
              <a:buNone/>
              <a:defRPr/>
            </a:pPr>
            <a:endParaRPr lang="en-US" sz="1400" dirty="0" smtClean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400" dirty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400" dirty="0" smtClean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400" dirty="0" smtClean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400" dirty="0" smtClean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400" dirty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400" dirty="0" smtClean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400" dirty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400" dirty="0" smtClean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400" dirty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400" dirty="0" smtClean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400" dirty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400" dirty="0" smtClean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400" dirty="0" smtClean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400" dirty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400" dirty="0" smtClean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400" dirty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Background: </a:t>
            </a:r>
          </a:p>
          <a:p>
            <a:pPr lvl="1"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mtDNA common deletion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 lvl="1"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what rate of mtDNA deletions do we expect in different tissues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</a:rPr>
              <a:t>heteroplasmy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 of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mtDNA deletions do we expect in different tissues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defRPr/>
            </a:pPr>
            <a:r>
              <a:rPr lang="en-US" sz="1400" dirty="0" smtClean="0">
                <a:latin typeface="Arial" panose="020B0604020202020204" pitchFamily="34" charset="0"/>
              </a:rPr>
              <a:t>Method to identify mtDNA deletions</a:t>
            </a:r>
          </a:p>
          <a:p>
            <a:pPr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Results on positive controls</a:t>
            </a:r>
          </a:p>
          <a:p>
            <a:pPr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Results on 3766 WGS data from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Sek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Kathiresan’s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data from Myocardial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Infaction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(MI) and Atrial Fibrillation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Afib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7383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deletions: 4 possible methods</a:t>
            </a:r>
          </a:p>
        </p:txBody>
      </p:sp>
      <p:pic>
        <p:nvPicPr>
          <p:cNvPr id="1026" name="Picture 2" descr="http://www.frontiersin.org/files/Articles/129627/fgene-06-00138-r2/image_m/fgene-06-00138-g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85932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74849" y="6550839"/>
            <a:ext cx="2571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Pirooznia</a:t>
            </a:r>
            <a:r>
              <a:rPr lang="en-US" sz="1200" dirty="0"/>
              <a:t>, Front. Genet., 13 April 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24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deletions by split-reads (STAR aligner)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153400" cy="1219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/>
              <a:t>STAR aligner: </a:t>
            </a:r>
            <a:r>
              <a:rPr lang="en-US" dirty="0" err="1" smtClean="0"/>
              <a:t>Dobin</a:t>
            </a:r>
            <a:r>
              <a:rPr lang="en-US" dirty="0"/>
              <a:t>, </a:t>
            </a:r>
            <a:r>
              <a:rPr lang="en-US" dirty="0" err="1"/>
              <a:t>Gingeras</a:t>
            </a:r>
            <a:r>
              <a:rPr lang="en-US" dirty="0"/>
              <a:t> et al, Bioinformatics 2013</a:t>
            </a:r>
          </a:p>
          <a:p>
            <a:pPr>
              <a:defRPr/>
            </a:pPr>
            <a:r>
              <a:rPr lang="en-US" sz="1400" dirty="0" smtClean="0">
                <a:latin typeface="Arial" panose="020B0604020202020204" pitchFamily="34" charset="0"/>
              </a:rPr>
              <a:t>Used for mapping RNA-seq data to references genome (</a:t>
            </a:r>
            <a:r>
              <a:rPr lang="en-US" sz="1400" dirty="0" err="1" smtClean="0">
                <a:latin typeface="Arial" panose="020B0604020202020204" pitchFamily="34" charset="0"/>
              </a:rPr>
              <a:t>eg</a:t>
            </a:r>
            <a:r>
              <a:rPr lang="en-US" sz="1400" dirty="0" smtClean="0">
                <a:latin typeface="Arial" panose="020B0604020202020204" pitchFamily="34" charset="0"/>
              </a:rPr>
              <a:t> ENCODE project, </a:t>
            </a:r>
            <a:r>
              <a:rPr lang="en-US" dirty="0" err="1" smtClean="0"/>
              <a:t>Regev</a:t>
            </a:r>
            <a:r>
              <a:rPr lang="en-US" dirty="0" smtClean="0"/>
              <a:t> lab,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err="1" smtClean="0"/>
              <a:t>Eran</a:t>
            </a:r>
            <a:r>
              <a:rPr lang="en-US" dirty="0" smtClean="0"/>
              <a:t> wrote a wrapper for this for the mtDNA</a:t>
            </a:r>
            <a:endParaRPr lang="en-US" sz="1400" dirty="0" smtClean="0"/>
          </a:p>
        </p:txBody>
      </p:sp>
      <p:pic>
        <p:nvPicPr>
          <p:cNvPr id="3" name="Picture 2" descr="Image result for RNA seq split-r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8957018" cy="39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14500" y="6581001"/>
            <a:ext cx="7429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http://rackj.sourceforge.net/RNAseqExample/pphy2.EC6S.Pp1s97_68V2.1.jpg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0" y="7315200"/>
            <a:ext cx="2005013" cy="152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Background: </a:t>
            </a:r>
          </a:p>
          <a:p>
            <a:pPr lvl="1"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mtDNA common deletion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 lvl="1"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what rate of mtDNA deletions do we expect in different tissues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</a:rPr>
              <a:t>heteroplasmy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 of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mtDNA deletions do we expect in different tissues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Method to identify mtDNA deletions</a:t>
            </a:r>
          </a:p>
          <a:p>
            <a:pPr>
              <a:defRPr/>
            </a:pPr>
            <a:r>
              <a:rPr lang="en-US" sz="1400" dirty="0" smtClean="0">
                <a:latin typeface="Arial" panose="020B0604020202020204" pitchFamily="34" charset="0"/>
              </a:rPr>
              <a:t>Results on positive controls</a:t>
            </a:r>
          </a:p>
          <a:p>
            <a:pPr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Results on 3766 WGS data from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Sek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Kathiresan’s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data from Myocardial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Infaction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(MI) and Atrial Fibrillation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Afib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18084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mtDNA deletion calling: positive controls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153400" cy="37147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1600" dirty="0" smtClean="0">
                <a:latin typeface="+mj-lt"/>
              </a:rPr>
              <a:t>15 samples selected for WES (ICE=</a:t>
            </a:r>
            <a:r>
              <a:rPr lang="en-US" sz="1600" dirty="0" err="1" smtClean="0">
                <a:latin typeface="+mj-lt"/>
              </a:rPr>
              <a:t>Illumina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catpure</a:t>
            </a:r>
            <a:r>
              <a:rPr lang="en-US" sz="1600" dirty="0" smtClean="0">
                <a:latin typeface="+mj-lt"/>
              </a:rPr>
              <a:t> exome)+</a:t>
            </a:r>
            <a:r>
              <a:rPr lang="en-US" sz="1600" dirty="0" err="1" smtClean="0">
                <a:latin typeface="+mj-lt"/>
              </a:rPr>
              <a:t>mtDNA_bait</a:t>
            </a:r>
            <a:r>
              <a:rPr lang="en-US" sz="1600" dirty="0" smtClean="0">
                <a:latin typeface="+mj-lt"/>
              </a:rPr>
              <a:t> spike-in:</a:t>
            </a:r>
          </a:p>
          <a:p>
            <a:pPr marL="0" indent="0">
              <a:buNone/>
              <a:defRPr/>
            </a:pPr>
            <a:endParaRPr lang="en-US" sz="1600" dirty="0">
              <a:latin typeface="+mj-lt"/>
            </a:endParaRPr>
          </a:p>
          <a:p>
            <a:pPr marL="0" indent="0">
              <a:buNone/>
              <a:defRPr/>
            </a:pPr>
            <a:endParaRPr lang="en-US" sz="1600" dirty="0" smtClean="0">
              <a:latin typeface="+mj-lt"/>
            </a:endParaRPr>
          </a:p>
          <a:p>
            <a:pPr marL="0" indent="0">
              <a:buNone/>
              <a:defRPr/>
            </a:pPr>
            <a:endParaRPr lang="en-US" sz="1600" dirty="0" smtClean="0">
              <a:latin typeface="+mj-lt"/>
            </a:endParaRPr>
          </a:p>
          <a:p>
            <a:pPr marL="0" indent="0">
              <a:buNone/>
              <a:defRPr/>
            </a:pPr>
            <a:endParaRPr lang="en-US" sz="1600" dirty="0" smtClean="0">
              <a:latin typeface="+mj-lt"/>
            </a:endParaRPr>
          </a:p>
          <a:p>
            <a:pPr marL="0" indent="0">
              <a:buNone/>
              <a:defRPr/>
            </a:pPr>
            <a:endParaRPr lang="en-US" sz="1600" dirty="0">
              <a:latin typeface="+mj-lt"/>
            </a:endParaRPr>
          </a:p>
          <a:p>
            <a:pPr marL="0" indent="0">
              <a:buNone/>
              <a:defRPr/>
            </a:pPr>
            <a:endParaRPr lang="en-US" sz="1600" dirty="0" smtClean="0">
              <a:latin typeface="+mj-lt"/>
            </a:endParaRPr>
          </a:p>
          <a:p>
            <a:pPr marL="0" indent="0">
              <a:buNone/>
              <a:defRPr/>
            </a:pPr>
            <a:endParaRPr lang="en-US" sz="1600" dirty="0">
              <a:latin typeface="+mj-lt"/>
            </a:endParaRPr>
          </a:p>
          <a:p>
            <a:pPr marL="0" indent="0">
              <a:buNone/>
              <a:defRPr/>
            </a:pPr>
            <a:endParaRPr lang="en-US" sz="1600" dirty="0" smtClean="0">
              <a:latin typeface="+mj-lt"/>
            </a:endParaRPr>
          </a:p>
          <a:p>
            <a:pPr marL="0" indent="0">
              <a:buNone/>
              <a:defRPr/>
            </a:pPr>
            <a:endParaRPr lang="en-US" sz="1600" dirty="0">
              <a:latin typeface="+mj-lt"/>
            </a:endParaRPr>
          </a:p>
          <a:p>
            <a:pPr marL="0" indent="0">
              <a:buNone/>
              <a:defRPr/>
            </a:pPr>
            <a:endParaRPr lang="en-US" sz="1600" dirty="0" smtClean="0">
              <a:latin typeface="+mj-lt"/>
            </a:endParaRPr>
          </a:p>
          <a:p>
            <a:pPr marL="0" indent="0">
              <a:buNone/>
              <a:defRPr/>
            </a:pPr>
            <a:endParaRPr lang="en-US" sz="1600" dirty="0">
              <a:latin typeface="+mj-lt"/>
            </a:endParaRPr>
          </a:p>
          <a:p>
            <a:pPr marL="0" indent="0">
              <a:buNone/>
              <a:defRPr/>
            </a:pPr>
            <a:endParaRPr lang="en-US" sz="1600" dirty="0" smtClean="0">
              <a:latin typeface="+mj-lt"/>
            </a:endParaRPr>
          </a:p>
          <a:p>
            <a:pPr marL="0" indent="0">
              <a:buNone/>
              <a:defRPr/>
            </a:pPr>
            <a:endParaRPr lang="en-US" sz="1000" dirty="0" smtClean="0"/>
          </a:p>
          <a:p>
            <a:pPr marL="0" indent="0">
              <a:buNone/>
              <a:defRPr/>
            </a:pPr>
            <a:endParaRPr lang="en-US" sz="1000" dirty="0"/>
          </a:p>
          <a:p>
            <a:pPr marL="0" indent="0">
              <a:buNone/>
              <a:defRPr/>
            </a:pPr>
            <a:endParaRPr lang="en-US" sz="1000" dirty="0" smtClean="0"/>
          </a:p>
          <a:p>
            <a:pPr marL="0" indent="0">
              <a:buNone/>
              <a:defRPr/>
            </a:pPr>
            <a:endParaRPr lang="en-US" sz="1000" dirty="0"/>
          </a:p>
          <a:p>
            <a:pPr marL="0" indent="0">
              <a:buNone/>
              <a:defRPr/>
            </a:pPr>
            <a:endParaRPr lang="en-US" sz="1000" dirty="0" smtClean="0"/>
          </a:p>
          <a:p>
            <a:pPr marL="0" indent="0">
              <a:buNone/>
              <a:defRPr/>
            </a:pPr>
            <a:endParaRPr lang="en-US" sz="1000" dirty="0"/>
          </a:p>
          <a:p>
            <a:pPr marL="0" indent="0">
              <a:buNone/>
              <a:defRPr/>
            </a:pPr>
            <a:endParaRPr lang="en-US" sz="1000" dirty="0" smtClean="0"/>
          </a:p>
          <a:p>
            <a:pPr marL="0" indent="0">
              <a:buNone/>
              <a:defRPr/>
            </a:pPr>
            <a:endParaRPr lang="en-US" sz="1000" dirty="0"/>
          </a:p>
          <a:p>
            <a:pPr marL="0" indent="0">
              <a:buNone/>
              <a:defRPr/>
            </a:pPr>
            <a:endParaRPr lang="en-US" sz="1000" dirty="0" smtClean="0"/>
          </a:p>
          <a:p>
            <a:pPr marL="0" indent="0">
              <a:buNone/>
              <a:defRPr/>
            </a:pPr>
            <a:endParaRPr lang="en-US" sz="1600" dirty="0" smtClean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44"/>
          <a:stretch/>
        </p:blipFill>
        <p:spPr bwMode="auto">
          <a:xfrm>
            <a:off x="1143000" y="1285875"/>
            <a:ext cx="657066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1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mtDNA</a:t>
            </a:r>
            <a:r>
              <a:rPr lang="en-US" dirty="0" smtClean="0"/>
              <a:t> deletion calling: positive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382000" cy="3352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dirty="0" smtClean="0"/>
              <a:t>Method: look for “split-reads” across deletions.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Results in positive controls</a:t>
            </a:r>
          </a:p>
          <a:p>
            <a:r>
              <a:rPr lang="en-US" dirty="0"/>
              <a:t>100% deletion detection rate (8/8 samples, </a:t>
            </a:r>
            <a:r>
              <a:rPr lang="en-US" dirty="0" err="1"/>
              <a:t>hp</a:t>
            </a:r>
            <a:r>
              <a:rPr lang="en-US" dirty="0"/>
              <a:t> from 0.2%-24%)</a:t>
            </a:r>
          </a:p>
          <a:p>
            <a:endParaRPr lang="en-US" sz="1400" dirty="0" smtClean="0"/>
          </a:p>
          <a:p>
            <a:r>
              <a:rPr lang="en-US" sz="1400" dirty="0" smtClean="0"/>
              <a:t>No deletion in Mito28 (fibroblast), expected 23% </a:t>
            </a:r>
            <a:r>
              <a:rPr lang="en-US" sz="1400" dirty="0" err="1" smtClean="0"/>
              <a:t>hp</a:t>
            </a:r>
            <a:r>
              <a:rPr lang="en-US" sz="1400" dirty="0" smtClean="0"/>
              <a:t>; </a:t>
            </a:r>
          </a:p>
          <a:p>
            <a:pPr lvl="1"/>
            <a:r>
              <a:rPr lang="en-US" sz="1200" dirty="0" smtClean="0"/>
              <a:t>In fact, MCRI recently did LR-PCR and sees no deletion, so probably lost during cell culture</a:t>
            </a:r>
          </a:p>
          <a:p>
            <a:pPr lvl="1"/>
            <a:endParaRPr lang="en-US" sz="1200" dirty="0" smtClean="0"/>
          </a:p>
          <a:p>
            <a:r>
              <a:rPr lang="en-US" sz="1400" dirty="0" smtClean="0"/>
              <a:t>Note breakpoint of HL1095 (</a:t>
            </a:r>
            <a:r>
              <a:rPr lang="en-US" sz="1400" dirty="0"/>
              <a:t>m.del3569-15537 </a:t>
            </a:r>
            <a:r>
              <a:rPr lang="en-US" sz="1400" dirty="0" smtClean="0"/>
              <a:t>) slightly offset from Baylor coordinates (m.del3643-15569)</a:t>
            </a:r>
            <a:endParaRPr lang="en-US" sz="1200" dirty="0" smtClean="0"/>
          </a:p>
          <a:p>
            <a:pPr lvl="1"/>
            <a:r>
              <a:rPr lang="en-US" sz="1200" dirty="0" smtClean="0"/>
              <a:t>Deletion coordinates from split-read analysis map to region with 10bp </a:t>
            </a:r>
            <a:r>
              <a:rPr lang="en-US" sz="1200" dirty="0" err="1" smtClean="0"/>
              <a:t>microhomology</a:t>
            </a:r>
            <a:r>
              <a:rPr lang="en-US" sz="1200" dirty="0" smtClean="0"/>
              <a:t> (unlike Baylor)</a:t>
            </a:r>
          </a:p>
          <a:p>
            <a:pPr lvl="1"/>
            <a:endParaRPr lang="en-US" sz="1200" dirty="0" smtClean="0"/>
          </a:p>
          <a:p>
            <a:pPr indent="-285750"/>
            <a:r>
              <a:rPr lang="en-US" sz="1400" dirty="0" smtClean="0"/>
              <a:t>MITO37 deletion coordinates m.del7810-14799 match ~7000bp </a:t>
            </a:r>
            <a:r>
              <a:rPr lang="en-US" sz="1400" dirty="0"/>
              <a:t>deletion </a:t>
            </a:r>
            <a:r>
              <a:rPr lang="en-US" sz="1400" dirty="0" smtClean="0"/>
              <a:t>expected from gel, but 8% </a:t>
            </a:r>
            <a:r>
              <a:rPr lang="en-US" sz="1400" dirty="0" err="1" smtClean="0"/>
              <a:t>hp</a:t>
            </a:r>
            <a:r>
              <a:rPr lang="en-US" sz="1400" dirty="0" smtClean="0"/>
              <a:t> “seems low” according to Alison, but hard to compare since smaller DNA molecule would be preferentially amplified</a:t>
            </a:r>
          </a:p>
          <a:p>
            <a:pPr marL="57150" indent="0">
              <a:buNone/>
            </a:pPr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" y="4876800"/>
            <a:ext cx="8784817" cy="1752600"/>
            <a:chOff x="152400" y="4302760"/>
            <a:chExt cx="8784817" cy="17526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302760"/>
              <a:ext cx="8784817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219200" y="4465638"/>
              <a:ext cx="6815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fibroblast</a:t>
              </a:r>
              <a:endParaRPr lang="en-US" sz="1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9200" y="4618038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 smtClean="0"/>
                <a:t>lbl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65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mtDNA</a:t>
            </a:r>
            <a:r>
              <a:rPr lang="en-US" dirty="0" smtClean="0"/>
              <a:t> deletion calling: all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8 positive controls (expected deletions, shown </a:t>
            </a:r>
            <a:r>
              <a:rPr lang="en-US" sz="1400" dirty="0" smtClean="0">
                <a:solidFill>
                  <a:srgbClr val="FF0000"/>
                </a:solidFill>
              </a:rPr>
              <a:t>red</a:t>
            </a:r>
            <a:r>
              <a:rPr lang="en-US" sz="1400" dirty="0" smtClean="0"/>
              <a:t> below)</a:t>
            </a:r>
          </a:p>
          <a:p>
            <a:pPr marL="0" indent="0">
              <a:buNone/>
            </a:pPr>
            <a:r>
              <a:rPr lang="en-US" sz="1400" dirty="0" smtClean="0"/>
              <a:t>21 potential deletions, of which 7 probably real but low </a:t>
            </a:r>
            <a:r>
              <a:rPr lang="en-US" sz="1400" dirty="0" err="1" smtClean="0"/>
              <a:t>heteroplasmy</a:t>
            </a:r>
            <a:r>
              <a:rPr lang="en-US" sz="1400" dirty="0" smtClean="0"/>
              <a:t> (</a:t>
            </a:r>
            <a:r>
              <a:rPr lang="en-US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pink</a:t>
            </a:r>
            <a:r>
              <a:rPr lang="en-US" sz="1400" dirty="0" smtClean="0"/>
              <a:t>) and 14 very likely artifact (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gray</a:t>
            </a:r>
            <a:r>
              <a:rPr lang="en-US" sz="1400" dirty="0" smtClean="0"/>
              <a:t>):</a:t>
            </a:r>
          </a:p>
          <a:p>
            <a:r>
              <a:rPr lang="en-US" sz="1400" dirty="0" smtClean="0"/>
              <a:t>6 in Mito37 (multiple deletion case?? Or artifact, since 3 are very close </a:t>
            </a:r>
            <a:r>
              <a:rPr lang="en-US" sz="1400" dirty="0" err="1" smtClean="0"/>
              <a:t>coords</a:t>
            </a:r>
            <a:r>
              <a:rPr lang="en-US" sz="1400" dirty="0" smtClean="0"/>
              <a:t> to real deletion)</a:t>
            </a:r>
          </a:p>
          <a:p>
            <a:r>
              <a:rPr lang="en-US" sz="1400" dirty="0" smtClean="0"/>
              <a:t>DT1?</a:t>
            </a:r>
          </a:p>
          <a:p>
            <a:pPr marL="0" indent="0">
              <a:buNone/>
            </a:pPr>
            <a:endParaRPr lang="en-US" sz="1400" dirty="0" smtClean="0"/>
          </a:p>
          <a:p>
            <a:endParaRPr lang="en-US" sz="1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62112"/>
            <a:ext cx="6784975" cy="49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4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Background: </a:t>
            </a:r>
          </a:p>
          <a:p>
            <a:pPr lvl="1"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mtDNA common deletion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 lvl="1"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what rate of mtDNA deletions do we expect in different tissues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</a:rPr>
              <a:t>heteroplasmy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 of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mtDNA deletions do we expect in different tissues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Method to identify mtDNA deletions</a:t>
            </a:r>
          </a:p>
          <a:p>
            <a:pPr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Results on positive controls</a:t>
            </a:r>
          </a:p>
          <a:p>
            <a:pPr>
              <a:defRPr/>
            </a:pPr>
            <a:r>
              <a:rPr lang="en-US" sz="1400" dirty="0" smtClean="0">
                <a:latin typeface="Arial" panose="020B0604020202020204" pitchFamily="34" charset="0"/>
              </a:rPr>
              <a:t>Results on 3766 WGS data from </a:t>
            </a:r>
            <a:r>
              <a:rPr lang="en-US" sz="1400" dirty="0" err="1" smtClean="0">
                <a:latin typeface="Arial" panose="020B0604020202020204" pitchFamily="34" charset="0"/>
              </a:rPr>
              <a:t>Sek</a:t>
            </a:r>
            <a:r>
              <a:rPr lang="en-US" sz="1400" dirty="0" smtClean="0">
                <a:latin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</a:rPr>
              <a:t>Kathiresan’s</a:t>
            </a:r>
            <a:r>
              <a:rPr lang="en-US" sz="1400" dirty="0" smtClean="0">
                <a:latin typeface="Arial" panose="020B0604020202020204" pitchFamily="34" charset="0"/>
              </a:rPr>
              <a:t> data from Myocardial </a:t>
            </a:r>
            <a:r>
              <a:rPr lang="en-US" sz="1400" dirty="0" err="1" smtClean="0">
                <a:latin typeface="Arial" panose="020B0604020202020204" pitchFamily="34" charset="0"/>
              </a:rPr>
              <a:t>Infaction</a:t>
            </a:r>
            <a:r>
              <a:rPr lang="en-US" sz="1400" dirty="0" smtClean="0">
                <a:latin typeface="Arial" panose="020B0604020202020204" pitchFamily="34" charset="0"/>
              </a:rPr>
              <a:t> (MI) and Atrial Fibrillation (</a:t>
            </a:r>
            <a:r>
              <a:rPr lang="en-US" sz="1400" dirty="0" err="1" smtClean="0">
                <a:latin typeface="Arial" panose="020B0604020202020204" pitchFamily="34" charset="0"/>
              </a:rPr>
              <a:t>Afib</a:t>
            </a:r>
            <a:r>
              <a:rPr lang="en-US" sz="1400" dirty="0" smtClean="0">
                <a:latin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0583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WGS cohort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81400"/>
            <a:ext cx="81534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Note – these are not necessarily older patients.  I got Age data from </a:t>
            </a:r>
            <a:r>
              <a:rPr lang="en-US" dirty="0" err="1" smtClean="0"/>
              <a:t>Krumholz</a:t>
            </a:r>
            <a:r>
              <a:rPr lang="en-US" dirty="0" smtClean="0"/>
              <a:t> set: ~40-55 so clearly early-onset MI.  I’m not sure about the others.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510382"/>
              </p:ext>
            </p:extLst>
          </p:nvPr>
        </p:nvGraphicFramePr>
        <p:xfrm>
          <a:off x="304800" y="4114800"/>
          <a:ext cx="3124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923632"/>
            <a:ext cx="7782626" cy="2124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879" y="4240235"/>
            <a:ext cx="5605041" cy="249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31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mtDNA deletions detected in WGS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1534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11 distinct deletions detected (total 86 samples)</a:t>
            </a:r>
          </a:p>
          <a:p>
            <a:r>
              <a:rPr lang="en-US" dirty="0" smtClean="0"/>
              <a:t>7 deletions in controls (including one common deletion)</a:t>
            </a:r>
          </a:p>
          <a:p>
            <a:r>
              <a:rPr lang="en-US" dirty="0" smtClean="0"/>
              <a:t>3 deletions in MI/</a:t>
            </a:r>
            <a:r>
              <a:rPr lang="en-US" dirty="0" err="1" smtClean="0"/>
              <a:t>A.fib</a:t>
            </a:r>
            <a:r>
              <a:rPr lang="en-US" dirty="0" smtClean="0"/>
              <a:t> cases</a:t>
            </a:r>
          </a:p>
          <a:p>
            <a:r>
              <a:rPr lang="en-US" dirty="0" smtClean="0"/>
              <a:t>2 deletions (71 samples) likely artifact (only in this dataset, maybe related to 151bp reads)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971800"/>
            <a:ext cx="657726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400" dirty="0" smtClean="0">
                <a:latin typeface="Arial" panose="020B0604020202020204" pitchFamily="34" charset="0"/>
              </a:rPr>
              <a:t>Background: </a:t>
            </a:r>
          </a:p>
          <a:p>
            <a:pPr lvl="1">
              <a:defRPr/>
            </a:pPr>
            <a:r>
              <a:rPr lang="en-US" sz="1200" dirty="0" smtClean="0">
                <a:latin typeface="Arial" panose="020B0604020202020204" pitchFamily="34" charset="0"/>
              </a:rPr>
              <a:t>mtDNA common deletion</a:t>
            </a:r>
            <a:endParaRPr lang="en-US" sz="1200" dirty="0">
              <a:latin typeface="Arial" panose="020B0604020202020204" pitchFamily="34" charset="0"/>
            </a:endParaRPr>
          </a:p>
          <a:p>
            <a:pPr lvl="1">
              <a:defRPr/>
            </a:pPr>
            <a:r>
              <a:rPr lang="en-US" sz="1200" dirty="0" smtClean="0">
                <a:latin typeface="Arial" panose="020B0604020202020204" pitchFamily="34" charset="0"/>
              </a:rPr>
              <a:t>what rate of mtDNA deletions do we expect in different tissues?</a:t>
            </a:r>
            <a:endParaRPr lang="en-US" sz="1200" dirty="0"/>
          </a:p>
          <a:p>
            <a:pPr lvl="1">
              <a:defRPr/>
            </a:pPr>
            <a:r>
              <a:rPr lang="en-US" sz="1200" dirty="0"/>
              <a:t>what </a:t>
            </a:r>
            <a:r>
              <a:rPr lang="en-US" sz="1200" dirty="0" err="1" smtClean="0"/>
              <a:t>heteroplasmy</a:t>
            </a:r>
            <a:r>
              <a:rPr lang="en-US" sz="1200" dirty="0" smtClean="0"/>
              <a:t> of </a:t>
            </a:r>
            <a:r>
              <a:rPr lang="en-US" sz="1200" dirty="0"/>
              <a:t>mtDNA deletions do we expect in different tissues</a:t>
            </a:r>
            <a:r>
              <a:rPr lang="en-US" sz="1200" dirty="0" smtClean="0"/>
              <a:t>?</a:t>
            </a:r>
            <a:endParaRPr lang="en-US" sz="120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sz="1400" dirty="0" smtClean="0">
                <a:latin typeface="Arial" panose="020B0604020202020204" pitchFamily="34" charset="0"/>
              </a:rPr>
              <a:t>Method to identify mtDNA deletions</a:t>
            </a:r>
          </a:p>
          <a:p>
            <a:pPr>
              <a:defRPr/>
            </a:pPr>
            <a:r>
              <a:rPr lang="en-US" sz="1400" dirty="0" smtClean="0">
                <a:latin typeface="Arial" panose="020B0604020202020204" pitchFamily="34" charset="0"/>
              </a:rPr>
              <a:t>Results on positive controls</a:t>
            </a:r>
          </a:p>
          <a:p>
            <a:pPr>
              <a:defRPr/>
            </a:pPr>
            <a:r>
              <a:rPr lang="en-US" sz="1400" dirty="0" smtClean="0">
                <a:latin typeface="Arial" panose="020B0604020202020204" pitchFamily="34" charset="0"/>
              </a:rPr>
              <a:t>Results on 3766 WGS data from </a:t>
            </a:r>
            <a:r>
              <a:rPr lang="en-US" sz="1400" dirty="0" err="1" smtClean="0">
                <a:latin typeface="Arial" panose="020B0604020202020204" pitchFamily="34" charset="0"/>
              </a:rPr>
              <a:t>Sek</a:t>
            </a:r>
            <a:r>
              <a:rPr lang="en-US" sz="1400" dirty="0" smtClean="0">
                <a:latin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</a:rPr>
              <a:t>Kathiresan’s</a:t>
            </a:r>
            <a:r>
              <a:rPr lang="en-US" sz="1400" dirty="0" smtClean="0">
                <a:latin typeface="Arial" panose="020B0604020202020204" pitchFamily="34" charset="0"/>
              </a:rPr>
              <a:t> data from Myocardial </a:t>
            </a:r>
            <a:r>
              <a:rPr lang="en-US" sz="1400" dirty="0" err="1" smtClean="0">
                <a:latin typeface="Arial" panose="020B0604020202020204" pitchFamily="34" charset="0"/>
              </a:rPr>
              <a:t>Infaction</a:t>
            </a:r>
            <a:r>
              <a:rPr lang="en-US" sz="1400" dirty="0" smtClean="0">
                <a:latin typeface="Arial" panose="020B0604020202020204" pitchFamily="34" charset="0"/>
              </a:rPr>
              <a:t> (MI) and Atrial Fibrillation (</a:t>
            </a:r>
            <a:r>
              <a:rPr lang="en-US" sz="1400" dirty="0" err="1" smtClean="0">
                <a:latin typeface="Arial" panose="020B0604020202020204" pitchFamily="34" charset="0"/>
              </a:rPr>
              <a:t>Afib</a:t>
            </a:r>
            <a:r>
              <a:rPr lang="en-US" sz="1400" dirty="0" smtClean="0">
                <a:latin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0785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mtDNA deletions detected in WGS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153400" cy="30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Very low </a:t>
            </a:r>
            <a:r>
              <a:rPr lang="en-US" dirty="0" err="1" smtClean="0"/>
              <a:t>heteroplasmy</a:t>
            </a:r>
            <a:r>
              <a:rPr lang="en-US" dirty="0" smtClean="0"/>
              <a:t> (0.002 – 0.009)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0"/>
            <a:ext cx="7353300" cy="308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mtDNA deletions detected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58" y="825461"/>
            <a:ext cx="2120042" cy="58039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505200" y="1524001"/>
            <a:ext cx="3048000" cy="2933560"/>
            <a:chOff x="3505200" y="1524000"/>
            <a:chExt cx="5161280" cy="4967495"/>
          </a:xfrm>
        </p:grpSpPr>
        <p:pic>
          <p:nvPicPr>
            <p:cNvPr id="2050" name="Picture 2" descr="Image result for human mtdn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1659898"/>
              <a:ext cx="4850500" cy="4620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Arc 4"/>
            <p:cNvSpPr/>
            <p:nvPr/>
          </p:nvSpPr>
          <p:spPr>
            <a:xfrm>
              <a:off x="3531500" y="1524000"/>
              <a:ext cx="4850500" cy="4850500"/>
            </a:xfrm>
            <a:prstGeom prst="arc">
              <a:avLst>
                <a:gd name="adj1" fmla="val 19954494"/>
                <a:gd name="adj2" fmla="val 3206079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>
              <a:off x="3505200" y="1524000"/>
              <a:ext cx="4850500" cy="4850500"/>
            </a:xfrm>
            <a:prstGeom prst="arc">
              <a:avLst>
                <a:gd name="adj1" fmla="val 3568856"/>
                <a:gd name="adj2" fmla="val 6653426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66499" y="5715000"/>
              <a:ext cx="10999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m.9922-13788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45179" y="6214496"/>
              <a:ext cx="10214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m.7215-9605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266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mtDNA deletions detected in WGS </a:t>
            </a:r>
            <a:r>
              <a:rPr lang="en-US" dirty="0" smtClean="0"/>
              <a:t>blood: 2 artifacts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16" y="951794"/>
            <a:ext cx="4724400" cy="224409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57200" y="2516560"/>
            <a:ext cx="5412181" cy="379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Image result for human mtd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525" y="3310155"/>
            <a:ext cx="3508974" cy="334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 8"/>
          <p:cNvSpPr/>
          <p:nvPr/>
        </p:nvSpPr>
        <p:spPr>
          <a:xfrm>
            <a:off x="1981200" y="3505200"/>
            <a:ext cx="2217383" cy="2217383"/>
          </a:xfrm>
          <a:prstGeom prst="arc">
            <a:avLst>
              <a:gd name="adj1" fmla="val 16883713"/>
              <a:gd name="adj2" fmla="val 171373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1691616" y="3211843"/>
            <a:ext cx="3112757" cy="3112757"/>
          </a:xfrm>
          <a:prstGeom prst="arc">
            <a:avLst>
              <a:gd name="adj1" fmla="val 8622700"/>
              <a:gd name="adj2" fmla="val 8788542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25406" y="3171065"/>
            <a:ext cx="1606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m.16154-16308del155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605" y="5601398"/>
            <a:ext cx="2018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m.5581-5692del113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Removes </a:t>
            </a:r>
            <a:r>
              <a:rPr lang="en-US" sz="1200" dirty="0" err="1" smtClean="0">
                <a:solidFill>
                  <a:srgbClr val="FF0000"/>
                </a:solidFill>
              </a:rPr>
              <a:t>tRNA</a:t>
            </a:r>
            <a:r>
              <a:rPr lang="en-US" sz="1200" dirty="0" smtClean="0">
                <a:solidFill>
                  <a:srgbClr val="FF0000"/>
                </a:solidFill>
              </a:rPr>
              <a:t>-Ala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Removes half </a:t>
            </a:r>
            <a:r>
              <a:rPr lang="en-US" sz="1200" dirty="0" err="1" smtClean="0">
                <a:solidFill>
                  <a:srgbClr val="FF0000"/>
                </a:solidFill>
              </a:rPr>
              <a:t>tRNA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tRNA-Asn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758" y="980291"/>
            <a:ext cx="2120042" cy="580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m.5581-5692del113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1400" dirty="0" smtClean="0">
                <a:latin typeface="Arial" panose="020B0604020202020204" pitchFamily="34" charset="0"/>
              </a:rPr>
              <a:t>Likely due to SNP at splice border.  Would need to re-align to reference that has the SNP and see what the aligner does.  Could be real deletion</a:t>
            </a:r>
            <a:endParaRPr lang="en-US" sz="1400" dirty="0" smtClean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6934200" cy="40820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95600" y="5682220"/>
            <a:ext cx="8382000" cy="65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Artifacts are not interesting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1400" dirty="0" smtClean="0">
                <a:latin typeface="Arial" panose="020B0604020202020204" pitchFamily="34" charset="0"/>
              </a:rPr>
              <a:t>Simply a mapping issue.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smtClean="0"/>
              <a:t>Person has a SNP versus reference genome. </a:t>
            </a:r>
          </a:p>
          <a:p>
            <a:pPr>
              <a:defRPr/>
            </a:pPr>
            <a:r>
              <a:rPr lang="en-US" sz="1400" dirty="0" smtClean="0">
                <a:latin typeface="Arial" panose="020B0604020202020204" pitchFamily="34" charset="0"/>
              </a:rPr>
              <a:t>Because of SNP, get perfect match if you break read and split it to a micro-homology region nearby</a:t>
            </a:r>
          </a:p>
          <a:p>
            <a:pPr>
              <a:defRPr/>
            </a:pPr>
            <a:r>
              <a:rPr lang="en-US" dirty="0" smtClean="0"/>
              <a:t>Get max overhang of 12bp because after that the reference genome diverges from read</a:t>
            </a:r>
          </a:p>
          <a:p>
            <a:pPr>
              <a:defRPr/>
            </a:pPr>
            <a:r>
              <a:rPr lang="en-US" dirty="0" smtClean="0"/>
              <a:t>Longer overlap would lead to more mismatches with break, so all reads are exactly </a:t>
            </a:r>
            <a:r>
              <a:rPr lang="en-US" smtClean="0"/>
              <a:t>10-12bp overhang</a:t>
            </a:r>
            <a:endParaRPr lang="en-US" dirty="0" smtClean="0"/>
          </a:p>
          <a:p>
            <a:pPr>
              <a:defRPr/>
            </a:pPr>
            <a:endParaRPr lang="en-US" sz="1400" dirty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dirty="0" err="1" smtClean="0"/>
              <a:t>Eg</a:t>
            </a:r>
            <a:r>
              <a:rPr lang="en-US" dirty="0" smtClean="0"/>
              <a:t> m.5581-5692del113</a:t>
            </a:r>
          </a:p>
          <a:p>
            <a:pPr marL="0" indent="0">
              <a:buNone/>
              <a:defRPr/>
            </a:pPr>
            <a:endParaRPr lang="en-US" sz="1400" dirty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REFERENCE GENOME: …CAATACTTAATTTCTGCAACAGCTAAGGACTGCAAACCCC… … TAACAGCTAAGCACCC</a:t>
            </a:r>
          </a:p>
          <a:p>
            <a:pPr marL="0" indent="0">
              <a:buNone/>
              <a:defRPr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READ1: …CAATACTTAATTTCTG</a:t>
            </a:r>
            <a:r>
              <a:rPr lang="en-US" sz="1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AACAGCTAAGGACTGCAAACCCC 	 </a:t>
            </a:r>
            <a:r>
              <a:rPr lang="en-US" sz="10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MISMATCH</a:t>
            </a:r>
            <a:r>
              <a:rPr lang="en-US" sz="10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1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READ2: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CAATACTTAATTTCTG</a:t>
            </a:r>
            <a:r>
              <a:rPr lang="en-US" sz="1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AACAGCTAAGGACTGCA		 </a:t>
            </a:r>
            <a:r>
              <a:rPr lang="en-US" sz="10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MISMATCH</a:t>
            </a:r>
            <a:r>
              <a:rPr lang="en-US" sz="10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READ3: …CAATACTTAATTTCTG</a:t>
            </a:r>
            <a:r>
              <a:rPr lang="en-US" sz="1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AACAGCTA 			 </a:t>
            </a:r>
            <a:r>
              <a:rPr lang="en-US" sz="10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 MISMATCH]</a:t>
            </a:r>
          </a:p>
          <a:p>
            <a:pPr marL="0" indent="0">
              <a:buNone/>
              <a:defRPr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READ4: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CAATACTTAATTTCTG----------------------------</a:t>
            </a:r>
            <a:r>
              <a:rPr lang="en-US" sz="1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AACAGCTAAG </a:t>
            </a:r>
            <a:r>
              <a:rPr lang="en-US" sz="10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 MISMATCH WILL MAP]</a:t>
            </a:r>
          </a:p>
          <a:p>
            <a:pPr marL="0" indent="0">
              <a:buNone/>
              <a:defRPr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READ4: …CAATACTTAATTTCTG----------------------------</a:t>
            </a:r>
            <a:r>
              <a:rPr lang="en-US" sz="1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AACAGCTAA  </a:t>
            </a:r>
            <a:r>
              <a:rPr lang="en-US" sz="10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10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MISMATCH WILL MAP]</a:t>
            </a:r>
            <a:endParaRPr lang="en-US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READ4: …CAATACTTAATTTCTG----------------------------</a:t>
            </a:r>
            <a:r>
              <a:rPr lang="en-US" sz="1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AACAGCTAAG </a:t>
            </a:r>
            <a:r>
              <a:rPr lang="en-US" sz="1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 </a:t>
            </a:r>
            <a:r>
              <a:rPr lang="en-US" sz="10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MISMATCH WILL MAP]</a:t>
            </a:r>
          </a:p>
          <a:p>
            <a:pPr marL="0" indent="0">
              <a:buNone/>
              <a:defRPr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READ4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 …CAATACTTAATTTCTG----------------------------</a:t>
            </a:r>
            <a:r>
              <a:rPr lang="en-US" sz="1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AACAGCTAAG</a:t>
            </a:r>
            <a:r>
              <a:rPr lang="en-US" sz="1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 MISMATCH, WON’T MAP]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endParaRPr lang="en-US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6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mtDNA deletions: general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715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mtDNA deletions in general</a:t>
            </a:r>
          </a:p>
          <a:p>
            <a:r>
              <a:rPr lang="en-US" dirty="0" smtClean="0"/>
              <a:t>oxidative </a:t>
            </a:r>
            <a:r>
              <a:rPr lang="en-US" dirty="0"/>
              <a:t>damaged DNA </a:t>
            </a:r>
            <a:r>
              <a:rPr lang="en-US" dirty="0" smtClean="0"/>
              <a:t>prone </a:t>
            </a:r>
            <a:r>
              <a:rPr lang="en-US" dirty="0"/>
              <a:t>to mispairing of repetitive elements and </a:t>
            </a:r>
            <a:r>
              <a:rPr lang="en-US" dirty="0" smtClean="0"/>
              <a:t>correlates </a:t>
            </a:r>
            <a:r>
              <a:rPr lang="en-US" dirty="0"/>
              <a:t>with DNA </a:t>
            </a:r>
            <a:r>
              <a:rPr lang="en-US" dirty="0" smtClean="0"/>
              <a:t>deletions</a:t>
            </a:r>
          </a:p>
          <a:p>
            <a:r>
              <a:rPr lang="en-US" dirty="0" smtClean="0"/>
              <a:t>mtDNA </a:t>
            </a:r>
            <a:r>
              <a:rPr lang="en-US" dirty="0"/>
              <a:t>deletions are most likely to occur during repair of damaged mtDNA (Krishnan et al. 2008). </a:t>
            </a:r>
            <a:endParaRPr lang="en-US" dirty="0" smtClean="0"/>
          </a:p>
          <a:p>
            <a:r>
              <a:rPr lang="en-US" dirty="0" smtClean="0"/>
              <a:t>&gt;100 </a:t>
            </a:r>
            <a:r>
              <a:rPr lang="en-US" dirty="0"/>
              <a:t>mtDNA deletions </a:t>
            </a:r>
            <a:r>
              <a:rPr lang="en-US" dirty="0" smtClean="0"/>
              <a:t>associated </a:t>
            </a:r>
            <a:r>
              <a:rPr lang="en-US" dirty="0"/>
              <a:t>with various diseases (</a:t>
            </a:r>
            <a:r>
              <a:rPr lang="en-US" dirty="0">
                <a:hlinkClick r:id="rId2"/>
              </a:rPr>
              <a:t>http://www.mitomap.org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 Parkinson’s disease: large </a:t>
            </a:r>
            <a:r>
              <a:rPr lang="en-US" dirty="0"/>
              <a:t>scale deletions in individual neurons from the substantial </a:t>
            </a:r>
            <a:r>
              <a:rPr lang="en-US" dirty="0" err="1"/>
              <a:t>nigra</a:t>
            </a:r>
            <a:r>
              <a:rPr lang="en-US" dirty="0"/>
              <a:t> of patients </a:t>
            </a:r>
            <a:r>
              <a:rPr lang="en-US" dirty="0" smtClean="0"/>
              <a:t>were </a:t>
            </a:r>
            <a:r>
              <a:rPr lang="en-US" dirty="0"/>
              <a:t>detected, with various sizes ranging from 1,763bp to 9,445bp within the major arc (Reeve et al. 2008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/>
              <a:t>mtDNA “common deletion</a:t>
            </a:r>
            <a:r>
              <a:rPr lang="en-US" b="1" dirty="0" smtClean="0"/>
              <a:t>” </a:t>
            </a:r>
            <a:r>
              <a:rPr lang="en-US" dirty="0" smtClean="0"/>
              <a:t>m.8470_13446del4977</a:t>
            </a:r>
          </a:p>
          <a:p>
            <a:r>
              <a:rPr lang="en-US" dirty="0" smtClean="0"/>
              <a:t>4,977-bp </a:t>
            </a:r>
            <a:r>
              <a:rPr lang="en-US" dirty="0"/>
              <a:t>deletion </a:t>
            </a:r>
            <a:r>
              <a:rPr lang="en-US" dirty="0" smtClean="0"/>
              <a:t>m.del8470-13447</a:t>
            </a:r>
          </a:p>
          <a:p>
            <a:pPr lvl="1"/>
            <a:r>
              <a:rPr lang="en-US" dirty="0" smtClean="0"/>
              <a:t>between </a:t>
            </a:r>
            <a:r>
              <a:rPr lang="en-US" dirty="0"/>
              <a:t>two 13-bp direct </a:t>
            </a:r>
            <a:r>
              <a:rPr lang="en-US" dirty="0" smtClean="0"/>
              <a:t>repeats:</a:t>
            </a:r>
            <a:endParaRPr lang="en-US" dirty="0"/>
          </a:p>
          <a:p>
            <a:pPr lvl="1"/>
            <a:r>
              <a:rPr lang="en-US" dirty="0"/>
              <a:t>m.8470–8482 and m.13447–13459 </a:t>
            </a:r>
          </a:p>
          <a:p>
            <a:r>
              <a:rPr lang="en-US" dirty="0" smtClean="0"/>
              <a:t>underlies </a:t>
            </a:r>
            <a:r>
              <a:rPr lang="en-US" dirty="0"/>
              <a:t>sporadic diseases including </a:t>
            </a:r>
          </a:p>
          <a:p>
            <a:pPr lvl="1"/>
            <a:r>
              <a:rPr lang="en-US" dirty="0"/>
              <a:t>Pearson’s disease(PD), </a:t>
            </a:r>
          </a:p>
          <a:p>
            <a:pPr lvl="1"/>
            <a:r>
              <a:rPr lang="en-US" dirty="0"/>
              <a:t>Kearns-Sayre syndrome (KSS</a:t>
            </a:r>
            <a:r>
              <a:rPr lang="en-US" dirty="0" smtClean="0"/>
              <a:t>)</a:t>
            </a:r>
            <a:r>
              <a:rPr lang="en-US" sz="800" dirty="0" smtClean="0"/>
              <a:t> (one of ~150 </a:t>
            </a:r>
            <a:r>
              <a:rPr lang="en-US" sz="800" dirty="0" err="1" smtClean="0"/>
              <a:t>dels</a:t>
            </a:r>
            <a:r>
              <a:rPr lang="en-US" sz="800" dirty="0" smtClean="0"/>
              <a:t>)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mitochondrial myopathies (MM) and </a:t>
            </a:r>
          </a:p>
          <a:p>
            <a:pPr lvl="1"/>
            <a:r>
              <a:rPr lang="en-US" dirty="0"/>
              <a:t>progressive external </a:t>
            </a:r>
            <a:r>
              <a:rPr lang="en-US" dirty="0" err="1"/>
              <a:t>ophthalmoplegia</a:t>
            </a:r>
            <a:r>
              <a:rPr lang="en-US" dirty="0"/>
              <a:t> (PEO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therefore </a:t>
            </a:r>
            <a:r>
              <a:rPr lang="en-US" dirty="0"/>
              <a:t>called the “common” </a:t>
            </a:r>
            <a:r>
              <a:rPr lang="en-US" dirty="0" smtClean="0"/>
              <a:t>deletion</a:t>
            </a:r>
            <a:endParaRPr lang="en-US" dirty="0"/>
          </a:p>
          <a:p>
            <a:r>
              <a:rPr lang="en-US" dirty="0" smtClean="0"/>
              <a:t>accumulates </a:t>
            </a:r>
            <a:r>
              <a:rPr lang="en-US" dirty="0"/>
              <a:t>in many tissues during </a:t>
            </a:r>
            <a:r>
              <a:rPr lang="en-US" dirty="0" smtClean="0"/>
              <a:t>aging</a:t>
            </a:r>
          </a:p>
          <a:p>
            <a:r>
              <a:rPr lang="en-US" dirty="0" smtClean="0"/>
              <a:t>has </a:t>
            </a:r>
            <a:r>
              <a:rPr lang="en-US" dirty="0"/>
              <a:t>been used as an mtDNA damage biomarker </a:t>
            </a:r>
            <a:r>
              <a:rPr lang="en-US" dirty="0" smtClean="0"/>
              <a:t>(</a:t>
            </a:r>
            <a:r>
              <a:rPr lang="en-US" dirty="0"/>
              <a:t>Meissner et al. 2008). </a:t>
            </a:r>
            <a:endParaRPr lang="en-US" dirty="0" smtClean="0"/>
          </a:p>
          <a:p>
            <a:r>
              <a:rPr lang="en-US" dirty="0" smtClean="0"/>
              <a:t>13bp insertion at deletion boundary</a:t>
            </a:r>
          </a:p>
          <a:p>
            <a:pPr lvl="1"/>
            <a:r>
              <a:rPr lang="en-US" sz="800" dirty="0"/>
              <a:t>AACACAAACTACCACCT</a:t>
            </a:r>
            <a:r>
              <a:rPr lang="en-US" sz="800" dirty="0">
                <a:solidFill>
                  <a:srgbClr val="FF0000"/>
                </a:solidFill>
              </a:rPr>
              <a:t>ACCTCCCTCACCA</a:t>
            </a:r>
            <a:r>
              <a:rPr lang="en-US" sz="800" dirty="0"/>
              <a:t>TTGGCAGCCTAGCATTA</a:t>
            </a:r>
          </a:p>
          <a:p>
            <a:pPr lvl="1"/>
            <a:r>
              <a:rPr lang="en-US" dirty="0" smtClean="0"/>
              <a:t>Sequence may vary (</a:t>
            </a:r>
            <a:r>
              <a:rPr lang="en-US" dirty="0" err="1" smtClean="0"/>
              <a:t>Bogliolo</a:t>
            </a:r>
            <a:r>
              <a:rPr lang="en-US" dirty="0" smtClean="0"/>
              <a:t> 1999)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98397" y="6614823"/>
            <a:ext cx="4863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Li et al “Physiology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Pathophysiology of Mitochondrial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DNA” 2012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065" y="2543679"/>
            <a:ext cx="45148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mtDNA deletion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mtdna dele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741136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4195" y="6596743"/>
            <a:ext cx="3029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Chen et al, Journal Human Genetics 2011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21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mtDNA deletion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94312"/>
            <a:ext cx="8686800" cy="3035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200" dirty="0" smtClean="0"/>
              <a:t>More likely to be caused by repair mechanisms rather than replication errors</a:t>
            </a:r>
          </a:p>
          <a:p>
            <a:r>
              <a:rPr lang="en-US" sz="1200" dirty="0" smtClean="0"/>
              <a:t>Consistent with distribution of repeats where deletions are observed (more in major arc vs minor)</a:t>
            </a:r>
          </a:p>
          <a:p>
            <a:r>
              <a:rPr lang="en-US" sz="1200" dirty="0" smtClean="0"/>
              <a:t>Consistent with experimental evidence (when you introduce double-stranded break, you get deletions)</a:t>
            </a:r>
          </a:p>
          <a:p>
            <a:r>
              <a:rPr lang="en-US" sz="1200" dirty="0" smtClean="0"/>
              <a:t>Current models of replication not consistent with location of observed deletions</a:t>
            </a:r>
          </a:p>
          <a:p>
            <a:r>
              <a:rPr lang="en-US" sz="1200" dirty="0" smtClean="0"/>
              <a:t>Catalytic mutations in POLG and PEO1 cause stalling, likely causing depletion in dividing cells and DSB then deletions in post-mitotic cells</a:t>
            </a:r>
          </a:p>
          <a:p>
            <a:r>
              <a:rPr lang="en-US" sz="1200" dirty="0" smtClean="0"/>
              <a:t>Imbalance of nucleotide pools (</a:t>
            </a:r>
            <a:r>
              <a:rPr lang="en-US" sz="1200" dirty="0" err="1" smtClean="0"/>
              <a:t>eg</a:t>
            </a:r>
            <a:r>
              <a:rPr lang="en-US" sz="1200" dirty="0" smtClean="0"/>
              <a:t> ANT1 KOs) could cause DSB then deletions</a:t>
            </a:r>
          </a:p>
          <a:p>
            <a:r>
              <a:rPr lang="en-US" sz="1200" i="1" dirty="0"/>
              <a:t>in vitro </a:t>
            </a:r>
            <a:r>
              <a:rPr lang="en-US" sz="1200" dirty="0" smtClean="0"/>
              <a:t>studies: </a:t>
            </a:r>
            <a:r>
              <a:rPr lang="en-US" sz="1200" dirty="0" err="1" smtClean="0"/>
              <a:t>mt_dels</a:t>
            </a:r>
            <a:r>
              <a:rPr lang="en-US" sz="1200" dirty="0" smtClean="0"/>
              <a:t> occur after exposure to UV radiation, singlet O2, ionizing radiation (likely after mtDNA repair)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High </a:t>
            </a:r>
            <a:r>
              <a:rPr lang="en-US" sz="1200" dirty="0" err="1" smtClean="0"/>
              <a:t>mt_dels</a:t>
            </a:r>
            <a:r>
              <a:rPr lang="en-US" sz="1200" dirty="0" smtClean="0"/>
              <a:t> in substantia </a:t>
            </a:r>
            <a:r>
              <a:rPr lang="en-US" sz="1200" dirty="0" err="1" smtClean="0"/>
              <a:t>nigra</a:t>
            </a:r>
            <a:r>
              <a:rPr lang="en-US" sz="1200" dirty="0" smtClean="0"/>
              <a:t> in PD?</a:t>
            </a:r>
          </a:p>
          <a:p>
            <a:r>
              <a:rPr lang="en-US" sz="1200" dirty="0" smtClean="0"/>
              <a:t>Hypothesis: increased oxidative</a:t>
            </a:r>
            <a:r>
              <a:rPr lang="en-US" sz="1200" dirty="0"/>
              <a:t> </a:t>
            </a:r>
            <a:r>
              <a:rPr lang="en-US" sz="1200" dirty="0" smtClean="0"/>
              <a:t>stress </a:t>
            </a:r>
            <a:r>
              <a:rPr lang="en-US" sz="1200" dirty="0"/>
              <a:t>through the metabolism of dopamine, which </a:t>
            </a:r>
            <a:r>
              <a:rPr lang="en-US" sz="1200" dirty="0" smtClean="0"/>
              <a:t>produces ROS; Could cause </a:t>
            </a:r>
            <a:r>
              <a:rPr lang="en-US" sz="1200" dirty="0"/>
              <a:t>DSBs </a:t>
            </a:r>
            <a:r>
              <a:rPr lang="en-US" sz="1200" dirty="0" smtClean="0"/>
              <a:t>by </a:t>
            </a:r>
            <a:r>
              <a:rPr lang="en-US" sz="1200" dirty="0"/>
              <a:t>direct DNA damage </a:t>
            </a:r>
            <a:r>
              <a:rPr lang="en-US" sz="1200" dirty="0" smtClean="0"/>
              <a:t>or replication stalling</a:t>
            </a:r>
          </a:p>
          <a:p>
            <a:r>
              <a:rPr lang="en-US" sz="1200" dirty="0" smtClean="0"/>
              <a:t>Consistent with this: higher conc. MUTYH DNA repair enzyme in substantia </a:t>
            </a:r>
            <a:r>
              <a:rPr lang="en-US" sz="1200" dirty="0" err="1"/>
              <a:t>nigra</a:t>
            </a:r>
            <a:r>
              <a:rPr lang="en-US" sz="1200" dirty="0"/>
              <a:t> from </a:t>
            </a:r>
            <a:r>
              <a:rPr lang="en-US" sz="1200" dirty="0" smtClean="0"/>
              <a:t>PD vs control</a:t>
            </a:r>
          </a:p>
          <a:p>
            <a:r>
              <a:rPr lang="en-US" sz="1200" dirty="0" smtClean="0"/>
              <a:t>High </a:t>
            </a:r>
            <a:r>
              <a:rPr lang="en-US" sz="1200" dirty="0" err="1" smtClean="0"/>
              <a:t>heteroplasmy</a:t>
            </a:r>
            <a:r>
              <a:rPr lang="en-US" sz="1200" dirty="0" smtClean="0"/>
              <a:t> by drift or selection?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3548" y="6596743"/>
            <a:ext cx="7270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Krishnan,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Chinnery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Turnbull et al “What causes mtDNA deletions in human cells” Nature Genetics 2008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6843032" cy="283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m.8470_13446del4977 novel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Add 13bp (ACCTCCCTCACCA) at boundary – but this exact sequence &amp; length may not be conserved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828800"/>
            <a:ext cx="4114799" cy="30096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800" y="6617473"/>
            <a:ext cx="2066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Bogliolo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Mutagenesis 1999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9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mtDNA deletion presence across tissues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% of individual have any amount of mtDNA deletion (PCR)?</a:t>
            </a:r>
          </a:p>
          <a:p>
            <a:r>
              <a:rPr lang="en-US" dirty="0" smtClean="0"/>
              <a:t>Skin 0-83% based on age (Arch </a:t>
            </a:r>
            <a:r>
              <a:rPr lang="en-US" dirty="0" err="1" smtClean="0"/>
              <a:t>Dermatol</a:t>
            </a:r>
            <a:r>
              <a:rPr lang="en-US" dirty="0" smtClean="0"/>
              <a:t> Res 1994)</a:t>
            </a:r>
          </a:p>
          <a:p>
            <a:endParaRPr lang="en-US" dirty="0"/>
          </a:p>
          <a:p>
            <a:r>
              <a:rPr lang="en-US" dirty="0" smtClean="0"/>
              <a:t>Other tissues 3%-100% (</a:t>
            </a:r>
            <a:r>
              <a:rPr lang="en-US" dirty="0" err="1" smtClean="0"/>
              <a:t>Nie</a:t>
            </a:r>
            <a:r>
              <a:rPr lang="en-US" dirty="0" smtClean="0"/>
              <a:t> et al, </a:t>
            </a:r>
            <a:r>
              <a:rPr lang="en-US" dirty="0" err="1" smtClean="0"/>
              <a:t>PLoS</a:t>
            </a:r>
            <a:r>
              <a:rPr lang="en-US" dirty="0" smtClean="0"/>
              <a:t> One 2013)</a:t>
            </a:r>
          </a:p>
          <a:p>
            <a:pPr lvl="1"/>
            <a:r>
              <a:rPr lang="en-US" dirty="0" smtClean="0"/>
              <a:t>Meta analysis of 33 studies (&gt;1500 patients)</a:t>
            </a:r>
          </a:p>
          <a:p>
            <a:pPr lvl="1"/>
            <a:r>
              <a:rPr lang="en-US" dirty="0" smtClean="0"/>
              <a:t>Overall, less mtDNA deletion in tumor vs </a:t>
            </a:r>
            <a:r>
              <a:rPr lang="en-US" dirty="0" err="1" smtClean="0"/>
              <a:t>adj</a:t>
            </a:r>
            <a:r>
              <a:rPr lang="en-US" dirty="0" smtClean="0"/>
              <a:t> normal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34" y="884593"/>
            <a:ext cx="3100526" cy="23015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24800" y="3154355"/>
            <a:ext cx="100508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800" dirty="0" smtClean="0"/>
              <a:t>Arch </a:t>
            </a:r>
            <a:r>
              <a:rPr lang="en-US" sz="800" dirty="0" err="1" smtClean="0"/>
              <a:t>Dermatol</a:t>
            </a:r>
            <a:r>
              <a:rPr lang="en-US" sz="800" dirty="0" smtClean="0"/>
              <a:t> Res 1994</a:t>
            </a:r>
            <a:endParaRPr lang="en-US" sz="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560114"/>
            <a:ext cx="3048000" cy="421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mtDNA deletion </a:t>
            </a:r>
            <a:r>
              <a:rPr lang="en-US" dirty="0" err="1" smtClean="0"/>
              <a:t>heteroplasmy</a:t>
            </a:r>
            <a:r>
              <a:rPr lang="en-US" dirty="0" smtClean="0"/>
              <a:t> levels across tissues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Heart “middle-aged”: 0.001 (</a:t>
            </a:r>
            <a:r>
              <a:rPr lang="en-US" dirty="0" err="1" smtClean="0"/>
              <a:t>Cortopassi</a:t>
            </a:r>
            <a:r>
              <a:rPr lang="en-US" dirty="0"/>
              <a:t>, </a:t>
            </a:r>
            <a:r>
              <a:rPr lang="en-US" dirty="0" err="1"/>
              <a:t>Arnheim</a:t>
            </a:r>
            <a:r>
              <a:rPr lang="en-US" dirty="0"/>
              <a:t> NAR </a:t>
            </a:r>
            <a:r>
              <a:rPr lang="en-US" dirty="0" smtClean="0"/>
              <a:t>1990)</a:t>
            </a:r>
          </a:p>
          <a:p>
            <a:r>
              <a:rPr lang="en-US" dirty="0" smtClean="0"/>
              <a:t>Colorectal ~65yr: ~0.01 (Chen BMC Med Genet 2011)</a:t>
            </a:r>
          </a:p>
          <a:p>
            <a:r>
              <a:rPr lang="en-US" dirty="0" smtClean="0"/>
              <a:t>Hair ~20yr: 0.00001 (Zheng BJBMS 2012)</a:t>
            </a:r>
            <a:endParaRPr lang="en-US" dirty="0"/>
          </a:p>
          <a:p>
            <a:r>
              <a:rPr lang="en-US" dirty="0"/>
              <a:t>Hair </a:t>
            </a:r>
            <a:r>
              <a:rPr lang="en-US" dirty="0" smtClean="0"/>
              <a:t>~80yr</a:t>
            </a:r>
            <a:r>
              <a:rPr lang="en-US" dirty="0"/>
              <a:t>: </a:t>
            </a:r>
            <a:r>
              <a:rPr lang="en-US" dirty="0" smtClean="0"/>
              <a:t>0.001 </a:t>
            </a:r>
            <a:r>
              <a:rPr lang="en-US" dirty="0"/>
              <a:t>(Zheng BJBMS 2012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0277" b="59333"/>
          <a:stretch/>
        </p:blipFill>
        <p:spPr>
          <a:xfrm>
            <a:off x="6019800" y="715962"/>
            <a:ext cx="2895600" cy="2105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071" y="3020291"/>
            <a:ext cx="2870289" cy="20236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53200" y="753625"/>
            <a:ext cx="115736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800" dirty="0"/>
              <a:t>Chen BMC Med Genet 2011</a:t>
            </a:r>
          </a:p>
        </p:txBody>
      </p:sp>
      <p:sp>
        <p:nvSpPr>
          <p:cNvPr id="9" name="Rectangle 8"/>
          <p:cNvSpPr/>
          <p:nvPr/>
        </p:nvSpPr>
        <p:spPr>
          <a:xfrm>
            <a:off x="6310232" y="3186104"/>
            <a:ext cx="785471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800" dirty="0" smtClean="0"/>
              <a:t>Zheng BJBMS 2012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729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mtDNA deletion </a:t>
            </a:r>
            <a:r>
              <a:rPr lang="en-US" dirty="0" err="1" smtClean="0"/>
              <a:t>heteroplasmy</a:t>
            </a:r>
            <a:r>
              <a:rPr lang="en-US" dirty="0" smtClean="0"/>
              <a:t>: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6019800" cy="2786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Brain regions </a:t>
            </a:r>
            <a:r>
              <a:rPr lang="en-US" dirty="0"/>
              <a:t>Corral-</a:t>
            </a:r>
            <a:r>
              <a:rPr lang="en-US" dirty="0" err="1"/>
              <a:t>Debrinski</a:t>
            </a:r>
            <a:r>
              <a:rPr lang="en-US" dirty="0"/>
              <a:t> </a:t>
            </a:r>
            <a:r>
              <a:rPr lang="en-US" i="1" dirty="0"/>
              <a:t>Nat Genet</a:t>
            </a:r>
            <a:r>
              <a:rPr lang="en-US" dirty="0"/>
              <a:t> 1992</a:t>
            </a:r>
          </a:p>
          <a:p>
            <a:r>
              <a:rPr lang="en-US" dirty="0" smtClean="0"/>
              <a:t>Cortex 67-77yo: 0.0023-0.012</a:t>
            </a:r>
          </a:p>
          <a:p>
            <a:r>
              <a:rPr lang="en-US" dirty="0" smtClean="0"/>
              <a:t>Cortex 80yo</a:t>
            </a:r>
            <a:r>
              <a:rPr lang="en-US" dirty="0"/>
              <a:t>: </a:t>
            </a:r>
            <a:r>
              <a:rPr lang="en-US" dirty="0" smtClean="0"/>
              <a:t>0.03 </a:t>
            </a:r>
          </a:p>
          <a:p>
            <a:r>
              <a:rPr lang="en-US" dirty="0" smtClean="0"/>
              <a:t>Putamen 67-77yo : 0.001-0.01 </a:t>
            </a:r>
          </a:p>
          <a:p>
            <a:r>
              <a:rPr lang="en-US" dirty="0" smtClean="0"/>
              <a:t>Putamen 80yo </a:t>
            </a:r>
            <a:r>
              <a:rPr lang="en-US" dirty="0"/>
              <a:t>: </a:t>
            </a:r>
            <a:r>
              <a:rPr lang="en-US" dirty="0" smtClean="0"/>
              <a:t>0.12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Measurement of individual neurons</a:t>
            </a:r>
          </a:p>
          <a:p>
            <a:r>
              <a:rPr lang="en-US" dirty="0" smtClean="0"/>
              <a:t>S</a:t>
            </a:r>
            <a:r>
              <a:rPr lang="en-US" dirty="0"/>
              <a:t>. </a:t>
            </a:r>
            <a:r>
              <a:rPr lang="en-US" dirty="0" err="1"/>
              <a:t>nigra</a:t>
            </a:r>
            <a:r>
              <a:rPr lang="en-US" dirty="0"/>
              <a:t> ~80: 5-70% (</a:t>
            </a:r>
            <a:r>
              <a:rPr lang="en-US" dirty="0" err="1"/>
              <a:t>Kratysberg</a:t>
            </a:r>
            <a:r>
              <a:rPr lang="en-US" dirty="0"/>
              <a:t> Nat Genet 2006)</a:t>
            </a:r>
          </a:p>
          <a:p>
            <a:r>
              <a:rPr lang="en-US" dirty="0" smtClean="0"/>
              <a:t>Brain ~20yr: 15-20% (</a:t>
            </a:r>
            <a:r>
              <a:rPr lang="en-US" dirty="0" err="1" smtClean="0"/>
              <a:t>Dolle</a:t>
            </a:r>
            <a:r>
              <a:rPr lang="en-US" dirty="0" smtClean="0"/>
              <a:t> Nat </a:t>
            </a:r>
            <a:r>
              <a:rPr lang="en-US" dirty="0" err="1" smtClean="0"/>
              <a:t>Commun</a:t>
            </a:r>
            <a:r>
              <a:rPr lang="en-US" dirty="0" smtClean="0"/>
              <a:t> 2016)</a:t>
            </a:r>
          </a:p>
          <a:p>
            <a:r>
              <a:rPr lang="en-US" dirty="0" smtClean="0"/>
              <a:t>S. </a:t>
            </a:r>
            <a:r>
              <a:rPr lang="en-US" dirty="0" err="1" smtClean="0"/>
              <a:t>nigra</a:t>
            </a:r>
            <a:r>
              <a:rPr lang="en-US" dirty="0" smtClean="0"/>
              <a:t> ~80: 10-80% </a:t>
            </a:r>
            <a:r>
              <a:rPr lang="en-US" dirty="0"/>
              <a:t>(</a:t>
            </a:r>
            <a:r>
              <a:rPr lang="en-US" dirty="0" err="1"/>
              <a:t>Dolle</a:t>
            </a:r>
            <a:r>
              <a:rPr lang="en-US" dirty="0"/>
              <a:t> Nat </a:t>
            </a:r>
            <a:r>
              <a:rPr lang="en-US" dirty="0" err="1"/>
              <a:t>Commun</a:t>
            </a:r>
            <a:r>
              <a:rPr lang="en-US" dirty="0"/>
              <a:t> 2016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53200" y="753625"/>
            <a:ext cx="115736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800" dirty="0"/>
              <a:t>Chen BMC Med Genet 2011</a:t>
            </a:r>
          </a:p>
        </p:txBody>
      </p:sp>
      <p:sp>
        <p:nvSpPr>
          <p:cNvPr id="9" name="Rectangle 8"/>
          <p:cNvSpPr/>
          <p:nvPr/>
        </p:nvSpPr>
        <p:spPr>
          <a:xfrm>
            <a:off x="7043628" y="6590120"/>
            <a:ext cx="153747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200" dirty="0" err="1" smtClean="0"/>
              <a:t>Dolle</a:t>
            </a:r>
            <a:r>
              <a:rPr lang="en-US" sz="1200" dirty="0" smtClean="0"/>
              <a:t> Nat </a:t>
            </a:r>
            <a:r>
              <a:rPr lang="en-US" sz="1200" dirty="0" err="1" smtClean="0"/>
              <a:t>Commun</a:t>
            </a:r>
            <a:r>
              <a:rPr lang="en-US" sz="1200" dirty="0" smtClean="0"/>
              <a:t> 2016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82485" b="21699"/>
          <a:stretch/>
        </p:blipFill>
        <p:spPr>
          <a:xfrm>
            <a:off x="6553200" y="76200"/>
            <a:ext cx="2261657" cy="6473022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19" y="4572000"/>
            <a:ext cx="3087381" cy="168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7222" t="5406" r="4315" b="4861"/>
          <a:stretch/>
        </p:blipFill>
        <p:spPr>
          <a:xfrm>
            <a:off x="17556" y="4038600"/>
            <a:ext cx="3124200" cy="2438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45571" y="6590120"/>
            <a:ext cx="237725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dirty="0"/>
              <a:t>Corral-</a:t>
            </a:r>
            <a:r>
              <a:rPr lang="en-US" sz="1200" dirty="0" err="1"/>
              <a:t>Debrinski</a:t>
            </a:r>
            <a:r>
              <a:rPr lang="en-US" sz="1200" dirty="0"/>
              <a:t> et al. </a:t>
            </a:r>
            <a:r>
              <a:rPr lang="en-US" sz="1200" i="1" dirty="0"/>
              <a:t>Nat Genet</a:t>
            </a:r>
            <a:r>
              <a:rPr lang="en-US" sz="1200" dirty="0"/>
              <a:t> 1992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40054" y="6590120"/>
            <a:ext cx="168482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200" dirty="0" err="1" smtClean="0"/>
              <a:t>Kratysberg</a:t>
            </a:r>
            <a:r>
              <a:rPr lang="en-US" sz="1200" dirty="0" smtClean="0"/>
              <a:t> Nat Genet 2006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634929" y="4495056"/>
            <a:ext cx="839974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000" dirty="0" smtClean="0"/>
              <a:t>Substantia </a:t>
            </a:r>
            <a:r>
              <a:rPr lang="en-US" sz="1000" dirty="0" err="1" smtClean="0"/>
              <a:t>nigra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367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presentation_template2</Template>
  <TotalTime>15330</TotalTime>
  <Words>1515</Words>
  <Application>Microsoft Office PowerPoint</Application>
  <PresentationFormat>On-screen Show (4:3)</PresentationFormat>
  <Paragraphs>230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Courier New</vt:lpstr>
      <vt:lpstr>presentation_template2</vt:lpstr>
      <vt:lpstr>mtDNA deletion analysis: pilot study of blood WGS data</vt:lpstr>
      <vt:lpstr>Outline</vt:lpstr>
      <vt:lpstr>mtDNA deletions: general background</vt:lpstr>
      <vt:lpstr>mtDNA deletion map</vt:lpstr>
      <vt:lpstr>mtDNA deletion mechanisms</vt:lpstr>
      <vt:lpstr>m.8470_13446del4977 novel sequence</vt:lpstr>
      <vt:lpstr>mtDNA deletion presence across tissues</vt:lpstr>
      <vt:lpstr>mtDNA deletion heteroplasmy levels across tissues</vt:lpstr>
      <vt:lpstr>mtDNA deletion heteroplasmy: Brain</vt:lpstr>
      <vt:lpstr>Outline</vt:lpstr>
      <vt:lpstr>Detecting deletions: 4 possible methods</vt:lpstr>
      <vt:lpstr>Detecting deletions by split-reads (STAR aligner)</vt:lpstr>
      <vt:lpstr>Outline</vt:lpstr>
      <vt:lpstr>mtDNA deletion calling: positive controls</vt:lpstr>
      <vt:lpstr>mtDNA deletion calling: positive controls</vt:lpstr>
      <vt:lpstr>mtDNA deletion calling: all data</vt:lpstr>
      <vt:lpstr>Outline</vt:lpstr>
      <vt:lpstr>WGS cohort</vt:lpstr>
      <vt:lpstr>3 mtDNA deletions detected in WGS blood</vt:lpstr>
      <vt:lpstr>3 mtDNA deletions detected in WGS blood</vt:lpstr>
      <vt:lpstr>2 mtDNA deletions detected</vt:lpstr>
      <vt:lpstr>3 mtDNA deletions detected in WGS blood: 2 artifacts</vt:lpstr>
      <vt:lpstr>m.5581-5692del113</vt:lpstr>
      <vt:lpstr>Artifacts are not interesting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 clinical sequencing in mitochondrial disease</dc:title>
  <dc:creator>Sarah Calvo</dc:creator>
  <cp:lastModifiedBy>Sarah Calvo</cp:lastModifiedBy>
  <cp:revision>576</cp:revision>
  <cp:lastPrinted>2012-11-12T14:35:49Z</cp:lastPrinted>
  <dcterms:created xsi:type="dcterms:W3CDTF">2012-11-07T19:29:01Z</dcterms:created>
  <dcterms:modified xsi:type="dcterms:W3CDTF">2017-03-21T17:09:01Z</dcterms:modified>
</cp:coreProperties>
</file>