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345" r:id="rId3"/>
    <p:sldId id="1169" r:id="rId4"/>
    <p:sldId id="1170" r:id="rId5"/>
    <p:sldId id="1172" r:id="rId6"/>
    <p:sldId id="394" r:id="rId7"/>
    <p:sldId id="395" r:id="rId8"/>
    <p:sldId id="1145" r:id="rId9"/>
    <p:sldId id="397" r:id="rId10"/>
    <p:sldId id="402" r:id="rId11"/>
    <p:sldId id="400" r:id="rId12"/>
    <p:sldId id="1096" r:id="rId13"/>
    <p:sldId id="1098" r:id="rId14"/>
    <p:sldId id="403" r:id="rId15"/>
    <p:sldId id="404" r:id="rId16"/>
    <p:sldId id="405" r:id="rId17"/>
    <p:sldId id="406" r:id="rId18"/>
    <p:sldId id="1146" r:id="rId19"/>
    <p:sldId id="407" r:id="rId20"/>
    <p:sldId id="409" r:id="rId21"/>
    <p:sldId id="408" r:id="rId22"/>
    <p:sldId id="1092" r:id="rId23"/>
    <p:sldId id="425" r:id="rId24"/>
    <p:sldId id="1147" r:id="rId25"/>
    <p:sldId id="1019" r:id="rId26"/>
    <p:sldId id="1025" r:id="rId27"/>
    <p:sldId id="1157" r:id="rId28"/>
    <p:sldId id="1158" r:id="rId29"/>
    <p:sldId id="1159" r:id="rId30"/>
    <p:sldId id="1173" r:id="rId31"/>
    <p:sldId id="1175" r:id="rId32"/>
    <p:sldId id="1160" r:id="rId33"/>
    <p:sldId id="1164" r:id="rId34"/>
    <p:sldId id="1163" r:id="rId35"/>
    <p:sldId id="1166" r:id="rId36"/>
    <p:sldId id="497" r:id="rId37"/>
    <p:sldId id="498" r:id="rId38"/>
    <p:sldId id="1156" r:id="rId39"/>
    <p:sldId id="499" r:id="rId40"/>
    <p:sldId id="503" r:id="rId41"/>
    <p:sldId id="502" r:id="rId42"/>
    <p:sldId id="501" r:id="rId43"/>
    <p:sldId id="584" r:id="rId44"/>
    <p:sldId id="585" r:id="rId45"/>
    <p:sldId id="587" r:id="rId46"/>
    <p:sldId id="591" r:id="rId47"/>
    <p:sldId id="592" r:id="rId48"/>
    <p:sldId id="597" r:id="rId49"/>
    <p:sldId id="588" r:id="rId50"/>
    <p:sldId id="594" r:id="rId51"/>
    <p:sldId id="595" r:id="rId52"/>
    <p:sldId id="1176" r:id="rId53"/>
    <p:sldId id="1168" r:id="rId54"/>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F9FC"/>
    <a:srgbClr val="E9EFF7"/>
    <a:srgbClr val="56C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7" autoAdjust="0"/>
    <p:restoredTop sz="94675" autoAdjust="0"/>
  </p:normalViewPr>
  <p:slideViewPr>
    <p:cSldViewPr>
      <p:cViewPr>
        <p:scale>
          <a:sx n="75" d="100"/>
          <a:sy n="75" d="100"/>
        </p:scale>
        <p:origin x="1094" y="19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98" d="100"/>
          <a:sy n="98"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8313"/>
          </a:xfrm>
          <a:prstGeom prst="rect">
            <a:avLst/>
          </a:prstGeom>
        </p:spPr>
        <p:txBody>
          <a:bodyPr vert="horz" lIns="91440" tIns="45720" rIns="91440" bIns="45720" rtlCol="0"/>
          <a:lstStyle>
            <a:lvl1pPr algn="r">
              <a:defRPr sz="1200"/>
            </a:lvl1pPr>
          </a:lstStyle>
          <a:p>
            <a:fld id="{970E8478-7A3A-455D-8DA3-2A7D0E736CE3}" type="datetimeFigureOut">
              <a:rPr lang="en-US" smtClean="0"/>
              <a:t>4/20/2023</a:t>
            </a:fld>
            <a:endParaRPr lang="en-US"/>
          </a:p>
        </p:txBody>
      </p:sp>
      <p:sp>
        <p:nvSpPr>
          <p:cNvPr id="4" name="Footer Placeholder 3"/>
          <p:cNvSpPr>
            <a:spLocks noGrp="1"/>
          </p:cNvSpPr>
          <p:nvPr>
            <p:ph type="ftr" sz="quarter" idx="2"/>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902700"/>
            <a:ext cx="3038475" cy="468313"/>
          </a:xfrm>
          <a:prstGeom prst="rect">
            <a:avLst/>
          </a:prstGeom>
        </p:spPr>
        <p:txBody>
          <a:bodyPr vert="horz" lIns="91440" tIns="45720" rIns="91440" bIns="45720" rtlCol="0" anchor="b"/>
          <a:lstStyle>
            <a:lvl1pPr algn="r">
              <a:defRPr sz="1200"/>
            </a:lvl1pPr>
          </a:lstStyle>
          <a:p>
            <a:fld id="{FB001463-DE98-4DA1-8C81-3405BA4AA637}" type="slidenum">
              <a:rPr lang="en-US" smtClean="0"/>
              <a:t>‹#›</a:t>
            </a:fld>
            <a:endParaRPr lang="en-US"/>
          </a:p>
        </p:txBody>
      </p:sp>
    </p:spTree>
    <p:extLst>
      <p:ext uri="{BB962C8B-B14F-4D97-AF65-F5344CB8AC3E}">
        <p14:creationId xmlns:p14="http://schemas.microsoft.com/office/powerpoint/2010/main" val="18555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E146DF81-2812-4CD1-B6FA-8FAFE7042F98}" type="datetimeFigureOut">
              <a:rPr lang="en-US" smtClean="0"/>
              <a:t>4/20/2023</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B956452E-3FFE-45BA-8F8C-A7F9B374031E}" type="slidenum">
              <a:rPr lang="en-US" smtClean="0"/>
              <a:t>‹#›</a:t>
            </a:fld>
            <a:endParaRPr lang="en-US"/>
          </a:p>
        </p:txBody>
      </p:sp>
    </p:spTree>
    <p:extLst>
      <p:ext uri="{BB962C8B-B14F-4D97-AF65-F5344CB8AC3E}">
        <p14:creationId xmlns:p14="http://schemas.microsoft.com/office/powerpoint/2010/main" val="95133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6452E-3FFE-45BA-8F8C-A7F9B374031E}" type="slidenum">
              <a:rPr lang="en-US" smtClean="0"/>
              <a:t>7</a:t>
            </a:fld>
            <a:endParaRPr lang="en-US" dirty="0"/>
          </a:p>
        </p:txBody>
      </p:sp>
    </p:spTree>
    <p:extLst>
      <p:ext uri="{BB962C8B-B14F-4D97-AF65-F5344CB8AC3E}">
        <p14:creationId xmlns:p14="http://schemas.microsoft.com/office/powerpoint/2010/main" val="382547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6452E-3FFE-45BA-8F8C-A7F9B374031E}" type="slidenum">
              <a:rPr lang="en-US" smtClean="0"/>
              <a:t>17</a:t>
            </a:fld>
            <a:endParaRPr lang="en-US" dirty="0"/>
          </a:p>
        </p:txBody>
      </p:sp>
    </p:spTree>
    <p:extLst>
      <p:ext uri="{BB962C8B-B14F-4D97-AF65-F5344CB8AC3E}">
        <p14:creationId xmlns:p14="http://schemas.microsoft.com/office/powerpoint/2010/main" val="227259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56452E-3FFE-45BA-8F8C-A7F9B374031E}" type="slidenum">
              <a:rPr lang="en-US" smtClean="0"/>
              <a:t>38</a:t>
            </a:fld>
            <a:endParaRPr lang="en-US"/>
          </a:p>
        </p:txBody>
      </p:sp>
    </p:spTree>
    <p:extLst>
      <p:ext uri="{BB962C8B-B14F-4D97-AF65-F5344CB8AC3E}">
        <p14:creationId xmlns:p14="http://schemas.microsoft.com/office/powerpoint/2010/main" val="118530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2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0686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93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027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90600"/>
            <a:ext cx="4038600" cy="54864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038600" cy="54864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682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12822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28600"/>
            <a:ext cx="8534400" cy="48736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533400" y="914400"/>
            <a:ext cx="8153400" cy="5715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5936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txStyles>
    <p:titleStyle>
      <a:lvl1pPr algn="l" defTabSz="914400" rtl="0" eaLnBrk="1" latinLnBrk="0" hangingPunct="1">
        <a:spcBef>
          <a:spcPct val="0"/>
        </a:spcBef>
        <a:buNone/>
        <a:defRPr sz="2800" b="1" kern="1200">
          <a:solidFill>
            <a:schemeClr val="tx1"/>
          </a:solidFill>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28800"/>
            <a:ext cx="8839200" cy="1470025"/>
          </a:xfrm>
        </p:spPr>
        <p:txBody>
          <a:bodyPr>
            <a:noAutofit/>
          </a:bodyPr>
          <a:lstStyle/>
          <a:p>
            <a:r>
              <a:rPr lang="en-US" sz="2800" dirty="0"/>
              <a:t>Mitochondrial Genomics</a:t>
            </a:r>
          </a:p>
        </p:txBody>
      </p:sp>
      <p:sp>
        <p:nvSpPr>
          <p:cNvPr id="3" name="Subtitle 2"/>
          <p:cNvSpPr>
            <a:spLocks noGrp="1"/>
          </p:cNvSpPr>
          <p:nvPr>
            <p:ph type="subTitle" idx="1"/>
          </p:nvPr>
        </p:nvSpPr>
        <p:spPr/>
        <p:txBody>
          <a:bodyPr>
            <a:normAutofit fontScale="77500" lnSpcReduction="20000"/>
          </a:bodyPr>
          <a:lstStyle/>
          <a:p>
            <a:pPr>
              <a:lnSpc>
                <a:spcPct val="95000"/>
              </a:lnSpc>
            </a:pPr>
            <a:r>
              <a:rPr lang="en-US" dirty="0">
                <a:solidFill>
                  <a:schemeClr val="tx1">
                    <a:lumMod val="65000"/>
                    <a:lumOff val="35000"/>
                  </a:schemeClr>
                </a:solidFill>
                <a:latin typeface="+mj-lt"/>
              </a:rPr>
              <a:t>Sarah Calvo, Ph.D.</a:t>
            </a:r>
          </a:p>
          <a:p>
            <a:pPr>
              <a:lnSpc>
                <a:spcPct val="95000"/>
              </a:lnSpc>
            </a:pPr>
            <a:r>
              <a:rPr lang="en-US" dirty="0">
                <a:solidFill>
                  <a:schemeClr val="tx1">
                    <a:lumMod val="65000"/>
                    <a:lumOff val="35000"/>
                  </a:schemeClr>
                </a:solidFill>
                <a:latin typeface="+mj-lt"/>
              </a:rPr>
              <a:t>Senior Computational Biologist</a:t>
            </a:r>
          </a:p>
          <a:p>
            <a:pPr>
              <a:lnSpc>
                <a:spcPct val="95000"/>
              </a:lnSpc>
            </a:pPr>
            <a:r>
              <a:rPr lang="en-US" dirty="0">
                <a:solidFill>
                  <a:schemeClr val="tx1">
                    <a:lumMod val="65000"/>
                    <a:lumOff val="35000"/>
                  </a:schemeClr>
                </a:solidFill>
                <a:latin typeface="+mj-lt"/>
              </a:rPr>
              <a:t>Laboratory of </a:t>
            </a:r>
            <a:r>
              <a:rPr lang="en-US" dirty="0" err="1">
                <a:solidFill>
                  <a:schemeClr val="tx1">
                    <a:lumMod val="65000"/>
                    <a:lumOff val="35000"/>
                  </a:schemeClr>
                </a:solidFill>
                <a:latin typeface="+mj-lt"/>
              </a:rPr>
              <a:t>Vamsi</a:t>
            </a:r>
            <a:r>
              <a:rPr lang="en-US" dirty="0">
                <a:solidFill>
                  <a:schemeClr val="tx1">
                    <a:lumMod val="65000"/>
                    <a:lumOff val="35000"/>
                  </a:schemeClr>
                </a:solidFill>
                <a:latin typeface="+mj-lt"/>
              </a:rPr>
              <a:t> Mootha</a:t>
            </a:r>
          </a:p>
          <a:p>
            <a:pPr>
              <a:lnSpc>
                <a:spcPct val="95000"/>
              </a:lnSpc>
            </a:pPr>
            <a:r>
              <a:rPr lang="en-US" dirty="0">
                <a:solidFill>
                  <a:schemeClr val="tx1">
                    <a:lumMod val="65000"/>
                    <a:lumOff val="35000"/>
                  </a:schemeClr>
                </a:solidFill>
                <a:latin typeface="+mj-lt"/>
              </a:rPr>
              <a:t>Broad Institute (Cambridge, MA)</a:t>
            </a:r>
          </a:p>
          <a:p>
            <a:pPr>
              <a:lnSpc>
                <a:spcPct val="95000"/>
              </a:lnSpc>
            </a:pPr>
            <a:r>
              <a:rPr lang="en-US" dirty="0">
                <a:solidFill>
                  <a:schemeClr val="tx1">
                    <a:lumMod val="65000"/>
                    <a:lumOff val="35000"/>
                  </a:schemeClr>
                </a:solidFill>
                <a:latin typeface="+mj-lt"/>
              </a:rPr>
              <a:t>Massachusetts General Hospital (Boston, MA)</a:t>
            </a:r>
          </a:p>
          <a:p>
            <a:endParaRPr lang="en-US" dirty="0">
              <a:solidFill>
                <a:schemeClr val="tx1">
                  <a:lumMod val="65000"/>
                  <a:lumOff val="35000"/>
                </a:schemeClr>
              </a:solidFill>
              <a:latin typeface="+mj-lt"/>
            </a:endParaRPr>
          </a:p>
          <a:p>
            <a:r>
              <a:rPr lang="en-US" sz="1800" i="1" dirty="0">
                <a:solidFill>
                  <a:schemeClr val="tx1"/>
                </a:solidFill>
              </a:rPr>
              <a:t>BBS Genetics Course  04/21/2023</a:t>
            </a:r>
            <a:endParaRPr lang="en-US" dirty="0">
              <a:latin typeface="+mj-lt"/>
            </a:endParaRPr>
          </a:p>
        </p:txBody>
      </p:sp>
    </p:spTree>
    <p:extLst>
      <p:ext uri="{BB962C8B-B14F-4D97-AF65-F5344CB8AC3E}">
        <p14:creationId xmlns:p14="http://schemas.microsoft.com/office/powerpoint/2010/main" val="421416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form tight junctions (“synapses”)</a:t>
            </a:r>
          </a:p>
        </p:txBody>
      </p:sp>
      <p:pic>
        <p:nvPicPr>
          <p:cNvPr id="5" name="Picture 4"/>
          <p:cNvPicPr>
            <a:picLocks noChangeAspect="1"/>
          </p:cNvPicPr>
          <p:nvPr/>
        </p:nvPicPr>
        <p:blipFill rotWithShape="1">
          <a:blip r:embed="rId2"/>
          <a:srcRect l="8000" t="2297" r="6000" b="1224"/>
          <a:stretch/>
        </p:blipFill>
        <p:spPr>
          <a:xfrm>
            <a:off x="372813" y="1295400"/>
            <a:ext cx="8733087" cy="3200400"/>
          </a:xfrm>
          <a:prstGeom prst="rect">
            <a:avLst/>
          </a:prstGeom>
        </p:spPr>
      </p:pic>
      <p:sp>
        <p:nvSpPr>
          <p:cNvPr id="6" name="TextBox 5"/>
          <p:cNvSpPr txBox="1"/>
          <p:nvPr/>
        </p:nvSpPr>
        <p:spPr>
          <a:xfrm>
            <a:off x="6275586" y="6550223"/>
            <a:ext cx="2868414" cy="307777"/>
          </a:xfrm>
          <a:prstGeom prst="rect">
            <a:avLst/>
          </a:prstGeom>
          <a:noFill/>
        </p:spPr>
        <p:txBody>
          <a:bodyPr wrap="none" rtlCol="0">
            <a:spAutoFit/>
          </a:bodyPr>
          <a:lstStyle/>
          <a:p>
            <a:pPr algn="r"/>
            <a:r>
              <a:rPr lang="en-US" sz="1400" i="1" dirty="0"/>
              <a:t>Picard, Trends in Neurosciences 2015</a:t>
            </a:r>
          </a:p>
        </p:txBody>
      </p:sp>
    </p:spTree>
    <p:extLst>
      <p:ext uri="{BB962C8B-B14F-4D97-AF65-F5344CB8AC3E}">
        <p14:creationId xmlns:p14="http://schemas.microsoft.com/office/powerpoint/2010/main" val="111839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interactive with other structures</a:t>
            </a:r>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4343400" y="6565781"/>
            <a:ext cx="4922951" cy="307777"/>
          </a:xfrm>
          <a:prstGeom prst="rect">
            <a:avLst/>
          </a:prstGeom>
          <a:noFill/>
        </p:spPr>
        <p:txBody>
          <a:bodyPr wrap="none" rtlCol="0">
            <a:spAutoFit/>
          </a:bodyPr>
          <a:lstStyle/>
          <a:p>
            <a:r>
              <a:rPr lang="en-US" sz="1400" i="1" dirty="0"/>
              <a:t>University of Wisconsin Medical School – department of anatomy</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406" b="4010"/>
          <a:stretch/>
        </p:blipFill>
        <p:spPr>
          <a:xfrm>
            <a:off x="518159" y="1066800"/>
            <a:ext cx="3781795" cy="5334000"/>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066801"/>
            <a:ext cx="3607858" cy="5334000"/>
          </a:xfrm>
          <a:prstGeom prst="rect">
            <a:avLst/>
          </a:prstGeom>
        </p:spPr>
      </p:pic>
    </p:spTree>
    <p:extLst>
      <p:ext uri="{BB962C8B-B14F-4D97-AF65-F5344CB8AC3E}">
        <p14:creationId xmlns:p14="http://schemas.microsoft.com/office/powerpoint/2010/main" val="359476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100s to 1000s of mtDNA per cell</a:t>
            </a:r>
          </a:p>
        </p:txBody>
      </p:sp>
      <p:sp>
        <p:nvSpPr>
          <p:cNvPr id="4" name="Rectangle 3"/>
          <p:cNvSpPr/>
          <p:nvPr/>
        </p:nvSpPr>
        <p:spPr>
          <a:xfrm>
            <a:off x="5657850" y="5793001"/>
            <a:ext cx="3429000" cy="230832"/>
          </a:xfrm>
          <a:prstGeom prst="rect">
            <a:avLst/>
          </a:prstGeom>
        </p:spPr>
        <p:txBody>
          <a:bodyPr>
            <a:spAutoFit/>
          </a:bodyPr>
          <a:lstStyle/>
          <a:p>
            <a:pPr algn="r"/>
            <a:r>
              <a:rPr lang="en-US" sz="900" dirty="0">
                <a:solidFill>
                  <a:srgbClr val="333333"/>
                </a:solidFill>
                <a:latin typeface="Open Sans" panose="020B0606030504020204" pitchFamily="34" charset="0"/>
              </a:rPr>
              <a:t>Ban-Ishihara et al, PNAS 2013</a:t>
            </a:r>
            <a:endParaRPr lang="en-US" sz="900" dirty="0"/>
          </a:p>
        </p:txBody>
      </p:sp>
      <p:pic>
        <p:nvPicPr>
          <p:cNvPr id="5" name="Picture 4">
            <a:extLst>
              <a:ext uri="{FF2B5EF4-FFF2-40B4-BE49-F238E27FC236}">
                <a16:creationId xmlns:a16="http://schemas.microsoft.com/office/drawing/2014/main" id="{D3D16385-2DB0-4634-886E-8B33AB6C547F}"/>
              </a:ext>
            </a:extLst>
          </p:cNvPr>
          <p:cNvPicPr>
            <a:picLocks noChangeAspect="1"/>
          </p:cNvPicPr>
          <p:nvPr/>
        </p:nvPicPr>
        <p:blipFill>
          <a:blip r:embed="rId2"/>
          <a:stretch>
            <a:fillRect/>
          </a:stretch>
        </p:blipFill>
        <p:spPr>
          <a:xfrm>
            <a:off x="1885950" y="2181035"/>
            <a:ext cx="5743575" cy="2495930"/>
          </a:xfrm>
          <a:prstGeom prst="rect">
            <a:avLst/>
          </a:prstGeom>
        </p:spPr>
      </p:pic>
      <p:sp>
        <p:nvSpPr>
          <p:cNvPr id="3" name="TextBox 2">
            <a:extLst>
              <a:ext uri="{FF2B5EF4-FFF2-40B4-BE49-F238E27FC236}">
                <a16:creationId xmlns:a16="http://schemas.microsoft.com/office/drawing/2014/main" id="{807BF7DA-4C53-4D7B-900C-809805B2D7E0}"/>
              </a:ext>
            </a:extLst>
          </p:cNvPr>
          <p:cNvSpPr txBox="1"/>
          <p:nvPr/>
        </p:nvSpPr>
        <p:spPr>
          <a:xfrm>
            <a:off x="5372100" y="4676965"/>
            <a:ext cx="1533625" cy="300082"/>
          </a:xfrm>
          <a:prstGeom prst="rect">
            <a:avLst/>
          </a:prstGeom>
          <a:noFill/>
        </p:spPr>
        <p:txBody>
          <a:bodyPr wrap="none" rtlCol="0">
            <a:spAutoFit/>
          </a:bodyPr>
          <a:lstStyle/>
          <a:p>
            <a:r>
              <a:rPr lang="en-US" sz="1350" dirty="0"/>
              <a:t>red = mitochondria</a:t>
            </a:r>
          </a:p>
        </p:txBody>
      </p:sp>
      <p:sp>
        <p:nvSpPr>
          <p:cNvPr id="7" name="TextBox 6">
            <a:extLst>
              <a:ext uri="{FF2B5EF4-FFF2-40B4-BE49-F238E27FC236}">
                <a16:creationId xmlns:a16="http://schemas.microsoft.com/office/drawing/2014/main" id="{3DCF4442-14CE-49F3-AE1D-FD6F1C39F66F}"/>
              </a:ext>
            </a:extLst>
          </p:cNvPr>
          <p:cNvSpPr txBox="1"/>
          <p:nvPr/>
        </p:nvSpPr>
        <p:spPr>
          <a:xfrm>
            <a:off x="2514600" y="4694718"/>
            <a:ext cx="1264385" cy="300082"/>
          </a:xfrm>
          <a:prstGeom prst="rect">
            <a:avLst/>
          </a:prstGeom>
          <a:noFill/>
        </p:spPr>
        <p:txBody>
          <a:bodyPr wrap="none" rtlCol="0">
            <a:spAutoFit/>
          </a:bodyPr>
          <a:lstStyle/>
          <a:p>
            <a:r>
              <a:rPr lang="en-US" sz="1350" dirty="0"/>
              <a:t>green = mtDNA</a:t>
            </a:r>
          </a:p>
        </p:txBody>
      </p:sp>
    </p:spTree>
    <p:extLst>
      <p:ext uri="{BB962C8B-B14F-4D97-AF65-F5344CB8AC3E}">
        <p14:creationId xmlns:p14="http://schemas.microsoft.com/office/powerpoint/2010/main" val="3360900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11D856-0A47-4AC5-998F-40E0A969B6F8}"/>
              </a:ext>
            </a:extLst>
          </p:cNvPr>
          <p:cNvPicPr>
            <a:picLocks noChangeAspect="1"/>
          </p:cNvPicPr>
          <p:nvPr/>
        </p:nvPicPr>
        <p:blipFill>
          <a:blip r:embed="rId2"/>
          <a:stretch>
            <a:fillRect/>
          </a:stretch>
        </p:blipFill>
        <p:spPr>
          <a:xfrm>
            <a:off x="1143000" y="2131362"/>
            <a:ext cx="6747510" cy="3829452"/>
          </a:xfrm>
          <a:prstGeom prst="rect">
            <a:avLst/>
          </a:prstGeom>
        </p:spPr>
      </p:pic>
      <p:sp>
        <p:nvSpPr>
          <p:cNvPr id="2" name="Title 1"/>
          <p:cNvSpPr>
            <a:spLocks noGrp="1"/>
          </p:cNvSpPr>
          <p:nvPr>
            <p:ph type="title"/>
          </p:nvPr>
        </p:nvSpPr>
        <p:spPr/>
        <p:txBody>
          <a:bodyPr/>
          <a:lstStyle/>
          <a:p>
            <a:r>
              <a:rPr lang="en-US" dirty="0"/>
              <a:t>mtDNA copies/cell varies across human tissues</a:t>
            </a:r>
          </a:p>
        </p:txBody>
      </p:sp>
      <p:sp>
        <p:nvSpPr>
          <p:cNvPr id="5" name="Content Placeholder 4"/>
          <p:cNvSpPr>
            <a:spLocks noGrp="1"/>
          </p:cNvSpPr>
          <p:nvPr>
            <p:ph idx="1"/>
          </p:nvPr>
        </p:nvSpPr>
        <p:spPr>
          <a:xfrm>
            <a:off x="8009667" y="5772150"/>
            <a:ext cx="1085850" cy="228600"/>
          </a:xfrm>
        </p:spPr>
        <p:txBody>
          <a:bodyPr>
            <a:normAutofit fontScale="47500" lnSpcReduction="20000"/>
          </a:bodyPr>
          <a:lstStyle/>
          <a:p>
            <a:pPr marL="0" indent="0" algn="r">
              <a:buNone/>
            </a:pPr>
            <a:r>
              <a:rPr lang="en-US" dirty="0"/>
              <a:t>Rahul Gupta</a:t>
            </a:r>
          </a:p>
        </p:txBody>
      </p:sp>
      <p:sp>
        <p:nvSpPr>
          <p:cNvPr id="4" name="Rectangle 3">
            <a:extLst>
              <a:ext uri="{FF2B5EF4-FFF2-40B4-BE49-F238E27FC236}">
                <a16:creationId xmlns:a16="http://schemas.microsoft.com/office/drawing/2014/main" id="{6B54D484-E445-4B6E-8831-E0613CEF3455}"/>
              </a:ext>
            </a:extLst>
          </p:cNvPr>
          <p:cNvSpPr/>
          <p:nvPr/>
        </p:nvSpPr>
        <p:spPr>
          <a:xfrm>
            <a:off x="3568601" y="5747950"/>
            <a:ext cx="1657350" cy="300082"/>
          </a:xfrm>
          <a:prstGeom prst="rect">
            <a:avLst/>
          </a:prstGeom>
        </p:spPr>
        <p:txBody>
          <a:bodyPr wrap="square">
            <a:spAutoFit/>
          </a:bodyPr>
          <a:lstStyle/>
          <a:p>
            <a:pPr algn="ctr"/>
            <a:r>
              <a:rPr lang="en-US" sz="1350" b="1" dirty="0"/>
              <a:t>Human tissue (</a:t>
            </a:r>
            <a:r>
              <a:rPr lang="en-US" sz="1350" b="1" dirty="0" err="1"/>
              <a:t>GTEx</a:t>
            </a:r>
            <a:r>
              <a:rPr lang="en-US" sz="1350" b="1" dirty="0"/>
              <a:t>)</a:t>
            </a:r>
          </a:p>
        </p:txBody>
      </p:sp>
      <p:sp>
        <p:nvSpPr>
          <p:cNvPr id="9" name="Rectangle 8">
            <a:extLst>
              <a:ext uri="{FF2B5EF4-FFF2-40B4-BE49-F238E27FC236}">
                <a16:creationId xmlns:a16="http://schemas.microsoft.com/office/drawing/2014/main" id="{E54A3F7C-0E5C-41A7-BA11-AC30318BE143}"/>
              </a:ext>
            </a:extLst>
          </p:cNvPr>
          <p:cNvSpPr/>
          <p:nvPr/>
        </p:nvSpPr>
        <p:spPr>
          <a:xfrm>
            <a:off x="1600200" y="1892620"/>
            <a:ext cx="6019800" cy="5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3D64BF5C-2FE9-4395-87DA-EF13FA3B6E49}"/>
              </a:ext>
            </a:extLst>
          </p:cNvPr>
          <p:cNvSpPr txBox="1"/>
          <p:nvPr/>
        </p:nvSpPr>
        <p:spPr>
          <a:xfrm rot="19800000">
            <a:off x="1352439" y="1746076"/>
            <a:ext cx="1042273" cy="300082"/>
          </a:xfrm>
          <a:prstGeom prst="rect">
            <a:avLst/>
          </a:prstGeom>
          <a:noFill/>
        </p:spPr>
        <p:txBody>
          <a:bodyPr wrap="none" rtlCol="0">
            <a:spAutoFit/>
          </a:bodyPr>
          <a:lstStyle/>
          <a:p>
            <a:r>
              <a:rPr lang="en-US" sz="1350" dirty="0">
                <a:solidFill>
                  <a:srgbClr val="FF0000"/>
                </a:solidFill>
              </a:rPr>
              <a:t>heart ~6000</a:t>
            </a:r>
          </a:p>
        </p:txBody>
      </p:sp>
      <p:sp>
        <p:nvSpPr>
          <p:cNvPr id="12" name="Rectangle 11">
            <a:extLst>
              <a:ext uri="{FF2B5EF4-FFF2-40B4-BE49-F238E27FC236}">
                <a16:creationId xmlns:a16="http://schemas.microsoft.com/office/drawing/2014/main" id="{AAB08387-0980-4F07-BFE4-257D0FC0BA61}"/>
              </a:ext>
            </a:extLst>
          </p:cNvPr>
          <p:cNvSpPr/>
          <p:nvPr/>
        </p:nvSpPr>
        <p:spPr>
          <a:xfrm rot="16200000">
            <a:off x="-489643" y="2969397"/>
            <a:ext cx="2924175" cy="300082"/>
          </a:xfrm>
          <a:prstGeom prst="rect">
            <a:avLst/>
          </a:prstGeom>
        </p:spPr>
        <p:txBody>
          <a:bodyPr wrap="square">
            <a:spAutoFit/>
          </a:bodyPr>
          <a:lstStyle/>
          <a:p>
            <a:pPr algn="ctr"/>
            <a:r>
              <a:rPr lang="en-US" sz="1350" b="1" dirty="0"/>
              <a:t>mtDNA copies/cell (qPCR)</a:t>
            </a:r>
          </a:p>
        </p:txBody>
      </p:sp>
      <p:sp>
        <p:nvSpPr>
          <p:cNvPr id="13" name="TextBox 12">
            <a:extLst>
              <a:ext uri="{FF2B5EF4-FFF2-40B4-BE49-F238E27FC236}">
                <a16:creationId xmlns:a16="http://schemas.microsoft.com/office/drawing/2014/main" id="{EE2BCF2A-914A-4E8A-A404-9D81CE44058D}"/>
              </a:ext>
            </a:extLst>
          </p:cNvPr>
          <p:cNvSpPr txBox="1"/>
          <p:nvPr/>
        </p:nvSpPr>
        <p:spPr>
          <a:xfrm rot="19800000">
            <a:off x="1907875" y="1750272"/>
            <a:ext cx="1025922" cy="300082"/>
          </a:xfrm>
          <a:prstGeom prst="rect">
            <a:avLst/>
          </a:prstGeom>
          <a:noFill/>
        </p:spPr>
        <p:txBody>
          <a:bodyPr wrap="none" rtlCol="0">
            <a:spAutoFit/>
          </a:bodyPr>
          <a:lstStyle/>
          <a:p>
            <a:r>
              <a:rPr lang="en-US" sz="1350" dirty="0">
                <a:solidFill>
                  <a:srgbClr val="FF0000"/>
                </a:solidFill>
              </a:rPr>
              <a:t>brain ~5000</a:t>
            </a:r>
          </a:p>
        </p:txBody>
      </p:sp>
      <p:sp>
        <p:nvSpPr>
          <p:cNvPr id="14" name="TextBox 13">
            <a:extLst>
              <a:ext uri="{FF2B5EF4-FFF2-40B4-BE49-F238E27FC236}">
                <a16:creationId xmlns:a16="http://schemas.microsoft.com/office/drawing/2014/main" id="{0BC43BE8-7728-4850-962B-2F5708965B90}"/>
              </a:ext>
            </a:extLst>
          </p:cNvPr>
          <p:cNvSpPr txBox="1"/>
          <p:nvPr/>
        </p:nvSpPr>
        <p:spPr>
          <a:xfrm rot="19800000">
            <a:off x="2441865" y="1716621"/>
            <a:ext cx="1159292" cy="300082"/>
          </a:xfrm>
          <a:prstGeom prst="rect">
            <a:avLst/>
          </a:prstGeom>
          <a:noFill/>
        </p:spPr>
        <p:txBody>
          <a:bodyPr wrap="none" rtlCol="0">
            <a:spAutoFit/>
          </a:bodyPr>
          <a:lstStyle/>
          <a:p>
            <a:r>
              <a:rPr lang="en-US" sz="1350" dirty="0">
                <a:solidFill>
                  <a:srgbClr val="FF0000"/>
                </a:solidFill>
              </a:rPr>
              <a:t>muscle ~4000</a:t>
            </a:r>
          </a:p>
        </p:txBody>
      </p:sp>
      <p:sp>
        <p:nvSpPr>
          <p:cNvPr id="15" name="TextBox 14">
            <a:extLst>
              <a:ext uri="{FF2B5EF4-FFF2-40B4-BE49-F238E27FC236}">
                <a16:creationId xmlns:a16="http://schemas.microsoft.com/office/drawing/2014/main" id="{37EFE600-16BF-4BD7-B98F-6F11E5083885}"/>
              </a:ext>
            </a:extLst>
          </p:cNvPr>
          <p:cNvSpPr txBox="1"/>
          <p:nvPr/>
        </p:nvSpPr>
        <p:spPr>
          <a:xfrm rot="19800000">
            <a:off x="3298144" y="1765132"/>
            <a:ext cx="966868" cy="300082"/>
          </a:xfrm>
          <a:prstGeom prst="rect">
            <a:avLst/>
          </a:prstGeom>
          <a:noFill/>
        </p:spPr>
        <p:txBody>
          <a:bodyPr wrap="none" rtlCol="0">
            <a:spAutoFit/>
          </a:bodyPr>
          <a:lstStyle/>
          <a:p>
            <a:r>
              <a:rPr lang="en-US" sz="1350" dirty="0">
                <a:solidFill>
                  <a:srgbClr val="FF0000"/>
                </a:solidFill>
              </a:rPr>
              <a:t>liver ~2000</a:t>
            </a:r>
          </a:p>
        </p:txBody>
      </p:sp>
      <p:sp>
        <p:nvSpPr>
          <p:cNvPr id="16" name="TextBox 15">
            <a:extLst>
              <a:ext uri="{FF2B5EF4-FFF2-40B4-BE49-F238E27FC236}">
                <a16:creationId xmlns:a16="http://schemas.microsoft.com/office/drawing/2014/main" id="{CE8D5971-3DBB-4AC1-A265-EB2C482D7932}"/>
              </a:ext>
            </a:extLst>
          </p:cNvPr>
          <p:cNvSpPr txBox="1"/>
          <p:nvPr/>
        </p:nvSpPr>
        <p:spPr>
          <a:xfrm rot="19800000">
            <a:off x="7616050" y="1761405"/>
            <a:ext cx="979755" cy="300082"/>
          </a:xfrm>
          <a:prstGeom prst="rect">
            <a:avLst/>
          </a:prstGeom>
          <a:noFill/>
        </p:spPr>
        <p:txBody>
          <a:bodyPr wrap="none" rtlCol="0">
            <a:spAutoFit/>
          </a:bodyPr>
          <a:lstStyle/>
          <a:p>
            <a:r>
              <a:rPr lang="en-US" sz="1350" dirty="0">
                <a:solidFill>
                  <a:srgbClr val="FF0000"/>
                </a:solidFill>
              </a:rPr>
              <a:t>blood ~200</a:t>
            </a:r>
          </a:p>
        </p:txBody>
      </p:sp>
    </p:spTree>
    <p:extLst>
      <p:ext uri="{BB962C8B-B14F-4D97-AF65-F5344CB8AC3E}">
        <p14:creationId xmlns:p14="http://schemas.microsoft.com/office/powerpoint/2010/main" val="406269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genome (mtDNA)</a:t>
            </a:r>
          </a:p>
        </p:txBody>
      </p:sp>
      <p:sp>
        <p:nvSpPr>
          <p:cNvPr id="3" name="Content Placeholder 2"/>
          <p:cNvSpPr>
            <a:spLocks noGrp="1"/>
          </p:cNvSpPr>
          <p:nvPr>
            <p:ph idx="1"/>
          </p:nvPr>
        </p:nvSpPr>
        <p:spPr>
          <a:xfrm>
            <a:off x="533400" y="914400"/>
            <a:ext cx="4419600" cy="5715000"/>
          </a:xfrm>
        </p:spPr>
        <p:txBody>
          <a:bodyPr/>
          <a:lstStyle/>
          <a:p>
            <a:pPr marL="0" indent="0">
              <a:buNone/>
            </a:pPr>
            <a:r>
              <a:rPr lang="en-US" dirty="0"/>
              <a:t>Circular genome</a:t>
            </a:r>
          </a:p>
          <a:p>
            <a:pPr marL="0" indent="0">
              <a:buNone/>
            </a:pPr>
            <a:endParaRPr lang="en-US" dirty="0"/>
          </a:p>
          <a:p>
            <a:pPr marL="0" indent="0">
              <a:buNone/>
            </a:pPr>
            <a:r>
              <a:rPr lang="en-US" dirty="0"/>
              <a:t>Discovery 1960s</a:t>
            </a:r>
          </a:p>
          <a:p>
            <a:r>
              <a:rPr lang="en-US" sz="1600" dirty="0"/>
              <a:t>EM by Margit &amp; Sylvan Nass</a:t>
            </a:r>
          </a:p>
          <a:p>
            <a:r>
              <a:rPr lang="en-US" sz="1600" dirty="0"/>
              <a:t>Biochemistry:  Haslbrunner, Tuppy, Schatz</a:t>
            </a:r>
          </a:p>
        </p:txBody>
      </p:sp>
      <p:pic>
        <p:nvPicPr>
          <p:cNvPr id="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0"/>
            <a:ext cx="3420847" cy="281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p:nvSpPr>
        <p:spPr bwMode="auto">
          <a:xfrm>
            <a:off x="6189447" y="6629400"/>
            <a:ext cx="2413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b="0" dirty="0">
                <a:latin typeface="Myriad Web Pro" pitchFamily="34" charset="0"/>
              </a:rPr>
              <a:t>www.fidelitysystems.com/unlinked_dna_em_1.JPG</a:t>
            </a:r>
          </a:p>
        </p:txBody>
      </p:sp>
      <p:pic>
        <p:nvPicPr>
          <p:cNvPr id="8" name="Picture 7"/>
          <p:cNvPicPr>
            <a:picLocks noChangeAspect="1"/>
          </p:cNvPicPr>
          <p:nvPr/>
        </p:nvPicPr>
        <p:blipFill>
          <a:blip r:embed="rId3"/>
          <a:stretch>
            <a:fillRect/>
          </a:stretch>
        </p:blipFill>
        <p:spPr>
          <a:xfrm>
            <a:off x="5152611" y="762000"/>
            <a:ext cx="3449836" cy="2895600"/>
          </a:xfrm>
          <a:prstGeom prst="rect">
            <a:avLst/>
          </a:prstGeom>
        </p:spPr>
      </p:pic>
    </p:spTree>
    <p:extLst>
      <p:ext uri="{BB962C8B-B14F-4D97-AF65-F5344CB8AC3E}">
        <p14:creationId xmlns:p14="http://schemas.microsoft.com/office/powerpoint/2010/main" val="2073839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mitochondrial genome</a:t>
            </a:r>
          </a:p>
        </p:txBody>
      </p:sp>
      <p:sp>
        <p:nvSpPr>
          <p:cNvPr id="3" name="Content Placeholder 2"/>
          <p:cNvSpPr>
            <a:spLocks noGrp="1"/>
          </p:cNvSpPr>
          <p:nvPr>
            <p:ph idx="1"/>
          </p:nvPr>
        </p:nvSpPr>
        <p:spPr>
          <a:xfrm>
            <a:off x="533400" y="914400"/>
            <a:ext cx="3657600" cy="5715000"/>
          </a:xfrm>
        </p:spPr>
        <p:txBody>
          <a:bodyPr>
            <a:normAutofit/>
          </a:bodyPr>
          <a:lstStyle/>
          <a:p>
            <a:pPr marL="0" indent="0">
              <a:buNone/>
            </a:pPr>
            <a:r>
              <a:rPr lang="en-US" sz="1800" dirty="0"/>
              <a:t>Circular 16,569bp molecule</a:t>
            </a:r>
          </a:p>
          <a:p>
            <a:pPr marL="0" indent="0">
              <a:buNone/>
            </a:pPr>
            <a:endParaRPr lang="en-US" sz="1800" dirty="0"/>
          </a:p>
          <a:p>
            <a:pPr marL="0" indent="0">
              <a:buNone/>
            </a:pPr>
            <a:r>
              <a:rPr lang="en-US" sz="1800" dirty="0"/>
              <a:t>37 genes:</a:t>
            </a:r>
          </a:p>
          <a:p>
            <a:r>
              <a:rPr lang="en-US" sz="1800" dirty="0"/>
              <a:t>13 protein-coding</a:t>
            </a:r>
          </a:p>
          <a:p>
            <a:r>
              <a:rPr lang="en-US" sz="1800" dirty="0"/>
              <a:t>22 tRNA</a:t>
            </a:r>
          </a:p>
          <a:p>
            <a:r>
              <a:rPr lang="en-US" sz="1800" dirty="0"/>
              <a:t>2 rRNA</a:t>
            </a:r>
          </a:p>
          <a:p>
            <a:endParaRPr lang="en-US" sz="1800" dirty="0"/>
          </a:p>
          <a:p>
            <a:pPr marL="0" indent="0">
              <a:buNone/>
            </a:pPr>
            <a:r>
              <a:rPr lang="en-US" sz="1800" dirty="0"/>
              <a:t>Slightly different genetic code</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Mutation rate 10x higher than nDNA</a:t>
            </a:r>
          </a:p>
        </p:txBody>
      </p:sp>
      <p:pic>
        <p:nvPicPr>
          <p:cNvPr id="1026" name="Picture 2" descr="https://upload.wikimedia.org/wikipedia/commons/thumb/3/3e/Mitochondrial_DNA_en.svg/1280px-Mitochondrial_DNA_e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838200"/>
            <a:ext cx="4908346" cy="39688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53602" y="5105400"/>
            <a:ext cx="2390398" cy="246221"/>
          </a:xfrm>
          <a:prstGeom prst="rect">
            <a:avLst/>
          </a:prstGeom>
        </p:spPr>
        <p:txBody>
          <a:bodyPr wrap="none">
            <a:spAutoFit/>
          </a:bodyPr>
          <a:lstStyle/>
          <a:p>
            <a:r>
              <a:rPr lang="en-US" sz="1000" dirty="0"/>
              <a:t>en.wikipedia.org/wiki/Mitochondrial_DNA</a:t>
            </a:r>
          </a:p>
        </p:txBody>
      </p:sp>
      <p:pic>
        <p:nvPicPr>
          <p:cNvPr id="5" name="Picture 4"/>
          <p:cNvPicPr>
            <a:picLocks noChangeAspect="1"/>
          </p:cNvPicPr>
          <p:nvPr/>
        </p:nvPicPr>
        <p:blipFill>
          <a:blip r:embed="rId3"/>
          <a:stretch>
            <a:fillRect/>
          </a:stretch>
        </p:blipFill>
        <p:spPr>
          <a:xfrm>
            <a:off x="542827" y="3676650"/>
            <a:ext cx="3248025" cy="1428750"/>
          </a:xfrm>
          <a:prstGeom prst="rect">
            <a:avLst/>
          </a:prstGeom>
        </p:spPr>
      </p:pic>
    </p:spTree>
    <p:extLst>
      <p:ext uri="{BB962C8B-B14F-4D97-AF65-F5344CB8AC3E}">
        <p14:creationId xmlns:p14="http://schemas.microsoft.com/office/powerpoint/2010/main" val="10634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mitochondrial transcription</a:t>
            </a:r>
          </a:p>
        </p:txBody>
      </p:sp>
      <p:sp>
        <p:nvSpPr>
          <p:cNvPr id="3" name="Content Placeholder 2"/>
          <p:cNvSpPr>
            <a:spLocks noGrp="1"/>
          </p:cNvSpPr>
          <p:nvPr>
            <p:ph idx="1"/>
          </p:nvPr>
        </p:nvSpPr>
        <p:spPr/>
        <p:txBody>
          <a:bodyPr/>
          <a:lstStyle/>
          <a:p>
            <a:pPr marL="0" indent="0">
              <a:buNone/>
            </a:pPr>
            <a:r>
              <a:rPr lang="en-US" dirty="0"/>
              <a:t>Polycistronic (like bacteria)</a:t>
            </a:r>
          </a:p>
          <a:p>
            <a:pPr marL="0" indent="0">
              <a:buNone/>
            </a:pPr>
            <a:endParaRPr lang="en-US" dirty="0"/>
          </a:p>
          <a:p>
            <a:pPr marL="0" indent="0">
              <a:buNone/>
            </a:pPr>
            <a:r>
              <a:rPr lang="en-US" dirty="0"/>
              <a:t>No introns</a:t>
            </a:r>
          </a:p>
          <a:p>
            <a:pPr marL="0" indent="0">
              <a:buNone/>
            </a:pPr>
            <a:endParaRPr lang="en-US" dirty="0"/>
          </a:p>
          <a:p>
            <a:pPr marL="0" indent="0">
              <a:buNone/>
            </a:pPr>
            <a:r>
              <a:rPr lang="en-US" dirty="0"/>
              <a:t>“Heavy” strand</a:t>
            </a:r>
          </a:p>
          <a:p>
            <a:r>
              <a:rPr lang="en-US" sz="1600" dirty="0"/>
              <a:t>More “G”s (fewer “C”s)</a:t>
            </a:r>
          </a:p>
          <a:p>
            <a:r>
              <a:rPr lang="en-US" sz="1600" dirty="0"/>
              <a:t>28 genes</a:t>
            </a:r>
          </a:p>
          <a:p>
            <a:pPr marL="0" indent="0">
              <a:buNone/>
            </a:pPr>
            <a:endParaRPr lang="en-US" dirty="0"/>
          </a:p>
          <a:p>
            <a:pPr marL="0" indent="0">
              <a:buNone/>
            </a:pPr>
            <a:r>
              <a:rPr lang="en-US" dirty="0"/>
              <a:t>“Light” strand</a:t>
            </a:r>
          </a:p>
          <a:p>
            <a:r>
              <a:rPr lang="en-US" sz="1600" dirty="0"/>
              <a:t>Fewer “Gs” (more “Cs”)</a:t>
            </a:r>
          </a:p>
          <a:p>
            <a:r>
              <a:rPr lang="en-US" sz="1600" dirty="0"/>
              <a:t>9 genes</a:t>
            </a:r>
          </a:p>
          <a:p>
            <a:r>
              <a:rPr lang="en-US" sz="900" dirty="0"/>
              <a:t>Note </a:t>
            </a:r>
            <a:r>
              <a:rPr lang="en-US" sz="900" dirty="0" err="1"/>
              <a:t>rCRS</a:t>
            </a:r>
            <a:r>
              <a:rPr lang="en-US" sz="900" dirty="0"/>
              <a:t> sequence </a:t>
            </a:r>
            <a:r>
              <a:rPr lang="en-US" sz="900"/>
              <a:t>is the light </a:t>
            </a:r>
            <a:r>
              <a:rPr lang="en-US" sz="900" dirty="0"/>
              <a:t>strand, containing 12/13 “sense” transcripts</a:t>
            </a:r>
          </a:p>
          <a:p>
            <a:pPr marL="0" indent="0">
              <a:buNone/>
            </a:pPr>
            <a:endParaRPr lang="en-US" dirty="0"/>
          </a:p>
          <a:p>
            <a:pPr marL="0" indent="0">
              <a:buNone/>
            </a:pPr>
            <a:r>
              <a:rPr lang="en-US" dirty="0"/>
              <a:t>Overlapping genes (different frames)</a:t>
            </a:r>
          </a:p>
          <a:p>
            <a:r>
              <a:rPr lang="en-US" sz="1600" dirty="0"/>
              <a:t>ATP8 / ATP6</a:t>
            </a:r>
          </a:p>
          <a:p>
            <a:r>
              <a:rPr lang="en-US" sz="1600" dirty="0"/>
              <a:t>ND4 / ND4L</a:t>
            </a:r>
            <a:endParaRPr lang="en-US" dirty="0"/>
          </a:p>
          <a:p>
            <a:pPr marL="0" indent="0">
              <a:buNone/>
            </a:pPr>
            <a:endParaRPr lang="en-US" dirty="0"/>
          </a:p>
          <a:p>
            <a:pPr marL="0" indent="0">
              <a:buNone/>
            </a:pPr>
            <a:endParaRPr lang="en-US" dirty="0"/>
          </a:p>
        </p:txBody>
      </p:sp>
      <p:pic>
        <p:nvPicPr>
          <p:cNvPr id="1026" name="Picture 2" descr="http://www.nature.com/nrg/journal/v16/n9/images/nrg3966-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229" y="609600"/>
            <a:ext cx="3470275" cy="3744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60473" y="4191000"/>
            <a:ext cx="3276600" cy="246221"/>
          </a:xfrm>
          <a:prstGeom prst="rect">
            <a:avLst/>
          </a:prstGeom>
          <a:solidFill>
            <a:schemeClr val="bg1"/>
          </a:solidFill>
        </p:spPr>
        <p:txBody>
          <a:bodyPr wrap="square">
            <a:spAutoFit/>
          </a:bodyPr>
          <a:lstStyle/>
          <a:p>
            <a:pPr algn="r"/>
            <a:r>
              <a:rPr lang="en-US" sz="1000" dirty="0"/>
              <a:t>Stewart &amp; Chinnery, </a:t>
            </a:r>
            <a:r>
              <a:rPr lang="en-US" sz="1000" i="1" dirty="0"/>
              <a:t>Nature Reviews Genetics </a:t>
            </a:r>
            <a:r>
              <a:rPr lang="en-US" sz="1000" dirty="0"/>
              <a:t>2015</a:t>
            </a:r>
          </a:p>
        </p:txBody>
      </p:sp>
    </p:spTree>
    <p:extLst>
      <p:ext uri="{BB962C8B-B14F-4D97-AF65-F5344CB8AC3E}">
        <p14:creationId xmlns:p14="http://schemas.microsoft.com/office/powerpoint/2010/main" val="1431242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mtDNA transmission</a:t>
            </a:r>
          </a:p>
        </p:txBody>
      </p:sp>
      <p:pic>
        <p:nvPicPr>
          <p:cNvPr id="2050" name="Picture 2" descr="http://1.bp.blogspot.com/-FuUMz72uijY/UQ8aQbVehRI/AAAAAAAAFu8/0A4MHuI7IhY/s1600/transmission-mtD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76200"/>
            <a:ext cx="3619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914400"/>
            <a:ext cx="8153400" cy="2534920"/>
          </a:xfrm>
        </p:spPr>
        <p:txBody>
          <a:bodyPr>
            <a:normAutofit/>
          </a:bodyPr>
          <a:lstStyle/>
          <a:p>
            <a:r>
              <a:rPr lang="en-US" sz="1600" dirty="0"/>
              <a:t>Paternal mtDNA </a:t>
            </a:r>
          </a:p>
          <a:p>
            <a:pPr lvl="1"/>
            <a:r>
              <a:rPr lang="en-US" sz="1600" dirty="0"/>
              <a:t>diluted (50-100 sperm vs 100,000 egg)</a:t>
            </a:r>
          </a:p>
          <a:p>
            <a:pPr lvl="1"/>
            <a:r>
              <a:rPr lang="en-US" sz="1600" dirty="0"/>
              <a:t>specifically degraded </a:t>
            </a:r>
          </a:p>
          <a:p>
            <a:pPr lvl="2"/>
            <a:r>
              <a:rPr lang="en-US" dirty="0"/>
              <a:t>imprinted &amp; ubiquitinated</a:t>
            </a:r>
          </a:p>
          <a:p>
            <a:pPr lvl="2"/>
            <a:r>
              <a:rPr lang="en-US" dirty="0"/>
              <a:t>if lysosome blocked </a:t>
            </a:r>
            <a:r>
              <a:rPr lang="en-US" dirty="0">
                <a:sym typeface="Symbol" panose="05050102010706020507" pitchFamily="18" charset="2"/>
              </a:rPr>
              <a:t></a:t>
            </a:r>
            <a:r>
              <a:rPr lang="en-US" dirty="0"/>
              <a:t>paternal transmission</a:t>
            </a:r>
          </a:p>
          <a:p>
            <a:pPr lvl="2"/>
            <a:endParaRPr lang="en-US" sz="1800" dirty="0"/>
          </a:p>
          <a:p>
            <a:pPr marL="0" indent="0">
              <a:buNone/>
            </a:pPr>
            <a:endParaRPr lang="en-US" sz="1600" dirty="0">
              <a:solidFill>
                <a:schemeClr val="bg1">
                  <a:lumMod val="50000"/>
                </a:schemeClr>
              </a:solidFill>
            </a:endParaRPr>
          </a:p>
        </p:txBody>
      </p:sp>
      <p:sp>
        <p:nvSpPr>
          <p:cNvPr id="4" name="Rectangle 3"/>
          <p:cNvSpPr/>
          <p:nvPr/>
        </p:nvSpPr>
        <p:spPr>
          <a:xfrm>
            <a:off x="7798760" y="2933700"/>
            <a:ext cx="1345240" cy="246221"/>
          </a:xfrm>
          <a:prstGeom prst="rect">
            <a:avLst/>
          </a:prstGeom>
        </p:spPr>
        <p:txBody>
          <a:bodyPr wrap="none">
            <a:spAutoFit/>
          </a:bodyPr>
          <a:lstStyle/>
          <a:p>
            <a:r>
              <a:rPr lang="en-US" sz="1000" dirty="0">
                <a:solidFill>
                  <a:schemeClr val="bg1">
                    <a:lumMod val="65000"/>
                  </a:schemeClr>
                </a:solidFill>
              </a:rPr>
              <a:t>nazaroo.blogspot.com</a:t>
            </a:r>
          </a:p>
        </p:txBody>
      </p:sp>
      <p:grpSp>
        <p:nvGrpSpPr>
          <p:cNvPr id="10" name="Group 9">
            <a:extLst>
              <a:ext uri="{FF2B5EF4-FFF2-40B4-BE49-F238E27FC236}">
                <a16:creationId xmlns:a16="http://schemas.microsoft.com/office/drawing/2014/main" id="{D0D435DB-CA94-C372-EB52-0329DAA0EB65}"/>
              </a:ext>
            </a:extLst>
          </p:cNvPr>
          <p:cNvGrpSpPr/>
          <p:nvPr/>
        </p:nvGrpSpPr>
        <p:grpSpPr>
          <a:xfrm>
            <a:off x="1828800" y="2895441"/>
            <a:ext cx="4533900" cy="3619500"/>
            <a:chOff x="1828800" y="2895441"/>
            <a:chExt cx="4533900" cy="3619500"/>
          </a:xfrm>
        </p:grpSpPr>
        <p:sp>
          <p:nvSpPr>
            <p:cNvPr id="5" name="Oval 4">
              <a:extLst>
                <a:ext uri="{FF2B5EF4-FFF2-40B4-BE49-F238E27FC236}">
                  <a16:creationId xmlns:a16="http://schemas.microsoft.com/office/drawing/2014/main" id="{D82FB475-7DB1-3F1B-3E3E-725860129CD3}"/>
                </a:ext>
              </a:extLst>
            </p:cNvPr>
            <p:cNvSpPr/>
            <p:nvPr/>
          </p:nvSpPr>
          <p:spPr>
            <a:xfrm>
              <a:off x="2356330" y="2895441"/>
              <a:ext cx="3619500" cy="3619500"/>
            </a:xfrm>
            <a:prstGeom prst="ellipse">
              <a:avLst/>
            </a:prstGeom>
            <a:noFill/>
            <a:ln w="101600">
              <a:solidFill>
                <a:srgbClr val="FF000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3861E76-AAE9-D7B4-BF18-4797B960B02B}"/>
                </a:ext>
              </a:extLst>
            </p:cNvPr>
            <p:cNvCxnSpPr>
              <a:cxnSpLocks/>
              <a:stCxn id="5" idx="7"/>
              <a:endCxn id="5" idx="3"/>
            </p:cNvCxnSpPr>
            <p:nvPr/>
          </p:nvCxnSpPr>
          <p:spPr>
            <a:xfrm flipH="1">
              <a:off x="2886394" y="3425505"/>
              <a:ext cx="2559372" cy="2559372"/>
            </a:xfrm>
            <a:prstGeom prst="line">
              <a:avLst/>
            </a:prstGeom>
            <a:ln w="101600">
              <a:solidFill>
                <a:srgbClr val="FF0000">
                  <a:alpha val="39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AB1DC8C-2D57-C191-9400-795876EFF8A3}"/>
                </a:ext>
              </a:extLst>
            </p:cNvPr>
            <p:cNvSpPr txBox="1"/>
            <p:nvPr/>
          </p:nvSpPr>
          <p:spPr>
            <a:xfrm>
              <a:off x="1828800" y="4265275"/>
              <a:ext cx="4533900" cy="1477328"/>
            </a:xfrm>
            <a:prstGeom prst="rect">
              <a:avLst/>
            </a:prstGeom>
            <a:noFill/>
          </p:spPr>
          <p:txBody>
            <a:bodyPr wrap="square" rtlCol="0">
              <a:spAutoFit/>
            </a:bodyPr>
            <a:lstStyle/>
            <a:p>
              <a:pPr algn="ctr"/>
              <a:r>
                <a:rPr lang="en-US" sz="1800" dirty="0"/>
                <a:t>“Biparental Inheritance of mtDNA in Humans”</a:t>
              </a:r>
            </a:p>
            <a:p>
              <a:pPr algn="ctr"/>
              <a:r>
                <a:rPr lang="en-US" sz="1800" dirty="0"/>
                <a:t>Luo et al, PNAS 2018</a:t>
              </a:r>
            </a:p>
            <a:p>
              <a:pPr algn="ctr"/>
              <a:endParaRPr lang="en-US" i="1" dirty="0"/>
            </a:p>
            <a:p>
              <a:pPr algn="ctr"/>
              <a:r>
                <a:rPr lang="en-US" b="1" dirty="0"/>
                <a:t>Shown to be technical artifact</a:t>
              </a:r>
              <a:endParaRPr lang="en-US" sz="1800" b="1" dirty="0"/>
            </a:p>
            <a:p>
              <a:pPr algn="ctr"/>
              <a:endParaRPr lang="en-US" dirty="0"/>
            </a:p>
          </p:txBody>
        </p:sp>
      </p:grpSp>
    </p:spTree>
    <p:extLst>
      <p:ext uri="{BB962C8B-B14F-4D97-AF65-F5344CB8AC3E}">
        <p14:creationId xmlns:p14="http://schemas.microsoft.com/office/powerpoint/2010/main" val="23648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B1B5-0B83-46F8-AA2F-3F91CD8427E2}"/>
              </a:ext>
            </a:extLst>
          </p:cNvPr>
          <p:cNvSpPr>
            <a:spLocks noGrp="1"/>
          </p:cNvSpPr>
          <p:nvPr>
            <p:ph type="title"/>
          </p:nvPr>
        </p:nvSpPr>
        <p:spPr/>
        <p:txBody>
          <a:bodyPr/>
          <a:lstStyle/>
          <a:p>
            <a:r>
              <a:rPr lang="en-US" dirty="0"/>
              <a:t>Mitochondrial DNA sequences form “haplogroups”, transmitted maternally</a:t>
            </a:r>
          </a:p>
        </p:txBody>
      </p:sp>
      <p:sp>
        <p:nvSpPr>
          <p:cNvPr id="5" name="Content Placeholder 2">
            <a:extLst>
              <a:ext uri="{FF2B5EF4-FFF2-40B4-BE49-F238E27FC236}">
                <a16:creationId xmlns:a16="http://schemas.microsoft.com/office/drawing/2014/main" id="{CE380C7B-6EA1-4F36-AC32-7C689A0D8A4C}"/>
              </a:ext>
            </a:extLst>
          </p:cNvPr>
          <p:cNvSpPr txBox="1">
            <a:spLocks/>
          </p:cNvSpPr>
          <p:nvPr/>
        </p:nvSpPr>
        <p:spPr>
          <a:xfrm>
            <a:off x="285750" y="1543050"/>
            <a:ext cx="8743950" cy="428625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350" dirty="0"/>
              <a:t>Different haplogroups have ~50 differences from ancestral reconstruction</a:t>
            </a:r>
          </a:p>
          <a:p>
            <a:r>
              <a:rPr lang="en-US" sz="1350" dirty="0"/>
              <a:t>~200bp hypervariable region sequencing has been used to track human migration (maternal lineage)</a:t>
            </a:r>
          </a:p>
        </p:txBody>
      </p:sp>
      <p:pic>
        <p:nvPicPr>
          <p:cNvPr id="7" name="Picture 6" descr="Diagram&#10;&#10;Description automatically generated">
            <a:extLst>
              <a:ext uri="{FF2B5EF4-FFF2-40B4-BE49-F238E27FC236}">
                <a16:creationId xmlns:a16="http://schemas.microsoft.com/office/drawing/2014/main" id="{271DC772-0644-4409-8769-6522F20D8FA1}"/>
              </a:ext>
            </a:extLst>
          </p:cNvPr>
          <p:cNvPicPr>
            <a:picLocks noChangeAspect="1"/>
          </p:cNvPicPr>
          <p:nvPr/>
        </p:nvPicPr>
        <p:blipFill>
          <a:blip r:embed="rId2"/>
          <a:stretch>
            <a:fillRect/>
          </a:stretch>
        </p:blipFill>
        <p:spPr>
          <a:xfrm>
            <a:off x="952278" y="2171700"/>
            <a:ext cx="7017206" cy="3609035"/>
          </a:xfrm>
          <a:prstGeom prst="rect">
            <a:avLst/>
          </a:prstGeom>
        </p:spPr>
      </p:pic>
      <p:sp>
        <p:nvSpPr>
          <p:cNvPr id="8" name="TextBox 7">
            <a:extLst>
              <a:ext uri="{FF2B5EF4-FFF2-40B4-BE49-F238E27FC236}">
                <a16:creationId xmlns:a16="http://schemas.microsoft.com/office/drawing/2014/main" id="{5E334485-9235-46FC-AB7C-2E2ECCEB8DDE}"/>
              </a:ext>
            </a:extLst>
          </p:cNvPr>
          <p:cNvSpPr txBox="1"/>
          <p:nvPr/>
        </p:nvSpPr>
        <p:spPr>
          <a:xfrm>
            <a:off x="8143239" y="6719501"/>
            <a:ext cx="886461" cy="138499"/>
          </a:xfrm>
          <a:prstGeom prst="rect">
            <a:avLst/>
          </a:prstGeom>
          <a:solidFill>
            <a:schemeClr val="bg1"/>
          </a:solidFill>
        </p:spPr>
        <p:txBody>
          <a:bodyPr wrap="none" lIns="0" tIns="0" rIns="0" bIns="0" rtlCol="0">
            <a:spAutoFit/>
          </a:bodyPr>
          <a:lstStyle/>
          <a:p>
            <a:pPr algn="ctr"/>
            <a:r>
              <a:rPr lang="en-US" sz="900" dirty="0"/>
              <a:t>www.mitomap.org</a:t>
            </a:r>
          </a:p>
        </p:txBody>
      </p:sp>
    </p:spTree>
    <p:extLst>
      <p:ext uri="{BB962C8B-B14F-4D97-AF65-F5344CB8AC3E}">
        <p14:creationId xmlns:p14="http://schemas.microsoft.com/office/powerpoint/2010/main" val="360675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Heteroplasmy</a:t>
            </a:r>
          </a:p>
        </p:txBody>
      </p:sp>
      <p:pic>
        <p:nvPicPr>
          <p:cNvPr id="3074" name="Picture 2" descr="http://sti.bmj.com/content/77/3/158/F3.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635101"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10100" y="6581001"/>
            <a:ext cx="4572000" cy="276999"/>
          </a:xfrm>
          <a:prstGeom prst="rect">
            <a:avLst/>
          </a:prstGeom>
        </p:spPr>
        <p:txBody>
          <a:bodyPr>
            <a:spAutoFit/>
          </a:bodyPr>
          <a:lstStyle/>
          <a:p>
            <a:pPr algn="r"/>
            <a:r>
              <a:rPr lang="en-US" sz="1200" dirty="0"/>
              <a:t>sti.bmj.com/content/77/3/158/F3.large.jpg</a:t>
            </a:r>
          </a:p>
        </p:txBody>
      </p:sp>
    </p:spTree>
    <p:extLst>
      <p:ext uri="{BB962C8B-B14F-4D97-AF65-F5344CB8AC3E}">
        <p14:creationId xmlns:p14="http://schemas.microsoft.com/office/powerpoint/2010/main" val="86329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2895600" y="990600"/>
            <a:ext cx="2628900" cy="3090111"/>
          </a:xfrm>
          <a:prstGeom prst="rect">
            <a:avLst/>
          </a:prstGeom>
        </p:spPr>
      </p:pic>
      <p:sp>
        <p:nvSpPr>
          <p:cNvPr id="5" name="Rectangle 4"/>
          <p:cNvSpPr/>
          <p:nvPr/>
        </p:nvSpPr>
        <p:spPr>
          <a:xfrm>
            <a:off x="1981200" y="4038600"/>
            <a:ext cx="4343400" cy="646331"/>
          </a:xfrm>
          <a:prstGeom prst="rect">
            <a:avLst/>
          </a:prstGeom>
        </p:spPr>
        <p:txBody>
          <a:bodyPr wrap="square">
            <a:spAutoFit/>
          </a:bodyPr>
          <a:lstStyle/>
          <a:p>
            <a:pPr algn="ctr"/>
            <a:r>
              <a:rPr lang="en-US" b="1" dirty="0">
                <a:latin typeface="+mj-lt"/>
              </a:rPr>
              <a:t>Even at rest, a human body requires</a:t>
            </a:r>
          </a:p>
          <a:p>
            <a:pPr algn="ctr"/>
            <a:r>
              <a:rPr lang="en-US" b="1" dirty="0">
                <a:latin typeface="+mj-lt"/>
              </a:rPr>
              <a:t>as much power as a 100-watt lightbulb </a:t>
            </a:r>
            <a:endParaRPr lang="en-US" dirty="0">
              <a:latin typeface="+mj-lt"/>
            </a:endParaRPr>
          </a:p>
        </p:txBody>
      </p:sp>
      <p:sp>
        <p:nvSpPr>
          <p:cNvPr id="6" name="Rectangle 5"/>
          <p:cNvSpPr/>
          <p:nvPr/>
        </p:nvSpPr>
        <p:spPr>
          <a:xfrm>
            <a:off x="2438400" y="4676001"/>
            <a:ext cx="3505200" cy="276999"/>
          </a:xfrm>
          <a:prstGeom prst="rect">
            <a:avLst/>
          </a:prstGeom>
        </p:spPr>
        <p:txBody>
          <a:bodyPr wrap="square">
            <a:spAutoFit/>
          </a:bodyPr>
          <a:lstStyle/>
          <a:p>
            <a:pPr algn="ctr"/>
            <a:r>
              <a:rPr lang="en-US" sz="1200" dirty="0">
                <a:latin typeface="+mj-lt"/>
              </a:rPr>
              <a:t>Peter Rich </a:t>
            </a:r>
            <a:r>
              <a:rPr lang="en-US" sz="1200" i="1" dirty="0">
                <a:latin typeface="+mj-lt"/>
              </a:rPr>
              <a:t>The cost of living.</a:t>
            </a:r>
            <a:r>
              <a:rPr lang="en-US" sz="1200" dirty="0">
                <a:latin typeface="+mj-lt"/>
              </a:rPr>
              <a:t> Nature 2003</a:t>
            </a:r>
          </a:p>
        </p:txBody>
      </p:sp>
    </p:spTree>
    <p:extLst>
      <p:ext uri="{BB962C8B-B14F-4D97-AF65-F5344CB8AC3E}">
        <p14:creationId xmlns:p14="http://schemas.microsoft.com/office/powerpoint/2010/main" val="145953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Heteroplasmy and maternal inheritance</a:t>
            </a:r>
          </a:p>
        </p:txBody>
      </p:sp>
      <p:sp>
        <p:nvSpPr>
          <p:cNvPr id="4" name="Rectangle 3"/>
          <p:cNvSpPr/>
          <p:nvPr/>
        </p:nvSpPr>
        <p:spPr>
          <a:xfrm>
            <a:off x="3219450" y="6581001"/>
            <a:ext cx="5943600" cy="276999"/>
          </a:xfrm>
          <a:prstGeom prst="rect">
            <a:avLst/>
          </a:prstGeom>
        </p:spPr>
        <p:txBody>
          <a:bodyPr wrap="square">
            <a:spAutoFit/>
          </a:bodyPr>
          <a:lstStyle/>
          <a:p>
            <a:pPr algn="r"/>
            <a:r>
              <a:rPr lang="en-US" sz="1200" dirty="0"/>
              <a:t>Wikipedia </a:t>
            </a:r>
            <a:r>
              <a:rPr lang="en-US" sz="1200" dirty="0" err="1"/>
              <a:t>Heteroplasmy</a:t>
            </a:r>
            <a:endParaRPr lang="en-US" sz="1200" dirty="0"/>
          </a:p>
        </p:txBody>
      </p:sp>
      <p:pic>
        <p:nvPicPr>
          <p:cNvPr id="1026" name="Picture 2">
            <a:extLst>
              <a:ext uri="{FF2B5EF4-FFF2-40B4-BE49-F238E27FC236}">
                <a16:creationId xmlns:a16="http://schemas.microsoft.com/office/drawing/2014/main" id="{2511EDAD-F85B-4A0A-9245-6A1BAB1F2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399"/>
            <a:ext cx="5791200" cy="532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0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Heteroplasmy: different across tissues</a:t>
            </a:r>
          </a:p>
        </p:txBody>
      </p:sp>
      <p:sp>
        <p:nvSpPr>
          <p:cNvPr id="5" name="Rectangle 4"/>
          <p:cNvSpPr/>
          <p:nvPr/>
        </p:nvSpPr>
        <p:spPr>
          <a:xfrm>
            <a:off x="0" y="4198122"/>
            <a:ext cx="9143999" cy="923330"/>
          </a:xfrm>
          <a:prstGeom prst="rect">
            <a:avLst/>
          </a:prstGeom>
        </p:spPr>
        <p:txBody>
          <a:bodyPr wrap="square">
            <a:spAutoFit/>
          </a:bodyPr>
          <a:lstStyle/>
          <a:p>
            <a:pPr algn="ctr"/>
            <a:r>
              <a:rPr lang="en-US" b="1" dirty="0"/>
              <a:t>Near-Identical Segregation of mtDNA Heteroplasmy …</a:t>
            </a:r>
          </a:p>
          <a:p>
            <a:pPr algn="ctr"/>
            <a:r>
              <a:rPr lang="en-US" b="1" dirty="0"/>
              <a:t>in Twins With Optic Atrophy, Ptosis, and Intractable Epilepsy</a:t>
            </a:r>
            <a:r>
              <a:rPr lang="en-US" dirty="0"/>
              <a:t>. </a:t>
            </a:r>
          </a:p>
          <a:p>
            <a:pPr algn="ctr"/>
            <a:r>
              <a:rPr lang="en-US" dirty="0"/>
              <a:t>Spyropoulos et al, </a:t>
            </a:r>
            <a:r>
              <a:rPr lang="en-US" i="1" dirty="0"/>
              <a:t>JAMA Neurology </a:t>
            </a:r>
            <a:r>
              <a:rPr lang="en-US" dirty="0"/>
              <a:t>2013</a:t>
            </a:r>
          </a:p>
        </p:txBody>
      </p:sp>
      <p:pic>
        <p:nvPicPr>
          <p:cNvPr id="7" name="Picture 6"/>
          <p:cNvPicPr>
            <a:picLocks noChangeAspect="1"/>
          </p:cNvPicPr>
          <p:nvPr/>
        </p:nvPicPr>
        <p:blipFill>
          <a:blip r:embed="rId2"/>
          <a:stretch>
            <a:fillRect/>
          </a:stretch>
        </p:blipFill>
        <p:spPr>
          <a:xfrm>
            <a:off x="2352952" y="2045732"/>
            <a:ext cx="4438095" cy="2076190"/>
          </a:xfrm>
          <a:prstGeom prst="rect">
            <a:avLst/>
          </a:prstGeom>
          <a:ln>
            <a:solidFill>
              <a:schemeClr val="tx1"/>
            </a:solidFill>
          </a:ln>
        </p:spPr>
      </p:pic>
      <p:sp>
        <p:nvSpPr>
          <p:cNvPr id="8" name="Rectangle 7"/>
          <p:cNvSpPr/>
          <p:nvPr/>
        </p:nvSpPr>
        <p:spPr>
          <a:xfrm>
            <a:off x="3505040" y="1676400"/>
            <a:ext cx="2688557" cy="369332"/>
          </a:xfrm>
          <a:prstGeom prst="rect">
            <a:avLst/>
          </a:prstGeom>
        </p:spPr>
        <p:txBody>
          <a:bodyPr wrap="none">
            <a:spAutoFit/>
          </a:bodyPr>
          <a:lstStyle/>
          <a:p>
            <a:r>
              <a:rPr lang="en-US" dirty="0">
                <a:solidFill>
                  <a:srgbClr val="333333"/>
                </a:solidFill>
                <a:latin typeface="+mj-lt"/>
              </a:rPr>
              <a:t>m.14487T&gt;C; ND6:p.M63V</a:t>
            </a:r>
            <a:endParaRPr lang="en-US" dirty="0">
              <a:latin typeface="+mj-lt"/>
            </a:endParaRPr>
          </a:p>
        </p:txBody>
      </p:sp>
      <p:sp>
        <p:nvSpPr>
          <p:cNvPr id="11" name="TextBox 10"/>
          <p:cNvSpPr txBox="1"/>
          <p:nvPr/>
        </p:nvSpPr>
        <p:spPr>
          <a:xfrm>
            <a:off x="168442" y="6096000"/>
            <a:ext cx="8819722" cy="646331"/>
          </a:xfrm>
          <a:prstGeom prst="rect">
            <a:avLst/>
          </a:prstGeom>
          <a:noFill/>
        </p:spPr>
        <p:txBody>
          <a:bodyPr wrap="none" rtlCol="0">
            <a:spAutoFit/>
          </a:bodyPr>
          <a:lstStyle/>
          <a:p>
            <a:pPr algn="ctr"/>
            <a:r>
              <a:rPr lang="en-US" dirty="0">
                <a:solidFill>
                  <a:srgbClr val="C00000"/>
                </a:solidFill>
              </a:rPr>
              <a:t>Detecting mtDNA mutations in blood may be problematic (preferred urine sediment/buccal)</a:t>
            </a:r>
          </a:p>
          <a:p>
            <a:pPr algn="ctr"/>
            <a:r>
              <a:rPr lang="en-US" dirty="0">
                <a:solidFill>
                  <a:srgbClr val="C00000"/>
                </a:solidFill>
              </a:rPr>
              <a:t>High mtDNA coverage needed to detect low-heteroplasmy events</a:t>
            </a:r>
          </a:p>
        </p:txBody>
      </p:sp>
      <p:grpSp>
        <p:nvGrpSpPr>
          <p:cNvPr id="12" name="Group 11"/>
          <p:cNvGrpSpPr/>
          <p:nvPr/>
        </p:nvGrpSpPr>
        <p:grpSpPr>
          <a:xfrm>
            <a:off x="5105400" y="2507065"/>
            <a:ext cx="314243" cy="369332"/>
            <a:chOff x="5105400" y="2852238"/>
            <a:chExt cx="314243" cy="369332"/>
          </a:xfrm>
        </p:grpSpPr>
        <p:sp>
          <p:nvSpPr>
            <p:cNvPr id="4" name="Rectangle 3"/>
            <p:cNvSpPr/>
            <p:nvPr/>
          </p:nvSpPr>
          <p:spPr>
            <a:xfrm>
              <a:off x="5105400" y="3036904"/>
              <a:ext cx="3048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119561" y="2852238"/>
              <a:ext cx="300082" cy="369332"/>
            </a:xfrm>
            <a:prstGeom prst="rect">
              <a:avLst/>
            </a:prstGeom>
            <a:noFill/>
          </p:spPr>
          <p:txBody>
            <a:bodyPr wrap="none" rtlCol="0">
              <a:spAutoFit/>
            </a:bodyPr>
            <a:lstStyle/>
            <a:p>
              <a:r>
                <a:rPr lang="en-US" dirty="0"/>
                <a:t>_</a:t>
              </a:r>
            </a:p>
          </p:txBody>
        </p:sp>
      </p:grpSp>
      <p:grpSp>
        <p:nvGrpSpPr>
          <p:cNvPr id="6" name="Group 5"/>
          <p:cNvGrpSpPr/>
          <p:nvPr/>
        </p:nvGrpSpPr>
        <p:grpSpPr>
          <a:xfrm>
            <a:off x="6019798" y="2507065"/>
            <a:ext cx="443461" cy="369332"/>
            <a:chOff x="5257800" y="2831068"/>
            <a:chExt cx="304800" cy="369332"/>
          </a:xfrm>
        </p:grpSpPr>
        <p:sp>
          <p:nvSpPr>
            <p:cNvPr id="9" name="Rectangle 8"/>
            <p:cNvSpPr/>
            <p:nvPr/>
          </p:nvSpPr>
          <p:spPr>
            <a:xfrm>
              <a:off x="5257800" y="3015734"/>
              <a:ext cx="3048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271961" y="2831068"/>
              <a:ext cx="206253" cy="369332"/>
            </a:xfrm>
            <a:prstGeom prst="rect">
              <a:avLst/>
            </a:prstGeom>
            <a:noFill/>
          </p:spPr>
          <p:txBody>
            <a:bodyPr wrap="none" rtlCol="0">
              <a:spAutoFit/>
            </a:bodyPr>
            <a:lstStyle/>
            <a:p>
              <a:r>
                <a:rPr lang="en-US" dirty="0"/>
                <a:t>_</a:t>
              </a:r>
            </a:p>
          </p:txBody>
        </p:sp>
      </p:grpSp>
    </p:spTree>
    <p:extLst>
      <p:ext uri="{BB962C8B-B14F-4D97-AF65-F5344CB8AC3E}">
        <p14:creationId xmlns:p14="http://schemas.microsoft.com/office/powerpoint/2010/main" val="146276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00D05DC4-1BFB-45DE-B7D0-F4D08D7F69E5}"/>
              </a:ext>
            </a:extLst>
          </p:cNvPr>
          <p:cNvGrpSpPr>
            <a:grpSpLocks/>
          </p:cNvGrpSpPr>
          <p:nvPr/>
        </p:nvGrpSpPr>
        <p:grpSpPr bwMode="auto">
          <a:xfrm flipH="1">
            <a:off x="3086098" y="3155157"/>
            <a:ext cx="2047195" cy="2045494"/>
            <a:chOff x="4469" y="1536"/>
            <a:chExt cx="1003" cy="1161"/>
          </a:xfrm>
        </p:grpSpPr>
        <p:pic>
          <p:nvPicPr>
            <p:cNvPr id="5" name="Picture 22" descr="mito_bw">
              <a:extLst>
                <a:ext uri="{FF2B5EF4-FFF2-40B4-BE49-F238E27FC236}">
                  <a16:creationId xmlns:a16="http://schemas.microsoft.com/office/drawing/2014/main" id="{C8575CBB-659D-47FA-A697-A4FB95CB8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 y="1536"/>
              <a:ext cx="960" cy="11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23">
              <a:extLst>
                <a:ext uri="{FF2B5EF4-FFF2-40B4-BE49-F238E27FC236}">
                  <a16:creationId xmlns:a16="http://schemas.microsoft.com/office/drawing/2014/main" id="{31DEED53-EF80-455B-B34E-B39E643CA4A6}"/>
                </a:ext>
              </a:extLst>
            </p:cNvPr>
            <p:cNvSpPr>
              <a:spLocks noChangeArrowheads="1"/>
            </p:cNvSpPr>
            <p:nvPr/>
          </p:nvSpPr>
          <p:spPr bwMode="auto">
            <a:xfrm>
              <a:off x="4469" y="2171"/>
              <a:ext cx="91" cy="17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sz="1350" dirty="0"/>
            </a:p>
          </p:txBody>
        </p:sp>
      </p:grpSp>
      <p:sp>
        <p:nvSpPr>
          <p:cNvPr id="9" name="Arc 8">
            <a:extLst>
              <a:ext uri="{FF2B5EF4-FFF2-40B4-BE49-F238E27FC236}">
                <a16:creationId xmlns:a16="http://schemas.microsoft.com/office/drawing/2014/main" id="{3D1ABA30-F25C-483C-9597-3E5B6996F6FD}"/>
              </a:ext>
            </a:extLst>
          </p:cNvPr>
          <p:cNvSpPr/>
          <p:nvPr/>
        </p:nvSpPr>
        <p:spPr bwMode="auto">
          <a:xfrm rot="5400000">
            <a:off x="4039791" y="2204800"/>
            <a:ext cx="1628775" cy="1478756"/>
          </a:xfrm>
          <a:prstGeom prst="arc">
            <a:avLst>
              <a:gd name="adj1" fmla="val 17120744"/>
              <a:gd name="adj2" fmla="val 21034831"/>
            </a:avLst>
          </a:prstGeom>
          <a:noFill/>
          <a:ln w="63500" cap="flat" cmpd="sng" algn="ctr">
            <a:solidFill>
              <a:schemeClr val="tx1"/>
            </a:solidFill>
            <a:prstDash val="solid"/>
            <a:round/>
            <a:headEnd type="none" w="med" len="med"/>
            <a:tailEnd type="triangle" w="med" len="sm"/>
          </a:ln>
          <a:effectLst/>
        </p:spPr>
        <p:txBody>
          <a:bodyPr/>
          <a:lstStyle/>
          <a:p>
            <a:pPr>
              <a:defRPr/>
            </a:pPr>
            <a:endParaRPr lang="en-US" sz="1350" dirty="0"/>
          </a:p>
        </p:txBody>
      </p:sp>
      <p:pic>
        <p:nvPicPr>
          <p:cNvPr id="11" name="Picture 13">
            <a:extLst>
              <a:ext uri="{FF2B5EF4-FFF2-40B4-BE49-F238E27FC236}">
                <a16:creationId xmlns:a16="http://schemas.microsoft.com/office/drawing/2014/main" id="{91F615ED-C73C-4166-B60D-FBB4210059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3929" y="1456133"/>
            <a:ext cx="1750219"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a:extLst>
              <a:ext uri="{FF2B5EF4-FFF2-40B4-BE49-F238E27FC236}">
                <a16:creationId xmlns:a16="http://schemas.microsoft.com/office/drawing/2014/main" id="{98EF1685-ED85-4488-94F9-F780E993EDAE}"/>
              </a:ext>
            </a:extLst>
          </p:cNvPr>
          <p:cNvSpPr>
            <a:spLocks noChangeArrowheads="1"/>
          </p:cNvSpPr>
          <p:nvPr/>
        </p:nvSpPr>
        <p:spPr bwMode="auto">
          <a:xfrm>
            <a:off x="5952900" y="2870596"/>
            <a:ext cx="17922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ctr">
              <a:spcBef>
                <a:spcPct val="20000"/>
              </a:spcBef>
            </a:pPr>
            <a:r>
              <a:rPr lang="da-DK" sz="1500" b="1" dirty="0">
                <a:latin typeface="+mj-lt"/>
              </a:rPr>
              <a:t>Nuclear DNA</a:t>
            </a:r>
          </a:p>
          <a:p>
            <a:pPr algn="ctr">
              <a:spcBef>
                <a:spcPct val="20000"/>
              </a:spcBef>
            </a:pPr>
            <a:r>
              <a:rPr lang="da-DK" sz="1500" b="1" dirty="0">
                <a:latin typeface="+mj-lt"/>
              </a:rPr>
              <a:t>~1100 mito proteins</a:t>
            </a:r>
            <a:endParaRPr lang="da-DK" sz="1500" i="1" dirty="0">
              <a:latin typeface="+mj-lt"/>
            </a:endParaRPr>
          </a:p>
        </p:txBody>
      </p:sp>
      <p:pic>
        <p:nvPicPr>
          <p:cNvPr id="14" name="Picture 16">
            <a:extLst>
              <a:ext uri="{FF2B5EF4-FFF2-40B4-BE49-F238E27FC236}">
                <a16:creationId xmlns:a16="http://schemas.microsoft.com/office/drawing/2014/main" id="{273BF026-A981-4009-AE0E-1D7BC25E1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1456611"/>
            <a:ext cx="1734741" cy="142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9">
            <a:extLst>
              <a:ext uri="{FF2B5EF4-FFF2-40B4-BE49-F238E27FC236}">
                <a16:creationId xmlns:a16="http://schemas.microsoft.com/office/drawing/2014/main" id="{B30E61E4-DD3E-4974-968C-5C974F2C14C6}"/>
              </a:ext>
            </a:extLst>
          </p:cNvPr>
          <p:cNvSpPr>
            <a:spLocks noChangeArrowheads="1"/>
          </p:cNvSpPr>
          <p:nvPr/>
        </p:nvSpPr>
        <p:spPr bwMode="auto">
          <a:xfrm>
            <a:off x="1868416" y="2843688"/>
            <a:ext cx="108401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ctr">
              <a:spcBef>
                <a:spcPct val="20000"/>
              </a:spcBef>
            </a:pPr>
            <a:r>
              <a:rPr lang="da-DK" sz="1500" b="1" dirty="0">
                <a:latin typeface="+mj-lt"/>
              </a:rPr>
              <a:t>mtDNA</a:t>
            </a:r>
          </a:p>
          <a:p>
            <a:pPr algn="ctr">
              <a:spcBef>
                <a:spcPct val="20000"/>
              </a:spcBef>
            </a:pPr>
            <a:r>
              <a:rPr lang="da-DK" sz="1500" b="1" dirty="0">
                <a:latin typeface="+mj-lt"/>
              </a:rPr>
              <a:t>13 proteins</a:t>
            </a:r>
          </a:p>
        </p:txBody>
      </p:sp>
      <p:sp>
        <p:nvSpPr>
          <p:cNvPr id="18" name="Arc 17">
            <a:extLst>
              <a:ext uri="{FF2B5EF4-FFF2-40B4-BE49-F238E27FC236}">
                <a16:creationId xmlns:a16="http://schemas.microsoft.com/office/drawing/2014/main" id="{37764100-EE4D-45A5-B4A4-4F9CC786A025}"/>
              </a:ext>
            </a:extLst>
          </p:cNvPr>
          <p:cNvSpPr/>
          <p:nvPr/>
        </p:nvSpPr>
        <p:spPr bwMode="auto">
          <a:xfrm rot="16200000" flipH="1">
            <a:off x="3075384" y="2204800"/>
            <a:ext cx="1628775" cy="1478756"/>
          </a:xfrm>
          <a:prstGeom prst="arc">
            <a:avLst>
              <a:gd name="adj1" fmla="val 17120744"/>
              <a:gd name="adj2" fmla="val 21034831"/>
            </a:avLst>
          </a:prstGeom>
          <a:noFill/>
          <a:ln w="63500" cap="flat" cmpd="sng" algn="ctr">
            <a:solidFill>
              <a:schemeClr val="tx1"/>
            </a:solidFill>
            <a:prstDash val="solid"/>
            <a:round/>
            <a:headEnd type="none" w="med" len="med"/>
            <a:tailEnd type="triangle" w="med" len="sm"/>
          </a:ln>
          <a:effectLst/>
        </p:spPr>
        <p:txBody>
          <a:bodyPr/>
          <a:lstStyle/>
          <a:p>
            <a:pPr>
              <a:defRPr/>
            </a:pPr>
            <a:endParaRPr lang="en-US" sz="1350" dirty="0"/>
          </a:p>
        </p:txBody>
      </p:sp>
      <p:sp>
        <p:nvSpPr>
          <p:cNvPr id="16" name="TextBox 15">
            <a:extLst>
              <a:ext uri="{FF2B5EF4-FFF2-40B4-BE49-F238E27FC236}">
                <a16:creationId xmlns:a16="http://schemas.microsoft.com/office/drawing/2014/main" id="{C12EF505-BFEC-43A7-A764-7FF07B0C3673}"/>
              </a:ext>
            </a:extLst>
          </p:cNvPr>
          <p:cNvSpPr txBox="1"/>
          <p:nvPr/>
        </p:nvSpPr>
        <p:spPr>
          <a:xfrm>
            <a:off x="7225874" y="6560275"/>
            <a:ext cx="1959429" cy="300082"/>
          </a:xfrm>
          <a:prstGeom prst="rect">
            <a:avLst/>
          </a:prstGeom>
          <a:noFill/>
        </p:spPr>
        <p:txBody>
          <a:bodyPr wrap="square">
            <a:spAutoFit/>
          </a:bodyPr>
          <a:lstStyle/>
          <a:p>
            <a:pPr algn="r"/>
            <a:r>
              <a:rPr lang="da-DK" sz="1350" dirty="0">
                <a:solidFill>
                  <a:srgbClr val="000000"/>
                </a:solidFill>
                <a:latin typeface="+mj-lt"/>
              </a:rPr>
              <a:t>Gorman et al. 2015, 2016</a:t>
            </a:r>
            <a:endParaRPr lang="en-US" sz="1350" dirty="0">
              <a:latin typeface="+mj-lt"/>
            </a:endParaRPr>
          </a:p>
        </p:txBody>
      </p:sp>
      <p:sp>
        <p:nvSpPr>
          <p:cNvPr id="19" name="Rectangle 10">
            <a:extLst>
              <a:ext uri="{FF2B5EF4-FFF2-40B4-BE49-F238E27FC236}">
                <a16:creationId xmlns:a16="http://schemas.microsoft.com/office/drawing/2014/main" id="{92438C82-979F-4A3D-9C37-C73CA5D994B0}"/>
              </a:ext>
            </a:extLst>
          </p:cNvPr>
          <p:cNvSpPr>
            <a:spLocks noChangeArrowheads="1"/>
          </p:cNvSpPr>
          <p:nvPr/>
        </p:nvSpPr>
        <p:spPr bwMode="auto">
          <a:xfrm>
            <a:off x="5619300" y="3684508"/>
            <a:ext cx="243906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ctr">
              <a:spcBef>
                <a:spcPct val="20000"/>
              </a:spcBef>
            </a:pPr>
            <a:r>
              <a:rPr lang="da-DK" sz="1500" i="1" dirty="0">
                <a:latin typeface="+mj-lt"/>
              </a:rPr>
              <a:t>~20% adult-onset disease</a:t>
            </a:r>
          </a:p>
          <a:p>
            <a:pPr algn="ctr">
              <a:spcBef>
                <a:spcPct val="20000"/>
              </a:spcBef>
            </a:pPr>
            <a:r>
              <a:rPr lang="da-DK" sz="1500" i="1" dirty="0">
                <a:latin typeface="+mj-lt"/>
              </a:rPr>
              <a:t>~80% pediatric onset disease</a:t>
            </a:r>
          </a:p>
        </p:txBody>
      </p:sp>
      <p:sp>
        <p:nvSpPr>
          <p:cNvPr id="20" name="Rectangle 9">
            <a:extLst>
              <a:ext uri="{FF2B5EF4-FFF2-40B4-BE49-F238E27FC236}">
                <a16:creationId xmlns:a16="http://schemas.microsoft.com/office/drawing/2014/main" id="{D36275AB-DAE0-407A-8BDC-BF1BCC07A9F1}"/>
              </a:ext>
            </a:extLst>
          </p:cNvPr>
          <p:cNvSpPr>
            <a:spLocks noChangeArrowheads="1"/>
          </p:cNvSpPr>
          <p:nvPr/>
        </p:nvSpPr>
        <p:spPr bwMode="auto">
          <a:xfrm>
            <a:off x="1172666" y="3657601"/>
            <a:ext cx="2455096"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ctr">
              <a:spcBef>
                <a:spcPct val="20000"/>
              </a:spcBef>
            </a:pPr>
            <a:r>
              <a:rPr lang="da-DK" sz="1500" i="1" dirty="0">
                <a:latin typeface="+mj-lt"/>
              </a:rPr>
              <a:t>~80% adult-onset disease</a:t>
            </a:r>
          </a:p>
          <a:p>
            <a:pPr algn="ctr">
              <a:spcBef>
                <a:spcPct val="20000"/>
              </a:spcBef>
            </a:pPr>
            <a:r>
              <a:rPr lang="da-DK" sz="1500" i="1" dirty="0">
                <a:latin typeface="+mj-lt"/>
              </a:rPr>
              <a:t>~20% pediatric-onset disease</a:t>
            </a:r>
          </a:p>
          <a:p>
            <a:pPr algn="ctr">
              <a:spcBef>
                <a:spcPct val="20000"/>
              </a:spcBef>
            </a:pPr>
            <a:endParaRPr lang="da-DK" sz="1500" b="1" dirty="0">
              <a:latin typeface="+mj-lt"/>
            </a:endParaRPr>
          </a:p>
        </p:txBody>
      </p:sp>
      <p:sp>
        <p:nvSpPr>
          <p:cNvPr id="17" name="Title 1">
            <a:extLst>
              <a:ext uri="{FF2B5EF4-FFF2-40B4-BE49-F238E27FC236}">
                <a16:creationId xmlns:a16="http://schemas.microsoft.com/office/drawing/2014/main" id="{6FD20B26-147E-427F-980E-74203AFC8787}"/>
              </a:ext>
            </a:extLst>
          </p:cNvPr>
          <p:cNvSpPr>
            <a:spLocks noGrp="1"/>
          </p:cNvSpPr>
          <p:nvPr>
            <p:ph type="title"/>
          </p:nvPr>
        </p:nvSpPr>
        <p:spPr>
          <a:xfrm>
            <a:off x="152400" y="228600"/>
            <a:ext cx="8534400" cy="487362"/>
          </a:xfrm>
        </p:spPr>
        <p:txBody>
          <a:bodyPr/>
          <a:lstStyle/>
          <a:p>
            <a:r>
              <a:rPr lang="en-US" dirty="0"/>
              <a:t>Mitochondrial proteins encoded by two genomes</a:t>
            </a:r>
          </a:p>
        </p:txBody>
      </p:sp>
    </p:spTree>
    <p:extLst>
      <p:ext uri="{BB962C8B-B14F-4D97-AF65-F5344CB8AC3E}">
        <p14:creationId xmlns:p14="http://schemas.microsoft.com/office/powerpoint/2010/main" val="220039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 outline</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Background</a:t>
            </a:r>
          </a:p>
          <a:p>
            <a:endParaRPr lang="en-US" dirty="0">
              <a:solidFill>
                <a:schemeClr val="bg1">
                  <a:lumMod val="65000"/>
                </a:schemeClr>
              </a:solidFill>
            </a:endParaRPr>
          </a:p>
          <a:p>
            <a:r>
              <a:rPr lang="en-US" dirty="0">
                <a:solidFill>
                  <a:schemeClr val="bg1">
                    <a:lumMod val="65000"/>
                  </a:schemeClr>
                </a:solidFill>
              </a:rPr>
              <a:t>Mitochondrial genome (mtDNA)</a:t>
            </a:r>
          </a:p>
          <a:p>
            <a:pPr marL="0" indent="0">
              <a:buNone/>
            </a:pPr>
            <a:endParaRPr lang="en-US" dirty="0">
              <a:solidFill>
                <a:schemeClr val="bg1">
                  <a:lumMod val="65000"/>
                </a:schemeClr>
              </a:solidFill>
            </a:endParaRPr>
          </a:p>
          <a:p>
            <a:r>
              <a:rPr lang="en-US" dirty="0"/>
              <a:t>Human mtDNA variation</a:t>
            </a:r>
          </a:p>
          <a:p>
            <a:pPr marL="0" indent="0">
              <a:buNone/>
            </a:pPr>
            <a:endParaRPr lang="en-US" dirty="0">
              <a:solidFill>
                <a:schemeClr val="bg1">
                  <a:lumMod val="65000"/>
                </a:schemeClr>
              </a:solidFill>
            </a:endParaRPr>
          </a:p>
          <a:p>
            <a:r>
              <a:rPr lang="en-US" dirty="0">
                <a:solidFill>
                  <a:schemeClr val="bg1">
                    <a:lumMod val="65000"/>
                  </a:schemeClr>
                </a:solidFill>
              </a:rPr>
              <a:t>Human mtDNA variation in common disease</a:t>
            </a:r>
          </a:p>
          <a:p>
            <a:endParaRPr lang="en-US" dirty="0">
              <a:solidFill>
                <a:schemeClr val="bg1">
                  <a:lumMod val="65000"/>
                </a:schemeClr>
              </a:solidFill>
            </a:endParaRPr>
          </a:p>
          <a:p>
            <a:r>
              <a:rPr lang="en-US" dirty="0">
                <a:solidFill>
                  <a:schemeClr val="bg1">
                    <a:lumMod val="65000"/>
                  </a:schemeClr>
                </a:solidFill>
              </a:rPr>
              <a:t>Oocyte transfer to prevent mt disease transmission</a:t>
            </a:r>
          </a:p>
          <a:p>
            <a:endParaRPr lang="en-US" dirty="0">
              <a:solidFill>
                <a:schemeClr val="bg1">
                  <a:lumMod val="65000"/>
                </a:schemeClr>
              </a:solidFill>
            </a:endParaRPr>
          </a:p>
          <a:p>
            <a:r>
              <a:rPr lang="en-US" dirty="0">
                <a:solidFill>
                  <a:schemeClr val="bg1">
                    <a:lumMod val="65000"/>
                  </a:schemeClr>
                </a:solidFill>
              </a:rPr>
              <a:t>Somatic </a:t>
            </a:r>
            <a:r>
              <a:rPr lang="en-US" dirty="0" err="1">
                <a:solidFill>
                  <a:schemeClr val="bg1">
                    <a:lumMod val="65000"/>
                  </a:schemeClr>
                </a:solidFill>
              </a:rPr>
              <a:t>mtDNA</a:t>
            </a:r>
            <a:r>
              <a:rPr lang="en-US" dirty="0">
                <a:solidFill>
                  <a:schemeClr val="bg1">
                    <a:lumMod val="65000"/>
                  </a:schemeClr>
                </a:solidFill>
              </a:rPr>
              <a:t> alterations (tissues &amp; cancer &amp; aging)</a:t>
            </a:r>
          </a:p>
          <a:p>
            <a:pPr marL="0" indent="0">
              <a:buNone/>
            </a:pPr>
            <a:endParaRPr lang="en-US" dirty="0">
              <a:solidFill>
                <a:schemeClr val="bg1">
                  <a:lumMod val="65000"/>
                </a:schemeClr>
              </a:solidFill>
            </a:endParaRPr>
          </a:p>
        </p:txBody>
      </p:sp>
    </p:spTree>
    <p:extLst>
      <p:ext uri="{BB962C8B-B14F-4D97-AF65-F5344CB8AC3E}">
        <p14:creationId xmlns:p14="http://schemas.microsoft.com/office/powerpoint/2010/main" val="383407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mtDNA variation</a:t>
            </a:r>
          </a:p>
        </p:txBody>
      </p:sp>
      <p:sp>
        <p:nvSpPr>
          <p:cNvPr id="3" name="Content Placeholder 2"/>
          <p:cNvSpPr>
            <a:spLocks noGrp="1"/>
          </p:cNvSpPr>
          <p:nvPr>
            <p:ph idx="1"/>
          </p:nvPr>
        </p:nvSpPr>
        <p:spPr>
          <a:xfrm>
            <a:off x="533400" y="914400"/>
            <a:ext cx="8153400" cy="2057400"/>
          </a:xfrm>
        </p:spPr>
        <p:txBody>
          <a:bodyPr>
            <a:normAutofit/>
          </a:bodyPr>
          <a:lstStyle/>
          <a:p>
            <a:pPr marL="0" indent="0">
              <a:buNone/>
            </a:pPr>
            <a:r>
              <a:rPr lang="en-US" dirty="0"/>
              <a:t>Large databases necessary for:</a:t>
            </a:r>
          </a:p>
          <a:p>
            <a:r>
              <a:rPr lang="en-US" dirty="0"/>
              <a:t>Evolution studies</a:t>
            </a:r>
          </a:p>
          <a:p>
            <a:r>
              <a:rPr lang="en-US" dirty="0"/>
              <a:t>Selection/constraint</a:t>
            </a:r>
          </a:p>
          <a:p>
            <a:r>
              <a:rPr lang="en-US" sz="2000" dirty="0"/>
              <a:t>Interpreting patient clinical sequencing</a:t>
            </a:r>
          </a:p>
          <a:p>
            <a:r>
              <a:rPr lang="en-US" sz="2000" dirty="0"/>
              <a:t>Linking mtDNA variants to common diseases</a:t>
            </a:r>
            <a:endParaRPr lang="en-US" dirty="0">
              <a:solidFill>
                <a:schemeClr val="bg1">
                  <a:lumMod val="65000"/>
                </a:schemeClr>
              </a:solidFill>
            </a:endParaRPr>
          </a:p>
        </p:txBody>
      </p:sp>
      <p:pic>
        <p:nvPicPr>
          <p:cNvPr id="5" name="Picture 4">
            <a:extLst>
              <a:ext uri="{FF2B5EF4-FFF2-40B4-BE49-F238E27FC236}">
                <a16:creationId xmlns:a16="http://schemas.microsoft.com/office/drawing/2014/main" id="{74D13037-FB29-E3EB-E92A-65E8D211F5CF}"/>
              </a:ext>
            </a:extLst>
          </p:cNvPr>
          <p:cNvPicPr>
            <a:picLocks noChangeAspect="1"/>
          </p:cNvPicPr>
          <p:nvPr/>
        </p:nvPicPr>
        <p:blipFill>
          <a:blip r:embed="rId2"/>
          <a:stretch>
            <a:fillRect/>
          </a:stretch>
        </p:blipFill>
        <p:spPr>
          <a:xfrm>
            <a:off x="563880" y="3361055"/>
            <a:ext cx="7820025" cy="2562225"/>
          </a:xfrm>
          <a:prstGeom prst="rect">
            <a:avLst/>
          </a:prstGeom>
          <a:ln>
            <a:solidFill>
              <a:schemeClr val="tx1"/>
            </a:solidFill>
          </a:ln>
        </p:spPr>
      </p:pic>
    </p:spTree>
    <p:extLst>
      <p:ext uri="{BB962C8B-B14F-4D97-AF65-F5344CB8AC3E}">
        <p14:creationId xmlns:p14="http://schemas.microsoft.com/office/powerpoint/2010/main" val="3511317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gnomAD now has mtDNA variants from 56K samples</a:t>
            </a:r>
          </a:p>
        </p:txBody>
      </p:sp>
      <p:pic>
        <p:nvPicPr>
          <p:cNvPr id="8" name="Picture 7">
            <a:extLst>
              <a:ext uri="{FF2B5EF4-FFF2-40B4-BE49-F238E27FC236}">
                <a16:creationId xmlns:a16="http://schemas.microsoft.com/office/drawing/2014/main" id="{1D88329D-D389-47B1-8838-3D09C4918B31}"/>
              </a:ext>
            </a:extLst>
          </p:cNvPr>
          <p:cNvPicPr>
            <a:picLocks noChangeAspect="1"/>
          </p:cNvPicPr>
          <p:nvPr/>
        </p:nvPicPr>
        <p:blipFill>
          <a:blip r:embed="rId2"/>
          <a:stretch>
            <a:fillRect/>
          </a:stretch>
        </p:blipFill>
        <p:spPr>
          <a:xfrm>
            <a:off x="76880" y="2388039"/>
            <a:ext cx="2971120" cy="2324099"/>
          </a:xfrm>
          <a:prstGeom prst="rect">
            <a:avLst/>
          </a:prstGeom>
        </p:spPr>
      </p:pic>
      <p:sp>
        <p:nvSpPr>
          <p:cNvPr id="19" name="TextBox 18">
            <a:extLst>
              <a:ext uri="{FF2B5EF4-FFF2-40B4-BE49-F238E27FC236}">
                <a16:creationId xmlns:a16="http://schemas.microsoft.com/office/drawing/2014/main" id="{341E07E0-9188-4A8D-AAB0-1E5DCC3BFE77}"/>
              </a:ext>
            </a:extLst>
          </p:cNvPr>
          <p:cNvSpPr txBox="1"/>
          <p:nvPr/>
        </p:nvSpPr>
        <p:spPr>
          <a:xfrm>
            <a:off x="1436952" y="2937099"/>
            <a:ext cx="1071704" cy="307777"/>
          </a:xfrm>
          <a:prstGeom prst="rect">
            <a:avLst/>
          </a:prstGeom>
          <a:noFill/>
        </p:spPr>
        <p:txBody>
          <a:bodyPr wrap="none" rtlCol="0">
            <a:spAutoFit/>
          </a:bodyPr>
          <a:lstStyle/>
          <a:p>
            <a:r>
              <a:rPr lang="en-US" sz="1400" b="1" dirty="0">
                <a:solidFill>
                  <a:schemeClr val="bg1"/>
                </a:solidFill>
              </a:rPr>
              <a:t>25% African</a:t>
            </a:r>
          </a:p>
        </p:txBody>
      </p:sp>
      <p:sp>
        <p:nvSpPr>
          <p:cNvPr id="20" name="TextBox 19">
            <a:extLst>
              <a:ext uri="{FF2B5EF4-FFF2-40B4-BE49-F238E27FC236}">
                <a16:creationId xmlns:a16="http://schemas.microsoft.com/office/drawing/2014/main" id="{849BED97-2B49-437C-800E-6011BF1499F1}"/>
              </a:ext>
            </a:extLst>
          </p:cNvPr>
          <p:cNvSpPr txBox="1"/>
          <p:nvPr/>
        </p:nvSpPr>
        <p:spPr>
          <a:xfrm>
            <a:off x="1067480" y="3600660"/>
            <a:ext cx="1251689" cy="307777"/>
          </a:xfrm>
          <a:prstGeom prst="rect">
            <a:avLst/>
          </a:prstGeom>
          <a:noFill/>
        </p:spPr>
        <p:txBody>
          <a:bodyPr wrap="none" rtlCol="0">
            <a:spAutoFit/>
          </a:bodyPr>
          <a:lstStyle/>
          <a:p>
            <a:r>
              <a:rPr lang="en-US" sz="1400" b="1" dirty="0">
                <a:solidFill>
                  <a:schemeClr val="bg1"/>
                </a:solidFill>
              </a:rPr>
              <a:t>60% European</a:t>
            </a:r>
          </a:p>
        </p:txBody>
      </p:sp>
      <p:sp>
        <p:nvSpPr>
          <p:cNvPr id="3" name="TextBox 2">
            <a:extLst>
              <a:ext uri="{FF2B5EF4-FFF2-40B4-BE49-F238E27FC236}">
                <a16:creationId xmlns:a16="http://schemas.microsoft.com/office/drawing/2014/main" id="{5E86857D-9F41-750D-C127-70BE1C4F1E69}"/>
              </a:ext>
            </a:extLst>
          </p:cNvPr>
          <p:cNvSpPr txBox="1"/>
          <p:nvPr/>
        </p:nvSpPr>
        <p:spPr>
          <a:xfrm>
            <a:off x="6248400" y="6560275"/>
            <a:ext cx="2936903" cy="300082"/>
          </a:xfrm>
          <a:prstGeom prst="rect">
            <a:avLst/>
          </a:prstGeom>
          <a:noFill/>
        </p:spPr>
        <p:txBody>
          <a:bodyPr wrap="square">
            <a:spAutoFit/>
          </a:bodyPr>
          <a:lstStyle/>
          <a:p>
            <a:pPr algn="r"/>
            <a:r>
              <a:rPr lang="da-DK" sz="1350" dirty="0">
                <a:solidFill>
                  <a:srgbClr val="000000"/>
                </a:solidFill>
                <a:latin typeface="+mj-lt"/>
              </a:rPr>
              <a:t>Larrichia et al, Genome Research 2022</a:t>
            </a:r>
            <a:endParaRPr lang="en-US" sz="1350" dirty="0">
              <a:latin typeface="+mj-lt"/>
            </a:endParaRPr>
          </a:p>
        </p:txBody>
      </p:sp>
      <p:pic>
        <p:nvPicPr>
          <p:cNvPr id="4" name="Picture 3">
            <a:extLst>
              <a:ext uri="{FF2B5EF4-FFF2-40B4-BE49-F238E27FC236}">
                <a16:creationId xmlns:a16="http://schemas.microsoft.com/office/drawing/2014/main" id="{A895C799-2252-AF5C-C8B5-5E88FA0F0EC4}"/>
              </a:ext>
            </a:extLst>
          </p:cNvPr>
          <p:cNvPicPr>
            <a:picLocks noChangeAspect="1"/>
          </p:cNvPicPr>
          <p:nvPr/>
        </p:nvPicPr>
        <p:blipFill rotWithShape="1">
          <a:blip r:embed="rId3"/>
          <a:srcRect r="66676"/>
          <a:stretch/>
        </p:blipFill>
        <p:spPr>
          <a:xfrm>
            <a:off x="2841471" y="2449531"/>
            <a:ext cx="2174382" cy="2201114"/>
          </a:xfrm>
          <a:prstGeom prst="rect">
            <a:avLst/>
          </a:prstGeom>
        </p:spPr>
      </p:pic>
      <p:sp>
        <p:nvSpPr>
          <p:cNvPr id="7" name="Content Placeholder 2">
            <a:extLst>
              <a:ext uri="{FF2B5EF4-FFF2-40B4-BE49-F238E27FC236}">
                <a16:creationId xmlns:a16="http://schemas.microsoft.com/office/drawing/2014/main" id="{D9ACDAD1-38F4-1083-3E78-B9905FC1203A}"/>
              </a:ext>
            </a:extLst>
          </p:cNvPr>
          <p:cNvSpPr>
            <a:spLocks noGrp="1"/>
          </p:cNvSpPr>
          <p:nvPr>
            <p:ph idx="1"/>
          </p:nvPr>
        </p:nvSpPr>
        <p:spPr>
          <a:xfrm>
            <a:off x="973271" y="1816216"/>
            <a:ext cx="1345898" cy="381000"/>
          </a:xfrm>
        </p:spPr>
        <p:txBody>
          <a:bodyPr>
            <a:normAutofit/>
          </a:bodyPr>
          <a:lstStyle/>
          <a:p>
            <a:pPr marL="0" indent="0" algn="ctr">
              <a:buNone/>
            </a:pPr>
            <a:r>
              <a:rPr lang="en-US" sz="1400" dirty="0"/>
              <a:t>Diverse cohort</a:t>
            </a:r>
          </a:p>
        </p:txBody>
      </p:sp>
      <p:sp>
        <p:nvSpPr>
          <p:cNvPr id="9" name="Content Placeholder 2">
            <a:extLst>
              <a:ext uri="{FF2B5EF4-FFF2-40B4-BE49-F238E27FC236}">
                <a16:creationId xmlns:a16="http://schemas.microsoft.com/office/drawing/2014/main" id="{20381729-7532-AA90-72FD-79834C4DE056}"/>
              </a:ext>
            </a:extLst>
          </p:cNvPr>
          <p:cNvSpPr txBox="1">
            <a:spLocks/>
          </p:cNvSpPr>
          <p:nvPr/>
        </p:nvSpPr>
        <p:spPr>
          <a:xfrm>
            <a:off x="2841471" y="1828411"/>
            <a:ext cx="2174382" cy="3688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a:t>98% variants homoplasmic</a:t>
            </a:r>
          </a:p>
        </p:txBody>
      </p:sp>
      <p:pic>
        <p:nvPicPr>
          <p:cNvPr id="10" name="Picture 9">
            <a:extLst>
              <a:ext uri="{FF2B5EF4-FFF2-40B4-BE49-F238E27FC236}">
                <a16:creationId xmlns:a16="http://schemas.microsoft.com/office/drawing/2014/main" id="{C11EE42C-9EC1-EBB6-81E1-BA073B76C2D3}"/>
              </a:ext>
            </a:extLst>
          </p:cNvPr>
          <p:cNvPicPr>
            <a:picLocks noChangeAspect="1"/>
          </p:cNvPicPr>
          <p:nvPr/>
        </p:nvPicPr>
        <p:blipFill rotWithShape="1">
          <a:blip r:embed="rId4"/>
          <a:srcRect r="58384"/>
          <a:stretch/>
        </p:blipFill>
        <p:spPr>
          <a:xfrm>
            <a:off x="5108448" y="2292240"/>
            <a:ext cx="1704409" cy="2515696"/>
          </a:xfrm>
          <a:prstGeom prst="rect">
            <a:avLst/>
          </a:prstGeom>
        </p:spPr>
      </p:pic>
      <p:sp>
        <p:nvSpPr>
          <p:cNvPr id="11" name="Content Placeholder 2">
            <a:extLst>
              <a:ext uri="{FF2B5EF4-FFF2-40B4-BE49-F238E27FC236}">
                <a16:creationId xmlns:a16="http://schemas.microsoft.com/office/drawing/2014/main" id="{24D375A9-EF81-E43C-E738-1B84D8160B5D}"/>
              </a:ext>
            </a:extLst>
          </p:cNvPr>
          <p:cNvSpPr txBox="1">
            <a:spLocks/>
          </p:cNvSpPr>
          <p:nvPr/>
        </p:nvSpPr>
        <p:spPr>
          <a:xfrm>
            <a:off x="7168896" y="1816216"/>
            <a:ext cx="1704409" cy="520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a:t>~0-2 heteroplasmies</a:t>
            </a:r>
          </a:p>
          <a:p>
            <a:pPr marL="0" indent="0" algn="ctr">
              <a:buFont typeface="Arial" pitchFamily="34" charset="0"/>
              <a:buNone/>
            </a:pPr>
            <a:r>
              <a:rPr lang="en-US" sz="1400" dirty="0"/>
              <a:t>per person</a:t>
            </a:r>
          </a:p>
        </p:txBody>
      </p:sp>
      <p:sp>
        <p:nvSpPr>
          <p:cNvPr id="12" name="Content Placeholder 2">
            <a:extLst>
              <a:ext uri="{FF2B5EF4-FFF2-40B4-BE49-F238E27FC236}">
                <a16:creationId xmlns:a16="http://schemas.microsoft.com/office/drawing/2014/main" id="{966B755F-C639-EE3C-C01F-524E2E05C992}"/>
              </a:ext>
            </a:extLst>
          </p:cNvPr>
          <p:cNvSpPr txBox="1">
            <a:spLocks/>
          </p:cNvSpPr>
          <p:nvPr/>
        </p:nvSpPr>
        <p:spPr>
          <a:xfrm>
            <a:off x="5199132" y="1828411"/>
            <a:ext cx="1523040" cy="3688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a:t>Most variants rare</a:t>
            </a:r>
          </a:p>
        </p:txBody>
      </p:sp>
      <p:pic>
        <p:nvPicPr>
          <p:cNvPr id="14" name="Picture 13">
            <a:extLst>
              <a:ext uri="{FF2B5EF4-FFF2-40B4-BE49-F238E27FC236}">
                <a16:creationId xmlns:a16="http://schemas.microsoft.com/office/drawing/2014/main" id="{EC8BCA1D-E270-C7E7-A782-23785DF1F7DA}"/>
              </a:ext>
            </a:extLst>
          </p:cNvPr>
          <p:cNvPicPr>
            <a:picLocks noChangeAspect="1"/>
          </p:cNvPicPr>
          <p:nvPr/>
        </p:nvPicPr>
        <p:blipFill>
          <a:blip r:embed="rId5"/>
          <a:stretch>
            <a:fillRect/>
          </a:stretch>
        </p:blipFill>
        <p:spPr>
          <a:xfrm>
            <a:off x="6843812" y="2778144"/>
            <a:ext cx="2152347" cy="1872501"/>
          </a:xfrm>
          <a:prstGeom prst="rect">
            <a:avLst/>
          </a:prstGeom>
        </p:spPr>
      </p:pic>
    </p:spTree>
    <p:extLst>
      <p:ext uri="{BB962C8B-B14F-4D97-AF65-F5344CB8AC3E}">
        <p14:creationId xmlns:p14="http://schemas.microsoft.com/office/powerpoint/2010/main" val="3995082047"/>
      </p:ext>
    </p:extLst>
  </p:cSld>
  <p:clrMapOvr>
    <a:masterClrMapping/>
  </p:clrMapOvr>
  <mc:AlternateContent xmlns:mc="http://schemas.openxmlformats.org/markup-compatibility/2006" xmlns:p14="http://schemas.microsoft.com/office/powerpoint/2010/main">
    <mc:Choice Requires="p14">
      <p:transition spd="slow" p14:dur="2000" advTm="19086"/>
    </mc:Choice>
    <mc:Fallback xmlns="">
      <p:transition spd="slow" advTm="19086"/>
    </mc:Fallback>
  </mc:AlternateContent>
  <p:extLst>
    <p:ext uri="{3A86A75C-4F4B-4683-9AE1-C65F6400EC91}">
      <p14:laserTraceLst xmlns:p14="http://schemas.microsoft.com/office/powerpoint/2010/main">
        <p14:tracePtLst>
          <p14:tracePt t="2075" x="7348538" y="2625725"/>
          <p14:tracePt t="2091" x="7358063" y="2625725"/>
          <p14:tracePt t="2107" x="7366000" y="2633663"/>
          <p14:tracePt t="2119" x="7373938" y="2643188"/>
          <p14:tracePt t="2125" x="7391400" y="2651125"/>
          <p14:tracePt t="2131" x="7391400" y="2660650"/>
          <p14:tracePt t="2142" x="7400925" y="2668588"/>
          <p14:tracePt t="2165" x="7408863" y="2668588"/>
          <p14:tracePt t="2174" x="7408863" y="2676525"/>
          <p14:tracePt t="2190" x="7408863" y="2686050"/>
          <p14:tracePt t="2195" x="7416800" y="2686050"/>
          <p14:tracePt t="2205" x="7426325" y="2693988"/>
          <p14:tracePt t="2211" x="7434263" y="2701925"/>
          <p14:tracePt t="2223" x="7442200" y="2719388"/>
          <p14:tracePt t="2227" x="7459663" y="2727325"/>
          <p14:tracePt t="2238" x="7477125" y="2727325"/>
          <p14:tracePt t="2244" x="7485063" y="2736850"/>
          <p14:tracePt t="2255" x="7493000" y="2744788"/>
          <p14:tracePt t="2315" x="7502525" y="2744788"/>
          <p14:tracePt t="2331" x="7502525" y="2752725"/>
          <p14:tracePt t="2939" x="7510463" y="2762250"/>
          <p14:tracePt t="2949" x="7518400" y="2770188"/>
          <p14:tracePt t="2958" x="7527925" y="2778125"/>
          <p14:tracePt t="2964" x="7535863" y="2778125"/>
          <p14:tracePt t="2975" x="7553325" y="2795588"/>
          <p14:tracePt t="2979" x="7561263" y="2805113"/>
          <p14:tracePt t="2989" x="7561263" y="2813050"/>
          <p14:tracePt t="2996" x="7570788" y="2820988"/>
          <p14:tracePt t="3006" x="7586663" y="2830513"/>
          <p14:tracePt t="3011" x="7586663" y="2838450"/>
          <p14:tracePt t="3022" x="7604125" y="2863850"/>
          <p14:tracePt t="3027" x="7621588" y="2889250"/>
          <p14:tracePt t="3038" x="7637463" y="2914650"/>
          <p14:tracePt t="3043" x="7662863" y="2949575"/>
          <p14:tracePt t="3054" x="7680325" y="2982913"/>
          <p14:tracePt t="3059" x="7705725" y="3016250"/>
          <p14:tracePt t="3074" x="7723188" y="3059113"/>
          <p14:tracePt t="3075" x="7740650" y="3076575"/>
          <p14:tracePt t="3089" x="7756525" y="3101975"/>
          <p14:tracePt t="3091" x="7766050" y="3119438"/>
          <p14:tracePt t="3104" x="7773988" y="3127375"/>
          <p14:tracePt t="3120" x="7781925" y="3144838"/>
          <p14:tracePt t="3124" x="7781925" y="3170238"/>
          <p14:tracePt t="3132" x="7781925" y="3186113"/>
          <p14:tracePt t="3141" x="7791450" y="3221038"/>
          <p14:tracePt t="3146" x="7799388" y="3254375"/>
          <p14:tracePt t="3157" x="7807325" y="3289300"/>
          <p14:tracePt t="3163" x="7807325" y="3322638"/>
          <p14:tracePt t="3174" x="7807325" y="3330575"/>
          <p14:tracePt t="3179" x="7807325" y="3348038"/>
          <p14:tracePt t="3239" x="7807325" y="3355975"/>
          <p14:tracePt t="3259" x="7807325" y="3365500"/>
          <p14:tracePt t="3267" x="7807325" y="3373438"/>
          <p14:tracePt t="3275" x="7791450" y="3373438"/>
          <p14:tracePt t="3289" x="7781925" y="3382963"/>
          <p14:tracePt t="3291" x="7773988" y="3390900"/>
          <p14:tracePt t="3305" x="7756525" y="3398838"/>
          <p14:tracePt t="3307" x="7748588" y="3408363"/>
          <p14:tracePt t="3323" x="7731125" y="3408363"/>
          <p14:tracePt t="3325" x="7715250" y="3416300"/>
          <p14:tracePt t="3336" x="7705725" y="3416300"/>
          <p14:tracePt t="3340" x="7688263" y="3424238"/>
          <p14:tracePt t="3346" x="7672388" y="3433763"/>
          <p14:tracePt t="3357" x="7662863" y="3433763"/>
          <p14:tracePt t="3362" x="7646988" y="3441700"/>
          <p14:tracePt t="3374" x="7629525" y="3441700"/>
          <p14:tracePt t="3390" x="7621588" y="3441700"/>
          <p14:tracePt t="3396" x="7612063" y="3441700"/>
          <p14:tracePt t="3411" x="7596188" y="3441700"/>
          <p14:tracePt t="3423" x="7578725" y="3441700"/>
          <p14:tracePt t="3427" x="7561263" y="3441700"/>
          <p14:tracePt t="3440" x="7518400" y="3441700"/>
          <p14:tracePt t="3443" x="7467600" y="3441700"/>
          <p14:tracePt t="3456" x="7400925" y="3441700"/>
          <p14:tracePt t="3459" x="7358063" y="3433763"/>
          <p14:tracePt t="3472" x="7307263" y="3433763"/>
          <p14:tracePt t="3475" x="7264400" y="3424238"/>
          <p14:tracePt t="3489" x="7239000" y="3424238"/>
          <p14:tracePt t="3491" x="7229475" y="3424238"/>
          <p14:tracePt t="3506" x="7213600" y="3424238"/>
          <p14:tracePt t="3507" x="7204075" y="3424238"/>
          <p14:tracePt t="3524" x="7196138" y="3424238"/>
          <p14:tracePt t="3533" x="7188200" y="3424238"/>
          <p14:tracePt t="3540" x="7178675" y="3416300"/>
          <p14:tracePt t="3550" x="7170738" y="3408363"/>
          <p14:tracePt t="3556" x="7137400" y="3398838"/>
          <p14:tracePt t="3566" x="7102475" y="3382963"/>
          <p14:tracePt t="3574" x="7069138" y="3365500"/>
          <p14:tracePt t="3580" x="7034213" y="3355975"/>
          <p14:tracePt t="3591" x="7000875" y="3348038"/>
          <p14:tracePt t="3596" x="6975475" y="3340100"/>
          <p14:tracePt t="3608" x="6967538" y="3330575"/>
          <p14:tracePt t="3613" x="6950075" y="3322638"/>
          <p14:tracePt t="3624" x="6942138" y="3322638"/>
          <p14:tracePt t="3643" x="6932613" y="3322638"/>
          <p14:tracePt t="3659" x="6924675" y="3322638"/>
          <p14:tracePt t="3763" x="6924675" y="3314700"/>
          <p14:tracePt t="3779" x="6915150" y="3314700"/>
          <p14:tracePt t="3907" x="6915150" y="3305175"/>
          <p14:tracePt t="3923" x="6907213" y="3305175"/>
          <p14:tracePt t="3963" x="6899275" y="3305175"/>
          <p14:tracePt t="9292" x="6899275" y="3297238"/>
          <p14:tracePt t="9309" x="6881813" y="3322638"/>
          <p14:tracePt t="9321" x="6831013" y="3348038"/>
          <p14:tracePt t="9326" x="6805613" y="3382963"/>
          <p14:tracePt t="9337" x="6780213" y="3424238"/>
          <p14:tracePt t="9340" x="6762750" y="3449638"/>
          <p14:tracePt t="9350" x="6745288" y="3467100"/>
          <p14:tracePt t="9355" x="6729413" y="3492500"/>
          <p14:tracePt t="9366" x="6711950" y="3517900"/>
          <p14:tracePt t="9371" x="6694488" y="3543300"/>
          <p14:tracePt t="9383" x="6653213" y="3578225"/>
          <p14:tracePt t="9387" x="6610350" y="3629025"/>
          <p14:tracePt t="9397" x="6559550" y="3671888"/>
          <p14:tracePt t="9403" x="6524625" y="3713163"/>
          <p14:tracePt t="9417" x="6483350" y="3748088"/>
          <p14:tracePt t="9419" x="6448425" y="3790950"/>
          <p14:tracePt t="9433" x="6423025" y="3816350"/>
          <p14:tracePt t="9435" x="6405563" y="3832225"/>
          <p14:tracePt t="9449" x="6389688" y="3849688"/>
          <p14:tracePt t="9451" x="6380163" y="3867150"/>
          <p14:tracePt t="9464" x="6380163" y="3875088"/>
          <p14:tracePt t="9468" x="6364288" y="3883025"/>
          <p14:tracePt t="9478" x="6364288" y="3892550"/>
          <p14:tracePt t="9484" x="6346825" y="3908425"/>
          <p14:tracePt t="9492" x="6346825" y="3917950"/>
          <p14:tracePt t="9501" x="6329363" y="3935413"/>
          <p14:tracePt t="9507" x="6311900" y="3951288"/>
          <p14:tracePt t="9517" x="6303963" y="3960813"/>
          <p14:tracePt t="9523" x="6278563" y="3986213"/>
          <p14:tracePt t="9533" x="6261100" y="4011613"/>
          <p14:tracePt t="9540" x="6245225" y="4044950"/>
          <p14:tracePt t="9549" x="6219825" y="4070350"/>
          <p14:tracePt t="9555" x="6210300" y="4087813"/>
          <p14:tracePt t="9567" x="6184900" y="4113213"/>
          <p14:tracePt t="9571" x="6167438" y="4130675"/>
          <p14:tracePt t="9582" x="6151563" y="4138613"/>
          <p14:tracePt t="9587" x="6134100" y="4156075"/>
          <p14:tracePt t="9600" x="6126163" y="4164013"/>
          <p14:tracePt t="9603" x="6108700" y="4181475"/>
          <p14:tracePt t="9615" x="6091238" y="4189413"/>
          <p14:tracePt t="9619" x="6065838" y="4197350"/>
          <p14:tracePt t="9631" x="6057900" y="4206875"/>
          <p14:tracePt t="9635" x="6024563" y="4224338"/>
          <p14:tracePt t="9647" x="5997575" y="4240213"/>
          <p14:tracePt t="9651" x="5972175" y="4249738"/>
          <p14:tracePt t="9663" x="5946775" y="4265613"/>
          <p14:tracePt t="9667" x="5930900" y="4275138"/>
          <p14:tracePt t="9678" x="5905500" y="4275138"/>
          <p14:tracePt t="9683" x="5888038" y="4283075"/>
          <p14:tracePt t="9700" x="5880100" y="4283075"/>
          <p14:tracePt t="9732" x="5870575" y="4283075"/>
          <p14:tracePt t="9755" x="5862638" y="4283075"/>
          <p14:tracePt t="12115" x="5853113" y="4283075"/>
          <p14:tracePt t="12129" x="5845175" y="4283075"/>
          <p14:tracePt t="12131" x="5827713" y="4257675"/>
          <p14:tracePt t="12143" x="5776913" y="4232275"/>
          <p14:tracePt t="12147" x="5726113" y="4189413"/>
          <p14:tracePt t="12157" x="5667375" y="4113213"/>
          <p14:tracePt t="12164" x="5641975" y="4062413"/>
          <p14:tracePt t="12170" x="5607050" y="4011613"/>
          <p14:tracePt t="12181" x="5591175" y="3976688"/>
          <p14:tracePt t="12187" x="5581650" y="3960813"/>
          <p14:tracePt t="12197" x="5573713" y="3935413"/>
          <p14:tracePt t="12204" x="5565775" y="3917950"/>
          <p14:tracePt t="12214" x="5565775" y="3900488"/>
          <p14:tracePt t="12219" x="5556250" y="3875088"/>
          <p14:tracePt t="12231" x="5538788" y="3841750"/>
          <p14:tracePt t="12235" x="5522913" y="3806825"/>
          <p14:tracePt t="12247" x="5505450" y="3781425"/>
          <p14:tracePt t="12251" x="5497513" y="3748088"/>
          <p14:tracePt t="12264" x="5480050" y="3730625"/>
          <p14:tracePt t="12267" x="5472113" y="3713163"/>
          <p14:tracePt t="12279" x="5462588" y="3687763"/>
          <p14:tracePt t="12283" x="5446713" y="3662363"/>
          <p14:tracePt t="12294" x="5437188" y="3654425"/>
          <p14:tracePt t="12299" x="5429250" y="3636963"/>
          <p14:tracePt t="12311" x="5429250" y="3611563"/>
          <p14:tracePt t="12315" x="5429250" y="3603625"/>
          <p14:tracePt t="12443" x="5446713" y="3603625"/>
          <p14:tracePt t="12451" x="5487988" y="3619500"/>
          <p14:tracePt t="12463" x="5548313" y="3646488"/>
          <p14:tracePt t="12467" x="5641975" y="3679825"/>
          <p14:tracePt t="12480" x="5743575" y="3713163"/>
          <p14:tracePt t="12483" x="5853113" y="3748088"/>
          <p14:tracePt t="12495" x="5956300" y="3763963"/>
          <p14:tracePt t="12499" x="6057900" y="3790950"/>
          <p14:tracePt t="12512" x="6134100" y="3790950"/>
          <p14:tracePt t="12515" x="6184900" y="3790950"/>
          <p14:tracePt t="12527" x="6194425" y="3790950"/>
          <p14:tracePt t="12542" x="6194425" y="3781425"/>
          <p14:tracePt t="12547" x="6184900" y="3763963"/>
          <p14:tracePt t="12558" x="6159500" y="3756025"/>
          <p14:tracePt t="12563" x="6134100" y="3738563"/>
          <p14:tracePt t="12572" x="6100763" y="3713163"/>
          <p14:tracePt t="12580" x="6049963" y="3687763"/>
          <p14:tracePt t="12587" x="6015038" y="3662363"/>
          <p14:tracePt t="12597" x="5981700" y="3629025"/>
          <p14:tracePt t="12603" x="5956300" y="3611563"/>
          <p14:tracePt t="12613" x="5913438" y="3578225"/>
          <p14:tracePt t="12620" x="5862638" y="3527425"/>
          <p14:tracePt t="12629" x="5811838" y="3475038"/>
          <p14:tracePt t="12635" x="5735638" y="3398838"/>
          <p14:tracePt t="12645" x="5624513" y="3297238"/>
          <p14:tracePt t="12651" x="5522913" y="3203575"/>
          <p14:tracePt t="12662" x="5353050" y="3067050"/>
          <p14:tracePt t="12667" x="5173663" y="2932113"/>
          <p14:tracePt t="12678" x="4970463" y="2787650"/>
          <p14:tracePt t="12683" x="4833938" y="2727325"/>
          <p14:tracePt t="12696" x="4706938" y="2668588"/>
          <p14:tracePt t="12699" x="4579938" y="2625725"/>
          <p14:tracePt t="12712" x="4486275" y="2592388"/>
          <p14:tracePt t="12715" x="4367213" y="2541588"/>
          <p14:tracePt t="12727" x="4291013" y="2498725"/>
          <p14:tracePt t="12731" x="4230688" y="2481263"/>
          <p14:tracePt t="12743" x="4171950" y="2447925"/>
          <p14:tracePt t="12748" x="4121150" y="2422525"/>
          <p14:tracePt t="12757" x="4070350" y="2397125"/>
          <p14:tracePt t="12764" x="4044950" y="2379663"/>
          <p14:tracePt t="12772" x="4027488" y="2379663"/>
          <p14:tracePt t="12780" x="4010025" y="2371725"/>
          <p14:tracePt t="12787" x="3984625" y="2362200"/>
          <p14:tracePt t="12798" x="3976688" y="2362200"/>
          <p14:tracePt t="12803" x="3951288" y="2354263"/>
          <p14:tracePt t="12813" x="3916363" y="2344738"/>
          <p14:tracePt t="12820" x="3890963" y="2336800"/>
          <p14:tracePt t="12830" x="3865563" y="2328863"/>
          <p14:tracePt t="12836" x="3848100" y="2319338"/>
          <p14:tracePt t="12847" x="3832225" y="2311400"/>
          <p14:tracePt t="12851" x="3806825" y="2303463"/>
          <p14:tracePt t="12863" x="3789363" y="2303463"/>
          <p14:tracePt t="12867" x="3781425" y="2303463"/>
          <p14:tracePt t="12931" x="3771900" y="2303463"/>
          <p14:tracePt t="12947" x="3763963" y="2303463"/>
          <p14:tracePt t="13123" x="3756025" y="2303463"/>
          <p14:tracePt t="13131" x="3746500" y="2303463"/>
          <p14:tracePt t="13148" x="3729038" y="2303463"/>
          <p14:tracePt t="13162" x="3695700" y="2303463"/>
          <p14:tracePt t="13165" x="3652838" y="2311400"/>
          <p14:tracePt t="13172" x="3594100" y="2311400"/>
          <p14:tracePt t="13180" x="3543300" y="2311400"/>
          <p14:tracePt t="13187" x="3492500" y="2311400"/>
          <p14:tracePt t="13197" x="3449638" y="2303463"/>
          <p14:tracePt t="13203" x="3389313" y="2286000"/>
          <p14:tracePt t="13213" x="3355975" y="2278063"/>
          <p14:tracePt t="13220" x="3322638" y="2260600"/>
          <p14:tracePt t="13230" x="3287713" y="2252663"/>
          <p14:tracePt t="13236" x="3262313" y="2243138"/>
          <p14:tracePt t="13246" x="3244850" y="2235200"/>
          <p14:tracePt t="13252" x="3228975" y="2227263"/>
          <p14:tracePt t="13263" x="3219450" y="2227263"/>
          <p14:tracePt t="13267" x="3211513" y="2227263"/>
          <p14:tracePt t="14291" x="3211513" y="2217738"/>
          <p14:tracePt t="14313" x="3211513" y="2209800"/>
          <p14:tracePt t="14329" x="3211513" y="2200275"/>
          <p14:tracePt t="14332" x="3211513" y="2184400"/>
          <p14:tracePt t="14344" x="3211513" y="2174875"/>
          <p14:tracePt t="14347" x="3219450" y="2166938"/>
          <p14:tracePt t="14359" x="3219450" y="2159000"/>
          <p14:tracePt t="14363" x="3228975" y="2149475"/>
          <p14:tracePt t="14375" x="3236913" y="2133600"/>
          <p14:tracePt t="14380" x="3244850" y="2124075"/>
          <p14:tracePt t="14393" x="3262313" y="2108200"/>
          <p14:tracePt t="14397" x="3262313" y="2090738"/>
          <p14:tracePt t="14404" x="3279775" y="2065338"/>
          <p14:tracePt t="14412" x="3297238" y="2055813"/>
          <p14:tracePt t="14421" x="3305175" y="2030413"/>
          <p14:tracePt t="14428" x="3322638" y="2005013"/>
          <p14:tracePt t="14435" x="3338513" y="1989138"/>
          <p14:tracePt t="14445" x="3348038" y="1971675"/>
          <p14:tracePt t="14452" x="3363913" y="1963738"/>
          <p14:tracePt t="14462" x="3373438" y="1954213"/>
          <p14:tracePt t="14468" x="3381375" y="1946275"/>
          <p14:tracePt t="14511" x="3381375" y="1938338"/>
          <p14:tracePt t="14515" x="3389313" y="1938338"/>
          <p14:tracePt t="14603" x="3398838" y="1938338"/>
          <p14:tracePt t="14723" x="3398838" y="1928813"/>
          <p14:tracePt t="14747" x="3398838" y="1920875"/>
          <p14:tracePt t="14759" x="3406775" y="1920875"/>
          <p14:tracePt t="14775" x="3406775" y="1911350"/>
          <p14:tracePt t="14779" x="3414713" y="1903413"/>
          <p14:tracePt t="14792" x="3424238" y="1895475"/>
          <p14:tracePt t="14795" x="3432175" y="1885950"/>
          <p14:tracePt t="14806" x="3449638" y="1870075"/>
          <p14:tracePt t="14811" x="3467100" y="1844675"/>
          <p14:tracePt t="14819" x="3492500" y="1819275"/>
          <p14:tracePt t="14829" x="3517900" y="1793875"/>
          <p14:tracePt t="14834" x="3551238" y="1766888"/>
          <p14:tracePt t="14845" x="3586163" y="1741488"/>
          <p14:tracePt t="14851" x="3627438" y="1700213"/>
          <p14:tracePt t="14862" x="3678238" y="1674813"/>
          <p14:tracePt t="14868" x="3729038" y="1631950"/>
          <p14:tracePt t="14886" x="3840163" y="1546225"/>
          <p14:tracePt t="14894" x="3908425" y="1504950"/>
          <p14:tracePt t="14899" x="3959225" y="1462088"/>
          <p14:tracePt t="14911" x="4010025" y="1436688"/>
          <p14:tracePt t="14915" x="4044950" y="1419225"/>
          <p14:tracePt t="14927" x="4070350" y="1401763"/>
          <p14:tracePt t="14931" x="4103688" y="1385888"/>
          <p14:tracePt t="14945" x="4111625" y="1376363"/>
          <p14:tracePt t="14947" x="4137025" y="1360488"/>
          <p14:tracePt t="14962" x="4154488" y="1350963"/>
          <p14:tracePt t="14963" x="4179888" y="1343025"/>
          <p14:tracePt t="14977" x="4197350" y="1333500"/>
          <p14:tracePt t="14979" x="4214813" y="1333500"/>
          <p14:tracePt t="14992" x="4230688" y="1325563"/>
          <p14:tracePt t="15007" x="4240213" y="1325563"/>
          <p14:tracePt t="15011" x="4248150" y="1325563"/>
          <p14:tracePt t="15051" x="4256088" y="1325563"/>
          <p14:tracePt t="15067" x="4265613" y="1325563"/>
          <p14:tracePt t="15077" x="4273550" y="1325563"/>
          <p14:tracePt t="15099" x="4281488" y="1325563"/>
          <p14:tracePt t="15139" x="4291013" y="1325563"/>
          <p14:tracePt t="15171" x="4298950" y="1325563"/>
          <p14:tracePt t="15179" x="4306888" y="1325563"/>
          <p14:tracePt t="15192" x="4316413" y="1325563"/>
          <p14:tracePt t="15212" x="4324350" y="1325563"/>
          <p14:tracePt t="15221" x="4332288" y="1325563"/>
          <p14:tracePt t="15235" x="4341813" y="1325563"/>
          <p14:tracePt t="15245" x="4367213" y="1325563"/>
          <p14:tracePt t="15251" x="4384675" y="1317625"/>
          <p14:tracePt t="15261" x="4418013" y="1308100"/>
          <p14:tracePt t="15267" x="4451350" y="1300163"/>
          <p14:tracePt t="15278" x="4476750" y="1300163"/>
          <p14:tracePt t="15284" x="4486275" y="1300163"/>
          <p14:tracePt t="15296" x="4503738" y="1300163"/>
          <p14:tracePt t="15299" x="4511675" y="1300163"/>
          <p14:tracePt t="15395" x="4519613" y="1300163"/>
          <p14:tracePt t="15579" x="4529138" y="1300163"/>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6069634-F960-4344-B74F-BB717F36B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26" y="1803168"/>
            <a:ext cx="822960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CD466B-F8C1-47C6-A33A-404CDBE13030}"/>
              </a:ext>
            </a:extLst>
          </p:cNvPr>
          <p:cNvSpPr txBox="1"/>
          <p:nvPr/>
        </p:nvSpPr>
        <p:spPr>
          <a:xfrm>
            <a:off x="180975" y="1415653"/>
            <a:ext cx="6367509" cy="300082"/>
          </a:xfrm>
          <a:prstGeom prst="rect">
            <a:avLst/>
          </a:prstGeom>
          <a:noFill/>
        </p:spPr>
        <p:txBody>
          <a:bodyPr wrap="square">
            <a:spAutoFit/>
          </a:bodyPr>
          <a:lstStyle/>
          <a:p>
            <a:r>
              <a:rPr lang="en-US" sz="1350" b="1" dirty="0">
                <a:solidFill>
                  <a:srgbClr val="1D1C1D"/>
                </a:solidFill>
                <a:latin typeface="Slack-Lato"/>
              </a:rPr>
              <a:t>total carrier frequency is 1 in 282 (200 carriers in 56434 individuals)</a:t>
            </a:r>
            <a:endParaRPr lang="en-US" sz="1350" b="1" dirty="0"/>
          </a:p>
        </p:txBody>
      </p:sp>
      <p:sp>
        <p:nvSpPr>
          <p:cNvPr id="8" name="Title 1">
            <a:extLst>
              <a:ext uri="{FF2B5EF4-FFF2-40B4-BE49-F238E27FC236}">
                <a16:creationId xmlns:a16="http://schemas.microsoft.com/office/drawing/2014/main" id="{F32DB214-79AD-46A5-8085-FE17A5A1468A}"/>
              </a:ext>
            </a:extLst>
          </p:cNvPr>
          <p:cNvSpPr>
            <a:spLocks noGrp="1"/>
          </p:cNvSpPr>
          <p:nvPr>
            <p:ph type="title"/>
          </p:nvPr>
        </p:nvSpPr>
        <p:spPr>
          <a:xfrm>
            <a:off x="114389" y="228600"/>
            <a:ext cx="8534400" cy="365522"/>
          </a:xfrm>
        </p:spPr>
        <p:txBody>
          <a:bodyPr/>
          <a:lstStyle/>
          <a:p>
            <a:r>
              <a:rPr lang="en-US" dirty="0"/>
              <a:t>Population frequencies for known pathogenic variants</a:t>
            </a:r>
          </a:p>
        </p:txBody>
      </p:sp>
      <p:sp>
        <p:nvSpPr>
          <p:cNvPr id="2" name="TextBox 1">
            <a:extLst>
              <a:ext uri="{FF2B5EF4-FFF2-40B4-BE49-F238E27FC236}">
                <a16:creationId xmlns:a16="http://schemas.microsoft.com/office/drawing/2014/main" id="{5E958AC9-E78D-E7E6-D2A5-4C952814E2B5}"/>
              </a:ext>
            </a:extLst>
          </p:cNvPr>
          <p:cNvSpPr txBox="1"/>
          <p:nvPr/>
        </p:nvSpPr>
        <p:spPr>
          <a:xfrm>
            <a:off x="6248400" y="6560275"/>
            <a:ext cx="2936903" cy="300082"/>
          </a:xfrm>
          <a:prstGeom prst="rect">
            <a:avLst/>
          </a:prstGeom>
          <a:noFill/>
        </p:spPr>
        <p:txBody>
          <a:bodyPr wrap="square">
            <a:spAutoFit/>
          </a:bodyPr>
          <a:lstStyle/>
          <a:p>
            <a:pPr algn="r"/>
            <a:r>
              <a:rPr lang="da-DK" sz="1350" dirty="0">
                <a:solidFill>
                  <a:srgbClr val="000000"/>
                </a:solidFill>
                <a:latin typeface="+mj-lt"/>
              </a:rPr>
              <a:t>Larrichia et al, Genome Research 2022</a:t>
            </a:r>
            <a:endParaRPr lang="en-US" sz="1350" dirty="0">
              <a:latin typeface="+mj-lt"/>
            </a:endParaRPr>
          </a:p>
        </p:txBody>
      </p:sp>
    </p:spTree>
    <p:extLst>
      <p:ext uri="{BB962C8B-B14F-4D97-AF65-F5344CB8AC3E}">
        <p14:creationId xmlns:p14="http://schemas.microsoft.com/office/powerpoint/2010/main" val="2322660199"/>
      </p:ext>
    </p:extLst>
  </p:cSld>
  <p:clrMapOvr>
    <a:masterClrMapping/>
  </p:clrMapOvr>
  <mc:AlternateContent xmlns:mc="http://schemas.openxmlformats.org/markup-compatibility/2006" xmlns:p14="http://schemas.microsoft.com/office/powerpoint/2010/main">
    <mc:Choice Requires="p14">
      <p:transition spd="slow" p14:dur="2000" advTm="30023"/>
    </mc:Choice>
    <mc:Fallback xmlns="">
      <p:transition spd="slow" advTm="30023"/>
    </mc:Fallback>
  </mc:AlternateContent>
  <p:extLst>
    <p:ext uri="{3A86A75C-4F4B-4683-9AE1-C65F6400EC91}">
      <p14:laserTraceLst xmlns:p14="http://schemas.microsoft.com/office/powerpoint/2010/main">
        <p14:tracePtLst>
          <p14:tracePt t="701" x="9320213" y="4640263"/>
          <p14:tracePt t="707" x="9286875" y="4622800"/>
          <p14:tracePt t="715" x="9261475" y="4605338"/>
          <p14:tracePt t="728" x="9209088" y="4579938"/>
          <p14:tracePt t="731" x="9142413" y="4554538"/>
          <p14:tracePt t="744" x="9064625" y="4513263"/>
          <p14:tracePt t="746" x="8980488" y="4470400"/>
          <p14:tracePt t="759" x="8861425" y="4435475"/>
          <p14:tracePt t="762" x="8742363" y="4384675"/>
          <p14:tracePt t="775" x="8632825" y="4341813"/>
          <p14:tracePt t="779" x="8496300" y="4300538"/>
          <p14:tracePt t="789" x="8394700" y="4265613"/>
          <p14:tracePt t="795" x="8291513" y="4257675"/>
          <p14:tracePt t="802" x="8207375" y="4224338"/>
          <p14:tracePt t="811" x="8121650" y="4197350"/>
          <p14:tracePt t="818" x="8020050" y="4181475"/>
          <p14:tracePt t="829" x="7926388" y="4146550"/>
          <p14:tracePt t="835" x="7824788" y="4113213"/>
          <p14:tracePt t="846" x="7723188" y="4079875"/>
          <p14:tracePt t="852" x="7646988" y="4052888"/>
          <p14:tracePt t="862" x="7604125" y="4037013"/>
          <p14:tracePt t="867" x="7570788" y="4027488"/>
          <p14:tracePt t="878" x="7553325" y="4019550"/>
          <p14:tracePt t="887" x="7545388" y="4019550"/>
          <p14:tracePt t="898" x="7553325" y="4019550"/>
          <p14:tracePt t="946" x="7553325" y="4011613"/>
          <p14:tracePt t="1331" x="7545388" y="4011613"/>
          <p14:tracePt t="1342" x="7535863" y="4011613"/>
          <p14:tracePt t="1358" x="7527925" y="4011613"/>
          <p14:tracePt t="1437" x="7527925" y="4002088"/>
          <p14:tracePt t="1444" x="7518400" y="4002088"/>
          <p14:tracePt t="1453" x="7510463" y="3994150"/>
          <p14:tracePt t="1483" x="7510463" y="3986213"/>
          <p14:tracePt t="1495" x="7510463" y="3976688"/>
          <p14:tracePt t="1515" x="7510463" y="3968750"/>
          <p14:tracePt t="1547" x="7510463" y="3960813"/>
          <p14:tracePt t="1563" x="7502525" y="3960813"/>
          <p14:tracePt t="1575" x="7493000" y="3960813"/>
          <p14:tracePt t="1578" x="7493000" y="3951288"/>
          <p14:tracePt t="1596" x="7477125" y="3951288"/>
          <p14:tracePt t="1605" x="7451725" y="3943350"/>
          <p14:tracePt t="1612" x="7416800" y="3917950"/>
          <p14:tracePt t="1619" x="7373938" y="3892550"/>
          <p14:tracePt t="1629" x="7307263" y="3875088"/>
          <p14:tracePt t="1636" x="7246938" y="3857625"/>
          <p14:tracePt t="1644" x="7188200" y="3824288"/>
          <p14:tracePt t="1651" x="7127875" y="3798888"/>
          <p14:tracePt t="1662" x="7059613" y="3781425"/>
          <p14:tracePt t="1668" x="7018338" y="3756025"/>
          <p14:tracePt t="1679" x="6950075" y="3722688"/>
          <p14:tracePt t="1683" x="6889750" y="3687763"/>
          <p14:tracePt t="1695" x="6813550" y="3646488"/>
          <p14:tracePt t="1698" x="6737350" y="3603625"/>
          <p14:tracePt t="1711" x="6661150" y="3560763"/>
          <p14:tracePt t="1714" x="6567488" y="3509963"/>
          <p14:tracePt t="1726" x="6491288" y="3467100"/>
          <p14:tracePt t="1731" x="6415088" y="3433763"/>
          <p14:tracePt t="1742" x="6338888" y="3390900"/>
          <p14:tracePt t="1746" x="6270625" y="3348038"/>
          <p14:tracePt t="1759" x="6194425" y="3305175"/>
          <p14:tracePt t="1762" x="6134100" y="3271838"/>
          <p14:tracePt t="1775" x="6083300" y="3246438"/>
          <p14:tracePt t="1778" x="6024563" y="3221038"/>
          <p14:tracePt t="1789" x="5964238" y="3203575"/>
          <p14:tracePt t="1795" x="5930900" y="3203575"/>
          <p14:tracePt t="1805" x="5913438" y="3203575"/>
          <p14:tracePt t="1836" x="5921375" y="3203575"/>
          <p14:tracePt t="1844" x="5930900" y="3203575"/>
          <p14:tracePt t="1851" x="5938838" y="3203575"/>
          <p14:tracePt t="1861" x="5946775" y="3203575"/>
          <p14:tracePt t="1877" x="5956300" y="3186113"/>
          <p14:tracePt t="1883" x="5956300" y="3178175"/>
          <p14:tracePt t="2379" x="5946775" y="3178175"/>
          <p14:tracePt t="2392" x="5946775" y="3186113"/>
          <p14:tracePt t="2409" x="5946775" y="3195638"/>
          <p14:tracePt t="2442" x="5946775" y="3178175"/>
          <p14:tracePt t="2452" x="5930900" y="3178175"/>
          <p14:tracePt t="2461" x="5913438" y="3160713"/>
          <p14:tracePt t="2467" x="5895975" y="3152775"/>
          <p14:tracePt t="2477" x="5888038" y="3144838"/>
          <p14:tracePt t="2484" x="5880100" y="3135313"/>
          <p14:tracePt t="2493" x="5870575" y="3135313"/>
          <p14:tracePt t="2499" x="5862638" y="3127375"/>
          <p14:tracePt t="2509" x="5853113" y="3119438"/>
          <p14:tracePt t="2514" x="5845175" y="3109913"/>
          <p14:tracePt t="2526" x="5837238" y="3109913"/>
          <p14:tracePt t="2530" x="5819775" y="3094038"/>
          <p14:tracePt t="2543" x="5786438" y="3076575"/>
          <p14:tracePt t="2547" x="5735638" y="3041650"/>
          <p14:tracePt t="2560" x="5683250" y="3008313"/>
          <p14:tracePt t="2562" x="5591175" y="2957513"/>
          <p14:tracePt t="2574" x="5487988" y="2897188"/>
          <p14:tracePt t="2579" x="5386388" y="2846388"/>
          <p14:tracePt t="2590" x="5267325" y="2787650"/>
          <p14:tracePt t="2595" x="5148263" y="2727325"/>
          <p14:tracePt t="2606" x="5029200" y="2668588"/>
          <p14:tracePt t="2611" x="4902200" y="2617788"/>
          <p14:tracePt t="2622" x="4765675" y="2549525"/>
          <p14:tracePt t="2627" x="4638675" y="2498725"/>
          <p14:tracePt t="2636" x="4519613" y="2438400"/>
          <p14:tracePt t="2644" x="4425950" y="2371725"/>
          <p14:tracePt t="2650" x="4349750" y="2336800"/>
          <p14:tracePt t="2661" x="4298950" y="2311400"/>
          <p14:tracePt t="2667" x="4265613" y="2293938"/>
          <p14:tracePt t="2677" x="4248150" y="2286000"/>
          <p14:tracePt t="2684" x="4248150" y="2278063"/>
          <p14:tracePt t="2694" x="4240213" y="2268538"/>
          <p14:tracePt t="2699" x="4222750" y="2268538"/>
          <p14:tracePt t="2710" x="4214813" y="2260600"/>
          <p14:tracePt t="2716" x="4197350" y="2260600"/>
          <p14:tracePt t="2727" x="4179888" y="2260600"/>
          <p14:tracePt t="2731" x="4179888" y="2252663"/>
          <p14:tracePt t="2763" x="4171950" y="2252663"/>
          <p14:tracePt t="2779" x="4162425" y="2243138"/>
          <p14:tracePt t="2793" x="4154488" y="2235200"/>
          <p14:tracePt t="3106" x="4146550" y="2235200"/>
          <p14:tracePt t="3115" x="4137025" y="2235200"/>
          <p14:tracePt t="3125" x="4129088" y="2235200"/>
          <p14:tracePt t="3131" x="4111625" y="2235200"/>
          <p14:tracePt t="3142" x="4095750" y="2243138"/>
          <p14:tracePt t="3147" x="4086225" y="2243138"/>
          <p14:tracePt t="3158" x="4060825" y="2243138"/>
          <p14:tracePt t="3163" x="4044950" y="2243138"/>
          <p14:tracePt t="3176" x="4035425" y="2243138"/>
          <p14:tracePt t="3179" x="4027488" y="2243138"/>
          <p14:tracePt t="3191" x="4017963" y="2243138"/>
          <p14:tracePt t="3211" x="4010025" y="2243138"/>
          <p14:tracePt t="3224" x="4002088" y="2243138"/>
          <p14:tracePt t="3236" x="3992563" y="2243138"/>
          <p14:tracePt t="3244" x="3984625" y="2243138"/>
          <p14:tracePt t="3252" x="3976688" y="2243138"/>
          <p14:tracePt t="3260" x="3967163" y="2235200"/>
          <p14:tracePt t="3266" x="3959225" y="2227263"/>
          <p14:tracePt t="3293" x="3951288" y="2217738"/>
          <p14:tracePt t="3300" x="3951288" y="2209800"/>
          <p14:tracePt t="3309" x="3933825" y="2200275"/>
          <p14:tracePt t="3315" x="3925888" y="2192338"/>
          <p14:tracePt t="3326" x="3925888" y="2174875"/>
          <p14:tracePt t="3331" x="3908425" y="2149475"/>
          <p14:tracePt t="3342" x="3890963" y="2124075"/>
          <p14:tracePt t="3347" x="3883025" y="2108200"/>
          <p14:tracePt t="3360" x="3873500" y="2090738"/>
          <p14:tracePt t="3363" x="3865563" y="2065338"/>
          <p14:tracePt t="3376" x="3857625" y="2039938"/>
          <p14:tracePt t="3379" x="3857625" y="2014538"/>
          <p14:tracePt t="3392" x="3857625" y="1979613"/>
          <p14:tracePt t="3394" x="3857625" y="1946275"/>
          <p14:tracePt t="3409" x="3848100" y="1903413"/>
          <p14:tracePt t="3411" x="3848100" y="1844675"/>
          <p14:tracePt t="3423" x="3840163" y="1801813"/>
          <p14:tracePt t="3427" x="3832225" y="1751013"/>
          <p14:tracePt t="3438" x="3814763" y="1708150"/>
          <p14:tracePt t="3443" x="3806825" y="1674813"/>
          <p14:tracePt t="3454" x="3797300" y="1649413"/>
          <p14:tracePt t="3458" x="3789363" y="1622425"/>
          <p14:tracePt t="3466" x="3781425" y="1606550"/>
          <p14:tracePt t="3476" x="3781425" y="1581150"/>
          <p14:tracePt t="3483" x="3771900" y="1546225"/>
          <p14:tracePt t="3492" x="3756025" y="1520825"/>
          <p14:tracePt t="3499" x="3738563" y="1487488"/>
          <p14:tracePt t="3509" x="3721100" y="1470025"/>
          <p14:tracePt t="3516" x="3703638" y="1444625"/>
          <p14:tracePt t="3526" x="3695700" y="1427163"/>
          <p14:tracePt t="3531" x="3687763" y="1419225"/>
          <p14:tracePt t="3542" x="3678238" y="1419225"/>
          <p14:tracePt t="3562" x="3678238" y="1411288"/>
          <p14:tracePt t="3575" x="3678238" y="1401763"/>
          <p14:tracePt t="3827" x="3687763" y="1401763"/>
          <p14:tracePt t="3840" x="3713163" y="1401763"/>
          <p14:tracePt t="3845" x="3721100" y="1401763"/>
          <p14:tracePt t="3855" x="3729038" y="1401763"/>
          <p14:tracePt t="3860" x="3738563" y="1393825"/>
          <p14:tracePt t="3868" x="3738563" y="1385888"/>
          <p14:tracePt t="3876" x="3738563" y="1360488"/>
          <p14:tracePt t="3883" x="3721100" y="1343025"/>
          <p14:tracePt t="3906" x="3678238" y="1317625"/>
          <p14:tracePt t="3909" x="3670300" y="1300163"/>
          <p14:tracePt t="3916" x="3670300" y="1292225"/>
          <p14:tracePt t="3926" x="3662363" y="1292225"/>
          <p14:tracePt t="3931" x="3652838" y="1282700"/>
          <p14:tracePt t="3941" x="3652838" y="1266825"/>
          <p14:tracePt t="3947" x="3644900" y="1266825"/>
          <p14:tracePt t="3958" x="3627438" y="1249363"/>
          <p14:tracePt t="3963" x="3611563" y="1231900"/>
          <p14:tracePt t="3975" x="3594100" y="1216025"/>
          <p14:tracePt t="3979" x="3568700" y="1189038"/>
          <p14:tracePt t="3991" x="3517900" y="1163638"/>
          <p14:tracePt t="3995" x="3467100" y="1130300"/>
          <p14:tracePt t="4008" x="3406775" y="1104900"/>
          <p14:tracePt t="4011" x="3338513" y="1069975"/>
          <p14:tracePt t="4022" x="3305175" y="1054100"/>
          <p14:tracePt t="4027" x="3270250" y="1044575"/>
          <p14:tracePt t="4039" x="3254375" y="1036638"/>
          <p14:tracePt t="4043" x="3236913" y="1028700"/>
          <p14:tracePt t="4055" x="3219450" y="1028700"/>
          <p14:tracePt t="4060" x="3211513" y="1019175"/>
          <p14:tracePt t="4067" x="3194050" y="1019175"/>
          <p14:tracePt t="4076" x="3160713" y="1003300"/>
          <p14:tracePt t="4082" x="3127375" y="993775"/>
          <p14:tracePt t="4093" x="3074988" y="968375"/>
          <p14:tracePt t="4099" x="3016250" y="952500"/>
          <p14:tracePt t="4109" x="2930525" y="925513"/>
          <p14:tracePt t="4115" x="2846388" y="917575"/>
          <p14:tracePt t="4124" x="2744788" y="884238"/>
          <p14:tracePt t="4131" x="2651125" y="874713"/>
          <p14:tracePt t="4141" x="2549525" y="849313"/>
          <p14:tracePt t="4147" x="2455863" y="841375"/>
          <p14:tracePt t="4158" x="2352675" y="823913"/>
          <p14:tracePt t="4162" x="2235200" y="823913"/>
          <p14:tracePt t="4174" x="2124075" y="815975"/>
          <p14:tracePt t="4179" x="1987550" y="815975"/>
          <p14:tracePt t="4191" x="1868488" y="808038"/>
          <p14:tracePt t="4194" x="1741488" y="808038"/>
          <p14:tracePt t="4206" x="1657350" y="808038"/>
          <p14:tracePt t="4210" x="1571625" y="808038"/>
          <p14:tracePt t="4223" x="1528763" y="808038"/>
          <p14:tracePt t="4226" x="1495425" y="808038"/>
          <p14:tracePt t="4240" x="1462088" y="808038"/>
          <p14:tracePt t="4254" x="1462088" y="798513"/>
          <p14:tracePt t="4259" x="1462088" y="790575"/>
          <p14:tracePt t="4269" x="1470025" y="790575"/>
          <p14:tracePt t="4275" x="1495425" y="773113"/>
          <p14:tracePt t="4459" x="1495425" y="765175"/>
          <p14:tracePt t="4471" x="1462088" y="755650"/>
          <p14:tracePt t="4476" x="1419225" y="739775"/>
          <p14:tracePt t="4483" x="1368425" y="722313"/>
          <p14:tracePt t="4492" x="1333500" y="714375"/>
          <p14:tracePt t="4498" x="1290638" y="704850"/>
          <p14:tracePt t="4509" x="1257300" y="704850"/>
          <p14:tracePt t="4515" x="1239838" y="704850"/>
          <p14:tracePt t="4532" x="1239838" y="696913"/>
          <p14:tracePt t="4542" x="1231900" y="688975"/>
          <p14:tracePt t="4547" x="1214438" y="679450"/>
          <p14:tracePt t="4563" x="1198563" y="679450"/>
          <p14:tracePt t="4635" x="1189038" y="679450"/>
          <p14:tracePt t="4782" x="1181100" y="679450"/>
          <p14:tracePt t="4796" x="1173163" y="679450"/>
          <p14:tracePt t="4866" x="1163638" y="679450"/>
          <p14:tracePt t="4892" x="1155700" y="679450"/>
          <p14:tracePt t="4923" x="1147763" y="679450"/>
          <p14:tracePt t="6315" x="1138238" y="679450"/>
          <p14:tracePt t="6333" x="1120775" y="679450"/>
          <p14:tracePt t="6340" x="1104900" y="688975"/>
          <p14:tracePt t="6346" x="1069975" y="696913"/>
          <p14:tracePt t="6356" x="993775" y="704850"/>
          <p14:tracePt t="6363" x="935038" y="714375"/>
          <p14:tracePt t="6373" x="831850" y="730250"/>
          <p14:tracePt t="6380" x="773113" y="739775"/>
          <p14:tracePt t="6389" x="704850" y="747713"/>
          <p14:tracePt t="6395" x="646113" y="747713"/>
          <p14:tracePt t="6406" x="603250" y="755650"/>
          <p14:tracePt t="6410" x="577850" y="755650"/>
          <p14:tracePt t="6422" x="569913" y="755650"/>
          <p14:tracePt t="8563" x="569913" y="765175"/>
          <p14:tracePt t="8571" x="560388" y="765175"/>
          <p14:tracePt t="8583" x="552450" y="773113"/>
          <p14:tracePt t="8595" x="544513" y="773113"/>
          <p14:tracePt t="8603" x="544513" y="781050"/>
          <p14:tracePt t="8611" x="544513" y="790575"/>
          <p14:tracePt t="8621" x="534988" y="790575"/>
          <p14:tracePt t="8628" x="534988" y="808038"/>
          <p14:tracePt t="8638" x="527050" y="815975"/>
          <p14:tracePt t="8643" x="527050" y="833438"/>
          <p14:tracePt t="8654" x="527050" y="849313"/>
          <p14:tracePt t="8659" x="527050" y="858838"/>
          <p14:tracePt t="8671" x="527050" y="874713"/>
          <p14:tracePt t="8675" x="527050" y="884238"/>
          <p14:tracePt t="8687" x="527050" y="900113"/>
          <p14:tracePt t="8690" x="527050" y="909638"/>
          <p14:tracePt t="8703" x="534988" y="925513"/>
          <p14:tracePt t="8706" x="544513" y="942975"/>
          <p14:tracePt t="8720" x="552450" y="960438"/>
          <p14:tracePt t="8722" x="560388" y="968375"/>
          <p14:tracePt t="8735" x="569913" y="993775"/>
          <p14:tracePt t="8738" x="585788" y="1003300"/>
          <p14:tracePt t="8751" x="603250" y="1028700"/>
          <p14:tracePt t="8755" x="611188" y="1036638"/>
          <p14:tracePt t="8767" x="628650" y="1054100"/>
          <p14:tracePt t="8771" x="646113" y="1069975"/>
          <p14:tracePt t="8780" x="671513" y="1096963"/>
          <p14:tracePt t="8788" x="704850" y="1112838"/>
          <p14:tracePt t="8794" x="755650" y="1130300"/>
          <p14:tracePt t="8805" x="798513" y="1138238"/>
          <p14:tracePt t="8811" x="858838" y="1138238"/>
          <p14:tracePt t="8821" x="900113" y="1138238"/>
          <p14:tracePt t="8827" x="960438" y="1138238"/>
          <p14:tracePt t="8838" x="1028700" y="1138238"/>
          <p14:tracePt t="8843" x="1079500" y="1138238"/>
          <p14:tracePt t="8855" x="1130300" y="1138238"/>
          <p14:tracePt t="8859" x="1181100" y="1138238"/>
          <p14:tracePt t="8870" x="1206500" y="1138238"/>
          <p14:tracePt t="8875" x="1249363" y="1138238"/>
          <p14:tracePt t="8894" x="1317625" y="1138238"/>
          <p14:tracePt t="8902" x="1358900" y="1138238"/>
          <p14:tracePt t="8907" x="1376363" y="1138238"/>
          <p14:tracePt t="8918" x="1409700" y="1138238"/>
          <p14:tracePt t="8923" x="1435100" y="1147763"/>
          <p14:tracePt t="8934" x="1462088" y="1147763"/>
          <p14:tracePt t="8938" x="1477963" y="1155700"/>
          <p14:tracePt t="8950" x="1503363" y="1163638"/>
          <p14:tracePt t="8954" x="1520825" y="1163638"/>
          <p14:tracePt t="8967" x="1520825" y="1173163"/>
          <p14:tracePt t="8971" x="1528763" y="1173163"/>
          <p14:tracePt t="8980" x="1538288" y="1173163"/>
          <p14:tracePt t="8988" x="1538288" y="1181100"/>
          <p14:tracePt t="9003" x="1546225" y="1181100"/>
          <p14:tracePt t="9011" x="1563688" y="1181100"/>
          <p14:tracePt t="9021" x="1589088" y="1189038"/>
          <p14:tracePt t="9027" x="1614488" y="1198563"/>
          <p14:tracePt t="9037" x="1647825" y="1198563"/>
          <p14:tracePt t="9044" x="1673225" y="1198563"/>
          <p14:tracePt t="9053" x="1690688" y="1198563"/>
          <p14:tracePt t="9059" x="1708150" y="1198563"/>
          <p14:tracePt t="9069" x="1716088" y="1189038"/>
          <p14:tracePt t="9074" x="1724025" y="1181100"/>
          <p14:tracePt t="9086" x="1724025" y="1163638"/>
          <p14:tracePt t="9259" x="1716088" y="1163638"/>
          <p14:tracePt t="9275" x="1708150" y="1163638"/>
          <p14:tracePt t="9287" x="1708150" y="1155700"/>
          <p14:tracePt t="9347" x="1698625" y="1155700"/>
          <p14:tracePt t="9371" x="1698625" y="1163638"/>
          <p14:tracePt t="9384" x="1716088" y="1181100"/>
          <p14:tracePt t="9387" x="1733550" y="1206500"/>
          <p14:tracePt t="9397" x="1758950" y="1216025"/>
          <p14:tracePt t="9404" x="1784350" y="1223963"/>
          <p14:tracePt t="9411" x="1809750" y="1223963"/>
          <p14:tracePt t="9420" x="1827213" y="1223963"/>
          <p14:tracePt t="9427" x="1852613" y="1223963"/>
          <p14:tracePt t="9437" x="1878013" y="1216025"/>
          <p14:tracePt t="9443" x="1911350" y="1216025"/>
          <p14:tracePt t="9453" x="1936750" y="1216025"/>
          <p14:tracePt t="9459" x="1962150" y="1216025"/>
          <p14:tracePt t="9470" x="1997075" y="1216025"/>
          <p14:tracePt t="9475" x="2030413" y="1216025"/>
          <p14:tracePt t="9486" x="2047875" y="1216025"/>
          <p14:tracePt t="9490" x="2073275" y="1216025"/>
          <p14:tracePt t="9502" x="2106613" y="1216025"/>
          <p14:tracePt t="9507" x="2149475" y="1216025"/>
          <p14:tracePt t="9519" x="2192338" y="1206500"/>
          <p14:tracePt t="9523" x="2268538" y="1206500"/>
          <p14:tracePt t="9535" x="2319338" y="1206500"/>
          <p14:tracePt t="9539" x="2395538" y="1189038"/>
          <p14:tracePt t="9552" x="2455863" y="1181100"/>
          <p14:tracePt t="9555" x="2497138" y="1181100"/>
          <p14:tracePt t="9567" x="2540000" y="1181100"/>
          <p14:tracePt t="9571" x="2582863" y="1181100"/>
          <p14:tracePt t="9580" x="2616200" y="1181100"/>
          <p14:tracePt t="9589" x="2651125" y="1181100"/>
          <p14:tracePt t="9596" x="2676525" y="1181100"/>
          <p14:tracePt t="9605" x="2701925" y="1173163"/>
          <p14:tracePt t="9611" x="2735263" y="1173163"/>
          <p14:tracePt t="9620" x="2760663" y="1173163"/>
          <p14:tracePt t="9627" x="2786063" y="1173163"/>
          <p14:tracePt t="9638" x="2803525" y="1173163"/>
          <p14:tracePt t="9644" x="2820988" y="1173163"/>
          <p14:tracePt t="9659" x="2828925" y="1173163"/>
          <p14:tracePt t="9670" x="2838450" y="1173163"/>
          <p14:tracePt t="9675" x="2846388" y="1173163"/>
          <p14:tracePt t="9691" x="2854325" y="1173163"/>
          <p14:tracePt t="9701" x="2871788" y="1173163"/>
          <p14:tracePt t="9706" x="2889250" y="1173163"/>
          <p14:tracePt t="9718" x="2914650" y="1173163"/>
          <p14:tracePt t="9722" x="2940050" y="1181100"/>
          <p14:tracePt t="9734" x="2947988" y="1181100"/>
          <p14:tracePt t="9739" x="2955925" y="1181100"/>
          <p14:tracePt t="9881" x="2965450" y="1181100"/>
          <p14:tracePt t="9903" x="2973388" y="1181100"/>
          <p14:tracePt t="9919" x="2982913" y="1181100"/>
          <p14:tracePt t="9923" x="2990850" y="1181100"/>
          <p14:tracePt t="9935" x="2998788" y="1181100"/>
          <p14:tracePt t="9938" x="3016250" y="1181100"/>
          <p14:tracePt t="9950" x="3033713" y="1181100"/>
          <p14:tracePt t="9954" x="3059113" y="1181100"/>
          <p14:tracePt t="9969" x="3074988" y="1181100"/>
          <p14:tracePt t="9970" x="3084513" y="1181100"/>
          <p14:tracePt t="9982" x="3092450" y="1181100"/>
          <p14:tracePt t="9987" x="3100388" y="1181100"/>
          <p14:tracePt t="10091" x="3092450" y="1181100"/>
          <p14:tracePt t="10107" x="3084513" y="1181100"/>
          <p14:tracePt t="10119" x="3067050" y="1181100"/>
          <p14:tracePt t="10123" x="3059113" y="1181100"/>
          <p14:tracePt t="10134" x="3041650" y="1181100"/>
          <p14:tracePt t="10138" x="3033713" y="1181100"/>
          <p14:tracePt t="10152" x="3016250" y="1181100"/>
          <p14:tracePt t="10154" x="2998788" y="1181100"/>
          <p14:tracePt t="10166" x="2982913" y="1181100"/>
          <p14:tracePt t="10170" x="2965450" y="1181100"/>
          <p14:tracePt t="10182" x="2947988" y="1181100"/>
          <p14:tracePt t="10187" x="2922588" y="1181100"/>
          <p14:tracePt t="10199" x="2897188" y="1181100"/>
          <p14:tracePt t="10203" x="2889250" y="1181100"/>
          <p14:tracePt t="10212" x="2863850" y="1181100"/>
          <p14:tracePt t="10219" x="2846388" y="1181100"/>
          <p14:tracePt t="10226" x="2838450" y="1181100"/>
          <p14:tracePt t="10236" x="2828925" y="1181100"/>
          <p14:tracePt t="10242" x="2820988" y="1181100"/>
          <p14:tracePt t="10403" x="2838450" y="1181100"/>
          <p14:tracePt t="10412" x="2846388" y="1181100"/>
          <p14:tracePt t="10421" x="2871788" y="1181100"/>
          <p14:tracePt t="10431" x="2889250" y="1181100"/>
          <p14:tracePt t="10436" x="2922588" y="1181100"/>
          <p14:tracePt t="10442" x="2947988" y="1181100"/>
          <p14:tracePt t="10452" x="2973388" y="1181100"/>
          <p14:tracePt t="10459" x="2990850" y="1181100"/>
          <p14:tracePt t="10469" x="3008313" y="1181100"/>
          <p14:tracePt t="10476" x="3033713" y="1181100"/>
          <p14:tracePt t="10485" x="3041650" y="1181100"/>
          <p14:tracePt t="10491" x="3059113" y="1189038"/>
          <p14:tracePt t="10501" x="3084513" y="1189038"/>
          <p14:tracePt t="10507" x="3092450" y="1189038"/>
          <p14:tracePt t="10518" x="3100388" y="1198563"/>
          <p14:tracePt t="10522" x="3109913" y="1198563"/>
          <p14:tracePt t="10587" x="3117850" y="1198563"/>
          <p14:tracePt t="10611" x="3127375" y="1198563"/>
          <p14:tracePt t="10779" x="3135313" y="1198563"/>
          <p14:tracePt t="10787" x="3143250" y="1198563"/>
          <p14:tracePt t="10798" x="3152775" y="1198563"/>
          <p14:tracePt t="10815" x="3160713" y="1198563"/>
          <p14:tracePt t="10819" x="3168650" y="1198563"/>
          <p14:tracePt t="10827" x="3186113" y="1198563"/>
          <p14:tracePt t="10836" x="3211513" y="1198563"/>
          <p14:tracePt t="10842" x="3236913" y="1198563"/>
          <p14:tracePt t="10852" x="3254375" y="1189038"/>
          <p14:tracePt t="10859" x="3279775" y="1189038"/>
          <p14:tracePt t="10869" x="3305175" y="1189038"/>
          <p14:tracePt t="10876" x="3305175" y="1181100"/>
          <p14:tracePt t="10895" x="3313113" y="1181100"/>
          <p14:tracePt t="11515" x="3322638" y="1181100"/>
          <p14:tracePt t="15215" x="3322638" y="1189038"/>
          <p14:tracePt t="15249" x="3322638" y="1198563"/>
          <p14:tracePt t="15279" x="3322638" y="1206500"/>
          <p14:tracePt t="15294" x="3322638" y="1223963"/>
          <p14:tracePt t="15303" x="3322638" y="1231900"/>
          <p14:tracePt t="15310" x="3322638" y="1249363"/>
          <p14:tracePt t="15327" x="3330575" y="1257300"/>
          <p14:tracePt t="15370" x="3330575" y="1266825"/>
          <p14:tracePt t="15390" x="3338513" y="1274763"/>
          <p14:tracePt t="15400" x="3355975" y="1292225"/>
          <p14:tracePt t="15404" x="3363913" y="1308100"/>
          <p14:tracePt t="15415" x="3373438" y="1325563"/>
          <p14:tracePt t="15419" x="3389313" y="1343025"/>
          <p14:tracePt t="15431" x="3398838" y="1360488"/>
          <p14:tracePt t="15435" x="3414713" y="1368425"/>
          <p14:tracePt t="15491" x="3414713" y="1376363"/>
          <p14:tracePt t="15515" x="3398838" y="1376363"/>
          <p14:tracePt t="15524" x="3381375" y="1376363"/>
          <p14:tracePt t="15532" x="3348038" y="1376363"/>
          <p14:tracePt t="15540" x="3305175" y="1376363"/>
          <p14:tracePt t="15548" x="3270250" y="1376363"/>
          <p14:tracePt t="15554" x="3219450" y="1376363"/>
          <p14:tracePt t="15564" x="3186113" y="1376363"/>
          <p14:tracePt t="15571" x="3135313" y="1376363"/>
          <p14:tracePt t="15581" x="3100388" y="1376363"/>
          <p14:tracePt t="15588" x="3059113" y="1376363"/>
          <p14:tracePt t="15597" x="3016250" y="1376363"/>
          <p14:tracePt t="15603" x="2955925" y="1376363"/>
          <p14:tracePt t="15613" x="2914650" y="1376363"/>
          <p14:tracePt t="15618" x="2854325" y="1385888"/>
          <p14:tracePt t="15629" x="2811463" y="1393825"/>
          <p14:tracePt t="15635" x="2752725" y="1401763"/>
          <p14:tracePt t="15646" x="2701925" y="1411288"/>
          <p14:tracePt t="15651" x="2668588" y="1419225"/>
          <p14:tracePt t="15664" x="2651125" y="1419225"/>
          <p14:tracePt t="15667" x="2633663" y="1419225"/>
          <p14:tracePt t="15678" x="2616200" y="1419225"/>
          <p14:tracePt t="15941" x="2616200" y="1427163"/>
          <p14:tracePt t="15949" x="2625725" y="1427163"/>
          <p14:tracePt t="15957" x="2633663" y="1427163"/>
          <p14:tracePt t="15975" x="2641600" y="1427163"/>
          <p14:tracePt t="15987" x="2668588" y="1436688"/>
          <p14:tracePt t="15998" x="2684463" y="1436688"/>
          <p14:tracePt t="16004" x="2701925" y="1436688"/>
          <p14:tracePt t="16013" x="2727325" y="1436688"/>
          <p14:tracePt t="16019" x="2760663" y="1436688"/>
          <p14:tracePt t="16029" x="2795588" y="1436688"/>
          <p14:tracePt t="16035" x="2820988" y="1436688"/>
          <p14:tracePt t="16045" x="2863850" y="1444625"/>
          <p14:tracePt t="16050" x="2897188" y="1444625"/>
          <p14:tracePt t="16061" x="2940050" y="1444625"/>
          <p14:tracePt t="16067" x="2973388" y="1444625"/>
          <p14:tracePt t="16078" x="3016250" y="1444625"/>
          <p14:tracePt t="16082" x="3041650" y="1444625"/>
          <p14:tracePt t="16096" x="3059113" y="1444625"/>
          <p14:tracePt t="16098" x="3074988" y="1444625"/>
          <p14:tracePt t="16112" x="3084513" y="1444625"/>
          <p14:tracePt t="16114" x="3100388" y="1444625"/>
          <p14:tracePt t="16127" x="3109913" y="1444625"/>
          <p14:tracePt t="16143" x="3127375" y="1444625"/>
          <p14:tracePt t="16146" x="3135313" y="1444625"/>
          <p14:tracePt t="16164" x="3143250" y="1444625"/>
          <p14:tracePt t="16587" x="3135313" y="1444625"/>
          <p14:tracePt t="16595" x="3127375" y="1444625"/>
          <p14:tracePt t="16603" x="3100388" y="1444625"/>
          <p14:tracePt t="16614" x="3074988" y="1444625"/>
          <p14:tracePt t="16620" x="3033713" y="1444625"/>
          <p14:tracePt t="16629" x="2982913" y="1444625"/>
          <p14:tracePt t="16635" x="2947988" y="1444625"/>
          <p14:tracePt t="16646" x="2905125" y="1444625"/>
          <p14:tracePt t="16651" x="2846388" y="1444625"/>
          <p14:tracePt t="16663" x="2811463" y="1444625"/>
          <p14:tracePt t="16667" x="2760663" y="1444625"/>
          <p14:tracePt t="16680" x="2719388" y="1444625"/>
          <p14:tracePt t="16682" x="2668588" y="1444625"/>
          <p14:tracePt t="16696" x="2616200" y="1444625"/>
          <p14:tracePt t="16698" x="2557463" y="1444625"/>
          <p14:tracePt t="16713" x="2497138" y="1444625"/>
          <p14:tracePt t="16715" x="2438400" y="1444625"/>
          <p14:tracePt t="16728" x="2395538" y="1444625"/>
          <p14:tracePt t="16731" x="2336800" y="1444625"/>
          <p14:tracePt t="16744" x="2301875" y="1436688"/>
          <p14:tracePt t="16748" x="2260600" y="1436688"/>
          <p14:tracePt t="16756" x="2235200" y="1436688"/>
          <p14:tracePt t="16765" x="2200275" y="1427163"/>
          <p14:tracePt t="16772" x="2166938" y="1427163"/>
          <p14:tracePt t="16781" x="2132013" y="1427163"/>
          <p14:tracePt t="16786" x="2116138" y="1427163"/>
          <p14:tracePt t="16796" x="2098675" y="1427163"/>
          <p14:tracePt t="16803" x="2081213" y="1427163"/>
          <p14:tracePt t="16812" x="2073275" y="1427163"/>
          <p14:tracePt t="16819" x="2055813" y="1427163"/>
          <p14:tracePt t="16829" x="2047875" y="1427163"/>
          <p14:tracePt t="16847" x="2038350" y="1427163"/>
          <p14:tracePt t="16851" x="2030413" y="1427163"/>
          <p14:tracePt t="16863" x="2022475" y="1427163"/>
          <p14:tracePt t="16867" x="2012950" y="1427163"/>
          <p14:tracePt t="16879" x="2005013" y="1427163"/>
          <p14:tracePt t="16882" x="1997075" y="1427163"/>
          <p14:tracePt t="16896" x="1979613" y="1427163"/>
          <p14:tracePt t="16904" x="1971675" y="1427163"/>
          <p14:tracePt t="16914" x="1962150" y="1427163"/>
          <p14:tracePt t="16915" x="1946275" y="1427163"/>
          <p14:tracePt t="16929" x="1936750" y="1427163"/>
          <p14:tracePt t="16932" x="1920875" y="1427163"/>
          <p14:tracePt t="16944" x="1911350" y="1427163"/>
          <p14:tracePt t="16947" x="1885950" y="1427163"/>
          <p14:tracePt t="16957" x="1868488" y="1427163"/>
          <p14:tracePt t="16964" x="1860550" y="1427163"/>
          <p14:tracePt t="16971" x="1843088" y="1427163"/>
          <p14:tracePt t="16981" x="1827213" y="1427163"/>
          <p14:tracePt t="16986" x="1809750" y="1427163"/>
          <p14:tracePt t="16997" x="1784350" y="1427163"/>
          <p14:tracePt t="17003" x="1766888" y="1427163"/>
          <p14:tracePt t="17014" x="1749425" y="1427163"/>
          <p14:tracePt t="17020" x="1724025" y="1427163"/>
          <p14:tracePt t="17030" x="1716088" y="1427163"/>
          <p14:tracePt t="17035" x="1698625" y="1427163"/>
          <p14:tracePt t="17045" x="1690688" y="1427163"/>
          <p14:tracePt t="17051" x="1690688" y="1436688"/>
          <p14:tracePt t="17062" x="1673225" y="1436688"/>
          <p14:tracePt t="17066" x="1665288" y="1436688"/>
          <p14:tracePt t="17082" x="1647825" y="1436688"/>
          <p14:tracePt t="17095" x="1639888" y="1436688"/>
          <p14:tracePt t="17099" x="1631950" y="1436688"/>
          <p14:tracePt t="17111" x="1622425" y="1436688"/>
          <p14:tracePt t="17131" x="1614488" y="1436688"/>
          <p14:tracePt t="17143" x="1606550" y="1436688"/>
          <p14:tracePt t="17146" x="1606550" y="1444625"/>
          <p14:tracePt t="17158" x="1597025" y="1444625"/>
          <p14:tracePt t="17163" x="1589088" y="1452563"/>
          <p14:tracePt t="17172" x="1571625" y="1462088"/>
          <p14:tracePt t="17179" x="1546225" y="1470025"/>
          <p14:tracePt t="17188" x="1528763" y="1477963"/>
          <p14:tracePt t="17196" x="1512888" y="1477963"/>
          <p14:tracePt t="17202" x="1503363" y="1487488"/>
          <p14:tracePt t="17244" x="1503363" y="1477963"/>
          <p14:tracePt t="17251" x="1512888" y="1470025"/>
          <p14:tracePt t="17262" x="1520825" y="1462088"/>
          <p14:tracePt t="17266" x="1546225" y="1452563"/>
          <p14:tracePt t="17278" x="1563688" y="1452563"/>
          <p14:tracePt t="17283" x="1589088" y="1444625"/>
          <p14:tracePt t="17339" x="1597025" y="1444625"/>
          <p14:tracePt t="17347" x="1614488" y="1436688"/>
          <p14:tracePt t="17362" x="1639888" y="1436688"/>
          <p14:tracePt t="17364" x="1639888" y="1427163"/>
          <p14:tracePt t="17515" x="1647825" y="1427163"/>
          <p14:tracePt t="17526" x="1657350" y="1427163"/>
          <p14:tracePt t="17530" x="1682750" y="1427163"/>
          <p14:tracePt t="17542" x="1708150" y="1427163"/>
          <p14:tracePt t="17546" x="1724025" y="1419225"/>
          <p14:tracePt t="17559" x="1749425" y="1419225"/>
          <p14:tracePt t="17563" x="1776413" y="1419225"/>
          <p14:tracePt t="17574" x="1792288" y="1419225"/>
          <p14:tracePt t="17578" x="1817688" y="1419225"/>
          <p14:tracePt t="17587" x="1843088" y="1419225"/>
          <p14:tracePt t="17596" x="1852613" y="1419225"/>
          <p14:tracePt t="17602" x="1868488" y="1419225"/>
          <p14:tracePt t="17612" x="1878013" y="1427163"/>
          <p14:tracePt t="17619" x="1878013" y="1436688"/>
          <p14:tracePt t="17651" x="1868488" y="1436688"/>
          <p14:tracePt t="17667" x="1860550" y="1436688"/>
          <p14:tracePt t="17677" x="1852613" y="1436688"/>
          <p14:tracePt t="17683" x="1843088" y="1436688"/>
          <p14:tracePt t="17695" x="1827213" y="1436688"/>
          <p14:tracePt t="17699" x="1809750" y="1436688"/>
          <p14:tracePt t="17711" x="1792288" y="1444625"/>
          <p14:tracePt t="17715" x="1758950" y="1444625"/>
          <p14:tracePt t="17726" x="1716088" y="1444625"/>
          <p14:tracePt t="17731" x="1657350" y="1452563"/>
          <p14:tracePt t="17743" x="1597025" y="1452563"/>
          <p14:tracePt t="17747" x="1538288" y="1452563"/>
          <p14:tracePt t="17759" x="1487488" y="1452563"/>
          <p14:tracePt t="17763" x="1409700" y="1452563"/>
          <p14:tracePt t="17775" x="1350963" y="1452563"/>
          <p14:tracePt t="17780" x="1282700" y="1452563"/>
          <p14:tracePt t="17788" x="1223963" y="1452563"/>
          <p14:tracePt t="17797" x="1181100" y="1452563"/>
          <p14:tracePt t="17802" x="1120775" y="1452563"/>
          <p14:tracePt t="17813" x="1079500" y="1452563"/>
          <p14:tracePt t="17819" x="1036638" y="1452563"/>
          <p14:tracePt t="17830" x="1003300" y="1452563"/>
          <p14:tracePt t="17835" x="968375" y="1452563"/>
          <p14:tracePt t="17846" x="950913" y="1452563"/>
          <p14:tracePt t="17852" x="925513" y="1452563"/>
          <p14:tracePt t="17862" x="900113" y="1452563"/>
          <p14:tracePt t="17867" x="892175" y="1452563"/>
          <p14:tracePt t="17878" x="874713" y="1452563"/>
          <p14:tracePt t="17883" x="866775" y="1452563"/>
          <p14:tracePt t="17905" x="841375" y="1444625"/>
          <p14:tracePt t="17912" x="831850" y="1444625"/>
          <p14:tracePt t="17915" x="806450" y="1444625"/>
          <p14:tracePt t="17926" x="790575" y="1444625"/>
          <p14:tracePt t="17931" x="781050" y="1444625"/>
          <p14:tracePt t="17942" x="765175" y="1444625"/>
          <p14:tracePt t="17946" x="755650" y="1444625"/>
          <p14:tracePt t="17959" x="747713" y="1436688"/>
          <p14:tracePt t="17962" x="730250" y="1436688"/>
          <p14:tracePt t="17976" x="722313" y="1427163"/>
          <p14:tracePt t="17979" x="704850" y="1419225"/>
          <p14:tracePt t="17990" x="688975" y="1419225"/>
          <p14:tracePt t="17994" x="671513" y="1411288"/>
          <p14:tracePt t="18004" x="654050" y="1411288"/>
          <p14:tracePt t="18011" x="636588" y="1411288"/>
          <p14:tracePt t="18028" x="620713" y="1411288"/>
          <p14:tracePt t="18035" x="611188" y="1411288"/>
          <p14:tracePt t="18051" x="603250" y="1411288"/>
          <p14:tracePt t="18083" x="595313" y="1411288"/>
          <p14:tracePt t="18099" x="585788" y="1411288"/>
          <p14:tracePt t="18115" x="577850" y="1411288"/>
          <p14:tracePt t="18131" x="569913" y="1411288"/>
          <p14:tracePt t="18147" x="569913" y="1419225"/>
          <p14:tracePt t="18161" x="560388" y="1419225"/>
          <p14:tracePt t="18180" x="552450" y="1419225"/>
          <p14:tracePt t="18188" x="544513" y="1419225"/>
          <p14:tracePt t="18214" x="534988" y="1419225"/>
          <p14:tracePt t="18219" x="527050" y="1419225"/>
          <p14:tracePt t="18291" x="517525" y="1419225"/>
          <p14:tracePt t="18331" x="509588" y="1419225"/>
          <p14:tracePt t="18347" x="501650" y="1419225"/>
          <p14:tracePt t="18435" x="492125" y="1419225"/>
          <p14:tracePt t="22220" x="560388" y="1419225"/>
          <p14:tracePt t="22226" x="661988" y="1436688"/>
          <p14:tracePt t="22238" x="790575" y="1436688"/>
          <p14:tracePt t="22243" x="917575" y="1436688"/>
          <p14:tracePt t="22254" x="1062038" y="1444625"/>
          <p14:tracePt t="22259" x="1189038" y="1444625"/>
          <p14:tracePt t="22270" x="1325563" y="1444625"/>
          <p14:tracePt t="22274" x="1452563" y="1444625"/>
          <p14:tracePt t="22285" x="1579563" y="1444625"/>
          <p14:tracePt t="22291" x="1724025" y="1462088"/>
          <p14:tracePt t="22299" x="1860550" y="1462088"/>
          <p14:tracePt t="22308" x="2012950" y="1462088"/>
          <p14:tracePt t="22314" x="2208213" y="1470025"/>
          <p14:tracePt t="22324" x="2352675" y="1470025"/>
          <p14:tracePt t="22331" x="2506663" y="1477963"/>
          <p14:tracePt t="22341" x="2651125" y="1495425"/>
          <p14:tracePt t="22347" x="2778125" y="1504950"/>
          <p14:tracePt t="22358" x="2879725" y="1504950"/>
          <p14:tracePt t="22363" x="2965450" y="1512888"/>
          <p14:tracePt t="22374" x="3024188" y="1512888"/>
          <p14:tracePt t="22379" x="3067050" y="1512888"/>
          <p14:tracePt t="22390" x="3100388" y="1520825"/>
          <p14:tracePt t="22394" x="3127375" y="1520825"/>
          <p14:tracePt t="22406" x="3160713" y="1530350"/>
          <p14:tracePt t="22410" x="3194050" y="1530350"/>
          <p14:tracePt t="22423" x="3228975" y="1538288"/>
          <p14:tracePt t="22426" x="3254375" y="1538288"/>
          <p14:tracePt t="22439" x="3305175" y="1546225"/>
          <p14:tracePt t="22442" x="3330575" y="1546225"/>
          <p14:tracePt t="22456" x="3363913" y="1546225"/>
          <p14:tracePt t="22459" x="3389313" y="1546225"/>
          <p14:tracePt t="22470" x="3406775" y="1546225"/>
          <p14:tracePt t="22487" x="3406775" y="1538288"/>
          <p14:tracePt t="22491" x="3406775" y="1520825"/>
          <p14:tracePt t="22500" x="3373438" y="1495425"/>
          <p14:tracePt t="22507" x="3305175" y="1470025"/>
          <p14:tracePt t="22675" x="3322638" y="1470025"/>
          <p14:tracePt t="22687" x="3355975" y="1487488"/>
          <p14:tracePt t="22691" x="3414713" y="1512888"/>
          <p14:tracePt t="22704" x="3475038" y="1530350"/>
          <p14:tracePt t="22707" x="3517900" y="1530350"/>
          <p14:tracePt t="22715" x="3551238" y="1530350"/>
          <p14:tracePt t="22723" x="3594100" y="1520825"/>
          <p14:tracePt t="22732" x="3652838" y="1512888"/>
          <p14:tracePt t="22740" x="3738563" y="1512888"/>
          <p14:tracePt t="22747" x="3832225" y="1504950"/>
          <p14:tracePt t="22757" x="3916363" y="1504950"/>
          <p14:tracePt t="22764" x="4002088" y="1487488"/>
          <p14:tracePt t="22774" x="4111625" y="1487488"/>
          <p14:tracePt t="22779" x="4222750" y="1487488"/>
          <p14:tracePt t="22791" x="4349750" y="1487488"/>
          <p14:tracePt t="22795" x="4494213" y="1487488"/>
          <p14:tracePt t="22807" x="4621213" y="1487488"/>
          <p14:tracePt t="22811" x="4749800" y="1487488"/>
          <p14:tracePt t="22822" x="4859338" y="1487488"/>
          <p14:tracePt t="22826" x="4962525" y="1487488"/>
          <p14:tracePt t="22840" x="5029200" y="1487488"/>
          <p14:tracePt t="22842" x="5089525" y="1487488"/>
          <p14:tracePt t="22856" x="5132388" y="1487488"/>
          <p14:tracePt t="22858" x="5165725" y="1487488"/>
          <p14:tracePt t="22873" x="5191125" y="1495425"/>
          <p14:tracePt t="22874" x="5199063" y="1495425"/>
          <p14:tracePt t="22947" x="5208588" y="1495425"/>
          <p14:tracePt t="22955" x="5216525" y="1495425"/>
          <p14:tracePt t="22964" x="5216525" y="1504950"/>
          <p14:tracePt t="23050" x="5224463" y="1504950"/>
          <p14:tracePt t="23058" x="5233988" y="1504950"/>
          <p14:tracePt t="23074" x="5241925" y="1504950"/>
          <p14:tracePt t="23089" x="5259388" y="1495425"/>
          <p14:tracePt t="23091" x="5276850" y="1477963"/>
          <p14:tracePt t="23103" x="5276850" y="1470025"/>
          <p14:tracePt t="23107" x="5284788" y="1462088"/>
          <p14:tracePt t="23124" x="5284788" y="1452563"/>
          <p14:tracePt t="23132" x="5284788" y="1444625"/>
          <p14:tracePt t="23203" x="5284788" y="1452563"/>
          <p14:tracePt t="23211" x="5284788" y="1470025"/>
          <p14:tracePt t="23223" x="5276850" y="1495425"/>
          <p14:tracePt t="23226" x="5267325" y="1520825"/>
          <p14:tracePt t="23238" x="5267325" y="1530350"/>
          <p14:tracePt t="23243" x="5267325" y="1538288"/>
          <p14:tracePt t="23254" x="5267325" y="1546225"/>
          <p14:tracePt t="23259" x="5276850" y="1546225"/>
          <p14:tracePt t="23270" x="5284788" y="1546225"/>
          <p14:tracePt t="23289" x="5292725" y="1546225"/>
          <p14:tracePt t="23307" x="5302250" y="1538288"/>
          <p14:tracePt t="23324" x="5302250" y="1530350"/>
          <p14:tracePt t="23451" x="5292725" y="1530350"/>
          <p14:tracePt t="23473" x="5276850" y="1530350"/>
          <p14:tracePt t="23476" x="5267325" y="1530350"/>
          <p14:tracePt t="23491" x="5259388" y="1512888"/>
          <p14:tracePt t="23506" x="5249863" y="1512888"/>
          <p14:tracePt t="23508" x="5241925" y="1495425"/>
          <p14:tracePt t="23516" x="5233988" y="1487488"/>
          <p14:tracePt t="23524" x="5208588" y="1470025"/>
          <p14:tracePt t="23533" x="5199063" y="1470025"/>
          <p14:tracePt t="23707" x="5191125" y="1470025"/>
          <p14:tracePt t="23739" x="5191125" y="1462088"/>
          <p14:tracePt t="23747" x="5199063" y="1452563"/>
          <p14:tracePt t="23757" x="5208588" y="1452563"/>
          <p14:tracePt t="23763" x="5216525" y="1444625"/>
          <p14:tracePt t="23774" x="5233988" y="1436688"/>
          <p14:tracePt t="23780" x="5249863" y="1427163"/>
          <p14:tracePt t="23790" x="5259388" y="1427163"/>
          <p14:tracePt t="23795" x="5276850" y="1427163"/>
          <p14:tracePt t="23806" x="5284788" y="1427163"/>
          <p14:tracePt t="23811" x="5302250" y="1427163"/>
          <p14:tracePt t="23822" x="5318125" y="1436688"/>
          <p14:tracePt t="23827" x="5327650" y="1436688"/>
          <p14:tracePt t="23838" x="5327650" y="1452563"/>
          <p14:tracePt t="23842" x="5327650" y="1462088"/>
          <p14:tracePt t="23855" x="5335588" y="1470025"/>
          <p14:tracePt t="23858" x="5335588" y="1487488"/>
          <p14:tracePt t="23870" x="5335588" y="1512888"/>
          <p14:tracePt t="23875" x="5335588" y="1520825"/>
          <p14:tracePt t="23887" x="5335588" y="1538288"/>
          <p14:tracePt t="23905" x="5343525" y="1546225"/>
          <p14:tracePt t="23907" x="5343525" y="1555750"/>
          <p14:tracePt t="23920" x="5343525" y="1563688"/>
          <p14:tracePt t="24027" x="5335588" y="1563688"/>
          <p14:tracePt t="24083" x="5335588" y="1571625"/>
          <p14:tracePt t="24091" x="5335588" y="1581150"/>
          <p14:tracePt t="24105" x="5335588" y="1589088"/>
          <p14:tracePt t="24107" x="5335588" y="1606550"/>
          <p14:tracePt t="24119" x="5335588" y="1639888"/>
          <p14:tracePt t="24122" x="5335588" y="1657350"/>
          <p14:tracePt t="24135" x="5335588" y="1674813"/>
          <p14:tracePt t="24138" x="5335588" y="1700213"/>
          <p14:tracePt t="24147" x="5335588" y="1708150"/>
          <p14:tracePt t="24156" x="5335588" y="1725613"/>
          <p14:tracePt t="24162" x="5335588" y="1733550"/>
          <p14:tracePt t="24173" x="5335588" y="1741488"/>
          <p14:tracePt t="24179" x="5335588" y="1758950"/>
          <p14:tracePt t="24196" x="5335588" y="1776413"/>
          <p14:tracePt t="24205" x="5327650" y="1784350"/>
          <p14:tracePt t="24211" x="5318125" y="1793875"/>
          <p14:tracePt t="24222" x="5318125" y="1809750"/>
          <p14:tracePt t="24226" x="5310188" y="1827213"/>
          <p14:tracePt t="24237" x="5302250" y="1827213"/>
          <p14:tracePt t="24242" x="5292725" y="1835150"/>
          <p14:tracePt t="24254" x="5284788" y="1852613"/>
          <p14:tracePt t="24258" x="5276850" y="1852613"/>
          <p14:tracePt t="24270" x="5267325" y="1860550"/>
          <p14:tracePt t="24275" x="5259388" y="1870075"/>
          <p14:tracePt t="24287" x="5249863" y="1878013"/>
          <p14:tracePt t="24291" x="5241925" y="1878013"/>
          <p14:tracePt t="24303" x="5241925" y="1885950"/>
          <p14:tracePt t="24307" x="5241925" y="1895475"/>
          <p14:tracePt t="24322" x="5241925" y="1903413"/>
          <p14:tracePt t="24335" x="5241925" y="1920875"/>
          <p14:tracePt t="24339" x="5241925" y="1938338"/>
          <p14:tracePt t="24347" x="5241925" y="1954213"/>
          <p14:tracePt t="24356" x="5241925" y="1979613"/>
          <p14:tracePt t="24362" x="5241925" y="1989138"/>
          <p14:tracePt t="24372" x="5241925" y="2005013"/>
          <p14:tracePt t="24379" x="5241925" y="2014538"/>
          <p14:tracePt t="24389" x="5241925" y="2022475"/>
          <p14:tracePt t="24395" x="5241925" y="2030413"/>
          <p14:tracePt t="24405" x="5241925" y="2039938"/>
          <p14:tracePt t="24422" x="5241925" y="2047875"/>
          <p14:tracePt t="24427" x="5241925" y="2055813"/>
          <p14:tracePt t="24439" x="5241925" y="2065338"/>
          <p14:tracePt t="24443" x="5241925" y="2073275"/>
          <p14:tracePt t="24456" x="5241925" y="2082800"/>
          <p14:tracePt t="24459" x="5241925" y="2098675"/>
          <p14:tracePt t="24471" x="5241925" y="2116138"/>
          <p14:tracePt t="24475" x="5241925" y="2124075"/>
          <p14:tracePt t="24489" x="5241925" y="2133600"/>
          <p14:tracePt t="24491" x="5241925" y="2141538"/>
          <p14:tracePt t="24507" x="5249863" y="2141538"/>
          <p14:tracePt t="24519" x="5249863" y="2149475"/>
          <p14:tracePt t="24536" x="5249863" y="2159000"/>
          <p14:tracePt t="24540" x="5249863" y="2166938"/>
          <p14:tracePt t="24579" x="5259388" y="2166938"/>
          <p14:tracePt t="24595" x="5267325" y="2166938"/>
          <p14:tracePt t="24606" x="5276850" y="2159000"/>
          <p14:tracePt t="24612" x="5284788" y="2133600"/>
          <p14:tracePt t="24622" x="5302250" y="2098675"/>
          <p14:tracePt t="24627" x="5318125" y="2065338"/>
          <p14:tracePt t="24639" x="5335588" y="2014538"/>
          <p14:tracePt t="24643" x="5353050" y="1971675"/>
          <p14:tracePt t="24656" x="5360988" y="1920875"/>
          <p14:tracePt t="24659" x="5368925" y="1895475"/>
          <p14:tracePt t="24672" x="5386388" y="1852613"/>
          <p14:tracePt t="24675" x="5394325" y="1835150"/>
          <p14:tracePt t="24688" x="5394325" y="1819275"/>
          <p14:tracePt t="24691" x="5403850" y="1801813"/>
          <p14:tracePt t="24705" x="5403850" y="1784350"/>
          <p14:tracePt t="24707" x="5403850" y="1766888"/>
          <p14:tracePt t="24723" x="5403850" y="1733550"/>
          <p14:tracePt t="24733" x="5411788" y="1716088"/>
          <p14:tracePt t="24740" x="5411788" y="1708150"/>
          <p14:tracePt t="24750" x="5411788" y="1690688"/>
          <p14:tracePt t="24755" x="5411788" y="1674813"/>
          <p14:tracePt t="24772" x="5411788" y="1657350"/>
          <p14:tracePt t="24779" x="5411788" y="1649413"/>
          <p14:tracePt t="24805" x="5411788" y="1639888"/>
          <p14:tracePt t="24923" x="5411788" y="1649413"/>
          <p14:tracePt t="24936" x="5411788" y="1665288"/>
          <p14:tracePt t="24940" x="5411788" y="1682750"/>
          <p14:tracePt t="24952" x="5403850" y="1700213"/>
          <p14:tracePt t="24957" x="5403850" y="1725613"/>
          <p14:tracePt t="24963" x="5403850" y="1733550"/>
          <p14:tracePt t="24973" x="5403850" y="1751013"/>
          <p14:tracePt t="24979" x="5394325" y="1766888"/>
          <p14:tracePt t="24989" x="5394325" y="1784350"/>
          <p14:tracePt t="24996" x="5394325" y="1809750"/>
          <p14:tracePt t="25006" x="5394325" y="1844675"/>
          <p14:tracePt t="25012" x="5386388" y="1870075"/>
          <p14:tracePt t="25023" x="5386388" y="1895475"/>
          <p14:tracePt t="25027" x="5386388" y="1920875"/>
          <p14:tracePt t="25039" x="5378450" y="1946275"/>
          <p14:tracePt t="25043" x="5378450" y="1954213"/>
          <p14:tracePt t="25054" x="5368925" y="1971675"/>
          <p14:tracePt t="25058" x="5368925" y="1989138"/>
          <p14:tracePt t="25069" x="5368925" y="1997075"/>
          <p14:tracePt t="25074" x="5368925" y="2014538"/>
          <p14:tracePt t="25091" x="5360988" y="2030413"/>
          <p14:tracePt t="25103" x="5360988" y="2047875"/>
          <p14:tracePt t="25106" x="5360988" y="2055813"/>
          <p14:tracePt t="25118" x="5360988" y="2073275"/>
          <p14:tracePt t="25123" x="5360988" y="2082800"/>
          <p14:tracePt t="25135" x="5353050" y="2090738"/>
          <p14:tracePt t="25139" x="5353050" y="2098675"/>
          <p14:tracePt t="25151" x="5353050" y="2108200"/>
          <p14:tracePt t="25182" x="5353050" y="2116138"/>
          <p14:tracePt t="25194" x="5353050" y="2124075"/>
          <p14:tracePt t="25212" x="5353050" y="2133600"/>
          <p14:tracePt t="25227" x="5353050" y="2141538"/>
          <p14:tracePt t="25237" x="5353050" y="2149475"/>
          <p14:tracePt t="25271" x="5353050" y="2159000"/>
          <p14:tracePt t="25275" x="5353050" y="2166938"/>
          <p14:tracePt t="25291" x="5353050" y="2174875"/>
          <p14:tracePt t="25304" x="5353050" y="2184400"/>
          <p14:tracePt t="25306" x="5353050" y="2192338"/>
          <p14:tracePt t="25667" x="5343525" y="2192338"/>
          <p14:tracePt t="25955" x="5343525" y="2200275"/>
          <p14:tracePt t="25968" x="5353050" y="2217738"/>
          <p14:tracePt t="25972" x="5353050" y="2227263"/>
          <p14:tracePt t="25983" x="5353050" y="2252663"/>
          <p14:tracePt t="25987" x="5360988" y="2286000"/>
          <p14:tracePt t="25995" x="5368925" y="2319338"/>
          <p14:tracePt t="26004" x="5368925" y="2344738"/>
          <p14:tracePt t="26010" x="5368925" y="2379663"/>
          <p14:tracePt t="26021" x="5368925" y="2397125"/>
          <p14:tracePt t="26055" x="5368925" y="2387600"/>
          <p14:tracePt t="26059" x="5368925" y="2379663"/>
          <p14:tracePt t="26071" x="5368925" y="2354263"/>
          <p14:tracePt t="26075" x="5368925" y="2344738"/>
          <p14:tracePt t="26276" x="5378450" y="2344738"/>
          <p14:tracePt t="26284" x="5386388" y="2344738"/>
          <p14:tracePt t="26292" x="5394325" y="2344738"/>
          <p14:tracePt t="26303" x="5411788" y="2344738"/>
          <p14:tracePt t="26307" x="5437188" y="2344738"/>
          <p14:tracePt t="26319" x="5454650" y="2354263"/>
          <p14:tracePt t="26323" x="5462588" y="2354263"/>
          <p14:tracePt t="26337" x="5472113" y="2354263"/>
          <p14:tracePt t="26339" x="5480050" y="2354263"/>
          <p14:tracePt t="26355" x="5480050" y="2362200"/>
          <p14:tracePt t="26367" x="5480050" y="2371725"/>
          <p14:tracePt t="26380" x="5480050" y="2387600"/>
          <p14:tracePt t="26388" x="5480050" y="2413000"/>
          <p14:tracePt t="26395" x="5480050" y="2455863"/>
          <p14:tracePt t="26404" x="5480050" y="2489200"/>
          <p14:tracePt t="26411" x="5487988" y="2549525"/>
          <p14:tracePt t="26421" x="5487988" y="2617788"/>
          <p14:tracePt t="26427" x="5497513" y="2693988"/>
          <p14:tracePt t="26438" x="5505450" y="2778125"/>
          <p14:tracePt t="26444" x="5513388" y="2863850"/>
          <p14:tracePt t="26454" x="5513388" y="2949575"/>
          <p14:tracePt t="26460" x="5513388" y="3025775"/>
          <p14:tracePt t="26471" x="5513388" y="3109913"/>
          <p14:tracePt t="26475" x="5530850" y="3178175"/>
          <p14:tracePt t="26487" x="5530850" y="3254375"/>
          <p14:tracePt t="26491" x="5530850" y="3340100"/>
          <p14:tracePt t="26504" x="5530850" y="3390900"/>
          <p14:tracePt t="26507" x="5530850" y="3475038"/>
          <p14:tracePt t="26521" x="5530850" y="3535363"/>
          <p14:tracePt t="26523" x="5530850" y="3578225"/>
          <p14:tracePt t="26537" x="5530850" y="3611563"/>
          <p14:tracePt t="26539" x="5530850" y="3646488"/>
          <p14:tracePt t="26554" x="5530850" y="3662363"/>
          <p14:tracePt t="26556" x="5522913" y="3671888"/>
          <p14:tracePt t="26569" x="5513388" y="3687763"/>
          <p14:tracePt t="26571" x="5505450" y="3697288"/>
          <p14:tracePt t="26582" x="5497513" y="3697288"/>
          <p14:tracePt t="26589" x="5472113" y="3705225"/>
          <p14:tracePt t="26596" x="5446713" y="3705225"/>
          <p14:tracePt t="26605" x="5437188" y="3705225"/>
          <p14:tracePt t="26611" x="5429250" y="3705225"/>
          <p14:tracePt t="26621" x="5421313" y="3679825"/>
          <p14:tracePt t="26627" x="5411788" y="3646488"/>
          <p14:tracePt t="26637" x="5411788" y="3611563"/>
          <p14:tracePt t="26918" x="5411788" y="3603625"/>
          <p14:tracePt t="26925" x="5421313" y="3586163"/>
          <p14:tracePt t="26938" x="5437188" y="3568700"/>
          <p14:tracePt t="26942" x="5454650" y="3552825"/>
          <p14:tracePt t="26953" x="5462588" y="3517900"/>
          <p14:tracePt t="26956" x="5472113" y="3484563"/>
          <p14:tracePt t="26970" x="5472113" y="3459163"/>
          <p14:tracePt t="26972" x="5472113" y="3441700"/>
          <p14:tracePt t="26986" x="5480050" y="3433763"/>
          <p14:tracePt t="26988" x="5487988" y="3424238"/>
          <p14:tracePt t="26997" x="5505450" y="3424238"/>
          <p14:tracePt t="27004" x="5513388" y="3424238"/>
          <p14:tracePt t="27042" x="5522913" y="3424238"/>
          <p14:tracePt t="27053" x="5522913" y="3433763"/>
          <p14:tracePt t="27059" x="5522913" y="3459163"/>
          <p14:tracePt t="27069" x="5522913" y="3492500"/>
          <p14:tracePt t="27075" x="5522913" y="3543300"/>
          <p14:tracePt t="27086" x="5522913" y="3603625"/>
          <p14:tracePt t="27091" x="5513388" y="3687763"/>
          <p14:tracePt t="27102" x="5497513" y="3790950"/>
          <p14:tracePt t="27107" x="5480050" y="3892550"/>
          <p14:tracePt t="27120" x="5454650" y="3994150"/>
          <p14:tracePt t="27122" x="5421313" y="4095750"/>
          <p14:tracePt t="27137" x="5394325" y="4197350"/>
          <p14:tracePt t="27139" x="5386388" y="4300538"/>
          <p14:tracePt t="27152" x="5378450" y="4402138"/>
          <p14:tracePt t="27154" x="5360988" y="4486275"/>
          <p14:tracePt t="27169" x="5360988" y="4589463"/>
          <p14:tracePt t="27170" x="5353050" y="4673600"/>
          <p14:tracePt t="27184" x="5343525" y="4759325"/>
          <p14:tracePt t="27186" x="5335588" y="4843463"/>
          <p14:tracePt t="27199" x="5318125" y="4919663"/>
          <p14:tracePt t="27202" x="5310188" y="4987925"/>
          <p14:tracePt t="27212" x="5310188" y="5048250"/>
          <p14:tracePt t="27220" x="5310188" y="5106988"/>
          <p14:tracePt t="27226" x="5310188" y="5141913"/>
          <p14:tracePt t="27237" x="5310188" y="5183188"/>
          <p14:tracePt t="27243" x="5310188" y="5200650"/>
          <p14:tracePt t="27253" x="5310188" y="5226050"/>
          <p14:tracePt t="27259" x="5302250" y="5260975"/>
          <p14:tracePt t="27269" x="5292725" y="5276850"/>
          <p14:tracePt t="27275" x="5292725" y="5286375"/>
          <p14:tracePt t="27286" x="5284788" y="5311775"/>
          <p14:tracePt t="27291" x="5284788" y="5327650"/>
          <p14:tracePt t="27302" x="5276850" y="5345113"/>
          <p14:tracePt t="27306" x="5276850" y="5362575"/>
          <p14:tracePt t="27318" x="5276850" y="5387975"/>
          <p14:tracePt t="27322" x="5276850" y="5395913"/>
          <p14:tracePt t="27335" x="5267325" y="5413375"/>
          <p14:tracePt t="27338" x="5267325" y="5430838"/>
          <p14:tracePt t="27352" x="5267325" y="5438775"/>
          <p14:tracePt t="27355" x="5267325" y="5456238"/>
          <p14:tracePt t="27371" x="5259388" y="5464175"/>
          <p14:tracePt t="27382" x="5259388" y="5481638"/>
          <p14:tracePt t="27399" x="5259388" y="5497513"/>
          <p14:tracePt t="27403" x="5259388" y="5507038"/>
          <p14:tracePt t="27427" x="5259388" y="5514975"/>
          <p14:tracePt t="27437" x="5259388" y="5524500"/>
          <p14:tracePt t="27453" x="5249863" y="5524500"/>
          <p14:tracePt t="27459" x="5241925" y="5507038"/>
          <p14:tracePt t="27469" x="5233988" y="5497513"/>
          <p14:tracePt t="27476" x="5233988" y="5481638"/>
          <p14:tracePt t="27659" x="5233988" y="5472113"/>
          <p14:tracePt t="27723" x="5241925" y="5481638"/>
          <p14:tracePt t="27730" x="5249863" y="5489575"/>
          <p14:tracePt t="27739" x="5249863" y="5507038"/>
          <p14:tracePt t="27752" x="5249863" y="5514975"/>
          <p14:tracePt t="27755" x="5249863" y="5524500"/>
          <p14:tracePt t="27769" x="5249863" y="5540375"/>
          <p14:tracePt t="27771" x="5249863" y="5549900"/>
          <p14:tracePt t="27783" x="5249863" y="5565775"/>
          <p14:tracePt t="27787" x="5249863" y="5575300"/>
          <p14:tracePt t="27804" x="5249863" y="5591175"/>
          <p14:tracePt t="27814" x="5249863" y="5600700"/>
          <p14:tracePt t="27820" x="5249863" y="5608638"/>
          <p14:tracePt t="27827" x="5249863" y="5626100"/>
          <p14:tracePt t="27837" x="5249863" y="5641975"/>
          <p14:tracePt t="27842" x="5249863" y="5676900"/>
          <p14:tracePt t="27854" x="5249863" y="5702300"/>
          <p14:tracePt t="27859" x="5249863" y="5745163"/>
          <p14:tracePt t="27870" x="5249863" y="5778500"/>
          <p14:tracePt t="27876" x="5249863" y="5803900"/>
          <p14:tracePt t="27886" x="5249863" y="5838825"/>
          <p14:tracePt t="27895" x="5249863" y="5872163"/>
          <p14:tracePt t="27902" x="5249863" y="5905500"/>
          <p14:tracePt t="27907" x="5249863" y="5932488"/>
          <p14:tracePt t="27918" x="5249863" y="5965825"/>
          <p14:tracePt t="27923" x="5249863" y="5991225"/>
          <p14:tracePt t="27936" x="5249863" y="6008688"/>
          <p14:tracePt t="27939" x="5249863" y="6034088"/>
          <p14:tracePt t="27952" x="5249863" y="6059488"/>
          <p14:tracePt t="27955" x="5241925" y="6076950"/>
          <p14:tracePt t="27969" x="5241925" y="6092825"/>
          <p14:tracePt t="27971" x="5241925" y="6102350"/>
          <p14:tracePt t="28491" x="5249863" y="6102350"/>
          <p14:tracePt t="28517" x="5259388" y="6102350"/>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mtDNA sequences continually migrate to nucleus</a:t>
            </a:r>
          </a:p>
        </p:txBody>
      </p:sp>
      <p:sp>
        <p:nvSpPr>
          <p:cNvPr id="3" name="Content Placeholder 2"/>
          <p:cNvSpPr>
            <a:spLocks noGrp="1"/>
          </p:cNvSpPr>
          <p:nvPr>
            <p:ph idx="1"/>
          </p:nvPr>
        </p:nvSpPr>
        <p:spPr>
          <a:xfrm>
            <a:off x="546665" y="4437288"/>
            <a:ext cx="8153400" cy="2057400"/>
          </a:xfrm>
        </p:spPr>
        <p:txBody>
          <a:bodyPr>
            <a:normAutofit/>
          </a:bodyPr>
          <a:lstStyle/>
          <a:p>
            <a:pPr marL="0" indent="0" algn="ctr">
              <a:buNone/>
            </a:pPr>
            <a:r>
              <a:rPr lang="en-US" dirty="0"/>
              <a:t>Nuclear sequences of mitochondrial origin (NUMTs)</a:t>
            </a:r>
          </a:p>
          <a:p>
            <a:pPr marL="0" indent="0" algn="ctr">
              <a:buNone/>
            </a:pPr>
            <a:r>
              <a:rPr lang="en-US" dirty="0"/>
              <a:t>can be in references genome, or</a:t>
            </a:r>
          </a:p>
          <a:p>
            <a:pPr marL="0" indent="0" algn="ctr">
              <a:buNone/>
            </a:pPr>
            <a:r>
              <a:rPr lang="en-US" dirty="0"/>
              <a:t>polymorphic across humans (not in reference genome)</a:t>
            </a:r>
          </a:p>
          <a:p>
            <a:pPr marL="0" indent="0" algn="ctr">
              <a:buNone/>
            </a:pPr>
            <a:endParaRPr lang="en-US" dirty="0">
              <a:solidFill>
                <a:schemeClr val="bg1">
                  <a:lumMod val="65000"/>
                </a:schemeClr>
              </a:solidFill>
            </a:endParaRPr>
          </a:p>
        </p:txBody>
      </p:sp>
      <p:grpSp>
        <p:nvGrpSpPr>
          <p:cNvPr id="6" name="Group 5">
            <a:extLst>
              <a:ext uri="{FF2B5EF4-FFF2-40B4-BE49-F238E27FC236}">
                <a16:creationId xmlns:a16="http://schemas.microsoft.com/office/drawing/2014/main" id="{B298807C-BA60-EE83-AC7F-7DA71FDBC62C}"/>
              </a:ext>
            </a:extLst>
          </p:cNvPr>
          <p:cNvGrpSpPr/>
          <p:nvPr/>
        </p:nvGrpSpPr>
        <p:grpSpPr>
          <a:xfrm>
            <a:off x="2775576" y="1165351"/>
            <a:ext cx="2914650" cy="2914650"/>
            <a:chOff x="2800350" y="2628900"/>
            <a:chExt cx="2914650" cy="2914650"/>
          </a:xfrm>
        </p:grpSpPr>
        <p:sp>
          <p:nvSpPr>
            <p:cNvPr id="7" name="Rectangle 6">
              <a:extLst>
                <a:ext uri="{FF2B5EF4-FFF2-40B4-BE49-F238E27FC236}">
                  <a16:creationId xmlns:a16="http://schemas.microsoft.com/office/drawing/2014/main" id="{E4796EAD-E2B6-1F1A-E0DB-34E3AEA555EE}"/>
                </a:ext>
              </a:extLst>
            </p:cNvPr>
            <p:cNvSpPr/>
            <p:nvPr/>
          </p:nvSpPr>
          <p:spPr>
            <a:xfrm>
              <a:off x="3314700" y="3657600"/>
              <a:ext cx="10287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B6804288-FE63-AB5E-D152-DABEAA8036A0}"/>
                </a:ext>
              </a:extLst>
            </p:cNvPr>
            <p:cNvSpPr/>
            <p:nvPr/>
          </p:nvSpPr>
          <p:spPr>
            <a:xfrm>
              <a:off x="2800350" y="2628900"/>
              <a:ext cx="2914650" cy="2914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C403EEC6-E54F-77C8-D55D-F08A1E1A58D5}"/>
                </a:ext>
              </a:extLst>
            </p:cNvPr>
            <p:cNvSpPr/>
            <p:nvPr/>
          </p:nvSpPr>
          <p:spPr>
            <a:xfrm>
              <a:off x="3826657" y="4101692"/>
              <a:ext cx="1316843" cy="1316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535CDBDF-0AF7-A0CF-24F7-ED6DFAD34331}"/>
                </a:ext>
              </a:extLst>
            </p:cNvPr>
            <p:cNvSpPr/>
            <p:nvPr/>
          </p:nvSpPr>
          <p:spPr>
            <a:xfrm>
              <a:off x="3971925" y="3189685"/>
              <a:ext cx="657225" cy="342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2261A2FE-B26F-EAA3-5A59-B8AD34DBD3EF}"/>
                </a:ext>
              </a:extLst>
            </p:cNvPr>
            <p:cNvSpPr/>
            <p:nvPr/>
          </p:nvSpPr>
          <p:spPr>
            <a:xfrm>
              <a:off x="4110038" y="3265885"/>
              <a:ext cx="190500" cy="190500"/>
            </a:xfrm>
            <a:prstGeom prst="ellipse">
              <a:avLst/>
            </a:prstGeom>
            <a:noFill/>
            <a:ln w="57150">
              <a:solidFill>
                <a:srgbClr val="A00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a:extLst>
                <a:ext uri="{FF2B5EF4-FFF2-40B4-BE49-F238E27FC236}">
                  <a16:creationId xmlns:a16="http://schemas.microsoft.com/office/drawing/2014/main" id="{11353C1B-4660-42F9-186C-6557F4521C00}"/>
                </a:ext>
              </a:extLst>
            </p:cNvPr>
            <p:cNvGrpSpPr/>
            <p:nvPr/>
          </p:nvGrpSpPr>
          <p:grpSpPr>
            <a:xfrm rot="18473269">
              <a:off x="3160928" y="3094435"/>
              <a:ext cx="657225" cy="342900"/>
              <a:chOff x="7654910" y="2436805"/>
              <a:chExt cx="876300" cy="457200"/>
            </a:xfrm>
          </p:grpSpPr>
          <p:sp>
            <p:nvSpPr>
              <p:cNvPr id="48" name="Oval 47">
                <a:extLst>
                  <a:ext uri="{FF2B5EF4-FFF2-40B4-BE49-F238E27FC236}">
                    <a16:creationId xmlns:a16="http://schemas.microsoft.com/office/drawing/2014/main" id="{427BA2AE-DAFD-AF69-C00C-B0AE21FB41EA}"/>
                  </a:ext>
                </a:extLst>
              </p:cNvPr>
              <p:cNvSpPr/>
              <p:nvPr/>
            </p:nvSpPr>
            <p:spPr>
              <a:xfrm>
                <a:off x="7654910" y="2436805"/>
                <a:ext cx="8763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a:extLst>
                  <a:ext uri="{FF2B5EF4-FFF2-40B4-BE49-F238E27FC236}">
                    <a16:creationId xmlns:a16="http://schemas.microsoft.com/office/drawing/2014/main" id="{095AA0F2-6EE0-675F-E0E5-CBC6ABA1EF94}"/>
                  </a:ext>
                </a:extLst>
              </p:cNvPr>
              <p:cNvSpPr/>
              <p:nvPr/>
            </p:nvSpPr>
            <p:spPr>
              <a:xfrm>
                <a:off x="7839060" y="2538405"/>
                <a:ext cx="254000" cy="254000"/>
              </a:xfrm>
              <a:prstGeom prst="ellipse">
                <a:avLst/>
              </a:prstGeom>
              <a:noFill/>
              <a:ln w="57150">
                <a:solidFill>
                  <a:srgbClr val="A00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 name="Group 12">
              <a:extLst>
                <a:ext uri="{FF2B5EF4-FFF2-40B4-BE49-F238E27FC236}">
                  <a16:creationId xmlns:a16="http://schemas.microsoft.com/office/drawing/2014/main" id="{769E3CE6-3276-726D-82DA-D5702489AC75}"/>
                </a:ext>
              </a:extLst>
            </p:cNvPr>
            <p:cNvGrpSpPr/>
            <p:nvPr/>
          </p:nvGrpSpPr>
          <p:grpSpPr>
            <a:xfrm rot="14700097">
              <a:off x="2823498" y="3567044"/>
              <a:ext cx="657225" cy="342900"/>
              <a:chOff x="7654910" y="2436805"/>
              <a:chExt cx="876300" cy="457200"/>
            </a:xfrm>
          </p:grpSpPr>
          <p:sp>
            <p:nvSpPr>
              <p:cNvPr id="46" name="Oval 45">
                <a:extLst>
                  <a:ext uri="{FF2B5EF4-FFF2-40B4-BE49-F238E27FC236}">
                    <a16:creationId xmlns:a16="http://schemas.microsoft.com/office/drawing/2014/main" id="{8DBC1406-AC2E-9B2E-DB46-F1A4665B3DA5}"/>
                  </a:ext>
                </a:extLst>
              </p:cNvPr>
              <p:cNvSpPr/>
              <p:nvPr/>
            </p:nvSpPr>
            <p:spPr>
              <a:xfrm>
                <a:off x="7654910" y="2436805"/>
                <a:ext cx="8763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576AC199-8DD3-2E73-97C2-A341DD76B6A7}"/>
                  </a:ext>
                </a:extLst>
              </p:cNvPr>
              <p:cNvSpPr/>
              <p:nvPr/>
            </p:nvSpPr>
            <p:spPr>
              <a:xfrm>
                <a:off x="7839060" y="2538405"/>
                <a:ext cx="254000" cy="254000"/>
              </a:xfrm>
              <a:prstGeom prst="ellipse">
                <a:avLst/>
              </a:prstGeom>
              <a:noFill/>
              <a:ln w="57150">
                <a:solidFill>
                  <a:srgbClr val="A00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E82EF8FB-2287-7941-AD7D-981824487E5D}"/>
                </a:ext>
              </a:extLst>
            </p:cNvPr>
            <p:cNvGrpSpPr/>
            <p:nvPr/>
          </p:nvGrpSpPr>
          <p:grpSpPr>
            <a:xfrm rot="15487507">
              <a:off x="3276080" y="3749387"/>
              <a:ext cx="657225" cy="342900"/>
              <a:chOff x="7654910" y="2436805"/>
              <a:chExt cx="876300" cy="457200"/>
            </a:xfrm>
          </p:grpSpPr>
          <p:sp>
            <p:nvSpPr>
              <p:cNvPr id="44" name="Oval 43">
                <a:extLst>
                  <a:ext uri="{FF2B5EF4-FFF2-40B4-BE49-F238E27FC236}">
                    <a16:creationId xmlns:a16="http://schemas.microsoft.com/office/drawing/2014/main" id="{D4C026B8-DA65-30EC-4416-96A60775E6E5}"/>
                  </a:ext>
                </a:extLst>
              </p:cNvPr>
              <p:cNvSpPr/>
              <p:nvPr/>
            </p:nvSpPr>
            <p:spPr>
              <a:xfrm>
                <a:off x="7654910" y="2436805"/>
                <a:ext cx="8763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a:extLst>
                  <a:ext uri="{FF2B5EF4-FFF2-40B4-BE49-F238E27FC236}">
                    <a16:creationId xmlns:a16="http://schemas.microsoft.com/office/drawing/2014/main" id="{C2485387-0564-D411-7852-8466E15FB48B}"/>
                  </a:ext>
                </a:extLst>
              </p:cNvPr>
              <p:cNvSpPr/>
              <p:nvPr/>
            </p:nvSpPr>
            <p:spPr>
              <a:xfrm>
                <a:off x="7839060" y="2538405"/>
                <a:ext cx="254000" cy="254000"/>
              </a:xfrm>
              <a:prstGeom prst="ellipse">
                <a:avLst/>
              </a:prstGeom>
              <a:noFill/>
              <a:ln w="57150">
                <a:solidFill>
                  <a:srgbClr val="A00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5" name="Group 14">
              <a:extLst>
                <a:ext uri="{FF2B5EF4-FFF2-40B4-BE49-F238E27FC236}">
                  <a16:creationId xmlns:a16="http://schemas.microsoft.com/office/drawing/2014/main" id="{5F5E637E-D469-EAE3-1125-C9086A9865CF}"/>
                </a:ext>
              </a:extLst>
            </p:cNvPr>
            <p:cNvGrpSpPr/>
            <p:nvPr/>
          </p:nvGrpSpPr>
          <p:grpSpPr>
            <a:xfrm rot="11392780">
              <a:off x="3792615" y="2733681"/>
              <a:ext cx="657225" cy="342900"/>
              <a:chOff x="7654910" y="2436805"/>
              <a:chExt cx="876300" cy="457200"/>
            </a:xfrm>
          </p:grpSpPr>
          <p:sp>
            <p:nvSpPr>
              <p:cNvPr id="42" name="Oval 41">
                <a:extLst>
                  <a:ext uri="{FF2B5EF4-FFF2-40B4-BE49-F238E27FC236}">
                    <a16:creationId xmlns:a16="http://schemas.microsoft.com/office/drawing/2014/main" id="{B22D8418-F66E-FCCF-88A2-2579992F1487}"/>
                  </a:ext>
                </a:extLst>
              </p:cNvPr>
              <p:cNvSpPr/>
              <p:nvPr/>
            </p:nvSpPr>
            <p:spPr>
              <a:xfrm>
                <a:off x="7654910" y="2436805"/>
                <a:ext cx="8763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a:extLst>
                  <a:ext uri="{FF2B5EF4-FFF2-40B4-BE49-F238E27FC236}">
                    <a16:creationId xmlns:a16="http://schemas.microsoft.com/office/drawing/2014/main" id="{E713988F-DC7B-C842-EBDA-665A40AF1C09}"/>
                  </a:ext>
                </a:extLst>
              </p:cNvPr>
              <p:cNvSpPr/>
              <p:nvPr/>
            </p:nvSpPr>
            <p:spPr>
              <a:xfrm>
                <a:off x="7839060" y="2538405"/>
                <a:ext cx="254000" cy="254000"/>
              </a:xfrm>
              <a:prstGeom prst="ellipse">
                <a:avLst/>
              </a:prstGeom>
              <a:noFill/>
              <a:ln w="57150">
                <a:solidFill>
                  <a:srgbClr val="A00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 name="Group 15">
              <a:extLst>
                <a:ext uri="{FF2B5EF4-FFF2-40B4-BE49-F238E27FC236}">
                  <a16:creationId xmlns:a16="http://schemas.microsoft.com/office/drawing/2014/main" id="{B6A70D59-41EB-B128-BF8A-3423BC8785AD}"/>
                </a:ext>
              </a:extLst>
            </p:cNvPr>
            <p:cNvGrpSpPr/>
            <p:nvPr/>
          </p:nvGrpSpPr>
          <p:grpSpPr>
            <a:xfrm rot="12988656">
              <a:off x="4482586" y="2866299"/>
              <a:ext cx="657225" cy="342900"/>
              <a:chOff x="7654910" y="2436805"/>
              <a:chExt cx="876300" cy="457200"/>
            </a:xfrm>
          </p:grpSpPr>
          <p:sp>
            <p:nvSpPr>
              <p:cNvPr id="40" name="Oval 39">
                <a:extLst>
                  <a:ext uri="{FF2B5EF4-FFF2-40B4-BE49-F238E27FC236}">
                    <a16:creationId xmlns:a16="http://schemas.microsoft.com/office/drawing/2014/main" id="{0AEFE36A-2492-203F-02F0-A98F0893AD52}"/>
                  </a:ext>
                </a:extLst>
              </p:cNvPr>
              <p:cNvSpPr/>
              <p:nvPr/>
            </p:nvSpPr>
            <p:spPr>
              <a:xfrm>
                <a:off x="7654910" y="2436805"/>
                <a:ext cx="8763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C085FE6D-ABAE-8EAC-358C-C26E727AA59E}"/>
                  </a:ext>
                </a:extLst>
              </p:cNvPr>
              <p:cNvSpPr/>
              <p:nvPr/>
            </p:nvSpPr>
            <p:spPr>
              <a:xfrm>
                <a:off x="7839060" y="2538405"/>
                <a:ext cx="254000" cy="254000"/>
              </a:xfrm>
              <a:prstGeom prst="ellipse">
                <a:avLst/>
              </a:prstGeom>
              <a:noFill/>
              <a:ln w="57150">
                <a:solidFill>
                  <a:srgbClr val="A00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 name="Group 16">
              <a:extLst>
                <a:ext uri="{FF2B5EF4-FFF2-40B4-BE49-F238E27FC236}">
                  <a16:creationId xmlns:a16="http://schemas.microsoft.com/office/drawing/2014/main" id="{B8DF1840-2D46-EECC-E457-8D7B41972302}"/>
                </a:ext>
              </a:extLst>
            </p:cNvPr>
            <p:cNvGrpSpPr/>
            <p:nvPr/>
          </p:nvGrpSpPr>
          <p:grpSpPr>
            <a:xfrm rot="17786399">
              <a:off x="4857137" y="3361134"/>
              <a:ext cx="657225" cy="342900"/>
              <a:chOff x="7654910" y="2436805"/>
              <a:chExt cx="876300" cy="457200"/>
            </a:xfrm>
          </p:grpSpPr>
          <p:sp>
            <p:nvSpPr>
              <p:cNvPr id="38" name="Oval 37">
                <a:extLst>
                  <a:ext uri="{FF2B5EF4-FFF2-40B4-BE49-F238E27FC236}">
                    <a16:creationId xmlns:a16="http://schemas.microsoft.com/office/drawing/2014/main" id="{8A55A55A-DBED-AF56-B9CC-2F42D09B5D70}"/>
                  </a:ext>
                </a:extLst>
              </p:cNvPr>
              <p:cNvSpPr/>
              <p:nvPr/>
            </p:nvSpPr>
            <p:spPr>
              <a:xfrm>
                <a:off x="7654910" y="2436805"/>
                <a:ext cx="8763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6DD0BC0C-6E99-91F1-C967-BCC2CBD99CCF}"/>
                  </a:ext>
                </a:extLst>
              </p:cNvPr>
              <p:cNvSpPr/>
              <p:nvPr/>
            </p:nvSpPr>
            <p:spPr>
              <a:xfrm>
                <a:off x="7839060" y="2538405"/>
                <a:ext cx="254000" cy="254000"/>
              </a:xfrm>
              <a:prstGeom prst="ellipse">
                <a:avLst/>
              </a:prstGeom>
              <a:noFill/>
              <a:ln w="57150">
                <a:solidFill>
                  <a:srgbClr val="A00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 name="Group 17">
              <a:extLst>
                <a:ext uri="{FF2B5EF4-FFF2-40B4-BE49-F238E27FC236}">
                  <a16:creationId xmlns:a16="http://schemas.microsoft.com/office/drawing/2014/main" id="{FB64D814-30E6-EA3B-4B82-2F8767481C52}"/>
                </a:ext>
              </a:extLst>
            </p:cNvPr>
            <p:cNvGrpSpPr/>
            <p:nvPr/>
          </p:nvGrpSpPr>
          <p:grpSpPr>
            <a:xfrm rot="12890231">
              <a:off x="5018729" y="4034216"/>
              <a:ext cx="657225" cy="342900"/>
              <a:chOff x="7654910" y="2436805"/>
              <a:chExt cx="876300" cy="457200"/>
            </a:xfrm>
          </p:grpSpPr>
          <p:sp>
            <p:nvSpPr>
              <p:cNvPr id="36" name="Oval 35">
                <a:extLst>
                  <a:ext uri="{FF2B5EF4-FFF2-40B4-BE49-F238E27FC236}">
                    <a16:creationId xmlns:a16="http://schemas.microsoft.com/office/drawing/2014/main" id="{33F8A0CC-B74B-48DB-BE71-5A7393FC5EC2}"/>
                  </a:ext>
                </a:extLst>
              </p:cNvPr>
              <p:cNvSpPr/>
              <p:nvPr/>
            </p:nvSpPr>
            <p:spPr>
              <a:xfrm>
                <a:off x="7654910" y="2436805"/>
                <a:ext cx="8763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Oval 36">
                <a:extLst>
                  <a:ext uri="{FF2B5EF4-FFF2-40B4-BE49-F238E27FC236}">
                    <a16:creationId xmlns:a16="http://schemas.microsoft.com/office/drawing/2014/main" id="{62BB9865-D6A1-2477-3AA0-931225DD3FE3}"/>
                  </a:ext>
                </a:extLst>
              </p:cNvPr>
              <p:cNvSpPr/>
              <p:nvPr/>
            </p:nvSpPr>
            <p:spPr>
              <a:xfrm>
                <a:off x="7839060" y="2538405"/>
                <a:ext cx="254000" cy="254000"/>
              </a:xfrm>
              <a:prstGeom prst="ellipse">
                <a:avLst/>
              </a:prstGeom>
              <a:noFill/>
              <a:ln w="57150">
                <a:solidFill>
                  <a:srgbClr val="A00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id="{CF1FA80D-06A4-5776-F9F2-ED2C00A021F9}"/>
                </a:ext>
              </a:extLst>
            </p:cNvPr>
            <p:cNvGrpSpPr/>
            <p:nvPr/>
          </p:nvGrpSpPr>
          <p:grpSpPr>
            <a:xfrm rot="19328338">
              <a:off x="5278754" y="3357833"/>
              <a:ext cx="342900" cy="657225"/>
              <a:chOff x="10267132" y="2609849"/>
              <a:chExt cx="457200" cy="876300"/>
            </a:xfrm>
          </p:grpSpPr>
          <p:sp>
            <p:nvSpPr>
              <p:cNvPr id="34" name="Oval 33">
                <a:extLst>
                  <a:ext uri="{FF2B5EF4-FFF2-40B4-BE49-F238E27FC236}">
                    <a16:creationId xmlns:a16="http://schemas.microsoft.com/office/drawing/2014/main" id="{49F44CF8-4FDD-F9A9-7432-DED512A7142D}"/>
                  </a:ext>
                </a:extLst>
              </p:cNvPr>
              <p:cNvSpPr/>
              <p:nvPr/>
            </p:nvSpPr>
            <p:spPr>
              <a:xfrm rot="17786399">
                <a:off x="10057582" y="2819399"/>
                <a:ext cx="8763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521321D2-AE6E-5C54-35BB-57BE9BB24970}"/>
                  </a:ext>
                </a:extLst>
              </p:cNvPr>
              <p:cNvSpPr/>
              <p:nvPr/>
            </p:nvSpPr>
            <p:spPr>
              <a:xfrm rot="17786399">
                <a:off x="10312184" y="3034715"/>
                <a:ext cx="254000" cy="254000"/>
              </a:xfrm>
              <a:prstGeom prst="ellipse">
                <a:avLst/>
              </a:prstGeom>
              <a:noFill/>
              <a:ln w="57150">
                <a:solidFill>
                  <a:srgbClr val="A00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 name="Group 19">
              <a:extLst>
                <a:ext uri="{FF2B5EF4-FFF2-40B4-BE49-F238E27FC236}">
                  <a16:creationId xmlns:a16="http://schemas.microsoft.com/office/drawing/2014/main" id="{6C4ED504-4FD0-8475-13DE-68F2C2B224B5}"/>
                </a:ext>
              </a:extLst>
            </p:cNvPr>
            <p:cNvGrpSpPr/>
            <p:nvPr/>
          </p:nvGrpSpPr>
          <p:grpSpPr>
            <a:xfrm rot="19113318">
              <a:off x="2853940" y="4164129"/>
              <a:ext cx="657225" cy="342900"/>
              <a:chOff x="7654910" y="2436805"/>
              <a:chExt cx="876300" cy="457200"/>
            </a:xfrm>
          </p:grpSpPr>
          <p:sp>
            <p:nvSpPr>
              <p:cNvPr id="32" name="Oval 31">
                <a:extLst>
                  <a:ext uri="{FF2B5EF4-FFF2-40B4-BE49-F238E27FC236}">
                    <a16:creationId xmlns:a16="http://schemas.microsoft.com/office/drawing/2014/main" id="{0E92B35A-DE3F-47DD-225C-353BAD9BD639}"/>
                  </a:ext>
                </a:extLst>
              </p:cNvPr>
              <p:cNvSpPr/>
              <p:nvPr/>
            </p:nvSpPr>
            <p:spPr>
              <a:xfrm>
                <a:off x="7654910" y="2436805"/>
                <a:ext cx="8763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FD18E88E-12D3-1F5F-C38F-630A9193D1C1}"/>
                  </a:ext>
                </a:extLst>
              </p:cNvPr>
              <p:cNvSpPr/>
              <p:nvPr/>
            </p:nvSpPr>
            <p:spPr>
              <a:xfrm>
                <a:off x="7839060" y="2538405"/>
                <a:ext cx="254000" cy="254000"/>
              </a:xfrm>
              <a:prstGeom prst="ellipse">
                <a:avLst/>
              </a:prstGeom>
              <a:noFill/>
              <a:ln w="57150">
                <a:solidFill>
                  <a:srgbClr val="A00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21" name="Straight Connector 20">
              <a:extLst>
                <a:ext uri="{FF2B5EF4-FFF2-40B4-BE49-F238E27FC236}">
                  <a16:creationId xmlns:a16="http://schemas.microsoft.com/office/drawing/2014/main" id="{4B983A99-FCBD-4FE3-EB96-57EB437A15E7}"/>
                </a:ext>
              </a:extLst>
            </p:cNvPr>
            <p:cNvCxnSpPr>
              <a:cxnSpLocks/>
            </p:cNvCxnSpPr>
            <p:nvPr/>
          </p:nvCxnSpPr>
          <p:spPr>
            <a:xfrm>
              <a:off x="4027019" y="4847035"/>
              <a:ext cx="916120" cy="0"/>
            </a:xfrm>
            <a:prstGeom prst="line">
              <a:avLst/>
            </a:prstGeom>
            <a:ln w="38100">
              <a:solidFill>
                <a:srgbClr val="56C94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1D8005-09E2-CFA0-6D50-B5A97379955F}"/>
                </a:ext>
              </a:extLst>
            </p:cNvPr>
            <p:cNvCxnSpPr>
              <a:cxnSpLocks/>
            </p:cNvCxnSpPr>
            <p:nvPr/>
          </p:nvCxnSpPr>
          <p:spPr>
            <a:xfrm>
              <a:off x="4485079" y="4398625"/>
              <a:ext cx="326120" cy="134445"/>
            </a:xfrm>
            <a:prstGeom prst="line">
              <a:avLst/>
            </a:prstGeom>
            <a:ln w="38100">
              <a:solidFill>
                <a:srgbClr val="56C94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C5B899-467D-BFC2-170A-40E4A9DD8B5F}"/>
                </a:ext>
              </a:extLst>
            </p:cNvPr>
            <p:cNvCxnSpPr>
              <a:cxnSpLocks/>
            </p:cNvCxnSpPr>
            <p:nvPr/>
          </p:nvCxnSpPr>
          <p:spPr>
            <a:xfrm flipV="1">
              <a:off x="4498324" y="4633883"/>
              <a:ext cx="517316" cy="33179"/>
            </a:xfrm>
            <a:prstGeom prst="line">
              <a:avLst/>
            </a:prstGeom>
            <a:ln w="38100">
              <a:solidFill>
                <a:srgbClr val="56C94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C0D02A-B9C2-1BB4-C29F-998B01280FD1}"/>
                </a:ext>
              </a:extLst>
            </p:cNvPr>
            <p:cNvCxnSpPr>
              <a:cxnSpLocks/>
            </p:cNvCxnSpPr>
            <p:nvPr/>
          </p:nvCxnSpPr>
          <p:spPr>
            <a:xfrm flipV="1">
              <a:off x="4170037" y="4292049"/>
              <a:ext cx="517316" cy="33179"/>
            </a:xfrm>
            <a:prstGeom prst="line">
              <a:avLst/>
            </a:prstGeom>
            <a:ln w="38100">
              <a:solidFill>
                <a:srgbClr val="56C94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B616E3-E4A1-9E13-1F9C-9F475A161339}"/>
                </a:ext>
              </a:extLst>
            </p:cNvPr>
            <p:cNvCxnSpPr>
              <a:cxnSpLocks/>
            </p:cNvCxnSpPr>
            <p:nvPr/>
          </p:nvCxnSpPr>
          <p:spPr>
            <a:xfrm flipV="1">
              <a:off x="3984906" y="4453911"/>
              <a:ext cx="460130" cy="168250"/>
            </a:xfrm>
            <a:prstGeom prst="line">
              <a:avLst/>
            </a:prstGeom>
            <a:ln w="38100">
              <a:solidFill>
                <a:srgbClr val="56C94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CD49393-BD52-AFB1-C392-CED72E0C2F34}"/>
                </a:ext>
              </a:extLst>
            </p:cNvPr>
            <p:cNvCxnSpPr>
              <a:cxnSpLocks/>
            </p:cNvCxnSpPr>
            <p:nvPr/>
          </p:nvCxnSpPr>
          <p:spPr>
            <a:xfrm flipV="1">
              <a:off x="4099206" y="4650473"/>
              <a:ext cx="249689" cy="85988"/>
            </a:xfrm>
            <a:prstGeom prst="line">
              <a:avLst/>
            </a:prstGeom>
            <a:ln w="38100">
              <a:solidFill>
                <a:srgbClr val="56C94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BCAB78-DD11-6E31-6436-819F34BCA466}"/>
                </a:ext>
              </a:extLst>
            </p:cNvPr>
            <p:cNvCxnSpPr>
              <a:cxnSpLocks/>
            </p:cNvCxnSpPr>
            <p:nvPr/>
          </p:nvCxnSpPr>
          <p:spPr>
            <a:xfrm>
              <a:off x="4064885" y="4966106"/>
              <a:ext cx="471305" cy="209360"/>
            </a:xfrm>
            <a:prstGeom prst="line">
              <a:avLst/>
            </a:prstGeom>
            <a:ln w="38100">
              <a:solidFill>
                <a:srgbClr val="56C94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41033B3-0255-39F4-B279-DCD100EBC809}"/>
                </a:ext>
              </a:extLst>
            </p:cNvPr>
            <p:cNvCxnSpPr>
              <a:cxnSpLocks/>
            </p:cNvCxnSpPr>
            <p:nvPr/>
          </p:nvCxnSpPr>
          <p:spPr>
            <a:xfrm flipH="1">
              <a:off x="4650490" y="5027009"/>
              <a:ext cx="160709" cy="262757"/>
            </a:xfrm>
            <a:prstGeom prst="line">
              <a:avLst/>
            </a:prstGeom>
            <a:ln w="38100">
              <a:solidFill>
                <a:srgbClr val="56C943"/>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68DDA92-AF57-CB32-A59A-55C0674CC931}"/>
                </a:ext>
              </a:extLst>
            </p:cNvPr>
            <p:cNvSpPr txBox="1"/>
            <p:nvPr/>
          </p:nvSpPr>
          <p:spPr>
            <a:xfrm>
              <a:off x="4110038" y="5111686"/>
              <a:ext cx="386644" cy="300082"/>
            </a:xfrm>
            <a:prstGeom prst="rect">
              <a:avLst/>
            </a:prstGeom>
            <a:noFill/>
          </p:spPr>
          <p:txBody>
            <a:bodyPr wrap="none" rtlCol="0">
              <a:spAutoFit/>
            </a:bodyPr>
            <a:lstStyle/>
            <a:p>
              <a:r>
                <a:rPr lang="en-US" sz="1350" b="1" dirty="0">
                  <a:solidFill>
                    <a:srgbClr val="56C943"/>
                  </a:solidFill>
                </a:rPr>
                <a:t>2N</a:t>
              </a:r>
            </a:p>
          </p:txBody>
        </p:sp>
        <p:cxnSp>
          <p:nvCxnSpPr>
            <p:cNvPr id="30" name="Straight Connector 29">
              <a:extLst>
                <a:ext uri="{FF2B5EF4-FFF2-40B4-BE49-F238E27FC236}">
                  <a16:creationId xmlns:a16="http://schemas.microsoft.com/office/drawing/2014/main" id="{CA41B513-C686-D278-46A2-0D893CDA82EF}"/>
                </a:ext>
              </a:extLst>
            </p:cNvPr>
            <p:cNvCxnSpPr>
              <a:cxnSpLocks/>
            </p:cNvCxnSpPr>
            <p:nvPr/>
          </p:nvCxnSpPr>
          <p:spPr>
            <a:xfrm flipV="1">
              <a:off x="4171950" y="4836297"/>
              <a:ext cx="213923" cy="13720"/>
            </a:xfrm>
            <a:prstGeom prst="line">
              <a:avLst/>
            </a:prstGeom>
            <a:ln w="38100">
              <a:solidFill>
                <a:srgbClr val="7E0CC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4007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0" dirty="0">
                <a:solidFill>
                  <a:srgbClr val="222222"/>
                </a:solidFill>
                <a:effectLst/>
                <a:latin typeface="Harding"/>
              </a:rPr>
              <a:t>NUMT detection in 53,574 individuals</a:t>
            </a:r>
          </a:p>
        </p:txBody>
      </p:sp>
      <p:pic>
        <p:nvPicPr>
          <p:cNvPr id="5" name="Picture 4">
            <a:extLst>
              <a:ext uri="{FF2B5EF4-FFF2-40B4-BE49-F238E27FC236}">
                <a16:creationId xmlns:a16="http://schemas.microsoft.com/office/drawing/2014/main" id="{84295330-3D53-3A78-213E-F53669A15A1D}"/>
              </a:ext>
            </a:extLst>
          </p:cNvPr>
          <p:cNvPicPr>
            <a:picLocks noChangeAspect="1"/>
          </p:cNvPicPr>
          <p:nvPr/>
        </p:nvPicPr>
        <p:blipFill>
          <a:blip r:embed="rId2"/>
          <a:stretch>
            <a:fillRect/>
          </a:stretch>
        </p:blipFill>
        <p:spPr>
          <a:xfrm>
            <a:off x="1600200" y="1409700"/>
            <a:ext cx="5087652" cy="4575980"/>
          </a:xfrm>
          <a:prstGeom prst="rect">
            <a:avLst/>
          </a:prstGeom>
        </p:spPr>
      </p:pic>
      <p:sp>
        <p:nvSpPr>
          <p:cNvPr id="3" name="Content Placeholder 2"/>
          <p:cNvSpPr>
            <a:spLocks noGrp="1"/>
          </p:cNvSpPr>
          <p:nvPr>
            <p:ph idx="1"/>
          </p:nvPr>
        </p:nvSpPr>
        <p:spPr>
          <a:xfrm>
            <a:off x="1725946" y="988242"/>
            <a:ext cx="2514600" cy="381000"/>
          </a:xfrm>
        </p:spPr>
        <p:txBody>
          <a:bodyPr>
            <a:normAutofit/>
          </a:bodyPr>
          <a:lstStyle/>
          <a:p>
            <a:pPr marL="0" indent="0">
              <a:buNone/>
            </a:pPr>
            <a:r>
              <a:rPr lang="en-US" sz="1400" dirty="0"/>
              <a:t>~4 polymorphic NUMTs/person</a:t>
            </a:r>
          </a:p>
        </p:txBody>
      </p:sp>
      <p:sp>
        <p:nvSpPr>
          <p:cNvPr id="31" name="TextBox 30">
            <a:extLst>
              <a:ext uri="{FF2B5EF4-FFF2-40B4-BE49-F238E27FC236}">
                <a16:creationId xmlns:a16="http://schemas.microsoft.com/office/drawing/2014/main" id="{A3E38D5A-3A4D-9E8C-CAE6-24CB2B0F6210}"/>
              </a:ext>
            </a:extLst>
          </p:cNvPr>
          <p:cNvSpPr txBox="1"/>
          <p:nvPr/>
        </p:nvSpPr>
        <p:spPr>
          <a:xfrm>
            <a:off x="6248400" y="6560275"/>
            <a:ext cx="2936903" cy="300082"/>
          </a:xfrm>
          <a:prstGeom prst="rect">
            <a:avLst/>
          </a:prstGeom>
          <a:noFill/>
        </p:spPr>
        <p:txBody>
          <a:bodyPr wrap="square">
            <a:spAutoFit/>
          </a:bodyPr>
          <a:lstStyle/>
          <a:p>
            <a:pPr algn="r"/>
            <a:r>
              <a:rPr lang="da-DK" sz="1350" dirty="0">
                <a:solidFill>
                  <a:srgbClr val="000000"/>
                </a:solidFill>
                <a:latin typeface="+mj-lt"/>
              </a:rPr>
              <a:t>Wei et al, Nature 2022</a:t>
            </a:r>
            <a:endParaRPr lang="en-US" sz="1350" dirty="0">
              <a:latin typeface="+mj-lt"/>
            </a:endParaRPr>
          </a:p>
        </p:txBody>
      </p:sp>
      <p:sp>
        <p:nvSpPr>
          <p:cNvPr id="50" name="Content Placeholder 2">
            <a:extLst>
              <a:ext uri="{FF2B5EF4-FFF2-40B4-BE49-F238E27FC236}">
                <a16:creationId xmlns:a16="http://schemas.microsoft.com/office/drawing/2014/main" id="{AC4BD0C9-D473-6A72-C3FA-FD6E443516B8}"/>
              </a:ext>
            </a:extLst>
          </p:cNvPr>
          <p:cNvSpPr txBox="1">
            <a:spLocks/>
          </p:cNvSpPr>
          <p:nvPr/>
        </p:nvSpPr>
        <p:spPr>
          <a:xfrm>
            <a:off x="4724400" y="993140"/>
            <a:ext cx="1723374" cy="38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a:t>Most are ultra-rare</a:t>
            </a:r>
          </a:p>
        </p:txBody>
      </p:sp>
      <p:sp>
        <p:nvSpPr>
          <p:cNvPr id="51" name="Content Placeholder 2">
            <a:extLst>
              <a:ext uri="{FF2B5EF4-FFF2-40B4-BE49-F238E27FC236}">
                <a16:creationId xmlns:a16="http://schemas.microsoft.com/office/drawing/2014/main" id="{4B012C40-2386-7874-2AA7-27D840C4A3AD}"/>
              </a:ext>
            </a:extLst>
          </p:cNvPr>
          <p:cNvSpPr txBox="1">
            <a:spLocks/>
          </p:cNvSpPr>
          <p:nvPr/>
        </p:nvSpPr>
        <p:spPr>
          <a:xfrm>
            <a:off x="1905000" y="6066596"/>
            <a:ext cx="2362200" cy="6437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a:t>Most are short (50-200bp),</a:t>
            </a:r>
          </a:p>
          <a:p>
            <a:pPr marL="0" indent="0">
              <a:buFont typeface="Arial" pitchFamily="34" charset="0"/>
              <a:buNone/>
            </a:pPr>
            <a:r>
              <a:rPr lang="en-US" sz="1400" dirty="0"/>
              <a:t>but some are entire 16Kb</a:t>
            </a:r>
          </a:p>
        </p:txBody>
      </p:sp>
      <p:sp>
        <p:nvSpPr>
          <p:cNvPr id="52" name="Content Placeholder 2">
            <a:extLst>
              <a:ext uri="{FF2B5EF4-FFF2-40B4-BE49-F238E27FC236}">
                <a16:creationId xmlns:a16="http://schemas.microsoft.com/office/drawing/2014/main" id="{AD134931-9899-4CAC-3488-03A4B78207C2}"/>
              </a:ext>
            </a:extLst>
          </p:cNvPr>
          <p:cNvSpPr txBox="1">
            <a:spLocks/>
          </p:cNvSpPr>
          <p:nvPr/>
        </p:nvSpPr>
        <p:spPr>
          <a:xfrm>
            <a:off x="4724400" y="6066596"/>
            <a:ext cx="2057400" cy="3000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a:t>Long NUMTs are very rare</a:t>
            </a:r>
          </a:p>
        </p:txBody>
      </p:sp>
    </p:spTree>
    <p:extLst>
      <p:ext uri="{BB962C8B-B14F-4D97-AF65-F5344CB8AC3E}">
        <p14:creationId xmlns:p14="http://schemas.microsoft.com/office/powerpoint/2010/main" val="626011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 outline</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Background</a:t>
            </a:r>
          </a:p>
          <a:p>
            <a:endParaRPr lang="en-US" dirty="0">
              <a:solidFill>
                <a:schemeClr val="bg1">
                  <a:lumMod val="65000"/>
                </a:schemeClr>
              </a:solidFill>
            </a:endParaRPr>
          </a:p>
          <a:p>
            <a:r>
              <a:rPr lang="en-US" dirty="0">
                <a:solidFill>
                  <a:schemeClr val="bg1">
                    <a:lumMod val="65000"/>
                  </a:schemeClr>
                </a:solidFill>
              </a:rPr>
              <a:t>Mitochondrial genome (mtDNA)</a:t>
            </a:r>
          </a:p>
          <a:p>
            <a:pPr marL="0" indent="0">
              <a:buNone/>
            </a:pPr>
            <a:endParaRPr lang="en-US" dirty="0">
              <a:solidFill>
                <a:schemeClr val="bg1">
                  <a:lumMod val="65000"/>
                </a:schemeClr>
              </a:solidFill>
            </a:endParaRPr>
          </a:p>
          <a:p>
            <a:r>
              <a:rPr lang="en-US" dirty="0">
                <a:solidFill>
                  <a:schemeClr val="bg1">
                    <a:lumMod val="65000"/>
                  </a:schemeClr>
                </a:solidFill>
              </a:rPr>
              <a:t>Human mtDNA variation</a:t>
            </a:r>
          </a:p>
          <a:p>
            <a:endParaRPr lang="en-US" dirty="0"/>
          </a:p>
          <a:p>
            <a:r>
              <a:rPr lang="en-US" dirty="0"/>
              <a:t>Human mtDNA variation in common disease</a:t>
            </a:r>
          </a:p>
          <a:p>
            <a:pPr marL="0" indent="0">
              <a:buNone/>
            </a:pPr>
            <a:endParaRPr lang="en-US" dirty="0">
              <a:solidFill>
                <a:schemeClr val="bg1">
                  <a:lumMod val="65000"/>
                </a:schemeClr>
              </a:solidFill>
            </a:endParaRPr>
          </a:p>
          <a:p>
            <a:r>
              <a:rPr lang="en-US" dirty="0">
                <a:solidFill>
                  <a:schemeClr val="bg1">
                    <a:lumMod val="65000"/>
                  </a:schemeClr>
                </a:solidFill>
              </a:rPr>
              <a:t>Oocyte transfer to prevent mt disease transmission</a:t>
            </a:r>
          </a:p>
          <a:p>
            <a:endParaRPr lang="en-US" dirty="0">
              <a:solidFill>
                <a:schemeClr val="bg1">
                  <a:lumMod val="65000"/>
                </a:schemeClr>
              </a:solidFill>
            </a:endParaRPr>
          </a:p>
          <a:p>
            <a:r>
              <a:rPr lang="en-US" dirty="0">
                <a:solidFill>
                  <a:schemeClr val="bg1">
                    <a:lumMod val="65000"/>
                  </a:schemeClr>
                </a:solidFill>
              </a:rPr>
              <a:t>Somatic </a:t>
            </a:r>
            <a:r>
              <a:rPr lang="en-US" dirty="0" err="1">
                <a:solidFill>
                  <a:schemeClr val="bg1">
                    <a:lumMod val="65000"/>
                  </a:schemeClr>
                </a:solidFill>
              </a:rPr>
              <a:t>mtDNA</a:t>
            </a:r>
            <a:r>
              <a:rPr lang="en-US" dirty="0">
                <a:solidFill>
                  <a:schemeClr val="bg1">
                    <a:lumMod val="65000"/>
                  </a:schemeClr>
                </a:solidFill>
              </a:rPr>
              <a:t> alterations (tissues &amp; cancer &amp; aging)</a:t>
            </a:r>
          </a:p>
          <a:p>
            <a:pPr marL="0" indent="0">
              <a:buNone/>
            </a:pPr>
            <a:endParaRPr lang="en-US" dirty="0">
              <a:solidFill>
                <a:schemeClr val="bg1">
                  <a:lumMod val="65000"/>
                </a:schemeClr>
              </a:solidFill>
            </a:endParaRPr>
          </a:p>
        </p:txBody>
      </p:sp>
    </p:spTree>
    <p:extLst>
      <p:ext uri="{BB962C8B-B14F-4D97-AF65-F5344CB8AC3E}">
        <p14:creationId xmlns:p14="http://schemas.microsoft.com/office/powerpoint/2010/main" val="409772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990600"/>
            <a:ext cx="2628900" cy="3090111"/>
          </a:xfrm>
          <a:prstGeom prst="rect">
            <a:avLst/>
          </a:prstGeom>
        </p:spPr>
      </p:pic>
      <p:sp>
        <p:nvSpPr>
          <p:cNvPr id="2" name="Title 1"/>
          <p:cNvSpPr>
            <a:spLocks noGrp="1"/>
          </p:cNvSpPr>
          <p:nvPr>
            <p:ph type="title"/>
          </p:nvPr>
        </p:nvSpPr>
        <p:spPr/>
        <p:txBody>
          <a:bodyPr/>
          <a:lstStyle/>
          <a:p>
            <a:r>
              <a:rPr lang="en-US" dirty="0"/>
              <a:t>Mitochondrial oxidative phosphorylation (OXPHOS)</a:t>
            </a:r>
          </a:p>
        </p:txBody>
      </p:sp>
      <p:sp>
        <p:nvSpPr>
          <p:cNvPr id="3" name="Content Placeholder 2"/>
          <p:cNvSpPr>
            <a:spLocks noGrp="1"/>
          </p:cNvSpPr>
          <p:nvPr>
            <p:ph idx="1"/>
          </p:nvPr>
        </p:nvSpPr>
        <p:spPr>
          <a:xfrm>
            <a:off x="3255964" y="914400"/>
            <a:ext cx="5430836" cy="3045930"/>
          </a:xfrm>
        </p:spPr>
        <p:txBody>
          <a:bodyPr/>
          <a:lstStyle/>
          <a:p>
            <a:pPr marL="0" indent="0">
              <a:buNone/>
            </a:pPr>
            <a:r>
              <a:rPr lang="en-US" dirty="0"/>
              <a:t>100 kilocalories/hr</a:t>
            </a:r>
          </a:p>
          <a:p>
            <a:r>
              <a:rPr lang="en-US" dirty="0"/>
              <a:t>20% brain (only 2% body mass)</a:t>
            </a:r>
          </a:p>
          <a:p>
            <a:pPr marL="0" indent="0">
              <a:buNone/>
            </a:pPr>
            <a:endParaRPr lang="en-US" dirty="0"/>
          </a:p>
          <a:p>
            <a:pPr marL="0" indent="0">
              <a:buNone/>
            </a:pPr>
            <a:r>
              <a:rPr lang="en-US" dirty="0"/>
              <a:t>Mitochondria generate 90% cellular ATP</a:t>
            </a:r>
          </a:p>
          <a:p>
            <a:r>
              <a:rPr lang="en-US" dirty="0"/>
              <a:t>65kg (140lbs) ATP/day</a:t>
            </a:r>
          </a:p>
          <a:p>
            <a:pPr marL="0" indent="0">
              <a:buNone/>
            </a:pPr>
            <a:endParaRPr lang="en-US" dirty="0"/>
          </a:p>
        </p:txBody>
      </p:sp>
      <p:sp>
        <p:nvSpPr>
          <p:cNvPr id="6" name="Rectangle 5"/>
          <p:cNvSpPr/>
          <p:nvPr/>
        </p:nvSpPr>
        <p:spPr>
          <a:xfrm>
            <a:off x="7886700" y="6611779"/>
            <a:ext cx="1257300" cy="276999"/>
          </a:xfrm>
          <a:prstGeom prst="rect">
            <a:avLst/>
          </a:prstGeom>
        </p:spPr>
        <p:txBody>
          <a:bodyPr wrap="square">
            <a:spAutoFit/>
          </a:bodyPr>
          <a:lstStyle/>
          <a:p>
            <a:pPr algn="r"/>
            <a:r>
              <a:rPr lang="en-US" sz="1200" dirty="0">
                <a:latin typeface="+mj-lt"/>
              </a:rPr>
              <a:t>Rich Nature 2003</a:t>
            </a:r>
          </a:p>
        </p:txBody>
      </p:sp>
      <p:grpSp>
        <p:nvGrpSpPr>
          <p:cNvPr id="16" name="Group 15">
            <a:extLst>
              <a:ext uri="{FF2B5EF4-FFF2-40B4-BE49-F238E27FC236}">
                <a16:creationId xmlns:a16="http://schemas.microsoft.com/office/drawing/2014/main" id="{B510149C-0362-431A-370A-F32B653AD3A4}"/>
              </a:ext>
            </a:extLst>
          </p:cNvPr>
          <p:cNvGrpSpPr/>
          <p:nvPr/>
        </p:nvGrpSpPr>
        <p:grpSpPr>
          <a:xfrm>
            <a:off x="3311509" y="3276600"/>
            <a:ext cx="5832491" cy="3352800"/>
            <a:chOff x="3311509" y="3276600"/>
            <a:chExt cx="5832491" cy="3352800"/>
          </a:xfrm>
        </p:grpSpPr>
        <p:pic>
          <p:nvPicPr>
            <p:cNvPr id="10" name="Picture 9">
              <a:extLst>
                <a:ext uri="{FF2B5EF4-FFF2-40B4-BE49-F238E27FC236}">
                  <a16:creationId xmlns:a16="http://schemas.microsoft.com/office/drawing/2014/main" id="{EE2A9334-623F-F8BD-C471-FF2B047AA93C}"/>
                </a:ext>
              </a:extLst>
            </p:cNvPr>
            <p:cNvPicPr>
              <a:picLocks noChangeAspect="1"/>
            </p:cNvPicPr>
            <p:nvPr/>
          </p:nvPicPr>
          <p:blipFill>
            <a:blip r:embed="rId3"/>
            <a:stretch>
              <a:fillRect/>
            </a:stretch>
          </p:blipFill>
          <p:spPr>
            <a:xfrm>
              <a:off x="3311509" y="3276600"/>
              <a:ext cx="5832491" cy="2468123"/>
            </a:xfrm>
            <a:prstGeom prst="rect">
              <a:avLst/>
            </a:prstGeom>
          </p:spPr>
        </p:pic>
        <p:sp>
          <p:nvSpPr>
            <p:cNvPr id="15" name="TextBox 14">
              <a:extLst>
                <a:ext uri="{FF2B5EF4-FFF2-40B4-BE49-F238E27FC236}">
                  <a16:creationId xmlns:a16="http://schemas.microsoft.com/office/drawing/2014/main" id="{893BE242-67C8-D83A-BADE-22677378BAAB}"/>
                </a:ext>
              </a:extLst>
            </p:cNvPr>
            <p:cNvSpPr txBox="1"/>
            <p:nvPr/>
          </p:nvSpPr>
          <p:spPr>
            <a:xfrm>
              <a:off x="5577840" y="6352401"/>
              <a:ext cx="3566160" cy="276999"/>
            </a:xfrm>
            <a:prstGeom prst="rect">
              <a:avLst/>
            </a:prstGeom>
            <a:noFill/>
          </p:spPr>
          <p:txBody>
            <a:bodyPr wrap="square">
              <a:spAutoFit/>
            </a:bodyPr>
            <a:lstStyle/>
            <a:p>
              <a:pPr algn="r"/>
              <a:r>
                <a:rPr lang="en-US" sz="1200" dirty="0"/>
                <a:t>The basics of general organic </a:t>
              </a:r>
              <a:r>
                <a:rPr lang="en-US" sz="1200" dirty="0" err="1"/>
                <a:t>ahd</a:t>
              </a:r>
              <a:r>
                <a:rPr lang="en-US" sz="1200" dirty="0"/>
                <a:t>  </a:t>
              </a:r>
              <a:r>
                <a:rPr lang="en-US" sz="1200" dirty="0" err="1"/>
                <a:t>biologicalchemistry</a:t>
              </a:r>
              <a:endParaRPr lang="en-US" sz="1200" dirty="0"/>
            </a:p>
          </p:txBody>
        </p:sp>
      </p:grpSp>
    </p:spTree>
    <p:extLst>
      <p:ext uri="{BB962C8B-B14F-4D97-AF65-F5344CB8AC3E}">
        <p14:creationId xmlns:p14="http://schemas.microsoft.com/office/powerpoint/2010/main" val="37707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28BF-6874-4355-A530-D70AFBD80BFE}"/>
              </a:ext>
            </a:extLst>
          </p:cNvPr>
          <p:cNvSpPr>
            <a:spLocks noGrp="1"/>
          </p:cNvSpPr>
          <p:nvPr>
            <p:ph type="title"/>
          </p:nvPr>
        </p:nvSpPr>
        <p:spPr>
          <a:xfrm>
            <a:off x="152400" y="228600"/>
            <a:ext cx="8915400" cy="487362"/>
          </a:xfrm>
        </p:spPr>
        <p:txBody>
          <a:bodyPr/>
          <a:lstStyle/>
          <a:p>
            <a:r>
              <a:rPr lang="en-US" dirty="0"/>
              <a:t>mtDNA dysfunction is associated with many diseases</a:t>
            </a:r>
          </a:p>
        </p:txBody>
      </p:sp>
      <p:sp>
        <p:nvSpPr>
          <p:cNvPr id="3" name="Content Placeholder 2">
            <a:extLst>
              <a:ext uri="{FF2B5EF4-FFF2-40B4-BE49-F238E27FC236}">
                <a16:creationId xmlns:a16="http://schemas.microsoft.com/office/drawing/2014/main" id="{7A28CEC1-00FE-4186-91B8-F48A75C3F117}"/>
              </a:ext>
            </a:extLst>
          </p:cNvPr>
          <p:cNvSpPr>
            <a:spLocks noGrp="1"/>
          </p:cNvSpPr>
          <p:nvPr>
            <p:ph idx="1"/>
          </p:nvPr>
        </p:nvSpPr>
        <p:spPr>
          <a:xfrm>
            <a:off x="533400" y="1013111"/>
            <a:ext cx="8534400" cy="1653889"/>
          </a:xfrm>
        </p:spPr>
        <p:txBody>
          <a:bodyPr>
            <a:noAutofit/>
          </a:bodyPr>
          <a:lstStyle/>
          <a:p>
            <a:r>
              <a:rPr lang="en-US" sz="1600" dirty="0"/>
              <a:t>Mitochondrial function associated with aging and nearly all age-related diseases</a:t>
            </a:r>
          </a:p>
          <a:p>
            <a:pPr lvl="1"/>
            <a:r>
              <a:rPr lang="en-US" sz="1600" dirty="0">
                <a:latin typeface="+mn-lt"/>
              </a:rPr>
              <a:t># mtDNA copies decrease</a:t>
            </a:r>
          </a:p>
          <a:p>
            <a:pPr lvl="1"/>
            <a:r>
              <a:rPr lang="en-US" sz="1600" dirty="0">
                <a:latin typeface="+mn-lt"/>
              </a:rPr>
              <a:t># mtDNA mutations increase</a:t>
            </a:r>
          </a:p>
          <a:p>
            <a:pPr lvl="1"/>
            <a:r>
              <a:rPr lang="en-US" sz="1600" dirty="0">
                <a:latin typeface="+mn-lt"/>
              </a:rPr>
              <a:t>ROS increases (and ROS-scavengers decrease)</a:t>
            </a:r>
          </a:p>
          <a:p>
            <a:pPr lvl="1"/>
            <a:r>
              <a:rPr lang="en-US" sz="1600" dirty="0">
                <a:latin typeface="+mn-lt"/>
              </a:rPr>
              <a:t>functional ETC measurements decrease</a:t>
            </a:r>
          </a:p>
        </p:txBody>
      </p:sp>
      <p:sp>
        <p:nvSpPr>
          <p:cNvPr id="4" name="Oval 3">
            <a:extLst>
              <a:ext uri="{FF2B5EF4-FFF2-40B4-BE49-F238E27FC236}">
                <a16:creationId xmlns:a16="http://schemas.microsoft.com/office/drawing/2014/main" id="{2B54A429-6608-4A19-8EF4-4BC5AFC3B713}"/>
              </a:ext>
            </a:extLst>
          </p:cNvPr>
          <p:cNvSpPr/>
          <p:nvPr/>
        </p:nvSpPr>
        <p:spPr>
          <a:xfrm>
            <a:off x="1905000" y="2841911"/>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Mito dysfunction</a:t>
            </a:r>
          </a:p>
        </p:txBody>
      </p:sp>
      <p:sp>
        <p:nvSpPr>
          <p:cNvPr id="6" name="Oval 5">
            <a:extLst>
              <a:ext uri="{FF2B5EF4-FFF2-40B4-BE49-F238E27FC236}">
                <a16:creationId xmlns:a16="http://schemas.microsoft.com/office/drawing/2014/main" id="{617A98FC-34E8-45EB-9DAA-3F617E10BD15}"/>
              </a:ext>
            </a:extLst>
          </p:cNvPr>
          <p:cNvSpPr/>
          <p:nvPr/>
        </p:nvSpPr>
        <p:spPr>
          <a:xfrm>
            <a:off x="5105400" y="2850964"/>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Age-related</a:t>
            </a:r>
          </a:p>
          <a:p>
            <a:pPr algn="ctr"/>
            <a:r>
              <a:rPr lang="en-US" dirty="0">
                <a:solidFill>
                  <a:schemeClr val="tx1"/>
                </a:solidFill>
              </a:rPr>
              <a:t>diseases</a:t>
            </a:r>
          </a:p>
        </p:txBody>
      </p:sp>
      <p:sp>
        <p:nvSpPr>
          <p:cNvPr id="7" name="Arrow: Right 6">
            <a:extLst>
              <a:ext uri="{FF2B5EF4-FFF2-40B4-BE49-F238E27FC236}">
                <a16:creationId xmlns:a16="http://schemas.microsoft.com/office/drawing/2014/main" id="{B9F152C6-2126-4E3B-B8BC-8DF0F4C2F153}"/>
              </a:ext>
            </a:extLst>
          </p:cNvPr>
          <p:cNvSpPr/>
          <p:nvPr/>
        </p:nvSpPr>
        <p:spPr>
          <a:xfrm>
            <a:off x="4191000" y="3222911"/>
            <a:ext cx="762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98F1503-D9B7-467D-9941-1B2B612EBDE8}"/>
              </a:ext>
            </a:extLst>
          </p:cNvPr>
          <p:cNvSpPr txBox="1"/>
          <p:nvPr/>
        </p:nvSpPr>
        <p:spPr>
          <a:xfrm>
            <a:off x="4301733" y="2362200"/>
            <a:ext cx="540533" cy="1015663"/>
          </a:xfrm>
          <a:prstGeom prst="rect">
            <a:avLst/>
          </a:prstGeom>
          <a:noFill/>
        </p:spPr>
        <p:txBody>
          <a:bodyPr wrap="none" rtlCol="0">
            <a:spAutoFit/>
          </a:bodyPr>
          <a:lstStyle/>
          <a:p>
            <a:r>
              <a:rPr lang="en-US" sz="6000" b="1" dirty="0">
                <a:solidFill>
                  <a:srgbClr val="0070C0"/>
                </a:solidFill>
              </a:rPr>
              <a:t>?</a:t>
            </a:r>
          </a:p>
        </p:txBody>
      </p:sp>
    </p:spTree>
    <p:extLst>
      <p:ext uri="{BB962C8B-B14F-4D97-AF65-F5344CB8AC3E}">
        <p14:creationId xmlns:p14="http://schemas.microsoft.com/office/powerpoint/2010/main" val="3627906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28BF-6874-4355-A530-D70AFBD80BFE}"/>
              </a:ext>
            </a:extLst>
          </p:cNvPr>
          <p:cNvSpPr>
            <a:spLocks noGrp="1"/>
          </p:cNvSpPr>
          <p:nvPr>
            <p:ph type="title"/>
          </p:nvPr>
        </p:nvSpPr>
        <p:spPr>
          <a:xfrm>
            <a:off x="152400" y="228600"/>
            <a:ext cx="8915400" cy="487362"/>
          </a:xfrm>
        </p:spPr>
        <p:txBody>
          <a:bodyPr/>
          <a:lstStyle/>
          <a:p>
            <a:r>
              <a:rPr lang="en-US" dirty="0"/>
              <a:t>mtDNA dysfunction is associated with many diseases</a:t>
            </a:r>
          </a:p>
        </p:txBody>
      </p:sp>
      <p:sp>
        <p:nvSpPr>
          <p:cNvPr id="3" name="Content Placeholder 2">
            <a:extLst>
              <a:ext uri="{FF2B5EF4-FFF2-40B4-BE49-F238E27FC236}">
                <a16:creationId xmlns:a16="http://schemas.microsoft.com/office/drawing/2014/main" id="{7A28CEC1-00FE-4186-91B8-F48A75C3F117}"/>
              </a:ext>
            </a:extLst>
          </p:cNvPr>
          <p:cNvSpPr>
            <a:spLocks noGrp="1"/>
          </p:cNvSpPr>
          <p:nvPr>
            <p:ph idx="1"/>
          </p:nvPr>
        </p:nvSpPr>
        <p:spPr>
          <a:xfrm>
            <a:off x="533400" y="1013111"/>
            <a:ext cx="8534400" cy="1653889"/>
          </a:xfrm>
        </p:spPr>
        <p:txBody>
          <a:bodyPr>
            <a:noAutofit/>
          </a:bodyPr>
          <a:lstStyle/>
          <a:p>
            <a:r>
              <a:rPr lang="en-US" sz="1600" dirty="0"/>
              <a:t>Mitochondrial function associated with aging and nearly all age-related diseases</a:t>
            </a:r>
          </a:p>
          <a:p>
            <a:pPr lvl="1"/>
            <a:r>
              <a:rPr lang="en-US" sz="1600" b="1" dirty="0">
                <a:latin typeface="+mn-lt"/>
              </a:rPr>
              <a:t># mtDNA copies decrease</a:t>
            </a:r>
          </a:p>
          <a:p>
            <a:pPr lvl="1"/>
            <a:r>
              <a:rPr lang="en-US" sz="1600" dirty="0">
                <a:latin typeface="+mn-lt"/>
              </a:rPr>
              <a:t># mtDNA mutations increase</a:t>
            </a:r>
          </a:p>
          <a:p>
            <a:pPr lvl="1"/>
            <a:r>
              <a:rPr lang="en-US" sz="1600" dirty="0">
                <a:latin typeface="+mn-lt"/>
              </a:rPr>
              <a:t>ROS increases (and ROS-scavengers decrease)</a:t>
            </a:r>
          </a:p>
          <a:p>
            <a:pPr lvl="1"/>
            <a:r>
              <a:rPr lang="en-US" sz="1600" dirty="0">
                <a:latin typeface="+mn-lt"/>
              </a:rPr>
              <a:t>functional ETC measurements decrease</a:t>
            </a:r>
          </a:p>
        </p:txBody>
      </p:sp>
      <p:sp>
        <p:nvSpPr>
          <p:cNvPr id="4" name="Oval 3">
            <a:extLst>
              <a:ext uri="{FF2B5EF4-FFF2-40B4-BE49-F238E27FC236}">
                <a16:creationId xmlns:a16="http://schemas.microsoft.com/office/drawing/2014/main" id="{2B54A429-6608-4A19-8EF4-4BC5AFC3B713}"/>
              </a:ext>
            </a:extLst>
          </p:cNvPr>
          <p:cNvSpPr/>
          <p:nvPr/>
        </p:nvSpPr>
        <p:spPr>
          <a:xfrm>
            <a:off x="1905000" y="2841911"/>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mtDNA copies decrease</a:t>
            </a:r>
          </a:p>
        </p:txBody>
      </p:sp>
      <p:sp>
        <p:nvSpPr>
          <p:cNvPr id="6" name="Oval 5">
            <a:extLst>
              <a:ext uri="{FF2B5EF4-FFF2-40B4-BE49-F238E27FC236}">
                <a16:creationId xmlns:a16="http://schemas.microsoft.com/office/drawing/2014/main" id="{617A98FC-34E8-45EB-9DAA-3F617E10BD15}"/>
              </a:ext>
            </a:extLst>
          </p:cNvPr>
          <p:cNvSpPr/>
          <p:nvPr/>
        </p:nvSpPr>
        <p:spPr>
          <a:xfrm>
            <a:off x="5105400" y="2850964"/>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Age-related</a:t>
            </a:r>
          </a:p>
          <a:p>
            <a:pPr algn="ctr"/>
            <a:r>
              <a:rPr lang="en-US" dirty="0">
                <a:solidFill>
                  <a:schemeClr val="tx1"/>
                </a:solidFill>
              </a:rPr>
              <a:t>diseases</a:t>
            </a:r>
          </a:p>
        </p:txBody>
      </p:sp>
      <p:sp>
        <p:nvSpPr>
          <p:cNvPr id="7" name="Arrow: Right 6">
            <a:extLst>
              <a:ext uri="{FF2B5EF4-FFF2-40B4-BE49-F238E27FC236}">
                <a16:creationId xmlns:a16="http://schemas.microsoft.com/office/drawing/2014/main" id="{B9F152C6-2126-4E3B-B8BC-8DF0F4C2F153}"/>
              </a:ext>
            </a:extLst>
          </p:cNvPr>
          <p:cNvSpPr/>
          <p:nvPr/>
        </p:nvSpPr>
        <p:spPr>
          <a:xfrm>
            <a:off x="4191000" y="3222911"/>
            <a:ext cx="762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98F1503-D9B7-467D-9941-1B2B612EBDE8}"/>
              </a:ext>
            </a:extLst>
          </p:cNvPr>
          <p:cNvSpPr txBox="1"/>
          <p:nvPr/>
        </p:nvSpPr>
        <p:spPr>
          <a:xfrm>
            <a:off x="4301733" y="2362200"/>
            <a:ext cx="540533" cy="1015663"/>
          </a:xfrm>
          <a:prstGeom prst="rect">
            <a:avLst/>
          </a:prstGeom>
          <a:noFill/>
        </p:spPr>
        <p:txBody>
          <a:bodyPr wrap="none" rtlCol="0">
            <a:spAutoFit/>
          </a:bodyPr>
          <a:lstStyle/>
          <a:p>
            <a:r>
              <a:rPr lang="en-US" sz="6000" b="1" dirty="0">
                <a:solidFill>
                  <a:srgbClr val="0070C0"/>
                </a:solidFill>
              </a:rPr>
              <a:t>?</a:t>
            </a:r>
          </a:p>
        </p:txBody>
      </p:sp>
      <p:pic>
        <p:nvPicPr>
          <p:cNvPr id="5" name="Picture 4">
            <a:extLst>
              <a:ext uri="{FF2B5EF4-FFF2-40B4-BE49-F238E27FC236}">
                <a16:creationId xmlns:a16="http://schemas.microsoft.com/office/drawing/2014/main" id="{0230C3AB-B0E8-8E95-504A-E109FBFFE042}"/>
              </a:ext>
            </a:extLst>
          </p:cNvPr>
          <p:cNvPicPr>
            <a:picLocks noChangeAspect="1"/>
          </p:cNvPicPr>
          <p:nvPr/>
        </p:nvPicPr>
        <p:blipFill>
          <a:blip r:embed="rId2"/>
          <a:stretch>
            <a:fillRect/>
          </a:stretch>
        </p:blipFill>
        <p:spPr>
          <a:xfrm>
            <a:off x="42863" y="3900825"/>
            <a:ext cx="4567237" cy="2337225"/>
          </a:xfrm>
          <a:prstGeom prst="rect">
            <a:avLst/>
          </a:prstGeom>
        </p:spPr>
      </p:pic>
      <p:pic>
        <p:nvPicPr>
          <p:cNvPr id="9" name="Picture 8">
            <a:extLst>
              <a:ext uri="{FF2B5EF4-FFF2-40B4-BE49-F238E27FC236}">
                <a16:creationId xmlns:a16="http://schemas.microsoft.com/office/drawing/2014/main" id="{7D2135CA-6EE4-A4E6-3F92-72E698FB8891}"/>
              </a:ext>
            </a:extLst>
          </p:cNvPr>
          <p:cNvPicPr>
            <a:picLocks noChangeAspect="1"/>
          </p:cNvPicPr>
          <p:nvPr/>
        </p:nvPicPr>
        <p:blipFill>
          <a:blip r:embed="rId3"/>
          <a:stretch>
            <a:fillRect/>
          </a:stretch>
        </p:blipFill>
        <p:spPr>
          <a:xfrm>
            <a:off x="1061622" y="4225501"/>
            <a:ext cx="4567237" cy="2337225"/>
          </a:xfrm>
          <a:prstGeom prst="rect">
            <a:avLst/>
          </a:prstGeom>
        </p:spPr>
      </p:pic>
      <p:pic>
        <p:nvPicPr>
          <p:cNvPr id="10" name="Picture 9">
            <a:extLst>
              <a:ext uri="{FF2B5EF4-FFF2-40B4-BE49-F238E27FC236}">
                <a16:creationId xmlns:a16="http://schemas.microsoft.com/office/drawing/2014/main" id="{C2158F7B-4621-754D-DCFE-308C9901209C}"/>
              </a:ext>
            </a:extLst>
          </p:cNvPr>
          <p:cNvPicPr>
            <a:picLocks noChangeAspect="1"/>
          </p:cNvPicPr>
          <p:nvPr/>
        </p:nvPicPr>
        <p:blipFill>
          <a:blip r:embed="rId4"/>
          <a:stretch>
            <a:fillRect/>
          </a:stretch>
        </p:blipFill>
        <p:spPr>
          <a:xfrm>
            <a:off x="2054810" y="4668164"/>
            <a:ext cx="4403573" cy="1951076"/>
          </a:xfrm>
          <a:prstGeom prst="rect">
            <a:avLst/>
          </a:prstGeom>
        </p:spPr>
      </p:pic>
      <p:pic>
        <p:nvPicPr>
          <p:cNvPr id="11" name="Picture 10">
            <a:extLst>
              <a:ext uri="{FF2B5EF4-FFF2-40B4-BE49-F238E27FC236}">
                <a16:creationId xmlns:a16="http://schemas.microsoft.com/office/drawing/2014/main" id="{9793BE52-9D85-7DC5-8958-D4FCFEF3C378}"/>
              </a:ext>
            </a:extLst>
          </p:cNvPr>
          <p:cNvPicPr>
            <a:picLocks noChangeAspect="1"/>
          </p:cNvPicPr>
          <p:nvPr/>
        </p:nvPicPr>
        <p:blipFill>
          <a:blip r:embed="rId5"/>
          <a:stretch>
            <a:fillRect/>
          </a:stretch>
        </p:blipFill>
        <p:spPr>
          <a:xfrm>
            <a:off x="4419600" y="4622932"/>
            <a:ext cx="4645977" cy="2013443"/>
          </a:xfrm>
          <a:prstGeom prst="rect">
            <a:avLst/>
          </a:prstGeom>
        </p:spPr>
      </p:pic>
    </p:spTree>
    <p:extLst>
      <p:ext uri="{BB962C8B-B14F-4D97-AF65-F5344CB8AC3E}">
        <p14:creationId xmlns:p14="http://schemas.microsoft.com/office/powerpoint/2010/main" val="182090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mtDNA variation in UK Biobank whole genomes can assess links to common disease</a:t>
            </a:r>
          </a:p>
        </p:txBody>
      </p:sp>
      <p:pic>
        <p:nvPicPr>
          <p:cNvPr id="5" name="Picture 4">
            <a:extLst>
              <a:ext uri="{FF2B5EF4-FFF2-40B4-BE49-F238E27FC236}">
                <a16:creationId xmlns:a16="http://schemas.microsoft.com/office/drawing/2014/main" id="{79E6B7DD-C8C1-FF9B-82CF-3B256F0E8E0E}"/>
              </a:ext>
            </a:extLst>
          </p:cNvPr>
          <p:cNvPicPr>
            <a:picLocks noChangeAspect="1"/>
          </p:cNvPicPr>
          <p:nvPr/>
        </p:nvPicPr>
        <p:blipFill>
          <a:blip r:embed="rId2"/>
          <a:stretch>
            <a:fillRect/>
          </a:stretch>
        </p:blipFill>
        <p:spPr>
          <a:xfrm>
            <a:off x="1347787" y="1905000"/>
            <a:ext cx="6448425" cy="3431874"/>
          </a:xfrm>
          <a:prstGeom prst="rect">
            <a:avLst/>
          </a:prstGeom>
        </p:spPr>
      </p:pic>
    </p:spTree>
    <p:extLst>
      <p:ext uri="{BB962C8B-B14F-4D97-AF65-F5344CB8AC3E}">
        <p14:creationId xmlns:p14="http://schemas.microsoft.com/office/powerpoint/2010/main" val="2283089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to correct for blood cell composition in assessing mtDNA copy number</a:t>
            </a:r>
          </a:p>
        </p:txBody>
      </p:sp>
      <p:pic>
        <p:nvPicPr>
          <p:cNvPr id="9" name="Picture 8">
            <a:extLst>
              <a:ext uri="{FF2B5EF4-FFF2-40B4-BE49-F238E27FC236}">
                <a16:creationId xmlns:a16="http://schemas.microsoft.com/office/drawing/2014/main" id="{35252FEF-6974-7A10-CF73-ACF9534A2D4D}"/>
              </a:ext>
            </a:extLst>
          </p:cNvPr>
          <p:cNvPicPr>
            <a:picLocks noChangeAspect="1"/>
          </p:cNvPicPr>
          <p:nvPr/>
        </p:nvPicPr>
        <p:blipFill>
          <a:blip r:embed="rId2"/>
          <a:stretch>
            <a:fillRect/>
          </a:stretch>
        </p:blipFill>
        <p:spPr>
          <a:xfrm>
            <a:off x="0" y="4260443"/>
            <a:ext cx="9144000" cy="2076582"/>
          </a:xfrm>
          <a:prstGeom prst="rect">
            <a:avLst/>
          </a:prstGeom>
        </p:spPr>
      </p:pic>
      <p:pic>
        <p:nvPicPr>
          <p:cNvPr id="4" name="Picture 3">
            <a:extLst>
              <a:ext uri="{FF2B5EF4-FFF2-40B4-BE49-F238E27FC236}">
                <a16:creationId xmlns:a16="http://schemas.microsoft.com/office/drawing/2014/main" id="{8E9FB837-EEFD-3DFE-78D7-C7A10BAE8CF9}"/>
              </a:ext>
            </a:extLst>
          </p:cNvPr>
          <p:cNvPicPr>
            <a:picLocks noChangeAspect="1"/>
          </p:cNvPicPr>
          <p:nvPr/>
        </p:nvPicPr>
        <p:blipFill>
          <a:blip r:embed="rId3"/>
          <a:stretch>
            <a:fillRect/>
          </a:stretch>
        </p:blipFill>
        <p:spPr>
          <a:xfrm>
            <a:off x="3962400" y="800368"/>
            <a:ext cx="4953000" cy="3186026"/>
          </a:xfrm>
          <a:prstGeom prst="rect">
            <a:avLst/>
          </a:prstGeom>
        </p:spPr>
      </p:pic>
      <p:sp>
        <p:nvSpPr>
          <p:cNvPr id="3" name="TextBox 2">
            <a:extLst>
              <a:ext uri="{FF2B5EF4-FFF2-40B4-BE49-F238E27FC236}">
                <a16:creationId xmlns:a16="http://schemas.microsoft.com/office/drawing/2014/main" id="{8E7C0B31-44A5-A9A8-0C44-2EC3C893754C}"/>
              </a:ext>
            </a:extLst>
          </p:cNvPr>
          <p:cNvSpPr txBox="1"/>
          <p:nvPr/>
        </p:nvSpPr>
        <p:spPr>
          <a:xfrm>
            <a:off x="6248400" y="6560275"/>
            <a:ext cx="2936903" cy="300082"/>
          </a:xfrm>
          <a:prstGeom prst="rect">
            <a:avLst/>
          </a:prstGeom>
          <a:noFill/>
        </p:spPr>
        <p:txBody>
          <a:bodyPr wrap="square">
            <a:spAutoFit/>
          </a:bodyPr>
          <a:lstStyle/>
          <a:p>
            <a:pPr algn="r"/>
            <a:r>
              <a:rPr lang="da-DK" sz="1350" dirty="0">
                <a:solidFill>
                  <a:srgbClr val="000000"/>
                </a:solidFill>
                <a:latin typeface="+mj-lt"/>
              </a:rPr>
              <a:t>Gupta et al, MedRxiv 2023</a:t>
            </a:r>
            <a:endParaRPr lang="en-US" sz="1350" dirty="0">
              <a:latin typeface="+mj-lt"/>
            </a:endParaRPr>
          </a:p>
        </p:txBody>
      </p:sp>
    </p:spTree>
    <p:extLst>
      <p:ext uri="{BB962C8B-B14F-4D97-AF65-F5344CB8AC3E}">
        <p14:creationId xmlns:p14="http://schemas.microsoft.com/office/powerpoint/2010/main" val="36040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7362"/>
          </a:xfrm>
        </p:spPr>
        <p:txBody>
          <a:bodyPr/>
          <a:lstStyle/>
          <a:p>
            <a:r>
              <a:rPr lang="en-US" dirty="0"/>
              <a:t>After correcting for blood cell composition,</a:t>
            </a:r>
            <a:br>
              <a:rPr lang="en-US" dirty="0"/>
            </a:br>
            <a:r>
              <a:rPr lang="en-US" dirty="0"/>
              <a:t>mtDNA copy number not linked to most common diseases</a:t>
            </a:r>
          </a:p>
        </p:txBody>
      </p:sp>
      <p:pic>
        <p:nvPicPr>
          <p:cNvPr id="5" name="Picture 4">
            <a:extLst>
              <a:ext uri="{FF2B5EF4-FFF2-40B4-BE49-F238E27FC236}">
                <a16:creationId xmlns:a16="http://schemas.microsoft.com/office/drawing/2014/main" id="{9CE4B818-AF2D-38A9-BF11-B80C56A86476}"/>
              </a:ext>
            </a:extLst>
          </p:cNvPr>
          <p:cNvPicPr>
            <a:picLocks noChangeAspect="1"/>
          </p:cNvPicPr>
          <p:nvPr/>
        </p:nvPicPr>
        <p:blipFill>
          <a:blip r:embed="rId2"/>
          <a:stretch>
            <a:fillRect/>
          </a:stretch>
        </p:blipFill>
        <p:spPr>
          <a:xfrm>
            <a:off x="1375565" y="2667000"/>
            <a:ext cx="6392870" cy="1779227"/>
          </a:xfrm>
          <a:prstGeom prst="rect">
            <a:avLst/>
          </a:prstGeom>
        </p:spPr>
      </p:pic>
      <p:sp>
        <p:nvSpPr>
          <p:cNvPr id="6" name="TextBox 5">
            <a:extLst>
              <a:ext uri="{FF2B5EF4-FFF2-40B4-BE49-F238E27FC236}">
                <a16:creationId xmlns:a16="http://schemas.microsoft.com/office/drawing/2014/main" id="{63A2EB5F-3EE4-BA1A-84E2-5A83BC1AE131}"/>
              </a:ext>
            </a:extLst>
          </p:cNvPr>
          <p:cNvSpPr txBox="1"/>
          <p:nvPr/>
        </p:nvSpPr>
        <p:spPr>
          <a:xfrm>
            <a:off x="6248400" y="6560275"/>
            <a:ext cx="2936903" cy="300082"/>
          </a:xfrm>
          <a:prstGeom prst="rect">
            <a:avLst/>
          </a:prstGeom>
          <a:noFill/>
        </p:spPr>
        <p:txBody>
          <a:bodyPr wrap="square">
            <a:spAutoFit/>
          </a:bodyPr>
          <a:lstStyle/>
          <a:p>
            <a:pPr algn="r"/>
            <a:r>
              <a:rPr lang="da-DK" sz="1350" dirty="0">
                <a:solidFill>
                  <a:srgbClr val="000000"/>
                </a:solidFill>
                <a:latin typeface="+mj-lt"/>
              </a:rPr>
              <a:t>Gupta et al, MedRxiv 2023</a:t>
            </a:r>
            <a:endParaRPr lang="en-US" sz="1350" dirty="0">
              <a:latin typeface="+mj-lt"/>
            </a:endParaRPr>
          </a:p>
        </p:txBody>
      </p:sp>
    </p:spTree>
    <p:extLst>
      <p:ext uri="{BB962C8B-B14F-4D97-AF65-F5344CB8AC3E}">
        <p14:creationId xmlns:p14="http://schemas.microsoft.com/office/powerpoint/2010/main" val="3511843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7362"/>
          </a:xfrm>
        </p:spPr>
        <p:txBody>
          <a:bodyPr/>
          <a:lstStyle/>
          <a:p>
            <a:r>
              <a:rPr lang="en-US" dirty="0"/>
              <a:t>Can use UK Biobank to discover intermediate phenotypes</a:t>
            </a:r>
            <a:br>
              <a:rPr lang="en-US" dirty="0"/>
            </a:br>
            <a:r>
              <a:rPr lang="en-US" sz="2400" dirty="0" err="1"/>
              <a:t>eg</a:t>
            </a:r>
            <a:r>
              <a:rPr lang="en-US" sz="2400" dirty="0"/>
              <a:t> carriers of MELAS chrM.3243A&gt;G show altered metabolites</a:t>
            </a:r>
          </a:p>
        </p:txBody>
      </p:sp>
      <p:sp>
        <p:nvSpPr>
          <p:cNvPr id="6" name="TextBox 5">
            <a:extLst>
              <a:ext uri="{FF2B5EF4-FFF2-40B4-BE49-F238E27FC236}">
                <a16:creationId xmlns:a16="http://schemas.microsoft.com/office/drawing/2014/main" id="{63A2EB5F-3EE4-BA1A-84E2-5A83BC1AE131}"/>
              </a:ext>
            </a:extLst>
          </p:cNvPr>
          <p:cNvSpPr txBox="1"/>
          <p:nvPr/>
        </p:nvSpPr>
        <p:spPr>
          <a:xfrm>
            <a:off x="6248400" y="6560275"/>
            <a:ext cx="2936903" cy="300082"/>
          </a:xfrm>
          <a:prstGeom prst="rect">
            <a:avLst/>
          </a:prstGeom>
          <a:noFill/>
        </p:spPr>
        <p:txBody>
          <a:bodyPr wrap="square">
            <a:spAutoFit/>
          </a:bodyPr>
          <a:lstStyle/>
          <a:p>
            <a:pPr algn="r"/>
            <a:r>
              <a:rPr lang="da-DK" sz="1350" dirty="0">
                <a:solidFill>
                  <a:srgbClr val="000000"/>
                </a:solidFill>
                <a:latin typeface="+mj-lt"/>
              </a:rPr>
              <a:t>Gupta et al, MedRxiv 2023</a:t>
            </a:r>
            <a:endParaRPr lang="en-US" sz="1350" dirty="0">
              <a:latin typeface="+mj-lt"/>
            </a:endParaRPr>
          </a:p>
        </p:txBody>
      </p:sp>
      <p:pic>
        <p:nvPicPr>
          <p:cNvPr id="8" name="Picture 7">
            <a:extLst>
              <a:ext uri="{FF2B5EF4-FFF2-40B4-BE49-F238E27FC236}">
                <a16:creationId xmlns:a16="http://schemas.microsoft.com/office/drawing/2014/main" id="{8019FF18-4A43-7678-F6CF-F7D2DBF321E4}"/>
              </a:ext>
            </a:extLst>
          </p:cNvPr>
          <p:cNvPicPr>
            <a:picLocks noChangeAspect="1"/>
          </p:cNvPicPr>
          <p:nvPr/>
        </p:nvPicPr>
        <p:blipFill>
          <a:blip r:embed="rId2"/>
          <a:stretch>
            <a:fillRect/>
          </a:stretch>
        </p:blipFill>
        <p:spPr>
          <a:xfrm>
            <a:off x="0" y="1997875"/>
            <a:ext cx="9144000" cy="2862249"/>
          </a:xfrm>
          <a:prstGeom prst="rect">
            <a:avLst/>
          </a:prstGeom>
        </p:spPr>
      </p:pic>
    </p:spTree>
    <p:extLst>
      <p:ext uri="{BB962C8B-B14F-4D97-AF65-F5344CB8AC3E}">
        <p14:creationId xmlns:p14="http://schemas.microsoft.com/office/powerpoint/2010/main" val="6147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 outline</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Background</a:t>
            </a:r>
          </a:p>
          <a:p>
            <a:endParaRPr lang="en-US" dirty="0">
              <a:solidFill>
                <a:schemeClr val="bg1">
                  <a:lumMod val="65000"/>
                </a:schemeClr>
              </a:solidFill>
            </a:endParaRPr>
          </a:p>
          <a:p>
            <a:r>
              <a:rPr lang="en-US" dirty="0">
                <a:solidFill>
                  <a:schemeClr val="bg1">
                    <a:lumMod val="65000"/>
                  </a:schemeClr>
                </a:solidFill>
              </a:rPr>
              <a:t>Mitochondrial genome (mtDNA)</a:t>
            </a:r>
          </a:p>
          <a:p>
            <a:pPr marL="0" indent="0">
              <a:buNone/>
            </a:pPr>
            <a:endParaRPr lang="en-US" dirty="0">
              <a:solidFill>
                <a:schemeClr val="bg1">
                  <a:lumMod val="65000"/>
                </a:schemeClr>
              </a:solidFill>
            </a:endParaRPr>
          </a:p>
          <a:p>
            <a:r>
              <a:rPr lang="en-US" dirty="0">
                <a:solidFill>
                  <a:schemeClr val="bg1">
                    <a:lumMod val="65000"/>
                  </a:schemeClr>
                </a:solidFill>
              </a:rPr>
              <a:t>mtDNA sequence analysis challenges</a:t>
            </a:r>
          </a:p>
          <a:p>
            <a:endParaRPr lang="en-US" dirty="0">
              <a:solidFill>
                <a:schemeClr val="bg1">
                  <a:lumMod val="65000"/>
                </a:schemeClr>
              </a:solidFill>
            </a:endParaRPr>
          </a:p>
          <a:p>
            <a:r>
              <a:rPr lang="en-US" dirty="0">
                <a:solidFill>
                  <a:schemeClr val="bg1">
                    <a:lumMod val="65000"/>
                  </a:schemeClr>
                </a:solidFill>
              </a:rPr>
              <a:t>Human mtDNA variation in common disease</a:t>
            </a:r>
          </a:p>
          <a:p>
            <a:pPr marL="0" indent="0">
              <a:buNone/>
            </a:pPr>
            <a:endParaRPr lang="en-US" dirty="0">
              <a:solidFill>
                <a:schemeClr val="bg1">
                  <a:lumMod val="65000"/>
                </a:schemeClr>
              </a:solidFill>
            </a:endParaRPr>
          </a:p>
          <a:p>
            <a:r>
              <a:rPr lang="en-US" dirty="0"/>
              <a:t>Oocyte transfer to prevent </a:t>
            </a:r>
            <a:r>
              <a:rPr lang="en-US" dirty="0" err="1"/>
              <a:t>mtDNA</a:t>
            </a:r>
            <a:r>
              <a:rPr lang="en-US" dirty="0"/>
              <a:t> disease transmission</a:t>
            </a:r>
          </a:p>
          <a:p>
            <a:endParaRPr lang="en-US" dirty="0">
              <a:solidFill>
                <a:schemeClr val="bg1">
                  <a:lumMod val="65000"/>
                </a:schemeClr>
              </a:solidFill>
            </a:endParaRPr>
          </a:p>
          <a:p>
            <a:r>
              <a:rPr lang="en-US" dirty="0">
                <a:solidFill>
                  <a:schemeClr val="bg1">
                    <a:lumMod val="65000"/>
                  </a:schemeClr>
                </a:solidFill>
              </a:rPr>
              <a:t>Somatic </a:t>
            </a:r>
            <a:r>
              <a:rPr lang="en-US" dirty="0" err="1">
                <a:solidFill>
                  <a:schemeClr val="bg1">
                    <a:lumMod val="65000"/>
                  </a:schemeClr>
                </a:solidFill>
              </a:rPr>
              <a:t>mtDNA</a:t>
            </a:r>
            <a:r>
              <a:rPr lang="en-US" dirty="0">
                <a:solidFill>
                  <a:schemeClr val="bg1">
                    <a:lumMod val="65000"/>
                  </a:schemeClr>
                </a:solidFill>
              </a:rPr>
              <a:t> alterations (tissues &amp; cancer &amp; aging)</a:t>
            </a:r>
          </a:p>
          <a:p>
            <a:pPr marL="0" indent="0">
              <a:buNone/>
            </a:pPr>
            <a:endParaRPr lang="en-US" dirty="0">
              <a:solidFill>
                <a:schemeClr val="bg1">
                  <a:lumMod val="65000"/>
                </a:schemeClr>
              </a:solidFill>
            </a:endParaRPr>
          </a:p>
        </p:txBody>
      </p:sp>
    </p:spTree>
    <p:extLst>
      <p:ext uri="{BB962C8B-B14F-4D97-AF65-F5344CB8AC3E}">
        <p14:creationId xmlns:p14="http://schemas.microsoft.com/office/powerpoint/2010/main" val="437694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1494-AECF-4B00-81AB-49BB9EFE39BD}"/>
              </a:ext>
            </a:extLst>
          </p:cNvPr>
          <p:cNvSpPr>
            <a:spLocks noGrp="1"/>
          </p:cNvSpPr>
          <p:nvPr>
            <p:ph type="title"/>
          </p:nvPr>
        </p:nvSpPr>
        <p:spPr>
          <a:xfrm>
            <a:off x="152400" y="228600"/>
            <a:ext cx="8991600" cy="487362"/>
          </a:xfrm>
        </p:spPr>
        <p:txBody>
          <a:bodyPr/>
          <a:lstStyle/>
          <a:p>
            <a:r>
              <a:rPr lang="en-US" dirty="0"/>
              <a:t>Oocyte transfer to prevent transmission of </a:t>
            </a:r>
            <a:r>
              <a:rPr lang="en-US" dirty="0" err="1"/>
              <a:t>mtDNA</a:t>
            </a:r>
            <a:r>
              <a:rPr lang="en-US" dirty="0"/>
              <a:t> disease</a:t>
            </a:r>
          </a:p>
        </p:txBody>
      </p:sp>
      <p:sp>
        <p:nvSpPr>
          <p:cNvPr id="3" name="Content Placeholder 2">
            <a:extLst>
              <a:ext uri="{FF2B5EF4-FFF2-40B4-BE49-F238E27FC236}">
                <a16:creationId xmlns:a16="http://schemas.microsoft.com/office/drawing/2014/main" id="{66C12306-6C2A-4D42-AB38-239D0F21444C}"/>
              </a:ext>
            </a:extLst>
          </p:cNvPr>
          <p:cNvSpPr>
            <a:spLocks noGrp="1"/>
          </p:cNvSpPr>
          <p:nvPr>
            <p:ph idx="1"/>
          </p:nvPr>
        </p:nvSpPr>
        <p:spPr>
          <a:xfrm>
            <a:off x="533400" y="4267200"/>
            <a:ext cx="8153400" cy="2362200"/>
          </a:xfrm>
        </p:spPr>
        <p:txBody>
          <a:bodyPr/>
          <a:lstStyle/>
          <a:p>
            <a:endParaRPr lang="en-US" dirty="0"/>
          </a:p>
        </p:txBody>
      </p:sp>
      <p:pic>
        <p:nvPicPr>
          <p:cNvPr id="3074" name="Picture 2">
            <a:extLst>
              <a:ext uri="{FF2B5EF4-FFF2-40B4-BE49-F238E27FC236}">
                <a16:creationId xmlns:a16="http://schemas.microsoft.com/office/drawing/2014/main" id="{0B24F27F-B38E-496C-8700-4BD1323CF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8364"/>
            <a:ext cx="68580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07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7696-75ED-4C60-B1F1-EB282589F111}"/>
              </a:ext>
            </a:extLst>
          </p:cNvPr>
          <p:cNvSpPr>
            <a:spLocks noGrp="1"/>
          </p:cNvSpPr>
          <p:nvPr>
            <p:ph type="title"/>
          </p:nvPr>
        </p:nvSpPr>
        <p:spPr>
          <a:xfrm>
            <a:off x="152400" y="228600"/>
            <a:ext cx="9144000" cy="487362"/>
          </a:xfrm>
        </p:spPr>
        <p:txBody>
          <a:bodyPr/>
          <a:lstStyle/>
          <a:p>
            <a:r>
              <a:rPr lang="en-US" dirty="0"/>
              <a:t>Methods of mitochondrial replacement therapy</a:t>
            </a:r>
            <a:endParaRPr lang="en-US" u="sng" dirty="0"/>
          </a:p>
        </p:txBody>
      </p:sp>
      <p:sp>
        <p:nvSpPr>
          <p:cNvPr id="3" name="Content Placeholder 2">
            <a:extLst>
              <a:ext uri="{FF2B5EF4-FFF2-40B4-BE49-F238E27FC236}">
                <a16:creationId xmlns:a16="http://schemas.microsoft.com/office/drawing/2014/main" id="{23BD90DC-36CC-40A5-A030-BACF5E9EADC4}"/>
              </a:ext>
            </a:extLst>
          </p:cNvPr>
          <p:cNvSpPr>
            <a:spLocks noGrp="1"/>
          </p:cNvSpPr>
          <p:nvPr>
            <p:ph idx="1"/>
          </p:nvPr>
        </p:nvSpPr>
        <p:spPr>
          <a:xfrm>
            <a:off x="91440" y="1023937"/>
            <a:ext cx="4495800" cy="5715000"/>
          </a:xfrm>
        </p:spPr>
        <p:txBody>
          <a:bodyPr>
            <a:normAutofit/>
          </a:bodyPr>
          <a:lstStyle/>
          <a:p>
            <a:pPr marL="0" indent="0">
              <a:buNone/>
            </a:pPr>
            <a:r>
              <a:rPr lang="en-US" sz="1600" dirty="0">
                <a:latin typeface="+mj-lt"/>
              </a:rPr>
              <a:t>ICSI: intracytoplasmic sperm injection</a:t>
            </a:r>
          </a:p>
          <a:p>
            <a:pPr marL="0" indent="0">
              <a:buNone/>
            </a:pPr>
            <a:endParaRPr lang="en-US" sz="1600" dirty="0">
              <a:latin typeface="+mj-lt"/>
            </a:endParaRPr>
          </a:p>
          <a:p>
            <a:pPr marL="0" indent="0">
              <a:buNone/>
            </a:pPr>
            <a:r>
              <a:rPr lang="en-US" sz="1600" b="1" dirty="0">
                <a:latin typeface="+mj-lt"/>
              </a:rPr>
              <a:t>Pronuclear transfer</a:t>
            </a:r>
            <a:r>
              <a:rPr lang="en-US" sz="1600" dirty="0">
                <a:latin typeface="+mj-lt"/>
              </a:rPr>
              <a:t>:</a:t>
            </a:r>
          </a:p>
          <a:p>
            <a:r>
              <a:rPr lang="en-US" sz="1600" dirty="0">
                <a:latin typeface="+mj-lt"/>
              </a:rPr>
              <a:t>ICSI into both oocytes (mother &amp; donor)</a:t>
            </a:r>
          </a:p>
          <a:p>
            <a:r>
              <a:rPr lang="en-US" sz="1600" dirty="0">
                <a:latin typeface="+mj-lt"/>
              </a:rPr>
              <a:t>Then remove pronuclei from both</a:t>
            </a:r>
          </a:p>
          <a:p>
            <a:r>
              <a:rPr lang="en-US" sz="1600" dirty="0">
                <a:latin typeface="+mj-lt"/>
              </a:rPr>
              <a:t>Transfer pronucleus from mom into donor</a:t>
            </a:r>
          </a:p>
          <a:p>
            <a:r>
              <a:rPr lang="en-US" sz="1600" dirty="0">
                <a:latin typeface="+mj-lt"/>
              </a:rPr>
              <a:t>Technically easier, but destroys a “zygote”</a:t>
            </a:r>
          </a:p>
          <a:p>
            <a:pPr marL="0" indent="0">
              <a:buNone/>
            </a:pPr>
            <a:endParaRPr lang="en-US" sz="1600" dirty="0">
              <a:latin typeface="+mj-lt"/>
            </a:endParaRPr>
          </a:p>
          <a:p>
            <a:pPr marL="0" indent="0">
              <a:buNone/>
            </a:pPr>
            <a:r>
              <a:rPr lang="en-US" sz="1600" b="1" dirty="0">
                <a:latin typeface="+mj-lt"/>
              </a:rPr>
              <a:t>Maternal spindle transfer:</a:t>
            </a:r>
          </a:p>
          <a:p>
            <a:r>
              <a:rPr lang="en-US" sz="1600" dirty="0">
                <a:latin typeface="+mj-lt"/>
              </a:rPr>
              <a:t>Remove spindle/chromosomes from both oocytes (mother &amp; donor)</a:t>
            </a:r>
          </a:p>
          <a:p>
            <a:r>
              <a:rPr lang="en-US" sz="1600" dirty="0">
                <a:latin typeface="+mj-lt"/>
              </a:rPr>
              <a:t>Transfer spindle from mother to donor</a:t>
            </a:r>
          </a:p>
          <a:p>
            <a:r>
              <a:rPr lang="en-US" sz="1600" dirty="0">
                <a:latin typeface="+mj-lt"/>
              </a:rPr>
              <a:t>Then ICSI</a:t>
            </a:r>
          </a:p>
          <a:p>
            <a:r>
              <a:rPr lang="en-US" sz="1600" dirty="0">
                <a:latin typeface="+mj-lt"/>
              </a:rPr>
              <a:t>Technically more difficult as spindle + </a:t>
            </a:r>
            <a:r>
              <a:rPr lang="en-US" sz="1600" dirty="0" err="1">
                <a:latin typeface="+mj-lt"/>
              </a:rPr>
              <a:t>chrs</a:t>
            </a:r>
            <a:endParaRPr lang="en-US" sz="1600" dirty="0">
              <a:latin typeface="+mj-lt"/>
            </a:endParaRPr>
          </a:p>
          <a:p>
            <a:pPr lvl="1"/>
            <a:r>
              <a:rPr lang="en-US" sz="1600" dirty="0"/>
              <a:t>Harder to isolate, and</a:t>
            </a:r>
          </a:p>
          <a:p>
            <a:pPr lvl="1"/>
            <a:r>
              <a:rPr lang="en-US" sz="1600" dirty="0"/>
              <a:t>More fragile</a:t>
            </a:r>
          </a:p>
        </p:txBody>
      </p:sp>
      <p:pic>
        <p:nvPicPr>
          <p:cNvPr id="1026" name="Picture 2" descr="Fig. 5">
            <a:extLst>
              <a:ext uri="{FF2B5EF4-FFF2-40B4-BE49-F238E27FC236}">
                <a16:creationId xmlns:a16="http://schemas.microsoft.com/office/drawing/2014/main" id="{0976FD0C-9ABE-C1E3-88F3-5B93656B0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785" y="835342"/>
            <a:ext cx="4676775" cy="5934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28A5868-456E-3EDB-FB43-20BBA5796DBA}"/>
              </a:ext>
            </a:extLst>
          </p:cNvPr>
          <p:cNvSpPr txBox="1"/>
          <p:nvPr/>
        </p:nvSpPr>
        <p:spPr>
          <a:xfrm>
            <a:off x="-76200" y="6600437"/>
            <a:ext cx="5471160" cy="246221"/>
          </a:xfrm>
          <a:prstGeom prst="rect">
            <a:avLst/>
          </a:prstGeom>
          <a:noFill/>
        </p:spPr>
        <p:txBody>
          <a:bodyPr wrap="square">
            <a:spAutoFit/>
          </a:bodyPr>
          <a:lstStyle/>
          <a:p>
            <a:r>
              <a:rPr lang="en-US" sz="1000" b="0" i="1" dirty="0" err="1">
                <a:effectLst/>
                <a:latin typeface="Arial" panose="020B0604020202020204" pitchFamily="34" charset="0"/>
                <a:cs typeface="Arial" panose="020B0604020202020204" pitchFamily="34" charset="0"/>
              </a:rPr>
              <a:t>Taanman</a:t>
            </a:r>
            <a:r>
              <a:rPr lang="en-US" sz="1000" b="0" i="1" dirty="0">
                <a:effectLst/>
                <a:latin typeface="Arial" panose="020B0604020202020204" pitchFamily="34" charset="0"/>
                <a:cs typeface="Arial" panose="020B0604020202020204" pitchFamily="34" charset="0"/>
              </a:rPr>
              <a:t> &amp; Kroon, </a:t>
            </a:r>
            <a:r>
              <a:rPr lang="en-US" sz="1000" b="0" i="1" u="none" strike="noStrike" dirty="0">
                <a:effectLst/>
                <a:latin typeface="Arial" panose="020B0604020202020204" pitchFamily="34" charset="0"/>
                <a:cs typeface="Arial" panose="020B0604020202020204" pitchFamily="34" charset="0"/>
              </a:rPr>
              <a:t>Mitochondria in Obesity and Type 2 Diabetes</a:t>
            </a:r>
            <a:r>
              <a:rPr lang="en-US" sz="1000" b="0" i="1" dirty="0">
                <a:effectLst/>
                <a:latin typeface="Arial" panose="020B0604020202020204" pitchFamily="34" charset="0"/>
                <a:cs typeface="Arial" panose="020B0604020202020204" pitchFamily="34" charset="0"/>
              </a:rPr>
              <a:t>, 2019</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016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7696-75ED-4C60-B1F1-EB282589F111}"/>
              </a:ext>
            </a:extLst>
          </p:cNvPr>
          <p:cNvSpPr>
            <a:spLocks noGrp="1"/>
          </p:cNvSpPr>
          <p:nvPr>
            <p:ph type="title"/>
          </p:nvPr>
        </p:nvSpPr>
        <p:spPr>
          <a:xfrm>
            <a:off x="152400" y="228600"/>
            <a:ext cx="9144000" cy="487362"/>
          </a:xfrm>
        </p:spPr>
        <p:txBody>
          <a:bodyPr/>
          <a:lstStyle/>
          <a:p>
            <a:r>
              <a:rPr lang="en-US" dirty="0"/>
              <a:t>Ethics of “three-parent baby” to treat mitochondrial disease</a:t>
            </a:r>
          </a:p>
        </p:txBody>
      </p:sp>
      <p:sp>
        <p:nvSpPr>
          <p:cNvPr id="3" name="Content Placeholder 2">
            <a:extLst>
              <a:ext uri="{FF2B5EF4-FFF2-40B4-BE49-F238E27FC236}">
                <a16:creationId xmlns:a16="http://schemas.microsoft.com/office/drawing/2014/main" id="{23BD90DC-36CC-40A5-A030-BACF5E9EADC4}"/>
              </a:ext>
            </a:extLst>
          </p:cNvPr>
          <p:cNvSpPr>
            <a:spLocks noGrp="1"/>
          </p:cNvSpPr>
          <p:nvPr>
            <p:ph idx="1"/>
          </p:nvPr>
        </p:nvSpPr>
        <p:spPr/>
        <p:txBody>
          <a:bodyPr>
            <a:normAutofit/>
          </a:bodyPr>
          <a:lstStyle/>
          <a:p>
            <a:pPr marL="0" indent="0">
              <a:buNone/>
            </a:pPr>
            <a:r>
              <a:rPr lang="en-US" sz="1600" dirty="0"/>
              <a:t>Mother carries Leigh syndrome </a:t>
            </a:r>
            <a:r>
              <a:rPr lang="en-US" sz="1600" dirty="0" err="1"/>
              <a:t>mtDNA</a:t>
            </a:r>
            <a:r>
              <a:rPr lang="en-US" sz="1600" dirty="0"/>
              <a:t> variant</a:t>
            </a:r>
          </a:p>
          <a:p>
            <a:r>
              <a:rPr lang="en-US" sz="1600" dirty="0"/>
              <a:t>lost previous children to disease</a:t>
            </a:r>
          </a:p>
          <a:p>
            <a:pPr marL="0" indent="0">
              <a:buNone/>
            </a:pPr>
            <a:endParaRPr lang="en-US" sz="1600" dirty="0"/>
          </a:p>
          <a:p>
            <a:pPr marL="0" indent="0">
              <a:buNone/>
            </a:pPr>
            <a:r>
              <a:rPr lang="en-US" sz="1600" dirty="0"/>
              <a:t>Nuclear transfer</a:t>
            </a:r>
          </a:p>
          <a:p>
            <a:r>
              <a:rPr lang="en-US" sz="1600" dirty="0"/>
              <a:t>egg from healthy donor</a:t>
            </a:r>
          </a:p>
          <a:p>
            <a:r>
              <a:rPr lang="en-US" sz="1600" dirty="0"/>
              <a:t>nucleus from mother</a:t>
            </a:r>
          </a:p>
          <a:p>
            <a:r>
              <a:rPr lang="en-US" sz="1600" dirty="0"/>
              <a:t>sperm from father</a:t>
            </a:r>
          </a:p>
          <a:p>
            <a:endParaRPr lang="en-US" sz="1600" dirty="0"/>
          </a:p>
          <a:p>
            <a:pPr marL="0" indent="0">
              <a:buNone/>
            </a:pPr>
            <a:r>
              <a:rPr lang="en-US" sz="1600" dirty="0"/>
              <a:t>Baby born April 2016 in Mexico</a:t>
            </a:r>
          </a:p>
          <a:p>
            <a:r>
              <a:rPr lang="en-US" sz="1600" dirty="0"/>
              <a:t>2-9% mitochondria from mother (not donor)</a:t>
            </a:r>
          </a:p>
          <a:p>
            <a:pPr marL="0" indent="0">
              <a:buNone/>
            </a:pPr>
            <a:endParaRPr lang="en-US" sz="1600" dirty="0"/>
          </a:p>
          <a:p>
            <a:pPr marL="0" indent="0">
              <a:buNone/>
            </a:pPr>
            <a:r>
              <a:rPr lang="en-US" sz="1600" dirty="0"/>
              <a:t>Ethical concerns:</a:t>
            </a:r>
          </a:p>
          <a:p>
            <a:r>
              <a:rPr lang="en-US" sz="1600" dirty="0"/>
              <a:t>Scientific: potential </a:t>
            </a:r>
            <a:r>
              <a:rPr lang="en-US" sz="1600" dirty="0" err="1"/>
              <a:t>mito</a:t>
            </a:r>
            <a:r>
              <a:rPr lang="en-US" sz="1600" dirty="0"/>
              <a:t>-nuclear genome incompatibility (has been shown in mice)</a:t>
            </a:r>
          </a:p>
          <a:p>
            <a:r>
              <a:rPr lang="en-US" sz="1600" dirty="0"/>
              <a:t>Child cannot provide consent</a:t>
            </a:r>
          </a:p>
          <a:p>
            <a:r>
              <a:rPr lang="en-US" sz="1600" dirty="0"/>
              <a:t>Parents/child unable to withdraw from study</a:t>
            </a:r>
          </a:p>
          <a:p>
            <a:endParaRPr lang="en-US" sz="1600" dirty="0"/>
          </a:p>
          <a:p>
            <a:endParaRPr lang="en-US" sz="1600" dirty="0"/>
          </a:p>
        </p:txBody>
      </p:sp>
      <p:pic>
        <p:nvPicPr>
          <p:cNvPr id="4" name="Picture 3">
            <a:extLst>
              <a:ext uri="{FF2B5EF4-FFF2-40B4-BE49-F238E27FC236}">
                <a16:creationId xmlns:a16="http://schemas.microsoft.com/office/drawing/2014/main" id="{8E47F338-8E7A-4C2E-90DA-945E033F9A8D}"/>
              </a:ext>
            </a:extLst>
          </p:cNvPr>
          <p:cNvPicPr>
            <a:picLocks noChangeAspect="1"/>
          </p:cNvPicPr>
          <p:nvPr/>
        </p:nvPicPr>
        <p:blipFill>
          <a:blip r:embed="rId2"/>
          <a:stretch>
            <a:fillRect/>
          </a:stretch>
        </p:blipFill>
        <p:spPr>
          <a:xfrm>
            <a:off x="5284674" y="894030"/>
            <a:ext cx="3745025" cy="2763570"/>
          </a:xfrm>
          <a:prstGeom prst="rect">
            <a:avLst/>
          </a:prstGeom>
        </p:spPr>
      </p:pic>
      <p:sp>
        <p:nvSpPr>
          <p:cNvPr id="5" name="Rectangle 4">
            <a:extLst>
              <a:ext uri="{FF2B5EF4-FFF2-40B4-BE49-F238E27FC236}">
                <a16:creationId xmlns:a16="http://schemas.microsoft.com/office/drawing/2014/main" id="{7BF651C8-C6B3-415E-8722-1066AAF152C5}"/>
              </a:ext>
            </a:extLst>
          </p:cNvPr>
          <p:cNvSpPr/>
          <p:nvPr/>
        </p:nvSpPr>
        <p:spPr>
          <a:xfrm>
            <a:off x="5790197" y="6581001"/>
            <a:ext cx="3353803" cy="276999"/>
          </a:xfrm>
          <a:prstGeom prst="rect">
            <a:avLst/>
          </a:prstGeom>
        </p:spPr>
        <p:txBody>
          <a:bodyPr wrap="none">
            <a:spAutoFit/>
          </a:bodyPr>
          <a:lstStyle/>
          <a:p>
            <a:r>
              <a:rPr lang="en-US" sz="1200" i="1" dirty="0">
                <a:solidFill>
                  <a:srgbClr val="333333"/>
                </a:solidFill>
                <a:latin typeface="arial" panose="020B0604020202020204" pitchFamily="34" charset="0"/>
              </a:rPr>
              <a:t>Zhang, Reproductive Biomedicine Online 2017</a:t>
            </a:r>
            <a:endParaRPr lang="en-US" sz="1200" dirty="0"/>
          </a:p>
        </p:txBody>
      </p:sp>
    </p:spTree>
    <p:extLst>
      <p:ext uri="{BB962C8B-B14F-4D97-AF65-F5344CB8AC3E}">
        <p14:creationId xmlns:p14="http://schemas.microsoft.com/office/powerpoint/2010/main" val="44182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990600"/>
            <a:ext cx="2628900" cy="3090111"/>
          </a:xfrm>
          <a:prstGeom prst="rect">
            <a:avLst/>
          </a:prstGeom>
        </p:spPr>
      </p:pic>
      <p:sp>
        <p:nvSpPr>
          <p:cNvPr id="2" name="Title 1"/>
          <p:cNvSpPr>
            <a:spLocks noGrp="1"/>
          </p:cNvSpPr>
          <p:nvPr>
            <p:ph type="title"/>
          </p:nvPr>
        </p:nvSpPr>
        <p:spPr/>
        <p:txBody>
          <a:bodyPr/>
          <a:lstStyle/>
          <a:p>
            <a:r>
              <a:rPr lang="en-US" dirty="0"/>
              <a:t>Mitochondrial oxidative phosphorylation (OXPHOS)</a:t>
            </a:r>
          </a:p>
        </p:txBody>
      </p:sp>
      <p:sp>
        <p:nvSpPr>
          <p:cNvPr id="3" name="Content Placeholder 2"/>
          <p:cNvSpPr>
            <a:spLocks noGrp="1"/>
          </p:cNvSpPr>
          <p:nvPr>
            <p:ph idx="1"/>
          </p:nvPr>
        </p:nvSpPr>
        <p:spPr>
          <a:xfrm>
            <a:off x="3255964" y="914400"/>
            <a:ext cx="5430836" cy="3045930"/>
          </a:xfrm>
        </p:spPr>
        <p:txBody>
          <a:bodyPr/>
          <a:lstStyle/>
          <a:p>
            <a:pPr marL="0" indent="0">
              <a:buNone/>
            </a:pPr>
            <a:r>
              <a:rPr lang="en-US" dirty="0"/>
              <a:t>100 kilocalories/hr</a:t>
            </a:r>
          </a:p>
          <a:p>
            <a:r>
              <a:rPr lang="en-US" dirty="0"/>
              <a:t>20% brain (only 2% body mass)</a:t>
            </a:r>
          </a:p>
          <a:p>
            <a:pPr marL="0" indent="0">
              <a:buNone/>
            </a:pPr>
            <a:endParaRPr lang="en-US" dirty="0"/>
          </a:p>
          <a:p>
            <a:pPr marL="0" indent="0">
              <a:buNone/>
            </a:pPr>
            <a:r>
              <a:rPr lang="en-US" dirty="0"/>
              <a:t>Mitochondria generate 90% cellular ATP</a:t>
            </a:r>
          </a:p>
          <a:p>
            <a:r>
              <a:rPr lang="en-US" dirty="0"/>
              <a:t>65kg (140lbs) ATP/day</a:t>
            </a:r>
          </a:p>
          <a:p>
            <a:r>
              <a:rPr lang="en-US" dirty="0"/>
              <a:t>380 liters oxygen/day (90% used in OXPHOS)</a:t>
            </a:r>
          </a:p>
          <a:p>
            <a:pPr marL="0" indent="0">
              <a:buNone/>
            </a:pPr>
            <a:endParaRPr lang="en-US" dirty="0"/>
          </a:p>
        </p:txBody>
      </p:sp>
      <p:sp>
        <p:nvSpPr>
          <p:cNvPr id="6" name="Rectangle 5"/>
          <p:cNvSpPr/>
          <p:nvPr/>
        </p:nvSpPr>
        <p:spPr>
          <a:xfrm>
            <a:off x="7886700" y="6611779"/>
            <a:ext cx="1257300" cy="276999"/>
          </a:xfrm>
          <a:prstGeom prst="rect">
            <a:avLst/>
          </a:prstGeom>
        </p:spPr>
        <p:txBody>
          <a:bodyPr wrap="square">
            <a:spAutoFit/>
          </a:bodyPr>
          <a:lstStyle/>
          <a:p>
            <a:pPr algn="r"/>
            <a:r>
              <a:rPr lang="en-US" sz="1200" dirty="0">
                <a:latin typeface="+mj-lt"/>
              </a:rPr>
              <a:t>Rich Nature 2003</a:t>
            </a:r>
          </a:p>
        </p:txBody>
      </p:sp>
      <p:grpSp>
        <p:nvGrpSpPr>
          <p:cNvPr id="5" name="Group 4"/>
          <p:cNvGrpSpPr/>
          <p:nvPr/>
        </p:nvGrpSpPr>
        <p:grpSpPr>
          <a:xfrm>
            <a:off x="35560" y="3565849"/>
            <a:ext cx="8851957" cy="3045930"/>
            <a:chOff x="152402" y="4343400"/>
            <a:chExt cx="6324598" cy="2176274"/>
          </a:xfrm>
        </p:grpSpPr>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85080" y="4148791"/>
              <a:ext cx="163820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bwMode="auto">
            <a:xfrm>
              <a:off x="3505200" y="4343400"/>
              <a:ext cx="2971800" cy="184271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h="38100" prst="coolSlant"/>
            </a:sp3d>
          </p:spPr>
          <p:txBody>
            <a:bodyPr/>
            <a:lstStyle/>
            <a:p>
              <a:pPr eaLnBrk="0" hangingPunct="0">
                <a:defRPr/>
              </a:pPr>
              <a:endParaRPr lang="en-US" dirty="0"/>
            </a:p>
          </p:txBody>
        </p:sp>
        <p:cxnSp>
          <p:nvCxnSpPr>
            <p:cNvPr id="11" name="Straight Connector 14"/>
            <p:cNvCxnSpPr>
              <a:cxnSpLocks noChangeShapeType="1"/>
            </p:cNvCxnSpPr>
            <p:nvPr/>
          </p:nvCxnSpPr>
          <p:spPr bwMode="auto">
            <a:xfrm flipV="1">
              <a:off x="2895600" y="4881469"/>
              <a:ext cx="609600" cy="359569"/>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2" name="Straight Connector 15"/>
            <p:cNvCxnSpPr>
              <a:cxnSpLocks noChangeShapeType="1"/>
            </p:cNvCxnSpPr>
            <p:nvPr/>
          </p:nvCxnSpPr>
          <p:spPr bwMode="auto">
            <a:xfrm flipV="1">
              <a:off x="2895600" y="5088638"/>
              <a:ext cx="609600" cy="15240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pic>
          <p:nvPicPr>
            <p:cNvPr id="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820" y="4648234"/>
              <a:ext cx="2935599" cy="11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flipV="1">
              <a:off x="4191000" y="4572000"/>
              <a:ext cx="0" cy="51663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800600" y="4572001"/>
              <a:ext cx="0" cy="22859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181600" y="4572000"/>
              <a:ext cx="0" cy="22860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791200" y="4572000"/>
              <a:ext cx="0" cy="228600"/>
            </a:xfrm>
            <a:prstGeom prst="straightConnector1">
              <a:avLst/>
            </a:prstGeom>
            <a:ln w="127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5225640"/>
              <a:ext cx="0" cy="58232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030135" y="4343400"/>
              <a:ext cx="357790" cy="276999"/>
            </a:xfrm>
            <a:prstGeom prst="rect">
              <a:avLst/>
            </a:prstGeom>
            <a:noFill/>
          </p:spPr>
          <p:txBody>
            <a:bodyPr wrap="none" rtlCol="0">
              <a:spAutoFit/>
            </a:bodyPr>
            <a:lstStyle/>
            <a:p>
              <a:r>
                <a:rPr lang="en-US" sz="1200" b="1" dirty="0">
                  <a:solidFill>
                    <a:srgbClr val="0070C0"/>
                  </a:solidFill>
                </a:rPr>
                <a:t>H+</a:t>
              </a:r>
            </a:p>
          </p:txBody>
        </p:sp>
        <p:sp>
          <p:nvSpPr>
            <p:cNvPr id="39" name="TextBox 38"/>
            <p:cNvSpPr txBox="1"/>
            <p:nvPr/>
          </p:nvSpPr>
          <p:spPr>
            <a:xfrm>
              <a:off x="4648200" y="4343400"/>
              <a:ext cx="357790" cy="276999"/>
            </a:xfrm>
            <a:prstGeom prst="rect">
              <a:avLst/>
            </a:prstGeom>
            <a:noFill/>
          </p:spPr>
          <p:txBody>
            <a:bodyPr wrap="none" rtlCol="0">
              <a:spAutoFit/>
            </a:bodyPr>
            <a:lstStyle/>
            <a:p>
              <a:r>
                <a:rPr lang="en-US" sz="1200" b="1" dirty="0">
                  <a:solidFill>
                    <a:srgbClr val="0070C0"/>
                  </a:solidFill>
                </a:rPr>
                <a:t>H+</a:t>
              </a:r>
            </a:p>
          </p:txBody>
        </p:sp>
        <p:sp>
          <p:nvSpPr>
            <p:cNvPr id="40" name="TextBox 39"/>
            <p:cNvSpPr txBox="1"/>
            <p:nvPr/>
          </p:nvSpPr>
          <p:spPr>
            <a:xfrm>
              <a:off x="5052410" y="4343400"/>
              <a:ext cx="357790" cy="276999"/>
            </a:xfrm>
            <a:prstGeom prst="rect">
              <a:avLst/>
            </a:prstGeom>
            <a:noFill/>
          </p:spPr>
          <p:txBody>
            <a:bodyPr wrap="none" rtlCol="0">
              <a:spAutoFit/>
            </a:bodyPr>
            <a:lstStyle/>
            <a:p>
              <a:r>
                <a:rPr lang="en-US" sz="1200" b="1" dirty="0">
                  <a:solidFill>
                    <a:srgbClr val="0070C0"/>
                  </a:solidFill>
                </a:rPr>
                <a:t>H+</a:t>
              </a:r>
            </a:p>
          </p:txBody>
        </p:sp>
        <p:sp>
          <p:nvSpPr>
            <p:cNvPr id="41" name="TextBox 40"/>
            <p:cNvSpPr txBox="1"/>
            <p:nvPr/>
          </p:nvSpPr>
          <p:spPr>
            <a:xfrm>
              <a:off x="5638800" y="4343400"/>
              <a:ext cx="357790" cy="276999"/>
            </a:xfrm>
            <a:prstGeom prst="rect">
              <a:avLst/>
            </a:prstGeom>
            <a:noFill/>
          </p:spPr>
          <p:txBody>
            <a:bodyPr wrap="none" rtlCol="0">
              <a:spAutoFit/>
            </a:bodyPr>
            <a:lstStyle/>
            <a:p>
              <a:r>
                <a:rPr lang="en-US" sz="1200" b="1" dirty="0">
                  <a:solidFill>
                    <a:srgbClr val="0070C0"/>
                  </a:solidFill>
                </a:rPr>
                <a:t>H+</a:t>
              </a:r>
            </a:p>
          </p:txBody>
        </p:sp>
        <p:cxnSp>
          <p:nvCxnSpPr>
            <p:cNvPr id="49" name="Straight Arrow Connector 48"/>
            <p:cNvCxnSpPr/>
            <p:nvPr/>
          </p:nvCxnSpPr>
          <p:spPr>
            <a:xfrm>
              <a:off x="4191000" y="5410200"/>
              <a:ext cx="0" cy="201322"/>
            </a:xfrm>
            <a:prstGeom prst="straightConnector1">
              <a:avLst/>
            </a:prstGeom>
            <a:ln w="127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800600" y="5334000"/>
              <a:ext cx="0" cy="201322"/>
            </a:xfrm>
            <a:prstGeom prst="straightConnector1">
              <a:avLst/>
            </a:prstGeom>
            <a:ln w="127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181600" y="5334000"/>
              <a:ext cx="0" cy="201322"/>
            </a:xfrm>
            <a:prstGeom prst="straightConnector1">
              <a:avLst/>
            </a:prstGeom>
            <a:ln w="12700">
              <a:prstDash val="sysDash"/>
              <a:tailEnd type="non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566956" y="5830882"/>
              <a:ext cx="970907" cy="369332"/>
            </a:xfrm>
            <a:prstGeom prst="rect">
              <a:avLst/>
            </a:prstGeom>
            <a:noFill/>
          </p:spPr>
          <p:txBody>
            <a:bodyPr wrap="none" rtlCol="0">
              <a:spAutoFit/>
            </a:bodyPr>
            <a:lstStyle/>
            <a:p>
              <a:r>
                <a:rPr lang="en-US" dirty="0"/>
                <a:t>OXPHOS</a:t>
              </a:r>
            </a:p>
          </p:txBody>
        </p:sp>
      </p:grpSp>
    </p:spTree>
    <p:extLst>
      <p:ext uri="{BB962C8B-B14F-4D97-AF65-F5344CB8AC3E}">
        <p14:creationId xmlns:p14="http://schemas.microsoft.com/office/powerpoint/2010/main" val="1490117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7696-75ED-4C60-B1F1-EB282589F111}"/>
              </a:ext>
            </a:extLst>
          </p:cNvPr>
          <p:cNvSpPr>
            <a:spLocks noGrp="1"/>
          </p:cNvSpPr>
          <p:nvPr>
            <p:ph type="title"/>
          </p:nvPr>
        </p:nvSpPr>
        <p:spPr>
          <a:xfrm>
            <a:off x="152400" y="228600"/>
            <a:ext cx="9525000" cy="487362"/>
          </a:xfrm>
        </p:spPr>
        <p:txBody>
          <a:bodyPr/>
          <a:lstStyle/>
          <a:p>
            <a:r>
              <a:rPr lang="en-US" dirty="0"/>
              <a:t>Legality of “three-parent baby” to treat </a:t>
            </a:r>
            <a:r>
              <a:rPr lang="en-US" dirty="0" err="1"/>
              <a:t>mtDNA</a:t>
            </a:r>
            <a:r>
              <a:rPr lang="en-US" dirty="0"/>
              <a:t> disease</a:t>
            </a:r>
          </a:p>
        </p:txBody>
      </p:sp>
      <p:sp>
        <p:nvSpPr>
          <p:cNvPr id="3" name="Content Placeholder 2">
            <a:extLst>
              <a:ext uri="{FF2B5EF4-FFF2-40B4-BE49-F238E27FC236}">
                <a16:creationId xmlns:a16="http://schemas.microsoft.com/office/drawing/2014/main" id="{23BD90DC-36CC-40A5-A030-BACF5E9EADC4}"/>
              </a:ext>
            </a:extLst>
          </p:cNvPr>
          <p:cNvSpPr>
            <a:spLocks noGrp="1"/>
          </p:cNvSpPr>
          <p:nvPr>
            <p:ph idx="1"/>
          </p:nvPr>
        </p:nvSpPr>
        <p:spPr>
          <a:xfrm>
            <a:off x="533400" y="914400"/>
            <a:ext cx="8382000" cy="5715000"/>
          </a:xfrm>
        </p:spPr>
        <p:txBody>
          <a:bodyPr>
            <a:normAutofit/>
          </a:bodyPr>
          <a:lstStyle/>
          <a:p>
            <a:pPr marL="0" indent="0">
              <a:buNone/>
            </a:pPr>
            <a:r>
              <a:rPr lang="en-US" sz="1800" dirty="0"/>
              <a:t>UK 2015: approved for carriers of mitochondrial disease</a:t>
            </a:r>
          </a:p>
          <a:p>
            <a:pPr marL="0" indent="0">
              <a:buNone/>
            </a:pPr>
            <a:endParaRPr lang="en-US" sz="1800" dirty="0"/>
          </a:p>
          <a:p>
            <a:pPr marL="0" indent="0">
              <a:buNone/>
            </a:pPr>
            <a:r>
              <a:rPr lang="en-US" sz="1800" dirty="0"/>
              <a:t>Australia 2022: approved for carriers of mitochondrial disease</a:t>
            </a:r>
          </a:p>
          <a:p>
            <a:endParaRPr lang="en-US" sz="1800" dirty="0"/>
          </a:p>
          <a:p>
            <a:pPr marL="0" indent="0">
              <a:buNone/>
            </a:pPr>
            <a:r>
              <a:rPr lang="en-US" sz="1800" dirty="0"/>
              <a:t>US 2016</a:t>
            </a:r>
          </a:p>
          <a:p>
            <a:r>
              <a:rPr lang="en-US" sz="1800" dirty="0">
                <a:latin typeface="+mn-lt"/>
              </a:rPr>
              <a:t>Budget rider forbids FDA from considering clinical trial applications “in which a human embryo is intentionally created or modified to include a heritable genetic modification.”</a:t>
            </a:r>
          </a:p>
          <a:p>
            <a:r>
              <a:rPr lang="en-US" sz="1800" dirty="0">
                <a:latin typeface="+mn-lt"/>
              </a:rPr>
              <a:t>National Academies of Science, Engineering and Medicine report: </a:t>
            </a:r>
            <a:r>
              <a:rPr lang="en-US" sz="1800" u="sng" dirty="0">
                <a:latin typeface="+mn-lt"/>
              </a:rPr>
              <a:t>ethically permissible</a:t>
            </a:r>
            <a:r>
              <a:rPr lang="en-US" sz="1800" dirty="0">
                <a:latin typeface="+mn-lt"/>
              </a:rPr>
              <a:t> to use mitochondrial replacement therapy in women at high risk of transmitting a severe mitochondrial genetic disease</a:t>
            </a:r>
          </a:p>
          <a:p>
            <a:r>
              <a:rPr lang="en-US" sz="1800" dirty="0" err="1"/>
              <a:t>Mitalipov</a:t>
            </a:r>
            <a:r>
              <a:rPr lang="en-US" sz="1800" dirty="0"/>
              <a:t> (OHSU) proposes US clinical trial for </a:t>
            </a:r>
            <a:r>
              <a:rPr lang="en-US" sz="1800" dirty="0" err="1"/>
              <a:t>mito</a:t>
            </a:r>
            <a:r>
              <a:rPr lang="en-US" sz="1800" dirty="0"/>
              <a:t> replacement therapy : </a:t>
            </a:r>
            <a:r>
              <a:rPr lang="en-US" sz="1800" dirty="0">
                <a:latin typeface="+mn-lt"/>
              </a:rPr>
              <a:t>“We don’t think this is modification. It’s not something that’s synthetic. It’s just taking a donor genome from somebody and replacing it with one that already exists. It’s natural”</a:t>
            </a:r>
          </a:p>
          <a:p>
            <a:pPr marL="0" indent="0">
              <a:buNone/>
            </a:pPr>
            <a:r>
              <a:rPr lang="en-US" sz="1800" dirty="0"/>
              <a:t>US current: </a:t>
            </a:r>
          </a:p>
          <a:p>
            <a:r>
              <a:rPr lang="en-US" sz="1800" dirty="0"/>
              <a:t>FDA states technique </a:t>
            </a:r>
            <a:r>
              <a:rPr lang="en-US" sz="1800" b="1" dirty="0"/>
              <a:t>not legal </a:t>
            </a:r>
            <a:r>
              <a:rPr lang="en-US" sz="1800" dirty="0"/>
              <a:t>as it involves a heritable genetic modification (could decide to allow male embryos only, so changes would not be heritable)</a:t>
            </a:r>
          </a:p>
          <a:p>
            <a:endParaRPr lang="en-US" sz="1800" dirty="0"/>
          </a:p>
        </p:txBody>
      </p:sp>
      <p:sp>
        <p:nvSpPr>
          <p:cNvPr id="5" name="Rectangle 4">
            <a:extLst>
              <a:ext uri="{FF2B5EF4-FFF2-40B4-BE49-F238E27FC236}">
                <a16:creationId xmlns:a16="http://schemas.microsoft.com/office/drawing/2014/main" id="{7BF651C8-C6B3-415E-8722-1066AAF152C5}"/>
              </a:ext>
            </a:extLst>
          </p:cNvPr>
          <p:cNvSpPr/>
          <p:nvPr/>
        </p:nvSpPr>
        <p:spPr>
          <a:xfrm>
            <a:off x="5790197" y="6581001"/>
            <a:ext cx="3353803" cy="276999"/>
          </a:xfrm>
          <a:prstGeom prst="rect">
            <a:avLst/>
          </a:prstGeom>
        </p:spPr>
        <p:txBody>
          <a:bodyPr wrap="none">
            <a:spAutoFit/>
          </a:bodyPr>
          <a:lstStyle/>
          <a:p>
            <a:r>
              <a:rPr lang="en-US" sz="1200" i="1" dirty="0">
                <a:solidFill>
                  <a:srgbClr val="333333"/>
                </a:solidFill>
                <a:latin typeface="arial" panose="020B0604020202020204" pitchFamily="34" charset="0"/>
              </a:rPr>
              <a:t>Zhang, Reproductive Biomedicine Online 2017</a:t>
            </a:r>
            <a:endParaRPr lang="en-US" sz="1200" dirty="0"/>
          </a:p>
        </p:txBody>
      </p:sp>
    </p:spTree>
    <p:extLst>
      <p:ext uri="{BB962C8B-B14F-4D97-AF65-F5344CB8AC3E}">
        <p14:creationId xmlns:p14="http://schemas.microsoft.com/office/powerpoint/2010/main" val="3798492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7696-75ED-4C60-B1F1-EB282589F111}"/>
              </a:ext>
            </a:extLst>
          </p:cNvPr>
          <p:cNvSpPr>
            <a:spLocks noGrp="1"/>
          </p:cNvSpPr>
          <p:nvPr>
            <p:ph type="title"/>
          </p:nvPr>
        </p:nvSpPr>
        <p:spPr>
          <a:xfrm>
            <a:off x="152400" y="228600"/>
            <a:ext cx="9144000" cy="487362"/>
          </a:xfrm>
        </p:spPr>
        <p:txBody>
          <a:bodyPr/>
          <a:lstStyle/>
          <a:p>
            <a:r>
              <a:rPr lang="en-US" dirty="0"/>
              <a:t>Mitochondrial replacement therapy to treat </a:t>
            </a:r>
            <a:r>
              <a:rPr lang="en-US" u="sng" dirty="0"/>
              <a:t>infertility</a:t>
            </a:r>
          </a:p>
        </p:txBody>
      </p:sp>
      <p:sp>
        <p:nvSpPr>
          <p:cNvPr id="3" name="Content Placeholder 2">
            <a:extLst>
              <a:ext uri="{FF2B5EF4-FFF2-40B4-BE49-F238E27FC236}">
                <a16:creationId xmlns:a16="http://schemas.microsoft.com/office/drawing/2014/main" id="{23BD90DC-36CC-40A5-A030-BACF5E9EADC4}"/>
              </a:ext>
            </a:extLst>
          </p:cNvPr>
          <p:cNvSpPr>
            <a:spLocks noGrp="1"/>
          </p:cNvSpPr>
          <p:nvPr>
            <p:ph idx="1"/>
          </p:nvPr>
        </p:nvSpPr>
        <p:spPr/>
        <p:txBody>
          <a:bodyPr>
            <a:normAutofit/>
          </a:bodyPr>
          <a:lstStyle/>
          <a:p>
            <a:pPr marL="0" indent="0">
              <a:buNone/>
            </a:pPr>
            <a:r>
              <a:rPr lang="en-US" sz="1600" dirty="0"/>
              <a:t>Practice banned in US</a:t>
            </a:r>
          </a:p>
          <a:p>
            <a:pPr marL="0" indent="0">
              <a:buNone/>
            </a:pPr>
            <a:endParaRPr lang="en-US" sz="1600" dirty="0"/>
          </a:p>
          <a:p>
            <a:pPr marL="0" indent="0">
              <a:buNone/>
            </a:pPr>
            <a:r>
              <a:rPr lang="en-US" sz="1600" dirty="0"/>
              <a:t>April 2019 in Europe</a:t>
            </a:r>
          </a:p>
          <a:p>
            <a:r>
              <a:rPr lang="en-US" sz="1600" dirty="0"/>
              <a:t>Mother with multiple IVF failures, poor egg quality</a:t>
            </a:r>
          </a:p>
          <a:p>
            <a:r>
              <a:rPr lang="en-US" sz="1600" dirty="0"/>
              <a:t>Spindle nuclear transfer</a:t>
            </a:r>
          </a:p>
          <a:p>
            <a:pPr lvl="1"/>
            <a:r>
              <a:rPr lang="en-US" sz="1400" dirty="0"/>
              <a:t>egg from healthy donor</a:t>
            </a:r>
          </a:p>
          <a:p>
            <a:pPr lvl="1"/>
            <a:r>
              <a:rPr lang="en-US" sz="1400" dirty="0"/>
              <a:t>nucleus from mother</a:t>
            </a:r>
          </a:p>
          <a:p>
            <a:pPr lvl="1"/>
            <a:r>
              <a:rPr lang="en-US" sz="1400" dirty="0"/>
              <a:t>sperm from father</a:t>
            </a:r>
          </a:p>
          <a:p>
            <a:pPr marL="0" indent="0">
              <a:buNone/>
            </a:pPr>
            <a:endParaRPr lang="en-US" sz="1600" dirty="0"/>
          </a:p>
          <a:p>
            <a:pPr marL="0" indent="0">
              <a:buNone/>
            </a:pPr>
            <a:r>
              <a:rPr lang="en-US" sz="1600" dirty="0"/>
              <a:t>Practice now banned in EU</a:t>
            </a:r>
          </a:p>
        </p:txBody>
      </p:sp>
    </p:spTree>
    <p:extLst>
      <p:ext uri="{BB962C8B-B14F-4D97-AF65-F5344CB8AC3E}">
        <p14:creationId xmlns:p14="http://schemas.microsoft.com/office/powerpoint/2010/main" val="3452630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 outline</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Background</a:t>
            </a:r>
          </a:p>
          <a:p>
            <a:endParaRPr lang="en-US" dirty="0">
              <a:solidFill>
                <a:schemeClr val="bg1">
                  <a:lumMod val="65000"/>
                </a:schemeClr>
              </a:solidFill>
            </a:endParaRPr>
          </a:p>
          <a:p>
            <a:r>
              <a:rPr lang="en-US" dirty="0">
                <a:solidFill>
                  <a:schemeClr val="bg1">
                    <a:lumMod val="65000"/>
                  </a:schemeClr>
                </a:solidFill>
              </a:rPr>
              <a:t>Mitochondrial genome (mtDNA)</a:t>
            </a:r>
          </a:p>
          <a:p>
            <a:pPr marL="0" indent="0">
              <a:buNone/>
            </a:pPr>
            <a:endParaRPr lang="en-US" dirty="0">
              <a:solidFill>
                <a:schemeClr val="bg1">
                  <a:lumMod val="65000"/>
                </a:schemeClr>
              </a:solidFill>
            </a:endParaRPr>
          </a:p>
          <a:p>
            <a:r>
              <a:rPr lang="en-US" dirty="0">
                <a:solidFill>
                  <a:schemeClr val="bg1">
                    <a:lumMod val="65000"/>
                  </a:schemeClr>
                </a:solidFill>
              </a:rPr>
              <a:t>mtDNA sequence analysis challenges</a:t>
            </a:r>
          </a:p>
          <a:p>
            <a:pPr marL="0" indent="0">
              <a:buNone/>
            </a:pPr>
            <a:endParaRPr lang="en-US" dirty="0">
              <a:solidFill>
                <a:schemeClr val="bg1">
                  <a:lumMod val="65000"/>
                </a:schemeClr>
              </a:solidFill>
            </a:endParaRPr>
          </a:p>
          <a:p>
            <a:r>
              <a:rPr lang="en-US" dirty="0">
                <a:solidFill>
                  <a:schemeClr val="bg1">
                    <a:lumMod val="65000"/>
                  </a:schemeClr>
                </a:solidFill>
              </a:rPr>
              <a:t>Human mtDNA variation in common disease</a:t>
            </a:r>
          </a:p>
          <a:p>
            <a:endParaRPr lang="en-US" dirty="0">
              <a:solidFill>
                <a:schemeClr val="bg1">
                  <a:lumMod val="65000"/>
                </a:schemeClr>
              </a:solidFill>
            </a:endParaRPr>
          </a:p>
          <a:p>
            <a:r>
              <a:rPr lang="en-US" dirty="0">
                <a:solidFill>
                  <a:schemeClr val="bg1">
                    <a:lumMod val="65000"/>
                  </a:schemeClr>
                </a:solidFill>
              </a:rPr>
              <a:t>Oocyte transfer to prevent mtDNA disease transmission</a:t>
            </a:r>
          </a:p>
          <a:p>
            <a:endParaRPr lang="en-US" dirty="0">
              <a:solidFill>
                <a:schemeClr val="bg1">
                  <a:lumMod val="65000"/>
                </a:schemeClr>
              </a:solidFill>
            </a:endParaRPr>
          </a:p>
          <a:p>
            <a:r>
              <a:rPr lang="en-US" dirty="0"/>
              <a:t>Somatic </a:t>
            </a:r>
            <a:r>
              <a:rPr lang="en-US" dirty="0" err="1"/>
              <a:t>mtDNA</a:t>
            </a:r>
            <a:r>
              <a:rPr lang="en-US" dirty="0"/>
              <a:t> alterations (tissues &amp; cancer &amp; aging)</a:t>
            </a:r>
          </a:p>
          <a:p>
            <a:pPr marL="0" indent="0">
              <a:buNone/>
            </a:pPr>
            <a:endParaRPr lang="en-US" dirty="0">
              <a:solidFill>
                <a:schemeClr val="bg1">
                  <a:lumMod val="65000"/>
                </a:schemeClr>
              </a:solidFill>
            </a:endParaRPr>
          </a:p>
        </p:txBody>
      </p:sp>
    </p:spTree>
    <p:extLst>
      <p:ext uri="{BB962C8B-B14F-4D97-AF65-F5344CB8AC3E}">
        <p14:creationId xmlns:p14="http://schemas.microsoft.com/office/powerpoint/2010/main" val="1133569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7362"/>
          </a:xfrm>
        </p:spPr>
        <p:txBody>
          <a:bodyPr/>
          <a:lstStyle/>
          <a:p>
            <a:r>
              <a:rPr lang="en-US" dirty="0"/>
              <a:t>Somatic </a:t>
            </a:r>
            <a:r>
              <a:rPr lang="en-US" dirty="0" err="1"/>
              <a:t>mtDNA</a:t>
            </a:r>
            <a:r>
              <a:rPr lang="en-US" dirty="0"/>
              <a:t> mutations</a:t>
            </a:r>
          </a:p>
        </p:txBody>
      </p:sp>
      <p:pic>
        <p:nvPicPr>
          <p:cNvPr id="4" name="Picture 3"/>
          <p:cNvPicPr>
            <a:picLocks noChangeAspect="1"/>
          </p:cNvPicPr>
          <p:nvPr/>
        </p:nvPicPr>
        <p:blipFill>
          <a:blip r:embed="rId2"/>
          <a:stretch>
            <a:fillRect/>
          </a:stretch>
        </p:blipFill>
        <p:spPr>
          <a:xfrm>
            <a:off x="1447800" y="1219200"/>
            <a:ext cx="6327483" cy="5019675"/>
          </a:xfrm>
          <a:prstGeom prst="rect">
            <a:avLst/>
          </a:prstGeom>
        </p:spPr>
      </p:pic>
      <p:sp>
        <p:nvSpPr>
          <p:cNvPr id="5" name="Content Placeholder 4"/>
          <p:cNvSpPr>
            <a:spLocks noGrp="1"/>
          </p:cNvSpPr>
          <p:nvPr>
            <p:ph idx="1"/>
          </p:nvPr>
        </p:nvSpPr>
        <p:spPr>
          <a:xfrm>
            <a:off x="5257800" y="5867400"/>
            <a:ext cx="1981200" cy="304800"/>
          </a:xfrm>
        </p:spPr>
        <p:txBody>
          <a:bodyPr>
            <a:normAutofit fontScale="85000" lnSpcReduction="20000"/>
          </a:bodyPr>
          <a:lstStyle/>
          <a:p>
            <a:pPr marL="0" indent="0">
              <a:buNone/>
            </a:pPr>
            <a:r>
              <a:rPr lang="en-US" dirty="0"/>
              <a:t>March 2019</a:t>
            </a:r>
          </a:p>
        </p:txBody>
      </p:sp>
    </p:spTree>
    <p:extLst>
      <p:ext uri="{BB962C8B-B14F-4D97-AF65-F5344CB8AC3E}">
        <p14:creationId xmlns:p14="http://schemas.microsoft.com/office/powerpoint/2010/main" val="1111839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A1A3-2E46-4B15-AC77-419471720F78}"/>
              </a:ext>
            </a:extLst>
          </p:cNvPr>
          <p:cNvSpPr>
            <a:spLocks noGrp="1"/>
          </p:cNvSpPr>
          <p:nvPr>
            <p:ph type="title"/>
          </p:nvPr>
        </p:nvSpPr>
        <p:spPr/>
        <p:txBody>
          <a:bodyPr/>
          <a:lstStyle/>
          <a:p>
            <a:r>
              <a:rPr lang="en-US" dirty="0"/>
              <a:t>Somatic </a:t>
            </a:r>
            <a:r>
              <a:rPr lang="en-US" dirty="0" err="1"/>
              <a:t>mtDNA</a:t>
            </a:r>
            <a:r>
              <a:rPr lang="en-US" dirty="0"/>
              <a:t> mutations in human tissues</a:t>
            </a:r>
          </a:p>
        </p:txBody>
      </p:sp>
      <p:pic>
        <p:nvPicPr>
          <p:cNvPr id="6" name="Picture 5">
            <a:extLst>
              <a:ext uri="{FF2B5EF4-FFF2-40B4-BE49-F238E27FC236}">
                <a16:creationId xmlns:a16="http://schemas.microsoft.com/office/drawing/2014/main" id="{8FFD3CCE-BB53-4F36-89B3-4112EE9BB87C}"/>
              </a:ext>
            </a:extLst>
          </p:cNvPr>
          <p:cNvPicPr>
            <a:picLocks noChangeAspect="1"/>
          </p:cNvPicPr>
          <p:nvPr/>
        </p:nvPicPr>
        <p:blipFill>
          <a:blip r:embed="rId2"/>
          <a:stretch>
            <a:fillRect/>
          </a:stretch>
        </p:blipFill>
        <p:spPr>
          <a:xfrm>
            <a:off x="5410200" y="2178329"/>
            <a:ext cx="3411303" cy="2896860"/>
          </a:xfrm>
          <a:prstGeom prst="rect">
            <a:avLst/>
          </a:prstGeom>
        </p:spPr>
      </p:pic>
      <p:sp>
        <p:nvSpPr>
          <p:cNvPr id="7" name="TextBox 6">
            <a:extLst>
              <a:ext uri="{FF2B5EF4-FFF2-40B4-BE49-F238E27FC236}">
                <a16:creationId xmlns:a16="http://schemas.microsoft.com/office/drawing/2014/main" id="{FC23657C-7590-471B-A1C4-D59AA2EF5788}"/>
              </a:ext>
            </a:extLst>
          </p:cNvPr>
          <p:cNvSpPr txBox="1"/>
          <p:nvPr/>
        </p:nvSpPr>
        <p:spPr>
          <a:xfrm>
            <a:off x="812110" y="843262"/>
            <a:ext cx="4071757" cy="646331"/>
          </a:xfrm>
          <a:prstGeom prst="rect">
            <a:avLst/>
          </a:prstGeom>
          <a:noFill/>
        </p:spPr>
        <p:txBody>
          <a:bodyPr wrap="none" rtlCol="0">
            <a:spAutoFit/>
          </a:bodyPr>
          <a:lstStyle/>
          <a:p>
            <a:pPr algn="ctr"/>
            <a:r>
              <a:rPr lang="en-US" dirty="0">
                <a:solidFill>
                  <a:srgbClr val="FF0000"/>
                </a:solidFill>
              </a:rPr>
              <a:t>Typically 0-1 somatic mutation per tissue;</a:t>
            </a:r>
          </a:p>
          <a:p>
            <a:pPr algn="ctr"/>
            <a:r>
              <a:rPr lang="en-US" dirty="0">
                <a:solidFill>
                  <a:srgbClr val="FF0000"/>
                </a:solidFill>
              </a:rPr>
              <a:t>Highest in blood; lowest in brain/heart</a:t>
            </a:r>
          </a:p>
        </p:txBody>
      </p:sp>
      <p:pic>
        <p:nvPicPr>
          <p:cNvPr id="8" name="Picture 7">
            <a:extLst>
              <a:ext uri="{FF2B5EF4-FFF2-40B4-BE49-F238E27FC236}">
                <a16:creationId xmlns:a16="http://schemas.microsoft.com/office/drawing/2014/main" id="{241C033C-68D8-4714-AE9B-1908FBD72ACE}"/>
              </a:ext>
            </a:extLst>
          </p:cNvPr>
          <p:cNvPicPr>
            <a:picLocks noChangeAspect="1"/>
          </p:cNvPicPr>
          <p:nvPr/>
        </p:nvPicPr>
        <p:blipFill rotWithShape="1">
          <a:blip r:embed="rId3"/>
          <a:srcRect t="38479" b="-1"/>
          <a:stretch/>
        </p:blipFill>
        <p:spPr>
          <a:xfrm>
            <a:off x="875925" y="1540028"/>
            <a:ext cx="3810000" cy="3368459"/>
          </a:xfrm>
          <a:prstGeom prst="rect">
            <a:avLst/>
          </a:prstGeom>
        </p:spPr>
      </p:pic>
      <p:sp>
        <p:nvSpPr>
          <p:cNvPr id="9" name="Content Placeholder 3">
            <a:extLst>
              <a:ext uri="{FF2B5EF4-FFF2-40B4-BE49-F238E27FC236}">
                <a16:creationId xmlns:a16="http://schemas.microsoft.com/office/drawing/2014/main" id="{AB3F45A4-C47E-4589-A9B4-F6843AD2D9DF}"/>
              </a:ext>
            </a:extLst>
          </p:cNvPr>
          <p:cNvSpPr>
            <a:spLocks noGrp="1"/>
          </p:cNvSpPr>
          <p:nvPr>
            <p:ph idx="1"/>
          </p:nvPr>
        </p:nvSpPr>
        <p:spPr>
          <a:xfrm>
            <a:off x="1752600" y="4854603"/>
            <a:ext cx="3411303" cy="441172"/>
          </a:xfrm>
        </p:spPr>
        <p:txBody>
          <a:bodyPr>
            <a:noAutofit/>
          </a:bodyPr>
          <a:lstStyle/>
          <a:p>
            <a:pPr marL="0" indent="0">
              <a:buNone/>
            </a:pPr>
            <a:r>
              <a:rPr lang="en-US" sz="1400" dirty="0">
                <a:latin typeface="Arial" panose="020B0604020202020204" pitchFamily="34" charset="0"/>
              </a:rPr>
              <a:t>Mean # GTEX tissue-specific mutations</a:t>
            </a:r>
          </a:p>
        </p:txBody>
      </p:sp>
      <p:sp>
        <p:nvSpPr>
          <p:cNvPr id="10" name="TextBox 9">
            <a:extLst>
              <a:ext uri="{FF2B5EF4-FFF2-40B4-BE49-F238E27FC236}">
                <a16:creationId xmlns:a16="http://schemas.microsoft.com/office/drawing/2014/main" id="{FED3C525-D949-422E-9AC5-D48E4ED3635B}"/>
              </a:ext>
            </a:extLst>
          </p:cNvPr>
          <p:cNvSpPr txBox="1"/>
          <p:nvPr/>
        </p:nvSpPr>
        <p:spPr>
          <a:xfrm>
            <a:off x="5791200" y="829966"/>
            <a:ext cx="2769733" cy="369332"/>
          </a:xfrm>
          <a:prstGeom prst="rect">
            <a:avLst/>
          </a:prstGeom>
          <a:noFill/>
        </p:spPr>
        <p:txBody>
          <a:bodyPr wrap="none" rtlCol="0">
            <a:spAutoFit/>
          </a:bodyPr>
          <a:lstStyle/>
          <a:p>
            <a:r>
              <a:rPr lang="en-US" dirty="0">
                <a:solidFill>
                  <a:srgbClr val="FF0000"/>
                </a:solidFill>
              </a:rPr>
              <a:t>Most are low-</a:t>
            </a:r>
            <a:r>
              <a:rPr lang="en-US" dirty="0" err="1">
                <a:solidFill>
                  <a:srgbClr val="FF0000"/>
                </a:solidFill>
              </a:rPr>
              <a:t>heteroplasmy</a:t>
            </a:r>
            <a:endParaRPr lang="en-US" dirty="0">
              <a:solidFill>
                <a:srgbClr val="FF0000"/>
              </a:solidFill>
            </a:endParaRPr>
          </a:p>
        </p:txBody>
      </p:sp>
      <p:sp>
        <p:nvSpPr>
          <p:cNvPr id="11" name="TextBox 10">
            <a:extLst>
              <a:ext uri="{FF2B5EF4-FFF2-40B4-BE49-F238E27FC236}">
                <a16:creationId xmlns:a16="http://schemas.microsoft.com/office/drawing/2014/main" id="{08DFA13A-B66B-4B03-AB9E-043A65925C14}"/>
              </a:ext>
            </a:extLst>
          </p:cNvPr>
          <p:cNvSpPr txBox="1"/>
          <p:nvPr/>
        </p:nvSpPr>
        <p:spPr>
          <a:xfrm>
            <a:off x="7557540" y="6580176"/>
            <a:ext cx="1586460" cy="276999"/>
          </a:xfrm>
          <a:prstGeom prst="rect">
            <a:avLst/>
          </a:prstGeom>
          <a:noFill/>
        </p:spPr>
        <p:txBody>
          <a:bodyPr wrap="none" rtlCol="0">
            <a:spAutoFit/>
          </a:bodyPr>
          <a:lstStyle/>
          <a:p>
            <a:r>
              <a:rPr lang="en-US" sz="1200" i="1" dirty="0"/>
              <a:t>Ludwig et al, Cell 2019</a:t>
            </a:r>
          </a:p>
        </p:txBody>
      </p:sp>
      <p:sp>
        <p:nvSpPr>
          <p:cNvPr id="12" name="TextBox 11">
            <a:extLst>
              <a:ext uri="{FF2B5EF4-FFF2-40B4-BE49-F238E27FC236}">
                <a16:creationId xmlns:a16="http://schemas.microsoft.com/office/drawing/2014/main" id="{3089AFE6-9855-469B-8344-E7D716292E1B}"/>
              </a:ext>
            </a:extLst>
          </p:cNvPr>
          <p:cNvSpPr txBox="1"/>
          <p:nvPr/>
        </p:nvSpPr>
        <p:spPr>
          <a:xfrm>
            <a:off x="26406" y="6580175"/>
            <a:ext cx="938077" cy="276999"/>
          </a:xfrm>
          <a:prstGeom prst="rect">
            <a:avLst/>
          </a:prstGeom>
          <a:noFill/>
        </p:spPr>
        <p:txBody>
          <a:bodyPr wrap="none" rtlCol="0">
            <a:spAutoFit/>
          </a:bodyPr>
          <a:lstStyle/>
          <a:p>
            <a:r>
              <a:rPr lang="en-US" sz="1200" i="1" dirty="0"/>
              <a:t>unpublished</a:t>
            </a:r>
          </a:p>
        </p:txBody>
      </p:sp>
    </p:spTree>
    <p:extLst>
      <p:ext uri="{BB962C8B-B14F-4D97-AF65-F5344CB8AC3E}">
        <p14:creationId xmlns:p14="http://schemas.microsoft.com/office/powerpoint/2010/main" val="2713448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A1A3-2E46-4B15-AC77-419471720F78}"/>
              </a:ext>
            </a:extLst>
          </p:cNvPr>
          <p:cNvSpPr>
            <a:spLocks noGrp="1"/>
          </p:cNvSpPr>
          <p:nvPr>
            <p:ph type="title"/>
          </p:nvPr>
        </p:nvSpPr>
        <p:spPr/>
        <p:txBody>
          <a:bodyPr/>
          <a:lstStyle/>
          <a:p>
            <a:r>
              <a:rPr lang="en-US" dirty="0"/>
              <a:t>Somatic </a:t>
            </a:r>
            <a:r>
              <a:rPr lang="en-US" dirty="0" err="1"/>
              <a:t>mtDNA</a:t>
            </a:r>
            <a:r>
              <a:rPr lang="en-US" dirty="0"/>
              <a:t> mutations in cancer</a:t>
            </a:r>
          </a:p>
        </p:txBody>
      </p:sp>
      <p:sp>
        <p:nvSpPr>
          <p:cNvPr id="7" name="TextBox 6">
            <a:extLst>
              <a:ext uri="{FF2B5EF4-FFF2-40B4-BE49-F238E27FC236}">
                <a16:creationId xmlns:a16="http://schemas.microsoft.com/office/drawing/2014/main" id="{FC23657C-7590-471B-A1C4-D59AA2EF5788}"/>
              </a:ext>
            </a:extLst>
          </p:cNvPr>
          <p:cNvSpPr txBox="1"/>
          <p:nvPr/>
        </p:nvSpPr>
        <p:spPr>
          <a:xfrm>
            <a:off x="762000" y="843262"/>
            <a:ext cx="4047711" cy="369332"/>
          </a:xfrm>
          <a:prstGeom prst="rect">
            <a:avLst/>
          </a:prstGeom>
          <a:noFill/>
        </p:spPr>
        <p:txBody>
          <a:bodyPr wrap="none" rtlCol="0">
            <a:spAutoFit/>
          </a:bodyPr>
          <a:lstStyle/>
          <a:p>
            <a:r>
              <a:rPr lang="en-US" dirty="0">
                <a:solidFill>
                  <a:srgbClr val="FF0000"/>
                </a:solidFill>
              </a:rPr>
              <a:t>Typically 0-1 somatic mutation per tumor</a:t>
            </a:r>
          </a:p>
        </p:txBody>
      </p:sp>
      <p:sp>
        <p:nvSpPr>
          <p:cNvPr id="10" name="TextBox 9">
            <a:extLst>
              <a:ext uri="{FF2B5EF4-FFF2-40B4-BE49-F238E27FC236}">
                <a16:creationId xmlns:a16="http://schemas.microsoft.com/office/drawing/2014/main" id="{FED3C525-D949-422E-9AC5-D48E4ED3635B}"/>
              </a:ext>
            </a:extLst>
          </p:cNvPr>
          <p:cNvSpPr txBox="1"/>
          <p:nvPr/>
        </p:nvSpPr>
        <p:spPr>
          <a:xfrm>
            <a:off x="6371413" y="843262"/>
            <a:ext cx="1996252" cy="369332"/>
          </a:xfrm>
          <a:prstGeom prst="rect">
            <a:avLst/>
          </a:prstGeom>
          <a:noFill/>
        </p:spPr>
        <p:txBody>
          <a:bodyPr wrap="none" rtlCol="0">
            <a:spAutoFit/>
          </a:bodyPr>
          <a:lstStyle/>
          <a:p>
            <a:r>
              <a:rPr lang="en-US" dirty="0">
                <a:solidFill>
                  <a:srgbClr val="FF0000"/>
                </a:solidFill>
              </a:rPr>
              <a:t>Increase with aging</a:t>
            </a:r>
          </a:p>
        </p:txBody>
      </p:sp>
      <p:pic>
        <p:nvPicPr>
          <p:cNvPr id="11" name="Picture 10">
            <a:extLst>
              <a:ext uri="{FF2B5EF4-FFF2-40B4-BE49-F238E27FC236}">
                <a16:creationId xmlns:a16="http://schemas.microsoft.com/office/drawing/2014/main" id="{77EBF732-E256-405F-9F1F-71D8EDE9B407}"/>
              </a:ext>
            </a:extLst>
          </p:cNvPr>
          <p:cNvPicPr>
            <a:picLocks noChangeAspect="1"/>
          </p:cNvPicPr>
          <p:nvPr/>
        </p:nvPicPr>
        <p:blipFill rotWithShape="1">
          <a:blip r:embed="rId2"/>
          <a:srcRect t="7000"/>
          <a:stretch/>
        </p:blipFill>
        <p:spPr>
          <a:xfrm>
            <a:off x="913611" y="1207388"/>
            <a:ext cx="3267075" cy="2374012"/>
          </a:xfrm>
          <a:prstGeom prst="rect">
            <a:avLst/>
          </a:prstGeom>
        </p:spPr>
      </p:pic>
      <p:pic>
        <p:nvPicPr>
          <p:cNvPr id="12" name="Picture 11">
            <a:extLst>
              <a:ext uri="{FF2B5EF4-FFF2-40B4-BE49-F238E27FC236}">
                <a16:creationId xmlns:a16="http://schemas.microsoft.com/office/drawing/2014/main" id="{91740470-C6C4-4BEA-9EEB-582A3C0EAC23}"/>
              </a:ext>
            </a:extLst>
          </p:cNvPr>
          <p:cNvPicPr>
            <a:picLocks noChangeAspect="1"/>
          </p:cNvPicPr>
          <p:nvPr/>
        </p:nvPicPr>
        <p:blipFill rotWithShape="1">
          <a:blip r:embed="rId3"/>
          <a:srcRect t="4870"/>
          <a:stretch/>
        </p:blipFill>
        <p:spPr>
          <a:xfrm>
            <a:off x="5981700" y="1207387"/>
            <a:ext cx="2781300" cy="2374013"/>
          </a:xfrm>
          <a:prstGeom prst="rect">
            <a:avLst/>
          </a:prstGeom>
        </p:spPr>
      </p:pic>
      <p:sp>
        <p:nvSpPr>
          <p:cNvPr id="13" name="TextBox 12">
            <a:extLst>
              <a:ext uri="{FF2B5EF4-FFF2-40B4-BE49-F238E27FC236}">
                <a16:creationId xmlns:a16="http://schemas.microsoft.com/office/drawing/2014/main" id="{955798A7-0D96-4771-9EBD-730CB525D935}"/>
              </a:ext>
            </a:extLst>
          </p:cNvPr>
          <p:cNvSpPr txBox="1"/>
          <p:nvPr/>
        </p:nvSpPr>
        <p:spPr>
          <a:xfrm>
            <a:off x="4180686" y="7456404"/>
            <a:ext cx="2838982" cy="369332"/>
          </a:xfrm>
          <a:prstGeom prst="rect">
            <a:avLst/>
          </a:prstGeom>
          <a:noFill/>
        </p:spPr>
        <p:txBody>
          <a:bodyPr wrap="none" rtlCol="0">
            <a:spAutoFit/>
          </a:bodyPr>
          <a:lstStyle/>
          <a:p>
            <a:r>
              <a:rPr lang="en-US" dirty="0">
                <a:solidFill>
                  <a:srgbClr val="FF0000"/>
                </a:solidFill>
              </a:rPr>
              <a:t>Mutations increase with age</a:t>
            </a:r>
          </a:p>
        </p:txBody>
      </p:sp>
      <p:sp>
        <p:nvSpPr>
          <p:cNvPr id="14" name="TextBox 13">
            <a:extLst>
              <a:ext uri="{FF2B5EF4-FFF2-40B4-BE49-F238E27FC236}">
                <a16:creationId xmlns:a16="http://schemas.microsoft.com/office/drawing/2014/main" id="{9E325CA9-AB15-4E09-8AD7-D5C456DB0A2D}"/>
              </a:ext>
            </a:extLst>
          </p:cNvPr>
          <p:cNvSpPr txBox="1"/>
          <p:nvPr/>
        </p:nvSpPr>
        <p:spPr>
          <a:xfrm>
            <a:off x="485606" y="7484979"/>
            <a:ext cx="4047711" cy="369332"/>
          </a:xfrm>
          <a:prstGeom prst="rect">
            <a:avLst/>
          </a:prstGeom>
          <a:noFill/>
        </p:spPr>
        <p:txBody>
          <a:bodyPr wrap="none" rtlCol="0">
            <a:spAutoFit/>
          </a:bodyPr>
          <a:lstStyle/>
          <a:p>
            <a:r>
              <a:rPr lang="en-US" dirty="0">
                <a:solidFill>
                  <a:srgbClr val="FF0000"/>
                </a:solidFill>
              </a:rPr>
              <a:t>Typically 0-1 somatic mutation per tumor</a:t>
            </a:r>
          </a:p>
        </p:txBody>
      </p:sp>
      <p:sp>
        <p:nvSpPr>
          <p:cNvPr id="19" name="Rectangle 18">
            <a:extLst>
              <a:ext uri="{FF2B5EF4-FFF2-40B4-BE49-F238E27FC236}">
                <a16:creationId xmlns:a16="http://schemas.microsoft.com/office/drawing/2014/main" id="{DB8C2C44-2045-4263-A71B-D69D68D5F0FE}"/>
              </a:ext>
            </a:extLst>
          </p:cNvPr>
          <p:cNvSpPr/>
          <p:nvPr/>
        </p:nvSpPr>
        <p:spPr>
          <a:xfrm>
            <a:off x="6765785" y="6542901"/>
            <a:ext cx="2378215" cy="307777"/>
          </a:xfrm>
          <a:prstGeom prst="rect">
            <a:avLst/>
          </a:prstGeom>
        </p:spPr>
        <p:txBody>
          <a:bodyPr wrap="none">
            <a:spAutoFit/>
          </a:bodyPr>
          <a:lstStyle/>
          <a:p>
            <a:pPr algn="r"/>
            <a:r>
              <a:rPr lang="en-US" sz="1400" b="1" dirty="0"/>
              <a:t> </a:t>
            </a:r>
            <a:r>
              <a:rPr lang="en-US" sz="1400" dirty="0"/>
              <a:t>Ju, Campbell et al, eLIFE 2014</a:t>
            </a:r>
          </a:p>
        </p:txBody>
      </p:sp>
      <p:pic>
        <p:nvPicPr>
          <p:cNvPr id="20" name="Picture 3">
            <a:extLst>
              <a:ext uri="{FF2B5EF4-FFF2-40B4-BE49-F238E27FC236}">
                <a16:creationId xmlns:a16="http://schemas.microsoft.com/office/drawing/2014/main" id="{7B6D58C2-4089-4370-A415-3D3E2AC7787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r="50000" b="44992"/>
          <a:stretch/>
        </p:blipFill>
        <p:spPr bwMode="auto">
          <a:xfrm>
            <a:off x="1312375" y="4200187"/>
            <a:ext cx="3008708" cy="26374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TextBox 20">
            <a:extLst>
              <a:ext uri="{FF2B5EF4-FFF2-40B4-BE49-F238E27FC236}">
                <a16:creationId xmlns:a16="http://schemas.microsoft.com/office/drawing/2014/main" id="{6CEE4025-3E08-43B5-BDAB-1580173777B2}"/>
              </a:ext>
            </a:extLst>
          </p:cNvPr>
          <p:cNvSpPr txBox="1"/>
          <p:nvPr/>
        </p:nvSpPr>
        <p:spPr>
          <a:xfrm>
            <a:off x="762000" y="3785806"/>
            <a:ext cx="4665188" cy="369332"/>
          </a:xfrm>
          <a:prstGeom prst="rect">
            <a:avLst/>
          </a:prstGeom>
          <a:noFill/>
        </p:spPr>
        <p:txBody>
          <a:bodyPr wrap="none" rtlCol="0">
            <a:spAutoFit/>
          </a:bodyPr>
          <a:lstStyle/>
          <a:p>
            <a:r>
              <a:rPr lang="en-US" dirty="0">
                <a:solidFill>
                  <a:srgbClr val="FF0000"/>
                </a:solidFill>
              </a:rPr>
              <a:t>Likely passengers (selection against deleterious)</a:t>
            </a:r>
          </a:p>
        </p:txBody>
      </p:sp>
    </p:spTree>
    <p:extLst>
      <p:ext uri="{BB962C8B-B14F-4D97-AF65-F5344CB8AC3E}">
        <p14:creationId xmlns:p14="http://schemas.microsoft.com/office/powerpoint/2010/main" val="3088977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6121-DC10-4D96-894F-2946FBFA6970}"/>
              </a:ext>
            </a:extLst>
          </p:cNvPr>
          <p:cNvSpPr>
            <a:spLocks noGrp="1"/>
          </p:cNvSpPr>
          <p:nvPr>
            <p:ph type="title"/>
          </p:nvPr>
        </p:nvSpPr>
        <p:spPr/>
        <p:txBody>
          <a:bodyPr/>
          <a:lstStyle/>
          <a:p>
            <a:r>
              <a:rPr lang="en-US" dirty="0"/>
              <a:t>Somatic </a:t>
            </a:r>
            <a:r>
              <a:rPr lang="en-US" dirty="0" err="1"/>
              <a:t>mtDNA</a:t>
            </a:r>
            <a:r>
              <a:rPr lang="en-US" dirty="0"/>
              <a:t> mutations in cancer: </a:t>
            </a:r>
            <a:br>
              <a:rPr lang="en-US" dirty="0"/>
            </a:br>
            <a:r>
              <a:rPr lang="en-US" dirty="0"/>
              <a:t>Evidence causal in 3 rare cancers</a:t>
            </a:r>
          </a:p>
        </p:txBody>
      </p:sp>
      <p:pic>
        <p:nvPicPr>
          <p:cNvPr id="4" name="Picture 3">
            <a:extLst>
              <a:ext uri="{FF2B5EF4-FFF2-40B4-BE49-F238E27FC236}">
                <a16:creationId xmlns:a16="http://schemas.microsoft.com/office/drawing/2014/main" id="{DE237EA7-3BA4-4AEE-929E-E47120AECD08}"/>
              </a:ext>
            </a:extLst>
          </p:cNvPr>
          <p:cNvPicPr>
            <a:picLocks noChangeAspect="1"/>
          </p:cNvPicPr>
          <p:nvPr/>
        </p:nvPicPr>
        <p:blipFill>
          <a:blip r:embed="rId2"/>
          <a:stretch>
            <a:fillRect/>
          </a:stretch>
        </p:blipFill>
        <p:spPr>
          <a:xfrm>
            <a:off x="5681230" y="1891688"/>
            <a:ext cx="2671552" cy="2110189"/>
          </a:xfrm>
          <a:prstGeom prst="rect">
            <a:avLst/>
          </a:prstGeom>
        </p:spPr>
      </p:pic>
      <p:pic>
        <p:nvPicPr>
          <p:cNvPr id="2050" name="Picture 2" descr="Image result for renal oncocytoma EM">
            <a:extLst>
              <a:ext uri="{FF2B5EF4-FFF2-40B4-BE49-F238E27FC236}">
                <a16:creationId xmlns:a16="http://schemas.microsoft.com/office/drawing/2014/main" id="{8D7946CC-2DB9-4FE8-897E-6020C4F5F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3552181"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3BA081B-6E5E-4626-A12C-DCD5819AE42B}"/>
              </a:ext>
            </a:extLst>
          </p:cNvPr>
          <p:cNvSpPr>
            <a:spLocks noGrp="1"/>
          </p:cNvSpPr>
          <p:nvPr>
            <p:ph idx="1"/>
          </p:nvPr>
        </p:nvSpPr>
        <p:spPr/>
        <p:txBody>
          <a:bodyPr>
            <a:normAutofit/>
          </a:bodyPr>
          <a:lstStyle/>
          <a:p>
            <a:pPr marL="457200" indent="-457200">
              <a:buFont typeface="+mj-lt"/>
              <a:buAutoNum type="arabicPeriod"/>
            </a:pPr>
            <a:endParaRPr lang="en-US" sz="1600" dirty="0"/>
          </a:p>
          <a:p>
            <a:pPr marL="457200" indent="-457200">
              <a:buFont typeface="+mj-lt"/>
              <a:buAutoNum type="arabicPeriod"/>
            </a:pPr>
            <a:r>
              <a:rPr lang="en-US" sz="1600" dirty="0"/>
              <a:t>Adrenocortical carcinoma</a:t>
            </a:r>
          </a:p>
          <a:p>
            <a:pPr marL="457200" indent="-457200">
              <a:buFont typeface="+mj-lt"/>
              <a:buAutoNum type="arabicPeriod"/>
            </a:pPr>
            <a:r>
              <a:rPr lang="en-US" sz="1600" dirty="0"/>
              <a:t>Renal oncocytoma: 70-85% have </a:t>
            </a:r>
            <a:r>
              <a:rPr lang="en-US" sz="1600" dirty="0" err="1"/>
              <a:t>mtDNA</a:t>
            </a:r>
            <a:r>
              <a:rPr lang="en-US" sz="1600" dirty="0"/>
              <a:t> loss-of-function mutations in complex I genes</a:t>
            </a:r>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r>
              <a:rPr lang="en-US" sz="1600" dirty="0"/>
              <a:t>Thyroid </a:t>
            </a:r>
            <a:r>
              <a:rPr lang="en-US" sz="1600" dirty="0" err="1"/>
              <a:t>Hurthle</a:t>
            </a:r>
            <a:r>
              <a:rPr lang="en-US" sz="1600" dirty="0"/>
              <a:t> Cell Carcinoma: 50% have </a:t>
            </a:r>
            <a:r>
              <a:rPr lang="en-US" sz="1600" dirty="0" err="1"/>
              <a:t>mtDNA</a:t>
            </a:r>
            <a:r>
              <a:rPr lang="en-US" sz="1600" dirty="0"/>
              <a:t> mutations in complex I genes</a:t>
            </a:r>
          </a:p>
        </p:txBody>
      </p:sp>
      <p:pic>
        <p:nvPicPr>
          <p:cNvPr id="2052" name="Picture 4" descr="Image result for hurthle cell carcinoma EM">
            <a:extLst>
              <a:ext uri="{FF2B5EF4-FFF2-40B4-BE49-F238E27FC236}">
                <a16:creationId xmlns:a16="http://schemas.microsoft.com/office/drawing/2014/main" id="{77ABF201-B3A2-4405-A2B8-DFC830D5F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751127" y="4412301"/>
            <a:ext cx="1800225" cy="2533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38826D-622B-4B85-8B99-343544136618}"/>
              </a:ext>
            </a:extLst>
          </p:cNvPr>
          <p:cNvSpPr txBox="1"/>
          <p:nvPr/>
        </p:nvSpPr>
        <p:spPr>
          <a:xfrm>
            <a:off x="6140706" y="4001877"/>
            <a:ext cx="1752600" cy="276999"/>
          </a:xfrm>
          <a:prstGeom prst="rect">
            <a:avLst/>
          </a:prstGeom>
          <a:noFill/>
        </p:spPr>
        <p:txBody>
          <a:bodyPr wrap="square" rtlCol="0">
            <a:spAutoFit/>
          </a:bodyPr>
          <a:lstStyle/>
          <a:p>
            <a:r>
              <a:rPr lang="en-US" sz="1200" dirty="0"/>
              <a:t>Gopal et al, PNAS 2018</a:t>
            </a:r>
          </a:p>
        </p:txBody>
      </p:sp>
      <p:sp>
        <p:nvSpPr>
          <p:cNvPr id="8" name="TextBox 7">
            <a:extLst>
              <a:ext uri="{FF2B5EF4-FFF2-40B4-BE49-F238E27FC236}">
                <a16:creationId xmlns:a16="http://schemas.microsoft.com/office/drawing/2014/main" id="{34608A1E-6DB7-4090-8189-31E9DE383A00}"/>
              </a:ext>
            </a:extLst>
          </p:cNvPr>
          <p:cNvSpPr txBox="1"/>
          <p:nvPr/>
        </p:nvSpPr>
        <p:spPr>
          <a:xfrm>
            <a:off x="5869213" y="6579239"/>
            <a:ext cx="1979196" cy="276999"/>
          </a:xfrm>
          <a:prstGeom prst="rect">
            <a:avLst/>
          </a:prstGeom>
          <a:noFill/>
        </p:spPr>
        <p:txBody>
          <a:bodyPr wrap="none" rtlCol="0">
            <a:spAutoFit/>
          </a:bodyPr>
          <a:lstStyle/>
          <a:p>
            <a:r>
              <a:rPr lang="en-US" sz="1200" dirty="0"/>
              <a:t>Gopal et al, Cancer Cell 2018</a:t>
            </a:r>
          </a:p>
        </p:txBody>
      </p:sp>
      <p:pic>
        <p:nvPicPr>
          <p:cNvPr id="6" name="Picture 5">
            <a:extLst>
              <a:ext uri="{FF2B5EF4-FFF2-40B4-BE49-F238E27FC236}">
                <a16:creationId xmlns:a16="http://schemas.microsoft.com/office/drawing/2014/main" id="{FCB76BCB-821D-472F-8B2A-E6C6E45B64BD}"/>
              </a:ext>
            </a:extLst>
          </p:cNvPr>
          <p:cNvPicPr>
            <a:picLocks noChangeAspect="1"/>
          </p:cNvPicPr>
          <p:nvPr/>
        </p:nvPicPr>
        <p:blipFill>
          <a:blip r:embed="rId5"/>
          <a:stretch>
            <a:fillRect/>
          </a:stretch>
        </p:blipFill>
        <p:spPr>
          <a:xfrm>
            <a:off x="5824317" y="4692462"/>
            <a:ext cx="2068989" cy="1886777"/>
          </a:xfrm>
          <a:prstGeom prst="rect">
            <a:avLst/>
          </a:prstGeom>
        </p:spPr>
      </p:pic>
    </p:spTree>
    <p:extLst>
      <p:ext uri="{BB962C8B-B14F-4D97-AF65-F5344CB8AC3E}">
        <p14:creationId xmlns:p14="http://schemas.microsoft.com/office/powerpoint/2010/main" val="1855114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28BF-6874-4355-A530-D70AFBD80BFE}"/>
              </a:ext>
            </a:extLst>
          </p:cNvPr>
          <p:cNvSpPr>
            <a:spLocks noGrp="1"/>
          </p:cNvSpPr>
          <p:nvPr>
            <p:ph type="title"/>
          </p:nvPr>
        </p:nvSpPr>
        <p:spPr>
          <a:xfrm>
            <a:off x="152400" y="228600"/>
            <a:ext cx="8915400" cy="487362"/>
          </a:xfrm>
        </p:spPr>
        <p:txBody>
          <a:bodyPr/>
          <a:lstStyle/>
          <a:p>
            <a:r>
              <a:rPr lang="en-US" dirty="0" err="1"/>
              <a:t>mtDNA</a:t>
            </a:r>
            <a:r>
              <a:rPr lang="en-US" dirty="0"/>
              <a:t> somatic mutations in aging and age-related disease</a:t>
            </a:r>
          </a:p>
        </p:txBody>
      </p:sp>
      <p:sp>
        <p:nvSpPr>
          <p:cNvPr id="4" name="Oval 3">
            <a:extLst>
              <a:ext uri="{FF2B5EF4-FFF2-40B4-BE49-F238E27FC236}">
                <a16:creationId xmlns:a16="http://schemas.microsoft.com/office/drawing/2014/main" id="{2B54A429-6608-4A19-8EF4-4BC5AFC3B713}"/>
              </a:ext>
            </a:extLst>
          </p:cNvPr>
          <p:cNvSpPr/>
          <p:nvPr/>
        </p:nvSpPr>
        <p:spPr>
          <a:xfrm>
            <a:off x="1905000" y="2886547"/>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Somatic mtDNA mutations</a:t>
            </a:r>
          </a:p>
        </p:txBody>
      </p:sp>
      <p:sp>
        <p:nvSpPr>
          <p:cNvPr id="6" name="Oval 5">
            <a:extLst>
              <a:ext uri="{FF2B5EF4-FFF2-40B4-BE49-F238E27FC236}">
                <a16:creationId xmlns:a16="http://schemas.microsoft.com/office/drawing/2014/main" id="{617A98FC-34E8-45EB-9DAA-3F617E10BD15}"/>
              </a:ext>
            </a:extLst>
          </p:cNvPr>
          <p:cNvSpPr/>
          <p:nvPr/>
        </p:nvSpPr>
        <p:spPr>
          <a:xfrm>
            <a:off x="5105400" y="2895600"/>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Age-related</a:t>
            </a:r>
          </a:p>
          <a:p>
            <a:pPr algn="ctr"/>
            <a:r>
              <a:rPr lang="en-US" dirty="0">
                <a:solidFill>
                  <a:schemeClr val="tx1"/>
                </a:solidFill>
              </a:rPr>
              <a:t>diseases</a:t>
            </a:r>
          </a:p>
        </p:txBody>
      </p:sp>
      <p:sp>
        <p:nvSpPr>
          <p:cNvPr id="7" name="Arrow: Right 6">
            <a:extLst>
              <a:ext uri="{FF2B5EF4-FFF2-40B4-BE49-F238E27FC236}">
                <a16:creationId xmlns:a16="http://schemas.microsoft.com/office/drawing/2014/main" id="{B9F152C6-2126-4E3B-B8BC-8DF0F4C2F153}"/>
              </a:ext>
            </a:extLst>
          </p:cNvPr>
          <p:cNvSpPr/>
          <p:nvPr/>
        </p:nvSpPr>
        <p:spPr>
          <a:xfrm>
            <a:off x="4191000" y="3267547"/>
            <a:ext cx="762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98F1503-D9B7-467D-9941-1B2B612EBDE8}"/>
              </a:ext>
            </a:extLst>
          </p:cNvPr>
          <p:cNvSpPr txBox="1"/>
          <p:nvPr/>
        </p:nvSpPr>
        <p:spPr>
          <a:xfrm>
            <a:off x="4301733" y="2406836"/>
            <a:ext cx="540533" cy="1015663"/>
          </a:xfrm>
          <a:prstGeom prst="rect">
            <a:avLst/>
          </a:prstGeom>
          <a:noFill/>
        </p:spPr>
        <p:txBody>
          <a:bodyPr wrap="none" rtlCol="0">
            <a:spAutoFit/>
          </a:bodyPr>
          <a:lstStyle/>
          <a:p>
            <a:r>
              <a:rPr lang="en-US" sz="6000" b="1" dirty="0">
                <a:solidFill>
                  <a:srgbClr val="0070C0"/>
                </a:solidFill>
              </a:rPr>
              <a:t>?</a:t>
            </a:r>
          </a:p>
        </p:txBody>
      </p:sp>
    </p:spTree>
    <p:extLst>
      <p:ext uri="{BB962C8B-B14F-4D97-AF65-F5344CB8AC3E}">
        <p14:creationId xmlns:p14="http://schemas.microsoft.com/office/powerpoint/2010/main" val="128153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28BF-6874-4355-A530-D70AFBD80BFE}"/>
              </a:ext>
            </a:extLst>
          </p:cNvPr>
          <p:cNvSpPr>
            <a:spLocks noGrp="1"/>
          </p:cNvSpPr>
          <p:nvPr>
            <p:ph type="title"/>
          </p:nvPr>
        </p:nvSpPr>
        <p:spPr>
          <a:xfrm>
            <a:off x="152400" y="228600"/>
            <a:ext cx="8915400" cy="487362"/>
          </a:xfrm>
        </p:spPr>
        <p:txBody>
          <a:bodyPr/>
          <a:lstStyle/>
          <a:p>
            <a:r>
              <a:rPr lang="en-US" dirty="0"/>
              <a:t>mtDNA somatic mutations in aging and age-related disease</a:t>
            </a:r>
          </a:p>
        </p:txBody>
      </p:sp>
      <p:sp>
        <p:nvSpPr>
          <p:cNvPr id="4" name="Oval 3">
            <a:extLst>
              <a:ext uri="{FF2B5EF4-FFF2-40B4-BE49-F238E27FC236}">
                <a16:creationId xmlns:a16="http://schemas.microsoft.com/office/drawing/2014/main" id="{2B54A429-6608-4A19-8EF4-4BC5AFC3B713}"/>
              </a:ext>
            </a:extLst>
          </p:cNvPr>
          <p:cNvSpPr/>
          <p:nvPr/>
        </p:nvSpPr>
        <p:spPr>
          <a:xfrm>
            <a:off x="1905000" y="1020762"/>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Somatic mtDNA mutations</a:t>
            </a:r>
          </a:p>
        </p:txBody>
      </p:sp>
      <p:sp>
        <p:nvSpPr>
          <p:cNvPr id="6" name="Oval 5">
            <a:extLst>
              <a:ext uri="{FF2B5EF4-FFF2-40B4-BE49-F238E27FC236}">
                <a16:creationId xmlns:a16="http://schemas.microsoft.com/office/drawing/2014/main" id="{617A98FC-34E8-45EB-9DAA-3F617E10BD15}"/>
              </a:ext>
            </a:extLst>
          </p:cNvPr>
          <p:cNvSpPr/>
          <p:nvPr/>
        </p:nvSpPr>
        <p:spPr>
          <a:xfrm>
            <a:off x="5105400" y="1029815"/>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Age-related</a:t>
            </a:r>
          </a:p>
          <a:p>
            <a:pPr algn="ctr"/>
            <a:r>
              <a:rPr lang="en-US" dirty="0">
                <a:solidFill>
                  <a:schemeClr val="tx1"/>
                </a:solidFill>
              </a:rPr>
              <a:t>diseases</a:t>
            </a:r>
          </a:p>
        </p:txBody>
      </p:sp>
      <p:sp>
        <p:nvSpPr>
          <p:cNvPr id="7" name="Arrow: Right 6">
            <a:extLst>
              <a:ext uri="{FF2B5EF4-FFF2-40B4-BE49-F238E27FC236}">
                <a16:creationId xmlns:a16="http://schemas.microsoft.com/office/drawing/2014/main" id="{B9F152C6-2126-4E3B-B8BC-8DF0F4C2F153}"/>
              </a:ext>
            </a:extLst>
          </p:cNvPr>
          <p:cNvSpPr/>
          <p:nvPr/>
        </p:nvSpPr>
        <p:spPr>
          <a:xfrm>
            <a:off x="4572000" y="1401762"/>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4C0C482-5E85-4878-9065-C30D68A45C43}"/>
              </a:ext>
            </a:extLst>
          </p:cNvPr>
          <p:cNvSpPr/>
          <p:nvPr/>
        </p:nvSpPr>
        <p:spPr>
          <a:xfrm>
            <a:off x="4114800" y="1401762"/>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96F09B-450E-4BF3-9DFB-82CD0D52459D}"/>
              </a:ext>
            </a:extLst>
          </p:cNvPr>
          <p:cNvSpPr txBox="1"/>
          <p:nvPr/>
        </p:nvSpPr>
        <p:spPr>
          <a:xfrm>
            <a:off x="4346188" y="914400"/>
            <a:ext cx="375424" cy="584775"/>
          </a:xfrm>
          <a:prstGeom prst="rect">
            <a:avLst/>
          </a:prstGeom>
          <a:noFill/>
        </p:spPr>
        <p:txBody>
          <a:bodyPr wrap="none" rtlCol="0">
            <a:spAutoFit/>
          </a:bodyPr>
          <a:lstStyle/>
          <a:p>
            <a:r>
              <a:rPr lang="en-US" sz="3200" b="1" dirty="0">
                <a:solidFill>
                  <a:srgbClr val="0070C0"/>
                </a:solidFill>
              </a:rPr>
              <a:t>?</a:t>
            </a:r>
          </a:p>
        </p:txBody>
      </p:sp>
      <p:sp>
        <p:nvSpPr>
          <p:cNvPr id="11" name="Oval 10">
            <a:extLst>
              <a:ext uri="{FF2B5EF4-FFF2-40B4-BE49-F238E27FC236}">
                <a16:creationId xmlns:a16="http://schemas.microsoft.com/office/drawing/2014/main" id="{9BF3FD15-5E93-4AC9-B045-51CCD5C937CA}"/>
              </a:ext>
            </a:extLst>
          </p:cNvPr>
          <p:cNvSpPr/>
          <p:nvPr/>
        </p:nvSpPr>
        <p:spPr>
          <a:xfrm>
            <a:off x="1905000" y="2962747"/>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Somatic mtDNA mutations</a:t>
            </a:r>
          </a:p>
        </p:txBody>
      </p:sp>
      <p:sp>
        <p:nvSpPr>
          <p:cNvPr id="12" name="Oval 11">
            <a:extLst>
              <a:ext uri="{FF2B5EF4-FFF2-40B4-BE49-F238E27FC236}">
                <a16:creationId xmlns:a16="http://schemas.microsoft.com/office/drawing/2014/main" id="{C9DED413-BD35-4BDC-BBC8-867FB1FD3297}"/>
              </a:ext>
            </a:extLst>
          </p:cNvPr>
          <p:cNvSpPr/>
          <p:nvPr/>
        </p:nvSpPr>
        <p:spPr>
          <a:xfrm>
            <a:off x="5105400" y="2971800"/>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Age-related</a:t>
            </a:r>
          </a:p>
          <a:p>
            <a:pPr algn="ctr"/>
            <a:r>
              <a:rPr lang="en-US" dirty="0">
                <a:solidFill>
                  <a:schemeClr val="tx1"/>
                </a:solidFill>
              </a:rPr>
              <a:t>diseases</a:t>
            </a:r>
          </a:p>
        </p:txBody>
      </p:sp>
      <p:sp>
        <p:nvSpPr>
          <p:cNvPr id="13" name="Arrow: Right 12">
            <a:extLst>
              <a:ext uri="{FF2B5EF4-FFF2-40B4-BE49-F238E27FC236}">
                <a16:creationId xmlns:a16="http://schemas.microsoft.com/office/drawing/2014/main" id="{7E086EBF-F8DB-483D-9677-980D8FF1FDC5}"/>
              </a:ext>
            </a:extLst>
          </p:cNvPr>
          <p:cNvSpPr/>
          <p:nvPr/>
        </p:nvSpPr>
        <p:spPr>
          <a:xfrm rot="10800000">
            <a:off x="4572000" y="3343747"/>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1972F5B-CF6C-4D6A-B198-F4E3C1FE9BA6}"/>
              </a:ext>
            </a:extLst>
          </p:cNvPr>
          <p:cNvSpPr/>
          <p:nvPr/>
        </p:nvSpPr>
        <p:spPr>
          <a:xfrm rot="10800000">
            <a:off x="4114800" y="3343747"/>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4ADC3F0-F9D5-41A9-9AB3-1086D7AF0B17}"/>
              </a:ext>
            </a:extLst>
          </p:cNvPr>
          <p:cNvSpPr txBox="1"/>
          <p:nvPr/>
        </p:nvSpPr>
        <p:spPr>
          <a:xfrm>
            <a:off x="3298054" y="2856385"/>
            <a:ext cx="2520626" cy="1231106"/>
          </a:xfrm>
          <a:prstGeom prst="rect">
            <a:avLst/>
          </a:prstGeom>
          <a:noFill/>
        </p:spPr>
        <p:txBody>
          <a:bodyPr wrap="none" rtlCol="0">
            <a:spAutoFit/>
          </a:bodyPr>
          <a:lstStyle/>
          <a:p>
            <a:pPr algn="ctr"/>
            <a:r>
              <a:rPr lang="en-US" sz="3200" b="1" dirty="0">
                <a:solidFill>
                  <a:srgbClr val="0070C0"/>
                </a:solidFill>
              </a:rPr>
              <a:t>?</a:t>
            </a:r>
          </a:p>
          <a:p>
            <a:pPr algn="ctr"/>
            <a:endParaRPr lang="en-US" sz="1400" b="1" dirty="0">
              <a:solidFill>
                <a:srgbClr val="0070C0"/>
              </a:solidFill>
            </a:endParaRPr>
          </a:p>
          <a:p>
            <a:pPr algn="ctr"/>
            <a:r>
              <a:rPr lang="en-US" sz="1400" b="1" dirty="0" err="1"/>
              <a:t>eg</a:t>
            </a:r>
            <a:r>
              <a:rPr lang="en-US" sz="1400" b="1" dirty="0"/>
              <a:t> fibrosis</a:t>
            </a:r>
          </a:p>
          <a:p>
            <a:pPr algn="ctr"/>
            <a:r>
              <a:rPr lang="en-US" sz="1400" b="1" dirty="0"/>
              <a:t>Blood cell composition changes</a:t>
            </a:r>
          </a:p>
        </p:txBody>
      </p:sp>
      <p:sp>
        <p:nvSpPr>
          <p:cNvPr id="16" name="Oval 15">
            <a:extLst>
              <a:ext uri="{FF2B5EF4-FFF2-40B4-BE49-F238E27FC236}">
                <a16:creationId xmlns:a16="http://schemas.microsoft.com/office/drawing/2014/main" id="{35732A2C-5ADA-43A4-84E1-E5069AA8B7A3}"/>
              </a:ext>
            </a:extLst>
          </p:cNvPr>
          <p:cNvSpPr/>
          <p:nvPr/>
        </p:nvSpPr>
        <p:spPr>
          <a:xfrm>
            <a:off x="1828800" y="5782147"/>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Somatic mtDNA mutations</a:t>
            </a:r>
          </a:p>
        </p:txBody>
      </p:sp>
      <p:sp>
        <p:nvSpPr>
          <p:cNvPr id="17" name="Oval 16">
            <a:extLst>
              <a:ext uri="{FF2B5EF4-FFF2-40B4-BE49-F238E27FC236}">
                <a16:creationId xmlns:a16="http://schemas.microsoft.com/office/drawing/2014/main" id="{FDF62729-4FB4-4ABE-B7D9-512889552EB2}"/>
              </a:ext>
            </a:extLst>
          </p:cNvPr>
          <p:cNvSpPr/>
          <p:nvPr/>
        </p:nvSpPr>
        <p:spPr>
          <a:xfrm>
            <a:off x="5029200" y="5791200"/>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Age-related</a:t>
            </a:r>
          </a:p>
          <a:p>
            <a:pPr algn="ctr"/>
            <a:r>
              <a:rPr lang="en-US" dirty="0">
                <a:solidFill>
                  <a:schemeClr val="tx1"/>
                </a:solidFill>
              </a:rPr>
              <a:t>diseases</a:t>
            </a:r>
          </a:p>
        </p:txBody>
      </p:sp>
      <p:sp>
        <p:nvSpPr>
          <p:cNvPr id="18" name="Arrow: Right 17">
            <a:extLst>
              <a:ext uri="{FF2B5EF4-FFF2-40B4-BE49-F238E27FC236}">
                <a16:creationId xmlns:a16="http://schemas.microsoft.com/office/drawing/2014/main" id="{FD879947-D00D-4DF8-B618-604273E75F98}"/>
              </a:ext>
            </a:extLst>
          </p:cNvPr>
          <p:cNvSpPr/>
          <p:nvPr/>
        </p:nvSpPr>
        <p:spPr>
          <a:xfrm rot="1800000">
            <a:off x="5375783" y="5539187"/>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D9B00F6A-1062-4E97-8745-0E928D31AE5C}"/>
              </a:ext>
            </a:extLst>
          </p:cNvPr>
          <p:cNvSpPr/>
          <p:nvPr/>
        </p:nvSpPr>
        <p:spPr>
          <a:xfrm rot="8100000">
            <a:off x="3149227" y="5539187"/>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1C073EB-A8B8-4C9C-BBC1-6292BBC3D455}"/>
              </a:ext>
            </a:extLst>
          </p:cNvPr>
          <p:cNvSpPr/>
          <p:nvPr/>
        </p:nvSpPr>
        <p:spPr>
          <a:xfrm>
            <a:off x="3429000" y="4724400"/>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Something</a:t>
            </a:r>
          </a:p>
          <a:p>
            <a:pPr algn="ctr"/>
            <a:r>
              <a:rPr lang="en-US" sz="1400" dirty="0" err="1">
                <a:solidFill>
                  <a:schemeClr val="tx1"/>
                </a:solidFill>
              </a:rPr>
              <a:t>eg</a:t>
            </a:r>
            <a:r>
              <a:rPr lang="en-US" sz="1400" dirty="0">
                <a:solidFill>
                  <a:schemeClr val="tx1"/>
                </a:solidFill>
              </a:rPr>
              <a:t> inflammation</a:t>
            </a:r>
          </a:p>
        </p:txBody>
      </p:sp>
    </p:spTree>
    <p:extLst>
      <p:ext uri="{BB962C8B-B14F-4D97-AF65-F5344CB8AC3E}">
        <p14:creationId xmlns:p14="http://schemas.microsoft.com/office/powerpoint/2010/main" val="2904825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28BF-6874-4355-A530-D70AFBD80BFE}"/>
              </a:ext>
            </a:extLst>
          </p:cNvPr>
          <p:cNvSpPr>
            <a:spLocks noGrp="1"/>
          </p:cNvSpPr>
          <p:nvPr>
            <p:ph type="title"/>
          </p:nvPr>
        </p:nvSpPr>
        <p:spPr>
          <a:xfrm>
            <a:off x="152400" y="228600"/>
            <a:ext cx="9753600" cy="487362"/>
          </a:xfrm>
        </p:spPr>
        <p:txBody>
          <a:bodyPr/>
          <a:lstStyle/>
          <a:p>
            <a:r>
              <a:rPr lang="en-US" dirty="0"/>
              <a:t>Mitochondrial dysfunction in aging and age-related disease</a:t>
            </a:r>
          </a:p>
        </p:txBody>
      </p:sp>
      <p:sp>
        <p:nvSpPr>
          <p:cNvPr id="3" name="Content Placeholder 2">
            <a:extLst>
              <a:ext uri="{FF2B5EF4-FFF2-40B4-BE49-F238E27FC236}">
                <a16:creationId xmlns:a16="http://schemas.microsoft.com/office/drawing/2014/main" id="{7A28CEC1-00FE-4186-91B8-F48A75C3F117}"/>
              </a:ext>
            </a:extLst>
          </p:cNvPr>
          <p:cNvSpPr>
            <a:spLocks noGrp="1"/>
          </p:cNvSpPr>
          <p:nvPr>
            <p:ph idx="1"/>
          </p:nvPr>
        </p:nvSpPr>
        <p:spPr>
          <a:xfrm>
            <a:off x="533400" y="914400"/>
            <a:ext cx="8534400" cy="5715000"/>
          </a:xfrm>
        </p:spPr>
        <p:txBody>
          <a:bodyPr>
            <a:normAutofit/>
          </a:bodyPr>
          <a:lstStyle/>
          <a:p>
            <a:pPr marL="0" indent="0">
              <a:buNone/>
            </a:pPr>
            <a:r>
              <a:rPr lang="en-US" dirty="0"/>
              <a:t>How to distinguish association from causality?</a:t>
            </a:r>
          </a:p>
          <a:p>
            <a:pPr marL="457200" indent="-457200">
              <a:buFont typeface="+mj-lt"/>
              <a:buAutoNum type="arabicPeriod"/>
            </a:pPr>
            <a:r>
              <a:rPr lang="en-US" dirty="0"/>
              <a:t>Genetics</a:t>
            </a:r>
          </a:p>
          <a:p>
            <a:pPr lvl="1"/>
            <a:r>
              <a:rPr lang="en-US" dirty="0"/>
              <a:t>Rare monogenic disease: do these affect mitochondrial genes/function?</a:t>
            </a:r>
          </a:p>
          <a:p>
            <a:pPr lvl="1"/>
            <a:r>
              <a:rPr lang="en-US" dirty="0"/>
              <a:t>Common disease: are GWAS hits enriched in mitochondrial genes?  Does association still stand after correcting for correlates (</a:t>
            </a:r>
            <a:r>
              <a:rPr lang="en-US" dirty="0" err="1"/>
              <a:t>eg</a:t>
            </a:r>
            <a:r>
              <a:rPr lang="en-US" dirty="0"/>
              <a:t> blood cell composition)</a:t>
            </a:r>
          </a:p>
          <a:p>
            <a:pPr marL="457200" indent="-457200">
              <a:buFont typeface="+mj-lt"/>
              <a:buAutoNum type="arabicPeriod"/>
            </a:pPr>
            <a:r>
              <a:rPr lang="en-US" dirty="0" err="1"/>
              <a:t>Pharmocology</a:t>
            </a:r>
            <a:endParaRPr lang="en-US" dirty="0"/>
          </a:p>
          <a:p>
            <a:pPr lvl="1"/>
            <a:r>
              <a:rPr lang="en-US" dirty="0"/>
              <a:t>Do drugs known to help disease directly target mitochondrial function?</a:t>
            </a:r>
          </a:p>
          <a:p>
            <a:pPr marL="457200" indent="-457200">
              <a:buFont typeface="+mj-lt"/>
              <a:buAutoNum type="arabicPeriod"/>
            </a:pPr>
            <a:r>
              <a:rPr lang="en-US" dirty="0"/>
              <a:t>Experiments in model systems</a:t>
            </a:r>
          </a:p>
          <a:p>
            <a:pPr lvl="1"/>
            <a:r>
              <a:rPr lang="en-US" dirty="0"/>
              <a:t>Do perturbations to mitochondria (</a:t>
            </a:r>
            <a:r>
              <a:rPr lang="en-US" dirty="0" err="1"/>
              <a:t>eg</a:t>
            </a:r>
            <a:r>
              <a:rPr lang="en-US" dirty="0"/>
              <a:t> </a:t>
            </a:r>
            <a:r>
              <a:rPr lang="en-US" dirty="0" err="1"/>
              <a:t>mtDNA</a:t>
            </a:r>
            <a:r>
              <a:rPr lang="en-US" dirty="0"/>
              <a:t> mutations, </a:t>
            </a:r>
            <a:r>
              <a:rPr lang="en-US" dirty="0" err="1"/>
              <a:t>mito</a:t>
            </a:r>
            <a:r>
              <a:rPr lang="en-US" dirty="0"/>
              <a:t> gene KO) cause similar phenotype in model organisms?</a:t>
            </a:r>
          </a:p>
          <a:p>
            <a:pPr lvl="1"/>
            <a:endParaRPr lang="en-US" dirty="0"/>
          </a:p>
          <a:p>
            <a:pPr marL="57150" indent="0">
              <a:buNone/>
            </a:pPr>
            <a:r>
              <a:rPr lang="en-US" dirty="0"/>
              <a:t>So far, </a:t>
            </a:r>
          </a:p>
          <a:p>
            <a:pPr marL="400050"/>
            <a:r>
              <a:rPr lang="en-US" dirty="0"/>
              <a:t>Parkinson’s Disease has strong support of mitochondria playing a causal role (based on familial PD genes, </a:t>
            </a:r>
            <a:r>
              <a:rPr lang="en-US" dirty="0" err="1"/>
              <a:t>pharmocology</a:t>
            </a:r>
            <a:r>
              <a:rPr lang="en-US" dirty="0"/>
              <a:t>)</a:t>
            </a:r>
          </a:p>
          <a:p>
            <a:pPr marL="400050"/>
            <a:r>
              <a:rPr lang="en-US" dirty="0"/>
              <a:t>Diabetes and cancer: evidence does not look causal (with a few exceptions)</a:t>
            </a:r>
          </a:p>
          <a:p>
            <a:pPr marL="400050"/>
            <a:r>
              <a:rPr lang="en-US" dirty="0"/>
              <a:t>Others (e.g. Alzheimer’s Disease, Aging): Jury is still out</a:t>
            </a:r>
          </a:p>
        </p:txBody>
      </p:sp>
    </p:spTree>
    <p:extLst>
      <p:ext uri="{BB962C8B-B14F-4D97-AF65-F5344CB8AC3E}">
        <p14:creationId xmlns:p14="http://schemas.microsoft.com/office/powerpoint/2010/main" val="230486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990600"/>
            <a:ext cx="2628900" cy="3090111"/>
          </a:xfrm>
          <a:prstGeom prst="rect">
            <a:avLst/>
          </a:prstGeom>
        </p:spPr>
      </p:pic>
      <p:sp>
        <p:nvSpPr>
          <p:cNvPr id="2" name="Title 1"/>
          <p:cNvSpPr>
            <a:spLocks noGrp="1"/>
          </p:cNvSpPr>
          <p:nvPr>
            <p:ph type="title"/>
          </p:nvPr>
        </p:nvSpPr>
        <p:spPr/>
        <p:txBody>
          <a:bodyPr/>
          <a:lstStyle/>
          <a:p>
            <a:r>
              <a:rPr lang="en-US" dirty="0"/>
              <a:t>Mitochondrial oxidative phosphorylation (OXPHOS)</a:t>
            </a:r>
          </a:p>
        </p:txBody>
      </p:sp>
      <p:sp>
        <p:nvSpPr>
          <p:cNvPr id="3" name="Content Placeholder 2"/>
          <p:cNvSpPr>
            <a:spLocks noGrp="1"/>
          </p:cNvSpPr>
          <p:nvPr>
            <p:ph idx="1"/>
          </p:nvPr>
        </p:nvSpPr>
        <p:spPr>
          <a:xfrm>
            <a:off x="3255964" y="914400"/>
            <a:ext cx="5430836" cy="3045930"/>
          </a:xfrm>
        </p:spPr>
        <p:txBody>
          <a:bodyPr/>
          <a:lstStyle/>
          <a:p>
            <a:pPr marL="0" indent="0">
              <a:buNone/>
            </a:pPr>
            <a:r>
              <a:rPr lang="en-US" dirty="0"/>
              <a:t>100 kilocalories/hr</a:t>
            </a:r>
          </a:p>
          <a:p>
            <a:r>
              <a:rPr lang="en-US" dirty="0"/>
              <a:t>20% brain (only 2% body mass)</a:t>
            </a:r>
          </a:p>
          <a:p>
            <a:pPr marL="0" indent="0">
              <a:buNone/>
            </a:pPr>
            <a:endParaRPr lang="en-US" dirty="0"/>
          </a:p>
          <a:p>
            <a:pPr marL="0" indent="0">
              <a:buNone/>
            </a:pPr>
            <a:r>
              <a:rPr lang="en-US" dirty="0"/>
              <a:t>Mitochondria generate 90% cellular ATP</a:t>
            </a:r>
          </a:p>
          <a:p>
            <a:r>
              <a:rPr lang="en-US" dirty="0"/>
              <a:t>65kg (140lbs) ATP/day</a:t>
            </a:r>
          </a:p>
          <a:p>
            <a:r>
              <a:rPr lang="en-US" dirty="0"/>
              <a:t>380 liters oxygen/day (90% used in OXPHOS)</a:t>
            </a:r>
          </a:p>
          <a:p>
            <a:r>
              <a:rPr lang="en-US" dirty="0" err="1"/>
              <a:t>mito</a:t>
            </a:r>
            <a:r>
              <a:rPr lang="en-US" dirty="0"/>
              <a:t> inner membrane 14,000m</a:t>
            </a:r>
            <a:r>
              <a:rPr lang="en-US" baseline="30000" dirty="0"/>
              <a:t>2</a:t>
            </a:r>
          </a:p>
          <a:p>
            <a:pPr marL="0" indent="0">
              <a:buNone/>
            </a:pPr>
            <a:endParaRPr lang="en-US" dirty="0"/>
          </a:p>
          <a:p>
            <a:pPr marL="0" indent="0">
              <a:buNone/>
            </a:pPr>
            <a:endParaRPr lang="en-US" dirty="0"/>
          </a:p>
        </p:txBody>
      </p:sp>
      <p:sp>
        <p:nvSpPr>
          <p:cNvPr id="6" name="Rectangle 5"/>
          <p:cNvSpPr/>
          <p:nvPr/>
        </p:nvSpPr>
        <p:spPr>
          <a:xfrm>
            <a:off x="7886700" y="6611779"/>
            <a:ext cx="1257300" cy="276999"/>
          </a:xfrm>
          <a:prstGeom prst="rect">
            <a:avLst/>
          </a:prstGeom>
        </p:spPr>
        <p:txBody>
          <a:bodyPr wrap="square">
            <a:spAutoFit/>
          </a:bodyPr>
          <a:lstStyle/>
          <a:p>
            <a:pPr algn="r"/>
            <a:r>
              <a:rPr lang="en-US" sz="1200" dirty="0">
                <a:latin typeface="+mj-lt"/>
              </a:rPr>
              <a:t>Rich Nature 2003</a:t>
            </a:r>
          </a:p>
        </p:txBody>
      </p:sp>
      <p:grpSp>
        <p:nvGrpSpPr>
          <p:cNvPr id="5" name="Group 4"/>
          <p:cNvGrpSpPr/>
          <p:nvPr/>
        </p:nvGrpSpPr>
        <p:grpSpPr>
          <a:xfrm>
            <a:off x="35560" y="3565849"/>
            <a:ext cx="8851957" cy="3045930"/>
            <a:chOff x="152402" y="4343400"/>
            <a:chExt cx="6324598" cy="2176274"/>
          </a:xfrm>
        </p:grpSpPr>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85080" y="4148791"/>
              <a:ext cx="163820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bwMode="auto">
            <a:xfrm>
              <a:off x="3505200" y="4343400"/>
              <a:ext cx="2971800" cy="184271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h="38100" prst="coolSlant"/>
            </a:sp3d>
          </p:spPr>
          <p:txBody>
            <a:bodyPr/>
            <a:lstStyle/>
            <a:p>
              <a:pPr eaLnBrk="0" hangingPunct="0">
                <a:defRPr/>
              </a:pPr>
              <a:endParaRPr lang="en-US" dirty="0"/>
            </a:p>
          </p:txBody>
        </p:sp>
        <p:cxnSp>
          <p:nvCxnSpPr>
            <p:cNvPr id="11" name="Straight Connector 14"/>
            <p:cNvCxnSpPr>
              <a:cxnSpLocks noChangeShapeType="1"/>
            </p:cNvCxnSpPr>
            <p:nvPr/>
          </p:nvCxnSpPr>
          <p:spPr bwMode="auto">
            <a:xfrm flipV="1">
              <a:off x="2895600" y="4881469"/>
              <a:ext cx="609600" cy="359569"/>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2" name="Straight Connector 15"/>
            <p:cNvCxnSpPr>
              <a:cxnSpLocks noChangeShapeType="1"/>
            </p:cNvCxnSpPr>
            <p:nvPr/>
          </p:nvCxnSpPr>
          <p:spPr bwMode="auto">
            <a:xfrm flipV="1">
              <a:off x="2895600" y="5088638"/>
              <a:ext cx="609600" cy="15240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pic>
          <p:nvPicPr>
            <p:cNvPr id="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820" y="4648234"/>
              <a:ext cx="2935599" cy="11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flipV="1">
              <a:off x="4191000" y="4572000"/>
              <a:ext cx="0" cy="51663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800600" y="4572001"/>
              <a:ext cx="0" cy="22859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181600" y="4572000"/>
              <a:ext cx="0" cy="22860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791200" y="4572000"/>
              <a:ext cx="0" cy="228600"/>
            </a:xfrm>
            <a:prstGeom prst="straightConnector1">
              <a:avLst/>
            </a:prstGeom>
            <a:ln w="127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5225640"/>
              <a:ext cx="0" cy="58232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030135" y="4343400"/>
              <a:ext cx="357790" cy="276999"/>
            </a:xfrm>
            <a:prstGeom prst="rect">
              <a:avLst/>
            </a:prstGeom>
            <a:noFill/>
          </p:spPr>
          <p:txBody>
            <a:bodyPr wrap="none" rtlCol="0">
              <a:spAutoFit/>
            </a:bodyPr>
            <a:lstStyle/>
            <a:p>
              <a:r>
                <a:rPr lang="en-US" sz="1200" b="1" dirty="0">
                  <a:solidFill>
                    <a:srgbClr val="0070C0"/>
                  </a:solidFill>
                </a:rPr>
                <a:t>H+</a:t>
              </a:r>
            </a:p>
          </p:txBody>
        </p:sp>
        <p:sp>
          <p:nvSpPr>
            <p:cNvPr id="39" name="TextBox 38"/>
            <p:cNvSpPr txBox="1"/>
            <p:nvPr/>
          </p:nvSpPr>
          <p:spPr>
            <a:xfrm>
              <a:off x="4648200" y="4343400"/>
              <a:ext cx="357790" cy="276999"/>
            </a:xfrm>
            <a:prstGeom prst="rect">
              <a:avLst/>
            </a:prstGeom>
            <a:noFill/>
          </p:spPr>
          <p:txBody>
            <a:bodyPr wrap="none" rtlCol="0">
              <a:spAutoFit/>
            </a:bodyPr>
            <a:lstStyle/>
            <a:p>
              <a:r>
                <a:rPr lang="en-US" sz="1200" b="1" dirty="0">
                  <a:solidFill>
                    <a:srgbClr val="0070C0"/>
                  </a:solidFill>
                </a:rPr>
                <a:t>H+</a:t>
              </a:r>
            </a:p>
          </p:txBody>
        </p:sp>
        <p:sp>
          <p:nvSpPr>
            <p:cNvPr id="40" name="TextBox 39"/>
            <p:cNvSpPr txBox="1"/>
            <p:nvPr/>
          </p:nvSpPr>
          <p:spPr>
            <a:xfrm>
              <a:off x="5052410" y="4343400"/>
              <a:ext cx="357790" cy="276999"/>
            </a:xfrm>
            <a:prstGeom prst="rect">
              <a:avLst/>
            </a:prstGeom>
            <a:noFill/>
          </p:spPr>
          <p:txBody>
            <a:bodyPr wrap="none" rtlCol="0">
              <a:spAutoFit/>
            </a:bodyPr>
            <a:lstStyle/>
            <a:p>
              <a:r>
                <a:rPr lang="en-US" sz="1200" b="1" dirty="0">
                  <a:solidFill>
                    <a:srgbClr val="0070C0"/>
                  </a:solidFill>
                </a:rPr>
                <a:t>H+</a:t>
              </a:r>
            </a:p>
          </p:txBody>
        </p:sp>
        <p:sp>
          <p:nvSpPr>
            <p:cNvPr id="41" name="TextBox 40"/>
            <p:cNvSpPr txBox="1"/>
            <p:nvPr/>
          </p:nvSpPr>
          <p:spPr>
            <a:xfrm>
              <a:off x="5638800" y="4343400"/>
              <a:ext cx="357790" cy="276999"/>
            </a:xfrm>
            <a:prstGeom prst="rect">
              <a:avLst/>
            </a:prstGeom>
            <a:noFill/>
          </p:spPr>
          <p:txBody>
            <a:bodyPr wrap="none" rtlCol="0">
              <a:spAutoFit/>
            </a:bodyPr>
            <a:lstStyle/>
            <a:p>
              <a:r>
                <a:rPr lang="en-US" sz="1200" b="1" dirty="0">
                  <a:solidFill>
                    <a:srgbClr val="0070C0"/>
                  </a:solidFill>
                </a:rPr>
                <a:t>H+</a:t>
              </a:r>
            </a:p>
          </p:txBody>
        </p:sp>
        <p:cxnSp>
          <p:nvCxnSpPr>
            <p:cNvPr id="49" name="Straight Arrow Connector 48"/>
            <p:cNvCxnSpPr/>
            <p:nvPr/>
          </p:nvCxnSpPr>
          <p:spPr>
            <a:xfrm>
              <a:off x="4191000" y="5410200"/>
              <a:ext cx="0" cy="201322"/>
            </a:xfrm>
            <a:prstGeom prst="straightConnector1">
              <a:avLst/>
            </a:prstGeom>
            <a:ln w="127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800600" y="5334000"/>
              <a:ext cx="0" cy="201322"/>
            </a:xfrm>
            <a:prstGeom prst="straightConnector1">
              <a:avLst/>
            </a:prstGeom>
            <a:ln w="127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181600" y="5334000"/>
              <a:ext cx="0" cy="201322"/>
            </a:xfrm>
            <a:prstGeom prst="straightConnector1">
              <a:avLst/>
            </a:prstGeom>
            <a:ln w="12700">
              <a:prstDash val="sysDash"/>
              <a:tailEnd type="non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566956" y="5830882"/>
              <a:ext cx="970907" cy="369332"/>
            </a:xfrm>
            <a:prstGeom prst="rect">
              <a:avLst/>
            </a:prstGeom>
            <a:noFill/>
          </p:spPr>
          <p:txBody>
            <a:bodyPr wrap="none" rtlCol="0">
              <a:spAutoFit/>
            </a:bodyPr>
            <a:lstStyle/>
            <a:p>
              <a:r>
                <a:rPr lang="en-US" dirty="0"/>
                <a:t>OXPHOS</a:t>
              </a:r>
            </a:p>
          </p:txBody>
        </p:sp>
      </p:grpSp>
    </p:spTree>
    <p:extLst>
      <p:ext uri="{BB962C8B-B14F-4D97-AF65-F5344CB8AC3E}">
        <p14:creationId xmlns:p14="http://schemas.microsoft.com/office/powerpoint/2010/main" val="2942816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6F4C-1621-4039-A6B9-C859D7A8ACDF}"/>
              </a:ext>
            </a:extLst>
          </p:cNvPr>
          <p:cNvSpPr>
            <a:spLocks noGrp="1"/>
          </p:cNvSpPr>
          <p:nvPr>
            <p:ph type="title"/>
          </p:nvPr>
        </p:nvSpPr>
        <p:spPr/>
        <p:txBody>
          <a:bodyPr/>
          <a:lstStyle/>
          <a:p>
            <a:r>
              <a:rPr lang="en-US" dirty="0" err="1"/>
              <a:t>mtDNA</a:t>
            </a:r>
            <a:r>
              <a:rPr lang="en-US" dirty="0"/>
              <a:t> somatic mutations and aging</a:t>
            </a:r>
          </a:p>
        </p:txBody>
      </p:sp>
      <p:sp>
        <p:nvSpPr>
          <p:cNvPr id="3" name="Content Placeholder 2">
            <a:extLst>
              <a:ext uri="{FF2B5EF4-FFF2-40B4-BE49-F238E27FC236}">
                <a16:creationId xmlns:a16="http://schemas.microsoft.com/office/drawing/2014/main" id="{451641C4-0025-44CA-B9B8-629F647D4D31}"/>
              </a:ext>
            </a:extLst>
          </p:cNvPr>
          <p:cNvSpPr>
            <a:spLocks noGrp="1"/>
          </p:cNvSpPr>
          <p:nvPr>
            <p:ph idx="1"/>
          </p:nvPr>
        </p:nvSpPr>
        <p:spPr/>
        <p:txBody>
          <a:bodyPr/>
          <a:lstStyle/>
          <a:p>
            <a:pPr marL="0" indent="0">
              <a:buNone/>
            </a:pPr>
            <a:r>
              <a:rPr lang="en-US" dirty="0"/>
              <a:t>Experiment in model systems: </a:t>
            </a:r>
            <a:r>
              <a:rPr lang="en-US" dirty="0" err="1"/>
              <a:t>mtDNA</a:t>
            </a:r>
            <a:r>
              <a:rPr lang="en-US" dirty="0"/>
              <a:t> mutator mouse</a:t>
            </a:r>
          </a:p>
        </p:txBody>
      </p:sp>
      <p:pic>
        <p:nvPicPr>
          <p:cNvPr id="3074" name="Picture 2" descr="Figure 4. A mtDNA mutator mouse at 45 weeks showing progeroid ageing phenotypes, including canities (graying of hair), alopecia (hair loss), kyphosis (curvature of the spine), elongation of ears, reduction in body size, and weight loss.">
            <a:extLst>
              <a:ext uri="{FF2B5EF4-FFF2-40B4-BE49-F238E27FC236}">
                <a16:creationId xmlns:a16="http://schemas.microsoft.com/office/drawing/2014/main" id="{365A0491-BD8F-4B11-A451-4970DEE27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9" y="1524000"/>
            <a:ext cx="7696200" cy="3127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A4784A-23C6-476D-9004-0BFADBCE2668}"/>
              </a:ext>
            </a:extLst>
          </p:cNvPr>
          <p:cNvSpPr txBox="1"/>
          <p:nvPr/>
        </p:nvSpPr>
        <p:spPr>
          <a:xfrm>
            <a:off x="7865078" y="6607423"/>
            <a:ext cx="1281185" cy="276999"/>
          </a:xfrm>
          <a:prstGeom prst="rect">
            <a:avLst/>
          </a:prstGeom>
          <a:noFill/>
        </p:spPr>
        <p:txBody>
          <a:bodyPr wrap="none" rtlCol="0">
            <a:spAutoFit/>
          </a:bodyPr>
          <a:lstStyle/>
          <a:p>
            <a:r>
              <a:rPr lang="en-US" sz="1200" dirty="0"/>
              <a:t>Ross, Thesis 2012</a:t>
            </a:r>
          </a:p>
        </p:txBody>
      </p:sp>
    </p:spTree>
    <p:extLst>
      <p:ext uri="{BB962C8B-B14F-4D97-AF65-F5344CB8AC3E}">
        <p14:creationId xmlns:p14="http://schemas.microsoft.com/office/powerpoint/2010/main" val="3354659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6F4C-1621-4039-A6B9-C859D7A8ACDF}"/>
              </a:ext>
            </a:extLst>
          </p:cNvPr>
          <p:cNvSpPr>
            <a:spLocks noGrp="1"/>
          </p:cNvSpPr>
          <p:nvPr>
            <p:ph type="title"/>
          </p:nvPr>
        </p:nvSpPr>
        <p:spPr/>
        <p:txBody>
          <a:bodyPr/>
          <a:lstStyle/>
          <a:p>
            <a:r>
              <a:rPr lang="en-US" dirty="0" err="1"/>
              <a:t>mtDNA</a:t>
            </a:r>
            <a:r>
              <a:rPr lang="en-US" dirty="0"/>
              <a:t> somatic mutations and aging</a:t>
            </a:r>
          </a:p>
        </p:txBody>
      </p:sp>
      <p:sp>
        <p:nvSpPr>
          <p:cNvPr id="4" name="TextBox 3">
            <a:extLst>
              <a:ext uri="{FF2B5EF4-FFF2-40B4-BE49-F238E27FC236}">
                <a16:creationId xmlns:a16="http://schemas.microsoft.com/office/drawing/2014/main" id="{8DA4784A-23C6-476D-9004-0BFADBCE2668}"/>
              </a:ext>
            </a:extLst>
          </p:cNvPr>
          <p:cNvSpPr txBox="1"/>
          <p:nvPr/>
        </p:nvSpPr>
        <p:spPr>
          <a:xfrm>
            <a:off x="7599802" y="6550839"/>
            <a:ext cx="1560042" cy="276999"/>
          </a:xfrm>
          <a:prstGeom prst="rect">
            <a:avLst/>
          </a:prstGeom>
          <a:noFill/>
        </p:spPr>
        <p:txBody>
          <a:bodyPr wrap="none" rtlCol="0">
            <a:spAutoFit/>
          </a:bodyPr>
          <a:lstStyle/>
          <a:p>
            <a:r>
              <a:rPr lang="en-US" sz="1200" dirty="0" err="1"/>
              <a:t>Shabalina</a:t>
            </a:r>
            <a:r>
              <a:rPr lang="en-US" sz="1200" dirty="0"/>
              <a:t>, Aging 2017</a:t>
            </a:r>
          </a:p>
        </p:txBody>
      </p:sp>
      <p:pic>
        <p:nvPicPr>
          <p:cNvPr id="5" name="Picture 4">
            <a:extLst>
              <a:ext uri="{FF2B5EF4-FFF2-40B4-BE49-F238E27FC236}">
                <a16:creationId xmlns:a16="http://schemas.microsoft.com/office/drawing/2014/main" id="{D0D27445-73CA-4F26-8670-C7078E780E16}"/>
              </a:ext>
            </a:extLst>
          </p:cNvPr>
          <p:cNvPicPr>
            <a:picLocks noChangeAspect="1"/>
          </p:cNvPicPr>
          <p:nvPr/>
        </p:nvPicPr>
        <p:blipFill>
          <a:blip r:embed="rId2"/>
          <a:stretch>
            <a:fillRect/>
          </a:stretch>
        </p:blipFill>
        <p:spPr>
          <a:xfrm>
            <a:off x="1295400" y="1066800"/>
            <a:ext cx="5791200" cy="5448300"/>
          </a:xfrm>
          <a:prstGeom prst="rect">
            <a:avLst/>
          </a:prstGeom>
        </p:spPr>
      </p:pic>
    </p:spTree>
    <p:extLst>
      <p:ext uri="{BB962C8B-B14F-4D97-AF65-F5344CB8AC3E}">
        <p14:creationId xmlns:p14="http://schemas.microsoft.com/office/powerpoint/2010/main" val="953116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28BF-6874-4355-A530-D70AFBD80BFE}"/>
              </a:ext>
            </a:extLst>
          </p:cNvPr>
          <p:cNvSpPr>
            <a:spLocks noGrp="1"/>
          </p:cNvSpPr>
          <p:nvPr>
            <p:ph type="title"/>
          </p:nvPr>
        </p:nvSpPr>
        <p:spPr>
          <a:xfrm>
            <a:off x="152400" y="228600"/>
            <a:ext cx="8915400" cy="487362"/>
          </a:xfrm>
        </p:spPr>
        <p:txBody>
          <a:bodyPr/>
          <a:lstStyle/>
          <a:p>
            <a:r>
              <a:rPr lang="en-US" dirty="0"/>
              <a:t>mtDNA somatic mutations in aging and age-related disease</a:t>
            </a:r>
          </a:p>
        </p:txBody>
      </p:sp>
      <p:sp>
        <p:nvSpPr>
          <p:cNvPr id="4" name="Oval 3">
            <a:extLst>
              <a:ext uri="{FF2B5EF4-FFF2-40B4-BE49-F238E27FC236}">
                <a16:creationId xmlns:a16="http://schemas.microsoft.com/office/drawing/2014/main" id="{2B54A429-6608-4A19-8EF4-4BC5AFC3B713}"/>
              </a:ext>
            </a:extLst>
          </p:cNvPr>
          <p:cNvSpPr/>
          <p:nvPr/>
        </p:nvSpPr>
        <p:spPr>
          <a:xfrm>
            <a:off x="1905000" y="2295226"/>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Somatic mtDNA mutations</a:t>
            </a:r>
          </a:p>
        </p:txBody>
      </p:sp>
      <p:sp>
        <p:nvSpPr>
          <p:cNvPr id="6" name="Oval 5">
            <a:extLst>
              <a:ext uri="{FF2B5EF4-FFF2-40B4-BE49-F238E27FC236}">
                <a16:creationId xmlns:a16="http://schemas.microsoft.com/office/drawing/2014/main" id="{617A98FC-34E8-45EB-9DAA-3F617E10BD15}"/>
              </a:ext>
            </a:extLst>
          </p:cNvPr>
          <p:cNvSpPr/>
          <p:nvPr/>
        </p:nvSpPr>
        <p:spPr>
          <a:xfrm>
            <a:off x="5105400" y="2304279"/>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Age-related</a:t>
            </a:r>
          </a:p>
          <a:p>
            <a:pPr algn="ctr"/>
            <a:r>
              <a:rPr lang="en-US" dirty="0">
                <a:solidFill>
                  <a:schemeClr val="tx1"/>
                </a:solidFill>
              </a:rPr>
              <a:t>diseases</a:t>
            </a:r>
          </a:p>
        </p:txBody>
      </p:sp>
      <p:sp>
        <p:nvSpPr>
          <p:cNvPr id="7" name="Arrow: Right 6">
            <a:extLst>
              <a:ext uri="{FF2B5EF4-FFF2-40B4-BE49-F238E27FC236}">
                <a16:creationId xmlns:a16="http://schemas.microsoft.com/office/drawing/2014/main" id="{B9F152C6-2126-4E3B-B8BC-8DF0F4C2F153}"/>
              </a:ext>
            </a:extLst>
          </p:cNvPr>
          <p:cNvSpPr/>
          <p:nvPr/>
        </p:nvSpPr>
        <p:spPr>
          <a:xfrm>
            <a:off x="4572000" y="2676226"/>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4C0C482-5E85-4878-9065-C30D68A45C43}"/>
              </a:ext>
            </a:extLst>
          </p:cNvPr>
          <p:cNvSpPr/>
          <p:nvPr/>
        </p:nvSpPr>
        <p:spPr>
          <a:xfrm>
            <a:off x="4114800" y="2676226"/>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96F09B-450E-4BF3-9DFB-82CD0D52459D}"/>
              </a:ext>
            </a:extLst>
          </p:cNvPr>
          <p:cNvSpPr txBox="1"/>
          <p:nvPr/>
        </p:nvSpPr>
        <p:spPr>
          <a:xfrm>
            <a:off x="2259376" y="3071336"/>
            <a:ext cx="4597990" cy="830997"/>
          </a:xfrm>
          <a:prstGeom prst="rect">
            <a:avLst/>
          </a:prstGeom>
          <a:noFill/>
        </p:spPr>
        <p:txBody>
          <a:bodyPr wrap="none" rtlCol="0">
            <a:spAutoFit/>
          </a:bodyPr>
          <a:lstStyle/>
          <a:p>
            <a:pPr algn="ctr"/>
            <a:r>
              <a:rPr lang="en-US" sz="1600" b="1" dirty="0">
                <a:solidFill>
                  <a:srgbClr val="0070C0"/>
                </a:solidFill>
              </a:rPr>
              <a:t>Can be causal</a:t>
            </a:r>
          </a:p>
          <a:p>
            <a:pPr algn="ctr"/>
            <a:endParaRPr lang="en-US" sz="1600" b="1" dirty="0">
              <a:solidFill>
                <a:srgbClr val="0070C0"/>
              </a:solidFill>
            </a:endParaRPr>
          </a:p>
          <a:p>
            <a:pPr algn="ctr"/>
            <a:r>
              <a:rPr lang="en-US" sz="1600" b="1" dirty="0">
                <a:solidFill>
                  <a:srgbClr val="0070C0"/>
                </a:solidFill>
              </a:rPr>
              <a:t>Unclear if typical aging caused by mtDNA mutations</a:t>
            </a:r>
          </a:p>
        </p:txBody>
      </p:sp>
    </p:spTree>
    <p:extLst>
      <p:ext uri="{BB962C8B-B14F-4D97-AF65-F5344CB8AC3E}">
        <p14:creationId xmlns:p14="http://schemas.microsoft.com/office/powerpoint/2010/main" val="2198867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a:t>
            </a:r>
          </a:p>
        </p:txBody>
      </p:sp>
      <p:sp>
        <p:nvSpPr>
          <p:cNvPr id="3" name="Content Placeholder 2"/>
          <p:cNvSpPr>
            <a:spLocks noGrp="1"/>
          </p:cNvSpPr>
          <p:nvPr>
            <p:ph idx="1"/>
          </p:nvPr>
        </p:nvSpPr>
        <p:spPr/>
        <p:txBody>
          <a:bodyPr>
            <a:normAutofit/>
          </a:bodyPr>
          <a:lstStyle/>
          <a:p>
            <a:r>
              <a:rPr lang="en-US" dirty="0"/>
              <a:t>Background</a:t>
            </a:r>
          </a:p>
          <a:p>
            <a:endParaRPr lang="en-US" dirty="0"/>
          </a:p>
          <a:p>
            <a:r>
              <a:rPr lang="en-US" dirty="0"/>
              <a:t>Mitochondrial genome (mtDNA)</a:t>
            </a:r>
          </a:p>
          <a:p>
            <a:pPr marL="0" indent="0">
              <a:buNone/>
            </a:pPr>
            <a:endParaRPr lang="en-US" dirty="0"/>
          </a:p>
          <a:p>
            <a:r>
              <a:rPr lang="en-US" dirty="0"/>
              <a:t>mtDNA sequence analysis challenges</a:t>
            </a:r>
          </a:p>
          <a:p>
            <a:pPr marL="0" indent="0">
              <a:buNone/>
            </a:pPr>
            <a:endParaRPr lang="en-US" dirty="0"/>
          </a:p>
          <a:p>
            <a:r>
              <a:rPr lang="en-US" dirty="0"/>
              <a:t>Human mtDNA variation in common disease</a:t>
            </a:r>
          </a:p>
          <a:p>
            <a:endParaRPr lang="en-US" dirty="0"/>
          </a:p>
          <a:p>
            <a:r>
              <a:rPr lang="en-US" dirty="0"/>
              <a:t>Oocyte transfer to prevent mtDNA disease transmission</a:t>
            </a:r>
          </a:p>
          <a:p>
            <a:endParaRPr lang="en-US" dirty="0"/>
          </a:p>
          <a:p>
            <a:r>
              <a:rPr lang="en-US" dirty="0"/>
              <a:t>Somatic </a:t>
            </a:r>
            <a:r>
              <a:rPr lang="en-US" dirty="0" err="1"/>
              <a:t>mtDNA</a:t>
            </a:r>
            <a:r>
              <a:rPr lang="en-US" dirty="0"/>
              <a:t> alterations (tissues &amp; cancer &amp; aging)</a:t>
            </a:r>
          </a:p>
          <a:p>
            <a:pPr marL="0" indent="0">
              <a:buNone/>
            </a:pPr>
            <a:endParaRPr lang="en-US" dirty="0"/>
          </a:p>
        </p:txBody>
      </p:sp>
    </p:spTree>
    <p:extLst>
      <p:ext uri="{BB962C8B-B14F-4D97-AF65-F5344CB8AC3E}">
        <p14:creationId xmlns:p14="http://schemas.microsoft.com/office/powerpoint/2010/main" val="139654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 outline</a:t>
            </a:r>
          </a:p>
        </p:txBody>
      </p:sp>
      <p:sp>
        <p:nvSpPr>
          <p:cNvPr id="3" name="Content Placeholder 2"/>
          <p:cNvSpPr>
            <a:spLocks noGrp="1"/>
          </p:cNvSpPr>
          <p:nvPr>
            <p:ph idx="1"/>
          </p:nvPr>
        </p:nvSpPr>
        <p:spPr/>
        <p:txBody>
          <a:bodyPr>
            <a:normAutofit/>
          </a:bodyPr>
          <a:lstStyle/>
          <a:p>
            <a:r>
              <a:rPr lang="en-US" dirty="0"/>
              <a:t>Background</a:t>
            </a:r>
          </a:p>
          <a:p>
            <a:endParaRPr lang="en-US" dirty="0"/>
          </a:p>
          <a:p>
            <a:r>
              <a:rPr lang="en-US" dirty="0"/>
              <a:t>Mitochondrial genome (mtDNA)</a:t>
            </a:r>
          </a:p>
          <a:p>
            <a:pPr marL="0" indent="0">
              <a:buNone/>
            </a:pPr>
            <a:endParaRPr lang="en-US" dirty="0"/>
          </a:p>
          <a:p>
            <a:r>
              <a:rPr lang="en-US" dirty="0"/>
              <a:t>Human mtDNA variation</a:t>
            </a:r>
          </a:p>
          <a:p>
            <a:pPr marL="0" indent="0">
              <a:buNone/>
            </a:pPr>
            <a:endParaRPr lang="en-US" dirty="0"/>
          </a:p>
          <a:p>
            <a:r>
              <a:rPr lang="en-US" dirty="0"/>
              <a:t>Human mtDNA variation in common disease</a:t>
            </a:r>
          </a:p>
          <a:p>
            <a:endParaRPr lang="en-US" dirty="0"/>
          </a:p>
          <a:p>
            <a:r>
              <a:rPr lang="en-US" dirty="0"/>
              <a:t>Oocyte transfer to prevent mt disease transmission</a:t>
            </a:r>
          </a:p>
          <a:p>
            <a:endParaRPr lang="en-US" dirty="0"/>
          </a:p>
          <a:p>
            <a:r>
              <a:rPr lang="en-US" dirty="0"/>
              <a:t>Somatic mtDNA alterations (tissues &amp; cancer &amp; aging)</a:t>
            </a:r>
          </a:p>
          <a:p>
            <a:pPr marL="0" indent="0">
              <a:buNone/>
            </a:pPr>
            <a:endParaRPr lang="en-US" dirty="0"/>
          </a:p>
        </p:txBody>
      </p:sp>
    </p:spTree>
    <p:extLst>
      <p:ext uri="{BB962C8B-B14F-4D97-AF65-F5344CB8AC3E}">
        <p14:creationId xmlns:p14="http://schemas.microsoft.com/office/powerpoint/2010/main" val="306517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a:t>
            </a:r>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t="4607" b="15422"/>
          <a:stretch/>
        </p:blipFill>
        <p:spPr>
          <a:xfrm>
            <a:off x="381000" y="1828800"/>
            <a:ext cx="3335020" cy="2667000"/>
          </a:xfrm>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8799"/>
            <a:ext cx="3891597" cy="267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10"/>
          <p:cNvGrpSpPr>
            <a:grpSpLocks/>
          </p:cNvGrpSpPr>
          <p:nvPr/>
        </p:nvGrpSpPr>
        <p:grpSpPr bwMode="auto">
          <a:xfrm>
            <a:off x="-507999" y="4398963"/>
            <a:ext cx="8826499" cy="706437"/>
            <a:chOff x="-320" y="3160"/>
            <a:chExt cx="5560" cy="445"/>
          </a:xfrm>
        </p:grpSpPr>
        <p:sp>
          <p:nvSpPr>
            <p:cNvPr id="7" name="Rectangle 7"/>
            <p:cNvSpPr>
              <a:spLocks noChangeArrowheads="1"/>
            </p:cNvSpPr>
            <p:nvPr/>
          </p:nvSpPr>
          <p:spPr bwMode="auto">
            <a:xfrm>
              <a:off x="-320" y="3160"/>
              <a:ext cx="2384"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a:defRPr sz="3600">
                  <a:solidFill>
                    <a:srgbClr val="FF0066"/>
                  </a:solidFill>
                  <a:latin typeface="Arial" panose="020B0604020202020204" pitchFamily="34" charset="0"/>
                </a:defRPr>
              </a:lvl1pPr>
              <a:lvl2pPr algn="r">
                <a:defRPr sz="3600">
                  <a:solidFill>
                    <a:srgbClr val="FF0066"/>
                  </a:solidFill>
                  <a:latin typeface="Arial" panose="020B0604020202020204" pitchFamily="34" charset="0"/>
                </a:defRPr>
              </a:lvl2pPr>
              <a:lvl3pPr algn="r">
                <a:defRPr sz="3600">
                  <a:solidFill>
                    <a:srgbClr val="FF0066"/>
                  </a:solidFill>
                  <a:latin typeface="Arial" panose="020B0604020202020204" pitchFamily="34" charset="0"/>
                </a:defRPr>
              </a:lvl3pPr>
              <a:lvl4pPr algn="r">
                <a:defRPr sz="3600">
                  <a:solidFill>
                    <a:srgbClr val="FF0066"/>
                  </a:solidFill>
                  <a:latin typeface="Arial" panose="020B0604020202020204" pitchFamily="34" charset="0"/>
                </a:defRPr>
              </a:lvl4pPr>
              <a:lvl5pPr algn="r">
                <a:defRPr sz="3600">
                  <a:solidFill>
                    <a:srgbClr val="FF0066"/>
                  </a:solidFill>
                  <a:latin typeface="Arial" panose="020B0604020202020204" pitchFamily="34" charset="0"/>
                </a:defRPr>
              </a:lvl5pPr>
              <a:lvl6pPr marL="457200" algn="r" eaLnBrk="0" fontAlgn="base" hangingPunct="0">
                <a:spcBef>
                  <a:spcPct val="0"/>
                </a:spcBef>
                <a:spcAft>
                  <a:spcPct val="0"/>
                </a:spcAft>
                <a:defRPr sz="3600">
                  <a:solidFill>
                    <a:srgbClr val="FF0066"/>
                  </a:solidFill>
                  <a:latin typeface="Arial" panose="020B0604020202020204" pitchFamily="34" charset="0"/>
                </a:defRPr>
              </a:lvl6pPr>
              <a:lvl7pPr marL="914400" algn="r" eaLnBrk="0" fontAlgn="base" hangingPunct="0">
                <a:spcBef>
                  <a:spcPct val="0"/>
                </a:spcBef>
                <a:spcAft>
                  <a:spcPct val="0"/>
                </a:spcAft>
                <a:defRPr sz="3600">
                  <a:solidFill>
                    <a:srgbClr val="FF0066"/>
                  </a:solidFill>
                  <a:latin typeface="Arial" panose="020B0604020202020204" pitchFamily="34" charset="0"/>
                </a:defRPr>
              </a:lvl7pPr>
              <a:lvl8pPr marL="1371600" algn="r" eaLnBrk="0" fontAlgn="base" hangingPunct="0">
                <a:spcBef>
                  <a:spcPct val="0"/>
                </a:spcBef>
                <a:spcAft>
                  <a:spcPct val="0"/>
                </a:spcAft>
                <a:defRPr sz="3600">
                  <a:solidFill>
                    <a:srgbClr val="FF0066"/>
                  </a:solidFill>
                  <a:latin typeface="Arial" panose="020B0604020202020204" pitchFamily="34" charset="0"/>
                </a:defRPr>
              </a:lvl8pPr>
              <a:lvl9pPr marL="1828800" algn="r" eaLnBrk="0" fontAlgn="base" hangingPunct="0">
                <a:spcBef>
                  <a:spcPct val="0"/>
                </a:spcBef>
                <a:spcAft>
                  <a:spcPct val="0"/>
                </a:spcAft>
                <a:defRPr sz="3600">
                  <a:solidFill>
                    <a:srgbClr val="FF0066"/>
                  </a:solidFill>
                  <a:latin typeface="Arial" panose="020B0604020202020204" pitchFamily="34" charset="0"/>
                </a:defRPr>
              </a:lvl9pPr>
            </a:lstStyle>
            <a:p>
              <a:r>
                <a:rPr lang="en-AU" altLang="en-US" sz="2000" i="1" dirty="0">
                  <a:solidFill>
                    <a:schemeClr val="tx1"/>
                  </a:solidFill>
                </a:rPr>
                <a:t>μιτος</a:t>
              </a:r>
              <a:r>
                <a:rPr lang="en-AU" altLang="en-US" sz="2000" dirty="0">
                  <a:solidFill>
                    <a:schemeClr val="tx1"/>
                  </a:solidFill>
                </a:rPr>
                <a:t> or </a:t>
              </a:r>
              <a:r>
                <a:rPr lang="en-AU" altLang="en-US" sz="2000" i="1" dirty="0">
                  <a:solidFill>
                    <a:schemeClr val="tx1"/>
                  </a:solidFill>
                </a:rPr>
                <a:t>mitos</a:t>
              </a:r>
              <a:r>
                <a:rPr lang="en-AU" altLang="en-US" sz="2000" dirty="0">
                  <a:solidFill>
                    <a:schemeClr val="tx1"/>
                  </a:solidFill>
                </a:rPr>
                <a:t>, thread </a:t>
              </a:r>
            </a:p>
          </p:txBody>
        </p:sp>
        <p:sp>
          <p:nvSpPr>
            <p:cNvPr id="8" name="Rectangle 9"/>
            <p:cNvSpPr>
              <a:spLocks noChangeArrowheads="1"/>
            </p:cNvSpPr>
            <p:nvPr/>
          </p:nvSpPr>
          <p:spPr bwMode="auto">
            <a:xfrm>
              <a:off x="2016" y="3160"/>
              <a:ext cx="3224" cy="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a:defRPr sz="3600">
                  <a:solidFill>
                    <a:srgbClr val="FF0066"/>
                  </a:solidFill>
                  <a:latin typeface="Arial" panose="020B0604020202020204" pitchFamily="34" charset="0"/>
                </a:defRPr>
              </a:lvl1pPr>
              <a:lvl2pPr algn="r">
                <a:defRPr sz="3600">
                  <a:solidFill>
                    <a:srgbClr val="FF0066"/>
                  </a:solidFill>
                  <a:latin typeface="Arial" panose="020B0604020202020204" pitchFamily="34" charset="0"/>
                </a:defRPr>
              </a:lvl2pPr>
              <a:lvl3pPr algn="r">
                <a:defRPr sz="3600">
                  <a:solidFill>
                    <a:srgbClr val="FF0066"/>
                  </a:solidFill>
                  <a:latin typeface="Arial" panose="020B0604020202020204" pitchFamily="34" charset="0"/>
                </a:defRPr>
              </a:lvl3pPr>
              <a:lvl4pPr algn="r">
                <a:defRPr sz="3600">
                  <a:solidFill>
                    <a:srgbClr val="FF0066"/>
                  </a:solidFill>
                  <a:latin typeface="Arial" panose="020B0604020202020204" pitchFamily="34" charset="0"/>
                </a:defRPr>
              </a:lvl4pPr>
              <a:lvl5pPr algn="r">
                <a:defRPr sz="3600">
                  <a:solidFill>
                    <a:srgbClr val="FF0066"/>
                  </a:solidFill>
                  <a:latin typeface="Arial" panose="020B0604020202020204" pitchFamily="34" charset="0"/>
                </a:defRPr>
              </a:lvl5pPr>
              <a:lvl6pPr marL="457200" algn="r" eaLnBrk="0" fontAlgn="base" hangingPunct="0">
                <a:spcBef>
                  <a:spcPct val="0"/>
                </a:spcBef>
                <a:spcAft>
                  <a:spcPct val="0"/>
                </a:spcAft>
                <a:defRPr sz="3600">
                  <a:solidFill>
                    <a:srgbClr val="FF0066"/>
                  </a:solidFill>
                  <a:latin typeface="Arial" panose="020B0604020202020204" pitchFamily="34" charset="0"/>
                </a:defRPr>
              </a:lvl6pPr>
              <a:lvl7pPr marL="914400" algn="r" eaLnBrk="0" fontAlgn="base" hangingPunct="0">
                <a:spcBef>
                  <a:spcPct val="0"/>
                </a:spcBef>
                <a:spcAft>
                  <a:spcPct val="0"/>
                </a:spcAft>
                <a:defRPr sz="3600">
                  <a:solidFill>
                    <a:srgbClr val="FF0066"/>
                  </a:solidFill>
                  <a:latin typeface="Arial" panose="020B0604020202020204" pitchFamily="34" charset="0"/>
                </a:defRPr>
              </a:lvl7pPr>
              <a:lvl8pPr marL="1371600" algn="r" eaLnBrk="0" fontAlgn="base" hangingPunct="0">
                <a:spcBef>
                  <a:spcPct val="0"/>
                </a:spcBef>
                <a:spcAft>
                  <a:spcPct val="0"/>
                </a:spcAft>
                <a:defRPr sz="3600">
                  <a:solidFill>
                    <a:srgbClr val="FF0066"/>
                  </a:solidFill>
                  <a:latin typeface="Arial" panose="020B0604020202020204" pitchFamily="34" charset="0"/>
                </a:defRPr>
              </a:lvl8pPr>
              <a:lvl9pPr marL="1828800" algn="r" eaLnBrk="0" fontAlgn="base" hangingPunct="0">
                <a:spcBef>
                  <a:spcPct val="0"/>
                </a:spcBef>
                <a:spcAft>
                  <a:spcPct val="0"/>
                </a:spcAft>
                <a:defRPr sz="3600">
                  <a:solidFill>
                    <a:srgbClr val="FF0066"/>
                  </a:solidFill>
                  <a:latin typeface="Arial" panose="020B0604020202020204" pitchFamily="34" charset="0"/>
                </a:defRPr>
              </a:lvl9pPr>
            </a:lstStyle>
            <a:p>
              <a:r>
                <a:rPr lang="en-AU" altLang="en-US" sz="2000" i="1" dirty="0">
                  <a:solidFill>
                    <a:schemeClr val="tx1"/>
                  </a:solidFill>
                </a:rPr>
                <a:t>κουδριον</a:t>
              </a:r>
              <a:r>
                <a:rPr lang="en-AU" altLang="en-US" sz="2000" dirty="0">
                  <a:solidFill>
                    <a:schemeClr val="tx1"/>
                  </a:solidFill>
                </a:rPr>
                <a:t> or </a:t>
              </a:r>
              <a:r>
                <a:rPr lang="en-AU" altLang="en-US" sz="2000" i="1" dirty="0">
                  <a:solidFill>
                    <a:schemeClr val="tx1"/>
                  </a:solidFill>
                </a:rPr>
                <a:t>khondrion</a:t>
              </a:r>
              <a:r>
                <a:rPr lang="en-AU" altLang="en-US" sz="2000" dirty="0">
                  <a:solidFill>
                    <a:schemeClr val="tx1"/>
                  </a:solidFill>
                </a:rPr>
                <a:t>, granule</a:t>
              </a:r>
            </a:p>
          </p:txBody>
        </p:sp>
      </p:grpSp>
      <p:sp>
        <p:nvSpPr>
          <p:cNvPr id="10" name="Rectangle 9"/>
          <p:cNvSpPr/>
          <p:nvPr/>
        </p:nvSpPr>
        <p:spPr>
          <a:xfrm>
            <a:off x="421323" y="5867400"/>
            <a:ext cx="7772400" cy="923330"/>
          </a:xfrm>
          <a:prstGeom prst="rect">
            <a:avLst/>
          </a:prstGeom>
        </p:spPr>
        <p:txBody>
          <a:bodyPr wrap="square">
            <a:spAutoFit/>
          </a:bodyPr>
          <a:lstStyle/>
          <a:p>
            <a:r>
              <a:rPr lang="en-US" dirty="0"/>
              <a:t>Discovery</a:t>
            </a:r>
          </a:p>
          <a:p>
            <a:pPr marL="285750" indent="-285750">
              <a:buFont typeface="Arial" panose="020B0604020202020204" pitchFamily="34" charset="0"/>
              <a:buChar char="•"/>
            </a:pPr>
            <a:r>
              <a:rPr lang="en-US" dirty="0"/>
              <a:t>1840s by Richard Altmann (German pathologist/ histologist) – called BioBlasts</a:t>
            </a:r>
          </a:p>
          <a:p>
            <a:pPr marL="285750" indent="-285750">
              <a:buFont typeface="Arial" panose="020B0604020202020204" pitchFamily="34" charset="0"/>
              <a:buChar char="•"/>
            </a:pPr>
            <a:r>
              <a:rPr lang="en-US" dirty="0"/>
              <a:t>1898 named by Carl Benda (German physician)</a:t>
            </a:r>
          </a:p>
        </p:txBody>
      </p:sp>
    </p:spTree>
    <p:extLst>
      <p:ext uri="{BB962C8B-B14F-4D97-AF65-F5344CB8AC3E}">
        <p14:creationId xmlns:p14="http://schemas.microsoft.com/office/powerpoint/2010/main" val="252912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112B-A645-4DDB-B6A9-D8FC21B7FE67}"/>
              </a:ext>
            </a:extLst>
          </p:cNvPr>
          <p:cNvSpPr>
            <a:spLocks noGrp="1"/>
          </p:cNvSpPr>
          <p:nvPr>
            <p:ph type="title"/>
          </p:nvPr>
        </p:nvSpPr>
        <p:spPr/>
        <p:txBody>
          <a:bodyPr/>
          <a:lstStyle/>
          <a:p>
            <a:r>
              <a:rPr lang="en-US" dirty="0"/>
              <a:t>Evolutionary origin of mitochondria</a:t>
            </a:r>
          </a:p>
        </p:txBody>
      </p:sp>
      <p:sp>
        <p:nvSpPr>
          <p:cNvPr id="5" name="Rectangle 4">
            <a:extLst>
              <a:ext uri="{FF2B5EF4-FFF2-40B4-BE49-F238E27FC236}">
                <a16:creationId xmlns:a16="http://schemas.microsoft.com/office/drawing/2014/main" id="{703E8C88-7A96-4AC8-9C98-BF0A401D22EE}"/>
              </a:ext>
            </a:extLst>
          </p:cNvPr>
          <p:cNvSpPr/>
          <p:nvPr/>
        </p:nvSpPr>
        <p:spPr>
          <a:xfrm>
            <a:off x="4723040" y="5793001"/>
            <a:ext cx="4429125" cy="230832"/>
          </a:xfrm>
          <a:prstGeom prst="rect">
            <a:avLst/>
          </a:prstGeom>
        </p:spPr>
        <p:txBody>
          <a:bodyPr wrap="square">
            <a:spAutoFit/>
          </a:bodyPr>
          <a:lstStyle/>
          <a:p>
            <a:pPr algn="r"/>
            <a:r>
              <a:rPr lang="en-US" sz="900" dirty="0"/>
              <a:t>Adapted from </a:t>
            </a:r>
            <a:r>
              <a:rPr lang="en-US" sz="900" dirty="0" err="1"/>
              <a:t>Vafai</a:t>
            </a:r>
            <a:r>
              <a:rPr lang="en-US" sz="900" dirty="0"/>
              <a:t> &amp; </a:t>
            </a:r>
            <a:r>
              <a:rPr lang="en-US" sz="900" dirty="0" err="1"/>
              <a:t>Mootha</a:t>
            </a:r>
            <a:r>
              <a:rPr lang="en-US" sz="900" dirty="0"/>
              <a:t>, Nature 2012</a:t>
            </a:r>
          </a:p>
        </p:txBody>
      </p:sp>
      <p:pic>
        <p:nvPicPr>
          <p:cNvPr id="9" name="Picture 8">
            <a:extLst>
              <a:ext uri="{FF2B5EF4-FFF2-40B4-BE49-F238E27FC236}">
                <a16:creationId xmlns:a16="http://schemas.microsoft.com/office/drawing/2014/main" id="{B6C77FAF-5CB6-41BD-8286-EC1C64072764}"/>
              </a:ext>
            </a:extLst>
          </p:cNvPr>
          <p:cNvPicPr>
            <a:picLocks noChangeAspect="1"/>
          </p:cNvPicPr>
          <p:nvPr/>
        </p:nvPicPr>
        <p:blipFill>
          <a:blip r:embed="rId2"/>
          <a:stretch>
            <a:fillRect/>
          </a:stretch>
        </p:blipFill>
        <p:spPr>
          <a:xfrm>
            <a:off x="2114551" y="1479193"/>
            <a:ext cx="4148729" cy="4417682"/>
          </a:xfrm>
          <a:prstGeom prst="rect">
            <a:avLst/>
          </a:prstGeom>
        </p:spPr>
      </p:pic>
      <p:sp>
        <p:nvSpPr>
          <p:cNvPr id="10" name="TextBox 9">
            <a:extLst>
              <a:ext uri="{FF2B5EF4-FFF2-40B4-BE49-F238E27FC236}">
                <a16:creationId xmlns:a16="http://schemas.microsoft.com/office/drawing/2014/main" id="{3B723739-2E55-42C6-9A6A-82082D56B41B}"/>
              </a:ext>
            </a:extLst>
          </p:cNvPr>
          <p:cNvSpPr txBox="1"/>
          <p:nvPr/>
        </p:nvSpPr>
        <p:spPr>
          <a:xfrm>
            <a:off x="3481086" y="3965982"/>
            <a:ext cx="907108" cy="461665"/>
          </a:xfrm>
          <a:prstGeom prst="rect">
            <a:avLst/>
          </a:prstGeom>
          <a:solidFill>
            <a:schemeClr val="bg1"/>
          </a:solidFill>
        </p:spPr>
        <p:txBody>
          <a:bodyPr wrap="none" rtlCol="0">
            <a:spAutoFit/>
          </a:bodyPr>
          <a:lstStyle/>
          <a:p>
            <a:r>
              <a:rPr lang="en-US" sz="1200" b="1" dirty="0"/>
              <a:t>mtDNA</a:t>
            </a:r>
          </a:p>
          <a:p>
            <a:r>
              <a:rPr lang="en-US" sz="1200" b="1" dirty="0"/>
              <a:t>13 proteins</a:t>
            </a:r>
          </a:p>
        </p:txBody>
      </p:sp>
      <p:sp>
        <p:nvSpPr>
          <p:cNvPr id="11" name="Rectangle 10">
            <a:extLst>
              <a:ext uri="{FF2B5EF4-FFF2-40B4-BE49-F238E27FC236}">
                <a16:creationId xmlns:a16="http://schemas.microsoft.com/office/drawing/2014/main" id="{8DA925B0-843F-43B4-B175-22D987EC5515}"/>
              </a:ext>
            </a:extLst>
          </p:cNvPr>
          <p:cNvSpPr/>
          <p:nvPr/>
        </p:nvSpPr>
        <p:spPr>
          <a:xfrm>
            <a:off x="4343400" y="4565481"/>
            <a:ext cx="857250" cy="120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202D0BC3-7788-4C95-9152-4FDFD19C63AC}"/>
              </a:ext>
            </a:extLst>
          </p:cNvPr>
          <p:cNvSpPr txBox="1"/>
          <p:nvPr/>
        </p:nvSpPr>
        <p:spPr>
          <a:xfrm>
            <a:off x="4057650" y="4489535"/>
            <a:ext cx="1179618" cy="276999"/>
          </a:xfrm>
          <a:prstGeom prst="rect">
            <a:avLst/>
          </a:prstGeom>
          <a:noFill/>
        </p:spPr>
        <p:txBody>
          <a:bodyPr wrap="none" rtlCol="0">
            <a:spAutoFit/>
          </a:bodyPr>
          <a:lstStyle/>
          <a:p>
            <a:r>
              <a:rPr lang="en-US" sz="1200" b="1" dirty="0"/>
              <a:t>~1,100 Proteins</a:t>
            </a:r>
          </a:p>
        </p:txBody>
      </p:sp>
      <p:sp>
        <p:nvSpPr>
          <p:cNvPr id="14" name="TextBox 13">
            <a:extLst>
              <a:ext uri="{FF2B5EF4-FFF2-40B4-BE49-F238E27FC236}">
                <a16:creationId xmlns:a16="http://schemas.microsoft.com/office/drawing/2014/main" id="{304D37D7-3EE7-49BA-A51A-CCD9C3AF1F2D}"/>
              </a:ext>
            </a:extLst>
          </p:cNvPr>
          <p:cNvSpPr txBox="1"/>
          <p:nvPr/>
        </p:nvSpPr>
        <p:spPr>
          <a:xfrm>
            <a:off x="2672425" y="1413829"/>
            <a:ext cx="1417119" cy="646331"/>
          </a:xfrm>
          <a:prstGeom prst="rect">
            <a:avLst/>
          </a:prstGeom>
          <a:solidFill>
            <a:schemeClr val="bg1"/>
          </a:solidFill>
        </p:spPr>
        <p:txBody>
          <a:bodyPr wrap="none" rtlCol="0">
            <a:spAutoFit/>
          </a:bodyPr>
          <a:lstStyle/>
          <a:p>
            <a:pPr algn="ctr"/>
            <a:r>
              <a:rPr lang="en-US" sz="1200" b="1" dirty="0"/>
              <a:t>Proteobacterial</a:t>
            </a:r>
          </a:p>
          <a:p>
            <a:pPr algn="ctr"/>
            <a:r>
              <a:rPr lang="en-US" sz="1200" b="1" dirty="0"/>
              <a:t>ancestor</a:t>
            </a:r>
          </a:p>
          <a:p>
            <a:pPr algn="ctr"/>
            <a:r>
              <a:rPr lang="en-US" sz="1200" b="1" dirty="0"/>
              <a:t>~2 billion years ago</a:t>
            </a:r>
          </a:p>
        </p:txBody>
      </p:sp>
      <p:sp>
        <p:nvSpPr>
          <p:cNvPr id="15" name="TextBox 14">
            <a:extLst>
              <a:ext uri="{FF2B5EF4-FFF2-40B4-BE49-F238E27FC236}">
                <a16:creationId xmlns:a16="http://schemas.microsoft.com/office/drawing/2014/main" id="{FEEAD448-D26C-4DAE-8739-4BD6873DD7CD}"/>
              </a:ext>
            </a:extLst>
          </p:cNvPr>
          <p:cNvSpPr txBox="1"/>
          <p:nvPr/>
        </p:nvSpPr>
        <p:spPr>
          <a:xfrm>
            <a:off x="2443580" y="5429251"/>
            <a:ext cx="1874809" cy="276999"/>
          </a:xfrm>
          <a:prstGeom prst="rect">
            <a:avLst/>
          </a:prstGeom>
          <a:noFill/>
        </p:spPr>
        <p:txBody>
          <a:bodyPr wrap="none" rtlCol="0">
            <a:spAutoFit/>
          </a:bodyPr>
          <a:lstStyle/>
          <a:p>
            <a:pPr algn="ctr"/>
            <a:r>
              <a:rPr lang="en-US" sz="1200" b="1" dirty="0"/>
              <a:t>Modern-day mitochondria</a:t>
            </a:r>
          </a:p>
        </p:txBody>
      </p:sp>
    </p:spTree>
    <p:extLst>
      <p:ext uri="{BB962C8B-B14F-4D97-AF65-F5344CB8AC3E}">
        <p14:creationId xmlns:p14="http://schemas.microsoft.com/office/powerpoint/2010/main" val="250583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Diverse structures &amp; functions across tissues</a:t>
            </a:r>
          </a:p>
        </p:txBody>
      </p:sp>
      <p:pic>
        <p:nvPicPr>
          <p:cNvPr id="4" name="Picture 3"/>
          <p:cNvPicPr>
            <a:picLocks noChangeAspect="1"/>
          </p:cNvPicPr>
          <p:nvPr/>
        </p:nvPicPr>
        <p:blipFill>
          <a:blip r:embed="rId2"/>
          <a:stretch>
            <a:fillRect/>
          </a:stretch>
        </p:blipFill>
        <p:spPr>
          <a:xfrm>
            <a:off x="1219200" y="1219200"/>
            <a:ext cx="6005512" cy="4859362"/>
          </a:xfrm>
          <a:prstGeom prst="rect">
            <a:avLst/>
          </a:prstGeom>
        </p:spPr>
      </p:pic>
      <p:sp>
        <p:nvSpPr>
          <p:cNvPr id="7" name="TextBox 6"/>
          <p:cNvSpPr txBox="1"/>
          <p:nvPr/>
        </p:nvSpPr>
        <p:spPr>
          <a:xfrm>
            <a:off x="6664795" y="6581800"/>
            <a:ext cx="2479205" cy="307777"/>
          </a:xfrm>
          <a:prstGeom prst="rect">
            <a:avLst/>
          </a:prstGeom>
          <a:noFill/>
        </p:spPr>
        <p:txBody>
          <a:bodyPr wrap="none" rtlCol="0">
            <a:spAutoFit/>
          </a:bodyPr>
          <a:lstStyle/>
          <a:p>
            <a:r>
              <a:rPr lang="en-US" sz="1400" i="1" dirty="0"/>
              <a:t>Vafai and Mootha, Nature 2012</a:t>
            </a:r>
          </a:p>
        </p:txBody>
      </p:sp>
    </p:spTree>
    <p:extLst>
      <p:ext uri="{BB962C8B-B14F-4D97-AF65-F5344CB8AC3E}">
        <p14:creationId xmlns:p14="http://schemas.microsoft.com/office/powerpoint/2010/main" val="2843279035"/>
      </p:ext>
    </p:extLst>
  </p:cSld>
  <p:clrMapOvr>
    <a:masterClrMapping/>
  </p:clrMapOvr>
</p:sld>
</file>

<file path=ppt/theme/theme1.xml><?xml version="1.0" encoding="utf-8"?>
<a:theme xmlns:a="http://schemas.openxmlformats.org/drawingml/2006/main" name="presentation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presentation_template2</Template>
  <TotalTime>15584</TotalTime>
  <Words>2051</Words>
  <Application>Microsoft Office PowerPoint</Application>
  <PresentationFormat>On-screen Show (4:3)</PresentationFormat>
  <Paragraphs>430</Paragraphs>
  <Slides>53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Arial</vt:lpstr>
      <vt:lpstr>Calibri</vt:lpstr>
      <vt:lpstr>Harding</vt:lpstr>
      <vt:lpstr>Myriad Web Pro</vt:lpstr>
      <vt:lpstr>Open Sans</vt:lpstr>
      <vt:lpstr>Slack-Lato</vt:lpstr>
      <vt:lpstr>presentation_template2</vt:lpstr>
      <vt:lpstr>Mitochondrial Genomics</vt:lpstr>
      <vt:lpstr>PowerPoint Presentation</vt:lpstr>
      <vt:lpstr>Mitochondrial oxidative phosphorylation (OXPHOS)</vt:lpstr>
      <vt:lpstr>Mitochondrial oxidative phosphorylation (OXPHOS)</vt:lpstr>
      <vt:lpstr>Mitochondrial oxidative phosphorylation (OXPHOS)</vt:lpstr>
      <vt:lpstr>Mitochondrial genomics: outline</vt:lpstr>
      <vt:lpstr>Mitochondria</vt:lpstr>
      <vt:lpstr>Evolutionary origin of mitochondria</vt:lpstr>
      <vt:lpstr>Diverse structures &amp; functions across tissues</vt:lpstr>
      <vt:lpstr>Can form tight junctions (“synapses”)</vt:lpstr>
      <vt:lpstr>Highly interactive with other structures</vt:lpstr>
      <vt:lpstr>100s to 1000s of mtDNA per cell</vt:lpstr>
      <vt:lpstr>mtDNA copies/cell varies across human tissues</vt:lpstr>
      <vt:lpstr>Mitochondrial genome (mtDNA)</vt:lpstr>
      <vt:lpstr>Human mitochondrial genome</vt:lpstr>
      <vt:lpstr>Human mitochondrial transcription</vt:lpstr>
      <vt:lpstr>Maternal mtDNA transmission</vt:lpstr>
      <vt:lpstr>Mitochondrial DNA sequences form “haplogroups”, transmitted maternally</vt:lpstr>
      <vt:lpstr>Heteroplasmy</vt:lpstr>
      <vt:lpstr>Heteroplasmy and maternal inheritance</vt:lpstr>
      <vt:lpstr>Heteroplasmy: different across tissues</vt:lpstr>
      <vt:lpstr>Mitochondrial proteins encoded by two genomes</vt:lpstr>
      <vt:lpstr>Mitochondrial genomics: outline</vt:lpstr>
      <vt:lpstr>Human mtDNA variation</vt:lpstr>
      <vt:lpstr>gnomAD now has mtDNA variants from 56K samples</vt:lpstr>
      <vt:lpstr>Population frequencies for known pathogenic variants</vt:lpstr>
      <vt:lpstr>mtDNA sequences continually migrate to nucleus</vt:lpstr>
      <vt:lpstr>NUMT detection in 53,574 individuals</vt:lpstr>
      <vt:lpstr>Mitochondrial genomics: outline</vt:lpstr>
      <vt:lpstr>mtDNA dysfunction is associated with many diseases</vt:lpstr>
      <vt:lpstr>mtDNA dysfunction is associated with many diseases</vt:lpstr>
      <vt:lpstr>mtDNA variation in UK Biobank whole genomes can assess links to common disease</vt:lpstr>
      <vt:lpstr>Need to correct for blood cell composition in assessing mtDNA copy number</vt:lpstr>
      <vt:lpstr>After correcting for blood cell composition, mtDNA copy number not linked to most common diseases</vt:lpstr>
      <vt:lpstr>Can use UK Biobank to discover intermediate phenotypes eg carriers of MELAS chrM.3243A&gt;G show altered metabolites</vt:lpstr>
      <vt:lpstr>Mitochondrial genomics: outline</vt:lpstr>
      <vt:lpstr>Oocyte transfer to prevent transmission of mtDNA disease</vt:lpstr>
      <vt:lpstr>Methods of mitochondrial replacement therapy</vt:lpstr>
      <vt:lpstr>Ethics of “three-parent baby” to treat mitochondrial disease</vt:lpstr>
      <vt:lpstr>Legality of “three-parent baby” to treat mtDNA disease</vt:lpstr>
      <vt:lpstr>Mitochondrial replacement therapy to treat infertility</vt:lpstr>
      <vt:lpstr>Mitochondrial genomics: outline</vt:lpstr>
      <vt:lpstr>Somatic mtDNA mutations</vt:lpstr>
      <vt:lpstr>Somatic mtDNA mutations in human tissues</vt:lpstr>
      <vt:lpstr>Somatic mtDNA mutations in cancer</vt:lpstr>
      <vt:lpstr>Somatic mtDNA mutations in cancer:  Evidence causal in 3 rare cancers</vt:lpstr>
      <vt:lpstr>mtDNA somatic mutations in aging and age-related disease</vt:lpstr>
      <vt:lpstr>mtDNA somatic mutations in aging and age-related disease</vt:lpstr>
      <vt:lpstr>Mitochondrial dysfunction in aging and age-related disease</vt:lpstr>
      <vt:lpstr>mtDNA somatic mutations and aging</vt:lpstr>
      <vt:lpstr>mtDNA somatic mutations and aging</vt:lpstr>
      <vt:lpstr>mtDNA somatic mutations in aging and age-related disease</vt:lpstr>
      <vt:lpstr>Mitochondrial genomics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clinical sequencing in mitochondrial disease</dc:title>
  <dc:creator>Sarah Calvo</dc:creator>
  <cp:lastModifiedBy>Sarah Calvo</cp:lastModifiedBy>
  <cp:revision>708</cp:revision>
  <cp:lastPrinted>2012-11-12T14:35:49Z</cp:lastPrinted>
  <dcterms:created xsi:type="dcterms:W3CDTF">2012-11-07T19:29:01Z</dcterms:created>
  <dcterms:modified xsi:type="dcterms:W3CDTF">2023-04-21T17:52:29Z</dcterms:modified>
</cp:coreProperties>
</file>