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handoutMasterIdLst>
    <p:handoutMasterId r:id="rId58"/>
  </p:handoutMasterIdLst>
  <p:sldIdLst>
    <p:sldId id="256" r:id="rId2"/>
    <p:sldId id="345" r:id="rId3"/>
    <p:sldId id="352" r:id="rId4"/>
    <p:sldId id="394" r:id="rId5"/>
    <p:sldId id="395" r:id="rId6"/>
    <p:sldId id="493" r:id="rId7"/>
    <p:sldId id="397" r:id="rId8"/>
    <p:sldId id="402" r:id="rId9"/>
    <p:sldId id="400" r:id="rId10"/>
    <p:sldId id="399" r:id="rId11"/>
    <p:sldId id="403" r:id="rId12"/>
    <p:sldId id="404" r:id="rId13"/>
    <p:sldId id="405" r:id="rId14"/>
    <p:sldId id="406" r:id="rId15"/>
    <p:sldId id="589" r:id="rId16"/>
    <p:sldId id="407" r:id="rId17"/>
    <p:sldId id="409" r:id="rId18"/>
    <p:sldId id="408" r:id="rId19"/>
    <p:sldId id="410" r:id="rId20"/>
    <p:sldId id="413" r:id="rId21"/>
    <p:sldId id="425" r:id="rId22"/>
    <p:sldId id="426" r:id="rId23"/>
    <p:sldId id="439" r:id="rId24"/>
    <p:sldId id="494" r:id="rId25"/>
    <p:sldId id="442" r:id="rId26"/>
    <p:sldId id="446" r:id="rId27"/>
    <p:sldId id="599" r:id="rId28"/>
    <p:sldId id="598" r:id="rId29"/>
    <p:sldId id="600" r:id="rId30"/>
    <p:sldId id="601" r:id="rId31"/>
    <p:sldId id="453" r:id="rId32"/>
    <p:sldId id="444" r:id="rId33"/>
    <p:sldId id="495" r:id="rId34"/>
    <p:sldId id="445" r:id="rId35"/>
    <p:sldId id="496" r:id="rId36"/>
    <p:sldId id="590" r:id="rId37"/>
    <p:sldId id="443" r:id="rId38"/>
    <p:sldId id="450" r:id="rId39"/>
    <p:sldId id="497" r:id="rId40"/>
    <p:sldId id="498" r:id="rId41"/>
    <p:sldId id="499" r:id="rId42"/>
    <p:sldId id="503" r:id="rId43"/>
    <p:sldId id="502" r:id="rId44"/>
    <p:sldId id="501" r:id="rId45"/>
    <p:sldId id="584" r:id="rId46"/>
    <p:sldId id="585" r:id="rId47"/>
    <p:sldId id="587" r:id="rId48"/>
    <p:sldId id="591" r:id="rId49"/>
    <p:sldId id="592" r:id="rId50"/>
    <p:sldId id="597" r:id="rId51"/>
    <p:sldId id="588" r:id="rId52"/>
    <p:sldId id="594" r:id="rId53"/>
    <p:sldId id="595" r:id="rId54"/>
    <p:sldId id="596" r:id="rId55"/>
    <p:sldId id="483" r:id="rId56"/>
  </p:sldIdLst>
  <p:sldSz cx="9144000" cy="6858000" type="screen4x3"/>
  <p:notesSz cx="7010400" cy="93726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F9FC"/>
    <a:srgbClr val="E9EFF7"/>
    <a:srgbClr val="56C9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57" autoAdjust="0"/>
    <p:restoredTop sz="94675" autoAdjust="0"/>
  </p:normalViewPr>
  <p:slideViewPr>
    <p:cSldViewPr>
      <p:cViewPr varScale="1">
        <p:scale>
          <a:sx n="64" d="100"/>
          <a:sy n="64" d="100"/>
        </p:scale>
        <p:origin x="1416" y="78"/>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notesViewPr>
    <p:cSldViewPr>
      <p:cViewPr varScale="1">
        <p:scale>
          <a:sx n="98" d="100"/>
          <a:sy n="98" d="100"/>
        </p:scale>
        <p:origin x="3552"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83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8313"/>
          </a:xfrm>
          <a:prstGeom prst="rect">
            <a:avLst/>
          </a:prstGeom>
        </p:spPr>
        <p:txBody>
          <a:bodyPr vert="horz" lIns="91440" tIns="45720" rIns="91440" bIns="45720" rtlCol="0"/>
          <a:lstStyle>
            <a:lvl1pPr algn="r">
              <a:defRPr sz="1200"/>
            </a:lvl1pPr>
          </a:lstStyle>
          <a:p>
            <a:fld id="{970E8478-7A3A-455D-8DA3-2A7D0E736CE3}" type="datetimeFigureOut">
              <a:rPr lang="en-US" smtClean="0"/>
              <a:t>11/23/2020</a:t>
            </a:fld>
            <a:endParaRPr lang="en-US"/>
          </a:p>
        </p:txBody>
      </p:sp>
      <p:sp>
        <p:nvSpPr>
          <p:cNvPr id="4" name="Footer Placeholder 3"/>
          <p:cNvSpPr>
            <a:spLocks noGrp="1"/>
          </p:cNvSpPr>
          <p:nvPr>
            <p:ph type="ftr" sz="quarter" idx="2"/>
          </p:nvPr>
        </p:nvSpPr>
        <p:spPr>
          <a:xfrm>
            <a:off x="0" y="8902700"/>
            <a:ext cx="3038475" cy="46831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902700"/>
            <a:ext cx="3038475" cy="468313"/>
          </a:xfrm>
          <a:prstGeom prst="rect">
            <a:avLst/>
          </a:prstGeom>
        </p:spPr>
        <p:txBody>
          <a:bodyPr vert="horz" lIns="91440" tIns="45720" rIns="91440" bIns="45720" rtlCol="0" anchor="b"/>
          <a:lstStyle>
            <a:lvl1pPr algn="r">
              <a:defRPr sz="1200"/>
            </a:lvl1pPr>
          </a:lstStyle>
          <a:p>
            <a:fld id="{FB001463-DE98-4DA1-8C81-3405BA4AA637}" type="slidenum">
              <a:rPr lang="en-US" smtClean="0"/>
              <a:t>‹#›</a:t>
            </a:fld>
            <a:endParaRPr lang="en-US"/>
          </a:p>
        </p:txBody>
      </p:sp>
    </p:spTree>
    <p:extLst>
      <p:ext uri="{BB962C8B-B14F-4D97-AF65-F5344CB8AC3E}">
        <p14:creationId xmlns:p14="http://schemas.microsoft.com/office/powerpoint/2010/main" val="18555747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8630"/>
          </a:xfrm>
          <a:prstGeom prst="rect">
            <a:avLst/>
          </a:prstGeom>
        </p:spPr>
        <p:txBody>
          <a:bodyPr vert="horz" lIns="93616" tIns="46808" rIns="93616" bIns="46808" rtlCol="0"/>
          <a:lstStyle>
            <a:lvl1pPr algn="l">
              <a:defRPr sz="1200"/>
            </a:lvl1pPr>
          </a:lstStyle>
          <a:p>
            <a:endParaRPr lang="en-US"/>
          </a:p>
        </p:txBody>
      </p:sp>
      <p:sp>
        <p:nvSpPr>
          <p:cNvPr id="3" name="Date Placeholder 2"/>
          <p:cNvSpPr>
            <a:spLocks noGrp="1"/>
          </p:cNvSpPr>
          <p:nvPr>
            <p:ph type="dt" idx="1"/>
          </p:nvPr>
        </p:nvSpPr>
        <p:spPr>
          <a:xfrm>
            <a:off x="3970938" y="0"/>
            <a:ext cx="3037840" cy="468630"/>
          </a:xfrm>
          <a:prstGeom prst="rect">
            <a:avLst/>
          </a:prstGeom>
        </p:spPr>
        <p:txBody>
          <a:bodyPr vert="horz" lIns="93616" tIns="46808" rIns="93616" bIns="46808" rtlCol="0"/>
          <a:lstStyle>
            <a:lvl1pPr algn="r">
              <a:defRPr sz="1200"/>
            </a:lvl1pPr>
          </a:lstStyle>
          <a:p>
            <a:fld id="{E146DF81-2812-4CD1-B6FA-8FAFE7042F98}" type="datetimeFigureOut">
              <a:rPr lang="en-US" smtClean="0"/>
              <a:t>11/23/2020</a:t>
            </a:fld>
            <a:endParaRPr lang="en-US"/>
          </a:p>
        </p:txBody>
      </p:sp>
      <p:sp>
        <p:nvSpPr>
          <p:cNvPr id="4" name="Slide Image Placeholder 3"/>
          <p:cNvSpPr>
            <a:spLocks noGrp="1" noRot="1" noChangeAspect="1"/>
          </p:cNvSpPr>
          <p:nvPr>
            <p:ph type="sldImg" idx="2"/>
          </p:nvPr>
        </p:nvSpPr>
        <p:spPr>
          <a:xfrm>
            <a:off x="1162050" y="703263"/>
            <a:ext cx="4686300" cy="3514725"/>
          </a:xfrm>
          <a:prstGeom prst="rect">
            <a:avLst/>
          </a:prstGeom>
          <a:noFill/>
          <a:ln w="12700">
            <a:solidFill>
              <a:prstClr val="black"/>
            </a:solidFill>
          </a:ln>
        </p:spPr>
        <p:txBody>
          <a:bodyPr vert="horz" lIns="93616" tIns="46808" rIns="93616" bIns="46808" rtlCol="0" anchor="ctr"/>
          <a:lstStyle/>
          <a:p>
            <a:endParaRPr lang="en-US"/>
          </a:p>
        </p:txBody>
      </p:sp>
      <p:sp>
        <p:nvSpPr>
          <p:cNvPr id="5" name="Notes Placeholder 4"/>
          <p:cNvSpPr>
            <a:spLocks noGrp="1"/>
          </p:cNvSpPr>
          <p:nvPr>
            <p:ph type="body" sz="quarter" idx="3"/>
          </p:nvPr>
        </p:nvSpPr>
        <p:spPr>
          <a:xfrm>
            <a:off x="701040" y="4451985"/>
            <a:ext cx="5608320" cy="4217670"/>
          </a:xfrm>
          <a:prstGeom prst="rect">
            <a:avLst/>
          </a:prstGeom>
        </p:spPr>
        <p:txBody>
          <a:bodyPr vert="horz" lIns="93616" tIns="46808" rIns="93616" bIns="4680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02343"/>
            <a:ext cx="3037840" cy="468630"/>
          </a:xfrm>
          <a:prstGeom prst="rect">
            <a:avLst/>
          </a:prstGeom>
        </p:spPr>
        <p:txBody>
          <a:bodyPr vert="horz" lIns="93616" tIns="46808" rIns="93616" bIns="46808"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902343"/>
            <a:ext cx="3037840" cy="468630"/>
          </a:xfrm>
          <a:prstGeom prst="rect">
            <a:avLst/>
          </a:prstGeom>
        </p:spPr>
        <p:txBody>
          <a:bodyPr vert="horz" lIns="93616" tIns="46808" rIns="93616" bIns="46808" rtlCol="0" anchor="b"/>
          <a:lstStyle>
            <a:lvl1pPr algn="r">
              <a:defRPr sz="1200"/>
            </a:lvl1pPr>
          </a:lstStyle>
          <a:p>
            <a:fld id="{B956452E-3FFE-45BA-8F8C-A7F9B374031E}" type="slidenum">
              <a:rPr lang="en-US" smtClean="0"/>
              <a:t>‹#›</a:t>
            </a:fld>
            <a:endParaRPr lang="en-US"/>
          </a:p>
        </p:txBody>
      </p:sp>
    </p:spTree>
    <p:extLst>
      <p:ext uri="{BB962C8B-B14F-4D97-AF65-F5344CB8AC3E}">
        <p14:creationId xmlns:p14="http://schemas.microsoft.com/office/powerpoint/2010/main" val="9513349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56452E-3FFE-45BA-8F8C-A7F9B374031E}" type="slidenum">
              <a:rPr lang="en-US" smtClean="0"/>
              <a:t>5</a:t>
            </a:fld>
            <a:endParaRPr lang="en-US" dirty="0"/>
          </a:p>
        </p:txBody>
      </p:sp>
    </p:spTree>
    <p:extLst>
      <p:ext uri="{BB962C8B-B14F-4D97-AF65-F5344CB8AC3E}">
        <p14:creationId xmlns:p14="http://schemas.microsoft.com/office/powerpoint/2010/main" val="38254754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56452E-3FFE-45BA-8F8C-A7F9B374031E}" type="slidenum">
              <a:rPr lang="en-US" smtClean="0"/>
              <a:t>14</a:t>
            </a:fld>
            <a:endParaRPr lang="en-US" dirty="0"/>
          </a:p>
        </p:txBody>
      </p:sp>
    </p:spTree>
    <p:extLst>
      <p:ext uri="{BB962C8B-B14F-4D97-AF65-F5344CB8AC3E}">
        <p14:creationId xmlns:p14="http://schemas.microsoft.com/office/powerpoint/2010/main" val="22725948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56452E-3FFE-45BA-8F8C-A7F9B374031E}" type="slidenum">
              <a:rPr lang="en-US" smtClean="0"/>
              <a:t>31</a:t>
            </a:fld>
            <a:endParaRPr lang="en-US" dirty="0"/>
          </a:p>
        </p:txBody>
      </p:sp>
    </p:spTree>
    <p:extLst>
      <p:ext uri="{BB962C8B-B14F-4D97-AF65-F5344CB8AC3E}">
        <p14:creationId xmlns:p14="http://schemas.microsoft.com/office/powerpoint/2010/main" val="2046820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sz="3200"/>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3068696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493537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2102760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90600"/>
            <a:ext cx="4038600" cy="5486400"/>
          </a:xfrm>
        </p:spPr>
        <p:txBody>
          <a:bodyPr/>
          <a:lstStyle>
            <a:lvl1pPr>
              <a:defRPr sz="1800"/>
            </a:lvl1pPr>
            <a:lvl2pPr>
              <a:defRPr sz="16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990600"/>
            <a:ext cx="4038600" cy="5486400"/>
          </a:xfrm>
        </p:spPr>
        <p:txBody>
          <a:bodyPr/>
          <a:lstStyle>
            <a:lvl1pPr>
              <a:defRPr sz="1800"/>
            </a:lvl1pPr>
            <a:lvl2pPr>
              <a:defRPr sz="16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168210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6128225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400" y="228600"/>
            <a:ext cx="8534400" cy="487362"/>
          </a:xfrm>
          <a:prstGeom prst="rect">
            <a:avLst/>
          </a:prstGeom>
        </p:spPr>
        <p:txBody>
          <a:bodyPr vert="horz" lIns="91440" tIns="45720" rIns="91440" bIns="45720" rtlCol="0" anchor="t" anchorCtr="0">
            <a:noAutofit/>
          </a:bodyPr>
          <a:lstStyle/>
          <a:p>
            <a:r>
              <a:rPr lang="en-US" dirty="0"/>
              <a:t>Click to edit Master title style</a:t>
            </a:r>
          </a:p>
        </p:txBody>
      </p:sp>
      <p:sp>
        <p:nvSpPr>
          <p:cNvPr id="3" name="Text Placeholder 2"/>
          <p:cNvSpPr>
            <a:spLocks noGrp="1"/>
          </p:cNvSpPr>
          <p:nvPr>
            <p:ph type="body" idx="1"/>
          </p:nvPr>
        </p:nvSpPr>
        <p:spPr>
          <a:xfrm>
            <a:off x="533400" y="914400"/>
            <a:ext cx="8153400" cy="57150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359364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Lst>
  <p:txStyles>
    <p:titleStyle>
      <a:lvl1pPr algn="l" defTabSz="914400" rtl="0" eaLnBrk="1" latinLnBrk="0" hangingPunct="1">
        <a:spcBef>
          <a:spcPct val="0"/>
        </a:spcBef>
        <a:buNone/>
        <a:defRPr sz="2800" b="1" kern="1200">
          <a:solidFill>
            <a:schemeClr val="tx1"/>
          </a:solidFill>
          <a:latin typeface="+mj-lt"/>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000" kern="1200">
          <a:solidFill>
            <a:schemeClr val="tx1"/>
          </a:solidFill>
          <a:latin typeface="+mn-lt"/>
          <a:ea typeface="+mn-ea"/>
          <a:cs typeface="Arial"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j-lt"/>
          <a:ea typeface="+mn-ea"/>
          <a:cs typeface="Arial"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mj-lt"/>
          <a:ea typeface="+mn-ea"/>
          <a:cs typeface="Arial" pitchFamily="34" charset="0"/>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j-lt"/>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j-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2.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3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 Id="rId4" Type="http://schemas.openxmlformats.org/officeDocument/2006/relationships/image" Target="../media/image48.jpeg"/></Relationships>
</file>

<file path=ppt/slides/_rels/slide4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png"/><Relationship Id="rId1" Type="http://schemas.openxmlformats.org/officeDocument/2006/relationships/slideLayout" Target="../slideLayouts/slideLayout2.xml"/><Relationship Id="rId5" Type="http://schemas.openxmlformats.org/officeDocument/2006/relationships/image" Target="../media/image52.png"/><Relationship Id="rId4" Type="http://schemas.openxmlformats.org/officeDocument/2006/relationships/image" Target="../media/image51.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ti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828800"/>
            <a:ext cx="8839200" cy="1470025"/>
          </a:xfrm>
        </p:spPr>
        <p:txBody>
          <a:bodyPr>
            <a:noAutofit/>
          </a:bodyPr>
          <a:lstStyle/>
          <a:p>
            <a:r>
              <a:rPr lang="en-US" sz="2800" dirty="0"/>
              <a:t>Mitochondrial Genomics</a:t>
            </a:r>
          </a:p>
        </p:txBody>
      </p:sp>
      <p:sp>
        <p:nvSpPr>
          <p:cNvPr id="3" name="Subtitle 2"/>
          <p:cNvSpPr>
            <a:spLocks noGrp="1"/>
          </p:cNvSpPr>
          <p:nvPr>
            <p:ph type="subTitle" idx="1"/>
          </p:nvPr>
        </p:nvSpPr>
        <p:spPr/>
        <p:txBody>
          <a:bodyPr>
            <a:normAutofit fontScale="77500" lnSpcReduction="20000"/>
          </a:bodyPr>
          <a:lstStyle/>
          <a:p>
            <a:pPr>
              <a:lnSpc>
                <a:spcPct val="95000"/>
              </a:lnSpc>
            </a:pPr>
            <a:r>
              <a:rPr lang="en-US" dirty="0">
                <a:solidFill>
                  <a:schemeClr val="tx1">
                    <a:lumMod val="65000"/>
                    <a:lumOff val="35000"/>
                  </a:schemeClr>
                </a:solidFill>
                <a:latin typeface="+mj-lt"/>
              </a:rPr>
              <a:t>Sarah Calvo, Ph.D.</a:t>
            </a:r>
          </a:p>
          <a:p>
            <a:pPr>
              <a:lnSpc>
                <a:spcPct val="95000"/>
              </a:lnSpc>
            </a:pPr>
            <a:r>
              <a:rPr lang="en-US" dirty="0">
                <a:solidFill>
                  <a:schemeClr val="tx1">
                    <a:lumMod val="65000"/>
                    <a:lumOff val="35000"/>
                  </a:schemeClr>
                </a:solidFill>
                <a:latin typeface="+mj-lt"/>
              </a:rPr>
              <a:t>Senior Computational Biologist</a:t>
            </a:r>
          </a:p>
          <a:p>
            <a:pPr>
              <a:lnSpc>
                <a:spcPct val="95000"/>
              </a:lnSpc>
            </a:pPr>
            <a:r>
              <a:rPr lang="en-US" dirty="0">
                <a:solidFill>
                  <a:schemeClr val="tx1">
                    <a:lumMod val="65000"/>
                    <a:lumOff val="35000"/>
                  </a:schemeClr>
                </a:solidFill>
                <a:latin typeface="+mj-lt"/>
              </a:rPr>
              <a:t>Laboratory of </a:t>
            </a:r>
            <a:r>
              <a:rPr lang="en-US" dirty="0" err="1">
                <a:solidFill>
                  <a:schemeClr val="tx1">
                    <a:lumMod val="65000"/>
                    <a:lumOff val="35000"/>
                  </a:schemeClr>
                </a:solidFill>
                <a:latin typeface="+mj-lt"/>
              </a:rPr>
              <a:t>Vamsi</a:t>
            </a:r>
            <a:r>
              <a:rPr lang="en-US" dirty="0">
                <a:solidFill>
                  <a:schemeClr val="tx1">
                    <a:lumMod val="65000"/>
                    <a:lumOff val="35000"/>
                  </a:schemeClr>
                </a:solidFill>
                <a:latin typeface="+mj-lt"/>
              </a:rPr>
              <a:t> Mootha</a:t>
            </a:r>
          </a:p>
          <a:p>
            <a:pPr>
              <a:lnSpc>
                <a:spcPct val="95000"/>
              </a:lnSpc>
            </a:pPr>
            <a:r>
              <a:rPr lang="en-US" dirty="0">
                <a:solidFill>
                  <a:schemeClr val="tx1">
                    <a:lumMod val="65000"/>
                    <a:lumOff val="35000"/>
                  </a:schemeClr>
                </a:solidFill>
                <a:latin typeface="+mj-lt"/>
              </a:rPr>
              <a:t>Broad Institute (Cambridge, MA)</a:t>
            </a:r>
          </a:p>
          <a:p>
            <a:pPr>
              <a:lnSpc>
                <a:spcPct val="95000"/>
              </a:lnSpc>
            </a:pPr>
            <a:r>
              <a:rPr lang="en-US" dirty="0">
                <a:solidFill>
                  <a:schemeClr val="tx1">
                    <a:lumMod val="65000"/>
                    <a:lumOff val="35000"/>
                  </a:schemeClr>
                </a:solidFill>
                <a:latin typeface="+mj-lt"/>
              </a:rPr>
              <a:t>Massachusetts General Hospital (Boston, MA)</a:t>
            </a:r>
          </a:p>
          <a:p>
            <a:endParaRPr lang="en-US" dirty="0">
              <a:solidFill>
                <a:schemeClr val="tx1">
                  <a:lumMod val="65000"/>
                  <a:lumOff val="35000"/>
                </a:schemeClr>
              </a:solidFill>
              <a:latin typeface="+mj-lt"/>
            </a:endParaRPr>
          </a:p>
          <a:p>
            <a:r>
              <a:rPr lang="en-US" sz="1800" i="1" dirty="0">
                <a:solidFill>
                  <a:schemeClr val="tx1"/>
                </a:solidFill>
              </a:rPr>
              <a:t>HST160  11/24/2020</a:t>
            </a:r>
            <a:endParaRPr lang="en-US" sz="1800" dirty="0">
              <a:solidFill>
                <a:schemeClr val="tx1"/>
              </a:solidFill>
              <a:latin typeface="+mj-lt"/>
            </a:endParaRPr>
          </a:p>
          <a:p>
            <a:endParaRPr lang="en-US" dirty="0">
              <a:latin typeface="+mj-lt"/>
            </a:endParaRPr>
          </a:p>
        </p:txBody>
      </p:sp>
    </p:spTree>
    <p:extLst>
      <p:ext uri="{BB962C8B-B14F-4D97-AF65-F5344CB8AC3E}">
        <p14:creationId xmlns:p14="http://schemas.microsoft.com/office/powerpoint/2010/main" val="42141625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Variable number of mitochondria per cell</a:t>
            </a:r>
          </a:p>
        </p:txBody>
      </p:sp>
      <p:sp>
        <p:nvSpPr>
          <p:cNvPr id="8" name="Content Placeholder 7"/>
          <p:cNvSpPr>
            <a:spLocks noGrp="1"/>
          </p:cNvSpPr>
          <p:nvPr>
            <p:ph idx="1"/>
          </p:nvPr>
        </p:nvSpPr>
        <p:spPr/>
        <p:txBody>
          <a:bodyPr>
            <a:normAutofit/>
          </a:bodyPr>
          <a:lstStyle/>
          <a:p>
            <a:pPr marL="0" indent="0">
              <a:buNone/>
            </a:pPr>
            <a:r>
              <a:rPr lang="en-US" sz="1800" dirty="0"/>
              <a:t>~6000 in heart, adrenal</a:t>
            </a:r>
          </a:p>
          <a:p>
            <a:pPr marL="0" indent="0">
              <a:buNone/>
            </a:pPr>
            <a:r>
              <a:rPr lang="en-US" sz="1800" dirty="0"/>
              <a:t>~5000 in brain</a:t>
            </a:r>
          </a:p>
          <a:p>
            <a:pPr marL="0" indent="0">
              <a:buNone/>
            </a:pPr>
            <a:r>
              <a:rPr lang="en-US" sz="1800" dirty="0"/>
              <a:t>~4000 in muscle</a:t>
            </a:r>
          </a:p>
          <a:p>
            <a:pPr marL="0" indent="0">
              <a:buNone/>
            </a:pPr>
            <a:r>
              <a:rPr lang="en-US" sz="1800" dirty="0"/>
              <a:t>~2000 in liver</a:t>
            </a:r>
          </a:p>
          <a:p>
            <a:pPr marL="0" indent="0">
              <a:buNone/>
            </a:pPr>
            <a:r>
              <a:rPr lang="en-US" sz="1800" dirty="0"/>
              <a:t>~200 in whole blood </a:t>
            </a:r>
          </a:p>
          <a:p>
            <a:pPr marL="0" indent="0">
              <a:buNone/>
            </a:pPr>
            <a:r>
              <a:rPr lang="en-US" sz="1800" dirty="0"/>
              <a:t>Generally: more variation between individuals than between tissues (except blood)</a:t>
            </a:r>
          </a:p>
        </p:txBody>
      </p:sp>
      <p:pic>
        <p:nvPicPr>
          <p:cNvPr id="6" name="Picture 5">
            <a:extLst>
              <a:ext uri="{FF2B5EF4-FFF2-40B4-BE49-F238E27FC236}">
                <a16:creationId xmlns:a16="http://schemas.microsoft.com/office/drawing/2014/main" id="{33E40CA3-ED57-425D-BF54-792758CDDA86}"/>
              </a:ext>
            </a:extLst>
          </p:cNvPr>
          <p:cNvPicPr>
            <a:picLocks noChangeAspect="1"/>
          </p:cNvPicPr>
          <p:nvPr/>
        </p:nvPicPr>
        <p:blipFill rotWithShape="1">
          <a:blip r:embed="rId2"/>
          <a:srcRect b="2820"/>
          <a:stretch/>
        </p:blipFill>
        <p:spPr>
          <a:xfrm>
            <a:off x="1212244" y="2895600"/>
            <a:ext cx="6831594" cy="3963235"/>
          </a:xfrm>
          <a:prstGeom prst="rect">
            <a:avLst/>
          </a:prstGeom>
        </p:spPr>
      </p:pic>
      <p:sp>
        <p:nvSpPr>
          <p:cNvPr id="7" name="Content Placeholder 4">
            <a:extLst>
              <a:ext uri="{FF2B5EF4-FFF2-40B4-BE49-F238E27FC236}">
                <a16:creationId xmlns:a16="http://schemas.microsoft.com/office/drawing/2014/main" id="{6311E3E3-D326-463A-9D8B-A7BDC69875BA}"/>
              </a:ext>
            </a:extLst>
          </p:cNvPr>
          <p:cNvSpPr txBox="1">
            <a:spLocks/>
          </p:cNvSpPr>
          <p:nvPr/>
        </p:nvSpPr>
        <p:spPr>
          <a:xfrm>
            <a:off x="6873014" y="6616987"/>
            <a:ext cx="2295525" cy="228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000" kern="1200">
                <a:solidFill>
                  <a:schemeClr val="tx1"/>
                </a:solidFill>
                <a:latin typeface="+mn-lt"/>
                <a:ea typeface="+mn-ea"/>
                <a:cs typeface="Arial"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j-lt"/>
                <a:ea typeface="+mn-ea"/>
                <a:cs typeface="Arial"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mj-lt"/>
                <a:ea typeface="+mn-ea"/>
                <a:cs typeface="Arial" pitchFamily="34" charset="0"/>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j-lt"/>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j-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Font typeface="Arial" pitchFamily="34" charset="0"/>
              <a:buNone/>
            </a:pPr>
            <a:r>
              <a:rPr lang="en-US" sz="1200" i="1" dirty="0"/>
              <a:t>Rahul Gupta, unpublished</a:t>
            </a:r>
          </a:p>
        </p:txBody>
      </p:sp>
      <p:sp>
        <p:nvSpPr>
          <p:cNvPr id="11" name="Rectangle 10">
            <a:extLst>
              <a:ext uri="{FF2B5EF4-FFF2-40B4-BE49-F238E27FC236}">
                <a16:creationId xmlns:a16="http://schemas.microsoft.com/office/drawing/2014/main" id="{D5C28DF9-B605-49FE-8480-F70DB6E939F1}"/>
              </a:ext>
            </a:extLst>
          </p:cNvPr>
          <p:cNvSpPr/>
          <p:nvPr/>
        </p:nvSpPr>
        <p:spPr>
          <a:xfrm>
            <a:off x="2828550" y="3043479"/>
            <a:ext cx="3810000" cy="253916"/>
          </a:xfrm>
          <a:prstGeom prst="rect">
            <a:avLst/>
          </a:prstGeom>
        </p:spPr>
        <p:txBody>
          <a:bodyPr wrap="square">
            <a:spAutoFit/>
          </a:bodyPr>
          <a:lstStyle/>
          <a:p>
            <a:r>
              <a:rPr lang="en-US" sz="1050" dirty="0" err="1"/>
              <a:t>mtDNA</a:t>
            </a:r>
            <a:r>
              <a:rPr lang="en-US" sz="1050" dirty="0"/>
              <a:t> copy number from 100s of human </a:t>
            </a:r>
            <a:r>
              <a:rPr lang="en-US" sz="1050" dirty="0" err="1"/>
              <a:t>GTEx</a:t>
            </a:r>
            <a:r>
              <a:rPr lang="en-US" sz="1050" dirty="0"/>
              <a:t> samples (qPCR)</a:t>
            </a:r>
          </a:p>
        </p:txBody>
      </p:sp>
    </p:spTree>
    <p:extLst>
      <p:ext uri="{BB962C8B-B14F-4D97-AF65-F5344CB8AC3E}">
        <p14:creationId xmlns:p14="http://schemas.microsoft.com/office/powerpoint/2010/main" val="27119748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Mitochondrial genome (mtDNA)</a:t>
            </a:r>
          </a:p>
        </p:txBody>
      </p:sp>
      <p:sp>
        <p:nvSpPr>
          <p:cNvPr id="3" name="Content Placeholder 2"/>
          <p:cNvSpPr>
            <a:spLocks noGrp="1"/>
          </p:cNvSpPr>
          <p:nvPr>
            <p:ph idx="1"/>
          </p:nvPr>
        </p:nvSpPr>
        <p:spPr>
          <a:xfrm>
            <a:off x="533400" y="914400"/>
            <a:ext cx="4419600" cy="5715000"/>
          </a:xfrm>
        </p:spPr>
        <p:txBody>
          <a:bodyPr/>
          <a:lstStyle/>
          <a:p>
            <a:pPr marL="0" indent="0">
              <a:buNone/>
            </a:pPr>
            <a:r>
              <a:rPr lang="en-US" dirty="0"/>
              <a:t>Circular genome</a:t>
            </a:r>
          </a:p>
          <a:p>
            <a:pPr marL="0" indent="0">
              <a:buNone/>
            </a:pPr>
            <a:endParaRPr lang="en-US" dirty="0"/>
          </a:p>
          <a:p>
            <a:pPr marL="0" indent="0">
              <a:buNone/>
            </a:pPr>
            <a:r>
              <a:rPr lang="en-US" dirty="0"/>
              <a:t>Discovery 1960s</a:t>
            </a:r>
          </a:p>
          <a:p>
            <a:r>
              <a:rPr lang="en-US" sz="1600" dirty="0"/>
              <a:t>EM by Margit &amp; Sylvan Nass</a:t>
            </a:r>
          </a:p>
          <a:p>
            <a:r>
              <a:rPr lang="en-US" sz="1600" dirty="0"/>
              <a:t>Biochemistry:  Haslbrunner, Tuppy, Schatz</a:t>
            </a:r>
          </a:p>
        </p:txBody>
      </p:sp>
      <p:pic>
        <p:nvPicPr>
          <p:cNvPr id="6" name="Picture 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3810000"/>
            <a:ext cx="3420847" cy="2819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8"/>
          <p:cNvSpPr>
            <a:spLocks noChangeArrowheads="1"/>
          </p:cNvSpPr>
          <p:nvPr/>
        </p:nvSpPr>
        <p:spPr bwMode="auto">
          <a:xfrm>
            <a:off x="6189447" y="6629400"/>
            <a:ext cx="2413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800" b="0" dirty="0">
                <a:latin typeface="Myriad Web Pro" pitchFamily="34" charset="0"/>
              </a:rPr>
              <a:t>www.fidelitysystems.com/unlinked_dna_em_1.JPG</a:t>
            </a:r>
          </a:p>
        </p:txBody>
      </p:sp>
      <p:pic>
        <p:nvPicPr>
          <p:cNvPr id="8" name="Picture 7"/>
          <p:cNvPicPr>
            <a:picLocks noChangeAspect="1"/>
          </p:cNvPicPr>
          <p:nvPr/>
        </p:nvPicPr>
        <p:blipFill>
          <a:blip r:embed="rId3"/>
          <a:stretch>
            <a:fillRect/>
          </a:stretch>
        </p:blipFill>
        <p:spPr>
          <a:xfrm>
            <a:off x="5152611" y="762000"/>
            <a:ext cx="3449836" cy="2895600"/>
          </a:xfrm>
          <a:prstGeom prst="rect">
            <a:avLst/>
          </a:prstGeom>
        </p:spPr>
      </p:pic>
    </p:spTree>
    <p:extLst>
      <p:ext uri="{BB962C8B-B14F-4D97-AF65-F5344CB8AC3E}">
        <p14:creationId xmlns:p14="http://schemas.microsoft.com/office/powerpoint/2010/main" val="20738392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Human mitochondrial genome</a:t>
            </a:r>
          </a:p>
        </p:txBody>
      </p:sp>
      <p:sp>
        <p:nvSpPr>
          <p:cNvPr id="3" name="Content Placeholder 2"/>
          <p:cNvSpPr>
            <a:spLocks noGrp="1"/>
          </p:cNvSpPr>
          <p:nvPr>
            <p:ph idx="1"/>
          </p:nvPr>
        </p:nvSpPr>
        <p:spPr>
          <a:xfrm>
            <a:off x="533400" y="914400"/>
            <a:ext cx="3657600" cy="5715000"/>
          </a:xfrm>
        </p:spPr>
        <p:txBody>
          <a:bodyPr>
            <a:normAutofit/>
          </a:bodyPr>
          <a:lstStyle/>
          <a:p>
            <a:pPr marL="0" indent="0">
              <a:buNone/>
            </a:pPr>
            <a:r>
              <a:rPr lang="en-US" sz="1800" dirty="0"/>
              <a:t>Circular 16,569bp molecule</a:t>
            </a:r>
          </a:p>
          <a:p>
            <a:pPr marL="0" indent="0">
              <a:buNone/>
            </a:pPr>
            <a:endParaRPr lang="en-US" sz="1800" dirty="0"/>
          </a:p>
          <a:p>
            <a:pPr marL="0" indent="0">
              <a:buNone/>
            </a:pPr>
            <a:r>
              <a:rPr lang="en-US" sz="1800" dirty="0"/>
              <a:t>37 genes:</a:t>
            </a:r>
          </a:p>
          <a:p>
            <a:r>
              <a:rPr lang="en-US" sz="1800" dirty="0"/>
              <a:t>13 protein-coding*</a:t>
            </a:r>
          </a:p>
          <a:p>
            <a:r>
              <a:rPr lang="en-US" sz="1800" dirty="0"/>
              <a:t>22 tRNA</a:t>
            </a:r>
          </a:p>
          <a:p>
            <a:r>
              <a:rPr lang="en-US" sz="1800" dirty="0"/>
              <a:t>2 rRNA</a:t>
            </a:r>
          </a:p>
          <a:p>
            <a:endParaRPr lang="en-US" sz="1800" dirty="0"/>
          </a:p>
          <a:p>
            <a:pPr marL="0" indent="0">
              <a:buNone/>
            </a:pPr>
            <a:r>
              <a:rPr lang="en-US" sz="1800" dirty="0"/>
              <a:t>Slightly different genetic code</a:t>
            </a:r>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r>
              <a:rPr lang="en-US" sz="1800" dirty="0"/>
              <a:t>Mutation rate 10x higher than nDNA</a:t>
            </a:r>
          </a:p>
        </p:txBody>
      </p:sp>
      <p:pic>
        <p:nvPicPr>
          <p:cNvPr id="1026" name="Picture 2" descr="https://upload.wikimedia.org/wikipedia/commons/thumb/3/3e/Mitochondrial_DNA_en.svg/1280px-Mitochondrial_DNA_en.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14800" y="838200"/>
            <a:ext cx="4908346" cy="396885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753602" y="5105400"/>
            <a:ext cx="2390398" cy="246221"/>
          </a:xfrm>
          <a:prstGeom prst="rect">
            <a:avLst/>
          </a:prstGeom>
        </p:spPr>
        <p:txBody>
          <a:bodyPr wrap="none">
            <a:spAutoFit/>
          </a:bodyPr>
          <a:lstStyle/>
          <a:p>
            <a:r>
              <a:rPr lang="en-US" sz="1000" dirty="0"/>
              <a:t>en.wikipedia.org/wiki/Mitochondrial_DNA</a:t>
            </a:r>
          </a:p>
        </p:txBody>
      </p:sp>
      <p:pic>
        <p:nvPicPr>
          <p:cNvPr id="5" name="Picture 4"/>
          <p:cNvPicPr>
            <a:picLocks noChangeAspect="1"/>
          </p:cNvPicPr>
          <p:nvPr/>
        </p:nvPicPr>
        <p:blipFill>
          <a:blip r:embed="rId3"/>
          <a:stretch>
            <a:fillRect/>
          </a:stretch>
        </p:blipFill>
        <p:spPr>
          <a:xfrm>
            <a:off x="542827" y="3676650"/>
            <a:ext cx="3248025" cy="1428750"/>
          </a:xfrm>
          <a:prstGeom prst="rect">
            <a:avLst/>
          </a:prstGeom>
        </p:spPr>
      </p:pic>
    </p:spTree>
    <p:extLst>
      <p:ext uri="{BB962C8B-B14F-4D97-AF65-F5344CB8AC3E}">
        <p14:creationId xmlns:p14="http://schemas.microsoft.com/office/powerpoint/2010/main" val="1063445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Human mitochondrial transcription</a:t>
            </a:r>
          </a:p>
        </p:txBody>
      </p:sp>
      <p:sp>
        <p:nvSpPr>
          <p:cNvPr id="3" name="Content Placeholder 2"/>
          <p:cNvSpPr>
            <a:spLocks noGrp="1"/>
          </p:cNvSpPr>
          <p:nvPr>
            <p:ph idx="1"/>
          </p:nvPr>
        </p:nvSpPr>
        <p:spPr/>
        <p:txBody>
          <a:bodyPr/>
          <a:lstStyle/>
          <a:p>
            <a:pPr marL="0" indent="0">
              <a:buNone/>
            </a:pPr>
            <a:r>
              <a:rPr lang="en-US" dirty="0"/>
              <a:t>Polycistronic (like bacteria)</a:t>
            </a:r>
          </a:p>
          <a:p>
            <a:pPr marL="0" indent="0">
              <a:buNone/>
            </a:pPr>
            <a:endParaRPr lang="en-US" dirty="0"/>
          </a:p>
          <a:p>
            <a:pPr marL="0" indent="0">
              <a:buNone/>
            </a:pPr>
            <a:r>
              <a:rPr lang="en-US" dirty="0"/>
              <a:t>No introns</a:t>
            </a:r>
          </a:p>
          <a:p>
            <a:pPr marL="0" indent="0">
              <a:buNone/>
            </a:pPr>
            <a:endParaRPr lang="en-US" dirty="0"/>
          </a:p>
          <a:p>
            <a:pPr marL="0" indent="0">
              <a:buNone/>
            </a:pPr>
            <a:r>
              <a:rPr lang="en-US" dirty="0"/>
              <a:t>“Heavy” strand</a:t>
            </a:r>
          </a:p>
          <a:p>
            <a:r>
              <a:rPr lang="en-US" sz="1600" dirty="0"/>
              <a:t>More “G”s (fewer “C”s)</a:t>
            </a:r>
          </a:p>
          <a:p>
            <a:r>
              <a:rPr lang="en-US" sz="1600" dirty="0"/>
              <a:t>28 genes</a:t>
            </a:r>
          </a:p>
          <a:p>
            <a:pPr marL="0" indent="0">
              <a:buNone/>
            </a:pPr>
            <a:endParaRPr lang="en-US" dirty="0"/>
          </a:p>
          <a:p>
            <a:pPr marL="0" indent="0">
              <a:buNone/>
            </a:pPr>
            <a:r>
              <a:rPr lang="en-US" dirty="0"/>
              <a:t>“Light” strand</a:t>
            </a:r>
          </a:p>
          <a:p>
            <a:r>
              <a:rPr lang="en-US" sz="1600" dirty="0"/>
              <a:t>Fewer “Gs” (more “Cs”)</a:t>
            </a:r>
          </a:p>
          <a:p>
            <a:r>
              <a:rPr lang="en-US" sz="1600" dirty="0"/>
              <a:t>9 genes</a:t>
            </a:r>
          </a:p>
          <a:p>
            <a:r>
              <a:rPr lang="en-US" sz="900" dirty="0"/>
              <a:t>Note </a:t>
            </a:r>
            <a:r>
              <a:rPr lang="en-US" sz="900" dirty="0" err="1"/>
              <a:t>rCRS</a:t>
            </a:r>
            <a:r>
              <a:rPr lang="en-US" sz="900" dirty="0"/>
              <a:t> sequence </a:t>
            </a:r>
            <a:r>
              <a:rPr lang="en-US" sz="900"/>
              <a:t>is the light </a:t>
            </a:r>
            <a:r>
              <a:rPr lang="en-US" sz="900" dirty="0"/>
              <a:t>strand, containing 12/13 “sense” transcripts</a:t>
            </a:r>
          </a:p>
          <a:p>
            <a:pPr marL="0" indent="0">
              <a:buNone/>
            </a:pPr>
            <a:endParaRPr lang="en-US" dirty="0"/>
          </a:p>
          <a:p>
            <a:pPr marL="0" indent="0">
              <a:buNone/>
            </a:pPr>
            <a:r>
              <a:rPr lang="en-US" dirty="0"/>
              <a:t>Overlapping genes (different frames)</a:t>
            </a:r>
          </a:p>
          <a:p>
            <a:r>
              <a:rPr lang="en-US" sz="1600" dirty="0"/>
              <a:t>ATP8 / ATP6</a:t>
            </a:r>
          </a:p>
          <a:p>
            <a:r>
              <a:rPr lang="en-US" sz="1600" dirty="0"/>
              <a:t>ND4 / ND4L</a:t>
            </a:r>
            <a:endParaRPr lang="en-US" dirty="0"/>
          </a:p>
          <a:p>
            <a:pPr marL="0" indent="0">
              <a:buNone/>
            </a:pPr>
            <a:endParaRPr lang="en-US" dirty="0"/>
          </a:p>
          <a:p>
            <a:pPr marL="0" indent="0">
              <a:buNone/>
            </a:pPr>
            <a:endParaRPr lang="en-US" dirty="0"/>
          </a:p>
        </p:txBody>
      </p:sp>
      <p:pic>
        <p:nvPicPr>
          <p:cNvPr id="1026" name="Picture 2" descr="http://www.nature.com/nrg/journal/v16/n9/images/nrg3966-i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61229" y="609600"/>
            <a:ext cx="3470275" cy="374490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860473" y="4191000"/>
            <a:ext cx="3276600" cy="246221"/>
          </a:xfrm>
          <a:prstGeom prst="rect">
            <a:avLst/>
          </a:prstGeom>
          <a:solidFill>
            <a:schemeClr val="bg1"/>
          </a:solidFill>
        </p:spPr>
        <p:txBody>
          <a:bodyPr wrap="square">
            <a:spAutoFit/>
          </a:bodyPr>
          <a:lstStyle/>
          <a:p>
            <a:pPr algn="r"/>
            <a:r>
              <a:rPr lang="en-US" sz="1000" dirty="0"/>
              <a:t>Stewart &amp; Chinnery, </a:t>
            </a:r>
            <a:r>
              <a:rPr lang="en-US" sz="1000" i="1" dirty="0"/>
              <a:t>Nature Reviews Genetics </a:t>
            </a:r>
            <a:r>
              <a:rPr lang="en-US" sz="1000" dirty="0"/>
              <a:t>2015</a:t>
            </a:r>
          </a:p>
        </p:txBody>
      </p:sp>
    </p:spTree>
    <p:extLst>
      <p:ext uri="{BB962C8B-B14F-4D97-AF65-F5344CB8AC3E}">
        <p14:creationId xmlns:p14="http://schemas.microsoft.com/office/powerpoint/2010/main" val="14312424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Maternal mtDNA transmission</a:t>
            </a:r>
          </a:p>
        </p:txBody>
      </p:sp>
      <p:pic>
        <p:nvPicPr>
          <p:cNvPr id="2050" name="Picture 2" descr="http://1.bp.blogspot.com/-FuUMz72uijY/UQ8aQbVehRI/AAAAAAAAFu8/0A4MHuI7IhY/s1600/transmission-mtDN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8300" y="76200"/>
            <a:ext cx="3619500" cy="28575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533400" y="914400"/>
            <a:ext cx="8153400" cy="5943600"/>
          </a:xfrm>
        </p:spPr>
        <p:txBody>
          <a:bodyPr>
            <a:normAutofit/>
          </a:bodyPr>
          <a:lstStyle/>
          <a:p>
            <a:pPr marL="0" indent="0">
              <a:buNone/>
            </a:pPr>
            <a:r>
              <a:rPr lang="en-US" sz="1800" dirty="0"/>
              <a:t>Textbook: </a:t>
            </a:r>
          </a:p>
          <a:p>
            <a:r>
              <a:rPr lang="en-US" sz="1600" dirty="0"/>
              <a:t>exclusively maternal</a:t>
            </a:r>
          </a:p>
          <a:p>
            <a:r>
              <a:rPr lang="en-US" sz="1600" dirty="0"/>
              <a:t>paternal mtDNA </a:t>
            </a:r>
          </a:p>
          <a:p>
            <a:pPr lvl="1"/>
            <a:r>
              <a:rPr lang="en-US" sz="1600" dirty="0"/>
              <a:t>diluted (50-100 sperm vs 100,000 egg)</a:t>
            </a:r>
          </a:p>
          <a:p>
            <a:pPr lvl="1"/>
            <a:r>
              <a:rPr lang="en-US" sz="1600" dirty="0"/>
              <a:t>specifically degraded </a:t>
            </a:r>
          </a:p>
          <a:p>
            <a:pPr lvl="2"/>
            <a:r>
              <a:rPr lang="en-US" dirty="0"/>
              <a:t>imprinted &amp; ubiquitinated</a:t>
            </a:r>
          </a:p>
          <a:p>
            <a:pPr lvl="2"/>
            <a:r>
              <a:rPr lang="en-US" dirty="0"/>
              <a:t>if lysosome blocked </a:t>
            </a:r>
            <a:r>
              <a:rPr lang="en-US" dirty="0">
                <a:sym typeface="Symbol" panose="05050102010706020507" pitchFamily="18" charset="2"/>
              </a:rPr>
              <a:t></a:t>
            </a:r>
            <a:r>
              <a:rPr lang="en-US" dirty="0"/>
              <a:t>paternal transmission</a:t>
            </a:r>
          </a:p>
          <a:p>
            <a:pPr lvl="2"/>
            <a:endParaRPr lang="en-US" sz="1800" dirty="0"/>
          </a:p>
          <a:p>
            <a:pPr marL="0" indent="0">
              <a:buNone/>
            </a:pPr>
            <a:r>
              <a:rPr lang="en-US" sz="1800" dirty="0"/>
              <a:t>Confirmed through:</a:t>
            </a:r>
          </a:p>
          <a:p>
            <a:r>
              <a:rPr lang="en-US" sz="1600" dirty="0"/>
              <a:t>Many large pedigree studies</a:t>
            </a:r>
          </a:p>
          <a:p>
            <a:r>
              <a:rPr lang="en-US" sz="1600" dirty="0"/>
              <a:t>Deep sequencing &amp; PCR search for paternal alleles</a:t>
            </a:r>
          </a:p>
          <a:p>
            <a:pPr marL="0" indent="0">
              <a:buNone/>
            </a:pPr>
            <a:endParaRPr lang="en-US" sz="1800" dirty="0"/>
          </a:p>
          <a:p>
            <a:pPr marL="0" indent="0">
              <a:buNone/>
            </a:pPr>
            <a:r>
              <a:rPr lang="en-US" sz="1800" dirty="0"/>
              <a:t>Rare exceptions to the rule:</a:t>
            </a:r>
          </a:p>
          <a:p>
            <a:r>
              <a:rPr lang="en-US" sz="1600" dirty="0"/>
              <a:t>Mouse backcrosses: show 0.1–0.01% paternal mtDNA “leakage” </a:t>
            </a:r>
            <a:r>
              <a:rPr lang="en-US" sz="1200" i="1" dirty="0"/>
              <a:t>Gyllensten et al, Nature 1991</a:t>
            </a:r>
          </a:p>
          <a:p>
            <a:r>
              <a:rPr lang="en-US" sz="1600" dirty="0"/>
              <a:t>Single human case: paternally-derived mtDNA at 90% in muscle </a:t>
            </a:r>
            <a:r>
              <a:rPr lang="en-US" sz="1200" i="1" dirty="0"/>
              <a:t>Schwartz &amp; Vissing, NEJM 2002</a:t>
            </a:r>
            <a:endParaRPr lang="en-US" sz="1400" i="1" dirty="0"/>
          </a:p>
          <a:p>
            <a:r>
              <a:rPr lang="en-US" sz="1600" dirty="0"/>
              <a:t>Instance within 50-generation chicken pedigree </a:t>
            </a:r>
            <a:r>
              <a:rPr lang="en-US" sz="1200" i="1" dirty="0"/>
              <a:t>Alexander et al, Biol Lett 2015</a:t>
            </a:r>
            <a:endParaRPr lang="en-US" sz="1800" i="1" dirty="0"/>
          </a:p>
          <a:p>
            <a:pPr marL="0" indent="0">
              <a:buNone/>
            </a:pPr>
            <a:endParaRPr lang="en-US" sz="1600" dirty="0">
              <a:solidFill>
                <a:schemeClr val="bg1">
                  <a:lumMod val="50000"/>
                </a:schemeClr>
              </a:solidFill>
            </a:endParaRPr>
          </a:p>
          <a:p>
            <a:pPr marL="0" indent="0">
              <a:buNone/>
            </a:pPr>
            <a:r>
              <a:rPr lang="en-US" sz="1600" dirty="0"/>
              <a:t>Invalidated “Biparental Inheritance of </a:t>
            </a:r>
            <a:r>
              <a:rPr lang="en-US" sz="1600" dirty="0" err="1"/>
              <a:t>mtDNA</a:t>
            </a:r>
            <a:r>
              <a:rPr lang="en-US" sz="1600" dirty="0"/>
              <a:t> in Humans”: 3 families with </a:t>
            </a:r>
            <a:r>
              <a:rPr lang="en-US" sz="1600" i="1" dirty="0"/>
              <a:t>dominant </a:t>
            </a:r>
            <a:r>
              <a:rPr lang="en-US" sz="1600" dirty="0"/>
              <a:t>pattern of paternal </a:t>
            </a:r>
            <a:r>
              <a:rPr lang="en-US" sz="1600" dirty="0" err="1"/>
              <a:t>mtDNA</a:t>
            </a:r>
            <a:r>
              <a:rPr lang="en-US" sz="1600" dirty="0"/>
              <a:t> inheritance </a:t>
            </a:r>
            <a:r>
              <a:rPr lang="en-US" sz="1200" i="1" dirty="0"/>
              <a:t>Luo et al, PNAS 2018</a:t>
            </a:r>
            <a:r>
              <a:rPr lang="en-US" sz="1200" dirty="0"/>
              <a:t> </a:t>
            </a:r>
            <a:r>
              <a:rPr lang="en-US" sz="1600" dirty="0"/>
              <a:t>; Actually due to nuclear sequences (2020)!  </a:t>
            </a:r>
            <a:endParaRPr lang="en-US" sz="1600" i="1" dirty="0"/>
          </a:p>
        </p:txBody>
      </p:sp>
      <p:sp>
        <p:nvSpPr>
          <p:cNvPr id="4" name="Rectangle 3"/>
          <p:cNvSpPr/>
          <p:nvPr/>
        </p:nvSpPr>
        <p:spPr>
          <a:xfrm>
            <a:off x="7798760" y="2933700"/>
            <a:ext cx="1345240" cy="246221"/>
          </a:xfrm>
          <a:prstGeom prst="rect">
            <a:avLst/>
          </a:prstGeom>
        </p:spPr>
        <p:txBody>
          <a:bodyPr wrap="none">
            <a:spAutoFit/>
          </a:bodyPr>
          <a:lstStyle/>
          <a:p>
            <a:r>
              <a:rPr lang="en-US" sz="1000" dirty="0">
                <a:solidFill>
                  <a:schemeClr val="bg1">
                    <a:lumMod val="65000"/>
                  </a:schemeClr>
                </a:solidFill>
              </a:rPr>
              <a:t>nazaroo.blogspot.com</a:t>
            </a:r>
          </a:p>
        </p:txBody>
      </p:sp>
    </p:spTree>
    <p:extLst>
      <p:ext uri="{BB962C8B-B14F-4D97-AF65-F5344CB8AC3E}">
        <p14:creationId xmlns:p14="http://schemas.microsoft.com/office/powerpoint/2010/main" val="2364843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3" end="13"/>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4" end="14"/>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5" end="15"/>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DB1B5-0B83-46F8-AA2F-3F91CD8427E2}"/>
              </a:ext>
            </a:extLst>
          </p:cNvPr>
          <p:cNvSpPr>
            <a:spLocks noGrp="1"/>
          </p:cNvSpPr>
          <p:nvPr>
            <p:ph type="title"/>
          </p:nvPr>
        </p:nvSpPr>
        <p:spPr/>
        <p:txBody>
          <a:bodyPr/>
          <a:lstStyle/>
          <a:p>
            <a:r>
              <a:rPr lang="en-US" dirty="0"/>
              <a:t>Mitochondrial haplogroups</a:t>
            </a:r>
          </a:p>
        </p:txBody>
      </p:sp>
      <p:sp>
        <p:nvSpPr>
          <p:cNvPr id="3" name="Content Placeholder 2">
            <a:extLst>
              <a:ext uri="{FF2B5EF4-FFF2-40B4-BE49-F238E27FC236}">
                <a16:creationId xmlns:a16="http://schemas.microsoft.com/office/drawing/2014/main" id="{5AC47F91-F817-426D-85A3-1CFDD445D5B7}"/>
              </a:ext>
            </a:extLst>
          </p:cNvPr>
          <p:cNvSpPr>
            <a:spLocks noGrp="1"/>
          </p:cNvSpPr>
          <p:nvPr>
            <p:ph idx="1"/>
          </p:nvPr>
        </p:nvSpPr>
        <p:spPr>
          <a:xfrm>
            <a:off x="990600" y="6623364"/>
            <a:ext cx="8153400" cy="228600"/>
          </a:xfrm>
        </p:spPr>
        <p:txBody>
          <a:bodyPr>
            <a:normAutofit fontScale="85000" lnSpcReduction="10000"/>
          </a:bodyPr>
          <a:lstStyle/>
          <a:p>
            <a:pPr marL="0" indent="0" algn="r">
              <a:buNone/>
            </a:pPr>
            <a:r>
              <a:rPr lang="en-US" sz="1200" dirty="0"/>
              <a:t>en.wikipedia.org/wiki/Human_mitochondrial_DNA_haplogroup</a:t>
            </a:r>
          </a:p>
        </p:txBody>
      </p:sp>
      <p:sp>
        <p:nvSpPr>
          <p:cNvPr id="5" name="Content Placeholder 2">
            <a:extLst>
              <a:ext uri="{FF2B5EF4-FFF2-40B4-BE49-F238E27FC236}">
                <a16:creationId xmlns:a16="http://schemas.microsoft.com/office/drawing/2014/main" id="{CE380C7B-6EA1-4F36-AC32-7C689A0D8A4C}"/>
              </a:ext>
            </a:extLst>
          </p:cNvPr>
          <p:cNvSpPr txBox="1">
            <a:spLocks/>
          </p:cNvSpPr>
          <p:nvPr/>
        </p:nvSpPr>
        <p:spPr>
          <a:xfrm>
            <a:off x="533400" y="914400"/>
            <a:ext cx="8610600" cy="5715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000" kern="1200">
                <a:solidFill>
                  <a:schemeClr val="tx1"/>
                </a:solidFill>
                <a:latin typeface="+mn-lt"/>
                <a:ea typeface="+mn-ea"/>
                <a:cs typeface="Arial"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j-lt"/>
                <a:ea typeface="+mn-ea"/>
                <a:cs typeface="Arial"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mj-lt"/>
                <a:ea typeface="+mn-ea"/>
                <a:cs typeface="Arial" pitchFamily="34" charset="0"/>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j-lt"/>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j-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800" dirty="0" err="1"/>
              <a:t>mtDNA</a:t>
            </a:r>
            <a:r>
              <a:rPr lang="en-US" sz="1800" dirty="0"/>
              <a:t> sequences grouped into “haplogroups”, transmitted maternally</a:t>
            </a:r>
          </a:p>
          <a:p>
            <a:r>
              <a:rPr lang="en-US" sz="1800" dirty="0"/>
              <a:t>Different haplogroups have ~50 differences from ancestral reconstruction</a:t>
            </a:r>
          </a:p>
          <a:p>
            <a:r>
              <a:rPr lang="en-US" sz="1800" dirty="0"/>
              <a:t>Human reference genome is haplogroup H (common in Europeans)</a:t>
            </a:r>
          </a:p>
        </p:txBody>
      </p:sp>
      <p:pic>
        <p:nvPicPr>
          <p:cNvPr id="1028" name="Picture 4">
            <a:extLst>
              <a:ext uri="{FF2B5EF4-FFF2-40B4-BE49-F238E27FC236}">
                <a16:creationId xmlns:a16="http://schemas.microsoft.com/office/drawing/2014/main" id="{C2AD37C8-30DB-4A94-BA6B-692289355B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981200"/>
            <a:ext cx="5943600" cy="305352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BD2A4046-38DD-4315-A33C-92E18E7427D5}"/>
              </a:ext>
            </a:extLst>
          </p:cNvPr>
          <p:cNvPicPr>
            <a:picLocks noChangeAspect="1"/>
          </p:cNvPicPr>
          <p:nvPr/>
        </p:nvPicPr>
        <p:blipFill>
          <a:blip r:embed="rId3"/>
          <a:stretch>
            <a:fillRect/>
          </a:stretch>
        </p:blipFill>
        <p:spPr>
          <a:xfrm>
            <a:off x="2219325" y="5080141"/>
            <a:ext cx="4400550" cy="1575681"/>
          </a:xfrm>
          <a:prstGeom prst="rect">
            <a:avLst/>
          </a:prstGeom>
        </p:spPr>
      </p:pic>
    </p:spTree>
    <p:extLst>
      <p:ext uri="{BB962C8B-B14F-4D97-AF65-F5344CB8AC3E}">
        <p14:creationId xmlns:p14="http://schemas.microsoft.com/office/powerpoint/2010/main" val="1270602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Heteroplasmy</a:t>
            </a:r>
          </a:p>
        </p:txBody>
      </p:sp>
      <p:pic>
        <p:nvPicPr>
          <p:cNvPr id="3074" name="Picture 2" descr="http://sti.bmj.com/content/77/3/158/F3.lar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219200"/>
            <a:ext cx="6635101" cy="4572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610100" y="6581001"/>
            <a:ext cx="4572000" cy="276999"/>
          </a:xfrm>
          <a:prstGeom prst="rect">
            <a:avLst/>
          </a:prstGeom>
        </p:spPr>
        <p:txBody>
          <a:bodyPr>
            <a:spAutoFit/>
          </a:bodyPr>
          <a:lstStyle/>
          <a:p>
            <a:pPr algn="r"/>
            <a:r>
              <a:rPr lang="en-US" sz="1200" dirty="0"/>
              <a:t>sti.bmj.com/content/77/3/158/F3.large.jpg</a:t>
            </a:r>
          </a:p>
        </p:txBody>
      </p:sp>
    </p:spTree>
    <p:extLst>
      <p:ext uri="{BB962C8B-B14F-4D97-AF65-F5344CB8AC3E}">
        <p14:creationId xmlns:p14="http://schemas.microsoft.com/office/powerpoint/2010/main" val="8632917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Heteroplasmy and maternal inheritance</a:t>
            </a:r>
          </a:p>
        </p:txBody>
      </p:sp>
      <p:sp>
        <p:nvSpPr>
          <p:cNvPr id="4" name="Rectangle 3"/>
          <p:cNvSpPr/>
          <p:nvPr/>
        </p:nvSpPr>
        <p:spPr>
          <a:xfrm>
            <a:off x="3219450" y="6581001"/>
            <a:ext cx="5943600" cy="276999"/>
          </a:xfrm>
          <a:prstGeom prst="rect">
            <a:avLst/>
          </a:prstGeom>
        </p:spPr>
        <p:txBody>
          <a:bodyPr wrap="square">
            <a:spAutoFit/>
          </a:bodyPr>
          <a:lstStyle/>
          <a:p>
            <a:pPr algn="r"/>
            <a:r>
              <a:rPr lang="en-US" sz="1200" dirty="0"/>
              <a:t>Wikipedia </a:t>
            </a:r>
            <a:r>
              <a:rPr lang="en-US" sz="1200" dirty="0" err="1"/>
              <a:t>Heteroplasmy</a:t>
            </a:r>
            <a:endParaRPr lang="en-US" sz="1200" dirty="0"/>
          </a:p>
        </p:txBody>
      </p:sp>
      <p:pic>
        <p:nvPicPr>
          <p:cNvPr id="1026" name="Picture 2">
            <a:extLst>
              <a:ext uri="{FF2B5EF4-FFF2-40B4-BE49-F238E27FC236}">
                <a16:creationId xmlns:a16="http://schemas.microsoft.com/office/drawing/2014/main" id="{2511EDAD-F85B-4A0A-9245-6A1BAB1F29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914399"/>
            <a:ext cx="5791200" cy="53207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55045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Heteroplasmy: different across tissues</a:t>
            </a:r>
          </a:p>
        </p:txBody>
      </p:sp>
      <p:sp>
        <p:nvSpPr>
          <p:cNvPr id="5" name="Rectangle 4"/>
          <p:cNvSpPr/>
          <p:nvPr/>
        </p:nvSpPr>
        <p:spPr>
          <a:xfrm>
            <a:off x="0" y="4198122"/>
            <a:ext cx="9143999" cy="923330"/>
          </a:xfrm>
          <a:prstGeom prst="rect">
            <a:avLst/>
          </a:prstGeom>
        </p:spPr>
        <p:txBody>
          <a:bodyPr wrap="square">
            <a:spAutoFit/>
          </a:bodyPr>
          <a:lstStyle/>
          <a:p>
            <a:pPr algn="ctr"/>
            <a:r>
              <a:rPr lang="en-US" b="1" dirty="0"/>
              <a:t>Near-Identical Segregation of mtDNA Heteroplasmy …</a:t>
            </a:r>
          </a:p>
          <a:p>
            <a:pPr algn="ctr"/>
            <a:r>
              <a:rPr lang="en-US" b="1" dirty="0"/>
              <a:t>in Twins With Optic Atrophy, Ptosis, and Intractable Epilepsy</a:t>
            </a:r>
            <a:r>
              <a:rPr lang="en-US" dirty="0"/>
              <a:t>. </a:t>
            </a:r>
          </a:p>
          <a:p>
            <a:pPr algn="ctr"/>
            <a:r>
              <a:rPr lang="en-US" dirty="0"/>
              <a:t>Spyropoulos et al, </a:t>
            </a:r>
            <a:r>
              <a:rPr lang="en-US" i="1" dirty="0"/>
              <a:t>JAMA Neurology </a:t>
            </a:r>
            <a:r>
              <a:rPr lang="en-US" dirty="0"/>
              <a:t>2013</a:t>
            </a:r>
          </a:p>
        </p:txBody>
      </p:sp>
      <p:pic>
        <p:nvPicPr>
          <p:cNvPr id="7" name="Picture 6"/>
          <p:cNvPicPr>
            <a:picLocks noChangeAspect="1"/>
          </p:cNvPicPr>
          <p:nvPr/>
        </p:nvPicPr>
        <p:blipFill>
          <a:blip r:embed="rId2"/>
          <a:stretch>
            <a:fillRect/>
          </a:stretch>
        </p:blipFill>
        <p:spPr>
          <a:xfrm>
            <a:off x="2352952" y="2045732"/>
            <a:ext cx="4438095" cy="2076190"/>
          </a:xfrm>
          <a:prstGeom prst="rect">
            <a:avLst/>
          </a:prstGeom>
          <a:ln>
            <a:solidFill>
              <a:schemeClr val="tx1"/>
            </a:solidFill>
          </a:ln>
        </p:spPr>
      </p:pic>
      <p:sp>
        <p:nvSpPr>
          <p:cNvPr id="8" name="Rectangle 7"/>
          <p:cNvSpPr/>
          <p:nvPr/>
        </p:nvSpPr>
        <p:spPr>
          <a:xfrm>
            <a:off x="3505040" y="1676400"/>
            <a:ext cx="2688557" cy="369332"/>
          </a:xfrm>
          <a:prstGeom prst="rect">
            <a:avLst/>
          </a:prstGeom>
        </p:spPr>
        <p:txBody>
          <a:bodyPr wrap="none">
            <a:spAutoFit/>
          </a:bodyPr>
          <a:lstStyle/>
          <a:p>
            <a:r>
              <a:rPr lang="en-US" dirty="0">
                <a:solidFill>
                  <a:srgbClr val="333333"/>
                </a:solidFill>
                <a:latin typeface="+mj-lt"/>
              </a:rPr>
              <a:t>m.14487T&gt;C; ND6:p.M63V</a:t>
            </a:r>
            <a:endParaRPr lang="en-US" dirty="0">
              <a:latin typeface="+mj-lt"/>
            </a:endParaRPr>
          </a:p>
        </p:txBody>
      </p:sp>
      <p:sp>
        <p:nvSpPr>
          <p:cNvPr id="11" name="TextBox 10"/>
          <p:cNvSpPr txBox="1"/>
          <p:nvPr/>
        </p:nvSpPr>
        <p:spPr>
          <a:xfrm>
            <a:off x="168442" y="6096000"/>
            <a:ext cx="8819722" cy="646331"/>
          </a:xfrm>
          <a:prstGeom prst="rect">
            <a:avLst/>
          </a:prstGeom>
          <a:noFill/>
        </p:spPr>
        <p:txBody>
          <a:bodyPr wrap="none" rtlCol="0">
            <a:spAutoFit/>
          </a:bodyPr>
          <a:lstStyle/>
          <a:p>
            <a:pPr algn="ctr"/>
            <a:r>
              <a:rPr lang="en-US" dirty="0">
                <a:solidFill>
                  <a:srgbClr val="C00000"/>
                </a:solidFill>
              </a:rPr>
              <a:t>Detecting mtDNA mutations in blood may be problematic (preferred urine sediment/buccal)</a:t>
            </a:r>
          </a:p>
          <a:p>
            <a:pPr algn="ctr"/>
            <a:r>
              <a:rPr lang="en-US" dirty="0">
                <a:solidFill>
                  <a:srgbClr val="C00000"/>
                </a:solidFill>
              </a:rPr>
              <a:t>High mtDNA coverage needed to detect low-heteroplasmy events</a:t>
            </a:r>
          </a:p>
        </p:txBody>
      </p:sp>
      <p:grpSp>
        <p:nvGrpSpPr>
          <p:cNvPr id="12" name="Group 11"/>
          <p:cNvGrpSpPr/>
          <p:nvPr/>
        </p:nvGrpSpPr>
        <p:grpSpPr>
          <a:xfrm>
            <a:off x="5105400" y="2507065"/>
            <a:ext cx="314243" cy="369332"/>
            <a:chOff x="5105400" y="2852238"/>
            <a:chExt cx="314243" cy="369332"/>
          </a:xfrm>
        </p:grpSpPr>
        <p:sp>
          <p:nvSpPr>
            <p:cNvPr id="4" name="Rectangle 3"/>
            <p:cNvSpPr/>
            <p:nvPr/>
          </p:nvSpPr>
          <p:spPr>
            <a:xfrm>
              <a:off x="5105400" y="3036904"/>
              <a:ext cx="304800" cy="184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5119561" y="2852238"/>
              <a:ext cx="300082" cy="369332"/>
            </a:xfrm>
            <a:prstGeom prst="rect">
              <a:avLst/>
            </a:prstGeom>
            <a:noFill/>
          </p:spPr>
          <p:txBody>
            <a:bodyPr wrap="none" rtlCol="0">
              <a:spAutoFit/>
            </a:bodyPr>
            <a:lstStyle/>
            <a:p>
              <a:r>
                <a:rPr lang="en-US" dirty="0"/>
                <a:t>_</a:t>
              </a:r>
            </a:p>
          </p:txBody>
        </p:sp>
      </p:grpSp>
      <p:grpSp>
        <p:nvGrpSpPr>
          <p:cNvPr id="6" name="Group 5"/>
          <p:cNvGrpSpPr/>
          <p:nvPr/>
        </p:nvGrpSpPr>
        <p:grpSpPr>
          <a:xfrm>
            <a:off x="6019798" y="2507065"/>
            <a:ext cx="443461" cy="369332"/>
            <a:chOff x="5257800" y="2831068"/>
            <a:chExt cx="304800" cy="369332"/>
          </a:xfrm>
        </p:grpSpPr>
        <p:sp>
          <p:nvSpPr>
            <p:cNvPr id="9" name="Rectangle 8"/>
            <p:cNvSpPr/>
            <p:nvPr/>
          </p:nvSpPr>
          <p:spPr>
            <a:xfrm>
              <a:off x="5257800" y="3015734"/>
              <a:ext cx="304800" cy="184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5271961" y="2831068"/>
              <a:ext cx="206253" cy="369332"/>
            </a:xfrm>
            <a:prstGeom prst="rect">
              <a:avLst/>
            </a:prstGeom>
            <a:noFill/>
          </p:spPr>
          <p:txBody>
            <a:bodyPr wrap="none" rtlCol="0">
              <a:spAutoFit/>
            </a:bodyPr>
            <a:lstStyle/>
            <a:p>
              <a:r>
                <a:rPr lang="en-US" dirty="0"/>
                <a:t>_</a:t>
              </a:r>
            </a:p>
          </p:txBody>
        </p:sp>
      </p:grpSp>
    </p:spTree>
    <p:extLst>
      <p:ext uri="{BB962C8B-B14F-4D97-AF65-F5344CB8AC3E}">
        <p14:creationId xmlns:p14="http://schemas.microsoft.com/office/powerpoint/2010/main" val="1462761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Mitochondrial genomics: outline</a:t>
            </a:r>
          </a:p>
        </p:txBody>
      </p:sp>
      <p:sp>
        <p:nvSpPr>
          <p:cNvPr id="3" name="Content Placeholder 2"/>
          <p:cNvSpPr>
            <a:spLocks noGrp="1"/>
          </p:cNvSpPr>
          <p:nvPr>
            <p:ph idx="1"/>
          </p:nvPr>
        </p:nvSpPr>
        <p:spPr/>
        <p:txBody>
          <a:bodyPr>
            <a:normAutofit/>
          </a:bodyPr>
          <a:lstStyle/>
          <a:p>
            <a:r>
              <a:rPr lang="en-US" dirty="0">
                <a:solidFill>
                  <a:schemeClr val="bg1">
                    <a:lumMod val="65000"/>
                  </a:schemeClr>
                </a:solidFill>
              </a:rPr>
              <a:t>Background</a:t>
            </a:r>
          </a:p>
          <a:p>
            <a:endParaRPr lang="en-US" dirty="0"/>
          </a:p>
          <a:p>
            <a:r>
              <a:rPr lang="en-US" dirty="0"/>
              <a:t>Mitochondrial genome (mtDNA)</a:t>
            </a:r>
          </a:p>
          <a:p>
            <a:pPr lvl="1"/>
            <a:r>
              <a:rPr lang="en-US" sz="1400" dirty="0">
                <a:solidFill>
                  <a:schemeClr val="bg1">
                    <a:lumMod val="65000"/>
                  </a:schemeClr>
                </a:solidFill>
              </a:rPr>
              <a:t>Genes, genetic code</a:t>
            </a:r>
          </a:p>
          <a:p>
            <a:pPr lvl="1"/>
            <a:r>
              <a:rPr lang="en-US" sz="1400" dirty="0">
                <a:solidFill>
                  <a:schemeClr val="bg1">
                    <a:lumMod val="65000"/>
                  </a:schemeClr>
                </a:solidFill>
              </a:rPr>
              <a:t>Transcription</a:t>
            </a:r>
          </a:p>
          <a:p>
            <a:pPr lvl="1"/>
            <a:r>
              <a:rPr lang="en-US" sz="1400" dirty="0">
                <a:solidFill>
                  <a:schemeClr val="bg1">
                    <a:lumMod val="65000"/>
                  </a:schemeClr>
                </a:solidFill>
              </a:rPr>
              <a:t>Transmission (maternal)</a:t>
            </a:r>
          </a:p>
          <a:p>
            <a:pPr lvl="1"/>
            <a:r>
              <a:rPr lang="en-US" sz="1400" dirty="0">
                <a:solidFill>
                  <a:schemeClr val="bg1">
                    <a:lumMod val="65000"/>
                  </a:schemeClr>
                </a:solidFill>
              </a:rPr>
              <a:t>Haplogroups </a:t>
            </a:r>
          </a:p>
          <a:p>
            <a:pPr lvl="1"/>
            <a:r>
              <a:rPr lang="en-US" sz="1400" dirty="0" err="1">
                <a:solidFill>
                  <a:schemeClr val="bg1">
                    <a:lumMod val="65000"/>
                  </a:schemeClr>
                </a:solidFill>
              </a:rPr>
              <a:t>Heteroplasmy</a:t>
            </a:r>
            <a:endParaRPr lang="en-US" sz="1400" dirty="0">
              <a:solidFill>
                <a:schemeClr val="bg1">
                  <a:lumMod val="65000"/>
                </a:schemeClr>
              </a:solidFill>
            </a:endParaRPr>
          </a:p>
          <a:p>
            <a:pPr lvl="1"/>
            <a:r>
              <a:rPr lang="en-US" sz="1400" dirty="0"/>
              <a:t>NUMTs</a:t>
            </a:r>
          </a:p>
          <a:p>
            <a:pPr marL="0" indent="0">
              <a:buNone/>
            </a:pPr>
            <a:endParaRPr lang="en-US" dirty="0">
              <a:solidFill>
                <a:schemeClr val="bg1">
                  <a:lumMod val="65000"/>
                </a:schemeClr>
              </a:solidFill>
            </a:endParaRPr>
          </a:p>
          <a:p>
            <a:r>
              <a:rPr lang="en-US" dirty="0" err="1">
                <a:solidFill>
                  <a:schemeClr val="bg1">
                    <a:lumMod val="65000"/>
                  </a:schemeClr>
                </a:solidFill>
              </a:rPr>
              <a:t>mtDNA</a:t>
            </a:r>
            <a:r>
              <a:rPr lang="en-US" dirty="0">
                <a:solidFill>
                  <a:schemeClr val="bg1">
                    <a:lumMod val="65000"/>
                  </a:schemeClr>
                </a:solidFill>
              </a:rPr>
              <a:t> sequence analysis challenges</a:t>
            </a:r>
          </a:p>
          <a:p>
            <a:endParaRPr lang="en-US" dirty="0">
              <a:solidFill>
                <a:schemeClr val="bg1">
                  <a:lumMod val="65000"/>
                </a:schemeClr>
              </a:solidFill>
            </a:endParaRPr>
          </a:p>
          <a:p>
            <a:r>
              <a:rPr lang="en-US" dirty="0">
                <a:solidFill>
                  <a:schemeClr val="bg1">
                    <a:lumMod val="65000"/>
                  </a:schemeClr>
                </a:solidFill>
              </a:rPr>
              <a:t>Mitochondrial disease &amp; diagnosis</a:t>
            </a:r>
          </a:p>
          <a:p>
            <a:endParaRPr lang="en-US" dirty="0">
              <a:solidFill>
                <a:schemeClr val="bg1">
                  <a:lumMod val="65000"/>
                </a:schemeClr>
              </a:solidFill>
            </a:endParaRPr>
          </a:p>
          <a:p>
            <a:r>
              <a:rPr lang="en-US" dirty="0">
                <a:solidFill>
                  <a:schemeClr val="bg1">
                    <a:lumMod val="65000"/>
                  </a:schemeClr>
                </a:solidFill>
              </a:rPr>
              <a:t>Oocyte transfer to prevent mt disease transmission</a:t>
            </a:r>
          </a:p>
          <a:p>
            <a:endParaRPr lang="en-US" dirty="0">
              <a:solidFill>
                <a:schemeClr val="bg1">
                  <a:lumMod val="65000"/>
                </a:schemeClr>
              </a:solidFill>
            </a:endParaRPr>
          </a:p>
          <a:p>
            <a:r>
              <a:rPr lang="en-US" dirty="0">
                <a:solidFill>
                  <a:schemeClr val="bg1">
                    <a:lumMod val="65000"/>
                  </a:schemeClr>
                </a:solidFill>
              </a:rPr>
              <a:t>Somatic </a:t>
            </a:r>
            <a:r>
              <a:rPr lang="en-US" dirty="0" err="1">
                <a:solidFill>
                  <a:schemeClr val="bg1">
                    <a:lumMod val="65000"/>
                  </a:schemeClr>
                </a:solidFill>
              </a:rPr>
              <a:t>mtDNA</a:t>
            </a:r>
            <a:r>
              <a:rPr lang="en-US" dirty="0">
                <a:solidFill>
                  <a:schemeClr val="bg1">
                    <a:lumMod val="65000"/>
                  </a:schemeClr>
                </a:solidFill>
              </a:rPr>
              <a:t> alterations (tissues &amp; cancer &amp; aging)</a:t>
            </a:r>
          </a:p>
          <a:p>
            <a:pPr marL="0" indent="0">
              <a:buNone/>
            </a:pPr>
            <a:endParaRPr lang="en-US" dirty="0">
              <a:solidFill>
                <a:schemeClr val="bg1">
                  <a:lumMod val="65000"/>
                </a:schemeClr>
              </a:solidFill>
            </a:endParaRPr>
          </a:p>
        </p:txBody>
      </p:sp>
    </p:spTree>
    <p:extLst>
      <p:ext uri="{BB962C8B-B14F-4D97-AF65-F5344CB8AC3E}">
        <p14:creationId xmlns:p14="http://schemas.microsoft.com/office/powerpoint/2010/main" val="18780707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Picture 3"/>
          <p:cNvPicPr>
            <a:picLocks noChangeAspect="1"/>
          </p:cNvPicPr>
          <p:nvPr/>
        </p:nvPicPr>
        <p:blipFill>
          <a:blip r:embed="rId2"/>
          <a:stretch>
            <a:fillRect/>
          </a:stretch>
        </p:blipFill>
        <p:spPr>
          <a:xfrm>
            <a:off x="2895600" y="990600"/>
            <a:ext cx="2628900" cy="3090111"/>
          </a:xfrm>
          <a:prstGeom prst="rect">
            <a:avLst/>
          </a:prstGeom>
        </p:spPr>
      </p:pic>
      <p:sp>
        <p:nvSpPr>
          <p:cNvPr id="5" name="Rectangle 4"/>
          <p:cNvSpPr/>
          <p:nvPr/>
        </p:nvSpPr>
        <p:spPr>
          <a:xfrm>
            <a:off x="1981200" y="4038600"/>
            <a:ext cx="4343400" cy="646331"/>
          </a:xfrm>
          <a:prstGeom prst="rect">
            <a:avLst/>
          </a:prstGeom>
        </p:spPr>
        <p:txBody>
          <a:bodyPr wrap="square">
            <a:spAutoFit/>
          </a:bodyPr>
          <a:lstStyle/>
          <a:p>
            <a:pPr algn="ctr"/>
            <a:r>
              <a:rPr lang="en-US" b="1" dirty="0">
                <a:latin typeface="+mj-lt"/>
              </a:rPr>
              <a:t>Even at rest, a human body requires</a:t>
            </a:r>
          </a:p>
          <a:p>
            <a:pPr algn="ctr"/>
            <a:r>
              <a:rPr lang="en-US" b="1" dirty="0">
                <a:latin typeface="+mj-lt"/>
              </a:rPr>
              <a:t>as much power as a 100-watt lightbulb </a:t>
            </a:r>
            <a:endParaRPr lang="en-US" dirty="0">
              <a:latin typeface="+mj-lt"/>
            </a:endParaRPr>
          </a:p>
        </p:txBody>
      </p:sp>
      <p:sp>
        <p:nvSpPr>
          <p:cNvPr id="6" name="Rectangle 5"/>
          <p:cNvSpPr/>
          <p:nvPr/>
        </p:nvSpPr>
        <p:spPr>
          <a:xfrm>
            <a:off x="2438400" y="4676001"/>
            <a:ext cx="3505200" cy="276999"/>
          </a:xfrm>
          <a:prstGeom prst="rect">
            <a:avLst/>
          </a:prstGeom>
        </p:spPr>
        <p:txBody>
          <a:bodyPr wrap="square">
            <a:spAutoFit/>
          </a:bodyPr>
          <a:lstStyle/>
          <a:p>
            <a:pPr algn="ctr"/>
            <a:r>
              <a:rPr lang="en-US" sz="1200" dirty="0">
                <a:latin typeface="+mj-lt"/>
              </a:rPr>
              <a:t>Peter Rich </a:t>
            </a:r>
            <a:r>
              <a:rPr lang="en-US" sz="1200" i="1" dirty="0">
                <a:latin typeface="+mj-lt"/>
              </a:rPr>
              <a:t>The cost of living.</a:t>
            </a:r>
            <a:r>
              <a:rPr lang="en-US" sz="1200" dirty="0">
                <a:latin typeface="+mj-lt"/>
              </a:rPr>
              <a:t> Nature 2003</a:t>
            </a:r>
          </a:p>
        </p:txBody>
      </p:sp>
    </p:spTree>
    <p:extLst>
      <p:ext uri="{BB962C8B-B14F-4D97-AF65-F5344CB8AC3E}">
        <p14:creationId xmlns:p14="http://schemas.microsoft.com/office/powerpoint/2010/main" val="14595390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NUMTs: Nuclear sequences of mtDNA origin</a:t>
            </a:r>
          </a:p>
        </p:txBody>
      </p:sp>
      <p:sp>
        <p:nvSpPr>
          <p:cNvPr id="3" name="Content Placeholder 2"/>
          <p:cNvSpPr>
            <a:spLocks noGrp="1"/>
          </p:cNvSpPr>
          <p:nvPr>
            <p:ph idx="1"/>
          </p:nvPr>
        </p:nvSpPr>
        <p:spPr>
          <a:xfrm>
            <a:off x="533400" y="4114800"/>
            <a:ext cx="8534400" cy="2514600"/>
          </a:xfrm>
        </p:spPr>
        <p:txBody>
          <a:bodyPr>
            <a:normAutofit fontScale="85000" lnSpcReduction="20000"/>
          </a:bodyPr>
          <a:lstStyle/>
          <a:p>
            <a:pPr marL="0" indent="0" fontAlgn="base">
              <a:buNone/>
            </a:pPr>
            <a:r>
              <a:rPr lang="en-US" sz="2400" dirty="0"/>
              <a:t>755 NUMTs in hg19 </a:t>
            </a:r>
            <a:r>
              <a:rPr lang="en-US" sz="1600" i="1" dirty="0"/>
              <a:t>Calabrese et al, BMC Bioinformatics 2012</a:t>
            </a:r>
          </a:p>
          <a:p>
            <a:pPr fontAlgn="base"/>
            <a:r>
              <a:rPr lang="en-US" dirty="0"/>
              <a:t>Most short &amp; moderately diverged</a:t>
            </a:r>
          </a:p>
          <a:p>
            <a:pPr fontAlgn="base"/>
            <a:r>
              <a:rPr lang="en-US" dirty="0"/>
              <a:t>Some long &amp; highly similar</a:t>
            </a:r>
            <a:r>
              <a:rPr lang="en-US" sz="1600" dirty="0"/>
              <a:t> (</a:t>
            </a:r>
            <a:r>
              <a:rPr lang="en-US" sz="1600" dirty="0" err="1"/>
              <a:t>eg</a:t>
            </a:r>
            <a:r>
              <a:rPr lang="en-US" sz="1600" dirty="0"/>
              <a:t> 98.6% identity chr1:564464-570304)</a:t>
            </a:r>
            <a:r>
              <a:rPr lang="en-US" dirty="0"/>
              <a:t> </a:t>
            </a:r>
          </a:p>
          <a:p>
            <a:pPr fontAlgn="base"/>
            <a:endParaRPr lang="en-US" dirty="0"/>
          </a:p>
          <a:p>
            <a:pPr marL="0" indent="0" fontAlgn="base">
              <a:buNone/>
            </a:pPr>
            <a:r>
              <a:rPr lang="en-US" dirty="0"/>
              <a:t>Additional NUMTs not in reference genome</a:t>
            </a:r>
          </a:p>
          <a:p>
            <a:pPr fontAlgn="base"/>
            <a:r>
              <a:rPr lang="en-US" dirty="0"/>
              <a:t>People typically contain ~3 NUMTs not in reference assembly</a:t>
            </a:r>
          </a:p>
          <a:p>
            <a:pPr fontAlgn="base"/>
            <a:r>
              <a:rPr lang="en-US" dirty="0"/>
              <a:t>141 polymorphic NUMTs (1000 individuals 1KG project) </a:t>
            </a:r>
            <a:r>
              <a:rPr lang="en-US" sz="1400" i="1" dirty="0" err="1"/>
              <a:t>Dayama</a:t>
            </a:r>
            <a:r>
              <a:rPr lang="en-US" sz="1400" i="1" dirty="0"/>
              <a:t> et al, NAR 2014</a:t>
            </a:r>
            <a:endParaRPr lang="en-US" dirty="0"/>
          </a:p>
          <a:p>
            <a:pPr fontAlgn="base"/>
            <a:r>
              <a:rPr lang="en-US" dirty="0"/>
              <a:t>Some recent, some copies of other NUMTs</a:t>
            </a:r>
          </a:p>
          <a:p>
            <a:pPr fontAlgn="base"/>
            <a:r>
              <a:rPr lang="en-US" dirty="0"/>
              <a:t>Enriched insertions near repetitive sequences (but not A+T oligomers)</a:t>
            </a:r>
          </a:p>
          <a:p>
            <a:pPr marL="0" indent="0" fontAlgn="base">
              <a:buNone/>
            </a:pPr>
            <a:endParaRPr lang="en-US" dirty="0"/>
          </a:p>
          <a:p>
            <a:endParaRPr lang="en-US" dirty="0"/>
          </a:p>
        </p:txBody>
      </p:sp>
      <p:pic>
        <p:nvPicPr>
          <p:cNvPr id="4" name="Picture 2" descr="http://scienceblogs.com/digitalbio/wp-content/blogs.dir/460/files/2012/04/i-1ebf120494a28b0ae8bc5204bac865b7-cell.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914400"/>
            <a:ext cx="2952749" cy="295275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019175" y="6612394"/>
            <a:ext cx="8153400" cy="215444"/>
          </a:xfrm>
          <a:prstGeom prst="rect">
            <a:avLst/>
          </a:prstGeom>
        </p:spPr>
        <p:txBody>
          <a:bodyPr wrap="square">
            <a:spAutoFit/>
          </a:bodyPr>
          <a:lstStyle/>
          <a:p>
            <a:pPr algn="r"/>
            <a:r>
              <a:rPr lang="en-US" sz="800" dirty="0"/>
              <a:t>scienceblogs.com/digitalbio/wp-content/blogs.dir/460/files/2012/04/i-1ebf120494a28b0ae8bc5204bac865b7-cell.gif</a:t>
            </a:r>
          </a:p>
        </p:txBody>
      </p:sp>
    </p:spTree>
    <p:extLst>
      <p:ext uri="{BB962C8B-B14F-4D97-AF65-F5344CB8AC3E}">
        <p14:creationId xmlns:p14="http://schemas.microsoft.com/office/powerpoint/2010/main" val="4247353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Mitochondrial genomics: outline</a:t>
            </a:r>
          </a:p>
        </p:txBody>
      </p:sp>
      <p:sp>
        <p:nvSpPr>
          <p:cNvPr id="3" name="Content Placeholder 2"/>
          <p:cNvSpPr>
            <a:spLocks noGrp="1"/>
          </p:cNvSpPr>
          <p:nvPr>
            <p:ph idx="1"/>
          </p:nvPr>
        </p:nvSpPr>
        <p:spPr/>
        <p:txBody>
          <a:bodyPr>
            <a:normAutofit/>
          </a:bodyPr>
          <a:lstStyle/>
          <a:p>
            <a:r>
              <a:rPr lang="en-US" dirty="0">
                <a:solidFill>
                  <a:schemeClr val="bg1">
                    <a:lumMod val="65000"/>
                  </a:schemeClr>
                </a:solidFill>
              </a:rPr>
              <a:t>Background</a:t>
            </a:r>
          </a:p>
          <a:p>
            <a:endParaRPr lang="en-US" dirty="0">
              <a:solidFill>
                <a:schemeClr val="bg1">
                  <a:lumMod val="65000"/>
                </a:schemeClr>
              </a:solidFill>
            </a:endParaRPr>
          </a:p>
          <a:p>
            <a:r>
              <a:rPr lang="en-US" dirty="0">
                <a:solidFill>
                  <a:schemeClr val="bg1">
                    <a:lumMod val="65000"/>
                  </a:schemeClr>
                </a:solidFill>
              </a:rPr>
              <a:t>Mitochondrial genome (mtDNA)</a:t>
            </a:r>
          </a:p>
          <a:p>
            <a:pPr marL="0" indent="0">
              <a:buNone/>
            </a:pPr>
            <a:endParaRPr lang="en-US" dirty="0">
              <a:solidFill>
                <a:schemeClr val="bg1">
                  <a:lumMod val="65000"/>
                </a:schemeClr>
              </a:solidFill>
            </a:endParaRPr>
          </a:p>
          <a:p>
            <a:r>
              <a:rPr lang="en-US" dirty="0"/>
              <a:t>mtDNA sequence analysis challenges</a:t>
            </a:r>
          </a:p>
          <a:p>
            <a:endParaRPr lang="en-US" dirty="0">
              <a:solidFill>
                <a:schemeClr val="bg1">
                  <a:lumMod val="65000"/>
                </a:schemeClr>
              </a:solidFill>
            </a:endParaRPr>
          </a:p>
          <a:p>
            <a:r>
              <a:rPr lang="en-US" dirty="0">
                <a:solidFill>
                  <a:schemeClr val="bg1">
                    <a:lumMod val="65000"/>
                  </a:schemeClr>
                </a:solidFill>
              </a:rPr>
              <a:t>Mitochondrial disease &amp; diagnosis</a:t>
            </a:r>
          </a:p>
          <a:p>
            <a:endParaRPr lang="en-US" dirty="0">
              <a:solidFill>
                <a:schemeClr val="bg1">
                  <a:lumMod val="65000"/>
                </a:schemeClr>
              </a:solidFill>
            </a:endParaRPr>
          </a:p>
          <a:p>
            <a:r>
              <a:rPr lang="en-US" dirty="0">
                <a:solidFill>
                  <a:schemeClr val="bg1">
                    <a:lumMod val="65000"/>
                  </a:schemeClr>
                </a:solidFill>
              </a:rPr>
              <a:t>Oocyte transfer to prevent mt disease transmission</a:t>
            </a:r>
          </a:p>
          <a:p>
            <a:endParaRPr lang="en-US" dirty="0">
              <a:solidFill>
                <a:schemeClr val="bg1">
                  <a:lumMod val="65000"/>
                </a:schemeClr>
              </a:solidFill>
            </a:endParaRPr>
          </a:p>
          <a:p>
            <a:r>
              <a:rPr lang="en-US" dirty="0">
                <a:solidFill>
                  <a:schemeClr val="bg1">
                    <a:lumMod val="65000"/>
                  </a:schemeClr>
                </a:solidFill>
              </a:rPr>
              <a:t>Somatic </a:t>
            </a:r>
            <a:r>
              <a:rPr lang="en-US" dirty="0" err="1">
                <a:solidFill>
                  <a:schemeClr val="bg1">
                    <a:lumMod val="65000"/>
                  </a:schemeClr>
                </a:solidFill>
              </a:rPr>
              <a:t>mtDNA</a:t>
            </a:r>
            <a:r>
              <a:rPr lang="en-US" dirty="0">
                <a:solidFill>
                  <a:schemeClr val="bg1">
                    <a:lumMod val="65000"/>
                  </a:schemeClr>
                </a:solidFill>
              </a:rPr>
              <a:t> alterations (tissues &amp; cancer &amp; aging)</a:t>
            </a:r>
          </a:p>
          <a:p>
            <a:pPr marL="0" indent="0">
              <a:buNone/>
            </a:pPr>
            <a:endParaRPr lang="en-US" dirty="0">
              <a:solidFill>
                <a:schemeClr val="bg1">
                  <a:lumMod val="65000"/>
                </a:schemeClr>
              </a:solidFill>
            </a:endParaRPr>
          </a:p>
        </p:txBody>
      </p:sp>
    </p:spTree>
    <p:extLst>
      <p:ext uri="{BB962C8B-B14F-4D97-AF65-F5344CB8AC3E}">
        <p14:creationId xmlns:p14="http://schemas.microsoft.com/office/powerpoint/2010/main" val="38340738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altLang="en-US" dirty="0"/>
              <a:t>mtDNA analysis issues</a:t>
            </a:r>
          </a:p>
        </p:txBody>
      </p:sp>
      <p:graphicFrame>
        <p:nvGraphicFramePr>
          <p:cNvPr id="4" name="Table 3"/>
          <p:cNvGraphicFramePr>
            <a:graphicFrameLocks noGrp="1"/>
          </p:cNvGraphicFramePr>
          <p:nvPr>
            <p:extLst>
              <p:ext uri="{D42A27DB-BD31-4B8C-83A1-F6EECF244321}">
                <p14:modId xmlns:p14="http://schemas.microsoft.com/office/powerpoint/2010/main" val="513201819"/>
              </p:ext>
            </p:extLst>
          </p:nvPr>
        </p:nvGraphicFramePr>
        <p:xfrm>
          <a:off x="381000" y="990600"/>
          <a:ext cx="8610600" cy="5632452"/>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0000"/>
                    </a:ext>
                  </a:extLst>
                </a:gridCol>
                <a:gridCol w="5867400">
                  <a:extLst>
                    <a:ext uri="{9D8B030D-6E8A-4147-A177-3AD203B41FA5}">
                      <a16:colId xmlns:a16="http://schemas.microsoft.com/office/drawing/2014/main" val="20001"/>
                    </a:ext>
                  </a:extLst>
                </a:gridCol>
              </a:tblGrid>
              <a:tr h="380966">
                <a:tc>
                  <a:txBody>
                    <a:bodyPr/>
                    <a:lstStyle/>
                    <a:p>
                      <a:r>
                        <a:rPr lang="en-US" sz="1600" dirty="0"/>
                        <a:t>mtDNA</a:t>
                      </a:r>
                      <a:r>
                        <a:rPr lang="en-US" sz="1600" baseline="0" dirty="0"/>
                        <a:t> Feature</a:t>
                      </a:r>
                      <a:endParaRPr lang="en-US" sz="1600" dirty="0"/>
                    </a:p>
                  </a:txBody>
                  <a:tcPr marT="45716" marB="45716"/>
                </a:tc>
                <a:tc>
                  <a:txBody>
                    <a:bodyPr/>
                    <a:lstStyle/>
                    <a:p>
                      <a:r>
                        <a:rPr lang="en-US" sz="1600" dirty="0"/>
                        <a:t>Analysis issues</a:t>
                      </a:r>
                    </a:p>
                  </a:txBody>
                  <a:tcPr marT="45716" marB="45716"/>
                </a:tc>
                <a:extLst>
                  <a:ext uri="{0D108BD9-81ED-4DB2-BD59-A6C34878D82A}">
                    <a16:rowId xmlns:a16="http://schemas.microsoft.com/office/drawing/2014/main" val="10000"/>
                  </a:ext>
                </a:extLst>
              </a:tr>
              <a:tr h="822951">
                <a:tc>
                  <a:txBody>
                    <a:bodyPr/>
                    <a:lstStyle/>
                    <a:p>
                      <a:r>
                        <a:rPr lang="en-US" sz="1600" dirty="0"/>
                        <a:t>Circular</a:t>
                      </a:r>
                      <a:r>
                        <a:rPr lang="en-US" sz="1600" baseline="0" dirty="0"/>
                        <a:t> molecule</a:t>
                      </a:r>
                      <a:endParaRPr lang="en-US" sz="1600" dirty="0"/>
                    </a:p>
                  </a:txBody>
                  <a:tcPr marT="45716" marB="45716"/>
                </a:tc>
                <a:tc>
                  <a:txBody>
                    <a:bodyPr/>
                    <a:lstStyle/>
                    <a:p>
                      <a:r>
                        <a:rPr lang="en-US" sz="1600" dirty="0"/>
                        <a:t>Poor mapping at each “chromosome” end</a:t>
                      </a:r>
                    </a:p>
                    <a:p>
                      <a:pPr marL="285750" indent="-285750">
                        <a:buFont typeface="Arial" pitchFamily="34" charset="0"/>
                        <a:buChar char="•"/>
                      </a:pPr>
                      <a:r>
                        <a:rPr lang="en-US" sz="1600" dirty="0"/>
                        <a:t>This “D-loop” region is hypervariable</a:t>
                      </a:r>
                    </a:p>
                    <a:p>
                      <a:pPr marL="285750" indent="-285750">
                        <a:buFont typeface="Arial" pitchFamily="34" charset="0"/>
                        <a:buChar char="•"/>
                      </a:pPr>
                      <a:r>
                        <a:rPr lang="en-US" sz="1600" dirty="0"/>
                        <a:t>Used to define “haplogroups” for tracing ancestry</a:t>
                      </a:r>
                    </a:p>
                  </a:txBody>
                  <a:tcPr marT="45716" marB="45716"/>
                </a:tc>
                <a:extLst>
                  <a:ext uri="{0D108BD9-81ED-4DB2-BD59-A6C34878D82A}">
                    <a16:rowId xmlns:a16="http://schemas.microsoft.com/office/drawing/2014/main" val="10001"/>
                  </a:ext>
                </a:extLst>
              </a:tr>
              <a:tr h="1385463">
                <a:tc>
                  <a:txBody>
                    <a:bodyPr/>
                    <a:lstStyle/>
                    <a:p>
                      <a:r>
                        <a:rPr lang="en-US" sz="1600" dirty="0"/>
                        <a:t>~100-10,000</a:t>
                      </a:r>
                      <a:r>
                        <a:rPr lang="en-US" sz="1600" baseline="0" dirty="0"/>
                        <a:t> copies per cell</a:t>
                      </a:r>
                    </a:p>
                    <a:p>
                      <a:pPr marL="285750" indent="-285750">
                        <a:buFont typeface="Arial" pitchFamily="34" charset="0"/>
                        <a:buChar char="•"/>
                      </a:pPr>
                      <a:r>
                        <a:rPr lang="en-US" sz="1600" baseline="0" dirty="0"/>
                        <a:t>highly tissue dependent</a:t>
                      </a:r>
                    </a:p>
                    <a:p>
                      <a:pPr marL="285750" indent="-285750">
                        <a:buFont typeface="Arial" pitchFamily="34" charset="0"/>
                        <a:buChar char="•"/>
                      </a:pPr>
                      <a:r>
                        <a:rPr lang="en-US" sz="1600" baseline="0" dirty="0"/>
                        <a:t>heteroplasmic variants</a:t>
                      </a:r>
                      <a:endParaRPr lang="en-US" sz="1600" dirty="0"/>
                    </a:p>
                  </a:txBody>
                  <a:tcPr marT="45716" marB="45716"/>
                </a:tc>
                <a:tc>
                  <a:txBody>
                    <a:bodyPr/>
                    <a:lstStyle/>
                    <a:p>
                      <a:r>
                        <a:rPr lang="en-US" sz="1600" baseline="0" dirty="0"/>
                        <a:t>Variant caller needs to call heteroplasmic variants</a:t>
                      </a:r>
                    </a:p>
                    <a:p>
                      <a:pPr marL="285750" indent="-285750">
                        <a:buFont typeface="Arial" panose="020B0604020202020204" pitchFamily="34" charset="0"/>
                        <a:buChar char="•"/>
                      </a:pPr>
                      <a:r>
                        <a:rPr lang="en-US" sz="1600" baseline="0" dirty="0"/>
                        <a:t>Need high coverage to call </a:t>
                      </a:r>
                      <a:r>
                        <a:rPr lang="en-US" sz="1600" baseline="0" dirty="0" err="1"/>
                        <a:t>heteroplasmic</a:t>
                      </a:r>
                      <a:r>
                        <a:rPr lang="en-US" sz="1600" baseline="0" dirty="0"/>
                        <a:t> variants</a:t>
                      </a:r>
                    </a:p>
                    <a:p>
                      <a:pPr marL="0" indent="0">
                        <a:buFont typeface="Arial" panose="020B0604020202020204" pitchFamily="34" charset="0"/>
                        <a:buNone/>
                      </a:pPr>
                      <a:endParaRPr lang="en-US" sz="1600" baseline="0" dirty="0"/>
                    </a:p>
                    <a:p>
                      <a:pPr marL="0" indent="0">
                        <a:buFont typeface="Arial" panose="020B0604020202020204" pitchFamily="34" charset="0"/>
                        <a:buNone/>
                      </a:pPr>
                      <a:r>
                        <a:rPr lang="en-US" sz="1600" baseline="0" dirty="0"/>
                        <a:t>Sample contamination becomes big challenge to distinguish true ~1% </a:t>
                      </a:r>
                      <a:r>
                        <a:rPr lang="en-US" sz="1600" baseline="0" dirty="0" err="1"/>
                        <a:t>heteroplasmy</a:t>
                      </a:r>
                      <a:r>
                        <a:rPr lang="en-US" sz="1600" baseline="0" dirty="0"/>
                        <a:t> from contamination</a:t>
                      </a:r>
                    </a:p>
                  </a:txBody>
                  <a:tcPr marT="45716" marB="45716"/>
                </a:tc>
                <a:extLst>
                  <a:ext uri="{0D108BD9-81ED-4DB2-BD59-A6C34878D82A}">
                    <a16:rowId xmlns:a16="http://schemas.microsoft.com/office/drawing/2014/main" val="10002"/>
                  </a:ext>
                </a:extLst>
              </a:tr>
              <a:tr h="1385463">
                <a:tc>
                  <a:txBody>
                    <a:bodyPr/>
                    <a:lstStyle/>
                    <a:p>
                      <a:r>
                        <a:rPr lang="en-US" sz="1600" dirty="0"/>
                        <a:t>NuMTs</a:t>
                      </a:r>
                    </a:p>
                    <a:p>
                      <a:pPr marL="285750" indent="-285750">
                        <a:buFont typeface="Arial" pitchFamily="34" charset="0"/>
                        <a:buChar char="•"/>
                      </a:pPr>
                      <a:r>
                        <a:rPr lang="en-US" sz="1600" dirty="0"/>
                        <a:t>Nuclear seq of mito origin</a:t>
                      </a:r>
                    </a:p>
                    <a:p>
                      <a:pPr marL="285750" indent="-285750">
                        <a:buFont typeface="Arial" pitchFamily="34" charset="0"/>
                        <a:buChar char="•"/>
                      </a:pPr>
                      <a:r>
                        <a:rPr lang="en-US" sz="1600" dirty="0"/>
                        <a:t>highly seq similar</a:t>
                      </a:r>
                    </a:p>
                    <a:p>
                      <a:pPr marL="285750" indent="-285750">
                        <a:buFont typeface="Arial" pitchFamily="34" charset="0"/>
                        <a:buChar char="•"/>
                      </a:pPr>
                      <a:r>
                        <a:rPr lang="en-US" sz="1600" dirty="0"/>
                        <a:t>likely</a:t>
                      </a:r>
                      <a:r>
                        <a:rPr lang="en-US" sz="1600" baseline="0" dirty="0"/>
                        <a:t> polymorphic in popn</a:t>
                      </a:r>
                      <a:endParaRPr lang="en-US" sz="1600" dirty="0"/>
                    </a:p>
                  </a:txBody>
                  <a:tcPr marT="45716" marB="45716"/>
                </a:tc>
                <a:tc>
                  <a:txBody>
                    <a:bodyPr/>
                    <a:lstStyle/>
                    <a:p>
                      <a:pPr marL="285750" indent="-285750">
                        <a:buFont typeface="Arial" pitchFamily="34" charset="0"/>
                        <a:buChar char="•"/>
                      </a:pPr>
                      <a:r>
                        <a:rPr lang="en-US" sz="1600" dirty="0"/>
                        <a:t>Many areas</a:t>
                      </a:r>
                      <a:r>
                        <a:rPr lang="en-US" sz="1600" baseline="0" dirty="0"/>
                        <a:t> of poor mapping quality</a:t>
                      </a:r>
                    </a:p>
                    <a:p>
                      <a:pPr marL="285750" indent="-285750">
                        <a:buFont typeface="Arial" pitchFamily="34" charset="0"/>
                        <a:buChar char="•"/>
                      </a:pPr>
                      <a:r>
                        <a:rPr lang="en-US" sz="1600" baseline="0" dirty="0"/>
                        <a:t>SNPs -&gt; thousands reads incorrectly mapping</a:t>
                      </a:r>
                    </a:p>
                    <a:p>
                      <a:pPr marL="285750" indent="-285750">
                        <a:buFont typeface="Arial" pitchFamily="34" charset="0"/>
                        <a:buChar char="•"/>
                      </a:pPr>
                      <a:r>
                        <a:rPr lang="en-US" sz="1600" baseline="0" dirty="0"/>
                        <a:t>~20% of low-</a:t>
                      </a:r>
                      <a:r>
                        <a:rPr lang="en-US" sz="1600" baseline="0" dirty="0" err="1"/>
                        <a:t>heteroplasmy</a:t>
                      </a:r>
                      <a:r>
                        <a:rPr lang="en-US" sz="1600" baseline="0" dirty="0"/>
                        <a:t> calls accounted for by 4 common NUMTs</a:t>
                      </a:r>
                    </a:p>
                  </a:txBody>
                  <a:tcPr marT="45716" marB="45716"/>
                </a:tc>
                <a:extLst>
                  <a:ext uri="{0D108BD9-81ED-4DB2-BD59-A6C34878D82A}">
                    <a16:rowId xmlns:a16="http://schemas.microsoft.com/office/drawing/2014/main" val="10003"/>
                  </a:ext>
                </a:extLst>
              </a:tr>
              <a:tr h="828804">
                <a:tc>
                  <a:txBody>
                    <a:bodyPr/>
                    <a:lstStyle/>
                    <a:p>
                      <a:r>
                        <a:rPr lang="en-US" sz="1600" dirty="0"/>
                        <a:t>Genes</a:t>
                      </a:r>
                    </a:p>
                    <a:p>
                      <a:pPr marL="285750" indent="-285750">
                        <a:buFont typeface="Arial" pitchFamily="34" charset="0"/>
                        <a:buChar char="•"/>
                      </a:pPr>
                      <a:r>
                        <a:rPr lang="en-US" sz="1600" dirty="0"/>
                        <a:t>13 proteins (not in all dbs)</a:t>
                      </a:r>
                    </a:p>
                    <a:p>
                      <a:pPr marL="285750" indent="-285750">
                        <a:buFont typeface="Arial" pitchFamily="34" charset="0"/>
                        <a:buChar char="•"/>
                      </a:pPr>
                      <a:r>
                        <a:rPr lang="en-US" sz="1600" dirty="0"/>
                        <a:t>rRNA</a:t>
                      </a:r>
                      <a:r>
                        <a:rPr lang="en-US" sz="1600" baseline="0" dirty="0"/>
                        <a:t> and tRNA</a:t>
                      </a:r>
                      <a:endParaRPr lang="en-US" sz="1600" dirty="0"/>
                    </a:p>
                  </a:txBody>
                  <a:tcPr marT="45716" marB="45716"/>
                </a:tc>
                <a:tc>
                  <a:txBody>
                    <a:bodyPr/>
                    <a:lstStyle/>
                    <a:p>
                      <a:r>
                        <a:rPr lang="en-US" sz="1600" dirty="0"/>
                        <a:t>Some annotation</a:t>
                      </a:r>
                      <a:r>
                        <a:rPr lang="en-US" sz="1600" baseline="0" dirty="0"/>
                        <a:t> pipelines properly annotate</a:t>
                      </a:r>
                    </a:p>
                    <a:p>
                      <a:pPr marL="285750" indent="-285750">
                        <a:buFont typeface="Arial" panose="020B0604020202020204" pitchFamily="34" charset="0"/>
                        <a:buChar char="•"/>
                      </a:pPr>
                      <a:r>
                        <a:rPr lang="en-US" sz="1600" baseline="0" dirty="0"/>
                        <a:t>VEP works okay (not great tRNA annotation)</a:t>
                      </a:r>
                    </a:p>
                    <a:p>
                      <a:pPr marL="285750" indent="-285750">
                        <a:buFont typeface="Arial" panose="020B0604020202020204" pitchFamily="34" charset="0"/>
                        <a:buChar char="•"/>
                      </a:pPr>
                      <a:r>
                        <a:rPr lang="en-US" sz="1600" baseline="0" dirty="0"/>
                        <a:t>Haven’t tried ANNOVAR, SNPeff etc</a:t>
                      </a:r>
                      <a:endParaRPr lang="en-US" sz="1600" dirty="0"/>
                    </a:p>
                  </a:txBody>
                  <a:tcPr marT="45716" marB="45716"/>
                </a:tc>
                <a:extLst>
                  <a:ext uri="{0D108BD9-81ED-4DB2-BD59-A6C34878D82A}">
                    <a16:rowId xmlns:a16="http://schemas.microsoft.com/office/drawing/2014/main" val="10004"/>
                  </a:ext>
                </a:extLst>
              </a:tr>
              <a:tr h="828804">
                <a:tc>
                  <a:txBody>
                    <a:bodyPr/>
                    <a:lstStyle/>
                    <a:p>
                      <a:pPr marL="0" indent="0">
                        <a:buFont typeface="Arial" pitchFamily="34" charset="0"/>
                        <a:buNone/>
                      </a:pPr>
                      <a:r>
                        <a:rPr lang="en-US" sz="1600" dirty="0"/>
                        <a:t>High mutation/deletion rate</a:t>
                      </a:r>
                    </a:p>
                    <a:p>
                      <a:pPr marL="0" indent="0">
                        <a:buFont typeface="Arial" pitchFamily="34" charset="0"/>
                        <a:buNone/>
                      </a:pPr>
                      <a:r>
                        <a:rPr lang="en-US" sz="1600" dirty="0"/>
                        <a:t>(somatic &amp; </a:t>
                      </a:r>
                      <a:r>
                        <a:rPr lang="en-US" sz="1600" baseline="0" dirty="0"/>
                        <a:t>germline)</a:t>
                      </a:r>
                      <a:endParaRPr lang="en-US" sz="1600" dirty="0"/>
                    </a:p>
                  </a:txBody>
                  <a:tcPr marT="45716" marB="45716"/>
                </a:tc>
                <a:tc>
                  <a:txBody>
                    <a:bodyPr/>
                    <a:lstStyle/>
                    <a:p>
                      <a:r>
                        <a:rPr lang="en-US" sz="1600" dirty="0"/>
                        <a:t>Need to be</a:t>
                      </a:r>
                      <a:r>
                        <a:rPr lang="en-US" sz="1600" baseline="0" dirty="0"/>
                        <a:t> added to large databases (</a:t>
                      </a:r>
                      <a:r>
                        <a:rPr lang="en-US" sz="1600" baseline="0" dirty="0" err="1"/>
                        <a:t>eg</a:t>
                      </a:r>
                      <a:r>
                        <a:rPr lang="en-US" sz="1600" baseline="0" dirty="0"/>
                        <a:t> </a:t>
                      </a:r>
                      <a:r>
                        <a:rPr lang="en-US" sz="1600" baseline="0" dirty="0" err="1"/>
                        <a:t>gnomAD</a:t>
                      </a:r>
                      <a:r>
                        <a:rPr lang="en-US" sz="1600" dirty="0"/>
                        <a:t>)</a:t>
                      </a:r>
                    </a:p>
                  </a:txBody>
                  <a:tcPr marT="45716" marB="45716"/>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7608342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991600" cy="487362"/>
          </a:xfrm>
        </p:spPr>
        <p:txBody>
          <a:bodyPr/>
          <a:lstStyle/>
          <a:p>
            <a:r>
              <a:rPr lang="en-US" dirty="0" err="1"/>
              <a:t>mtDNA</a:t>
            </a:r>
            <a:r>
              <a:rPr lang="en-US" dirty="0"/>
              <a:t> variants in 56K individuals: now in </a:t>
            </a:r>
            <a:r>
              <a:rPr lang="en-US" dirty="0" err="1"/>
              <a:t>gnomAD</a:t>
            </a:r>
            <a:r>
              <a:rPr lang="en-US" dirty="0"/>
              <a:t> v3.1!</a:t>
            </a:r>
          </a:p>
        </p:txBody>
      </p:sp>
      <p:sp>
        <p:nvSpPr>
          <p:cNvPr id="3" name="Content Placeholder 2"/>
          <p:cNvSpPr>
            <a:spLocks noGrp="1"/>
          </p:cNvSpPr>
          <p:nvPr>
            <p:ph idx="1"/>
          </p:nvPr>
        </p:nvSpPr>
        <p:spPr>
          <a:xfrm>
            <a:off x="533400" y="914400"/>
            <a:ext cx="8610600" cy="5715000"/>
          </a:xfrm>
        </p:spPr>
        <p:txBody>
          <a:bodyPr>
            <a:normAutofit/>
          </a:bodyPr>
          <a:lstStyle/>
          <a:p>
            <a:endParaRPr lang="en-US" sz="1800" dirty="0"/>
          </a:p>
        </p:txBody>
      </p:sp>
    </p:spTree>
    <p:extLst>
      <p:ext uri="{BB962C8B-B14F-4D97-AF65-F5344CB8AC3E}">
        <p14:creationId xmlns:p14="http://schemas.microsoft.com/office/powerpoint/2010/main" val="20676676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Mitochondrial genomics: outline</a:t>
            </a:r>
          </a:p>
        </p:txBody>
      </p:sp>
      <p:sp>
        <p:nvSpPr>
          <p:cNvPr id="3" name="Content Placeholder 2"/>
          <p:cNvSpPr>
            <a:spLocks noGrp="1"/>
          </p:cNvSpPr>
          <p:nvPr>
            <p:ph idx="1"/>
          </p:nvPr>
        </p:nvSpPr>
        <p:spPr/>
        <p:txBody>
          <a:bodyPr>
            <a:normAutofit/>
          </a:bodyPr>
          <a:lstStyle/>
          <a:p>
            <a:r>
              <a:rPr lang="en-US" dirty="0">
                <a:solidFill>
                  <a:schemeClr val="bg1">
                    <a:lumMod val="65000"/>
                  </a:schemeClr>
                </a:solidFill>
              </a:rPr>
              <a:t>Background</a:t>
            </a:r>
          </a:p>
          <a:p>
            <a:endParaRPr lang="en-US" dirty="0">
              <a:solidFill>
                <a:schemeClr val="bg1">
                  <a:lumMod val="65000"/>
                </a:schemeClr>
              </a:solidFill>
            </a:endParaRPr>
          </a:p>
          <a:p>
            <a:r>
              <a:rPr lang="en-US" dirty="0">
                <a:solidFill>
                  <a:schemeClr val="bg1">
                    <a:lumMod val="65000"/>
                  </a:schemeClr>
                </a:solidFill>
              </a:rPr>
              <a:t>Mitochondrial genome (mtDNA)</a:t>
            </a:r>
          </a:p>
          <a:p>
            <a:pPr marL="0" indent="0">
              <a:buNone/>
            </a:pPr>
            <a:endParaRPr lang="en-US" dirty="0">
              <a:solidFill>
                <a:schemeClr val="bg1">
                  <a:lumMod val="65000"/>
                </a:schemeClr>
              </a:solidFill>
            </a:endParaRPr>
          </a:p>
          <a:p>
            <a:r>
              <a:rPr lang="en-US" dirty="0">
                <a:solidFill>
                  <a:schemeClr val="bg1">
                    <a:lumMod val="65000"/>
                  </a:schemeClr>
                </a:solidFill>
              </a:rPr>
              <a:t>mtDNA sequence analysis challenges</a:t>
            </a:r>
          </a:p>
          <a:p>
            <a:endParaRPr lang="en-US" dirty="0">
              <a:solidFill>
                <a:schemeClr val="bg1">
                  <a:lumMod val="65000"/>
                </a:schemeClr>
              </a:solidFill>
            </a:endParaRPr>
          </a:p>
          <a:p>
            <a:r>
              <a:rPr lang="en-US" dirty="0"/>
              <a:t>Mitochondrial disease &amp; diagnosis</a:t>
            </a:r>
          </a:p>
          <a:p>
            <a:endParaRPr lang="en-US" dirty="0">
              <a:solidFill>
                <a:schemeClr val="bg1">
                  <a:lumMod val="65000"/>
                </a:schemeClr>
              </a:solidFill>
            </a:endParaRPr>
          </a:p>
          <a:p>
            <a:r>
              <a:rPr lang="en-US" dirty="0">
                <a:solidFill>
                  <a:schemeClr val="bg1">
                    <a:lumMod val="65000"/>
                  </a:schemeClr>
                </a:solidFill>
              </a:rPr>
              <a:t>Oocyte transfer to prevent mt disease transmission</a:t>
            </a:r>
          </a:p>
          <a:p>
            <a:endParaRPr lang="en-US" dirty="0">
              <a:solidFill>
                <a:schemeClr val="bg1">
                  <a:lumMod val="65000"/>
                </a:schemeClr>
              </a:solidFill>
            </a:endParaRPr>
          </a:p>
          <a:p>
            <a:r>
              <a:rPr lang="en-US" dirty="0">
                <a:solidFill>
                  <a:schemeClr val="bg1">
                    <a:lumMod val="65000"/>
                  </a:schemeClr>
                </a:solidFill>
              </a:rPr>
              <a:t>Somatic </a:t>
            </a:r>
            <a:r>
              <a:rPr lang="en-US" dirty="0" err="1">
                <a:solidFill>
                  <a:schemeClr val="bg1">
                    <a:lumMod val="65000"/>
                  </a:schemeClr>
                </a:solidFill>
              </a:rPr>
              <a:t>mtDNA</a:t>
            </a:r>
            <a:r>
              <a:rPr lang="en-US" dirty="0">
                <a:solidFill>
                  <a:schemeClr val="bg1">
                    <a:lumMod val="65000"/>
                  </a:schemeClr>
                </a:solidFill>
              </a:rPr>
              <a:t> alterations (tissues &amp; cancer &amp; aging)</a:t>
            </a:r>
          </a:p>
          <a:p>
            <a:pPr marL="0" indent="0">
              <a:buNone/>
            </a:pPr>
            <a:endParaRPr lang="en-US" dirty="0">
              <a:solidFill>
                <a:schemeClr val="bg1">
                  <a:lumMod val="65000"/>
                </a:schemeClr>
              </a:solidFill>
            </a:endParaRPr>
          </a:p>
        </p:txBody>
      </p:sp>
    </p:spTree>
    <p:extLst>
      <p:ext uri="{BB962C8B-B14F-4D97-AF65-F5344CB8AC3E}">
        <p14:creationId xmlns:p14="http://schemas.microsoft.com/office/powerpoint/2010/main" val="859054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Mitochondrial OXPHOS disease</a:t>
            </a:r>
          </a:p>
        </p:txBody>
      </p:sp>
      <p:pic>
        <p:nvPicPr>
          <p:cNvPr id="17" name="Content Placeholder 16"/>
          <p:cNvPicPr>
            <a:picLocks noGrp="1" noChangeAspect="1"/>
          </p:cNvPicPr>
          <p:nvPr>
            <p:ph idx="1"/>
          </p:nvPr>
        </p:nvPicPr>
        <p:blipFill>
          <a:blip r:embed="rId2"/>
          <a:stretch>
            <a:fillRect/>
          </a:stretch>
        </p:blipFill>
        <p:spPr>
          <a:xfrm>
            <a:off x="4248211" y="4942215"/>
            <a:ext cx="1352246" cy="1677050"/>
          </a:xfrm>
          <a:prstGeom prst="rect">
            <a:avLst/>
          </a:prstGeom>
        </p:spPr>
      </p:pic>
      <p:pic>
        <p:nvPicPr>
          <p:cNvPr id="14" name="Picture 13"/>
          <p:cNvPicPr>
            <a:picLocks noChangeAspect="1"/>
          </p:cNvPicPr>
          <p:nvPr/>
        </p:nvPicPr>
        <p:blipFill>
          <a:blip r:embed="rId3"/>
          <a:stretch>
            <a:fillRect/>
          </a:stretch>
        </p:blipFill>
        <p:spPr>
          <a:xfrm>
            <a:off x="305274" y="4915091"/>
            <a:ext cx="1496845" cy="1692085"/>
          </a:xfrm>
          <a:prstGeom prst="rect">
            <a:avLst/>
          </a:prstGeom>
        </p:spPr>
      </p:pic>
      <p:pic>
        <p:nvPicPr>
          <p:cNvPr id="15" name="Picture 14"/>
          <p:cNvPicPr>
            <a:picLocks noChangeAspect="1"/>
          </p:cNvPicPr>
          <p:nvPr/>
        </p:nvPicPr>
        <p:blipFill>
          <a:blip r:embed="rId4"/>
          <a:stretch>
            <a:fillRect/>
          </a:stretch>
        </p:blipFill>
        <p:spPr>
          <a:xfrm>
            <a:off x="5790349" y="4942214"/>
            <a:ext cx="1905851" cy="1660813"/>
          </a:xfrm>
          <a:prstGeom prst="rect">
            <a:avLst/>
          </a:prstGeom>
        </p:spPr>
      </p:pic>
      <p:pic>
        <p:nvPicPr>
          <p:cNvPr id="16" name="Picture 15"/>
          <p:cNvPicPr>
            <a:picLocks noChangeAspect="1"/>
          </p:cNvPicPr>
          <p:nvPr/>
        </p:nvPicPr>
        <p:blipFill>
          <a:blip r:embed="rId5"/>
          <a:stretch>
            <a:fillRect/>
          </a:stretch>
        </p:blipFill>
        <p:spPr>
          <a:xfrm rot="16200000">
            <a:off x="2196573" y="4809236"/>
            <a:ext cx="1687184" cy="1953143"/>
          </a:xfrm>
          <a:prstGeom prst="rect">
            <a:avLst/>
          </a:prstGeom>
        </p:spPr>
      </p:pic>
      <p:pic>
        <p:nvPicPr>
          <p:cNvPr id="18" name="Picture 17"/>
          <p:cNvPicPr>
            <a:picLocks noChangeAspect="1"/>
          </p:cNvPicPr>
          <p:nvPr/>
        </p:nvPicPr>
        <p:blipFill>
          <a:blip r:embed="rId6"/>
          <a:stretch>
            <a:fillRect/>
          </a:stretch>
        </p:blipFill>
        <p:spPr>
          <a:xfrm>
            <a:off x="7879685" y="4915091"/>
            <a:ext cx="1164285" cy="1687935"/>
          </a:xfrm>
          <a:prstGeom prst="rect">
            <a:avLst/>
          </a:prstGeom>
        </p:spPr>
      </p:pic>
      <p:sp>
        <p:nvSpPr>
          <p:cNvPr id="21" name="Rectangle 20"/>
          <p:cNvSpPr/>
          <p:nvPr/>
        </p:nvSpPr>
        <p:spPr>
          <a:xfrm>
            <a:off x="59938" y="4660135"/>
            <a:ext cx="9045559" cy="29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p:cNvSpPr/>
          <p:nvPr/>
        </p:nvSpPr>
        <p:spPr>
          <a:xfrm>
            <a:off x="0" y="6563557"/>
            <a:ext cx="9144000" cy="29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9" name="Group 28"/>
          <p:cNvGrpSpPr/>
          <p:nvPr/>
        </p:nvGrpSpPr>
        <p:grpSpPr>
          <a:xfrm>
            <a:off x="6714" y="4686908"/>
            <a:ext cx="9124838" cy="2168827"/>
            <a:chOff x="6714" y="3801840"/>
            <a:chExt cx="9124838" cy="3206295"/>
          </a:xfrm>
        </p:grpSpPr>
        <p:sp>
          <p:nvSpPr>
            <p:cNvPr id="23" name="Rectangle 22"/>
            <p:cNvSpPr/>
            <p:nvPr/>
          </p:nvSpPr>
          <p:spPr>
            <a:xfrm rot="16200000">
              <a:off x="-1446729" y="5255284"/>
              <a:ext cx="3206294" cy="2994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p:cNvSpPr/>
            <p:nvPr/>
          </p:nvSpPr>
          <p:spPr>
            <a:xfrm rot="16200000">
              <a:off x="344709" y="5255284"/>
              <a:ext cx="3206294" cy="2994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p:cNvSpPr/>
            <p:nvPr/>
          </p:nvSpPr>
          <p:spPr>
            <a:xfrm rot="16200000">
              <a:off x="2541706" y="5255284"/>
              <a:ext cx="3206294" cy="2994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p:cNvSpPr/>
            <p:nvPr/>
          </p:nvSpPr>
          <p:spPr>
            <a:xfrm rot="16200000">
              <a:off x="4130000" y="5255284"/>
              <a:ext cx="3206294" cy="2994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rot="16200000">
              <a:off x="6135872" y="5255284"/>
              <a:ext cx="3206294" cy="2994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p:cNvSpPr/>
            <p:nvPr/>
          </p:nvSpPr>
          <p:spPr>
            <a:xfrm rot="16200000">
              <a:off x="7378701" y="5255283"/>
              <a:ext cx="3206294" cy="2994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 name="TextBox 4"/>
          <p:cNvSpPr txBox="1"/>
          <p:nvPr/>
        </p:nvSpPr>
        <p:spPr>
          <a:xfrm>
            <a:off x="543884" y="6572066"/>
            <a:ext cx="979755" cy="276999"/>
          </a:xfrm>
          <a:prstGeom prst="rect">
            <a:avLst/>
          </a:prstGeom>
          <a:noFill/>
        </p:spPr>
        <p:txBody>
          <a:bodyPr wrap="none" rtlCol="0">
            <a:spAutoFit/>
          </a:bodyPr>
          <a:lstStyle/>
          <a:p>
            <a:r>
              <a:rPr lang="en-US" sz="1200" dirty="0"/>
              <a:t>Leigh lesions</a:t>
            </a:r>
          </a:p>
        </p:txBody>
      </p:sp>
      <p:sp>
        <p:nvSpPr>
          <p:cNvPr id="8" name="TextBox 7"/>
          <p:cNvSpPr txBox="1"/>
          <p:nvPr/>
        </p:nvSpPr>
        <p:spPr>
          <a:xfrm>
            <a:off x="2387300" y="6572066"/>
            <a:ext cx="1189043" cy="276999"/>
          </a:xfrm>
          <a:prstGeom prst="rect">
            <a:avLst/>
          </a:prstGeom>
          <a:noFill/>
        </p:spPr>
        <p:txBody>
          <a:bodyPr wrap="none" rtlCol="0">
            <a:spAutoFit/>
          </a:bodyPr>
          <a:lstStyle/>
          <a:p>
            <a:r>
              <a:rPr lang="en-US" sz="1200" dirty="0"/>
              <a:t>ragged-red fibre</a:t>
            </a:r>
          </a:p>
        </p:txBody>
      </p:sp>
      <p:sp>
        <p:nvSpPr>
          <p:cNvPr id="11" name="TextBox 10"/>
          <p:cNvSpPr txBox="1"/>
          <p:nvPr/>
        </p:nvSpPr>
        <p:spPr>
          <a:xfrm>
            <a:off x="3886200" y="6572066"/>
            <a:ext cx="2026389" cy="276999"/>
          </a:xfrm>
          <a:prstGeom prst="rect">
            <a:avLst/>
          </a:prstGeom>
          <a:noFill/>
        </p:spPr>
        <p:txBody>
          <a:bodyPr wrap="none" rtlCol="0">
            <a:spAutoFit/>
          </a:bodyPr>
          <a:lstStyle/>
          <a:p>
            <a:r>
              <a:rPr lang="en-US" sz="1200" dirty="0"/>
              <a:t>hypertrophic cardiomyopathy</a:t>
            </a:r>
          </a:p>
        </p:txBody>
      </p:sp>
      <p:sp>
        <p:nvSpPr>
          <p:cNvPr id="12" name="TextBox 11"/>
          <p:cNvSpPr txBox="1"/>
          <p:nvPr/>
        </p:nvSpPr>
        <p:spPr>
          <a:xfrm>
            <a:off x="7696200" y="6572066"/>
            <a:ext cx="1409297" cy="276999"/>
          </a:xfrm>
          <a:prstGeom prst="rect">
            <a:avLst/>
          </a:prstGeom>
          <a:noFill/>
        </p:spPr>
        <p:txBody>
          <a:bodyPr wrap="none" rtlCol="0">
            <a:spAutoFit/>
          </a:bodyPr>
          <a:lstStyle/>
          <a:p>
            <a:r>
              <a:rPr lang="en-US" sz="1200" dirty="0"/>
              <a:t>pseudo-obstruction</a:t>
            </a:r>
          </a:p>
        </p:txBody>
      </p:sp>
      <p:sp>
        <p:nvSpPr>
          <p:cNvPr id="9" name="TextBox 8"/>
          <p:cNvSpPr txBox="1"/>
          <p:nvPr/>
        </p:nvSpPr>
        <p:spPr>
          <a:xfrm>
            <a:off x="6064395" y="6572066"/>
            <a:ext cx="1403205" cy="276999"/>
          </a:xfrm>
          <a:prstGeom prst="rect">
            <a:avLst/>
          </a:prstGeom>
          <a:noFill/>
        </p:spPr>
        <p:txBody>
          <a:bodyPr wrap="none" rtlCol="0">
            <a:spAutoFit/>
          </a:bodyPr>
          <a:lstStyle/>
          <a:p>
            <a:r>
              <a:rPr lang="en-US" sz="1200" dirty="0"/>
              <a:t>swollen optic nerve</a:t>
            </a:r>
          </a:p>
        </p:txBody>
      </p:sp>
      <p:sp>
        <p:nvSpPr>
          <p:cNvPr id="30" name="Content Placeholder 2"/>
          <p:cNvSpPr txBox="1">
            <a:spLocks/>
          </p:cNvSpPr>
          <p:nvPr/>
        </p:nvSpPr>
        <p:spPr>
          <a:xfrm>
            <a:off x="547998" y="1054814"/>
            <a:ext cx="5638800" cy="3657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000" kern="1200">
                <a:solidFill>
                  <a:schemeClr val="tx1"/>
                </a:solidFill>
                <a:latin typeface="+mn-lt"/>
                <a:ea typeface="+mn-ea"/>
                <a:cs typeface="Arial"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j-lt"/>
                <a:ea typeface="+mn-ea"/>
                <a:cs typeface="Arial"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mj-lt"/>
                <a:ea typeface="+mn-ea"/>
                <a:cs typeface="Arial" pitchFamily="34" charset="0"/>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j-lt"/>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j-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buFont typeface="Wingdings" pitchFamily="2" charset="2"/>
              <a:buNone/>
            </a:pPr>
            <a:r>
              <a:rPr lang="en-US" altLang="en-US" dirty="0"/>
              <a:t>Prevalence ~1/4300</a:t>
            </a:r>
          </a:p>
          <a:p>
            <a:pPr>
              <a:lnSpc>
                <a:spcPct val="90000"/>
              </a:lnSpc>
              <a:buFont typeface="Wingdings" pitchFamily="2" charset="2"/>
              <a:buNone/>
            </a:pPr>
            <a:endParaRPr lang="en-US" altLang="en-US" dirty="0"/>
          </a:p>
          <a:p>
            <a:pPr>
              <a:lnSpc>
                <a:spcPct val="90000"/>
              </a:lnSpc>
              <a:buFont typeface="Wingdings" pitchFamily="2" charset="2"/>
              <a:buNone/>
            </a:pPr>
            <a:r>
              <a:rPr lang="en-US" altLang="en-US" dirty="0"/>
              <a:t>Inheritance: </a:t>
            </a:r>
            <a:r>
              <a:rPr lang="en-US" altLang="en-US" sz="1600" i="1" dirty="0"/>
              <a:t>maternal, recessive, dominant, X-linked</a:t>
            </a:r>
          </a:p>
          <a:p>
            <a:pPr marL="0" indent="0">
              <a:lnSpc>
                <a:spcPct val="90000"/>
              </a:lnSpc>
              <a:buNone/>
            </a:pPr>
            <a:endParaRPr lang="en-US" altLang="en-US" dirty="0"/>
          </a:p>
          <a:p>
            <a:pPr>
              <a:lnSpc>
                <a:spcPct val="90000"/>
              </a:lnSpc>
              <a:buFont typeface="Wingdings" pitchFamily="2" charset="2"/>
              <a:buNone/>
            </a:pPr>
            <a:r>
              <a:rPr lang="en-US" altLang="en-US" dirty="0"/>
              <a:t>Involvement of multiple organ systems</a:t>
            </a:r>
          </a:p>
          <a:p>
            <a:pPr marL="0" indent="0">
              <a:lnSpc>
                <a:spcPct val="90000"/>
              </a:lnSpc>
              <a:buNone/>
            </a:pPr>
            <a:endParaRPr lang="en-US" altLang="en-US" dirty="0"/>
          </a:p>
          <a:p>
            <a:pPr>
              <a:lnSpc>
                <a:spcPct val="90000"/>
              </a:lnSpc>
              <a:buFont typeface="Wingdings" pitchFamily="2" charset="2"/>
              <a:buNone/>
            </a:pPr>
            <a:r>
              <a:rPr lang="en-US" altLang="en-US" dirty="0"/>
              <a:t>Diagnosis is extremely challenging</a:t>
            </a:r>
          </a:p>
          <a:p>
            <a:pPr>
              <a:lnSpc>
                <a:spcPct val="90000"/>
              </a:lnSpc>
              <a:buFont typeface="Wingdings" pitchFamily="2" charset="2"/>
              <a:buNone/>
            </a:pPr>
            <a:r>
              <a:rPr lang="en-US" altLang="en-US" i="1" dirty="0"/>
              <a:t>	</a:t>
            </a:r>
            <a:r>
              <a:rPr lang="en-US" altLang="en-US" sz="1400" i="1" dirty="0"/>
              <a:t>highly-variable, non-specific symptoms, pleiotropy</a:t>
            </a:r>
          </a:p>
          <a:p>
            <a:pPr marL="0" indent="0">
              <a:buNone/>
            </a:pPr>
            <a:endParaRPr lang="en-US" altLang="en-US" dirty="0"/>
          </a:p>
          <a:p>
            <a:pPr marL="0" indent="0">
              <a:buNone/>
            </a:pPr>
            <a:r>
              <a:rPr lang="en-US" altLang="en-US" u="sng" dirty="0"/>
              <a:t>No</a:t>
            </a:r>
            <a:r>
              <a:rPr lang="en-US" altLang="en-US" dirty="0"/>
              <a:t> proven therapies</a:t>
            </a:r>
          </a:p>
        </p:txBody>
      </p:sp>
      <p:pic>
        <p:nvPicPr>
          <p:cNvPr id="4" name="Picture 3"/>
          <p:cNvPicPr>
            <a:picLocks noChangeAspect="1"/>
          </p:cNvPicPr>
          <p:nvPr/>
        </p:nvPicPr>
        <p:blipFill rotWithShape="1">
          <a:blip r:embed="rId7"/>
          <a:srcRect r="61593"/>
          <a:stretch/>
        </p:blipFill>
        <p:spPr>
          <a:xfrm>
            <a:off x="5571605" y="592381"/>
            <a:ext cx="3459665" cy="4360619"/>
          </a:xfrm>
          <a:prstGeom prst="rect">
            <a:avLst/>
          </a:prstGeom>
        </p:spPr>
      </p:pic>
    </p:spTree>
    <p:extLst>
      <p:ext uri="{BB962C8B-B14F-4D97-AF65-F5344CB8AC3E}">
        <p14:creationId xmlns:p14="http://schemas.microsoft.com/office/powerpoint/2010/main" val="26475746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Genetic heterogeneity: over 145 genes</a:t>
            </a:r>
          </a:p>
        </p:txBody>
      </p:sp>
      <p:sp>
        <p:nvSpPr>
          <p:cNvPr id="16" name="Rectangle 26"/>
          <p:cNvSpPr>
            <a:spLocks noChangeArrowheads="1"/>
          </p:cNvSpPr>
          <p:nvPr/>
        </p:nvSpPr>
        <p:spPr bwMode="auto">
          <a:xfrm>
            <a:off x="5803447" y="4718189"/>
            <a:ext cx="3257815"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da-DK" sz="2000" i="1" dirty="0">
                <a:solidFill>
                  <a:srgbClr val="C00000"/>
                </a:solidFill>
                <a:latin typeface="+mj-lt"/>
              </a:rPr>
              <a:t>~1200 </a:t>
            </a:r>
            <a:r>
              <a:rPr lang="da-DK" sz="2000" b="0" i="1" dirty="0">
                <a:solidFill>
                  <a:srgbClr val="C00000"/>
                </a:solidFill>
                <a:latin typeface="+mj-lt"/>
              </a:rPr>
              <a:t>proteins ”MitoCarta”</a:t>
            </a:r>
          </a:p>
          <a:p>
            <a:pPr eaLnBrk="1" hangingPunct="1"/>
            <a:r>
              <a:rPr lang="da-DK" sz="2000" b="0" i="1" dirty="0">
                <a:solidFill>
                  <a:srgbClr val="C00000"/>
                </a:solidFill>
                <a:latin typeface="+mj-lt"/>
              </a:rPr>
              <a:t>85% of pediatric patients</a:t>
            </a:r>
          </a:p>
          <a:p>
            <a:pPr eaLnBrk="1" hangingPunct="1"/>
            <a:endParaRPr lang="da-DK" sz="2000" i="1" dirty="0">
              <a:solidFill>
                <a:srgbClr val="C00000"/>
              </a:solidFill>
              <a:latin typeface="+mj-lt"/>
            </a:endParaRPr>
          </a:p>
          <a:p>
            <a:pPr eaLnBrk="1" hangingPunct="1"/>
            <a:r>
              <a:rPr lang="da-DK" sz="2000" b="0" i="1" dirty="0">
                <a:solidFill>
                  <a:srgbClr val="C00000"/>
                </a:solidFill>
                <a:latin typeface="+mj-lt"/>
              </a:rPr>
              <a:t>&gt;130 disease genes to date</a:t>
            </a:r>
          </a:p>
          <a:p>
            <a:pPr eaLnBrk="1" hangingPunct="1"/>
            <a:r>
              <a:rPr lang="da-DK" sz="2000" i="1" dirty="0">
                <a:solidFill>
                  <a:srgbClr val="C00000"/>
                </a:solidFill>
                <a:latin typeface="+mj-lt"/>
              </a:rPr>
              <a:t>recessive/ dominant/ X-linked</a:t>
            </a:r>
            <a:endParaRPr lang="da-DK" sz="2000" b="0" i="1" dirty="0">
              <a:solidFill>
                <a:srgbClr val="C00000"/>
              </a:solidFill>
              <a:latin typeface="+mj-lt"/>
            </a:endParaRPr>
          </a:p>
        </p:txBody>
      </p:sp>
      <p:grpSp>
        <p:nvGrpSpPr>
          <p:cNvPr id="21" name="Group 20"/>
          <p:cNvGrpSpPr/>
          <p:nvPr/>
        </p:nvGrpSpPr>
        <p:grpSpPr>
          <a:xfrm>
            <a:off x="2743200" y="2682875"/>
            <a:ext cx="3343275" cy="3946525"/>
            <a:chOff x="2743200" y="2682875"/>
            <a:chExt cx="3343275" cy="3946525"/>
          </a:xfrm>
        </p:grpSpPr>
        <p:grpSp>
          <p:nvGrpSpPr>
            <p:cNvPr id="12" name="Group 21"/>
            <p:cNvGrpSpPr>
              <a:grpSpLocks/>
            </p:cNvGrpSpPr>
            <p:nvPr/>
          </p:nvGrpSpPr>
          <p:grpSpPr bwMode="auto">
            <a:xfrm flipH="1">
              <a:off x="2743200" y="3902075"/>
              <a:ext cx="2743200" cy="2727325"/>
              <a:chOff x="4464" y="1536"/>
              <a:chExt cx="1008" cy="1161"/>
            </a:xfrm>
          </p:grpSpPr>
          <p:pic>
            <p:nvPicPr>
              <p:cNvPr id="13" name="Picture 22" descr="mito_b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12" y="1536"/>
                <a:ext cx="960" cy="116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4" name="Rectangle 23"/>
              <p:cNvSpPr>
                <a:spLocks noChangeArrowheads="1"/>
              </p:cNvSpPr>
              <p:nvPr/>
            </p:nvSpPr>
            <p:spPr bwMode="auto">
              <a:xfrm>
                <a:off x="4464" y="2160"/>
                <a:ext cx="96" cy="192"/>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endParaRPr lang="en-US" dirty="0"/>
              </a:p>
            </p:txBody>
          </p:sp>
        </p:grpSp>
        <p:sp>
          <p:nvSpPr>
            <p:cNvPr id="17" name="Arc 16"/>
            <p:cNvSpPr/>
            <p:nvPr/>
          </p:nvSpPr>
          <p:spPr bwMode="auto">
            <a:xfrm rot="5400000" flipV="1">
              <a:off x="2514600" y="3063875"/>
              <a:ext cx="2209800" cy="1447800"/>
            </a:xfrm>
            <a:prstGeom prst="arc">
              <a:avLst>
                <a:gd name="adj1" fmla="val 17392641"/>
                <a:gd name="adj2" fmla="val 21034831"/>
              </a:avLst>
            </a:prstGeom>
            <a:noFill/>
            <a:ln w="25400" cap="flat" cmpd="sng" algn="ctr">
              <a:solidFill>
                <a:schemeClr val="tx1"/>
              </a:solidFill>
              <a:prstDash val="solid"/>
              <a:round/>
              <a:headEnd type="none" w="med" len="med"/>
              <a:tailEnd type="triangle" w="med" len="med"/>
            </a:ln>
            <a:effectLst/>
          </p:spPr>
          <p:txBody>
            <a:bodyPr/>
            <a:lstStyle/>
            <a:p>
              <a:pPr>
                <a:defRPr/>
              </a:pPr>
              <a:endParaRPr lang="en-US" dirty="0"/>
            </a:p>
          </p:txBody>
        </p:sp>
        <p:sp>
          <p:nvSpPr>
            <p:cNvPr id="18" name="Arc 17"/>
            <p:cNvSpPr/>
            <p:nvPr/>
          </p:nvSpPr>
          <p:spPr bwMode="auto">
            <a:xfrm rot="5400000">
              <a:off x="4014788" y="2859087"/>
              <a:ext cx="2171700" cy="1971675"/>
            </a:xfrm>
            <a:prstGeom prst="arc">
              <a:avLst>
                <a:gd name="adj1" fmla="val 16838570"/>
                <a:gd name="adj2" fmla="val 21034831"/>
              </a:avLst>
            </a:prstGeom>
            <a:noFill/>
            <a:ln w="177800" cap="flat" cmpd="sng" algn="ctr">
              <a:solidFill>
                <a:schemeClr val="tx1"/>
              </a:solidFill>
              <a:prstDash val="solid"/>
              <a:round/>
              <a:headEnd type="none" w="med" len="med"/>
              <a:tailEnd type="triangle" w="sm" len="sm"/>
            </a:ln>
            <a:effectLst/>
          </p:spPr>
          <p:txBody>
            <a:bodyPr/>
            <a:lstStyle/>
            <a:p>
              <a:pPr>
                <a:defRPr/>
              </a:pPr>
              <a:endParaRPr lang="en-US" dirty="0"/>
            </a:p>
          </p:txBody>
        </p:sp>
      </p:grpSp>
      <p:sp>
        <p:nvSpPr>
          <p:cNvPr id="19" name="Content Placeholder 2"/>
          <p:cNvSpPr txBox="1">
            <a:spLocks/>
          </p:cNvSpPr>
          <p:nvPr/>
        </p:nvSpPr>
        <p:spPr>
          <a:xfrm>
            <a:off x="5791200" y="6629400"/>
            <a:ext cx="3352800" cy="304800"/>
          </a:xfrm>
          <a:prstGeom prst="rect">
            <a:avLst/>
          </a:prstGeom>
        </p:spPr>
        <p:txBody>
          <a:bodyPr/>
          <a:lstStyle/>
          <a:p>
            <a:pPr marL="342900" indent="-342900" algn="r">
              <a:spcBef>
                <a:spcPct val="20000"/>
              </a:spcBef>
              <a:buClr>
                <a:schemeClr val="tx1"/>
              </a:buClr>
              <a:buFont typeface="Wingdings" pitchFamily="2" charset="2"/>
              <a:buNone/>
              <a:defRPr/>
            </a:pPr>
            <a:r>
              <a:rPr lang="en-US" sz="1200" b="0" i="1" kern="0" dirty="0">
                <a:latin typeface="+mn-lt"/>
              </a:rPr>
              <a:t>Kirby, Thorburn Twin Res Hum Genet 2008</a:t>
            </a:r>
          </a:p>
        </p:txBody>
      </p:sp>
      <p:grpSp>
        <p:nvGrpSpPr>
          <p:cNvPr id="3" name="Group 2"/>
          <p:cNvGrpSpPr/>
          <p:nvPr/>
        </p:nvGrpSpPr>
        <p:grpSpPr>
          <a:xfrm>
            <a:off x="1371600" y="1787525"/>
            <a:ext cx="6303963" cy="2286060"/>
            <a:chOff x="1371600" y="1787525"/>
            <a:chExt cx="6303963" cy="2286060"/>
          </a:xfrm>
        </p:grpSpPr>
        <p:pic>
          <p:nvPicPr>
            <p:cNvPr id="6" name="Picture 1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41938" y="1787525"/>
              <a:ext cx="2333625" cy="194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1824038"/>
              <a:ext cx="2312988" cy="190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0"/>
            <p:cNvSpPr>
              <a:spLocks noChangeArrowheads="1"/>
            </p:cNvSpPr>
            <p:nvPr/>
          </p:nvSpPr>
          <p:spPr bwMode="auto">
            <a:xfrm>
              <a:off x="5763172" y="3673475"/>
              <a:ext cx="155202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p>
              <a:pPr>
                <a:spcBef>
                  <a:spcPct val="20000"/>
                </a:spcBef>
              </a:pPr>
              <a:r>
                <a:rPr lang="da-DK" sz="2000" b="1" dirty="0">
                  <a:latin typeface="+mj-lt"/>
                </a:rPr>
                <a:t>Nuclear DNA</a:t>
              </a:r>
            </a:p>
          </p:txBody>
        </p:sp>
        <p:sp>
          <p:nvSpPr>
            <p:cNvPr id="9" name="Rectangle 9"/>
            <p:cNvSpPr>
              <a:spLocks noChangeArrowheads="1"/>
            </p:cNvSpPr>
            <p:nvPr/>
          </p:nvSpPr>
          <p:spPr bwMode="auto">
            <a:xfrm>
              <a:off x="2057400" y="3673475"/>
              <a:ext cx="96455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p>
              <a:pPr>
                <a:spcBef>
                  <a:spcPct val="20000"/>
                </a:spcBef>
              </a:pPr>
              <a:r>
                <a:rPr lang="da-DK" sz="2000" b="1" dirty="0">
                  <a:latin typeface="+mj-lt"/>
                </a:rPr>
                <a:t>mtDNA</a:t>
              </a:r>
            </a:p>
          </p:txBody>
        </p:sp>
      </p:grpSp>
      <p:sp>
        <p:nvSpPr>
          <p:cNvPr id="20" name="Content Placeholder 2"/>
          <p:cNvSpPr txBox="1">
            <a:spLocks/>
          </p:cNvSpPr>
          <p:nvPr/>
        </p:nvSpPr>
        <p:spPr>
          <a:xfrm>
            <a:off x="547998" y="1054814"/>
            <a:ext cx="8443601" cy="39298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000" kern="1200">
                <a:solidFill>
                  <a:schemeClr val="tx1"/>
                </a:solidFill>
                <a:latin typeface="+mn-lt"/>
                <a:ea typeface="+mn-ea"/>
                <a:cs typeface="Arial"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j-lt"/>
                <a:ea typeface="+mn-ea"/>
                <a:cs typeface="Arial"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mj-lt"/>
                <a:ea typeface="+mn-ea"/>
                <a:cs typeface="Arial" pitchFamily="34" charset="0"/>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j-lt"/>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j-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buNone/>
            </a:pPr>
            <a:r>
              <a:rPr lang="en-US" altLang="en-US" sz="1800" dirty="0"/>
              <a:t>&gt;145 genes, &gt;900 monogenic alleles (no gene accounts for &gt;8% cases)</a:t>
            </a:r>
          </a:p>
        </p:txBody>
      </p:sp>
      <p:sp>
        <p:nvSpPr>
          <p:cNvPr id="15" name="Rectangle 11"/>
          <p:cNvSpPr>
            <a:spLocks noChangeArrowheads="1"/>
          </p:cNvSpPr>
          <p:nvPr/>
        </p:nvSpPr>
        <p:spPr bwMode="auto">
          <a:xfrm>
            <a:off x="241646" y="4718189"/>
            <a:ext cx="2971454"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eaLnBrk="1" hangingPunct="1"/>
            <a:r>
              <a:rPr lang="da-DK" sz="2000" b="0" i="1" dirty="0">
                <a:solidFill>
                  <a:srgbClr val="C00000"/>
                </a:solidFill>
                <a:latin typeface="+mj-lt"/>
              </a:rPr>
              <a:t>13 proteins</a:t>
            </a:r>
          </a:p>
          <a:p>
            <a:pPr algn="r" eaLnBrk="1" hangingPunct="1"/>
            <a:r>
              <a:rPr lang="da-DK" sz="2000" b="0" i="1" dirty="0">
                <a:solidFill>
                  <a:srgbClr val="C00000"/>
                </a:solidFill>
                <a:latin typeface="+mj-lt"/>
              </a:rPr>
              <a:t>~15-20% pediatric patients</a:t>
            </a:r>
          </a:p>
          <a:p>
            <a:pPr algn="r" eaLnBrk="1" hangingPunct="1"/>
            <a:endParaRPr lang="da-DK" sz="2000" i="1" dirty="0">
              <a:solidFill>
                <a:srgbClr val="C00000"/>
              </a:solidFill>
              <a:latin typeface="+mj-lt"/>
            </a:endParaRPr>
          </a:p>
          <a:p>
            <a:pPr algn="r" eaLnBrk="1" hangingPunct="1"/>
            <a:r>
              <a:rPr lang="da-DK" sz="2000" b="0" i="1" dirty="0">
                <a:solidFill>
                  <a:srgbClr val="C00000"/>
                </a:solidFill>
                <a:latin typeface="+mj-lt"/>
              </a:rPr>
              <a:t>maternal inheritance</a:t>
            </a:r>
          </a:p>
        </p:txBody>
      </p:sp>
    </p:spTree>
    <p:extLst>
      <p:ext uri="{BB962C8B-B14F-4D97-AF65-F5344CB8AC3E}">
        <p14:creationId xmlns:p14="http://schemas.microsoft.com/office/powerpoint/2010/main" val="794566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9" grpId="0"/>
      <p:bldP spid="1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If mutation in </a:t>
            </a:r>
            <a:r>
              <a:rPr lang="en-US" dirty="0" err="1"/>
              <a:t>mtDNA</a:t>
            </a:r>
            <a:r>
              <a:rPr lang="en-US" dirty="0"/>
              <a:t>, then maternal inheritance</a:t>
            </a:r>
          </a:p>
        </p:txBody>
      </p:sp>
      <p:sp>
        <p:nvSpPr>
          <p:cNvPr id="19" name="Content Placeholder 2"/>
          <p:cNvSpPr txBox="1">
            <a:spLocks/>
          </p:cNvSpPr>
          <p:nvPr/>
        </p:nvSpPr>
        <p:spPr>
          <a:xfrm>
            <a:off x="3200400" y="6629400"/>
            <a:ext cx="5943600" cy="228600"/>
          </a:xfrm>
          <a:prstGeom prst="rect">
            <a:avLst/>
          </a:prstGeom>
        </p:spPr>
        <p:txBody>
          <a:bodyPr/>
          <a:lstStyle/>
          <a:p>
            <a:pPr marL="342900" indent="-342900" algn="r">
              <a:spcBef>
                <a:spcPct val="20000"/>
              </a:spcBef>
              <a:buClr>
                <a:schemeClr val="tx1"/>
              </a:buClr>
              <a:buFont typeface="Wingdings" pitchFamily="2" charset="2"/>
              <a:buNone/>
              <a:defRPr/>
            </a:pPr>
            <a:r>
              <a:rPr lang="en-US" sz="1200" i="1" kern="0" dirty="0"/>
              <a:t>https://migrc.org/teaching-tools/genetic-inheritance-patterns/mitochondrial/</a:t>
            </a:r>
            <a:endParaRPr lang="en-US" sz="1200" b="0" i="1" kern="0" dirty="0">
              <a:latin typeface="+mn-lt"/>
            </a:endParaRPr>
          </a:p>
        </p:txBody>
      </p:sp>
      <p:pic>
        <p:nvPicPr>
          <p:cNvPr id="7" name="Picture 6">
            <a:extLst>
              <a:ext uri="{FF2B5EF4-FFF2-40B4-BE49-F238E27FC236}">
                <a16:creationId xmlns:a16="http://schemas.microsoft.com/office/drawing/2014/main" id="{C14EA531-89E1-45B9-976E-09911368377B}"/>
              </a:ext>
            </a:extLst>
          </p:cNvPr>
          <p:cNvPicPr>
            <a:picLocks noChangeAspect="1"/>
          </p:cNvPicPr>
          <p:nvPr/>
        </p:nvPicPr>
        <p:blipFill>
          <a:blip r:embed="rId2"/>
          <a:stretch>
            <a:fillRect/>
          </a:stretch>
        </p:blipFill>
        <p:spPr>
          <a:xfrm>
            <a:off x="304800" y="889357"/>
            <a:ext cx="5229225" cy="3009900"/>
          </a:xfrm>
          <a:prstGeom prst="rect">
            <a:avLst/>
          </a:prstGeom>
        </p:spPr>
      </p:pic>
      <p:sp>
        <p:nvSpPr>
          <p:cNvPr id="20" name="Content Placeholder 2"/>
          <p:cNvSpPr txBox="1">
            <a:spLocks/>
          </p:cNvSpPr>
          <p:nvPr/>
        </p:nvSpPr>
        <p:spPr>
          <a:xfrm>
            <a:off x="5334000" y="1054814"/>
            <a:ext cx="3657599" cy="267898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000" kern="1200">
                <a:solidFill>
                  <a:schemeClr val="tx1"/>
                </a:solidFill>
                <a:latin typeface="+mn-lt"/>
                <a:ea typeface="+mn-ea"/>
                <a:cs typeface="Arial"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j-lt"/>
                <a:ea typeface="+mn-ea"/>
                <a:cs typeface="Arial"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mj-lt"/>
                <a:ea typeface="+mn-ea"/>
                <a:cs typeface="Arial" pitchFamily="34" charset="0"/>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j-lt"/>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j-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buNone/>
            </a:pPr>
            <a:r>
              <a:rPr lang="en-US" altLang="en-US" sz="1800" dirty="0"/>
              <a:t>Both males &amp; females affected</a:t>
            </a:r>
          </a:p>
          <a:p>
            <a:pPr>
              <a:lnSpc>
                <a:spcPct val="90000"/>
              </a:lnSpc>
              <a:buNone/>
            </a:pPr>
            <a:r>
              <a:rPr lang="en-US" altLang="en-US" sz="1800" dirty="0"/>
              <a:t>Mother → all offspring</a:t>
            </a:r>
          </a:p>
          <a:p>
            <a:pPr>
              <a:lnSpc>
                <a:spcPct val="90000"/>
              </a:lnSpc>
              <a:buNone/>
            </a:pPr>
            <a:r>
              <a:rPr lang="en-US" altLang="en-US" sz="1800" dirty="0"/>
              <a:t>No Father → offspring transmission</a:t>
            </a:r>
          </a:p>
          <a:p>
            <a:pPr>
              <a:lnSpc>
                <a:spcPct val="90000"/>
              </a:lnSpc>
              <a:buNone/>
            </a:pPr>
            <a:endParaRPr lang="en-US" altLang="en-US" sz="1800" dirty="0"/>
          </a:p>
        </p:txBody>
      </p:sp>
      <p:pic>
        <p:nvPicPr>
          <p:cNvPr id="11" name="Picture 10">
            <a:extLst>
              <a:ext uri="{FF2B5EF4-FFF2-40B4-BE49-F238E27FC236}">
                <a16:creationId xmlns:a16="http://schemas.microsoft.com/office/drawing/2014/main" id="{C8BA90B3-3C4C-45F7-929D-67DB19B12507}"/>
              </a:ext>
            </a:extLst>
          </p:cNvPr>
          <p:cNvPicPr>
            <a:picLocks noChangeAspect="1"/>
          </p:cNvPicPr>
          <p:nvPr/>
        </p:nvPicPr>
        <p:blipFill>
          <a:blip r:embed="rId3"/>
          <a:stretch>
            <a:fillRect/>
          </a:stretch>
        </p:blipFill>
        <p:spPr>
          <a:xfrm>
            <a:off x="2190750" y="1976437"/>
            <a:ext cx="4762500" cy="2905125"/>
          </a:xfrm>
          <a:prstGeom prst="rect">
            <a:avLst/>
          </a:prstGeom>
        </p:spPr>
      </p:pic>
    </p:spTree>
    <p:extLst>
      <p:ext uri="{BB962C8B-B14F-4D97-AF65-F5344CB8AC3E}">
        <p14:creationId xmlns:p14="http://schemas.microsoft.com/office/powerpoint/2010/main" val="3306627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about this pedigree?</a:t>
            </a:r>
          </a:p>
        </p:txBody>
      </p:sp>
      <p:sp>
        <p:nvSpPr>
          <p:cNvPr id="19" name="Content Placeholder 2"/>
          <p:cNvSpPr txBox="1">
            <a:spLocks/>
          </p:cNvSpPr>
          <p:nvPr/>
        </p:nvSpPr>
        <p:spPr>
          <a:xfrm>
            <a:off x="3200400" y="6629400"/>
            <a:ext cx="5943600" cy="228600"/>
          </a:xfrm>
          <a:prstGeom prst="rect">
            <a:avLst/>
          </a:prstGeom>
        </p:spPr>
        <p:txBody>
          <a:bodyPr/>
          <a:lstStyle/>
          <a:p>
            <a:pPr marL="342900" indent="-342900" algn="r">
              <a:spcBef>
                <a:spcPct val="20000"/>
              </a:spcBef>
              <a:buClr>
                <a:schemeClr val="tx1"/>
              </a:buClr>
              <a:buFont typeface="Wingdings" pitchFamily="2" charset="2"/>
              <a:buNone/>
              <a:defRPr/>
            </a:pPr>
            <a:r>
              <a:rPr lang="en-US" sz="1200" i="1" kern="0" dirty="0"/>
              <a:t>https://migrc.org/teaching-tools/genetic-inheritance-patterns/mitochondrial/</a:t>
            </a:r>
            <a:endParaRPr lang="en-US" sz="1200" b="0" i="1" kern="0" dirty="0">
              <a:latin typeface="+mn-lt"/>
            </a:endParaRPr>
          </a:p>
        </p:txBody>
      </p:sp>
      <p:sp>
        <p:nvSpPr>
          <p:cNvPr id="20" name="Content Placeholder 2"/>
          <p:cNvSpPr txBox="1">
            <a:spLocks/>
          </p:cNvSpPr>
          <p:nvPr/>
        </p:nvSpPr>
        <p:spPr>
          <a:xfrm>
            <a:off x="5334000" y="1054814"/>
            <a:ext cx="3657599" cy="283138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000" kern="1200">
                <a:solidFill>
                  <a:schemeClr val="tx1"/>
                </a:solidFill>
                <a:latin typeface="+mn-lt"/>
                <a:ea typeface="+mn-ea"/>
                <a:cs typeface="Arial"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j-lt"/>
                <a:ea typeface="+mn-ea"/>
                <a:cs typeface="Arial"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mj-lt"/>
                <a:ea typeface="+mn-ea"/>
                <a:cs typeface="Arial" pitchFamily="34" charset="0"/>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j-lt"/>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j-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buNone/>
            </a:pPr>
            <a:r>
              <a:rPr lang="en-US" altLang="en-US" sz="1800" dirty="0"/>
              <a:t>Both males &amp; females affected</a:t>
            </a:r>
          </a:p>
          <a:p>
            <a:pPr>
              <a:lnSpc>
                <a:spcPct val="90000"/>
              </a:lnSpc>
              <a:buNone/>
            </a:pPr>
            <a:r>
              <a:rPr lang="en-US" altLang="en-US" sz="1800" dirty="0"/>
              <a:t>Mother → </a:t>
            </a:r>
            <a:r>
              <a:rPr lang="en-US" altLang="en-US" sz="1800" dirty="0">
                <a:solidFill>
                  <a:srgbClr val="FF0000"/>
                </a:solidFill>
              </a:rPr>
              <a:t>SOME</a:t>
            </a:r>
            <a:r>
              <a:rPr lang="en-US" altLang="en-US" sz="1800" dirty="0"/>
              <a:t> offspring</a:t>
            </a:r>
          </a:p>
          <a:p>
            <a:pPr>
              <a:lnSpc>
                <a:spcPct val="90000"/>
              </a:lnSpc>
              <a:buNone/>
            </a:pPr>
            <a:r>
              <a:rPr lang="en-US" altLang="en-US" sz="1800" dirty="0"/>
              <a:t>No Father → offspring transmission</a:t>
            </a:r>
          </a:p>
          <a:p>
            <a:pPr>
              <a:lnSpc>
                <a:spcPct val="90000"/>
              </a:lnSpc>
              <a:buNone/>
            </a:pPr>
            <a:endParaRPr lang="en-US" altLang="en-US" sz="1800" dirty="0"/>
          </a:p>
          <a:p>
            <a:pPr>
              <a:lnSpc>
                <a:spcPct val="90000"/>
              </a:lnSpc>
              <a:buNone/>
            </a:pPr>
            <a:r>
              <a:rPr lang="en-US" altLang="en-US" sz="1800" dirty="0"/>
              <a:t>Possibilities:</a:t>
            </a:r>
          </a:p>
          <a:p>
            <a:pPr>
              <a:lnSpc>
                <a:spcPct val="90000"/>
              </a:lnSpc>
            </a:pPr>
            <a:r>
              <a:rPr lang="en-US" altLang="en-US" sz="1800" dirty="0" err="1">
                <a:solidFill>
                  <a:srgbClr val="FF0000"/>
                </a:solidFill>
              </a:rPr>
              <a:t>Heteroplasmic</a:t>
            </a:r>
            <a:r>
              <a:rPr lang="en-US" altLang="en-US" sz="1800" dirty="0">
                <a:solidFill>
                  <a:srgbClr val="FF0000"/>
                </a:solidFill>
              </a:rPr>
              <a:t> variant only sometimes transmitted to offspring, OR</a:t>
            </a:r>
          </a:p>
          <a:p>
            <a:pPr>
              <a:lnSpc>
                <a:spcPct val="90000"/>
              </a:lnSpc>
            </a:pPr>
            <a:r>
              <a:rPr lang="en-US" altLang="en-US" sz="1800" dirty="0">
                <a:solidFill>
                  <a:srgbClr val="FF0000"/>
                </a:solidFill>
              </a:rPr>
              <a:t>Variant penetrance</a:t>
            </a:r>
          </a:p>
          <a:p>
            <a:pPr>
              <a:lnSpc>
                <a:spcPct val="90000"/>
              </a:lnSpc>
              <a:buNone/>
            </a:pPr>
            <a:endParaRPr lang="en-US" altLang="en-US" sz="1800" dirty="0"/>
          </a:p>
        </p:txBody>
      </p:sp>
      <p:pic>
        <p:nvPicPr>
          <p:cNvPr id="11" name="Picture 10">
            <a:extLst>
              <a:ext uri="{FF2B5EF4-FFF2-40B4-BE49-F238E27FC236}">
                <a16:creationId xmlns:a16="http://schemas.microsoft.com/office/drawing/2014/main" id="{C8BA90B3-3C4C-45F7-929D-67DB19B12507}"/>
              </a:ext>
            </a:extLst>
          </p:cNvPr>
          <p:cNvPicPr>
            <a:picLocks noChangeAspect="1"/>
          </p:cNvPicPr>
          <p:nvPr/>
        </p:nvPicPr>
        <p:blipFill>
          <a:blip r:embed="rId2"/>
          <a:stretch>
            <a:fillRect/>
          </a:stretch>
        </p:blipFill>
        <p:spPr>
          <a:xfrm>
            <a:off x="381000" y="1054814"/>
            <a:ext cx="4762500" cy="2905125"/>
          </a:xfrm>
          <a:prstGeom prst="rect">
            <a:avLst/>
          </a:prstGeom>
        </p:spPr>
      </p:pic>
    </p:spTree>
    <p:extLst>
      <p:ext uri="{BB962C8B-B14F-4D97-AF65-F5344CB8AC3E}">
        <p14:creationId xmlns:p14="http://schemas.microsoft.com/office/powerpoint/2010/main" val="1986254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Mito disease: maternal, recessive, dominant, X-linked</a:t>
            </a:r>
          </a:p>
        </p:txBody>
      </p:sp>
      <p:sp>
        <p:nvSpPr>
          <p:cNvPr id="19" name="Content Placeholder 2"/>
          <p:cNvSpPr txBox="1">
            <a:spLocks/>
          </p:cNvSpPr>
          <p:nvPr/>
        </p:nvSpPr>
        <p:spPr>
          <a:xfrm>
            <a:off x="2209800" y="6389556"/>
            <a:ext cx="6934200" cy="239843"/>
          </a:xfrm>
          <a:prstGeom prst="rect">
            <a:avLst/>
          </a:prstGeom>
        </p:spPr>
        <p:txBody>
          <a:bodyPr/>
          <a:lstStyle/>
          <a:p>
            <a:pPr marL="342900" indent="-342900" algn="r">
              <a:spcBef>
                <a:spcPct val="20000"/>
              </a:spcBef>
              <a:buClr>
                <a:schemeClr val="tx1"/>
              </a:buClr>
              <a:buFont typeface="Wingdings" pitchFamily="2" charset="2"/>
              <a:buNone/>
              <a:defRPr/>
            </a:pPr>
            <a:r>
              <a:rPr lang="en-US" sz="1200" i="1" kern="0" dirty="0"/>
              <a:t>https://migrc.org/teaching-tools/genetic-inheritance-patterns/mitochondrial/</a:t>
            </a:r>
          </a:p>
          <a:p>
            <a:pPr marL="342900" indent="-342900" algn="r">
              <a:spcBef>
                <a:spcPct val="20000"/>
              </a:spcBef>
              <a:buClr>
                <a:schemeClr val="tx1"/>
              </a:buClr>
              <a:buFont typeface="Wingdings" pitchFamily="2" charset="2"/>
              <a:buNone/>
              <a:defRPr/>
            </a:pPr>
            <a:r>
              <a:rPr lang="en-US" sz="1200" i="1" kern="0" dirty="0"/>
              <a:t>https://ib.bioninja.com.au/standard-level/topic-3-genetics/34-inheritance/pedigree-charts.html</a:t>
            </a:r>
            <a:endParaRPr lang="en-US" sz="1200" b="0" i="1" kern="0" dirty="0">
              <a:latin typeface="+mn-lt"/>
            </a:endParaRPr>
          </a:p>
        </p:txBody>
      </p:sp>
      <p:pic>
        <p:nvPicPr>
          <p:cNvPr id="7" name="Picture 6">
            <a:extLst>
              <a:ext uri="{FF2B5EF4-FFF2-40B4-BE49-F238E27FC236}">
                <a16:creationId xmlns:a16="http://schemas.microsoft.com/office/drawing/2014/main" id="{C14EA531-89E1-45B9-976E-09911368377B}"/>
              </a:ext>
            </a:extLst>
          </p:cNvPr>
          <p:cNvPicPr>
            <a:picLocks noChangeAspect="1"/>
          </p:cNvPicPr>
          <p:nvPr/>
        </p:nvPicPr>
        <p:blipFill>
          <a:blip r:embed="rId2"/>
          <a:stretch>
            <a:fillRect/>
          </a:stretch>
        </p:blipFill>
        <p:spPr>
          <a:xfrm>
            <a:off x="848796" y="3972342"/>
            <a:ext cx="3036236" cy="1747633"/>
          </a:xfrm>
          <a:prstGeom prst="rect">
            <a:avLst/>
          </a:prstGeom>
        </p:spPr>
      </p:pic>
      <p:sp>
        <p:nvSpPr>
          <p:cNvPr id="20" name="Content Placeholder 2"/>
          <p:cNvSpPr txBox="1">
            <a:spLocks/>
          </p:cNvSpPr>
          <p:nvPr/>
        </p:nvSpPr>
        <p:spPr>
          <a:xfrm>
            <a:off x="347956" y="3692071"/>
            <a:ext cx="4037916" cy="280271"/>
          </a:xfrm>
          <a:prstGeom prst="rect">
            <a:avLst/>
          </a:prstGeom>
          <a:solidFill>
            <a:schemeClr val="bg1">
              <a:lumMod val="75000"/>
            </a:schemeClr>
          </a:solidFill>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2000" kern="1200">
                <a:solidFill>
                  <a:schemeClr val="tx1"/>
                </a:solidFill>
                <a:latin typeface="+mn-lt"/>
                <a:ea typeface="+mn-ea"/>
                <a:cs typeface="Arial"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j-lt"/>
                <a:ea typeface="+mn-ea"/>
                <a:cs typeface="Arial"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mj-lt"/>
                <a:ea typeface="+mn-ea"/>
                <a:cs typeface="Arial" pitchFamily="34" charset="0"/>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j-lt"/>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j-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lnSpc>
                <a:spcPct val="90000"/>
              </a:lnSpc>
              <a:buNone/>
            </a:pPr>
            <a:r>
              <a:rPr lang="en-US" altLang="en-US" sz="1800" dirty="0"/>
              <a:t>MATERNAL INHERITANCE</a:t>
            </a:r>
          </a:p>
        </p:txBody>
      </p:sp>
      <p:pic>
        <p:nvPicPr>
          <p:cNvPr id="4" name="Picture 3">
            <a:extLst>
              <a:ext uri="{FF2B5EF4-FFF2-40B4-BE49-F238E27FC236}">
                <a16:creationId xmlns:a16="http://schemas.microsoft.com/office/drawing/2014/main" id="{605D7CE0-5053-4CD0-B708-5785DEF5A33C}"/>
              </a:ext>
            </a:extLst>
          </p:cNvPr>
          <p:cNvPicPr>
            <a:picLocks noChangeAspect="1"/>
          </p:cNvPicPr>
          <p:nvPr/>
        </p:nvPicPr>
        <p:blipFill>
          <a:blip r:embed="rId3"/>
          <a:stretch>
            <a:fillRect/>
          </a:stretch>
        </p:blipFill>
        <p:spPr>
          <a:xfrm>
            <a:off x="4571999" y="2739806"/>
            <a:ext cx="4274235" cy="3716471"/>
          </a:xfrm>
          <a:prstGeom prst="rect">
            <a:avLst/>
          </a:prstGeom>
        </p:spPr>
      </p:pic>
      <p:sp>
        <p:nvSpPr>
          <p:cNvPr id="5" name="Rectangle 4">
            <a:extLst>
              <a:ext uri="{FF2B5EF4-FFF2-40B4-BE49-F238E27FC236}">
                <a16:creationId xmlns:a16="http://schemas.microsoft.com/office/drawing/2014/main" id="{592DCB85-9F31-488F-B264-DD11DC4DB8D6}"/>
              </a:ext>
            </a:extLst>
          </p:cNvPr>
          <p:cNvSpPr/>
          <p:nvPr/>
        </p:nvSpPr>
        <p:spPr>
          <a:xfrm>
            <a:off x="358552" y="3684866"/>
            <a:ext cx="4016724" cy="203510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3">
            <a:extLst>
              <a:ext uri="{FF2B5EF4-FFF2-40B4-BE49-F238E27FC236}">
                <a16:creationId xmlns:a16="http://schemas.microsoft.com/office/drawing/2014/main" id="{F3A203CE-9514-435F-9B23-E1D87FED4D3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67400" y="814813"/>
            <a:ext cx="1705203" cy="1424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16">
            <a:extLst>
              <a:ext uri="{FF2B5EF4-FFF2-40B4-BE49-F238E27FC236}">
                <a16:creationId xmlns:a16="http://schemas.microsoft.com/office/drawing/2014/main" id="{5F433FE1-600D-42D8-9D1D-43AC47278FC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1853" y="841493"/>
            <a:ext cx="1690123" cy="1393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10">
            <a:extLst>
              <a:ext uri="{FF2B5EF4-FFF2-40B4-BE49-F238E27FC236}">
                <a16:creationId xmlns:a16="http://schemas.microsoft.com/office/drawing/2014/main" id="{51E0C208-8661-49A3-9E96-E0C987679DF2}"/>
              </a:ext>
            </a:extLst>
          </p:cNvPr>
          <p:cNvSpPr>
            <a:spLocks noChangeArrowheads="1"/>
          </p:cNvSpPr>
          <p:nvPr/>
        </p:nvSpPr>
        <p:spPr bwMode="auto">
          <a:xfrm>
            <a:off x="5946600" y="2192896"/>
            <a:ext cx="1134082" cy="292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p>
            <a:pPr>
              <a:spcBef>
                <a:spcPct val="20000"/>
              </a:spcBef>
            </a:pPr>
            <a:r>
              <a:rPr lang="da-DK" sz="2000" b="1" dirty="0">
                <a:latin typeface="+mj-lt"/>
              </a:rPr>
              <a:t>Nuclear DNA</a:t>
            </a:r>
          </a:p>
        </p:txBody>
      </p:sp>
      <p:sp>
        <p:nvSpPr>
          <p:cNvPr id="23" name="Rectangle 9">
            <a:extLst>
              <a:ext uri="{FF2B5EF4-FFF2-40B4-BE49-F238E27FC236}">
                <a16:creationId xmlns:a16="http://schemas.microsoft.com/office/drawing/2014/main" id="{CFD7F0BC-A35E-4CA1-AE5D-F9D710B70D6C}"/>
              </a:ext>
            </a:extLst>
          </p:cNvPr>
          <p:cNvSpPr>
            <a:spLocks noChangeArrowheads="1"/>
          </p:cNvSpPr>
          <p:nvPr/>
        </p:nvSpPr>
        <p:spPr bwMode="auto">
          <a:xfrm>
            <a:off x="1905000" y="2192896"/>
            <a:ext cx="95729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square">
            <a:spAutoFit/>
          </a:bodyPr>
          <a:lstStyle/>
          <a:p>
            <a:pPr>
              <a:spcBef>
                <a:spcPct val="20000"/>
              </a:spcBef>
            </a:pPr>
            <a:r>
              <a:rPr lang="da-DK" sz="2000" b="1" dirty="0">
                <a:latin typeface="+mj-lt"/>
              </a:rPr>
              <a:t>mtDNA</a:t>
            </a:r>
          </a:p>
        </p:txBody>
      </p:sp>
    </p:spTree>
    <p:extLst>
      <p:ext uri="{BB962C8B-B14F-4D97-AF65-F5344CB8AC3E}">
        <p14:creationId xmlns:p14="http://schemas.microsoft.com/office/powerpoint/2010/main" val="1557449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04800" y="990600"/>
            <a:ext cx="2628900" cy="3090111"/>
          </a:xfrm>
          <a:prstGeom prst="rect">
            <a:avLst/>
          </a:prstGeom>
        </p:spPr>
      </p:pic>
      <p:sp>
        <p:nvSpPr>
          <p:cNvPr id="2" name="Title 1"/>
          <p:cNvSpPr>
            <a:spLocks noGrp="1"/>
          </p:cNvSpPr>
          <p:nvPr>
            <p:ph type="title"/>
          </p:nvPr>
        </p:nvSpPr>
        <p:spPr/>
        <p:txBody>
          <a:bodyPr/>
          <a:lstStyle/>
          <a:p>
            <a:r>
              <a:rPr lang="en-US" dirty="0"/>
              <a:t>Mitochondrial oxidative phosphorylation (OXPHOS)</a:t>
            </a:r>
          </a:p>
        </p:txBody>
      </p:sp>
      <p:sp>
        <p:nvSpPr>
          <p:cNvPr id="3" name="Content Placeholder 2"/>
          <p:cNvSpPr>
            <a:spLocks noGrp="1"/>
          </p:cNvSpPr>
          <p:nvPr>
            <p:ph idx="1"/>
          </p:nvPr>
        </p:nvSpPr>
        <p:spPr>
          <a:xfrm>
            <a:off x="3255964" y="914400"/>
            <a:ext cx="5430836" cy="3045930"/>
          </a:xfrm>
        </p:spPr>
        <p:txBody>
          <a:bodyPr/>
          <a:lstStyle/>
          <a:p>
            <a:pPr marL="0" indent="0">
              <a:buNone/>
            </a:pPr>
            <a:r>
              <a:rPr lang="en-US" dirty="0"/>
              <a:t>100 kilocalories/hr</a:t>
            </a:r>
          </a:p>
          <a:p>
            <a:r>
              <a:rPr lang="en-US" dirty="0"/>
              <a:t>20% brain (only 2% body mass)</a:t>
            </a:r>
          </a:p>
          <a:p>
            <a:pPr marL="0" indent="0">
              <a:buNone/>
            </a:pPr>
            <a:endParaRPr lang="en-US" dirty="0"/>
          </a:p>
          <a:p>
            <a:pPr marL="0" indent="0">
              <a:buNone/>
            </a:pPr>
            <a:r>
              <a:rPr lang="en-US" dirty="0"/>
              <a:t>Mitochondria generate 90% cellular ATP</a:t>
            </a:r>
          </a:p>
          <a:p>
            <a:r>
              <a:rPr lang="en-US" dirty="0"/>
              <a:t>380 liters oxygen/day (90% used in OXPHOS)</a:t>
            </a:r>
          </a:p>
          <a:p>
            <a:r>
              <a:rPr lang="en-US" dirty="0"/>
              <a:t>65kg (140lbs) ATP/day</a:t>
            </a:r>
          </a:p>
          <a:p>
            <a:r>
              <a:rPr lang="en-US" dirty="0"/>
              <a:t>mito inner membrane 14,000m</a:t>
            </a:r>
            <a:r>
              <a:rPr lang="en-US" baseline="30000" dirty="0"/>
              <a:t>2</a:t>
            </a:r>
          </a:p>
          <a:p>
            <a:pPr marL="0" indent="0">
              <a:buNone/>
            </a:pPr>
            <a:endParaRPr lang="en-US" dirty="0"/>
          </a:p>
        </p:txBody>
      </p:sp>
      <p:sp>
        <p:nvSpPr>
          <p:cNvPr id="6" name="Rectangle 5"/>
          <p:cNvSpPr/>
          <p:nvPr/>
        </p:nvSpPr>
        <p:spPr>
          <a:xfrm>
            <a:off x="7886700" y="6611779"/>
            <a:ext cx="1257300" cy="276999"/>
          </a:xfrm>
          <a:prstGeom prst="rect">
            <a:avLst/>
          </a:prstGeom>
        </p:spPr>
        <p:txBody>
          <a:bodyPr wrap="square">
            <a:spAutoFit/>
          </a:bodyPr>
          <a:lstStyle/>
          <a:p>
            <a:pPr algn="r"/>
            <a:r>
              <a:rPr lang="en-US" sz="1200" dirty="0">
                <a:latin typeface="+mj-lt"/>
              </a:rPr>
              <a:t>Rich Nature 2003</a:t>
            </a:r>
          </a:p>
        </p:txBody>
      </p:sp>
      <p:grpSp>
        <p:nvGrpSpPr>
          <p:cNvPr id="5" name="Group 4"/>
          <p:cNvGrpSpPr/>
          <p:nvPr/>
        </p:nvGrpSpPr>
        <p:grpSpPr>
          <a:xfrm>
            <a:off x="152402" y="4343400"/>
            <a:ext cx="6324598" cy="2176274"/>
            <a:chOff x="152402" y="4343400"/>
            <a:chExt cx="6324598" cy="2176274"/>
          </a:xfrm>
        </p:grpSpPr>
        <p:pic>
          <p:nvPicPr>
            <p:cNvPr id="7"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885080" y="4148791"/>
              <a:ext cx="1638205" cy="310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ounded Rectangle 8"/>
            <p:cNvSpPr/>
            <p:nvPr/>
          </p:nvSpPr>
          <p:spPr bwMode="auto">
            <a:xfrm>
              <a:off x="3505200" y="4343400"/>
              <a:ext cx="2971800" cy="1842717"/>
            </a:xfrm>
            <a:prstGeom prst="roundRect">
              <a:avLst/>
            </a:prstGeom>
            <a:solidFill>
              <a:schemeClr val="bg1"/>
            </a:solidFill>
            <a:ln w="9525" cap="flat" cmpd="sng" algn="ctr">
              <a:solidFill>
                <a:schemeClr val="tx1"/>
              </a:solidFill>
              <a:prstDash val="solid"/>
              <a:round/>
              <a:headEnd type="none" w="med" len="med"/>
              <a:tailEnd type="none" w="med" len="med"/>
            </a:ln>
            <a:effectLst/>
            <a:scene3d>
              <a:camera prst="orthographicFront"/>
              <a:lightRig rig="threePt" dir="t"/>
            </a:scene3d>
            <a:sp3d>
              <a:bevelT w="165100" h="38100" prst="coolSlant"/>
            </a:sp3d>
          </p:spPr>
          <p:txBody>
            <a:bodyPr/>
            <a:lstStyle/>
            <a:p>
              <a:pPr eaLnBrk="0" hangingPunct="0">
                <a:defRPr/>
              </a:pPr>
              <a:endParaRPr lang="en-US" dirty="0"/>
            </a:p>
          </p:txBody>
        </p:sp>
        <p:cxnSp>
          <p:nvCxnSpPr>
            <p:cNvPr id="11" name="Straight Connector 14"/>
            <p:cNvCxnSpPr>
              <a:cxnSpLocks noChangeShapeType="1"/>
            </p:cNvCxnSpPr>
            <p:nvPr/>
          </p:nvCxnSpPr>
          <p:spPr bwMode="auto">
            <a:xfrm flipV="1">
              <a:off x="2895600" y="4881469"/>
              <a:ext cx="609600" cy="359569"/>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cxnSp>
          <p:nvCxnSpPr>
            <p:cNvPr id="12" name="Straight Connector 15"/>
            <p:cNvCxnSpPr>
              <a:cxnSpLocks noChangeShapeType="1"/>
            </p:cNvCxnSpPr>
            <p:nvPr/>
          </p:nvCxnSpPr>
          <p:spPr bwMode="auto">
            <a:xfrm flipV="1">
              <a:off x="2895600" y="5088638"/>
              <a:ext cx="609600" cy="152400"/>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pic>
          <p:nvPicPr>
            <p:cNvPr id="13"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12820" y="4648234"/>
              <a:ext cx="2935599" cy="115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7" name="Straight Arrow Connector 16"/>
            <p:cNvCxnSpPr/>
            <p:nvPr/>
          </p:nvCxnSpPr>
          <p:spPr>
            <a:xfrm flipV="1">
              <a:off x="4191000" y="4572000"/>
              <a:ext cx="0" cy="516638"/>
            </a:xfrm>
            <a:prstGeom prst="straightConnector1">
              <a:avLst/>
            </a:prstGeom>
            <a:ln w="12700">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4800600" y="4572001"/>
              <a:ext cx="0" cy="228599"/>
            </a:xfrm>
            <a:prstGeom prst="straightConnector1">
              <a:avLst/>
            </a:prstGeom>
            <a:ln w="12700">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5181600" y="4572000"/>
              <a:ext cx="0" cy="228600"/>
            </a:xfrm>
            <a:prstGeom prst="straightConnector1">
              <a:avLst/>
            </a:prstGeom>
            <a:ln w="12700">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5791200" y="4572000"/>
              <a:ext cx="0" cy="228600"/>
            </a:xfrm>
            <a:prstGeom prst="straightConnector1">
              <a:avLst/>
            </a:prstGeom>
            <a:ln w="12700">
              <a:prstDash val="sysDash"/>
              <a:tailEnd type="non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5791200" y="5225640"/>
              <a:ext cx="0" cy="582322"/>
            </a:xfrm>
            <a:prstGeom prst="straightConnector1">
              <a:avLst/>
            </a:prstGeom>
            <a:ln w="12700">
              <a:prstDash val="sysDash"/>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4030135" y="4343400"/>
              <a:ext cx="357790" cy="276999"/>
            </a:xfrm>
            <a:prstGeom prst="rect">
              <a:avLst/>
            </a:prstGeom>
            <a:noFill/>
          </p:spPr>
          <p:txBody>
            <a:bodyPr wrap="none" rtlCol="0">
              <a:spAutoFit/>
            </a:bodyPr>
            <a:lstStyle/>
            <a:p>
              <a:r>
                <a:rPr lang="en-US" sz="1200" b="1" dirty="0">
                  <a:solidFill>
                    <a:srgbClr val="0070C0"/>
                  </a:solidFill>
                </a:rPr>
                <a:t>H+</a:t>
              </a:r>
            </a:p>
          </p:txBody>
        </p:sp>
        <p:sp>
          <p:nvSpPr>
            <p:cNvPr id="39" name="TextBox 38"/>
            <p:cNvSpPr txBox="1"/>
            <p:nvPr/>
          </p:nvSpPr>
          <p:spPr>
            <a:xfrm>
              <a:off x="4648200" y="4343400"/>
              <a:ext cx="357790" cy="276999"/>
            </a:xfrm>
            <a:prstGeom prst="rect">
              <a:avLst/>
            </a:prstGeom>
            <a:noFill/>
          </p:spPr>
          <p:txBody>
            <a:bodyPr wrap="none" rtlCol="0">
              <a:spAutoFit/>
            </a:bodyPr>
            <a:lstStyle/>
            <a:p>
              <a:r>
                <a:rPr lang="en-US" sz="1200" b="1" dirty="0">
                  <a:solidFill>
                    <a:srgbClr val="0070C0"/>
                  </a:solidFill>
                </a:rPr>
                <a:t>H+</a:t>
              </a:r>
            </a:p>
          </p:txBody>
        </p:sp>
        <p:sp>
          <p:nvSpPr>
            <p:cNvPr id="40" name="TextBox 39"/>
            <p:cNvSpPr txBox="1"/>
            <p:nvPr/>
          </p:nvSpPr>
          <p:spPr>
            <a:xfrm>
              <a:off x="5052410" y="4343400"/>
              <a:ext cx="357790" cy="276999"/>
            </a:xfrm>
            <a:prstGeom prst="rect">
              <a:avLst/>
            </a:prstGeom>
            <a:noFill/>
          </p:spPr>
          <p:txBody>
            <a:bodyPr wrap="none" rtlCol="0">
              <a:spAutoFit/>
            </a:bodyPr>
            <a:lstStyle/>
            <a:p>
              <a:r>
                <a:rPr lang="en-US" sz="1200" b="1" dirty="0">
                  <a:solidFill>
                    <a:srgbClr val="0070C0"/>
                  </a:solidFill>
                </a:rPr>
                <a:t>H+</a:t>
              </a:r>
            </a:p>
          </p:txBody>
        </p:sp>
        <p:sp>
          <p:nvSpPr>
            <p:cNvPr id="41" name="TextBox 40"/>
            <p:cNvSpPr txBox="1"/>
            <p:nvPr/>
          </p:nvSpPr>
          <p:spPr>
            <a:xfrm>
              <a:off x="5638800" y="4343400"/>
              <a:ext cx="357790" cy="276999"/>
            </a:xfrm>
            <a:prstGeom prst="rect">
              <a:avLst/>
            </a:prstGeom>
            <a:noFill/>
          </p:spPr>
          <p:txBody>
            <a:bodyPr wrap="none" rtlCol="0">
              <a:spAutoFit/>
            </a:bodyPr>
            <a:lstStyle/>
            <a:p>
              <a:r>
                <a:rPr lang="en-US" sz="1200" b="1" dirty="0">
                  <a:solidFill>
                    <a:srgbClr val="0070C0"/>
                  </a:solidFill>
                </a:rPr>
                <a:t>H+</a:t>
              </a:r>
            </a:p>
          </p:txBody>
        </p:sp>
        <p:cxnSp>
          <p:nvCxnSpPr>
            <p:cNvPr id="49" name="Straight Arrow Connector 48"/>
            <p:cNvCxnSpPr/>
            <p:nvPr/>
          </p:nvCxnSpPr>
          <p:spPr>
            <a:xfrm>
              <a:off x="4191000" y="5410200"/>
              <a:ext cx="0" cy="201322"/>
            </a:xfrm>
            <a:prstGeom prst="straightConnector1">
              <a:avLst/>
            </a:prstGeom>
            <a:ln w="12700">
              <a:prstDash val="sysDash"/>
              <a:tailEnd type="non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a:off x="4800600" y="5334000"/>
              <a:ext cx="0" cy="201322"/>
            </a:xfrm>
            <a:prstGeom prst="straightConnector1">
              <a:avLst/>
            </a:prstGeom>
            <a:ln w="12700">
              <a:prstDash val="sysDash"/>
              <a:tailEnd type="none"/>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a:off x="5181600" y="5334000"/>
              <a:ext cx="0" cy="201322"/>
            </a:xfrm>
            <a:prstGeom prst="straightConnector1">
              <a:avLst/>
            </a:prstGeom>
            <a:ln w="12700">
              <a:prstDash val="sysDash"/>
              <a:tailEnd type="none"/>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4566956" y="5830882"/>
              <a:ext cx="970907" cy="369332"/>
            </a:xfrm>
            <a:prstGeom prst="rect">
              <a:avLst/>
            </a:prstGeom>
            <a:noFill/>
          </p:spPr>
          <p:txBody>
            <a:bodyPr wrap="none" rtlCol="0">
              <a:spAutoFit/>
            </a:bodyPr>
            <a:lstStyle/>
            <a:p>
              <a:r>
                <a:rPr lang="en-US" dirty="0"/>
                <a:t>OXPHOS</a:t>
              </a:r>
            </a:p>
          </p:txBody>
        </p:sp>
      </p:grpSp>
    </p:spTree>
    <p:extLst>
      <p:ext uri="{BB962C8B-B14F-4D97-AF65-F5344CB8AC3E}">
        <p14:creationId xmlns:p14="http://schemas.microsoft.com/office/powerpoint/2010/main" val="3533733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Mitochondrial OXPHOS disease</a:t>
            </a:r>
          </a:p>
        </p:txBody>
      </p:sp>
      <p:pic>
        <p:nvPicPr>
          <p:cNvPr id="17" name="Content Placeholder 16"/>
          <p:cNvPicPr>
            <a:picLocks noGrp="1" noChangeAspect="1"/>
          </p:cNvPicPr>
          <p:nvPr>
            <p:ph idx="1"/>
          </p:nvPr>
        </p:nvPicPr>
        <p:blipFill>
          <a:blip r:embed="rId2"/>
          <a:stretch>
            <a:fillRect/>
          </a:stretch>
        </p:blipFill>
        <p:spPr>
          <a:xfrm>
            <a:off x="4248211" y="4942215"/>
            <a:ext cx="1352246" cy="1677050"/>
          </a:xfrm>
          <a:prstGeom prst="rect">
            <a:avLst/>
          </a:prstGeom>
        </p:spPr>
      </p:pic>
      <p:pic>
        <p:nvPicPr>
          <p:cNvPr id="14" name="Picture 13"/>
          <p:cNvPicPr>
            <a:picLocks noChangeAspect="1"/>
          </p:cNvPicPr>
          <p:nvPr/>
        </p:nvPicPr>
        <p:blipFill>
          <a:blip r:embed="rId3"/>
          <a:stretch>
            <a:fillRect/>
          </a:stretch>
        </p:blipFill>
        <p:spPr>
          <a:xfrm>
            <a:off x="305274" y="4915091"/>
            <a:ext cx="1496845" cy="1692085"/>
          </a:xfrm>
          <a:prstGeom prst="rect">
            <a:avLst/>
          </a:prstGeom>
        </p:spPr>
      </p:pic>
      <p:pic>
        <p:nvPicPr>
          <p:cNvPr id="15" name="Picture 14"/>
          <p:cNvPicPr>
            <a:picLocks noChangeAspect="1"/>
          </p:cNvPicPr>
          <p:nvPr/>
        </p:nvPicPr>
        <p:blipFill>
          <a:blip r:embed="rId4"/>
          <a:stretch>
            <a:fillRect/>
          </a:stretch>
        </p:blipFill>
        <p:spPr>
          <a:xfrm>
            <a:off x="5790349" y="4942214"/>
            <a:ext cx="1905851" cy="1660813"/>
          </a:xfrm>
          <a:prstGeom prst="rect">
            <a:avLst/>
          </a:prstGeom>
        </p:spPr>
      </p:pic>
      <p:pic>
        <p:nvPicPr>
          <p:cNvPr id="16" name="Picture 15"/>
          <p:cNvPicPr>
            <a:picLocks noChangeAspect="1"/>
          </p:cNvPicPr>
          <p:nvPr/>
        </p:nvPicPr>
        <p:blipFill>
          <a:blip r:embed="rId5"/>
          <a:stretch>
            <a:fillRect/>
          </a:stretch>
        </p:blipFill>
        <p:spPr>
          <a:xfrm rot="16200000">
            <a:off x="2196573" y="4809236"/>
            <a:ext cx="1687184" cy="1953143"/>
          </a:xfrm>
          <a:prstGeom prst="rect">
            <a:avLst/>
          </a:prstGeom>
        </p:spPr>
      </p:pic>
      <p:pic>
        <p:nvPicPr>
          <p:cNvPr id="18" name="Picture 17"/>
          <p:cNvPicPr>
            <a:picLocks noChangeAspect="1"/>
          </p:cNvPicPr>
          <p:nvPr/>
        </p:nvPicPr>
        <p:blipFill>
          <a:blip r:embed="rId6"/>
          <a:stretch>
            <a:fillRect/>
          </a:stretch>
        </p:blipFill>
        <p:spPr>
          <a:xfrm>
            <a:off x="7879685" y="4915091"/>
            <a:ext cx="1164285" cy="1687935"/>
          </a:xfrm>
          <a:prstGeom prst="rect">
            <a:avLst/>
          </a:prstGeom>
        </p:spPr>
      </p:pic>
      <p:sp>
        <p:nvSpPr>
          <p:cNvPr id="21" name="Rectangle 20"/>
          <p:cNvSpPr/>
          <p:nvPr/>
        </p:nvSpPr>
        <p:spPr>
          <a:xfrm>
            <a:off x="59938" y="4660135"/>
            <a:ext cx="9045559" cy="29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p:cNvSpPr/>
          <p:nvPr/>
        </p:nvSpPr>
        <p:spPr>
          <a:xfrm>
            <a:off x="0" y="6563557"/>
            <a:ext cx="9144000" cy="29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9" name="Group 28"/>
          <p:cNvGrpSpPr/>
          <p:nvPr/>
        </p:nvGrpSpPr>
        <p:grpSpPr>
          <a:xfrm>
            <a:off x="6714" y="4686908"/>
            <a:ext cx="9124838" cy="2168827"/>
            <a:chOff x="6714" y="3801840"/>
            <a:chExt cx="9124838" cy="3206295"/>
          </a:xfrm>
        </p:grpSpPr>
        <p:sp>
          <p:nvSpPr>
            <p:cNvPr id="23" name="Rectangle 22"/>
            <p:cNvSpPr/>
            <p:nvPr/>
          </p:nvSpPr>
          <p:spPr>
            <a:xfrm rot="16200000">
              <a:off x="-1446729" y="5255284"/>
              <a:ext cx="3206294" cy="2994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p:cNvSpPr/>
            <p:nvPr/>
          </p:nvSpPr>
          <p:spPr>
            <a:xfrm rot="16200000">
              <a:off x="344709" y="5255284"/>
              <a:ext cx="3206294" cy="2994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p:cNvSpPr/>
            <p:nvPr/>
          </p:nvSpPr>
          <p:spPr>
            <a:xfrm rot="16200000">
              <a:off x="2541706" y="5255284"/>
              <a:ext cx="3206294" cy="2994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p:cNvSpPr/>
            <p:nvPr/>
          </p:nvSpPr>
          <p:spPr>
            <a:xfrm rot="16200000">
              <a:off x="4130000" y="5255284"/>
              <a:ext cx="3206294" cy="2994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rot="16200000">
              <a:off x="6135872" y="5255284"/>
              <a:ext cx="3206294" cy="2994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p:cNvSpPr/>
            <p:nvPr/>
          </p:nvSpPr>
          <p:spPr>
            <a:xfrm rot="16200000">
              <a:off x="7378701" y="5255283"/>
              <a:ext cx="3206294" cy="2994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 name="TextBox 4"/>
          <p:cNvSpPr txBox="1"/>
          <p:nvPr/>
        </p:nvSpPr>
        <p:spPr>
          <a:xfrm>
            <a:off x="543884" y="6572066"/>
            <a:ext cx="979755" cy="276999"/>
          </a:xfrm>
          <a:prstGeom prst="rect">
            <a:avLst/>
          </a:prstGeom>
          <a:noFill/>
        </p:spPr>
        <p:txBody>
          <a:bodyPr wrap="none" rtlCol="0">
            <a:spAutoFit/>
          </a:bodyPr>
          <a:lstStyle/>
          <a:p>
            <a:r>
              <a:rPr lang="en-US" sz="1200" dirty="0"/>
              <a:t>Leigh lesions</a:t>
            </a:r>
          </a:p>
        </p:txBody>
      </p:sp>
      <p:sp>
        <p:nvSpPr>
          <p:cNvPr id="8" name="TextBox 7"/>
          <p:cNvSpPr txBox="1"/>
          <p:nvPr/>
        </p:nvSpPr>
        <p:spPr>
          <a:xfrm>
            <a:off x="2387300" y="6572066"/>
            <a:ext cx="1189043" cy="276999"/>
          </a:xfrm>
          <a:prstGeom prst="rect">
            <a:avLst/>
          </a:prstGeom>
          <a:noFill/>
        </p:spPr>
        <p:txBody>
          <a:bodyPr wrap="none" rtlCol="0">
            <a:spAutoFit/>
          </a:bodyPr>
          <a:lstStyle/>
          <a:p>
            <a:r>
              <a:rPr lang="en-US" sz="1200" dirty="0"/>
              <a:t>ragged-red fibre</a:t>
            </a:r>
          </a:p>
        </p:txBody>
      </p:sp>
      <p:sp>
        <p:nvSpPr>
          <p:cNvPr id="11" name="TextBox 10"/>
          <p:cNvSpPr txBox="1"/>
          <p:nvPr/>
        </p:nvSpPr>
        <p:spPr>
          <a:xfrm>
            <a:off x="3886200" y="6572066"/>
            <a:ext cx="2026389" cy="276999"/>
          </a:xfrm>
          <a:prstGeom prst="rect">
            <a:avLst/>
          </a:prstGeom>
          <a:noFill/>
        </p:spPr>
        <p:txBody>
          <a:bodyPr wrap="none" rtlCol="0">
            <a:spAutoFit/>
          </a:bodyPr>
          <a:lstStyle/>
          <a:p>
            <a:r>
              <a:rPr lang="en-US" sz="1200" dirty="0"/>
              <a:t>hypertrophic cardiomyopathy</a:t>
            </a:r>
          </a:p>
        </p:txBody>
      </p:sp>
      <p:sp>
        <p:nvSpPr>
          <p:cNvPr id="12" name="TextBox 11"/>
          <p:cNvSpPr txBox="1"/>
          <p:nvPr/>
        </p:nvSpPr>
        <p:spPr>
          <a:xfrm>
            <a:off x="7696200" y="6572066"/>
            <a:ext cx="1409297" cy="276999"/>
          </a:xfrm>
          <a:prstGeom prst="rect">
            <a:avLst/>
          </a:prstGeom>
          <a:noFill/>
        </p:spPr>
        <p:txBody>
          <a:bodyPr wrap="none" rtlCol="0">
            <a:spAutoFit/>
          </a:bodyPr>
          <a:lstStyle/>
          <a:p>
            <a:r>
              <a:rPr lang="en-US" sz="1200" dirty="0"/>
              <a:t>pseudo-obstruction</a:t>
            </a:r>
          </a:p>
        </p:txBody>
      </p:sp>
      <p:sp>
        <p:nvSpPr>
          <p:cNvPr id="9" name="TextBox 8"/>
          <p:cNvSpPr txBox="1"/>
          <p:nvPr/>
        </p:nvSpPr>
        <p:spPr>
          <a:xfrm>
            <a:off x="6064395" y="6572066"/>
            <a:ext cx="1403205" cy="276999"/>
          </a:xfrm>
          <a:prstGeom prst="rect">
            <a:avLst/>
          </a:prstGeom>
          <a:noFill/>
        </p:spPr>
        <p:txBody>
          <a:bodyPr wrap="none" rtlCol="0">
            <a:spAutoFit/>
          </a:bodyPr>
          <a:lstStyle/>
          <a:p>
            <a:r>
              <a:rPr lang="en-US" sz="1200" dirty="0"/>
              <a:t>swollen optic nerve</a:t>
            </a:r>
          </a:p>
        </p:txBody>
      </p:sp>
      <p:sp>
        <p:nvSpPr>
          <p:cNvPr id="30" name="Content Placeholder 2"/>
          <p:cNvSpPr txBox="1">
            <a:spLocks/>
          </p:cNvSpPr>
          <p:nvPr/>
        </p:nvSpPr>
        <p:spPr>
          <a:xfrm>
            <a:off x="547998" y="1054814"/>
            <a:ext cx="5638800" cy="3657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000" kern="1200">
                <a:solidFill>
                  <a:schemeClr val="tx1"/>
                </a:solidFill>
                <a:latin typeface="+mn-lt"/>
                <a:ea typeface="+mn-ea"/>
                <a:cs typeface="Arial"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j-lt"/>
                <a:ea typeface="+mn-ea"/>
                <a:cs typeface="Arial"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mj-lt"/>
                <a:ea typeface="+mn-ea"/>
                <a:cs typeface="Arial" pitchFamily="34" charset="0"/>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j-lt"/>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j-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buFont typeface="Wingdings" pitchFamily="2" charset="2"/>
              <a:buNone/>
            </a:pPr>
            <a:r>
              <a:rPr lang="en-US" altLang="en-US" dirty="0"/>
              <a:t>Prevalence ~1/4300</a:t>
            </a:r>
          </a:p>
          <a:p>
            <a:pPr>
              <a:lnSpc>
                <a:spcPct val="90000"/>
              </a:lnSpc>
              <a:buFont typeface="Wingdings" pitchFamily="2" charset="2"/>
              <a:buNone/>
            </a:pPr>
            <a:endParaRPr lang="en-US" altLang="en-US" dirty="0"/>
          </a:p>
          <a:p>
            <a:pPr>
              <a:lnSpc>
                <a:spcPct val="90000"/>
              </a:lnSpc>
              <a:buFont typeface="Wingdings" pitchFamily="2" charset="2"/>
              <a:buNone/>
            </a:pPr>
            <a:r>
              <a:rPr lang="en-US" altLang="en-US" dirty="0"/>
              <a:t>Inheritance: </a:t>
            </a:r>
            <a:r>
              <a:rPr lang="en-US" altLang="en-US" sz="1600" i="1" dirty="0"/>
              <a:t>maternal, recessive, dominant, X-linked</a:t>
            </a:r>
          </a:p>
          <a:p>
            <a:pPr marL="0" indent="0">
              <a:lnSpc>
                <a:spcPct val="90000"/>
              </a:lnSpc>
              <a:buNone/>
            </a:pPr>
            <a:endParaRPr lang="en-US" altLang="en-US" dirty="0"/>
          </a:p>
          <a:p>
            <a:pPr>
              <a:lnSpc>
                <a:spcPct val="90000"/>
              </a:lnSpc>
              <a:buFont typeface="Wingdings" pitchFamily="2" charset="2"/>
              <a:buNone/>
            </a:pPr>
            <a:r>
              <a:rPr lang="en-US" altLang="en-US" dirty="0"/>
              <a:t>Involvement of multiple organ systems</a:t>
            </a:r>
          </a:p>
          <a:p>
            <a:pPr marL="0" indent="0">
              <a:lnSpc>
                <a:spcPct val="90000"/>
              </a:lnSpc>
              <a:buNone/>
            </a:pPr>
            <a:endParaRPr lang="en-US" altLang="en-US" dirty="0"/>
          </a:p>
          <a:p>
            <a:pPr>
              <a:lnSpc>
                <a:spcPct val="90000"/>
              </a:lnSpc>
              <a:buFont typeface="Wingdings" pitchFamily="2" charset="2"/>
              <a:buNone/>
            </a:pPr>
            <a:r>
              <a:rPr lang="en-US" altLang="en-US" dirty="0"/>
              <a:t>Diagnosis is extremely challenging</a:t>
            </a:r>
          </a:p>
          <a:p>
            <a:pPr>
              <a:lnSpc>
                <a:spcPct val="90000"/>
              </a:lnSpc>
              <a:buFont typeface="Wingdings" pitchFamily="2" charset="2"/>
              <a:buNone/>
            </a:pPr>
            <a:r>
              <a:rPr lang="en-US" altLang="en-US" i="1" dirty="0"/>
              <a:t>	</a:t>
            </a:r>
            <a:r>
              <a:rPr lang="en-US" altLang="en-US" sz="1400" i="1" dirty="0"/>
              <a:t>highly-variable, non-specific symptoms, pleiotropy</a:t>
            </a:r>
          </a:p>
          <a:p>
            <a:pPr marL="0" indent="0">
              <a:buNone/>
            </a:pPr>
            <a:endParaRPr lang="en-US" altLang="en-US" dirty="0"/>
          </a:p>
          <a:p>
            <a:pPr marL="0" indent="0">
              <a:buNone/>
            </a:pPr>
            <a:r>
              <a:rPr lang="en-US" altLang="en-US" u="sng" dirty="0"/>
              <a:t>No</a:t>
            </a:r>
            <a:r>
              <a:rPr lang="en-US" altLang="en-US" dirty="0"/>
              <a:t> proven therapies</a:t>
            </a:r>
          </a:p>
        </p:txBody>
      </p:sp>
      <p:pic>
        <p:nvPicPr>
          <p:cNvPr id="4" name="Picture 3"/>
          <p:cNvPicPr>
            <a:picLocks noChangeAspect="1"/>
          </p:cNvPicPr>
          <p:nvPr/>
        </p:nvPicPr>
        <p:blipFill rotWithShape="1">
          <a:blip r:embed="rId7"/>
          <a:srcRect r="61593"/>
          <a:stretch/>
        </p:blipFill>
        <p:spPr>
          <a:xfrm>
            <a:off x="5571605" y="592381"/>
            <a:ext cx="3459665" cy="4360619"/>
          </a:xfrm>
          <a:prstGeom prst="rect">
            <a:avLst/>
          </a:prstGeom>
        </p:spPr>
      </p:pic>
    </p:spTree>
    <p:extLst>
      <p:ext uri="{BB962C8B-B14F-4D97-AF65-F5344CB8AC3E}">
        <p14:creationId xmlns:p14="http://schemas.microsoft.com/office/powerpoint/2010/main" val="4922554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143000"/>
            <a:ext cx="3571191" cy="45047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a:t>Phenotypic heterogeneity</a:t>
            </a:r>
          </a:p>
        </p:txBody>
      </p:sp>
      <p:sp>
        <p:nvSpPr>
          <p:cNvPr id="12" name="Rectangle 11"/>
          <p:cNvSpPr/>
          <p:nvPr/>
        </p:nvSpPr>
        <p:spPr bwMode="auto">
          <a:xfrm>
            <a:off x="571500" y="1066800"/>
            <a:ext cx="3695700" cy="381000"/>
          </a:xfrm>
          <a:prstGeom prst="rect">
            <a:avLst/>
          </a:prstGeom>
          <a:noFill/>
          <a:ln w="9525" cap="flat" cmpd="sng" algn="ctr">
            <a:noFill/>
            <a:prstDash val="solid"/>
            <a:round/>
            <a:headEnd type="none" w="med" len="med"/>
            <a:tailEnd type="none" w="med" len="med"/>
          </a:ln>
          <a:effectLst/>
        </p:spPr>
        <p:txBody>
          <a:bodyPr/>
          <a:lstStyle/>
          <a:p>
            <a:pPr algn="ctr">
              <a:defRPr/>
            </a:pPr>
            <a:r>
              <a:rPr lang="en-US" sz="2000" dirty="0">
                <a:latin typeface="+mj-lt"/>
              </a:rPr>
              <a:t>Diverse symptoms</a:t>
            </a:r>
            <a:endParaRPr lang="en-US" sz="2000" b="0" dirty="0">
              <a:latin typeface="+mj-lt"/>
            </a:endParaRPr>
          </a:p>
          <a:p>
            <a:pPr algn="ctr">
              <a:defRPr/>
            </a:pPr>
            <a:endParaRPr lang="en-US" sz="2000" b="0" dirty="0">
              <a:latin typeface="+mj-lt"/>
            </a:endParaRPr>
          </a:p>
          <a:p>
            <a:pPr algn="ctr">
              <a:defRPr/>
            </a:pPr>
            <a:endParaRPr lang="en-US" sz="2000" b="0" dirty="0">
              <a:latin typeface="+mj-lt"/>
            </a:endParaRPr>
          </a:p>
          <a:p>
            <a:pPr algn="ctr">
              <a:defRPr/>
            </a:pPr>
            <a:endParaRPr lang="en-US" sz="2000" b="0" dirty="0">
              <a:latin typeface="+mj-lt"/>
            </a:endParaRPr>
          </a:p>
        </p:txBody>
      </p:sp>
      <p:sp>
        <p:nvSpPr>
          <p:cNvPr id="13" name="Rectangle 12"/>
          <p:cNvSpPr/>
          <p:nvPr/>
        </p:nvSpPr>
        <p:spPr bwMode="auto">
          <a:xfrm>
            <a:off x="5105400" y="1066800"/>
            <a:ext cx="3429000" cy="457200"/>
          </a:xfrm>
          <a:prstGeom prst="rect">
            <a:avLst/>
          </a:prstGeom>
          <a:noFill/>
          <a:ln w="9525" cap="flat" cmpd="sng" algn="ctr">
            <a:noFill/>
            <a:prstDash val="solid"/>
            <a:round/>
            <a:headEnd type="none" w="med" len="med"/>
            <a:tailEnd type="none" w="med" len="med"/>
          </a:ln>
          <a:effectLst/>
        </p:spPr>
        <p:txBody>
          <a:bodyPr/>
          <a:lstStyle/>
          <a:p>
            <a:pPr algn="ctr">
              <a:defRPr/>
            </a:pPr>
            <a:r>
              <a:rPr lang="en-US" sz="2000" dirty="0">
                <a:latin typeface="+mj-lt"/>
              </a:rPr>
              <a:t>Over 140 genes</a:t>
            </a:r>
          </a:p>
          <a:p>
            <a:pPr algn="ctr">
              <a:defRPr/>
            </a:pPr>
            <a:endParaRPr lang="en-US" sz="2000" b="0" dirty="0">
              <a:latin typeface="+mj-lt"/>
            </a:endParaRPr>
          </a:p>
          <a:p>
            <a:pPr algn="ctr">
              <a:defRPr/>
            </a:pPr>
            <a:endParaRPr lang="en-US" sz="2000" b="0" dirty="0">
              <a:latin typeface="+mj-lt"/>
            </a:endParaRPr>
          </a:p>
          <a:p>
            <a:pPr algn="ctr">
              <a:defRPr/>
            </a:pPr>
            <a:endParaRPr lang="en-US" sz="2000" b="0" dirty="0">
              <a:latin typeface="+mj-lt"/>
            </a:endParaRPr>
          </a:p>
          <a:p>
            <a:pPr algn="ctr">
              <a:defRPr/>
            </a:pPr>
            <a:endParaRPr lang="en-US" sz="2000" b="0" dirty="0">
              <a:latin typeface="+mj-lt"/>
            </a:endParaRPr>
          </a:p>
          <a:p>
            <a:pPr algn="ctr">
              <a:defRPr/>
            </a:pPr>
            <a:endParaRPr lang="en-US" sz="2000" b="0" dirty="0">
              <a:latin typeface="+mj-lt"/>
            </a:endParaRPr>
          </a:p>
          <a:p>
            <a:pPr algn="ctr">
              <a:defRPr/>
            </a:pPr>
            <a:endParaRPr lang="en-US" sz="2000" b="0" dirty="0">
              <a:latin typeface="+mj-lt"/>
            </a:endParaRPr>
          </a:p>
          <a:p>
            <a:pPr algn="ctr">
              <a:defRPr/>
            </a:pPr>
            <a:endParaRPr lang="en-US" sz="2000" b="0" dirty="0">
              <a:latin typeface="+mj-lt"/>
            </a:endParaRPr>
          </a:p>
          <a:p>
            <a:pPr algn="ctr">
              <a:defRPr/>
            </a:pPr>
            <a:endParaRPr lang="en-US" sz="2000" b="0" dirty="0">
              <a:latin typeface="+mj-lt"/>
            </a:endParaRPr>
          </a:p>
          <a:p>
            <a:pPr algn="ctr">
              <a:defRPr/>
            </a:pPr>
            <a:endParaRPr lang="en-US" sz="2000" b="0" dirty="0">
              <a:latin typeface="+mj-lt"/>
            </a:endParaRPr>
          </a:p>
          <a:p>
            <a:pPr algn="ctr">
              <a:defRPr/>
            </a:pPr>
            <a:endParaRPr lang="en-US" sz="2000" b="0" dirty="0">
              <a:latin typeface="+mj-lt"/>
            </a:endParaRPr>
          </a:p>
          <a:p>
            <a:pPr algn="ctr">
              <a:defRPr/>
            </a:pPr>
            <a:endParaRPr lang="en-US" sz="2000" b="0" dirty="0">
              <a:latin typeface="+mj-lt"/>
            </a:endParaRPr>
          </a:p>
        </p:txBody>
      </p:sp>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3450" y="1676400"/>
            <a:ext cx="2819400" cy="3647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Content Placeholder 2"/>
          <p:cNvSpPr txBox="1">
            <a:spLocks/>
          </p:cNvSpPr>
          <p:nvPr/>
        </p:nvSpPr>
        <p:spPr bwMode="auto">
          <a:xfrm>
            <a:off x="5638800" y="6629400"/>
            <a:ext cx="3510836" cy="228600"/>
          </a:xfrm>
          <a:prstGeom prst="rect">
            <a:avLst/>
          </a:prstGeom>
          <a:noFill/>
          <a:ln w="9525">
            <a:noFill/>
            <a:miter lim="800000"/>
            <a:headEnd/>
            <a:tailEnd/>
          </a:ln>
        </p:spPr>
        <p:txBody>
          <a:bodyPr/>
          <a:lstStyle/>
          <a:p>
            <a:pPr marL="342900" indent="-342900" algn="r">
              <a:spcBef>
                <a:spcPts val="0"/>
              </a:spcBef>
              <a:buClr>
                <a:schemeClr val="tx1"/>
              </a:buClr>
              <a:buFont typeface="Wingdings" pitchFamily="2" charset="2"/>
              <a:buNone/>
              <a:defRPr/>
            </a:pPr>
            <a:r>
              <a:rPr lang="en-US" sz="1000" b="0" i="1" kern="0" dirty="0">
                <a:latin typeface="+mn-lt"/>
              </a:rPr>
              <a:t>Vafai and Mootha, Nature, in press</a:t>
            </a:r>
          </a:p>
        </p:txBody>
      </p:sp>
      <p:sp>
        <p:nvSpPr>
          <p:cNvPr id="17" name="Rectangle 16"/>
          <p:cNvSpPr/>
          <p:nvPr/>
        </p:nvSpPr>
        <p:spPr>
          <a:xfrm>
            <a:off x="685800" y="1524000"/>
            <a:ext cx="3352800" cy="4114800"/>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Content Placeholder 2"/>
          <p:cNvSpPr txBox="1">
            <a:spLocks/>
          </p:cNvSpPr>
          <p:nvPr/>
        </p:nvSpPr>
        <p:spPr bwMode="auto">
          <a:xfrm>
            <a:off x="0" y="5867400"/>
            <a:ext cx="9144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1"/>
              </a:buClr>
              <a:buFont typeface="Wingdings" pitchFamily="2" charset="2"/>
              <a:buChar char=""/>
              <a:defRPr sz="16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Font typeface="Arial" pitchFamily="34" charset="0"/>
              <a:buChar char="–"/>
              <a:defRPr sz="1400">
                <a:solidFill>
                  <a:schemeClr val="tx1"/>
                </a:solidFill>
                <a:latin typeface="+mn-lt"/>
              </a:defRPr>
            </a:lvl2pPr>
            <a:lvl3pPr marL="1143000" indent="-228600" algn="l" rtl="0" eaLnBrk="0" fontAlgn="base" hangingPunct="0">
              <a:spcBef>
                <a:spcPct val="20000"/>
              </a:spcBef>
              <a:spcAft>
                <a:spcPct val="0"/>
              </a:spcAft>
              <a:buClr>
                <a:schemeClr val="tx1"/>
              </a:buClr>
              <a:buFont typeface="Wingdings" pitchFamily="2" charset="2"/>
              <a:buChar char=""/>
              <a:defRPr sz="1400">
                <a:solidFill>
                  <a:schemeClr val="tx1"/>
                </a:solidFill>
                <a:latin typeface="+mn-lt"/>
              </a:defRPr>
            </a:lvl3pPr>
            <a:lvl4pPr marL="1600200" indent="-228600" algn="l" rtl="0" eaLnBrk="0" fontAlgn="base" hangingPunct="0">
              <a:spcBef>
                <a:spcPct val="20000"/>
              </a:spcBef>
              <a:spcAft>
                <a:spcPct val="0"/>
              </a:spcAft>
              <a:buClr>
                <a:schemeClr val="tx1"/>
              </a:buClr>
              <a:buFont typeface="Myriad Web Pro" pitchFamily="34" charset="0"/>
              <a:buChar char="–"/>
              <a:defRPr sz="1400">
                <a:solidFill>
                  <a:schemeClr val="tx1"/>
                </a:solidFill>
                <a:latin typeface="+mn-lt"/>
              </a:defRPr>
            </a:lvl4pPr>
            <a:lvl5pPr marL="2057400" indent="-228600" algn="l" rtl="0" eaLnBrk="0" fontAlgn="base" hangingPunct="0">
              <a:spcBef>
                <a:spcPct val="20000"/>
              </a:spcBef>
              <a:spcAft>
                <a:spcPct val="0"/>
              </a:spcAft>
              <a:buClr>
                <a:schemeClr val="tx1"/>
              </a:buClr>
              <a:buFont typeface="Arial" pitchFamily="34" charset="0"/>
              <a:buChar char="»"/>
              <a:defRPr sz="1400">
                <a:solidFill>
                  <a:schemeClr val="tx1"/>
                </a:solidFill>
                <a:latin typeface="+mn-lt"/>
              </a:defRPr>
            </a:lvl5pPr>
            <a:lvl6pPr marL="2514600" indent="-228600" algn="l" rtl="0" fontAlgn="base">
              <a:spcBef>
                <a:spcPct val="20000"/>
              </a:spcBef>
              <a:spcAft>
                <a:spcPct val="0"/>
              </a:spcAft>
              <a:buClr>
                <a:schemeClr val="tx1"/>
              </a:buClr>
              <a:buFont typeface="Arial" charset="0"/>
              <a:buChar char="»"/>
              <a:defRPr sz="1400">
                <a:solidFill>
                  <a:schemeClr val="tx1"/>
                </a:solidFill>
                <a:latin typeface="+mn-lt"/>
              </a:defRPr>
            </a:lvl6pPr>
            <a:lvl7pPr marL="2971800" indent="-228600" algn="l" rtl="0" fontAlgn="base">
              <a:spcBef>
                <a:spcPct val="20000"/>
              </a:spcBef>
              <a:spcAft>
                <a:spcPct val="0"/>
              </a:spcAft>
              <a:buClr>
                <a:schemeClr val="tx1"/>
              </a:buClr>
              <a:buFont typeface="Arial" charset="0"/>
              <a:buChar char="»"/>
              <a:defRPr sz="1400">
                <a:solidFill>
                  <a:schemeClr val="tx1"/>
                </a:solidFill>
                <a:latin typeface="+mn-lt"/>
              </a:defRPr>
            </a:lvl7pPr>
            <a:lvl8pPr marL="3429000" indent="-228600" algn="l" rtl="0" fontAlgn="base">
              <a:spcBef>
                <a:spcPct val="20000"/>
              </a:spcBef>
              <a:spcAft>
                <a:spcPct val="0"/>
              </a:spcAft>
              <a:buClr>
                <a:schemeClr val="tx1"/>
              </a:buClr>
              <a:buFont typeface="Arial" charset="0"/>
              <a:buChar char="»"/>
              <a:defRPr sz="1400">
                <a:solidFill>
                  <a:schemeClr val="tx1"/>
                </a:solidFill>
                <a:latin typeface="+mn-lt"/>
              </a:defRPr>
            </a:lvl8pPr>
            <a:lvl9pPr marL="3886200" indent="-228600" algn="l" rtl="0" fontAlgn="base">
              <a:spcBef>
                <a:spcPct val="20000"/>
              </a:spcBef>
              <a:spcAft>
                <a:spcPct val="0"/>
              </a:spcAft>
              <a:buClr>
                <a:schemeClr val="tx1"/>
              </a:buClr>
              <a:buFont typeface="Arial" charset="0"/>
              <a:buChar char="»"/>
              <a:defRPr sz="1400">
                <a:solidFill>
                  <a:schemeClr val="tx1"/>
                </a:solidFill>
                <a:latin typeface="+mn-lt"/>
              </a:defRPr>
            </a:lvl9pPr>
          </a:lstStyle>
          <a:p>
            <a:pPr marL="0" indent="0" algn="ctr">
              <a:buNone/>
            </a:pPr>
            <a:r>
              <a:rPr lang="en-US" sz="2000" b="0" dirty="0">
                <a:solidFill>
                  <a:srgbClr val="C00000"/>
                </a:solidFill>
                <a:latin typeface="+mj-lt"/>
              </a:rPr>
              <a:t>In most cases, cannot predict exact genetic defect from symptoms</a:t>
            </a:r>
            <a:endParaRPr lang="en-US" sz="1800" b="0" dirty="0">
              <a:latin typeface="+mj-lt"/>
            </a:endParaRPr>
          </a:p>
          <a:p>
            <a:pPr marL="400050" indent="-285750" algn="ctr"/>
            <a:endParaRPr lang="en-US" sz="1800" b="0" dirty="0">
              <a:latin typeface="+mj-lt"/>
            </a:endParaRPr>
          </a:p>
          <a:p>
            <a:pPr algn="ctr"/>
            <a:endParaRPr lang="en-US" sz="1800" b="0" dirty="0">
              <a:latin typeface="+mj-lt"/>
            </a:endParaRPr>
          </a:p>
        </p:txBody>
      </p:sp>
      <p:pic>
        <p:nvPicPr>
          <p:cNvPr id="1040" name="Picture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1655917"/>
            <a:ext cx="2976563" cy="38509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7580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Content Placeholder 16"/>
          <p:cNvPicPr>
            <a:picLocks noGrp="1" noChangeAspect="1"/>
          </p:cNvPicPr>
          <p:nvPr>
            <p:ph idx="1"/>
          </p:nvPr>
        </p:nvPicPr>
        <p:blipFill>
          <a:blip r:embed="rId2"/>
          <a:stretch>
            <a:fillRect/>
          </a:stretch>
        </p:blipFill>
        <p:spPr>
          <a:xfrm>
            <a:off x="4248211" y="4942215"/>
            <a:ext cx="1352246" cy="1677050"/>
          </a:xfrm>
          <a:prstGeom prst="rect">
            <a:avLst/>
          </a:prstGeom>
        </p:spPr>
      </p:pic>
      <p:pic>
        <p:nvPicPr>
          <p:cNvPr id="14" name="Picture 13"/>
          <p:cNvPicPr>
            <a:picLocks noChangeAspect="1"/>
          </p:cNvPicPr>
          <p:nvPr/>
        </p:nvPicPr>
        <p:blipFill>
          <a:blip r:embed="rId3"/>
          <a:stretch>
            <a:fillRect/>
          </a:stretch>
        </p:blipFill>
        <p:spPr>
          <a:xfrm>
            <a:off x="305274" y="4915091"/>
            <a:ext cx="1496845" cy="1692085"/>
          </a:xfrm>
          <a:prstGeom prst="rect">
            <a:avLst/>
          </a:prstGeom>
        </p:spPr>
      </p:pic>
      <p:pic>
        <p:nvPicPr>
          <p:cNvPr id="15" name="Picture 14"/>
          <p:cNvPicPr>
            <a:picLocks noChangeAspect="1"/>
          </p:cNvPicPr>
          <p:nvPr/>
        </p:nvPicPr>
        <p:blipFill>
          <a:blip r:embed="rId4"/>
          <a:stretch>
            <a:fillRect/>
          </a:stretch>
        </p:blipFill>
        <p:spPr>
          <a:xfrm>
            <a:off x="5790349" y="4942214"/>
            <a:ext cx="1905851" cy="1660813"/>
          </a:xfrm>
          <a:prstGeom prst="rect">
            <a:avLst/>
          </a:prstGeom>
        </p:spPr>
      </p:pic>
      <p:pic>
        <p:nvPicPr>
          <p:cNvPr id="16" name="Picture 15"/>
          <p:cNvPicPr>
            <a:picLocks noChangeAspect="1"/>
          </p:cNvPicPr>
          <p:nvPr/>
        </p:nvPicPr>
        <p:blipFill>
          <a:blip r:embed="rId5"/>
          <a:stretch>
            <a:fillRect/>
          </a:stretch>
        </p:blipFill>
        <p:spPr>
          <a:xfrm rot="16200000">
            <a:off x="2196573" y="4809236"/>
            <a:ext cx="1687184" cy="1953143"/>
          </a:xfrm>
          <a:prstGeom prst="rect">
            <a:avLst/>
          </a:prstGeom>
        </p:spPr>
      </p:pic>
      <p:pic>
        <p:nvPicPr>
          <p:cNvPr id="18" name="Picture 17"/>
          <p:cNvPicPr>
            <a:picLocks noChangeAspect="1"/>
          </p:cNvPicPr>
          <p:nvPr/>
        </p:nvPicPr>
        <p:blipFill>
          <a:blip r:embed="rId6"/>
          <a:stretch>
            <a:fillRect/>
          </a:stretch>
        </p:blipFill>
        <p:spPr>
          <a:xfrm>
            <a:off x="7879685" y="4915091"/>
            <a:ext cx="1164285" cy="1687935"/>
          </a:xfrm>
          <a:prstGeom prst="rect">
            <a:avLst/>
          </a:prstGeom>
        </p:spPr>
      </p:pic>
      <p:sp>
        <p:nvSpPr>
          <p:cNvPr id="21" name="Rectangle 20"/>
          <p:cNvSpPr/>
          <p:nvPr/>
        </p:nvSpPr>
        <p:spPr>
          <a:xfrm>
            <a:off x="59938" y="4660135"/>
            <a:ext cx="9045559" cy="29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p:cNvSpPr/>
          <p:nvPr/>
        </p:nvSpPr>
        <p:spPr>
          <a:xfrm>
            <a:off x="0" y="6563557"/>
            <a:ext cx="9144000" cy="29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9" name="Group 28"/>
          <p:cNvGrpSpPr/>
          <p:nvPr/>
        </p:nvGrpSpPr>
        <p:grpSpPr>
          <a:xfrm>
            <a:off x="6714" y="4686908"/>
            <a:ext cx="9124838" cy="2168827"/>
            <a:chOff x="6714" y="3801840"/>
            <a:chExt cx="9124838" cy="3206295"/>
          </a:xfrm>
        </p:grpSpPr>
        <p:sp>
          <p:nvSpPr>
            <p:cNvPr id="23" name="Rectangle 22"/>
            <p:cNvSpPr/>
            <p:nvPr/>
          </p:nvSpPr>
          <p:spPr>
            <a:xfrm rot="16200000">
              <a:off x="-1446729" y="5255284"/>
              <a:ext cx="3206294" cy="2994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p:cNvSpPr/>
            <p:nvPr/>
          </p:nvSpPr>
          <p:spPr>
            <a:xfrm rot="16200000">
              <a:off x="344709" y="5255284"/>
              <a:ext cx="3206294" cy="2994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p:cNvSpPr/>
            <p:nvPr/>
          </p:nvSpPr>
          <p:spPr>
            <a:xfrm rot="16200000">
              <a:off x="2541706" y="5255284"/>
              <a:ext cx="3206294" cy="2994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p:cNvSpPr/>
            <p:nvPr/>
          </p:nvSpPr>
          <p:spPr>
            <a:xfrm rot="16200000">
              <a:off x="4130000" y="5255284"/>
              <a:ext cx="3206294" cy="2994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rot="16200000">
              <a:off x="6135872" y="5255284"/>
              <a:ext cx="3206294" cy="2994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p:cNvSpPr/>
            <p:nvPr/>
          </p:nvSpPr>
          <p:spPr>
            <a:xfrm rot="16200000">
              <a:off x="7378701" y="5255283"/>
              <a:ext cx="3206294" cy="2994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 name="TextBox 4"/>
          <p:cNvSpPr txBox="1"/>
          <p:nvPr/>
        </p:nvSpPr>
        <p:spPr>
          <a:xfrm>
            <a:off x="543884" y="6572066"/>
            <a:ext cx="979755" cy="276999"/>
          </a:xfrm>
          <a:prstGeom prst="rect">
            <a:avLst/>
          </a:prstGeom>
          <a:noFill/>
        </p:spPr>
        <p:txBody>
          <a:bodyPr wrap="none" rtlCol="0">
            <a:spAutoFit/>
          </a:bodyPr>
          <a:lstStyle/>
          <a:p>
            <a:r>
              <a:rPr lang="en-US" sz="1200" dirty="0"/>
              <a:t>Leigh lesions</a:t>
            </a:r>
          </a:p>
        </p:txBody>
      </p:sp>
      <p:sp>
        <p:nvSpPr>
          <p:cNvPr id="8" name="TextBox 7"/>
          <p:cNvSpPr txBox="1"/>
          <p:nvPr/>
        </p:nvSpPr>
        <p:spPr>
          <a:xfrm>
            <a:off x="2387300" y="6572066"/>
            <a:ext cx="1189043" cy="276999"/>
          </a:xfrm>
          <a:prstGeom prst="rect">
            <a:avLst/>
          </a:prstGeom>
          <a:noFill/>
        </p:spPr>
        <p:txBody>
          <a:bodyPr wrap="none" rtlCol="0">
            <a:spAutoFit/>
          </a:bodyPr>
          <a:lstStyle/>
          <a:p>
            <a:r>
              <a:rPr lang="en-US" sz="1200" dirty="0"/>
              <a:t>ragged-red fibre</a:t>
            </a:r>
          </a:p>
        </p:txBody>
      </p:sp>
      <p:sp>
        <p:nvSpPr>
          <p:cNvPr id="11" name="TextBox 10"/>
          <p:cNvSpPr txBox="1"/>
          <p:nvPr/>
        </p:nvSpPr>
        <p:spPr>
          <a:xfrm>
            <a:off x="3886200" y="6572066"/>
            <a:ext cx="2026389" cy="276999"/>
          </a:xfrm>
          <a:prstGeom prst="rect">
            <a:avLst/>
          </a:prstGeom>
          <a:noFill/>
        </p:spPr>
        <p:txBody>
          <a:bodyPr wrap="none" rtlCol="0">
            <a:spAutoFit/>
          </a:bodyPr>
          <a:lstStyle/>
          <a:p>
            <a:r>
              <a:rPr lang="en-US" sz="1200" dirty="0"/>
              <a:t>hypertrophic cardiomyopathy</a:t>
            </a:r>
          </a:p>
        </p:txBody>
      </p:sp>
      <p:sp>
        <p:nvSpPr>
          <p:cNvPr id="12" name="TextBox 11"/>
          <p:cNvSpPr txBox="1"/>
          <p:nvPr/>
        </p:nvSpPr>
        <p:spPr>
          <a:xfrm>
            <a:off x="7696200" y="6572066"/>
            <a:ext cx="1409297" cy="276999"/>
          </a:xfrm>
          <a:prstGeom prst="rect">
            <a:avLst/>
          </a:prstGeom>
          <a:noFill/>
        </p:spPr>
        <p:txBody>
          <a:bodyPr wrap="none" rtlCol="0">
            <a:spAutoFit/>
          </a:bodyPr>
          <a:lstStyle/>
          <a:p>
            <a:r>
              <a:rPr lang="en-US" sz="1200" dirty="0"/>
              <a:t>pseudo-obstruction</a:t>
            </a:r>
          </a:p>
        </p:txBody>
      </p:sp>
      <p:sp>
        <p:nvSpPr>
          <p:cNvPr id="9" name="TextBox 8"/>
          <p:cNvSpPr txBox="1"/>
          <p:nvPr/>
        </p:nvSpPr>
        <p:spPr>
          <a:xfrm>
            <a:off x="6064395" y="6572066"/>
            <a:ext cx="1403205" cy="276999"/>
          </a:xfrm>
          <a:prstGeom prst="rect">
            <a:avLst/>
          </a:prstGeom>
          <a:noFill/>
        </p:spPr>
        <p:txBody>
          <a:bodyPr wrap="none" rtlCol="0">
            <a:spAutoFit/>
          </a:bodyPr>
          <a:lstStyle/>
          <a:p>
            <a:r>
              <a:rPr lang="en-US" sz="1200" dirty="0"/>
              <a:t>swollen optic nerve</a:t>
            </a:r>
          </a:p>
        </p:txBody>
      </p:sp>
      <p:sp>
        <p:nvSpPr>
          <p:cNvPr id="30" name="Content Placeholder 2"/>
          <p:cNvSpPr txBox="1">
            <a:spLocks/>
          </p:cNvSpPr>
          <p:nvPr/>
        </p:nvSpPr>
        <p:spPr>
          <a:xfrm>
            <a:off x="547998" y="1054814"/>
            <a:ext cx="8443602" cy="3657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000" kern="1200">
                <a:solidFill>
                  <a:schemeClr val="tx1"/>
                </a:solidFill>
                <a:latin typeface="+mn-lt"/>
                <a:ea typeface="+mn-ea"/>
                <a:cs typeface="Arial"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j-lt"/>
                <a:ea typeface="+mn-ea"/>
                <a:cs typeface="Arial"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mj-lt"/>
                <a:ea typeface="+mn-ea"/>
                <a:cs typeface="Arial" pitchFamily="34" charset="0"/>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j-lt"/>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j-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buFont typeface="Wingdings" pitchFamily="2" charset="2"/>
              <a:buNone/>
            </a:pPr>
            <a:r>
              <a:rPr lang="en-US" altLang="en-US" dirty="0"/>
              <a:t>Severe neurological disorder</a:t>
            </a:r>
          </a:p>
          <a:p>
            <a:pPr>
              <a:lnSpc>
                <a:spcPct val="90000"/>
              </a:lnSpc>
            </a:pPr>
            <a:r>
              <a:rPr lang="en-US" dirty="0"/>
              <a:t>onset 0-12 months</a:t>
            </a:r>
          </a:p>
          <a:p>
            <a:pPr>
              <a:lnSpc>
                <a:spcPct val="90000"/>
              </a:lnSpc>
            </a:pPr>
            <a:r>
              <a:rPr lang="en-US" dirty="0"/>
              <a:t>progressive loss of mental and movement abilities (psychomotor regression)</a:t>
            </a:r>
          </a:p>
          <a:p>
            <a:pPr>
              <a:lnSpc>
                <a:spcPct val="90000"/>
              </a:lnSpc>
            </a:pPr>
            <a:r>
              <a:rPr lang="en-US" dirty="0"/>
              <a:t>typically death by age 2-3 years</a:t>
            </a:r>
          </a:p>
          <a:p>
            <a:pPr marL="0" indent="0">
              <a:lnSpc>
                <a:spcPct val="90000"/>
              </a:lnSpc>
              <a:buNone/>
            </a:pPr>
            <a:endParaRPr lang="en-US" altLang="en-US" dirty="0"/>
          </a:p>
          <a:p>
            <a:pPr marL="0" indent="0">
              <a:lnSpc>
                <a:spcPct val="90000"/>
              </a:lnSpc>
              <a:buNone/>
            </a:pPr>
            <a:r>
              <a:rPr lang="en-US" altLang="en-US" dirty="0"/>
              <a:t>Diagnosis</a:t>
            </a:r>
          </a:p>
          <a:p>
            <a:pPr>
              <a:lnSpc>
                <a:spcPct val="90000"/>
              </a:lnSpc>
            </a:pPr>
            <a:r>
              <a:rPr lang="en-US" dirty="0"/>
              <a:t>symmetrical necrotic lesions in the basal ganglia and/or brainstem (T2 MRI)</a:t>
            </a:r>
          </a:p>
          <a:p>
            <a:pPr>
              <a:lnSpc>
                <a:spcPct val="90000"/>
              </a:lnSpc>
            </a:pPr>
            <a:endParaRPr lang="en-US" altLang="en-US" dirty="0"/>
          </a:p>
          <a:p>
            <a:pPr marL="0" indent="0">
              <a:lnSpc>
                <a:spcPct val="90000"/>
              </a:lnSpc>
              <a:buNone/>
            </a:pPr>
            <a:r>
              <a:rPr lang="en-US" altLang="en-US" dirty="0"/>
              <a:t>Genetics</a:t>
            </a:r>
          </a:p>
          <a:p>
            <a:pPr>
              <a:lnSpc>
                <a:spcPct val="90000"/>
              </a:lnSpc>
            </a:pPr>
            <a:r>
              <a:rPr lang="en-US" altLang="en-US" dirty="0"/>
              <a:t>75 monogenic causes (~20% </a:t>
            </a:r>
            <a:r>
              <a:rPr lang="en-US" altLang="en-US" dirty="0" err="1"/>
              <a:t>mtDNA</a:t>
            </a:r>
            <a:r>
              <a:rPr lang="en-US" altLang="en-US" dirty="0"/>
              <a:t>, 80% nuclear OXPHOS genes)</a:t>
            </a:r>
          </a:p>
        </p:txBody>
      </p:sp>
      <p:sp>
        <p:nvSpPr>
          <p:cNvPr id="2" name="Title 1"/>
          <p:cNvSpPr>
            <a:spLocks noGrp="1"/>
          </p:cNvSpPr>
          <p:nvPr>
            <p:ph type="title"/>
          </p:nvPr>
        </p:nvSpPr>
        <p:spPr/>
        <p:txBody>
          <a:bodyPr/>
          <a:lstStyle/>
          <a:p>
            <a:r>
              <a:rPr lang="en-US" dirty="0"/>
              <a:t>Mitochondrial OXPHOS disease: e.g. </a:t>
            </a:r>
            <a:r>
              <a:rPr lang="en-US" dirty="0">
                <a:solidFill>
                  <a:srgbClr val="FF0000"/>
                </a:solidFill>
              </a:rPr>
              <a:t>Leigh Disease</a:t>
            </a:r>
          </a:p>
        </p:txBody>
      </p:sp>
      <p:sp>
        <p:nvSpPr>
          <p:cNvPr id="6" name="Rounded Rectangle 5"/>
          <p:cNvSpPr/>
          <p:nvPr/>
        </p:nvSpPr>
        <p:spPr>
          <a:xfrm>
            <a:off x="152400" y="4712414"/>
            <a:ext cx="1828800" cy="2136651"/>
          </a:xfrm>
          <a:prstGeom prst="round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795169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Content Placeholder 2">
            <a:extLst>
              <a:ext uri="{FF2B5EF4-FFF2-40B4-BE49-F238E27FC236}">
                <a16:creationId xmlns:a16="http://schemas.microsoft.com/office/drawing/2014/main" id="{BF6F671F-B1EA-47AC-A352-679402830100}"/>
              </a:ext>
            </a:extLst>
          </p:cNvPr>
          <p:cNvSpPr txBox="1">
            <a:spLocks/>
          </p:cNvSpPr>
          <p:nvPr/>
        </p:nvSpPr>
        <p:spPr>
          <a:xfrm>
            <a:off x="547998" y="1054814"/>
            <a:ext cx="8878870" cy="36576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2000" kern="1200">
                <a:solidFill>
                  <a:schemeClr val="tx1"/>
                </a:solidFill>
                <a:latin typeface="+mn-lt"/>
                <a:ea typeface="+mn-ea"/>
                <a:cs typeface="Arial"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j-lt"/>
                <a:ea typeface="+mn-ea"/>
                <a:cs typeface="Arial"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mj-lt"/>
                <a:ea typeface="+mn-ea"/>
                <a:cs typeface="Arial" pitchFamily="34" charset="0"/>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j-lt"/>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j-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buFont typeface="Wingdings" pitchFamily="2" charset="2"/>
              <a:buNone/>
            </a:pPr>
            <a:r>
              <a:rPr lang="en-US" altLang="en-US" b="1" u="sng" dirty="0"/>
              <a:t>M</a:t>
            </a:r>
            <a:r>
              <a:rPr lang="en-US" altLang="en-US" dirty="0"/>
              <a:t>itochondrial </a:t>
            </a:r>
            <a:r>
              <a:rPr lang="en-US" altLang="en-US" b="1" u="sng" dirty="0" err="1"/>
              <a:t>E</a:t>
            </a:r>
            <a:r>
              <a:rPr lang="en-US" altLang="en-US" dirty="0" err="1"/>
              <a:t>ncephalomyopathy</a:t>
            </a:r>
            <a:r>
              <a:rPr lang="en-US" altLang="en-US" dirty="0"/>
              <a:t>, </a:t>
            </a:r>
            <a:r>
              <a:rPr lang="en-US" altLang="en-US" b="1" u="sng" dirty="0"/>
              <a:t>L</a:t>
            </a:r>
            <a:r>
              <a:rPr lang="en-US" altLang="en-US" dirty="0"/>
              <a:t>actic </a:t>
            </a:r>
            <a:r>
              <a:rPr lang="en-US" altLang="en-US" b="1" u="sng" dirty="0"/>
              <a:t>A</a:t>
            </a:r>
            <a:r>
              <a:rPr lang="en-US" altLang="en-US" dirty="0"/>
              <a:t>cidosis, </a:t>
            </a:r>
            <a:r>
              <a:rPr lang="en-US" altLang="en-US" b="1" u="sng" dirty="0"/>
              <a:t>S</a:t>
            </a:r>
            <a:r>
              <a:rPr lang="en-US" altLang="en-US" dirty="0"/>
              <a:t>troke-like episodes</a:t>
            </a:r>
          </a:p>
          <a:p>
            <a:pPr>
              <a:lnSpc>
                <a:spcPct val="90000"/>
              </a:lnSpc>
            </a:pPr>
            <a:r>
              <a:rPr lang="en-US" altLang="en-US" dirty="0"/>
              <a:t>onset childhood – adulthood</a:t>
            </a:r>
          </a:p>
          <a:p>
            <a:pPr>
              <a:lnSpc>
                <a:spcPct val="90000"/>
              </a:lnSpc>
            </a:pPr>
            <a:r>
              <a:rPr lang="en-US" altLang="en-US" dirty="0"/>
              <a:t>stroke-like episodes typically before age 40</a:t>
            </a:r>
          </a:p>
          <a:p>
            <a:pPr>
              <a:lnSpc>
                <a:spcPct val="90000"/>
              </a:lnSpc>
            </a:pPr>
            <a:r>
              <a:rPr lang="en-US" altLang="en-US" dirty="0"/>
              <a:t>encephalopathy</a:t>
            </a:r>
          </a:p>
          <a:p>
            <a:pPr>
              <a:lnSpc>
                <a:spcPct val="90000"/>
              </a:lnSpc>
            </a:pPr>
            <a:r>
              <a:rPr lang="en-US" altLang="en-US" dirty="0"/>
              <a:t>mitochondrial myopathy, ragged-red fibers</a:t>
            </a:r>
          </a:p>
          <a:p>
            <a:pPr>
              <a:lnSpc>
                <a:spcPct val="90000"/>
              </a:lnSpc>
            </a:pPr>
            <a:r>
              <a:rPr lang="en-US" altLang="en-US" dirty="0"/>
              <a:t>headache</a:t>
            </a:r>
          </a:p>
          <a:p>
            <a:pPr>
              <a:lnSpc>
                <a:spcPct val="90000"/>
              </a:lnSpc>
            </a:pPr>
            <a:r>
              <a:rPr lang="en-US" altLang="en-US" dirty="0"/>
              <a:t>vomiting</a:t>
            </a:r>
          </a:p>
          <a:p>
            <a:pPr>
              <a:lnSpc>
                <a:spcPct val="90000"/>
              </a:lnSpc>
            </a:pPr>
            <a:endParaRPr lang="en-US" altLang="en-US" dirty="0"/>
          </a:p>
          <a:p>
            <a:pPr marL="57150" indent="0">
              <a:lnSpc>
                <a:spcPct val="90000"/>
              </a:lnSpc>
              <a:buNone/>
            </a:pPr>
            <a:r>
              <a:rPr lang="en-US" altLang="en-US" dirty="0"/>
              <a:t>Genetics</a:t>
            </a:r>
          </a:p>
          <a:p>
            <a:pPr marL="400050">
              <a:lnSpc>
                <a:spcPct val="90000"/>
              </a:lnSpc>
            </a:pPr>
            <a:r>
              <a:rPr lang="en-US" altLang="en-US" dirty="0"/>
              <a:t>maternally inherited or </a:t>
            </a:r>
            <a:r>
              <a:rPr lang="en-US" altLang="en-US" i="1" dirty="0"/>
              <a:t>de novo </a:t>
            </a:r>
            <a:r>
              <a:rPr lang="en-US" altLang="en-US" dirty="0"/>
              <a:t>, usually </a:t>
            </a:r>
            <a:r>
              <a:rPr lang="en-US" altLang="en-US" dirty="0" err="1"/>
              <a:t>heteroplasmic</a:t>
            </a:r>
            <a:endParaRPr lang="en-US" altLang="en-US" i="1" dirty="0"/>
          </a:p>
          <a:p>
            <a:pPr marL="400050">
              <a:lnSpc>
                <a:spcPct val="90000"/>
              </a:lnSpc>
            </a:pPr>
            <a:r>
              <a:rPr lang="en-US" altLang="en-US" dirty="0"/>
              <a:t>80% cases tRNA mt-Leu1 (m.3243), 29 other tRNA mutations</a:t>
            </a:r>
          </a:p>
          <a:p>
            <a:pPr>
              <a:lnSpc>
                <a:spcPct val="90000"/>
              </a:lnSpc>
            </a:pPr>
            <a:endParaRPr lang="en-US" altLang="en-US" dirty="0"/>
          </a:p>
        </p:txBody>
      </p:sp>
      <p:pic>
        <p:nvPicPr>
          <p:cNvPr id="17" name="Content Placeholder 16"/>
          <p:cNvPicPr>
            <a:picLocks noGrp="1" noChangeAspect="1"/>
          </p:cNvPicPr>
          <p:nvPr>
            <p:ph idx="1"/>
          </p:nvPr>
        </p:nvPicPr>
        <p:blipFill>
          <a:blip r:embed="rId2"/>
          <a:stretch>
            <a:fillRect/>
          </a:stretch>
        </p:blipFill>
        <p:spPr>
          <a:xfrm>
            <a:off x="4248211" y="4942215"/>
            <a:ext cx="1352246" cy="1677050"/>
          </a:xfrm>
          <a:prstGeom prst="rect">
            <a:avLst/>
          </a:prstGeom>
        </p:spPr>
      </p:pic>
      <p:pic>
        <p:nvPicPr>
          <p:cNvPr id="14" name="Picture 13"/>
          <p:cNvPicPr>
            <a:picLocks noChangeAspect="1"/>
          </p:cNvPicPr>
          <p:nvPr/>
        </p:nvPicPr>
        <p:blipFill>
          <a:blip r:embed="rId3"/>
          <a:stretch>
            <a:fillRect/>
          </a:stretch>
        </p:blipFill>
        <p:spPr>
          <a:xfrm>
            <a:off x="305274" y="4915091"/>
            <a:ext cx="1496845" cy="1692085"/>
          </a:xfrm>
          <a:prstGeom prst="rect">
            <a:avLst/>
          </a:prstGeom>
        </p:spPr>
      </p:pic>
      <p:pic>
        <p:nvPicPr>
          <p:cNvPr id="15" name="Picture 14"/>
          <p:cNvPicPr>
            <a:picLocks noChangeAspect="1"/>
          </p:cNvPicPr>
          <p:nvPr/>
        </p:nvPicPr>
        <p:blipFill>
          <a:blip r:embed="rId4"/>
          <a:stretch>
            <a:fillRect/>
          </a:stretch>
        </p:blipFill>
        <p:spPr>
          <a:xfrm>
            <a:off x="5790349" y="4942214"/>
            <a:ext cx="1905851" cy="1660813"/>
          </a:xfrm>
          <a:prstGeom prst="rect">
            <a:avLst/>
          </a:prstGeom>
        </p:spPr>
      </p:pic>
      <p:pic>
        <p:nvPicPr>
          <p:cNvPr id="16" name="Picture 15"/>
          <p:cNvPicPr>
            <a:picLocks noChangeAspect="1"/>
          </p:cNvPicPr>
          <p:nvPr/>
        </p:nvPicPr>
        <p:blipFill>
          <a:blip r:embed="rId5"/>
          <a:stretch>
            <a:fillRect/>
          </a:stretch>
        </p:blipFill>
        <p:spPr>
          <a:xfrm rot="16200000">
            <a:off x="2196573" y="4809236"/>
            <a:ext cx="1687184" cy="1953143"/>
          </a:xfrm>
          <a:prstGeom prst="rect">
            <a:avLst/>
          </a:prstGeom>
        </p:spPr>
      </p:pic>
      <p:pic>
        <p:nvPicPr>
          <p:cNvPr id="18" name="Picture 17"/>
          <p:cNvPicPr>
            <a:picLocks noChangeAspect="1"/>
          </p:cNvPicPr>
          <p:nvPr/>
        </p:nvPicPr>
        <p:blipFill>
          <a:blip r:embed="rId6"/>
          <a:stretch>
            <a:fillRect/>
          </a:stretch>
        </p:blipFill>
        <p:spPr>
          <a:xfrm>
            <a:off x="7879685" y="4915091"/>
            <a:ext cx="1164285" cy="1687935"/>
          </a:xfrm>
          <a:prstGeom prst="rect">
            <a:avLst/>
          </a:prstGeom>
        </p:spPr>
      </p:pic>
      <p:sp>
        <p:nvSpPr>
          <p:cNvPr id="21" name="Rectangle 20"/>
          <p:cNvSpPr/>
          <p:nvPr/>
        </p:nvSpPr>
        <p:spPr>
          <a:xfrm>
            <a:off x="59938" y="4660135"/>
            <a:ext cx="9045559" cy="29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p:cNvSpPr/>
          <p:nvPr/>
        </p:nvSpPr>
        <p:spPr>
          <a:xfrm>
            <a:off x="0" y="6563557"/>
            <a:ext cx="9144000" cy="29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9" name="Group 28"/>
          <p:cNvGrpSpPr/>
          <p:nvPr/>
        </p:nvGrpSpPr>
        <p:grpSpPr>
          <a:xfrm>
            <a:off x="6714" y="4686908"/>
            <a:ext cx="9124838" cy="2168827"/>
            <a:chOff x="6714" y="3801840"/>
            <a:chExt cx="9124838" cy="3206295"/>
          </a:xfrm>
        </p:grpSpPr>
        <p:sp>
          <p:nvSpPr>
            <p:cNvPr id="23" name="Rectangle 22"/>
            <p:cNvSpPr/>
            <p:nvPr/>
          </p:nvSpPr>
          <p:spPr>
            <a:xfrm rot="16200000">
              <a:off x="-1446729" y="5255284"/>
              <a:ext cx="3206294" cy="2994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p:cNvSpPr/>
            <p:nvPr/>
          </p:nvSpPr>
          <p:spPr>
            <a:xfrm rot="16200000">
              <a:off x="344709" y="5255284"/>
              <a:ext cx="3206294" cy="2994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p:cNvSpPr/>
            <p:nvPr/>
          </p:nvSpPr>
          <p:spPr>
            <a:xfrm rot="16200000">
              <a:off x="2541706" y="5255284"/>
              <a:ext cx="3206294" cy="2994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p:cNvSpPr/>
            <p:nvPr/>
          </p:nvSpPr>
          <p:spPr>
            <a:xfrm rot="16200000">
              <a:off x="4130000" y="5255284"/>
              <a:ext cx="3206294" cy="2994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rot="16200000">
              <a:off x="6135872" y="5255284"/>
              <a:ext cx="3206294" cy="2994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p:cNvSpPr/>
            <p:nvPr/>
          </p:nvSpPr>
          <p:spPr>
            <a:xfrm rot="16200000">
              <a:off x="7378701" y="5255283"/>
              <a:ext cx="3206294" cy="2994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 name="TextBox 4"/>
          <p:cNvSpPr txBox="1"/>
          <p:nvPr/>
        </p:nvSpPr>
        <p:spPr>
          <a:xfrm>
            <a:off x="543884" y="6572066"/>
            <a:ext cx="979755" cy="276999"/>
          </a:xfrm>
          <a:prstGeom prst="rect">
            <a:avLst/>
          </a:prstGeom>
          <a:noFill/>
        </p:spPr>
        <p:txBody>
          <a:bodyPr wrap="none" rtlCol="0">
            <a:spAutoFit/>
          </a:bodyPr>
          <a:lstStyle/>
          <a:p>
            <a:r>
              <a:rPr lang="en-US" sz="1200" dirty="0"/>
              <a:t>Leigh lesions</a:t>
            </a:r>
          </a:p>
        </p:txBody>
      </p:sp>
      <p:sp>
        <p:nvSpPr>
          <p:cNvPr id="8" name="TextBox 7"/>
          <p:cNvSpPr txBox="1"/>
          <p:nvPr/>
        </p:nvSpPr>
        <p:spPr>
          <a:xfrm>
            <a:off x="2387300" y="6572066"/>
            <a:ext cx="1189043" cy="276999"/>
          </a:xfrm>
          <a:prstGeom prst="rect">
            <a:avLst/>
          </a:prstGeom>
          <a:noFill/>
        </p:spPr>
        <p:txBody>
          <a:bodyPr wrap="none" rtlCol="0">
            <a:spAutoFit/>
          </a:bodyPr>
          <a:lstStyle/>
          <a:p>
            <a:r>
              <a:rPr lang="en-US" sz="1200" dirty="0"/>
              <a:t>ragged-red fibre</a:t>
            </a:r>
          </a:p>
        </p:txBody>
      </p:sp>
      <p:sp>
        <p:nvSpPr>
          <p:cNvPr id="11" name="TextBox 10"/>
          <p:cNvSpPr txBox="1"/>
          <p:nvPr/>
        </p:nvSpPr>
        <p:spPr>
          <a:xfrm>
            <a:off x="3886200" y="6572066"/>
            <a:ext cx="2026389" cy="276999"/>
          </a:xfrm>
          <a:prstGeom prst="rect">
            <a:avLst/>
          </a:prstGeom>
          <a:noFill/>
        </p:spPr>
        <p:txBody>
          <a:bodyPr wrap="none" rtlCol="0">
            <a:spAutoFit/>
          </a:bodyPr>
          <a:lstStyle/>
          <a:p>
            <a:r>
              <a:rPr lang="en-US" sz="1200" dirty="0"/>
              <a:t>hypertrophic cardiomyopathy</a:t>
            </a:r>
          </a:p>
        </p:txBody>
      </p:sp>
      <p:sp>
        <p:nvSpPr>
          <p:cNvPr id="12" name="TextBox 11"/>
          <p:cNvSpPr txBox="1"/>
          <p:nvPr/>
        </p:nvSpPr>
        <p:spPr>
          <a:xfrm>
            <a:off x="7696200" y="6572066"/>
            <a:ext cx="1409297" cy="276999"/>
          </a:xfrm>
          <a:prstGeom prst="rect">
            <a:avLst/>
          </a:prstGeom>
          <a:noFill/>
        </p:spPr>
        <p:txBody>
          <a:bodyPr wrap="none" rtlCol="0">
            <a:spAutoFit/>
          </a:bodyPr>
          <a:lstStyle/>
          <a:p>
            <a:r>
              <a:rPr lang="en-US" sz="1200" dirty="0"/>
              <a:t>pseudo-obstruction</a:t>
            </a:r>
          </a:p>
        </p:txBody>
      </p:sp>
      <p:sp>
        <p:nvSpPr>
          <p:cNvPr id="9" name="TextBox 8"/>
          <p:cNvSpPr txBox="1"/>
          <p:nvPr/>
        </p:nvSpPr>
        <p:spPr>
          <a:xfrm>
            <a:off x="6064395" y="6572066"/>
            <a:ext cx="1403205" cy="276999"/>
          </a:xfrm>
          <a:prstGeom prst="rect">
            <a:avLst/>
          </a:prstGeom>
          <a:noFill/>
        </p:spPr>
        <p:txBody>
          <a:bodyPr wrap="none" rtlCol="0">
            <a:spAutoFit/>
          </a:bodyPr>
          <a:lstStyle/>
          <a:p>
            <a:r>
              <a:rPr lang="en-US" sz="1200" dirty="0"/>
              <a:t>swollen optic nerve</a:t>
            </a:r>
          </a:p>
        </p:txBody>
      </p:sp>
      <p:sp>
        <p:nvSpPr>
          <p:cNvPr id="2" name="Title 1"/>
          <p:cNvSpPr>
            <a:spLocks noGrp="1"/>
          </p:cNvSpPr>
          <p:nvPr>
            <p:ph type="title"/>
          </p:nvPr>
        </p:nvSpPr>
        <p:spPr>
          <a:xfrm>
            <a:off x="152400" y="228600"/>
            <a:ext cx="8878870" cy="487362"/>
          </a:xfrm>
        </p:spPr>
        <p:txBody>
          <a:bodyPr/>
          <a:lstStyle/>
          <a:p>
            <a:r>
              <a:rPr lang="en-US" dirty="0"/>
              <a:t>Mitochondrial OXPHOS disease: e.g. </a:t>
            </a:r>
            <a:r>
              <a:rPr lang="en-US" dirty="0">
                <a:solidFill>
                  <a:srgbClr val="FF0000"/>
                </a:solidFill>
              </a:rPr>
              <a:t>MELAS</a:t>
            </a:r>
          </a:p>
        </p:txBody>
      </p:sp>
      <p:sp>
        <p:nvSpPr>
          <p:cNvPr id="32" name="Rounded Rectangle 5">
            <a:extLst>
              <a:ext uri="{FF2B5EF4-FFF2-40B4-BE49-F238E27FC236}">
                <a16:creationId xmlns:a16="http://schemas.microsoft.com/office/drawing/2014/main" id="{7B387AF9-AC63-4D9D-8E84-361F3A38B6CD}"/>
              </a:ext>
            </a:extLst>
          </p:cNvPr>
          <p:cNvSpPr/>
          <p:nvPr/>
        </p:nvSpPr>
        <p:spPr>
          <a:xfrm>
            <a:off x="1981200" y="4712414"/>
            <a:ext cx="2145296" cy="2136651"/>
          </a:xfrm>
          <a:prstGeom prst="round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404547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Content Placeholder 16"/>
          <p:cNvPicPr>
            <a:picLocks noGrp="1" noChangeAspect="1"/>
          </p:cNvPicPr>
          <p:nvPr>
            <p:ph idx="1"/>
          </p:nvPr>
        </p:nvPicPr>
        <p:blipFill>
          <a:blip r:embed="rId2"/>
          <a:stretch>
            <a:fillRect/>
          </a:stretch>
        </p:blipFill>
        <p:spPr>
          <a:xfrm>
            <a:off x="4248211" y="4942215"/>
            <a:ext cx="1352246" cy="1677050"/>
          </a:xfrm>
          <a:prstGeom prst="rect">
            <a:avLst/>
          </a:prstGeom>
        </p:spPr>
      </p:pic>
      <p:pic>
        <p:nvPicPr>
          <p:cNvPr id="14" name="Picture 13"/>
          <p:cNvPicPr>
            <a:picLocks noChangeAspect="1"/>
          </p:cNvPicPr>
          <p:nvPr/>
        </p:nvPicPr>
        <p:blipFill>
          <a:blip r:embed="rId3"/>
          <a:stretch>
            <a:fillRect/>
          </a:stretch>
        </p:blipFill>
        <p:spPr>
          <a:xfrm>
            <a:off x="305274" y="4915091"/>
            <a:ext cx="1496845" cy="1692085"/>
          </a:xfrm>
          <a:prstGeom prst="rect">
            <a:avLst/>
          </a:prstGeom>
        </p:spPr>
      </p:pic>
      <p:pic>
        <p:nvPicPr>
          <p:cNvPr id="15" name="Picture 14"/>
          <p:cNvPicPr>
            <a:picLocks noChangeAspect="1"/>
          </p:cNvPicPr>
          <p:nvPr/>
        </p:nvPicPr>
        <p:blipFill>
          <a:blip r:embed="rId4"/>
          <a:stretch>
            <a:fillRect/>
          </a:stretch>
        </p:blipFill>
        <p:spPr>
          <a:xfrm>
            <a:off x="5790349" y="4942214"/>
            <a:ext cx="1905851" cy="1660813"/>
          </a:xfrm>
          <a:prstGeom prst="rect">
            <a:avLst/>
          </a:prstGeom>
        </p:spPr>
      </p:pic>
      <p:pic>
        <p:nvPicPr>
          <p:cNvPr id="16" name="Picture 15"/>
          <p:cNvPicPr>
            <a:picLocks noChangeAspect="1"/>
          </p:cNvPicPr>
          <p:nvPr/>
        </p:nvPicPr>
        <p:blipFill>
          <a:blip r:embed="rId5"/>
          <a:stretch>
            <a:fillRect/>
          </a:stretch>
        </p:blipFill>
        <p:spPr>
          <a:xfrm rot="16200000">
            <a:off x="2196573" y="4809236"/>
            <a:ext cx="1687184" cy="1953143"/>
          </a:xfrm>
          <a:prstGeom prst="rect">
            <a:avLst/>
          </a:prstGeom>
        </p:spPr>
      </p:pic>
      <p:pic>
        <p:nvPicPr>
          <p:cNvPr id="18" name="Picture 17"/>
          <p:cNvPicPr>
            <a:picLocks noChangeAspect="1"/>
          </p:cNvPicPr>
          <p:nvPr/>
        </p:nvPicPr>
        <p:blipFill>
          <a:blip r:embed="rId6"/>
          <a:stretch>
            <a:fillRect/>
          </a:stretch>
        </p:blipFill>
        <p:spPr>
          <a:xfrm>
            <a:off x="7879685" y="4915091"/>
            <a:ext cx="1164285" cy="1687935"/>
          </a:xfrm>
          <a:prstGeom prst="rect">
            <a:avLst/>
          </a:prstGeom>
        </p:spPr>
      </p:pic>
      <p:sp>
        <p:nvSpPr>
          <p:cNvPr id="21" name="Rectangle 20"/>
          <p:cNvSpPr/>
          <p:nvPr/>
        </p:nvSpPr>
        <p:spPr>
          <a:xfrm>
            <a:off x="59938" y="4660135"/>
            <a:ext cx="9045559" cy="29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p:cNvSpPr/>
          <p:nvPr/>
        </p:nvSpPr>
        <p:spPr>
          <a:xfrm>
            <a:off x="0" y="6563557"/>
            <a:ext cx="9144000" cy="29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9" name="Group 28"/>
          <p:cNvGrpSpPr/>
          <p:nvPr/>
        </p:nvGrpSpPr>
        <p:grpSpPr>
          <a:xfrm>
            <a:off x="6714" y="4686908"/>
            <a:ext cx="9124838" cy="2168827"/>
            <a:chOff x="6714" y="3801840"/>
            <a:chExt cx="9124838" cy="3206295"/>
          </a:xfrm>
        </p:grpSpPr>
        <p:sp>
          <p:nvSpPr>
            <p:cNvPr id="23" name="Rectangle 22"/>
            <p:cNvSpPr/>
            <p:nvPr/>
          </p:nvSpPr>
          <p:spPr>
            <a:xfrm rot="16200000">
              <a:off x="-1446729" y="5255284"/>
              <a:ext cx="3206294" cy="2994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p:cNvSpPr/>
            <p:nvPr/>
          </p:nvSpPr>
          <p:spPr>
            <a:xfrm rot="16200000">
              <a:off x="344709" y="5255284"/>
              <a:ext cx="3206294" cy="2994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p:cNvSpPr/>
            <p:nvPr/>
          </p:nvSpPr>
          <p:spPr>
            <a:xfrm rot="16200000">
              <a:off x="2541706" y="5255284"/>
              <a:ext cx="3206294" cy="2994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p:cNvSpPr/>
            <p:nvPr/>
          </p:nvSpPr>
          <p:spPr>
            <a:xfrm rot="16200000">
              <a:off x="4130000" y="5255284"/>
              <a:ext cx="3206294" cy="2994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rot="16200000">
              <a:off x="6135872" y="5255284"/>
              <a:ext cx="3206294" cy="2994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p:cNvSpPr/>
            <p:nvPr/>
          </p:nvSpPr>
          <p:spPr>
            <a:xfrm rot="16200000">
              <a:off x="7378701" y="5255283"/>
              <a:ext cx="3206294" cy="2994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 name="TextBox 4"/>
          <p:cNvSpPr txBox="1"/>
          <p:nvPr/>
        </p:nvSpPr>
        <p:spPr>
          <a:xfrm>
            <a:off x="543884" y="6572066"/>
            <a:ext cx="979755" cy="276999"/>
          </a:xfrm>
          <a:prstGeom prst="rect">
            <a:avLst/>
          </a:prstGeom>
          <a:noFill/>
        </p:spPr>
        <p:txBody>
          <a:bodyPr wrap="none" rtlCol="0">
            <a:spAutoFit/>
          </a:bodyPr>
          <a:lstStyle/>
          <a:p>
            <a:r>
              <a:rPr lang="en-US" sz="1200" dirty="0"/>
              <a:t>Leigh lesions</a:t>
            </a:r>
          </a:p>
        </p:txBody>
      </p:sp>
      <p:sp>
        <p:nvSpPr>
          <p:cNvPr id="8" name="TextBox 7"/>
          <p:cNvSpPr txBox="1"/>
          <p:nvPr/>
        </p:nvSpPr>
        <p:spPr>
          <a:xfrm>
            <a:off x="2387300" y="6572066"/>
            <a:ext cx="1189043" cy="276999"/>
          </a:xfrm>
          <a:prstGeom prst="rect">
            <a:avLst/>
          </a:prstGeom>
          <a:noFill/>
        </p:spPr>
        <p:txBody>
          <a:bodyPr wrap="none" rtlCol="0">
            <a:spAutoFit/>
          </a:bodyPr>
          <a:lstStyle/>
          <a:p>
            <a:r>
              <a:rPr lang="en-US" sz="1200" dirty="0"/>
              <a:t>ragged-red fibre</a:t>
            </a:r>
          </a:p>
        </p:txBody>
      </p:sp>
      <p:sp>
        <p:nvSpPr>
          <p:cNvPr id="11" name="TextBox 10"/>
          <p:cNvSpPr txBox="1"/>
          <p:nvPr/>
        </p:nvSpPr>
        <p:spPr>
          <a:xfrm>
            <a:off x="3886200" y="6572066"/>
            <a:ext cx="2026389" cy="276999"/>
          </a:xfrm>
          <a:prstGeom prst="rect">
            <a:avLst/>
          </a:prstGeom>
          <a:noFill/>
        </p:spPr>
        <p:txBody>
          <a:bodyPr wrap="none" rtlCol="0">
            <a:spAutoFit/>
          </a:bodyPr>
          <a:lstStyle/>
          <a:p>
            <a:r>
              <a:rPr lang="en-US" sz="1200" dirty="0"/>
              <a:t>hypertrophic cardiomyopathy</a:t>
            </a:r>
          </a:p>
        </p:txBody>
      </p:sp>
      <p:sp>
        <p:nvSpPr>
          <p:cNvPr id="12" name="TextBox 11"/>
          <p:cNvSpPr txBox="1"/>
          <p:nvPr/>
        </p:nvSpPr>
        <p:spPr>
          <a:xfrm>
            <a:off x="7696200" y="6572066"/>
            <a:ext cx="1409297" cy="276999"/>
          </a:xfrm>
          <a:prstGeom prst="rect">
            <a:avLst/>
          </a:prstGeom>
          <a:noFill/>
        </p:spPr>
        <p:txBody>
          <a:bodyPr wrap="none" rtlCol="0">
            <a:spAutoFit/>
          </a:bodyPr>
          <a:lstStyle/>
          <a:p>
            <a:r>
              <a:rPr lang="en-US" sz="1200" dirty="0"/>
              <a:t>pseudo-obstruction</a:t>
            </a:r>
          </a:p>
        </p:txBody>
      </p:sp>
      <p:sp>
        <p:nvSpPr>
          <p:cNvPr id="9" name="TextBox 8"/>
          <p:cNvSpPr txBox="1"/>
          <p:nvPr/>
        </p:nvSpPr>
        <p:spPr>
          <a:xfrm>
            <a:off x="6064395" y="6572066"/>
            <a:ext cx="1403205" cy="276999"/>
          </a:xfrm>
          <a:prstGeom prst="rect">
            <a:avLst/>
          </a:prstGeom>
          <a:noFill/>
        </p:spPr>
        <p:txBody>
          <a:bodyPr wrap="none" rtlCol="0">
            <a:spAutoFit/>
          </a:bodyPr>
          <a:lstStyle/>
          <a:p>
            <a:r>
              <a:rPr lang="en-US" sz="1200" dirty="0"/>
              <a:t>swollen optic nerve</a:t>
            </a:r>
          </a:p>
        </p:txBody>
      </p:sp>
      <p:sp>
        <p:nvSpPr>
          <p:cNvPr id="30" name="Content Placeholder 2"/>
          <p:cNvSpPr txBox="1">
            <a:spLocks/>
          </p:cNvSpPr>
          <p:nvPr/>
        </p:nvSpPr>
        <p:spPr>
          <a:xfrm>
            <a:off x="547997" y="1054814"/>
            <a:ext cx="8610723" cy="405058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000" kern="1200">
                <a:solidFill>
                  <a:schemeClr val="tx1"/>
                </a:solidFill>
                <a:latin typeface="+mn-lt"/>
                <a:ea typeface="+mn-ea"/>
                <a:cs typeface="Arial"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j-lt"/>
                <a:ea typeface="+mn-ea"/>
                <a:cs typeface="Arial"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mj-lt"/>
                <a:ea typeface="+mn-ea"/>
                <a:cs typeface="Arial" pitchFamily="34" charset="0"/>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j-lt"/>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j-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buFont typeface="Wingdings" pitchFamily="2" charset="2"/>
              <a:buNone/>
            </a:pPr>
            <a:r>
              <a:rPr lang="en-US" altLang="en-US" dirty="0" err="1"/>
              <a:t>Leber’s</a:t>
            </a:r>
            <a:r>
              <a:rPr lang="en-US" altLang="en-US" dirty="0"/>
              <a:t> hereditary optic neuropathy</a:t>
            </a:r>
          </a:p>
          <a:p>
            <a:pPr>
              <a:lnSpc>
                <a:spcPct val="90000"/>
              </a:lnSpc>
            </a:pPr>
            <a:r>
              <a:rPr lang="en-US" dirty="0"/>
              <a:t>onset late adolescence </a:t>
            </a:r>
          </a:p>
          <a:p>
            <a:pPr>
              <a:lnSpc>
                <a:spcPct val="90000"/>
              </a:lnSpc>
            </a:pPr>
            <a:r>
              <a:rPr lang="en-US" dirty="0"/>
              <a:t>bilateral vision loss</a:t>
            </a:r>
          </a:p>
          <a:p>
            <a:pPr>
              <a:lnSpc>
                <a:spcPct val="90000"/>
              </a:lnSpc>
            </a:pPr>
            <a:r>
              <a:rPr lang="en-US" dirty="0"/>
              <a:t>4:1 males: female</a:t>
            </a:r>
          </a:p>
          <a:p>
            <a:pPr>
              <a:lnSpc>
                <a:spcPct val="90000"/>
              </a:lnSpc>
            </a:pPr>
            <a:endParaRPr lang="en-US" altLang="en-US" dirty="0"/>
          </a:p>
          <a:p>
            <a:pPr marL="0" indent="0">
              <a:lnSpc>
                <a:spcPct val="90000"/>
              </a:lnSpc>
              <a:buNone/>
            </a:pPr>
            <a:r>
              <a:rPr lang="en-US" altLang="en-US" dirty="0"/>
              <a:t>Genetics</a:t>
            </a:r>
          </a:p>
          <a:p>
            <a:pPr>
              <a:lnSpc>
                <a:spcPct val="90000"/>
              </a:lnSpc>
            </a:pPr>
            <a:r>
              <a:rPr lang="en-US" dirty="0"/>
              <a:t>Maternal inheritance</a:t>
            </a:r>
          </a:p>
          <a:p>
            <a:pPr lvl="1">
              <a:lnSpc>
                <a:spcPct val="90000"/>
              </a:lnSpc>
            </a:pPr>
            <a:r>
              <a:rPr lang="en-US" dirty="0"/>
              <a:t>mostly m.11778G&gt;A, m.3460G&gt;A, 14484T&gt;C</a:t>
            </a:r>
          </a:p>
          <a:p>
            <a:pPr lvl="1">
              <a:lnSpc>
                <a:spcPct val="90000"/>
              </a:lnSpc>
            </a:pPr>
            <a:r>
              <a:rPr lang="en-US" dirty="0"/>
              <a:t>coding changes in complex I OXPHOS subunits</a:t>
            </a:r>
          </a:p>
          <a:p>
            <a:pPr lvl="1">
              <a:lnSpc>
                <a:spcPct val="90000"/>
              </a:lnSpc>
            </a:pPr>
            <a:r>
              <a:rPr lang="en-US" dirty="0"/>
              <a:t>some “causal” variants only on certain haplogroups, but common in other </a:t>
            </a:r>
            <a:r>
              <a:rPr lang="en-US" dirty="0" err="1"/>
              <a:t>popns</a:t>
            </a:r>
            <a:endParaRPr lang="en-US" dirty="0"/>
          </a:p>
          <a:p>
            <a:pPr>
              <a:lnSpc>
                <a:spcPct val="90000"/>
              </a:lnSpc>
            </a:pPr>
            <a:r>
              <a:rPr lang="en-US" altLang="en-US" dirty="0"/>
              <a:t>Low penetrance</a:t>
            </a:r>
          </a:p>
        </p:txBody>
      </p:sp>
      <p:sp>
        <p:nvSpPr>
          <p:cNvPr id="2" name="Title 1"/>
          <p:cNvSpPr>
            <a:spLocks noGrp="1"/>
          </p:cNvSpPr>
          <p:nvPr>
            <p:ph type="title"/>
          </p:nvPr>
        </p:nvSpPr>
        <p:spPr>
          <a:xfrm>
            <a:off x="152400" y="228600"/>
            <a:ext cx="8878870" cy="487362"/>
          </a:xfrm>
        </p:spPr>
        <p:txBody>
          <a:bodyPr/>
          <a:lstStyle/>
          <a:p>
            <a:r>
              <a:rPr lang="en-US" dirty="0"/>
              <a:t>Mitochondrial OXPHOS disease: e.g. </a:t>
            </a:r>
            <a:r>
              <a:rPr lang="en-US" dirty="0">
                <a:solidFill>
                  <a:srgbClr val="FF0000"/>
                </a:solidFill>
              </a:rPr>
              <a:t>LHON</a:t>
            </a:r>
          </a:p>
        </p:txBody>
      </p:sp>
      <p:sp>
        <p:nvSpPr>
          <p:cNvPr id="34" name="Rounded Rectangle 33"/>
          <p:cNvSpPr/>
          <p:nvPr/>
        </p:nvSpPr>
        <p:spPr>
          <a:xfrm>
            <a:off x="5714999" y="4712414"/>
            <a:ext cx="2077103" cy="2136651"/>
          </a:xfrm>
          <a:prstGeom prst="round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828401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a:extLst>
              <a:ext uri="{FF2B5EF4-FFF2-40B4-BE49-F238E27FC236}">
                <a16:creationId xmlns:a16="http://schemas.microsoft.com/office/drawing/2014/main" id="{66DD316A-6AE9-48E0-9855-3F87D255CD08}"/>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a:extLst>
              <a:ext uri="{FF2B5EF4-FFF2-40B4-BE49-F238E27FC236}">
                <a16:creationId xmlns:a16="http://schemas.microsoft.com/office/drawing/2014/main" id="{4A1F3740-3616-4A19-A3B1-AEF9B3A64C18}"/>
              </a:ext>
            </a:extLst>
          </p:cNvPr>
          <p:cNvPicPr>
            <a:picLocks noChangeAspect="1"/>
          </p:cNvPicPr>
          <p:nvPr/>
        </p:nvPicPr>
        <p:blipFill>
          <a:blip r:embed="rId2"/>
          <a:stretch>
            <a:fillRect/>
          </a:stretch>
        </p:blipFill>
        <p:spPr>
          <a:xfrm>
            <a:off x="2943225" y="457041"/>
            <a:ext cx="6048375" cy="6200775"/>
          </a:xfrm>
          <a:prstGeom prst="rect">
            <a:avLst/>
          </a:prstGeom>
        </p:spPr>
      </p:pic>
      <p:sp>
        <p:nvSpPr>
          <p:cNvPr id="6" name="TextBox 5">
            <a:extLst>
              <a:ext uri="{FF2B5EF4-FFF2-40B4-BE49-F238E27FC236}">
                <a16:creationId xmlns:a16="http://schemas.microsoft.com/office/drawing/2014/main" id="{684A6970-F60F-4337-BE97-FEECA500E170}"/>
              </a:ext>
            </a:extLst>
          </p:cNvPr>
          <p:cNvSpPr txBox="1"/>
          <p:nvPr/>
        </p:nvSpPr>
        <p:spPr>
          <a:xfrm>
            <a:off x="6553200" y="6565761"/>
            <a:ext cx="2698239" cy="276999"/>
          </a:xfrm>
          <a:prstGeom prst="rect">
            <a:avLst/>
          </a:prstGeom>
          <a:noFill/>
        </p:spPr>
        <p:txBody>
          <a:bodyPr wrap="none" rtlCol="0">
            <a:spAutoFit/>
          </a:bodyPr>
          <a:lstStyle/>
          <a:p>
            <a:r>
              <a:rPr lang="en-US" sz="1200" dirty="0" err="1"/>
              <a:t>Sadun</a:t>
            </a:r>
            <a:r>
              <a:rPr lang="en-US" sz="1200" dirty="0"/>
              <a:t> et al, Am Jour </a:t>
            </a:r>
            <a:r>
              <a:rPr lang="en-US" sz="1200" dirty="0" err="1"/>
              <a:t>Opthamology</a:t>
            </a:r>
            <a:r>
              <a:rPr lang="en-US" sz="1200" dirty="0"/>
              <a:t> 2003</a:t>
            </a:r>
          </a:p>
        </p:txBody>
      </p:sp>
      <p:sp>
        <p:nvSpPr>
          <p:cNvPr id="2" name="Title 1">
            <a:extLst>
              <a:ext uri="{FF2B5EF4-FFF2-40B4-BE49-F238E27FC236}">
                <a16:creationId xmlns:a16="http://schemas.microsoft.com/office/drawing/2014/main" id="{CE1B755D-783A-4B1A-BE6A-0EF06751E4DF}"/>
              </a:ext>
            </a:extLst>
          </p:cNvPr>
          <p:cNvSpPr>
            <a:spLocks noGrp="1"/>
          </p:cNvSpPr>
          <p:nvPr>
            <p:ph type="title"/>
          </p:nvPr>
        </p:nvSpPr>
        <p:spPr/>
        <p:txBody>
          <a:bodyPr/>
          <a:lstStyle/>
          <a:p>
            <a:r>
              <a:rPr lang="en-US" dirty="0"/>
              <a:t>LHON pedigree with </a:t>
            </a:r>
            <a:r>
              <a:rPr lang="en-US" dirty="0" err="1"/>
              <a:t>homoplasmic</a:t>
            </a:r>
            <a:r>
              <a:rPr lang="en-US" dirty="0"/>
              <a:t> m.11778 </a:t>
            </a:r>
          </a:p>
        </p:txBody>
      </p:sp>
      <p:sp>
        <p:nvSpPr>
          <p:cNvPr id="3" name="Content Placeholder 2">
            <a:extLst>
              <a:ext uri="{FF2B5EF4-FFF2-40B4-BE49-F238E27FC236}">
                <a16:creationId xmlns:a16="http://schemas.microsoft.com/office/drawing/2014/main" id="{7783EC6E-9318-4A0C-A1AC-CB076E8EA7FB}"/>
              </a:ext>
            </a:extLst>
          </p:cNvPr>
          <p:cNvSpPr>
            <a:spLocks noGrp="1"/>
          </p:cNvSpPr>
          <p:nvPr>
            <p:ph idx="1"/>
          </p:nvPr>
        </p:nvSpPr>
        <p:spPr>
          <a:xfrm>
            <a:off x="533400" y="914400"/>
            <a:ext cx="4038600" cy="5715000"/>
          </a:xfrm>
        </p:spPr>
        <p:txBody>
          <a:bodyPr/>
          <a:lstStyle/>
          <a:p>
            <a:pPr marL="0" indent="0">
              <a:buNone/>
            </a:pPr>
            <a:r>
              <a:rPr lang="en-US" dirty="0"/>
              <a:t>7 generations</a:t>
            </a:r>
          </a:p>
          <a:p>
            <a:pPr marL="0" indent="0">
              <a:buNone/>
            </a:pPr>
            <a:r>
              <a:rPr lang="en-US" dirty="0"/>
              <a:t>Founder 1870s</a:t>
            </a:r>
          </a:p>
          <a:p>
            <a:r>
              <a:rPr lang="en-US" dirty="0"/>
              <a:t>328 living members</a:t>
            </a:r>
          </a:p>
          <a:p>
            <a:r>
              <a:rPr lang="en-US" dirty="0"/>
              <a:t>33 affected</a:t>
            </a:r>
          </a:p>
          <a:p>
            <a:r>
              <a:rPr lang="en-US" dirty="0"/>
              <a:t>decreasing penetrance</a:t>
            </a:r>
          </a:p>
        </p:txBody>
      </p:sp>
    </p:spTree>
    <p:extLst>
      <p:ext uri="{BB962C8B-B14F-4D97-AF65-F5344CB8AC3E}">
        <p14:creationId xmlns:p14="http://schemas.microsoft.com/office/powerpoint/2010/main" val="19082189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Mitochondrial OXPHOS disease</a:t>
            </a:r>
          </a:p>
        </p:txBody>
      </p:sp>
      <p:pic>
        <p:nvPicPr>
          <p:cNvPr id="17" name="Content Placeholder 16"/>
          <p:cNvPicPr>
            <a:picLocks noGrp="1" noChangeAspect="1"/>
          </p:cNvPicPr>
          <p:nvPr>
            <p:ph idx="1"/>
          </p:nvPr>
        </p:nvPicPr>
        <p:blipFill>
          <a:blip r:embed="rId2"/>
          <a:stretch>
            <a:fillRect/>
          </a:stretch>
        </p:blipFill>
        <p:spPr>
          <a:xfrm>
            <a:off x="4248211" y="4942215"/>
            <a:ext cx="1352246" cy="1677050"/>
          </a:xfrm>
          <a:prstGeom prst="rect">
            <a:avLst/>
          </a:prstGeom>
        </p:spPr>
      </p:pic>
      <p:pic>
        <p:nvPicPr>
          <p:cNvPr id="14" name="Picture 13"/>
          <p:cNvPicPr>
            <a:picLocks noChangeAspect="1"/>
          </p:cNvPicPr>
          <p:nvPr/>
        </p:nvPicPr>
        <p:blipFill>
          <a:blip r:embed="rId3"/>
          <a:stretch>
            <a:fillRect/>
          </a:stretch>
        </p:blipFill>
        <p:spPr>
          <a:xfrm>
            <a:off x="305274" y="4915091"/>
            <a:ext cx="1496845" cy="1692085"/>
          </a:xfrm>
          <a:prstGeom prst="rect">
            <a:avLst/>
          </a:prstGeom>
        </p:spPr>
      </p:pic>
      <p:pic>
        <p:nvPicPr>
          <p:cNvPr id="15" name="Picture 14"/>
          <p:cNvPicPr>
            <a:picLocks noChangeAspect="1"/>
          </p:cNvPicPr>
          <p:nvPr/>
        </p:nvPicPr>
        <p:blipFill>
          <a:blip r:embed="rId4"/>
          <a:stretch>
            <a:fillRect/>
          </a:stretch>
        </p:blipFill>
        <p:spPr>
          <a:xfrm>
            <a:off x="5790349" y="4942214"/>
            <a:ext cx="1905851" cy="1660813"/>
          </a:xfrm>
          <a:prstGeom prst="rect">
            <a:avLst/>
          </a:prstGeom>
        </p:spPr>
      </p:pic>
      <p:pic>
        <p:nvPicPr>
          <p:cNvPr id="16" name="Picture 15"/>
          <p:cNvPicPr>
            <a:picLocks noChangeAspect="1"/>
          </p:cNvPicPr>
          <p:nvPr/>
        </p:nvPicPr>
        <p:blipFill>
          <a:blip r:embed="rId5"/>
          <a:stretch>
            <a:fillRect/>
          </a:stretch>
        </p:blipFill>
        <p:spPr>
          <a:xfrm rot="16200000">
            <a:off x="2196573" y="4809236"/>
            <a:ext cx="1687184" cy="1953143"/>
          </a:xfrm>
          <a:prstGeom prst="rect">
            <a:avLst/>
          </a:prstGeom>
        </p:spPr>
      </p:pic>
      <p:pic>
        <p:nvPicPr>
          <p:cNvPr id="18" name="Picture 17"/>
          <p:cNvPicPr>
            <a:picLocks noChangeAspect="1"/>
          </p:cNvPicPr>
          <p:nvPr/>
        </p:nvPicPr>
        <p:blipFill>
          <a:blip r:embed="rId6"/>
          <a:stretch>
            <a:fillRect/>
          </a:stretch>
        </p:blipFill>
        <p:spPr>
          <a:xfrm>
            <a:off x="7879685" y="4915091"/>
            <a:ext cx="1164285" cy="1687935"/>
          </a:xfrm>
          <a:prstGeom prst="rect">
            <a:avLst/>
          </a:prstGeom>
        </p:spPr>
      </p:pic>
      <p:sp>
        <p:nvSpPr>
          <p:cNvPr id="21" name="Rectangle 20"/>
          <p:cNvSpPr/>
          <p:nvPr/>
        </p:nvSpPr>
        <p:spPr>
          <a:xfrm>
            <a:off x="59938" y="4660135"/>
            <a:ext cx="9045559" cy="29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p:cNvSpPr/>
          <p:nvPr/>
        </p:nvSpPr>
        <p:spPr>
          <a:xfrm>
            <a:off x="0" y="6563557"/>
            <a:ext cx="9144000" cy="29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9" name="Group 28"/>
          <p:cNvGrpSpPr/>
          <p:nvPr/>
        </p:nvGrpSpPr>
        <p:grpSpPr>
          <a:xfrm>
            <a:off x="6714" y="4686908"/>
            <a:ext cx="9124838" cy="2168827"/>
            <a:chOff x="6714" y="3801840"/>
            <a:chExt cx="9124838" cy="3206295"/>
          </a:xfrm>
        </p:grpSpPr>
        <p:sp>
          <p:nvSpPr>
            <p:cNvPr id="23" name="Rectangle 22"/>
            <p:cNvSpPr/>
            <p:nvPr/>
          </p:nvSpPr>
          <p:spPr>
            <a:xfrm rot="16200000">
              <a:off x="-1446729" y="5255284"/>
              <a:ext cx="3206294" cy="2994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p:cNvSpPr/>
            <p:nvPr/>
          </p:nvSpPr>
          <p:spPr>
            <a:xfrm rot="16200000">
              <a:off x="344709" y="5255284"/>
              <a:ext cx="3206294" cy="2994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p:cNvSpPr/>
            <p:nvPr/>
          </p:nvSpPr>
          <p:spPr>
            <a:xfrm rot="16200000">
              <a:off x="2541706" y="5255284"/>
              <a:ext cx="3206294" cy="2994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p:cNvSpPr/>
            <p:nvPr/>
          </p:nvSpPr>
          <p:spPr>
            <a:xfrm rot="16200000">
              <a:off x="4130000" y="5255284"/>
              <a:ext cx="3206294" cy="2994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rot="16200000">
              <a:off x="6135872" y="5255284"/>
              <a:ext cx="3206294" cy="2994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p:cNvSpPr/>
            <p:nvPr/>
          </p:nvSpPr>
          <p:spPr>
            <a:xfrm rot="16200000">
              <a:off x="7378701" y="5255283"/>
              <a:ext cx="3206294" cy="2994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 name="TextBox 4"/>
          <p:cNvSpPr txBox="1"/>
          <p:nvPr/>
        </p:nvSpPr>
        <p:spPr>
          <a:xfrm>
            <a:off x="543884" y="6572066"/>
            <a:ext cx="979755" cy="276999"/>
          </a:xfrm>
          <a:prstGeom prst="rect">
            <a:avLst/>
          </a:prstGeom>
          <a:noFill/>
        </p:spPr>
        <p:txBody>
          <a:bodyPr wrap="none" rtlCol="0">
            <a:spAutoFit/>
          </a:bodyPr>
          <a:lstStyle/>
          <a:p>
            <a:r>
              <a:rPr lang="en-US" sz="1200" dirty="0"/>
              <a:t>Leigh lesions</a:t>
            </a:r>
          </a:p>
        </p:txBody>
      </p:sp>
      <p:sp>
        <p:nvSpPr>
          <p:cNvPr id="8" name="TextBox 7"/>
          <p:cNvSpPr txBox="1"/>
          <p:nvPr/>
        </p:nvSpPr>
        <p:spPr>
          <a:xfrm>
            <a:off x="2387300" y="6572066"/>
            <a:ext cx="1189043" cy="276999"/>
          </a:xfrm>
          <a:prstGeom prst="rect">
            <a:avLst/>
          </a:prstGeom>
          <a:noFill/>
        </p:spPr>
        <p:txBody>
          <a:bodyPr wrap="none" rtlCol="0">
            <a:spAutoFit/>
          </a:bodyPr>
          <a:lstStyle/>
          <a:p>
            <a:r>
              <a:rPr lang="en-US" sz="1200" dirty="0"/>
              <a:t>ragged-red fibre</a:t>
            </a:r>
          </a:p>
        </p:txBody>
      </p:sp>
      <p:sp>
        <p:nvSpPr>
          <p:cNvPr id="11" name="TextBox 10"/>
          <p:cNvSpPr txBox="1"/>
          <p:nvPr/>
        </p:nvSpPr>
        <p:spPr>
          <a:xfrm>
            <a:off x="3886200" y="6572066"/>
            <a:ext cx="2026389" cy="276999"/>
          </a:xfrm>
          <a:prstGeom prst="rect">
            <a:avLst/>
          </a:prstGeom>
          <a:noFill/>
        </p:spPr>
        <p:txBody>
          <a:bodyPr wrap="none" rtlCol="0">
            <a:spAutoFit/>
          </a:bodyPr>
          <a:lstStyle/>
          <a:p>
            <a:r>
              <a:rPr lang="en-US" sz="1200" dirty="0"/>
              <a:t>hypertrophic cardiomyopathy</a:t>
            </a:r>
          </a:p>
        </p:txBody>
      </p:sp>
      <p:sp>
        <p:nvSpPr>
          <p:cNvPr id="12" name="TextBox 11"/>
          <p:cNvSpPr txBox="1"/>
          <p:nvPr/>
        </p:nvSpPr>
        <p:spPr>
          <a:xfrm>
            <a:off x="7696200" y="6572066"/>
            <a:ext cx="1409297" cy="276999"/>
          </a:xfrm>
          <a:prstGeom prst="rect">
            <a:avLst/>
          </a:prstGeom>
          <a:noFill/>
        </p:spPr>
        <p:txBody>
          <a:bodyPr wrap="none" rtlCol="0">
            <a:spAutoFit/>
          </a:bodyPr>
          <a:lstStyle/>
          <a:p>
            <a:r>
              <a:rPr lang="en-US" sz="1200" dirty="0"/>
              <a:t>pseudo-obstruction</a:t>
            </a:r>
          </a:p>
        </p:txBody>
      </p:sp>
      <p:sp>
        <p:nvSpPr>
          <p:cNvPr id="9" name="TextBox 8"/>
          <p:cNvSpPr txBox="1"/>
          <p:nvPr/>
        </p:nvSpPr>
        <p:spPr>
          <a:xfrm>
            <a:off x="6064395" y="6572066"/>
            <a:ext cx="1403205" cy="276999"/>
          </a:xfrm>
          <a:prstGeom prst="rect">
            <a:avLst/>
          </a:prstGeom>
          <a:noFill/>
        </p:spPr>
        <p:txBody>
          <a:bodyPr wrap="none" rtlCol="0">
            <a:spAutoFit/>
          </a:bodyPr>
          <a:lstStyle/>
          <a:p>
            <a:r>
              <a:rPr lang="en-US" sz="1200" dirty="0"/>
              <a:t>swollen optic nerve</a:t>
            </a:r>
          </a:p>
        </p:txBody>
      </p:sp>
      <p:sp>
        <p:nvSpPr>
          <p:cNvPr id="30" name="Content Placeholder 2"/>
          <p:cNvSpPr txBox="1">
            <a:spLocks/>
          </p:cNvSpPr>
          <p:nvPr/>
        </p:nvSpPr>
        <p:spPr>
          <a:xfrm>
            <a:off x="547998" y="1054814"/>
            <a:ext cx="5638800" cy="3657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000" kern="1200">
                <a:solidFill>
                  <a:schemeClr val="tx1"/>
                </a:solidFill>
                <a:latin typeface="+mn-lt"/>
                <a:ea typeface="+mn-ea"/>
                <a:cs typeface="Arial"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j-lt"/>
                <a:ea typeface="+mn-ea"/>
                <a:cs typeface="Arial"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mj-lt"/>
                <a:ea typeface="+mn-ea"/>
                <a:cs typeface="Arial" pitchFamily="34" charset="0"/>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j-lt"/>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j-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buFont typeface="Wingdings" pitchFamily="2" charset="2"/>
              <a:buNone/>
            </a:pPr>
            <a:r>
              <a:rPr lang="en-US" altLang="en-US" dirty="0"/>
              <a:t>Prevalence ~1/4300</a:t>
            </a:r>
          </a:p>
          <a:p>
            <a:pPr marL="0" indent="0">
              <a:lnSpc>
                <a:spcPct val="90000"/>
              </a:lnSpc>
              <a:buNone/>
            </a:pPr>
            <a:endParaRPr lang="en-US" altLang="en-US" dirty="0"/>
          </a:p>
          <a:p>
            <a:pPr>
              <a:lnSpc>
                <a:spcPct val="90000"/>
              </a:lnSpc>
              <a:buFont typeface="Wingdings" pitchFamily="2" charset="2"/>
              <a:buNone/>
            </a:pPr>
            <a:r>
              <a:rPr lang="en-US" altLang="en-US" dirty="0"/>
              <a:t>Involvement of multiple organ systems</a:t>
            </a:r>
          </a:p>
          <a:p>
            <a:pPr marL="0" indent="0">
              <a:lnSpc>
                <a:spcPct val="90000"/>
              </a:lnSpc>
              <a:buNone/>
            </a:pPr>
            <a:endParaRPr lang="en-US" altLang="en-US" dirty="0"/>
          </a:p>
          <a:p>
            <a:pPr>
              <a:lnSpc>
                <a:spcPct val="90000"/>
              </a:lnSpc>
              <a:buFont typeface="Wingdings" pitchFamily="2" charset="2"/>
              <a:buNone/>
            </a:pPr>
            <a:r>
              <a:rPr lang="en-US" altLang="en-US" dirty="0">
                <a:solidFill>
                  <a:srgbClr val="FF0000"/>
                </a:solidFill>
              </a:rPr>
              <a:t>Diagnosis is extremely challenging</a:t>
            </a:r>
          </a:p>
          <a:p>
            <a:pPr>
              <a:lnSpc>
                <a:spcPct val="90000"/>
              </a:lnSpc>
              <a:buFont typeface="Wingdings" pitchFamily="2" charset="2"/>
              <a:buNone/>
            </a:pPr>
            <a:r>
              <a:rPr lang="en-US" altLang="en-US" i="1" dirty="0"/>
              <a:t>	</a:t>
            </a:r>
            <a:r>
              <a:rPr lang="en-US" altLang="en-US" sz="1400" i="1" dirty="0"/>
              <a:t>highly-variable, non-specific symptoms, pleiotropy</a:t>
            </a:r>
          </a:p>
          <a:p>
            <a:pPr marL="0" indent="0">
              <a:buNone/>
            </a:pPr>
            <a:endParaRPr lang="en-US" altLang="en-US" dirty="0"/>
          </a:p>
          <a:p>
            <a:pPr marL="0" indent="0">
              <a:buNone/>
            </a:pPr>
            <a:r>
              <a:rPr lang="en-US" altLang="en-US" u="sng" dirty="0"/>
              <a:t>No</a:t>
            </a:r>
            <a:r>
              <a:rPr lang="en-US" altLang="en-US" dirty="0"/>
              <a:t> proven therapies</a:t>
            </a:r>
          </a:p>
        </p:txBody>
      </p:sp>
      <p:pic>
        <p:nvPicPr>
          <p:cNvPr id="4" name="Picture 3"/>
          <p:cNvPicPr>
            <a:picLocks noChangeAspect="1"/>
          </p:cNvPicPr>
          <p:nvPr/>
        </p:nvPicPr>
        <p:blipFill rotWithShape="1">
          <a:blip r:embed="rId7"/>
          <a:srcRect r="61593"/>
          <a:stretch/>
        </p:blipFill>
        <p:spPr>
          <a:xfrm>
            <a:off x="5571605" y="592381"/>
            <a:ext cx="3459665" cy="4360619"/>
          </a:xfrm>
          <a:prstGeom prst="rect">
            <a:avLst/>
          </a:prstGeom>
        </p:spPr>
      </p:pic>
    </p:spTree>
    <p:extLst>
      <p:ext uri="{BB962C8B-B14F-4D97-AF65-F5344CB8AC3E}">
        <p14:creationId xmlns:p14="http://schemas.microsoft.com/office/powerpoint/2010/main" val="2705860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991600" cy="487362"/>
          </a:xfrm>
        </p:spPr>
        <p:txBody>
          <a:bodyPr/>
          <a:lstStyle/>
          <a:p>
            <a:r>
              <a:rPr lang="en-US" dirty="0"/>
              <a:t>Mitochondrial OXPHOS disease: clinical criteria in children</a:t>
            </a:r>
          </a:p>
        </p:txBody>
      </p:sp>
      <p:sp>
        <p:nvSpPr>
          <p:cNvPr id="31" name="TextBox 30"/>
          <p:cNvSpPr txBox="1"/>
          <p:nvPr/>
        </p:nvSpPr>
        <p:spPr>
          <a:xfrm>
            <a:off x="1910277" y="5919124"/>
            <a:ext cx="5031442" cy="307777"/>
          </a:xfrm>
          <a:prstGeom prst="rect">
            <a:avLst/>
          </a:prstGeom>
          <a:noFill/>
        </p:spPr>
        <p:txBody>
          <a:bodyPr wrap="none" rtlCol="0">
            <a:spAutoFit/>
          </a:bodyPr>
          <a:lstStyle/>
          <a:p>
            <a:pPr algn="ctr"/>
            <a:r>
              <a:rPr lang="en-US" sz="1400" dirty="0"/>
              <a:t>Morava, </a:t>
            </a:r>
            <a:r>
              <a:rPr lang="en-US" sz="1400" b="1" dirty="0">
                <a:solidFill>
                  <a:srgbClr val="C00000"/>
                </a:solidFill>
              </a:rPr>
              <a:t>Mitochondrial disease criteria in children</a:t>
            </a:r>
            <a:r>
              <a:rPr lang="en-US" sz="1400" b="1" dirty="0"/>
              <a:t> </a:t>
            </a:r>
            <a:r>
              <a:rPr lang="en-US" sz="1400" i="1" dirty="0"/>
              <a:t>Neurology</a:t>
            </a:r>
            <a:r>
              <a:rPr lang="en-US" sz="1400" dirty="0"/>
              <a:t> 2006</a:t>
            </a:r>
            <a:endParaRPr lang="en-US" sz="1400" b="1" dirty="0"/>
          </a:p>
        </p:txBody>
      </p:sp>
      <p:pic>
        <p:nvPicPr>
          <p:cNvPr id="32" name="Picture 31"/>
          <p:cNvPicPr>
            <a:picLocks noChangeAspect="1"/>
          </p:cNvPicPr>
          <p:nvPr/>
        </p:nvPicPr>
        <p:blipFill rotWithShape="1">
          <a:blip r:embed="rId2"/>
          <a:srcRect t="5011" r="37131" b="36852"/>
          <a:stretch/>
        </p:blipFill>
        <p:spPr>
          <a:xfrm>
            <a:off x="304800" y="1073975"/>
            <a:ext cx="8324178" cy="4641025"/>
          </a:xfrm>
          <a:prstGeom prst="rect">
            <a:avLst/>
          </a:prstGeom>
          <a:ln>
            <a:solidFill>
              <a:schemeClr val="tx1"/>
            </a:solidFill>
          </a:ln>
          <a:effectLst>
            <a:outerShdw blurRad="50800" dist="38100" dir="2700000" algn="tl" rotWithShape="0">
              <a:prstClr val="black">
                <a:alpha val="40000"/>
              </a:prstClr>
            </a:outerShdw>
          </a:effectLst>
        </p:spPr>
      </p:pic>
      <p:grpSp>
        <p:nvGrpSpPr>
          <p:cNvPr id="33" name="Group 32"/>
          <p:cNvGrpSpPr/>
          <p:nvPr/>
        </p:nvGrpSpPr>
        <p:grpSpPr>
          <a:xfrm>
            <a:off x="1219199" y="4587234"/>
            <a:ext cx="5791202" cy="329665"/>
            <a:chOff x="1910277" y="5783580"/>
            <a:chExt cx="4382848" cy="260985"/>
          </a:xfrm>
        </p:grpSpPr>
        <p:sp>
          <p:nvSpPr>
            <p:cNvPr id="34" name="Rectangle 33"/>
            <p:cNvSpPr/>
            <p:nvPr/>
          </p:nvSpPr>
          <p:spPr>
            <a:xfrm>
              <a:off x="3733800" y="5791200"/>
              <a:ext cx="457200" cy="152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835925" y="5783580"/>
              <a:ext cx="457200" cy="152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p:cNvSpPr/>
            <p:nvPr/>
          </p:nvSpPr>
          <p:spPr>
            <a:xfrm>
              <a:off x="1910277" y="5892165"/>
              <a:ext cx="457200" cy="152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913522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1371600"/>
            <a:ext cx="4419600" cy="236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a:t>Mitochondrial disease diagnosis with exome </a:t>
            </a:r>
            <a:r>
              <a:rPr lang="en-US" dirty="0" err="1"/>
              <a:t>seq</a:t>
            </a:r>
            <a:endParaRPr lang="en-US" dirty="0"/>
          </a:p>
        </p:txBody>
      </p:sp>
      <p:sp>
        <p:nvSpPr>
          <p:cNvPr id="68" name="TextBox 67"/>
          <p:cNvSpPr txBox="1"/>
          <p:nvPr/>
        </p:nvSpPr>
        <p:spPr>
          <a:xfrm>
            <a:off x="1726684" y="1591355"/>
            <a:ext cx="2620012" cy="523220"/>
          </a:xfrm>
          <a:prstGeom prst="rect">
            <a:avLst/>
          </a:prstGeom>
          <a:noFill/>
        </p:spPr>
        <p:txBody>
          <a:bodyPr wrap="none" rtlCol="0">
            <a:spAutoFit/>
          </a:bodyPr>
          <a:lstStyle/>
          <a:p>
            <a:pPr algn="r"/>
            <a:r>
              <a:rPr lang="en-US" sz="1400" b="1" dirty="0"/>
              <a:t>Respiratory chain disease [N=53]</a:t>
            </a:r>
          </a:p>
          <a:p>
            <a:pPr algn="r"/>
            <a:r>
              <a:rPr lang="en-US" sz="1400" dirty="0">
                <a:solidFill>
                  <a:schemeClr val="tx1">
                    <a:lumMod val="50000"/>
                    <a:lumOff val="50000"/>
                  </a:schemeClr>
                </a:solidFill>
              </a:rPr>
              <a:t>Taylor, Chinnery et al </a:t>
            </a:r>
            <a:r>
              <a:rPr lang="en-US" sz="1400" i="1" dirty="0">
                <a:solidFill>
                  <a:schemeClr val="tx1">
                    <a:lumMod val="50000"/>
                    <a:lumOff val="50000"/>
                  </a:schemeClr>
                </a:solidFill>
              </a:rPr>
              <a:t>JAMA </a:t>
            </a:r>
            <a:r>
              <a:rPr lang="en-US" sz="1400" dirty="0">
                <a:solidFill>
                  <a:schemeClr val="tx1">
                    <a:lumMod val="50000"/>
                    <a:lumOff val="50000"/>
                  </a:schemeClr>
                </a:solidFill>
              </a:rPr>
              <a:t>2014</a:t>
            </a:r>
          </a:p>
        </p:txBody>
      </p:sp>
      <p:sp>
        <p:nvSpPr>
          <p:cNvPr id="70" name="TextBox 69"/>
          <p:cNvSpPr txBox="1"/>
          <p:nvPr/>
        </p:nvSpPr>
        <p:spPr>
          <a:xfrm>
            <a:off x="304800" y="2287335"/>
            <a:ext cx="4026679" cy="523220"/>
          </a:xfrm>
          <a:prstGeom prst="rect">
            <a:avLst/>
          </a:prstGeom>
          <a:noFill/>
        </p:spPr>
        <p:txBody>
          <a:bodyPr wrap="none" rtlCol="0">
            <a:spAutoFit/>
          </a:bodyPr>
          <a:lstStyle/>
          <a:p>
            <a:pPr algn="r"/>
            <a:r>
              <a:rPr lang="en-US" sz="1400" b="1" dirty="0"/>
              <a:t>Suspected mitochondrial disease [N=109]</a:t>
            </a:r>
          </a:p>
          <a:p>
            <a:pPr algn="r"/>
            <a:r>
              <a:rPr lang="en-US" sz="1400" dirty="0">
                <a:solidFill>
                  <a:schemeClr val="tx1">
                    <a:lumMod val="50000"/>
                    <a:lumOff val="50000"/>
                  </a:schemeClr>
                </a:solidFill>
              </a:rPr>
              <a:t>Wortmann, Rodenburg et al </a:t>
            </a:r>
            <a:r>
              <a:rPr lang="en-US" sz="1400" i="1" dirty="0">
                <a:solidFill>
                  <a:schemeClr val="tx1">
                    <a:lumMod val="50000"/>
                    <a:lumOff val="50000"/>
                  </a:schemeClr>
                </a:solidFill>
              </a:rPr>
              <a:t>J Inherit Metab Dis </a:t>
            </a:r>
            <a:r>
              <a:rPr lang="en-US" sz="1400" dirty="0">
                <a:solidFill>
                  <a:schemeClr val="tx1">
                    <a:lumMod val="50000"/>
                    <a:lumOff val="50000"/>
                  </a:schemeClr>
                </a:solidFill>
              </a:rPr>
              <a:t>2015</a:t>
            </a:r>
          </a:p>
        </p:txBody>
      </p:sp>
      <p:sp>
        <p:nvSpPr>
          <p:cNvPr id="71" name="TextBox 70"/>
          <p:cNvSpPr txBox="1"/>
          <p:nvPr/>
        </p:nvSpPr>
        <p:spPr>
          <a:xfrm>
            <a:off x="4419600" y="1683688"/>
            <a:ext cx="540533" cy="338554"/>
          </a:xfrm>
          <a:prstGeom prst="rect">
            <a:avLst/>
          </a:prstGeom>
          <a:noFill/>
        </p:spPr>
        <p:txBody>
          <a:bodyPr wrap="none" rtlCol="0">
            <a:spAutoFit/>
          </a:bodyPr>
          <a:lstStyle/>
          <a:p>
            <a:pPr algn="r"/>
            <a:r>
              <a:rPr lang="en-US" sz="1600" dirty="0"/>
              <a:t>53%</a:t>
            </a:r>
          </a:p>
        </p:txBody>
      </p:sp>
      <p:sp>
        <p:nvSpPr>
          <p:cNvPr id="72" name="TextBox 71"/>
          <p:cNvSpPr txBox="1"/>
          <p:nvPr/>
        </p:nvSpPr>
        <p:spPr>
          <a:xfrm>
            <a:off x="4419600" y="2379584"/>
            <a:ext cx="540533" cy="338554"/>
          </a:xfrm>
          <a:prstGeom prst="rect">
            <a:avLst/>
          </a:prstGeom>
          <a:noFill/>
        </p:spPr>
        <p:txBody>
          <a:bodyPr wrap="none" rtlCol="0">
            <a:spAutoFit/>
          </a:bodyPr>
          <a:lstStyle/>
          <a:p>
            <a:pPr algn="r"/>
            <a:r>
              <a:rPr lang="en-US" sz="1600" dirty="0"/>
              <a:t>39%</a:t>
            </a:r>
          </a:p>
        </p:txBody>
      </p:sp>
      <p:sp>
        <p:nvSpPr>
          <p:cNvPr id="73" name="TextBox 72"/>
          <p:cNvSpPr txBox="1"/>
          <p:nvPr/>
        </p:nvSpPr>
        <p:spPr>
          <a:xfrm>
            <a:off x="6368260" y="3962400"/>
            <a:ext cx="2928140" cy="1569660"/>
          </a:xfrm>
          <a:prstGeom prst="rect">
            <a:avLst/>
          </a:prstGeom>
          <a:noFill/>
        </p:spPr>
        <p:txBody>
          <a:bodyPr wrap="square" rtlCol="0">
            <a:spAutoFit/>
          </a:bodyPr>
          <a:lstStyle/>
          <a:p>
            <a:pPr algn="ctr"/>
            <a:r>
              <a:rPr lang="en-US" sz="1600" dirty="0">
                <a:solidFill>
                  <a:schemeClr val="bg1">
                    <a:lumMod val="50000"/>
                  </a:schemeClr>
                </a:solidFill>
              </a:rPr>
              <a:t>not primary OXPHOS disease?</a:t>
            </a:r>
          </a:p>
          <a:p>
            <a:pPr algn="ctr"/>
            <a:endParaRPr lang="en-US" sz="1600" dirty="0">
              <a:solidFill>
                <a:schemeClr val="bg1">
                  <a:lumMod val="50000"/>
                </a:schemeClr>
              </a:solidFill>
            </a:endParaRPr>
          </a:p>
          <a:p>
            <a:pPr algn="ctr"/>
            <a:r>
              <a:rPr lang="en-US" sz="1600" dirty="0">
                <a:solidFill>
                  <a:schemeClr val="bg1">
                    <a:lumMod val="50000"/>
                  </a:schemeClr>
                </a:solidFill>
              </a:rPr>
              <a:t>non-coding?</a:t>
            </a:r>
          </a:p>
          <a:p>
            <a:pPr algn="ctr"/>
            <a:r>
              <a:rPr lang="en-US" sz="1600" dirty="0">
                <a:solidFill>
                  <a:schemeClr val="bg1">
                    <a:lumMod val="50000"/>
                  </a:schemeClr>
                </a:solidFill>
              </a:rPr>
              <a:t>structural variants?</a:t>
            </a:r>
          </a:p>
          <a:p>
            <a:pPr algn="ctr"/>
            <a:r>
              <a:rPr lang="en-US" sz="1600" dirty="0">
                <a:solidFill>
                  <a:schemeClr val="bg1">
                    <a:lumMod val="50000"/>
                  </a:schemeClr>
                </a:solidFill>
              </a:rPr>
              <a:t>multigenic?</a:t>
            </a:r>
          </a:p>
          <a:p>
            <a:pPr algn="ctr"/>
            <a:r>
              <a:rPr lang="en-US" sz="1600" dirty="0">
                <a:solidFill>
                  <a:schemeClr val="bg1">
                    <a:lumMod val="50000"/>
                  </a:schemeClr>
                </a:solidFill>
              </a:rPr>
              <a:t>gene-environment?</a:t>
            </a:r>
          </a:p>
        </p:txBody>
      </p:sp>
      <p:sp>
        <p:nvSpPr>
          <p:cNvPr id="74" name="TextBox 73"/>
          <p:cNvSpPr txBox="1"/>
          <p:nvPr/>
        </p:nvSpPr>
        <p:spPr>
          <a:xfrm>
            <a:off x="152400" y="6107668"/>
            <a:ext cx="7622471" cy="369332"/>
          </a:xfrm>
          <a:prstGeom prst="rect">
            <a:avLst/>
          </a:prstGeom>
          <a:noFill/>
        </p:spPr>
        <p:txBody>
          <a:bodyPr wrap="none" rtlCol="0">
            <a:spAutoFit/>
          </a:bodyPr>
          <a:lstStyle/>
          <a:p>
            <a:r>
              <a:rPr lang="en-US" dirty="0">
                <a:solidFill>
                  <a:srgbClr val="C00000"/>
                </a:solidFill>
              </a:rPr>
              <a:t>Main challenge ahead: interpreting pathogenic coding and non-coding variants </a:t>
            </a:r>
          </a:p>
        </p:txBody>
      </p:sp>
      <p:sp>
        <p:nvSpPr>
          <p:cNvPr id="75" name="TextBox 74"/>
          <p:cNvSpPr txBox="1"/>
          <p:nvPr/>
        </p:nvSpPr>
        <p:spPr>
          <a:xfrm>
            <a:off x="3232940" y="3962400"/>
            <a:ext cx="3396460" cy="830997"/>
          </a:xfrm>
          <a:prstGeom prst="rect">
            <a:avLst/>
          </a:prstGeom>
          <a:noFill/>
        </p:spPr>
        <p:txBody>
          <a:bodyPr wrap="square" rtlCol="0">
            <a:spAutoFit/>
          </a:bodyPr>
          <a:lstStyle/>
          <a:p>
            <a:pPr algn="ctr"/>
            <a:r>
              <a:rPr lang="en-US" sz="1600" dirty="0">
                <a:solidFill>
                  <a:srgbClr val="C00000"/>
                </a:solidFill>
              </a:rPr>
              <a:t>answers for patients</a:t>
            </a:r>
          </a:p>
          <a:p>
            <a:pPr algn="ctr"/>
            <a:r>
              <a:rPr lang="en-US" sz="1600" dirty="0">
                <a:solidFill>
                  <a:srgbClr val="C00000"/>
                </a:solidFill>
              </a:rPr>
              <a:t>new genes in OXPHOS pathways</a:t>
            </a:r>
          </a:p>
          <a:p>
            <a:pPr algn="ctr"/>
            <a:r>
              <a:rPr lang="en-US" sz="1600" dirty="0">
                <a:solidFill>
                  <a:srgbClr val="C00000"/>
                </a:solidFill>
              </a:rPr>
              <a:t>new phenotypes for established genes</a:t>
            </a:r>
          </a:p>
        </p:txBody>
      </p:sp>
      <p:sp>
        <p:nvSpPr>
          <p:cNvPr id="76" name="TextBox 75"/>
          <p:cNvSpPr txBox="1"/>
          <p:nvPr/>
        </p:nvSpPr>
        <p:spPr>
          <a:xfrm>
            <a:off x="353847" y="2983146"/>
            <a:ext cx="3951273" cy="523220"/>
          </a:xfrm>
          <a:prstGeom prst="rect">
            <a:avLst/>
          </a:prstGeom>
          <a:noFill/>
        </p:spPr>
        <p:txBody>
          <a:bodyPr wrap="none" rtlCol="0">
            <a:spAutoFit/>
          </a:bodyPr>
          <a:lstStyle/>
          <a:p>
            <a:pPr algn="r"/>
            <a:r>
              <a:rPr lang="en-US" sz="1400" b="1" dirty="0"/>
              <a:t>Pediatric suspected mitochondrial disease [N=113]</a:t>
            </a:r>
          </a:p>
          <a:p>
            <a:pPr algn="r"/>
            <a:r>
              <a:rPr lang="en-US" sz="1400" dirty="0" err="1">
                <a:solidFill>
                  <a:schemeClr val="tx1">
                    <a:lumMod val="50000"/>
                    <a:lumOff val="50000"/>
                  </a:schemeClr>
                </a:solidFill>
              </a:rPr>
              <a:t>Pronicka</a:t>
            </a:r>
            <a:r>
              <a:rPr lang="en-US" sz="1400" dirty="0">
                <a:solidFill>
                  <a:schemeClr val="tx1">
                    <a:lumMod val="50000"/>
                    <a:lumOff val="50000"/>
                  </a:schemeClr>
                </a:solidFill>
              </a:rPr>
              <a:t>, </a:t>
            </a:r>
            <a:r>
              <a:rPr lang="en-US" sz="1400" dirty="0" err="1">
                <a:solidFill>
                  <a:schemeClr val="tx1">
                    <a:lumMod val="50000"/>
                    <a:lumOff val="50000"/>
                  </a:schemeClr>
                </a:solidFill>
              </a:rPr>
              <a:t>Ploski</a:t>
            </a:r>
            <a:r>
              <a:rPr lang="en-US" sz="1400" dirty="0">
                <a:solidFill>
                  <a:schemeClr val="tx1">
                    <a:lumMod val="50000"/>
                    <a:lumOff val="50000"/>
                  </a:schemeClr>
                </a:solidFill>
              </a:rPr>
              <a:t> et al </a:t>
            </a:r>
            <a:r>
              <a:rPr lang="en-US" sz="1400" i="1" dirty="0">
                <a:solidFill>
                  <a:schemeClr val="tx1">
                    <a:lumMod val="50000"/>
                    <a:lumOff val="50000"/>
                  </a:schemeClr>
                </a:solidFill>
              </a:rPr>
              <a:t>J </a:t>
            </a:r>
            <a:r>
              <a:rPr lang="en-US" sz="1400" i="1" dirty="0" err="1">
                <a:solidFill>
                  <a:schemeClr val="tx1">
                    <a:lumMod val="50000"/>
                    <a:lumOff val="50000"/>
                  </a:schemeClr>
                </a:solidFill>
              </a:rPr>
              <a:t>Transl</a:t>
            </a:r>
            <a:r>
              <a:rPr lang="en-US" sz="1400" i="1" dirty="0">
                <a:solidFill>
                  <a:schemeClr val="tx1">
                    <a:lumMod val="50000"/>
                    <a:lumOff val="50000"/>
                  </a:schemeClr>
                </a:solidFill>
              </a:rPr>
              <a:t> Med </a:t>
            </a:r>
            <a:r>
              <a:rPr lang="en-US" sz="1400" dirty="0">
                <a:solidFill>
                  <a:schemeClr val="tx1">
                    <a:lumMod val="50000"/>
                    <a:lumOff val="50000"/>
                  </a:schemeClr>
                </a:solidFill>
              </a:rPr>
              <a:t>2016</a:t>
            </a:r>
          </a:p>
        </p:txBody>
      </p:sp>
      <p:sp>
        <p:nvSpPr>
          <p:cNvPr id="77" name="TextBox 76"/>
          <p:cNvSpPr txBox="1"/>
          <p:nvPr/>
        </p:nvSpPr>
        <p:spPr>
          <a:xfrm>
            <a:off x="4419600" y="3075479"/>
            <a:ext cx="540533" cy="338554"/>
          </a:xfrm>
          <a:prstGeom prst="rect">
            <a:avLst/>
          </a:prstGeom>
          <a:noFill/>
        </p:spPr>
        <p:txBody>
          <a:bodyPr wrap="none" rtlCol="0">
            <a:spAutoFit/>
          </a:bodyPr>
          <a:lstStyle/>
          <a:p>
            <a:pPr algn="r"/>
            <a:r>
              <a:rPr lang="en-US" sz="1600" dirty="0"/>
              <a:t>59%</a:t>
            </a:r>
          </a:p>
        </p:txBody>
      </p:sp>
    </p:spTree>
    <p:extLst>
      <p:ext uri="{BB962C8B-B14F-4D97-AF65-F5344CB8AC3E}">
        <p14:creationId xmlns:p14="http://schemas.microsoft.com/office/powerpoint/2010/main" val="2021293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P spid="74" grpId="0"/>
      <p:bldP spid="7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Mitochondrial genomics: outline</a:t>
            </a:r>
          </a:p>
        </p:txBody>
      </p:sp>
      <p:sp>
        <p:nvSpPr>
          <p:cNvPr id="3" name="Content Placeholder 2"/>
          <p:cNvSpPr>
            <a:spLocks noGrp="1"/>
          </p:cNvSpPr>
          <p:nvPr>
            <p:ph idx="1"/>
          </p:nvPr>
        </p:nvSpPr>
        <p:spPr/>
        <p:txBody>
          <a:bodyPr>
            <a:normAutofit/>
          </a:bodyPr>
          <a:lstStyle/>
          <a:p>
            <a:r>
              <a:rPr lang="en-US" dirty="0">
                <a:solidFill>
                  <a:schemeClr val="bg1">
                    <a:lumMod val="65000"/>
                  </a:schemeClr>
                </a:solidFill>
              </a:rPr>
              <a:t>Background</a:t>
            </a:r>
          </a:p>
          <a:p>
            <a:endParaRPr lang="en-US" dirty="0">
              <a:solidFill>
                <a:schemeClr val="bg1">
                  <a:lumMod val="65000"/>
                </a:schemeClr>
              </a:solidFill>
            </a:endParaRPr>
          </a:p>
          <a:p>
            <a:r>
              <a:rPr lang="en-US" dirty="0">
                <a:solidFill>
                  <a:schemeClr val="bg1">
                    <a:lumMod val="65000"/>
                  </a:schemeClr>
                </a:solidFill>
              </a:rPr>
              <a:t>Mitochondrial genome (mtDNA)</a:t>
            </a:r>
          </a:p>
          <a:p>
            <a:pPr marL="0" indent="0">
              <a:buNone/>
            </a:pPr>
            <a:endParaRPr lang="en-US" dirty="0">
              <a:solidFill>
                <a:schemeClr val="bg1">
                  <a:lumMod val="65000"/>
                </a:schemeClr>
              </a:solidFill>
            </a:endParaRPr>
          </a:p>
          <a:p>
            <a:r>
              <a:rPr lang="en-US" dirty="0">
                <a:solidFill>
                  <a:schemeClr val="bg1">
                    <a:lumMod val="65000"/>
                  </a:schemeClr>
                </a:solidFill>
              </a:rPr>
              <a:t>mtDNA sequence analysis challenges</a:t>
            </a:r>
          </a:p>
          <a:p>
            <a:endParaRPr lang="en-US" dirty="0">
              <a:solidFill>
                <a:schemeClr val="bg1">
                  <a:lumMod val="65000"/>
                </a:schemeClr>
              </a:solidFill>
            </a:endParaRPr>
          </a:p>
          <a:p>
            <a:r>
              <a:rPr lang="en-US" dirty="0">
                <a:solidFill>
                  <a:schemeClr val="bg1">
                    <a:lumMod val="65000"/>
                  </a:schemeClr>
                </a:solidFill>
              </a:rPr>
              <a:t>Mitochondrial disease &amp; diagnosis</a:t>
            </a:r>
          </a:p>
          <a:p>
            <a:endParaRPr lang="en-US" dirty="0">
              <a:solidFill>
                <a:schemeClr val="bg1">
                  <a:lumMod val="65000"/>
                </a:schemeClr>
              </a:solidFill>
            </a:endParaRPr>
          </a:p>
          <a:p>
            <a:r>
              <a:rPr lang="en-US" dirty="0"/>
              <a:t>Oocyte transfer to prevent </a:t>
            </a:r>
            <a:r>
              <a:rPr lang="en-US" dirty="0" err="1"/>
              <a:t>mtDNA</a:t>
            </a:r>
            <a:r>
              <a:rPr lang="en-US" dirty="0"/>
              <a:t> disease transmission</a:t>
            </a:r>
          </a:p>
          <a:p>
            <a:endParaRPr lang="en-US" dirty="0">
              <a:solidFill>
                <a:schemeClr val="bg1">
                  <a:lumMod val="65000"/>
                </a:schemeClr>
              </a:solidFill>
            </a:endParaRPr>
          </a:p>
          <a:p>
            <a:r>
              <a:rPr lang="en-US" dirty="0">
                <a:solidFill>
                  <a:schemeClr val="bg1">
                    <a:lumMod val="65000"/>
                  </a:schemeClr>
                </a:solidFill>
              </a:rPr>
              <a:t>Somatic </a:t>
            </a:r>
            <a:r>
              <a:rPr lang="en-US" dirty="0" err="1">
                <a:solidFill>
                  <a:schemeClr val="bg1">
                    <a:lumMod val="65000"/>
                  </a:schemeClr>
                </a:solidFill>
              </a:rPr>
              <a:t>mtDNA</a:t>
            </a:r>
            <a:r>
              <a:rPr lang="en-US" dirty="0">
                <a:solidFill>
                  <a:schemeClr val="bg1">
                    <a:lumMod val="65000"/>
                  </a:schemeClr>
                </a:solidFill>
              </a:rPr>
              <a:t> alterations (tissues &amp; cancer &amp; aging)</a:t>
            </a:r>
          </a:p>
          <a:p>
            <a:pPr marL="0" indent="0">
              <a:buNone/>
            </a:pPr>
            <a:endParaRPr lang="en-US" dirty="0">
              <a:solidFill>
                <a:schemeClr val="bg1">
                  <a:lumMod val="65000"/>
                </a:schemeClr>
              </a:solidFill>
            </a:endParaRPr>
          </a:p>
        </p:txBody>
      </p:sp>
    </p:spTree>
    <p:extLst>
      <p:ext uri="{BB962C8B-B14F-4D97-AF65-F5344CB8AC3E}">
        <p14:creationId xmlns:p14="http://schemas.microsoft.com/office/powerpoint/2010/main" val="4376944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Mitochondrial genomics: outline</a:t>
            </a:r>
          </a:p>
        </p:txBody>
      </p:sp>
      <p:sp>
        <p:nvSpPr>
          <p:cNvPr id="3" name="Content Placeholder 2"/>
          <p:cNvSpPr>
            <a:spLocks noGrp="1"/>
          </p:cNvSpPr>
          <p:nvPr>
            <p:ph idx="1"/>
          </p:nvPr>
        </p:nvSpPr>
        <p:spPr/>
        <p:txBody>
          <a:bodyPr>
            <a:normAutofit/>
          </a:bodyPr>
          <a:lstStyle/>
          <a:p>
            <a:r>
              <a:rPr lang="en-US" dirty="0"/>
              <a:t>Background</a:t>
            </a:r>
          </a:p>
          <a:p>
            <a:endParaRPr lang="en-US" dirty="0"/>
          </a:p>
          <a:p>
            <a:r>
              <a:rPr lang="en-US" dirty="0"/>
              <a:t>Mitochondrial genome (mtDNA)</a:t>
            </a:r>
          </a:p>
          <a:p>
            <a:pPr marL="0" indent="0">
              <a:buNone/>
            </a:pPr>
            <a:endParaRPr lang="en-US" dirty="0"/>
          </a:p>
          <a:p>
            <a:r>
              <a:rPr lang="en-US" dirty="0"/>
              <a:t>mtDNA sequence analysis challenges</a:t>
            </a:r>
          </a:p>
          <a:p>
            <a:endParaRPr lang="en-US" dirty="0"/>
          </a:p>
          <a:p>
            <a:r>
              <a:rPr lang="en-US" dirty="0"/>
              <a:t>Mitochondrial disease &amp; diagnosis</a:t>
            </a:r>
          </a:p>
          <a:p>
            <a:endParaRPr lang="en-US" dirty="0"/>
          </a:p>
          <a:p>
            <a:r>
              <a:rPr lang="en-US" dirty="0"/>
              <a:t>Oocyte transfer to prevent mt disease transmission</a:t>
            </a:r>
          </a:p>
          <a:p>
            <a:endParaRPr lang="en-US" dirty="0"/>
          </a:p>
          <a:p>
            <a:r>
              <a:rPr lang="en-US" dirty="0"/>
              <a:t>Somatic mtDNA alterations (tissues &amp; cancer &amp; aging)</a:t>
            </a:r>
          </a:p>
          <a:p>
            <a:pPr marL="0" indent="0">
              <a:buNone/>
            </a:pPr>
            <a:endParaRPr lang="en-US" dirty="0"/>
          </a:p>
        </p:txBody>
      </p:sp>
    </p:spTree>
    <p:extLst>
      <p:ext uri="{BB962C8B-B14F-4D97-AF65-F5344CB8AC3E}">
        <p14:creationId xmlns:p14="http://schemas.microsoft.com/office/powerpoint/2010/main" val="30651775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71494-AECF-4B00-81AB-49BB9EFE39BD}"/>
              </a:ext>
            </a:extLst>
          </p:cNvPr>
          <p:cNvSpPr>
            <a:spLocks noGrp="1"/>
          </p:cNvSpPr>
          <p:nvPr>
            <p:ph type="title"/>
          </p:nvPr>
        </p:nvSpPr>
        <p:spPr>
          <a:xfrm>
            <a:off x="152400" y="228600"/>
            <a:ext cx="8991600" cy="487362"/>
          </a:xfrm>
        </p:spPr>
        <p:txBody>
          <a:bodyPr/>
          <a:lstStyle/>
          <a:p>
            <a:r>
              <a:rPr lang="en-US" dirty="0"/>
              <a:t>Oocyte transfer to prevent transmission of </a:t>
            </a:r>
            <a:r>
              <a:rPr lang="en-US" dirty="0" err="1"/>
              <a:t>mtDNA</a:t>
            </a:r>
            <a:r>
              <a:rPr lang="en-US" dirty="0"/>
              <a:t> disease</a:t>
            </a:r>
          </a:p>
        </p:txBody>
      </p:sp>
      <p:sp>
        <p:nvSpPr>
          <p:cNvPr id="3" name="Content Placeholder 2">
            <a:extLst>
              <a:ext uri="{FF2B5EF4-FFF2-40B4-BE49-F238E27FC236}">
                <a16:creationId xmlns:a16="http://schemas.microsoft.com/office/drawing/2014/main" id="{66C12306-6C2A-4D42-AB38-239D0F21444C}"/>
              </a:ext>
            </a:extLst>
          </p:cNvPr>
          <p:cNvSpPr>
            <a:spLocks noGrp="1"/>
          </p:cNvSpPr>
          <p:nvPr>
            <p:ph idx="1"/>
          </p:nvPr>
        </p:nvSpPr>
        <p:spPr>
          <a:xfrm>
            <a:off x="533400" y="4267200"/>
            <a:ext cx="8153400" cy="2362200"/>
          </a:xfrm>
        </p:spPr>
        <p:txBody>
          <a:bodyPr/>
          <a:lstStyle/>
          <a:p>
            <a:endParaRPr lang="en-US" dirty="0"/>
          </a:p>
        </p:txBody>
      </p:sp>
      <p:pic>
        <p:nvPicPr>
          <p:cNvPr id="3074" name="Picture 2">
            <a:extLst>
              <a:ext uri="{FF2B5EF4-FFF2-40B4-BE49-F238E27FC236}">
                <a16:creationId xmlns:a16="http://schemas.microsoft.com/office/drawing/2014/main" id="{0B24F27F-B38E-496C-8700-4BD1323CF4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908364"/>
            <a:ext cx="6858000" cy="3267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3074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6D7696-75ED-4C60-B1F1-EB282589F111}"/>
              </a:ext>
            </a:extLst>
          </p:cNvPr>
          <p:cNvSpPr>
            <a:spLocks noGrp="1"/>
          </p:cNvSpPr>
          <p:nvPr>
            <p:ph type="title"/>
          </p:nvPr>
        </p:nvSpPr>
        <p:spPr>
          <a:xfrm>
            <a:off x="152400" y="228600"/>
            <a:ext cx="9144000" cy="487362"/>
          </a:xfrm>
        </p:spPr>
        <p:txBody>
          <a:bodyPr/>
          <a:lstStyle/>
          <a:p>
            <a:r>
              <a:rPr lang="en-US" dirty="0"/>
              <a:t>Ethics of “three-parent baby” to treat mitochondrial disease</a:t>
            </a:r>
          </a:p>
        </p:txBody>
      </p:sp>
      <p:sp>
        <p:nvSpPr>
          <p:cNvPr id="3" name="Content Placeholder 2">
            <a:extLst>
              <a:ext uri="{FF2B5EF4-FFF2-40B4-BE49-F238E27FC236}">
                <a16:creationId xmlns:a16="http://schemas.microsoft.com/office/drawing/2014/main" id="{23BD90DC-36CC-40A5-A030-BACF5E9EADC4}"/>
              </a:ext>
            </a:extLst>
          </p:cNvPr>
          <p:cNvSpPr>
            <a:spLocks noGrp="1"/>
          </p:cNvSpPr>
          <p:nvPr>
            <p:ph idx="1"/>
          </p:nvPr>
        </p:nvSpPr>
        <p:spPr/>
        <p:txBody>
          <a:bodyPr>
            <a:normAutofit/>
          </a:bodyPr>
          <a:lstStyle/>
          <a:p>
            <a:pPr marL="0" indent="0">
              <a:buNone/>
            </a:pPr>
            <a:r>
              <a:rPr lang="en-US" sz="1600" dirty="0"/>
              <a:t>Mother carries Leigh syndrome </a:t>
            </a:r>
            <a:r>
              <a:rPr lang="en-US" sz="1600" dirty="0" err="1"/>
              <a:t>mtDNA</a:t>
            </a:r>
            <a:r>
              <a:rPr lang="en-US" sz="1600" dirty="0"/>
              <a:t> variant</a:t>
            </a:r>
          </a:p>
          <a:p>
            <a:r>
              <a:rPr lang="en-US" sz="1600" dirty="0"/>
              <a:t>lost previous children to disease</a:t>
            </a:r>
          </a:p>
          <a:p>
            <a:pPr marL="0" indent="0">
              <a:buNone/>
            </a:pPr>
            <a:endParaRPr lang="en-US" sz="1600" dirty="0"/>
          </a:p>
          <a:p>
            <a:pPr marL="0" indent="0">
              <a:buNone/>
            </a:pPr>
            <a:r>
              <a:rPr lang="en-US" sz="1600" dirty="0"/>
              <a:t>Nuclear transfer</a:t>
            </a:r>
          </a:p>
          <a:p>
            <a:r>
              <a:rPr lang="en-US" sz="1600" dirty="0"/>
              <a:t>egg from healthy donor</a:t>
            </a:r>
          </a:p>
          <a:p>
            <a:r>
              <a:rPr lang="en-US" sz="1600" dirty="0"/>
              <a:t>nucleus from mother</a:t>
            </a:r>
          </a:p>
          <a:p>
            <a:r>
              <a:rPr lang="en-US" sz="1600" dirty="0"/>
              <a:t>sperm from father</a:t>
            </a:r>
          </a:p>
          <a:p>
            <a:endParaRPr lang="en-US" sz="1600" dirty="0"/>
          </a:p>
          <a:p>
            <a:pPr marL="0" indent="0">
              <a:buNone/>
            </a:pPr>
            <a:r>
              <a:rPr lang="en-US" sz="1600" dirty="0"/>
              <a:t>Baby born April 2016 in Mexico</a:t>
            </a:r>
          </a:p>
          <a:p>
            <a:r>
              <a:rPr lang="en-US" sz="1600" dirty="0"/>
              <a:t>2-9% mitochondria from mother (not donor)</a:t>
            </a:r>
          </a:p>
          <a:p>
            <a:pPr marL="0" indent="0">
              <a:buNone/>
            </a:pPr>
            <a:endParaRPr lang="en-US" sz="1600" dirty="0"/>
          </a:p>
          <a:p>
            <a:pPr marL="0" indent="0">
              <a:buNone/>
            </a:pPr>
            <a:r>
              <a:rPr lang="en-US" sz="1600" dirty="0"/>
              <a:t>Ethical concerns:</a:t>
            </a:r>
          </a:p>
          <a:p>
            <a:r>
              <a:rPr lang="en-US" sz="1600" dirty="0"/>
              <a:t>Scientific: potential </a:t>
            </a:r>
            <a:r>
              <a:rPr lang="en-US" sz="1600" dirty="0" err="1"/>
              <a:t>mito</a:t>
            </a:r>
            <a:r>
              <a:rPr lang="en-US" sz="1600" dirty="0"/>
              <a:t>-nuclear genome incompatibility (has been shown in mice)</a:t>
            </a:r>
          </a:p>
          <a:p>
            <a:r>
              <a:rPr lang="en-US" sz="1600" dirty="0"/>
              <a:t>Child cannot provide consent</a:t>
            </a:r>
          </a:p>
          <a:p>
            <a:r>
              <a:rPr lang="en-US" sz="1600" dirty="0"/>
              <a:t>Parents/child unable to withdraw from study</a:t>
            </a:r>
          </a:p>
          <a:p>
            <a:endParaRPr lang="en-US" sz="1600" dirty="0"/>
          </a:p>
          <a:p>
            <a:endParaRPr lang="en-US" sz="1600" dirty="0"/>
          </a:p>
        </p:txBody>
      </p:sp>
      <p:pic>
        <p:nvPicPr>
          <p:cNvPr id="4" name="Picture 3">
            <a:extLst>
              <a:ext uri="{FF2B5EF4-FFF2-40B4-BE49-F238E27FC236}">
                <a16:creationId xmlns:a16="http://schemas.microsoft.com/office/drawing/2014/main" id="{8E47F338-8E7A-4C2E-90DA-945E033F9A8D}"/>
              </a:ext>
            </a:extLst>
          </p:cNvPr>
          <p:cNvPicPr>
            <a:picLocks noChangeAspect="1"/>
          </p:cNvPicPr>
          <p:nvPr/>
        </p:nvPicPr>
        <p:blipFill>
          <a:blip r:embed="rId2"/>
          <a:stretch>
            <a:fillRect/>
          </a:stretch>
        </p:blipFill>
        <p:spPr>
          <a:xfrm>
            <a:off x="5284674" y="894030"/>
            <a:ext cx="3745025" cy="2763570"/>
          </a:xfrm>
          <a:prstGeom prst="rect">
            <a:avLst/>
          </a:prstGeom>
        </p:spPr>
      </p:pic>
      <p:sp>
        <p:nvSpPr>
          <p:cNvPr id="5" name="Rectangle 4">
            <a:extLst>
              <a:ext uri="{FF2B5EF4-FFF2-40B4-BE49-F238E27FC236}">
                <a16:creationId xmlns:a16="http://schemas.microsoft.com/office/drawing/2014/main" id="{7BF651C8-C6B3-415E-8722-1066AAF152C5}"/>
              </a:ext>
            </a:extLst>
          </p:cNvPr>
          <p:cNvSpPr/>
          <p:nvPr/>
        </p:nvSpPr>
        <p:spPr>
          <a:xfrm>
            <a:off x="5790197" y="6581001"/>
            <a:ext cx="3353803" cy="276999"/>
          </a:xfrm>
          <a:prstGeom prst="rect">
            <a:avLst/>
          </a:prstGeom>
        </p:spPr>
        <p:txBody>
          <a:bodyPr wrap="none">
            <a:spAutoFit/>
          </a:bodyPr>
          <a:lstStyle/>
          <a:p>
            <a:r>
              <a:rPr lang="en-US" sz="1200" i="1" dirty="0">
                <a:solidFill>
                  <a:srgbClr val="333333"/>
                </a:solidFill>
                <a:latin typeface="arial" panose="020B0604020202020204" pitchFamily="34" charset="0"/>
              </a:rPr>
              <a:t>Zhang, Reproductive Biomedicine Online 2017</a:t>
            </a:r>
            <a:endParaRPr lang="en-US" sz="1200" dirty="0"/>
          </a:p>
        </p:txBody>
      </p:sp>
    </p:spTree>
    <p:extLst>
      <p:ext uri="{BB962C8B-B14F-4D97-AF65-F5344CB8AC3E}">
        <p14:creationId xmlns:p14="http://schemas.microsoft.com/office/powerpoint/2010/main" val="4418241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6D7696-75ED-4C60-B1F1-EB282589F111}"/>
              </a:ext>
            </a:extLst>
          </p:cNvPr>
          <p:cNvSpPr>
            <a:spLocks noGrp="1"/>
          </p:cNvSpPr>
          <p:nvPr>
            <p:ph type="title"/>
          </p:nvPr>
        </p:nvSpPr>
        <p:spPr>
          <a:xfrm>
            <a:off x="152400" y="228600"/>
            <a:ext cx="9525000" cy="487362"/>
          </a:xfrm>
        </p:spPr>
        <p:txBody>
          <a:bodyPr/>
          <a:lstStyle/>
          <a:p>
            <a:r>
              <a:rPr lang="en-US" dirty="0"/>
              <a:t>Legality of “three-parent baby” to treat </a:t>
            </a:r>
            <a:r>
              <a:rPr lang="en-US" dirty="0" err="1"/>
              <a:t>mtDNA</a:t>
            </a:r>
            <a:r>
              <a:rPr lang="en-US" dirty="0"/>
              <a:t> disease</a:t>
            </a:r>
          </a:p>
        </p:txBody>
      </p:sp>
      <p:sp>
        <p:nvSpPr>
          <p:cNvPr id="3" name="Content Placeholder 2">
            <a:extLst>
              <a:ext uri="{FF2B5EF4-FFF2-40B4-BE49-F238E27FC236}">
                <a16:creationId xmlns:a16="http://schemas.microsoft.com/office/drawing/2014/main" id="{23BD90DC-36CC-40A5-A030-BACF5E9EADC4}"/>
              </a:ext>
            </a:extLst>
          </p:cNvPr>
          <p:cNvSpPr>
            <a:spLocks noGrp="1"/>
          </p:cNvSpPr>
          <p:nvPr>
            <p:ph idx="1"/>
          </p:nvPr>
        </p:nvSpPr>
        <p:spPr/>
        <p:txBody>
          <a:bodyPr>
            <a:normAutofit/>
          </a:bodyPr>
          <a:lstStyle/>
          <a:p>
            <a:pPr marL="0" indent="0">
              <a:buNone/>
            </a:pPr>
            <a:r>
              <a:rPr lang="en-US" sz="1800" dirty="0"/>
              <a:t>UK 2015 approved for carriers of mitochondrial disease</a:t>
            </a:r>
          </a:p>
          <a:p>
            <a:endParaRPr lang="en-US" sz="1800" dirty="0"/>
          </a:p>
          <a:p>
            <a:pPr marL="0" indent="0">
              <a:buNone/>
            </a:pPr>
            <a:r>
              <a:rPr lang="en-US" sz="1800" dirty="0"/>
              <a:t>US 2016</a:t>
            </a:r>
          </a:p>
          <a:p>
            <a:r>
              <a:rPr lang="en-US" sz="1800" dirty="0">
                <a:latin typeface="+mn-lt"/>
              </a:rPr>
              <a:t>Budget rider forbids FDA from considering clinical trial applications “in which a human embryo is intentionally created or modified to include a heritable genetic modification.”</a:t>
            </a:r>
          </a:p>
          <a:p>
            <a:r>
              <a:rPr lang="en-US" sz="1800" dirty="0">
                <a:latin typeface="+mn-lt"/>
              </a:rPr>
              <a:t>National Academies of Science, Engineering and Medicine report: </a:t>
            </a:r>
            <a:r>
              <a:rPr lang="en-US" sz="1800" u="sng" dirty="0">
                <a:latin typeface="+mn-lt"/>
              </a:rPr>
              <a:t>ethically permissible</a:t>
            </a:r>
            <a:r>
              <a:rPr lang="en-US" sz="1800" dirty="0">
                <a:latin typeface="+mn-lt"/>
              </a:rPr>
              <a:t> to use mitochondrial replacement therapy in women at high risk of transmitting a severe mitochondrial genetic disease</a:t>
            </a:r>
          </a:p>
          <a:p>
            <a:r>
              <a:rPr lang="en-US" sz="1800" dirty="0" err="1"/>
              <a:t>Mitalipov</a:t>
            </a:r>
            <a:r>
              <a:rPr lang="en-US" sz="1800" dirty="0"/>
              <a:t> (OHSU) proposes US clinical trial for </a:t>
            </a:r>
            <a:r>
              <a:rPr lang="en-US" sz="1800" dirty="0" err="1"/>
              <a:t>mito</a:t>
            </a:r>
            <a:r>
              <a:rPr lang="en-US" sz="1800" dirty="0"/>
              <a:t> replacement therapy : </a:t>
            </a:r>
            <a:r>
              <a:rPr lang="en-US" sz="1800" dirty="0">
                <a:latin typeface="+mn-lt"/>
              </a:rPr>
              <a:t>“We don’t think this is modification. It’s not something that’s synthetic. It’s just taking a donor genome from somebody and replacing it with one that already exists. It’s natural”</a:t>
            </a:r>
          </a:p>
          <a:p>
            <a:pPr marL="0" indent="0">
              <a:buNone/>
            </a:pPr>
            <a:r>
              <a:rPr lang="en-US" sz="1800" dirty="0"/>
              <a:t>US current: </a:t>
            </a:r>
          </a:p>
          <a:p>
            <a:r>
              <a:rPr lang="en-US" sz="1800" dirty="0"/>
              <a:t>FDA states technique not legal as it involves a heritable genetic modification (could decide to allow male embryos only, so changes would not be heritable)</a:t>
            </a:r>
          </a:p>
          <a:p>
            <a:endParaRPr lang="en-US" sz="1800" dirty="0"/>
          </a:p>
        </p:txBody>
      </p:sp>
      <p:sp>
        <p:nvSpPr>
          <p:cNvPr id="5" name="Rectangle 4">
            <a:extLst>
              <a:ext uri="{FF2B5EF4-FFF2-40B4-BE49-F238E27FC236}">
                <a16:creationId xmlns:a16="http://schemas.microsoft.com/office/drawing/2014/main" id="{7BF651C8-C6B3-415E-8722-1066AAF152C5}"/>
              </a:ext>
            </a:extLst>
          </p:cNvPr>
          <p:cNvSpPr/>
          <p:nvPr/>
        </p:nvSpPr>
        <p:spPr>
          <a:xfrm>
            <a:off x="5790197" y="6581001"/>
            <a:ext cx="3353803" cy="276999"/>
          </a:xfrm>
          <a:prstGeom prst="rect">
            <a:avLst/>
          </a:prstGeom>
        </p:spPr>
        <p:txBody>
          <a:bodyPr wrap="none">
            <a:spAutoFit/>
          </a:bodyPr>
          <a:lstStyle/>
          <a:p>
            <a:r>
              <a:rPr lang="en-US" sz="1200" i="1" dirty="0">
                <a:solidFill>
                  <a:srgbClr val="333333"/>
                </a:solidFill>
                <a:latin typeface="arial" panose="020B0604020202020204" pitchFamily="34" charset="0"/>
              </a:rPr>
              <a:t>Zhang, Reproductive Biomedicine Online 2017</a:t>
            </a:r>
            <a:endParaRPr lang="en-US" sz="1200" dirty="0"/>
          </a:p>
        </p:txBody>
      </p:sp>
    </p:spTree>
    <p:extLst>
      <p:ext uri="{BB962C8B-B14F-4D97-AF65-F5344CB8AC3E}">
        <p14:creationId xmlns:p14="http://schemas.microsoft.com/office/powerpoint/2010/main" val="37984929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6D7696-75ED-4C60-B1F1-EB282589F111}"/>
              </a:ext>
            </a:extLst>
          </p:cNvPr>
          <p:cNvSpPr>
            <a:spLocks noGrp="1"/>
          </p:cNvSpPr>
          <p:nvPr>
            <p:ph type="title"/>
          </p:nvPr>
        </p:nvSpPr>
        <p:spPr>
          <a:xfrm>
            <a:off x="152400" y="228600"/>
            <a:ext cx="9144000" cy="487362"/>
          </a:xfrm>
        </p:spPr>
        <p:txBody>
          <a:bodyPr/>
          <a:lstStyle/>
          <a:p>
            <a:r>
              <a:rPr lang="en-US" dirty="0"/>
              <a:t>Mitochondrial replacement therapy to treat </a:t>
            </a:r>
            <a:r>
              <a:rPr lang="en-US" u="sng" dirty="0"/>
              <a:t>infertility</a:t>
            </a:r>
          </a:p>
        </p:txBody>
      </p:sp>
      <p:sp>
        <p:nvSpPr>
          <p:cNvPr id="3" name="Content Placeholder 2">
            <a:extLst>
              <a:ext uri="{FF2B5EF4-FFF2-40B4-BE49-F238E27FC236}">
                <a16:creationId xmlns:a16="http://schemas.microsoft.com/office/drawing/2014/main" id="{23BD90DC-36CC-40A5-A030-BACF5E9EADC4}"/>
              </a:ext>
            </a:extLst>
          </p:cNvPr>
          <p:cNvSpPr>
            <a:spLocks noGrp="1"/>
          </p:cNvSpPr>
          <p:nvPr>
            <p:ph idx="1"/>
          </p:nvPr>
        </p:nvSpPr>
        <p:spPr/>
        <p:txBody>
          <a:bodyPr>
            <a:normAutofit/>
          </a:bodyPr>
          <a:lstStyle/>
          <a:p>
            <a:pPr marL="0" indent="0">
              <a:buNone/>
            </a:pPr>
            <a:r>
              <a:rPr lang="en-US" sz="1600" dirty="0"/>
              <a:t>Practice banned in US</a:t>
            </a:r>
          </a:p>
          <a:p>
            <a:pPr marL="0" indent="0">
              <a:buNone/>
            </a:pPr>
            <a:endParaRPr lang="en-US" sz="1600" dirty="0"/>
          </a:p>
          <a:p>
            <a:pPr marL="0" indent="0">
              <a:buNone/>
            </a:pPr>
            <a:r>
              <a:rPr lang="en-US" sz="1600" dirty="0"/>
              <a:t>April 2019 in Europe</a:t>
            </a:r>
          </a:p>
          <a:p>
            <a:r>
              <a:rPr lang="en-US" sz="1600" dirty="0"/>
              <a:t>Mother with multiple IVF failures, poor egg quality</a:t>
            </a:r>
          </a:p>
          <a:p>
            <a:r>
              <a:rPr lang="en-US" sz="1600" dirty="0"/>
              <a:t>Spindle nuclear transfer</a:t>
            </a:r>
          </a:p>
          <a:p>
            <a:pPr lvl="1"/>
            <a:r>
              <a:rPr lang="en-US" sz="1400" dirty="0"/>
              <a:t>egg from healthy donor</a:t>
            </a:r>
          </a:p>
          <a:p>
            <a:pPr lvl="1"/>
            <a:r>
              <a:rPr lang="en-US" sz="1400" dirty="0"/>
              <a:t>nucleus from mother</a:t>
            </a:r>
          </a:p>
          <a:p>
            <a:pPr lvl="1"/>
            <a:r>
              <a:rPr lang="en-US" sz="1400" dirty="0"/>
              <a:t>sperm from father</a:t>
            </a:r>
          </a:p>
          <a:p>
            <a:pPr marL="0" indent="0">
              <a:buNone/>
            </a:pPr>
            <a:endParaRPr lang="en-US" sz="1600" dirty="0"/>
          </a:p>
          <a:p>
            <a:pPr marL="0" indent="0">
              <a:buNone/>
            </a:pPr>
            <a:r>
              <a:rPr lang="en-US" sz="1600" dirty="0"/>
              <a:t>Practice now banned in EU</a:t>
            </a:r>
          </a:p>
        </p:txBody>
      </p:sp>
    </p:spTree>
    <p:extLst>
      <p:ext uri="{BB962C8B-B14F-4D97-AF65-F5344CB8AC3E}">
        <p14:creationId xmlns:p14="http://schemas.microsoft.com/office/powerpoint/2010/main" val="34526305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Mitochondrial genomics: outline</a:t>
            </a:r>
          </a:p>
        </p:txBody>
      </p:sp>
      <p:sp>
        <p:nvSpPr>
          <p:cNvPr id="3" name="Content Placeholder 2"/>
          <p:cNvSpPr>
            <a:spLocks noGrp="1"/>
          </p:cNvSpPr>
          <p:nvPr>
            <p:ph idx="1"/>
          </p:nvPr>
        </p:nvSpPr>
        <p:spPr/>
        <p:txBody>
          <a:bodyPr>
            <a:normAutofit/>
          </a:bodyPr>
          <a:lstStyle/>
          <a:p>
            <a:r>
              <a:rPr lang="en-US" dirty="0">
                <a:solidFill>
                  <a:schemeClr val="bg1">
                    <a:lumMod val="65000"/>
                  </a:schemeClr>
                </a:solidFill>
              </a:rPr>
              <a:t>Background</a:t>
            </a:r>
          </a:p>
          <a:p>
            <a:endParaRPr lang="en-US" dirty="0">
              <a:solidFill>
                <a:schemeClr val="bg1">
                  <a:lumMod val="65000"/>
                </a:schemeClr>
              </a:solidFill>
            </a:endParaRPr>
          </a:p>
          <a:p>
            <a:r>
              <a:rPr lang="en-US" dirty="0">
                <a:solidFill>
                  <a:schemeClr val="bg1">
                    <a:lumMod val="65000"/>
                  </a:schemeClr>
                </a:solidFill>
              </a:rPr>
              <a:t>Mitochondrial genome (mtDNA)</a:t>
            </a:r>
          </a:p>
          <a:p>
            <a:pPr marL="0" indent="0">
              <a:buNone/>
            </a:pPr>
            <a:endParaRPr lang="en-US" dirty="0">
              <a:solidFill>
                <a:schemeClr val="bg1">
                  <a:lumMod val="65000"/>
                </a:schemeClr>
              </a:solidFill>
            </a:endParaRPr>
          </a:p>
          <a:p>
            <a:r>
              <a:rPr lang="en-US" dirty="0">
                <a:solidFill>
                  <a:schemeClr val="bg1">
                    <a:lumMod val="65000"/>
                  </a:schemeClr>
                </a:solidFill>
              </a:rPr>
              <a:t>mtDNA sequence analysis challenges</a:t>
            </a:r>
          </a:p>
          <a:p>
            <a:endParaRPr lang="en-US" dirty="0">
              <a:solidFill>
                <a:schemeClr val="bg1">
                  <a:lumMod val="65000"/>
                </a:schemeClr>
              </a:solidFill>
            </a:endParaRPr>
          </a:p>
          <a:p>
            <a:r>
              <a:rPr lang="en-US" dirty="0">
                <a:solidFill>
                  <a:schemeClr val="bg1">
                    <a:lumMod val="65000"/>
                  </a:schemeClr>
                </a:solidFill>
              </a:rPr>
              <a:t>Mitochondrial disease &amp; diagnosis</a:t>
            </a:r>
          </a:p>
          <a:p>
            <a:endParaRPr lang="en-US" dirty="0">
              <a:solidFill>
                <a:schemeClr val="bg1">
                  <a:lumMod val="65000"/>
                </a:schemeClr>
              </a:solidFill>
            </a:endParaRPr>
          </a:p>
          <a:p>
            <a:r>
              <a:rPr lang="en-US" dirty="0">
                <a:solidFill>
                  <a:schemeClr val="bg1">
                    <a:lumMod val="65000"/>
                  </a:schemeClr>
                </a:solidFill>
              </a:rPr>
              <a:t>Oocyte transfer to prevent </a:t>
            </a:r>
            <a:r>
              <a:rPr lang="en-US" dirty="0" err="1">
                <a:solidFill>
                  <a:schemeClr val="bg1">
                    <a:lumMod val="65000"/>
                  </a:schemeClr>
                </a:solidFill>
              </a:rPr>
              <a:t>mtDNA</a:t>
            </a:r>
            <a:r>
              <a:rPr lang="en-US" dirty="0">
                <a:solidFill>
                  <a:schemeClr val="bg1">
                    <a:lumMod val="65000"/>
                  </a:schemeClr>
                </a:solidFill>
              </a:rPr>
              <a:t> disease transmission</a:t>
            </a:r>
          </a:p>
          <a:p>
            <a:endParaRPr lang="en-US" dirty="0">
              <a:solidFill>
                <a:schemeClr val="bg1">
                  <a:lumMod val="65000"/>
                </a:schemeClr>
              </a:solidFill>
            </a:endParaRPr>
          </a:p>
          <a:p>
            <a:r>
              <a:rPr lang="en-US" dirty="0"/>
              <a:t>Somatic </a:t>
            </a:r>
            <a:r>
              <a:rPr lang="en-US" dirty="0" err="1"/>
              <a:t>mtDNA</a:t>
            </a:r>
            <a:r>
              <a:rPr lang="en-US" dirty="0"/>
              <a:t> alterations (tissues &amp; cancer &amp; aging)</a:t>
            </a:r>
          </a:p>
          <a:p>
            <a:pPr marL="0" indent="0">
              <a:buNone/>
            </a:pPr>
            <a:endParaRPr lang="en-US" dirty="0">
              <a:solidFill>
                <a:schemeClr val="bg1">
                  <a:lumMod val="65000"/>
                </a:schemeClr>
              </a:solidFill>
            </a:endParaRPr>
          </a:p>
        </p:txBody>
      </p:sp>
    </p:spTree>
    <p:extLst>
      <p:ext uri="{BB962C8B-B14F-4D97-AF65-F5344CB8AC3E}">
        <p14:creationId xmlns:p14="http://schemas.microsoft.com/office/powerpoint/2010/main" val="113356951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915400" cy="487362"/>
          </a:xfrm>
        </p:spPr>
        <p:txBody>
          <a:bodyPr/>
          <a:lstStyle/>
          <a:p>
            <a:r>
              <a:rPr lang="en-US" dirty="0"/>
              <a:t>Somatic </a:t>
            </a:r>
            <a:r>
              <a:rPr lang="en-US" dirty="0" err="1"/>
              <a:t>mtDNA</a:t>
            </a:r>
            <a:r>
              <a:rPr lang="en-US" dirty="0"/>
              <a:t> mutations</a:t>
            </a:r>
          </a:p>
        </p:txBody>
      </p:sp>
      <p:pic>
        <p:nvPicPr>
          <p:cNvPr id="4" name="Picture 3"/>
          <p:cNvPicPr>
            <a:picLocks noChangeAspect="1"/>
          </p:cNvPicPr>
          <p:nvPr/>
        </p:nvPicPr>
        <p:blipFill>
          <a:blip r:embed="rId2"/>
          <a:stretch>
            <a:fillRect/>
          </a:stretch>
        </p:blipFill>
        <p:spPr>
          <a:xfrm>
            <a:off x="1447800" y="1219200"/>
            <a:ext cx="6327483" cy="5019675"/>
          </a:xfrm>
          <a:prstGeom prst="rect">
            <a:avLst/>
          </a:prstGeom>
        </p:spPr>
      </p:pic>
      <p:sp>
        <p:nvSpPr>
          <p:cNvPr id="5" name="Content Placeholder 4"/>
          <p:cNvSpPr>
            <a:spLocks noGrp="1"/>
          </p:cNvSpPr>
          <p:nvPr>
            <p:ph idx="1"/>
          </p:nvPr>
        </p:nvSpPr>
        <p:spPr>
          <a:xfrm>
            <a:off x="5257800" y="5867400"/>
            <a:ext cx="1981200" cy="304800"/>
          </a:xfrm>
        </p:spPr>
        <p:txBody>
          <a:bodyPr>
            <a:normAutofit fontScale="85000" lnSpcReduction="20000"/>
          </a:bodyPr>
          <a:lstStyle/>
          <a:p>
            <a:pPr marL="0" indent="0">
              <a:buNone/>
            </a:pPr>
            <a:r>
              <a:rPr lang="en-US" dirty="0"/>
              <a:t>March 2019</a:t>
            </a:r>
          </a:p>
        </p:txBody>
      </p:sp>
    </p:spTree>
    <p:extLst>
      <p:ext uri="{BB962C8B-B14F-4D97-AF65-F5344CB8AC3E}">
        <p14:creationId xmlns:p14="http://schemas.microsoft.com/office/powerpoint/2010/main" val="111183905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5A1A3-2E46-4B15-AC77-419471720F78}"/>
              </a:ext>
            </a:extLst>
          </p:cNvPr>
          <p:cNvSpPr>
            <a:spLocks noGrp="1"/>
          </p:cNvSpPr>
          <p:nvPr>
            <p:ph type="title"/>
          </p:nvPr>
        </p:nvSpPr>
        <p:spPr/>
        <p:txBody>
          <a:bodyPr/>
          <a:lstStyle/>
          <a:p>
            <a:r>
              <a:rPr lang="en-US" dirty="0"/>
              <a:t>Somatic </a:t>
            </a:r>
            <a:r>
              <a:rPr lang="en-US" dirty="0" err="1"/>
              <a:t>mtDNA</a:t>
            </a:r>
            <a:r>
              <a:rPr lang="en-US" dirty="0"/>
              <a:t> mutations in human tissues</a:t>
            </a:r>
          </a:p>
        </p:txBody>
      </p:sp>
      <p:pic>
        <p:nvPicPr>
          <p:cNvPr id="6" name="Picture 5">
            <a:extLst>
              <a:ext uri="{FF2B5EF4-FFF2-40B4-BE49-F238E27FC236}">
                <a16:creationId xmlns:a16="http://schemas.microsoft.com/office/drawing/2014/main" id="{8FFD3CCE-BB53-4F36-89B3-4112EE9BB87C}"/>
              </a:ext>
            </a:extLst>
          </p:cNvPr>
          <p:cNvPicPr>
            <a:picLocks noChangeAspect="1"/>
          </p:cNvPicPr>
          <p:nvPr/>
        </p:nvPicPr>
        <p:blipFill>
          <a:blip r:embed="rId2"/>
          <a:stretch>
            <a:fillRect/>
          </a:stretch>
        </p:blipFill>
        <p:spPr>
          <a:xfrm>
            <a:off x="5410200" y="2178329"/>
            <a:ext cx="3411303" cy="2896860"/>
          </a:xfrm>
          <a:prstGeom prst="rect">
            <a:avLst/>
          </a:prstGeom>
        </p:spPr>
      </p:pic>
      <p:sp>
        <p:nvSpPr>
          <p:cNvPr id="7" name="TextBox 6">
            <a:extLst>
              <a:ext uri="{FF2B5EF4-FFF2-40B4-BE49-F238E27FC236}">
                <a16:creationId xmlns:a16="http://schemas.microsoft.com/office/drawing/2014/main" id="{FC23657C-7590-471B-A1C4-D59AA2EF5788}"/>
              </a:ext>
            </a:extLst>
          </p:cNvPr>
          <p:cNvSpPr txBox="1"/>
          <p:nvPr/>
        </p:nvSpPr>
        <p:spPr>
          <a:xfrm>
            <a:off x="812110" y="843262"/>
            <a:ext cx="4071757" cy="646331"/>
          </a:xfrm>
          <a:prstGeom prst="rect">
            <a:avLst/>
          </a:prstGeom>
          <a:noFill/>
        </p:spPr>
        <p:txBody>
          <a:bodyPr wrap="none" rtlCol="0">
            <a:spAutoFit/>
          </a:bodyPr>
          <a:lstStyle/>
          <a:p>
            <a:pPr algn="ctr"/>
            <a:r>
              <a:rPr lang="en-US" dirty="0">
                <a:solidFill>
                  <a:srgbClr val="FF0000"/>
                </a:solidFill>
              </a:rPr>
              <a:t>Typically 0-1 somatic mutation per tissue;</a:t>
            </a:r>
          </a:p>
          <a:p>
            <a:pPr algn="ctr"/>
            <a:r>
              <a:rPr lang="en-US" dirty="0">
                <a:solidFill>
                  <a:srgbClr val="FF0000"/>
                </a:solidFill>
              </a:rPr>
              <a:t>Highest in blood; lowest in brain/heart</a:t>
            </a:r>
          </a:p>
        </p:txBody>
      </p:sp>
      <p:pic>
        <p:nvPicPr>
          <p:cNvPr id="8" name="Picture 7">
            <a:extLst>
              <a:ext uri="{FF2B5EF4-FFF2-40B4-BE49-F238E27FC236}">
                <a16:creationId xmlns:a16="http://schemas.microsoft.com/office/drawing/2014/main" id="{241C033C-68D8-4714-AE9B-1908FBD72ACE}"/>
              </a:ext>
            </a:extLst>
          </p:cNvPr>
          <p:cNvPicPr>
            <a:picLocks noChangeAspect="1"/>
          </p:cNvPicPr>
          <p:nvPr/>
        </p:nvPicPr>
        <p:blipFill rotWithShape="1">
          <a:blip r:embed="rId3"/>
          <a:srcRect t="38479" b="-1"/>
          <a:stretch/>
        </p:blipFill>
        <p:spPr>
          <a:xfrm>
            <a:off x="875925" y="1540028"/>
            <a:ext cx="3810000" cy="3368459"/>
          </a:xfrm>
          <a:prstGeom prst="rect">
            <a:avLst/>
          </a:prstGeom>
        </p:spPr>
      </p:pic>
      <p:sp>
        <p:nvSpPr>
          <p:cNvPr id="9" name="Content Placeholder 3">
            <a:extLst>
              <a:ext uri="{FF2B5EF4-FFF2-40B4-BE49-F238E27FC236}">
                <a16:creationId xmlns:a16="http://schemas.microsoft.com/office/drawing/2014/main" id="{AB3F45A4-C47E-4589-A9B4-F6843AD2D9DF}"/>
              </a:ext>
            </a:extLst>
          </p:cNvPr>
          <p:cNvSpPr>
            <a:spLocks noGrp="1"/>
          </p:cNvSpPr>
          <p:nvPr>
            <p:ph idx="1"/>
          </p:nvPr>
        </p:nvSpPr>
        <p:spPr>
          <a:xfrm>
            <a:off x="1752600" y="4854603"/>
            <a:ext cx="3411303" cy="441172"/>
          </a:xfrm>
        </p:spPr>
        <p:txBody>
          <a:bodyPr>
            <a:noAutofit/>
          </a:bodyPr>
          <a:lstStyle/>
          <a:p>
            <a:pPr marL="0" indent="0">
              <a:buNone/>
            </a:pPr>
            <a:r>
              <a:rPr lang="en-US" sz="1400" dirty="0">
                <a:latin typeface="Arial" panose="020B0604020202020204" pitchFamily="34" charset="0"/>
              </a:rPr>
              <a:t>Mean # GTEX tissue-specific mutations</a:t>
            </a:r>
          </a:p>
        </p:txBody>
      </p:sp>
      <p:sp>
        <p:nvSpPr>
          <p:cNvPr id="10" name="TextBox 9">
            <a:extLst>
              <a:ext uri="{FF2B5EF4-FFF2-40B4-BE49-F238E27FC236}">
                <a16:creationId xmlns:a16="http://schemas.microsoft.com/office/drawing/2014/main" id="{FED3C525-D949-422E-9AC5-D48E4ED3635B}"/>
              </a:ext>
            </a:extLst>
          </p:cNvPr>
          <p:cNvSpPr txBox="1"/>
          <p:nvPr/>
        </p:nvSpPr>
        <p:spPr>
          <a:xfrm>
            <a:off x="5791200" y="829966"/>
            <a:ext cx="2769733" cy="369332"/>
          </a:xfrm>
          <a:prstGeom prst="rect">
            <a:avLst/>
          </a:prstGeom>
          <a:noFill/>
        </p:spPr>
        <p:txBody>
          <a:bodyPr wrap="none" rtlCol="0">
            <a:spAutoFit/>
          </a:bodyPr>
          <a:lstStyle/>
          <a:p>
            <a:r>
              <a:rPr lang="en-US" dirty="0">
                <a:solidFill>
                  <a:srgbClr val="FF0000"/>
                </a:solidFill>
              </a:rPr>
              <a:t>Most are low-</a:t>
            </a:r>
            <a:r>
              <a:rPr lang="en-US" dirty="0" err="1">
                <a:solidFill>
                  <a:srgbClr val="FF0000"/>
                </a:solidFill>
              </a:rPr>
              <a:t>heteroplasmy</a:t>
            </a:r>
            <a:endParaRPr lang="en-US" dirty="0">
              <a:solidFill>
                <a:srgbClr val="FF0000"/>
              </a:solidFill>
            </a:endParaRPr>
          </a:p>
        </p:txBody>
      </p:sp>
      <p:sp>
        <p:nvSpPr>
          <p:cNvPr id="11" name="TextBox 10">
            <a:extLst>
              <a:ext uri="{FF2B5EF4-FFF2-40B4-BE49-F238E27FC236}">
                <a16:creationId xmlns:a16="http://schemas.microsoft.com/office/drawing/2014/main" id="{08DFA13A-B66B-4B03-AB9E-043A65925C14}"/>
              </a:ext>
            </a:extLst>
          </p:cNvPr>
          <p:cNvSpPr txBox="1"/>
          <p:nvPr/>
        </p:nvSpPr>
        <p:spPr>
          <a:xfrm>
            <a:off x="7557540" y="6580176"/>
            <a:ext cx="1586460" cy="276999"/>
          </a:xfrm>
          <a:prstGeom prst="rect">
            <a:avLst/>
          </a:prstGeom>
          <a:noFill/>
        </p:spPr>
        <p:txBody>
          <a:bodyPr wrap="none" rtlCol="0">
            <a:spAutoFit/>
          </a:bodyPr>
          <a:lstStyle/>
          <a:p>
            <a:r>
              <a:rPr lang="en-US" sz="1200" i="1" dirty="0"/>
              <a:t>Ludwig et al, Cell 2019</a:t>
            </a:r>
          </a:p>
        </p:txBody>
      </p:sp>
      <p:sp>
        <p:nvSpPr>
          <p:cNvPr id="12" name="TextBox 11">
            <a:extLst>
              <a:ext uri="{FF2B5EF4-FFF2-40B4-BE49-F238E27FC236}">
                <a16:creationId xmlns:a16="http://schemas.microsoft.com/office/drawing/2014/main" id="{3089AFE6-9855-469B-8344-E7D716292E1B}"/>
              </a:ext>
            </a:extLst>
          </p:cNvPr>
          <p:cNvSpPr txBox="1"/>
          <p:nvPr/>
        </p:nvSpPr>
        <p:spPr>
          <a:xfrm>
            <a:off x="26406" y="6580175"/>
            <a:ext cx="938077" cy="276999"/>
          </a:xfrm>
          <a:prstGeom prst="rect">
            <a:avLst/>
          </a:prstGeom>
          <a:noFill/>
        </p:spPr>
        <p:txBody>
          <a:bodyPr wrap="none" rtlCol="0">
            <a:spAutoFit/>
          </a:bodyPr>
          <a:lstStyle/>
          <a:p>
            <a:r>
              <a:rPr lang="en-US" sz="1200" i="1" dirty="0"/>
              <a:t>unpublished</a:t>
            </a:r>
          </a:p>
        </p:txBody>
      </p:sp>
    </p:spTree>
    <p:extLst>
      <p:ext uri="{BB962C8B-B14F-4D97-AF65-F5344CB8AC3E}">
        <p14:creationId xmlns:p14="http://schemas.microsoft.com/office/powerpoint/2010/main" val="271344871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5A1A3-2E46-4B15-AC77-419471720F78}"/>
              </a:ext>
            </a:extLst>
          </p:cNvPr>
          <p:cNvSpPr>
            <a:spLocks noGrp="1"/>
          </p:cNvSpPr>
          <p:nvPr>
            <p:ph type="title"/>
          </p:nvPr>
        </p:nvSpPr>
        <p:spPr/>
        <p:txBody>
          <a:bodyPr/>
          <a:lstStyle/>
          <a:p>
            <a:r>
              <a:rPr lang="en-US" dirty="0"/>
              <a:t>Somatic </a:t>
            </a:r>
            <a:r>
              <a:rPr lang="en-US" dirty="0" err="1"/>
              <a:t>mtDNA</a:t>
            </a:r>
            <a:r>
              <a:rPr lang="en-US" dirty="0"/>
              <a:t> mutations in cancer</a:t>
            </a:r>
          </a:p>
        </p:txBody>
      </p:sp>
      <p:sp>
        <p:nvSpPr>
          <p:cNvPr id="7" name="TextBox 6">
            <a:extLst>
              <a:ext uri="{FF2B5EF4-FFF2-40B4-BE49-F238E27FC236}">
                <a16:creationId xmlns:a16="http://schemas.microsoft.com/office/drawing/2014/main" id="{FC23657C-7590-471B-A1C4-D59AA2EF5788}"/>
              </a:ext>
            </a:extLst>
          </p:cNvPr>
          <p:cNvSpPr txBox="1"/>
          <p:nvPr/>
        </p:nvSpPr>
        <p:spPr>
          <a:xfrm>
            <a:off x="762000" y="843262"/>
            <a:ext cx="4047711" cy="369332"/>
          </a:xfrm>
          <a:prstGeom prst="rect">
            <a:avLst/>
          </a:prstGeom>
          <a:noFill/>
        </p:spPr>
        <p:txBody>
          <a:bodyPr wrap="none" rtlCol="0">
            <a:spAutoFit/>
          </a:bodyPr>
          <a:lstStyle/>
          <a:p>
            <a:r>
              <a:rPr lang="en-US" dirty="0">
                <a:solidFill>
                  <a:srgbClr val="FF0000"/>
                </a:solidFill>
              </a:rPr>
              <a:t>Typically 0-1 somatic mutation per tumor</a:t>
            </a:r>
          </a:p>
        </p:txBody>
      </p:sp>
      <p:sp>
        <p:nvSpPr>
          <p:cNvPr id="10" name="TextBox 9">
            <a:extLst>
              <a:ext uri="{FF2B5EF4-FFF2-40B4-BE49-F238E27FC236}">
                <a16:creationId xmlns:a16="http://schemas.microsoft.com/office/drawing/2014/main" id="{FED3C525-D949-422E-9AC5-D48E4ED3635B}"/>
              </a:ext>
            </a:extLst>
          </p:cNvPr>
          <p:cNvSpPr txBox="1"/>
          <p:nvPr/>
        </p:nvSpPr>
        <p:spPr>
          <a:xfrm>
            <a:off x="6371413" y="843262"/>
            <a:ext cx="1996252" cy="369332"/>
          </a:xfrm>
          <a:prstGeom prst="rect">
            <a:avLst/>
          </a:prstGeom>
          <a:noFill/>
        </p:spPr>
        <p:txBody>
          <a:bodyPr wrap="none" rtlCol="0">
            <a:spAutoFit/>
          </a:bodyPr>
          <a:lstStyle/>
          <a:p>
            <a:r>
              <a:rPr lang="en-US" dirty="0">
                <a:solidFill>
                  <a:srgbClr val="FF0000"/>
                </a:solidFill>
              </a:rPr>
              <a:t>Increase with aging</a:t>
            </a:r>
          </a:p>
        </p:txBody>
      </p:sp>
      <p:pic>
        <p:nvPicPr>
          <p:cNvPr id="11" name="Picture 10">
            <a:extLst>
              <a:ext uri="{FF2B5EF4-FFF2-40B4-BE49-F238E27FC236}">
                <a16:creationId xmlns:a16="http://schemas.microsoft.com/office/drawing/2014/main" id="{77EBF732-E256-405F-9F1F-71D8EDE9B407}"/>
              </a:ext>
            </a:extLst>
          </p:cNvPr>
          <p:cNvPicPr>
            <a:picLocks noChangeAspect="1"/>
          </p:cNvPicPr>
          <p:nvPr/>
        </p:nvPicPr>
        <p:blipFill rotWithShape="1">
          <a:blip r:embed="rId2"/>
          <a:srcRect t="7000"/>
          <a:stretch/>
        </p:blipFill>
        <p:spPr>
          <a:xfrm>
            <a:off x="913611" y="1207388"/>
            <a:ext cx="3267075" cy="2374012"/>
          </a:xfrm>
          <a:prstGeom prst="rect">
            <a:avLst/>
          </a:prstGeom>
        </p:spPr>
      </p:pic>
      <p:pic>
        <p:nvPicPr>
          <p:cNvPr id="12" name="Picture 11">
            <a:extLst>
              <a:ext uri="{FF2B5EF4-FFF2-40B4-BE49-F238E27FC236}">
                <a16:creationId xmlns:a16="http://schemas.microsoft.com/office/drawing/2014/main" id="{91740470-C6C4-4BEA-9EEB-582A3C0EAC23}"/>
              </a:ext>
            </a:extLst>
          </p:cNvPr>
          <p:cNvPicPr>
            <a:picLocks noChangeAspect="1"/>
          </p:cNvPicPr>
          <p:nvPr/>
        </p:nvPicPr>
        <p:blipFill rotWithShape="1">
          <a:blip r:embed="rId3"/>
          <a:srcRect t="4870"/>
          <a:stretch/>
        </p:blipFill>
        <p:spPr>
          <a:xfrm>
            <a:off x="5981700" y="1207387"/>
            <a:ext cx="2781300" cy="2374013"/>
          </a:xfrm>
          <a:prstGeom prst="rect">
            <a:avLst/>
          </a:prstGeom>
        </p:spPr>
      </p:pic>
      <p:sp>
        <p:nvSpPr>
          <p:cNvPr id="13" name="TextBox 12">
            <a:extLst>
              <a:ext uri="{FF2B5EF4-FFF2-40B4-BE49-F238E27FC236}">
                <a16:creationId xmlns:a16="http://schemas.microsoft.com/office/drawing/2014/main" id="{955798A7-0D96-4771-9EBD-730CB525D935}"/>
              </a:ext>
            </a:extLst>
          </p:cNvPr>
          <p:cNvSpPr txBox="1"/>
          <p:nvPr/>
        </p:nvSpPr>
        <p:spPr>
          <a:xfrm>
            <a:off x="4180686" y="7456404"/>
            <a:ext cx="2838982" cy="369332"/>
          </a:xfrm>
          <a:prstGeom prst="rect">
            <a:avLst/>
          </a:prstGeom>
          <a:noFill/>
        </p:spPr>
        <p:txBody>
          <a:bodyPr wrap="none" rtlCol="0">
            <a:spAutoFit/>
          </a:bodyPr>
          <a:lstStyle/>
          <a:p>
            <a:r>
              <a:rPr lang="en-US" dirty="0">
                <a:solidFill>
                  <a:srgbClr val="FF0000"/>
                </a:solidFill>
              </a:rPr>
              <a:t>Mutations increase with age</a:t>
            </a:r>
          </a:p>
        </p:txBody>
      </p:sp>
      <p:sp>
        <p:nvSpPr>
          <p:cNvPr id="14" name="TextBox 13">
            <a:extLst>
              <a:ext uri="{FF2B5EF4-FFF2-40B4-BE49-F238E27FC236}">
                <a16:creationId xmlns:a16="http://schemas.microsoft.com/office/drawing/2014/main" id="{9E325CA9-AB15-4E09-8AD7-D5C456DB0A2D}"/>
              </a:ext>
            </a:extLst>
          </p:cNvPr>
          <p:cNvSpPr txBox="1"/>
          <p:nvPr/>
        </p:nvSpPr>
        <p:spPr>
          <a:xfrm>
            <a:off x="485606" y="7484979"/>
            <a:ext cx="4047711" cy="369332"/>
          </a:xfrm>
          <a:prstGeom prst="rect">
            <a:avLst/>
          </a:prstGeom>
          <a:noFill/>
        </p:spPr>
        <p:txBody>
          <a:bodyPr wrap="none" rtlCol="0">
            <a:spAutoFit/>
          </a:bodyPr>
          <a:lstStyle/>
          <a:p>
            <a:r>
              <a:rPr lang="en-US" dirty="0">
                <a:solidFill>
                  <a:srgbClr val="FF0000"/>
                </a:solidFill>
              </a:rPr>
              <a:t>Typically 0-1 somatic mutation per tumor</a:t>
            </a:r>
          </a:p>
        </p:txBody>
      </p:sp>
      <p:sp>
        <p:nvSpPr>
          <p:cNvPr id="19" name="Rectangle 18">
            <a:extLst>
              <a:ext uri="{FF2B5EF4-FFF2-40B4-BE49-F238E27FC236}">
                <a16:creationId xmlns:a16="http://schemas.microsoft.com/office/drawing/2014/main" id="{DB8C2C44-2045-4263-A71B-D69D68D5F0FE}"/>
              </a:ext>
            </a:extLst>
          </p:cNvPr>
          <p:cNvSpPr/>
          <p:nvPr/>
        </p:nvSpPr>
        <p:spPr>
          <a:xfrm>
            <a:off x="6765785" y="6542901"/>
            <a:ext cx="2378215" cy="307777"/>
          </a:xfrm>
          <a:prstGeom prst="rect">
            <a:avLst/>
          </a:prstGeom>
        </p:spPr>
        <p:txBody>
          <a:bodyPr wrap="none">
            <a:spAutoFit/>
          </a:bodyPr>
          <a:lstStyle/>
          <a:p>
            <a:pPr algn="r"/>
            <a:r>
              <a:rPr lang="en-US" sz="1400" b="1" dirty="0"/>
              <a:t> </a:t>
            </a:r>
            <a:r>
              <a:rPr lang="en-US" sz="1400" dirty="0"/>
              <a:t>Ju, Campbell et al, eLIFE 2014</a:t>
            </a:r>
          </a:p>
        </p:txBody>
      </p:sp>
      <p:pic>
        <p:nvPicPr>
          <p:cNvPr id="20" name="Picture 3">
            <a:extLst>
              <a:ext uri="{FF2B5EF4-FFF2-40B4-BE49-F238E27FC236}">
                <a16:creationId xmlns:a16="http://schemas.microsoft.com/office/drawing/2014/main" id="{7B6D58C2-4089-4370-A415-3D3E2AC77874}"/>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 r="50000" b="44992"/>
          <a:stretch/>
        </p:blipFill>
        <p:spPr bwMode="auto">
          <a:xfrm>
            <a:off x="1312375" y="4200187"/>
            <a:ext cx="3008708" cy="263742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1" name="TextBox 20">
            <a:extLst>
              <a:ext uri="{FF2B5EF4-FFF2-40B4-BE49-F238E27FC236}">
                <a16:creationId xmlns:a16="http://schemas.microsoft.com/office/drawing/2014/main" id="{6CEE4025-3E08-43B5-BDAB-1580173777B2}"/>
              </a:ext>
            </a:extLst>
          </p:cNvPr>
          <p:cNvSpPr txBox="1"/>
          <p:nvPr/>
        </p:nvSpPr>
        <p:spPr>
          <a:xfrm>
            <a:off x="762000" y="3785806"/>
            <a:ext cx="4665188" cy="369332"/>
          </a:xfrm>
          <a:prstGeom prst="rect">
            <a:avLst/>
          </a:prstGeom>
          <a:noFill/>
        </p:spPr>
        <p:txBody>
          <a:bodyPr wrap="none" rtlCol="0">
            <a:spAutoFit/>
          </a:bodyPr>
          <a:lstStyle/>
          <a:p>
            <a:r>
              <a:rPr lang="en-US" dirty="0">
                <a:solidFill>
                  <a:srgbClr val="FF0000"/>
                </a:solidFill>
              </a:rPr>
              <a:t>Likely passengers (selection against deleterious)</a:t>
            </a:r>
          </a:p>
        </p:txBody>
      </p:sp>
    </p:spTree>
    <p:extLst>
      <p:ext uri="{BB962C8B-B14F-4D97-AF65-F5344CB8AC3E}">
        <p14:creationId xmlns:p14="http://schemas.microsoft.com/office/powerpoint/2010/main" val="308897767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16121-DC10-4D96-894F-2946FBFA6970}"/>
              </a:ext>
            </a:extLst>
          </p:cNvPr>
          <p:cNvSpPr>
            <a:spLocks noGrp="1"/>
          </p:cNvSpPr>
          <p:nvPr>
            <p:ph type="title"/>
          </p:nvPr>
        </p:nvSpPr>
        <p:spPr/>
        <p:txBody>
          <a:bodyPr/>
          <a:lstStyle/>
          <a:p>
            <a:r>
              <a:rPr lang="en-US" dirty="0"/>
              <a:t>Somatic </a:t>
            </a:r>
            <a:r>
              <a:rPr lang="en-US" dirty="0" err="1"/>
              <a:t>mtDNA</a:t>
            </a:r>
            <a:r>
              <a:rPr lang="en-US" dirty="0"/>
              <a:t> mutations in cancer: </a:t>
            </a:r>
            <a:br>
              <a:rPr lang="en-US" dirty="0"/>
            </a:br>
            <a:r>
              <a:rPr lang="en-US" dirty="0"/>
              <a:t>Evidence causal in 3 rare cancers</a:t>
            </a:r>
          </a:p>
        </p:txBody>
      </p:sp>
      <p:pic>
        <p:nvPicPr>
          <p:cNvPr id="4" name="Picture 3">
            <a:extLst>
              <a:ext uri="{FF2B5EF4-FFF2-40B4-BE49-F238E27FC236}">
                <a16:creationId xmlns:a16="http://schemas.microsoft.com/office/drawing/2014/main" id="{DE237EA7-3BA4-4AEE-929E-E47120AECD08}"/>
              </a:ext>
            </a:extLst>
          </p:cNvPr>
          <p:cNvPicPr>
            <a:picLocks noChangeAspect="1"/>
          </p:cNvPicPr>
          <p:nvPr/>
        </p:nvPicPr>
        <p:blipFill>
          <a:blip r:embed="rId2"/>
          <a:stretch>
            <a:fillRect/>
          </a:stretch>
        </p:blipFill>
        <p:spPr>
          <a:xfrm>
            <a:off x="5681230" y="1891688"/>
            <a:ext cx="2671552" cy="2110189"/>
          </a:xfrm>
          <a:prstGeom prst="rect">
            <a:avLst/>
          </a:prstGeom>
        </p:spPr>
      </p:pic>
      <p:pic>
        <p:nvPicPr>
          <p:cNvPr id="2050" name="Picture 2" descr="Image result for renal oncocytoma EM">
            <a:extLst>
              <a:ext uri="{FF2B5EF4-FFF2-40B4-BE49-F238E27FC236}">
                <a16:creationId xmlns:a16="http://schemas.microsoft.com/office/drawing/2014/main" id="{8D7946CC-2DB9-4FE8-897E-6020C4F5FA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828800"/>
            <a:ext cx="3552181" cy="23622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C3BA081B-6E5E-4626-A12C-DCD5819AE42B}"/>
              </a:ext>
            </a:extLst>
          </p:cNvPr>
          <p:cNvSpPr>
            <a:spLocks noGrp="1"/>
          </p:cNvSpPr>
          <p:nvPr>
            <p:ph idx="1"/>
          </p:nvPr>
        </p:nvSpPr>
        <p:spPr/>
        <p:txBody>
          <a:bodyPr>
            <a:normAutofit/>
          </a:bodyPr>
          <a:lstStyle/>
          <a:p>
            <a:pPr marL="457200" indent="-457200">
              <a:buFont typeface="+mj-lt"/>
              <a:buAutoNum type="arabicPeriod"/>
            </a:pPr>
            <a:endParaRPr lang="en-US" sz="1600" dirty="0"/>
          </a:p>
          <a:p>
            <a:pPr marL="457200" indent="-457200">
              <a:buFont typeface="+mj-lt"/>
              <a:buAutoNum type="arabicPeriod"/>
            </a:pPr>
            <a:r>
              <a:rPr lang="en-US" sz="1600" dirty="0"/>
              <a:t>Adrenocortical carcinoma</a:t>
            </a:r>
          </a:p>
          <a:p>
            <a:pPr marL="457200" indent="-457200">
              <a:buFont typeface="+mj-lt"/>
              <a:buAutoNum type="arabicPeriod"/>
            </a:pPr>
            <a:r>
              <a:rPr lang="en-US" sz="1600" dirty="0"/>
              <a:t>Renal oncocytoma: 70-85% have </a:t>
            </a:r>
            <a:r>
              <a:rPr lang="en-US" sz="1600" dirty="0" err="1"/>
              <a:t>mtDNA</a:t>
            </a:r>
            <a:r>
              <a:rPr lang="en-US" sz="1600" dirty="0"/>
              <a:t> loss-of-function mutations in complex I genes</a:t>
            </a:r>
          </a:p>
          <a:p>
            <a:pPr marL="457200" indent="-457200">
              <a:buFont typeface="+mj-lt"/>
              <a:buAutoNum type="arabicPeriod"/>
            </a:pPr>
            <a:endParaRPr lang="en-US" sz="1600" dirty="0"/>
          </a:p>
          <a:p>
            <a:pPr marL="457200" indent="-457200">
              <a:buFont typeface="+mj-lt"/>
              <a:buAutoNum type="arabicPeriod"/>
            </a:pPr>
            <a:endParaRPr lang="en-US" sz="1600" dirty="0"/>
          </a:p>
          <a:p>
            <a:pPr marL="457200" indent="-457200">
              <a:buFont typeface="+mj-lt"/>
              <a:buAutoNum type="arabicPeriod"/>
            </a:pPr>
            <a:endParaRPr lang="en-US" sz="1600" dirty="0"/>
          </a:p>
          <a:p>
            <a:pPr marL="457200" indent="-457200">
              <a:buFont typeface="+mj-lt"/>
              <a:buAutoNum type="arabicPeriod"/>
            </a:pPr>
            <a:endParaRPr lang="en-US" sz="1600" dirty="0"/>
          </a:p>
          <a:p>
            <a:pPr marL="457200" indent="-457200">
              <a:buFont typeface="+mj-lt"/>
              <a:buAutoNum type="arabicPeriod"/>
            </a:pPr>
            <a:endParaRPr lang="en-US" sz="1600" dirty="0"/>
          </a:p>
          <a:p>
            <a:pPr marL="457200" indent="-457200">
              <a:buFont typeface="+mj-lt"/>
              <a:buAutoNum type="arabicPeriod"/>
            </a:pPr>
            <a:endParaRPr lang="en-US" sz="1600" dirty="0"/>
          </a:p>
          <a:p>
            <a:pPr marL="457200" indent="-457200">
              <a:buFont typeface="+mj-lt"/>
              <a:buAutoNum type="arabicPeriod"/>
            </a:pPr>
            <a:endParaRPr lang="en-US" sz="1600" dirty="0"/>
          </a:p>
          <a:p>
            <a:pPr marL="457200" indent="-457200">
              <a:buFont typeface="+mj-lt"/>
              <a:buAutoNum type="arabicPeriod"/>
            </a:pPr>
            <a:endParaRPr lang="en-US" sz="1600" dirty="0"/>
          </a:p>
          <a:p>
            <a:pPr marL="457200" indent="-457200">
              <a:buFont typeface="+mj-lt"/>
              <a:buAutoNum type="arabicPeriod"/>
            </a:pPr>
            <a:endParaRPr lang="en-US" sz="1600" dirty="0"/>
          </a:p>
          <a:p>
            <a:pPr marL="457200" indent="-457200">
              <a:buFont typeface="+mj-lt"/>
              <a:buAutoNum type="arabicPeriod"/>
            </a:pPr>
            <a:r>
              <a:rPr lang="en-US" sz="1600" dirty="0"/>
              <a:t>Thyroid </a:t>
            </a:r>
            <a:r>
              <a:rPr lang="en-US" sz="1600" dirty="0" err="1"/>
              <a:t>Hurthle</a:t>
            </a:r>
            <a:r>
              <a:rPr lang="en-US" sz="1600" dirty="0"/>
              <a:t> Cell Carcinoma: 50% have </a:t>
            </a:r>
            <a:r>
              <a:rPr lang="en-US" sz="1600" dirty="0" err="1"/>
              <a:t>mtDNA</a:t>
            </a:r>
            <a:r>
              <a:rPr lang="en-US" sz="1600" dirty="0"/>
              <a:t> mutations in complex I genes</a:t>
            </a:r>
          </a:p>
        </p:txBody>
      </p:sp>
      <p:pic>
        <p:nvPicPr>
          <p:cNvPr id="2052" name="Picture 4" descr="Image result for hurthle cell carcinoma EM">
            <a:extLst>
              <a:ext uri="{FF2B5EF4-FFF2-40B4-BE49-F238E27FC236}">
                <a16:creationId xmlns:a16="http://schemas.microsoft.com/office/drawing/2014/main" id="{77ABF201-B3A2-4405-A2B8-DFC830D5FC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1751127" y="4412301"/>
            <a:ext cx="1800225" cy="253365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C38826D-622B-4B85-8B99-343544136618}"/>
              </a:ext>
            </a:extLst>
          </p:cNvPr>
          <p:cNvSpPr txBox="1"/>
          <p:nvPr/>
        </p:nvSpPr>
        <p:spPr>
          <a:xfrm>
            <a:off x="6140706" y="4001877"/>
            <a:ext cx="1752600" cy="276999"/>
          </a:xfrm>
          <a:prstGeom prst="rect">
            <a:avLst/>
          </a:prstGeom>
          <a:noFill/>
        </p:spPr>
        <p:txBody>
          <a:bodyPr wrap="square" rtlCol="0">
            <a:spAutoFit/>
          </a:bodyPr>
          <a:lstStyle/>
          <a:p>
            <a:r>
              <a:rPr lang="en-US" sz="1200" dirty="0"/>
              <a:t>Gopal et al, PNAS 2018</a:t>
            </a:r>
          </a:p>
        </p:txBody>
      </p:sp>
      <p:sp>
        <p:nvSpPr>
          <p:cNvPr id="8" name="TextBox 7">
            <a:extLst>
              <a:ext uri="{FF2B5EF4-FFF2-40B4-BE49-F238E27FC236}">
                <a16:creationId xmlns:a16="http://schemas.microsoft.com/office/drawing/2014/main" id="{34608A1E-6DB7-4090-8189-31E9DE383A00}"/>
              </a:ext>
            </a:extLst>
          </p:cNvPr>
          <p:cNvSpPr txBox="1"/>
          <p:nvPr/>
        </p:nvSpPr>
        <p:spPr>
          <a:xfrm>
            <a:off x="5869213" y="6579239"/>
            <a:ext cx="1979196" cy="276999"/>
          </a:xfrm>
          <a:prstGeom prst="rect">
            <a:avLst/>
          </a:prstGeom>
          <a:noFill/>
        </p:spPr>
        <p:txBody>
          <a:bodyPr wrap="none" rtlCol="0">
            <a:spAutoFit/>
          </a:bodyPr>
          <a:lstStyle/>
          <a:p>
            <a:r>
              <a:rPr lang="en-US" sz="1200" dirty="0"/>
              <a:t>Gopal et al, Cancer Cell 2018</a:t>
            </a:r>
          </a:p>
        </p:txBody>
      </p:sp>
      <p:pic>
        <p:nvPicPr>
          <p:cNvPr id="6" name="Picture 5">
            <a:extLst>
              <a:ext uri="{FF2B5EF4-FFF2-40B4-BE49-F238E27FC236}">
                <a16:creationId xmlns:a16="http://schemas.microsoft.com/office/drawing/2014/main" id="{FCB76BCB-821D-472F-8B2A-E6C6E45B64BD}"/>
              </a:ext>
            </a:extLst>
          </p:cNvPr>
          <p:cNvPicPr>
            <a:picLocks noChangeAspect="1"/>
          </p:cNvPicPr>
          <p:nvPr/>
        </p:nvPicPr>
        <p:blipFill>
          <a:blip r:embed="rId5"/>
          <a:stretch>
            <a:fillRect/>
          </a:stretch>
        </p:blipFill>
        <p:spPr>
          <a:xfrm>
            <a:off x="5824317" y="4692462"/>
            <a:ext cx="2068989" cy="1886777"/>
          </a:xfrm>
          <a:prstGeom prst="rect">
            <a:avLst/>
          </a:prstGeom>
        </p:spPr>
      </p:pic>
    </p:spTree>
    <p:extLst>
      <p:ext uri="{BB962C8B-B14F-4D97-AF65-F5344CB8AC3E}">
        <p14:creationId xmlns:p14="http://schemas.microsoft.com/office/powerpoint/2010/main" val="185511425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A28BF-6874-4355-A530-D70AFBD80BFE}"/>
              </a:ext>
            </a:extLst>
          </p:cNvPr>
          <p:cNvSpPr>
            <a:spLocks noGrp="1"/>
          </p:cNvSpPr>
          <p:nvPr>
            <p:ph type="title"/>
          </p:nvPr>
        </p:nvSpPr>
        <p:spPr>
          <a:xfrm>
            <a:off x="152400" y="228600"/>
            <a:ext cx="8915400" cy="487362"/>
          </a:xfrm>
        </p:spPr>
        <p:txBody>
          <a:bodyPr/>
          <a:lstStyle/>
          <a:p>
            <a:r>
              <a:rPr lang="en-US" dirty="0" err="1"/>
              <a:t>mtDNA</a:t>
            </a:r>
            <a:r>
              <a:rPr lang="en-US" dirty="0"/>
              <a:t> somatic mutations in aging and age-related disease</a:t>
            </a:r>
          </a:p>
        </p:txBody>
      </p:sp>
      <p:sp>
        <p:nvSpPr>
          <p:cNvPr id="3" name="Content Placeholder 2">
            <a:extLst>
              <a:ext uri="{FF2B5EF4-FFF2-40B4-BE49-F238E27FC236}">
                <a16:creationId xmlns:a16="http://schemas.microsoft.com/office/drawing/2014/main" id="{7A28CEC1-00FE-4186-91B8-F48A75C3F117}"/>
              </a:ext>
            </a:extLst>
          </p:cNvPr>
          <p:cNvSpPr>
            <a:spLocks noGrp="1"/>
          </p:cNvSpPr>
          <p:nvPr>
            <p:ph idx="1"/>
          </p:nvPr>
        </p:nvSpPr>
        <p:spPr>
          <a:xfrm>
            <a:off x="533400" y="914399"/>
            <a:ext cx="8534400" cy="2034889"/>
          </a:xfrm>
        </p:spPr>
        <p:txBody>
          <a:bodyPr>
            <a:noAutofit/>
          </a:bodyPr>
          <a:lstStyle/>
          <a:p>
            <a:r>
              <a:rPr lang="en-US" sz="1600" dirty="0"/>
              <a:t>Mitochondrial function declines with age</a:t>
            </a:r>
          </a:p>
          <a:p>
            <a:pPr lvl="1"/>
            <a:r>
              <a:rPr lang="en-US" sz="1600" dirty="0">
                <a:latin typeface="+mn-lt"/>
              </a:rPr>
              <a:t># </a:t>
            </a:r>
            <a:r>
              <a:rPr lang="en-US" sz="1600" dirty="0" err="1">
                <a:latin typeface="+mn-lt"/>
              </a:rPr>
              <a:t>mtDNA</a:t>
            </a:r>
            <a:r>
              <a:rPr lang="en-US" sz="1600" dirty="0">
                <a:latin typeface="+mn-lt"/>
              </a:rPr>
              <a:t> mutations increase</a:t>
            </a:r>
          </a:p>
          <a:p>
            <a:pPr lvl="1"/>
            <a:r>
              <a:rPr lang="en-US" sz="1600" dirty="0" err="1">
                <a:latin typeface="+mn-lt"/>
              </a:rPr>
              <a:t>mtDNA</a:t>
            </a:r>
            <a:r>
              <a:rPr lang="en-US" sz="1600" dirty="0">
                <a:latin typeface="+mn-lt"/>
              </a:rPr>
              <a:t> copy number decreases</a:t>
            </a:r>
          </a:p>
          <a:p>
            <a:pPr lvl="1"/>
            <a:r>
              <a:rPr lang="en-US" sz="1600" dirty="0">
                <a:latin typeface="+mn-lt"/>
              </a:rPr>
              <a:t>ROS increases (and ROS-scavengers decrease)</a:t>
            </a:r>
          </a:p>
          <a:p>
            <a:pPr lvl="1"/>
            <a:r>
              <a:rPr lang="en-US" sz="1600" dirty="0">
                <a:latin typeface="+mn-lt"/>
              </a:rPr>
              <a:t>functional ETC measurements decrease</a:t>
            </a:r>
          </a:p>
          <a:p>
            <a:r>
              <a:rPr lang="en-US" sz="1600" dirty="0"/>
              <a:t>Mitochondrial dysfunction associated with nearly all age-related diseases</a:t>
            </a:r>
          </a:p>
          <a:p>
            <a:pPr lvl="1"/>
            <a:r>
              <a:rPr lang="en-US" sz="1600" dirty="0"/>
              <a:t>E.G. neurodegeneration, cancer, diabetes</a:t>
            </a:r>
          </a:p>
        </p:txBody>
      </p:sp>
      <p:sp>
        <p:nvSpPr>
          <p:cNvPr id="4" name="Oval 3">
            <a:extLst>
              <a:ext uri="{FF2B5EF4-FFF2-40B4-BE49-F238E27FC236}">
                <a16:creationId xmlns:a16="http://schemas.microsoft.com/office/drawing/2014/main" id="{2B54A429-6608-4A19-8EF4-4BC5AFC3B713}"/>
              </a:ext>
            </a:extLst>
          </p:cNvPr>
          <p:cNvSpPr/>
          <p:nvPr/>
        </p:nvSpPr>
        <p:spPr>
          <a:xfrm>
            <a:off x="1905000" y="3429000"/>
            <a:ext cx="2057400" cy="990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Mito dysfunction</a:t>
            </a:r>
          </a:p>
        </p:txBody>
      </p:sp>
      <p:sp>
        <p:nvSpPr>
          <p:cNvPr id="6" name="Oval 5">
            <a:extLst>
              <a:ext uri="{FF2B5EF4-FFF2-40B4-BE49-F238E27FC236}">
                <a16:creationId xmlns:a16="http://schemas.microsoft.com/office/drawing/2014/main" id="{617A98FC-34E8-45EB-9DAA-3F617E10BD15}"/>
              </a:ext>
            </a:extLst>
          </p:cNvPr>
          <p:cNvSpPr/>
          <p:nvPr/>
        </p:nvSpPr>
        <p:spPr>
          <a:xfrm>
            <a:off x="5105400" y="3438053"/>
            <a:ext cx="2057400" cy="990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Age-related</a:t>
            </a:r>
          </a:p>
          <a:p>
            <a:pPr algn="ctr"/>
            <a:r>
              <a:rPr lang="en-US" dirty="0">
                <a:solidFill>
                  <a:schemeClr val="tx1"/>
                </a:solidFill>
              </a:rPr>
              <a:t>diseases</a:t>
            </a:r>
          </a:p>
        </p:txBody>
      </p:sp>
      <p:sp>
        <p:nvSpPr>
          <p:cNvPr id="7" name="Arrow: Right 6">
            <a:extLst>
              <a:ext uri="{FF2B5EF4-FFF2-40B4-BE49-F238E27FC236}">
                <a16:creationId xmlns:a16="http://schemas.microsoft.com/office/drawing/2014/main" id="{B9F152C6-2126-4E3B-B8BC-8DF0F4C2F153}"/>
              </a:ext>
            </a:extLst>
          </p:cNvPr>
          <p:cNvSpPr/>
          <p:nvPr/>
        </p:nvSpPr>
        <p:spPr>
          <a:xfrm>
            <a:off x="4191000" y="3810000"/>
            <a:ext cx="762000" cy="228601"/>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98F1503-D9B7-467D-9941-1B2B612EBDE8}"/>
              </a:ext>
            </a:extLst>
          </p:cNvPr>
          <p:cNvSpPr txBox="1"/>
          <p:nvPr/>
        </p:nvSpPr>
        <p:spPr>
          <a:xfrm>
            <a:off x="4301733" y="2949289"/>
            <a:ext cx="540533" cy="1015663"/>
          </a:xfrm>
          <a:prstGeom prst="rect">
            <a:avLst/>
          </a:prstGeom>
          <a:noFill/>
        </p:spPr>
        <p:txBody>
          <a:bodyPr wrap="none" rtlCol="0">
            <a:spAutoFit/>
          </a:bodyPr>
          <a:lstStyle/>
          <a:p>
            <a:r>
              <a:rPr lang="en-US" sz="6000" b="1" dirty="0">
                <a:solidFill>
                  <a:srgbClr val="0070C0"/>
                </a:solidFill>
              </a:rPr>
              <a:t>?</a:t>
            </a:r>
          </a:p>
        </p:txBody>
      </p:sp>
    </p:spTree>
    <p:extLst>
      <p:ext uri="{BB962C8B-B14F-4D97-AF65-F5344CB8AC3E}">
        <p14:creationId xmlns:p14="http://schemas.microsoft.com/office/powerpoint/2010/main" val="1281530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Mitochondria</a:t>
            </a:r>
          </a:p>
        </p:txBody>
      </p:sp>
      <p:pic>
        <p:nvPicPr>
          <p:cNvPr id="9" name="Content Placeholder 8"/>
          <p:cNvPicPr>
            <a:picLocks noGrp="1" noChangeAspect="1"/>
          </p:cNvPicPr>
          <p:nvPr>
            <p:ph idx="1"/>
          </p:nvPr>
        </p:nvPicPr>
        <p:blipFill rotWithShape="1">
          <a:blip r:embed="rId3">
            <a:extLst>
              <a:ext uri="{28A0092B-C50C-407E-A947-70E740481C1C}">
                <a14:useLocalDpi xmlns:a14="http://schemas.microsoft.com/office/drawing/2010/main" val="0"/>
              </a:ext>
            </a:extLst>
          </a:blip>
          <a:srcRect t="4607" b="15422"/>
          <a:stretch/>
        </p:blipFill>
        <p:spPr>
          <a:xfrm>
            <a:off x="381000" y="1828800"/>
            <a:ext cx="3335020" cy="2667000"/>
          </a:xfrm>
        </p:spPr>
      </p:pic>
      <p:pic>
        <p:nvPicPr>
          <p:cNvPr id="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828799"/>
            <a:ext cx="3891597" cy="2670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 name="Group 10"/>
          <p:cNvGrpSpPr>
            <a:grpSpLocks/>
          </p:cNvGrpSpPr>
          <p:nvPr/>
        </p:nvGrpSpPr>
        <p:grpSpPr bwMode="auto">
          <a:xfrm>
            <a:off x="-507999" y="4398963"/>
            <a:ext cx="8826499" cy="706437"/>
            <a:chOff x="-320" y="3160"/>
            <a:chExt cx="5560" cy="445"/>
          </a:xfrm>
        </p:grpSpPr>
        <p:sp>
          <p:nvSpPr>
            <p:cNvPr id="7" name="Rectangle 7"/>
            <p:cNvSpPr>
              <a:spLocks noChangeArrowheads="1"/>
            </p:cNvSpPr>
            <p:nvPr/>
          </p:nvSpPr>
          <p:spPr bwMode="auto">
            <a:xfrm>
              <a:off x="-320" y="3160"/>
              <a:ext cx="2384" cy="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r">
                <a:defRPr sz="3600">
                  <a:solidFill>
                    <a:srgbClr val="FF0066"/>
                  </a:solidFill>
                  <a:latin typeface="Arial" panose="020B0604020202020204" pitchFamily="34" charset="0"/>
                </a:defRPr>
              </a:lvl1pPr>
              <a:lvl2pPr algn="r">
                <a:defRPr sz="3600">
                  <a:solidFill>
                    <a:srgbClr val="FF0066"/>
                  </a:solidFill>
                  <a:latin typeface="Arial" panose="020B0604020202020204" pitchFamily="34" charset="0"/>
                </a:defRPr>
              </a:lvl2pPr>
              <a:lvl3pPr algn="r">
                <a:defRPr sz="3600">
                  <a:solidFill>
                    <a:srgbClr val="FF0066"/>
                  </a:solidFill>
                  <a:latin typeface="Arial" panose="020B0604020202020204" pitchFamily="34" charset="0"/>
                </a:defRPr>
              </a:lvl3pPr>
              <a:lvl4pPr algn="r">
                <a:defRPr sz="3600">
                  <a:solidFill>
                    <a:srgbClr val="FF0066"/>
                  </a:solidFill>
                  <a:latin typeface="Arial" panose="020B0604020202020204" pitchFamily="34" charset="0"/>
                </a:defRPr>
              </a:lvl4pPr>
              <a:lvl5pPr algn="r">
                <a:defRPr sz="3600">
                  <a:solidFill>
                    <a:srgbClr val="FF0066"/>
                  </a:solidFill>
                  <a:latin typeface="Arial" panose="020B0604020202020204" pitchFamily="34" charset="0"/>
                </a:defRPr>
              </a:lvl5pPr>
              <a:lvl6pPr marL="457200" algn="r" eaLnBrk="0" fontAlgn="base" hangingPunct="0">
                <a:spcBef>
                  <a:spcPct val="0"/>
                </a:spcBef>
                <a:spcAft>
                  <a:spcPct val="0"/>
                </a:spcAft>
                <a:defRPr sz="3600">
                  <a:solidFill>
                    <a:srgbClr val="FF0066"/>
                  </a:solidFill>
                  <a:latin typeface="Arial" panose="020B0604020202020204" pitchFamily="34" charset="0"/>
                </a:defRPr>
              </a:lvl6pPr>
              <a:lvl7pPr marL="914400" algn="r" eaLnBrk="0" fontAlgn="base" hangingPunct="0">
                <a:spcBef>
                  <a:spcPct val="0"/>
                </a:spcBef>
                <a:spcAft>
                  <a:spcPct val="0"/>
                </a:spcAft>
                <a:defRPr sz="3600">
                  <a:solidFill>
                    <a:srgbClr val="FF0066"/>
                  </a:solidFill>
                  <a:latin typeface="Arial" panose="020B0604020202020204" pitchFamily="34" charset="0"/>
                </a:defRPr>
              </a:lvl7pPr>
              <a:lvl8pPr marL="1371600" algn="r" eaLnBrk="0" fontAlgn="base" hangingPunct="0">
                <a:spcBef>
                  <a:spcPct val="0"/>
                </a:spcBef>
                <a:spcAft>
                  <a:spcPct val="0"/>
                </a:spcAft>
                <a:defRPr sz="3600">
                  <a:solidFill>
                    <a:srgbClr val="FF0066"/>
                  </a:solidFill>
                  <a:latin typeface="Arial" panose="020B0604020202020204" pitchFamily="34" charset="0"/>
                </a:defRPr>
              </a:lvl8pPr>
              <a:lvl9pPr marL="1828800" algn="r" eaLnBrk="0" fontAlgn="base" hangingPunct="0">
                <a:spcBef>
                  <a:spcPct val="0"/>
                </a:spcBef>
                <a:spcAft>
                  <a:spcPct val="0"/>
                </a:spcAft>
                <a:defRPr sz="3600">
                  <a:solidFill>
                    <a:srgbClr val="FF0066"/>
                  </a:solidFill>
                  <a:latin typeface="Arial" panose="020B0604020202020204" pitchFamily="34" charset="0"/>
                </a:defRPr>
              </a:lvl9pPr>
            </a:lstStyle>
            <a:p>
              <a:r>
                <a:rPr lang="en-AU" altLang="en-US" sz="2000" i="1" dirty="0">
                  <a:solidFill>
                    <a:schemeClr val="tx1"/>
                  </a:solidFill>
                </a:rPr>
                <a:t>μιτος</a:t>
              </a:r>
              <a:r>
                <a:rPr lang="en-AU" altLang="en-US" sz="2000" dirty="0">
                  <a:solidFill>
                    <a:schemeClr val="tx1"/>
                  </a:solidFill>
                </a:rPr>
                <a:t> or </a:t>
              </a:r>
              <a:r>
                <a:rPr lang="en-AU" altLang="en-US" sz="2000" i="1" dirty="0">
                  <a:solidFill>
                    <a:schemeClr val="tx1"/>
                  </a:solidFill>
                </a:rPr>
                <a:t>mitos</a:t>
              </a:r>
              <a:r>
                <a:rPr lang="en-AU" altLang="en-US" sz="2000" dirty="0">
                  <a:solidFill>
                    <a:schemeClr val="tx1"/>
                  </a:solidFill>
                </a:rPr>
                <a:t>, thread </a:t>
              </a:r>
            </a:p>
          </p:txBody>
        </p:sp>
        <p:sp>
          <p:nvSpPr>
            <p:cNvPr id="8" name="Rectangle 9"/>
            <p:cNvSpPr>
              <a:spLocks noChangeArrowheads="1"/>
            </p:cNvSpPr>
            <p:nvPr/>
          </p:nvSpPr>
          <p:spPr bwMode="auto">
            <a:xfrm>
              <a:off x="2016" y="3160"/>
              <a:ext cx="3224" cy="4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r">
                <a:defRPr sz="3600">
                  <a:solidFill>
                    <a:srgbClr val="FF0066"/>
                  </a:solidFill>
                  <a:latin typeface="Arial" panose="020B0604020202020204" pitchFamily="34" charset="0"/>
                </a:defRPr>
              </a:lvl1pPr>
              <a:lvl2pPr algn="r">
                <a:defRPr sz="3600">
                  <a:solidFill>
                    <a:srgbClr val="FF0066"/>
                  </a:solidFill>
                  <a:latin typeface="Arial" panose="020B0604020202020204" pitchFamily="34" charset="0"/>
                </a:defRPr>
              </a:lvl2pPr>
              <a:lvl3pPr algn="r">
                <a:defRPr sz="3600">
                  <a:solidFill>
                    <a:srgbClr val="FF0066"/>
                  </a:solidFill>
                  <a:latin typeface="Arial" panose="020B0604020202020204" pitchFamily="34" charset="0"/>
                </a:defRPr>
              </a:lvl3pPr>
              <a:lvl4pPr algn="r">
                <a:defRPr sz="3600">
                  <a:solidFill>
                    <a:srgbClr val="FF0066"/>
                  </a:solidFill>
                  <a:latin typeface="Arial" panose="020B0604020202020204" pitchFamily="34" charset="0"/>
                </a:defRPr>
              </a:lvl4pPr>
              <a:lvl5pPr algn="r">
                <a:defRPr sz="3600">
                  <a:solidFill>
                    <a:srgbClr val="FF0066"/>
                  </a:solidFill>
                  <a:latin typeface="Arial" panose="020B0604020202020204" pitchFamily="34" charset="0"/>
                </a:defRPr>
              </a:lvl5pPr>
              <a:lvl6pPr marL="457200" algn="r" eaLnBrk="0" fontAlgn="base" hangingPunct="0">
                <a:spcBef>
                  <a:spcPct val="0"/>
                </a:spcBef>
                <a:spcAft>
                  <a:spcPct val="0"/>
                </a:spcAft>
                <a:defRPr sz="3600">
                  <a:solidFill>
                    <a:srgbClr val="FF0066"/>
                  </a:solidFill>
                  <a:latin typeface="Arial" panose="020B0604020202020204" pitchFamily="34" charset="0"/>
                </a:defRPr>
              </a:lvl6pPr>
              <a:lvl7pPr marL="914400" algn="r" eaLnBrk="0" fontAlgn="base" hangingPunct="0">
                <a:spcBef>
                  <a:spcPct val="0"/>
                </a:spcBef>
                <a:spcAft>
                  <a:spcPct val="0"/>
                </a:spcAft>
                <a:defRPr sz="3600">
                  <a:solidFill>
                    <a:srgbClr val="FF0066"/>
                  </a:solidFill>
                  <a:latin typeface="Arial" panose="020B0604020202020204" pitchFamily="34" charset="0"/>
                </a:defRPr>
              </a:lvl7pPr>
              <a:lvl8pPr marL="1371600" algn="r" eaLnBrk="0" fontAlgn="base" hangingPunct="0">
                <a:spcBef>
                  <a:spcPct val="0"/>
                </a:spcBef>
                <a:spcAft>
                  <a:spcPct val="0"/>
                </a:spcAft>
                <a:defRPr sz="3600">
                  <a:solidFill>
                    <a:srgbClr val="FF0066"/>
                  </a:solidFill>
                  <a:latin typeface="Arial" panose="020B0604020202020204" pitchFamily="34" charset="0"/>
                </a:defRPr>
              </a:lvl8pPr>
              <a:lvl9pPr marL="1828800" algn="r" eaLnBrk="0" fontAlgn="base" hangingPunct="0">
                <a:spcBef>
                  <a:spcPct val="0"/>
                </a:spcBef>
                <a:spcAft>
                  <a:spcPct val="0"/>
                </a:spcAft>
                <a:defRPr sz="3600">
                  <a:solidFill>
                    <a:srgbClr val="FF0066"/>
                  </a:solidFill>
                  <a:latin typeface="Arial" panose="020B0604020202020204" pitchFamily="34" charset="0"/>
                </a:defRPr>
              </a:lvl9pPr>
            </a:lstStyle>
            <a:p>
              <a:r>
                <a:rPr lang="en-AU" altLang="en-US" sz="2000" i="1" dirty="0">
                  <a:solidFill>
                    <a:schemeClr val="tx1"/>
                  </a:solidFill>
                </a:rPr>
                <a:t>κουδριον</a:t>
              </a:r>
              <a:r>
                <a:rPr lang="en-AU" altLang="en-US" sz="2000" dirty="0">
                  <a:solidFill>
                    <a:schemeClr val="tx1"/>
                  </a:solidFill>
                </a:rPr>
                <a:t> or </a:t>
              </a:r>
              <a:r>
                <a:rPr lang="en-AU" altLang="en-US" sz="2000" i="1" dirty="0">
                  <a:solidFill>
                    <a:schemeClr val="tx1"/>
                  </a:solidFill>
                </a:rPr>
                <a:t>khondrion</a:t>
              </a:r>
              <a:r>
                <a:rPr lang="en-AU" altLang="en-US" sz="2000" dirty="0">
                  <a:solidFill>
                    <a:schemeClr val="tx1"/>
                  </a:solidFill>
                </a:rPr>
                <a:t>, granule</a:t>
              </a:r>
            </a:p>
          </p:txBody>
        </p:sp>
      </p:grpSp>
      <p:sp>
        <p:nvSpPr>
          <p:cNvPr id="10" name="Rectangle 9"/>
          <p:cNvSpPr/>
          <p:nvPr/>
        </p:nvSpPr>
        <p:spPr>
          <a:xfrm>
            <a:off x="421323" y="5867400"/>
            <a:ext cx="7772400" cy="923330"/>
          </a:xfrm>
          <a:prstGeom prst="rect">
            <a:avLst/>
          </a:prstGeom>
        </p:spPr>
        <p:txBody>
          <a:bodyPr wrap="square">
            <a:spAutoFit/>
          </a:bodyPr>
          <a:lstStyle/>
          <a:p>
            <a:r>
              <a:rPr lang="en-US" dirty="0"/>
              <a:t>Discovery</a:t>
            </a:r>
          </a:p>
          <a:p>
            <a:pPr marL="285750" indent="-285750">
              <a:buFont typeface="Arial" panose="020B0604020202020204" pitchFamily="34" charset="0"/>
              <a:buChar char="•"/>
            </a:pPr>
            <a:r>
              <a:rPr lang="en-US" dirty="0"/>
              <a:t>1840s by Richard Altmann (German pathologist/ histologist) – called BioBlasts</a:t>
            </a:r>
          </a:p>
          <a:p>
            <a:pPr marL="285750" indent="-285750">
              <a:buFont typeface="Arial" panose="020B0604020202020204" pitchFamily="34" charset="0"/>
              <a:buChar char="•"/>
            </a:pPr>
            <a:r>
              <a:rPr lang="en-US" dirty="0"/>
              <a:t>1898 named by Carl Benda (German physician)</a:t>
            </a:r>
          </a:p>
        </p:txBody>
      </p:sp>
    </p:spTree>
    <p:extLst>
      <p:ext uri="{BB962C8B-B14F-4D97-AF65-F5344CB8AC3E}">
        <p14:creationId xmlns:p14="http://schemas.microsoft.com/office/powerpoint/2010/main" val="2529123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A28BF-6874-4355-A530-D70AFBD80BFE}"/>
              </a:ext>
            </a:extLst>
          </p:cNvPr>
          <p:cNvSpPr>
            <a:spLocks noGrp="1"/>
          </p:cNvSpPr>
          <p:nvPr>
            <p:ph type="title"/>
          </p:nvPr>
        </p:nvSpPr>
        <p:spPr>
          <a:xfrm>
            <a:off x="152400" y="228600"/>
            <a:ext cx="8915400" cy="487362"/>
          </a:xfrm>
        </p:spPr>
        <p:txBody>
          <a:bodyPr/>
          <a:lstStyle/>
          <a:p>
            <a:r>
              <a:rPr lang="en-US" dirty="0"/>
              <a:t>Mitochondrial dysfunction in aging and age-related disease</a:t>
            </a:r>
          </a:p>
        </p:txBody>
      </p:sp>
      <p:sp>
        <p:nvSpPr>
          <p:cNvPr id="4" name="Oval 3">
            <a:extLst>
              <a:ext uri="{FF2B5EF4-FFF2-40B4-BE49-F238E27FC236}">
                <a16:creationId xmlns:a16="http://schemas.microsoft.com/office/drawing/2014/main" id="{2B54A429-6608-4A19-8EF4-4BC5AFC3B713}"/>
              </a:ext>
            </a:extLst>
          </p:cNvPr>
          <p:cNvSpPr/>
          <p:nvPr/>
        </p:nvSpPr>
        <p:spPr>
          <a:xfrm>
            <a:off x="1905000" y="1020762"/>
            <a:ext cx="2057400" cy="990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Mito dysfunction</a:t>
            </a:r>
          </a:p>
        </p:txBody>
      </p:sp>
      <p:sp>
        <p:nvSpPr>
          <p:cNvPr id="6" name="Oval 5">
            <a:extLst>
              <a:ext uri="{FF2B5EF4-FFF2-40B4-BE49-F238E27FC236}">
                <a16:creationId xmlns:a16="http://schemas.microsoft.com/office/drawing/2014/main" id="{617A98FC-34E8-45EB-9DAA-3F617E10BD15}"/>
              </a:ext>
            </a:extLst>
          </p:cNvPr>
          <p:cNvSpPr/>
          <p:nvPr/>
        </p:nvSpPr>
        <p:spPr>
          <a:xfrm>
            <a:off x="5105400" y="1029815"/>
            <a:ext cx="2057400" cy="990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Age-related</a:t>
            </a:r>
          </a:p>
          <a:p>
            <a:pPr algn="ctr"/>
            <a:r>
              <a:rPr lang="en-US" dirty="0">
                <a:solidFill>
                  <a:schemeClr val="tx1"/>
                </a:solidFill>
              </a:rPr>
              <a:t>diseases</a:t>
            </a:r>
          </a:p>
        </p:txBody>
      </p:sp>
      <p:sp>
        <p:nvSpPr>
          <p:cNvPr id="7" name="Arrow: Right 6">
            <a:extLst>
              <a:ext uri="{FF2B5EF4-FFF2-40B4-BE49-F238E27FC236}">
                <a16:creationId xmlns:a16="http://schemas.microsoft.com/office/drawing/2014/main" id="{B9F152C6-2126-4E3B-B8BC-8DF0F4C2F153}"/>
              </a:ext>
            </a:extLst>
          </p:cNvPr>
          <p:cNvSpPr/>
          <p:nvPr/>
        </p:nvSpPr>
        <p:spPr>
          <a:xfrm>
            <a:off x="4572000" y="1401762"/>
            <a:ext cx="381000" cy="228601"/>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Right 8">
            <a:extLst>
              <a:ext uri="{FF2B5EF4-FFF2-40B4-BE49-F238E27FC236}">
                <a16:creationId xmlns:a16="http://schemas.microsoft.com/office/drawing/2014/main" id="{64C0C482-5E85-4878-9065-C30D68A45C43}"/>
              </a:ext>
            </a:extLst>
          </p:cNvPr>
          <p:cNvSpPr/>
          <p:nvPr/>
        </p:nvSpPr>
        <p:spPr>
          <a:xfrm>
            <a:off x="4114800" y="1401762"/>
            <a:ext cx="381000" cy="228601"/>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4396F09B-450E-4BF3-9DFB-82CD0D52459D}"/>
              </a:ext>
            </a:extLst>
          </p:cNvPr>
          <p:cNvSpPr txBox="1"/>
          <p:nvPr/>
        </p:nvSpPr>
        <p:spPr>
          <a:xfrm>
            <a:off x="4346188" y="914400"/>
            <a:ext cx="375424" cy="584775"/>
          </a:xfrm>
          <a:prstGeom prst="rect">
            <a:avLst/>
          </a:prstGeom>
          <a:noFill/>
        </p:spPr>
        <p:txBody>
          <a:bodyPr wrap="none" rtlCol="0">
            <a:spAutoFit/>
          </a:bodyPr>
          <a:lstStyle/>
          <a:p>
            <a:r>
              <a:rPr lang="en-US" sz="3200" b="1" dirty="0">
                <a:solidFill>
                  <a:srgbClr val="0070C0"/>
                </a:solidFill>
              </a:rPr>
              <a:t>?</a:t>
            </a:r>
          </a:p>
        </p:txBody>
      </p:sp>
      <p:sp>
        <p:nvSpPr>
          <p:cNvPr id="11" name="Oval 10">
            <a:extLst>
              <a:ext uri="{FF2B5EF4-FFF2-40B4-BE49-F238E27FC236}">
                <a16:creationId xmlns:a16="http://schemas.microsoft.com/office/drawing/2014/main" id="{9BF3FD15-5E93-4AC9-B045-51CCD5C937CA}"/>
              </a:ext>
            </a:extLst>
          </p:cNvPr>
          <p:cNvSpPr/>
          <p:nvPr/>
        </p:nvSpPr>
        <p:spPr>
          <a:xfrm>
            <a:off x="1905000" y="2962747"/>
            <a:ext cx="2057400" cy="990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Mito dysfunction</a:t>
            </a:r>
          </a:p>
        </p:txBody>
      </p:sp>
      <p:sp>
        <p:nvSpPr>
          <p:cNvPr id="12" name="Oval 11">
            <a:extLst>
              <a:ext uri="{FF2B5EF4-FFF2-40B4-BE49-F238E27FC236}">
                <a16:creationId xmlns:a16="http://schemas.microsoft.com/office/drawing/2014/main" id="{C9DED413-BD35-4BDC-BBC8-867FB1FD3297}"/>
              </a:ext>
            </a:extLst>
          </p:cNvPr>
          <p:cNvSpPr/>
          <p:nvPr/>
        </p:nvSpPr>
        <p:spPr>
          <a:xfrm>
            <a:off x="5105400" y="2971800"/>
            <a:ext cx="2057400" cy="990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Age-related</a:t>
            </a:r>
          </a:p>
          <a:p>
            <a:pPr algn="ctr"/>
            <a:r>
              <a:rPr lang="en-US" dirty="0">
                <a:solidFill>
                  <a:schemeClr val="tx1"/>
                </a:solidFill>
              </a:rPr>
              <a:t>diseases</a:t>
            </a:r>
          </a:p>
        </p:txBody>
      </p:sp>
      <p:sp>
        <p:nvSpPr>
          <p:cNvPr id="13" name="Arrow: Right 12">
            <a:extLst>
              <a:ext uri="{FF2B5EF4-FFF2-40B4-BE49-F238E27FC236}">
                <a16:creationId xmlns:a16="http://schemas.microsoft.com/office/drawing/2014/main" id="{7E086EBF-F8DB-483D-9677-980D8FF1FDC5}"/>
              </a:ext>
            </a:extLst>
          </p:cNvPr>
          <p:cNvSpPr/>
          <p:nvPr/>
        </p:nvSpPr>
        <p:spPr>
          <a:xfrm rot="10800000">
            <a:off x="4572000" y="3343747"/>
            <a:ext cx="381000" cy="228601"/>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Right 13">
            <a:extLst>
              <a:ext uri="{FF2B5EF4-FFF2-40B4-BE49-F238E27FC236}">
                <a16:creationId xmlns:a16="http://schemas.microsoft.com/office/drawing/2014/main" id="{A1972F5B-CF6C-4D6A-B198-F4E3C1FE9BA6}"/>
              </a:ext>
            </a:extLst>
          </p:cNvPr>
          <p:cNvSpPr/>
          <p:nvPr/>
        </p:nvSpPr>
        <p:spPr>
          <a:xfrm rot="10800000">
            <a:off x="4114800" y="3343747"/>
            <a:ext cx="381000" cy="228601"/>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4ADC3F0-F9D5-41A9-9AB3-1086D7AF0B17}"/>
              </a:ext>
            </a:extLst>
          </p:cNvPr>
          <p:cNvSpPr txBox="1"/>
          <p:nvPr/>
        </p:nvSpPr>
        <p:spPr>
          <a:xfrm>
            <a:off x="4086408" y="2856385"/>
            <a:ext cx="943912" cy="1015663"/>
          </a:xfrm>
          <a:prstGeom prst="rect">
            <a:avLst/>
          </a:prstGeom>
          <a:noFill/>
        </p:spPr>
        <p:txBody>
          <a:bodyPr wrap="none" rtlCol="0">
            <a:spAutoFit/>
          </a:bodyPr>
          <a:lstStyle/>
          <a:p>
            <a:pPr algn="ctr"/>
            <a:r>
              <a:rPr lang="en-US" sz="3200" b="1" dirty="0">
                <a:solidFill>
                  <a:srgbClr val="0070C0"/>
                </a:solidFill>
              </a:rPr>
              <a:t>?</a:t>
            </a:r>
          </a:p>
          <a:p>
            <a:pPr algn="ctr"/>
            <a:endParaRPr lang="en-US" sz="1400" b="1" dirty="0">
              <a:solidFill>
                <a:srgbClr val="0070C0"/>
              </a:solidFill>
            </a:endParaRPr>
          </a:p>
          <a:p>
            <a:pPr algn="ctr"/>
            <a:r>
              <a:rPr lang="en-US" sz="1400" b="1" dirty="0" err="1"/>
              <a:t>eg</a:t>
            </a:r>
            <a:r>
              <a:rPr lang="en-US" sz="1400" b="1" dirty="0"/>
              <a:t> fibrosis</a:t>
            </a:r>
          </a:p>
        </p:txBody>
      </p:sp>
      <p:sp>
        <p:nvSpPr>
          <p:cNvPr id="16" name="Oval 15">
            <a:extLst>
              <a:ext uri="{FF2B5EF4-FFF2-40B4-BE49-F238E27FC236}">
                <a16:creationId xmlns:a16="http://schemas.microsoft.com/office/drawing/2014/main" id="{35732A2C-5ADA-43A4-84E1-E5069AA8B7A3}"/>
              </a:ext>
            </a:extLst>
          </p:cNvPr>
          <p:cNvSpPr/>
          <p:nvPr/>
        </p:nvSpPr>
        <p:spPr>
          <a:xfrm>
            <a:off x="1828800" y="5782147"/>
            <a:ext cx="2057400" cy="990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Mito dysfunction</a:t>
            </a:r>
          </a:p>
        </p:txBody>
      </p:sp>
      <p:sp>
        <p:nvSpPr>
          <p:cNvPr id="17" name="Oval 16">
            <a:extLst>
              <a:ext uri="{FF2B5EF4-FFF2-40B4-BE49-F238E27FC236}">
                <a16:creationId xmlns:a16="http://schemas.microsoft.com/office/drawing/2014/main" id="{FDF62729-4FB4-4ABE-B7D9-512889552EB2}"/>
              </a:ext>
            </a:extLst>
          </p:cNvPr>
          <p:cNvSpPr/>
          <p:nvPr/>
        </p:nvSpPr>
        <p:spPr>
          <a:xfrm>
            <a:off x="5029200" y="5791200"/>
            <a:ext cx="2057400" cy="990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Age-related</a:t>
            </a:r>
          </a:p>
          <a:p>
            <a:pPr algn="ctr"/>
            <a:r>
              <a:rPr lang="en-US" dirty="0">
                <a:solidFill>
                  <a:schemeClr val="tx1"/>
                </a:solidFill>
              </a:rPr>
              <a:t>diseases</a:t>
            </a:r>
          </a:p>
        </p:txBody>
      </p:sp>
      <p:sp>
        <p:nvSpPr>
          <p:cNvPr id="18" name="Arrow: Right 17">
            <a:extLst>
              <a:ext uri="{FF2B5EF4-FFF2-40B4-BE49-F238E27FC236}">
                <a16:creationId xmlns:a16="http://schemas.microsoft.com/office/drawing/2014/main" id="{FD879947-D00D-4DF8-B618-604273E75F98}"/>
              </a:ext>
            </a:extLst>
          </p:cNvPr>
          <p:cNvSpPr/>
          <p:nvPr/>
        </p:nvSpPr>
        <p:spPr>
          <a:xfrm rot="1800000">
            <a:off x="5375783" y="5539187"/>
            <a:ext cx="381000" cy="228601"/>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Right 18">
            <a:extLst>
              <a:ext uri="{FF2B5EF4-FFF2-40B4-BE49-F238E27FC236}">
                <a16:creationId xmlns:a16="http://schemas.microsoft.com/office/drawing/2014/main" id="{D9B00F6A-1062-4E97-8745-0E928D31AE5C}"/>
              </a:ext>
            </a:extLst>
          </p:cNvPr>
          <p:cNvSpPr/>
          <p:nvPr/>
        </p:nvSpPr>
        <p:spPr>
          <a:xfrm rot="8100000">
            <a:off x="3149227" y="5539187"/>
            <a:ext cx="381000" cy="228601"/>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91C073EB-A8B8-4C9C-BBC1-6292BBC3D455}"/>
              </a:ext>
            </a:extLst>
          </p:cNvPr>
          <p:cNvSpPr/>
          <p:nvPr/>
        </p:nvSpPr>
        <p:spPr>
          <a:xfrm>
            <a:off x="3429000" y="4724400"/>
            <a:ext cx="2057400" cy="990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solidFill>
                  <a:schemeClr val="tx1"/>
                </a:solidFill>
              </a:rPr>
              <a:t>Something</a:t>
            </a:r>
          </a:p>
          <a:p>
            <a:pPr algn="ctr"/>
            <a:r>
              <a:rPr lang="en-US" sz="1400" dirty="0" err="1">
                <a:solidFill>
                  <a:schemeClr val="tx1"/>
                </a:solidFill>
              </a:rPr>
              <a:t>eg</a:t>
            </a:r>
            <a:r>
              <a:rPr lang="en-US" sz="1400" dirty="0">
                <a:solidFill>
                  <a:schemeClr val="tx1"/>
                </a:solidFill>
              </a:rPr>
              <a:t> inflammation</a:t>
            </a:r>
          </a:p>
        </p:txBody>
      </p:sp>
    </p:spTree>
    <p:extLst>
      <p:ext uri="{BB962C8B-B14F-4D97-AF65-F5344CB8AC3E}">
        <p14:creationId xmlns:p14="http://schemas.microsoft.com/office/powerpoint/2010/main" val="290482519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A28BF-6874-4355-A530-D70AFBD80BFE}"/>
              </a:ext>
            </a:extLst>
          </p:cNvPr>
          <p:cNvSpPr>
            <a:spLocks noGrp="1"/>
          </p:cNvSpPr>
          <p:nvPr>
            <p:ph type="title"/>
          </p:nvPr>
        </p:nvSpPr>
        <p:spPr>
          <a:xfrm>
            <a:off x="152400" y="228600"/>
            <a:ext cx="9753600" cy="487362"/>
          </a:xfrm>
        </p:spPr>
        <p:txBody>
          <a:bodyPr/>
          <a:lstStyle/>
          <a:p>
            <a:r>
              <a:rPr lang="en-US" dirty="0"/>
              <a:t>Mitochondrial dysfunction in aging and age-related disease</a:t>
            </a:r>
          </a:p>
        </p:txBody>
      </p:sp>
      <p:sp>
        <p:nvSpPr>
          <p:cNvPr id="3" name="Content Placeholder 2">
            <a:extLst>
              <a:ext uri="{FF2B5EF4-FFF2-40B4-BE49-F238E27FC236}">
                <a16:creationId xmlns:a16="http://schemas.microsoft.com/office/drawing/2014/main" id="{7A28CEC1-00FE-4186-91B8-F48A75C3F117}"/>
              </a:ext>
            </a:extLst>
          </p:cNvPr>
          <p:cNvSpPr>
            <a:spLocks noGrp="1"/>
          </p:cNvSpPr>
          <p:nvPr>
            <p:ph idx="1"/>
          </p:nvPr>
        </p:nvSpPr>
        <p:spPr>
          <a:xfrm>
            <a:off x="533400" y="914400"/>
            <a:ext cx="8534400" cy="5715000"/>
          </a:xfrm>
        </p:spPr>
        <p:txBody>
          <a:bodyPr>
            <a:normAutofit/>
          </a:bodyPr>
          <a:lstStyle/>
          <a:p>
            <a:pPr marL="0" indent="0">
              <a:buNone/>
            </a:pPr>
            <a:r>
              <a:rPr lang="en-US" dirty="0"/>
              <a:t>How to distinguish association from causality?</a:t>
            </a:r>
          </a:p>
          <a:p>
            <a:pPr marL="457200" indent="-457200">
              <a:buFont typeface="+mj-lt"/>
              <a:buAutoNum type="arabicPeriod"/>
            </a:pPr>
            <a:r>
              <a:rPr lang="en-US" dirty="0"/>
              <a:t>Genetics</a:t>
            </a:r>
          </a:p>
          <a:p>
            <a:pPr lvl="1"/>
            <a:r>
              <a:rPr lang="en-US" dirty="0"/>
              <a:t>Rare monogenic disease: do these affect mitochondrial genes/function?</a:t>
            </a:r>
          </a:p>
          <a:p>
            <a:pPr lvl="1"/>
            <a:r>
              <a:rPr lang="en-US" dirty="0"/>
              <a:t>Common disease: are GWAS hits enriched in mitochondrial genes?</a:t>
            </a:r>
          </a:p>
          <a:p>
            <a:pPr marL="457200" indent="-457200">
              <a:buFont typeface="+mj-lt"/>
              <a:buAutoNum type="arabicPeriod"/>
            </a:pPr>
            <a:r>
              <a:rPr lang="en-US" dirty="0" err="1"/>
              <a:t>Pharmocology</a:t>
            </a:r>
            <a:endParaRPr lang="en-US" dirty="0"/>
          </a:p>
          <a:p>
            <a:pPr lvl="1"/>
            <a:r>
              <a:rPr lang="en-US" dirty="0"/>
              <a:t>Do drugs known to help disease directly target mitochondrial function?</a:t>
            </a:r>
          </a:p>
          <a:p>
            <a:pPr marL="457200" indent="-457200">
              <a:buFont typeface="+mj-lt"/>
              <a:buAutoNum type="arabicPeriod"/>
            </a:pPr>
            <a:r>
              <a:rPr lang="en-US" dirty="0"/>
              <a:t>Experiments in model systems</a:t>
            </a:r>
          </a:p>
          <a:p>
            <a:pPr lvl="1"/>
            <a:r>
              <a:rPr lang="en-US" dirty="0"/>
              <a:t>Do perturbations to mitochondria (</a:t>
            </a:r>
            <a:r>
              <a:rPr lang="en-US" dirty="0" err="1"/>
              <a:t>eg</a:t>
            </a:r>
            <a:r>
              <a:rPr lang="en-US" dirty="0"/>
              <a:t> </a:t>
            </a:r>
            <a:r>
              <a:rPr lang="en-US" dirty="0" err="1"/>
              <a:t>mtDNA</a:t>
            </a:r>
            <a:r>
              <a:rPr lang="en-US" dirty="0"/>
              <a:t> mutations, </a:t>
            </a:r>
            <a:r>
              <a:rPr lang="en-US" dirty="0" err="1"/>
              <a:t>mito</a:t>
            </a:r>
            <a:r>
              <a:rPr lang="en-US" dirty="0"/>
              <a:t> gene KO) cause similar phenotype in model organisms?</a:t>
            </a:r>
          </a:p>
          <a:p>
            <a:pPr lvl="1"/>
            <a:endParaRPr lang="en-US" dirty="0"/>
          </a:p>
          <a:p>
            <a:pPr marL="57150" indent="0">
              <a:buNone/>
            </a:pPr>
            <a:r>
              <a:rPr lang="en-US" dirty="0"/>
              <a:t>So far, </a:t>
            </a:r>
          </a:p>
          <a:p>
            <a:pPr marL="400050"/>
            <a:r>
              <a:rPr lang="en-US" dirty="0"/>
              <a:t>Parkinson’s Disease has strong support of mitochondria playing a causal role (based on familial PD genes)</a:t>
            </a:r>
          </a:p>
          <a:p>
            <a:pPr marL="400050"/>
            <a:r>
              <a:rPr lang="en-US" dirty="0"/>
              <a:t>Diabetes and cancer: evidence does not look causal (with a few exceptions)</a:t>
            </a:r>
          </a:p>
          <a:p>
            <a:pPr marL="400050"/>
            <a:r>
              <a:rPr lang="en-US" dirty="0"/>
              <a:t>Others (e.g. Alzheimer’s Disease): Jury is still out</a:t>
            </a:r>
          </a:p>
        </p:txBody>
      </p:sp>
    </p:spTree>
    <p:extLst>
      <p:ext uri="{BB962C8B-B14F-4D97-AF65-F5344CB8AC3E}">
        <p14:creationId xmlns:p14="http://schemas.microsoft.com/office/powerpoint/2010/main" val="2304861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96F4C-1621-4039-A6B9-C859D7A8ACDF}"/>
              </a:ext>
            </a:extLst>
          </p:cNvPr>
          <p:cNvSpPr>
            <a:spLocks noGrp="1"/>
          </p:cNvSpPr>
          <p:nvPr>
            <p:ph type="title"/>
          </p:nvPr>
        </p:nvSpPr>
        <p:spPr/>
        <p:txBody>
          <a:bodyPr/>
          <a:lstStyle/>
          <a:p>
            <a:r>
              <a:rPr lang="en-US" dirty="0" err="1"/>
              <a:t>mtDNA</a:t>
            </a:r>
            <a:r>
              <a:rPr lang="en-US" dirty="0"/>
              <a:t> somatic mutations and aging</a:t>
            </a:r>
          </a:p>
        </p:txBody>
      </p:sp>
      <p:sp>
        <p:nvSpPr>
          <p:cNvPr id="3" name="Content Placeholder 2">
            <a:extLst>
              <a:ext uri="{FF2B5EF4-FFF2-40B4-BE49-F238E27FC236}">
                <a16:creationId xmlns:a16="http://schemas.microsoft.com/office/drawing/2014/main" id="{451641C4-0025-44CA-B9B8-629F647D4D31}"/>
              </a:ext>
            </a:extLst>
          </p:cNvPr>
          <p:cNvSpPr>
            <a:spLocks noGrp="1"/>
          </p:cNvSpPr>
          <p:nvPr>
            <p:ph idx="1"/>
          </p:nvPr>
        </p:nvSpPr>
        <p:spPr/>
        <p:txBody>
          <a:bodyPr/>
          <a:lstStyle/>
          <a:p>
            <a:pPr marL="0" indent="0">
              <a:buNone/>
            </a:pPr>
            <a:r>
              <a:rPr lang="en-US" dirty="0"/>
              <a:t>Experiment in model systems: </a:t>
            </a:r>
            <a:r>
              <a:rPr lang="en-US" dirty="0" err="1"/>
              <a:t>mtDNA</a:t>
            </a:r>
            <a:r>
              <a:rPr lang="en-US" dirty="0"/>
              <a:t> mutator mouse</a:t>
            </a:r>
          </a:p>
        </p:txBody>
      </p:sp>
      <p:pic>
        <p:nvPicPr>
          <p:cNvPr id="3074" name="Picture 2" descr="Figure 4. A mtDNA mutator mouse at 45 weeks showing progeroid ageing phenotypes, including canities (graying of hair), alopecia (hair loss), kyphosis (curvature of the spine), elongation of ears, reduction in body size, and weight loss.">
            <a:extLst>
              <a:ext uri="{FF2B5EF4-FFF2-40B4-BE49-F238E27FC236}">
                <a16:creationId xmlns:a16="http://schemas.microsoft.com/office/drawing/2014/main" id="{365A0491-BD8F-4B11-A451-4970DEE27D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549" y="1524000"/>
            <a:ext cx="7696200" cy="312791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DA4784A-23C6-476D-9004-0BFADBCE2668}"/>
              </a:ext>
            </a:extLst>
          </p:cNvPr>
          <p:cNvSpPr txBox="1"/>
          <p:nvPr/>
        </p:nvSpPr>
        <p:spPr>
          <a:xfrm>
            <a:off x="7865078" y="6607423"/>
            <a:ext cx="1281185" cy="276999"/>
          </a:xfrm>
          <a:prstGeom prst="rect">
            <a:avLst/>
          </a:prstGeom>
          <a:noFill/>
        </p:spPr>
        <p:txBody>
          <a:bodyPr wrap="none" rtlCol="0">
            <a:spAutoFit/>
          </a:bodyPr>
          <a:lstStyle/>
          <a:p>
            <a:r>
              <a:rPr lang="en-US" sz="1200" dirty="0"/>
              <a:t>Ross, Thesis 2012</a:t>
            </a:r>
          </a:p>
        </p:txBody>
      </p:sp>
    </p:spTree>
    <p:extLst>
      <p:ext uri="{BB962C8B-B14F-4D97-AF65-F5344CB8AC3E}">
        <p14:creationId xmlns:p14="http://schemas.microsoft.com/office/powerpoint/2010/main" val="43108336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96F4C-1621-4039-A6B9-C859D7A8ACDF}"/>
              </a:ext>
            </a:extLst>
          </p:cNvPr>
          <p:cNvSpPr>
            <a:spLocks noGrp="1"/>
          </p:cNvSpPr>
          <p:nvPr>
            <p:ph type="title"/>
          </p:nvPr>
        </p:nvSpPr>
        <p:spPr/>
        <p:txBody>
          <a:bodyPr/>
          <a:lstStyle/>
          <a:p>
            <a:r>
              <a:rPr lang="en-US" dirty="0" err="1"/>
              <a:t>mtDNA</a:t>
            </a:r>
            <a:r>
              <a:rPr lang="en-US" dirty="0"/>
              <a:t> somatic mutations and aging</a:t>
            </a:r>
          </a:p>
        </p:txBody>
      </p:sp>
      <p:sp>
        <p:nvSpPr>
          <p:cNvPr id="4" name="TextBox 3">
            <a:extLst>
              <a:ext uri="{FF2B5EF4-FFF2-40B4-BE49-F238E27FC236}">
                <a16:creationId xmlns:a16="http://schemas.microsoft.com/office/drawing/2014/main" id="{8DA4784A-23C6-476D-9004-0BFADBCE2668}"/>
              </a:ext>
            </a:extLst>
          </p:cNvPr>
          <p:cNvSpPr txBox="1"/>
          <p:nvPr/>
        </p:nvSpPr>
        <p:spPr>
          <a:xfrm>
            <a:off x="7599802" y="6550839"/>
            <a:ext cx="1560042" cy="276999"/>
          </a:xfrm>
          <a:prstGeom prst="rect">
            <a:avLst/>
          </a:prstGeom>
          <a:noFill/>
        </p:spPr>
        <p:txBody>
          <a:bodyPr wrap="none" rtlCol="0">
            <a:spAutoFit/>
          </a:bodyPr>
          <a:lstStyle/>
          <a:p>
            <a:r>
              <a:rPr lang="en-US" sz="1200" dirty="0" err="1"/>
              <a:t>Shabalina</a:t>
            </a:r>
            <a:r>
              <a:rPr lang="en-US" sz="1200" dirty="0"/>
              <a:t>, Aging 2017</a:t>
            </a:r>
          </a:p>
        </p:txBody>
      </p:sp>
      <p:pic>
        <p:nvPicPr>
          <p:cNvPr id="5" name="Picture 4">
            <a:extLst>
              <a:ext uri="{FF2B5EF4-FFF2-40B4-BE49-F238E27FC236}">
                <a16:creationId xmlns:a16="http://schemas.microsoft.com/office/drawing/2014/main" id="{D0D27445-73CA-4F26-8670-C7078E780E16}"/>
              </a:ext>
            </a:extLst>
          </p:cNvPr>
          <p:cNvPicPr>
            <a:picLocks noChangeAspect="1"/>
          </p:cNvPicPr>
          <p:nvPr/>
        </p:nvPicPr>
        <p:blipFill>
          <a:blip r:embed="rId2"/>
          <a:stretch>
            <a:fillRect/>
          </a:stretch>
        </p:blipFill>
        <p:spPr>
          <a:xfrm>
            <a:off x="1295400" y="1066800"/>
            <a:ext cx="5791200" cy="5448300"/>
          </a:xfrm>
          <a:prstGeom prst="rect">
            <a:avLst/>
          </a:prstGeom>
        </p:spPr>
      </p:pic>
    </p:spTree>
    <p:extLst>
      <p:ext uri="{BB962C8B-B14F-4D97-AF65-F5344CB8AC3E}">
        <p14:creationId xmlns:p14="http://schemas.microsoft.com/office/powerpoint/2010/main" val="166134762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A28BF-6874-4355-A530-D70AFBD80BFE}"/>
              </a:ext>
            </a:extLst>
          </p:cNvPr>
          <p:cNvSpPr>
            <a:spLocks noGrp="1"/>
          </p:cNvSpPr>
          <p:nvPr>
            <p:ph type="title"/>
          </p:nvPr>
        </p:nvSpPr>
        <p:spPr>
          <a:xfrm>
            <a:off x="152400" y="228600"/>
            <a:ext cx="8915400" cy="487362"/>
          </a:xfrm>
        </p:spPr>
        <p:txBody>
          <a:bodyPr/>
          <a:lstStyle/>
          <a:p>
            <a:r>
              <a:rPr lang="en-US" dirty="0" err="1"/>
              <a:t>mtDNA</a:t>
            </a:r>
            <a:r>
              <a:rPr lang="en-US" dirty="0"/>
              <a:t> somatic mutations in aging and age-related disease</a:t>
            </a:r>
          </a:p>
        </p:txBody>
      </p:sp>
      <p:sp>
        <p:nvSpPr>
          <p:cNvPr id="3" name="Content Placeholder 2">
            <a:extLst>
              <a:ext uri="{FF2B5EF4-FFF2-40B4-BE49-F238E27FC236}">
                <a16:creationId xmlns:a16="http://schemas.microsoft.com/office/drawing/2014/main" id="{7A28CEC1-00FE-4186-91B8-F48A75C3F117}"/>
              </a:ext>
            </a:extLst>
          </p:cNvPr>
          <p:cNvSpPr>
            <a:spLocks noGrp="1"/>
          </p:cNvSpPr>
          <p:nvPr>
            <p:ph idx="1"/>
          </p:nvPr>
        </p:nvSpPr>
        <p:spPr>
          <a:xfrm>
            <a:off x="533400" y="914400"/>
            <a:ext cx="8534400" cy="1961240"/>
          </a:xfrm>
        </p:spPr>
        <p:txBody>
          <a:bodyPr>
            <a:noAutofit/>
          </a:bodyPr>
          <a:lstStyle/>
          <a:p>
            <a:r>
              <a:rPr lang="en-US" sz="1600" dirty="0"/>
              <a:t>Mitochondrial function declines with age</a:t>
            </a:r>
          </a:p>
          <a:p>
            <a:pPr lvl="1"/>
            <a:r>
              <a:rPr lang="en-US" sz="1600" dirty="0"/>
              <a:t># </a:t>
            </a:r>
            <a:r>
              <a:rPr lang="en-US" sz="1600" dirty="0" err="1"/>
              <a:t>mtDNA</a:t>
            </a:r>
            <a:r>
              <a:rPr lang="en-US" sz="1600" dirty="0"/>
              <a:t> mutations increase</a:t>
            </a:r>
          </a:p>
          <a:p>
            <a:pPr lvl="1"/>
            <a:r>
              <a:rPr lang="en-US" sz="1600" dirty="0" err="1"/>
              <a:t>mtDNA</a:t>
            </a:r>
            <a:r>
              <a:rPr lang="en-US" sz="1600" dirty="0"/>
              <a:t> copy number decreases</a:t>
            </a:r>
          </a:p>
          <a:p>
            <a:pPr lvl="1"/>
            <a:r>
              <a:rPr lang="en-US" sz="1600" dirty="0"/>
              <a:t>ROS increases (and ROS-scavengers decrease)</a:t>
            </a:r>
          </a:p>
          <a:p>
            <a:pPr lvl="1"/>
            <a:r>
              <a:rPr lang="en-US" sz="1600" dirty="0"/>
              <a:t>functional ETC measurements decrease</a:t>
            </a:r>
          </a:p>
          <a:p>
            <a:r>
              <a:rPr lang="en-US" sz="1600" dirty="0"/>
              <a:t>Mitochondrial dysfunction associated with nearly all age-related diseases</a:t>
            </a:r>
          </a:p>
          <a:p>
            <a:pPr lvl="1"/>
            <a:r>
              <a:rPr lang="en-US" sz="1600" dirty="0"/>
              <a:t>E.G. neurodegeneration, cancer, diabetes</a:t>
            </a:r>
          </a:p>
        </p:txBody>
      </p:sp>
      <p:sp>
        <p:nvSpPr>
          <p:cNvPr id="4" name="Oval 3">
            <a:extLst>
              <a:ext uri="{FF2B5EF4-FFF2-40B4-BE49-F238E27FC236}">
                <a16:creationId xmlns:a16="http://schemas.microsoft.com/office/drawing/2014/main" id="{2B54A429-6608-4A19-8EF4-4BC5AFC3B713}"/>
              </a:ext>
            </a:extLst>
          </p:cNvPr>
          <p:cNvSpPr/>
          <p:nvPr/>
        </p:nvSpPr>
        <p:spPr>
          <a:xfrm>
            <a:off x="1905000" y="3429000"/>
            <a:ext cx="2057400" cy="990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Mito dysfunction</a:t>
            </a:r>
          </a:p>
        </p:txBody>
      </p:sp>
      <p:sp>
        <p:nvSpPr>
          <p:cNvPr id="6" name="Oval 5">
            <a:extLst>
              <a:ext uri="{FF2B5EF4-FFF2-40B4-BE49-F238E27FC236}">
                <a16:creationId xmlns:a16="http://schemas.microsoft.com/office/drawing/2014/main" id="{617A98FC-34E8-45EB-9DAA-3F617E10BD15}"/>
              </a:ext>
            </a:extLst>
          </p:cNvPr>
          <p:cNvSpPr/>
          <p:nvPr/>
        </p:nvSpPr>
        <p:spPr>
          <a:xfrm>
            <a:off x="5105400" y="3438053"/>
            <a:ext cx="2057400" cy="990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Aging</a:t>
            </a:r>
          </a:p>
        </p:txBody>
      </p:sp>
      <p:sp>
        <p:nvSpPr>
          <p:cNvPr id="7" name="Arrow: Right 6">
            <a:extLst>
              <a:ext uri="{FF2B5EF4-FFF2-40B4-BE49-F238E27FC236}">
                <a16:creationId xmlns:a16="http://schemas.microsoft.com/office/drawing/2014/main" id="{B9F152C6-2126-4E3B-B8BC-8DF0F4C2F153}"/>
              </a:ext>
            </a:extLst>
          </p:cNvPr>
          <p:cNvSpPr/>
          <p:nvPr/>
        </p:nvSpPr>
        <p:spPr>
          <a:xfrm>
            <a:off x="4191000" y="3810000"/>
            <a:ext cx="762000" cy="228601"/>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3439A62-8D2D-4BC1-94C5-F27F2B27439A}"/>
              </a:ext>
            </a:extLst>
          </p:cNvPr>
          <p:cNvSpPr txBox="1"/>
          <p:nvPr/>
        </p:nvSpPr>
        <p:spPr>
          <a:xfrm>
            <a:off x="2319936" y="4191000"/>
            <a:ext cx="4391715" cy="923330"/>
          </a:xfrm>
          <a:prstGeom prst="rect">
            <a:avLst/>
          </a:prstGeom>
          <a:noFill/>
        </p:spPr>
        <p:txBody>
          <a:bodyPr wrap="none" rtlCol="0">
            <a:spAutoFit/>
          </a:bodyPr>
          <a:lstStyle/>
          <a:p>
            <a:pPr algn="ctr"/>
            <a:r>
              <a:rPr lang="en-US" dirty="0"/>
              <a:t>Can be causal</a:t>
            </a:r>
          </a:p>
          <a:p>
            <a:pPr algn="ctr"/>
            <a:endParaRPr lang="en-US" dirty="0"/>
          </a:p>
          <a:p>
            <a:pPr algn="ctr"/>
            <a:r>
              <a:rPr lang="en-US" dirty="0"/>
              <a:t>Is typical aging caused by </a:t>
            </a:r>
            <a:r>
              <a:rPr lang="en-US" dirty="0" err="1"/>
              <a:t>mtDNA</a:t>
            </a:r>
            <a:r>
              <a:rPr lang="en-US" dirty="0"/>
              <a:t> mutations?</a:t>
            </a:r>
          </a:p>
        </p:txBody>
      </p:sp>
    </p:spTree>
    <p:extLst>
      <p:ext uri="{BB962C8B-B14F-4D97-AF65-F5344CB8AC3E}">
        <p14:creationId xmlns:p14="http://schemas.microsoft.com/office/powerpoint/2010/main" val="193085136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Mitochondrial genomics: summary</a:t>
            </a:r>
          </a:p>
        </p:txBody>
      </p:sp>
      <p:sp>
        <p:nvSpPr>
          <p:cNvPr id="3" name="Content Placeholder 2"/>
          <p:cNvSpPr>
            <a:spLocks noGrp="1"/>
          </p:cNvSpPr>
          <p:nvPr>
            <p:ph idx="1"/>
          </p:nvPr>
        </p:nvSpPr>
        <p:spPr>
          <a:xfrm>
            <a:off x="533400" y="914400"/>
            <a:ext cx="8534400" cy="5715000"/>
          </a:xfrm>
        </p:spPr>
        <p:txBody>
          <a:bodyPr>
            <a:normAutofit fontScale="92500" lnSpcReduction="20000"/>
          </a:bodyPr>
          <a:lstStyle/>
          <a:p>
            <a:pPr marL="0" indent="0">
              <a:buNone/>
            </a:pPr>
            <a:r>
              <a:rPr lang="en-US" dirty="0"/>
              <a:t>Mitochondrial genome (</a:t>
            </a:r>
            <a:r>
              <a:rPr lang="en-US" dirty="0" err="1"/>
              <a:t>mtDNA</a:t>
            </a:r>
            <a:r>
              <a:rPr lang="en-US" dirty="0"/>
              <a:t>)</a:t>
            </a:r>
          </a:p>
          <a:p>
            <a:r>
              <a:rPr lang="en-US" dirty="0"/>
              <a:t>Circular, 16kb</a:t>
            </a:r>
          </a:p>
          <a:p>
            <a:r>
              <a:rPr lang="en-US" dirty="0"/>
              <a:t>100s-1000s per cell</a:t>
            </a:r>
          </a:p>
          <a:p>
            <a:endParaRPr lang="en-US" dirty="0"/>
          </a:p>
          <a:p>
            <a:pPr marL="0" indent="0">
              <a:buNone/>
            </a:pPr>
            <a:r>
              <a:rPr lang="en-US" dirty="0"/>
              <a:t>Mitochondrial disease:</a:t>
            </a:r>
          </a:p>
          <a:p>
            <a:r>
              <a:rPr lang="en-US" dirty="0"/>
              <a:t>Clinically and genetically heterogeneous (maternal, recessive, dominant, X)</a:t>
            </a:r>
          </a:p>
          <a:p>
            <a:pPr marL="0" indent="0">
              <a:buNone/>
            </a:pPr>
            <a:endParaRPr lang="en-US" dirty="0"/>
          </a:p>
          <a:p>
            <a:pPr marL="0" indent="0">
              <a:buNone/>
            </a:pPr>
            <a:r>
              <a:rPr lang="en-US" dirty="0"/>
              <a:t>Genetics</a:t>
            </a:r>
          </a:p>
          <a:p>
            <a:r>
              <a:rPr lang="en-US" dirty="0" err="1"/>
              <a:t>mtDNA</a:t>
            </a:r>
            <a:r>
              <a:rPr lang="en-US" dirty="0"/>
              <a:t> mutations (maternal)</a:t>
            </a:r>
          </a:p>
          <a:p>
            <a:r>
              <a:rPr lang="en-US" dirty="0"/>
              <a:t>Nuclear mutations (usually recessive, can be dominant, X-linked)</a:t>
            </a:r>
          </a:p>
          <a:p>
            <a:r>
              <a:rPr lang="en-US" dirty="0"/>
              <a:t>Variable penetrance</a:t>
            </a:r>
          </a:p>
          <a:p>
            <a:r>
              <a:rPr lang="en-US" dirty="0"/>
              <a:t>Pleiotropy</a:t>
            </a:r>
          </a:p>
          <a:p>
            <a:pPr marL="0" indent="0">
              <a:buNone/>
            </a:pPr>
            <a:endParaRPr lang="en-US" dirty="0"/>
          </a:p>
          <a:p>
            <a:pPr marL="0" indent="0">
              <a:buNone/>
            </a:pPr>
            <a:r>
              <a:rPr lang="en-US" dirty="0"/>
              <a:t>Somatic </a:t>
            </a:r>
            <a:r>
              <a:rPr lang="en-US" dirty="0" err="1"/>
              <a:t>mtDNA</a:t>
            </a:r>
            <a:r>
              <a:rPr lang="en-US" dirty="0"/>
              <a:t> mutations</a:t>
            </a:r>
          </a:p>
          <a:p>
            <a:r>
              <a:rPr lang="en-US" dirty="0"/>
              <a:t>Occur across all tissues</a:t>
            </a:r>
          </a:p>
          <a:p>
            <a:r>
              <a:rPr lang="en-US" dirty="0"/>
              <a:t>Increase with age</a:t>
            </a:r>
          </a:p>
          <a:p>
            <a:r>
              <a:rPr lang="en-US" dirty="0"/>
              <a:t>Can contribute to several rare cancers (but no evidence for most cancers)</a:t>
            </a:r>
          </a:p>
          <a:p>
            <a:r>
              <a:rPr lang="en-US" dirty="0"/>
              <a:t>Associated nearly all age-related conditions</a:t>
            </a:r>
          </a:p>
          <a:p>
            <a:pPr lvl="1"/>
            <a:r>
              <a:rPr lang="en-US" dirty="0"/>
              <a:t>evidence of causal link for PD and aging</a:t>
            </a:r>
          </a:p>
          <a:p>
            <a:pPr marL="0" indent="0">
              <a:buNone/>
            </a:pPr>
            <a:endParaRPr lang="en-US" dirty="0"/>
          </a:p>
        </p:txBody>
      </p:sp>
    </p:spTree>
    <p:extLst>
      <p:ext uri="{BB962C8B-B14F-4D97-AF65-F5344CB8AC3E}">
        <p14:creationId xmlns:p14="http://schemas.microsoft.com/office/powerpoint/2010/main" val="32295908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2112B-A645-4DDB-B6A9-D8FC21B7FE67}"/>
              </a:ext>
            </a:extLst>
          </p:cNvPr>
          <p:cNvSpPr>
            <a:spLocks noGrp="1"/>
          </p:cNvSpPr>
          <p:nvPr>
            <p:ph type="title"/>
          </p:nvPr>
        </p:nvSpPr>
        <p:spPr/>
        <p:txBody>
          <a:bodyPr/>
          <a:lstStyle/>
          <a:p>
            <a:r>
              <a:rPr lang="en-US" dirty="0"/>
              <a:t>Evolutionary origin of mitochondria &amp; </a:t>
            </a:r>
            <a:r>
              <a:rPr lang="en-US" dirty="0" err="1"/>
              <a:t>eukayrotes</a:t>
            </a:r>
            <a:endParaRPr lang="en-US" dirty="0"/>
          </a:p>
        </p:txBody>
      </p:sp>
      <p:pic>
        <p:nvPicPr>
          <p:cNvPr id="1026" name="Picture 2" descr="Endosymbiosis">
            <a:extLst>
              <a:ext uri="{FF2B5EF4-FFF2-40B4-BE49-F238E27FC236}">
                <a16:creationId xmlns:a16="http://schemas.microsoft.com/office/drawing/2014/main" id="{8D45CACB-977C-427B-9713-9BB43554E8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1700" y="762000"/>
            <a:ext cx="4876800" cy="573024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703E8C88-7A96-4AC8-9C98-BF0A401D22EE}"/>
              </a:ext>
            </a:extLst>
          </p:cNvPr>
          <p:cNvSpPr/>
          <p:nvPr/>
        </p:nvSpPr>
        <p:spPr>
          <a:xfrm>
            <a:off x="3238500" y="6571476"/>
            <a:ext cx="5905500" cy="276999"/>
          </a:xfrm>
          <a:prstGeom prst="rect">
            <a:avLst/>
          </a:prstGeom>
        </p:spPr>
        <p:txBody>
          <a:bodyPr wrap="square">
            <a:spAutoFit/>
          </a:bodyPr>
          <a:lstStyle/>
          <a:p>
            <a:pPr algn="r"/>
            <a:r>
              <a:rPr lang="en-US" sz="1200" dirty="0"/>
              <a:t>mmegias.webs.uvigo.es/02-english/5-celulas/1-endosimbiosis.php</a:t>
            </a:r>
          </a:p>
        </p:txBody>
      </p:sp>
      <p:sp>
        <p:nvSpPr>
          <p:cNvPr id="4" name="TextBox 3">
            <a:extLst>
              <a:ext uri="{FF2B5EF4-FFF2-40B4-BE49-F238E27FC236}">
                <a16:creationId xmlns:a16="http://schemas.microsoft.com/office/drawing/2014/main" id="{582F4C3E-3415-4ACC-B983-08BCA095FD64}"/>
              </a:ext>
            </a:extLst>
          </p:cNvPr>
          <p:cNvSpPr txBox="1"/>
          <p:nvPr/>
        </p:nvSpPr>
        <p:spPr>
          <a:xfrm>
            <a:off x="533400" y="4876800"/>
            <a:ext cx="3719416" cy="276999"/>
          </a:xfrm>
          <a:prstGeom prst="rect">
            <a:avLst/>
          </a:prstGeom>
          <a:solidFill>
            <a:schemeClr val="bg1"/>
          </a:solidFill>
        </p:spPr>
        <p:txBody>
          <a:bodyPr wrap="none" tIns="0" bIns="0" rtlCol="0">
            <a:spAutoFit/>
          </a:bodyPr>
          <a:lstStyle/>
          <a:p>
            <a:r>
              <a:rPr lang="en-US" b="1" dirty="0">
                <a:solidFill>
                  <a:srgbClr val="C00000"/>
                </a:solidFill>
              </a:rPr>
              <a:t>&gt;2 billion years ago: endosymbiosis 1</a:t>
            </a:r>
          </a:p>
        </p:txBody>
      </p:sp>
      <p:sp>
        <p:nvSpPr>
          <p:cNvPr id="7" name="TextBox 6">
            <a:extLst>
              <a:ext uri="{FF2B5EF4-FFF2-40B4-BE49-F238E27FC236}">
                <a16:creationId xmlns:a16="http://schemas.microsoft.com/office/drawing/2014/main" id="{CB4AD966-F7F1-4A55-A39F-5AB4B5111A4F}"/>
              </a:ext>
            </a:extLst>
          </p:cNvPr>
          <p:cNvSpPr txBox="1"/>
          <p:nvPr/>
        </p:nvSpPr>
        <p:spPr>
          <a:xfrm>
            <a:off x="5299591" y="2457827"/>
            <a:ext cx="3026662" cy="307777"/>
          </a:xfrm>
          <a:prstGeom prst="rect">
            <a:avLst/>
          </a:prstGeom>
          <a:solidFill>
            <a:schemeClr val="bg1"/>
          </a:solidFill>
        </p:spPr>
        <p:txBody>
          <a:bodyPr wrap="none" rtlCol="0">
            <a:spAutoFit/>
          </a:bodyPr>
          <a:lstStyle/>
          <a:p>
            <a:r>
              <a:rPr lang="en-US" sz="1400" dirty="0">
                <a:solidFill>
                  <a:srgbClr val="C00000"/>
                </a:solidFill>
              </a:rPr>
              <a:t>850 million years ago: endosymbiosis 2</a:t>
            </a:r>
          </a:p>
        </p:txBody>
      </p:sp>
    </p:spTree>
    <p:extLst>
      <p:ext uri="{BB962C8B-B14F-4D97-AF65-F5344CB8AC3E}">
        <p14:creationId xmlns:p14="http://schemas.microsoft.com/office/powerpoint/2010/main" val="40492379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Diverse structures &amp; functions across tissues</a:t>
            </a:r>
          </a:p>
        </p:txBody>
      </p:sp>
      <p:pic>
        <p:nvPicPr>
          <p:cNvPr id="4" name="Picture 3"/>
          <p:cNvPicPr>
            <a:picLocks noChangeAspect="1"/>
          </p:cNvPicPr>
          <p:nvPr/>
        </p:nvPicPr>
        <p:blipFill>
          <a:blip r:embed="rId2"/>
          <a:stretch>
            <a:fillRect/>
          </a:stretch>
        </p:blipFill>
        <p:spPr>
          <a:xfrm>
            <a:off x="1219200" y="1219200"/>
            <a:ext cx="6005512" cy="4859362"/>
          </a:xfrm>
          <a:prstGeom prst="rect">
            <a:avLst/>
          </a:prstGeom>
        </p:spPr>
      </p:pic>
      <p:sp>
        <p:nvSpPr>
          <p:cNvPr id="7" name="TextBox 6"/>
          <p:cNvSpPr txBox="1"/>
          <p:nvPr/>
        </p:nvSpPr>
        <p:spPr>
          <a:xfrm>
            <a:off x="6664795" y="6581800"/>
            <a:ext cx="2479205" cy="307777"/>
          </a:xfrm>
          <a:prstGeom prst="rect">
            <a:avLst/>
          </a:prstGeom>
          <a:noFill/>
        </p:spPr>
        <p:txBody>
          <a:bodyPr wrap="none" rtlCol="0">
            <a:spAutoFit/>
          </a:bodyPr>
          <a:lstStyle/>
          <a:p>
            <a:r>
              <a:rPr lang="en-US" sz="1400" i="1" dirty="0"/>
              <a:t>Vafai and Mootha, Nature 2012</a:t>
            </a:r>
          </a:p>
        </p:txBody>
      </p:sp>
    </p:spTree>
    <p:extLst>
      <p:ext uri="{BB962C8B-B14F-4D97-AF65-F5344CB8AC3E}">
        <p14:creationId xmlns:p14="http://schemas.microsoft.com/office/powerpoint/2010/main" val="28432790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Can form tight junctions (“synapses”)</a:t>
            </a:r>
          </a:p>
        </p:txBody>
      </p:sp>
      <p:pic>
        <p:nvPicPr>
          <p:cNvPr id="5" name="Picture 4"/>
          <p:cNvPicPr>
            <a:picLocks noChangeAspect="1"/>
          </p:cNvPicPr>
          <p:nvPr/>
        </p:nvPicPr>
        <p:blipFill rotWithShape="1">
          <a:blip r:embed="rId2"/>
          <a:srcRect l="8000" t="2297" r="6000" b="1224"/>
          <a:stretch/>
        </p:blipFill>
        <p:spPr>
          <a:xfrm>
            <a:off x="372813" y="1295400"/>
            <a:ext cx="8733087" cy="3200400"/>
          </a:xfrm>
          <a:prstGeom prst="rect">
            <a:avLst/>
          </a:prstGeom>
        </p:spPr>
      </p:pic>
      <p:sp>
        <p:nvSpPr>
          <p:cNvPr id="6" name="TextBox 5"/>
          <p:cNvSpPr txBox="1"/>
          <p:nvPr/>
        </p:nvSpPr>
        <p:spPr>
          <a:xfrm>
            <a:off x="6275586" y="6550223"/>
            <a:ext cx="2868414" cy="307777"/>
          </a:xfrm>
          <a:prstGeom prst="rect">
            <a:avLst/>
          </a:prstGeom>
          <a:noFill/>
        </p:spPr>
        <p:txBody>
          <a:bodyPr wrap="none" rtlCol="0">
            <a:spAutoFit/>
          </a:bodyPr>
          <a:lstStyle/>
          <a:p>
            <a:pPr algn="r"/>
            <a:r>
              <a:rPr lang="en-US" sz="1400" i="1" dirty="0"/>
              <a:t>Picard, Trends in Neurosciences 2015</a:t>
            </a:r>
          </a:p>
        </p:txBody>
      </p:sp>
    </p:spTree>
    <p:extLst>
      <p:ext uri="{BB962C8B-B14F-4D97-AF65-F5344CB8AC3E}">
        <p14:creationId xmlns:p14="http://schemas.microsoft.com/office/powerpoint/2010/main" val="11183963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Highly interactive with other structures</a:t>
            </a:r>
          </a:p>
        </p:txBody>
      </p:sp>
      <p:sp>
        <p:nvSpPr>
          <p:cNvPr id="3" name="Content Placeholder 2"/>
          <p:cNvSpPr>
            <a:spLocks noGrp="1"/>
          </p:cNvSpPr>
          <p:nvPr>
            <p:ph idx="1"/>
          </p:nvPr>
        </p:nvSpPr>
        <p:spPr/>
        <p:txBody>
          <a:bodyPr/>
          <a:lstStyle/>
          <a:p>
            <a:endParaRPr lang="en-US" dirty="0"/>
          </a:p>
        </p:txBody>
      </p:sp>
      <p:sp>
        <p:nvSpPr>
          <p:cNvPr id="5" name="TextBox 4"/>
          <p:cNvSpPr txBox="1"/>
          <p:nvPr/>
        </p:nvSpPr>
        <p:spPr>
          <a:xfrm>
            <a:off x="4343400" y="6565781"/>
            <a:ext cx="4922951" cy="307777"/>
          </a:xfrm>
          <a:prstGeom prst="rect">
            <a:avLst/>
          </a:prstGeom>
          <a:noFill/>
        </p:spPr>
        <p:txBody>
          <a:bodyPr wrap="none" rtlCol="0">
            <a:spAutoFit/>
          </a:bodyPr>
          <a:lstStyle/>
          <a:p>
            <a:r>
              <a:rPr lang="en-US" sz="1400" i="1" dirty="0"/>
              <a:t>University of Wisconsin Medical School – department of anatomy</a:t>
            </a: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2406" b="4010"/>
          <a:stretch/>
        </p:blipFill>
        <p:spPr>
          <a:xfrm>
            <a:off x="518159" y="1066800"/>
            <a:ext cx="3781795" cy="5334000"/>
          </a:xfrm>
          <a:prstGeom prst="rect">
            <a:avLst/>
          </a:prstGeom>
        </p:spPr>
      </p:pic>
      <p:pic>
        <p:nvPicPr>
          <p:cNvPr id="7"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600" y="1066801"/>
            <a:ext cx="3607858" cy="5334000"/>
          </a:xfrm>
          <a:prstGeom prst="rect">
            <a:avLst/>
          </a:prstGeom>
        </p:spPr>
      </p:pic>
    </p:spTree>
    <p:extLst>
      <p:ext uri="{BB962C8B-B14F-4D97-AF65-F5344CB8AC3E}">
        <p14:creationId xmlns:p14="http://schemas.microsoft.com/office/powerpoint/2010/main" val="3594768386"/>
      </p:ext>
    </p:extLst>
  </p:cSld>
  <p:clrMapOvr>
    <a:masterClrMapping/>
  </p:clrMapOvr>
</p:sld>
</file>

<file path=ppt/theme/theme1.xml><?xml version="1.0" encoding="utf-8"?>
<a:theme xmlns:a="http://schemas.openxmlformats.org/drawingml/2006/main" name="presentation_template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presentation_template2</Template>
  <TotalTime>9923</TotalTime>
  <Words>2717</Words>
  <Application>Microsoft Office PowerPoint</Application>
  <PresentationFormat>On-screen Show (4:3)</PresentationFormat>
  <Paragraphs>578</Paragraphs>
  <Slides>55</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55</vt:i4>
      </vt:variant>
    </vt:vector>
  </HeadingPairs>
  <TitlesOfParts>
    <vt:vector size="61" baseType="lpstr">
      <vt:lpstr>Arial</vt:lpstr>
      <vt:lpstr>Arial</vt:lpstr>
      <vt:lpstr>Calibri</vt:lpstr>
      <vt:lpstr>Myriad Web Pro</vt:lpstr>
      <vt:lpstr>Wingdings</vt:lpstr>
      <vt:lpstr>presentation_template2</vt:lpstr>
      <vt:lpstr>Mitochondrial Genomics</vt:lpstr>
      <vt:lpstr>PowerPoint Presentation</vt:lpstr>
      <vt:lpstr>Mitochondrial oxidative phosphorylation (OXPHOS)</vt:lpstr>
      <vt:lpstr>Mitochondrial genomics: outline</vt:lpstr>
      <vt:lpstr>Mitochondria</vt:lpstr>
      <vt:lpstr>Evolutionary origin of mitochondria &amp; eukayrotes</vt:lpstr>
      <vt:lpstr>Diverse structures &amp; functions across tissues</vt:lpstr>
      <vt:lpstr>Can form tight junctions (“synapses”)</vt:lpstr>
      <vt:lpstr>Highly interactive with other structures</vt:lpstr>
      <vt:lpstr>Variable number of mitochondria per cell</vt:lpstr>
      <vt:lpstr>Mitochondrial genome (mtDNA)</vt:lpstr>
      <vt:lpstr>Human mitochondrial genome</vt:lpstr>
      <vt:lpstr>Human mitochondrial transcription</vt:lpstr>
      <vt:lpstr>Maternal mtDNA transmission</vt:lpstr>
      <vt:lpstr>Mitochondrial haplogroups</vt:lpstr>
      <vt:lpstr>Heteroplasmy</vt:lpstr>
      <vt:lpstr>Heteroplasmy and maternal inheritance</vt:lpstr>
      <vt:lpstr>Heteroplasmy: different across tissues</vt:lpstr>
      <vt:lpstr>Mitochondrial genomics: outline</vt:lpstr>
      <vt:lpstr>NUMTs: Nuclear sequences of mtDNA origin</vt:lpstr>
      <vt:lpstr>Mitochondrial genomics: outline</vt:lpstr>
      <vt:lpstr>mtDNA analysis issues</vt:lpstr>
      <vt:lpstr>mtDNA variants in 56K individuals: now in gnomAD v3.1!</vt:lpstr>
      <vt:lpstr>Mitochondrial genomics: outline</vt:lpstr>
      <vt:lpstr>Mitochondrial OXPHOS disease</vt:lpstr>
      <vt:lpstr>Genetic heterogeneity: over 145 genes</vt:lpstr>
      <vt:lpstr>If mutation in mtDNA, then maternal inheritance</vt:lpstr>
      <vt:lpstr>What about this pedigree?</vt:lpstr>
      <vt:lpstr>Mito disease: maternal, recessive, dominant, X-linked</vt:lpstr>
      <vt:lpstr>Mitochondrial OXPHOS disease</vt:lpstr>
      <vt:lpstr>Phenotypic heterogeneity</vt:lpstr>
      <vt:lpstr>Mitochondrial OXPHOS disease: e.g. Leigh Disease</vt:lpstr>
      <vt:lpstr>Mitochondrial OXPHOS disease: e.g. MELAS</vt:lpstr>
      <vt:lpstr>Mitochondrial OXPHOS disease: e.g. LHON</vt:lpstr>
      <vt:lpstr>LHON pedigree with homoplasmic m.11778 </vt:lpstr>
      <vt:lpstr>Mitochondrial OXPHOS disease</vt:lpstr>
      <vt:lpstr>Mitochondrial OXPHOS disease: clinical criteria in children</vt:lpstr>
      <vt:lpstr>Mitochondrial disease diagnosis with exome seq</vt:lpstr>
      <vt:lpstr>Mitochondrial genomics: outline</vt:lpstr>
      <vt:lpstr>Oocyte transfer to prevent transmission of mtDNA disease</vt:lpstr>
      <vt:lpstr>Ethics of “three-parent baby” to treat mitochondrial disease</vt:lpstr>
      <vt:lpstr>Legality of “three-parent baby” to treat mtDNA disease</vt:lpstr>
      <vt:lpstr>Mitochondrial replacement therapy to treat infertility</vt:lpstr>
      <vt:lpstr>Mitochondrial genomics: outline</vt:lpstr>
      <vt:lpstr>Somatic mtDNA mutations</vt:lpstr>
      <vt:lpstr>Somatic mtDNA mutations in human tissues</vt:lpstr>
      <vt:lpstr>Somatic mtDNA mutations in cancer</vt:lpstr>
      <vt:lpstr>Somatic mtDNA mutations in cancer:  Evidence causal in 3 rare cancers</vt:lpstr>
      <vt:lpstr>mtDNA somatic mutations in aging and age-related disease</vt:lpstr>
      <vt:lpstr>Mitochondrial dysfunction in aging and age-related disease</vt:lpstr>
      <vt:lpstr>Mitochondrial dysfunction in aging and age-related disease</vt:lpstr>
      <vt:lpstr>mtDNA somatic mutations and aging</vt:lpstr>
      <vt:lpstr>mtDNA somatic mutations and aging</vt:lpstr>
      <vt:lpstr>mtDNA somatic mutations in aging and age-related disease</vt:lpstr>
      <vt:lpstr>Mitochondrial genomics: summary</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Toward clinical sequencing in mitochondrial disease</dc:title>
  <dc:creator>Sarah Calvo</dc:creator>
  <cp:lastModifiedBy>Sarah Calvo</cp:lastModifiedBy>
  <cp:revision>672</cp:revision>
  <cp:lastPrinted>2012-11-12T14:35:49Z</cp:lastPrinted>
  <dcterms:created xsi:type="dcterms:W3CDTF">2012-11-07T19:29:01Z</dcterms:created>
  <dcterms:modified xsi:type="dcterms:W3CDTF">2020-11-23T15:00:29Z</dcterms:modified>
</cp:coreProperties>
</file>