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235" r:id="rId5"/>
    <p:sldId id="2431" r:id="rId6"/>
    <p:sldId id="2453" r:id="rId7"/>
    <p:sldId id="2454" r:id="rId8"/>
    <p:sldId id="2331" r:id="rId9"/>
    <p:sldId id="2321" r:id="rId10"/>
    <p:sldId id="2325" r:id="rId11"/>
    <p:sldId id="2326" r:id="rId12"/>
    <p:sldId id="2327" r:id="rId13"/>
    <p:sldId id="2328" r:id="rId14"/>
    <p:sldId id="2417" r:id="rId15"/>
    <p:sldId id="2415" r:id="rId16"/>
    <p:sldId id="2337" r:id="rId17"/>
    <p:sldId id="2412" r:id="rId18"/>
    <p:sldId id="2419" r:id="rId19"/>
    <p:sldId id="2332" r:id="rId20"/>
    <p:sldId id="2455" r:id="rId21"/>
    <p:sldId id="2309" r:id="rId22"/>
    <p:sldId id="2432" r:id="rId23"/>
    <p:sldId id="2372" r:id="rId24"/>
    <p:sldId id="2384" r:id="rId25"/>
    <p:sldId id="2380" r:id="rId26"/>
    <p:sldId id="2382" r:id="rId27"/>
    <p:sldId id="2374" r:id="rId28"/>
    <p:sldId id="2388" r:id="rId29"/>
    <p:sldId id="2320" r:id="rId30"/>
    <p:sldId id="2322" r:id="rId31"/>
    <p:sldId id="2295" r:id="rId32"/>
    <p:sldId id="2402" r:id="rId33"/>
    <p:sldId id="2310" r:id="rId34"/>
    <p:sldId id="2352" r:id="rId3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FF590A-4675-43C6-B89F-BDFD3B136B36}">
          <p14:sldIdLst>
            <p14:sldId id="2235"/>
            <p14:sldId id="2431"/>
            <p14:sldId id="2453"/>
            <p14:sldId id="2454"/>
            <p14:sldId id="2331"/>
            <p14:sldId id="2321"/>
            <p14:sldId id="2325"/>
            <p14:sldId id="2326"/>
            <p14:sldId id="2327"/>
            <p14:sldId id="2328"/>
            <p14:sldId id="2417"/>
            <p14:sldId id="2415"/>
            <p14:sldId id="2337"/>
            <p14:sldId id="2412"/>
            <p14:sldId id="2419"/>
            <p14:sldId id="2332"/>
            <p14:sldId id="2455"/>
            <p14:sldId id="2309"/>
            <p14:sldId id="2432"/>
            <p14:sldId id="2372"/>
            <p14:sldId id="2384"/>
            <p14:sldId id="2380"/>
            <p14:sldId id="2382"/>
            <p14:sldId id="2374"/>
            <p14:sldId id="2388"/>
            <p14:sldId id="2320"/>
            <p14:sldId id="2322"/>
            <p14:sldId id="2295"/>
            <p14:sldId id="2402"/>
            <p14:sldId id="2310"/>
            <p14:sldId id="2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alvo" initials="SC" lastIdx="1" clrIdx="0">
    <p:extLst>
      <p:ext uri="{19B8F6BF-5375-455C-9EA6-DF929625EA0E}">
        <p15:presenceInfo xmlns:p15="http://schemas.microsoft.com/office/powerpoint/2012/main" userId="S-1-5-21-1434341430-1052582739-452798024-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7008"/>
    <a:srgbClr val="A006CA"/>
    <a:srgbClr val="FF2BF0"/>
    <a:srgbClr val="7E0CC4"/>
    <a:srgbClr val="56C943"/>
    <a:srgbClr val="D6A300"/>
    <a:srgbClr val="FE840A"/>
    <a:srgbClr val="3035FA"/>
    <a:srgbClr val="DB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83" cy="46910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1"/>
            <a:ext cx="3078383" cy="46910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970E8478-7A3A-455D-8DA3-2A7D0E736CE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780"/>
            <a:ext cx="3078383" cy="469106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780"/>
            <a:ext cx="3078383" cy="469106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FB001463-DE98-4DA1-8C81-3405BA4A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E146DF81-2812-4CD1-B6FA-8FAFE7042F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2" rIns="94225" bIns="47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5" tIns="47112" rIns="94225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B956452E-3FFE-45BA-8F8C-A7F9B374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86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3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2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8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379200" cy="487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914400"/>
            <a:ext cx="10871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9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9BCB-C834-4C7B-BC50-6B67103C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99" y="1371600"/>
            <a:ext cx="12065000" cy="2438400"/>
          </a:xfrm>
        </p:spPr>
        <p:txBody>
          <a:bodyPr/>
          <a:lstStyle/>
          <a:p>
            <a:pPr algn="ctr"/>
            <a:r>
              <a:rPr lang="en-US" dirty="0"/>
              <a:t>Explaining </a:t>
            </a:r>
            <a:r>
              <a:rPr lang="en-US" dirty="0" err="1"/>
              <a:t>MitoCarta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Excel tutorial: calculate Naïve Bayes log-odds scores and ROC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E5E0-2E15-4389-8905-A3FDCBE4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4419600"/>
            <a:ext cx="108712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Sarah Calvo, tutorial 2/22/2023</a:t>
            </a:r>
          </a:p>
        </p:txBody>
      </p:sp>
    </p:spTree>
    <p:extLst>
      <p:ext uri="{BB962C8B-B14F-4D97-AF65-F5344CB8AC3E}">
        <p14:creationId xmlns:p14="http://schemas.microsoft.com/office/powerpoint/2010/main" val="42632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Naïve Bayes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E2DC-5C8E-FE4A-F20A-3D35043D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90600"/>
            <a:ext cx="113792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1: define training data of known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proteins (gold+) and non-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proteins (gold-)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2: compile “features” that are datasets that might provide clues into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localization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3: score each feature by its accuracy on gold+ and gold-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Step 4: combine scores across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EFB3B-94FD-9E2B-246C-327DA507E7C6}"/>
              </a:ext>
            </a:extLst>
          </p:cNvPr>
          <p:cNvSpPr txBox="1"/>
          <p:nvPr/>
        </p:nvSpPr>
        <p:spPr>
          <a:xfrm>
            <a:off x="10717129" y="6602027"/>
            <a:ext cx="152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Calvo et al, NAR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05BBB-AB90-04D8-6299-278B2F7B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455" y="228600"/>
            <a:ext cx="3114675" cy="63722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50CC75-CDBD-EA41-FD3C-D1AB91A66A89}"/>
              </a:ext>
            </a:extLst>
          </p:cNvPr>
          <p:cNvSpPr/>
          <p:nvPr/>
        </p:nvSpPr>
        <p:spPr>
          <a:xfrm>
            <a:off x="10291864" y="304800"/>
            <a:ext cx="299936" cy="151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0BD3D1-6F4A-837A-4151-014A114B165F}"/>
              </a:ext>
            </a:extLst>
          </p:cNvPr>
          <p:cNvSpPr txBox="1"/>
          <p:nvPr/>
        </p:nvSpPr>
        <p:spPr>
          <a:xfrm>
            <a:off x="10187240" y="304800"/>
            <a:ext cx="5148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Gold+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46E9EF-5F7B-B3FA-3F9E-A2C326172220}"/>
              </a:ext>
            </a:extLst>
          </p:cNvPr>
          <p:cNvGrpSpPr/>
          <p:nvPr/>
        </p:nvGrpSpPr>
        <p:grpSpPr>
          <a:xfrm>
            <a:off x="742985" y="2480521"/>
            <a:ext cx="5627335" cy="1128835"/>
            <a:chOff x="826923" y="2057400"/>
            <a:chExt cx="5627335" cy="112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D60770-6A71-112B-C28A-C825E0A372C1}"/>
                </a:ext>
              </a:extLst>
            </p:cNvPr>
            <p:cNvSpPr txBox="1"/>
            <p:nvPr/>
          </p:nvSpPr>
          <p:spPr>
            <a:xfrm>
              <a:off x="826923" y="2280368"/>
              <a:ext cx="16789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Naïve Bayes</a:t>
              </a:r>
            </a:p>
            <a:p>
              <a:pPr algn="ctr"/>
              <a:r>
                <a:rPr lang="en-US" sz="2400" dirty="0"/>
                <a:t>score</a:t>
              </a:r>
              <a:endParaRPr lang="en-US" sz="2400" baseline="-250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7B244C-2F99-CA2D-5D8E-6B1D1AA6506F}"/>
                </a:ext>
              </a:extLst>
            </p:cNvPr>
            <p:cNvCxnSpPr>
              <a:cxnSpLocks/>
            </p:cNvCxnSpPr>
            <p:nvPr/>
          </p:nvCxnSpPr>
          <p:spPr>
            <a:xfrm>
              <a:off x="4023816" y="2607840"/>
              <a:ext cx="222563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910AFB0-D71E-ADB1-C791-47338066AF52}"/>
                    </a:ext>
                  </a:extLst>
                </p:cNvPr>
                <p:cNvSpPr txBox="1"/>
                <p:nvPr/>
              </p:nvSpPr>
              <p:spPr>
                <a:xfrm>
                  <a:off x="2415911" y="2057400"/>
                  <a:ext cx="4038347" cy="1128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4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40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score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baseline="-25000" smtClean="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gold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score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gold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910AFB0-D71E-ADB1-C791-47338066A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5911" y="2057400"/>
                  <a:ext cx="4038347" cy="11288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4483EE-1FEA-6489-B7C0-9400991FBF9D}"/>
              </a:ext>
            </a:extLst>
          </p:cNvPr>
          <p:cNvSpPr txBox="1"/>
          <p:nvPr/>
        </p:nvSpPr>
        <p:spPr>
          <a:xfrm>
            <a:off x="726440" y="4084926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Assumes </a:t>
            </a:r>
            <a:r>
              <a:rPr lang="en-US" i="1" dirty="0"/>
              <a:t>conditional independence </a:t>
            </a:r>
            <a:r>
              <a:rPr lang="en-US" dirty="0"/>
              <a:t>across features</a:t>
            </a:r>
          </a:p>
          <a:p>
            <a:endParaRPr lang="en-US" dirty="0"/>
          </a:p>
          <a:p>
            <a:r>
              <a:rPr lang="en-US" dirty="0"/>
              <a:t>EG Given protein is </a:t>
            </a:r>
            <a:r>
              <a:rPr lang="en-US" dirty="0" err="1"/>
              <a:t>mito</a:t>
            </a:r>
            <a:r>
              <a:rPr lang="en-US" dirty="0"/>
              <a:t>, detection by MS/MS is independent of having yeast homolog,</a:t>
            </a:r>
          </a:p>
          <a:p>
            <a:r>
              <a:rPr lang="en-US" dirty="0"/>
              <a:t>independent of having an MTS,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139D1-E91D-3FDE-1BE3-800BF185CF86}"/>
              </a:ext>
            </a:extLst>
          </p:cNvPr>
          <p:cNvSpPr/>
          <p:nvPr/>
        </p:nvSpPr>
        <p:spPr>
          <a:xfrm>
            <a:off x="6400800" y="4343401"/>
            <a:ext cx="1676400" cy="228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0D99BB-BB03-60B4-9DCC-1A1791E2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192" y="4467276"/>
            <a:ext cx="1762125" cy="175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88D05C-CF6E-0D2F-DB4B-8E505F1F5774}"/>
              </a:ext>
            </a:extLst>
          </p:cNvPr>
          <p:cNvSpPr txBox="1"/>
          <p:nvPr/>
        </p:nvSpPr>
        <p:spPr>
          <a:xfrm>
            <a:off x="6172200" y="3964960"/>
            <a:ext cx="2800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Example: ECHDC1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ethylmalonyl</a:t>
            </a:r>
            <a:r>
              <a:rPr lang="en-US" sz="1400" dirty="0"/>
              <a:t>-CoA decarboxylase 1)</a:t>
            </a:r>
          </a:p>
        </p:txBody>
      </p:sp>
    </p:spTree>
    <p:extLst>
      <p:ext uri="{BB962C8B-B14F-4D97-AF65-F5344CB8AC3E}">
        <p14:creationId xmlns:p14="http://schemas.microsoft.com/office/powerpoint/2010/main" val="4541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Conditional independence of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B73E0-53B7-E009-EF74-DEAF763F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695450"/>
            <a:ext cx="8124825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C2705-198E-142A-F91D-5C732EA3042A}"/>
              </a:ext>
            </a:extLst>
          </p:cNvPr>
          <p:cNvSpPr txBox="1"/>
          <p:nvPr/>
        </p:nvSpPr>
        <p:spPr>
          <a:xfrm>
            <a:off x="2033587" y="4793218"/>
            <a:ext cx="189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gold+ correlations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B3C85-2766-D8D2-3B47-33CF5503EDFA}"/>
              </a:ext>
            </a:extLst>
          </p:cNvPr>
          <p:cNvSpPr txBox="1"/>
          <p:nvPr/>
        </p:nvSpPr>
        <p:spPr>
          <a:xfrm>
            <a:off x="6857379" y="4793218"/>
            <a:ext cx="185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gold- correlations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3B804-39D9-4FD5-417D-628A246DB069}"/>
              </a:ext>
            </a:extLst>
          </p:cNvPr>
          <p:cNvSpPr txBox="1"/>
          <p:nvPr/>
        </p:nvSpPr>
        <p:spPr>
          <a:xfrm>
            <a:off x="10063660" y="6596241"/>
            <a:ext cx="2128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Pagliarini</a:t>
            </a:r>
            <a:r>
              <a:rPr lang="en-US" sz="1200" dirty="0"/>
              <a:t>, Calvo et al, Cell 2008</a:t>
            </a:r>
          </a:p>
        </p:txBody>
      </p:sp>
    </p:spTree>
    <p:extLst>
      <p:ext uri="{BB962C8B-B14F-4D97-AF65-F5344CB8AC3E}">
        <p14:creationId xmlns:p14="http://schemas.microsoft.com/office/powerpoint/2010/main" val="317283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Naïve Bayes integration: metrics to assess 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EFB3B-94FD-9E2B-246C-327DA507E7C6}"/>
              </a:ext>
            </a:extLst>
          </p:cNvPr>
          <p:cNvSpPr txBox="1"/>
          <p:nvPr/>
        </p:nvSpPr>
        <p:spPr>
          <a:xfrm>
            <a:off x="10717129" y="6602027"/>
            <a:ext cx="152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Calvo et al, NAR 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FF2A4-5ECC-ECD5-0A69-DAD5F7768DC1}"/>
              </a:ext>
            </a:extLst>
          </p:cNvPr>
          <p:cNvSpPr txBox="1"/>
          <p:nvPr/>
        </p:nvSpPr>
        <p:spPr>
          <a:xfrm>
            <a:off x="4174781" y="1566146"/>
            <a:ext cx="231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FDR </a:t>
            </a:r>
            <a:r>
              <a:rPr lang="en-US" dirty="0"/>
              <a:t>=          </a:t>
            </a:r>
            <a:r>
              <a:rPr lang="en-US" dirty="0" err="1"/>
              <a:t>fp</a:t>
            </a:r>
            <a:r>
              <a:rPr lang="en-US" dirty="0"/>
              <a:t> / (</a:t>
            </a:r>
            <a:r>
              <a:rPr lang="en-US" dirty="0" err="1"/>
              <a:t>tp+fp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/>
              <a:t>Precision</a:t>
            </a:r>
            <a:r>
              <a:rPr lang="en-US" dirty="0"/>
              <a:t> = </a:t>
            </a:r>
            <a:r>
              <a:rPr lang="en-US" dirty="0" err="1"/>
              <a:t>tp</a:t>
            </a:r>
            <a:r>
              <a:rPr lang="en-US" dirty="0"/>
              <a:t> / (</a:t>
            </a:r>
            <a:r>
              <a:rPr lang="en-US" dirty="0" err="1"/>
              <a:t>tp+fp</a:t>
            </a:r>
            <a:r>
              <a:rPr lang="en-US" dirty="0"/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1B9989-B567-87F2-5905-77566727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3771900" cy="14382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4311BF-452E-06F8-03B1-4183F102EE76}"/>
              </a:ext>
            </a:extLst>
          </p:cNvPr>
          <p:cNvSpPr txBox="1"/>
          <p:nvPr/>
        </p:nvSpPr>
        <p:spPr>
          <a:xfrm>
            <a:off x="1672691" y="2581275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Sensitivity</a:t>
            </a:r>
          </a:p>
          <a:p>
            <a:r>
              <a:rPr lang="en-US" dirty="0" err="1"/>
              <a:t>tp</a:t>
            </a:r>
            <a:r>
              <a:rPr lang="en-US" dirty="0"/>
              <a:t> / (</a:t>
            </a:r>
            <a:r>
              <a:rPr lang="en-US" dirty="0" err="1"/>
              <a:t>tp+fn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9A083A-BB1B-10E6-E196-63BC620E5D9F}"/>
              </a:ext>
            </a:extLst>
          </p:cNvPr>
          <p:cNvSpPr txBox="1"/>
          <p:nvPr/>
        </p:nvSpPr>
        <p:spPr>
          <a:xfrm>
            <a:off x="2950109" y="2581275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Specificity</a:t>
            </a:r>
          </a:p>
          <a:p>
            <a:r>
              <a:rPr lang="en-US" dirty="0" err="1"/>
              <a:t>tn</a:t>
            </a:r>
            <a:r>
              <a:rPr lang="en-US" dirty="0"/>
              <a:t> / (</a:t>
            </a:r>
            <a:r>
              <a:rPr lang="en-US" dirty="0" err="1"/>
              <a:t>tn+fp</a:t>
            </a:r>
            <a:r>
              <a:rPr lang="en-US" dirty="0"/>
              <a:t>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AD479E-1F89-23C4-5A4B-6E8A1808E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66" y="1219200"/>
            <a:ext cx="4686444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F8D68D-714E-3D36-845A-B07564967FD9}"/>
              </a:ext>
            </a:extLst>
          </p:cNvPr>
          <p:cNvGrpSpPr/>
          <p:nvPr/>
        </p:nvGrpSpPr>
        <p:grpSpPr>
          <a:xfrm>
            <a:off x="7313287" y="1638689"/>
            <a:ext cx="4101570" cy="2416111"/>
            <a:chOff x="7313287" y="1196411"/>
            <a:chExt cx="4101570" cy="24161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EAEE5B-13FD-54D1-FC85-0079B104644A}"/>
                </a:ext>
              </a:extLst>
            </p:cNvPr>
            <p:cNvSpPr txBox="1"/>
            <p:nvPr/>
          </p:nvSpPr>
          <p:spPr>
            <a:xfrm>
              <a:off x="9099072" y="1196411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MSMS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8D20A1-C3C8-68AE-0F08-5858B8AA8CE1}"/>
                </a:ext>
              </a:extLst>
            </p:cNvPr>
            <p:cNvSpPr txBox="1"/>
            <p:nvPr/>
          </p:nvSpPr>
          <p:spPr>
            <a:xfrm>
              <a:off x="8665870" y="3304745"/>
              <a:ext cx="565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Yeast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1AE7BA-64CF-48E8-4EC0-DF862828EBA1}"/>
                </a:ext>
              </a:extLst>
            </p:cNvPr>
            <p:cNvSpPr txBox="1"/>
            <p:nvPr/>
          </p:nvSpPr>
          <p:spPr>
            <a:xfrm>
              <a:off x="7340875" y="1701449"/>
              <a:ext cx="7316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3035FA"/>
                  </a:solidFill>
                </a:rPr>
                <a:t>TargetP</a:t>
              </a:r>
              <a:endParaRPr lang="en-US" sz="1400" dirty="0">
                <a:solidFill>
                  <a:srgbClr val="3035FA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D9875E-403B-71E4-5307-4286BFCCA97B}"/>
                </a:ext>
              </a:extLst>
            </p:cNvPr>
            <p:cNvSpPr txBox="1"/>
            <p:nvPr/>
          </p:nvSpPr>
          <p:spPr>
            <a:xfrm>
              <a:off x="7694818" y="1555015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Domain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E2684D-1EAF-16FC-EAB5-BC14207CBE64}"/>
                </a:ext>
              </a:extLst>
            </p:cNvPr>
            <p:cNvSpPr txBox="1"/>
            <p:nvPr/>
          </p:nvSpPr>
          <p:spPr>
            <a:xfrm>
              <a:off x="7340875" y="1350300"/>
              <a:ext cx="1157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92D050"/>
                  </a:solidFill>
                </a:rPr>
                <a:t>Coexpression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97CEB4-0FFF-FD58-CCAF-25F3F7DDEBB7}"/>
                </a:ext>
              </a:extLst>
            </p:cNvPr>
            <p:cNvSpPr txBox="1"/>
            <p:nvPr/>
          </p:nvSpPr>
          <p:spPr>
            <a:xfrm>
              <a:off x="7313287" y="2740788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E0CC4"/>
                  </a:solidFill>
                </a:rPr>
                <a:t>Induction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27C7C0-85D0-3745-D714-8C53F3E76DCE}"/>
                </a:ext>
              </a:extLst>
            </p:cNvPr>
            <p:cNvSpPr txBox="1"/>
            <p:nvPr/>
          </p:nvSpPr>
          <p:spPr>
            <a:xfrm>
              <a:off x="7341884" y="2354682"/>
              <a:ext cx="8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2BF0"/>
                  </a:solidFill>
                </a:rPr>
                <a:t>Ancestry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28F383-41D8-421B-3154-ED1177986F80}"/>
                </a:ext>
              </a:extLst>
            </p:cNvPr>
            <p:cNvSpPr txBox="1"/>
            <p:nvPr/>
          </p:nvSpPr>
          <p:spPr>
            <a:xfrm>
              <a:off x="10355785" y="1201301"/>
              <a:ext cx="1059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Naïve Bayes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59D3006-1618-1630-D0C3-C2116E4BD682}"/>
              </a:ext>
            </a:extLst>
          </p:cNvPr>
          <p:cNvSpPr txBox="1"/>
          <p:nvPr/>
        </p:nvSpPr>
        <p:spPr>
          <a:xfrm>
            <a:off x="8045047" y="1225533"/>
            <a:ext cx="228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vs Precision</a:t>
            </a:r>
          </a:p>
        </p:txBody>
      </p:sp>
    </p:spTree>
    <p:extLst>
      <p:ext uri="{BB962C8B-B14F-4D97-AF65-F5344CB8AC3E}">
        <p14:creationId xmlns:p14="http://schemas.microsoft.com/office/powerpoint/2010/main" val="383145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Naïve Bayes integration: metrics to assess 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EFB3B-94FD-9E2B-246C-327DA507E7C6}"/>
              </a:ext>
            </a:extLst>
          </p:cNvPr>
          <p:cNvSpPr txBox="1"/>
          <p:nvPr/>
        </p:nvSpPr>
        <p:spPr>
          <a:xfrm>
            <a:off x="10717129" y="6602027"/>
            <a:ext cx="152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Calvo et al, NAR 2015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AD479E-1F89-23C4-5A4B-6E8A1808E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66" y="1219200"/>
            <a:ext cx="4686444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A0135-952C-295C-7CCA-49E01C784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05" y="1397769"/>
            <a:ext cx="4737115" cy="439343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739155-29E1-291F-7F78-C2A76CA20AA3}"/>
              </a:ext>
            </a:extLst>
          </p:cNvPr>
          <p:cNvGrpSpPr/>
          <p:nvPr/>
        </p:nvGrpSpPr>
        <p:grpSpPr>
          <a:xfrm>
            <a:off x="7183465" y="3491766"/>
            <a:ext cx="1157433" cy="1726448"/>
            <a:chOff x="7183465" y="3049488"/>
            <a:chExt cx="1157433" cy="1726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82ECB2-1430-3E54-4DF8-7691E64C9177}"/>
                </a:ext>
              </a:extLst>
            </p:cNvPr>
            <p:cNvSpPr txBox="1"/>
            <p:nvPr/>
          </p:nvSpPr>
          <p:spPr>
            <a:xfrm>
              <a:off x="7434207" y="3252155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MSMS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B4D0DF-AEC5-E808-8815-3F4F9F8131AF}"/>
                </a:ext>
              </a:extLst>
            </p:cNvPr>
            <p:cNvSpPr txBox="1"/>
            <p:nvPr/>
          </p:nvSpPr>
          <p:spPr>
            <a:xfrm>
              <a:off x="7479315" y="4062823"/>
              <a:ext cx="565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Yeast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7F7546-9E4D-127A-2BF0-9D715C7F3DC1}"/>
                </a:ext>
              </a:extLst>
            </p:cNvPr>
            <p:cNvSpPr txBox="1"/>
            <p:nvPr/>
          </p:nvSpPr>
          <p:spPr>
            <a:xfrm>
              <a:off x="7396376" y="3860156"/>
              <a:ext cx="7316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3035FA"/>
                  </a:solidFill>
                </a:rPr>
                <a:t>TargetP</a:t>
              </a:r>
              <a:endParaRPr lang="en-US" sz="1400" dirty="0">
                <a:solidFill>
                  <a:srgbClr val="3035FA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CD647A-3F3D-71D3-09C4-F8D70DC24335}"/>
                </a:ext>
              </a:extLst>
            </p:cNvPr>
            <p:cNvSpPr txBox="1"/>
            <p:nvPr/>
          </p:nvSpPr>
          <p:spPr>
            <a:xfrm>
              <a:off x="7384514" y="3454822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Domain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DA504D-20C8-A520-9712-DF984F90F6A0}"/>
                </a:ext>
              </a:extLst>
            </p:cNvPr>
            <p:cNvSpPr txBox="1"/>
            <p:nvPr/>
          </p:nvSpPr>
          <p:spPr>
            <a:xfrm>
              <a:off x="7183465" y="3657489"/>
              <a:ext cx="1157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92D050"/>
                  </a:solidFill>
                </a:rPr>
                <a:t>Coexpression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2284B5-5C19-A787-23A5-CA4443A53B0E}"/>
                </a:ext>
              </a:extLst>
            </p:cNvPr>
            <p:cNvSpPr txBox="1"/>
            <p:nvPr/>
          </p:nvSpPr>
          <p:spPr>
            <a:xfrm>
              <a:off x="7321997" y="4468159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E0CC4"/>
                  </a:solidFill>
                </a:rPr>
                <a:t>Induction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20058C-027C-738A-036D-9493A9CBB30B}"/>
                </a:ext>
              </a:extLst>
            </p:cNvPr>
            <p:cNvSpPr txBox="1"/>
            <p:nvPr/>
          </p:nvSpPr>
          <p:spPr>
            <a:xfrm>
              <a:off x="7350594" y="4265490"/>
              <a:ext cx="8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2BF0"/>
                  </a:solidFill>
                </a:rPr>
                <a:t>Ancestry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9D4B9C-8704-F1DC-2F01-EEAE29311E9A}"/>
                </a:ext>
              </a:extLst>
            </p:cNvPr>
            <p:cNvSpPr txBox="1"/>
            <p:nvPr/>
          </p:nvSpPr>
          <p:spPr>
            <a:xfrm>
              <a:off x="7232645" y="3049488"/>
              <a:ext cx="1059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Naïve Bayes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369821-2BE9-9B44-A3A4-B5CD91CD7607}"/>
              </a:ext>
            </a:extLst>
          </p:cNvPr>
          <p:cNvGrpSpPr/>
          <p:nvPr/>
        </p:nvGrpSpPr>
        <p:grpSpPr>
          <a:xfrm>
            <a:off x="2133600" y="3390431"/>
            <a:ext cx="1157433" cy="1726448"/>
            <a:chOff x="7183465" y="3049488"/>
            <a:chExt cx="1157433" cy="172644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991460-4F24-B913-A4F0-0943060CF007}"/>
                </a:ext>
              </a:extLst>
            </p:cNvPr>
            <p:cNvSpPr txBox="1"/>
            <p:nvPr/>
          </p:nvSpPr>
          <p:spPr>
            <a:xfrm>
              <a:off x="7434207" y="3252155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MSMS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7D22E0E-5E5E-AB4A-15B9-D90EC331CDC4}"/>
                </a:ext>
              </a:extLst>
            </p:cNvPr>
            <p:cNvSpPr txBox="1"/>
            <p:nvPr/>
          </p:nvSpPr>
          <p:spPr>
            <a:xfrm>
              <a:off x="7479315" y="4062823"/>
              <a:ext cx="565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Yeast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5A36B1-A175-F2BF-0E67-1F3A5822C785}"/>
                </a:ext>
              </a:extLst>
            </p:cNvPr>
            <p:cNvSpPr txBox="1"/>
            <p:nvPr/>
          </p:nvSpPr>
          <p:spPr>
            <a:xfrm>
              <a:off x="7396376" y="3860156"/>
              <a:ext cx="7316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3035FA"/>
                  </a:solidFill>
                </a:rPr>
                <a:t>TargetP</a:t>
              </a:r>
              <a:endParaRPr lang="en-US" sz="1400" dirty="0">
                <a:solidFill>
                  <a:srgbClr val="3035FA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3B670A-4FCE-F93E-32B3-06F653E1C913}"/>
                </a:ext>
              </a:extLst>
            </p:cNvPr>
            <p:cNvSpPr txBox="1"/>
            <p:nvPr/>
          </p:nvSpPr>
          <p:spPr>
            <a:xfrm>
              <a:off x="7384514" y="3454822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Domain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EAA7E7-E1DF-423D-3F3D-BFBC8BC48575}"/>
                </a:ext>
              </a:extLst>
            </p:cNvPr>
            <p:cNvSpPr txBox="1"/>
            <p:nvPr/>
          </p:nvSpPr>
          <p:spPr>
            <a:xfrm>
              <a:off x="7183465" y="3657489"/>
              <a:ext cx="1157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92D050"/>
                  </a:solidFill>
                </a:rPr>
                <a:t>Coexpression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519A19-80BB-3CF3-B9E8-6F14871A456F}"/>
                </a:ext>
              </a:extLst>
            </p:cNvPr>
            <p:cNvSpPr txBox="1"/>
            <p:nvPr/>
          </p:nvSpPr>
          <p:spPr>
            <a:xfrm>
              <a:off x="7321997" y="4468159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E0CC4"/>
                  </a:solidFill>
                </a:rPr>
                <a:t>Induction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38958B-D90A-50F4-E757-D7CE258BDA0C}"/>
                </a:ext>
              </a:extLst>
            </p:cNvPr>
            <p:cNvSpPr txBox="1"/>
            <p:nvPr/>
          </p:nvSpPr>
          <p:spPr>
            <a:xfrm>
              <a:off x="7350594" y="4265490"/>
              <a:ext cx="8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2BF0"/>
                  </a:solidFill>
                </a:rPr>
                <a:t>Ancestry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2FB12E-D034-5D32-066B-A40DEA9A096D}"/>
                </a:ext>
              </a:extLst>
            </p:cNvPr>
            <p:cNvSpPr txBox="1"/>
            <p:nvPr/>
          </p:nvSpPr>
          <p:spPr>
            <a:xfrm>
              <a:off x="7232645" y="3049488"/>
              <a:ext cx="1059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Naïve Bayes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F70ECE8-0D88-D5C2-26DC-6170579D9996}"/>
              </a:ext>
            </a:extLst>
          </p:cNvPr>
          <p:cNvSpPr txBox="1"/>
          <p:nvPr/>
        </p:nvSpPr>
        <p:spPr>
          <a:xfrm>
            <a:off x="2924214" y="1203615"/>
            <a:ext cx="238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vs Specificity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D98B6F-6D0B-B02D-CAFC-5E5FA7C12B45}"/>
              </a:ext>
            </a:extLst>
          </p:cNvPr>
          <p:cNvSpPr txBox="1"/>
          <p:nvPr/>
        </p:nvSpPr>
        <p:spPr>
          <a:xfrm>
            <a:off x="8045047" y="1225533"/>
            <a:ext cx="228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vs Precision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20C1B8E-0FA6-3E3D-F1BA-98EF1D0943DB}"/>
              </a:ext>
            </a:extLst>
          </p:cNvPr>
          <p:cNvCxnSpPr>
            <a:cxnSpLocks/>
          </p:cNvCxnSpPr>
          <p:nvPr/>
        </p:nvCxnSpPr>
        <p:spPr>
          <a:xfrm flipV="1">
            <a:off x="10439400" y="990600"/>
            <a:ext cx="0" cy="4876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05BF2C-E718-C174-4DEA-CC2E002FB605}"/>
              </a:ext>
            </a:extLst>
          </p:cNvPr>
          <p:cNvCxnSpPr>
            <a:cxnSpLocks/>
          </p:cNvCxnSpPr>
          <p:nvPr/>
        </p:nvCxnSpPr>
        <p:spPr>
          <a:xfrm flipV="1">
            <a:off x="5310380" y="990600"/>
            <a:ext cx="0" cy="4876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3FAB2C-9A31-C8BD-08EF-9CA0E05F6701}"/>
              </a:ext>
            </a:extLst>
          </p:cNvPr>
          <p:cNvSpPr txBox="1"/>
          <p:nvPr/>
        </p:nvSpPr>
        <p:spPr>
          <a:xfrm>
            <a:off x="8458200" y="5957372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MS/MS alone: &gt;50% FDR at 80% Sn</a:t>
            </a:r>
          </a:p>
        </p:txBody>
      </p:sp>
    </p:spTree>
    <p:extLst>
      <p:ext uri="{BB962C8B-B14F-4D97-AF65-F5344CB8AC3E}">
        <p14:creationId xmlns:p14="http://schemas.microsoft.com/office/powerpoint/2010/main" val="116244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AD479E-1F89-23C4-5A4B-6E8A1808E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93" y="1229168"/>
            <a:ext cx="4686444" cy="4572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739155-29E1-291F-7F78-C2A76CA20AA3}"/>
              </a:ext>
            </a:extLst>
          </p:cNvPr>
          <p:cNvGrpSpPr/>
          <p:nvPr/>
        </p:nvGrpSpPr>
        <p:grpSpPr>
          <a:xfrm>
            <a:off x="1563792" y="3501734"/>
            <a:ext cx="1157433" cy="1726448"/>
            <a:chOff x="7183465" y="3049488"/>
            <a:chExt cx="1157433" cy="1726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82ECB2-1430-3E54-4DF8-7691E64C9177}"/>
                </a:ext>
              </a:extLst>
            </p:cNvPr>
            <p:cNvSpPr txBox="1"/>
            <p:nvPr/>
          </p:nvSpPr>
          <p:spPr>
            <a:xfrm>
              <a:off x="7434207" y="3252155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MSMS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B4D0DF-AEC5-E808-8815-3F4F9F8131AF}"/>
                </a:ext>
              </a:extLst>
            </p:cNvPr>
            <p:cNvSpPr txBox="1"/>
            <p:nvPr/>
          </p:nvSpPr>
          <p:spPr>
            <a:xfrm>
              <a:off x="7479315" y="4062823"/>
              <a:ext cx="565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Yeast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7F7546-9E4D-127A-2BF0-9D715C7F3DC1}"/>
                </a:ext>
              </a:extLst>
            </p:cNvPr>
            <p:cNvSpPr txBox="1"/>
            <p:nvPr/>
          </p:nvSpPr>
          <p:spPr>
            <a:xfrm>
              <a:off x="7396376" y="3860156"/>
              <a:ext cx="7316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3035FA"/>
                  </a:solidFill>
                </a:rPr>
                <a:t>TargetP</a:t>
              </a:r>
              <a:endParaRPr lang="en-US" sz="1400" dirty="0">
                <a:solidFill>
                  <a:srgbClr val="3035FA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CD647A-3F3D-71D3-09C4-F8D70DC24335}"/>
                </a:ext>
              </a:extLst>
            </p:cNvPr>
            <p:cNvSpPr txBox="1"/>
            <p:nvPr/>
          </p:nvSpPr>
          <p:spPr>
            <a:xfrm>
              <a:off x="7384514" y="3454822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Domain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DA504D-20C8-A520-9712-DF984F90F6A0}"/>
                </a:ext>
              </a:extLst>
            </p:cNvPr>
            <p:cNvSpPr txBox="1"/>
            <p:nvPr/>
          </p:nvSpPr>
          <p:spPr>
            <a:xfrm>
              <a:off x="7183465" y="3657489"/>
              <a:ext cx="1157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92D050"/>
                  </a:solidFill>
                </a:rPr>
                <a:t>Coexpression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2284B5-5C19-A787-23A5-CA4443A53B0E}"/>
                </a:ext>
              </a:extLst>
            </p:cNvPr>
            <p:cNvSpPr txBox="1"/>
            <p:nvPr/>
          </p:nvSpPr>
          <p:spPr>
            <a:xfrm>
              <a:off x="7321997" y="4468159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E0CC4"/>
                  </a:solidFill>
                </a:rPr>
                <a:t>Induction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20058C-027C-738A-036D-9493A9CBB30B}"/>
                </a:ext>
              </a:extLst>
            </p:cNvPr>
            <p:cNvSpPr txBox="1"/>
            <p:nvPr/>
          </p:nvSpPr>
          <p:spPr>
            <a:xfrm>
              <a:off x="7350594" y="4265490"/>
              <a:ext cx="8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2BF0"/>
                  </a:solidFill>
                </a:rPr>
                <a:t>Ancestry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9D4B9C-8704-F1DC-2F01-EEAE29311E9A}"/>
                </a:ext>
              </a:extLst>
            </p:cNvPr>
            <p:cNvSpPr txBox="1"/>
            <p:nvPr/>
          </p:nvSpPr>
          <p:spPr>
            <a:xfrm>
              <a:off x="7232645" y="3049488"/>
              <a:ext cx="1059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Naïve Bayes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0440B49-D06E-FBC5-3DA7-BD03499D24C3}"/>
              </a:ext>
            </a:extLst>
          </p:cNvPr>
          <p:cNvSpPr/>
          <p:nvPr/>
        </p:nvSpPr>
        <p:spPr>
          <a:xfrm>
            <a:off x="1641293" y="1686368"/>
            <a:ext cx="3962400" cy="3429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What is accuracy of APEX data?  Matrix data is highly specific but not sensitive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A98B3-993A-3C38-52C8-90B136674017}"/>
              </a:ext>
            </a:extLst>
          </p:cNvPr>
          <p:cNvSpPr txBox="1"/>
          <p:nvPr/>
        </p:nvSpPr>
        <p:spPr>
          <a:xfrm>
            <a:off x="3089461" y="1303880"/>
            <a:ext cx="1151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APEX-matrix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6BAA1-2165-C58A-CBBD-A8E557AC5314}"/>
              </a:ext>
            </a:extLst>
          </p:cNvPr>
          <p:cNvSpPr txBox="1"/>
          <p:nvPr/>
        </p:nvSpPr>
        <p:spPr>
          <a:xfrm>
            <a:off x="1656092" y="1956340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E840A"/>
                </a:solidFill>
              </a:rPr>
              <a:t>APEX-IMS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B014F-D6DF-9ADC-2690-56B5BB908D00}"/>
              </a:ext>
            </a:extLst>
          </p:cNvPr>
          <p:cNvSpPr txBox="1"/>
          <p:nvPr/>
        </p:nvSpPr>
        <p:spPr>
          <a:xfrm>
            <a:off x="1592158" y="264543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E7008"/>
                </a:solidFill>
              </a:rPr>
              <a:t>APEX-MOM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5F14F1-2517-5C8A-048E-412CC3EABE1C}"/>
              </a:ext>
            </a:extLst>
          </p:cNvPr>
          <p:cNvSpPr txBox="1"/>
          <p:nvPr/>
        </p:nvSpPr>
        <p:spPr>
          <a:xfrm>
            <a:off x="2978658" y="6484323"/>
            <a:ext cx="5916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Assess human APEX data via MitoCarta1.0 training sets (577 gold+, 2412 gold-)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92357F-35F7-CED0-2EC8-9FF4A4A8A269}"/>
              </a:ext>
            </a:extLst>
          </p:cNvPr>
          <p:cNvSpPr/>
          <p:nvPr/>
        </p:nvSpPr>
        <p:spPr>
          <a:xfrm>
            <a:off x="3500509" y="1573872"/>
            <a:ext cx="164718" cy="1647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EFD3A1-43D4-C452-52FA-6A2023C168DA}"/>
              </a:ext>
            </a:extLst>
          </p:cNvPr>
          <p:cNvSpPr/>
          <p:nvPr/>
        </p:nvSpPr>
        <p:spPr>
          <a:xfrm>
            <a:off x="1949378" y="2239969"/>
            <a:ext cx="164718" cy="16471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79A51E-2CB3-9347-4FE8-F2647D7B37B4}"/>
              </a:ext>
            </a:extLst>
          </p:cNvPr>
          <p:cNvSpPr/>
          <p:nvPr/>
        </p:nvSpPr>
        <p:spPr>
          <a:xfrm>
            <a:off x="1858391" y="2904667"/>
            <a:ext cx="164718" cy="164718"/>
          </a:xfrm>
          <a:prstGeom prst="ellipse">
            <a:avLst/>
          </a:prstGeom>
          <a:solidFill>
            <a:srgbClr val="CE700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3CB7E782-45AE-1ADC-3364-2FF918677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68256"/>
              </p:ext>
            </p:extLst>
          </p:nvPr>
        </p:nvGraphicFramePr>
        <p:xfrm>
          <a:off x="5820791" y="1686368"/>
          <a:ext cx="5998314" cy="145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08">
                  <a:extLst>
                    <a:ext uri="{9D8B030D-6E8A-4147-A177-3AD203B41FA5}">
                      <a16:colId xmlns:a16="http://schemas.microsoft.com/office/drawing/2014/main" val="4087237829"/>
                    </a:ext>
                  </a:extLst>
                </a:gridCol>
                <a:gridCol w="972907">
                  <a:extLst>
                    <a:ext uri="{9D8B030D-6E8A-4147-A177-3AD203B41FA5}">
                      <a16:colId xmlns:a16="http://schemas.microsoft.com/office/drawing/2014/main" val="3030621994"/>
                    </a:ext>
                  </a:extLst>
                </a:gridCol>
                <a:gridCol w="567217">
                  <a:extLst>
                    <a:ext uri="{9D8B030D-6E8A-4147-A177-3AD203B41FA5}">
                      <a16:colId xmlns:a16="http://schemas.microsoft.com/office/drawing/2014/main" val="4216697229"/>
                    </a:ext>
                  </a:extLst>
                </a:gridCol>
                <a:gridCol w="3369682">
                  <a:extLst>
                    <a:ext uri="{9D8B030D-6E8A-4147-A177-3AD203B41FA5}">
                      <a16:colId xmlns:a16="http://schemas.microsoft.com/office/drawing/2014/main" val="2965738486"/>
                    </a:ext>
                  </a:extLst>
                </a:gridCol>
              </a:tblGrid>
              <a:tr h="3639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Sensitivity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312573"/>
                  </a:ext>
                </a:extLst>
              </a:tr>
              <a:tr h="363917">
                <a:tc>
                  <a:txBody>
                    <a:bodyPr/>
                    <a:lstStyle/>
                    <a:p>
                      <a:r>
                        <a:rPr lang="en-US" sz="1400" dirty="0"/>
                        <a:t>APEX-matrix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 “FP” were </a:t>
                      </a:r>
                      <a:r>
                        <a:rPr lang="en-US" sz="1400" dirty="0" err="1"/>
                        <a:t>mito</a:t>
                      </a:r>
                      <a:r>
                        <a:rPr lang="en-US" sz="1400" dirty="0"/>
                        <a:t> upon manual inspection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023011"/>
                  </a:ext>
                </a:extLst>
              </a:tr>
              <a:tr h="363917">
                <a:tc>
                  <a:txBody>
                    <a:bodyPr/>
                    <a:lstStyle/>
                    <a:p>
                      <a:r>
                        <a:rPr lang="en-US" sz="1400" dirty="0"/>
                        <a:t>APEX-IMS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“FPs” were contaminant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378532"/>
                  </a:ext>
                </a:extLst>
              </a:tr>
              <a:tr h="363917">
                <a:tc>
                  <a:txBody>
                    <a:bodyPr/>
                    <a:lstStyle/>
                    <a:p>
                      <a:r>
                        <a:rPr lang="en-US" sz="1400" dirty="0"/>
                        <a:t>APEX-MOM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 “FPs” were not inside </a:t>
                      </a:r>
                      <a:r>
                        <a:rPr lang="en-US" sz="1400" dirty="0" err="1"/>
                        <a:t>mito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3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7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8573-B007-4F5A-FE88-5297A2E4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</a:t>
            </a:r>
            <a:r>
              <a:rPr lang="en-US" dirty="0" err="1"/>
              <a:t>MitoCarta</a:t>
            </a:r>
            <a:r>
              <a:rPr lang="en-US" dirty="0"/>
              <a:t> versions 1, 2, 3…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FD85A9-4B14-F77C-8643-35C8C6E70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146997"/>
              </p:ext>
            </p:extLst>
          </p:nvPr>
        </p:nvGraphicFramePr>
        <p:xfrm>
          <a:off x="398835" y="1779344"/>
          <a:ext cx="11503259" cy="336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348">
                  <a:extLst>
                    <a:ext uri="{9D8B030D-6E8A-4147-A177-3AD203B41FA5}">
                      <a16:colId xmlns:a16="http://schemas.microsoft.com/office/drawing/2014/main" val="1454278484"/>
                    </a:ext>
                  </a:extLst>
                </a:gridCol>
                <a:gridCol w="2657951">
                  <a:extLst>
                    <a:ext uri="{9D8B030D-6E8A-4147-A177-3AD203B41FA5}">
                      <a16:colId xmlns:a16="http://schemas.microsoft.com/office/drawing/2014/main" val="1393093620"/>
                    </a:ext>
                  </a:extLst>
                </a:gridCol>
                <a:gridCol w="1485063">
                  <a:extLst>
                    <a:ext uri="{9D8B030D-6E8A-4147-A177-3AD203B41FA5}">
                      <a16:colId xmlns:a16="http://schemas.microsoft.com/office/drawing/2014/main" val="409163075"/>
                    </a:ext>
                  </a:extLst>
                </a:gridCol>
                <a:gridCol w="4474858">
                  <a:extLst>
                    <a:ext uri="{9D8B030D-6E8A-4147-A177-3AD203B41FA5}">
                      <a16:colId xmlns:a16="http://schemas.microsoft.com/office/drawing/2014/main" val="4095340698"/>
                    </a:ext>
                  </a:extLst>
                </a:gridCol>
                <a:gridCol w="969039">
                  <a:extLst>
                    <a:ext uri="{9D8B030D-6E8A-4147-A177-3AD203B41FA5}">
                      <a16:colId xmlns:a16="http://schemas.microsoft.com/office/drawing/2014/main" val="179489623"/>
                    </a:ext>
                  </a:extLst>
                </a:gridCol>
              </a:tblGrid>
              <a:tr h="439644">
                <a:tc>
                  <a:txBody>
                    <a:bodyPr/>
                    <a:lstStyle/>
                    <a:p>
                      <a:r>
                        <a:rPr lang="en-US" dirty="0" err="1"/>
                        <a:t>MitoCarta</a:t>
                      </a:r>
                      <a:r>
                        <a:rPr lang="en-US" dirty="0"/>
                        <a:t>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genes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76331"/>
                  </a:ext>
                </a:extLst>
              </a:tr>
              <a:tr h="1084053">
                <a:tc>
                  <a:txBody>
                    <a:bodyPr/>
                    <a:lstStyle/>
                    <a:p>
                      <a:r>
                        <a:rPr lang="en-US" dirty="0"/>
                        <a:t>1.0 (Cell 2008)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MS/MS of 14 tissues + </a:t>
                      </a:r>
                    </a:p>
                    <a:p>
                      <a:r>
                        <a:rPr lang="en-US" dirty="0"/>
                        <a:t>Bayesian integration + </a:t>
                      </a:r>
                    </a:p>
                    <a:p>
                      <a:r>
                        <a:rPr lang="en-US" dirty="0"/>
                        <a:t>GFP validation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591 gold+</a:t>
                      </a:r>
                    </a:p>
                    <a:p>
                      <a:r>
                        <a:rPr lang="en-US" dirty="0"/>
                        <a:t>2519 gold-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MS/MS, domain, Induction, Co-expr, Yeast, Ancestry, </a:t>
                      </a:r>
                      <a:r>
                        <a:rPr lang="en-US" dirty="0" err="1"/>
                        <a:t>TargetP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168121"/>
                  </a:ext>
                </a:extLst>
              </a:tr>
              <a:tr h="758837">
                <a:tc>
                  <a:txBody>
                    <a:bodyPr/>
                    <a:lstStyle/>
                    <a:p>
                      <a:r>
                        <a:rPr lang="en-US" dirty="0"/>
                        <a:t>2.0 (NAR 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APEX-matrix +</a:t>
                      </a:r>
                    </a:p>
                    <a:p>
                      <a:r>
                        <a:rPr lang="en-US" dirty="0"/>
                        <a:t>Bayesian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960 gold+</a:t>
                      </a:r>
                    </a:p>
                    <a:p>
                      <a:r>
                        <a:rPr lang="en-US" dirty="0"/>
                        <a:t>17468 gold-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MS/MS, domain, Induction, Co-expr, Yeast, Ancestry, </a:t>
                      </a:r>
                      <a:r>
                        <a:rPr lang="en-US" dirty="0" err="1"/>
                        <a:t>TargetP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384310"/>
                  </a:ext>
                </a:extLst>
              </a:tr>
              <a:tr h="1084053">
                <a:tc>
                  <a:txBody>
                    <a:bodyPr/>
                    <a:lstStyle/>
                    <a:p>
                      <a:r>
                        <a:rPr lang="en-US" dirty="0"/>
                        <a:t>3.0 (NAR 2021)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 annotation of</a:t>
                      </a:r>
                    </a:p>
                    <a:p>
                      <a:r>
                        <a:rPr lang="en-US" dirty="0"/>
                        <a:t>MitoCarta2.0 including</a:t>
                      </a:r>
                    </a:p>
                    <a:p>
                      <a:r>
                        <a:rPr lang="en-US" dirty="0"/>
                        <a:t>pathways + sub-</a:t>
                      </a:r>
                      <a:r>
                        <a:rPr lang="en-US" dirty="0" err="1"/>
                        <a:t>mito</a:t>
                      </a:r>
                      <a:r>
                        <a:rPr lang="en-US" dirty="0"/>
                        <a:t> 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7352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C1BEF9B-D36D-E71E-56C4-7120EC915EFD}"/>
              </a:ext>
            </a:extLst>
          </p:cNvPr>
          <p:cNvSpPr txBox="1"/>
          <p:nvPr/>
        </p:nvSpPr>
        <p:spPr>
          <a:xfrm>
            <a:off x="4017524" y="6024647"/>
            <a:ext cx="489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&gt;3500 total citations; &gt;10,000 page views per year</a:t>
            </a:r>
          </a:p>
        </p:txBody>
      </p:sp>
    </p:spTree>
    <p:extLst>
      <p:ext uri="{BB962C8B-B14F-4D97-AF65-F5344CB8AC3E}">
        <p14:creationId xmlns:p14="http://schemas.microsoft.com/office/powerpoint/2010/main" val="399588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Building this ROC curve… tutorial</a:t>
            </a:r>
          </a:p>
        </p:txBody>
      </p:sp>
    </p:spTree>
    <p:extLst>
      <p:ext uri="{BB962C8B-B14F-4D97-AF65-F5344CB8AC3E}">
        <p14:creationId xmlns:p14="http://schemas.microsoft.com/office/powerpoint/2010/main" val="119333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4553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8C1A5-B19A-B16A-9718-FF484FE32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11"/>
          <a:stretch/>
        </p:blipFill>
        <p:spPr>
          <a:xfrm>
            <a:off x="5898215" y="2125594"/>
            <a:ext cx="4617385" cy="4361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19F32-A601-E2DE-69D7-895BEA4D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607800" cy="487362"/>
          </a:xfrm>
        </p:spPr>
        <p:txBody>
          <a:bodyPr/>
          <a:lstStyle/>
          <a:p>
            <a:r>
              <a:rPr lang="en-US" dirty="0"/>
              <a:t>Updated features more accurate on human: targetP2.0 and MitoDomain2022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33DB-3E4B-7CEE-1DC5-2858308FD527}"/>
              </a:ext>
            </a:extLst>
          </p:cNvPr>
          <p:cNvSpPr txBox="1"/>
          <p:nvPr/>
        </p:nvSpPr>
        <p:spPr>
          <a:xfrm>
            <a:off x="1371600" y="1487269"/>
            <a:ext cx="215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MitoCarta2.0</a:t>
            </a:r>
            <a:endParaRPr lang="en-US" dirty="0">
              <a:solidFill>
                <a:srgbClr val="D6A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80C8C4-7B10-B2E7-FAC2-66200730AE98}"/>
              </a:ext>
            </a:extLst>
          </p:cNvPr>
          <p:cNvSpPr txBox="1"/>
          <p:nvPr/>
        </p:nvSpPr>
        <p:spPr>
          <a:xfrm>
            <a:off x="6248400" y="1371600"/>
            <a:ext cx="444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Rerun with updated versions of: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2BF0"/>
                </a:solidFill>
              </a:rPr>
              <a:t>targetP2.0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MitoFates1.2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MitoDomain2022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BF3EA4-DE35-F00D-4147-F4EEC48989B5}"/>
              </a:ext>
            </a:extLst>
          </p:cNvPr>
          <p:cNvSpPr txBox="1"/>
          <p:nvPr/>
        </p:nvSpPr>
        <p:spPr>
          <a:xfrm>
            <a:off x="8538061" y="5373710"/>
            <a:ext cx="94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targetP1.0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6D343-D1E0-275A-8C7D-6D128FB484FF}"/>
              </a:ext>
            </a:extLst>
          </p:cNvPr>
          <p:cNvSpPr txBox="1"/>
          <p:nvPr/>
        </p:nvSpPr>
        <p:spPr>
          <a:xfrm>
            <a:off x="8538061" y="3869467"/>
            <a:ext cx="915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56C943"/>
                </a:solidFill>
              </a:rPr>
              <a:t>MitoFates</a:t>
            </a:r>
            <a:endParaRPr lang="en-US" sz="1400" dirty="0">
              <a:solidFill>
                <a:srgbClr val="56C94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33A93-C484-46DB-84F5-E9A62E202C71}"/>
              </a:ext>
            </a:extLst>
          </p:cNvPr>
          <p:cNvSpPr txBox="1"/>
          <p:nvPr/>
        </p:nvSpPr>
        <p:spPr>
          <a:xfrm>
            <a:off x="8489015" y="3614604"/>
            <a:ext cx="94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2BF0"/>
                </a:solidFill>
              </a:rPr>
              <a:t>targetP2.0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92E697-A333-87C0-A974-96637953DAD9}"/>
              </a:ext>
            </a:extLst>
          </p:cNvPr>
          <p:cNvGrpSpPr/>
          <p:nvPr/>
        </p:nvGrpSpPr>
        <p:grpSpPr>
          <a:xfrm>
            <a:off x="73711" y="1915360"/>
            <a:ext cx="4687291" cy="4572000"/>
            <a:chOff x="73711" y="1915360"/>
            <a:chExt cx="4687291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A0F4A0-185B-FD1A-247A-F80257794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11" y="1915360"/>
              <a:ext cx="4686444" cy="4572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DBAC6C-4962-879A-9E84-BB35C2CAD18C}"/>
                </a:ext>
              </a:extLst>
            </p:cNvPr>
            <p:cNvGrpSpPr/>
            <p:nvPr/>
          </p:nvGrpSpPr>
          <p:grpSpPr>
            <a:xfrm>
              <a:off x="659432" y="2334849"/>
              <a:ext cx="4101570" cy="2416111"/>
              <a:chOff x="7313287" y="1196411"/>
              <a:chExt cx="4101570" cy="241611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6233B7-1C95-E95A-E14D-E27D4B719846}"/>
                  </a:ext>
                </a:extLst>
              </p:cNvPr>
              <p:cNvSpPr txBox="1"/>
              <p:nvPr/>
            </p:nvSpPr>
            <p:spPr>
              <a:xfrm>
                <a:off x="9099072" y="1196411"/>
                <a:ext cx="655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MSMS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A7E003-298B-6D57-27DD-B2D5E3673481}"/>
                  </a:ext>
                </a:extLst>
              </p:cNvPr>
              <p:cNvSpPr txBox="1"/>
              <p:nvPr/>
            </p:nvSpPr>
            <p:spPr>
              <a:xfrm>
                <a:off x="8665870" y="3304745"/>
                <a:ext cx="5657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C000"/>
                    </a:solidFill>
                  </a:rPr>
                  <a:t>Yeast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FA70A7-9137-508C-CF59-AA681DF7EC91}"/>
                  </a:ext>
                </a:extLst>
              </p:cNvPr>
              <p:cNvSpPr txBox="1"/>
              <p:nvPr/>
            </p:nvSpPr>
            <p:spPr>
              <a:xfrm>
                <a:off x="7340875" y="1701449"/>
                <a:ext cx="731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035FA"/>
                    </a:solidFill>
                  </a:rPr>
                  <a:t>TargetP</a:t>
                </a:r>
                <a:endParaRPr lang="en-US" sz="1400" dirty="0">
                  <a:solidFill>
                    <a:srgbClr val="3035FA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C25390-09D4-AAF2-13A9-0DF8711531AB}"/>
                  </a:ext>
                </a:extLst>
              </p:cNvPr>
              <p:cNvSpPr txBox="1"/>
              <p:nvPr/>
            </p:nvSpPr>
            <p:spPr>
              <a:xfrm>
                <a:off x="7694818" y="1555015"/>
                <a:ext cx="7553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B050"/>
                    </a:solidFill>
                  </a:rPr>
                  <a:t>Domain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0F9A83-9527-5D58-2101-A43B5F676B67}"/>
                  </a:ext>
                </a:extLst>
              </p:cNvPr>
              <p:cNvSpPr txBox="1"/>
              <p:nvPr/>
            </p:nvSpPr>
            <p:spPr>
              <a:xfrm>
                <a:off x="7340875" y="1350300"/>
                <a:ext cx="11574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92D050"/>
                    </a:solidFill>
                  </a:rPr>
                  <a:t>Coexpression</a:t>
                </a:r>
                <a:endParaRPr lang="en-US" sz="14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BF5051-BE2F-AFBF-8129-9F63B43AC353}"/>
                  </a:ext>
                </a:extLst>
              </p:cNvPr>
              <p:cNvSpPr txBox="1"/>
              <p:nvPr/>
            </p:nvSpPr>
            <p:spPr>
              <a:xfrm>
                <a:off x="7313287" y="2740788"/>
                <a:ext cx="8803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E0CC4"/>
                    </a:solidFill>
                  </a:rPr>
                  <a:t>Induction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BB4ACA-F774-6BE3-94F7-254E6FEE0304}"/>
                  </a:ext>
                </a:extLst>
              </p:cNvPr>
              <p:cNvSpPr txBox="1"/>
              <p:nvPr/>
            </p:nvSpPr>
            <p:spPr>
              <a:xfrm>
                <a:off x="7341884" y="2354682"/>
                <a:ext cx="8231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2BF0"/>
                    </a:solidFill>
                  </a:rPr>
                  <a:t>Ancestry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1BC40B-0053-3C12-A56F-2FCDC1A4157A}"/>
                  </a:ext>
                </a:extLst>
              </p:cNvPr>
              <p:cNvSpPr txBox="1"/>
              <p:nvPr/>
            </p:nvSpPr>
            <p:spPr>
              <a:xfrm>
                <a:off x="10355785" y="1201301"/>
                <a:ext cx="10590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Naïve Bayes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71D1C2-BDDF-98B6-F5D7-20F62C34DC2A}"/>
              </a:ext>
            </a:extLst>
          </p:cNvPr>
          <p:cNvSpPr txBox="1"/>
          <p:nvPr/>
        </p:nvSpPr>
        <p:spPr>
          <a:xfrm>
            <a:off x="6446855" y="2865286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D6A300"/>
                </a:solidFill>
              </a:rPr>
              <a:t>Domain2014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2610EE-28A3-2BA9-312C-5A027F41E2DE}"/>
              </a:ext>
            </a:extLst>
          </p:cNvPr>
          <p:cNvSpPr txBox="1"/>
          <p:nvPr/>
        </p:nvSpPr>
        <p:spPr>
          <a:xfrm>
            <a:off x="6446855" y="268599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Domain2022</a:t>
            </a:r>
          </a:p>
        </p:txBody>
      </p:sp>
    </p:spTree>
    <p:extLst>
      <p:ext uri="{BB962C8B-B14F-4D97-AF65-F5344CB8AC3E}">
        <p14:creationId xmlns:p14="http://schemas.microsoft.com/office/powerpoint/2010/main" val="122494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05F8-BDBC-0436-8AE1-00AC2F85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Arabidopsis gold+ and gold- : best conditionally independent features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122DE0-1ACD-286F-A45B-A1E72B3F0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6"/>
          <a:stretch/>
        </p:blipFill>
        <p:spPr>
          <a:xfrm>
            <a:off x="533400" y="1066800"/>
            <a:ext cx="7450057" cy="5346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940FD-8287-FE91-50B4-1EACBAF5CDE4}"/>
              </a:ext>
            </a:extLst>
          </p:cNvPr>
          <p:cNvSpPr txBox="1"/>
          <p:nvPr/>
        </p:nvSpPr>
        <p:spPr>
          <a:xfrm>
            <a:off x="3607320" y="1784808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Naïve bayes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F0731-2EBC-50AB-21A9-DF06A08BD1BE}"/>
              </a:ext>
            </a:extLst>
          </p:cNvPr>
          <p:cNvSpPr txBox="1"/>
          <p:nvPr/>
        </p:nvSpPr>
        <p:spPr>
          <a:xfrm>
            <a:off x="5791200" y="5026223"/>
            <a:ext cx="6364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TargetP2.0 alone is better than bucket </a:t>
            </a:r>
            <a:r>
              <a:rPr lang="en-US" dirty="0" err="1"/>
              <a:t>biochem</a:t>
            </a:r>
            <a:r>
              <a:rPr lang="en-US" dirty="0"/>
              <a:t> MS/MS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combining features, now ~60% sensitivity at 20% FDR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room for improvement!</a:t>
            </a:r>
          </a:p>
        </p:txBody>
      </p:sp>
    </p:spTree>
    <p:extLst>
      <p:ext uri="{BB962C8B-B14F-4D97-AF65-F5344CB8AC3E}">
        <p14:creationId xmlns:p14="http://schemas.microsoft.com/office/powerpoint/2010/main" val="404646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05F8-BDBC-0436-8AE1-00AC2F85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Motivation example: which experimental technique to isolate </a:t>
            </a:r>
            <a:r>
              <a:rPr lang="en-US" dirty="0" err="1"/>
              <a:t>mitos</a:t>
            </a:r>
            <a:r>
              <a:rPr lang="en-US" dirty="0"/>
              <a:t> is best?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3F303-EB7F-E364-EBAB-8EFC9DF0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17" b="47018"/>
          <a:stretch/>
        </p:blipFill>
        <p:spPr>
          <a:xfrm>
            <a:off x="339366" y="1404761"/>
            <a:ext cx="11312165" cy="2514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E69CD0-2341-4ACC-5832-E10FD2CA3665}"/>
              </a:ext>
            </a:extLst>
          </p:cNvPr>
          <p:cNvSpPr txBox="1"/>
          <p:nvPr/>
        </p:nvSpPr>
        <p:spPr>
          <a:xfrm>
            <a:off x="34285" y="1049019"/>
            <a:ext cx="7167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Many Arabidopsis studies isolate mitochondria and perform proteomics.  Which method is best?</a:t>
            </a:r>
          </a:p>
        </p:txBody>
      </p:sp>
    </p:spTree>
    <p:extLst>
      <p:ext uri="{BB962C8B-B14F-4D97-AF65-F5344CB8AC3E}">
        <p14:creationId xmlns:p14="http://schemas.microsoft.com/office/powerpoint/2010/main" val="258794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/>
              <a:t>Protocol for gold+ via manual review in </a:t>
            </a:r>
            <a:r>
              <a:rPr lang="en-US" i="1"/>
              <a:t>Arabidopsis thaliana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A3288-3AF9-EDCE-EC33-E90B40EC70F6}"/>
              </a:ext>
            </a:extLst>
          </p:cNvPr>
          <p:cNvSpPr txBox="1"/>
          <p:nvPr/>
        </p:nvSpPr>
        <p:spPr>
          <a:xfrm>
            <a:off x="381000" y="990600"/>
            <a:ext cx="11734800" cy="49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+mj-lt"/>
              </a:rPr>
              <a:t>Use TAIR &amp; SUBA databases to compile potential </a:t>
            </a:r>
            <a:r>
              <a:rPr lang="en-US" sz="1600" err="1">
                <a:latin typeface="+mj-lt"/>
              </a:rPr>
              <a:t>mito</a:t>
            </a:r>
            <a:r>
              <a:rPr lang="en-US" sz="1600">
                <a:latin typeface="+mj-lt"/>
              </a:rPr>
              <a:t> proteins and associated PubMed 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Assign “</a:t>
            </a:r>
            <a:r>
              <a:rPr lang="en-US" sz="1600" err="1"/>
              <a:t>possible_mito</a:t>
            </a:r>
            <a:r>
              <a:rPr lang="en-US" sz="1600"/>
              <a:t>” label if any </a:t>
            </a:r>
            <a:r>
              <a:rPr lang="en-US" sz="1600" err="1"/>
              <a:t>mito</a:t>
            </a:r>
            <a:r>
              <a:rPr lang="en-US" sz="1600"/>
              <a:t> annotation TAIR or SUBA			N=4395 </a:t>
            </a:r>
            <a:r>
              <a:rPr lang="en-US" sz="1600" err="1"/>
              <a:t>possible_mito</a:t>
            </a:r>
            <a:endParaRPr lang="en-US" sz="160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</a:rPr>
              <a:t>Identify subset with PMID of experimental evidence for manual review		N=746 genes for manual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</a:rPr>
              <a:t>Link each gene to all PMIDs associated with GO </a:t>
            </a:r>
            <a:r>
              <a:rPr lang="en-US" sz="1600" err="1">
                <a:latin typeface="+mj-lt"/>
              </a:rPr>
              <a:t>mito</a:t>
            </a:r>
            <a:r>
              <a:rPr lang="en-US" sz="1600">
                <a:latin typeface="+mj-lt"/>
              </a:rPr>
              <a:t> annotation 			N=361 unique PMIDs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160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rgbClr val="FF0000"/>
                </a:solidFill>
                <a:latin typeface="+mj-lt"/>
              </a:rPr>
              <a:t>Assign gold+ if an associated PMID shows </a:t>
            </a:r>
            <a:r>
              <a:rPr lang="en-US" sz="1600" err="1">
                <a:solidFill>
                  <a:srgbClr val="FF0000"/>
                </a:solidFill>
                <a:latin typeface="+mj-lt"/>
              </a:rPr>
              <a:t>mito</a:t>
            </a:r>
            <a:r>
              <a:rPr lang="en-US" sz="1600">
                <a:solidFill>
                  <a:srgbClr val="FF0000"/>
                </a:solidFill>
                <a:latin typeface="+mj-lt"/>
              </a:rPr>
              <a:t> loc by any of these methods</a:t>
            </a:r>
            <a:r>
              <a:rPr lang="en-US" sz="1600">
                <a:latin typeface="+mj-lt"/>
              </a:rPr>
              <a:t>:</a:t>
            </a:r>
            <a:endParaRPr lang="en-US" sz="1600">
              <a:latin typeface="+mj-lt"/>
              <a:cs typeface="Calibri"/>
            </a:endParaRP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/>
              <a:t>GFP-tagging/microscopy that co-localizes with </a:t>
            </a:r>
            <a:r>
              <a:rPr lang="en-US" sz="1600" err="1"/>
              <a:t>mito</a:t>
            </a:r>
            <a:r>
              <a:rPr lang="en-US" sz="1600"/>
              <a:t> marker (</a:t>
            </a:r>
            <a:r>
              <a:rPr lang="en-US" sz="1600" err="1"/>
              <a:t>MitoTracker</a:t>
            </a:r>
            <a:r>
              <a:rPr lang="en-US" sz="1600"/>
              <a:t>, AOX-RFP, </a:t>
            </a:r>
            <a:r>
              <a:rPr lang="en-US" sz="1600" err="1"/>
              <a:t>etc</a:t>
            </a:r>
            <a:r>
              <a:rPr lang="en-US" sz="1600"/>
              <a:t>); either full-length or N-terminal region</a:t>
            </a:r>
            <a:endParaRPr lang="en-US" sz="1600">
              <a:latin typeface="+mj-lt"/>
            </a:endParaRP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</a:rPr>
              <a:t>Fractionation &amp; Western (with proper controls)</a:t>
            </a:r>
            <a:endParaRPr lang="en-US" sz="1600">
              <a:latin typeface="+mj-lt"/>
              <a:cs typeface="Calibri"/>
            </a:endParaRP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</a:rPr>
              <a:t>Presence in Co-IP pulldown of </a:t>
            </a:r>
            <a:r>
              <a:rPr lang="en-US" sz="1600" err="1">
                <a:latin typeface="+mj-lt"/>
              </a:rPr>
              <a:t>mito</a:t>
            </a:r>
            <a:r>
              <a:rPr lang="en-US" sz="1600">
                <a:latin typeface="+mj-lt"/>
              </a:rPr>
              <a:t> complex (especially in crystal structure)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</a:rPr>
              <a:t>In vitro import assay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</a:rPr>
              <a:t>Not counted as gold+ evidence:</a:t>
            </a:r>
          </a:p>
          <a:p>
            <a:pPr marL="1200150" lvl="2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/>
              </a:rPr>
              <a:t>MS/MS</a:t>
            </a:r>
          </a:p>
          <a:p>
            <a:pPr marL="1200150" lvl="2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cs typeface="Calibri"/>
              </a:rPr>
              <a:t>functional studies of KO (</a:t>
            </a:r>
            <a:r>
              <a:rPr lang="en-US" sz="1600" err="1">
                <a:cs typeface="Calibri"/>
              </a:rPr>
              <a:t>eg</a:t>
            </a:r>
            <a:r>
              <a:rPr lang="en-US" sz="1600">
                <a:cs typeface="Calibri"/>
              </a:rPr>
              <a:t> lower complex I upon KO)</a:t>
            </a:r>
            <a:endParaRPr lang="en-US" sz="1600">
              <a:latin typeface="+mj-lt"/>
              <a:cs typeface="Calibri"/>
            </a:endParaRPr>
          </a:p>
          <a:p>
            <a:pPr marL="1200150" lvl="2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/>
              </a:rPr>
              <a:t>Yeast complementation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/>
              </a:rPr>
              <a:t>Note lower bar if protein is BBH to human/yeast </a:t>
            </a:r>
            <a:r>
              <a:rPr lang="en-US" sz="1600" err="1">
                <a:latin typeface="+mj-lt"/>
                <a:cs typeface="Calibri"/>
              </a:rPr>
              <a:t>mito</a:t>
            </a:r>
            <a:r>
              <a:rPr lang="en-US" sz="1600">
                <a:latin typeface="+mj-lt"/>
                <a:cs typeface="Calibri"/>
              </a:rPr>
              <a:t> gene (</a:t>
            </a:r>
            <a:r>
              <a:rPr lang="en-US" sz="1600" err="1">
                <a:latin typeface="+mj-lt"/>
                <a:cs typeface="Calibri"/>
              </a:rPr>
              <a:t>eg</a:t>
            </a:r>
            <a:r>
              <a:rPr lang="en-US" sz="1600">
                <a:latin typeface="+mj-lt"/>
                <a:cs typeface="Calibri"/>
              </a:rPr>
              <a:t> lack of proper control)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600">
              <a:latin typeface="+mj-lt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74E48-748F-AECC-59E1-57DAB9DC4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3228753"/>
            <a:ext cx="3505200" cy="32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i="1"/>
              <a:t>Arabidopsis thaliana </a:t>
            </a:r>
            <a:r>
              <a:rPr lang="en-US"/>
              <a:t>gold+ manual annotation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2528A-B55A-5D5A-6296-90F65498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1905000"/>
            <a:ext cx="40481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i="1"/>
              <a:t>Arabidopsis thaliana</a:t>
            </a:r>
            <a:r>
              <a:rPr lang="en-US"/>
              <a:t> gold+: two-thirds have human </a:t>
            </a:r>
            <a:r>
              <a:rPr lang="en-US" err="1"/>
              <a:t>mito</a:t>
            </a:r>
            <a:r>
              <a:rPr lang="en-US"/>
              <a:t> homolog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BAF7BE-4135-4E36-A60B-89455791B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4"/>
          <a:stretch/>
        </p:blipFill>
        <p:spPr>
          <a:xfrm>
            <a:off x="4176712" y="2057400"/>
            <a:ext cx="38385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0723-CAEB-CFB6-17C2-94F9A362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Extensive dual targeting between chloroplast and </a:t>
            </a:r>
            <a:r>
              <a:rPr lang="en-US" err="1"/>
              <a:t>mito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5E70-507F-4818-2516-E48A6270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&gt; 54/489 gold+ have good evidence for dual targeting (catalogs of &gt;100 dual targeted proteins, but not all great evidence)</a:t>
            </a:r>
          </a:p>
          <a:p>
            <a:r>
              <a:rPr lang="en-US" dirty="0"/>
              <a:t>Note 13/489 targeted to </a:t>
            </a:r>
            <a:r>
              <a:rPr lang="en-US" dirty="0" err="1"/>
              <a:t>mito</a:t>
            </a:r>
            <a:r>
              <a:rPr lang="en-US" dirty="0"/>
              <a:t> and another location (</a:t>
            </a:r>
            <a:r>
              <a:rPr lang="en-US" dirty="0" err="1"/>
              <a:t>eg</a:t>
            </a:r>
            <a:r>
              <a:rPr lang="en-US" dirty="0"/>
              <a:t> peroxisome, cytosol,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0D71A219-1600-15D5-08EB-E45924B142DB}"/>
              </a:ext>
            </a:extLst>
          </p:cNvPr>
          <p:cNvSpPr txBox="1"/>
          <p:nvPr/>
        </p:nvSpPr>
        <p:spPr>
          <a:xfrm>
            <a:off x="2438400" y="6601938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strike="noStrike" spc="-1">
                <a:solidFill>
                  <a:srgbClr val="0054A6"/>
                </a:solidFill>
                <a:latin typeface="Arial"/>
              </a:rPr>
              <a:t>The FEBS Journal, Volume: 276, Issue: 5, Pages: 1187-1195, First published: 16 February 2009, DOI: (10.1111/j.1742-4658.2009.06876.x) 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Main graphic">
            <a:extLst>
              <a:ext uri="{FF2B5EF4-FFF2-40B4-BE49-F238E27FC236}">
                <a16:creationId xmlns:a16="http://schemas.microsoft.com/office/drawing/2014/main" id="{B7519DF1-614F-1F2D-EB46-5B62E862744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362200" y="1865674"/>
            <a:ext cx="6934200" cy="46113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441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2141200" cy="487362"/>
          </a:xfrm>
        </p:spPr>
        <p:txBody>
          <a:bodyPr/>
          <a:lstStyle/>
          <a:p>
            <a:r>
              <a:rPr lang="en-US"/>
              <a:t>Protocol for gold-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A3288-3AF9-EDCE-EC33-E90B40EC70F6}"/>
              </a:ext>
            </a:extLst>
          </p:cNvPr>
          <p:cNvSpPr txBox="1"/>
          <p:nvPr/>
        </p:nvSpPr>
        <p:spPr>
          <a:xfrm>
            <a:off x="381000" y="1066800"/>
            <a:ext cx="9456435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1600">
                <a:solidFill>
                  <a:srgbClr val="FF0000"/>
                </a:solidFill>
                <a:latin typeface="+mj-lt"/>
              </a:rPr>
              <a:t>Assign gold- if evidence of non-</a:t>
            </a:r>
            <a:r>
              <a:rPr lang="en-US" sz="1600" err="1">
                <a:solidFill>
                  <a:srgbClr val="FF0000"/>
                </a:solidFill>
                <a:latin typeface="+mj-lt"/>
              </a:rPr>
              <a:t>mito</a:t>
            </a:r>
            <a:r>
              <a:rPr lang="en-US" sz="1600">
                <a:solidFill>
                  <a:srgbClr val="FF0000"/>
                </a:solidFill>
                <a:latin typeface="+mj-lt"/>
              </a:rPr>
              <a:t> loc from GO with strong evidence code (excluding gold+ or </a:t>
            </a:r>
            <a:r>
              <a:rPr lang="en-US" sz="1600" err="1">
                <a:solidFill>
                  <a:srgbClr val="FF0000"/>
                </a:solidFill>
                <a:latin typeface="+mj-lt"/>
              </a:rPr>
              <a:t>possible_mito</a:t>
            </a:r>
            <a:r>
              <a:rPr lang="en-US" sz="1600">
                <a:solidFill>
                  <a:srgbClr val="FF0000"/>
                </a:solidFill>
                <a:latin typeface="+mj-lt"/>
              </a:rPr>
              <a:t>)</a:t>
            </a:r>
            <a:r>
              <a:rPr lang="en-US" sz="1600">
                <a:latin typeface="+mj-lt"/>
                <a:cs typeface="Calibri"/>
              </a:rPr>
              <a:t>:</a:t>
            </a:r>
          </a:p>
          <a:p>
            <a:pPr lvl="1">
              <a:spcBef>
                <a:spcPts val="500"/>
              </a:spcBef>
            </a:pPr>
            <a:r>
              <a:rPr lang="en-US" sz="1600">
                <a:latin typeface="+mj-lt"/>
                <a:cs typeface="Calibri"/>
              </a:rPr>
              <a:t>EXP= Direct experimental evidence </a:t>
            </a:r>
          </a:p>
          <a:p>
            <a:pPr lvl="1">
              <a:spcBef>
                <a:spcPts val="500"/>
              </a:spcBef>
            </a:pPr>
            <a:r>
              <a:rPr lang="en-US" sz="1600">
                <a:latin typeface="+mj-lt"/>
                <a:cs typeface="Calibri"/>
              </a:rPr>
              <a:t>IDA= Inferred by direct assay</a:t>
            </a:r>
          </a:p>
          <a:p>
            <a:pPr lvl="1">
              <a:spcBef>
                <a:spcPts val="500"/>
              </a:spcBef>
            </a:pPr>
            <a:r>
              <a:rPr lang="en-US" sz="1600">
                <a:latin typeface="+mj-lt"/>
                <a:cs typeface="Calibri"/>
              </a:rPr>
              <a:t>TAS= traceable author statement</a:t>
            </a:r>
          </a:p>
          <a:p>
            <a:pPr lvl="1">
              <a:spcBef>
                <a:spcPts val="500"/>
              </a:spcBef>
            </a:pPr>
            <a:r>
              <a:rPr lang="en-US" sz="1600">
                <a:latin typeface="+mj-lt"/>
                <a:cs typeface="Calibri"/>
              </a:rPr>
              <a:t>IC= Inferred by curator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1CE37-5CC6-DE83-7D7E-66379620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437119"/>
            <a:ext cx="2628011" cy="4420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4B8458-40B5-EBF1-2F89-351AA8196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59"/>
          <a:stretch/>
        </p:blipFill>
        <p:spPr>
          <a:xfrm>
            <a:off x="609600" y="3024990"/>
            <a:ext cx="2971800" cy="1766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A9CC3-524E-8298-831F-8CDF9B84AF81}"/>
              </a:ext>
            </a:extLst>
          </p:cNvPr>
          <p:cNvSpPr txBox="1"/>
          <p:nvPr/>
        </p:nvSpPr>
        <p:spPr>
          <a:xfrm>
            <a:off x="6641515" y="1981200"/>
            <a:ext cx="32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Gold- compartment annotations</a:t>
            </a:r>
          </a:p>
        </p:txBody>
      </p:sp>
    </p:spTree>
    <p:extLst>
      <p:ext uri="{BB962C8B-B14F-4D97-AF65-F5344CB8AC3E}">
        <p14:creationId xmlns:p14="http://schemas.microsoft.com/office/powerpoint/2010/main" val="11718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05F8-BDBC-0436-8AE1-00AC2F85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Arabidopsis gold+ and gold- : best conditionally independent features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122DE0-1ACD-286F-A45B-A1E72B3F0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6"/>
          <a:stretch/>
        </p:blipFill>
        <p:spPr>
          <a:xfrm>
            <a:off x="533400" y="1066800"/>
            <a:ext cx="7450057" cy="5346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940FD-8287-FE91-50B4-1EACBAF5CDE4}"/>
              </a:ext>
            </a:extLst>
          </p:cNvPr>
          <p:cNvSpPr txBox="1"/>
          <p:nvPr/>
        </p:nvSpPr>
        <p:spPr>
          <a:xfrm>
            <a:off x="3607320" y="1784808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Naïve bayes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F0731-2EBC-50AB-21A9-DF06A08BD1BE}"/>
              </a:ext>
            </a:extLst>
          </p:cNvPr>
          <p:cNvSpPr txBox="1"/>
          <p:nvPr/>
        </p:nvSpPr>
        <p:spPr>
          <a:xfrm>
            <a:off x="5791200" y="5026223"/>
            <a:ext cx="6364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TargetP2.0 alone is better than bucket </a:t>
            </a:r>
            <a:r>
              <a:rPr lang="en-US" dirty="0" err="1"/>
              <a:t>biochem</a:t>
            </a:r>
            <a:r>
              <a:rPr lang="en-US" dirty="0"/>
              <a:t> MS/MS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combining features, now ~60% sensitivity at 20% FDR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room for improvement!</a:t>
            </a:r>
          </a:p>
        </p:txBody>
      </p:sp>
    </p:spTree>
    <p:extLst>
      <p:ext uri="{BB962C8B-B14F-4D97-AF65-F5344CB8AC3E}">
        <p14:creationId xmlns:p14="http://schemas.microsoft.com/office/powerpoint/2010/main" val="955065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/>
              <a:t>Gold+ status for all MITO-EPI species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0DC03E-FBB5-3033-5952-AAB1D4FB9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76227"/>
              </p:ext>
            </p:extLst>
          </p:nvPr>
        </p:nvGraphicFramePr>
        <p:xfrm>
          <a:off x="2057400" y="914400"/>
          <a:ext cx="709003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42">
                  <a:extLst>
                    <a:ext uri="{9D8B030D-6E8A-4147-A177-3AD203B41FA5}">
                      <a16:colId xmlns:a16="http://schemas.microsoft.com/office/drawing/2014/main" val="2359341293"/>
                    </a:ext>
                  </a:extLst>
                </a:gridCol>
                <a:gridCol w="2561336">
                  <a:extLst>
                    <a:ext uri="{9D8B030D-6E8A-4147-A177-3AD203B41FA5}">
                      <a16:colId xmlns:a16="http://schemas.microsoft.com/office/drawing/2014/main" val="3568427845"/>
                    </a:ext>
                  </a:extLst>
                </a:gridCol>
                <a:gridCol w="1415860">
                  <a:extLst>
                    <a:ext uri="{9D8B030D-6E8A-4147-A177-3AD203B41FA5}">
                      <a16:colId xmlns:a16="http://schemas.microsoft.com/office/drawing/2014/main" val="687878662"/>
                    </a:ext>
                  </a:extLst>
                </a:gridCol>
                <a:gridCol w="1468697">
                  <a:extLst>
                    <a:ext uri="{9D8B030D-6E8A-4147-A177-3AD203B41FA5}">
                      <a16:colId xmlns:a16="http://schemas.microsoft.com/office/drawing/2014/main" val="427229919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Gold+ </a:t>
                      </a:r>
                      <a:r>
                        <a:rPr lang="en-US" sz="1800" err="1"/>
                        <a:t>mito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# Gold+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8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MitoCarta3.0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33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Yeast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Vogtle, Nat Comm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45576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02DCA91-C400-FAAC-EFC8-E9C05E870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96581"/>
              </p:ext>
            </p:extLst>
          </p:nvPr>
        </p:nvGraphicFramePr>
        <p:xfrm>
          <a:off x="2057399" y="2788920"/>
          <a:ext cx="709003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42">
                  <a:extLst>
                    <a:ext uri="{9D8B030D-6E8A-4147-A177-3AD203B41FA5}">
                      <a16:colId xmlns:a16="http://schemas.microsoft.com/office/drawing/2014/main" val="2359341293"/>
                    </a:ext>
                  </a:extLst>
                </a:gridCol>
                <a:gridCol w="2561336">
                  <a:extLst>
                    <a:ext uri="{9D8B030D-6E8A-4147-A177-3AD203B41FA5}">
                      <a16:colId xmlns:a16="http://schemas.microsoft.com/office/drawing/2014/main" val="3568427845"/>
                    </a:ext>
                  </a:extLst>
                </a:gridCol>
                <a:gridCol w="1415860">
                  <a:extLst>
                    <a:ext uri="{9D8B030D-6E8A-4147-A177-3AD203B41FA5}">
                      <a16:colId xmlns:a16="http://schemas.microsoft.com/office/drawing/2014/main" val="687878662"/>
                    </a:ext>
                  </a:extLst>
                </a:gridCol>
                <a:gridCol w="1468697">
                  <a:extLst>
                    <a:ext uri="{9D8B030D-6E8A-4147-A177-3AD203B41FA5}">
                      <a16:colId xmlns:a16="http://schemas.microsoft.com/office/drawing/2014/main" val="427229919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Gold+ </a:t>
                      </a:r>
                      <a:r>
                        <a:rPr lang="en-US" sz="1800" err="1"/>
                        <a:t>mito</a:t>
                      </a:r>
                      <a:r>
                        <a:rPr lang="en-US" sz="1800"/>
                        <a:t>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# Gold+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8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Trypanosoma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0174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Leishmania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BBH from Tryp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42844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Acanthamoeba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BBH human &amp; yeast </a:t>
                      </a:r>
                      <a:r>
                        <a:rPr lang="en-US" sz="1800" err="1"/>
                        <a:t>mito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1574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Giardia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need to redo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9955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Arabidopsis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545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Plasmodium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502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800"/>
                        <a:t>Babesia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BBH from Plasmodium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62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/>
              <a:t>Gold+ and gold- per MITO-EPI species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02DCA91-C400-FAAC-EFC8-E9C05E870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33787"/>
              </p:ext>
            </p:extLst>
          </p:nvPr>
        </p:nvGraphicFramePr>
        <p:xfrm>
          <a:off x="42445" y="2362200"/>
          <a:ext cx="12013924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00">
                  <a:extLst>
                    <a:ext uri="{9D8B030D-6E8A-4147-A177-3AD203B41FA5}">
                      <a16:colId xmlns:a16="http://schemas.microsoft.com/office/drawing/2014/main" val="2359341293"/>
                    </a:ext>
                  </a:extLst>
                </a:gridCol>
                <a:gridCol w="2293874">
                  <a:extLst>
                    <a:ext uri="{9D8B030D-6E8A-4147-A177-3AD203B41FA5}">
                      <a16:colId xmlns:a16="http://schemas.microsoft.com/office/drawing/2014/main" val="3568427845"/>
                    </a:ext>
                  </a:extLst>
                </a:gridCol>
                <a:gridCol w="1298194">
                  <a:extLst>
                    <a:ext uri="{9D8B030D-6E8A-4147-A177-3AD203B41FA5}">
                      <a16:colId xmlns:a16="http://schemas.microsoft.com/office/drawing/2014/main" val="687878662"/>
                    </a:ext>
                  </a:extLst>
                </a:gridCol>
                <a:gridCol w="2898987">
                  <a:extLst>
                    <a:ext uri="{9D8B030D-6E8A-4147-A177-3AD203B41FA5}">
                      <a16:colId xmlns:a16="http://schemas.microsoft.com/office/drawing/2014/main" val="13918658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47566740"/>
                    </a:ext>
                  </a:extLst>
                </a:gridCol>
                <a:gridCol w="903500">
                  <a:extLst>
                    <a:ext uri="{9D8B030D-6E8A-4147-A177-3AD203B41FA5}">
                      <a16:colId xmlns:a16="http://schemas.microsoft.com/office/drawing/2014/main" val="3115526769"/>
                    </a:ext>
                  </a:extLst>
                </a:gridCol>
                <a:gridCol w="745951">
                  <a:extLst>
                    <a:ext uri="{9D8B030D-6E8A-4147-A177-3AD203B41FA5}">
                      <a16:colId xmlns:a16="http://schemas.microsoft.com/office/drawing/2014/main" val="3236453067"/>
                    </a:ext>
                  </a:extLst>
                </a:gridCol>
                <a:gridCol w="821959">
                  <a:extLst>
                    <a:ext uri="{9D8B030D-6E8A-4147-A177-3AD203B41FA5}">
                      <a16:colId xmlns:a16="http://schemas.microsoft.com/office/drawing/2014/main" val="2381416447"/>
                    </a:ext>
                  </a:extLst>
                </a:gridCol>
                <a:gridCol w="821959">
                  <a:extLst>
                    <a:ext uri="{9D8B030D-6E8A-4147-A177-3AD203B41FA5}">
                      <a16:colId xmlns:a16="http://schemas.microsoft.com/office/drawing/2014/main" val="18612522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Gold+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Gold+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Gold-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Gold+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Gold-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8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Trypanosoma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 non-</a:t>
                      </a:r>
                      <a:r>
                        <a:rPr lang="en-US" sz="1600" err="1"/>
                        <a:t>mito</a:t>
                      </a:r>
                      <a:r>
                        <a:rPr lang="en-US" sz="1600"/>
                        <a:t> (EXP, IDA, TAS, 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9805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0174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Leishmania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BBH from Tryp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BBH to Tryp gold-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8721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42844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Acanthamoeba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BBH human &amp; yeast </a:t>
                      </a:r>
                      <a:r>
                        <a:rPr lang="en-US" sz="1600" err="1"/>
                        <a:t>mito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BBH human &amp; yeast non-</a:t>
                      </a:r>
                      <a:r>
                        <a:rPr lang="en-US" sz="1600" err="1"/>
                        <a:t>mito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15021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1574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Giardia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need to redo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 non-</a:t>
                      </a:r>
                      <a:r>
                        <a:rPr lang="en-US" sz="1600" err="1"/>
                        <a:t>mito</a:t>
                      </a:r>
                      <a:r>
                        <a:rPr lang="en-US" sz="1600"/>
                        <a:t> (EXP, IDA, TAS, 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9300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9669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9955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Arabidopsis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 non-</a:t>
                      </a:r>
                      <a:r>
                        <a:rPr lang="en-US" sz="1600" err="1"/>
                        <a:t>mito</a:t>
                      </a:r>
                      <a:r>
                        <a:rPr lang="en-US" sz="1600"/>
                        <a:t> (EXP, IDA, TAS, 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3883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5555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17668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27595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3545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Plasmodium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Literature 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 non-</a:t>
                      </a:r>
                      <a:r>
                        <a:rPr lang="en-US" sz="1600" err="1"/>
                        <a:t>mito</a:t>
                      </a:r>
                      <a:r>
                        <a:rPr lang="en-US" sz="1600"/>
                        <a:t> (EXP, IDA, TAS, IC)*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502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en-US" sz="1600"/>
                        <a:t>Babesia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BBH from Plasmodium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BBH to Plasmodium gold-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6273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F219-E6AC-028E-678C-ACAC056F7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110998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Gold+: 		strong evidence mitochondria from literature manual curation</a:t>
            </a:r>
          </a:p>
          <a:p>
            <a:pPr marL="0" indent="0">
              <a:buNone/>
            </a:pPr>
            <a:r>
              <a:rPr lang="en-US" err="1"/>
              <a:t>Possible_mito</a:t>
            </a:r>
            <a:r>
              <a:rPr lang="en-US"/>
              <a:t>:	any evidence </a:t>
            </a:r>
            <a:r>
              <a:rPr lang="en-US" err="1"/>
              <a:t>mito</a:t>
            </a:r>
            <a:r>
              <a:rPr lang="en-US"/>
              <a:t> in GO (including high throughput papers)</a:t>
            </a:r>
          </a:p>
          <a:p>
            <a:pPr marL="0" indent="0">
              <a:buNone/>
            </a:pPr>
            <a:r>
              <a:rPr lang="en-US"/>
              <a:t>Gold-:		strong evidence non-</a:t>
            </a:r>
            <a:r>
              <a:rPr lang="en-US" err="1"/>
              <a:t>mito</a:t>
            </a:r>
            <a:r>
              <a:rPr lang="en-US"/>
              <a:t> in GO (excluding gold+ or </a:t>
            </a:r>
            <a:r>
              <a:rPr lang="en-US" err="1"/>
              <a:t>possible_mito</a:t>
            </a:r>
            <a:r>
              <a:rPr lang="en-US"/>
              <a:t>)</a:t>
            </a:r>
          </a:p>
          <a:p>
            <a:pPr marL="0" indent="0">
              <a:buNone/>
            </a:pPr>
            <a:r>
              <a:rPr lang="en-US"/>
              <a:t>Other:		all remaining proteins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F4FD79-6476-5E11-A7BD-2E648236E7D1}"/>
              </a:ext>
            </a:extLst>
          </p:cNvPr>
          <p:cNvSpPr txBox="1">
            <a:spLocks/>
          </p:cNvSpPr>
          <p:nvPr/>
        </p:nvSpPr>
        <p:spPr>
          <a:xfrm>
            <a:off x="42444" y="5524445"/>
            <a:ext cx="12013923" cy="35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/>
              <a:t>* For Plasmodium: we will assign </a:t>
            </a:r>
            <a:r>
              <a:rPr lang="en-US" sz="1200" err="1"/>
              <a:t>possible_mito</a:t>
            </a:r>
            <a:r>
              <a:rPr lang="en-US" sz="1200"/>
              <a:t> to homologs of </a:t>
            </a:r>
            <a:r>
              <a:rPr lang="en-US" sz="1200" err="1"/>
              <a:t>toxo</a:t>
            </a:r>
            <a:r>
              <a:rPr lang="en-US" sz="1200"/>
              <a:t> </a:t>
            </a:r>
            <a:r>
              <a:rPr lang="en-US" sz="1200" err="1"/>
              <a:t>mito</a:t>
            </a:r>
            <a:r>
              <a:rPr lang="en-US" sz="1200"/>
              <a:t>, so these are not included in gold-.  Then we can use orthologs to </a:t>
            </a:r>
            <a:r>
              <a:rPr lang="en-US" sz="1200" err="1"/>
              <a:t>toxo</a:t>
            </a:r>
            <a:r>
              <a:rPr lang="en-US" sz="1200"/>
              <a:t> </a:t>
            </a:r>
            <a:r>
              <a:rPr lang="en-US" sz="1200" err="1"/>
              <a:t>mito</a:t>
            </a:r>
            <a:r>
              <a:rPr lang="en-US" sz="1200"/>
              <a:t> as a separate feature </a:t>
            </a:r>
          </a:p>
        </p:txBody>
      </p:sp>
    </p:spTree>
    <p:extLst>
      <p:ext uri="{BB962C8B-B14F-4D97-AF65-F5344CB8AC3E}">
        <p14:creationId xmlns:p14="http://schemas.microsoft.com/office/powerpoint/2010/main" val="20082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9F32-A601-E2DE-69D7-895BEA4D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9BCC-E4C2-27D2-E0ED-3EA6CD912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2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E1AA81-DC53-27C7-8D22-9A73C26E2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96"/>
          <a:stretch/>
        </p:blipFill>
        <p:spPr>
          <a:xfrm>
            <a:off x="187595" y="1887165"/>
            <a:ext cx="5908405" cy="4802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D2264C-A083-744A-D87F-27FD171F0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6"/>
          <a:stretch/>
        </p:blipFill>
        <p:spPr>
          <a:xfrm>
            <a:off x="6172200" y="1887165"/>
            <a:ext cx="5862416" cy="4802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76C9C-C485-2808-DF20-938A1741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vs Precision in MS/MS from </a:t>
            </a:r>
            <a:r>
              <a:rPr lang="en-US" dirty="0" err="1"/>
              <a:t>mito</a:t>
            </a:r>
            <a:r>
              <a:rPr lang="en-US" dirty="0"/>
              <a:t> vs whole cell lysate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4CD1C-CE44-0687-19A0-E59AA4C808AD}"/>
              </a:ext>
            </a:extLst>
          </p:cNvPr>
          <p:cNvSpPr txBox="1"/>
          <p:nvPr/>
        </p:nvSpPr>
        <p:spPr>
          <a:xfrm>
            <a:off x="8991600" y="2895600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4EFFC"/>
                </a:solidFill>
              </a:rPr>
              <a:t>humanBBH</a:t>
            </a:r>
            <a:endParaRPr lang="en-US" sz="1400" dirty="0">
              <a:solidFill>
                <a:srgbClr val="74EFF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D6B88-CC30-5FBB-352B-5A80773BDA9F}"/>
              </a:ext>
            </a:extLst>
          </p:cNvPr>
          <p:cNvSpPr txBox="1"/>
          <p:nvPr/>
        </p:nvSpPr>
        <p:spPr>
          <a:xfrm>
            <a:off x="9829800" y="2209844"/>
            <a:ext cx="1909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Gold+ literature,</a:t>
            </a:r>
          </a:p>
          <a:p>
            <a:r>
              <a:rPr lang="en-US" sz="1400" dirty="0"/>
              <a:t>Gold- from GO </a:t>
            </a:r>
            <a:r>
              <a:rPr lang="en-US" sz="1400" dirty="0" err="1"/>
              <a:t>nonmito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CC782-4199-FD0F-06D6-1167DE7D48B7}"/>
              </a:ext>
            </a:extLst>
          </p:cNvPr>
          <p:cNvSpPr txBox="1"/>
          <p:nvPr/>
        </p:nvSpPr>
        <p:spPr>
          <a:xfrm>
            <a:off x="7315200" y="4386546"/>
            <a:ext cx="323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Gold+ literature,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Gold- everything but gold+/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possible_mito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8DC7-1429-43B3-AE16-B0DDE396E672}"/>
              </a:ext>
            </a:extLst>
          </p:cNvPr>
          <p:cNvSpPr txBox="1"/>
          <p:nvPr/>
        </p:nvSpPr>
        <p:spPr>
          <a:xfrm>
            <a:off x="2010381" y="1267185"/>
            <a:ext cx="147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Trypanosoma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59B8E-86E7-20F2-E0C7-AC2822FAC96A}"/>
              </a:ext>
            </a:extLst>
          </p:cNvPr>
          <p:cNvSpPr txBox="1"/>
          <p:nvPr/>
        </p:nvSpPr>
        <p:spPr>
          <a:xfrm>
            <a:off x="8672535" y="1285929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Leishmania</a:t>
            </a:r>
          </a:p>
        </p:txBody>
      </p:sp>
    </p:spTree>
    <p:extLst>
      <p:ext uri="{BB962C8B-B14F-4D97-AF65-F5344CB8AC3E}">
        <p14:creationId xmlns:p14="http://schemas.microsoft.com/office/powerpoint/2010/main" val="110696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05F8-BDBC-0436-8AE1-00AC2F85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Motivation example: which experimental technique to isolate </a:t>
            </a:r>
            <a:r>
              <a:rPr lang="en-US" dirty="0" err="1"/>
              <a:t>mitos</a:t>
            </a:r>
            <a:r>
              <a:rPr lang="en-US" dirty="0"/>
              <a:t> is best?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3F303-EB7F-E364-EBAB-8EFC9DF0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17" b="47018"/>
          <a:stretch/>
        </p:blipFill>
        <p:spPr>
          <a:xfrm>
            <a:off x="339366" y="1404761"/>
            <a:ext cx="11312165" cy="2514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75B04E-A95E-3C2D-1BC9-0D3FCED9A007}"/>
              </a:ext>
            </a:extLst>
          </p:cNvPr>
          <p:cNvSpPr txBox="1"/>
          <p:nvPr/>
        </p:nvSpPr>
        <p:spPr>
          <a:xfrm>
            <a:off x="76200" y="4252393"/>
            <a:ext cx="60856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“training data” of gold+ (known </a:t>
            </a:r>
            <a:r>
              <a:rPr lang="en-US" sz="1400" dirty="0" err="1"/>
              <a:t>mito</a:t>
            </a:r>
            <a:r>
              <a:rPr lang="en-US" sz="1400" dirty="0"/>
              <a:t> proteins) and gold- (non-</a:t>
            </a:r>
            <a:r>
              <a:rPr lang="en-US" sz="1400" dirty="0" err="1"/>
              <a:t>mito</a:t>
            </a:r>
            <a:r>
              <a:rPr lang="en-US" sz="1400" dirty="0"/>
              <a:t> proteins)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apply Naïve Bayes log-odds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generate ROC curve </a:t>
            </a:r>
          </a:p>
          <a:p>
            <a:endParaRPr lang="en-US" sz="1400" dirty="0"/>
          </a:p>
          <a:p>
            <a:r>
              <a:rPr lang="en-US" sz="1400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 papers with very similar results: ~ 50% sensitivity with ~40% FDR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Differential centrifugation  +/- affinity purification similar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Affinity purification alone (Kuhnert) is worse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69CD0-2341-4ACC-5832-E10FD2CA3665}"/>
              </a:ext>
            </a:extLst>
          </p:cNvPr>
          <p:cNvSpPr txBox="1"/>
          <p:nvPr/>
        </p:nvSpPr>
        <p:spPr>
          <a:xfrm>
            <a:off x="34285" y="1049019"/>
            <a:ext cx="7167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Many Arabidopsis studies isolate mitochondria and perform proteomics.  Which method is best?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E5BAC-9A14-38A3-1FD1-FB5641F0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52" y="1055964"/>
            <a:ext cx="5451622" cy="58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54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9F32-A601-E2DE-69D7-895BEA4D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integration &amp; </a:t>
            </a:r>
            <a:r>
              <a:rPr lang="en-US" dirty="0" err="1"/>
              <a:t>logodds</a:t>
            </a:r>
            <a:r>
              <a:rPr lang="en-US" dirty="0"/>
              <a:t> scores for </a:t>
            </a:r>
            <a:r>
              <a:rPr lang="en-US" dirty="0" err="1"/>
              <a:t>Tbr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9BCC-E4C2-27D2-E0ED-3EA6CD91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621897"/>
            <a:ext cx="10871200" cy="121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TargetP2.0: not much difference between categorical </a:t>
            </a:r>
            <a:r>
              <a:rPr lang="en-US" dirty="0" err="1"/>
              <a:t>mTP</a:t>
            </a:r>
            <a:r>
              <a:rPr lang="en-US" dirty="0"/>
              <a:t> vs </a:t>
            </a:r>
            <a:r>
              <a:rPr lang="en-US" dirty="0" err="1"/>
              <a:t>noTP</a:t>
            </a:r>
            <a:r>
              <a:rPr lang="en-US" dirty="0"/>
              <a:t> vs likelihood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5D15F-A5F7-812D-B901-463D9126D057}"/>
              </a:ext>
            </a:extLst>
          </p:cNvPr>
          <p:cNvSpPr txBox="1"/>
          <p:nvPr/>
        </p:nvSpPr>
        <p:spPr>
          <a:xfrm>
            <a:off x="1064071" y="4701207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Domain2022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13BE7-1FC3-A5B5-B0DA-E58B4EC2DC15}"/>
              </a:ext>
            </a:extLst>
          </p:cNvPr>
          <p:cNvSpPr txBox="1"/>
          <p:nvPr/>
        </p:nvSpPr>
        <p:spPr>
          <a:xfrm>
            <a:off x="2956387" y="4547319"/>
            <a:ext cx="915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D6A300"/>
                </a:solidFill>
              </a:rPr>
              <a:t>MitoFates</a:t>
            </a:r>
            <a:endParaRPr lang="en-US" sz="1400" dirty="0">
              <a:solidFill>
                <a:srgbClr val="D6A3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19934-B3FE-75FA-27A2-9797591DB164}"/>
              </a:ext>
            </a:extLst>
          </p:cNvPr>
          <p:cNvSpPr txBox="1"/>
          <p:nvPr/>
        </p:nvSpPr>
        <p:spPr>
          <a:xfrm>
            <a:off x="2514600" y="2362200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2BF0"/>
                </a:solidFill>
              </a:rPr>
              <a:t>Pilot1 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00D10-2CCA-9D4E-159E-35A6BF5939D3}"/>
              </a:ext>
            </a:extLst>
          </p:cNvPr>
          <p:cNvSpPr txBox="1"/>
          <p:nvPr/>
        </p:nvSpPr>
        <p:spPr>
          <a:xfrm>
            <a:off x="2295340" y="4854105"/>
            <a:ext cx="1322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BBH_MitoCarta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269B3-F7E9-916E-0818-F5AC50672190}"/>
              </a:ext>
            </a:extLst>
          </p:cNvPr>
          <p:cNvSpPr txBox="1"/>
          <p:nvPr/>
        </p:nvSpPr>
        <p:spPr>
          <a:xfrm>
            <a:off x="3949362" y="4721944"/>
            <a:ext cx="95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TargetP2.0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B0749B-08D4-1DA8-5A96-96D7C1F0717D}"/>
              </a:ext>
            </a:extLst>
          </p:cNvPr>
          <p:cNvSpPr txBox="1"/>
          <p:nvPr/>
        </p:nvSpPr>
        <p:spPr>
          <a:xfrm>
            <a:off x="3065787" y="1813222"/>
            <a:ext cx="105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Naïve Bayes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E75B83-2F5F-2B81-1676-7687AF5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022" y="497434"/>
            <a:ext cx="3891304" cy="62769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0EEC26-0243-838A-9BF2-A2380CCC46C0}"/>
              </a:ext>
            </a:extLst>
          </p:cNvPr>
          <p:cNvGrpSpPr/>
          <p:nvPr/>
        </p:nvGrpSpPr>
        <p:grpSpPr>
          <a:xfrm>
            <a:off x="970256" y="838200"/>
            <a:ext cx="4439944" cy="4599202"/>
            <a:chOff x="970256" y="838200"/>
            <a:chExt cx="4439944" cy="4599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EC251E-8701-60CD-9771-C4D90CDAD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7571"/>
            <a:stretch/>
          </p:blipFill>
          <p:spPr>
            <a:xfrm>
              <a:off x="970256" y="838200"/>
              <a:ext cx="4439944" cy="45992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7B7C9B-CEAE-EF37-7B7D-C1FCFB86DD68}"/>
                </a:ext>
              </a:extLst>
            </p:cNvPr>
            <p:cNvSpPr txBox="1"/>
            <p:nvPr/>
          </p:nvSpPr>
          <p:spPr>
            <a:xfrm>
              <a:off x="1371215" y="3845496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Domain2022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9CD35B-F026-4670-DD31-3DE43C8BBE8F}"/>
                </a:ext>
              </a:extLst>
            </p:cNvPr>
            <p:cNvSpPr txBox="1"/>
            <p:nvPr/>
          </p:nvSpPr>
          <p:spPr>
            <a:xfrm>
              <a:off x="1371215" y="2133600"/>
              <a:ext cx="915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D6A300"/>
                  </a:solidFill>
                </a:rPr>
                <a:t>MitoFates</a:t>
              </a:r>
              <a:endParaRPr lang="en-US" sz="1400" dirty="0">
                <a:solidFill>
                  <a:srgbClr val="D6A3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A9BB4E-F4D0-0C4D-441F-A18F4AB2FD5D}"/>
                </a:ext>
              </a:extLst>
            </p:cNvPr>
            <p:cNvSpPr txBox="1"/>
            <p:nvPr/>
          </p:nvSpPr>
          <p:spPr>
            <a:xfrm>
              <a:off x="3495523" y="2564569"/>
              <a:ext cx="88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2BF0"/>
                  </a:solidFill>
                </a:rPr>
                <a:t>Pilot1 MS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2115BC-161F-1C45-AC70-3FEA05357016}"/>
                </a:ext>
              </a:extLst>
            </p:cNvPr>
            <p:cNvSpPr txBox="1"/>
            <p:nvPr/>
          </p:nvSpPr>
          <p:spPr>
            <a:xfrm>
              <a:off x="1371215" y="2882411"/>
              <a:ext cx="1455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AD7DED"/>
                  </a:solidFill>
                </a:rPr>
                <a:t>HumanMitoCarta</a:t>
              </a:r>
              <a:endParaRPr lang="en-US" sz="1400" dirty="0">
                <a:solidFill>
                  <a:srgbClr val="AD7DED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59E12F-0652-41D9-A8AB-62054DB1EFC6}"/>
                </a:ext>
              </a:extLst>
            </p:cNvPr>
            <p:cNvSpPr txBox="1"/>
            <p:nvPr/>
          </p:nvSpPr>
          <p:spPr>
            <a:xfrm>
              <a:off x="1371600" y="1371600"/>
              <a:ext cx="959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F0"/>
                  </a:solidFill>
                </a:rPr>
                <a:t>TargetP2.0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9E85B9-D4CF-E5D6-E0D8-7A989E1BEF0B}"/>
                </a:ext>
              </a:extLst>
            </p:cNvPr>
            <p:cNvSpPr txBox="1"/>
            <p:nvPr/>
          </p:nvSpPr>
          <p:spPr>
            <a:xfrm>
              <a:off x="3980187" y="1813222"/>
              <a:ext cx="1059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Naïve Bayes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615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9F32-A601-E2DE-69D7-895BEA4D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human’s </a:t>
            </a:r>
            <a:r>
              <a:rPr lang="en-US" dirty="0" err="1"/>
              <a:t>yeastMito</a:t>
            </a:r>
            <a:r>
              <a:rPr lang="en-US" dirty="0"/>
              <a:t> feature much better than </a:t>
            </a:r>
            <a:r>
              <a:rPr lang="en-US" dirty="0" err="1"/>
              <a:t>tbr’s</a:t>
            </a:r>
            <a:r>
              <a:rPr lang="en-US" dirty="0"/>
              <a:t> </a:t>
            </a:r>
            <a:r>
              <a:rPr lang="en-US" dirty="0" err="1"/>
              <a:t>humanMito</a:t>
            </a:r>
            <a:r>
              <a:rPr lang="en-US" dirty="0"/>
              <a:t> feature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487FF-AA5D-173B-9767-FFF3CD57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0" r="27571"/>
          <a:stretch/>
        </p:blipFill>
        <p:spPr>
          <a:xfrm>
            <a:off x="7391400" y="1981200"/>
            <a:ext cx="4439944" cy="43706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3537F7-4E26-512E-2660-DD1D6DC77FD2}"/>
              </a:ext>
            </a:extLst>
          </p:cNvPr>
          <p:cNvSpPr/>
          <p:nvPr/>
        </p:nvSpPr>
        <p:spPr>
          <a:xfrm>
            <a:off x="8077200" y="2057400"/>
            <a:ext cx="3200400" cy="1828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AC9C1-6904-AE3F-0E76-E57495881964}"/>
              </a:ext>
            </a:extLst>
          </p:cNvPr>
          <p:cNvSpPr/>
          <p:nvPr/>
        </p:nvSpPr>
        <p:spPr>
          <a:xfrm>
            <a:off x="9601200" y="3853070"/>
            <a:ext cx="1879600" cy="11761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4B7FB7-0A18-B60E-8782-57D1E0AE6690}"/>
              </a:ext>
            </a:extLst>
          </p:cNvPr>
          <p:cNvSpPr/>
          <p:nvPr/>
        </p:nvSpPr>
        <p:spPr>
          <a:xfrm>
            <a:off x="10668000" y="5029200"/>
            <a:ext cx="838200" cy="457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16E83-B398-F1FC-94A1-956621AC4BE8}"/>
              </a:ext>
            </a:extLst>
          </p:cNvPr>
          <p:cNvSpPr txBox="1"/>
          <p:nvPr/>
        </p:nvSpPr>
        <p:spPr>
          <a:xfrm>
            <a:off x="7857435" y="3717222"/>
            <a:ext cx="1455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AD7DED"/>
                </a:solidFill>
              </a:rPr>
              <a:t>HumanMitoCarta</a:t>
            </a:r>
            <a:endParaRPr lang="en-US" sz="1400" dirty="0">
              <a:solidFill>
                <a:srgbClr val="AD7DED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0EFB30-42ED-D70D-83C7-A22E0C0D0A5C}"/>
              </a:ext>
            </a:extLst>
          </p:cNvPr>
          <p:cNvGrpSpPr/>
          <p:nvPr/>
        </p:nvGrpSpPr>
        <p:grpSpPr>
          <a:xfrm>
            <a:off x="477544" y="1487761"/>
            <a:ext cx="5376327" cy="5217839"/>
            <a:chOff x="1143000" y="2057400"/>
            <a:chExt cx="4710871" cy="4572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71A3B3-8D58-5FF5-E42C-7529962D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057400"/>
              <a:ext cx="4686444" cy="4572000"/>
            </a:xfrm>
            <a:prstGeom prst="rect">
              <a:avLst/>
            </a:prstGeom>
          </p:spPr>
        </p:pic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95AE109-71F6-FF56-9927-C036A3EC32FE}"/>
                </a:ext>
              </a:extLst>
            </p:cNvPr>
            <p:cNvSpPr/>
            <p:nvPr/>
          </p:nvSpPr>
          <p:spPr>
            <a:xfrm>
              <a:off x="2494445" y="2335696"/>
              <a:ext cx="3359426" cy="3627782"/>
            </a:xfrm>
            <a:custGeom>
              <a:avLst/>
              <a:gdLst>
                <a:gd name="connsiteX0" fmla="*/ 0 w 3359426"/>
                <a:gd name="connsiteY0" fmla="*/ 59634 h 3627782"/>
                <a:gd name="connsiteX1" fmla="*/ 29817 w 3359426"/>
                <a:gd name="connsiteY1" fmla="*/ 308113 h 3627782"/>
                <a:gd name="connsiteX2" fmla="*/ 725556 w 3359426"/>
                <a:gd name="connsiteY2" fmla="*/ 496956 h 3627782"/>
                <a:gd name="connsiteX3" fmla="*/ 1033669 w 3359426"/>
                <a:gd name="connsiteY3" fmla="*/ 1302026 h 3627782"/>
                <a:gd name="connsiteX4" fmla="*/ 1073426 w 3359426"/>
                <a:gd name="connsiteY4" fmla="*/ 1659834 h 3627782"/>
                <a:gd name="connsiteX5" fmla="*/ 1242391 w 3359426"/>
                <a:gd name="connsiteY5" fmla="*/ 2315817 h 3627782"/>
                <a:gd name="connsiteX6" fmla="*/ 3091069 w 3359426"/>
                <a:gd name="connsiteY6" fmla="*/ 3607904 h 3627782"/>
                <a:gd name="connsiteX7" fmla="*/ 3279913 w 3359426"/>
                <a:gd name="connsiteY7" fmla="*/ 3627782 h 3627782"/>
                <a:gd name="connsiteX8" fmla="*/ 3359426 w 3359426"/>
                <a:gd name="connsiteY8" fmla="*/ 0 h 3627782"/>
                <a:gd name="connsiteX9" fmla="*/ 0 w 3359426"/>
                <a:gd name="connsiteY9" fmla="*/ 59634 h 362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9426" h="3627782">
                  <a:moveTo>
                    <a:pt x="0" y="59634"/>
                  </a:moveTo>
                  <a:lnTo>
                    <a:pt x="29817" y="308113"/>
                  </a:lnTo>
                  <a:lnTo>
                    <a:pt x="725556" y="496956"/>
                  </a:lnTo>
                  <a:lnTo>
                    <a:pt x="1033669" y="1302026"/>
                  </a:lnTo>
                  <a:lnTo>
                    <a:pt x="1073426" y="1659834"/>
                  </a:lnTo>
                  <a:lnTo>
                    <a:pt x="1242391" y="2315817"/>
                  </a:lnTo>
                  <a:lnTo>
                    <a:pt x="3091069" y="3607904"/>
                  </a:lnTo>
                  <a:lnTo>
                    <a:pt x="3279913" y="3627782"/>
                  </a:lnTo>
                  <a:lnTo>
                    <a:pt x="3359426" y="0"/>
                  </a:lnTo>
                  <a:lnTo>
                    <a:pt x="0" y="59634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4FD2415-2CB5-E0BE-55CC-18867C5B9930}"/>
                </a:ext>
              </a:extLst>
            </p:cNvPr>
            <p:cNvSpPr/>
            <p:nvPr/>
          </p:nvSpPr>
          <p:spPr>
            <a:xfrm>
              <a:off x="1937853" y="2494722"/>
              <a:ext cx="3617844" cy="3528391"/>
            </a:xfrm>
            <a:custGeom>
              <a:avLst/>
              <a:gdLst>
                <a:gd name="connsiteX0" fmla="*/ 417444 w 3617844"/>
                <a:gd name="connsiteY0" fmla="*/ 0 h 3528391"/>
                <a:gd name="connsiteX1" fmla="*/ 626166 w 3617844"/>
                <a:gd name="connsiteY1" fmla="*/ 228600 h 3528391"/>
                <a:gd name="connsiteX2" fmla="*/ 1152939 w 3617844"/>
                <a:gd name="connsiteY2" fmla="*/ 536713 h 3528391"/>
                <a:gd name="connsiteX3" fmla="*/ 1530626 w 3617844"/>
                <a:gd name="connsiteY3" fmla="*/ 1321904 h 3528391"/>
                <a:gd name="connsiteX4" fmla="*/ 1719470 w 3617844"/>
                <a:gd name="connsiteY4" fmla="*/ 2286000 h 3528391"/>
                <a:gd name="connsiteX5" fmla="*/ 3617844 w 3617844"/>
                <a:gd name="connsiteY5" fmla="*/ 3528391 h 3528391"/>
                <a:gd name="connsiteX6" fmla="*/ 3269974 w 3617844"/>
                <a:gd name="connsiteY6" fmla="*/ 3498574 h 3528391"/>
                <a:gd name="connsiteX7" fmla="*/ 1013792 w 3617844"/>
                <a:gd name="connsiteY7" fmla="*/ 3061252 h 3528391"/>
                <a:gd name="connsiteX8" fmla="*/ 0 w 3617844"/>
                <a:gd name="connsiteY8" fmla="*/ 1729408 h 3528391"/>
                <a:gd name="connsiteX9" fmla="*/ 308113 w 3617844"/>
                <a:gd name="connsiteY9" fmla="*/ 19878 h 3528391"/>
                <a:gd name="connsiteX10" fmla="*/ 417444 w 3617844"/>
                <a:gd name="connsiteY10" fmla="*/ 0 h 352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7844" h="3528391">
                  <a:moveTo>
                    <a:pt x="417444" y="0"/>
                  </a:moveTo>
                  <a:lnTo>
                    <a:pt x="626166" y="228600"/>
                  </a:lnTo>
                  <a:lnTo>
                    <a:pt x="1152939" y="536713"/>
                  </a:lnTo>
                  <a:lnTo>
                    <a:pt x="1530626" y="1321904"/>
                  </a:lnTo>
                  <a:lnTo>
                    <a:pt x="1719470" y="2286000"/>
                  </a:lnTo>
                  <a:lnTo>
                    <a:pt x="3617844" y="3528391"/>
                  </a:lnTo>
                  <a:lnTo>
                    <a:pt x="3269974" y="3498574"/>
                  </a:lnTo>
                  <a:lnTo>
                    <a:pt x="1013792" y="3061252"/>
                  </a:lnTo>
                  <a:lnTo>
                    <a:pt x="0" y="1729408"/>
                  </a:lnTo>
                  <a:lnTo>
                    <a:pt x="308113" y="19878"/>
                  </a:lnTo>
                  <a:lnTo>
                    <a:pt x="417444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7E815D-9F44-8A62-78D0-B18B16441E39}"/>
              </a:ext>
            </a:extLst>
          </p:cNvPr>
          <p:cNvSpPr txBox="1"/>
          <p:nvPr/>
        </p:nvSpPr>
        <p:spPr>
          <a:xfrm>
            <a:off x="2673349" y="4530574"/>
            <a:ext cx="915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</a:rPr>
              <a:t>YeastMito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EAF1CE4-2742-7CC3-C95A-04BC55E819F4}"/>
              </a:ext>
            </a:extLst>
          </p:cNvPr>
          <p:cNvSpPr/>
          <p:nvPr/>
        </p:nvSpPr>
        <p:spPr>
          <a:xfrm>
            <a:off x="8020878" y="4373217"/>
            <a:ext cx="3409122" cy="1590261"/>
          </a:xfrm>
          <a:custGeom>
            <a:avLst/>
            <a:gdLst>
              <a:gd name="connsiteX0" fmla="*/ 9939 w 3409122"/>
              <a:gd name="connsiteY0" fmla="*/ 0 h 1590261"/>
              <a:gd name="connsiteX1" fmla="*/ 357809 w 3409122"/>
              <a:gd name="connsiteY1" fmla="*/ 19879 h 1590261"/>
              <a:gd name="connsiteX2" fmla="*/ 1232452 w 3409122"/>
              <a:gd name="connsiteY2" fmla="*/ 695740 h 1590261"/>
              <a:gd name="connsiteX3" fmla="*/ 2445026 w 3409122"/>
              <a:gd name="connsiteY3" fmla="*/ 1222513 h 1590261"/>
              <a:gd name="connsiteX4" fmla="*/ 3230218 w 3409122"/>
              <a:gd name="connsiteY4" fmla="*/ 1341783 h 1590261"/>
              <a:gd name="connsiteX5" fmla="*/ 3409122 w 3409122"/>
              <a:gd name="connsiteY5" fmla="*/ 1421296 h 1590261"/>
              <a:gd name="connsiteX6" fmla="*/ 3329609 w 3409122"/>
              <a:gd name="connsiteY6" fmla="*/ 1590261 h 1590261"/>
              <a:gd name="connsiteX7" fmla="*/ 2067339 w 3409122"/>
              <a:gd name="connsiteY7" fmla="*/ 1470992 h 1590261"/>
              <a:gd name="connsiteX8" fmla="*/ 0 w 3409122"/>
              <a:gd name="connsiteY8" fmla="*/ 248479 h 1590261"/>
              <a:gd name="connsiteX9" fmla="*/ 9939 w 3409122"/>
              <a:gd name="connsiteY9" fmla="*/ 0 h 15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9122" h="1590261">
                <a:moveTo>
                  <a:pt x="9939" y="0"/>
                </a:moveTo>
                <a:lnTo>
                  <a:pt x="357809" y="19879"/>
                </a:lnTo>
                <a:lnTo>
                  <a:pt x="1232452" y="695740"/>
                </a:lnTo>
                <a:lnTo>
                  <a:pt x="2445026" y="1222513"/>
                </a:lnTo>
                <a:lnTo>
                  <a:pt x="3230218" y="1341783"/>
                </a:lnTo>
                <a:lnTo>
                  <a:pt x="3409122" y="1421296"/>
                </a:lnTo>
                <a:lnTo>
                  <a:pt x="3329609" y="1590261"/>
                </a:lnTo>
                <a:lnTo>
                  <a:pt x="2067339" y="1470992"/>
                </a:lnTo>
                <a:lnTo>
                  <a:pt x="0" y="248479"/>
                </a:lnTo>
                <a:lnTo>
                  <a:pt x="9939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CCCAD8-F5E7-72B8-71E7-DF14DE12EF97}"/>
              </a:ext>
            </a:extLst>
          </p:cNvPr>
          <p:cNvSpPr txBox="1"/>
          <p:nvPr/>
        </p:nvSpPr>
        <p:spPr>
          <a:xfrm>
            <a:off x="2010100" y="1339850"/>
            <a:ext cx="2041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Human Naïve Bayes</a:t>
            </a:r>
          </a:p>
          <a:p>
            <a:pPr algn="ctr"/>
            <a:r>
              <a:rPr lang="en-US" dirty="0"/>
              <a:t>AUC ~ 50%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DC0DF8-C432-398C-C109-8FE905831E36}"/>
              </a:ext>
            </a:extLst>
          </p:cNvPr>
          <p:cNvSpPr txBox="1"/>
          <p:nvPr/>
        </p:nvSpPr>
        <p:spPr>
          <a:xfrm>
            <a:off x="8291977" y="1339850"/>
            <a:ext cx="262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Trypanosoma Naïve Bayes</a:t>
            </a:r>
          </a:p>
          <a:p>
            <a:pPr algn="ctr"/>
            <a:r>
              <a:rPr lang="en-US" dirty="0"/>
              <a:t>AUC ~ 25%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273A53-CB43-400A-1BFD-53FEB9061729}"/>
              </a:ext>
            </a:extLst>
          </p:cNvPr>
          <p:cNvSpPr/>
          <p:nvPr/>
        </p:nvSpPr>
        <p:spPr>
          <a:xfrm>
            <a:off x="1066800" y="1981200"/>
            <a:ext cx="4572000" cy="40324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E4D141-D88F-3646-EF09-92DFFD811903}"/>
              </a:ext>
            </a:extLst>
          </p:cNvPr>
          <p:cNvSpPr/>
          <p:nvPr/>
        </p:nvSpPr>
        <p:spPr>
          <a:xfrm>
            <a:off x="7845839" y="2057400"/>
            <a:ext cx="3660361" cy="39618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193F-63F8-3A84-B3A4-3FFAA4D9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9DD0-96EC-3544-FC13-7E68E9F5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to build human </a:t>
            </a:r>
            <a:r>
              <a:rPr lang="en-US" dirty="0" err="1"/>
              <a:t>MitoCarta</a:t>
            </a:r>
            <a:endParaRPr lang="en-US" dirty="0"/>
          </a:p>
          <a:p>
            <a:endParaRPr lang="en-US" dirty="0"/>
          </a:p>
          <a:p>
            <a:r>
              <a:rPr lang="en-US" dirty="0"/>
              <a:t>Tutorial in Excel, example 1</a:t>
            </a:r>
          </a:p>
          <a:p>
            <a:endParaRPr lang="en-US" dirty="0"/>
          </a:p>
          <a:p>
            <a:r>
              <a:rPr lang="en-US" dirty="0"/>
              <a:t>Tutorial In Excel, you do on your own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Building Human </a:t>
            </a:r>
            <a:r>
              <a:rPr lang="en-US" dirty="0" err="1"/>
              <a:t>MitoCarta</a:t>
            </a:r>
            <a:r>
              <a:rPr lang="en-US" dirty="0"/>
              <a:t>: catalog of proteins that reside in the mitochondrion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D0B92-2B45-59F0-DF39-FFD3B2DC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2328862"/>
            <a:ext cx="7800975" cy="2200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9E4BCE-606B-340B-DCE4-F0241F64DD7E}"/>
              </a:ext>
            </a:extLst>
          </p:cNvPr>
          <p:cNvSpPr txBox="1"/>
          <p:nvPr/>
        </p:nvSpPr>
        <p:spPr>
          <a:xfrm>
            <a:off x="10063660" y="6596241"/>
            <a:ext cx="2128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Pagliarini</a:t>
            </a:r>
            <a:r>
              <a:rPr lang="en-US" sz="1200" dirty="0"/>
              <a:t>, Calvo et al, Cell 2008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567216-D64C-F354-3FF5-AEEAC46D0FA0}"/>
              </a:ext>
            </a:extLst>
          </p:cNvPr>
          <p:cNvSpPr/>
          <p:nvPr/>
        </p:nvSpPr>
        <p:spPr>
          <a:xfrm>
            <a:off x="4800600" y="3979069"/>
            <a:ext cx="990600" cy="440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7432F-17EB-9416-B960-567B6347C94D}"/>
              </a:ext>
            </a:extLst>
          </p:cNvPr>
          <p:cNvSpPr txBox="1"/>
          <p:nvPr/>
        </p:nvSpPr>
        <p:spPr>
          <a:xfrm>
            <a:off x="2276113" y="4800600"/>
            <a:ext cx="619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Naïve Bayes Integration: principled method to combine datasets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by scoring each by its accuracy on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03461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Naïve Bayes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E2DC-5C8E-FE4A-F20A-3D35043D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90600"/>
            <a:ext cx="113792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Step 1: define training data of known </a:t>
            </a:r>
            <a:r>
              <a:rPr lang="en-US" dirty="0" err="1"/>
              <a:t>mito</a:t>
            </a:r>
            <a:r>
              <a:rPr lang="en-US" dirty="0"/>
              <a:t> proteins (gold+) and non-</a:t>
            </a:r>
            <a:r>
              <a:rPr lang="en-US" dirty="0" err="1"/>
              <a:t>mito</a:t>
            </a:r>
            <a:r>
              <a:rPr lang="en-US" dirty="0"/>
              <a:t> proteins (gold-)</a:t>
            </a:r>
          </a:p>
          <a:p>
            <a:pPr marL="0" indent="0">
              <a:buNone/>
            </a:pPr>
            <a:r>
              <a:rPr lang="en-US" dirty="0"/>
              <a:t>Step 2: compile “features” that are datasets that might provide clues into </a:t>
            </a:r>
            <a:r>
              <a:rPr lang="en-US" dirty="0" err="1"/>
              <a:t>mito</a:t>
            </a:r>
            <a:r>
              <a:rPr lang="en-US" dirty="0"/>
              <a:t> localization</a:t>
            </a:r>
          </a:p>
          <a:p>
            <a:pPr marL="0" indent="0">
              <a:buNone/>
            </a:pPr>
            <a:r>
              <a:rPr lang="en-US" dirty="0"/>
              <a:t>Step 3: score each feature by its accuracy on gold+ and gold-</a:t>
            </a:r>
          </a:p>
          <a:p>
            <a:pPr marL="0" indent="0">
              <a:buNone/>
            </a:pPr>
            <a:r>
              <a:rPr lang="en-US" dirty="0"/>
              <a:t>Step 4: combine scores across features</a:t>
            </a:r>
          </a:p>
        </p:txBody>
      </p:sp>
    </p:spTree>
    <p:extLst>
      <p:ext uri="{BB962C8B-B14F-4D97-AF65-F5344CB8AC3E}">
        <p14:creationId xmlns:p14="http://schemas.microsoft.com/office/powerpoint/2010/main" val="399111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Naïve Bayes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E2DC-5C8E-FE4A-F20A-3D35043D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90600"/>
            <a:ext cx="113792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Step 1: define training data of known </a:t>
            </a:r>
            <a:r>
              <a:rPr lang="en-US" dirty="0" err="1"/>
              <a:t>mito</a:t>
            </a:r>
            <a:r>
              <a:rPr lang="en-US" dirty="0"/>
              <a:t> proteins (gold+) and non-</a:t>
            </a:r>
            <a:r>
              <a:rPr lang="en-US" dirty="0" err="1"/>
              <a:t>mito</a:t>
            </a:r>
            <a:r>
              <a:rPr lang="en-US" dirty="0"/>
              <a:t> proteins (gold-)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2: compile “features” that are datasets that might provide clues into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localization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3: score each feature by its accuracy on gold+ and gold-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4: combine scores across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EFB3B-94FD-9E2B-246C-327DA507E7C6}"/>
              </a:ext>
            </a:extLst>
          </p:cNvPr>
          <p:cNvSpPr txBox="1"/>
          <p:nvPr/>
        </p:nvSpPr>
        <p:spPr>
          <a:xfrm>
            <a:off x="10063660" y="6596241"/>
            <a:ext cx="2128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Pagliarini</a:t>
            </a:r>
            <a:r>
              <a:rPr lang="en-US" sz="1200" dirty="0"/>
              <a:t>, Calvo et al, Cell 2008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12F91-0C64-DB5B-BBA2-82713A1970F1}"/>
              </a:ext>
            </a:extLst>
          </p:cNvPr>
          <p:cNvSpPr txBox="1"/>
          <p:nvPr/>
        </p:nvSpPr>
        <p:spPr>
          <a:xfrm>
            <a:off x="1334856" y="3429000"/>
            <a:ext cx="1001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591 gold+ from literature (excluding proteins determined solely by proteomics)</a:t>
            </a:r>
          </a:p>
          <a:p>
            <a:r>
              <a:rPr lang="en-US" sz="2400" dirty="0"/>
              <a:t>2519 gold- from literature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1518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Naïve Bayes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E2DC-5C8E-FE4A-F20A-3D35043D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90600"/>
            <a:ext cx="113792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1: define training data of known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proteins (gold+) and non-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proteins (gold-)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Step 2: compile “features” that are datasets that might provide clues into </a:t>
            </a:r>
            <a:r>
              <a:rPr lang="en-US" dirty="0" err="1"/>
              <a:t>mito</a:t>
            </a:r>
            <a:r>
              <a:rPr lang="en-US" dirty="0"/>
              <a:t> localization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3: score each feature by its accuracy on gold+ and gold-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4: combine scores across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EFB3B-94FD-9E2B-246C-327DA507E7C6}"/>
              </a:ext>
            </a:extLst>
          </p:cNvPr>
          <p:cNvSpPr txBox="1"/>
          <p:nvPr/>
        </p:nvSpPr>
        <p:spPr>
          <a:xfrm>
            <a:off x="10717129" y="6602027"/>
            <a:ext cx="152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Calvo et al, NAR 2015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EC4FB-4FEF-A598-A9B9-14828A2B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38400"/>
            <a:ext cx="33623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7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BE9C-CF82-FEC4-B49C-842A90AB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/>
              <a:t>Naïve Bayes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E2DC-5C8E-FE4A-F20A-3D35043D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90600"/>
            <a:ext cx="113792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1: define training data of known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proteins (gold+) and non-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proteins (gold-)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2: compile “features” that are datasets that might provide clues into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mito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localization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Step 3: score each feature by its accuracy on gold+ and gold-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4: combine scores across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EFB3B-94FD-9E2B-246C-327DA507E7C6}"/>
              </a:ext>
            </a:extLst>
          </p:cNvPr>
          <p:cNvSpPr txBox="1"/>
          <p:nvPr/>
        </p:nvSpPr>
        <p:spPr>
          <a:xfrm>
            <a:off x="10717129" y="6602027"/>
            <a:ext cx="152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Calvo et al, NAR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05BBB-AB90-04D8-6299-278B2F7B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455" y="228600"/>
            <a:ext cx="3114675" cy="63722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50CC75-CDBD-EA41-FD3C-D1AB91A66A89}"/>
              </a:ext>
            </a:extLst>
          </p:cNvPr>
          <p:cNvSpPr/>
          <p:nvPr/>
        </p:nvSpPr>
        <p:spPr>
          <a:xfrm>
            <a:off x="10291864" y="304800"/>
            <a:ext cx="299936" cy="151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0BD3D1-6F4A-837A-4151-014A114B165F}"/>
              </a:ext>
            </a:extLst>
          </p:cNvPr>
          <p:cNvSpPr txBox="1"/>
          <p:nvPr/>
        </p:nvSpPr>
        <p:spPr>
          <a:xfrm>
            <a:off x="10187240" y="304800"/>
            <a:ext cx="5148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Gold+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7B244C-2F99-CA2D-5D8E-6B1D1AA6506F}"/>
              </a:ext>
            </a:extLst>
          </p:cNvPr>
          <p:cNvCxnSpPr>
            <a:cxnSpLocks/>
          </p:cNvCxnSpPr>
          <p:nvPr/>
        </p:nvCxnSpPr>
        <p:spPr>
          <a:xfrm>
            <a:off x="3939878" y="3048000"/>
            <a:ext cx="22256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10AFB0-D71E-ADB1-C791-47338066AF52}"/>
                  </a:ext>
                </a:extLst>
              </p:cNvPr>
              <p:cNvSpPr txBox="1"/>
              <p:nvPr/>
            </p:nvSpPr>
            <p:spPr>
              <a:xfrm>
                <a:off x="2331973" y="2480521"/>
                <a:ext cx="4038347" cy="116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score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gold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score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gold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10AFB0-D71E-ADB1-C791-47338066A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73" y="2480521"/>
                <a:ext cx="4038347" cy="1163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3A139D1-E91D-3FDE-1BE3-800BF185CF86}"/>
              </a:ext>
            </a:extLst>
          </p:cNvPr>
          <p:cNvSpPr/>
          <p:nvPr/>
        </p:nvSpPr>
        <p:spPr>
          <a:xfrm>
            <a:off x="6400800" y="4343401"/>
            <a:ext cx="1676400" cy="228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429FB-BB9D-7434-82A5-5C457BCBFAC9}"/>
              </a:ext>
            </a:extLst>
          </p:cNvPr>
          <p:cNvSpPr/>
          <p:nvPr/>
        </p:nvSpPr>
        <p:spPr>
          <a:xfrm>
            <a:off x="2453758" y="2480521"/>
            <a:ext cx="699124" cy="1253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9A03F1-CB3D-F113-EAD5-A3AD275A6302}"/>
              </a:ext>
            </a:extLst>
          </p:cNvPr>
          <p:cNvSpPr txBox="1"/>
          <p:nvPr/>
        </p:nvSpPr>
        <p:spPr>
          <a:xfrm>
            <a:off x="2833193" y="28763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60770-6A71-112B-C28A-C825E0A372C1}"/>
              </a:ext>
            </a:extLst>
          </p:cNvPr>
          <p:cNvSpPr txBox="1"/>
          <p:nvPr/>
        </p:nvSpPr>
        <p:spPr>
          <a:xfrm>
            <a:off x="1627304" y="2703489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LogOdds</a:t>
            </a:r>
            <a:endParaRPr lang="en-US" sz="2400" dirty="0"/>
          </a:p>
          <a:p>
            <a:pPr algn="ctr"/>
            <a:r>
              <a:rPr lang="en-US" sz="2400" dirty="0"/>
              <a:t>score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2314509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47DBB38F734282E1F20F31697C76" ma:contentTypeVersion="11" ma:contentTypeDescription="Create a new document." ma:contentTypeScope="" ma:versionID="9a8cde24e2a7701eb5ce0c44b103fa67">
  <xsd:schema xmlns:xsd="http://www.w3.org/2001/XMLSchema" xmlns:xs="http://www.w3.org/2001/XMLSchema" xmlns:p="http://schemas.microsoft.com/office/2006/metadata/properties" xmlns:ns2="108c76ed-d100-45de-9a18-7282798c9d06" xmlns:ns3="59fd16bb-6477-468c-924e-b049812c44c9" targetNamespace="http://schemas.microsoft.com/office/2006/metadata/properties" ma:root="true" ma:fieldsID="74968641add783c80ca020e1c32dbe73" ns2:_="" ns3:_="">
    <xsd:import namespace="108c76ed-d100-45de-9a18-7282798c9d06"/>
    <xsd:import namespace="59fd16bb-6477-468c-924e-b049812c4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ho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c76ed-d100-45de-9a18-7282798c9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1dc9250-7815-45db-924d-20ad09e3e8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hoice" ma:index="18" nillable="true" ma:displayName="Choice" ma:format="Dropdown" ma:internalName="Choic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d16bb-6477-468c-924e-b049812c4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c2df82d-d6c0-4979-8d99-361c4cdc5d43}" ma:internalName="TaxCatchAll" ma:showField="CatchAllData" ma:web="59fd16bb-6477-468c-924e-b049812c4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fd16bb-6477-468c-924e-b049812c44c9" xsi:nil="true"/>
    <lcf76f155ced4ddcb4097134ff3c332f xmlns="108c76ed-d100-45de-9a18-7282798c9d06">
      <Terms xmlns="http://schemas.microsoft.com/office/infopath/2007/PartnerControls"/>
    </lcf76f155ced4ddcb4097134ff3c332f>
    <Choice xmlns="108c76ed-d100-45de-9a18-7282798c9d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4FBC80-8366-4BF4-A804-5A40D83F75A1}">
  <ds:schemaRefs>
    <ds:schemaRef ds:uri="108c76ed-d100-45de-9a18-7282798c9d06"/>
    <ds:schemaRef ds:uri="59fd16bb-6477-468c-924e-b049812c44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C12DC5-C088-4AA4-888F-D8F197A22188}">
  <ds:schemaRefs>
    <ds:schemaRef ds:uri="59fd16bb-6477-468c-924e-b049812c44c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08c76ed-d100-45de-9a18-7282798c9d06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91C36FA-0E69-46C9-8231-E30C877AA5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presentation_template2</Template>
  <TotalTime>2940</TotalTime>
  <Words>1800</Words>
  <Application>Microsoft Office PowerPoint</Application>
  <PresentationFormat>Widescreen</PresentationFormat>
  <Paragraphs>383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presentation_template2</vt:lpstr>
      <vt:lpstr>Explaining MitoCarta and Excel tutorial: calculate Naïve Bayes log-odds scores and ROC curves</vt:lpstr>
      <vt:lpstr>Motivation example: which experimental technique to isolate mitos is best?</vt:lpstr>
      <vt:lpstr>Motivation example: which experimental technique to isolate mitos is best?</vt:lpstr>
      <vt:lpstr>Outline</vt:lpstr>
      <vt:lpstr>Building Human MitoCarta: catalog of proteins that reside in the mitochondrion</vt:lpstr>
      <vt:lpstr>Naïve Bayes integration</vt:lpstr>
      <vt:lpstr>Naïve Bayes integration</vt:lpstr>
      <vt:lpstr>Naïve Bayes integration</vt:lpstr>
      <vt:lpstr>Naïve Bayes integration</vt:lpstr>
      <vt:lpstr>Naïve Bayes integration</vt:lpstr>
      <vt:lpstr>Conditional independence of features</vt:lpstr>
      <vt:lpstr>Naïve Bayes integration: metrics to assess accuracy</vt:lpstr>
      <vt:lpstr>Naïve Bayes integration: metrics to assess accuracy</vt:lpstr>
      <vt:lpstr>What is accuracy of APEX data?  Matrix data is highly specific but not sensitive</vt:lpstr>
      <vt:lpstr>Human MitoCarta versions 1, 2, 3… </vt:lpstr>
      <vt:lpstr>Building this ROC curve… tutorial</vt:lpstr>
      <vt:lpstr>Appendix</vt:lpstr>
      <vt:lpstr>Updated features more accurate on human: targetP2.0 and MitoDomain2022</vt:lpstr>
      <vt:lpstr>Use Arabidopsis gold+ and gold- : best conditionally independent features</vt:lpstr>
      <vt:lpstr>Protocol for gold+ via manual review in Arabidopsis thaliana</vt:lpstr>
      <vt:lpstr>Arabidopsis thaliana gold+ manual annotation results</vt:lpstr>
      <vt:lpstr>Arabidopsis thaliana gold+: two-thirds have human mito homolog</vt:lpstr>
      <vt:lpstr>Extensive dual targeting between chloroplast and mito</vt:lpstr>
      <vt:lpstr>Protocol for gold-</vt:lpstr>
      <vt:lpstr>Use Arabidopsis gold+ and gold- : best conditionally independent features</vt:lpstr>
      <vt:lpstr>Gold+ status for all MITO-EPI species</vt:lpstr>
      <vt:lpstr>Gold+ and gold- per MITO-EPI species</vt:lpstr>
      <vt:lpstr>Appendix</vt:lpstr>
      <vt:lpstr>Sensitivity vs Precision in MS/MS from mito vs whole cell lysate</vt:lpstr>
      <vt:lpstr>Naïve Bayes integration &amp; logodds scores for Tbr</vt:lpstr>
      <vt:lpstr>Note human’s yeastMito feature much better than tbr’s humanMito feature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clinical sequencing in mitochondrial disease</dc:title>
  <dc:creator>Sarah Calvo</dc:creator>
  <cp:lastModifiedBy>Sarah Calvo</cp:lastModifiedBy>
  <cp:revision>51</cp:revision>
  <cp:lastPrinted>2022-01-18T21:40:39Z</cp:lastPrinted>
  <dcterms:created xsi:type="dcterms:W3CDTF">2012-11-07T19:29:01Z</dcterms:created>
  <dcterms:modified xsi:type="dcterms:W3CDTF">2023-02-22T14:03:04Z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0x010100E30A47DBB38F734282E1F20F31697C76</vt:lpwstr>
  </property>
  <property fmtid="{D5CDD505-2E9C-101B-9397-08002B2CF9AE}" pid="3" name="MediaServiceImageTags">
    <vt:lpwstr/>
  </property>
</Properties>
</file>