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153" r:id="rId2"/>
    <p:sldId id="3156" r:id="rId3"/>
    <p:sldId id="256" r:id="rId4"/>
    <p:sldId id="257" r:id="rId5"/>
    <p:sldId id="259" r:id="rId6"/>
    <p:sldId id="258" r:id="rId7"/>
    <p:sldId id="260" r:id="rId8"/>
    <p:sldId id="3155" r:id="rId9"/>
    <p:sldId id="1991" r:id="rId10"/>
    <p:sldId id="1992" r:id="rId11"/>
    <p:sldId id="1996" r:id="rId12"/>
    <p:sldId id="1994" r:id="rId13"/>
    <p:sldId id="1995" r:id="rId14"/>
    <p:sldId id="3154" r:id="rId15"/>
    <p:sldId id="3157" r:id="rId16"/>
    <p:sldId id="3158" r:id="rId17"/>
    <p:sldId id="3159" r:id="rId18"/>
    <p:sldId id="31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6"/>
    <p:restoredTop sz="86122"/>
  </p:normalViewPr>
  <p:slideViewPr>
    <p:cSldViewPr snapToGrid="0" snapToObjects="1">
      <p:cViewPr varScale="1">
        <p:scale>
          <a:sx n="74" d="100"/>
          <a:sy n="74" d="100"/>
        </p:scale>
        <p:origin x="619" y="62"/>
      </p:cViewPr>
      <p:guideLst>
        <p:guide orient="horz" pos="25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D7E2-4F6B-104F-9355-A47691F25D6E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4F72-A658-0242-B064-FE76EEAE7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0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F2010-06CD-EC44-8C5D-4FDE84629B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A49A4-4164-1296-B598-E725BEF6A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3185B2-2FB7-2C0F-56D1-8447F0D00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A8C7FF-304C-7228-EF33-94C77ACA6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9B3C8-3188-D338-B5B1-0936901C59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F2010-06CD-EC44-8C5D-4FDE84629B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75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comment on oxygen tensions? c. elegans natural habitat, and brain o2 levels comparable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Virtue of EMS screens, techniques to “clone” genes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DDAF6-7D48-AA41-8617-C333C5772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71C4C-E311-B0ED-D4F9-9357CF6C8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BD652C-34D1-AAB8-64C3-8EC23CFD10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AFED2E-29A3-9CC5-8A06-1AA8B6550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F2010-06CD-EC44-8C5D-4FDE84629B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7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CFA3D-EEC2-CA05-2E79-7726846C4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095FFF-C607-D993-BFB1-6BCD3F6D9D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B33AC-29AA-FEA8-020F-25AA00DD5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9CAF5-DBC8-396D-CE15-538CD1B91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F2010-06CD-EC44-8C5D-4FDE84629B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44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0E9C5-A128-EDE1-2E39-001EC0B4C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0CFAD-360E-6AC5-6EB6-6DB1885A6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CAE0A-EAC2-EEBE-31EB-9BC2359CE4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E1586-AB79-4F6B-CB75-7559CCFAE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F2010-06CD-EC44-8C5D-4FDE84629B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14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CC4D8-17BC-074A-9933-F2277CA15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B57F2-7936-4F4D-804C-D3103C495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951FC-3110-0D4E-8C7E-6FF19691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536A0-03BB-6143-8BEB-16DE0D7AD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F562-9303-FB44-BFEF-D8B0D47B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3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D530-C748-4F4E-9658-D355252C6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ED77C-197C-AA41-A967-B75A0649C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4E8A0-F8D7-5842-B6DD-5E0C3C51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8A800-B179-3A4B-9DE9-0AD53CFF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4E9CE-A503-C84D-B394-BCBBFC38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BC33F-F617-804F-9AA9-654E5821F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9445AE-5BA9-1C4C-A47F-B7FBC2B6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84488-985A-8249-990E-45ED6452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EB2B-A5B9-0043-BD93-B8A60A18B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83F46-7A3B-DF46-BF8E-5D5529E1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2720578" y="971103"/>
            <a:ext cx="6744148" cy="669728"/>
          </a:xfrm>
          <a:prstGeom prst="rect">
            <a:avLst/>
          </a:prstGeom>
        </p:spPr>
        <p:txBody>
          <a:bodyPr lIns="53578" tIns="53578" rIns="53578" bIns="53578"/>
          <a:lstStyle>
            <a:lvl1pPr defTabSz="410766">
              <a:defRPr sz="49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336727" y="1922115"/>
            <a:ext cx="5518548" cy="3824140"/>
          </a:xfrm>
          <a:prstGeom prst="rect">
            <a:avLst/>
          </a:prstGeom>
        </p:spPr>
        <p:txBody>
          <a:bodyPr lIns="53578" tIns="53578" rIns="53578" bIns="53578" anchor="t"/>
          <a:lstStyle>
            <a:lvl1pPr marL="361597" indent="-202847" defTabSz="410766">
              <a:spcBef>
                <a:spcPts val="165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lvl1pPr>
            <a:lvl2pPr marL="583847" indent="-202847" defTabSz="410766">
              <a:spcBef>
                <a:spcPts val="165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lvl2pPr>
            <a:lvl3pPr marL="806097" indent="-202847" defTabSz="410766">
              <a:spcBef>
                <a:spcPts val="165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lvl3pPr>
            <a:lvl4pPr marL="1028347" indent="-202847" defTabSz="410766">
              <a:spcBef>
                <a:spcPts val="165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lvl4pPr>
            <a:lvl5pPr marL="1250597" indent="-202847" defTabSz="410766">
              <a:spcBef>
                <a:spcPts val="1650"/>
              </a:spcBef>
              <a:buSzPct val="100000"/>
              <a:defRPr sz="23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2837" y="5721449"/>
            <a:ext cx="199629" cy="212329"/>
          </a:xfrm>
          <a:prstGeom prst="rect">
            <a:avLst/>
          </a:prstGeom>
        </p:spPr>
        <p:txBody>
          <a:bodyPr lIns="53578" tIns="53578" rIns="53578" bIns="53578" anchor="b"/>
          <a:lstStyle>
            <a:lvl1pPr defTabSz="410766">
              <a:defRPr sz="11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1604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E0C5-8174-4742-8E38-99A5A069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FBA31-5AAB-2E44-A4F0-408E8C45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C31F6-5E2A-6241-9124-A628BE57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303F0-29E3-194F-B6D9-D73D5110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83B1-C2B8-C143-B6D9-9E2512DD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4759-0DFD-EC43-9EC3-7F4624330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B5D0E-A356-674B-A392-E7BC37A0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20663-4C06-514B-9C45-8791F951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F8E72-241E-1944-99E1-4304F9911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AD88-C06D-C548-9CD6-FA5B17AA7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0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F0E94-D0BC-854C-9D20-A76F3E46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E4CA5-2352-E14F-8AA2-822BDE9E9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DA283D-231F-254F-8DAF-D423DFE19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C529B-3702-7E42-8301-AF43476E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BD95D-E24C-6346-97C8-BF051337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08D68-E101-344A-84AC-25918468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5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D795-F904-CE4E-AB1D-19FF89AA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7B3DF-405F-9D45-9BCB-31BF19340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C1EE3-6F8B-7B49-816F-71002808F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44133-F932-2243-B2B1-58F5F029A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9F77B-3BB9-4C41-82A7-8A9FB009C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E66CB-0C12-7F48-8955-A489E3D1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89124-FD26-DF4C-8563-B00ED871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92E7F5-DEBB-C84B-BF59-965F9A86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0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9375-10C5-8547-B663-754B79B4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03AD9-E05E-F64D-9457-754B3AC0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A7415A-8AB7-DC42-898F-F39E69D0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CCE3E-28D7-9A4A-BA9B-EBE7D753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3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9BF40-976A-E841-B5CF-C712F756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C0A4A-E72D-2348-A342-D7DFFA64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50057-7DF0-D946-B303-9BD28216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9E7CC-120C-7E4D-8D3E-936968975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B189D-D771-674F-965E-1C69A057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36B3-3DE6-434C-A09E-D2D17817F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B2479-F7A4-2B40-AEBE-E9489A7F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86060-48B1-1C40-8926-869609AF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445FA-F6FC-B949-B2A9-BF4DAE40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6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8300-7C68-4643-9520-F6423F72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774438-0A3E-B943-8B2C-E5E9328F2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F3012-7620-9246-A24D-D0B0CB33B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95228-D598-E947-A8A8-87BD84E0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E5AD44-2B80-5240-BBB6-1FF9FEA4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42B63-90D3-1449-B6BC-4C20FD44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0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E0A6A-8603-0042-83CC-C746F5C0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4375D-807F-E74F-86D4-1C9C2B11F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44589-3B5C-1140-BC5A-364519E4A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98F1F-461C-AA4F-8E8C-C5B4280990DD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96537-0A14-154C-A6C9-863B4C828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43C7A-65E6-6B44-8C63-048385F74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F3784-AF73-7947-A30A-E7D97CDA9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otha Laboratory">
            <a:extLst>
              <a:ext uri="{FF2B5EF4-FFF2-40B4-BE49-F238E27FC236}">
                <a16:creationId xmlns:a16="http://schemas.microsoft.com/office/drawing/2014/main" id="{4F16B865-4CEF-EC4E-BCC0-48C1E0385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67" y="2798390"/>
            <a:ext cx="1380308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ry Ruvkun">
            <a:extLst>
              <a:ext uri="{FF2B5EF4-FFF2-40B4-BE49-F238E27FC236}">
                <a16:creationId xmlns:a16="http://schemas.microsoft.com/office/drawing/2014/main" id="{CA50607E-5943-D044-948C-A6F75EFD6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8057" b="13467"/>
          <a:stretch/>
        </p:blipFill>
        <p:spPr bwMode="auto">
          <a:xfrm>
            <a:off x="2965722" y="2798390"/>
            <a:ext cx="1342292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or David Liu, Harvard University - Boston College Events">
            <a:extLst>
              <a:ext uri="{FF2B5EF4-FFF2-40B4-BE49-F238E27FC236}">
                <a16:creationId xmlns:a16="http://schemas.microsoft.com/office/drawing/2014/main" id="{EDFB33AB-C5E4-1048-AA45-622DA2DCA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15980"/>
          <a:stretch/>
        </p:blipFill>
        <p:spPr bwMode="auto">
          <a:xfrm>
            <a:off x="1562398" y="2798389"/>
            <a:ext cx="1295614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ople – Seidman Lab | HMS GENETICS">
            <a:extLst>
              <a:ext uri="{FF2B5EF4-FFF2-40B4-BE49-F238E27FC236}">
                <a16:creationId xmlns:a16="http://schemas.microsoft.com/office/drawing/2014/main" id="{19DDDC5D-9D5A-6449-851D-5134197DD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21600" b="35324"/>
          <a:stretch/>
        </p:blipFill>
        <p:spPr bwMode="auto">
          <a:xfrm>
            <a:off x="5948493" y="2798389"/>
            <a:ext cx="1282795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ople – Seidman Lab | HMS GENETICS">
            <a:extLst>
              <a:ext uri="{FF2B5EF4-FFF2-40B4-BE49-F238E27FC236}">
                <a16:creationId xmlns:a16="http://schemas.microsoft.com/office/drawing/2014/main" id="{6ADD93CC-21A0-594C-9703-47D69AD627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4" b="11061"/>
          <a:stretch/>
        </p:blipFill>
        <p:spPr bwMode="auto">
          <a:xfrm>
            <a:off x="7320314" y="2806104"/>
            <a:ext cx="1282795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F310F69-C9DC-F841-B5E5-7E2D96676341}"/>
              </a:ext>
            </a:extLst>
          </p:cNvPr>
          <p:cNvSpPr/>
          <p:nvPr/>
        </p:nvSpPr>
        <p:spPr>
          <a:xfrm>
            <a:off x="6540642" y="4679881"/>
            <a:ext cx="147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Seidman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Cardiomyopathy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8416F7-E8CB-BA41-8A5B-9A3A58876968}"/>
              </a:ext>
            </a:extLst>
          </p:cNvPr>
          <p:cNvSpPr/>
          <p:nvPr/>
        </p:nvSpPr>
        <p:spPr>
          <a:xfrm>
            <a:off x="4475045" y="4651880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Mootha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hypoxia</a:t>
            </a:r>
            <a:endParaRPr lang="en-US" sz="14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3F9B788-8148-DD4D-8864-AD398C8969E0}"/>
              </a:ext>
            </a:extLst>
          </p:cNvPr>
          <p:cNvSpPr/>
          <p:nvPr/>
        </p:nvSpPr>
        <p:spPr>
          <a:xfrm>
            <a:off x="2710870" y="4651881"/>
            <a:ext cx="192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Ruvkun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worm genetics</a:t>
            </a:r>
            <a:endParaRPr lang="en-US" sz="1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8BDF6B-4A88-064B-8F4C-8EF37D282B16}"/>
              </a:ext>
            </a:extLst>
          </p:cNvPr>
          <p:cNvSpPr/>
          <p:nvPr/>
        </p:nvSpPr>
        <p:spPr>
          <a:xfrm>
            <a:off x="1637083" y="4663606"/>
            <a:ext cx="1093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Liu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DNA editing</a:t>
            </a:r>
            <a:endParaRPr lang="en-US" sz="14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DB84D9-0F2E-4643-805B-DCB40362DC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695" b="23694"/>
          <a:stretch/>
        </p:blipFill>
        <p:spPr>
          <a:xfrm>
            <a:off x="4929348" y="5410175"/>
            <a:ext cx="2796580" cy="971365"/>
          </a:xfrm>
          <a:prstGeom prst="rect">
            <a:avLst/>
          </a:prstGeom>
        </p:spPr>
      </p:pic>
      <p:pic>
        <p:nvPicPr>
          <p:cNvPr id="9218" name="Picture 2" descr="Laboratory for Deep Neurophenotyping: Anoopum Gupta, MD, PhD">
            <a:extLst>
              <a:ext uri="{FF2B5EF4-FFF2-40B4-BE49-F238E27FC236}">
                <a16:creationId xmlns:a16="http://schemas.microsoft.com/office/drawing/2014/main" id="{76F1A469-E5D9-0F45-4373-3BE494A73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r="11215" b="14294"/>
          <a:stretch/>
        </p:blipFill>
        <p:spPr bwMode="auto">
          <a:xfrm>
            <a:off x="8693002" y="2806104"/>
            <a:ext cx="1573952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7D14C4-96C0-F274-561E-6E1C14840BBD}"/>
              </a:ext>
            </a:extLst>
          </p:cNvPr>
          <p:cNvSpPr/>
          <p:nvPr/>
        </p:nvSpPr>
        <p:spPr>
          <a:xfrm>
            <a:off x="8896438" y="4653443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Gupta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Digital biomarkers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FBE843F-1B37-A2EC-5357-11D0CB585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1"/>
          <a:stretch/>
        </p:blipFill>
        <p:spPr bwMode="auto">
          <a:xfrm>
            <a:off x="3162132" y="5484341"/>
            <a:ext cx="1477416" cy="8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39285D-204A-9E3F-CB26-8FCB794D1797}"/>
              </a:ext>
            </a:extLst>
          </p:cNvPr>
          <p:cNvSpPr txBox="1"/>
          <p:nvPr/>
        </p:nvSpPr>
        <p:spPr>
          <a:xfrm>
            <a:off x="152400" y="845489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FAA 2.0:  towards definitive medicines for FA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A0FF4-460E-9054-D1B1-953550BC6C42}"/>
              </a:ext>
            </a:extLst>
          </p:cNvPr>
          <p:cNvSpPr/>
          <p:nvPr/>
        </p:nvSpPr>
        <p:spPr>
          <a:xfrm>
            <a:off x="1299761" y="1781857"/>
            <a:ext cx="898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Genes 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  <a:sym typeface="Wingdings" pitchFamily="2" charset="2"/>
              </a:rPr>
              <a:t> Genetic Modifiers  Environmental Modifiers  Pathogenesis  Biomarkers</a:t>
            </a:r>
            <a:endParaRPr lang="en-US" sz="1400" i="1" dirty="0"/>
          </a:p>
        </p:txBody>
      </p:sp>
      <p:pic>
        <p:nvPicPr>
          <p:cNvPr id="7" name="Picture 2" descr="Broad Institute of MIT and Harvard | NYU Tandon School of Engineering">
            <a:extLst>
              <a:ext uri="{FF2B5EF4-FFF2-40B4-BE49-F238E27FC236}">
                <a16:creationId xmlns:a16="http://schemas.microsoft.com/office/drawing/2014/main" id="{6CBD063F-210B-EF96-8BDE-4CDCF6B82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73816" b="31852"/>
          <a:stretch/>
        </p:blipFill>
        <p:spPr bwMode="auto">
          <a:xfrm>
            <a:off x="7880189" y="5484341"/>
            <a:ext cx="812813" cy="8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6D1A7-6A5B-B260-01AB-C76DEEA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77" y="380334"/>
            <a:ext cx="11513574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Will 8% hypoxia prevent early death 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Fxn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mice?</a:t>
            </a:r>
            <a:endParaRPr lang="en-US" sz="28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FD3A3-9C60-DFD8-D262-53ED5D08E0FC}"/>
              </a:ext>
            </a:extLst>
          </p:cNvPr>
          <p:cNvSpPr txBox="1"/>
          <p:nvPr/>
        </p:nvSpPr>
        <p:spPr>
          <a:xfrm>
            <a:off x="135630" y="2078079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8% hypoxia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Fxn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mice body weight change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3EA0A46-8E9A-5E17-1BDB-04CEEED54695}"/>
              </a:ext>
            </a:extLst>
          </p:cNvPr>
          <p:cNvGrpSpPr/>
          <p:nvPr/>
        </p:nvGrpSpPr>
        <p:grpSpPr>
          <a:xfrm>
            <a:off x="6066890" y="2085870"/>
            <a:ext cx="5986721" cy="3062828"/>
            <a:chOff x="6066890" y="2085870"/>
            <a:chExt cx="5986721" cy="306282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679A2D5-A2A1-7207-4E84-E77D49D715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663" t="11103" r="38744" b="9916"/>
            <a:stretch/>
          </p:blipFill>
          <p:spPr>
            <a:xfrm>
              <a:off x="6336489" y="2591592"/>
              <a:ext cx="3282521" cy="225749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2A474F9-3C1F-7CB2-83C0-C70E3B7B6A91}"/>
                </a:ext>
              </a:extLst>
            </p:cNvPr>
            <p:cNvSpPr txBox="1"/>
            <p:nvPr/>
          </p:nvSpPr>
          <p:spPr>
            <a:xfrm>
              <a:off x="6336488" y="2085870"/>
              <a:ext cx="3544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8% hypoxia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  <a:r>
                <a:rPr 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Fxn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survival curve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D39131-07EF-81EC-B82F-17FC5E498D64}"/>
                </a:ext>
              </a:extLst>
            </p:cNvPr>
            <p:cNvSpPr txBox="1"/>
            <p:nvPr/>
          </p:nvSpPr>
          <p:spPr>
            <a:xfrm rot="16200000">
              <a:off x="5478198" y="3386409"/>
              <a:ext cx="1515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Survival (%)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0B2EE-9F0D-DF43-EE92-799EDCD98C11}"/>
                </a:ext>
              </a:extLst>
            </p:cNvPr>
            <p:cNvSpPr txBox="1"/>
            <p:nvPr/>
          </p:nvSpPr>
          <p:spPr>
            <a:xfrm>
              <a:off x="7053178" y="4810144"/>
              <a:ext cx="2399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Weeks of doxycycline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F091D6C-45C0-38D0-4545-AD783FA95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7888" y="2749778"/>
              <a:ext cx="2535723" cy="124766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9C64572-57D7-EFC3-8A05-F37DF417BAE7}"/>
              </a:ext>
            </a:extLst>
          </p:cNvPr>
          <p:cNvSpPr txBox="1"/>
          <p:nvPr/>
        </p:nvSpPr>
        <p:spPr>
          <a:xfrm>
            <a:off x="3798882" y="7067643"/>
            <a:ext cx="2379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Normoxia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WT (N=3F)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E17250-11EB-5A78-211C-E1B5A7811FE6}"/>
              </a:ext>
            </a:extLst>
          </p:cNvPr>
          <p:cNvSpPr txBox="1"/>
          <p:nvPr/>
        </p:nvSpPr>
        <p:spPr>
          <a:xfrm>
            <a:off x="3798882" y="7411518"/>
            <a:ext cx="2653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Normoxia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Fxn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(N=1F)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0B087A-AA5D-EE77-7170-5FBFE4D2CCBF}"/>
              </a:ext>
            </a:extLst>
          </p:cNvPr>
          <p:cNvSpPr txBox="1"/>
          <p:nvPr/>
        </p:nvSpPr>
        <p:spPr>
          <a:xfrm>
            <a:off x="3798882" y="7755393"/>
            <a:ext cx="262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8% Hypoxia WT (N=6F)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8B3138-7B39-1E7C-EB91-7AB83808A3F3}"/>
              </a:ext>
            </a:extLst>
          </p:cNvPr>
          <p:cNvSpPr txBox="1"/>
          <p:nvPr/>
        </p:nvSpPr>
        <p:spPr>
          <a:xfrm>
            <a:off x="3798882" y="8099268"/>
            <a:ext cx="3566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8% Hypoxia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Fxn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(N=11F)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02425E-C6B9-ED2F-F278-BAD69A8FE862}"/>
              </a:ext>
            </a:extLst>
          </p:cNvPr>
          <p:cNvGrpSpPr/>
          <p:nvPr/>
        </p:nvGrpSpPr>
        <p:grpSpPr>
          <a:xfrm>
            <a:off x="252049" y="2569951"/>
            <a:ext cx="5694796" cy="2578747"/>
            <a:chOff x="337777" y="2569951"/>
            <a:chExt cx="5694796" cy="257874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EB73CA-0E42-DEB2-4E9A-AE481BF479F6}"/>
                </a:ext>
              </a:extLst>
            </p:cNvPr>
            <p:cNvGrpSpPr/>
            <p:nvPr/>
          </p:nvGrpSpPr>
          <p:grpSpPr>
            <a:xfrm>
              <a:off x="337777" y="2569951"/>
              <a:ext cx="3622022" cy="2578747"/>
              <a:chOff x="1" y="2569951"/>
              <a:chExt cx="3622022" cy="257874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E0C2833-02BE-2EA2-7978-291E984C86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477" r="39127" b="10826"/>
              <a:stretch/>
            </p:blipFill>
            <p:spPr>
              <a:xfrm>
                <a:off x="350332" y="2569951"/>
                <a:ext cx="3271691" cy="227914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ED877A-4A63-182B-F79D-68198CDF7FCF}"/>
                  </a:ext>
                </a:extLst>
              </p:cNvPr>
              <p:cNvSpPr txBox="1"/>
              <p:nvPr/>
            </p:nvSpPr>
            <p:spPr>
              <a:xfrm>
                <a:off x="966131" y="4810144"/>
                <a:ext cx="23990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Weeks of doxycycline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183C8BD-6420-0703-7DAC-C6A5E287ACC0}"/>
                  </a:ext>
                </a:extLst>
              </p:cNvPr>
              <p:cNvSpPr txBox="1"/>
              <p:nvPr/>
            </p:nvSpPr>
            <p:spPr>
              <a:xfrm rot="16200000">
                <a:off x="-453169" y="3370783"/>
                <a:ext cx="12448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Weight (g)</a:t>
                </a:r>
                <a:endParaRPr lang="en-US" sz="16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E05CCBE-BDEC-F922-2261-38B5723BA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59006" y="2671881"/>
              <a:ext cx="2573567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07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C4A33-6833-2A86-FD50-9F2B5DC33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DA22CB7-AE0D-E0FA-F6F1-414AD62A8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6238" r="13049"/>
          <a:stretch/>
        </p:blipFill>
        <p:spPr>
          <a:xfrm>
            <a:off x="4178192" y="1678253"/>
            <a:ext cx="4652701" cy="406214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F899B7B-4E66-0A45-7151-9A59C27CCAE0}"/>
              </a:ext>
            </a:extLst>
          </p:cNvPr>
          <p:cNvSpPr txBox="1">
            <a:spLocks/>
          </p:cNvSpPr>
          <p:nvPr/>
        </p:nvSpPr>
        <p:spPr>
          <a:xfrm>
            <a:off x="314631" y="-81399"/>
            <a:ext cx="115135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UK biobank analyses of GAA repeat length in 500k individuals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8C26E0-2CCA-1454-2FCD-6FF65AF38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7"/>
          <a:stretch/>
        </p:blipFill>
        <p:spPr bwMode="auto">
          <a:xfrm>
            <a:off x="399532" y="1157847"/>
            <a:ext cx="563943" cy="44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91CDBB-F23A-FF4A-4DE6-E9F8815BA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72" y="1157848"/>
            <a:ext cx="2603366" cy="42914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403BA2-22BA-0283-4E6C-071BB918D11C}"/>
              </a:ext>
            </a:extLst>
          </p:cNvPr>
          <p:cNvSpPr txBox="1"/>
          <p:nvPr/>
        </p:nvSpPr>
        <p:spPr>
          <a:xfrm>
            <a:off x="1612815" y="5492109"/>
            <a:ext cx="1823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# GAA repeats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847D57-BCAC-EE0F-2853-E1F233399945}"/>
              </a:ext>
            </a:extLst>
          </p:cNvPr>
          <p:cNvSpPr txBox="1"/>
          <p:nvPr/>
        </p:nvSpPr>
        <p:spPr>
          <a:xfrm>
            <a:off x="984446" y="5371069"/>
            <a:ext cx="285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0EED7E-E34B-C38A-4707-E5BF59272592}"/>
              </a:ext>
            </a:extLst>
          </p:cNvPr>
          <p:cNvSpPr txBox="1"/>
          <p:nvPr/>
        </p:nvSpPr>
        <p:spPr>
          <a:xfrm>
            <a:off x="3436805" y="5384376"/>
            <a:ext cx="590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CC8443-955C-174D-3FCE-B6874E9EF4B8}"/>
              </a:ext>
            </a:extLst>
          </p:cNvPr>
          <p:cNvSpPr txBox="1"/>
          <p:nvPr/>
        </p:nvSpPr>
        <p:spPr>
          <a:xfrm>
            <a:off x="871149" y="886409"/>
            <a:ext cx="659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 copies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165014-A5F7-CF72-7605-02CFB0B07CF8}"/>
              </a:ext>
            </a:extLst>
          </p:cNvPr>
          <p:cNvSpPr txBox="1"/>
          <p:nvPr/>
        </p:nvSpPr>
        <p:spPr>
          <a:xfrm rot="16200000">
            <a:off x="-1256937" y="3201640"/>
            <a:ext cx="31431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# UK Biobank individuals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(axis in log scale)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D32AA657-B549-1D04-DB75-0D4B77240A00}"/>
              </a:ext>
            </a:extLst>
          </p:cNvPr>
          <p:cNvSpPr/>
          <p:nvPr/>
        </p:nvSpPr>
        <p:spPr>
          <a:xfrm rot="16200000">
            <a:off x="2605415" y="2474001"/>
            <a:ext cx="346811" cy="184923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135577-CB1E-6391-CF12-AE6C06ADB70A}"/>
              </a:ext>
            </a:extLst>
          </p:cNvPr>
          <p:cNvSpPr txBox="1"/>
          <p:nvPr/>
        </p:nvSpPr>
        <p:spPr>
          <a:xfrm rot="16200000">
            <a:off x="2858210" y="3213042"/>
            <a:ext cx="30695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# GAA copies : allele 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E8A81D4-713C-2305-DB32-0E02A34D301D}"/>
              </a:ext>
            </a:extLst>
          </p:cNvPr>
          <p:cNvSpPr txBox="1"/>
          <p:nvPr/>
        </p:nvSpPr>
        <p:spPr>
          <a:xfrm>
            <a:off x="5462477" y="5517486"/>
            <a:ext cx="306957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# GAA repeats : allele 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0E0BCE-F501-5AA5-71BD-0FE0FA92D797}"/>
              </a:ext>
            </a:extLst>
          </p:cNvPr>
          <p:cNvSpPr/>
          <p:nvPr/>
        </p:nvSpPr>
        <p:spPr>
          <a:xfrm>
            <a:off x="5132776" y="1589062"/>
            <a:ext cx="1574717" cy="404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3C0321-7A7E-74A2-5F34-C9A32930EFBB}"/>
              </a:ext>
            </a:extLst>
          </p:cNvPr>
          <p:cNvSpPr txBox="1"/>
          <p:nvPr/>
        </p:nvSpPr>
        <p:spPr>
          <a:xfrm>
            <a:off x="1612816" y="2194150"/>
            <a:ext cx="2414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7,031 carriers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(1 in 72)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66-250 copies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EF3E8A-935D-CFAD-423E-3FF81A1D71FE}"/>
              </a:ext>
            </a:extLst>
          </p:cNvPr>
          <p:cNvSpPr txBox="1"/>
          <p:nvPr/>
        </p:nvSpPr>
        <p:spPr>
          <a:xfrm>
            <a:off x="6464052" y="1053070"/>
            <a:ext cx="253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homozygous (1 in 16k)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AEA1585A-974C-6BC9-A80D-B6B81B51F1C9}"/>
              </a:ext>
            </a:extLst>
          </p:cNvPr>
          <p:cNvSpPr/>
          <p:nvPr/>
        </p:nvSpPr>
        <p:spPr>
          <a:xfrm rot="16200000">
            <a:off x="7503544" y="735018"/>
            <a:ext cx="348937" cy="170808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B3E729-AD45-8754-29FF-A60B7D9AD4AF}"/>
              </a:ext>
            </a:extLst>
          </p:cNvPr>
          <p:cNvSpPr txBox="1"/>
          <p:nvPr/>
        </p:nvSpPr>
        <p:spPr>
          <a:xfrm>
            <a:off x="8932099" y="1687251"/>
            <a:ext cx="2896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 with GAG interruptions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none with ataxia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 pure GAA (1 in 45k)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4 with ataxia diagnosis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8DDC0A7-603F-B0F9-55DE-2114257B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278" y="5681661"/>
            <a:ext cx="2465996" cy="11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1F70B6-2483-16A1-BB8B-7211021F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994" y="5756477"/>
            <a:ext cx="3069579" cy="11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92059A-9A02-F3D1-46A1-EF0C8E94967E}"/>
              </a:ext>
            </a:extLst>
          </p:cNvPr>
          <p:cNvSpPr txBox="1"/>
          <p:nvPr/>
        </p:nvSpPr>
        <p:spPr>
          <a:xfrm>
            <a:off x="8966735" y="5075406"/>
            <a:ext cx="25318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results also obtained in All of Us cohort. </a:t>
            </a:r>
          </a:p>
        </p:txBody>
      </p:sp>
    </p:spTree>
    <p:extLst>
      <p:ext uri="{BB962C8B-B14F-4D97-AF65-F5344CB8AC3E}">
        <p14:creationId xmlns:p14="http://schemas.microsoft.com/office/powerpoint/2010/main" val="267140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07" grpId="0" animBg="1"/>
      <p:bldP spid="46" grpId="0"/>
      <p:bldP spid="28" grpId="0" animBg="1"/>
      <p:bldP spid="2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2EBE-2BF5-B58F-05FB-90F34F96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3" y="-1709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NGLY1 as a candidate, novel mediator of pathogenesis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3FFA6-9F3F-E319-BFCB-A2FE66C8F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11" y="5694175"/>
            <a:ext cx="3829570" cy="536445"/>
          </a:xfrm>
          <a:solidFill>
            <a:srgbClr val="DEEBF7">
              <a:alpha val="50196"/>
            </a:srgbClr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NGLY1 and most proteasome subunits are decreased in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16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Fxn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mouse tissue.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C12A1-57AD-7349-879C-44DD160A3461}"/>
              </a:ext>
            </a:extLst>
          </p:cNvPr>
          <p:cNvSpPr txBox="1"/>
          <p:nvPr/>
        </p:nvSpPr>
        <p:spPr>
          <a:xfrm rot="16200000">
            <a:off x="-869326" y="3983101"/>
            <a:ext cx="244415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Log2 Fold Change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shFxn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/ WT)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D9FBAC-D0F2-0387-FED8-932EAAD25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" t="17450" r="30825"/>
          <a:stretch/>
        </p:blipFill>
        <p:spPr>
          <a:xfrm>
            <a:off x="527622" y="3188188"/>
            <a:ext cx="3880661" cy="2444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B0E1D-75AE-5468-1208-4C914CFCC5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193"/>
          <a:stretch/>
        </p:blipFill>
        <p:spPr>
          <a:xfrm>
            <a:off x="3002821" y="4452802"/>
            <a:ext cx="1314416" cy="5900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7B15CA-3466-56C7-818B-B4C5FE63F9EC}"/>
              </a:ext>
            </a:extLst>
          </p:cNvPr>
          <p:cNvSpPr txBox="1"/>
          <p:nvPr/>
        </p:nvSpPr>
        <p:spPr>
          <a:xfrm>
            <a:off x="2245866" y="3211968"/>
            <a:ext cx="1125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C9846DD-1C14-BE9F-497E-10FCDDAE3ED6}"/>
              </a:ext>
            </a:extLst>
          </p:cNvPr>
          <p:cNvSpPr txBox="1"/>
          <p:nvPr/>
        </p:nvSpPr>
        <p:spPr>
          <a:xfrm>
            <a:off x="3677137" y="7181766"/>
            <a:ext cx="439817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Rousseau,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Bertolotti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 Rev Mol Cell Biol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2018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Lehrbach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Breen,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Ruvkun</a:t>
            </a:r>
            <a:r>
              <a:rPr lang="en-US" sz="1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400" i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Lehrbach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22222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Ruvkun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 </a:t>
            </a:r>
            <a:r>
              <a:rPr lang="en-US" sz="1400" i="1" dirty="0" err="1">
                <a:solidFill>
                  <a:srgbClr val="22222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eLife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2016</a:t>
            </a:r>
          </a:p>
          <a:p>
            <a:pPr algn="ctr"/>
            <a:endParaRPr lang="en-US" sz="14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 descr="A graph showing a blue line&#10;&#10;Description automatically generated">
            <a:extLst>
              <a:ext uri="{FF2B5EF4-FFF2-40B4-BE49-F238E27FC236}">
                <a16:creationId xmlns:a16="http://schemas.microsoft.com/office/drawing/2014/main" id="{8AAADED3-D6F1-808A-B5A9-6B633CC79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343" y="3919922"/>
            <a:ext cx="2210842" cy="14305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FB15AFA-65B1-FF4A-49B2-E339B0E8E09D}"/>
              </a:ext>
            </a:extLst>
          </p:cNvPr>
          <p:cNvSpPr txBox="1"/>
          <p:nvPr/>
        </p:nvSpPr>
        <p:spPr>
          <a:xfrm>
            <a:off x="9618429" y="5346139"/>
            <a:ext cx="19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99C7147-C615-F037-6919-E0F459A78597}"/>
              </a:ext>
            </a:extLst>
          </p:cNvPr>
          <p:cNvCxnSpPr>
            <a:cxnSpLocks/>
          </p:cNvCxnSpPr>
          <p:nvPr/>
        </p:nvCxnSpPr>
        <p:spPr>
          <a:xfrm>
            <a:off x="1034106" y="4532530"/>
            <a:ext cx="185366" cy="191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8A60129-BCF4-FE49-897A-0B689AD8CCFC}"/>
              </a:ext>
            </a:extLst>
          </p:cNvPr>
          <p:cNvSpPr txBox="1"/>
          <p:nvPr/>
        </p:nvSpPr>
        <p:spPr>
          <a:xfrm>
            <a:off x="1151594" y="4675137"/>
            <a:ext cx="6765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NGLY1</a:t>
            </a:r>
          </a:p>
        </p:txBody>
      </p:sp>
      <p:sp>
        <p:nvSpPr>
          <p:cNvPr id="61" name="Left Bracket 60">
            <a:extLst>
              <a:ext uri="{FF2B5EF4-FFF2-40B4-BE49-F238E27FC236}">
                <a16:creationId xmlns:a16="http://schemas.microsoft.com/office/drawing/2014/main" id="{5FAC6842-87D6-0A4D-5768-423EA778263A}"/>
              </a:ext>
            </a:extLst>
          </p:cNvPr>
          <p:cNvSpPr/>
          <p:nvPr/>
        </p:nvSpPr>
        <p:spPr>
          <a:xfrm rot="4917336">
            <a:off x="1302769" y="3895950"/>
            <a:ext cx="53637" cy="800125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9632783-6112-FEFF-5C01-B36A1BB05DA8}"/>
              </a:ext>
            </a:extLst>
          </p:cNvPr>
          <p:cNvSpPr txBox="1"/>
          <p:nvPr/>
        </p:nvSpPr>
        <p:spPr>
          <a:xfrm>
            <a:off x="826667" y="3809384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Proteasome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subunits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8F979AF-1A97-C70D-5488-D7520416EEF7}"/>
              </a:ext>
            </a:extLst>
          </p:cNvPr>
          <p:cNvCxnSpPr>
            <a:cxnSpLocks/>
          </p:cNvCxnSpPr>
          <p:nvPr/>
        </p:nvCxnSpPr>
        <p:spPr>
          <a:xfrm flipH="1">
            <a:off x="10530559" y="4202996"/>
            <a:ext cx="238158" cy="191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D3C02AD-AB0A-9AFA-CDEC-8D793D5DE3B0}"/>
              </a:ext>
            </a:extLst>
          </p:cNvPr>
          <p:cNvCxnSpPr>
            <a:cxnSpLocks/>
          </p:cNvCxnSpPr>
          <p:nvPr/>
        </p:nvCxnSpPr>
        <p:spPr>
          <a:xfrm flipH="1">
            <a:off x="10719993" y="4211723"/>
            <a:ext cx="48724" cy="217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F55526B-07AF-5009-6655-EACA1ED32359}"/>
              </a:ext>
            </a:extLst>
          </p:cNvPr>
          <p:cNvSpPr txBox="1"/>
          <p:nvPr/>
        </p:nvSpPr>
        <p:spPr>
          <a:xfrm>
            <a:off x="10497868" y="3954136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4Fe-4S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C2AB2C4-CDD9-7A94-00C6-516E54ABC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765" y="4037107"/>
            <a:ext cx="1661772" cy="1334269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9EE09C2-8D3E-598E-38AB-E3AB9C3DE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807" y="3981027"/>
            <a:ext cx="819179" cy="1334269"/>
          </a:xfrm>
          <a:prstGeom prst="rect">
            <a:avLst/>
          </a:prstGeom>
        </p:spPr>
      </p:pic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0B7E2FA-32DF-1B4A-84DD-9BDC867F85DF}"/>
              </a:ext>
            </a:extLst>
          </p:cNvPr>
          <p:cNvCxnSpPr>
            <a:cxnSpLocks/>
          </p:cNvCxnSpPr>
          <p:nvPr/>
        </p:nvCxnSpPr>
        <p:spPr>
          <a:xfrm>
            <a:off x="7889361" y="4614726"/>
            <a:ext cx="819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FB36D46-9F87-5670-004B-61E5B12727E6}"/>
              </a:ext>
            </a:extLst>
          </p:cNvPr>
          <p:cNvCxnSpPr>
            <a:cxnSpLocks/>
          </p:cNvCxnSpPr>
          <p:nvPr/>
        </p:nvCxnSpPr>
        <p:spPr>
          <a:xfrm>
            <a:off x="1717077" y="4103249"/>
            <a:ext cx="443528" cy="120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8083B2FA-C18B-BDC4-D49F-2D147D62A817}"/>
              </a:ext>
            </a:extLst>
          </p:cNvPr>
          <p:cNvCxnSpPr>
            <a:cxnSpLocks/>
          </p:cNvCxnSpPr>
          <p:nvPr/>
        </p:nvCxnSpPr>
        <p:spPr>
          <a:xfrm>
            <a:off x="1729467" y="4103249"/>
            <a:ext cx="617750" cy="11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2F0B8C2-B01D-79AF-43D7-C6A7675626EF}"/>
              </a:ext>
            </a:extLst>
          </p:cNvPr>
          <p:cNvCxnSpPr>
            <a:cxnSpLocks/>
          </p:cNvCxnSpPr>
          <p:nvPr/>
        </p:nvCxnSpPr>
        <p:spPr>
          <a:xfrm>
            <a:off x="1729467" y="4103249"/>
            <a:ext cx="2189843" cy="78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59014FC-3467-BA2C-613D-D221B7C9174D}"/>
              </a:ext>
            </a:extLst>
          </p:cNvPr>
          <p:cNvSpPr txBox="1"/>
          <p:nvPr/>
        </p:nvSpPr>
        <p:spPr>
          <a:xfrm>
            <a:off x="7264805" y="5334596"/>
            <a:ext cx="19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Purification</a:t>
            </a:r>
          </a:p>
        </p:txBody>
      </p:sp>
      <p:pic>
        <p:nvPicPr>
          <p:cNvPr id="108" name="Picture 107">
            <a:extLst>
              <a:ext uri="{FF2B5EF4-FFF2-40B4-BE49-F238E27FC236}">
                <a16:creationId xmlns:a16="http://schemas.microsoft.com/office/drawing/2014/main" id="{1F53E176-0A2C-EFA6-04C4-CFE775D0E9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9039" y="1503457"/>
            <a:ext cx="1364539" cy="4574307"/>
          </a:xfrm>
          <a:prstGeom prst="rect">
            <a:avLst/>
          </a:prstGeom>
        </p:spPr>
      </p:pic>
      <p:sp>
        <p:nvSpPr>
          <p:cNvPr id="109" name="Content Placeholder 2">
            <a:extLst>
              <a:ext uri="{FF2B5EF4-FFF2-40B4-BE49-F238E27FC236}">
                <a16:creationId xmlns:a16="http://schemas.microsoft.com/office/drawing/2014/main" id="{9503D5AB-CB52-2056-CBD6-36EA3BF4E305}"/>
              </a:ext>
            </a:extLst>
          </p:cNvPr>
          <p:cNvSpPr txBox="1">
            <a:spLocks/>
          </p:cNvSpPr>
          <p:nvPr/>
        </p:nvSpPr>
        <p:spPr>
          <a:xfrm>
            <a:off x="5194915" y="1150613"/>
            <a:ext cx="707301" cy="280442"/>
          </a:xfrm>
          <a:prstGeom prst="rect">
            <a:avLst/>
          </a:prstGeom>
          <a:solidFill>
            <a:srgbClr val="DEEBF7">
              <a:alpha val="50196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CE8F0298-4939-1E3C-81CA-222E51935D8E}"/>
              </a:ext>
            </a:extLst>
          </p:cNvPr>
          <p:cNvSpPr txBox="1">
            <a:spLocks/>
          </p:cNvSpPr>
          <p:nvPr/>
        </p:nvSpPr>
        <p:spPr>
          <a:xfrm>
            <a:off x="7155379" y="5819796"/>
            <a:ext cx="4236579" cy="338555"/>
          </a:xfrm>
          <a:prstGeom prst="rect">
            <a:avLst/>
          </a:prstGeom>
          <a:solidFill>
            <a:srgbClr val="DEEBF7">
              <a:alpha val="50196"/>
            </a:srgb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studies indicate a 4Fe-4S cluster.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87A348-D12E-6F6A-388F-14844D8D8F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7063"/>
          <a:stretch/>
        </p:blipFill>
        <p:spPr>
          <a:xfrm>
            <a:off x="6271438" y="1355618"/>
            <a:ext cx="5733074" cy="1835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89D003-ACFC-D670-4364-8366EF6962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9472" y="1022914"/>
            <a:ext cx="2912871" cy="21101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C013B-48E1-4AEF-8A00-7D77D49D0FB4}"/>
              </a:ext>
            </a:extLst>
          </p:cNvPr>
          <p:cNvSpPr txBox="1"/>
          <p:nvPr/>
        </p:nvSpPr>
        <p:spPr>
          <a:xfrm>
            <a:off x="10491694" y="3183082"/>
            <a:ext cx="1572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PDB ID: 2F4M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08601-AAE6-B8E6-108D-14AB99BBA94E}"/>
              </a:ext>
            </a:extLst>
          </p:cNvPr>
          <p:cNvSpPr txBox="1"/>
          <p:nvPr/>
        </p:nvSpPr>
        <p:spPr>
          <a:xfrm>
            <a:off x="7699514" y="3183081"/>
            <a:ext cx="15723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NGLY1 MSA</a:t>
            </a:r>
          </a:p>
        </p:txBody>
      </p:sp>
    </p:spTree>
    <p:extLst>
      <p:ext uri="{BB962C8B-B14F-4D97-AF65-F5344CB8AC3E}">
        <p14:creationId xmlns:p14="http://schemas.microsoft.com/office/powerpoint/2010/main" val="106940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73" grpId="0"/>
      <p:bldP spid="107" grpId="0"/>
      <p:bldP spid="109" grpId="0" animBg="1"/>
      <p:bldP spid="1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with numbers and letters&#10;&#10;Description automatically generated">
            <a:extLst>
              <a:ext uri="{FF2B5EF4-FFF2-40B4-BE49-F238E27FC236}">
                <a16:creationId xmlns:a16="http://schemas.microsoft.com/office/drawing/2014/main" id="{04036B26-7956-9D0D-A4AA-83BF43F53F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/>
          <a:stretch/>
        </p:blipFill>
        <p:spPr>
          <a:xfrm>
            <a:off x="5152104" y="2786743"/>
            <a:ext cx="3322434" cy="3161454"/>
          </a:xfrm>
          <a:prstGeom prst="rect">
            <a:avLst/>
          </a:prstGeom>
        </p:spPr>
      </p:pic>
      <p:pic>
        <p:nvPicPr>
          <p:cNvPr id="26" name="Picture 25" descr="A graph with black and white text&#10;&#10;Description automatically generated">
            <a:extLst>
              <a:ext uri="{FF2B5EF4-FFF2-40B4-BE49-F238E27FC236}">
                <a16:creationId xmlns:a16="http://schemas.microsoft.com/office/drawing/2014/main" id="{117588FC-8A89-9AAB-279A-DDC870B3E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"/>
          <a:stretch/>
        </p:blipFill>
        <p:spPr>
          <a:xfrm>
            <a:off x="8536519" y="2779652"/>
            <a:ext cx="3322434" cy="316854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B8CE8AE-3C7B-771A-999F-32D261E003E1}"/>
              </a:ext>
            </a:extLst>
          </p:cNvPr>
          <p:cNvSpPr txBox="1"/>
          <p:nvPr/>
        </p:nvSpPr>
        <p:spPr>
          <a:xfrm>
            <a:off x="7293633" y="2075117"/>
            <a:ext cx="248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Fxn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vs WT comparisons: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6D1A7-6A5B-B260-01AB-C76DEEA8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4" y="506684"/>
            <a:ext cx="12123173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adipose tissue pathogenesis 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Fxn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mice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CB5AFA-76C6-BEE6-8015-3CA371BA7771}"/>
              </a:ext>
            </a:extLst>
          </p:cNvPr>
          <p:cNvSpPr txBox="1"/>
          <p:nvPr/>
        </p:nvSpPr>
        <p:spPr>
          <a:xfrm>
            <a:off x="5837042" y="2471875"/>
            <a:ext cx="248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eWAT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D6061-36B1-ED3D-35D1-56866F54EBDA}"/>
              </a:ext>
            </a:extLst>
          </p:cNvPr>
          <p:cNvSpPr txBox="1"/>
          <p:nvPr/>
        </p:nvSpPr>
        <p:spPr>
          <a:xfrm>
            <a:off x="9221130" y="2505996"/>
            <a:ext cx="2485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iWAT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351B4-F463-AA54-B586-461551FCA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47" y="2106199"/>
            <a:ext cx="4662386" cy="37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05693-0AA5-6AAD-9B1C-8817F111C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otha Laboratory">
            <a:extLst>
              <a:ext uri="{FF2B5EF4-FFF2-40B4-BE49-F238E27FC236}">
                <a16:creationId xmlns:a16="http://schemas.microsoft.com/office/drawing/2014/main" id="{39F136B2-169F-0F3C-719E-B5769BDC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67" y="2798390"/>
            <a:ext cx="1380308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ry Ruvkun">
            <a:extLst>
              <a:ext uri="{FF2B5EF4-FFF2-40B4-BE49-F238E27FC236}">
                <a16:creationId xmlns:a16="http://schemas.microsoft.com/office/drawing/2014/main" id="{B437DE2B-15FA-16CA-1082-D3A1C89BFD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8057" b="13467"/>
          <a:stretch/>
        </p:blipFill>
        <p:spPr bwMode="auto">
          <a:xfrm>
            <a:off x="2965722" y="2798390"/>
            <a:ext cx="1342292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or David Liu, Harvard University - Boston College Events">
            <a:extLst>
              <a:ext uri="{FF2B5EF4-FFF2-40B4-BE49-F238E27FC236}">
                <a16:creationId xmlns:a16="http://schemas.microsoft.com/office/drawing/2014/main" id="{D0DEEDC5-45D6-8A47-FE8B-6C0172647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15980"/>
          <a:stretch/>
        </p:blipFill>
        <p:spPr bwMode="auto">
          <a:xfrm>
            <a:off x="1562398" y="2798389"/>
            <a:ext cx="1295614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ople – Seidman Lab | HMS GENETICS">
            <a:extLst>
              <a:ext uri="{FF2B5EF4-FFF2-40B4-BE49-F238E27FC236}">
                <a16:creationId xmlns:a16="http://schemas.microsoft.com/office/drawing/2014/main" id="{DCB1B296-4D29-D17B-141E-F286191F7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21600" b="35324"/>
          <a:stretch/>
        </p:blipFill>
        <p:spPr bwMode="auto">
          <a:xfrm>
            <a:off x="5948493" y="2798389"/>
            <a:ext cx="1282795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ople – Seidman Lab | HMS GENETICS">
            <a:extLst>
              <a:ext uri="{FF2B5EF4-FFF2-40B4-BE49-F238E27FC236}">
                <a16:creationId xmlns:a16="http://schemas.microsoft.com/office/drawing/2014/main" id="{C2493ECE-75D9-6C31-0E50-D647B14A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4" b="11061"/>
          <a:stretch/>
        </p:blipFill>
        <p:spPr bwMode="auto">
          <a:xfrm>
            <a:off x="7320314" y="2806104"/>
            <a:ext cx="1282795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364FBC3-0B9F-CB7E-0A8A-11CB03A4B2B2}"/>
              </a:ext>
            </a:extLst>
          </p:cNvPr>
          <p:cNvSpPr/>
          <p:nvPr/>
        </p:nvSpPr>
        <p:spPr>
          <a:xfrm>
            <a:off x="6540642" y="4679881"/>
            <a:ext cx="147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Seidman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Cardiomyopathy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539232-187F-ACB4-08BA-5E278412B21E}"/>
              </a:ext>
            </a:extLst>
          </p:cNvPr>
          <p:cNvSpPr/>
          <p:nvPr/>
        </p:nvSpPr>
        <p:spPr>
          <a:xfrm>
            <a:off x="4475045" y="4651880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Mootha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hypoxia</a:t>
            </a:r>
            <a:endParaRPr lang="en-US" sz="14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F7A4EF-73A3-EB2E-DCFE-908A684C40C3}"/>
              </a:ext>
            </a:extLst>
          </p:cNvPr>
          <p:cNvSpPr/>
          <p:nvPr/>
        </p:nvSpPr>
        <p:spPr>
          <a:xfrm>
            <a:off x="2710870" y="4651881"/>
            <a:ext cx="192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Ruvkun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worm genetics</a:t>
            </a:r>
            <a:endParaRPr lang="en-US" sz="1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650452-413B-C464-0855-9F021E840334}"/>
              </a:ext>
            </a:extLst>
          </p:cNvPr>
          <p:cNvSpPr/>
          <p:nvPr/>
        </p:nvSpPr>
        <p:spPr>
          <a:xfrm>
            <a:off x="1637083" y="4663606"/>
            <a:ext cx="1093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Liu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DNA editing</a:t>
            </a:r>
            <a:endParaRPr lang="en-US" sz="14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81E8FA-0E0C-A60E-7AB9-D831ABFA29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695" b="23694"/>
          <a:stretch/>
        </p:blipFill>
        <p:spPr>
          <a:xfrm>
            <a:off x="4929348" y="5410175"/>
            <a:ext cx="2796580" cy="971365"/>
          </a:xfrm>
          <a:prstGeom prst="rect">
            <a:avLst/>
          </a:prstGeom>
        </p:spPr>
      </p:pic>
      <p:pic>
        <p:nvPicPr>
          <p:cNvPr id="9218" name="Picture 2" descr="Laboratory for Deep Neurophenotyping: Anoopum Gupta, MD, PhD">
            <a:extLst>
              <a:ext uri="{FF2B5EF4-FFF2-40B4-BE49-F238E27FC236}">
                <a16:creationId xmlns:a16="http://schemas.microsoft.com/office/drawing/2014/main" id="{A37FABEF-D2EC-372F-9F65-F6FE7CF15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r="11215" b="14294"/>
          <a:stretch/>
        </p:blipFill>
        <p:spPr bwMode="auto">
          <a:xfrm>
            <a:off x="8693002" y="2806104"/>
            <a:ext cx="1573952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E4F5C5-7D0B-7312-B00E-879AC553F6AA}"/>
              </a:ext>
            </a:extLst>
          </p:cNvPr>
          <p:cNvSpPr/>
          <p:nvPr/>
        </p:nvSpPr>
        <p:spPr>
          <a:xfrm>
            <a:off x="8896438" y="4653443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Gupta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Digital biomarkers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A4E5CC1-ACA4-EE86-56E2-7BAE058200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1"/>
          <a:stretch/>
        </p:blipFill>
        <p:spPr bwMode="auto">
          <a:xfrm>
            <a:off x="3162132" y="5484341"/>
            <a:ext cx="1477416" cy="8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E1CCD-6D3F-1550-149A-A33CC4DCEC60}"/>
              </a:ext>
            </a:extLst>
          </p:cNvPr>
          <p:cNvSpPr txBox="1"/>
          <p:nvPr/>
        </p:nvSpPr>
        <p:spPr>
          <a:xfrm>
            <a:off x="152400" y="845489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FAA 2.0:  towards definitive medicines for FA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3DFCF9-A9C6-5CFB-4456-C1CA7A5D8D09}"/>
              </a:ext>
            </a:extLst>
          </p:cNvPr>
          <p:cNvSpPr/>
          <p:nvPr/>
        </p:nvSpPr>
        <p:spPr>
          <a:xfrm>
            <a:off x="1299761" y="1781857"/>
            <a:ext cx="898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Genes 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  <a:sym typeface="Wingdings" pitchFamily="2" charset="2"/>
              </a:rPr>
              <a:t> Genetic Modifiers  Environmental Modifiers  Pathogenesis  Biomarkers</a:t>
            </a:r>
            <a:endParaRPr lang="en-US" sz="1400" i="1" dirty="0"/>
          </a:p>
        </p:txBody>
      </p:sp>
      <p:pic>
        <p:nvPicPr>
          <p:cNvPr id="7" name="Picture 2" descr="Broad Institute of MIT and Harvard | NYU Tandon School of Engineering">
            <a:extLst>
              <a:ext uri="{FF2B5EF4-FFF2-40B4-BE49-F238E27FC236}">
                <a16:creationId xmlns:a16="http://schemas.microsoft.com/office/drawing/2014/main" id="{3EC1ACEB-DB69-284F-523D-1FBDDF8B6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73816" b="31852"/>
          <a:stretch/>
        </p:blipFill>
        <p:spPr bwMode="auto">
          <a:xfrm>
            <a:off x="7880189" y="5484341"/>
            <a:ext cx="812813" cy="8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2DC4A7-D806-97F9-2AC7-B10FB5AB1D16}"/>
              </a:ext>
            </a:extLst>
          </p:cNvPr>
          <p:cNvSpPr/>
          <p:nvPr/>
        </p:nvSpPr>
        <p:spPr>
          <a:xfrm>
            <a:off x="8603109" y="2712027"/>
            <a:ext cx="1951807" cy="26981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18F1E-565A-F17B-FBE4-1563D059BC13}"/>
              </a:ext>
            </a:extLst>
          </p:cNvPr>
          <p:cNvSpPr/>
          <p:nvPr/>
        </p:nvSpPr>
        <p:spPr>
          <a:xfrm>
            <a:off x="1484683" y="2709993"/>
            <a:ext cx="4386898" cy="26981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AFD66-EE8D-380F-F53B-80973225B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otha Laboratory">
            <a:extLst>
              <a:ext uri="{FF2B5EF4-FFF2-40B4-BE49-F238E27FC236}">
                <a16:creationId xmlns:a16="http://schemas.microsoft.com/office/drawing/2014/main" id="{A7FB25FA-F221-8D56-FA57-89F1578AA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67" y="2798390"/>
            <a:ext cx="1380308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ry Ruvkun">
            <a:extLst>
              <a:ext uri="{FF2B5EF4-FFF2-40B4-BE49-F238E27FC236}">
                <a16:creationId xmlns:a16="http://schemas.microsoft.com/office/drawing/2014/main" id="{D2BAFCEC-AF36-F32B-3B9E-FC0D67A20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8057" b="13467"/>
          <a:stretch/>
        </p:blipFill>
        <p:spPr bwMode="auto">
          <a:xfrm>
            <a:off x="2965722" y="2798390"/>
            <a:ext cx="1342292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or David Liu, Harvard University - Boston College Events">
            <a:extLst>
              <a:ext uri="{FF2B5EF4-FFF2-40B4-BE49-F238E27FC236}">
                <a16:creationId xmlns:a16="http://schemas.microsoft.com/office/drawing/2014/main" id="{1D87226E-45A8-8212-831F-C9BB101651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15980"/>
          <a:stretch/>
        </p:blipFill>
        <p:spPr bwMode="auto">
          <a:xfrm>
            <a:off x="1562398" y="2798389"/>
            <a:ext cx="1295614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ople – Seidman Lab | HMS GENETICS">
            <a:extLst>
              <a:ext uri="{FF2B5EF4-FFF2-40B4-BE49-F238E27FC236}">
                <a16:creationId xmlns:a16="http://schemas.microsoft.com/office/drawing/2014/main" id="{67FD60D6-CCE0-1264-6F0D-9BA6974B7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21600" b="35324"/>
          <a:stretch/>
        </p:blipFill>
        <p:spPr bwMode="auto">
          <a:xfrm>
            <a:off x="5948493" y="2798389"/>
            <a:ext cx="1282795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ople – Seidman Lab | HMS GENETICS">
            <a:extLst>
              <a:ext uri="{FF2B5EF4-FFF2-40B4-BE49-F238E27FC236}">
                <a16:creationId xmlns:a16="http://schemas.microsoft.com/office/drawing/2014/main" id="{43CE002C-C8FF-44E0-5DBE-3E1E9C3D7A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4" b="11061"/>
          <a:stretch/>
        </p:blipFill>
        <p:spPr bwMode="auto">
          <a:xfrm>
            <a:off x="7320314" y="2806104"/>
            <a:ext cx="1282795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8B65423-976E-233F-7D48-73C524371A78}"/>
              </a:ext>
            </a:extLst>
          </p:cNvPr>
          <p:cNvSpPr/>
          <p:nvPr/>
        </p:nvSpPr>
        <p:spPr>
          <a:xfrm>
            <a:off x="6540642" y="4679881"/>
            <a:ext cx="147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Seidman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Cardiomyopathy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FC63F-5FDC-B6E2-487A-8908F93ACB7B}"/>
              </a:ext>
            </a:extLst>
          </p:cNvPr>
          <p:cNvSpPr/>
          <p:nvPr/>
        </p:nvSpPr>
        <p:spPr>
          <a:xfrm>
            <a:off x="4475045" y="4651880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Mootha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hypoxia</a:t>
            </a:r>
            <a:endParaRPr lang="en-US" sz="14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BF8E6A-6EC3-043B-3824-ED9EC74DA78D}"/>
              </a:ext>
            </a:extLst>
          </p:cNvPr>
          <p:cNvSpPr/>
          <p:nvPr/>
        </p:nvSpPr>
        <p:spPr>
          <a:xfrm>
            <a:off x="2710870" y="4651881"/>
            <a:ext cx="192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Ruvkun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worm genetics</a:t>
            </a:r>
            <a:endParaRPr lang="en-US" sz="1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BECE02B-FAA6-9EB8-E1C8-BF6EB2F3F22F}"/>
              </a:ext>
            </a:extLst>
          </p:cNvPr>
          <p:cNvSpPr/>
          <p:nvPr/>
        </p:nvSpPr>
        <p:spPr>
          <a:xfrm>
            <a:off x="1637083" y="4663606"/>
            <a:ext cx="1093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Liu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DNA editing</a:t>
            </a:r>
            <a:endParaRPr lang="en-US" sz="14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533633-5748-5112-DF96-88C3C02261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695" b="23694"/>
          <a:stretch/>
        </p:blipFill>
        <p:spPr>
          <a:xfrm>
            <a:off x="4929348" y="5410175"/>
            <a:ext cx="2796580" cy="971365"/>
          </a:xfrm>
          <a:prstGeom prst="rect">
            <a:avLst/>
          </a:prstGeom>
        </p:spPr>
      </p:pic>
      <p:pic>
        <p:nvPicPr>
          <p:cNvPr id="9218" name="Picture 2" descr="Laboratory for Deep Neurophenotyping: Anoopum Gupta, MD, PhD">
            <a:extLst>
              <a:ext uri="{FF2B5EF4-FFF2-40B4-BE49-F238E27FC236}">
                <a16:creationId xmlns:a16="http://schemas.microsoft.com/office/drawing/2014/main" id="{A0C381D9-5BFD-04C9-D5A1-E4C6BD401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r="11215" b="14294"/>
          <a:stretch/>
        </p:blipFill>
        <p:spPr bwMode="auto">
          <a:xfrm>
            <a:off x="8693002" y="2806104"/>
            <a:ext cx="1573952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3F4626-D8B6-C778-2FA1-581AB43B47D6}"/>
              </a:ext>
            </a:extLst>
          </p:cNvPr>
          <p:cNvSpPr/>
          <p:nvPr/>
        </p:nvSpPr>
        <p:spPr>
          <a:xfrm>
            <a:off x="8896438" y="4653443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Gupta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Digital biomarkers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4825D4B-F7D8-B7C0-2E60-80BDE9493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1"/>
          <a:stretch/>
        </p:blipFill>
        <p:spPr bwMode="auto">
          <a:xfrm>
            <a:off x="3162132" y="5484341"/>
            <a:ext cx="1477416" cy="8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978367-7B12-085A-B455-5A6A1BD6009C}"/>
              </a:ext>
            </a:extLst>
          </p:cNvPr>
          <p:cNvSpPr txBox="1"/>
          <p:nvPr/>
        </p:nvSpPr>
        <p:spPr>
          <a:xfrm>
            <a:off x="152400" y="845489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FAA 2.0:  towards definitive medicines for FA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5DAB3D-E62F-5625-397E-15D3F8EC9DDD}"/>
              </a:ext>
            </a:extLst>
          </p:cNvPr>
          <p:cNvSpPr/>
          <p:nvPr/>
        </p:nvSpPr>
        <p:spPr>
          <a:xfrm>
            <a:off x="1299761" y="1781857"/>
            <a:ext cx="898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Genes 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  <a:sym typeface="Wingdings" pitchFamily="2" charset="2"/>
              </a:rPr>
              <a:t> Genetic Modifiers  Environmental Modifiers  Pathogenesis  Biomarkers</a:t>
            </a:r>
            <a:endParaRPr lang="en-US" sz="1400" i="1" dirty="0"/>
          </a:p>
        </p:txBody>
      </p:sp>
      <p:pic>
        <p:nvPicPr>
          <p:cNvPr id="7" name="Picture 2" descr="Broad Institute of MIT and Harvard | NYU Tandon School of Engineering">
            <a:extLst>
              <a:ext uri="{FF2B5EF4-FFF2-40B4-BE49-F238E27FC236}">
                <a16:creationId xmlns:a16="http://schemas.microsoft.com/office/drawing/2014/main" id="{04A1F763-C629-13CB-C709-E4DB5DD34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73816" b="31852"/>
          <a:stretch/>
        </p:blipFill>
        <p:spPr bwMode="auto">
          <a:xfrm>
            <a:off x="7880189" y="5484341"/>
            <a:ext cx="812813" cy="8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E1D6FD-7803-9A0B-C649-C4AD4E3B0EF8}"/>
              </a:ext>
            </a:extLst>
          </p:cNvPr>
          <p:cNvSpPr/>
          <p:nvPr/>
        </p:nvSpPr>
        <p:spPr>
          <a:xfrm>
            <a:off x="1484682" y="2709993"/>
            <a:ext cx="7208319" cy="26981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evelopment of Sensitive Motor Outcomes for FA"/>
          <p:cNvSpPr txBox="1">
            <a:spLocks noGrp="1"/>
          </p:cNvSpPr>
          <p:nvPr>
            <p:ph type="ctrTitle"/>
          </p:nvPr>
        </p:nvSpPr>
        <p:spPr>
          <a:xfrm>
            <a:off x="306879" y="-510915"/>
            <a:ext cx="11546435" cy="14027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Development of Sensitive Motor Outcomes for FA</a:t>
            </a:r>
          </a:p>
        </p:txBody>
      </p:sp>
      <p:pic>
        <p:nvPicPr>
          <p:cNvPr id="224" name="Paper_desk_setup_diagram.jpg" descr="Paper_desk_setup_diagram.jpg"/>
          <p:cNvPicPr>
            <a:picLocks noChangeAspect="1"/>
          </p:cNvPicPr>
          <p:nvPr/>
        </p:nvPicPr>
        <p:blipFill>
          <a:blip r:embed="rId2"/>
          <a:srcRect l="56717" t="3781" r="1835" b="66827"/>
          <a:stretch>
            <a:fillRect/>
          </a:stretch>
        </p:blipFill>
        <p:spPr>
          <a:xfrm>
            <a:off x="1430323" y="4274606"/>
            <a:ext cx="4030908" cy="160782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Group"/>
          <p:cNvGrpSpPr/>
          <p:nvPr/>
        </p:nvGrpSpPr>
        <p:grpSpPr>
          <a:xfrm>
            <a:off x="6839335" y="4255192"/>
            <a:ext cx="4747039" cy="2269584"/>
            <a:chOff x="0" y="0"/>
            <a:chExt cx="3560278" cy="1702186"/>
          </a:xfrm>
        </p:grpSpPr>
        <p:pic>
          <p:nvPicPr>
            <p:cNvPr id="225" name="SM_A_to_B_v3.png" descr="SM_A_to_B_v3.png"/>
            <p:cNvPicPr>
              <a:picLocks noChangeAspect="1"/>
            </p:cNvPicPr>
            <p:nvPr/>
          </p:nvPicPr>
          <p:blipFill>
            <a:blip r:embed="rId3"/>
            <a:srcRect b="71662"/>
            <a:stretch>
              <a:fillRect/>
            </a:stretch>
          </p:blipFill>
          <p:spPr>
            <a:xfrm>
              <a:off x="0" y="0"/>
              <a:ext cx="3560279" cy="9188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6" name="SM_A_to_B_v3.png" descr="SM_A_to_B_v3.png"/>
            <p:cNvPicPr>
              <a:picLocks noChangeAspect="1"/>
            </p:cNvPicPr>
            <p:nvPr/>
          </p:nvPicPr>
          <p:blipFill>
            <a:blip r:embed="rId3"/>
            <a:srcRect t="75460"/>
            <a:stretch>
              <a:fillRect/>
            </a:stretch>
          </p:blipFill>
          <p:spPr>
            <a:xfrm>
              <a:off x="0" y="906514"/>
              <a:ext cx="3560279" cy="795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8" name="Google Shape;125;p17"/>
          <p:cNvSpPr txBox="1"/>
          <p:nvPr/>
        </p:nvSpPr>
        <p:spPr>
          <a:xfrm>
            <a:off x="88164" y="1190789"/>
            <a:ext cx="12015672" cy="1404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>
              <a:lnSpc>
                <a:spcPct val="130000"/>
              </a:lnSpc>
              <a:defRPr sz="18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Goals:</a:t>
            </a:r>
          </a:p>
          <a:p>
            <a:pPr marL="681772" lvl="1" indent="-173785">
              <a:lnSpc>
                <a:spcPct val="130000"/>
              </a:lnSpc>
              <a:buSzPct val="100000"/>
              <a:buChar char="•"/>
              <a:defRPr sz="16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Create objective measures that are sensitive to disease change, reliable, and reflect function</a:t>
            </a:r>
          </a:p>
          <a:p>
            <a:pPr marL="681772" lvl="1" indent="-173785">
              <a:lnSpc>
                <a:spcPct val="130000"/>
              </a:lnSpc>
              <a:buSzPct val="100000"/>
              <a:buChar char="•"/>
              <a:defRPr sz="16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Create measures that are applicable across all ages and stages of disease</a:t>
            </a:r>
          </a:p>
        </p:txBody>
      </p:sp>
      <p:sp>
        <p:nvSpPr>
          <p:cNvPr id="229" name="Study:…"/>
          <p:cNvSpPr txBox="1"/>
          <p:nvPr/>
        </p:nvSpPr>
        <p:spPr>
          <a:xfrm>
            <a:off x="1421871" y="3283864"/>
            <a:ext cx="490531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rPr u="sng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Record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natural behavior at home for a week</a:t>
            </a:r>
          </a:p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Repeat every 6 months</a:t>
            </a:r>
          </a:p>
        </p:txBody>
      </p:sp>
      <p:sp>
        <p:nvSpPr>
          <p:cNvPr id="230" name="Hypothesis: Movement building blocks called…"/>
          <p:cNvSpPr txBox="1"/>
          <p:nvPr/>
        </p:nvSpPr>
        <p:spPr>
          <a:xfrm>
            <a:off x="6839335" y="3283864"/>
            <a:ext cx="460382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rPr u="sng" dirty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: Movement building blocks called</a:t>
            </a:r>
          </a:p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submovements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become progressively slower</a:t>
            </a:r>
          </a:p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and smaller in FA</a:t>
            </a:r>
          </a:p>
        </p:txBody>
      </p:sp>
      <p:pic>
        <p:nvPicPr>
          <p:cNvPr id="231" name="CHOP_logo.png" descr="CHOP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871" y="6067912"/>
            <a:ext cx="2256061" cy="480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fara_logo.png" descr="fara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513" y="6140143"/>
            <a:ext cx="1606372" cy="403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Google Shape;474;p59" descr="Google Shape;474;p59"/>
          <p:cNvPicPr>
            <a:picLocks noChangeAspect="1"/>
          </p:cNvPicPr>
          <p:nvPr/>
        </p:nvPicPr>
        <p:blipFill>
          <a:blip r:embed="rId6"/>
          <a:srcRect l="7894" r="17696" b="45098"/>
          <a:stretch>
            <a:fillRect/>
          </a:stretch>
        </p:blipFill>
        <p:spPr>
          <a:xfrm>
            <a:off x="119146" y="3331056"/>
            <a:ext cx="892084" cy="921707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Faye Yang"/>
          <p:cNvSpPr txBox="1"/>
          <p:nvPr/>
        </p:nvSpPr>
        <p:spPr>
          <a:xfrm>
            <a:off x="210965" y="4291911"/>
            <a:ext cx="674672" cy="20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1000"/>
            </a:lvl1pPr>
          </a:lstStyle>
          <a:p>
            <a:r>
              <a:rPr sz="1333"/>
              <a:t>Faye Yang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aper_desk_setup_diagram.jpg" descr="Paper_desk_setup_diagram.jpg"/>
          <p:cNvPicPr>
            <a:picLocks noChangeAspect="1"/>
          </p:cNvPicPr>
          <p:nvPr/>
        </p:nvPicPr>
        <p:blipFill>
          <a:blip r:embed="rId2"/>
          <a:srcRect l="77382" t="3781" r="1835" b="66827"/>
          <a:stretch>
            <a:fillRect/>
          </a:stretch>
        </p:blipFill>
        <p:spPr>
          <a:xfrm>
            <a:off x="10619290" y="210195"/>
            <a:ext cx="1291789" cy="102766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Google Shape;95;p16"/>
          <p:cNvSpPr txBox="1"/>
          <p:nvPr/>
        </p:nvSpPr>
        <p:spPr>
          <a:xfrm>
            <a:off x="955778" y="114408"/>
            <a:ext cx="10280445" cy="677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 algn="ctr">
              <a:defRPr sz="2500"/>
            </a:lvl1pPr>
          </a:lstStyle>
          <a:p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Ankle Sensor Motor Measures</a:t>
            </a:r>
          </a:p>
        </p:txBody>
      </p:sp>
      <p:grpSp>
        <p:nvGrpSpPr>
          <p:cNvPr id="243" name="Group"/>
          <p:cNvGrpSpPr/>
          <p:nvPr/>
        </p:nvGrpSpPr>
        <p:grpSpPr>
          <a:xfrm>
            <a:off x="809927" y="1379400"/>
            <a:ext cx="10572147" cy="5396613"/>
            <a:chOff x="0" y="0"/>
            <a:chExt cx="7929109" cy="4047459"/>
          </a:xfrm>
        </p:grpSpPr>
        <p:pic>
          <p:nvPicPr>
            <p:cNvPr id="238" name="ankle_summary.png" descr="ankle_summar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7929110" cy="40474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9" name="ICC = 0.98"/>
            <p:cNvSpPr txBox="1"/>
            <p:nvPr/>
          </p:nvSpPr>
          <p:spPr>
            <a:xfrm>
              <a:off x="3330283" y="754244"/>
              <a:ext cx="993951" cy="2399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1200" b="1"/>
              </a:lvl1pPr>
            </a:lstStyle>
            <a:p>
              <a:r>
                <a:rPr sz="1600"/>
                <a:t>ICC = 0.98</a:t>
              </a:r>
            </a:p>
          </p:txBody>
        </p:sp>
        <p:sp>
          <p:nvSpPr>
            <p:cNvPr id="240" name="r = -0.57"/>
            <p:cNvSpPr txBox="1"/>
            <p:nvPr/>
          </p:nvSpPr>
          <p:spPr>
            <a:xfrm>
              <a:off x="6100891" y="754244"/>
              <a:ext cx="792752" cy="2421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1200" b="1"/>
              </a:lvl1pPr>
            </a:lstStyle>
            <a:p>
              <a:r>
                <a:rPr sz="1600"/>
                <a:t>r = -0.57</a:t>
              </a:r>
            </a:p>
          </p:txBody>
        </p:sp>
        <p:sp>
          <p:nvSpPr>
            <p:cNvPr id="241" name="ICC = 0.97"/>
            <p:cNvSpPr txBox="1"/>
            <p:nvPr/>
          </p:nvSpPr>
          <p:spPr>
            <a:xfrm>
              <a:off x="3330283" y="2654441"/>
              <a:ext cx="926856" cy="2074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1200" b="1"/>
              </a:lvl1pPr>
            </a:lstStyle>
            <a:p>
              <a:r>
                <a:rPr sz="1600"/>
                <a:t>ICC = 0.97</a:t>
              </a:r>
            </a:p>
          </p:txBody>
        </p:sp>
        <p:sp>
          <p:nvSpPr>
            <p:cNvPr id="242" name="r = 0.67"/>
            <p:cNvSpPr txBox="1"/>
            <p:nvPr/>
          </p:nvSpPr>
          <p:spPr>
            <a:xfrm>
              <a:off x="6100891" y="2654441"/>
              <a:ext cx="669367" cy="21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1200" b="1"/>
              </a:lvl1pPr>
            </a:lstStyle>
            <a:p>
              <a:r>
                <a:rPr sz="1600"/>
                <a:t>r = 0.67</a:t>
              </a:r>
            </a:p>
          </p:txBody>
        </p:sp>
      </p:grpSp>
      <p:sp>
        <p:nvSpPr>
          <p:cNvPr id="244" name="28 Individuals with FA; Six-month follow-up data in 5"/>
          <p:cNvSpPr txBox="1"/>
          <p:nvPr/>
        </p:nvSpPr>
        <p:spPr>
          <a:xfrm>
            <a:off x="3045113" y="831418"/>
            <a:ext cx="592816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500"/>
            </a:lvl1pPr>
          </a:lstStyle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28 Individuals with FA; Six-month follow-up data in 5</a:t>
            </a:r>
          </a:p>
        </p:txBody>
      </p:sp>
      <p:sp>
        <p:nvSpPr>
          <p:cNvPr id="245" name="Line"/>
          <p:cNvSpPr/>
          <p:nvPr/>
        </p:nvSpPr>
        <p:spPr>
          <a:xfrm>
            <a:off x="606214" y="4370493"/>
            <a:ext cx="11013441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124;p17"/>
          <p:cNvSpPr txBox="1"/>
          <p:nvPr/>
        </p:nvSpPr>
        <p:spPr>
          <a:xfrm>
            <a:off x="212416" y="207822"/>
            <a:ext cx="11767169" cy="677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>
            <a:lvl1pPr>
              <a:defRPr sz="2500"/>
            </a:lvl1pPr>
          </a:lstStyle>
          <a:p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248" name="Google Shape;125;p17"/>
          <p:cNvSpPr txBox="1"/>
          <p:nvPr/>
        </p:nvSpPr>
        <p:spPr>
          <a:xfrm>
            <a:off x="591597" y="1334631"/>
            <a:ext cx="11008803" cy="3313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99" tIns="121899" rIns="121899" bIns="121899"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  <a:defRPr sz="1600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3" indent="-440254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Train FA-specific machine learning models</a:t>
            </a:r>
          </a:p>
          <a:p>
            <a:pPr marL="609583" indent="-440254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Analyze submovement sequences using transformer and other sequence models</a:t>
            </a:r>
          </a:p>
          <a:p>
            <a:pPr marL="609583" indent="-440254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Characterize individual variability in movement patterns over a day</a:t>
            </a:r>
          </a:p>
          <a:p>
            <a:pPr>
              <a:lnSpc>
                <a:spcPct val="130000"/>
              </a:lnSpc>
              <a:spcBef>
                <a:spcPts val="400"/>
              </a:spcBef>
              <a:defRPr sz="1600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583" indent="-440254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Incorporate sensors more broadly in FA natural history studies</a:t>
            </a:r>
          </a:p>
          <a:p>
            <a:pPr marL="609583" indent="-440254">
              <a:lnSpc>
                <a:spcPct val="130000"/>
              </a:lnSpc>
              <a:spcBef>
                <a:spcPts val="400"/>
              </a:spcBef>
              <a:buClr>
                <a:srgbClr val="000000"/>
              </a:buClr>
              <a:buSzPts val="1600"/>
              <a:buFont typeface="Arial"/>
              <a:buChar char="●"/>
              <a:defRPr sz="16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Collect data in young children and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presymptomatic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individuals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B47DF-6D3B-F567-7110-4455F084B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otha Laboratory">
            <a:extLst>
              <a:ext uri="{FF2B5EF4-FFF2-40B4-BE49-F238E27FC236}">
                <a16:creationId xmlns:a16="http://schemas.microsoft.com/office/drawing/2014/main" id="{BB15B097-15D2-EF91-C752-94AC73288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67" y="2798390"/>
            <a:ext cx="1380308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ry Ruvkun">
            <a:extLst>
              <a:ext uri="{FF2B5EF4-FFF2-40B4-BE49-F238E27FC236}">
                <a16:creationId xmlns:a16="http://schemas.microsoft.com/office/drawing/2014/main" id="{E02BE6D7-2807-7211-6E0A-97B86FCD1F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8057" b="13467"/>
          <a:stretch/>
        </p:blipFill>
        <p:spPr bwMode="auto">
          <a:xfrm>
            <a:off x="2965722" y="2798390"/>
            <a:ext cx="1342292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or David Liu, Harvard University - Boston College Events">
            <a:extLst>
              <a:ext uri="{FF2B5EF4-FFF2-40B4-BE49-F238E27FC236}">
                <a16:creationId xmlns:a16="http://schemas.microsoft.com/office/drawing/2014/main" id="{7FF3558C-7A05-59BB-CAB4-A8EA1AF96D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15980"/>
          <a:stretch/>
        </p:blipFill>
        <p:spPr bwMode="auto">
          <a:xfrm>
            <a:off x="1562398" y="2798389"/>
            <a:ext cx="1295614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ople – Seidman Lab | HMS GENETICS">
            <a:extLst>
              <a:ext uri="{FF2B5EF4-FFF2-40B4-BE49-F238E27FC236}">
                <a16:creationId xmlns:a16="http://schemas.microsoft.com/office/drawing/2014/main" id="{B9905273-8CB9-B844-A0E9-212EE0E74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21600" b="35324"/>
          <a:stretch/>
        </p:blipFill>
        <p:spPr bwMode="auto">
          <a:xfrm>
            <a:off x="5948493" y="2798389"/>
            <a:ext cx="1282795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ople – Seidman Lab | HMS GENETICS">
            <a:extLst>
              <a:ext uri="{FF2B5EF4-FFF2-40B4-BE49-F238E27FC236}">
                <a16:creationId xmlns:a16="http://schemas.microsoft.com/office/drawing/2014/main" id="{AFA9EB57-93F2-0DBF-6EE6-CD0D7FA47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4" b="11061"/>
          <a:stretch/>
        </p:blipFill>
        <p:spPr bwMode="auto">
          <a:xfrm>
            <a:off x="7320314" y="2806104"/>
            <a:ext cx="1282795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D6ED3DF-91B3-1385-41AB-DC0C0471DE92}"/>
              </a:ext>
            </a:extLst>
          </p:cNvPr>
          <p:cNvSpPr/>
          <p:nvPr/>
        </p:nvSpPr>
        <p:spPr>
          <a:xfrm>
            <a:off x="6540642" y="4679881"/>
            <a:ext cx="147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Seidman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Cardiomyopathy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837E9D-6194-35CB-4FA4-B606437379BC}"/>
              </a:ext>
            </a:extLst>
          </p:cNvPr>
          <p:cNvSpPr/>
          <p:nvPr/>
        </p:nvSpPr>
        <p:spPr>
          <a:xfrm>
            <a:off x="4475045" y="4651880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Mootha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hypoxia</a:t>
            </a:r>
            <a:endParaRPr lang="en-US" sz="14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C1D770-A099-A042-F3A3-58CA315AF344}"/>
              </a:ext>
            </a:extLst>
          </p:cNvPr>
          <p:cNvSpPr/>
          <p:nvPr/>
        </p:nvSpPr>
        <p:spPr>
          <a:xfrm>
            <a:off x="2710870" y="4651881"/>
            <a:ext cx="192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Ruvkun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worm genetics</a:t>
            </a:r>
            <a:endParaRPr lang="en-US" sz="1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CEC667-E14C-B955-74BE-EDD62160E8C9}"/>
              </a:ext>
            </a:extLst>
          </p:cNvPr>
          <p:cNvSpPr/>
          <p:nvPr/>
        </p:nvSpPr>
        <p:spPr>
          <a:xfrm>
            <a:off x="1637083" y="4663606"/>
            <a:ext cx="1093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Liu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DNA editing</a:t>
            </a:r>
            <a:endParaRPr lang="en-US" sz="14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4A9123-58C5-4DE1-62F4-07EBAB54A9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695" b="23694"/>
          <a:stretch/>
        </p:blipFill>
        <p:spPr>
          <a:xfrm>
            <a:off x="4929348" y="5410175"/>
            <a:ext cx="2796580" cy="971365"/>
          </a:xfrm>
          <a:prstGeom prst="rect">
            <a:avLst/>
          </a:prstGeom>
        </p:spPr>
      </p:pic>
      <p:pic>
        <p:nvPicPr>
          <p:cNvPr id="9218" name="Picture 2" descr="Laboratory for Deep Neurophenotyping: Anoopum Gupta, MD, PhD">
            <a:extLst>
              <a:ext uri="{FF2B5EF4-FFF2-40B4-BE49-F238E27FC236}">
                <a16:creationId xmlns:a16="http://schemas.microsoft.com/office/drawing/2014/main" id="{974B8644-74D1-864F-CD0B-B5FD068BF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r="11215" b="14294"/>
          <a:stretch/>
        </p:blipFill>
        <p:spPr bwMode="auto">
          <a:xfrm>
            <a:off x="8693002" y="2806104"/>
            <a:ext cx="1573952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F39E9B5-4541-369C-EBD3-9FFD87DBC016}"/>
              </a:ext>
            </a:extLst>
          </p:cNvPr>
          <p:cNvSpPr/>
          <p:nvPr/>
        </p:nvSpPr>
        <p:spPr>
          <a:xfrm>
            <a:off x="8896438" y="4653443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Gupta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Digital biomarkers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7C522E-9ADA-DB22-F0E6-046CE176F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1"/>
          <a:stretch/>
        </p:blipFill>
        <p:spPr bwMode="auto">
          <a:xfrm>
            <a:off x="3162132" y="5484341"/>
            <a:ext cx="1477416" cy="8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C8A7B3-F200-E84F-1622-1FC7CECA6D5B}"/>
              </a:ext>
            </a:extLst>
          </p:cNvPr>
          <p:cNvSpPr txBox="1"/>
          <p:nvPr/>
        </p:nvSpPr>
        <p:spPr>
          <a:xfrm>
            <a:off x="152400" y="845489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Gill Sans SemiBold" panose="020B0502020104020203" pitchFamily="34" charset="-79"/>
              </a:rPr>
              <a:t>FAA 2.0:  towards definitive medicines for FA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FEF2ED-9460-6F3B-ABDA-38BAC5F699D4}"/>
              </a:ext>
            </a:extLst>
          </p:cNvPr>
          <p:cNvSpPr/>
          <p:nvPr/>
        </p:nvSpPr>
        <p:spPr>
          <a:xfrm>
            <a:off x="1299761" y="1781857"/>
            <a:ext cx="898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Gill Sans SemiBold" panose="020B0502020104020203" pitchFamily="34" charset="-79"/>
              </a:rPr>
              <a:t>Genes </a:t>
            </a:r>
            <a:r>
              <a:rPr lang="en-US" b="1" dirty="0">
                <a:latin typeface="Arial" panose="020B0604020202020204" pitchFamily="34" charset="0"/>
                <a:cs typeface="Gill Sans SemiBold" panose="020B0502020104020203" pitchFamily="34" charset="-79"/>
                <a:sym typeface="Wingdings" pitchFamily="2" charset="2"/>
              </a:rPr>
              <a:t> Genetic Modifiers  Environmental Modifiers  Pathogenesis  Biomarkers</a:t>
            </a:r>
            <a:endParaRPr lang="en-US" sz="1400" i="1" dirty="0"/>
          </a:p>
        </p:txBody>
      </p:sp>
      <p:pic>
        <p:nvPicPr>
          <p:cNvPr id="7" name="Picture 2" descr="Broad Institute of MIT and Harvard | NYU Tandon School of Engineering">
            <a:extLst>
              <a:ext uri="{FF2B5EF4-FFF2-40B4-BE49-F238E27FC236}">
                <a16:creationId xmlns:a16="http://schemas.microsoft.com/office/drawing/2014/main" id="{B5B40CB3-D5C6-7408-DC3A-D0393CF99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73816" b="31852"/>
          <a:stretch/>
        </p:blipFill>
        <p:spPr bwMode="auto">
          <a:xfrm>
            <a:off x="7880189" y="5484341"/>
            <a:ext cx="812813" cy="8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49C202-13BF-1A2D-4F98-2EA110B234B0}"/>
              </a:ext>
            </a:extLst>
          </p:cNvPr>
          <p:cNvSpPr/>
          <p:nvPr/>
        </p:nvSpPr>
        <p:spPr>
          <a:xfrm>
            <a:off x="4475045" y="2712027"/>
            <a:ext cx="6079872" cy="26981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2ED0B-3D86-56A7-2D27-88627C4A1819}"/>
              </a:ext>
            </a:extLst>
          </p:cNvPr>
          <p:cNvSpPr/>
          <p:nvPr/>
        </p:nvSpPr>
        <p:spPr>
          <a:xfrm>
            <a:off x="1484683" y="2709993"/>
            <a:ext cx="1396536" cy="26981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7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7_frh1-07.czi - C=0.jpg" descr="7_frh1-07.czi - C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981" y="2193766"/>
            <a:ext cx="2350546" cy="2350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7_frh1fdx2A126V-04.czi - C=0.jpg" descr="7_frh1fdx2A126V-04.czi - C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012" y="2193650"/>
            <a:ext cx="2350546" cy="235054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P0"/>
          <p:cNvSpPr txBox="1"/>
          <p:nvPr/>
        </p:nvSpPr>
        <p:spPr>
          <a:xfrm>
            <a:off x="1745356" y="1677875"/>
            <a:ext cx="195165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821531"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P0</a:t>
            </a:r>
          </a:p>
        </p:txBody>
      </p:sp>
      <p:grpSp>
        <p:nvGrpSpPr>
          <p:cNvPr id="151" name="Group"/>
          <p:cNvGrpSpPr/>
          <p:nvPr/>
        </p:nvGrpSpPr>
        <p:grpSpPr>
          <a:xfrm>
            <a:off x="2041922" y="1723946"/>
            <a:ext cx="2859732" cy="709911"/>
            <a:chOff x="0" y="0"/>
            <a:chExt cx="5719463" cy="1419820"/>
          </a:xfrm>
        </p:grpSpPr>
        <p:sp>
          <p:nvSpPr>
            <p:cNvPr id="149" name="Shape"/>
            <p:cNvSpPr/>
            <p:nvPr/>
          </p:nvSpPr>
          <p:spPr>
            <a:xfrm>
              <a:off x="-1" y="0"/>
              <a:ext cx="5719465" cy="141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50" name="Shape"/>
            <p:cNvSpPr/>
            <p:nvPr/>
          </p:nvSpPr>
          <p:spPr>
            <a:xfrm>
              <a:off x="12714" y="22641"/>
              <a:ext cx="1311581" cy="47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sp>
        <p:nvSpPr>
          <p:cNvPr id="152" name="Line"/>
          <p:cNvSpPr/>
          <p:nvPr/>
        </p:nvSpPr>
        <p:spPr>
          <a:xfrm flipV="1">
            <a:off x="3260824" y="2563523"/>
            <a:ext cx="1" cy="34510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69">
              <a:defRPr sz="1400" b="0">
                <a:latin typeface="Helvetica"/>
                <a:ea typeface="Helvetica"/>
                <a:cs typeface="Helvetica"/>
                <a:sym typeface="Helvetica"/>
              </a:defRPr>
            </a:pPr>
            <a:endParaRPr sz="700"/>
          </a:p>
        </p:txBody>
      </p:sp>
      <p:sp>
        <p:nvSpPr>
          <p:cNvPr id="153" name="F1"/>
          <p:cNvSpPr txBox="1"/>
          <p:nvPr/>
        </p:nvSpPr>
        <p:spPr>
          <a:xfrm>
            <a:off x="1751487" y="2608795"/>
            <a:ext cx="188753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821531"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F1</a:t>
            </a:r>
          </a:p>
        </p:txBody>
      </p:sp>
      <p:grpSp>
        <p:nvGrpSpPr>
          <p:cNvPr id="156" name="Group"/>
          <p:cNvGrpSpPr/>
          <p:nvPr/>
        </p:nvGrpSpPr>
        <p:grpSpPr>
          <a:xfrm>
            <a:off x="2041922" y="2648169"/>
            <a:ext cx="2859732" cy="709911"/>
            <a:chOff x="0" y="0"/>
            <a:chExt cx="5719463" cy="1419820"/>
          </a:xfrm>
        </p:grpSpPr>
        <p:sp>
          <p:nvSpPr>
            <p:cNvPr id="154" name="Shape"/>
            <p:cNvSpPr/>
            <p:nvPr/>
          </p:nvSpPr>
          <p:spPr>
            <a:xfrm>
              <a:off x="-1" y="0"/>
              <a:ext cx="5719465" cy="1419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55" name="Shape"/>
            <p:cNvSpPr/>
            <p:nvPr/>
          </p:nvSpPr>
          <p:spPr>
            <a:xfrm>
              <a:off x="12714" y="22641"/>
              <a:ext cx="1311581" cy="473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sp>
        <p:nvSpPr>
          <p:cNvPr id="157" name="F2"/>
          <p:cNvSpPr txBox="1"/>
          <p:nvPr/>
        </p:nvSpPr>
        <p:spPr>
          <a:xfrm>
            <a:off x="1752484" y="3847789"/>
            <a:ext cx="188753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821531">
              <a:defRPr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F2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3260824" y="3418355"/>
            <a:ext cx="1" cy="581697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321469">
              <a:defRPr sz="1400" b="0">
                <a:latin typeface="Helvetica"/>
                <a:ea typeface="Helvetica"/>
                <a:cs typeface="Helvetica"/>
                <a:sym typeface="Helvetica"/>
              </a:defRPr>
            </a:pPr>
            <a:endParaRPr sz="700"/>
          </a:p>
        </p:txBody>
      </p:sp>
      <p:grpSp>
        <p:nvGrpSpPr>
          <p:cNvPr id="161" name="Group"/>
          <p:cNvGrpSpPr/>
          <p:nvPr/>
        </p:nvGrpSpPr>
        <p:grpSpPr>
          <a:xfrm>
            <a:off x="2571006" y="4181843"/>
            <a:ext cx="1620740" cy="401837"/>
            <a:chOff x="0" y="0"/>
            <a:chExt cx="3241479" cy="803672"/>
          </a:xfrm>
        </p:grpSpPr>
        <p:sp>
          <p:nvSpPr>
            <p:cNvPr id="159" name="Shape"/>
            <p:cNvSpPr/>
            <p:nvPr/>
          </p:nvSpPr>
          <p:spPr>
            <a:xfrm>
              <a:off x="-1" y="0"/>
              <a:ext cx="3241481" cy="803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60" name="Shape"/>
            <p:cNvSpPr/>
            <p:nvPr/>
          </p:nvSpPr>
          <p:spPr>
            <a:xfrm>
              <a:off x="7205" y="12816"/>
              <a:ext cx="743333" cy="267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64" name="Group"/>
          <p:cNvGrpSpPr/>
          <p:nvPr/>
        </p:nvGrpSpPr>
        <p:grpSpPr>
          <a:xfrm>
            <a:off x="2336601" y="4489917"/>
            <a:ext cx="241102" cy="60276"/>
            <a:chOff x="0" y="0"/>
            <a:chExt cx="482202" cy="120550"/>
          </a:xfrm>
        </p:grpSpPr>
        <p:sp>
          <p:nvSpPr>
            <p:cNvPr id="162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63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67" name="Group"/>
          <p:cNvGrpSpPr/>
          <p:nvPr/>
        </p:nvGrpSpPr>
        <p:grpSpPr>
          <a:xfrm>
            <a:off x="2731740" y="4603771"/>
            <a:ext cx="241102" cy="60276"/>
            <a:chOff x="0" y="0"/>
            <a:chExt cx="482202" cy="120550"/>
          </a:xfrm>
        </p:grpSpPr>
        <p:sp>
          <p:nvSpPr>
            <p:cNvPr id="165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66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70" name="Group"/>
          <p:cNvGrpSpPr/>
          <p:nvPr/>
        </p:nvGrpSpPr>
        <p:grpSpPr>
          <a:xfrm>
            <a:off x="2885777" y="4878358"/>
            <a:ext cx="241102" cy="60276"/>
            <a:chOff x="0" y="0"/>
            <a:chExt cx="482202" cy="120550"/>
          </a:xfrm>
        </p:grpSpPr>
        <p:sp>
          <p:nvSpPr>
            <p:cNvPr id="168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69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73" name="Group"/>
          <p:cNvGrpSpPr/>
          <p:nvPr/>
        </p:nvGrpSpPr>
        <p:grpSpPr>
          <a:xfrm>
            <a:off x="2269629" y="4878358"/>
            <a:ext cx="241102" cy="60276"/>
            <a:chOff x="0" y="0"/>
            <a:chExt cx="482202" cy="120550"/>
          </a:xfrm>
        </p:grpSpPr>
        <p:sp>
          <p:nvSpPr>
            <p:cNvPr id="171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72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76" name="Group"/>
          <p:cNvGrpSpPr/>
          <p:nvPr/>
        </p:nvGrpSpPr>
        <p:grpSpPr>
          <a:xfrm>
            <a:off x="3287613" y="5012304"/>
            <a:ext cx="241102" cy="60276"/>
            <a:chOff x="0" y="0"/>
            <a:chExt cx="482202" cy="120550"/>
          </a:xfrm>
        </p:grpSpPr>
        <p:sp>
          <p:nvSpPr>
            <p:cNvPr id="174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75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79" name="Group"/>
          <p:cNvGrpSpPr/>
          <p:nvPr/>
        </p:nvGrpSpPr>
        <p:grpSpPr>
          <a:xfrm>
            <a:off x="2202656" y="3913952"/>
            <a:ext cx="241102" cy="60276"/>
            <a:chOff x="0" y="0"/>
            <a:chExt cx="482202" cy="120550"/>
          </a:xfrm>
        </p:grpSpPr>
        <p:sp>
          <p:nvSpPr>
            <p:cNvPr id="177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78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82" name="Group"/>
          <p:cNvGrpSpPr/>
          <p:nvPr/>
        </p:nvGrpSpPr>
        <p:grpSpPr>
          <a:xfrm>
            <a:off x="3394770" y="3987622"/>
            <a:ext cx="241102" cy="60276"/>
            <a:chOff x="0" y="0"/>
            <a:chExt cx="482202" cy="120550"/>
          </a:xfrm>
        </p:grpSpPr>
        <p:sp>
          <p:nvSpPr>
            <p:cNvPr id="180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81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85" name="Group"/>
          <p:cNvGrpSpPr/>
          <p:nvPr/>
        </p:nvGrpSpPr>
        <p:grpSpPr>
          <a:xfrm>
            <a:off x="2778621" y="3987622"/>
            <a:ext cx="241102" cy="60276"/>
            <a:chOff x="0" y="0"/>
            <a:chExt cx="482202" cy="120550"/>
          </a:xfrm>
        </p:grpSpPr>
        <p:sp>
          <p:nvSpPr>
            <p:cNvPr id="183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84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88" name="Group"/>
          <p:cNvGrpSpPr/>
          <p:nvPr/>
        </p:nvGrpSpPr>
        <p:grpSpPr>
          <a:xfrm>
            <a:off x="3796605" y="4121567"/>
            <a:ext cx="241102" cy="60276"/>
            <a:chOff x="0" y="0"/>
            <a:chExt cx="482202" cy="120550"/>
          </a:xfrm>
        </p:grpSpPr>
        <p:sp>
          <p:nvSpPr>
            <p:cNvPr id="186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87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3019723" y="5012304"/>
            <a:ext cx="241102" cy="60276"/>
            <a:chOff x="0" y="0"/>
            <a:chExt cx="482202" cy="120550"/>
          </a:xfrm>
        </p:grpSpPr>
        <p:sp>
          <p:nvSpPr>
            <p:cNvPr id="189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90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94" name="Group"/>
          <p:cNvGrpSpPr/>
          <p:nvPr/>
        </p:nvGrpSpPr>
        <p:grpSpPr>
          <a:xfrm>
            <a:off x="2403574" y="5012304"/>
            <a:ext cx="241102" cy="60276"/>
            <a:chOff x="0" y="0"/>
            <a:chExt cx="482202" cy="120550"/>
          </a:xfrm>
        </p:grpSpPr>
        <p:sp>
          <p:nvSpPr>
            <p:cNvPr id="192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93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197" name="Group"/>
          <p:cNvGrpSpPr/>
          <p:nvPr/>
        </p:nvGrpSpPr>
        <p:grpSpPr>
          <a:xfrm>
            <a:off x="3354586" y="5146249"/>
            <a:ext cx="241102" cy="60276"/>
            <a:chOff x="0" y="0"/>
            <a:chExt cx="482202" cy="120550"/>
          </a:xfrm>
        </p:grpSpPr>
        <p:sp>
          <p:nvSpPr>
            <p:cNvPr id="195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96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00" name="Group"/>
          <p:cNvGrpSpPr/>
          <p:nvPr/>
        </p:nvGrpSpPr>
        <p:grpSpPr>
          <a:xfrm>
            <a:off x="4084588" y="4871661"/>
            <a:ext cx="241102" cy="60276"/>
            <a:chOff x="0" y="0"/>
            <a:chExt cx="482202" cy="120550"/>
          </a:xfrm>
        </p:grpSpPr>
        <p:sp>
          <p:nvSpPr>
            <p:cNvPr id="198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199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03" name="Group"/>
          <p:cNvGrpSpPr/>
          <p:nvPr/>
        </p:nvGrpSpPr>
        <p:grpSpPr>
          <a:xfrm>
            <a:off x="3260825" y="4871661"/>
            <a:ext cx="241102" cy="60276"/>
            <a:chOff x="0" y="0"/>
            <a:chExt cx="482202" cy="120550"/>
          </a:xfrm>
        </p:grpSpPr>
        <p:sp>
          <p:nvSpPr>
            <p:cNvPr id="201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02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06" name="Group"/>
          <p:cNvGrpSpPr/>
          <p:nvPr/>
        </p:nvGrpSpPr>
        <p:grpSpPr>
          <a:xfrm>
            <a:off x="3555504" y="4811386"/>
            <a:ext cx="241102" cy="60276"/>
            <a:chOff x="0" y="0"/>
            <a:chExt cx="482202" cy="120550"/>
          </a:xfrm>
        </p:grpSpPr>
        <p:sp>
          <p:nvSpPr>
            <p:cNvPr id="204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05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09" name="Group"/>
          <p:cNvGrpSpPr/>
          <p:nvPr/>
        </p:nvGrpSpPr>
        <p:grpSpPr>
          <a:xfrm>
            <a:off x="2175867" y="4201935"/>
            <a:ext cx="241102" cy="60276"/>
            <a:chOff x="0" y="0"/>
            <a:chExt cx="482202" cy="120550"/>
          </a:xfrm>
        </p:grpSpPr>
        <p:sp>
          <p:nvSpPr>
            <p:cNvPr id="207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08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12" name="Group"/>
          <p:cNvGrpSpPr/>
          <p:nvPr/>
        </p:nvGrpSpPr>
        <p:grpSpPr>
          <a:xfrm>
            <a:off x="3903762" y="5012304"/>
            <a:ext cx="241102" cy="60276"/>
            <a:chOff x="0" y="0"/>
            <a:chExt cx="482202" cy="120550"/>
          </a:xfrm>
        </p:grpSpPr>
        <p:sp>
          <p:nvSpPr>
            <p:cNvPr id="210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11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15" name="Group"/>
          <p:cNvGrpSpPr/>
          <p:nvPr/>
        </p:nvGrpSpPr>
        <p:grpSpPr>
          <a:xfrm>
            <a:off x="2175867" y="4603771"/>
            <a:ext cx="241102" cy="60276"/>
            <a:chOff x="0" y="0"/>
            <a:chExt cx="482202" cy="120550"/>
          </a:xfrm>
        </p:grpSpPr>
        <p:sp>
          <p:nvSpPr>
            <p:cNvPr id="213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14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18" name="Group"/>
          <p:cNvGrpSpPr/>
          <p:nvPr/>
        </p:nvGrpSpPr>
        <p:grpSpPr>
          <a:xfrm>
            <a:off x="4352479" y="4275605"/>
            <a:ext cx="241102" cy="60276"/>
            <a:chOff x="0" y="0"/>
            <a:chExt cx="482202" cy="120550"/>
          </a:xfrm>
        </p:grpSpPr>
        <p:sp>
          <p:nvSpPr>
            <p:cNvPr id="216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17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21" name="Group"/>
          <p:cNvGrpSpPr/>
          <p:nvPr/>
        </p:nvGrpSpPr>
        <p:grpSpPr>
          <a:xfrm>
            <a:off x="4084588" y="4275605"/>
            <a:ext cx="241102" cy="60276"/>
            <a:chOff x="0" y="0"/>
            <a:chExt cx="482202" cy="120550"/>
          </a:xfrm>
        </p:grpSpPr>
        <p:sp>
          <p:nvSpPr>
            <p:cNvPr id="219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20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24" name="Group"/>
          <p:cNvGrpSpPr/>
          <p:nvPr/>
        </p:nvGrpSpPr>
        <p:grpSpPr>
          <a:xfrm>
            <a:off x="4486424" y="4409550"/>
            <a:ext cx="241102" cy="60276"/>
            <a:chOff x="0" y="0"/>
            <a:chExt cx="482202" cy="120550"/>
          </a:xfrm>
        </p:grpSpPr>
        <p:sp>
          <p:nvSpPr>
            <p:cNvPr id="222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23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27" name="Group"/>
          <p:cNvGrpSpPr/>
          <p:nvPr/>
        </p:nvGrpSpPr>
        <p:grpSpPr>
          <a:xfrm>
            <a:off x="4352479" y="3940741"/>
            <a:ext cx="241102" cy="60276"/>
            <a:chOff x="0" y="0"/>
            <a:chExt cx="482202" cy="120550"/>
          </a:xfrm>
        </p:grpSpPr>
        <p:sp>
          <p:nvSpPr>
            <p:cNvPr id="225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26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30" name="Group"/>
          <p:cNvGrpSpPr/>
          <p:nvPr/>
        </p:nvGrpSpPr>
        <p:grpSpPr>
          <a:xfrm>
            <a:off x="4245322" y="4041200"/>
            <a:ext cx="241102" cy="60276"/>
            <a:chOff x="0" y="0"/>
            <a:chExt cx="482202" cy="120550"/>
          </a:xfrm>
        </p:grpSpPr>
        <p:sp>
          <p:nvSpPr>
            <p:cNvPr id="228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29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33" name="Group"/>
          <p:cNvGrpSpPr/>
          <p:nvPr/>
        </p:nvGrpSpPr>
        <p:grpSpPr>
          <a:xfrm>
            <a:off x="4586883" y="5019001"/>
            <a:ext cx="241102" cy="60276"/>
            <a:chOff x="0" y="0"/>
            <a:chExt cx="482202" cy="120550"/>
          </a:xfrm>
        </p:grpSpPr>
        <p:sp>
          <p:nvSpPr>
            <p:cNvPr id="231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32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36" name="Group"/>
          <p:cNvGrpSpPr/>
          <p:nvPr/>
        </p:nvGrpSpPr>
        <p:grpSpPr>
          <a:xfrm>
            <a:off x="4318992" y="5019001"/>
            <a:ext cx="241102" cy="60276"/>
            <a:chOff x="0" y="0"/>
            <a:chExt cx="482202" cy="120550"/>
          </a:xfrm>
        </p:grpSpPr>
        <p:sp>
          <p:nvSpPr>
            <p:cNvPr id="234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35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39" name="Group"/>
          <p:cNvGrpSpPr/>
          <p:nvPr/>
        </p:nvGrpSpPr>
        <p:grpSpPr>
          <a:xfrm>
            <a:off x="4653855" y="5152946"/>
            <a:ext cx="241102" cy="60276"/>
            <a:chOff x="0" y="0"/>
            <a:chExt cx="482202" cy="120550"/>
          </a:xfrm>
        </p:grpSpPr>
        <p:sp>
          <p:nvSpPr>
            <p:cNvPr id="237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38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grpSp>
        <p:nvGrpSpPr>
          <p:cNvPr id="242" name="Group"/>
          <p:cNvGrpSpPr/>
          <p:nvPr/>
        </p:nvGrpSpPr>
        <p:grpSpPr>
          <a:xfrm>
            <a:off x="4586883" y="4684138"/>
            <a:ext cx="241102" cy="60276"/>
            <a:chOff x="0" y="0"/>
            <a:chExt cx="482202" cy="120550"/>
          </a:xfrm>
        </p:grpSpPr>
        <p:sp>
          <p:nvSpPr>
            <p:cNvPr id="240" name="Shape"/>
            <p:cNvSpPr/>
            <p:nvPr/>
          </p:nvSpPr>
          <p:spPr>
            <a:xfrm>
              <a:off x="-1" y="0"/>
              <a:ext cx="482204" cy="120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5377" y="3988"/>
                  </a:moveTo>
                  <a:cubicBezTo>
                    <a:pt x="5377" y="3988"/>
                    <a:pt x="8195" y="13071"/>
                    <a:pt x="9032" y="13071"/>
                  </a:cubicBezTo>
                  <a:cubicBezTo>
                    <a:pt x="9868" y="13071"/>
                    <a:pt x="11321" y="10745"/>
                    <a:pt x="12202" y="7865"/>
                  </a:cubicBezTo>
                  <a:cubicBezTo>
                    <a:pt x="13083" y="4985"/>
                    <a:pt x="14822" y="1994"/>
                    <a:pt x="15615" y="1994"/>
                  </a:cubicBezTo>
                  <a:cubicBezTo>
                    <a:pt x="16408" y="1994"/>
                    <a:pt x="17288" y="3988"/>
                    <a:pt x="17707" y="5428"/>
                  </a:cubicBezTo>
                  <a:cubicBezTo>
                    <a:pt x="18125" y="6868"/>
                    <a:pt x="18874" y="11409"/>
                    <a:pt x="19138" y="13846"/>
                  </a:cubicBezTo>
                  <a:cubicBezTo>
                    <a:pt x="19402" y="16283"/>
                    <a:pt x="21032" y="21600"/>
                    <a:pt x="21296" y="21600"/>
                  </a:cubicBezTo>
                  <a:cubicBezTo>
                    <a:pt x="21560" y="21600"/>
                    <a:pt x="19490" y="18277"/>
                    <a:pt x="18720" y="14954"/>
                  </a:cubicBezTo>
                  <a:cubicBezTo>
                    <a:pt x="17949" y="11631"/>
                    <a:pt x="16650" y="8308"/>
                    <a:pt x="16364" y="8529"/>
                  </a:cubicBezTo>
                  <a:cubicBezTo>
                    <a:pt x="16077" y="8751"/>
                    <a:pt x="15263" y="8197"/>
                    <a:pt x="13413" y="13071"/>
                  </a:cubicBezTo>
                  <a:cubicBezTo>
                    <a:pt x="11564" y="17945"/>
                    <a:pt x="9824" y="20714"/>
                    <a:pt x="9054" y="20492"/>
                  </a:cubicBezTo>
                  <a:cubicBezTo>
                    <a:pt x="8283" y="20271"/>
                    <a:pt x="6323" y="16505"/>
                    <a:pt x="5509" y="12185"/>
                  </a:cubicBezTo>
                  <a:cubicBezTo>
                    <a:pt x="4694" y="7865"/>
                    <a:pt x="665" y="4098"/>
                    <a:pt x="334" y="2769"/>
                  </a:cubicBezTo>
                  <a:cubicBezTo>
                    <a:pt x="4" y="1440"/>
                    <a:pt x="-40" y="1218"/>
                    <a:pt x="26" y="665"/>
                  </a:cubicBezTo>
                  <a:cubicBezTo>
                    <a:pt x="92" y="111"/>
                    <a:pt x="444" y="0"/>
                    <a:pt x="753" y="0"/>
                  </a:cubicBezTo>
                  <a:cubicBezTo>
                    <a:pt x="1061" y="0"/>
                    <a:pt x="4826" y="2215"/>
                    <a:pt x="5377" y="3988"/>
                  </a:cubicBezTo>
                  <a:close/>
                </a:path>
              </a:pathLst>
            </a:custGeom>
            <a:solidFill>
              <a:srgbClr val="D6D6D6"/>
            </a:solidFill>
            <a:ln w="12700" cap="flat">
              <a:solidFill>
                <a:srgbClr val="535353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  <p:sp>
          <p:nvSpPr>
            <p:cNvPr id="241" name="Shape"/>
            <p:cNvSpPr/>
            <p:nvPr/>
          </p:nvSpPr>
          <p:spPr>
            <a:xfrm>
              <a:off x="1071" y="1922"/>
              <a:ext cx="110580" cy="4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18973" extrusionOk="0">
                  <a:moveTo>
                    <a:pt x="558" y="5222"/>
                  </a:moveTo>
                  <a:lnTo>
                    <a:pt x="10527" y="9601"/>
                  </a:lnTo>
                  <a:cubicBezTo>
                    <a:pt x="10527" y="9601"/>
                    <a:pt x="10711" y="12811"/>
                    <a:pt x="11634" y="13395"/>
                  </a:cubicBezTo>
                  <a:cubicBezTo>
                    <a:pt x="12558" y="13979"/>
                    <a:pt x="13296" y="11644"/>
                    <a:pt x="13296" y="11644"/>
                  </a:cubicBezTo>
                  <a:lnTo>
                    <a:pt x="16619" y="13979"/>
                  </a:lnTo>
                  <a:cubicBezTo>
                    <a:pt x="16619" y="13979"/>
                    <a:pt x="16804" y="18649"/>
                    <a:pt x="17819" y="18941"/>
                  </a:cubicBezTo>
                  <a:cubicBezTo>
                    <a:pt x="18834" y="19233"/>
                    <a:pt x="20496" y="17482"/>
                    <a:pt x="20496" y="16022"/>
                  </a:cubicBezTo>
                  <a:cubicBezTo>
                    <a:pt x="20496" y="14563"/>
                    <a:pt x="20311" y="8725"/>
                    <a:pt x="19019" y="8725"/>
                  </a:cubicBezTo>
                  <a:cubicBezTo>
                    <a:pt x="17727" y="8725"/>
                    <a:pt x="13942" y="8141"/>
                    <a:pt x="14034" y="7265"/>
                  </a:cubicBezTo>
                  <a:cubicBezTo>
                    <a:pt x="14127" y="6390"/>
                    <a:pt x="12927" y="4346"/>
                    <a:pt x="12927" y="4346"/>
                  </a:cubicBezTo>
                  <a:cubicBezTo>
                    <a:pt x="12927" y="4346"/>
                    <a:pt x="13573" y="3471"/>
                    <a:pt x="12927" y="2887"/>
                  </a:cubicBezTo>
                  <a:cubicBezTo>
                    <a:pt x="12281" y="2303"/>
                    <a:pt x="9973" y="6390"/>
                    <a:pt x="10527" y="6098"/>
                  </a:cubicBezTo>
                  <a:cubicBezTo>
                    <a:pt x="11081" y="5806"/>
                    <a:pt x="1481" y="552"/>
                    <a:pt x="1481" y="552"/>
                  </a:cubicBezTo>
                  <a:cubicBezTo>
                    <a:pt x="1481" y="552"/>
                    <a:pt x="-1104" y="-2367"/>
                    <a:pt x="558" y="5222"/>
                  </a:cubicBezTo>
                  <a:close/>
                </a:path>
              </a:pathLst>
            </a:custGeom>
            <a:noFill/>
            <a:ln w="12700" cap="flat">
              <a:solidFill>
                <a:srgbClr val="535353">
                  <a:alpha val="80000"/>
                </a:srgbClr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sp>
        <p:nvSpPr>
          <p:cNvPr id="243" name="Forward genetics can isolate genetic suppressors of Frataxin"/>
          <p:cNvSpPr txBox="1"/>
          <p:nvPr/>
        </p:nvSpPr>
        <p:spPr>
          <a:xfrm>
            <a:off x="266700" y="14731"/>
            <a:ext cx="11455400" cy="960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normAutofit/>
          </a:bodyPr>
          <a:lstStyle>
            <a:lvl1pPr defTabSz="821531">
              <a:defRPr sz="7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800" b="1" dirty="0"/>
              <a:t>Forward genetics can </a:t>
            </a:r>
            <a:r>
              <a:rPr lang="en-US" sz="2800" b="1" dirty="0"/>
              <a:t>reveal</a:t>
            </a:r>
            <a:r>
              <a:rPr sz="2800" b="1" dirty="0"/>
              <a:t> </a:t>
            </a:r>
            <a:r>
              <a:rPr lang="en-US" sz="2800" b="1" dirty="0"/>
              <a:t>mutations that suppress the loss of </a:t>
            </a:r>
            <a:r>
              <a:rPr sz="2800" b="1" dirty="0"/>
              <a:t>Frataxin</a:t>
            </a:r>
            <a:r>
              <a:rPr lang="en-US" sz="2800" b="1" dirty="0"/>
              <a:t>, </a:t>
            </a:r>
            <a:r>
              <a:rPr lang="en-US" sz="2800" b="1" i="1" dirty="0"/>
              <a:t>and we don’t have to guess what genes they might be</a:t>
            </a:r>
            <a:endParaRPr sz="2800" b="1" i="1" dirty="0"/>
          </a:p>
        </p:txBody>
      </p:sp>
      <p:grpSp>
        <p:nvGrpSpPr>
          <p:cNvPr id="246" name="Group"/>
          <p:cNvGrpSpPr>
            <a:grpSpLocks noChangeAspect="1"/>
          </p:cNvGrpSpPr>
          <p:nvPr/>
        </p:nvGrpSpPr>
        <p:grpSpPr>
          <a:xfrm>
            <a:off x="3182030" y="1164820"/>
            <a:ext cx="958384" cy="822961"/>
            <a:chOff x="0" y="0"/>
            <a:chExt cx="1232297" cy="1058169"/>
          </a:xfrm>
        </p:grpSpPr>
        <p:sp>
          <p:nvSpPr>
            <p:cNvPr id="244" name="Shape"/>
            <p:cNvSpPr/>
            <p:nvPr/>
          </p:nvSpPr>
          <p:spPr>
            <a:xfrm>
              <a:off x="0" y="0"/>
              <a:ext cx="1232297" cy="105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586" y="12600"/>
                  </a:lnTo>
                  <a:lnTo>
                    <a:pt x="7545" y="15429"/>
                  </a:lnTo>
                  <a:lnTo>
                    <a:pt x="13167" y="5143"/>
                  </a:lnTo>
                  <a:cubicBezTo>
                    <a:pt x="13167" y="5143"/>
                    <a:pt x="14351" y="6429"/>
                    <a:pt x="14647" y="6686"/>
                  </a:cubicBezTo>
                  <a:cubicBezTo>
                    <a:pt x="14942" y="6943"/>
                    <a:pt x="19085" y="0"/>
                    <a:pt x="19085" y="0"/>
                  </a:cubicBezTo>
                  <a:lnTo>
                    <a:pt x="21600" y="1543"/>
                  </a:lnTo>
                  <a:lnTo>
                    <a:pt x="16866" y="11314"/>
                  </a:lnTo>
                  <a:lnTo>
                    <a:pt x="14499" y="9257"/>
                  </a:lnTo>
                  <a:lnTo>
                    <a:pt x="8137" y="20314"/>
                  </a:lnTo>
                  <a:lnTo>
                    <a:pt x="5918" y="17743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600" b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800"/>
            </a:p>
          </p:txBody>
        </p:sp>
        <p:sp>
          <p:nvSpPr>
            <p:cNvPr id="245" name="EMS"/>
            <p:cNvSpPr txBox="1"/>
            <p:nvPr/>
          </p:nvSpPr>
          <p:spPr>
            <a:xfrm rot="18356836">
              <a:off x="495207" y="415155"/>
              <a:ext cx="356064" cy="227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6789" tIns="26789" rIns="26789" bIns="26789" numCol="1" anchor="ctr">
              <a:spAutoFit/>
            </a:bodyPr>
            <a:lstStyle>
              <a:lvl1pPr defTabSz="821531">
                <a:defRPr sz="1600" b="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800"/>
                <a:t>EMS</a:t>
              </a:r>
            </a:p>
          </p:txBody>
        </p:sp>
      </p:grpSp>
      <p:sp>
        <p:nvSpPr>
          <p:cNvPr id="247" name="frh-1"/>
          <p:cNvSpPr txBox="1"/>
          <p:nvPr/>
        </p:nvSpPr>
        <p:spPr>
          <a:xfrm>
            <a:off x="3918743" y="2154101"/>
            <a:ext cx="291346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821531">
              <a:defRPr b="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frh-1</a:t>
            </a:r>
          </a:p>
        </p:txBody>
      </p:sp>
      <p:sp>
        <p:nvSpPr>
          <p:cNvPr id="248" name="frh-1; suppressor"/>
          <p:cNvSpPr txBox="1"/>
          <p:nvPr/>
        </p:nvSpPr>
        <p:spPr>
          <a:xfrm>
            <a:off x="3012891" y="4591905"/>
            <a:ext cx="926135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821531">
              <a:defRPr b="0"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frh-1; suppressor</a:t>
            </a:r>
          </a:p>
        </p:txBody>
      </p:sp>
      <p:sp>
        <p:nvSpPr>
          <p:cNvPr id="249" name="8% O2"/>
          <p:cNvSpPr txBox="1"/>
          <p:nvPr/>
        </p:nvSpPr>
        <p:spPr>
          <a:xfrm>
            <a:off x="7636261" y="1751163"/>
            <a:ext cx="937356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410766">
              <a:defRPr sz="4600" b="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8% O</a:t>
            </a:r>
            <a:r>
              <a:rPr sz="2400" baseline="-5999"/>
              <a:t>2</a:t>
            </a:r>
          </a:p>
        </p:txBody>
      </p:sp>
      <p:sp>
        <p:nvSpPr>
          <p:cNvPr id="250" name="frh-1"/>
          <p:cNvSpPr txBox="1"/>
          <p:nvPr/>
        </p:nvSpPr>
        <p:spPr>
          <a:xfrm>
            <a:off x="7731524" y="4314230"/>
            <a:ext cx="291347" cy="192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r" defTabSz="821531">
              <a:defRPr b="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frh-1</a:t>
            </a:r>
          </a:p>
        </p:txBody>
      </p:sp>
      <p:sp>
        <p:nvSpPr>
          <p:cNvPr id="251" name="frh-1; suppressor"/>
          <p:cNvSpPr txBox="1"/>
          <p:nvPr/>
        </p:nvSpPr>
        <p:spPr>
          <a:xfrm>
            <a:off x="8820983" y="4308466"/>
            <a:ext cx="1718695" cy="192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spAutoFit/>
          </a:bodyPr>
          <a:lstStyle>
            <a:lvl1pPr algn="r" defTabSz="821531">
              <a:defRPr b="0" i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frh-1; suppressor</a:t>
            </a:r>
          </a:p>
        </p:txBody>
      </p:sp>
      <p:sp>
        <p:nvSpPr>
          <p:cNvPr id="252" name="1% O2"/>
          <p:cNvSpPr txBox="1"/>
          <p:nvPr/>
        </p:nvSpPr>
        <p:spPr>
          <a:xfrm>
            <a:off x="4627865" y="1982601"/>
            <a:ext cx="385923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410766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1% O</a:t>
            </a:r>
            <a:r>
              <a:rPr sz="900" baseline="-5999"/>
              <a:t>2</a:t>
            </a:r>
          </a:p>
        </p:txBody>
      </p:sp>
      <p:sp>
        <p:nvSpPr>
          <p:cNvPr id="253" name="1% O2"/>
          <p:cNvSpPr txBox="1"/>
          <p:nvPr/>
        </p:nvSpPr>
        <p:spPr>
          <a:xfrm>
            <a:off x="4627865" y="2889114"/>
            <a:ext cx="385923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410766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1% O</a:t>
            </a:r>
            <a:r>
              <a:rPr sz="900" baseline="-5999"/>
              <a:t>2</a:t>
            </a:r>
          </a:p>
        </p:txBody>
      </p:sp>
      <p:sp>
        <p:nvSpPr>
          <p:cNvPr id="254" name="frh-1; sup/+"/>
          <p:cNvSpPr txBox="1"/>
          <p:nvPr/>
        </p:nvSpPr>
        <p:spPr>
          <a:xfrm>
            <a:off x="3630156" y="3175557"/>
            <a:ext cx="640800" cy="1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821531">
              <a:defRPr b="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900"/>
              <a:t>frh-1; sup/+</a:t>
            </a:r>
          </a:p>
        </p:txBody>
      </p:sp>
      <p:sp>
        <p:nvSpPr>
          <p:cNvPr id="255" name="8% O2"/>
          <p:cNvSpPr txBox="1"/>
          <p:nvPr/>
        </p:nvSpPr>
        <p:spPr>
          <a:xfrm>
            <a:off x="4498753" y="3955378"/>
            <a:ext cx="863618" cy="392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defTabSz="410766">
              <a:defRPr b="0">
                <a:latin typeface="Arial"/>
                <a:ea typeface="Arial"/>
                <a:cs typeface="Arial"/>
                <a:sym typeface="Arial"/>
              </a:defRPr>
            </a:pPr>
            <a:r>
              <a:rPr sz="2200"/>
              <a:t>8% O</a:t>
            </a:r>
            <a:r>
              <a:rPr sz="2200" baseline="-5999"/>
              <a:t>2</a:t>
            </a:r>
          </a:p>
        </p:txBody>
      </p:sp>
      <p:sp>
        <p:nvSpPr>
          <p:cNvPr id="256" name="Genetic suppressors can identify new therapeutic pathways…"/>
          <p:cNvSpPr txBox="1"/>
          <p:nvPr/>
        </p:nvSpPr>
        <p:spPr>
          <a:xfrm>
            <a:off x="1925836" y="5554782"/>
            <a:ext cx="8041360" cy="103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>
            <a:normAutofit/>
          </a:bodyPr>
          <a:lstStyle/>
          <a:p>
            <a:pPr marL="147638" indent="-147638" defTabSz="382012">
              <a:buSzPct val="100000"/>
              <a:buChar char="•"/>
              <a:defRPr sz="4650" b="0">
                <a:latin typeface="Arial"/>
                <a:ea typeface="Arial"/>
                <a:cs typeface="Arial"/>
                <a:sym typeface="Arial"/>
              </a:defRPr>
            </a:pPr>
            <a:r>
              <a:rPr sz="2325"/>
              <a:t>Genetic suppressors can identify </a:t>
            </a:r>
            <a:r>
              <a:rPr sz="2325">
                <a:solidFill>
                  <a:schemeClr val="accent1">
                    <a:lumOff val="-13575"/>
                  </a:schemeClr>
                </a:solidFill>
              </a:rPr>
              <a:t>new therapeutic pathways</a:t>
            </a:r>
          </a:p>
          <a:p>
            <a:pPr marL="147638" indent="-147638" defTabSz="382012">
              <a:buSzPct val="100000"/>
              <a:buChar char="•"/>
              <a:defRPr sz="4650" b="0">
                <a:latin typeface="Arial"/>
                <a:ea typeface="Arial"/>
                <a:cs typeface="Arial"/>
                <a:sym typeface="Arial"/>
              </a:defRPr>
            </a:pPr>
            <a:r>
              <a:rPr sz="2325"/>
              <a:t>Genetic suppressors may shed light on </a:t>
            </a:r>
            <a:r>
              <a:rPr sz="2325">
                <a:solidFill>
                  <a:schemeClr val="accent1">
                    <a:lumOff val="-13575"/>
                  </a:schemeClr>
                </a:solidFill>
              </a:rPr>
              <a:t>hypoxia rescue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Dominant missense mutations in NFS-1 and FDX-2 are suppressors of Frataxin loss"/>
          <p:cNvSpPr txBox="1">
            <a:spLocks noGrp="1"/>
          </p:cNvSpPr>
          <p:nvPr>
            <p:ph type="title"/>
          </p:nvPr>
        </p:nvSpPr>
        <p:spPr>
          <a:xfrm>
            <a:off x="482601" y="81980"/>
            <a:ext cx="11277600" cy="129106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Dominant missense mutations in NFS-1 and FDX-2 </a:t>
            </a:r>
            <a:r>
              <a:rPr lang="en-US" sz="2800" dirty="0"/>
              <a:t>suppress the oxygen lethality of </a:t>
            </a:r>
            <a:r>
              <a:rPr sz="2800" dirty="0"/>
              <a:t>Frataxin loss</a:t>
            </a:r>
          </a:p>
        </p:txBody>
      </p:sp>
      <p:pic>
        <p:nvPicPr>
          <p:cNvPr id="261" name="7_frh1-07.czi - C=0.jpg" descr="7_frh1-07.czi - C=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524" y="1487735"/>
            <a:ext cx="1775125" cy="1775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7_frh1fdx2A126V-04.czi - C=0.jpg" descr="7_frh1fdx2A126V-04.czi - C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07" y="1482319"/>
            <a:ext cx="1775125" cy="1775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7_frh1nfs1-06.czi - C=0.jpg" descr="7_frh1nfs1-06.czi - C=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816" y="1482319"/>
            <a:ext cx="1775125" cy="1775125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frh-1(tm5913)"/>
          <p:cNvSpPr txBox="1"/>
          <p:nvPr/>
        </p:nvSpPr>
        <p:spPr>
          <a:xfrm>
            <a:off x="3475791" y="3332330"/>
            <a:ext cx="1317669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 defTabSz="821531">
              <a:defRPr sz="3200" b="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/>
              <a:t>frh-1(tm5913)</a:t>
            </a:r>
          </a:p>
        </p:txBody>
      </p:sp>
      <p:sp>
        <p:nvSpPr>
          <p:cNvPr id="265" name="frh-1(tm5913);…"/>
          <p:cNvSpPr txBox="1"/>
          <p:nvPr/>
        </p:nvSpPr>
        <p:spPr>
          <a:xfrm>
            <a:off x="7260831" y="3310960"/>
            <a:ext cx="137537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>
              <a:defRPr sz="3200" b="0" i="1"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frh-1(tm5913);</a:t>
            </a:r>
          </a:p>
          <a:p>
            <a:pPr defTabSz="410766">
              <a:defRPr sz="3200" b="0" i="1"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fdx-2(A126V)</a:t>
            </a:r>
          </a:p>
        </p:txBody>
      </p:sp>
      <p:sp>
        <p:nvSpPr>
          <p:cNvPr id="266" name="frh-1(tm5913);…"/>
          <p:cNvSpPr txBox="1"/>
          <p:nvPr/>
        </p:nvSpPr>
        <p:spPr>
          <a:xfrm>
            <a:off x="5338540" y="3310960"/>
            <a:ext cx="1375378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>
              <a:defRPr sz="3200" b="0" i="1"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frh-1(tm5913);</a:t>
            </a:r>
          </a:p>
          <a:p>
            <a:pPr defTabSz="410766">
              <a:defRPr sz="3200" b="0" i="1"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nfs-1(R244K)</a:t>
            </a:r>
          </a:p>
        </p:txBody>
      </p:sp>
      <p:grpSp>
        <p:nvGrpSpPr>
          <p:cNvPr id="269" name="Group"/>
          <p:cNvGrpSpPr/>
          <p:nvPr/>
        </p:nvGrpSpPr>
        <p:grpSpPr>
          <a:xfrm>
            <a:off x="2219173" y="3929054"/>
            <a:ext cx="4720237" cy="2846967"/>
            <a:chOff x="13159" y="0"/>
            <a:chExt cx="9440473" cy="5693931"/>
          </a:xfrm>
        </p:grpSpPr>
        <p:pic>
          <p:nvPicPr>
            <p:cNvPr id="267" name="Figure6.png" descr="Figure6.png"/>
            <p:cNvPicPr>
              <a:picLocks noChangeAspect="1"/>
            </p:cNvPicPr>
            <p:nvPr/>
          </p:nvPicPr>
          <p:blipFill>
            <a:blip r:embed="rId5"/>
            <a:srcRect t="29541" r="3595" b="29541"/>
            <a:stretch>
              <a:fillRect/>
            </a:stretch>
          </p:blipFill>
          <p:spPr>
            <a:xfrm>
              <a:off x="64531" y="81622"/>
              <a:ext cx="9389102" cy="56123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8" name="Rectangle"/>
            <p:cNvSpPr/>
            <p:nvPr/>
          </p:nvSpPr>
          <p:spPr>
            <a:xfrm>
              <a:off x="13159" y="0"/>
              <a:ext cx="684029" cy="7990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66">
                <a:defRPr sz="56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pic>
        <p:nvPicPr>
          <p:cNvPr id="27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5391" y="4281785"/>
            <a:ext cx="2589610" cy="2473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roup"/>
          <p:cNvGrpSpPr/>
          <p:nvPr/>
        </p:nvGrpSpPr>
        <p:grpSpPr>
          <a:xfrm>
            <a:off x="8004272" y="5366530"/>
            <a:ext cx="4293545" cy="1198129"/>
            <a:chOff x="463346" y="0"/>
            <a:chExt cx="8587089" cy="2396257"/>
          </a:xfrm>
        </p:grpSpPr>
        <p:sp>
          <p:nvSpPr>
            <p:cNvPr id="297" name="100 bp"/>
            <p:cNvSpPr/>
            <p:nvPr/>
          </p:nvSpPr>
          <p:spPr>
            <a:xfrm>
              <a:off x="7780436" y="1126257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defTabSz="821531">
                <a:defRPr sz="1800" b="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00"/>
                <a:t>100 bp</a:t>
              </a:r>
            </a:p>
          </p:txBody>
        </p:sp>
        <p:sp>
          <p:nvSpPr>
            <p:cNvPr id="298" name="Rectangle"/>
            <p:cNvSpPr/>
            <p:nvPr/>
          </p:nvSpPr>
          <p:spPr>
            <a:xfrm>
              <a:off x="815936" y="0"/>
              <a:ext cx="738165" cy="8481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2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600"/>
            </a:p>
          </p:txBody>
        </p:sp>
        <p:pic>
          <p:nvPicPr>
            <p:cNvPr id="299" name="fdx-2model.pdf" descr="fdx-2model.pdf"/>
            <p:cNvPicPr>
              <a:picLocks noChangeAspect="1"/>
            </p:cNvPicPr>
            <p:nvPr/>
          </p:nvPicPr>
          <p:blipFill>
            <a:blip r:embed="rId2"/>
            <a:srcRect b="20775"/>
            <a:stretch>
              <a:fillRect/>
            </a:stretch>
          </p:blipFill>
          <p:spPr>
            <a:xfrm>
              <a:off x="463346" y="1051924"/>
              <a:ext cx="7945148" cy="11365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0" name="fdx-2"/>
            <p:cNvSpPr/>
            <p:nvPr/>
          </p:nvSpPr>
          <p:spPr>
            <a:xfrm>
              <a:off x="529530" y="1126257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defTabSz="821531">
                <a:defRPr sz="3200" b="0" i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1600"/>
                <a:t>fdx-2</a:t>
              </a:r>
            </a:p>
          </p:txBody>
        </p:sp>
        <p:sp>
          <p:nvSpPr>
            <p:cNvPr id="301" name="]"/>
            <p:cNvSpPr/>
            <p:nvPr/>
          </p:nvSpPr>
          <p:spPr>
            <a:xfrm flipV="1">
              <a:off x="5583733" y="58858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defTabSz="821531">
                <a:defRPr sz="1800" b="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00"/>
                <a:t>]</a:t>
              </a:r>
            </a:p>
          </p:txBody>
        </p:sp>
        <p:sp>
          <p:nvSpPr>
            <p:cNvPr id="302" name="8 bp deletion"/>
            <p:cNvSpPr/>
            <p:nvPr/>
          </p:nvSpPr>
          <p:spPr>
            <a:xfrm>
              <a:off x="5690889" y="1090538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defTabSz="821531">
                <a:defRPr sz="1800" b="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rPr sz="900"/>
                <a:t>8 bp deletion</a:t>
              </a:r>
            </a:p>
          </p:txBody>
        </p:sp>
      </p:grpSp>
      <p:sp>
        <p:nvSpPr>
          <p:cNvPr id="304" name="FDX2 null heterozygotes rescue Frataxin loss"/>
          <p:cNvSpPr txBox="1">
            <a:spLocks noGrp="1"/>
          </p:cNvSpPr>
          <p:nvPr>
            <p:ph type="title"/>
          </p:nvPr>
        </p:nvSpPr>
        <p:spPr>
          <a:xfrm>
            <a:off x="1" y="0"/>
            <a:ext cx="12192000" cy="854009"/>
          </a:xfrm>
          <a:prstGeom prst="rect">
            <a:avLst/>
          </a:prstGeom>
        </p:spPr>
        <p:txBody>
          <a:bodyPr>
            <a:noAutofit/>
          </a:bodyPr>
          <a:lstStyle>
            <a:lvl1pPr defTabSz="805100">
              <a:defRPr sz="6468"/>
            </a:lvl1pPr>
          </a:lstStyle>
          <a:p>
            <a:r>
              <a:rPr lang="en-US" sz="2800" dirty="0"/>
              <a:t>An </a:t>
            </a:r>
            <a:r>
              <a:rPr sz="2800" dirty="0"/>
              <a:t>FDX2 null</a:t>
            </a:r>
            <a:r>
              <a:rPr lang="en-US" sz="2800" dirty="0"/>
              <a:t> mutant </a:t>
            </a:r>
            <a:r>
              <a:rPr sz="2800" dirty="0"/>
              <a:t>heterozygote</a:t>
            </a:r>
            <a:r>
              <a:rPr lang="en-US" sz="2800" dirty="0"/>
              <a:t>, </a:t>
            </a:r>
            <a:r>
              <a:rPr lang="en-US" sz="2800" i="1" dirty="0"/>
              <a:t>fdx-2(0)/fdx-2(+),</a:t>
            </a:r>
            <a:r>
              <a:rPr sz="2800" dirty="0"/>
              <a:t> rescue</a:t>
            </a:r>
            <a:r>
              <a:rPr lang="en-US" sz="2800" dirty="0"/>
              <a:t>s a</a:t>
            </a:r>
            <a:r>
              <a:rPr sz="2800" dirty="0"/>
              <a:t> Frataxin </a:t>
            </a:r>
            <a:r>
              <a:rPr lang="en-US" sz="2800" dirty="0"/>
              <a:t>null mutant for oxygen lethality and slow growth in 1% oxygen</a:t>
            </a:r>
            <a:endParaRPr sz="2800" dirty="0"/>
          </a:p>
        </p:txBody>
      </p:sp>
      <p:sp>
        <p:nvSpPr>
          <p:cNvPr id="305" name="Losing one copy of FDX2 has no effect in wild type, but improves Frataxin mutants…"/>
          <p:cNvSpPr txBox="1"/>
          <p:nvPr/>
        </p:nvSpPr>
        <p:spPr>
          <a:xfrm>
            <a:off x="1483027" y="5456492"/>
            <a:ext cx="9776302" cy="1313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 lnSpcReduction="10000"/>
          </a:bodyPr>
          <a:lstStyle/>
          <a:p>
            <a:pPr marL="364067" indent="-211667" defTabSz="394335">
              <a:spcBef>
                <a:spcPts val="1600"/>
              </a:spcBef>
              <a:buSzPct val="100000"/>
              <a:buChar char="•"/>
              <a:defRPr sz="4800" b="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Losing one copy of FDX2 has no effect in wild type, but improves Frataxin mutants</a:t>
            </a:r>
          </a:p>
          <a:p>
            <a:pPr marL="364067" indent="-211667" defTabSz="394335">
              <a:spcBef>
                <a:spcPts val="1600"/>
              </a:spcBef>
              <a:buSzPct val="100000"/>
              <a:buChar char="•"/>
              <a:defRPr sz="4800" b="0">
                <a:latin typeface="Arial"/>
                <a:ea typeface="Arial"/>
                <a:cs typeface="Arial"/>
                <a:sym typeface="Arial"/>
              </a:defRPr>
            </a:pPr>
            <a:r>
              <a:rPr sz="2400"/>
              <a:t>Lowering the amount of wild type FDX2 may Frataxin loss</a:t>
            </a:r>
          </a:p>
        </p:txBody>
      </p:sp>
      <p:sp>
        <p:nvSpPr>
          <p:cNvPr id="306" name="21% O2"/>
          <p:cNvSpPr txBox="1"/>
          <p:nvPr/>
        </p:nvSpPr>
        <p:spPr>
          <a:xfrm>
            <a:off x="1231293" y="872940"/>
            <a:ext cx="112691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66">
              <a:defRPr sz="2400" b="0">
                <a:latin typeface="Arial"/>
                <a:ea typeface="Arial"/>
                <a:cs typeface="Arial"/>
                <a:sym typeface="Arial"/>
              </a:defRPr>
            </a:pPr>
            <a:r>
              <a:t>21% O</a:t>
            </a:r>
            <a:r>
              <a:rPr baseline="-5999"/>
              <a:t>2</a:t>
            </a:r>
          </a:p>
        </p:txBody>
      </p:sp>
      <p:grpSp>
        <p:nvGrpSpPr>
          <p:cNvPr id="310" name="Group"/>
          <p:cNvGrpSpPr>
            <a:grpSpLocks noChangeAspect="1"/>
          </p:cNvGrpSpPr>
          <p:nvPr/>
        </p:nvGrpSpPr>
        <p:grpSpPr>
          <a:xfrm>
            <a:off x="3988815" y="928931"/>
            <a:ext cx="5792735" cy="4375160"/>
            <a:chOff x="0" y="-122654"/>
            <a:chExt cx="9876764" cy="7459764"/>
          </a:xfrm>
        </p:grpSpPr>
        <p:pic>
          <p:nvPicPr>
            <p:cNvPr id="307" name="Layout 1.pdf" descr="Layout 1.pdf"/>
            <p:cNvPicPr>
              <a:picLocks noChangeAspect="1"/>
            </p:cNvPicPr>
            <p:nvPr/>
          </p:nvPicPr>
          <p:blipFill>
            <a:blip r:embed="rId3"/>
            <a:srcRect t="10957"/>
            <a:stretch>
              <a:fillRect/>
            </a:stretch>
          </p:blipFill>
          <p:spPr>
            <a:xfrm>
              <a:off x="0" y="488315"/>
              <a:ext cx="9876764" cy="6848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" name="10% O2"/>
            <p:cNvSpPr txBox="1"/>
            <p:nvPr/>
          </p:nvSpPr>
          <p:spPr>
            <a:xfrm>
              <a:off x="2491241" y="-122654"/>
              <a:ext cx="1921414" cy="7527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defTabSz="410766">
                <a:defRPr sz="2400" b="0">
                  <a:latin typeface="Arial"/>
                  <a:ea typeface="Arial"/>
                  <a:cs typeface="Arial"/>
                  <a:sym typeface="Arial"/>
                </a:defRPr>
              </a:pPr>
              <a:r>
                <a:t>10% O</a:t>
              </a:r>
              <a:r>
                <a:rPr baseline="-5999"/>
                <a:t>2</a:t>
              </a:r>
            </a:p>
          </p:txBody>
        </p:sp>
        <p:sp>
          <p:nvSpPr>
            <p:cNvPr id="309" name="1% O2"/>
            <p:cNvSpPr txBox="1"/>
            <p:nvPr/>
          </p:nvSpPr>
          <p:spPr>
            <a:xfrm>
              <a:off x="7332800" y="-122654"/>
              <a:ext cx="1628967" cy="7527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defTabSz="410766">
                <a:defRPr sz="2400" b="0">
                  <a:latin typeface="Arial"/>
                  <a:ea typeface="Arial"/>
                  <a:cs typeface="Arial"/>
                  <a:sym typeface="Arial"/>
                </a:defRPr>
              </a:pPr>
              <a:r>
                <a:t>1% O</a:t>
              </a:r>
              <a:r>
                <a:rPr baseline="-5999"/>
                <a:t>2</a:t>
              </a:r>
            </a:p>
          </p:txBody>
        </p:sp>
      </p:grpSp>
      <p:pic>
        <p:nvPicPr>
          <p:cNvPr id="311" name="deletion-Franken.pdf" descr="deletion-Franken.pdf"/>
          <p:cNvPicPr>
            <a:picLocks noChangeAspect="1"/>
          </p:cNvPicPr>
          <p:nvPr/>
        </p:nvPicPr>
        <p:blipFill>
          <a:blip r:embed="rId4"/>
          <a:srcRect t="9797"/>
          <a:stretch>
            <a:fillRect/>
          </a:stretch>
        </p:blipFill>
        <p:spPr>
          <a:xfrm>
            <a:off x="316593" y="1257300"/>
            <a:ext cx="3818921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he FDX-2 suppressor residues lie at the NFS-1-FDX-2 interaction surface"/>
          <p:cNvSpPr txBox="1">
            <a:spLocks noGrp="1"/>
          </p:cNvSpPr>
          <p:nvPr>
            <p:ph type="title"/>
          </p:nvPr>
        </p:nvSpPr>
        <p:spPr>
          <a:xfrm>
            <a:off x="72736" y="140642"/>
            <a:ext cx="11991109" cy="11349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800" dirty="0"/>
              <a:t>The FDX-2 suppressor residues lie at NFS-1-FDX-2 interaction surface</a:t>
            </a:r>
          </a:p>
        </p:txBody>
      </p:sp>
      <p:grpSp>
        <p:nvGrpSpPr>
          <p:cNvPr id="275" name="Group"/>
          <p:cNvGrpSpPr/>
          <p:nvPr/>
        </p:nvGrpSpPr>
        <p:grpSpPr>
          <a:xfrm>
            <a:off x="3126048" y="4476384"/>
            <a:ext cx="3170138" cy="2004496"/>
            <a:chOff x="0" y="0"/>
            <a:chExt cx="6340275" cy="4008990"/>
          </a:xfrm>
        </p:grpSpPr>
        <p:pic>
          <p:nvPicPr>
            <p:cNvPr id="273" name="Figure6.png" descr="Figure6.png"/>
            <p:cNvPicPr>
              <a:picLocks noChangeAspect="1"/>
            </p:cNvPicPr>
            <p:nvPr/>
          </p:nvPicPr>
          <p:blipFill>
            <a:blip r:embed="rId2"/>
            <a:srcRect l="48594" t="70279" r="2733"/>
            <a:stretch>
              <a:fillRect/>
            </a:stretch>
          </p:blipFill>
          <p:spPr>
            <a:xfrm>
              <a:off x="1753487" y="64651"/>
              <a:ext cx="4586789" cy="39443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4" name="Rectangle"/>
            <p:cNvSpPr/>
            <p:nvPr/>
          </p:nvSpPr>
          <p:spPr>
            <a:xfrm>
              <a:off x="0" y="0"/>
              <a:ext cx="661868" cy="7731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410766">
                <a:defRPr sz="52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600"/>
            </a:p>
          </p:txBody>
        </p:sp>
      </p:grpSp>
      <p:sp>
        <p:nvSpPr>
          <p:cNvPr id="276" name="FDX2"/>
          <p:cNvSpPr txBox="1"/>
          <p:nvPr/>
        </p:nvSpPr>
        <p:spPr>
          <a:xfrm>
            <a:off x="7859082" y="2536691"/>
            <a:ext cx="416380" cy="223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defTabSz="821531">
              <a:defRPr sz="2200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FDX2</a:t>
            </a:r>
          </a:p>
        </p:txBody>
      </p:sp>
      <p:pic>
        <p:nvPicPr>
          <p:cNvPr id="277" name="ComplexNoFxn.png" descr="ComplexNoFxn.png"/>
          <p:cNvPicPr>
            <a:picLocks noChangeAspect="1"/>
          </p:cNvPicPr>
          <p:nvPr/>
        </p:nvPicPr>
        <p:blipFill>
          <a:blip r:embed="rId3"/>
          <a:srcRect l="19893" t="3075" r="19893" b="16248"/>
          <a:stretch>
            <a:fillRect/>
          </a:stretch>
        </p:blipFill>
        <p:spPr>
          <a:xfrm>
            <a:off x="2433849" y="1846483"/>
            <a:ext cx="3385240" cy="2307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FXN.png" descr="FXN.png"/>
          <p:cNvPicPr>
            <a:picLocks noChangeAspect="1"/>
          </p:cNvPicPr>
          <p:nvPr/>
        </p:nvPicPr>
        <p:blipFill>
          <a:blip r:embed="rId4"/>
          <a:srcRect l="58560" t="57004" r="28079" b="17500"/>
          <a:stretch>
            <a:fillRect/>
          </a:stretch>
        </p:blipFill>
        <p:spPr>
          <a:xfrm>
            <a:off x="2665052" y="2102570"/>
            <a:ext cx="755504" cy="733439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NDUFAB1/ ACP"/>
          <p:cNvSpPr txBox="1"/>
          <p:nvPr/>
        </p:nvSpPr>
        <p:spPr>
          <a:xfrm>
            <a:off x="4592535" y="1882723"/>
            <a:ext cx="972445" cy="463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/>
          <a:p>
            <a:pPr defTabSz="410766">
              <a:defRPr sz="2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100"/>
              <a:t>NDUFAB1/</a:t>
            </a:r>
            <a:br>
              <a:rPr sz="1100"/>
            </a:br>
            <a:r>
              <a:rPr sz="1100"/>
              <a:t>ACP</a:t>
            </a:r>
          </a:p>
        </p:txBody>
      </p:sp>
      <p:sp>
        <p:nvSpPr>
          <p:cNvPr id="280" name="LYRM4"/>
          <p:cNvSpPr txBox="1"/>
          <p:nvPr/>
        </p:nvSpPr>
        <p:spPr>
          <a:xfrm>
            <a:off x="4795109" y="2427578"/>
            <a:ext cx="667885" cy="262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defTabSz="821531">
              <a:defRPr sz="2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LYRM4</a:t>
            </a:r>
          </a:p>
        </p:txBody>
      </p:sp>
      <p:sp>
        <p:nvSpPr>
          <p:cNvPr id="281" name="NFS1"/>
          <p:cNvSpPr txBox="1"/>
          <p:nvPr/>
        </p:nvSpPr>
        <p:spPr>
          <a:xfrm>
            <a:off x="4936824" y="2670668"/>
            <a:ext cx="535338" cy="262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defTabSz="821531">
              <a:defRPr sz="22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NFS1</a:t>
            </a:r>
          </a:p>
        </p:txBody>
      </p:sp>
      <p:sp>
        <p:nvSpPr>
          <p:cNvPr id="282" name="ISCU"/>
          <p:cNvSpPr txBox="1"/>
          <p:nvPr/>
        </p:nvSpPr>
        <p:spPr>
          <a:xfrm>
            <a:off x="5468506" y="2829933"/>
            <a:ext cx="505476" cy="262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defTabSz="821531">
              <a:defRPr sz="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ISCU</a:t>
            </a:r>
          </a:p>
        </p:txBody>
      </p:sp>
      <p:sp>
        <p:nvSpPr>
          <p:cNvPr id="283" name="Frataxin"/>
          <p:cNvSpPr txBox="1"/>
          <p:nvPr/>
        </p:nvSpPr>
        <p:spPr>
          <a:xfrm>
            <a:off x="2413429" y="1916253"/>
            <a:ext cx="773887" cy="262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defTabSz="821531">
              <a:defRPr sz="2200">
                <a:solidFill>
                  <a:schemeClr val="accent4">
                    <a:hueOff val="-1081314"/>
                    <a:satOff val="4338"/>
                    <a:lumOff val="-8931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Frataxin</a:t>
            </a:r>
          </a:p>
        </p:txBody>
      </p:sp>
      <p:sp>
        <p:nvSpPr>
          <p:cNvPr id="284" name="FDX2"/>
          <p:cNvSpPr txBox="1"/>
          <p:nvPr/>
        </p:nvSpPr>
        <p:spPr>
          <a:xfrm>
            <a:off x="5278549" y="3605248"/>
            <a:ext cx="535338" cy="262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6789" tIns="26789" rIns="26789" bIns="26789" anchor="ctr"/>
          <a:lstStyle>
            <a:lvl1pPr defTabSz="821531">
              <a:defRPr sz="2200">
                <a:solidFill>
                  <a:srgbClr val="9421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00"/>
              <a:t>FDX2</a:t>
            </a:r>
          </a:p>
        </p:txBody>
      </p:sp>
      <p:sp>
        <p:nvSpPr>
          <p:cNvPr id="285" name="Line"/>
          <p:cNvSpPr/>
          <p:nvPr/>
        </p:nvSpPr>
        <p:spPr>
          <a:xfrm flipV="1">
            <a:off x="2659220" y="2156436"/>
            <a:ext cx="668889" cy="62563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defTabSz="410766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600"/>
          </a:p>
        </p:txBody>
      </p:sp>
      <p:sp>
        <p:nvSpPr>
          <p:cNvPr id="286" name="Rectangle"/>
          <p:cNvSpPr/>
          <p:nvPr/>
        </p:nvSpPr>
        <p:spPr>
          <a:xfrm>
            <a:off x="4187031" y="3341632"/>
            <a:ext cx="871459" cy="70952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26789" tIns="26789" rIns="26789" bIns="26789" anchor="ctr"/>
          <a:lstStyle/>
          <a:p>
            <a:pPr defTabSz="410766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600"/>
          </a:p>
        </p:txBody>
      </p:sp>
      <p:pic>
        <p:nvPicPr>
          <p:cNvPr id="287" name="FDX2PurpleMuts.png" descr="FDX2PurpleMuts.png"/>
          <p:cNvPicPr>
            <a:picLocks noChangeAspect="1"/>
          </p:cNvPicPr>
          <p:nvPr/>
        </p:nvPicPr>
        <p:blipFill>
          <a:blip r:embed="rId5"/>
          <a:srcRect l="28953" t="12477" r="25395" b="34891"/>
          <a:stretch>
            <a:fillRect/>
          </a:stretch>
        </p:blipFill>
        <p:spPr>
          <a:xfrm rot="834673">
            <a:off x="4428601" y="3537705"/>
            <a:ext cx="924138" cy="728096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P127S"/>
          <p:cNvSpPr txBox="1"/>
          <p:nvPr/>
        </p:nvSpPr>
        <p:spPr>
          <a:xfrm>
            <a:off x="6077449" y="4503532"/>
            <a:ext cx="512962" cy="24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23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50"/>
              <a:t>P127S</a:t>
            </a:r>
          </a:p>
        </p:txBody>
      </p:sp>
      <p:sp>
        <p:nvSpPr>
          <p:cNvPr id="289" name="Line"/>
          <p:cNvSpPr/>
          <p:nvPr/>
        </p:nvSpPr>
        <p:spPr>
          <a:xfrm flipH="1">
            <a:off x="5888221" y="4633276"/>
            <a:ext cx="164467" cy="308927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410766">
              <a:defRPr sz="56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800"/>
          </a:p>
        </p:txBody>
      </p:sp>
      <p:pic>
        <p:nvPicPr>
          <p:cNvPr id="290" name="FDX2close2.png" descr="FDX2close2.png"/>
          <p:cNvPicPr>
            <a:picLocks noChangeAspect="1"/>
          </p:cNvPicPr>
          <p:nvPr/>
        </p:nvPicPr>
        <p:blipFill>
          <a:blip r:embed="rId6"/>
          <a:srcRect l="32950" t="22307" r="27426" b="17425"/>
          <a:stretch>
            <a:fillRect/>
          </a:stretch>
        </p:blipFill>
        <p:spPr>
          <a:xfrm>
            <a:off x="6383790" y="1639027"/>
            <a:ext cx="3188913" cy="253197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293" name="Group"/>
          <p:cNvGrpSpPr/>
          <p:nvPr/>
        </p:nvGrpSpPr>
        <p:grpSpPr>
          <a:xfrm>
            <a:off x="1518151" y="4380563"/>
            <a:ext cx="2392241" cy="2125188"/>
            <a:chOff x="0" y="0"/>
            <a:chExt cx="4784480" cy="4250374"/>
          </a:xfrm>
        </p:grpSpPr>
        <p:pic>
          <p:nvPicPr>
            <p:cNvPr id="291" name="Figure6.png" descr="Figure6.png"/>
            <p:cNvPicPr>
              <a:picLocks noChangeAspect="1"/>
            </p:cNvPicPr>
            <p:nvPr/>
          </p:nvPicPr>
          <p:blipFill>
            <a:blip r:embed="rId2"/>
            <a:srcRect t="69498" r="51327"/>
            <a:stretch>
              <a:fillRect/>
            </a:stretch>
          </p:blipFill>
          <p:spPr>
            <a:xfrm>
              <a:off x="44118" y="66816"/>
              <a:ext cx="4740363" cy="41835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92" name="Rectangle"/>
            <p:cNvSpPr/>
            <p:nvPr/>
          </p:nvSpPr>
          <p:spPr>
            <a:xfrm>
              <a:off x="0" y="0"/>
              <a:ext cx="684029" cy="79906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410766">
                <a:defRPr sz="5600"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800"/>
            </a:p>
          </p:txBody>
        </p:sp>
      </p:grpSp>
      <p:sp>
        <p:nvSpPr>
          <p:cNvPr id="294" name="RED = residues necessary for binding"/>
          <p:cNvSpPr txBox="1"/>
          <p:nvPr/>
        </p:nvSpPr>
        <p:spPr>
          <a:xfrm>
            <a:off x="7093903" y="4231690"/>
            <a:ext cx="2550378" cy="24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2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50"/>
              <a:t>RED = residues necessary for binding</a:t>
            </a:r>
          </a:p>
        </p:txBody>
      </p:sp>
      <p:sp>
        <p:nvSpPr>
          <p:cNvPr id="295" name="YELLOW = residues mutated in suppressor screen"/>
          <p:cNvSpPr txBox="1"/>
          <p:nvPr/>
        </p:nvSpPr>
        <p:spPr>
          <a:xfrm>
            <a:off x="7067830" y="4503532"/>
            <a:ext cx="3398367" cy="249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defTabSz="821531">
              <a:defRPr sz="2300">
                <a:solidFill>
                  <a:schemeClr val="accent4">
                    <a:hueOff val="-461056"/>
                    <a:satOff val="4338"/>
                    <a:lumOff val="-1022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150"/>
              <a:t>YELLOW = residues mutated in suppressor screen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34EEC2-8FD1-CA40-11F1-6CD2DEBE4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97" y="114300"/>
            <a:ext cx="826856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93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8A3B0-4017-88A6-8CA9-CF4CFF11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Mootha Laboratory">
            <a:extLst>
              <a:ext uri="{FF2B5EF4-FFF2-40B4-BE49-F238E27FC236}">
                <a16:creationId xmlns:a16="http://schemas.microsoft.com/office/drawing/2014/main" id="{308FAB2D-A5B2-17E7-A010-9CF9988FD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67" y="2798390"/>
            <a:ext cx="1380308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ary Ruvkun">
            <a:extLst>
              <a:ext uri="{FF2B5EF4-FFF2-40B4-BE49-F238E27FC236}">
                <a16:creationId xmlns:a16="http://schemas.microsoft.com/office/drawing/2014/main" id="{5ED66FCD-1E1B-D245-500F-08B87D7C8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8057" b="13467"/>
          <a:stretch/>
        </p:blipFill>
        <p:spPr bwMode="auto">
          <a:xfrm>
            <a:off x="2965722" y="2798390"/>
            <a:ext cx="1342292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essor David Liu, Harvard University - Boston College Events">
            <a:extLst>
              <a:ext uri="{FF2B5EF4-FFF2-40B4-BE49-F238E27FC236}">
                <a16:creationId xmlns:a16="http://schemas.microsoft.com/office/drawing/2014/main" id="{56860EF8-E623-9D7F-60B7-08D5DC5C5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15980"/>
          <a:stretch/>
        </p:blipFill>
        <p:spPr bwMode="auto">
          <a:xfrm>
            <a:off x="1562398" y="2798389"/>
            <a:ext cx="1295614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eople – Seidman Lab | HMS GENETICS">
            <a:extLst>
              <a:ext uri="{FF2B5EF4-FFF2-40B4-BE49-F238E27FC236}">
                <a16:creationId xmlns:a16="http://schemas.microsoft.com/office/drawing/2014/main" id="{0D691881-296C-6251-9900-E49A31E02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r="21600" b="35324"/>
          <a:stretch/>
        </p:blipFill>
        <p:spPr bwMode="auto">
          <a:xfrm>
            <a:off x="5948493" y="2798389"/>
            <a:ext cx="1282795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eople – Seidman Lab | HMS GENETICS">
            <a:extLst>
              <a:ext uri="{FF2B5EF4-FFF2-40B4-BE49-F238E27FC236}">
                <a16:creationId xmlns:a16="http://schemas.microsoft.com/office/drawing/2014/main" id="{DAF59F8A-DDC3-F631-DBC6-8187C3F3C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4" b="11061"/>
          <a:stretch/>
        </p:blipFill>
        <p:spPr bwMode="auto">
          <a:xfrm>
            <a:off x="7320314" y="2806104"/>
            <a:ext cx="1282795" cy="17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B27B61B-EFE9-902A-66D0-2CFA5043AFFD}"/>
              </a:ext>
            </a:extLst>
          </p:cNvPr>
          <p:cNvSpPr/>
          <p:nvPr/>
        </p:nvSpPr>
        <p:spPr>
          <a:xfrm>
            <a:off x="6540642" y="4679881"/>
            <a:ext cx="147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Seidman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Cardiomyopathy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D52D9B-4899-9D61-C589-C35202ACE1F9}"/>
              </a:ext>
            </a:extLst>
          </p:cNvPr>
          <p:cNvSpPr/>
          <p:nvPr/>
        </p:nvSpPr>
        <p:spPr>
          <a:xfrm>
            <a:off x="4475045" y="4651880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Mootha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hypoxia</a:t>
            </a:r>
            <a:endParaRPr lang="en-US" sz="1400" i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8C3240-1AAD-266B-E878-6CE70D4AB7A8}"/>
              </a:ext>
            </a:extLst>
          </p:cNvPr>
          <p:cNvSpPr/>
          <p:nvPr/>
        </p:nvSpPr>
        <p:spPr>
          <a:xfrm>
            <a:off x="2710870" y="4651881"/>
            <a:ext cx="1928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Gill Sans SemiBold" panose="020B0502020104020203" pitchFamily="34" charset="-79"/>
                <a:cs typeface="Gill Sans SemiBold" panose="020B0502020104020203" pitchFamily="34" charset="-79"/>
              </a:rPr>
              <a:t>Ruvkun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worm genetics</a:t>
            </a:r>
            <a:endParaRPr lang="en-US" sz="14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0F5775-5A15-39E2-6420-600DCCB3276E}"/>
              </a:ext>
            </a:extLst>
          </p:cNvPr>
          <p:cNvSpPr/>
          <p:nvPr/>
        </p:nvSpPr>
        <p:spPr>
          <a:xfrm>
            <a:off x="1637083" y="4663606"/>
            <a:ext cx="1093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Liu Lab</a:t>
            </a:r>
          </a:p>
          <a:p>
            <a:pPr algn="ctr"/>
            <a:r>
              <a:rPr lang="en-US" sz="1400" b="1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DNA editing</a:t>
            </a:r>
            <a:endParaRPr lang="en-US" sz="1400" i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379B99-D4C5-80F8-C6C4-B56459D176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3695" b="23694"/>
          <a:stretch/>
        </p:blipFill>
        <p:spPr>
          <a:xfrm>
            <a:off x="4929348" y="5410175"/>
            <a:ext cx="2796580" cy="971365"/>
          </a:xfrm>
          <a:prstGeom prst="rect">
            <a:avLst/>
          </a:prstGeom>
        </p:spPr>
      </p:pic>
      <p:pic>
        <p:nvPicPr>
          <p:cNvPr id="9218" name="Picture 2" descr="Laboratory for Deep Neurophenotyping: Anoopum Gupta, MD, PhD">
            <a:extLst>
              <a:ext uri="{FF2B5EF4-FFF2-40B4-BE49-F238E27FC236}">
                <a16:creationId xmlns:a16="http://schemas.microsoft.com/office/drawing/2014/main" id="{2AE6E173-E41B-3908-34A7-6BF55AA1F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r="11215" b="14294"/>
          <a:stretch/>
        </p:blipFill>
        <p:spPr bwMode="auto">
          <a:xfrm>
            <a:off x="8693002" y="2806104"/>
            <a:ext cx="1573952" cy="17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ECA2B3-CAE5-E066-1389-5AB2052906E8}"/>
              </a:ext>
            </a:extLst>
          </p:cNvPr>
          <p:cNvSpPr/>
          <p:nvPr/>
        </p:nvSpPr>
        <p:spPr>
          <a:xfrm>
            <a:off x="8896438" y="4653443"/>
            <a:ext cx="1535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Gupta Lab</a:t>
            </a:r>
          </a:p>
          <a:p>
            <a:pPr algn="ctr"/>
            <a:r>
              <a:rPr lang="en-US" sz="1400" i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Digital biomarkers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F00CBA9-C0F7-75D2-16D8-C50D1CAC4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71"/>
          <a:stretch/>
        </p:blipFill>
        <p:spPr bwMode="auto">
          <a:xfrm>
            <a:off x="3162132" y="5484341"/>
            <a:ext cx="1477416" cy="82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E73E04-ACC2-8549-FEFF-75C3EE894486}"/>
              </a:ext>
            </a:extLst>
          </p:cNvPr>
          <p:cNvSpPr txBox="1"/>
          <p:nvPr/>
        </p:nvSpPr>
        <p:spPr>
          <a:xfrm>
            <a:off x="152400" y="845489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FAA 2.0:  towards definitive medicines for FA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A90F7-1755-6F6B-1BC3-2469982DDE3F}"/>
              </a:ext>
            </a:extLst>
          </p:cNvPr>
          <p:cNvSpPr/>
          <p:nvPr/>
        </p:nvSpPr>
        <p:spPr>
          <a:xfrm>
            <a:off x="1299761" y="1781857"/>
            <a:ext cx="8988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</a:rPr>
              <a:t>Genes </a:t>
            </a:r>
            <a:r>
              <a:rPr lang="en-US" b="1" dirty="0">
                <a:latin typeface="Gill Sans SemiBold" panose="020B0502020104020203" pitchFamily="34" charset="-79"/>
                <a:cs typeface="Gill Sans SemiBold" panose="020B0502020104020203" pitchFamily="34" charset="-79"/>
                <a:sym typeface="Wingdings" pitchFamily="2" charset="2"/>
              </a:rPr>
              <a:t> Genetic Modifiers  Environmental Modifiers  Pathogenesis  Biomarkers</a:t>
            </a:r>
            <a:endParaRPr lang="en-US" sz="1400" i="1" dirty="0"/>
          </a:p>
        </p:txBody>
      </p:sp>
      <p:pic>
        <p:nvPicPr>
          <p:cNvPr id="7" name="Picture 2" descr="Broad Institute of MIT and Harvard | NYU Tandon School of Engineering">
            <a:extLst>
              <a:ext uri="{FF2B5EF4-FFF2-40B4-BE49-F238E27FC236}">
                <a16:creationId xmlns:a16="http://schemas.microsoft.com/office/drawing/2014/main" id="{A1343C2B-23F2-EFAB-83FF-13F936DA4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7" r="73816" b="31852"/>
          <a:stretch/>
        </p:blipFill>
        <p:spPr bwMode="auto">
          <a:xfrm>
            <a:off x="7880189" y="5484341"/>
            <a:ext cx="812813" cy="8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2B4DCE-97D8-A372-5D42-0970435418DA}"/>
              </a:ext>
            </a:extLst>
          </p:cNvPr>
          <p:cNvSpPr/>
          <p:nvPr/>
        </p:nvSpPr>
        <p:spPr>
          <a:xfrm>
            <a:off x="5948493" y="2712027"/>
            <a:ext cx="4606424" cy="26981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BC1751-CBD7-3514-AF7E-B94D33603825}"/>
              </a:ext>
            </a:extLst>
          </p:cNvPr>
          <p:cNvSpPr/>
          <p:nvPr/>
        </p:nvSpPr>
        <p:spPr>
          <a:xfrm>
            <a:off x="1484683" y="2709993"/>
            <a:ext cx="2867496" cy="26981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C73D0-2BF4-F3EE-B1FF-A5966A41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68" y="1554767"/>
            <a:ext cx="6513526" cy="2771679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Obtained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Fdx2</a:t>
            </a:r>
            <a:r>
              <a:rPr lang="en-US" sz="16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em1Murr/</a:t>
            </a:r>
            <a:r>
              <a:rPr lang="en-US" sz="16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Murr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mice from Jackson labs (Summer 2023)</a:t>
            </a:r>
          </a:p>
          <a:p>
            <a:pPr lvl="1"/>
            <a:r>
              <a:rPr lang="en-US" sz="1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Fdx2</a:t>
            </a:r>
            <a:r>
              <a:rPr lang="en-US" sz="1600" b="0" i="1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–/–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mouse</a:t>
            </a: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 embryonic lethal by E9.5</a:t>
            </a:r>
            <a:r>
              <a:rPr lang="en-US" sz="16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1600" b="0" i="1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Fdx2</a:t>
            </a:r>
            <a:r>
              <a:rPr lang="en-US" sz="1600" i="1" baseline="300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b="0" i="1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/– </a:t>
            </a:r>
            <a:r>
              <a:rPr lang="en-US" sz="16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sometimes show ocular defects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Crossed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Fdx2</a:t>
            </a:r>
            <a:r>
              <a:rPr lang="en-US" sz="1600" b="0" i="1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+/–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Fxn</a:t>
            </a:r>
            <a:r>
              <a:rPr lang="en-US" sz="1600" b="0" i="1" baseline="3000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+/–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(Fall 2023)</a:t>
            </a:r>
          </a:p>
          <a:p>
            <a:pPr>
              <a:buFont typeface="Arial" pitchFamily="34" charset="0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Ongoing, 10 male mice per group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Started dox at 3 months of age (February 2024)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Checking body weight each week, lifespan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Rotarod and grip testing at 12 &amp; 15 weeks (Summer 2024)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C55AEA2-9876-E463-1672-ED2F7F2B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1" y="22511"/>
            <a:ext cx="11513574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Further validation of mammalian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FDX2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as a therapeutic target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7762BC-DD62-9B80-ED4A-D6B5D77C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90" y="1282937"/>
            <a:ext cx="4335044" cy="2825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19CD33-F9A3-B3BF-9DA8-36A1CA948EB8}"/>
              </a:ext>
            </a:extLst>
          </p:cNvPr>
          <p:cNvSpPr txBox="1"/>
          <p:nvPr/>
        </p:nvSpPr>
        <p:spPr>
          <a:xfrm>
            <a:off x="348768" y="122944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Mouse models</a:t>
            </a:r>
            <a:endParaRPr lang="en-US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290BC-FCD3-EB46-DA3E-ED3D726C9E3F}"/>
              </a:ext>
            </a:extLst>
          </p:cNvPr>
          <p:cNvSpPr txBox="1"/>
          <p:nvPr/>
        </p:nvSpPr>
        <p:spPr>
          <a:xfrm>
            <a:off x="348768" y="4729268"/>
            <a:ext cx="787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Human cellular model</a:t>
            </a:r>
            <a:endParaRPr lang="en-US" b="1" i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DA44C42-5C18-0611-0402-13CFD6C1E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176" y="4913934"/>
            <a:ext cx="2160035" cy="130878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F3CF7C3-3DC5-3E09-5849-079951F85103}"/>
              </a:ext>
            </a:extLst>
          </p:cNvPr>
          <p:cNvSpPr txBox="1">
            <a:spLocks/>
          </p:cNvSpPr>
          <p:nvPr/>
        </p:nvSpPr>
        <p:spPr>
          <a:xfrm>
            <a:off x="342144" y="5156040"/>
            <a:ext cx="6513526" cy="92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Testing pooled and individual siRNA against FDX2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Will combine with FXN KO, shRNA if needed</a:t>
            </a:r>
          </a:p>
        </p:txBody>
      </p:sp>
    </p:spTree>
    <p:extLst>
      <p:ext uri="{BB962C8B-B14F-4D97-AF65-F5344CB8AC3E}">
        <p14:creationId xmlns:p14="http://schemas.microsoft.com/office/powerpoint/2010/main" val="2196769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4733</TotalTime>
  <Words>908</Words>
  <Application>Microsoft Office PowerPoint</Application>
  <PresentationFormat>Widescreen</PresentationFormat>
  <Paragraphs>200</Paragraphs>
  <Slides>18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Gill Sans</vt:lpstr>
      <vt:lpstr>Gill Sans SemiBold</vt:lpstr>
      <vt:lpstr>Office Theme</vt:lpstr>
      <vt:lpstr>PowerPoint Presentation</vt:lpstr>
      <vt:lpstr>PowerPoint Presentation</vt:lpstr>
      <vt:lpstr>PowerPoint Presentation</vt:lpstr>
      <vt:lpstr>Dominant missense mutations in NFS-1 and FDX-2 suppress the oxygen lethality of Frataxin loss</vt:lpstr>
      <vt:lpstr>An FDX2 null mutant heterozygote, fdx-2(0)/fdx-2(+), rescues a Frataxin null mutant for oxygen lethality and slow growth in 1% oxygen</vt:lpstr>
      <vt:lpstr>The FDX-2 suppressor residues lie at NFS-1-FDX-2 interaction surface</vt:lpstr>
      <vt:lpstr>PowerPoint Presentation</vt:lpstr>
      <vt:lpstr>PowerPoint Presentation</vt:lpstr>
      <vt:lpstr>Further validation of mammalian FDX2 as a therapeutic target</vt:lpstr>
      <vt:lpstr>Will 8% hypoxia prevent early death in shFxn mice?</vt:lpstr>
      <vt:lpstr>PowerPoint Presentation</vt:lpstr>
      <vt:lpstr>NGLY1 as a candidate, novel mediator of pathogenesis</vt:lpstr>
      <vt:lpstr>Understanding adipose tissue pathogenesis in shFxn mice</vt:lpstr>
      <vt:lpstr>PowerPoint Presentation</vt:lpstr>
      <vt:lpstr>PowerPoint Presentation</vt:lpstr>
      <vt:lpstr>Development of Sensitive Motor Outcomes for FA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Kotrys</dc:creator>
  <cp:lastModifiedBy>Sarah Calvo</cp:lastModifiedBy>
  <cp:revision>249</cp:revision>
  <dcterms:created xsi:type="dcterms:W3CDTF">2020-09-11T14:40:25Z</dcterms:created>
  <dcterms:modified xsi:type="dcterms:W3CDTF">2024-04-01T22:19:04Z</dcterms:modified>
</cp:coreProperties>
</file>