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8" r:id="rId3"/>
    <p:sldId id="279" r:id="rId4"/>
    <p:sldId id="259" r:id="rId5"/>
    <p:sldId id="276" r:id="rId6"/>
    <p:sldId id="280" r:id="rId7"/>
    <p:sldId id="281" r:id="rId8"/>
    <p:sldId id="282" r:id="rId9"/>
    <p:sldId id="283" r:id="rId10"/>
    <p:sldId id="285" r:id="rId11"/>
    <p:sldId id="284" r:id="rId12"/>
    <p:sldId id="267" r:id="rId13"/>
    <p:sldId id="286" r:id="rId14"/>
    <p:sldId id="287" r:id="rId15"/>
    <p:sldId id="288" r:id="rId16"/>
    <p:sldId id="290" r:id="rId17"/>
    <p:sldId id="28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94"/>
  </p:normalViewPr>
  <p:slideViewPr>
    <p:cSldViewPr snapToGrid="0" snapToObjects="1">
      <p:cViewPr varScale="1">
        <p:scale>
          <a:sx n="121" d="100"/>
          <a:sy n="121" d="100"/>
        </p:scale>
        <p:origin x="1792"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A7A46-6812-D544-AA42-6F8F37F3F3A8}" type="datetimeFigureOut">
              <a:rPr lang="en-US" smtClean="0"/>
              <a:t>5/28/23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CD583E-4486-964B-A53D-A71D15DF4458}" type="slidenum">
              <a:rPr lang="en-US" smtClean="0"/>
              <a:t>‹#›</a:t>
            </a:fld>
            <a:endParaRPr lang="en-US"/>
          </a:p>
        </p:txBody>
      </p:sp>
    </p:spTree>
    <p:extLst>
      <p:ext uri="{BB962C8B-B14F-4D97-AF65-F5344CB8AC3E}">
        <p14:creationId xmlns:p14="http://schemas.microsoft.com/office/powerpoint/2010/main" val="784325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D583E-4486-964B-A53D-A71D15DF4458}" type="slidenum">
              <a:rPr lang="en-US" smtClean="0"/>
              <a:t>3</a:t>
            </a:fld>
            <a:endParaRPr lang="en-US"/>
          </a:p>
        </p:txBody>
      </p:sp>
    </p:spTree>
    <p:extLst>
      <p:ext uri="{BB962C8B-B14F-4D97-AF65-F5344CB8AC3E}">
        <p14:creationId xmlns:p14="http://schemas.microsoft.com/office/powerpoint/2010/main" val="1981277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D583E-4486-964B-A53D-A71D15DF4458}" type="slidenum">
              <a:rPr lang="en-US" smtClean="0"/>
              <a:t>4</a:t>
            </a:fld>
            <a:endParaRPr lang="en-US"/>
          </a:p>
        </p:txBody>
      </p:sp>
    </p:spTree>
    <p:extLst>
      <p:ext uri="{BB962C8B-B14F-4D97-AF65-F5344CB8AC3E}">
        <p14:creationId xmlns:p14="http://schemas.microsoft.com/office/powerpoint/2010/main" val="3609200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D583E-4486-964B-A53D-A71D15DF4458}" type="slidenum">
              <a:rPr lang="en-US" smtClean="0"/>
              <a:t>14</a:t>
            </a:fld>
            <a:endParaRPr lang="en-US"/>
          </a:p>
        </p:txBody>
      </p:sp>
    </p:spTree>
    <p:extLst>
      <p:ext uri="{BB962C8B-B14F-4D97-AF65-F5344CB8AC3E}">
        <p14:creationId xmlns:p14="http://schemas.microsoft.com/office/powerpoint/2010/main" val="698094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D583E-4486-964B-A53D-A71D15DF4458}" type="slidenum">
              <a:rPr lang="en-US" smtClean="0"/>
              <a:t>15</a:t>
            </a:fld>
            <a:endParaRPr lang="en-US"/>
          </a:p>
        </p:txBody>
      </p:sp>
    </p:spTree>
    <p:extLst>
      <p:ext uri="{BB962C8B-B14F-4D97-AF65-F5344CB8AC3E}">
        <p14:creationId xmlns:p14="http://schemas.microsoft.com/office/powerpoint/2010/main" val="3812580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CD583E-4486-964B-A53D-A71D15DF4458}" type="slidenum">
              <a:rPr lang="en-US" smtClean="0"/>
              <a:t>16</a:t>
            </a:fld>
            <a:endParaRPr lang="en-US"/>
          </a:p>
        </p:txBody>
      </p:sp>
    </p:spTree>
    <p:extLst>
      <p:ext uri="{BB962C8B-B14F-4D97-AF65-F5344CB8AC3E}">
        <p14:creationId xmlns:p14="http://schemas.microsoft.com/office/powerpoint/2010/main" val="1219697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84A0984-55EE-3843-9C72-A6B482875F37}" type="datetimeFigureOut">
              <a:rPr lang="en-US" smtClean="0"/>
              <a:t>5/28/23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182297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4A0984-55EE-3843-9C72-A6B482875F37}" type="datetimeFigureOut">
              <a:rPr lang="en-US" smtClean="0"/>
              <a:t>5/28/23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392959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4A0984-55EE-3843-9C72-A6B482875F37}" type="datetimeFigureOut">
              <a:rPr lang="en-US" smtClean="0"/>
              <a:t>5/28/23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768211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4A0984-55EE-3843-9C72-A6B482875F37}" type="datetimeFigureOut">
              <a:rPr lang="en-US" smtClean="0"/>
              <a:t>5/28/23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1825319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4A0984-55EE-3843-9C72-A6B482875F37}" type="datetimeFigureOut">
              <a:rPr lang="en-US" smtClean="0"/>
              <a:t>5/28/23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164759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4A0984-55EE-3843-9C72-A6B482875F37}" type="datetimeFigureOut">
              <a:rPr lang="en-US" smtClean="0"/>
              <a:t>5/28/23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25776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4A0984-55EE-3843-9C72-A6B482875F37}" type="datetimeFigureOut">
              <a:rPr lang="en-US" smtClean="0"/>
              <a:t>5/28/23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877711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4A0984-55EE-3843-9C72-A6B482875F37}" type="datetimeFigureOut">
              <a:rPr lang="en-US" smtClean="0"/>
              <a:t>5/28/23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212836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4A0984-55EE-3843-9C72-A6B482875F37}" type="datetimeFigureOut">
              <a:rPr lang="en-US" smtClean="0"/>
              <a:t>5/28/23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3386238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4A0984-55EE-3843-9C72-A6B482875F37}" type="datetimeFigureOut">
              <a:rPr lang="en-US" smtClean="0"/>
              <a:t>5/28/23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407009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4A0984-55EE-3843-9C72-A6B482875F37}" type="datetimeFigureOut">
              <a:rPr lang="en-US" smtClean="0"/>
              <a:t>5/28/23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C820-4754-C44C-B865-3792611EC213}" type="slidenum">
              <a:rPr lang="en-US" smtClean="0"/>
              <a:t>‹#›</a:t>
            </a:fld>
            <a:endParaRPr lang="en-US"/>
          </a:p>
        </p:txBody>
      </p:sp>
    </p:spTree>
    <p:extLst>
      <p:ext uri="{BB962C8B-B14F-4D97-AF65-F5344CB8AC3E}">
        <p14:creationId xmlns:p14="http://schemas.microsoft.com/office/powerpoint/2010/main" val="357788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A0984-55EE-3843-9C72-A6B482875F37}" type="datetimeFigureOut">
              <a:rPr lang="en-US" smtClean="0"/>
              <a:t>5/28/23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CC820-4754-C44C-B865-3792611EC213}" type="slidenum">
              <a:rPr lang="en-US" smtClean="0"/>
              <a:t>‹#›</a:t>
            </a:fld>
            <a:endParaRPr lang="en-US"/>
          </a:p>
        </p:txBody>
      </p:sp>
    </p:spTree>
    <p:extLst>
      <p:ext uri="{BB962C8B-B14F-4D97-AF65-F5344CB8AC3E}">
        <p14:creationId xmlns:p14="http://schemas.microsoft.com/office/powerpoint/2010/main" val="2026227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a:solidFill>
                  <a:srgbClr val="800000"/>
                </a:solidFill>
                <a:latin typeface="Elephant Pro" pitchFamily="2" charset="0"/>
                <a:ea typeface="STCaiyun" panose="020B0400000000000000" pitchFamily="34" charset="-122"/>
                <a:cs typeface="Elephant Pro" panose="020F0502020204030204" pitchFamily="34" charset="0"/>
              </a:rPr>
              <a:t>ATGU TRIVIA</a:t>
            </a:r>
          </a:p>
        </p:txBody>
      </p:sp>
      <p:sp>
        <p:nvSpPr>
          <p:cNvPr id="3" name="Subtitle 2"/>
          <p:cNvSpPr>
            <a:spLocks noGrp="1"/>
          </p:cNvSpPr>
          <p:nvPr>
            <p:ph type="subTitle" idx="1"/>
          </p:nvPr>
        </p:nvSpPr>
        <p:spPr/>
        <p:txBody>
          <a:bodyPr/>
          <a:lstStyle/>
          <a:p>
            <a:r>
              <a:rPr lang="en-US" dirty="0">
                <a:cs typeface="Calibri"/>
              </a:rPr>
              <a:t>2023 edition</a:t>
            </a:r>
          </a:p>
          <a:p>
            <a:r>
              <a:rPr lang="en-US" dirty="0"/>
              <a:t>Daniel Howrigan</a:t>
            </a:r>
          </a:p>
          <a:p>
            <a:r>
              <a:rPr lang="en-US" dirty="0"/>
              <a:t>Jack Fu</a:t>
            </a:r>
          </a:p>
        </p:txBody>
      </p:sp>
    </p:spTree>
    <p:extLst>
      <p:ext uri="{BB962C8B-B14F-4D97-AF65-F5344CB8AC3E}">
        <p14:creationId xmlns:p14="http://schemas.microsoft.com/office/powerpoint/2010/main" val="215458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6: Who is not a Kardashian? </a:t>
            </a:r>
          </a:p>
          <a:p>
            <a:pPr marL="0" indent="0">
              <a:buNone/>
            </a:pPr>
            <a:endParaRPr lang="en-US" sz="1900" b="1" dirty="0"/>
          </a:p>
          <a:p>
            <a:pPr marL="0" indent="0">
              <a:buNone/>
            </a:pPr>
            <a:r>
              <a:rPr lang="en-US" sz="1900" b="1" dirty="0"/>
              <a:t>A)	Khloe</a:t>
            </a:r>
          </a:p>
          <a:p>
            <a:pPr marL="0" indent="0">
              <a:buNone/>
            </a:pPr>
            <a:r>
              <a:rPr lang="en-US" sz="1900" b="1" dirty="0"/>
              <a:t>B)	Kim</a:t>
            </a:r>
          </a:p>
          <a:p>
            <a:pPr marL="0" indent="0">
              <a:buNone/>
            </a:pPr>
            <a:r>
              <a:rPr lang="en-US" sz="1900" b="1" dirty="0"/>
              <a:t>C)	Kourtney</a:t>
            </a:r>
          </a:p>
          <a:p>
            <a:pPr marL="0" indent="0">
              <a:buNone/>
            </a:pPr>
            <a:r>
              <a:rPr lang="en-US" sz="1900" b="1" dirty="0"/>
              <a:t>D)	Kaitlin</a:t>
            </a:r>
          </a:p>
          <a:p>
            <a:pPr marL="0" indent="0">
              <a:buNone/>
            </a:pPr>
            <a:r>
              <a:rPr lang="en-US" sz="1900" b="1" dirty="0"/>
              <a:t>E)	Kris</a:t>
            </a:r>
          </a:p>
          <a:p>
            <a:pPr marL="457200" indent="-457200">
              <a:buAutoNum type="alphaUcParenR" startAt="6"/>
            </a:pPr>
            <a:r>
              <a:rPr lang="en-US" sz="1900" b="1" dirty="0"/>
              <a:t>Kendall</a:t>
            </a:r>
          </a:p>
          <a:p>
            <a:pPr marL="457200" indent="-457200">
              <a:buAutoNum type="alphaUcParenR" startAt="6"/>
            </a:pPr>
            <a:r>
              <a:rPr lang="en-US" sz="1900" b="1" dirty="0"/>
              <a:t>Kylie</a:t>
            </a:r>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273809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7: In 2023, this professional US sports team set the new league record for wins in a single season</a:t>
            </a:r>
          </a:p>
          <a:p>
            <a:pPr marL="0" indent="0">
              <a:buNone/>
            </a:pPr>
            <a:endParaRPr lang="en-US" sz="1900" b="1" dirty="0"/>
          </a:p>
          <a:p>
            <a:pPr marL="0" indent="0">
              <a:buNone/>
            </a:pPr>
            <a:r>
              <a:rPr lang="en-US" sz="1900" i="1" dirty="0"/>
              <a:t>Insert name on answer sheet</a:t>
            </a:r>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1790360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10"/>
            <a:ext cx="8229600" cy="1143000"/>
          </a:xfrm>
        </p:spPr>
        <p:txBody>
          <a:bodyPr>
            <a:normAutofit/>
          </a:bodyPr>
          <a:lstStyle/>
          <a:p>
            <a:pPr algn="l"/>
            <a:r>
              <a:rPr lang="en-US" sz="2800" b="1" i="1" dirty="0"/>
              <a:t>Part 2: Markets, compute, or genetics?</a:t>
            </a:r>
          </a:p>
        </p:txBody>
      </p:sp>
      <p:sp>
        <p:nvSpPr>
          <p:cNvPr id="7" name="Content Placeholder 2"/>
          <p:cNvSpPr txBox="1">
            <a:spLocks/>
          </p:cNvSpPr>
          <p:nvPr/>
        </p:nvSpPr>
        <p:spPr>
          <a:xfrm>
            <a:off x="183277" y="1089668"/>
            <a:ext cx="7324919" cy="475037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600" dirty="0"/>
              <a:t>Match the description with the abbreviation (1 point each)</a:t>
            </a:r>
          </a:p>
          <a:p>
            <a:pPr marL="0" indent="0">
              <a:buFont typeface="Arial"/>
              <a:buNone/>
            </a:pPr>
            <a:endParaRPr lang="en-US" sz="1200" dirty="0"/>
          </a:p>
          <a:p>
            <a:pPr marL="457200" indent="-457200">
              <a:buFont typeface="Arial"/>
              <a:buAutoNum type="arabicParenR"/>
            </a:pPr>
            <a:r>
              <a:rPr lang="en-US" sz="1400" dirty="0"/>
              <a:t>Settled a $787 million dollar lawsuit for defamation</a:t>
            </a:r>
            <a:endParaRPr lang="en-US" sz="1400" i="1" dirty="0"/>
          </a:p>
          <a:p>
            <a:pPr marL="457200" indent="-457200">
              <a:buFont typeface="Arial"/>
              <a:buAutoNum type="arabicParenR"/>
            </a:pPr>
            <a:r>
              <a:rPr lang="en-US" sz="1400" dirty="0"/>
              <a:t>Network protocol invented in 1972 to move data </a:t>
            </a:r>
          </a:p>
          <a:p>
            <a:pPr marL="457200" indent="-457200">
              <a:buFont typeface="Arial"/>
              <a:buAutoNum type="arabicParenR"/>
            </a:pPr>
            <a:r>
              <a:rPr lang="en-US" sz="1400" dirty="0"/>
              <a:t>Native crypto token of the bankrupt crypto derivates exchange</a:t>
            </a:r>
          </a:p>
          <a:p>
            <a:pPr marL="457200" indent="-457200">
              <a:buFont typeface="Arial"/>
              <a:buAutoNum type="arabicParenR"/>
            </a:pPr>
            <a:r>
              <a:rPr lang="en-US" sz="1400" dirty="0"/>
              <a:t>Crypto exchange that went belly up in November 2022</a:t>
            </a:r>
          </a:p>
          <a:p>
            <a:pPr marL="457200" indent="-457200">
              <a:buFont typeface="Arial"/>
              <a:buAutoNum type="arabicParenR"/>
            </a:pPr>
            <a:r>
              <a:rPr lang="en-US" sz="1400" dirty="0"/>
              <a:t>Genetic disorder on the X chromosome</a:t>
            </a:r>
          </a:p>
          <a:p>
            <a:pPr marL="457200" indent="-457200">
              <a:buFont typeface="Arial"/>
              <a:buAutoNum type="arabicParenR"/>
            </a:pPr>
            <a:r>
              <a:rPr lang="en-US" sz="1400" dirty="0"/>
              <a:t>Former crypto exchange CEO</a:t>
            </a:r>
          </a:p>
          <a:p>
            <a:pPr marL="457200" indent="-457200">
              <a:buFont typeface="Arial"/>
              <a:buAutoNum type="arabicParenR"/>
            </a:pPr>
            <a:r>
              <a:rPr lang="en-US" sz="1400" dirty="0"/>
              <a:t>Network Protocol to send text over mobile devices</a:t>
            </a:r>
          </a:p>
          <a:p>
            <a:pPr marL="457200" indent="-457200">
              <a:buFont typeface="+mj-lt"/>
              <a:buAutoNum type="arabicParenR" startAt="8"/>
            </a:pPr>
            <a:r>
              <a:rPr lang="en-US" sz="1400" dirty="0"/>
              <a:t>Nucleotide base change</a:t>
            </a:r>
          </a:p>
          <a:p>
            <a:pPr marL="457200" indent="-457200">
              <a:buFont typeface="Arial"/>
              <a:buAutoNum type="arabicParenR" startAt="8"/>
            </a:pPr>
            <a:r>
              <a:rPr lang="en-US" sz="1400" dirty="0"/>
              <a:t>Victim of a 2023 bank run</a:t>
            </a:r>
          </a:p>
          <a:p>
            <a:pPr marL="457200" indent="-457200">
              <a:buFont typeface="Arial"/>
              <a:buAutoNum type="arabicParenR" startAt="8"/>
            </a:pPr>
            <a:r>
              <a:rPr lang="en-US" sz="1400" dirty="0"/>
              <a:t>Adobe flash multimedia file format</a:t>
            </a:r>
          </a:p>
          <a:p>
            <a:pPr marL="457200" indent="-457200">
              <a:buFont typeface="Arial"/>
              <a:buAutoNum type="arabicParenR" startAt="8"/>
            </a:pPr>
            <a:r>
              <a:rPr lang="en-US" sz="1400" dirty="0"/>
              <a:t>Unformatted ASCII character file extension</a:t>
            </a:r>
          </a:p>
          <a:p>
            <a:pPr marL="457200" indent="-457200">
              <a:buFont typeface="Arial"/>
              <a:buAutoNum type="arabicParenR" startAt="8"/>
            </a:pPr>
            <a:r>
              <a:rPr lang="en-US" sz="1400" dirty="0"/>
              <a:t>Bought Credit Suisse</a:t>
            </a:r>
          </a:p>
          <a:p>
            <a:pPr marL="457200" indent="-457200">
              <a:buFont typeface="Arial"/>
              <a:buAutoNum type="arabicParenR" startAt="8"/>
            </a:pPr>
            <a:r>
              <a:rPr lang="en-US" sz="1400" dirty="0"/>
              <a:t>Interface for connecting compute devices</a:t>
            </a:r>
          </a:p>
          <a:p>
            <a:pPr marL="457200" indent="-457200">
              <a:buFont typeface="Arial"/>
              <a:buAutoNum type="arabicParenR" startAt="8"/>
            </a:pPr>
            <a:r>
              <a:rPr lang="en-US" sz="1400" dirty="0"/>
              <a:t>One ACMG designation for a genetic variant</a:t>
            </a:r>
          </a:p>
          <a:p>
            <a:pPr marL="457200" indent="-457200">
              <a:buFont typeface="Arial"/>
              <a:buAutoNum type="arabicParenR" startAt="8"/>
            </a:pPr>
            <a:r>
              <a:rPr lang="en-US" sz="1400" dirty="0"/>
              <a:t>Predominant Covid variant in US</a:t>
            </a:r>
          </a:p>
          <a:p>
            <a:pPr marL="457200" indent="-457200">
              <a:buFont typeface="Arial"/>
              <a:buAutoNum type="arabicParenR" startAt="8"/>
            </a:pPr>
            <a:r>
              <a:rPr lang="en-US" sz="1400" dirty="0"/>
              <a:t>Crypto token in the middle of an SEC lawsuit starting in Dec 2020</a:t>
            </a:r>
          </a:p>
          <a:p>
            <a:pPr marL="457200" indent="-457200">
              <a:buFont typeface="Arial"/>
              <a:buAutoNum type="arabicParenR" startAt="8"/>
            </a:pPr>
            <a:r>
              <a:rPr lang="en-US" sz="1400" dirty="0"/>
              <a:t>Unzipped tar file extraction</a:t>
            </a:r>
          </a:p>
        </p:txBody>
      </p:sp>
      <p:sp>
        <p:nvSpPr>
          <p:cNvPr id="8" name="TextBox 7"/>
          <p:cNvSpPr txBox="1"/>
          <p:nvPr/>
        </p:nvSpPr>
        <p:spPr>
          <a:xfrm>
            <a:off x="6287958" y="957514"/>
            <a:ext cx="2440476" cy="5909310"/>
          </a:xfrm>
          <a:prstGeom prst="rect">
            <a:avLst/>
          </a:prstGeom>
          <a:noFill/>
        </p:spPr>
        <p:txBody>
          <a:bodyPr wrap="square" rtlCol="0">
            <a:spAutoFit/>
          </a:bodyPr>
          <a:lstStyle/>
          <a:p>
            <a:pPr algn="ctr"/>
            <a:r>
              <a:rPr lang="en-US" b="1" u="sng" dirty="0"/>
              <a:t>Abbreviation</a:t>
            </a:r>
          </a:p>
          <a:p>
            <a:pPr algn="ctr"/>
            <a:r>
              <a:rPr lang="en-US" b="1" dirty="0"/>
              <a:t>FTP</a:t>
            </a:r>
          </a:p>
          <a:p>
            <a:pPr algn="ctr"/>
            <a:r>
              <a:rPr lang="en-US" b="1" dirty="0"/>
              <a:t>SVB</a:t>
            </a:r>
          </a:p>
          <a:p>
            <a:pPr algn="ctr"/>
            <a:r>
              <a:rPr lang="en-US" b="1" dirty="0"/>
              <a:t>UBS</a:t>
            </a:r>
          </a:p>
          <a:p>
            <a:pPr algn="ctr"/>
            <a:r>
              <a:rPr lang="en-US" b="1" dirty="0"/>
              <a:t>XVF</a:t>
            </a:r>
          </a:p>
          <a:p>
            <a:pPr algn="ctr"/>
            <a:r>
              <a:rPr lang="en-US" b="1" dirty="0"/>
              <a:t>FTT</a:t>
            </a:r>
          </a:p>
          <a:p>
            <a:pPr algn="ctr"/>
            <a:r>
              <a:rPr lang="en-US" b="1" dirty="0"/>
              <a:t>SNV</a:t>
            </a:r>
          </a:p>
          <a:p>
            <a:pPr algn="ctr"/>
            <a:r>
              <a:rPr lang="en-US" b="1" dirty="0"/>
              <a:t>USB</a:t>
            </a:r>
          </a:p>
          <a:p>
            <a:pPr algn="ctr"/>
            <a:r>
              <a:rPr lang="en-US" b="1" dirty="0"/>
              <a:t>VHS</a:t>
            </a:r>
          </a:p>
          <a:p>
            <a:pPr algn="ctr"/>
            <a:r>
              <a:rPr lang="en-US" b="1" dirty="0"/>
              <a:t>SPF</a:t>
            </a:r>
          </a:p>
          <a:p>
            <a:pPr algn="ctr"/>
            <a:r>
              <a:rPr lang="en-US" b="1" dirty="0"/>
              <a:t>XBT</a:t>
            </a:r>
          </a:p>
          <a:p>
            <a:pPr algn="ctr"/>
            <a:r>
              <a:rPr lang="en-US" b="1" dirty="0"/>
              <a:t>FTX</a:t>
            </a:r>
          </a:p>
          <a:p>
            <a:pPr algn="ctr"/>
            <a:r>
              <a:rPr lang="en-US" b="1" dirty="0"/>
              <a:t>SMS</a:t>
            </a:r>
          </a:p>
          <a:p>
            <a:pPr algn="ctr"/>
            <a:r>
              <a:rPr lang="en-US" b="1" dirty="0"/>
              <a:t>VUS</a:t>
            </a:r>
          </a:p>
          <a:p>
            <a:pPr algn="ctr"/>
            <a:r>
              <a:rPr lang="en-US" b="1" dirty="0"/>
              <a:t>FXS</a:t>
            </a:r>
          </a:p>
          <a:p>
            <a:pPr algn="ctr"/>
            <a:r>
              <a:rPr lang="en-US" b="1" dirty="0"/>
              <a:t>SBF</a:t>
            </a:r>
          </a:p>
          <a:p>
            <a:pPr algn="ctr"/>
            <a:r>
              <a:rPr lang="en-US" b="1" dirty="0"/>
              <a:t>XBB</a:t>
            </a:r>
          </a:p>
          <a:p>
            <a:pPr algn="ctr"/>
            <a:r>
              <a:rPr lang="en-US" b="1" dirty="0"/>
              <a:t>FOX</a:t>
            </a:r>
          </a:p>
          <a:p>
            <a:pPr algn="ctr"/>
            <a:r>
              <a:rPr lang="en-US" b="1" dirty="0"/>
              <a:t>SWF</a:t>
            </a:r>
          </a:p>
          <a:p>
            <a:pPr algn="ctr"/>
            <a:r>
              <a:rPr lang="en-US" b="1" dirty="0"/>
              <a:t>TXT</a:t>
            </a:r>
          </a:p>
          <a:p>
            <a:pPr algn="ctr"/>
            <a:r>
              <a:rPr lang="en-US" b="1" dirty="0"/>
              <a:t>XRP</a:t>
            </a:r>
          </a:p>
        </p:txBody>
      </p:sp>
      <p:sp>
        <p:nvSpPr>
          <p:cNvPr id="3" name="TextBox 2">
            <a:extLst>
              <a:ext uri="{FF2B5EF4-FFF2-40B4-BE49-F238E27FC236}">
                <a16:creationId xmlns:a16="http://schemas.microsoft.com/office/drawing/2014/main" id="{94B99AF0-FE87-4CCA-B761-66E5486A007A}"/>
              </a:ext>
            </a:extLst>
          </p:cNvPr>
          <p:cNvSpPr txBox="1"/>
          <p:nvPr/>
        </p:nvSpPr>
        <p:spPr>
          <a:xfrm>
            <a:off x="6558454" y="268175"/>
            <a:ext cx="2128345" cy="369332"/>
          </a:xfrm>
          <a:prstGeom prst="rect">
            <a:avLst/>
          </a:prstGeom>
          <a:noFill/>
        </p:spPr>
        <p:txBody>
          <a:bodyPr wrap="square" rtlCol="0">
            <a:spAutoFit/>
          </a:bodyPr>
          <a:lstStyle/>
          <a:p>
            <a:r>
              <a:rPr lang="en-US"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2802350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598"/>
            <a:ext cx="8229600" cy="1143000"/>
          </a:xfrm>
        </p:spPr>
        <p:txBody>
          <a:bodyPr>
            <a:normAutofit/>
          </a:bodyPr>
          <a:lstStyle/>
          <a:p>
            <a:pPr algn="l"/>
            <a:r>
              <a:rPr lang="en-US" sz="2800" b="1" i="1" dirty="0"/>
              <a:t>Part 3: Do you even Broad?</a:t>
            </a:r>
          </a:p>
        </p:txBody>
      </p:sp>
      <p:sp>
        <p:nvSpPr>
          <p:cNvPr id="6" name="Content Placeholder 2"/>
          <p:cNvSpPr txBox="1">
            <a:spLocks/>
          </p:cNvSpPr>
          <p:nvPr/>
        </p:nvSpPr>
        <p:spPr>
          <a:xfrm>
            <a:off x="457199" y="1168598"/>
            <a:ext cx="6166923" cy="540611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300" b="1" dirty="0"/>
              <a:t>Match the technology/software name with the Broad Institute headline (2 points each)</a:t>
            </a:r>
          </a:p>
          <a:p>
            <a:pPr marL="0" indent="0">
              <a:buFont typeface="Arial"/>
              <a:buNone/>
            </a:pPr>
            <a:endParaRPr lang="en-US" sz="1300" dirty="0"/>
          </a:p>
          <a:p>
            <a:pPr marL="457200" indent="-457200">
              <a:buFont typeface="Arial"/>
              <a:buAutoNum type="arabicParenR"/>
            </a:pPr>
            <a:r>
              <a:rPr lang="en-US" sz="1300" dirty="0"/>
              <a:t>New method improves accuracy of DNA sequencing 1000-fold to detect rare genetic mutations. XXX could help scientists find early-stage cancer from blood samples, other disease-causing mutations, and more.</a:t>
            </a:r>
          </a:p>
          <a:p>
            <a:pPr marL="457200" indent="-457200">
              <a:buFont typeface="Arial"/>
              <a:buAutoNum type="arabicParenR"/>
            </a:pPr>
            <a:endParaRPr lang="en-US" sz="1300" dirty="0"/>
          </a:p>
          <a:p>
            <a:pPr marL="457200" indent="-457200">
              <a:buFont typeface="Arial"/>
              <a:buAutoNum type="arabicParenR"/>
            </a:pPr>
            <a:r>
              <a:rPr lang="en-US" sz="1300" dirty="0"/>
              <a:t>How one lab uses machine learning to solve a key gene therapy problem. A bioengineer and a computer scientist team up to find better adeno-associated viruses for gene delivery.</a:t>
            </a:r>
          </a:p>
          <a:p>
            <a:pPr marL="457200" indent="-457200">
              <a:buFont typeface="Arial"/>
              <a:buAutoNum type="arabicParenR"/>
            </a:pPr>
            <a:endParaRPr lang="en-US" sz="1300" dirty="0"/>
          </a:p>
          <a:p>
            <a:pPr marL="457200" indent="-457200">
              <a:buFont typeface="Arial"/>
              <a:buAutoNum type="arabicParenR"/>
            </a:pPr>
            <a:r>
              <a:rPr lang="en-US" sz="1300" dirty="0"/>
              <a:t>Genomes from 240 mammalian species reveal what makes the human genome unique. Studies from the XXX Project pinpoint key parts of the human genome that have remained unchanged after millions of years of evolution and may shed light on disease and unusual traits.</a:t>
            </a:r>
          </a:p>
          <a:p>
            <a:pPr marL="457200" indent="-457200">
              <a:buFont typeface="Arial"/>
              <a:buAutoNum type="arabicParenR"/>
            </a:pPr>
            <a:endParaRPr lang="en-US" sz="1300" dirty="0"/>
          </a:p>
          <a:p>
            <a:pPr marL="457200" indent="-457200">
              <a:buFont typeface="Arial"/>
              <a:buAutoNum type="arabicParenR"/>
            </a:pPr>
            <a:r>
              <a:rPr lang="en-US" sz="1300" dirty="0"/>
              <a:t>Systematic study of free fatty acids reveals new roles in metabolic diseases. Researchers have developed a technology, XXX, to analyze the effects of free fatty acids in any cell type and found type 2 diabetes genes that may further boost diabetes risk when cells are in a high-fat environment.</a:t>
            </a:r>
          </a:p>
          <a:p>
            <a:pPr marL="457200" indent="-457200">
              <a:buFont typeface="Arial"/>
              <a:buAutoNum type="arabicParenR"/>
            </a:pPr>
            <a:endParaRPr lang="en-US" sz="1300" dirty="0"/>
          </a:p>
          <a:p>
            <a:pPr marL="457200" indent="-457200">
              <a:buFont typeface="Arial"/>
              <a:buAutoNum type="arabicParenR"/>
            </a:pPr>
            <a:r>
              <a:rPr lang="en-US" sz="1300" dirty="0"/>
              <a:t>New method tracks gene expression in single cells over space and time. XXX can follow thousands of newly made RNA molecules within a cell simultaneously, revealing new insight into how genes are controlled.</a:t>
            </a:r>
          </a:p>
        </p:txBody>
      </p:sp>
      <p:sp>
        <p:nvSpPr>
          <p:cNvPr id="7" name="TextBox 6"/>
          <p:cNvSpPr txBox="1"/>
          <p:nvPr/>
        </p:nvSpPr>
        <p:spPr>
          <a:xfrm>
            <a:off x="6624122" y="1513036"/>
            <a:ext cx="2440476" cy="3416320"/>
          </a:xfrm>
          <a:prstGeom prst="rect">
            <a:avLst/>
          </a:prstGeom>
          <a:noFill/>
        </p:spPr>
        <p:txBody>
          <a:bodyPr wrap="square" rtlCol="0">
            <a:spAutoFit/>
          </a:bodyPr>
          <a:lstStyle/>
          <a:p>
            <a:pPr algn="ctr"/>
            <a:r>
              <a:rPr lang="en-US" sz="2400" b="1" u="sng" dirty="0"/>
              <a:t>Name</a:t>
            </a:r>
          </a:p>
          <a:p>
            <a:pPr algn="ctr"/>
            <a:endParaRPr lang="en-US" sz="2400" b="1" u="sng" dirty="0"/>
          </a:p>
          <a:p>
            <a:pPr algn="ctr"/>
            <a:r>
              <a:rPr lang="en-US" sz="2400" b="1" dirty="0">
                <a:effectLst/>
                <a:latin typeface="Helvetica Neue" panose="02000503000000020004" pitchFamily="2" charset="0"/>
              </a:rPr>
              <a:t>Micro-C</a:t>
            </a:r>
          </a:p>
          <a:p>
            <a:pPr algn="ctr"/>
            <a:r>
              <a:rPr lang="en-US" sz="2400" b="1" dirty="0">
                <a:effectLst/>
                <a:latin typeface="Helvetica Neue" panose="02000503000000020004" pitchFamily="2" charset="0"/>
              </a:rPr>
              <a:t>CODEC</a:t>
            </a:r>
          </a:p>
          <a:p>
            <a:pPr algn="ctr"/>
            <a:r>
              <a:rPr lang="en-US" sz="2400" b="1" dirty="0">
                <a:effectLst/>
                <a:latin typeface="Helvetica Neue" panose="02000503000000020004" pitchFamily="2" charset="0"/>
              </a:rPr>
              <a:t>Fit4Function</a:t>
            </a:r>
          </a:p>
          <a:p>
            <a:pPr algn="ctr"/>
            <a:r>
              <a:rPr lang="en-US" sz="2400" b="1" dirty="0" err="1">
                <a:effectLst/>
                <a:latin typeface="Helvetica Neue" panose="02000503000000020004" pitchFamily="2" charset="0"/>
              </a:rPr>
              <a:t>Zoonomia</a:t>
            </a:r>
            <a:endParaRPr lang="en-US" sz="2400" b="1" dirty="0">
              <a:effectLst/>
              <a:latin typeface="Helvetica Neue" panose="02000503000000020004" pitchFamily="2" charset="0"/>
            </a:endParaRPr>
          </a:p>
          <a:p>
            <a:pPr algn="ctr"/>
            <a:r>
              <a:rPr lang="en-US" sz="2400" b="1" dirty="0">
                <a:effectLst/>
                <a:latin typeface="Helvetica Neue" panose="02000503000000020004" pitchFamily="2" charset="0"/>
              </a:rPr>
              <a:t>FALCON</a:t>
            </a:r>
          </a:p>
          <a:p>
            <a:pPr algn="ctr"/>
            <a:r>
              <a:rPr lang="en-US" sz="2400" b="1" dirty="0" err="1">
                <a:effectLst/>
                <a:latin typeface="Helvetica Neue" panose="02000503000000020004" pitchFamily="2" charset="0"/>
              </a:rPr>
              <a:t>TEMPOmap</a:t>
            </a:r>
            <a:endParaRPr lang="en-US" sz="2400" b="1" dirty="0">
              <a:effectLst/>
              <a:latin typeface="Helvetica Neue" panose="02000503000000020004" pitchFamily="2" charset="0"/>
            </a:endParaRPr>
          </a:p>
          <a:p>
            <a:endParaRPr lang="en-US" sz="2400" dirty="0">
              <a:effectLst/>
              <a:latin typeface="Helvetica Neue" panose="02000503000000020004" pitchFamily="2" charset="0"/>
            </a:endParaRPr>
          </a:p>
        </p:txBody>
      </p:sp>
      <p:sp>
        <p:nvSpPr>
          <p:cNvPr id="5" name="TextBox 4">
            <a:extLst>
              <a:ext uri="{FF2B5EF4-FFF2-40B4-BE49-F238E27FC236}">
                <a16:creationId xmlns:a16="http://schemas.microsoft.com/office/drawing/2014/main" id="{6DBC7F62-407D-8D05-4E28-B831BFEEA916}"/>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55291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598"/>
            <a:ext cx="8229600" cy="1143000"/>
          </a:xfrm>
        </p:spPr>
        <p:txBody>
          <a:bodyPr>
            <a:normAutofit/>
          </a:bodyPr>
          <a:lstStyle/>
          <a:p>
            <a:pPr algn="l"/>
            <a:r>
              <a:rPr lang="en-US" sz="2800" b="1" i="1" dirty="0"/>
              <a:t>Part 3.2: Do you even Broad?</a:t>
            </a:r>
          </a:p>
        </p:txBody>
      </p:sp>
      <p:sp>
        <p:nvSpPr>
          <p:cNvPr id="6" name="Content Placeholder 2"/>
          <p:cNvSpPr txBox="1">
            <a:spLocks/>
          </p:cNvSpPr>
          <p:nvPr/>
        </p:nvSpPr>
        <p:spPr>
          <a:xfrm>
            <a:off x="457199" y="1168598"/>
            <a:ext cx="6166923" cy="540611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300" b="1" dirty="0"/>
              <a:t>Match the technology/software name with the Broad Institute headline (2 points each)</a:t>
            </a:r>
          </a:p>
          <a:p>
            <a:pPr marL="0" indent="0">
              <a:buFont typeface="Arial"/>
              <a:buNone/>
            </a:pPr>
            <a:endParaRPr lang="en-US" sz="1300" dirty="0"/>
          </a:p>
          <a:p>
            <a:pPr marL="457200" indent="-457200">
              <a:buFont typeface="Arial"/>
              <a:buAutoNum type="arabicParenR"/>
            </a:pPr>
            <a:r>
              <a:rPr lang="en-US" sz="1300" dirty="0"/>
              <a:t>New method identifies spatial biomarkers of Alzheimer’s disease progression in animal model. XXX enables scientists to simultaneously analyze gene expression, cell nuclear structure, and cell location in tissue.</a:t>
            </a:r>
          </a:p>
          <a:p>
            <a:pPr marL="457200" indent="-457200">
              <a:buFont typeface="Arial"/>
              <a:buAutoNum type="arabicParenR"/>
            </a:pPr>
            <a:endParaRPr lang="en-US" sz="1300" dirty="0"/>
          </a:p>
          <a:p>
            <a:pPr marL="457200" indent="-457200">
              <a:buFont typeface="Arial"/>
              <a:buAutoNum type="arabicParenR"/>
            </a:pPr>
            <a:r>
              <a:rPr lang="en-US" sz="1300" dirty="0"/>
              <a:t>RNA-sensing system measures and controls protein expression in cells. A new technology called XXX allows scientists to detect and target specific cell types, opening up potential applications in diagnostics and therapeutics.</a:t>
            </a:r>
          </a:p>
          <a:p>
            <a:pPr marL="457200" indent="-457200">
              <a:buFont typeface="Arial"/>
              <a:buAutoNum type="arabicParenR"/>
            </a:pPr>
            <a:endParaRPr lang="en-US" sz="1300" dirty="0"/>
          </a:p>
          <a:p>
            <a:pPr marL="457200" indent="-457200">
              <a:buFont typeface="Arial"/>
              <a:buAutoNum type="arabicParenR"/>
            </a:pPr>
            <a:r>
              <a:rPr lang="en-US" sz="1300" dirty="0"/>
              <a:t>Researchers map brain cell changes in Alzheimer’s disease. Study reveals key cell structures and gene expression changes near amyloid plaques and tau tangles in mouse brain tissue.</a:t>
            </a:r>
          </a:p>
          <a:p>
            <a:pPr marL="457200" indent="-457200">
              <a:buFont typeface="Arial"/>
              <a:buAutoNum type="arabicParenR"/>
            </a:pPr>
            <a:endParaRPr lang="en-US" sz="1300" dirty="0"/>
          </a:p>
          <a:p>
            <a:pPr marL="457200" indent="-457200">
              <a:buFont typeface="Arial"/>
              <a:buAutoNum type="arabicParenR"/>
            </a:pPr>
            <a:r>
              <a:rPr lang="en-US" sz="1300" dirty="0"/>
              <a:t>Gene-delivering viruses reach the brain in a step toward gene therapy for neurological diseases. Researchers have engineered a family of adeno-associated viral vectors that cross the blood-brain barrier in primate models.</a:t>
            </a:r>
          </a:p>
          <a:p>
            <a:pPr marL="457200" indent="-457200">
              <a:buFont typeface="Arial"/>
              <a:buAutoNum type="arabicParenR"/>
            </a:pPr>
            <a:endParaRPr lang="en-US" sz="1300" dirty="0"/>
          </a:p>
          <a:p>
            <a:pPr marL="457200" indent="-457200">
              <a:buFont typeface="Arial"/>
              <a:buAutoNum type="arabicParenR"/>
            </a:pPr>
            <a:r>
              <a:rPr lang="en-US" sz="1300" dirty="0"/>
              <a:t>Bacterial injection system delivers proteins in mice and human cells. With further development, the programmable system could be used in a range of applications including gene therapy and cancer therapy.</a:t>
            </a:r>
          </a:p>
        </p:txBody>
      </p:sp>
      <p:sp>
        <p:nvSpPr>
          <p:cNvPr id="7" name="TextBox 6"/>
          <p:cNvSpPr txBox="1"/>
          <p:nvPr/>
        </p:nvSpPr>
        <p:spPr>
          <a:xfrm>
            <a:off x="6624122" y="1513036"/>
            <a:ext cx="2440476" cy="3046988"/>
          </a:xfrm>
          <a:prstGeom prst="rect">
            <a:avLst/>
          </a:prstGeom>
          <a:noFill/>
        </p:spPr>
        <p:txBody>
          <a:bodyPr wrap="square" rtlCol="0">
            <a:spAutoFit/>
          </a:bodyPr>
          <a:lstStyle/>
          <a:p>
            <a:pPr algn="ctr"/>
            <a:r>
              <a:rPr lang="en-US" sz="2400" b="1" u="sng" dirty="0"/>
              <a:t>Name</a:t>
            </a:r>
          </a:p>
          <a:p>
            <a:pPr algn="ctr"/>
            <a:endParaRPr lang="en-US" sz="2400" b="1" dirty="0"/>
          </a:p>
          <a:p>
            <a:pPr algn="ctr"/>
            <a:r>
              <a:rPr lang="en-US" sz="2400" b="1" dirty="0" err="1"/>
              <a:t>FusionInspector</a:t>
            </a:r>
            <a:endParaRPr lang="en-US" sz="2400" b="1" dirty="0"/>
          </a:p>
          <a:p>
            <a:pPr algn="ctr"/>
            <a:r>
              <a:rPr lang="en-US" sz="2400" b="1" dirty="0"/>
              <a:t>STACI</a:t>
            </a:r>
          </a:p>
          <a:p>
            <a:pPr algn="ctr"/>
            <a:r>
              <a:rPr lang="en-US" sz="2400" b="1" dirty="0"/>
              <a:t>RADARS</a:t>
            </a:r>
          </a:p>
          <a:p>
            <a:pPr algn="ctr"/>
            <a:r>
              <a:rPr lang="en-US" sz="2400" b="1" dirty="0" err="1"/>
              <a:t>STARmap</a:t>
            </a:r>
            <a:r>
              <a:rPr lang="en-US" sz="2400" b="1" dirty="0"/>
              <a:t> PLUS</a:t>
            </a:r>
          </a:p>
          <a:p>
            <a:pPr algn="ctr"/>
            <a:r>
              <a:rPr lang="en-US" sz="2400" b="1" dirty="0"/>
              <a:t>DELIVER</a:t>
            </a:r>
          </a:p>
          <a:p>
            <a:pPr algn="ctr"/>
            <a:r>
              <a:rPr lang="en-US" sz="2400" b="1" dirty="0" err="1"/>
              <a:t>eCIS</a:t>
            </a:r>
            <a:endParaRPr lang="en-US" sz="2400" b="1" dirty="0"/>
          </a:p>
        </p:txBody>
      </p:sp>
      <p:sp>
        <p:nvSpPr>
          <p:cNvPr id="5" name="TextBox 4">
            <a:extLst>
              <a:ext uri="{FF2B5EF4-FFF2-40B4-BE49-F238E27FC236}">
                <a16:creationId xmlns:a16="http://schemas.microsoft.com/office/drawing/2014/main" id="{6DBC7F62-407D-8D05-4E28-B831BFEEA916}"/>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3092237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097" y="2544872"/>
            <a:ext cx="8229600" cy="1143000"/>
          </a:xfrm>
        </p:spPr>
        <p:txBody>
          <a:bodyPr>
            <a:normAutofit fontScale="90000"/>
          </a:bodyPr>
          <a:lstStyle/>
          <a:p>
            <a:r>
              <a:rPr lang="en-US" b="1" dirty="0"/>
              <a:t>FINALE</a:t>
            </a:r>
            <a:br>
              <a:rPr lang="en-US" b="1" dirty="0"/>
            </a:br>
            <a:r>
              <a:rPr lang="en-US" b="1" dirty="0"/>
              <a:t>4 questions – 5 pts each</a:t>
            </a:r>
            <a:br>
              <a:rPr lang="en-US" b="1" dirty="0"/>
            </a:br>
            <a:br>
              <a:rPr lang="en-US" b="1" dirty="0"/>
            </a:br>
            <a:r>
              <a:rPr lang="en-US" b="1" dirty="0"/>
              <a:t>But first, lets go through the answers to part 1-3 using </a:t>
            </a:r>
            <a:br>
              <a:rPr lang="en-US" b="1" dirty="0"/>
            </a:br>
            <a:r>
              <a:rPr lang="en-US" b="1" dirty="0">
                <a:solidFill>
                  <a:srgbClr val="FF0000"/>
                </a:solidFill>
              </a:rPr>
              <a:t>YOUR NEW RED SHARPIE!!!</a:t>
            </a:r>
          </a:p>
        </p:txBody>
      </p:sp>
      <p:sp>
        <p:nvSpPr>
          <p:cNvPr id="5" name="TextBox 4">
            <a:extLst>
              <a:ext uri="{FF2B5EF4-FFF2-40B4-BE49-F238E27FC236}">
                <a16:creationId xmlns:a16="http://schemas.microsoft.com/office/drawing/2014/main" id="{A30D2630-4F1E-9A0B-8215-4888F545FD8D}"/>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84542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097" y="2544872"/>
            <a:ext cx="8229600" cy="1143000"/>
          </a:xfrm>
        </p:spPr>
        <p:txBody>
          <a:bodyPr>
            <a:normAutofit fontScale="90000"/>
          </a:bodyPr>
          <a:lstStyle/>
          <a:p>
            <a:r>
              <a:rPr lang="en-US" b="1" dirty="0"/>
              <a:t>Team Names – 20 pts possible</a:t>
            </a:r>
            <a:br>
              <a:rPr lang="en-US" b="1" dirty="0"/>
            </a:br>
            <a:r>
              <a:rPr lang="en-US" b="1" dirty="0"/>
              <a:t>Part 1 – 14 pts possible</a:t>
            </a:r>
            <a:br>
              <a:rPr lang="en-US" b="1" dirty="0"/>
            </a:br>
            <a:r>
              <a:rPr lang="en-US" b="1" dirty="0"/>
              <a:t> Part 2 – 17 pts possible</a:t>
            </a:r>
            <a:br>
              <a:rPr lang="en-US" b="1" dirty="0"/>
            </a:br>
            <a:r>
              <a:rPr lang="en-US" b="1" dirty="0"/>
              <a:t>Part 3 - 20 points possible</a:t>
            </a:r>
            <a:br>
              <a:rPr lang="en-US" b="1" dirty="0"/>
            </a:br>
            <a:r>
              <a:rPr lang="en-US" b="1" dirty="0"/>
              <a:t>Part 4 – 20 points possible</a:t>
            </a:r>
            <a:br>
              <a:rPr lang="en-US" b="1" dirty="0"/>
            </a:br>
            <a:r>
              <a:rPr lang="en-US" b="1" dirty="0">
                <a:solidFill>
                  <a:srgbClr val="FF0000"/>
                </a:solidFill>
              </a:rPr>
              <a:t>91 total points</a:t>
            </a:r>
          </a:p>
        </p:txBody>
      </p:sp>
      <p:sp>
        <p:nvSpPr>
          <p:cNvPr id="5" name="TextBox 4">
            <a:extLst>
              <a:ext uri="{FF2B5EF4-FFF2-40B4-BE49-F238E27FC236}">
                <a16:creationId xmlns:a16="http://schemas.microsoft.com/office/drawing/2014/main" id="{A30D2630-4F1E-9A0B-8215-4888F545FD8D}"/>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3224994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4: Finale</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5 points each - 20 total points at stake!</a:t>
            </a:r>
          </a:p>
          <a:p>
            <a:pPr marL="0" indent="0">
              <a:buNone/>
            </a:pPr>
            <a:endParaRPr lang="en-US" sz="1900" dirty="0"/>
          </a:p>
          <a:p>
            <a:pPr marL="0" indent="0">
              <a:buNone/>
            </a:pPr>
            <a:r>
              <a:rPr lang="en-US" sz="1900" b="1" dirty="0"/>
              <a:t>Question 1: Which</a:t>
            </a:r>
            <a:r>
              <a:rPr lang="en-US" sz="1900" b="1" i="1" dirty="0"/>
              <a:t> </a:t>
            </a:r>
            <a:r>
              <a:rPr lang="en-US" sz="1900" b="1" dirty="0"/>
              <a:t>country beat Argentina in the 2022 FIFA </a:t>
            </a:r>
            <a:r>
              <a:rPr lang="en-US" sz="1900" b="1" dirty="0" err="1"/>
              <a:t>mens</a:t>
            </a:r>
            <a:r>
              <a:rPr lang="en-US" sz="1900" b="1" dirty="0"/>
              <a:t> world cup?</a:t>
            </a:r>
          </a:p>
          <a:p>
            <a:pPr marL="0" indent="0">
              <a:buNone/>
            </a:pPr>
            <a:endParaRPr lang="en-US" sz="1900" b="1" dirty="0"/>
          </a:p>
          <a:p>
            <a:pPr marL="0" indent="0">
              <a:buNone/>
            </a:pPr>
            <a:r>
              <a:rPr lang="en-US" sz="1900" b="1" dirty="0"/>
              <a:t>Question 2: Which </a:t>
            </a:r>
            <a:r>
              <a:rPr lang="en-US" sz="1900" b="1" dirty="0" err="1"/>
              <a:t>broadie</a:t>
            </a:r>
            <a:r>
              <a:rPr lang="en-US" sz="1900" b="1" dirty="0"/>
              <a:t> co-authored the book “Viral: The Search for the Origin of COVID-19”?</a:t>
            </a:r>
          </a:p>
          <a:p>
            <a:pPr marL="0" indent="0">
              <a:buNone/>
            </a:pPr>
            <a:endParaRPr lang="en-US" sz="1900" b="1" dirty="0"/>
          </a:p>
          <a:p>
            <a:pPr marL="0" indent="0">
              <a:buNone/>
            </a:pPr>
            <a:r>
              <a:rPr lang="en-US" sz="1900" b="1" dirty="0"/>
              <a:t>Question 3: Which African-born entrepreneur co-founded </a:t>
            </a:r>
            <a:r>
              <a:rPr lang="en-US" sz="1900" b="1" dirty="0" err="1"/>
              <a:t>OpenAI</a:t>
            </a:r>
            <a:r>
              <a:rPr lang="en-US" sz="1900" b="1" dirty="0"/>
              <a:t>?</a:t>
            </a:r>
          </a:p>
          <a:p>
            <a:pPr marL="0" indent="0">
              <a:buNone/>
            </a:pPr>
            <a:endParaRPr lang="en-US" sz="1900" b="1" dirty="0"/>
          </a:p>
          <a:p>
            <a:pPr marL="0" indent="0">
              <a:buNone/>
            </a:pPr>
            <a:r>
              <a:rPr lang="en-US" sz="1900" b="1" dirty="0"/>
              <a:t>Question 4: What is the brand name of the initial Pfizer-BioNTech vaccine?</a:t>
            </a:r>
          </a:p>
          <a:p>
            <a:pPr marL="0" indent="0">
              <a:buNone/>
            </a:pPr>
            <a:endParaRPr lang="en-US" sz="1900" b="1" dirty="0"/>
          </a:p>
          <a:p>
            <a:pPr marL="0" indent="0">
              <a:buNone/>
            </a:pPr>
            <a:endParaRPr lang="en-US" sz="1900" b="1" dirty="0"/>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167585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t>Rules</a:t>
            </a:r>
          </a:p>
        </p:txBody>
      </p:sp>
      <p:sp>
        <p:nvSpPr>
          <p:cNvPr id="3" name="Content Placeholder 2"/>
          <p:cNvSpPr>
            <a:spLocks noGrp="1"/>
          </p:cNvSpPr>
          <p:nvPr>
            <p:ph idx="1"/>
          </p:nvPr>
        </p:nvSpPr>
        <p:spPr/>
        <p:txBody>
          <a:bodyPr>
            <a:normAutofit/>
          </a:bodyPr>
          <a:lstStyle/>
          <a:p>
            <a:r>
              <a:rPr lang="en-US" sz="2400" dirty="0"/>
              <a:t>Looking on your phone is grounds for immediate team disqualification </a:t>
            </a:r>
            <a:r>
              <a:rPr lang="en-US" sz="2400" dirty="0">
                <a:sym typeface="Wingdings"/>
              </a:rPr>
              <a:t></a:t>
            </a:r>
          </a:p>
          <a:p>
            <a:endParaRPr lang="en-US" sz="2400" dirty="0">
              <a:sym typeface="Wingdings"/>
            </a:endParaRPr>
          </a:p>
          <a:p>
            <a:r>
              <a:rPr lang="en-US" sz="2400" dirty="0">
                <a:sym typeface="Wingdings"/>
              </a:rPr>
              <a:t>IF YOU NEED to use your phone, walk outside and skip your involvement in the current question</a:t>
            </a:r>
          </a:p>
          <a:p>
            <a:endParaRPr lang="en-US" sz="2400" dirty="0"/>
          </a:p>
          <a:p>
            <a:r>
              <a:rPr lang="en-US" sz="2400" dirty="0"/>
              <a:t>Answers will all be written on paper provided and using the sharpie that we provide!</a:t>
            </a:r>
          </a:p>
        </p:txBody>
      </p:sp>
      <p:sp>
        <p:nvSpPr>
          <p:cNvPr id="4" name="TextBox 3"/>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3053115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2106"/>
            <a:ext cx="8229600" cy="1143000"/>
          </a:xfrm>
        </p:spPr>
        <p:txBody>
          <a:bodyPr/>
          <a:lstStyle/>
          <a:p>
            <a:pPr algn="l"/>
            <a:r>
              <a:rPr lang="en-US" b="1" dirty="0"/>
              <a:t>Team names and instructions</a:t>
            </a:r>
          </a:p>
        </p:txBody>
      </p:sp>
      <p:sp>
        <p:nvSpPr>
          <p:cNvPr id="3" name="Content Placeholder 2"/>
          <p:cNvSpPr>
            <a:spLocks noGrp="1"/>
          </p:cNvSpPr>
          <p:nvPr>
            <p:ph idx="1"/>
          </p:nvPr>
        </p:nvSpPr>
        <p:spPr/>
        <p:txBody>
          <a:bodyPr>
            <a:normAutofit/>
          </a:bodyPr>
          <a:lstStyle/>
          <a:p>
            <a:r>
              <a:rPr lang="en-US" sz="1800" b="1" dirty="0"/>
              <a:t>SELECT</a:t>
            </a:r>
            <a:r>
              <a:rPr lang="en-US" sz="1800" dirty="0"/>
              <a:t> one team member to write answers and turn in answer sheets</a:t>
            </a:r>
            <a:endParaRPr lang="en-US" sz="1800" dirty="0">
              <a:sym typeface="Wingdings"/>
            </a:endParaRPr>
          </a:p>
          <a:p>
            <a:endParaRPr lang="en-US" sz="1800" dirty="0">
              <a:sym typeface="Wingdings"/>
            </a:endParaRPr>
          </a:p>
          <a:p>
            <a:r>
              <a:rPr lang="en-US" sz="1800" b="1" dirty="0">
                <a:sym typeface="Wingdings"/>
              </a:rPr>
              <a:t> Your first 10 points:</a:t>
            </a:r>
          </a:p>
          <a:p>
            <a:pPr lvl="1"/>
            <a:r>
              <a:rPr lang="en-US" sz="1800" dirty="0">
                <a:sym typeface="Wingdings"/>
              </a:rPr>
              <a:t>Write the first and last name of each team member on the part 1 answer sheet</a:t>
            </a:r>
          </a:p>
          <a:p>
            <a:r>
              <a:rPr lang="en-US" sz="1800" b="1" dirty="0">
                <a:sym typeface="Wingdings"/>
              </a:rPr>
              <a:t>Your next 10 points:</a:t>
            </a:r>
          </a:p>
          <a:p>
            <a:pPr lvl="1"/>
            <a:r>
              <a:rPr lang="en-US" sz="1800" dirty="0">
                <a:sym typeface="Wingdings"/>
              </a:rPr>
              <a:t>Write the assigned team (gene) name on EVERY answer sheet </a:t>
            </a:r>
            <a:endParaRPr lang="en-US" sz="1800" dirty="0"/>
          </a:p>
          <a:p>
            <a:pPr lvl="1"/>
            <a:endParaRPr lang="en-US" sz="1800" dirty="0"/>
          </a:p>
        </p:txBody>
      </p:sp>
      <p:sp>
        <p:nvSpPr>
          <p:cNvPr id="5" name="TextBox 4">
            <a:extLst>
              <a:ext uri="{FF2B5EF4-FFF2-40B4-BE49-F238E27FC236}">
                <a16:creationId xmlns:a16="http://schemas.microsoft.com/office/drawing/2014/main" id="{C9208DD3-02DE-C5D0-573B-1FC6E1D2103A}"/>
              </a:ext>
            </a:extLst>
          </p:cNvPr>
          <p:cNvSpPr txBox="1"/>
          <p:nvPr/>
        </p:nvSpPr>
        <p:spPr>
          <a:xfrm>
            <a:off x="3657600" y="4088524"/>
            <a:ext cx="1192955" cy="2554545"/>
          </a:xfrm>
          <a:prstGeom prst="rect">
            <a:avLst/>
          </a:prstGeom>
          <a:noFill/>
        </p:spPr>
        <p:txBody>
          <a:bodyPr wrap="none" rtlCol="0">
            <a:spAutoFit/>
          </a:bodyPr>
          <a:lstStyle/>
          <a:p>
            <a:r>
              <a:rPr lang="en-US" sz="1600" b="1" dirty="0">
                <a:effectLst/>
                <a:latin typeface="Helvetica Neue" panose="02000503000000020004" pitchFamily="2" charset="0"/>
              </a:rPr>
              <a:t>SETD1A</a:t>
            </a:r>
          </a:p>
          <a:p>
            <a:r>
              <a:rPr lang="en-US" sz="1600" b="1" dirty="0">
                <a:effectLst/>
                <a:latin typeface="Helvetica Neue" panose="02000503000000020004" pitchFamily="2" charset="0"/>
              </a:rPr>
              <a:t>CUL1</a:t>
            </a:r>
          </a:p>
          <a:p>
            <a:r>
              <a:rPr lang="en-US" sz="1600" b="1" dirty="0">
                <a:effectLst/>
                <a:latin typeface="Helvetica Neue" panose="02000503000000020004" pitchFamily="2" charset="0"/>
              </a:rPr>
              <a:t>XPO7</a:t>
            </a:r>
          </a:p>
          <a:p>
            <a:r>
              <a:rPr lang="en-US" sz="1600" b="1" dirty="0">
                <a:effectLst/>
                <a:latin typeface="Helvetica Neue" panose="02000503000000020004" pitchFamily="2" charset="0"/>
              </a:rPr>
              <a:t>TRIO</a:t>
            </a:r>
          </a:p>
          <a:p>
            <a:r>
              <a:rPr lang="en-US" sz="1600" b="1" dirty="0">
                <a:effectLst/>
                <a:latin typeface="Helvetica Neue" panose="02000503000000020004" pitchFamily="2" charset="0"/>
              </a:rPr>
              <a:t>CACNA1G</a:t>
            </a:r>
          </a:p>
          <a:p>
            <a:r>
              <a:rPr lang="en-US" sz="1600" b="1" dirty="0">
                <a:effectLst/>
                <a:latin typeface="Helvetica Neue" panose="02000503000000020004" pitchFamily="2" charset="0"/>
              </a:rPr>
              <a:t>SP4</a:t>
            </a:r>
          </a:p>
          <a:p>
            <a:r>
              <a:rPr lang="en-US" sz="1600" b="1" dirty="0">
                <a:effectLst/>
                <a:latin typeface="Helvetica Neue" panose="02000503000000020004" pitchFamily="2" charset="0"/>
              </a:rPr>
              <a:t>GRIA3</a:t>
            </a:r>
          </a:p>
          <a:p>
            <a:r>
              <a:rPr lang="en-US" sz="1600" b="1" dirty="0">
                <a:effectLst/>
                <a:latin typeface="Helvetica Neue" panose="02000503000000020004" pitchFamily="2" charset="0"/>
              </a:rPr>
              <a:t>GRIN2A</a:t>
            </a:r>
          </a:p>
          <a:p>
            <a:r>
              <a:rPr lang="en-US" sz="1600" b="1" dirty="0">
                <a:effectLst/>
                <a:latin typeface="Helvetica Neue" panose="02000503000000020004" pitchFamily="2" charset="0"/>
              </a:rPr>
              <a:t>HERC1</a:t>
            </a:r>
          </a:p>
          <a:p>
            <a:r>
              <a:rPr lang="en-US" sz="1600" b="1" dirty="0">
                <a:effectLst/>
                <a:latin typeface="Helvetica Neue" panose="02000503000000020004" pitchFamily="2" charset="0"/>
              </a:rPr>
              <a:t>RB1CC1</a:t>
            </a:r>
          </a:p>
        </p:txBody>
      </p:sp>
      <p:sp>
        <p:nvSpPr>
          <p:cNvPr id="6" name="TextBox 5">
            <a:extLst>
              <a:ext uri="{FF2B5EF4-FFF2-40B4-BE49-F238E27FC236}">
                <a16:creationId xmlns:a16="http://schemas.microsoft.com/office/drawing/2014/main" id="{610484AD-ABB5-6F18-5557-F12D5A8D1F58}"/>
              </a:ext>
            </a:extLst>
          </p:cNvPr>
          <p:cNvSpPr txBox="1"/>
          <p:nvPr/>
        </p:nvSpPr>
        <p:spPr>
          <a:xfrm>
            <a:off x="6435414" y="4150079"/>
            <a:ext cx="2251386" cy="2492990"/>
          </a:xfrm>
          <a:prstGeom prst="rect">
            <a:avLst/>
          </a:prstGeom>
          <a:noFill/>
        </p:spPr>
        <p:txBody>
          <a:bodyPr wrap="none" rtlCol="0">
            <a:spAutoFit/>
          </a:bodyPr>
          <a:lstStyle/>
          <a:p>
            <a:pPr algn="ctr"/>
            <a:r>
              <a:rPr lang="en-US" sz="1200" dirty="0">
                <a:solidFill>
                  <a:schemeClr val="tx1">
                    <a:lumMod val="50000"/>
                    <a:lumOff val="50000"/>
                  </a:schemeClr>
                </a:solidFill>
                <a:effectLst/>
                <a:latin typeface="Helvetica Neue" panose="02000503000000020004" pitchFamily="2" charset="0"/>
              </a:rPr>
              <a:t>EXTRA if more than 10 teams:</a:t>
            </a:r>
          </a:p>
          <a:p>
            <a:pPr algn="ctr"/>
            <a:r>
              <a:rPr lang="en-US" sz="1200" dirty="0">
                <a:solidFill>
                  <a:schemeClr val="tx1">
                    <a:lumMod val="50000"/>
                    <a:lumOff val="50000"/>
                  </a:schemeClr>
                </a:solidFill>
                <a:effectLst/>
                <a:latin typeface="Helvetica Neue" panose="02000503000000020004" pitchFamily="2" charset="0"/>
              </a:rPr>
              <a:t>AKAP11</a:t>
            </a:r>
          </a:p>
          <a:p>
            <a:pPr algn="ctr"/>
            <a:r>
              <a:rPr lang="en-US" sz="1200" dirty="0">
                <a:solidFill>
                  <a:schemeClr val="tx1">
                    <a:lumMod val="50000"/>
                    <a:lumOff val="50000"/>
                  </a:schemeClr>
                </a:solidFill>
                <a:effectLst/>
                <a:latin typeface="Helvetica Neue" panose="02000503000000020004" pitchFamily="2" charset="0"/>
              </a:rPr>
              <a:t>BRCA1</a:t>
            </a:r>
          </a:p>
          <a:p>
            <a:pPr algn="ctr"/>
            <a:r>
              <a:rPr lang="en-US" sz="1200" dirty="0">
                <a:solidFill>
                  <a:schemeClr val="tx1">
                    <a:lumMod val="50000"/>
                    <a:lumOff val="50000"/>
                  </a:schemeClr>
                </a:solidFill>
                <a:effectLst/>
                <a:latin typeface="Helvetica Neue" panose="02000503000000020004" pitchFamily="2" charset="0"/>
              </a:rPr>
              <a:t>CHD8</a:t>
            </a:r>
          </a:p>
          <a:p>
            <a:pPr algn="ctr"/>
            <a:r>
              <a:rPr lang="en-US" sz="1200" dirty="0">
                <a:solidFill>
                  <a:schemeClr val="tx1">
                    <a:lumMod val="50000"/>
                    <a:lumOff val="50000"/>
                  </a:schemeClr>
                </a:solidFill>
                <a:effectLst/>
                <a:latin typeface="Helvetica Neue" panose="02000503000000020004" pitchFamily="2" charset="0"/>
              </a:rPr>
              <a:t>DEPDC5</a:t>
            </a:r>
          </a:p>
          <a:p>
            <a:pPr algn="ctr"/>
            <a:r>
              <a:rPr lang="en-US" sz="1200" dirty="0">
                <a:solidFill>
                  <a:schemeClr val="tx1">
                    <a:lumMod val="50000"/>
                    <a:lumOff val="50000"/>
                  </a:schemeClr>
                </a:solidFill>
                <a:effectLst/>
                <a:latin typeface="Helvetica Neue" panose="02000503000000020004" pitchFamily="2" charset="0"/>
              </a:rPr>
              <a:t>EGFR</a:t>
            </a:r>
          </a:p>
          <a:p>
            <a:pPr algn="ctr"/>
            <a:r>
              <a:rPr lang="en-US" sz="1200" dirty="0">
                <a:solidFill>
                  <a:schemeClr val="tx1">
                    <a:lumMod val="50000"/>
                    <a:lumOff val="50000"/>
                  </a:schemeClr>
                </a:solidFill>
                <a:effectLst/>
                <a:latin typeface="Helvetica Neue" panose="02000503000000020004" pitchFamily="2" charset="0"/>
              </a:rPr>
              <a:t>FOXP1</a:t>
            </a:r>
          </a:p>
          <a:p>
            <a:pPr algn="ctr"/>
            <a:r>
              <a:rPr lang="en-US" sz="1200" dirty="0">
                <a:solidFill>
                  <a:schemeClr val="tx1">
                    <a:lumMod val="50000"/>
                    <a:lumOff val="50000"/>
                  </a:schemeClr>
                </a:solidFill>
                <a:effectLst/>
                <a:latin typeface="Helvetica Neue" panose="02000503000000020004" pitchFamily="2" charset="0"/>
              </a:rPr>
              <a:t>HERC1</a:t>
            </a:r>
          </a:p>
          <a:p>
            <a:pPr algn="ctr"/>
            <a:r>
              <a:rPr lang="en-US" sz="1200" dirty="0">
                <a:solidFill>
                  <a:schemeClr val="tx1">
                    <a:lumMod val="50000"/>
                    <a:lumOff val="50000"/>
                  </a:schemeClr>
                </a:solidFill>
                <a:effectLst/>
                <a:latin typeface="Helvetica Neue" panose="02000503000000020004" pitchFamily="2" charset="0"/>
              </a:rPr>
              <a:t>JAK2</a:t>
            </a:r>
          </a:p>
          <a:p>
            <a:pPr algn="ctr"/>
            <a:r>
              <a:rPr lang="en-US" sz="1200" dirty="0">
                <a:solidFill>
                  <a:schemeClr val="tx1">
                    <a:lumMod val="50000"/>
                    <a:lumOff val="50000"/>
                  </a:schemeClr>
                </a:solidFill>
                <a:effectLst/>
                <a:latin typeface="Helvetica Neue" panose="02000503000000020004" pitchFamily="2" charset="0"/>
              </a:rPr>
              <a:t>KDM6B</a:t>
            </a:r>
          </a:p>
          <a:p>
            <a:pPr algn="ctr"/>
            <a:r>
              <a:rPr lang="en-US" sz="1200" dirty="0">
                <a:solidFill>
                  <a:schemeClr val="tx1">
                    <a:lumMod val="50000"/>
                    <a:lumOff val="50000"/>
                  </a:schemeClr>
                </a:solidFill>
                <a:effectLst/>
                <a:latin typeface="Helvetica Neue" panose="02000503000000020004" pitchFamily="2" charset="0"/>
              </a:rPr>
              <a:t>LAMA2</a:t>
            </a:r>
          </a:p>
          <a:p>
            <a:pPr algn="ctr"/>
            <a:r>
              <a:rPr lang="en-US" sz="1200" dirty="0">
                <a:solidFill>
                  <a:schemeClr val="tx1">
                    <a:lumMod val="50000"/>
                    <a:lumOff val="50000"/>
                  </a:schemeClr>
                </a:solidFill>
                <a:effectLst/>
                <a:latin typeface="Helvetica Neue" panose="02000503000000020004" pitchFamily="2" charset="0"/>
              </a:rPr>
              <a:t>SCN2A</a:t>
            </a:r>
          </a:p>
          <a:p>
            <a:pPr algn="ctr"/>
            <a:r>
              <a:rPr lang="en-US" sz="1200" dirty="0">
                <a:solidFill>
                  <a:schemeClr val="tx1">
                    <a:lumMod val="50000"/>
                    <a:lumOff val="50000"/>
                  </a:schemeClr>
                </a:solidFill>
                <a:effectLst/>
                <a:latin typeface="Helvetica Neue" panose="02000503000000020004" pitchFamily="2" charset="0"/>
              </a:rPr>
              <a:t>SYNGAP1</a:t>
            </a:r>
          </a:p>
        </p:txBody>
      </p:sp>
      <p:sp>
        <p:nvSpPr>
          <p:cNvPr id="8" name="TextBox 7">
            <a:extLst>
              <a:ext uri="{FF2B5EF4-FFF2-40B4-BE49-F238E27FC236}">
                <a16:creationId xmlns:a16="http://schemas.microsoft.com/office/drawing/2014/main" id="{A388DB61-3502-60E5-5906-4CF05242CED7}"/>
              </a:ext>
            </a:extLst>
          </p:cNvPr>
          <p:cNvSpPr txBox="1"/>
          <p:nvPr/>
        </p:nvSpPr>
        <p:spPr>
          <a:xfrm>
            <a:off x="1576552" y="4908331"/>
            <a:ext cx="1443921" cy="369332"/>
          </a:xfrm>
          <a:prstGeom prst="rect">
            <a:avLst/>
          </a:prstGeom>
          <a:noFill/>
        </p:spPr>
        <p:txBody>
          <a:bodyPr wrap="none" rtlCol="0">
            <a:spAutoFit/>
          </a:bodyPr>
          <a:lstStyle/>
          <a:p>
            <a:r>
              <a:rPr lang="en-US" b="1" dirty="0"/>
              <a:t>Team names:</a:t>
            </a:r>
          </a:p>
        </p:txBody>
      </p:sp>
    </p:spTree>
    <p:extLst>
      <p:ext uri="{BB962C8B-B14F-4D97-AF65-F5344CB8AC3E}">
        <p14:creationId xmlns:p14="http://schemas.microsoft.com/office/powerpoint/2010/main" val="946380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t>4 parts</a:t>
            </a:r>
          </a:p>
        </p:txBody>
      </p:sp>
      <p:sp>
        <p:nvSpPr>
          <p:cNvPr id="3" name="Content Placeholder 2"/>
          <p:cNvSpPr>
            <a:spLocks noGrp="1"/>
          </p:cNvSpPr>
          <p:nvPr>
            <p:ph idx="1"/>
          </p:nvPr>
        </p:nvSpPr>
        <p:spPr/>
        <p:txBody>
          <a:bodyPr>
            <a:normAutofit/>
          </a:bodyPr>
          <a:lstStyle/>
          <a:p>
            <a:r>
              <a:rPr lang="en-US" sz="2400" b="1" dirty="0"/>
              <a:t>Part 1: Life outside the lab</a:t>
            </a:r>
          </a:p>
          <a:p>
            <a:pPr marL="457200" lvl="1" indent="0">
              <a:buNone/>
            </a:pPr>
            <a:endParaRPr lang="en-US" sz="2000" b="1" dirty="0"/>
          </a:p>
          <a:p>
            <a:r>
              <a:rPr lang="en-US" sz="2400" b="1" dirty="0"/>
              <a:t>Part 2: Markets, compute, or genetics?</a:t>
            </a:r>
          </a:p>
          <a:p>
            <a:pPr lvl="1"/>
            <a:endParaRPr lang="en-US" sz="2000" b="1" dirty="0"/>
          </a:p>
          <a:p>
            <a:r>
              <a:rPr lang="en-US" sz="2400" b="1" dirty="0"/>
              <a:t>Part 3: Do you even Broad?</a:t>
            </a:r>
          </a:p>
          <a:p>
            <a:endParaRPr lang="en-US" sz="2400" b="1" dirty="0"/>
          </a:p>
          <a:p>
            <a:r>
              <a:rPr lang="en-US" sz="2400" b="1" dirty="0"/>
              <a:t>Fill in the blank Finale</a:t>
            </a:r>
            <a:endParaRPr lang="en-US" sz="2000" b="1" dirty="0"/>
          </a:p>
          <a:p>
            <a:pPr lvl="1"/>
            <a:endParaRPr lang="en-US" dirty="0"/>
          </a:p>
        </p:txBody>
      </p:sp>
      <p:sp>
        <p:nvSpPr>
          <p:cNvPr id="5" name="TextBox 4">
            <a:extLst>
              <a:ext uri="{FF2B5EF4-FFF2-40B4-BE49-F238E27FC236}">
                <a16:creationId xmlns:a16="http://schemas.microsoft.com/office/drawing/2014/main" id="{A30D2630-4F1E-9A0B-8215-4888F545FD8D}"/>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147981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1: What was the name of the </a:t>
            </a:r>
            <a:r>
              <a:rPr lang="en-US" sz="1900" b="1" dirty="0" err="1"/>
              <a:t>Weeknd</a:t>
            </a:r>
            <a:r>
              <a:rPr lang="en-US" sz="1900" b="1" dirty="0"/>
              <a:t>/Drake “AI collab” song that went viral in April 2023?</a:t>
            </a:r>
          </a:p>
          <a:p>
            <a:pPr marL="0" indent="0">
              <a:buNone/>
            </a:pPr>
            <a:endParaRPr lang="en-US" sz="1900" b="1" dirty="0"/>
          </a:p>
          <a:p>
            <a:pPr marL="0" indent="0">
              <a:buNone/>
            </a:pPr>
            <a:r>
              <a:rPr lang="en-US" sz="1900" b="1" dirty="0"/>
              <a:t>A)	Ghost writer</a:t>
            </a:r>
          </a:p>
          <a:p>
            <a:pPr marL="0" indent="0">
              <a:buNone/>
            </a:pPr>
            <a:r>
              <a:rPr lang="en-US" sz="1900" b="1" dirty="0"/>
              <a:t>B)	Heart on my sleeve</a:t>
            </a:r>
          </a:p>
          <a:p>
            <a:pPr marL="0" indent="0">
              <a:buNone/>
            </a:pPr>
            <a:r>
              <a:rPr lang="en-US" sz="1900" b="1" dirty="0"/>
              <a:t>C)	Could’ve had the world</a:t>
            </a:r>
          </a:p>
          <a:p>
            <a:pPr marL="0" indent="0">
              <a:buNone/>
            </a:pPr>
            <a:r>
              <a:rPr lang="en-US" sz="1900" b="1" dirty="0"/>
              <a:t>D)	Giving you my best</a:t>
            </a:r>
          </a:p>
          <a:p>
            <a:pPr marL="0" indent="0">
              <a:buNone/>
            </a:pPr>
            <a:r>
              <a:rPr lang="en-US" sz="1900" b="1" dirty="0"/>
              <a:t>E)	</a:t>
            </a:r>
            <a:r>
              <a:rPr lang="en-US" sz="1900" b="1" dirty="0" err="1"/>
              <a:t>Creepin</a:t>
            </a:r>
            <a:r>
              <a:rPr lang="en-US" sz="1900" b="1" dirty="0"/>
              <a:t>’</a:t>
            </a:r>
          </a:p>
          <a:p>
            <a:pPr marL="0" indent="0">
              <a:buNone/>
            </a:pPr>
            <a:r>
              <a:rPr lang="en-US" sz="1900" b="1" dirty="0"/>
              <a:t>F)	Search and rescue</a:t>
            </a:r>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274284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2: When Queen Elizabeth died in 2022, she had reigned as Queen of England for:</a:t>
            </a:r>
          </a:p>
          <a:p>
            <a:pPr marL="0" indent="0">
              <a:buNone/>
            </a:pPr>
            <a:endParaRPr lang="en-US" sz="1900" b="1" dirty="0"/>
          </a:p>
          <a:p>
            <a:pPr marL="0" indent="0">
              <a:buNone/>
            </a:pPr>
            <a:r>
              <a:rPr lang="en-US" sz="1900" b="1" dirty="0"/>
              <a:t>A)	70 years</a:t>
            </a:r>
          </a:p>
          <a:p>
            <a:pPr marL="0" indent="0">
              <a:buNone/>
            </a:pPr>
            <a:r>
              <a:rPr lang="en-US" sz="1900" b="1" dirty="0"/>
              <a:t>B)	65 years</a:t>
            </a:r>
          </a:p>
          <a:p>
            <a:pPr marL="0" indent="0">
              <a:buNone/>
            </a:pPr>
            <a:r>
              <a:rPr lang="en-US" sz="1900" b="1" dirty="0"/>
              <a:t>C)	60 years</a:t>
            </a:r>
          </a:p>
          <a:p>
            <a:pPr marL="0" indent="0">
              <a:buNone/>
            </a:pPr>
            <a:r>
              <a:rPr lang="en-US" sz="1900" b="1" dirty="0"/>
              <a:t>D)	55 years</a:t>
            </a:r>
          </a:p>
          <a:p>
            <a:pPr marL="0" indent="0">
              <a:buNone/>
            </a:pPr>
            <a:r>
              <a:rPr lang="en-US" sz="1900" b="1" dirty="0"/>
              <a:t>E)	50 years</a:t>
            </a:r>
          </a:p>
          <a:p>
            <a:pPr marL="0" indent="0">
              <a:buNone/>
            </a:pPr>
            <a:r>
              <a:rPr lang="en-US" sz="1900" b="1" dirty="0"/>
              <a:t>F)	45 years</a:t>
            </a:r>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357459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3: The US supreme court recently preserved patient access to this drug </a:t>
            </a:r>
          </a:p>
          <a:p>
            <a:pPr marL="0" indent="0">
              <a:buNone/>
            </a:pPr>
            <a:endParaRPr lang="en-US" sz="1900" b="1" dirty="0"/>
          </a:p>
          <a:p>
            <a:pPr marL="0" indent="0">
              <a:buNone/>
            </a:pPr>
            <a:r>
              <a:rPr lang="en-US" sz="1900" b="1" dirty="0"/>
              <a:t>A)	pembrolizumab</a:t>
            </a:r>
          </a:p>
          <a:p>
            <a:pPr marL="0" indent="0">
              <a:buNone/>
            </a:pPr>
            <a:r>
              <a:rPr lang="en-US" sz="1900" b="1" dirty="0"/>
              <a:t>B)	</a:t>
            </a:r>
            <a:r>
              <a:rPr lang="en-US" sz="1900" b="1" dirty="0" err="1"/>
              <a:t>molnupiravir</a:t>
            </a:r>
            <a:endParaRPr lang="en-US" sz="1900" b="1" dirty="0"/>
          </a:p>
          <a:p>
            <a:pPr marL="0" indent="0">
              <a:buNone/>
            </a:pPr>
            <a:r>
              <a:rPr lang="en-US" sz="1900" b="1" dirty="0"/>
              <a:t>C)	</a:t>
            </a:r>
            <a:r>
              <a:rPr lang="en-US" sz="1900" b="1" dirty="0" err="1"/>
              <a:t>paxlovid</a:t>
            </a:r>
            <a:endParaRPr lang="en-US" sz="1900" b="1" dirty="0"/>
          </a:p>
          <a:p>
            <a:pPr marL="0" indent="0">
              <a:buNone/>
            </a:pPr>
            <a:r>
              <a:rPr lang="en-US" sz="1900" b="1" dirty="0"/>
              <a:t>D)	mifepristone</a:t>
            </a:r>
          </a:p>
          <a:p>
            <a:pPr marL="0" indent="0">
              <a:buNone/>
            </a:pPr>
            <a:r>
              <a:rPr lang="en-US" sz="1900" b="1" dirty="0"/>
              <a:t>E)	adalimumab</a:t>
            </a:r>
          </a:p>
          <a:p>
            <a:pPr marL="0" indent="0">
              <a:buNone/>
            </a:pPr>
            <a:r>
              <a:rPr lang="en-US" sz="1900" b="1" dirty="0"/>
              <a:t>F)	</a:t>
            </a:r>
            <a:r>
              <a:rPr lang="en-US" sz="1900" b="1" dirty="0" err="1"/>
              <a:t>abortivab</a:t>
            </a:r>
            <a:endParaRPr lang="en-US" sz="1900" b="1" dirty="0"/>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196148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4: Who has NOT announced their candidacy for the 2024 US presidential election? </a:t>
            </a:r>
          </a:p>
          <a:p>
            <a:pPr marL="0" indent="0">
              <a:buNone/>
            </a:pPr>
            <a:endParaRPr lang="en-US" sz="1900" b="1" dirty="0"/>
          </a:p>
          <a:p>
            <a:pPr marL="0" indent="0">
              <a:buNone/>
            </a:pPr>
            <a:r>
              <a:rPr lang="en-US" sz="1900" b="1" dirty="0"/>
              <a:t>A)	Donald Trump</a:t>
            </a:r>
          </a:p>
          <a:p>
            <a:pPr marL="0" indent="0">
              <a:buNone/>
            </a:pPr>
            <a:r>
              <a:rPr lang="en-US" sz="1900" b="1" dirty="0"/>
              <a:t>B)	Mike Pompeo</a:t>
            </a:r>
          </a:p>
          <a:p>
            <a:pPr marL="0" indent="0">
              <a:buNone/>
            </a:pPr>
            <a:r>
              <a:rPr lang="en-US" sz="1900" b="1" dirty="0"/>
              <a:t>C)	Robert F Kennedy Jr</a:t>
            </a:r>
          </a:p>
          <a:p>
            <a:pPr marL="0" indent="0">
              <a:buNone/>
            </a:pPr>
            <a:r>
              <a:rPr lang="en-US" sz="1900" b="1" dirty="0"/>
              <a:t>D)	Vivek Ramaswamy</a:t>
            </a:r>
          </a:p>
          <a:p>
            <a:pPr marL="0" indent="0">
              <a:buNone/>
            </a:pPr>
            <a:r>
              <a:rPr lang="en-US" sz="1900" b="1" dirty="0"/>
              <a:t>E)	Marianne Williamson</a:t>
            </a:r>
          </a:p>
          <a:p>
            <a:pPr marL="457200" indent="-457200">
              <a:buAutoNum type="alphaUcParenR" startAt="6"/>
            </a:pPr>
            <a:r>
              <a:rPr lang="en-US" sz="1900" b="1" dirty="0"/>
              <a:t>Ron DeSantis</a:t>
            </a:r>
          </a:p>
          <a:p>
            <a:pPr marL="457200" indent="-457200">
              <a:buAutoNum type="alphaUcParenR" startAt="6"/>
            </a:pPr>
            <a:r>
              <a:rPr lang="en-US" sz="1900" b="1" dirty="0"/>
              <a:t>Tim Scott</a:t>
            </a:r>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448809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
            <a:ext cx="8229600" cy="1143000"/>
          </a:xfrm>
        </p:spPr>
        <p:txBody>
          <a:bodyPr>
            <a:normAutofit/>
          </a:bodyPr>
          <a:lstStyle/>
          <a:p>
            <a:pPr algn="l"/>
            <a:r>
              <a:rPr lang="en-US" sz="2800" b="1" i="1" dirty="0"/>
              <a:t>Part 1: Life outside the lab</a:t>
            </a:r>
          </a:p>
        </p:txBody>
      </p:sp>
      <p:sp>
        <p:nvSpPr>
          <p:cNvPr id="3" name="Content Placeholder 2"/>
          <p:cNvSpPr>
            <a:spLocks noGrp="1"/>
          </p:cNvSpPr>
          <p:nvPr>
            <p:ph idx="1"/>
          </p:nvPr>
        </p:nvSpPr>
        <p:spPr>
          <a:xfrm>
            <a:off x="457200" y="1151928"/>
            <a:ext cx="7287573" cy="5323170"/>
          </a:xfrm>
        </p:spPr>
        <p:txBody>
          <a:bodyPr>
            <a:normAutofit/>
          </a:bodyPr>
          <a:lstStyle/>
          <a:p>
            <a:pPr marL="0" indent="0">
              <a:buNone/>
            </a:pPr>
            <a:r>
              <a:rPr lang="en-US" sz="1900" dirty="0"/>
              <a:t>2 points</a:t>
            </a:r>
          </a:p>
          <a:p>
            <a:pPr marL="0" indent="0">
              <a:buNone/>
            </a:pPr>
            <a:endParaRPr lang="en-US" sz="1900" dirty="0"/>
          </a:p>
          <a:p>
            <a:pPr marL="0" indent="0">
              <a:buNone/>
            </a:pPr>
            <a:r>
              <a:rPr lang="en-US" sz="1900" b="1" dirty="0"/>
              <a:t>Question 5: Which state recently signed legislation to ban Tik Tok from the Apple and Google app store? </a:t>
            </a:r>
          </a:p>
          <a:p>
            <a:pPr marL="0" indent="0">
              <a:buNone/>
            </a:pPr>
            <a:endParaRPr lang="en-US" sz="1900" b="1" dirty="0"/>
          </a:p>
          <a:p>
            <a:pPr marL="0" indent="0">
              <a:buNone/>
            </a:pPr>
            <a:r>
              <a:rPr lang="en-US" sz="1900" b="1" dirty="0"/>
              <a:t>A)	Montana</a:t>
            </a:r>
          </a:p>
          <a:p>
            <a:pPr marL="0" indent="0">
              <a:buNone/>
            </a:pPr>
            <a:r>
              <a:rPr lang="en-US" sz="1900" b="1" dirty="0"/>
              <a:t>B)	Florida</a:t>
            </a:r>
          </a:p>
          <a:p>
            <a:pPr marL="0" indent="0">
              <a:buNone/>
            </a:pPr>
            <a:r>
              <a:rPr lang="en-US" sz="1900" b="1" dirty="0"/>
              <a:t>C)	Texas</a:t>
            </a:r>
          </a:p>
          <a:p>
            <a:pPr marL="0" indent="0">
              <a:buNone/>
            </a:pPr>
            <a:r>
              <a:rPr lang="en-US" sz="1900" b="1" dirty="0"/>
              <a:t>D)	Arizona</a:t>
            </a:r>
          </a:p>
          <a:p>
            <a:pPr marL="0" indent="0">
              <a:buNone/>
            </a:pPr>
            <a:r>
              <a:rPr lang="en-US" sz="1900" b="1" dirty="0"/>
              <a:t>E)	New York</a:t>
            </a:r>
          </a:p>
          <a:p>
            <a:pPr marL="457200" indent="-457200">
              <a:buAutoNum type="alphaUcParenR" startAt="6"/>
            </a:pPr>
            <a:r>
              <a:rPr lang="en-US" sz="1900" b="1" dirty="0"/>
              <a:t>Louisiana</a:t>
            </a:r>
          </a:p>
          <a:p>
            <a:pPr marL="457200" indent="-457200">
              <a:buAutoNum type="alphaUcParenR" startAt="6"/>
            </a:pPr>
            <a:r>
              <a:rPr lang="en-US" sz="1900" b="1" dirty="0"/>
              <a:t>Alabama</a:t>
            </a:r>
          </a:p>
          <a:p>
            <a:pPr marL="0" indent="0">
              <a:buNone/>
            </a:pPr>
            <a:endParaRPr lang="en-US" sz="1900" b="1" dirty="0"/>
          </a:p>
        </p:txBody>
      </p:sp>
      <p:sp>
        <p:nvSpPr>
          <p:cNvPr id="6" name="TextBox 5">
            <a:extLst>
              <a:ext uri="{FF2B5EF4-FFF2-40B4-BE49-F238E27FC236}">
                <a16:creationId xmlns:a16="http://schemas.microsoft.com/office/drawing/2014/main" id="{20402A9F-7D8A-4C04-DFC4-40BB2CE55295}"/>
              </a:ext>
            </a:extLst>
          </p:cNvPr>
          <p:cNvSpPr txBox="1"/>
          <p:nvPr/>
        </p:nvSpPr>
        <p:spPr>
          <a:xfrm>
            <a:off x="4949688" y="268175"/>
            <a:ext cx="3737112" cy="646331"/>
          </a:xfrm>
          <a:prstGeom prst="rect">
            <a:avLst/>
          </a:prstGeom>
          <a:noFill/>
        </p:spPr>
        <p:txBody>
          <a:bodyPr wrap="square" rtlCol="0">
            <a:spAutoFit/>
          </a:bodyPr>
          <a:lstStyle/>
          <a:p>
            <a:r>
              <a:rPr lang="en-US" sz="3600" dirty="0">
                <a:solidFill>
                  <a:srgbClr val="800000"/>
                </a:solidFill>
                <a:latin typeface="Elephant Pro" pitchFamily="2" charset="0"/>
                <a:cs typeface="Rosewood Std Regular"/>
              </a:rPr>
              <a:t>ATGU TRIVIA!</a:t>
            </a:r>
          </a:p>
        </p:txBody>
      </p:sp>
    </p:spTree>
    <p:extLst>
      <p:ext uri="{BB962C8B-B14F-4D97-AF65-F5344CB8AC3E}">
        <p14:creationId xmlns:p14="http://schemas.microsoft.com/office/powerpoint/2010/main" val="3654985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6990</TotalTime>
  <Words>1292</Words>
  <Application>Microsoft Macintosh PowerPoint</Application>
  <PresentationFormat>On-screen Show (4:3)</PresentationFormat>
  <Paragraphs>238</Paragraphs>
  <Slides>17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Elephant Pro</vt:lpstr>
      <vt:lpstr>Helvetica Neue</vt:lpstr>
      <vt:lpstr>Office Theme</vt:lpstr>
      <vt:lpstr>ATGU TRIVIA</vt:lpstr>
      <vt:lpstr>Rules</vt:lpstr>
      <vt:lpstr>Team names and instructions</vt:lpstr>
      <vt:lpstr>4 parts</vt:lpstr>
      <vt:lpstr>Part 1: Life outside the lab</vt:lpstr>
      <vt:lpstr>Part 1: Life outside the lab</vt:lpstr>
      <vt:lpstr>Part 1: Life outside the lab</vt:lpstr>
      <vt:lpstr>Part 1: Life outside the lab</vt:lpstr>
      <vt:lpstr>Part 1: Life outside the lab</vt:lpstr>
      <vt:lpstr>Part 1: Life outside the lab</vt:lpstr>
      <vt:lpstr>Part 1: Life outside the lab</vt:lpstr>
      <vt:lpstr>Part 2: Markets, compute, or genetics?</vt:lpstr>
      <vt:lpstr>Part 3: Do you even Broad?</vt:lpstr>
      <vt:lpstr>Part 3.2: Do you even Broad?</vt:lpstr>
      <vt:lpstr>FINALE 4 questions – 5 pts each  But first, lets go through the answers to part 1-3 using  YOUR NEW RED SHARPIE!!!</vt:lpstr>
      <vt:lpstr>Team Names – 20 pts possible Part 1 – 14 pts possible  Part 2 – 17 pts possible Part 3 - 20 points possible Part 4 – 20 points possible 91 total points</vt:lpstr>
      <vt:lpstr>Part 4: Finale</vt:lpstr>
    </vt:vector>
  </TitlesOfParts>
  <Company>MGH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ATGU Retreat  </dc:title>
  <dc:creator>Daniel Howrigan</dc:creator>
  <cp:lastModifiedBy>Howrigan, Daniel P.</cp:lastModifiedBy>
  <cp:revision>65</cp:revision>
  <dcterms:created xsi:type="dcterms:W3CDTF">2016-09-13T18:13:52Z</dcterms:created>
  <dcterms:modified xsi:type="dcterms:W3CDTF">2023-05-30T00:28:16Z</dcterms:modified>
</cp:coreProperties>
</file>