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7"/>
  </p:notesMasterIdLst>
  <p:handoutMasterIdLst>
    <p:handoutMasterId r:id="rId48"/>
  </p:handoutMasterIdLst>
  <p:sldIdLst>
    <p:sldId id="457" r:id="rId2"/>
    <p:sldId id="437" r:id="rId3"/>
    <p:sldId id="465" r:id="rId4"/>
    <p:sldId id="458" r:id="rId5"/>
    <p:sldId id="459" r:id="rId6"/>
    <p:sldId id="471" r:id="rId7"/>
    <p:sldId id="470" r:id="rId8"/>
    <p:sldId id="474" r:id="rId9"/>
    <p:sldId id="452" r:id="rId10"/>
    <p:sldId id="431" r:id="rId11"/>
    <p:sldId id="444" r:id="rId12"/>
    <p:sldId id="427" r:id="rId13"/>
    <p:sldId id="430" r:id="rId14"/>
    <p:sldId id="433" r:id="rId15"/>
    <p:sldId id="473" r:id="rId16"/>
    <p:sldId id="466" r:id="rId17"/>
    <p:sldId id="467" r:id="rId18"/>
    <p:sldId id="468" r:id="rId19"/>
    <p:sldId id="469" r:id="rId20"/>
    <p:sldId id="455" r:id="rId21"/>
    <p:sldId id="453" r:id="rId22"/>
    <p:sldId id="454" r:id="rId23"/>
    <p:sldId id="475" r:id="rId24"/>
    <p:sldId id="438" r:id="rId25"/>
    <p:sldId id="442" r:id="rId26"/>
    <p:sldId id="441" r:id="rId27"/>
    <p:sldId id="443" r:id="rId28"/>
    <p:sldId id="439" r:id="rId29"/>
    <p:sldId id="464" r:id="rId30"/>
    <p:sldId id="447" r:id="rId31"/>
    <p:sldId id="446" r:id="rId32"/>
    <p:sldId id="448" r:id="rId33"/>
    <p:sldId id="450" r:id="rId34"/>
    <p:sldId id="445" r:id="rId35"/>
    <p:sldId id="472" r:id="rId36"/>
    <p:sldId id="429" r:id="rId37"/>
    <p:sldId id="432" r:id="rId38"/>
    <p:sldId id="436" r:id="rId39"/>
    <p:sldId id="435" r:id="rId40"/>
    <p:sldId id="434" r:id="rId41"/>
    <p:sldId id="460" r:id="rId42"/>
    <p:sldId id="461" r:id="rId43"/>
    <p:sldId id="462" r:id="rId44"/>
    <p:sldId id="463" r:id="rId45"/>
    <p:sldId id="456" r:id="rId4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99"/>
    <a:srgbClr val="FFFF99"/>
    <a:srgbClr val="EAEAEA"/>
    <a:srgbClr val="800080"/>
    <a:srgbClr val="FF00FF"/>
    <a:srgbClr val="C0C0C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3" autoAdjust="0"/>
    <p:restoredTop sz="94763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737"/>
        <p:guide orient="horz" pos="3968"/>
        <p:guide pos="2871"/>
        <p:guide pos="366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34571-CCDB-4322-9237-9EA34FC8C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99D0ACB-AB32-48BC-AAEB-B8230737F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Strategies for reconstructing transcripts from RNA-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reads. The ‘align-then-assemble’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approach (left) taken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Trapnell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et 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.4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Guttman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et 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.5 first aligns short RNA-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reads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genome, accounting for possible splicing events, and then reconstructs transcripts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spliced alignments. The ‘assemble-then-align’ approach (right) first assembles transcript sequences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novo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—that is, directly from the RNA-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reads. These transcripts are then splice-aligned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genome to delineate intron and exon structures and variations between alternatively spliced transcripts.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novo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assembly is likely to work only for the most abundant transcripts, the align-then-assemble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method should be more sensitive, although this warrants further investigation. RNA-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reads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colored according to the transcript isoform from which they were derived. Protein-coding regions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reconstructed transcript isoforms are depicted in dark colors.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2 |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Overview of the reference-based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transcriptome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assembly strategy.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steps of the reference-based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transcriptome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strategy are shown using an example of a maize gene (GRMZM2G060216).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| Reads (grey) are first splice-aligned to a reference genome.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| A connectivity or splice graph is then constructed to represent all possible isoforms at a locus.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| Finally, alternative paths through the graph (blue, red, yellow and green) are followed to join compatible reads together into isoforms.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3 |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Overview of the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novo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transcriptome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assembly strategy.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| All substrings of length k (k-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are generated from each read.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| Each unique k‑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is used to represent a node (or vertex) in the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Bruijn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graph, and pairs of nodes are connected if shifting a k‑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by one character creates an exact k–1 overlap between the two k‑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Note that for non-strand-specific RNA sequencing data sets, the reverse complement of each k‑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will also be represented in the graph. Here, a simple example using 5‑mers is shown. The example illustrates a SNP or sequencing error (for example, A/T) and an example of an intron or a deletion. Single-nucleotide differences cause ‘bubbles’ of length k in the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Brujin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graph, whereas introns or deletions introduce a shorter path in the graph.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| Chains of adjacent nodes in the graph are collapsed into a single node when the first node has an out degree of one and the second node has an in degree of one. Last, as in the reference-based approach, four alternative paths (blue, red, yellow and green) through the graph are chosen.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| The isoforms are then assembled.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4 |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Alternative approaches for combined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transcriptome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assembly.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left choice depicts the align-then-assemble strategy, in which reference-based assembly is followed by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novo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assembly of reads that failed to align to the genome. The right choice depicts the assemble-then-align strategy, in which the reads are first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novo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assembled and then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scaffolded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extended using a reference genome. RNA sequencing (RNA-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reads are shown in red, and assembled transcripts are shown in orange.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3009FE-6B01-41E3-BD1B-BA49B692D599}" type="datetime9">
              <a:rPr lang="en-US"/>
              <a:pPr/>
              <a:t>5/6/2013 1:37:16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337E7-7ED6-4BC5-A99F-CD9FCA13B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57150"/>
            <a:ext cx="9001125" cy="51435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2EE0D-6F5D-47D4-8F02-6BACE3275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556-6F90-4544-BDC8-CA13CC115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7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 userDrawn="1"/>
        </p:nvSpPr>
        <p:spPr bwMode="auto">
          <a:xfrm>
            <a:off x="0" y="6410325"/>
            <a:ext cx="9144000" cy="44767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3825"/>
            <a:ext cx="8458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0085" name="Rectangle 5"/>
          <p:cNvSpPr>
            <a:spLocks noChangeArrowheads="1"/>
          </p:cNvSpPr>
          <p:nvPr userDrawn="1"/>
        </p:nvSpPr>
        <p:spPr bwMode="auto">
          <a:xfrm>
            <a:off x="1457325" y="6508750"/>
            <a:ext cx="1809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700">
                <a:solidFill>
                  <a:srgbClr val="F8F8F8"/>
                </a:solidFill>
              </a:rPr>
              <a:t>Karl Clauser</a:t>
            </a:r>
          </a:p>
          <a:p>
            <a:pPr eaLnBrk="0" hangingPunct="0"/>
            <a:r>
              <a:rPr lang="en-US" sz="700">
                <a:solidFill>
                  <a:srgbClr val="F8F8F8"/>
                </a:solidFill>
              </a:rPr>
              <a:t>Proteomics and Biomarker Discovery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0875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F8F8F8"/>
                </a:solidFill>
              </a:defRPr>
            </a:lvl1pPr>
          </a:lstStyle>
          <a:p>
            <a:fld id="{52661BCE-209D-4AAA-A8C5-68051CD2D0F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30089" name="Picture 9" descr="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3" y="6442075"/>
            <a:ext cx="1343025" cy="382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</p:sldLayoutIdLst>
  <p:transition/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9pPr>
    </p:titleStyle>
    <p:bodyStyle>
      <a:lvl1pPr marL="2889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61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SzPct val="80000"/>
        <a:buFont typeface="Arial" charset="0"/>
        <a:buChar char="◘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2675" indent="-16827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Font typeface="Arial" charset="0"/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IMB:Users:e.undheim:Dropbox:For insectary cards:_MG_627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8" r="8193" b="7657"/>
          <a:stretch/>
        </p:blipFill>
        <p:spPr bwMode="auto">
          <a:xfrm>
            <a:off x="7657356" y="191520"/>
            <a:ext cx="1593583" cy="1063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ustral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" y="0"/>
            <a:ext cx="7334759" cy="6858000"/>
          </a:xfrm>
          <a:prstGeom prst="rect">
            <a:avLst/>
          </a:prstGeom>
        </p:spPr>
      </p:pic>
      <p:pic>
        <p:nvPicPr>
          <p:cNvPr id="33" name="Picture 32" descr="_MG_630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56" y="1697686"/>
            <a:ext cx="1512717" cy="1006902"/>
          </a:xfrm>
          <a:prstGeom prst="rect">
            <a:avLst/>
          </a:prstGeom>
        </p:spPr>
      </p:pic>
      <p:sp>
        <p:nvSpPr>
          <p:cNvPr id="6" name="4-Point Star 5"/>
          <p:cNvSpPr/>
          <p:nvPr/>
        </p:nvSpPr>
        <p:spPr>
          <a:xfrm>
            <a:off x="334525" y="5826933"/>
            <a:ext cx="158742" cy="158756"/>
          </a:xfrm>
          <a:prstGeom prst="star4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334525" y="6063705"/>
            <a:ext cx="158742" cy="158756"/>
          </a:xfrm>
          <a:prstGeom prst="star4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334525" y="6297167"/>
            <a:ext cx="158742" cy="158756"/>
          </a:xfrm>
          <a:prstGeom prst="star4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6953" y="5755604"/>
            <a:ext cx="134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Centipedes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6953" y="5985689"/>
            <a:ext cx="134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Spiders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953" y="6222461"/>
            <a:ext cx="134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Scorpions</a:t>
            </a:r>
            <a:endParaRPr lang="en-US" sz="1400" dirty="0"/>
          </a:p>
        </p:txBody>
      </p:sp>
      <p:sp>
        <p:nvSpPr>
          <p:cNvPr id="12" name="4-Point Star 11"/>
          <p:cNvSpPr/>
          <p:nvPr/>
        </p:nvSpPr>
        <p:spPr>
          <a:xfrm>
            <a:off x="5949493" y="1506166"/>
            <a:ext cx="158742" cy="158756"/>
          </a:xfrm>
          <a:prstGeom prst="star4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6556402" y="4675285"/>
            <a:ext cx="158742" cy="158756"/>
          </a:xfrm>
          <a:prstGeom prst="star4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5865124" y="6297167"/>
            <a:ext cx="158742" cy="158756"/>
          </a:xfrm>
          <a:prstGeom prst="star4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5639344" y="6467851"/>
            <a:ext cx="158742" cy="158756"/>
          </a:xfrm>
          <a:prstGeom prst="star4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5230489" y="5300925"/>
            <a:ext cx="158742" cy="158756"/>
          </a:xfrm>
          <a:prstGeom prst="star4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5949493" y="1742936"/>
            <a:ext cx="158742" cy="158756"/>
          </a:xfrm>
          <a:prstGeom prst="star4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4-Point Star 21"/>
          <p:cNvSpPr/>
          <p:nvPr/>
        </p:nvSpPr>
        <p:spPr>
          <a:xfrm>
            <a:off x="6477031" y="4138272"/>
            <a:ext cx="158742" cy="158756"/>
          </a:xfrm>
          <a:prstGeom prst="star4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/>
        </p:nvSpPr>
        <p:spPr>
          <a:xfrm>
            <a:off x="7215158" y="3153058"/>
            <a:ext cx="158742" cy="158756"/>
          </a:xfrm>
          <a:prstGeom prst="star4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/>
          <p:nvPr/>
        </p:nvSpPr>
        <p:spPr>
          <a:xfrm>
            <a:off x="7060690" y="3493914"/>
            <a:ext cx="158742" cy="158756"/>
          </a:xfrm>
          <a:prstGeom prst="star4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/>
          <p:cNvSpPr/>
          <p:nvPr/>
        </p:nvSpPr>
        <p:spPr>
          <a:xfrm>
            <a:off x="5559973" y="6222461"/>
            <a:ext cx="158742" cy="158756"/>
          </a:xfrm>
          <a:prstGeom prst="star4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4140968" y="1078212"/>
            <a:ext cx="158742" cy="158756"/>
          </a:xfrm>
          <a:prstGeom prst="star4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_MG_626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86" y="2759101"/>
            <a:ext cx="1223197" cy="814191"/>
          </a:xfrm>
          <a:prstGeom prst="rect">
            <a:avLst/>
          </a:prstGeom>
        </p:spPr>
      </p:pic>
      <p:sp>
        <p:nvSpPr>
          <p:cNvPr id="27" name="4-Point Star 26"/>
          <p:cNvSpPr/>
          <p:nvPr/>
        </p:nvSpPr>
        <p:spPr>
          <a:xfrm>
            <a:off x="5870122" y="1347410"/>
            <a:ext cx="158742" cy="158756"/>
          </a:xfrm>
          <a:prstGeom prst="star4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6170148" y="3232436"/>
            <a:ext cx="158742" cy="158756"/>
          </a:xfrm>
          <a:prstGeom prst="star4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25028" y="2731084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50"/>
                </a:solidFill>
              </a:rPr>
              <a:t>S. </a:t>
            </a:r>
            <a:r>
              <a:rPr lang="en-US" sz="1400" b="1" i="1" dirty="0" err="1" smtClean="0">
                <a:solidFill>
                  <a:srgbClr val="00B050"/>
                </a:solidFill>
              </a:rPr>
              <a:t>Morsitans</a:t>
            </a:r>
            <a:endParaRPr lang="en-US" sz="1400" b="1" i="1" dirty="0">
              <a:solidFill>
                <a:srgbClr val="00B050"/>
              </a:solidFill>
            </a:endParaRPr>
          </a:p>
        </p:txBody>
      </p:sp>
      <p:pic>
        <p:nvPicPr>
          <p:cNvPr id="31" name="Picture 30" descr="_MG_63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72" y="3406501"/>
            <a:ext cx="1001215" cy="666434"/>
          </a:xfrm>
          <a:prstGeom prst="rect">
            <a:avLst/>
          </a:prstGeom>
        </p:spPr>
      </p:pic>
      <p:sp>
        <p:nvSpPr>
          <p:cNvPr id="19" name="4-Point Star 18"/>
          <p:cNvSpPr/>
          <p:nvPr/>
        </p:nvSpPr>
        <p:spPr>
          <a:xfrm>
            <a:off x="4586185" y="3573292"/>
            <a:ext cx="158742" cy="158756"/>
          </a:xfrm>
          <a:prstGeom prst="star4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14514" y="3909873"/>
            <a:ext cx="151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A.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xerolimniorum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20210" y="1830356"/>
            <a:ext cx="7424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38641" y="2502959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L.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weigensis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pic>
        <p:nvPicPr>
          <p:cNvPr id="38" name="Picture 37" descr="_MG_629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2" y="4061859"/>
            <a:ext cx="1141542" cy="75983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00644" y="4602018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H. </a:t>
            </a:r>
            <a:r>
              <a:rPr lang="en-US" sz="1400" i="1" dirty="0" err="1" smtClean="0"/>
              <a:t>jugulans</a:t>
            </a:r>
            <a:endParaRPr lang="en-US" sz="1400" i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219432" y="3732048"/>
            <a:ext cx="899700" cy="48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_MG_621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35" y="5985689"/>
            <a:ext cx="1136751" cy="75665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06195" y="6476809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50"/>
                </a:solidFill>
              </a:rPr>
              <a:t>C. </a:t>
            </a:r>
            <a:r>
              <a:rPr lang="en-US" sz="1400" b="1" i="1" dirty="0" err="1" smtClean="0">
                <a:solidFill>
                  <a:srgbClr val="00B050"/>
                </a:solidFill>
              </a:rPr>
              <a:t>westwoodi</a:t>
            </a:r>
            <a:endParaRPr lang="en-US" sz="1400" b="1" i="1" dirty="0">
              <a:solidFill>
                <a:srgbClr val="00B050"/>
              </a:solidFill>
            </a:endParaRPr>
          </a:p>
        </p:txBody>
      </p:sp>
      <p:pic>
        <p:nvPicPr>
          <p:cNvPr id="45" name="Picture 44" descr="_MG_6203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4" y="4945875"/>
            <a:ext cx="1279515" cy="85167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711886" y="4850196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50"/>
                </a:solidFill>
              </a:rPr>
              <a:t>E. </a:t>
            </a:r>
            <a:r>
              <a:rPr lang="en-US" sz="1400" b="1" i="1" dirty="0" err="1" smtClean="0">
                <a:solidFill>
                  <a:srgbClr val="00B050"/>
                </a:solidFill>
              </a:rPr>
              <a:t>rubripes</a:t>
            </a:r>
            <a:endParaRPr lang="en-US" sz="1400" b="1" i="1" dirty="0">
              <a:solidFill>
                <a:srgbClr val="00B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635773" y="4850196"/>
            <a:ext cx="228410" cy="48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_MG_6289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4" y="1191872"/>
            <a:ext cx="1512717" cy="100690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893939" y="2041374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U</a:t>
            </a:r>
            <a:r>
              <a:rPr lang="en-US" sz="1400" b="1" i="1" dirty="0" smtClean="0">
                <a:solidFill>
                  <a:srgbClr val="C00000"/>
                </a:solidFill>
              </a:rPr>
              <a:t>. </a:t>
            </a:r>
            <a:r>
              <a:rPr lang="en-US" sz="1400" b="1" i="1" dirty="0" err="1">
                <a:solidFill>
                  <a:srgbClr val="C00000"/>
                </a:solidFill>
              </a:rPr>
              <a:t>m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anicatus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pic>
        <p:nvPicPr>
          <p:cNvPr id="51" name="Picture 50" descr="IMB:Users:e.undheim:Downloads:94499999ar10-jpg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18" y="1046081"/>
            <a:ext cx="1176419" cy="6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/>
          <p:cNvSpPr txBox="1"/>
          <p:nvPr/>
        </p:nvSpPr>
        <p:spPr>
          <a:xfrm>
            <a:off x="6642557" y="1517922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L. </a:t>
            </a:r>
            <a:r>
              <a:rPr lang="en-US" sz="1400" i="1" dirty="0" err="1"/>
              <a:t>v</a:t>
            </a:r>
            <a:r>
              <a:rPr lang="en-US" sz="1400" i="1" dirty="0" err="1" smtClean="0"/>
              <a:t>ariatus</a:t>
            </a:r>
            <a:endParaRPr lang="en-US" sz="1400" i="1" dirty="0"/>
          </a:p>
        </p:txBody>
      </p:sp>
      <p:pic>
        <p:nvPicPr>
          <p:cNvPr id="53" name="Picture 52" descr="IMB:Users:e.undheim:Downloads:94499999ar10-jpg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05" y="3899793"/>
            <a:ext cx="1176419" cy="6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/>
          <p:cNvSpPr txBox="1"/>
          <p:nvPr/>
        </p:nvSpPr>
        <p:spPr>
          <a:xfrm>
            <a:off x="5348207" y="4448129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L.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buchari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pic>
        <p:nvPicPr>
          <p:cNvPr id="55" name="Picture 5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63" y="5730564"/>
            <a:ext cx="1179384" cy="7996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57" name="Straight Arrow Connector 56"/>
          <p:cNvCxnSpPr/>
          <p:nvPr/>
        </p:nvCxnSpPr>
        <p:spPr>
          <a:xfrm flipH="1">
            <a:off x="4940387" y="5459681"/>
            <a:ext cx="290102" cy="295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071747" y="6381217"/>
            <a:ext cx="488226" cy="149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34269" y="6395466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C.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squama</a:t>
            </a:r>
            <a:endParaRPr lang="en-US" sz="1400" b="1" i="1" dirty="0" smtClean="0">
              <a:solidFill>
                <a:srgbClr val="C00000"/>
              </a:solidFill>
            </a:endParaRPr>
          </a:p>
        </p:txBody>
      </p:sp>
      <p:pic>
        <p:nvPicPr>
          <p:cNvPr id="62" name="Picture 61" descr="IMB:Users:e.undheim:Pictures:Scorpion for glenn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15076" r="21694" b="9146"/>
          <a:stretch/>
        </p:blipFill>
        <p:spPr bwMode="auto">
          <a:xfrm>
            <a:off x="3878343" y="2097886"/>
            <a:ext cx="1306780" cy="946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678254" y="2218030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I. </a:t>
            </a:r>
            <a:r>
              <a:rPr lang="en-US" sz="1400" i="1" dirty="0" err="1" smtClean="0"/>
              <a:t>vescus</a:t>
            </a:r>
            <a:endParaRPr lang="en-US" sz="1400" i="1" dirty="0"/>
          </a:p>
        </p:txBody>
      </p:sp>
      <p:sp>
        <p:nvSpPr>
          <p:cNvPr id="20" name="4-Point Star 19"/>
          <p:cNvSpPr/>
          <p:nvPr/>
        </p:nvSpPr>
        <p:spPr>
          <a:xfrm>
            <a:off x="5071747" y="2760838"/>
            <a:ext cx="158742" cy="158756"/>
          </a:xfrm>
          <a:prstGeom prst="star4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830565" y="941795"/>
            <a:ext cx="151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solidFill>
                  <a:srgbClr val="00B050"/>
                </a:solidFill>
              </a:rPr>
              <a:t>Thereuopoda</a:t>
            </a:r>
            <a:r>
              <a:rPr lang="en-US" sz="1400" b="1" i="1" dirty="0" smtClean="0">
                <a:solidFill>
                  <a:srgbClr val="00B050"/>
                </a:solidFill>
              </a:rPr>
              <a:t> sp. </a:t>
            </a:r>
            <a:endParaRPr lang="en-US" sz="1400" b="1" i="1" dirty="0">
              <a:solidFill>
                <a:srgbClr val="00B050"/>
              </a:solidFill>
            </a:endParaRPr>
          </a:p>
        </p:txBody>
      </p:sp>
      <p:pic>
        <p:nvPicPr>
          <p:cNvPr id="67" name="Picture 66" descr="Sfoelschei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50" y="987179"/>
            <a:ext cx="1499346" cy="108552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916210" y="2012225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S. </a:t>
            </a:r>
            <a:r>
              <a:rPr lang="en-US" sz="1400" i="1" dirty="0" err="1" smtClean="0"/>
              <a:t>foelschei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  <p:pic>
        <p:nvPicPr>
          <p:cNvPr id="69" name="Picture 68" descr="10ctropix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16" y="0"/>
            <a:ext cx="1471887" cy="876233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413283" y="795593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C. </a:t>
            </a:r>
            <a:r>
              <a:rPr lang="en-US" sz="1400" i="1" dirty="0" err="1" smtClean="0"/>
              <a:t>Tropix</a:t>
            </a:r>
            <a:endParaRPr lang="en-US" sz="1400" i="1" dirty="0"/>
          </a:p>
        </p:txBody>
      </p:sp>
      <p:pic>
        <p:nvPicPr>
          <p:cNvPr id="71" name="Picture 70" descr="DSCF002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00434" y="2836939"/>
            <a:ext cx="1264134" cy="94975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734964" y="3755984"/>
            <a:ext cx="151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H.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infensa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735" y="192474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 scorpions</a:t>
            </a:r>
          </a:p>
          <a:p>
            <a:r>
              <a:rPr lang="en-US" b="1" dirty="0" smtClean="0"/>
              <a:t>4 centipedes</a:t>
            </a:r>
          </a:p>
          <a:p>
            <a:r>
              <a:rPr lang="en-US" b="1" dirty="0" smtClean="0"/>
              <a:t>1 spider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71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2 omega-</a:t>
            </a:r>
            <a:r>
              <a:rPr lang="en-US" dirty="0" err="1" smtClean="0"/>
              <a:t>hexatoxin</a:t>
            </a:r>
            <a:r>
              <a:rPr lang="en-US" dirty="0" smtClean="0"/>
              <a:t> Hi2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82445" y="541027"/>
            <a:ext cx="8374378" cy="3268973"/>
            <a:chOff x="382445" y="541027"/>
            <a:chExt cx="8374378" cy="326897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" t="18134" r="2761" b="6338"/>
            <a:stretch/>
          </p:blipFill>
          <p:spPr bwMode="auto">
            <a:xfrm>
              <a:off x="382445" y="541027"/>
              <a:ext cx="8374378" cy="326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6493669" y="2479675"/>
              <a:ext cx="1333500" cy="135731"/>
              <a:chOff x="6493669" y="2479675"/>
              <a:chExt cx="1333500" cy="135731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64936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6865144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7188994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72556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75604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8271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5433155" y="82224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 </a:t>
              </a:r>
              <a:r>
                <a:rPr lang="en-US" dirty="0" err="1">
                  <a:solidFill>
                    <a:srgbClr val="C00000"/>
                  </a:solidFill>
                </a:rPr>
                <a:t>C</a:t>
              </a:r>
              <a:r>
                <a:rPr lang="en-US" dirty="0" err="1" smtClean="0">
                  <a:solidFill>
                    <a:srgbClr val="C00000"/>
                  </a:solidFill>
                </a:rPr>
                <a:t>ys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2915" y="3707904"/>
            <a:ext cx="8183908" cy="1492716"/>
            <a:chOff x="572915" y="4498479"/>
            <a:chExt cx="8183908" cy="1492716"/>
          </a:xfrm>
        </p:grpSpPr>
        <p:grpSp>
          <p:nvGrpSpPr>
            <p:cNvPr id="12" name="Group 11"/>
            <p:cNvGrpSpPr/>
            <p:nvPr/>
          </p:nvGrpSpPr>
          <p:grpSpPr>
            <a:xfrm>
              <a:off x="572915" y="4498479"/>
              <a:ext cx="8183908" cy="1492716"/>
              <a:chOff x="687215" y="4831854"/>
              <a:chExt cx="8183908" cy="149271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" t="63708" r="2512" b="7600"/>
              <a:stretch/>
            </p:blipFill>
            <p:spPr bwMode="auto">
              <a:xfrm>
                <a:off x="687215" y="5076825"/>
                <a:ext cx="8183908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324100" y="4831854"/>
                <a:ext cx="434734" cy="1492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Sub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Group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1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1</a:t>
                </a:r>
                <a:endParaRPr lang="en-US" sz="7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2</a:t>
                </a:r>
              </a:p>
              <a:p>
                <a:pPr algn="ctr"/>
                <a:r>
                  <a:rPr lang="en-US" sz="700" dirty="0">
                    <a:solidFill>
                      <a:srgbClr val="C00000"/>
                    </a:solidFill>
                  </a:rPr>
                  <a:t>1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5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3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4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6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6</a:t>
                </a:r>
              </a:p>
              <a:p>
                <a:pPr algn="ctr"/>
                <a:r>
                  <a:rPr lang="en-US" sz="700" dirty="0" smtClean="0">
                    <a:solidFill>
                      <a:srgbClr val="C00000"/>
                    </a:solidFill>
                  </a:rPr>
                  <a:t>6</a:t>
                </a:r>
              </a:p>
              <a:p>
                <a:pPr algn="ctr"/>
                <a:r>
                  <a:rPr lang="en-US" sz="700" dirty="0">
                    <a:solidFill>
                      <a:srgbClr val="C00000"/>
                    </a:solidFill>
                  </a:rPr>
                  <a:t>6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474619" y="4594225"/>
              <a:ext cx="1333500" cy="135731"/>
              <a:chOff x="6493669" y="2479675"/>
              <a:chExt cx="1333500" cy="135731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4936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865144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188994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72556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5604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7827169" y="2479675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6249924" y="5210145"/>
            <a:ext cx="287771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MTPSCTLGICAPSVGGLVGGLLG reads: 4382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MTPSCTLGICAPSVGG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0251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MTPSCTLGICAP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VGGLVGGLLG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0201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GIC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GIC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VGGLVGGLLG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CAP</a:t>
            </a:r>
            <a:r>
              <a:rPr lang="en-US" sz="1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      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0442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C</a:t>
            </a:r>
            <a:r>
              <a:rPr lang="en-US" sz="1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      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387810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1 spectrum supports LC</a:t>
            </a:r>
            <a:r>
              <a:rPr lang="en-US" dirty="0" smtClean="0">
                <a:solidFill>
                  <a:srgbClr val="009900"/>
                </a:solidFill>
              </a:rPr>
              <a:t>V</a:t>
            </a:r>
            <a:r>
              <a:rPr lang="en-US" dirty="0" smtClean="0"/>
              <a:t>P</a:t>
            </a:r>
            <a:r>
              <a:rPr lang="en-US" dirty="0" smtClean="0">
                <a:solidFill>
                  <a:srgbClr val="009900"/>
                </a:solidFill>
              </a:rPr>
              <a:t>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3932" r="3926" b="12349"/>
          <a:stretch/>
        </p:blipFill>
        <p:spPr bwMode="auto">
          <a:xfrm>
            <a:off x="458542" y="1884194"/>
            <a:ext cx="8534400" cy="20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19561" y="813321"/>
            <a:ext cx="30123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(G)L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V P 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L(G)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6887" y="4489684"/>
            <a:ext cx="287771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MTPSCTLGICAPSVGGLVGGLLG reads: 4382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MTPSCTLGICAPSVGG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0251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MTPSCTLGICAP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VGGLVGGLLG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0201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GIC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MTPSCT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GIC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VGGLVGGLLG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CAP</a:t>
            </a:r>
            <a:r>
              <a:rPr lang="en-US" sz="1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      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0442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C</a:t>
            </a:r>
            <a:r>
              <a:rPr lang="en-US" sz="1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VGG      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7982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39773" r="2574" b="12879"/>
          <a:stretch/>
        </p:blipFill>
        <p:spPr bwMode="auto">
          <a:xfrm>
            <a:off x="47625" y="668739"/>
            <a:ext cx="9037400" cy="10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0024" y="1614784"/>
            <a:ext cx="6924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topBLAST</a:t>
            </a:r>
            <a:r>
              <a:rPr lang="en-US" sz="1200" dirty="0" smtClean="0"/>
              <a:t> hit not in </a:t>
            </a:r>
            <a:r>
              <a:rPr lang="en-US" sz="1200" dirty="0" err="1" smtClean="0"/>
              <a:t>Arachnoserver</a:t>
            </a:r>
            <a:endParaRPr lang="en-US" sz="1200" dirty="0" smtClean="0"/>
          </a:p>
          <a:p>
            <a:r>
              <a:rPr lang="en-US" sz="1200" dirty="0" smtClean="0"/>
              <a:t>gi|294653183|gb|ADF28499.1|putative </a:t>
            </a:r>
            <a:r>
              <a:rPr lang="en-US" sz="1200" dirty="0"/>
              <a:t>mature sequence toxin-like ACSKQ [</a:t>
            </a:r>
            <a:r>
              <a:rPr lang="en-US" sz="1200" dirty="0" err="1"/>
              <a:t>Pelinobius</a:t>
            </a:r>
            <a:r>
              <a:rPr lang="en-US" sz="1200" dirty="0"/>
              <a:t> </a:t>
            </a:r>
            <a:r>
              <a:rPr lang="en-US" sz="1200" dirty="0" err="1"/>
              <a:t>muticus</a:t>
            </a:r>
            <a:r>
              <a:rPr lang="en-US" sz="1200" dirty="0"/>
              <a:t>]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095559"/>
            <a:ext cx="88296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Hsp_qseq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EQIAAEENQLVEDLVQYAGTRLTQKRATRCSKKLGEKCNYHCECCGATVACSTVYVGGKETNFCSDKTSNNGALNTVGQGLNVVSNGLSAFQCWG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en-US" sz="10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Hsp_midline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+ A+E ++L+E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   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+ + Q+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CSK++GEKC + C+CCGATV C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T+YVGG   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C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KTSNN  LNT+G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G+N V N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++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CWG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Hsp_hseq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RKTASETSKLLEKL-GVSREAIPQEMARACSKQIGEKCEHDCQCCGATVVCGTIYVGGNAVEQCMSKTSNNAVLNTMGHGMNAVQNAFTSVMCWG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60194" y="1270000"/>
            <a:ext cx="3571875" cy="135731"/>
            <a:chOff x="5360194" y="1270000"/>
            <a:chExt cx="3571875" cy="13573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360194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817394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036469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141244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217444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550819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284244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932069" y="12700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23630" y="6529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ys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8044" y="4890135"/>
            <a:ext cx="469551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CSDKTSNNGALNTVGQGLNVVSNGLSAFQC reads: 1023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776" y="3333690"/>
            <a:ext cx="37289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CSKKLGEKCNYHCECCGATVAC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380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CSKKLGEKC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YHCECCGATVAC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2151" y="3915608"/>
            <a:ext cx="297709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CSTVYVGGKETNFC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5251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367" y="5619762"/>
            <a:ext cx="340670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TVGQGLNVVSNGLSAFQC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4449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784" y="5261610"/>
            <a:ext cx="351410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CSDKTSNNGALNTVGQGLN reads: 1887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9011" y="4288571"/>
            <a:ext cx="30844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GGKETNFCSDKTSNN reads: 3771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ETNFCSDKTSNN reads: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10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301" y="2762190"/>
            <a:ext cx="27622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CSKKLGEKCNYHC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769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CSKKLGEKC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YHC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reads: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351070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33667" r="4230" b="14000"/>
          <a:stretch/>
        </p:blipFill>
        <p:spPr bwMode="auto">
          <a:xfrm>
            <a:off x="139001" y="547686"/>
            <a:ext cx="8315325" cy="14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3, 4,5,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46685" y="2076450"/>
            <a:ext cx="8982075" cy="1057275"/>
            <a:chOff x="146685" y="2076450"/>
            <a:chExt cx="8982075" cy="10572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" t="37038" r="2239" b="18276"/>
            <a:stretch/>
          </p:blipFill>
          <p:spPr bwMode="auto">
            <a:xfrm>
              <a:off x="146685" y="2076450"/>
              <a:ext cx="898207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6744494" y="2755900"/>
              <a:ext cx="1974850" cy="135731"/>
              <a:chOff x="6744494" y="2755900"/>
              <a:chExt cx="1974850" cy="13573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6744494" y="275590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150894" y="275590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7512844" y="275590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582694" y="275590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7874794" y="275590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8719344" y="275590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30572" r="3276" b="11900"/>
          <a:stretch/>
        </p:blipFill>
        <p:spPr bwMode="auto">
          <a:xfrm>
            <a:off x="146685" y="3257549"/>
            <a:ext cx="8667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509929" y="4235450"/>
            <a:ext cx="3606800" cy="135731"/>
            <a:chOff x="4598194" y="4235450"/>
            <a:chExt cx="3606800" cy="135731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5981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9029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20144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712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11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3380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032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4175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954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204994" y="42354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46685" y="4962526"/>
            <a:ext cx="8534400" cy="1390650"/>
            <a:chOff x="234950" y="4962526"/>
            <a:chExt cx="8534400" cy="13906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34147" r="3467" b="11959"/>
            <a:stretch/>
          </p:blipFill>
          <p:spPr bwMode="auto">
            <a:xfrm>
              <a:off x="234950" y="4962526"/>
              <a:ext cx="853440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4598194" y="5816600"/>
              <a:ext cx="3606800" cy="135731"/>
              <a:chOff x="4598194" y="4235450"/>
              <a:chExt cx="3606800" cy="135731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45981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49029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520144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2712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57411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63380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73032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74175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777954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8204994" y="4235450"/>
                <a:ext cx="0" cy="1357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5490305" y="68151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ys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0305" y="207954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 </a:t>
            </a: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ys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90305" y="340661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 </a:t>
            </a: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ys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90305" y="50734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 </a:t>
            </a: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ys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865019" y="1450975"/>
            <a:ext cx="2057400" cy="135731"/>
            <a:chOff x="5865019" y="1631950"/>
            <a:chExt cx="2057400" cy="135731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586501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32221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725566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85561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93181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38901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778906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922419" y="163195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7643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</a:t>
            </a:r>
            <a:r>
              <a:rPr lang="en-US" dirty="0" smtClean="0"/>
              <a:t>protein </a:t>
            </a:r>
            <a:r>
              <a:rPr lang="en-US" dirty="0"/>
              <a:t>groups </a:t>
            </a:r>
            <a:r>
              <a:rPr lang="en-US" dirty="0" smtClean="0"/>
              <a:t>containing CCC and 8 </a:t>
            </a:r>
            <a:r>
              <a:rPr lang="en-US" dirty="0" err="1"/>
              <a:t>C</a:t>
            </a:r>
            <a:r>
              <a:rPr lang="en-US" dirty="0" err="1" smtClean="0"/>
              <a:t>ys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22727" r="2433" b="8980"/>
          <a:stretch/>
        </p:blipFill>
        <p:spPr bwMode="auto">
          <a:xfrm>
            <a:off x="-1" y="533401"/>
            <a:ext cx="8822552" cy="2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07969" y="1727200"/>
            <a:ext cx="2038350" cy="135731"/>
            <a:chOff x="6684169" y="3451225"/>
            <a:chExt cx="2038350" cy="1357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684169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027069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322344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79494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427119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627144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179594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722519" y="3451225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619517" y="1633544"/>
            <a:ext cx="4683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C00000"/>
                </a:solidFill>
              </a:rPr>
              <a:t>Protein</a:t>
            </a:r>
          </a:p>
          <a:p>
            <a:pPr algn="r"/>
            <a:r>
              <a:rPr lang="en-US" sz="700" dirty="0" smtClean="0">
                <a:solidFill>
                  <a:srgbClr val="C00000"/>
                </a:solidFill>
              </a:rPr>
              <a:t>Group</a:t>
            </a:r>
          </a:p>
          <a:p>
            <a:pPr algn="r"/>
            <a:r>
              <a:rPr lang="en-US" sz="700" dirty="0">
                <a:solidFill>
                  <a:srgbClr val="C00000"/>
                </a:solidFill>
              </a:rPr>
              <a:t>16.1</a:t>
            </a:r>
          </a:p>
          <a:p>
            <a:pPr algn="r"/>
            <a:r>
              <a:rPr lang="en-US" sz="700" dirty="0">
                <a:solidFill>
                  <a:srgbClr val="C00000"/>
                </a:solidFill>
              </a:rPr>
              <a:t>16.1</a:t>
            </a:r>
          </a:p>
          <a:p>
            <a:pPr algn="r"/>
            <a:r>
              <a:rPr lang="en-US" sz="700" dirty="0" smtClean="0">
                <a:solidFill>
                  <a:srgbClr val="C00000"/>
                </a:solidFill>
              </a:rPr>
              <a:t>16.1</a:t>
            </a:r>
            <a:endParaRPr lang="en-US" sz="700" dirty="0">
              <a:solidFill>
                <a:srgbClr val="C00000"/>
              </a:solidFill>
            </a:endParaRPr>
          </a:p>
          <a:p>
            <a:pPr algn="r"/>
            <a:r>
              <a:rPr lang="en-US" sz="700" dirty="0">
                <a:solidFill>
                  <a:srgbClr val="C00000"/>
                </a:solidFill>
              </a:rPr>
              <a:t>8.1</a:t>
            </a:r>
          </a:p>
          <a:p>
            <a:pPr algn="r"/>
            <a:r>
              <a:rPr lang="en-US" sz="700" dirty="0" smtClean="0">
                <a:solidFill>
                  <a:srgbClr val="C00000"/>
                </a:solidFill>
              </a:rPr>
              <a:t>8.1</a:t>
            </a:r>
          </a:p>
          <a:p>
            <a:pPr algn="r"/>
            <a:r>
              <a:rPr lang="en-US" sz="700" dirty="0" smtClean="0">
                <a:solidFill>
                  <a:srgbClr val="C00000"/>
                </a:solidFill>
              </a:rPr>
              <a:t>22.1</a:t>
            </a:r>
          </a:p>
          <a:p>
            <a:pPr algn="r"/>
            <a:r>
              <a:rPr lang="en-US" sz="700" dirty="0">
                <a:solidFill>
                  <a:srgbClr val="C00000"/>
                </a:solidFill>
              </a:rPr>
              <a:t>12.1</a:t>
            </a:r>
          </a:p>
          <a:p>
            <a:pPr algn="r"/>
            <a:r>
              <a:rPr lang="en-US" sz="700" dirty="0" smtClean="0">
                <a:solidFill>
                  <a:srgbClr val="C00000"/>
                </a:solidFill>
              </a:rPr>
              <a:t>12.1</a:t>
            </a:r>
            <a:endParaRPr lang="en-US" sz="7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32762" r="2727" b="6012"/>
          <a:stretch/>
        </p:blipFill>
        <p:spPr bwMode="auto">
          <a:xfrm>
            <a:off x="2162633" y="2787060"/>
            <a:ext cx="6274136" cy="37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07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 Overlap for Group 10.1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1235" y="27690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916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7"/>
          <a:stretch/>
        </p:blipFill>
        <p:spPr bwMode="auto">
          <a:xfrm>
            <a:off x="0" y="1209675"/>
            <a:ext cx="91440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1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18 - 6Cys -  only intact MS/MS z5-10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37050" r="3040" b="16547"/>
          <a:stretch/>
        </p:blipFill>
        <p:spPr bwMode="auto">
          <a:xfrm>
            <a:off x="276225" y="666750"/>
            <a:ext cx="8715375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32807" r="1129" b="5588"/>
          <a:stretch/>
        </p:blipFill>
        <p:spPr bwMode="auto">
          <a:xfrm>
            <a:off x="1446208" y="1995487"/>
            <a:ext cx="57340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111823"/>
            <a:ext cx="6532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 C 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 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Y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95400" y="4341911"/>
            <a:ext cx="6538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 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 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Y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95400" y="4583013"/>
            <a:ext cx="6538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 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4811613"/>
            <a:ext cx="6542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 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 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5400" y="5043190"/>
            <a:ext cx="66319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 D L H 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Y C K P(-)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7344" y="4054673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z9</a:t>
            </a:r>
          </a:p>
          <a:p>
            <a:r>
              <a:rPr lang="en-US" sz="1600" b="1" dirty="0" smtClean="0">
                <a:latin typeface="Calibri" pitchFamily="34" charset="0"/>
              </a:rPr>
              <a:t>z8</a:t>
            </a:r>
          </a:p>
          <a:p>
            <a:r>
              <a:rPr lang="en-US" sz="1600" b="1" dirty="0" smtClean="0">
                <a:latin typeface="Calibri" pitchFamily="34" charset="0"/>
              </a:rPr>
              <a:t>z7</a:t>
            </a:r>
          </a:p>
          <a:p>
            <a:r>
              <a:rPr lang="en-US" sz="1600" b="1" dirty="0" smtClean="0">
                <a:latin typeface="Calibri" pitchFamily="34" charset="0"/>
              </a:rPr>
              <a:t>z6</a:t>
            </a:r>
          </a:p>
          <a:p>
            <a:r>
              <a:rPr lang="en-US" sz="1600" b="1" dirty="0" smtClean="0">
                <a:latin typeface="Calibri" pitchFamily="34" charset="0"/>
              </a:rPr>
              <a:t>z5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5380136"/>
            <a:ext cx="6542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C N K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 C 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S 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G R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7344" y="5350251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z6</a:t>
            </a:r>
          </a:p>
          <a:p>
            <a:r>
              <a:rPr lang="en-US" sz="1600" b="1" dirty="0" smtClean="0">
                <a:latin typeface="Calibri" pitchFamily="34" charset="0"/>
              </a:rPr>
              <a:t>z5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95400" y="5607247"/>
            <a:ext cx="6538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 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 H 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 C 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S 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G R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95400" y="5999261"/>
            <a:ext cx="6542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 C 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S 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G R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 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7344" y="5982384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z5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6797" y="4589561"/>
            <a:ext cx="6848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ETD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CID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HCD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0029" y="269625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</a:rPr>
              <a:t>Cys</a:t>
            </a:r>
            <a:endParaRPr lang="en-US" b="1" dirty="0" smtClean="0">
              <a:solidFill>
                <a:srgbClr val="0099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9900"/>
                </a:solidFill>
              </a:rPr>
              <a:t>Iodoacetamide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053" y="2419260"/>
            <a:ext cx="1133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56</a:t>
            </a:r>
          </a:p>
          <a:p>
            <a:pPr algn="ctr"/>
            <a:r>
              <a:rPr lang="en-US" b="1" dirty="0" smtClean="0">
                <a:solidFill>
                  <a:srgbClr val="009900"/>
                </a:solidFill>
              </a:rPr>
              <a:t>spectra</a:t>
            </a:r>
          </a:p>
          <a:p>
            <a:pPr algn="ctr"/>
            <a:r>
              <a:rPr lang="en-US" b="1" dirty="0" smtClean="0">
                <a:solidFill>
                  <a:srgbClr val="009900"/>
                </a:solidFill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009900"/>
                </a:solidFill>
              </a:rPr>
              <a:t>peptides</a:t>
            </a:r>
            <a:endParaRPr lang="en-US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5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4204" r="5046" b="12622"/>
          <a:stretch/>
        </p:blipFill>
        <p:spPr bwMode="auto">
          <a:xfrm>
            <a:off x="300038" y="3733800"/>
            <a:ext cx="8534401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18 - 6Cys -  only intact MS/MS </a:t>
            </a:r>
            <a:r>
              <a:rPr lang="en-US" dirty="0" smtClean="0"/>
              <a:t>z8-9 ETD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4164" r="4551" b="11094"/>
          <a:stretch/>
        </p:blipFill>
        <p:spPr bwMode="auto">
          <a:xfrm>
            <a:off x="333376" y="973038"/>
            <a:ext cx="8467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0959" y="682823"/>
            <a:ext cx="6532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 C 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 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Y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7753" y="3427511"/>
            <a:ext cx="6538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 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 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Y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94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18 - 6Cys -  only intact MS/MS </a:t>
            </a:r>
            <a:r>
              <a:rPr lang="en-US" dirty="0" smtClean="0"/>
              <a:t>z6-7, ETD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24164" r="4059" b="11749"/>
          <a:stretch/>
        </p:blipFill>
        <p:spPr bwMode="auto">
          <a:xfrm>
            <a:off x="323850" y="933450"/>
            <a:ext cx="8505826" cy="20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07278" y="682823"/>
            <a:ext cx="6538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 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23433" r="5895" b="13284"/>
          <a:stretch/>
        </p:blipFill>
        <p:spPr bwMode="auto">
          <a:xfrm>
            <a:off x="314325" y="3695701"/>
            <a:ext cx="850582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6149" y="3427511"/>
            <a:ext cx="6542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 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 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669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18 - 6Cys -  only intact MS/MS </a:t>
            </a:r>
            <a:r>
              <a:rPr lang="en-US" dirty="0" smtClean="0"/>
              <a:t>z5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23778" r="5465" b="13629"/>
          <a:stretch/>
        </p:blipFill>
        <p:spPr bwMode="auto">
          <a:xfrm>
            <a:off x="304799" y="992088"/>
            <a:ext cx="8478745" cy="199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684311"/>
            <a:ext cx="6542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P 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N K D L H 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 Y C 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95400" y="3427511"/>
            <a:ext cx="6542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(R)M F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K P L K C 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S 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G R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 C K P(-)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24251" r="4524" b="12576"/>
          <a:stretch/>
        </p:blipFill>
        <p:spPr bwMode="auto">
          <a:xfrm>
            <a:off x="228599" y="3790950"/>
            <a:ext cx="8524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41143" y="1673185"/>
            <a:ext cx="6848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ETD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HCD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54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57150"/>
            <a:ext cx="9001125" cy="793172"/>
          </a:xfrm>
        </p:spPr>
        <p:txBody>
          <a:bodyPr/>
          <a:lstStyle/>
          <a:p>
            <a:pPr algn="r"/>
            <a:r>
              <a:rPr lang="en-US" dirty="0" smtClean="0"/>
              <a:t>University of Queensland </a:t>
            </a:r>
            <a:br>
              <a:rPr lang="en-US" dirty="0" smtClean="0"/>
            </a:br>
            <a:r>
              <a:rPr lang="en-US" dirty="0" smtClean="0"/>
              <a:t>Brisbane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12291" b="10556"/>
          <a:stretch/>
        </p:blipFill>
        <p:spPr>
          <a:xfrm rot="5400000">
            <a:off x="5003212" y="2225714"/>
            <a:ext cx="4045001" cy="4089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4"/>
          <a:stretch/>
        </p:blipFill>
        <p:spPr>
          <a:xfrm>
            <a:off x="34947" y="3560910"/>
            <a:ext cx="4876800" cy="3269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9"/>
          <a:stretch/>
        </p:blipFill>
        <p:spPr>
          <a:xfrm>
            <a:off x="34947" y="86583"/>
            <a:ext cx="4876800" cy="336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5646" y="1759067"/>
            <a:ext cx="20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David Morgenstern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2587" y="175906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 pitchFamily="34" charset="0"/>
              </a:rPr>
              <a:t>Eivind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Undheim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2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BLAST2GO – </a:t>
            </a:r>
            <a:r>
              <a:rPr lang="en-US" dirty="0"/>
              <a:t>F</a:t>
            </a:r>
            <a:r>
              <a:rPr lang="en-US" dirty="0" smtClean="0"/>
              <a:t>unctional Annotation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66750"/>
            <a:ext cx="8963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25" y="5057774"/>
            <a:ext cx="4119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Export FASTA of Valid Hits from 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BLAST step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GO mapping step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annotation step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3925" y="5057774"/>
            <a:ext cx="4038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</a:t>
            </a:r>
            <a:r>
              <a:rPr lang="en-US" dirty="0" err="1" smtClean="0"/>
              <a:t>InterProScan</a:t>
            </a:r>
            <a:r>
              <a:rPr lang="en-US" dirty="0" smtClean="0"/>
              <a:t>, SIGNALP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GO-Slim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Export results to SM categories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2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Toxin Nomenclature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6263"/>
            <a:ext cx="68961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3724" y="4300984"/>
            <a:ext cx="21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King GF, </a:t>
            </a:r>
            <a:r>
              <a:rPr lang="en-US" sz="800" dirty="0" err="1" smtClean="0"/>
              <a:t>Gentz</a:t>
            </a:r>
            <a:r>
              <a:rPr lang="en-US" sz="800" dirty="0" smtClean="0"/>
              <a:t> MC, </a:t>
            </a:r>
            <a:r>
              <a:rPr lang="en-US" sz="800" dirty="0" err="1" smtClean="0"/>
              <a:t>Escoubas</a:t>
            </a:r>
            <a:r>
              <a:rPr lang="en-US" sz="800" dirty="0" smtClean="0"/>
              <a:t> P, Nicholson GM A </a:t>
            </a:r>
            <a:r>
              <a:rPr lang="en-US" sz="800" dirty="0"/>
              <a:t>rational nomenclature for naming peptide toxins from </a:t>
            </a:r>
            <a:r>
              <a:rPr lang="en-US" sz="800" dirty="0" smtClean="0"/>
              <a:t>spiders and </a:t>
            </a:r>
            <a:r>
              <a:rPr lang="en-US" sz="800" dirty="0"/>
              <a:t>other venomous </a:t>
            </a:r>
            <a:r>
              <a:rPr lang="en-US" sz="800" dirty="0" smtClean="0"/>
              <a:t>animals.</a:t>
            </a:r>
            <a:endParaRPr lang="en-US" sz="800" dirty="0"/>
          </a:p>
          <a:p>
            <a:r>
              <a:rPr lang="en-US" sz="800" dirty="0" err="1" smtClean="0"/>
              <a:t>Toxicon</a:t>
            </a:r>
            <a:r>
              <a:rPr lang="en-US" sz="800" dirty="0" smtClean="0"/>
              <a:t> </a:t>
            </a:r>
            <a:r>
              <a:rPr lang="en-US" sz="800" dirty="0"/>
              <a:t>52 (</a:t>
            </a:r>
            <a:r>
              <a:rPr lang="en-US" sz="800" b="1" dirty="0"/>
              <a:t>2008</a:t>
            </a:r>
            <a:r>
              <a:rPr lang="en-US" sz="800" dirty="0"/>
              <a:t>) </a:t>
            </a:r>
            <a:r>
              <a:rPr lang="en-US" sz="800" dirty="0" smtClean="0"/>
              <a:t>264–276.</a:t>
            </a:r>
            <a:endParaRPr lang="en-US" sz="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20" y="1123950"/>
            <a:ext cx="3840480" cy="2103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651183"/>
            <a:ext cx="8290560" cy="731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8749" y="1161453"/>
            <a:ext cx="84471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Improve </a:t>
            </a:r>
            <a:r>
              <a:rPr lang="en-US" sz="2400" b="1" dirty="0" err="1" smtClean="0">
                <a:latin typeface="Calibri" pitchFamily="34" charset="0"/>
              </a:rPr>
              <a:t>paralog</a:t>
            </a:r>
            <a:r>
              <a:rPr lang="en-US" sz="2400" b="1" dirty="0" smtClean="0">
                <a:latin typeface="Calibri" pitchFamily="34" charset="0"/>
              </a:rPr>
              <a:t> inclusion in RNA-</a:t>
            </a:r>
            <a:r>
              <a:rPr lang="en-US" sz="2400" b="1" dirty="0" err="1" smtClean="0">
                <a:latin typeface="Calibri" pitchFamily="34" charset="0"/>
              </a:rPr>
              <a:t>Seq</a:t>
            </a:r>
            <a:r>
              <a:rPr lang="en-US" sz="2400" b="1" dirty="0" smtClean="0">
                <a:latin typeface="Calibri" pitchFamily="34" charset="0"/>
              </a:rPr>
              <a:t> Transcript Assembly.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Run SM homology searches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Improve SM </a:t>
            </a:r>
            <a:r>
              <a:rPr lang="en-US" sz="2400" b="1" dirty="0" err="1" smtClean="0">
                <a:latin typeface="Calibri" pitchFamily="34" charset="0"/>
              </a:rPr>
              <a:t>monoisotopic</a:t>
            </a:r>
            <a:r>
              <a:rPr lang="en-US" sz="2400" b="1" dirty="0" smtClean="0">
                <a:latin typeface="Calibri" pitchFamily="34" charset="0"/>
              </a:rPr>
              <a:t> m/z assignment  for z&gt;4.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Obtain ETD MS/MS of </a:t>
            </a:r>
            <a:r>
              <a:rPr lang="en-US" sz="2400" b="1" dirty="0">
                <a:latin typeface="Calibri" pitchFamily="34" charset="0"/>
              </a:rPr>
              <a:t>i</a:t>
            </a:r>
            <a:r>
              <a:rPr lang="en-US" sz="2400" b="1" dirty="0" smtClean="0">
                <a:latin typeface="Calibri" pitchFamily="34" charset="0"/>
              </a:rPr>
              <a:t>ntact toxins after </a:t>
            </a:r>
            <a:r>
              <a:rPr lang="en-US" sz="2400" b="1" dirty="0" err="1" smtClean="0">
                <a:latin typeface="Calibri" pitchFamily="34" charset="0"/>
              </a:rPr>
              <a:t>MeAziridine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Cys</a:t>
            </a:r>
            <a:r>
              <a:rPr lang="en-US" sz="2400" b="1" dirty="0" smtClean="0">
                <a:latin typeface="Calibri" pitchFamily="34" charset="0"/>
              </a:rPr>
              <a:t> mod.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Assemble spectra </a:t>
            </a:r>
            <a:r>
              <a:rPr lang="en-US" sz="2400" b="1" i="1" dirty="0" smtClean="0">
                <a:latin typeface="Calibri" pitchFamily="34" charset="0"/>
              </a:rPr>
              <a:t>de novo</a:t>
            </a:r>
            <a:r>
              <a:rPr lang="en-US" sz="2400" b="1" dirty="0" smtClean="0">
                <a:latin typeface="Calibri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Name novel toxins.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Call full length gene, predict signal peptide.</a:t>
            </a:r>
            <a:endParaRPr 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1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DB556-6F90-4544-BDC8-CA13CC1150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558" y="982578"/>
            <a:ext cx="4835237" cy="5285875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University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of Queensland</a:t>
            </a:r>
          </a:p>
          <a:p>
            <a:pPr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David Morgenstern</a:t>
            </a:r>
          </a:p>
          <a:p>
            <a:pPr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Eivind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Undheim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Glenn King</a:t>
            </a:r>
          </a:p>
          <a:p>
            <a:pPr marR="0" lvl="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Broad Institute of MIT and Harvard</a:t>
            </a:r>
          </a:p>
          <a:p>
            <a:pPr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Brian Haas</a:t>
            </a:r>
          </a:p>
          <a:p>
            <a:pPr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Namrata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Udeshi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1" indent="-2222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Steve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Carr</a:t>
            </a:r>
          </a:p>
          <a:p>
            <a:pPr lvl="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defRPr/>
            </a:pPr>
            <a:r>
              <a:rPr lang="en-US" sz="2400" kern="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University of California San Diego </a:t>
            </a:r>
          </a:p>
          <a:p>
            <a:pPr lvl="1" indent="-22225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Adrian Guthals</a:t>
            </a:r>
          </a:p>
          <a:p>
            <a:pPr lvl="1" indent="-22225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Nuno </a:t>
            </a: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Bandeira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93192" marR="0" lvl="1" indent="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4396" y="982578"/>
            <a:ext cx="3364834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defRPr/>
            </a:pPr>
            <a:r>
              <a:rPr lang="en-US" sz="2400" kern="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NYU</a:t>
            </a:r>
            <a:endParaRPr lang="en-US" sz="2400" kern="0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  <a:p>
            <a:pPr lvl="1" indent="-22225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David </a:t>
            </a: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Morgenstern</a:t>
            </a:r>
          </a:p>
          <a:p>
            <a:pPr lvl="1" indent="-22225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latin typeface="Calibri" pitchFamily="34" charset="0"/>
                <a:cs typeface="Calibri" pitchFamily="34" charset="0"/>
              </a:rPr>
              <a:t>Trixi</a:t>
            </a: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kern="0" dirty="0" err="1" smtClean="0">
                <a:latin typeface="Calibri" pitchFamily="34" charset="0"/>
                <a:cs typeface="Calibri" pitchFamily="34" charset="0"/>
              </a:rPr>
              <a:t>Ueberheide</a:t>
            </a:r>
            <a:endParaRPr lang="en-US" sz="2400" kern="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defRPr/>
            </a:pPr>
            <a:r>
              <a:rPr lang="en-US" sz="2400" kern="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Thermo</a:t>
            </a: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kern="0" dirty="0">
              <a:latin typeface="Calibri" pitchFamily="34" charset="0"/>
              <a:cs typeface="Calibri" pitchFamily="34" charset="0"/>
            </a:endParaRPr>
          </a:p>
          <a:p>
            <a:pPr lvl="1" indent="-22225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John </a:t>
            </a:r>
            <a:r>
              <a:rPr lang="en-US" sz="2400" kern="0" dirty="0" err="1" smtClean="0">
                <a:latin typeface="Calibri" pitchFamily="34" charset="0"/>
                <a:cs typeface="Calibri" pitchFamily="34" charset="0"/>
              </a:rPr>
              <a:t>Syka</a:t>
            </a:r>
            <a:endParaRPr lang="en-US" sz="2400" kern="0" dirty="0" smtClean="0">
              <a:latin typeface="Calibri" pitchFamily="34" charset="0"/>
              <a:cs typeface="Calibri" pitchFamily="34" charset="0"/>
            </a:endParaRPr>
          </a:p>
          <a:p>
            <a:pPr lvl="1" indent="-222250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latin typeface="Calibri" pitchFamily="34" charset="0"/>
                <a:cs typeface="Calibri" pitchFamily="34" charset="0"/>
              </a:rPr>
              <a:t>Lani</a:t>
            </a: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kern="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ardasis</a:t>
            </a:r>
            <a:endParaRPr lang="en-US" sz="240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6930" r="12500" b="5154"/>
          <a:stretch/>
        </p:blipFill>
        <p:spPr>
          <a:xfrm>
            <a:off x="3848099" y="2216173"/>
            <a:ext cx="5114925" cy="401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Queensland Art Gallery - Brisbane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6527" r="5051" b="19445"/>
          <a:stretch/>
        </p:blipFill>
        <p:spPr>
          <a:xfrm rot="5400000">
            <a:off x="-628667" y="1939932"/>
            <a:ext cx="5207021" cy="33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4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delaide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" y="1800225"/>
            <a:ext cx="6096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6094"/>
          <a:stretch/>
        </p:blipFill>
        <p:spPr>
          <a:xfrm rot="5400000">
            <a:off x="4040998" y="1352552"/>
            <a:ext cx="548640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3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0962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571500"/>
            <a:ext cx="73152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6"/>
          <a:stretch/>
        </p:blipFill>
        <p:spPr>
          <a:xfrm>
            <a:off x="95250" y="4076700"/>
            <a:ext cx="3657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58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000" y="9525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72" t="22088" r="7569" b="10520"/>
          <a:stretch>
            <a:fillRect/>
          </a:stretch>
        </p:blipFill>
        <p:spPr bwMode="auto">
          <a:xfrm>
            <a:off x="901700" y="622300"/>
            <a:ext cx="7061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92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Experiment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276976" y="516645"/>
            <a:ext cx="2847974" cy="3754874"/>
            <a:chOff x="6276976" y="1067278"/>
            <a:chExt cx="2847974" cy="3754874"/>
          </a:xfrm>
        </p:grpSpPr>
        <p:sp>
          <p:nvSpPr>
            <p:cNvPr id="26" name="Text Box 126"/>
            <p:cNvSpPr txBox="1">
              <a:spLocks noChangeArrowheads="1"/>
            </p:cNvSpPr>
            <p:nvPr/>
          </p:nvSpPr>
          <p:spPr bwMode="auto">
            <a:xfrm>
              <a:off x="6276976" y="1067278"/>
              <a:ext cx="2847974" cy="3754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99"/>
                  </a:solidFill>
                </a:rPr>
                <a:t>Spider </a:t>
              </a:r>
            </a:p>
            <a:p>
              <a:pPr algn="ctr"/>
              <a:r>
                <a:rPr lang="en-US" sz="1400" b="1" dirty="0"/>
                <a:t> </a:t>
              </a:r>
              <a:r>
                <a:rPr lang="en-US" sz="1400" b="1" dirty="0" smtClean="0"/>
                <a:t>1 </a:t>
              </a:r>
              <a:r>
                <a:rPr lang="en-US" sz="1400" b="1" dirty="0" err="1" smtClean="0"/>
                <a:t>ug</a:t>
              </a:r>
              <a:r>
                <a:rPr lang="en-US" sz="1400" b="1" dirty="0" smtClean="0"/>
                <a:t> </a:t>
              </a:r>
              <a:r>
                <a:rPr lang="en-US" sz="1400" b="1" dirty="0" smtClean="0"/>
                <a:t>venom</a:t>
              </a:r>
              <a:endParaRPr lang="en-US" sz="1400" b="1" dirty="0"/>
            </a:p>
            <a:p>
              <a:pPr algn="ctr"/>
              <a:endParaRPr lang="en-US" sz="1400" b="1" dirty="0">
                <a:solidFill>
                  <a:srgbClr val="006699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6699"/>
                  </a:solidFill>
                </a:rPr>
                <a:t>Reduce/alkylate</a:t>
              </a:r>
            </a:p>
            <a:p>
              <a:pPr algn="ctr"/>
              <a:endParaRPr lang="en-US" sz="1400" b="1" dirty="0" smtClean="0"/>
            </a:p>
            <a:p>
              <a:pPr algn="ctr"/>
              <a:endParaRPr lang="en-US" sz="1400" b="1" dirty="0"/>
            </a:p>
            <a:p>
              <a:pPr algn="ctr"/>
              <a:r>
                <a:rPr lang="en-US" sz="1400" b="1" dirty="0"/>
                <a:t>				</a:t>
              </a:r>
            </a:p>
            <a:p>
              <a:pPr algn="ctr"/>
              <a:endParaRPr lang="en-US" sz="1400" b="1" dirty="0"/>
            </a:p>
            <a:p>
              <a:pPr algn="ctr"/>
              <a:endParaRPr lang="en-US" sz="1400" b="1" dirty="0">
                <a:solidFill>
                  <a:srgbClr val="006699"/>
                </a:solidFill>
              </a:endParaRPr>
            </a:p>
            <a:p>
              <a:pPr algn="ctr"/>
              <a:r>
                <a:rPr lang="en-US" sz="1400" b="1" dirty="0">
                  <a:solidFill>
                    <a:srgbClr val="006699"/>
                  </a:solidFill>
                </a:rPr>
                <a:t>De-salt </a:t>
              </a:r>
            </a:p>
            <a:p>
              <a:pPr algn="ctr"/>
              <a:endParaRPr lang="en-US" sz="1400" b="1" dirty="0">
                <a:solidFill>
                  <a:srgbClr val="006699"/>
                </a:solidFill>
              </a:endParaRPr>
            </a:p>
            <a:p>
              <a:pPr algn="ctr"/>
              <a:r>
                <a:rPr lang="en-US" sz="1400" b="1" dirty="0">
                  <a:solidFill>
                    <a:srgbClr val="006699"/>
                  </a:solidFill>
                </a:rPr>
                <a:t>LC-MS/MS </a:t>
              </a:r>
              <a:r>
                <a:rPr lang="en-US" sz="1400" b="1" dirty="0" smtClean="0"/>
                <a:t>300ng</a:t>
              </a:r>
            </a:p>
            <a:p>
              <a:pPr algn="ctr"/>
              <a:r>
                <a:rPr lang="en-US" sz="1400" b="1" dirty="0"/>
                <a:t>C18 300A </a:t>
              </a:r>
              <a:r>
                <a:rPr lang="en-US" sz="1400" b="1" dirty="0" err="1"/>
                <a:t>Microsorb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3um</a:t>
              </a:r>
              <a:endParaRPr lang="en-US" sz="1400" b="1" dirty="0"/>
            </a:p>
            <a:p>
              <a:pPr algn="ctr"/>
              <a:r>
                <a:rPr lang="en-US" sz="1400" b="1" dirty="0" err="1" smtClean="0"/>
                <a:t>Orbitrap</a:t>
              </a:r>
              <a:r>
                <a:rPr lang="en-US" sz="1400" b="1" dirty="0" smtClean="0"/>
                <a:t> Elite CID/HCD/ETD</a:t>
              </a:r>
            </a:p>
            <a:p>
              <a:pPr algn="ctr"/>
              <a:endParaRPr lang="en-US" sz="1400" b="1" dirty="0">
                <a:solidFill>
                  <a:srgbClr val="006699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6699"/>
                  </a:solidFill>
                </a:rPr>
                <a:t>Spectrum Mill</a:t>
              </a:r>
              <a:endParaRPr lang="en-US" sz="1400" b="1" dirty="0">
                <a:solidFill>
                  <a:srgbClr val="006699"/>
                </a:solidFill>
              </a:endParaRPr>
            </a:p>
          </p:txBody>
        </p:sp>
        <p:sp>
          <p:nvSpPr>
            <p:cNvPr id="27" name="Line 136"/>
            <p:cNvSpPr>
              <a:spLocks noChangeShapeType="1"/>
            </p:cNvSpPr>
            <p:nvPr/>
          </p:nvSpPr>
          <p:spPr bwMode="auto">
            <a:xfrm rot="5400000">
              <a:off x="7600156" y="1669022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9"/>
            <p:cNvSpPr>
              <a:spLocks noChangeShapeType="1"/>
            </p:cNvSpPr>
            <p:nvPr/>
          </p:nvSpPr>
          <p:spPr bwMode="auto">
            <a:xfrm rot="5400000">
              <a:off x="7600157" y="3569280"/>
              <a:ext cx="192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9"/>
            <p:cNvSpPr>
              <a:spLocks noChangeShapeType="1"/>
            </p:cNvSpPr>
            <p:nvPr/>
          </p:nvSpPr>
          <p:spPr bwMode="auto">
            <a:xfrm rot="5400000">
              <a:off x="7600157" y="4436925"/>
              <a:ext cx="192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26"/>
            <p:cNvSpPr txBox="1">
              <a:spLocks noChangeArrowheads="1"/>
            </p:cNvSpPr>
            <p:nvPr/>
          </p:nvSpPr>
          <p:spPr bwMode="auto">
            <a:xfrm>
              <a:off x="6334125" y="1907941"/>
              <a:ext cx="14573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/>
                <a:t>Cys</a:t>
              </a:r>
              <a:endParaRPr lang="en-US" sz="1400" b="1" dirty="0"/>
            </a:p>
            <a:p>
              <a:pPr algn="ctr"/>
              <a:r>
                <a:rPr lang="en-US" sz="1400" b="1" dirty="0" err="1" smtClean="0"/>
                <a:t>iodoacetamide</a:t>
              </a:r>
              <a:endParaRPr lang="en-US" sz="1400" b="1" dirty="0" smtClean="0"/>
            </a:p>
          </p:txBody>
        </p:sp>
        <p:sp>
          <p:nvSpPr>
            <p:cNvPr id="31" name="Text Box 126"/>
            <p:cNvSpPr txBox="1">
              <a:spLocks noChangeArrowheads="1"/>
            </p:cNvSpPr>
            <p:nvPr/>
          </p:nvSpPr>
          <p:spPr bwMode="auto">
            <a:xfrm>
              <a:off x="7943850" y="1907941"/>
              <a:ext cx="1181100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/>
                <a:t>Cys</a:t>
              </a:r>
              <a:endParaRPr lang="en-US" sz="1400" b="1" dirty="0" smtClean="0"/>
            </a:p>
            <a:p>
              <a:pPr algn="ctr"/>
              <a:r>
                <a:rPr lang="en-US" sz="1400" b="1" dirty="0" err="1" smtClean="0"/>
                <a:t>MeAziridine</a:t>
              </a:r>
              <a:endParaRPr lang="en-US" sz="1400" b="1" dirty="0" smtClean="0"/>
            </a:p>
            <a:p>
              <a:pPr algn="ctr"/>
              <a:endParaRPr lang="en-US" sz="1400" b="1" dirty="0" smtClean="0">
                <a:solidFill>
                  <a:srgbClr val="006699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6699"/>
                  </a:solidFill>
                </a:rPr>
                <a:t>Digest</a:t>
              </a:r>
              <a:endParaRPr lang="en-US" sz="1400" b="1" dirty="0">
                <a:solidFill>
                  <a:srgbClr val="006699"/>
                </a:solidFill>
              </a:endParaRPr>
            </a:p>
            <a:p>
              <a:pPr algn="ctr"/>
              <a:r>
                <a:rPr lang="en-US" sz="1400" b="1" dirty="0" smtClean="0"/>
                <a:t>Lys-C</a:t>
              </a:r>
              <a:endParaRPr lang="en-US" sz="1400" b="1" dirty="0">
                <a:solidFill>
                  <a:srgbClr val="006699"/>
                </a:solidFill>
              </a:endParaRPr>
            </a:p>
          </p:txBody>
        </p:sp>
        <p:sp>
          <p:nvSpPr>
            <p:cNvPr id="32" name="Line 138"/>
            <p:cNvSpPr>
              <a:spLocks noChangeShapeType="1"/>
            </p:cNvSpPr>
            <p:nvPr/>
          </p:nvSpPr>
          <p:spPr bwMode="auto">
            <a:xfrm rot="5400000">
              <a:off x="6966744" y="2814205"/>
              <a:ext cx="192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37"/>
            <p:cNvSpPr>
              <a:spLocks noChangeShapeType="1"/>
            </p:cNvSpPr>
            <p:nvPr/>
          </p:nvSpPr>
          <p:spPr bwMode="auto">
            <a:xfrm rot="5400000">
              <a:off x="8452863" y="2495535"/>
              <a:ext cx="192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8"/>
            <p:cNvSpPr>
              <a:spLocks noChangeShapeType="1"/>
            </p:cNvSpPr>
            <p:nvPr/>
          </p:nvSpPr>
          <p:spPr bwMode="auto">
            <a:xfrm rot="5400000">
              <a:off x="8452863" y="3157105"/>
              <a:ext cx="192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120567" y="4836252"/>
            <a:ext cx="2994858" cy="1569660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r>
              <a:rPr lang="en-US" sz="1600" b="1" u="sng" dirty="0" smtClean="0">
                <a:solidFill>
                  <a:srgbClr val="009900"/>
                </a:solidFill>
                <a:latin typeface="Calibri" pitchFamily="34" charset="0"/>
              </a:rPr>
              <a:t>Database</a:t>
            </a:r>
            <a:endParaRPr lang="en-US" sz="1600" b="1" dirty="0" smtClean="0">
              <a:solidFill>
                <a:srgbClr val="009900"/>
              </a:solidFill>
              <a:latin typeface="Calibri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Venom </a:t>
            </a:r>
            <a:r>
              <a:rPr lang="en-US" sz="1600" b="1" dirty="0" smtClean="0">
                <a:latin typeface="Calibri" pitchFamily="34" charset="0"/>
              </a:rPr>
              <a:t>gland mRNA </a:t>
            </a:r>
            <a:r>
              <a:rPr lang="en-US" sz="1600" b="1" dirty="0" smtClean="0">
                <a:latin typeface="Calibri" pitchFamily="34" charset="0"/>
              </a:rPr>
              <a:t>library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Ion Torrent </a:t>
            </a:r>
            <a:r>
              <a:rPr lang="en-US" sz="1600" b="1" dirty="0" smtClean="0">
                <a:latin typeface="Calibri" pitchFamily="34" charset="0"/>
              </a:rPr>
              <a:t>sequencing </a:t>
            </a:r>
            <a:endParaRPr lang="en-US" sz="1600" b="1" dirty="0">
              <a:latin typeface="Calibri" pitchFamily="34" charset="0"/>
            </a:endParaRPr>
          </a:p>
          <a:p>
            <a:pPr marL="566738" lvl="1" indent="-109538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75-150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bp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reads</a:t>
            </a:r>
            <a:endParaRPr lang="en-US" sz="1600" b="1" dirty="0" smtClean="0">
              <a:latin typeface="Calibri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en-US" sz="1600" b="1" dirty="0" err="1">
                <a:latin typeface="Calibri" pitchFamily="34" charset="0"/>
              </a:rPr>
              <a:t>Transcriptome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assembly (Trinity</a:t>
            </a:r>
            <a:r>
              <a:rPr lang="en-US" sz="1600" b="1" dirty="0" smtClean="0">
                <a:latin typeface="Calibri" pitchFamily="34" charset="0"/>
              </a:rPr>
              <a:t>)</a:t>
            </a:r>
            <a:endParaRPr lang="en-US" sz="1600" b="1" dirty="0" smtClean="0">
              <a:latin typeface="Calibri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Translation </a:t>
            </a:r>
            <a:r>
              <a:rPr lang="en-US" sz="1600" b="1" dirty="0">
                <a:latin typeface="Calibri" pitchFamily="34" charset="0"/>
              </a:rPr>
              <a:t>(extractORFS.pl)</a:t>
            </a:r>
            <a:endParaRPr lang="en-US" sz="1600" b="1" dirty="0" smtClean="0"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317" y="516645"/>
            <a:ext cx="6273709" cy="5889267"/>
            <a:chOff x="22317" y="516645"/>
            <a:chExt cx="6273709" cy="5889267"/>
          </a:xfrm>
        </p:grpSpPr>
        <p:sp>
          <p:nvSpPr>
            <p:cNvPr id="11" name="Rectangle 10"/>
            <p:cNvSpPr/>
            <p:nvPr/>
          </p:nvSpPr>
          <p:spPr>
            <a:xfrm>
              <a:off x="33654" y="4836252"/>
              <a:ext cx="2966721" cy="1569660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r>
                <a:rPr lang="en-US" sz="1600" b="1" u="sng" dirty="0" smtClean="0">
                  <a:solidFill>
                    <a:srgbClr val="009900"/>
                  </a:solidFill>
                  <a:latin typeface="Calibri" pitchFamily="34" charset="0"/>
                </a:rPr>
                <a:t>Database</a:t>
              </a:r>
              <a:endParaRPr lang="en-US" sz="1600" b="1" dirty="0" smtClean="0">
                <a:solidFill>
                  <a:srgbClr val="009900"/>
                </a:solidFill>
                <a:latin typeface="Calibri" pitchFamily="34" charset="0"/>
              </a:endParaRP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</a:rPr>
                <a:t>Venom </a:t>
              </a:r>
              <a:r>
                <a:rPr lang="en-US" sz="1600" b="1" dirty="0" smtClean="0">
                  <a:latin typeface="Calibri" pitchFamily="34" charset="0"/>
                </a:rPr>
                <a:t>gland mRNA </a:t>
              </a:r>
              <a:r>
                <a:rPr lang="en-US" sz="1600" b="1" dirty="0" smtClean="0">
                  <a:latin typeface="Calibri" pitchFamily="34" charset="0"/>
                </a:rPr>
                <a:t>library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</a:rPr>
                <a:t>454 </a:t>
              </a:r>
              <a:r>
                <a:rPr lang="en-US" sz="1600" b="1" dirty="0" smtClean="0">
                  <a:latin typeface="Calibri" pitchFamily="34" charset="0"/>
                </a:rPr>
                <a:t>sequencing</a:t>
              </a:r>
            </a:p>
            <a:p>
              <a:pPr marL="566738" lvl="1" indent="-109538"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</a:rPr>
                <a:t>300-400 </a:t>
              </a:r>
              <a:r>
                <a:rPr lang="en-US" sz="1600" b="1" dirty="0" err="1" smtClean="0">
                  <a:latin typeface="Calibri" pitchFamily="34" charset="0"/>
                </a:rPr>
                <a:t>bp</a:t>
              </a:r>
              <a:r>
                <a:rPr lang="en-US" sz="1600" b="1" dirty="0" smtClean="0">
                  <a:latin typeface="Calibri" pitchFamily="34" charset="0"/>
                </a:rPr>
                <a:t> </a:t>
              </a:r>
              <a:r>
                <a:rPr lang="en-US" sz="1600" b="1" dirty="0" smtClean="0">
                  <a:latin typeface="Calibri" pitchFamily="34" charset="0"/>
                </a:rPr>
                <a:t>reads</a:t>
              </a:r>
              <a:endParaRPr lang="en-US" sz="1600" b="1" dirty="0" smtClean="0">
                <a:latin typeface="Calibri" pitchFamily="34" charset="0"/>
              </a:endParaRP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 err="1" smtClean="0">
                  <a:latin typeface="Calibri" pitchFamily="34" charset="0"/>
                </a:rPr>
                <a:t>Transcriptome</a:t>
              </a:r>
              <a:r>
                <a:rPr lang="en-US" sz="1600" b="1" dirty="0" smtClean="0">
                  <a:latin typeface="Calibri" pitchFamily="34" charset="0"/>
                </a:rPr>
                <a:t> assembly </a:t>
              </a:r>
              <a:r>
                <a:rPr lang="en-US" sz="1600" b="1" dirty="0" smtClean="0">
                  <a:latin typeface="Calibri" pitchFamily="34" charset="0"/>
                </a:rPr>
                <a:t>(MIRA)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</a:rPr>
                <a:t>Translation </a:t>
              </a:r>
              <a:r>
                <a:rPr lang="en-US" sz="1600" b="1" dirty="0">
                  <a:latin typeface="Calibri" pitchFamily="34" charset="0"/>
                </a:rPr>
                <a:t>(extractORFS.pl)</a:t>
              </a:r>
              <a:endParaRPr lang="en-US" sz="1600" b="1" dirty="0" smtClean="0">
                <a:latin typeface="Calibri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317" y="516645"/>
              <a:ext cx="2526653" cy="3970318"/>
              <a:chOff x="22317" y="730965"/>
              <a:chExt cx="2526653" cy="3970318"/>
            </a:xfrm>
          </p:grpSpPr>
          <p:sp>
            <p:nvSpPr>
              <p:cNvPr id="6" name="Text Box 126"/>
              <p:cNvSpPr txBox="1">
                <a:spLocks noChangeArrowheads="1"/>
              </p:cNvSpPr>
              <p:nvPr/>
            </p:nvSpPr>
            <p:spPr bwMode="auto">
              <a:xfrm>
                <a:off x="22317" y="730965"/>
                <a:ext cx="2526653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Centipede </a:t>
                </a:r>
              </a:p>
              <a:p>
                <a:pPr algn="ctr"/>
                <a:r>
                  <a:rPr lang="en-US" sz="1400" b="1" dirty="0"/>
                  <a:t> </a:t>
                </a:r>
                <a:r>
                  <a:rPr lang="en-US" sz="1400" b="1" dirty="0" smtClean="0"/>
                  <a:t>1 </a:t>
                </a:r>
                <a:r>
                  <a:rPr lang="en-US" sz="1400" b="1" dirty="0" err="1" smtClean="0"/>
                  <a:t>ug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/>
                  <a:t>venom</a:t>
                </a:r>
                <a:endParaRPr lang="en-US" sz="1400" b="1" dirty="0"/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Reduce/alkylate</a:t>
                </a:r>
              </a:p>
              <a:p>
                <a:pPr algn="ctr"/>
                <a:r>
                  <a:rPr lang="en-US" sz="1400" b="1" dirty="0" err="1" smtClean="0"/>
                  <a:t>Cys-ethanolyl-gp</a:t>
                </a:r>
                <a:endParaRPr lang="en-US" sz="1400" b="1" dirty="0"/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Digest</a:t>
                </a:r>
              </a:p>
              <a:p>
                <a:pPr algn="ctr"/>
                <a:r>
                  <a:rPr lang="en-US" sz="1400" b="1" dirty="0" smtClean="0"/>
                  <a:t>500ng &amp; 500 </a:t>
                </a:r>
                <a:r>
                  <a:rPr lang="en-US" sz="1400" b="1" dirty="0" err="1" smtClean="0"/>
                  <a:t>ng</a:t>
                </a:r>
                <a:r>
                  <a:rPr lang="en-US" sz="1400" b="1" dirty="0" smtClean="0"/>
                  <a:t>  </a:t>
                </a:r>
              </a:p>
              <a:p>
                <a:pPr algn="ctr"/>
                <a:r>
                  <a:rPr lang="en-US" sz="1400" b="1" dirty="0"/>
                  <a:t>T</a:t>
                </a:r>
                <a:r>
                  <a:rPr lang="en-US" sz="1400" b="1" dirty="0" smtClean="0"/>
                  <a:t>rypsin	</a:t>
                </a:r>
                <a:r>
                  <a:rPr lang="en-US" sz="1400" b="1" dirty="0" err="1" smtClean="0"/>
                  <a:t>Glu</a:t>
                </a:r>
                <a:r>
                  <a:rPr lang="en-US" sz="1400" b="1" dirty="0" smtClean="0"/>
                  <a:t>-C</a:t>
                </a:r>
                <a:endParaRPr lang="en-US" sz="1400" b="1" dirty="0"/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De-salt </a:t>
                </a:r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LC-MS/MS </a:t>
                </a:r>
                <a:r>
                  <a:rPr lang="en-US" sz="1400" b="1" dirty="0" smtClean="0"/>
                  <a:t>150 </a:t>
                </a:r>
                <a:r>
                  <a:rPr lang="en-US" sz="1400" b="1" dirty="0" err="1" smtClean="0"/>
                  <a:t>ng</a:t>
                </a:r>
                <a:endParaRPr lang="en-US" sz="1400" b="1" dirty="0" smtClean="0"/>
              </a:p>
              <a:p>
                <a:pPr algn="ctr"/>
                <a:r>
                  <a:rPr lang="en-US" sz="1400" b="1" dirty="0"/>
                  <a:t>300A </a:t>
                </a:r>
                <a:r>
                  <a:rPr lang="en-US" sz="1400" b="1" dirty="0" err="1"/>
                  <a:t>Microsorb</a:t>
                </a:r>
                <a:r>
                  <a:rPr lang="en-US" sz="1400" b="1" dirty="0"/>
                  <a:t> 3um C18 </a:t>
                </a:r>
                <a:endParaRPr lang="en-US" sz="1400" b="1" dirty="0" smtClean="0"/>
              </a:p>
              <a:p>
                <a:pPr algn="ctr"/>
                <a:r>
                  <a:rPr lang="en-US" sz="1400" b="1" dirty="0"/>
                  <a:t>C18 120A </a:t>
                </a:r>
                <a:r>
                  <a:rPr lang="en-US" sz="1400" b="1" dirty="0" err="1"/>
                  <a:t>Reprosil</a:t>
                </a:r>
                <a:r>
                  <a:rPr lang="en-US" sz="1400" b="1" dirty="0"/>
                  <a:t> </a:t>
                </a:r>
                <a:r>
                  <a:rPr lang="en-US" sz="1400" b="1" dirty="0" smtClean="0"/>
                  <a:t>3um</a:t>
                </a:r>
              </a:p>
              <a:p>
                <a:pPr algn="ctr"/>
                <a:r>
                  <a:rPr lang="en-US" sz="1400" b="1" dirty="0" err="1" smtClean="0"/>
                  <a:t>Orbitrap</a:t>
                </a:r>
                <a:r>
                  <a:rPr lang="en-US" sz="1400" b="1" dirty="0" smtClean="0"/>
                  <a:t> Elite CID/HCD/ETD</a:t>
                </a:r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Spectrum Mill</a:t>
                </a:r>
                <a:endParaRPr lang="en-US" sz="1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7" name="Line 136"/>
              <p:cNvSpPr>
                <a:spLocks noChangeShapeType="1"/>
              </p:cNvSpPr>
              <p:nvPr/>
            </p:nvSpPr>
            <p:spPr bwMode="auto">
              <a:xfrm rot="5400000">
                <a:off x="1189600" y="1318421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7"/>
              <p:cNvSpPr>
                <a:spLocks noChangeShapeType="1"/>
              </p:cNvSpPr>
              <p:nvPr/>
            </p:nvSpPr>
            <p:spPr bwMode="auto">
              <a:xfrm rot="5400000">
                <a:off x="1189601" y="1978254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8"/>
              <p:cNvSpPr>
                <a:spLocks noChangeShapeType="1"/>
              </p:cNvSpPr>
              <p:nvPr/>
            </p:nvSpPr>
            <p:spPr bwMode="auto">
              <a:xfrm rot="5400000">
                <a:off x="1189601" y="2801749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9"/>
              <p:cNvSpPr>
                <a:spLocks noChangeShapeType="1"/>
              </p:cNvSpPr>
              <p:nvPr/>
            </p:nvSpPr>
            <p:spPr bwMode="auto">
              <a:xfrm rot="5400000">
                <a:off x="1189601" y="3232974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9"/>
              <p:cNvSpPr>
                <a:spLocks noChangeShapeType="1"/>
              </p:cNvSpPr>
              <p:nvPr/>
            </p:nvSpPr>
            <p:spPr bwMode="auto">
              <a:xfrm rot="5400000">
                <a:off x="1189601" y="4272069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628467" y="516645"/>
              <a:ext cx="3667559" cy="3970318"/>
              <a:chOff x="2628467" y="980668"/>
              <a:chExt cx="3667559" cy="3970318"/>
            </a:xfrm>
          </p:grpSpPr>
          <p:sp>
            <p:nvSpPr>
              <p:cNvPr id="13" name="Text Box 126"/>
              <p:cNvSpPr txBox="1">
                <a:spLocks noChangeArrowheads="1"/>
              </p:cNvSpPr>
              <p:nvPr/>
            </p:nvSpPr>
            <p:spPr bwMode="auto">
              <a:xfrm>
                <a:off x="3238501" y="980668"/>
                <a:ext cx="2847974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Scorpion </a:t>
                </a:r>
              </a:p>
              <a:p>
                <a:pPr algn="ctr"/>
                <a:r>
                  <a:rPr lang="en-US" sz="1400" b="1" dirty="0"/>
                  <a:t> </a:t>
                </a:r>
                <a:r>
                  <a:rPr lang="en-US" sz="1400" b="1" dirty="0" smtClean="0"/>
                  <a:t>1 </a:t>
                </a:r>
                <a:r>
                  <a:rPr lang="en-US" sz="1400" b="1" dirty="0" err="1" smtClean="0"/>
                  <a:t>ug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/>
                  <a:t>venom</a:t>
                </a:r>
                <a:endParaRPr lang="en-US" sz="1400" b="1" dirty="0"/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Reduce/alkylate</a:t>
                </a:r>
              </a:p>
              <a:p>
                <a:pPr algn="ctr"/>
                <a:endParaRPr lang="en-US" sz="1400" b="1" dirty="0" smtClean="0"/>
              </a:p>
              <a:p>
                <a:pPr algn="ctr"/>
                <a:endParaRPr lang="en-US" sz="1400" b="1" dirty="0"/>
              </a:p>
              <a:p>
                <a:pPr algn="ctr"/>
                <a:r>
                  <a:rPr lang="en-US" sz="1400" b="1" dirty="0"/>
                  <a:t>				</a:t>
                </a:r>
              </a:p>
              <a:p>
                <a:pPr algn="ctr"/>
                <a:endParaRPr lang="en-US" sz="1400" b="1" dirty="0"/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>
                    <a:solidFill>
                      <a:srgbClr val="006699"/>
                    </a:solidFill>
                  </a:rPr>
                  <a:t>De-salt </a:t>
                </a:r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>
                    <a:solidFill>
                      <a:srgbClr val="006699"/>
                    </a:solidFill>
                  </a:rPr>
                  <a:t>LC-MS/MS </a:t>
                </a:r>
                <a:r>
                  <a:rPr lang="en-US" sz="1400" b="1" dirty="0"/>
                  <a:t>300,600 </a:t>
                </a:r>
                <a:r>
                  <a:rPr lang="en-US" sz="1400" b="1" dirty="0" err="1" smtClean="0"/>
                  <a:t>ng</a:t>
                </a:r>
                <a:endParaRPr lang="en-US" sz="1400" b="1" dirty="0" smtClean="0"/>
              </a:p>
              <a:p>
                <a:pPr algn="ctr"/>
                <a:r>
                  <a:rPr lang="en-US" sz="1400" b="1" dirty="0"/>
                  <a:t>C18 300A </a:t>
                </a:r>
                <a:r>
                  <a:rPr lang="en-US" sz="1400" b="1" dirty="0" err="1"/>
                  <a:t>Microsorb</a:t>
                </a:r>
                <a:r>
                  <a:rPr lang="en-US" sz="1400" b="1" dirty="0"/>
                  <a:t> 3um</a:t>
                </a:r>
              </a:p>
              <a:p>
                <a:pPr algn="ctr"/>
                <a:endParaRPr lang="en-US" sz="1400" b="1" dirty="0"/>
              </a:p>
              <a:p>
                <a:pPr algn="ctr"/>
                <a:r>
                  <a:rPr lang="en-US" sz="1400" b="1" dirty="0" err="1" smtClean="0"/>
                  <a:t>Orbitrap</a:t>
                </a:r>
                <a:r>
                  <a:rPr lang="en-US" sz="1400" b="1" dirty="0" smtClean="0"/>
                  <a:t> Elite CID/HCD/ETD</a:t>
                </a:r>
              </a:p>
              <a:p>
                <a:pPr algn="ctr"/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Spectrum Mill</a:t>
                </a:r>
                <a:endParaRPr lang="en-US" sz="1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4" name="Line 136"/>
              <p:cNvSpPr>
                <a:spLocks noChangeShapeType="1"/>
              </p:cNvSpPr>
              <p:nvPr/>
            </p:nvSpPr>
            <p:spPr bwMode="auto">
              <a:xfrm rot="5400000">
                <a:off x="4561681" y="1582412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9"/>
              <p:cNvSpPr>
                <a:spLocks noChangeShapeType="1"/>
              </p:cNvSpPr>
              <p:nvPr/>
            </p:nvSpPr>
            <p:spPr bwMode="auto">
              <a:xfrm rot="5400000">
                <a:off x="4561682" y="3482670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9"/>
              <p:cNvSpPr>
                <a:spLocks noChangeShapeType="1"/>
              </p:cNvSpPr>
              <p:nvPr/>
            </p:nvSpPr>
            <p:spPr bwMode="auto">
              <a:xfrm rot="5400000">
                <a:off x="4561682" y="4569390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126"/>
              <p:cNvSpPr txBox="1">
                <a:spLocks noChangeArrowheads="1"/>
              </p:cNvSpPr>
              <p:nvPr/>
            </p:nvSpPr>
            <p:spPr bwMode="auto">
              <a:xfrm>
                <a:off x="2628467" y="1821331"/>
                <a:ext cx="2210233" cy="2462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400" b="1" dirty="0" err="1" smtClean="0"/>
                  <a:t>Cys</a:t>
                </a:r>
                <a:r>
                  <a:rPr lang="en-US" sz="1400" b="1" dirty="0" smtClean="0"/>
                  <a:t>-</a:t>
                </a:r>
                <a:r>
                  <a:rPr lang="en-US" sz="1400" b="1" dirty="0" err="1" smtClean="0"/>
                  <a:t>ethanolyl</a:t>
                </a:r>
                <a:r>
                  <a:rPr lang="en-US" sz="1400" b="1" dirty="0" smtClean="0"/>
                  <a:t>-sol</a:t>
                </a:r>
                <a:r>
                  <a:rPr lang="en-US" sz="1400" b="1" dirty="0"/>
                  <a:t>	</a:t>
                </a:r>
                <a:endParaRPr lang="en-US" sz="1400" b="1" dirty="0" smtClean="0"/>
              </a:p>
              <a:p>
                <a:r>
                  <a:rPr lang="en-US" sz="1400" b="1" dirty="0" err="1" smtClean="0"/>
                  <a:t>Cys-iodoacetamide</a:t>
                </a:r>
                <a:r>
                  <a:rPr lang="en-US" sz="1400" b="1" dirty="0"/>
                  <a:t>		</a:t>
                </a:r>
                <a:endParaRPr lang="en-US" sz="1400" b="1" dirty="0" smtClean="0"/>
              </a:p>
              <a:p>
                <a:endParaRPr lang="en-US" sz="1400" b="1" dirty="0"/>
              </a:p>
              <a:p>
                <a:endParaRPr lang="en-US" sz="1400" b="1" dirty="0" smtClean="0"/>
              </a:p>
              <a:p>
                <a:endParaRPr lang="en-US" sz="1400" b="1" dirty="0"/>
              </a:p>
              <a:p>
                <a:endParaRPr lang="en-US" sz="1400" b="1" dirty="0" smtClean="0"/>
              </a:p>
              <a:p>
                <a:endParaRPr lang="en-US" sz="1400" b="1" dirty="0"/>
              </a:p>
              <a:p>
                <a:r>
                  <a:rPr lang="en-US" sz="1400" b="1" dirty="0"/>
                  <a:t>		</a:t>
                </a:r>
              </a:p>
              <a:p>
                <a:endParaRPr lang="en-US" sz="1400" b="1" dirty="0" smtClean="0"/>
              </a:p>
              <a:p>
                <a:r>
                  <a:rPr lang="en-US" sz="1400" b="1" dirty="0" smtClean="0"/>
                  <a:t>C18 </a:t>
                </a:r>
                <a:r>
                  <a:rPr lang="en-US" sz="1400" b="1" dirty="0"/>
                  <a:t>200A Magic </a:t>
                </a:r>
                <a:r>
                  <a:rPr lang="en-US" sz="1400" b="1" dirty="0" smtClean="0"/>
                  <a:t>3um</a:t>
                </a:r>
                <a:r>
                  <a:rPr lang="en-US" sz="1400" b="1" dirty="0"/>
                  <a:t>	</a:t>
                </a:r>
                <a:endParaRPr lang="en-US" sz="1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0" name="Text Box 126"/>
              <p:cNvSpPr txBox="1">
                <a:spLocks noChangeArrowheads="1"/>
              </p:cNvSpPr>
              <p:nvPr/>
            </p:nvSpPr>
            <p:spPr bwMode="auto">
              <a:xfrm>
                <a:off x="4586508" y="1821331"/>
                <a:ext cx="1709518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err="1" smtClean="0"/>
                  <a:t>Cys-MeAziridine</a:t>
                </a:r>
                <a:endParaRPr lang="en-US" sz="1400" b="1" dirty="0" smtClean="0"/>
              </a:p>
              <a:p>
                <a:pPr algn="ctr"/>
                <a:endParaRPr lang="en-US" sz="1400" b="1" dirty="0" smtClean="0">
                  <a:solidFill>
                    <a:srgbClr val="006699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99"/>
                    </a:solidFill>
                  </a:rPr>
                  <a:t>Digest</a:t>
                </a:r>
                <a:endParaRPr lang="en-US" sz="1400" b="1" dirty="0">
                  <a:solidFill>
                    <a:srgbClr val="006699"/>
                  </a:solidFill>
                </a:endParaRPr>
              </a:p>
              <a:p>
                <a:pPr algn="ctr"/>
                <a:r>
                  <a:rPr lang="en-US" sz="1400" b="1" dirty="0" smtClean="0"/>
                  <a:t>Lys-C</a:t>
                </a:r>
                <a:endParaRPr lang="en-US" sz="1400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1" name="Line 138"/>
              <p:cNvSpPr>
                <a:spLocks noChangeShapeType="1"/>
              </p:cNvSpPr>
              <p:nvPr/>
            </p:nvSpPr>
            <p:spPr bwMode="auto">
              <a:xfrm rot="5400000">
                <a:off x="3566538" y="2727595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7"/>
              <p:cNvSpPr>
                <a:spLocks noChangeShapeType="1"/>
              </p:cNvSpPr>
              <p:nvPr/>
            </p:nvSpPr>
            <p:spPr bwMode="auto">
              <a:xfrm rot="5400000">
                <a:off x="5345224" y="2304150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8"/>
              <p:cNvSpPr>
                <a:spLocks noChangeShapeType="1"/>
              </p:cNvSpPr>
              <p:nvPr/>
            </p:nvSpPr>
            <p:spPr bwMode="auto">
              <a:xfrm rot="5400000">
                <a:off x="5345224" y="3070495"/>
                <a:ext cx="192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060284" y="4836252"/>
              <a:ext cx="2994858" cy="1569660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r>
                <a:rPr lang="en-US" sz="1600" b="1" u="sng" dirty="0" smtClean="0">
                  <a:solidFill>
                    <a:srgbClr val="009900"/>
                  </a:solidFill>
                  <a:latin typeface="Calibri" pitchFamily="34" charset="0"/>
                </a:rPr>
                <a:t>Database</a:t>
              </a:r>
              <a:endParaRPr lang="en-US" sz="1600" b="1" dirty="0" smtClean="0">
                <a:solidFill>
                  <a:srgbClr val="009900"/>
                </a:solidFill>
                <a:latin typeface="Calibri" pitchFamily="34" charset="0"/>
              </a:endParaRP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</a:rPr>
                <a:t>Venom </a:t>
              </a:r>
              <a:r>
                <a:rPr lang="en-US" sz="1600" b="1" dirty="0" smtClean="0">
                  <a:latin typeface="Calibri" pitchFamily="34" charset="0"/>
                </a:rPr>
                <a:t>gland mRNA </a:t>
              </a:r>
              <a:r>
                <a:rPr lang="en-US" sz="1600" b="1" dirty="0" smtClean="0">
                  <a:latin typeface="Calibri" pitchFamily="34" charset="0"/>
                </a:rPr>
                <a:t>library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>
                  <a:latin typeface="Calibri" pitchFamily="34" charset="0"/>
                </a:rPr>
                <a:t>454 sequencing</a:t>
              </a:r>
            </a:p>
            <a:p>
              <a:pPr marL="566738" lvl="1" indent="-109538">
                <a:buFont typeface="Arial" pitchFamily="34" charset="0"/>
                <a:buChar char="•"/>
              </a:pPr>
              <a:r>
                <a:rPr lang="en-US" sz="1600" b="1" dirty="0">
                  <a:latin typeface="Calibri" pitchFamily="34" charset="0"/>
                </a:rPr>
                <a:t>300-400 </a:t>
              </a:r>
              <a:r>
                <a:rPr lang="en-US" sz="1600" b="1" dirty="0" err="1">
                  <a:latin typeface="Calibri" pitchFamily="34" charset="0"/>
                </a:rPr>
                <a:t>bp</a:t>
              </a:r>
              <a:r>
                <a:rPr lang="en-US" sz="1600" b="1" dirty="0">
                  <a:latin typeface="Calibri" pitchFamily="34" charset="0"/>
                </a:rPr>
                <a:t> reads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 err="1" smtClean="0">
                  <a:latin typeface="Calibri" pitchFamily="34" charset="0"/>
                </a:rPr>
                <a:t>Transcriptome</a:t>
              </a:r>
              <a:r>
                <a:rPr lang="en-US" sz="1600" b="1" dirty="0" smtClean="0">
                  <a:latin typeface="Calibri" pitchFamily="34" charset="0"/>
                </a:rPr>
                <a:t> assembly (Trinity</a:t>
              </a:r>
              <a:r>
                <a:rPr lang="en-US" sz="1600" b="1" dirty="0" smtClean="0">
                  <a:latin typeface="Calibri" pitchFamily="34" charset="0"/>
                </a:rPr>
                <a:t>)</a:t>
              </a:r>
              <a:endParaRPr lang="en-US" sz="1600" b="1" dirty="0" smtClean="0">
                <a:latin typeface="Calibri" pitchFamily="34" charset="0"/>
              </a:endParaRP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</a:rPr>
                <a:t>Translation </a:t>
              </a:r>
              <a:r>
                <a:rPr lang="en-US" sz="1600" b="1" dirty="0">
                  <a:latin typeface="Calibri" pitchFamily="34" charset="0"/>
                </a:rPr>
                <a:t>(extractORFS.pl)</a:t>
              </a:r>
              <a:endParaRPr lang="en-US" sz="1600" b="1" dirty="0" smtClean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515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/>
              <a:t> </a:t>
            </a:r>
            <a:r>
              <a:rPr lang="en-US" dirty="0" smtClean="0"/>
              <a:t>Data Generation </a:t>
            </a:r>
            <a:r>
              <a:rPr lang="en-US" dirty="0"/>
              <a:t>and </a:t>
            </a:r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26776"/>
            <a:ext cx="4327208" cy="548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2501" y="755096"/>
            <a:ext cx="4314824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Figure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</a:p>
          <a:p>
            <a:pPr lvl="0">
              <a:spcBef>
                <a:spcPct val="3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a </a:t>
            </a: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| Data generation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. To generate an RNA sequencing (RNA-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seq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 data set, RNA (light blue) is first extracted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), DNA contamination is removed using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DNase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), and the remaining RNA is broken up into short fragments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). The RNA fragments are then reverse transcribed into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cDNA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(yellow, 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), sequencing adaptors (blue) are ligated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), and fragment size selection is undertaken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). Finally, the ends of the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cDNAs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are sequenced using next-generation sequencing technologies to produce many short reads (red, 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). If both ends of the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cDNAs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are sequenced, then paired-end reads are generated, as shown here by dashed lines between the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pairs.</a:t>
            </a:r>
          </a:p>
          <a:p>
            <a:pPr lvl="0">
              <a:spcBef>
                <a:spcPct val="30000"/>
              </a:spcBef>
            </a:pP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b </a:t>
            </a: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| Data analysis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. After sequencing, reads are pre-processed by removing low-quality reads and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artefacts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, such as adaptor sequences (blue), contaminant DNA (green) and PCR duplicates (stages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). Next, the sequence errors (red crosses) are optionally removed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 to improve the read quality (see main text for details). The pre-processed reads are then assembled into transcripts (orange, 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 and polished by post-assembly processes to remove assembly errors (blue crosses). The transcripts are then post-processed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), and the expression level of each transcript is then estimated by counting the number of reads that align to each transcript (stage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).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rRNA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, ribosomal RNA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450" y="6047901"/>
            <a:ext cx="360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Martin JA, Wang </a:t>
            </a:r>
            <a:r>
              <a:rPr lang="en-US" sz="800" dirty="0" smtClean="0"/>
              <a:t>Z. Next-generation </a:t>
            </a:r>
            <a:r>
              <a:rPr lang="en-US" sz="800" dirty="0" err="1"/>
              <a:t>transcriptome</a:t>
            </a:r>
            <a:r>
              <a:rPr lang="en-US" sz="800" dirty="0"/>
              <a:t> </a:t>
            </a:r>
            <a:r>
              <a:rPr lang="en-US" sz="800" dirty="0" smtClean="0"/>
              <a:t>assembly. Nat Rev Genet</a:t>
            </a:r>
            <a:r>
              <a:rPr lang="en-US" sz="800" dirty="0"/>
              <a:t>. </a:t>
            </a:r>
            <a:r>
              <a:rPr lang="en-US" sz="800" b="1" dirty="0" smtClean="0"/>
              <a:t>2011</a:t>
            </a:r>
            <a:r>
              <a:rPr lang="en-US" sz="800" dirty="0" smtClean="0"/>
              <a:t>, 12, 671-82.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42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Transcriptome</a:t>
            </a:r>
            <a:r>
              <a:rPr lang="en-US" dirty="0"/>
              <a:t> Assembly from RNA-</a:t>
            </a:r>
            <a:r>
              <a:rPr lang="en-US" dirty="0" err="1"/>
              <a:t>Seq</a:t>
            </a:r>
            <a:r>
              <a:rPr lang="en-US" dirty="0"/>
              <a:t> 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319213"/>
            <a:ext cx="55816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" y="6050311"/>
            <a:ext cx="250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Haas </a:t>
            </a:r>
            <a:r>
              <a:rPr lang="en-US" sz="800" dirty="0"/>
              <a:t>BJ, </a:t>
            </a:r>
            <a:r>
              <a:rPr lang="en-US" sz="800" dirty="0" err="1"/>
              <a:t>Zody</a:t>
            </a:r>
            <a:r>
              <a:rPr lang="en-US" sz="800" dirty="0"/>
              <a:t> MC</a:t>
            </a:r>
            <a:r>
              <a:rPr lang="en-US" sz="800" dirty="0" smtClean="0"/>
              <a:t>. </a:t>
            </a:r>
            <a:r>
              <a:rPr lang="en-US" sz="800" dirty="0"/>
              <a:t>Advancing RNA-</a:t>
            </a:r>
            <a:r>
              <a:rPr lang="en-US" sz="800" dirty="0" err="1"/>
              <a:t>Seq</a:t>
            </a:r>
            <a:r>
              <a:rPr lang="en-US" sz="800" dirty="0"/>
              <a:t> analysis</a:t>
            </a:r>
            <a:r>
              <a:rPr lang="en-US" sz="800" dirty="0" smtClean="0"/>
              <a:t>.</a:t>
            </a:r>
            <a:endParaRPr lang="en-US" sz="800" dirty="0"/>
          </a:p>
          <a:p>
            <a:r>
              <a:rPr lang="en-US" sz="800" dirty="0" smtClean="0"/>
              <a:t>Nat </a:t>
            </a:r>
            <a:r>
              <a:rPr lang="en-US" sz="800" dirty="0" err="1"/>
              <a:t>Biotechnol</a:t>
            </a:r>
            <a:r>
              <a:rPr lang="en-US" sz="800" dirty="0"/>
              <a:t>. </a:t>
            </a:r>
            <a:r>
              <a:rPr lang="en-US" sz="800" b="1" dirty="0" smtClean="0"/>
              <a:t>2010</a:t>
            </a:r>
            <a:r>
              <a:rPr lang="en-US" sz="800" dirty="0" smtClean="0"/>
              <a:t>, 28, 421-3.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22549" y="205808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Bowtie </a:t>
            </a:r>
            <a:r>
              <a:rPr lang="en-US" sz="1200" dirty="0" smtClean="0">
                <a:solidFill>
                  <a:srgbClr val="C00000"/>
                </a:solidFill>
              </a:rPr>
              <a:t>short read aligner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TopHat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splice-aware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2" y="4090987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ufflinks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3850" y="2381250"/>
            <a:ext cx="8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Trinity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9622" y="4090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4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 Assembly from RNA-</a:t>
            </a:r>
            <a:r>
              <a:rPr lang="en-US" dirty="0" err="1" smtClean="0"/>
              <a:t>Seq</a:t>
            </a:r>
            <a:r>
              <a:rPr lang="en-US" dirty="0" smtClean="0"/>
              <a:t> Reads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" y="942975"/>
            <a:ext cx="4526280" cy="41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05" y="942975"/>
            <a:ext cx="4531995" cy="510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7313" y="60221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Reference-based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064" y="5736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i="1" dirty="0" smtClean="0">
                <a:solidFill>
                  <a:srgbClr val="C00000"/>
                </a:solidFill>
              </a:rPr>
              <a:t>e novo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" y="6050311"/>
            <a:ext cx="360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Martin JA, Wang </a:t>
            </a:r>
            <a:r>
              <a:rPr lang="en-US" sz="800" dirty="0" smtClean="0"/>
              <a:t>Z. Next-generation </a:t>
            </a:r>
            <a:r>
              <a:rPr lang="en-US" sz="800" dirty="0" err="1"/>
              <a:t>transcriptome</a:t>
            </a:r>
            <a:r>
              <a:rPr lang="en-US" sz="800" dirty="0"/>
              <a:t> </a:t>
            </a:r>
            <a:r>
              <a:rPr lang="en-US" sz="800" dirty="0" smtClean="0"/>
              <a:t>assembly. Nat Rev Genet</a:t>
            </a:r>
            <a:r>
              <a:rPr lang="en-US" sz="800" dirty="0"/>
              <a:t>. </a:t>
            </a:r>
            <a:r>
              <a:rPr lang="en-US" sz="800" b="1" dirty="0" smtClean="0"/>
              <a:t>2011</a:t>
            </a:r>
            <a:r>
              <a:rPr lang="en-US" sz="800" dirty="0" smtClean="0"/>
              <a:t>, 12, 671-82.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11466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57150"/>
            <a:ext cx="9001125" cy="742950"/>
          </a:xfrm>
        </p:spPr>
        <p:txBody>
          <a:bodyPr/>
          <a:lstStyle/>
          <a:p>
            <a:r>
              <a:rPr lang="en-US" dirty="0" smtClean="0"/>
              <a:t>Dual </a:t>
            </a:r>
            <a:r>
              <a:rPr lang="en-US" dirty="0" err="1"/>
              <a:t>T</a:t>
            </a:r>
            <a:r>
              <a:rPr lang="en-US" dirty="0" err="1" smtClean="0"/>
              <a:t>ranscriptome</a:t>
            </a:r>
            <a:r>
              <a:rPr lang="en-US" dirty="0" smtClean="0"/>
              <a:t> Assembly</a:t>
            </a:r>
            <a:br>
              <a:rPr lang="en-US" dirty="0" smtClean="0"/>
            </a:br>
            <a:r>
              <a:rPr lang="en-US" dirty="0" smtClean="0"/>
              <a:t>Combine referenced-based and </a:t>
            </a:r>
            <a:r>
              <a:rPr lang="en-US" i="1" dirty="0" smtClean="0"/>
              <a:t>de novo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971550"/>
            <a:ext cx="76104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" y="6050311"/>
            <a:ext cx="360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Martin JA, Wang </a:t>
            </a:r>
            <a:r>
              <a:rPr lang="en-US" sz="800" dirty="0" smtClean="0"/>
              <a:t>Z. Next-generation </a:t>
            </a:r>
            <a:r>
              <a:rPr lang="en-US" sz="800" dirty="0" err="1"/>
              <a:t>transcriptome</a:t>
            </a:r>
            <a:r>
              <a:rPr lang="en-US" sz="800" dirty="0"/>
              <a:t> </a:t>
            </a:r>
            <a:r>
              <a:rPr lang="en-US" sz="800" dirty="0" smtClean="0"/>
              <a:t>assembly. Nat Rev Genet</a:t>
            </a:r>
            <a:r>
              <a:rPr lang="en-US" sz="800" dirty="0"/>
              <a:t>. </a:t>
            </a:r>
            <a:r>
              <a:rPr lang="en-US" sz="800" b="1" dirty="0" smtClean="0"/>
              <a:t>2011</a:t>
            </a:r>
            <a:r>
              <a:rPr lang="en-US" sz="800" dirty="0" smtClean="0"/>
              <a:t>, 12, 671-82.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6953250" y="5727145"/>
            <a:ext cx="215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RNA-</a:t>
            </a: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</a:rPr>
              <a:t>seq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reads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are shown in red, and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assembled transcripts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are shown in orange.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8468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</a:t>
            </a:r>
            <a:r>
              <a:rPr lang="en-US" i="1" dirty="0"/>
              <a:t>de </a:t>
            </a:r>
            <a:r>
              <a:rPr lang="en-US" i="1" dirty="0" smtClean="0"/>
              <a:t>novo </a:t>
            </a:r>
            <a:r>
              <a:rPr lang="en-US" dirty="0" err="1" smtClean="0"/>
              <a:t>Transcriptome</a:t>
            </a:r>
            <a:r>
              <a:rPr lang="en-US" dirty="0" smtClean="0"/>
              <a:t> Assembly for RNA-</a:t>
            </a:r>
            <a:r>
              <a:rPr lang="en-US" dirty="0" err="1"/>
              <a:t>S</a:t>
            </a:r>
            <a:r>
              <a:rPr lang="en-US" dirty="0" err="1" smtClean="0"/>
              <a:t>eq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0"/>
            <a:ext cx="52101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025" y="5771853"/>
            <a:ext cx="360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Calibri" pitchFamily="34" charset="0"/>
              </a:rPr>
              <a:t>Grabherr</a:t>
            </a:r>
            <a:r>
              <a:rPr lang="en-US" sz="800" dirty="0">
                <a:latin typeface="Calibri" pitchFamily="34" charset="0"/>
              </a:rPr>
              <a:t> MG, Haas BJ, </a:t>
            </a:r>
            <a:r>
              <a:rPr lang="en-US" sz="800" dirty="0" err="1">
                <a:latin typeface="Calibri" pitchFamily="34" charset="0"/>
              </a:rPr>
              <a:t>Yassour</a:t>
            </a:r>
            <a:r>
              <a:rPr lang="en-US" sz="800" dirty="0">
                <a:latin typeface="Calibri" pitchFamily="34" charset="0"/>
              </a:rPr>
              <a:t> M, et al. Trinity: reconstructing a full-length </a:t>
            </a:r>
            <a:r>
              <a:rPr lang="en-US" sz="800" dirty="0" err="1">
                <a:latin typeface="Calibri" pitchFamily="34" charset="0"/>
              </a:rPr>
              <a:t>transcriptome</a:t>
            </a:r>
            <a:r>
              <a:rPr lang="en-US" sz="800" dirty="0">
                <a:latin typeface="Calibri" pitchFamily="34" charset="0"/>
              </a:rPr>
              <a:t> without </a:t>
            </a:r>
            <a:r>
              <a:rPr lang="en-US" sz="800" dirty="0" smtClean="0">
                <a:latin typeface="Calibri" pitchFamily="34" charset="0"/>
              </a:rPr>
              <a:t>a genome </a:t>
            </a:r>
            <a:r>
              <a:rPr lang="en-US" sz="800" dirty="0">
                <a:latin typeface="Calibri" pitchFamily="34" charset="0"/>
              </a:rPr>
              <a:t>from RNA-</a:t>
            </a:r>
            <a:r>
              <a:rPr lang="en-US" sz="800" dirty="0" err="1">
                <a:latin typeface="Calibri" pitchFamily="34" charset="0"/>
              </a:rPr>
              <a:t>Seq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smtClean="0">
                <a:latin typeface="Calibri" pitchFamily="34" charset="0"/>
              </a:rPr>
              <a:t>data. </a:t>
            </a:r>
            <a:r>
              <a:rPr lang="en-US" sz="800" dirty="0">
                <a:latin typeface="Calibri" pitchFamily="34" charset="0"/>
              </a:rPr>
              <a:t>Nat </a:t>
            </a:r>
            <a:r>
              <a:rPr lang="en-US" sz="800" dirty="0" err="1">
                <a:latin typeface="Calibri" pitchFamily="34" charset="0"/>
              </a:rPr>
              <a:t>Biotechnol</a:t>
            </a:r>
            <a:r>
              <a:rPr lang="en-US" sz="800" dirty="0">
                <a:latin typeface="Calibri" pitchFamily="34" charset="0"/>
              </a:rPr>
              <a:t>. </a:t>
            </a:r>
            <a:r>
              <a:rPr lang="en-US" sz="800" b="1" dirty="0" smtClean="0">
                <a:latin typeface="Calibri" pitchFamily="34" charset="0"/>
              </a:rPr>
              <a:t>2011, </a:t>
            </a:r>
            <a:r>
              <a:rPr lang="en-US" sz="800" dirty="0" smtClean="0">
                <a:latin typeface="Calibri" pitchFamily="34" charset="0"/>
              </a:rPr>
              <a:t>29,  </a:t>
            </a:r>
            <a:r>
              <a:rPr lang="en-US" sz="800" dirty="0">
                <a:latin typeface="Calibri" pitchFamily="34" charset="0"/>
              </a:rPr>
              <a:t>644–652.</a:t>
            </a:r>
            <a:endParaRPr lang="en-US" sz="8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2100" y="1376291"/>
            <a:ext cx="369570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Figure 1. Overview of Trinity</a:t>
            </a:r>
          </a:p>
          <a:p>
            <a:pPr lvl="0">
              <a:spcBef>
                <a:spcPct val="30000"/>
              </a:spcBef>
            </a:pP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) Inchworm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assembles the read data set (short black line, top) by greedily searching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for paths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in a k-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mer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graph (middle), resulting in a collection of linear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contigs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(color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lines, bottom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), with each k-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mer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present only once in the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contigs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) Chrysalis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pools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contigs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if they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share at least one k-1-mer and reads span the join, and builds individual de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Bruijn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 graphs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from each pool (colored lines). </a:t>
            </a: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) Butterfly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takes each de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Bruijn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graph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from Chrysalis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(top), and trims spurious edges and compacts linear paths (middle). It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then reconciles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the graph with reads (dashed colored arrows, bottom) and pairs (not shown),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and outputs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one linear sequence for each splice form and/or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paralogous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transcript reflected in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the graph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(bottom, colored sequences).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41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MeAziridine</a:t>
            </a:r>
            <a:r>
              <a:rPr lang="en-US" dirty="0"/>
              <a:t> </a:t>
            </a:r>
            <a:r>
              <a:rPr lang="en-US" dirty="0" err="1"/>
              <a:t>Cys</a:t>
            </a:r>
            <a:r>
              <a:rPr lang="en-US" dirty="0"/>
              <a:t> mod Yields Great ETD Spectra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24387" r="4883" b="11613"/>
          <a:stretch/>
        </p:blipFill>
        <p:spPr bwMode="auto">
          <a:xfrm>
            <a:off x="319664" y="3737117"/>
            <a:ext cx="8491993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79805" y="3428921"/>
            <a:ext cx="43717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(Q)T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 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 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K(C)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24792" r="4804" b="12085"/>
          <a:stretch/>
        </p:blipFill>
        <p:spPr bwMode="auto">
          <a:xfrm>
            <a:off x="324181" y="938371"/>
            <a:ext cx="8495637" cy="19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63413" y="682761"/>
            <a:ext cx="30171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(N)W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 P 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K(C)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52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15106" r="2328" b="6308"/>
          <a:stretch/>
        </p:blipFill>
        <p:spPr bwMode="auto">
          <a:xfrm>
            <a:off x="695322" y="533400"/>
            <a:ext cx="7738567" cy="40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7 omega-</a:t>
            </a:r>
            <a:r>
              <a:rPr lang="en-US" dirty="0" err="1"/>
              <a:t>hexatoxin</a:t>
            </a:r>
            <a:r>
              <a:rPr lang="en-US" dirty="0"/>
              <a:t> </a:t>
            </a:r>
            <a:r>
              <a:rPr lang="en-US" dirty="0" smtClean="0"/>
              <a:t>Hi1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60169" y="2870200"/>
            <a:ext cx="3143250" cy="135731"/>
            <a:chOff x="5160169" y="2870200"/>
            <a:chExt cx="3143250" cy="1357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16016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598444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96991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29376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5091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56046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30341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293769" y="66984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 </a:t>
            </a: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ys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62972" r="2732" b="6561"/>
          <a:stretch/>
        </p:blipFill>
        <p:spPr bwMode="auto">
          <a:xfrm>
            <a:off x="911513" y="4831112"/>
            <a:ext cx="7520965" cy="15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169694" y="4685856"/>
            <a:ext cx="3143250" cy="135731"/>
            <a:chOff x="5160169" y="2870200"/>
            <a:chExt cx="3143250" cy="13573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16016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598444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96991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9376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5091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6046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03419" y="2870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543175" y="4574679"/>
            <a:ext cx="4347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Sub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Group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4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2</a:t>
            </a:r>
            <a:endParaRPr lang="en-US" sz="700" dirty="0">
              <a:solidFill>
                <a:srgbClr val="C00000"/>
              </a:solidFill>
            </a:endParaRP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3</a:t>
            </a:r>
            <a:endParaRPr lang="en-US" sz="700" dirty="0" smtClean="0">
              <a:solidFill>
                <a:srgbClr val="C00000"/>
              </a:solidFill>
            </a:endParaRP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1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1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3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3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6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6</a:t>
            </a:r>
            <a:endParaRPr lang="en-US" sz="700" dirty="0">
              <a:solidFill>
                <a:srgbClr val="C00000"/>
              </a:solidFill>
            </a:endParaRP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r>
              <a:rPr lang="en-US" sz="700" dirty="0" smtClean="0">
                <a:solidFill>
                  <a:srgbClr val="C00000"/>
                </a:solidFill>
              </a:rPr>
              <a:t>5</a:t>
            </a:r>
            <a:endParaRPr lang="en-US" sz="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5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10 </a:t>
            </a:r>
            <a:r>
              <a:rPr lang="en-US" dirty="0" err="1" smtClean="0"/>
              <a:t>Cys</a:t>
            </a:r>
            <a:r>
              <a:rPr lang="en-US" dirty="0" smtClean="0"/>
              <a:t> containing protein groups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20341" r="2872" b="6387"/>
          <a:stretch/>
        </p:blipFill>
        <p:spPr bwMode="auto">
          <a:xfrm>
            <a:off x="47625" y="1190625"/>
            <a:ext cx="8515350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55377" y="2861429"/>
            <a:ext cx="51167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Protein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Group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5.1</a:t>
            </a:r>
          </a:p>
          <a:p>
            <a:r>
              <a:rPr lang="en-US" sz="800" dirty="0">
                <a:solidFill>
                  <a:srgbClr val="C00000"/>
                </a:solidFill>
              </a:rPr>
              <a:t>24.1</a:t>
            </a:r>
          </a:p>
          <a:p>
            <a:r>
              <a:rPr lang="en-US" sz="800" dirty="0">
                <a:solidFill>
                  <a:srgbClr val="C00000"/>
                </a:solidFill>
              </a:rPr>
              <a:t>5.1</a:t>
            </a:r>
          </a:p>
          <a:p>
            <a:r>
              <a:rPr lang="en-US" sz="800" dirty="0">
                <a:solidFill>
                  <a:srgbClr val="C00000"/>
                </a:solidFill>
              </a:rPr>
              <a:t>5.1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5.1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6.1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6.1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6.2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10.1</a:t>
            </a:r>
          </a:p>
          <a:p>
            <a:r>
              <a:rPr lang="en-US" sz="800" dirty="0" smtClean="0">
                <a:solidFill>
                  <a:srgbClr val="C00000"/>
                </a:solidFill>
              </a:rPr>
              <a:t>10.1</a:t>
            </a:r>
          </a:p>
          <a:p>
            <a:endParaRPr lang="en-US" sz="800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90854" y="2997200"/>
            <a:ext cx="3663950" cy="135731"/>
            <a:chOff x="4290854" y="2997200"/>
            <a:chExt cx="3663950" cy="13573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29085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65280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95125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02110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9100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8790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05310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16740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2935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954804" y="2997200"/>
              <a:ext cx="0" cy="1357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402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 Overlap for Group </a:t>
            </a:r>
            <a:r>
              <a:rPr lang="en-US" dirty="0" smtClean="0"/>
              <a:t>8.1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175" y="1619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6"/>
          <a:stretch/>
        </p:blipFill>
        <p:spPr bwMode="auto">
          <a:xfrm>
            <a:off x="581025" y="508000"/>
            <a:ext cx="84582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" y="5657850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37_1680.3d.comp616_c0_seq1_F1_R1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5718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 Overlap for Group </a:t>
            </a:r>
            <a:r>
              <a:rPr lang="en-US" dirty="0" smtClean="0"/>
              <a:t>10.1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1975" y="2447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1"/>
          <a:stretch/>
        </p:blipFill>
        <p:spPr bwMode="auto">
          <a:xfrm>
            <a:off x="19049" y="2066924"/>
            <a:ext cx="9061710" cy="23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06" y="1114425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37_1680.3d.comp799_c0_seq1_F2_R4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034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Undigested Scorpion Venoms?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DB556-6F90-4544-BDC8-CA13CC1150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779" y="863919"/>
            <a:ext cx="7356021" cy="5291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V/G|C|E E|C/P/A H/C K                                   0 11 17 CID K120215_HjRA_ff4f4f4_pccc_01.2400.2400.3.pkl.spo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 G\C/E/E/C/P/A H/C K                                   0 11 17 HCD K120215_HjRA_ff4f4f4_pccc_01.2401.2401.3.pkl.spo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V/G|C|E|E|C/P A/H/C K G                                 0 12 16 CID K120215_HjRA_ff4f4f4_pccc_01.2422.2422.3.pkl.spo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V/G/C|E/E|C P|A|H|C|K G                                 0 12 16 ETD K120215_HjRA_ff4f4f4_pccc_01.2424.2424.3.pkl.spo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 G\C/E/E/C/P/A/H/C K G                                 0 12 16 HCD K120215_HjRA_ff4f4f4_pccc_01.2423.2423.3.pkl.spo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V|G\C|E|E\C P|A|H\C|K\G\K                               0 13 15 ETD K120215_HjRA_ff4f4f4_pccc_01.2210.2210.4.pkl.spo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 G\C E </a:t>
            </a:r>
            <a:r>
              <a:rPr lang="en-US" sz="700" dirty="0" err="1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C/P/A/H/C/K/G K                               0 13 15 HCD K120215_HjRA_ff4f4f4_pccc_01.2209.2209.4.pkl.spo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V/G|C|E|E|C/P A H C K G K                               0 13 15 CID K120215_HjRA_ff4f4f4_pccc_01.2205.2205.3.pkl.spo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V/G/C|E|E C/P A H/C K G K\N                             0 14 14 CID K120215_HjRA_ff4f4f4_pccc_01.2211.2211.3.pkl.spo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 C/E/E C P\A|H\C|K G|K\N                             0 14 14 ETD K120215_HjRA_ff4f4f4_pccc_01.2213.2213.3.pkl.spo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V/G/C/E/E/C/P A H C K G K N A K\P                       0 17 11 CID K120215_HjRA_ff4f4f4_pccc_01.2286.2286.4.pkl.spo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V/G\C\E|E\C P|A|H\C|K|G|K|N|A|K P                       0 17 11 ETD K120215_HjRA_ff4f4f4_pccc_01.2288.2288.4.pkl.spo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V/G/C|E/E C/P A/H C K G K/N/A K P T C D                 0 20 8 CID K120215_HjRA_ff4f4f4_pccc_01.2351.2351.4.pkl.spo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V/G\C\E|E\C P\A|H\C|K|G|K/N|A|K P T C\D                 0 20 8 ETD K120215_HjRA_ff4f4f4_pccc_01.2353.2353.4.pkl.spo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 C E E|C|P A H C K G K N A K P T C\D\D               0 21 7 CID K120215_HjRA_ff4f4f4_pccc_01.2380.2380.5.pkl.spo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V/G\C|E|E C P|A|H\C|K G K|N\A|K P T C|D\D               0 21 7 ETD K120215_HjRA_ff4f4f4_pccc_01.2382.2382.5.pkl.spo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 G\C\E\E\C P\A|H C|K G K N\A|K P T/C D\D G V C/N </a:t>
            </a:r>
            <a:r>
              <a:rPr lang="en-US" sz="700" dirty="0" err="1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C/N</a:t>
            </a: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V 0 28 0 ETD K120215_HjRA_ff4f4f4_pccc_01.3159.3159.5.pkl.spo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 G C E/E/C/P A H C K\G K N A\K|P T C D|D|G V|C\N\C\N\V 0 28 0 CID K120215_HjRA_ff4f4f4_pccc_01.3193.3193.3.pkl.spo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C|E|E|C|P A/H\C                                     1 9 18 CID K120215_HjRA_ff4f4f4_pccc_01.2390.2390.2.pkl.spo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C|E|E|C P A|H|C\K                                   1 10 17 CID K120215_HjRA_ff4f4f4_pccc_01.2114.2114.2.pkl.spo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C|E|E/C P/A/H/C K                                   1 10 17 HCD K120215_HjRA_ff4f4f4_pccc_01.2115.2115.2.pkl.spo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G/C|E|E|C/P A H C K G                                 1 11 16 CID K120215_HjRA_ff4f4f4_pccc_01.2159.2159.3.pkl.spo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C|E|E\C P|A|H|C|K G                                 1 11 16 ETD K120215_HjRA_ff4f4f4_pccc_01.2161.2161.3.pkl.spo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C|E|E/C/P A/H/C/K G                                 1 11 16 HCD K120215_HjRA_ff4f4f4_pccc_01.2167.2167.2.pkl.spo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C/E/E C P\A|H|C|K|G\K                               1 12 15 ETD K120215_HjRA_ff4f4f4_pccc_01.1872.1872.3.pkl.spo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C\E E/C/P/A/H/C/K/G K                               1 12 15 HCD K120215_HjRA_ff4f4f4_pccc_01.1871.1871.3.pkl.spo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C/E|E|C|P A/H|C\K\G K                               1 12 15 CID K120215_HjRA_ff4f4f4_pccc_01.1899.1899.2.pkl.spo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 C\E\E\C P|A|H\C|K G K|N|A|K P                       1 16 11 ETD K120215_HjRA_ff4f4f4_pccc_01.2122.2122.4.pkl.spo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G/C E\E\C P A|H\C|K G K\N/A\K P T C D/D G V C N C N V 1 27 0 ETD K120215_HjRA_ff4f4f4_pccc_01.3087.3087.5.pkl.spo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C\E\E/C/P/A/H/C K                                   2 9 17 HCD K120215_HjRA_ff4f4f4_pccc_01.1972.1972.2.pkl.spo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A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C|E|E\C P/A|H|C|K G                                 2 10 16 ETD K120215_HjRA_ff4f4f4_pccc_01.2077.2077.3.pkl.spo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C E|E|C|P A/H|C\K\G                                 2 10 16 CID K120215_HjRA_ff4f4f4_pccc_01.2062.2062.2.pkl.spo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E E|C/P A/H/C K                                   3 8 17 HCD K120215_HjRA_ff4f4f4_pccc_01.0449.0449.2.pkl.spo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E/E|C/P/A/H|C K G                                 3 9 16 CID K120215_HjRA_ff4f4f4_pccc_01.1186.1186.2.pkl.spo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E E|C/P/A/H/C/K G                                 3 9 16 HCD K120215_HjRA_ff4f4f4_pccc_01.1060.1060.2.pkl.spo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A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P/A|H/C/K/G/K                               6 7 15 HCD K120215_HjRA_ff4f4f4_pccc_01.2238.2238.2.pkl.spo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N A/K/P T/C|D|D|G V|C\N|C\N\V 13 15 0 CID K120215_HjRA_ff4f4f4_pccc_01.3514.3514.2.pkl.spo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A K/P T/C D|D\G V|C|N|C\N\V 14 14 0 CID K120215_HjRA_ff4f4f4_pccc_01.3492.3492.2.pkl.spo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P T C D|D|G V|C|N|C\N\V 16 12 0 CID K120215_HjRA_ff4f4f4_pccc_01.3765.3765.2.pkl.spo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C D </a:t>
            </a:r>
            <a:r>
              <a:rPr lang="en-US" sz="700" dirty="0" err="1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G V|C|N|C|N\V 18 10 0 CID K120215_HjRA_ff4f4f4_pccc_01.3628.3628.2.pkl.spo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D </a:t>
            </a:r>
            <a:r>
              <a:rPr lang="en-US" sz="700" dirty="0" err="1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G\V|C|N|C|N\V 19 9 0 CID K120215_HjRA_ff4f4f4_pccc_01.3472.3472.2.pkl.spo </a:t>
            </a:r>
            <a:endParaRPr lang="en-US" sz="7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700" dirty="0">
                <a:solidFill>
                  <a:srgbClr val="00A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D G V|C|N|C|N\V 20 8 0 CID K120215_HjRA_ff4f4f4_pccc_01.3388.3388.2.pkl.spo </a:t>
            </a:r>
            <a:endParaRPr lang="en-US" sz="700" dirty="0">
              <a:effectLst/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676" y="631067"/>
            <a:ext cx="2749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P83405 BUTJU Neurotoxin Tx-1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4983" y="6162374"/>
            <a:ext cx="3530134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defRPr/>
            </a:pP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David Morgenstern, University of Queensland</a:t>
            </a:r>
          </a:p>
        </p:txBody>
      </p:sp>
    </p:spTree>
    <p:extLst>
      <p:ext uri="{BB962C8B-B14F-4D97-AF65-F5344CB8AC3E}">
        <p14:creationId xmlns:p14="http://schemas.microsoft.com/office/powerpoint/2010/main" val="208527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 Overlap for Group 12.1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2"/>
          <a:stretch/>
        </p:blipFill>
        <p:spPr bwMode="auto">
          <a:xfrm>
            <a:off x="1146175" y="1673225"/>
            <a:ext cx="777875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3375" y="9634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spider.q17.comp6008_c0_seq1_F1_R1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00852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Centipede </a:t>
            </a:r>
            <a:r>
              <a:rPr lang="en-US" dirty="0" err="1" smtClean="0"/>
              <a:t>Scolopendra</a:t>
            </a:r>
            <a:r>
              <a:rPr lang="en-US" dirty="0" smtClean="0"/>
              <a:t> </a:t>
            </a:r>
            <a:r>
              <a:rPr lang="en-US" dirty="0" err="1" smtClean="0"/>
              <a:t>morsitans</a:t>
            </a:r>
            <a:r>
              <a:rPr lang="en-US" dirty="0" smtClean="0"/>
              <a:t> </a:t>
            </a:r>
            <a:r>
              <a:rPr lang="en-US" dirty="0" err="1" smtClean="0"/>
              <a:t>Glenmorgan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Queensland Australia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723" y="46774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 smtClean="0">
                <a:solidFill>
                  <a:srgbClr val="006699"/>
                </a:solidFill>
                <a:latin typeface="Calibri" pitchFamily="34" charset="0"/>
              </a:rPr>
              <a:t>Results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77 </a:t>
            </a:r>
            <a:r>
              <a:rPr lang="en-US" sz="1600" b="1" dirty="0">
                <a:latin typeface="Calibri" pitchFamily="34" charset="0"/>
              </a:rPr>
              <a:t>protein groups </a:t>
            </a:r>
            <a:endParaRPr lang="en-US" sz="1600" b="1" dirty="0" smtClean="0">
              <a:latin typeface="Calibri" pitchFamily="34" charset="0"/>
            </a:endParaRP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104 </a:t>
            </a:r>
            <a:r>
              <a:rPr lang="en-US" sz="1600" b="1" dirty="0">
                <a:latin typeface="Calibri" pitchFamily="34" charset="0"/>
              </a:rPr>
              <a:t>distinct </a:t>
            </a:r>
            <a:r>
              <a:rPr lang="en-US" sz="1600" b="1" dirty="0" smtClean="0">
                <a:latin typeface="Calibri" pitchFamily="34" charset="0"/>
              </a:rPr>
              <a:t>proteins (27 isoforms/family members)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3154 MS/</a:t>
            </a:r>
            <a:r>
              <a:rPr lang="en-US" sz="1600" b="1" dirty="0">
                <a:latin typeface="Calibri" pitchFamily="34" charset="0"/>
              </a:rPr>
              <a:t>M</a:t>
            </a:r>
            <a:r>
              <a:rPr lang="en-US" sz="1600" b="1" dirty="0" smtClean="0">
                <a:latin typeface="Calibri" pitchFamily="34" charset="0"/>
              </a:rPr>
              <a:t>S spectra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713 distinct peptides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94933"/>
              </p:ext>
            </p:extLst>
          </p:nvPr>
        </p:nvGraphicFramePr>
        <p:xfrm>
          <a:off x="4902583" y="815156"/>
          <a:ext cx="40576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Worksheet" r:id="rId3" imgW="4057785" imgH="5210054" progId="Excel.Sheet.12">
                  <p:embed/>
                </p:oleObj>
              </mc:Choice>
              <mc:Fallback>
                <p:oleObj name="Worksheet" r:id="rId3" imgW="4057785" imgH="521005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583" y="815156"/>
                        <a:ext cx="4057650" cy="521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1723" y="2810055"/>
            <a:ext cx="4500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6699"/>
                </a:solidFill>
                <a:latin typeface="Calibri" pitchFamily="34" charset="0"/>
              </a:rPr>
              <a:t>Database</a:t>
            </a:r>
            <a:endParaRPr lang="en-US" sz="1600" b="1" dirty="0" smtClean="0">
              <a:latin typeface="Calibri" pitchFamily="34" charset="0"/>
            </a:endParaRP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Venom gland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mRNA library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454 sequencing (300-400 </a:t>
            </a:r>
            <a:r>
              <a:rPr lang="en-US" sz="1600" b="1" dirty="0" err="1" smtClean="0">
                <a:latin typeface="Calibri" pitchFamily="34" charset="0"/>
              </a:rPr>
              <a:t>bp</a:t>
            </a:r>
            <a:r>
              <a:rPr lang="en-US" sz="1600" b="1" dirty="0" smtClean="0">
                <a:latin typeface="Calibri" pitchFamily="34" charset="0"/>
              </a:rPr>
              <a:t> reads)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Aligned assembled (MIRA)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err="1" smtClean="0">
                <a:latin typeface="Calibri" pitchFamily="34" charset="0"/>
              </a:rPr>
              <a:t>Orf</a:t>
            </a:r>
            <a:r>
              <a:rPr lang="en-US" sz="1600" b="1" dirty="0" smtClean="0">
                <a:latin typeface="Calibri" pitchFamily="34" charset="0"/>
              </a:rPr>
              <a:t> Finder &gt; 20 AA’s (CLC Main Workbench)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723" y="956127"/>
            <a:ext cx="4500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006699"/>
                </a:solidFill>
                <a:latin typeface="Calibri" pitchFamily="34" charset="0"/>
              </a:rPr>
              <a:t>Sample</a:t>
            </a:r>
            <a:endParaRPr lang="en-US" sz="1600" b="1" dirty="0" smtClean="0">
              <a:latin typeface="Calibri" pitchFamily="34" charset="0"/>
            </a:endParaRP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Venom of single  critter 1ug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err="1" smtClean="0">
                <a:latin typeface="Calibri" pitchFamily="34" charset="0"/>
              </a:rPr>
              <a:t>Cys</a:t>
            </a:r>
            <a:r>
              <a:rPr lang="en-US" sz="1600" b="1" dirty="0" smtClean="0">
                <a:latin typeface="Calibri" pitchFamily="34" charset="0"/>
              </a:rPr>
              <a:t> –</a:t>
            </a:r>
            <a:r>
              <a:rPr lang="en-US" sz="1600" b="1" dirty="0" err="1" smtClean="0">
                <a:latin typeface="Calibri" pitchFamily="34" charset="0"/>
              </a:rPr>
              <a:t>ethanolyl</a:t>
            </a:r>
            <a:endParaRPr lang="en-US" sz="1600" b="1" dirty="0" smtClean="0">
              <a:latin typeface="Calibri" pitchFamily="34" charset="0"/>
            </a:endParaRP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err="1" smtClean="0">
                <a:latin typeface="Calibri" pitchFamily="34" charset="0"/>
              </a:rPr>
              <a:t>Trypsin</a:t>
            </a:r>
            <a:r>
              <a:rPr lang="en-US" sz="1600" b="1" dirty="0" smtClean="0">
                <a:latin typeface="Calibri" pitchFamily="34" charset="0"/>
              </a:rPr>
              <a:t> (500ng), </a:t>
            </a:r>
            <a:r>
              <a:rPr lang="en-US" sz="1600" b="1" dirty="0" err="1" smtClean="0">
                <a:latin typeface="Calibri" pitchFamily="34" charset="0"/>
              </a:rPr>
              <a:t>Glu</a:t>
            </a:r>
            <a:r>
              <a:rPr lang="en-US" sz="1600" b="1" dirty="0" smtClean="0">
                <a:latin typeface="Calibri" pitchFamily="34" charset="0"/>
              </a:rPr>
              <a:t>-C (500 </a:t>
            </a:r>
            <a:r>
              <a:rPr lang="en-US" sz="1600" b="1" dirty="0" err="1" smtClean="0">
                <a:latin typeface="Calibri" pitchFamily="34" charset="0"/>
              </a:rPr>
              <a:t>ng</a:t>
            </a:r>
            <a:r>
              <a:rPr lang="en-US" sz="1600" b="1" dirty="0" smtClean="0">
                <a:latin typeface="Calibri" pitchFamily="34" charset="0"/>
              </a:rPr>
              <a:t>)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CID/HCD/ETD (150ng)</a:t>
            </a:r>
          </a:p>
          <a:p>
            <a:pPr marL="109538" indent="-109538">
              <a:buClr>
                <a:srgbClr val="006699"/>
              </a:buClr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Spectrum Mill searches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2583" y="6162374"/>
            <a:ext cx="3339376" cy="277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defRPr/>
            </a:pPr>
            <a:r>
              <a:rPr lang="en-US" sz="1400" kern="0" dirty="0" err="1" smtClean="0">
                <a:latin typeface="Calibri" pitchFamily="34" charset="0"/>
                <a:cs typeface="Calibri" pitchFamily="34" charset="0"/>
              </a:rPr>
              <a:t>Eivind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err="1" smtClean="0">
                <a:latin typeface="Calibri" pitchFamily="34" charset="0"/>
                <a:cs typeface="Calibri" pitchFamily="34" charset="0"/>
              </a:rPr>
              <a:t>Undheim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, University of Queensland</a:t>
            </a:r>
          </a:p>
        </p:txBody>
      </p:sp>
    </p:spTree>
    <p:extLst>
      <p:ext uri="{BB962C8B-B14F-4D97-AF65-F5344CB8AC3E}">
        <p14:creationId xmlns:p14="http://schemas.microsoft.com/office/powerpoint/2010/main" val="133238520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Centipede </a:t>
            </a:r>
            <a:r>
              <a:rPr lang="en-US" dirty="0" err="1" smtClean="0"/>
              <a:t>Scolopendra</a:t>
            </a:r>
            <a:r>
              <a:rPr lang="en-US" dirty="0" smtClean="0"/>
              <a:t> </a:t>
            </a:r>
            <a:r>
              <a:rPr lang="en-US" dirty="0" err="1" smtClean="0"/>
              <a:t>morsitans</a:t>
            </a:r>
            <a:r>
              <a:rPr lang="en-US" dirty="0" smtClean="0"/>
              <a:t> </a:t>
            </a:r>
            <a:r>
              <a:rPr lang="en-US" dirty="0" err="1" smtClean="0"/>
              <a:t>Glenmorgan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Queensland Australia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336" y="9516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77 protein groups </a:t>
            </a:r>
            <a:endParaRPr lang="en-US" sz="1200" dirty="0" smtClean="0"/>
          </a:p>
          <a:p>
            <a:r>
              <a:rPr lang="en-US" sz="1200" dirty="0" smtClean="0"/>
              <a:t>104 </a:t>
            </a:r>
            <a:r>
              <a:rPr lang="en-US" sz="1200" dirty="0"/>
              <a:t>distinct </a:t>
            </a:r>
            <a:r>
              <a:rPr lang="en-US" sz="1200" dirty="0" smtClean="0"/>
              <a:t>proteins (27 isoforms/family members)</a:t>
            </a:r>
          </a:p>
          <a:p>
            <a:r>
              <a:rPr lang="en-US" sz="1200" dirty="0" smtClean="0"/>
              <a:t>3154 MS/</a:t>
            </a:r>
            <a:r>
              <a:rPr lang="en-US" sz="1200" dirty="0"/>
              <a:t>M</a:t>
            </a:r>
            <a:r>
              <a:rPr lang="en-US" sz="1200" dirty="0" smtClean="0"/>
              <a:t>S spectra</a:t>
            </a:r>
          </a:p>
          <a:p>
            <a:r>
              <a:rPr lang="en-US" sz="1200" dirty="0" smtClean="0"/>
              <a:t>713 distinct peptides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22256" r="2790" b="6976"/>
          <a:stretch/>
        </p:blipFill>
        <p:spPr bwMode="auto">
          <a:xfrm>
            <a:off x="301336" y="2202873"/>
            <a:ext cx="8551718" cy="312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0457" y="5105400"/>
            <a:ext cx="304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2 </a:t>
            </a:r>
            <a:r>
              <a:rPr lang="en-US" dirty="0" err="1" smtClean="0"/>
              <a:t>Unannotated</a:t>
            </a:r>
            <a:r>
              <a:rPr lang="en-US" dirty="0" smtClean="0"/>
              <a:t> name</a:t>
            </a:r>
          </a:p>
          <a:p>
            <a:r>
              <a:rPr lang="en-US" dirty="0" smtClean="0"/>
              <a:t>2 subgroups</a:t>
            </a:r>
          </a:p>
          <a:p>
            <a:r>
              <a:rPr lang="en-US" dirty="0" smtClean="0"/>
              <a:t>28kDa, 79% coverage</a:t>
            </a:r>
          </a:p>
          <a:p>
            <a:r>
              <a:rPr lang="en-US" dirty="0" smtClean="0"/>
              <a:t>37 distinct peptides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0272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22155" r="2621" b="8111"/>
          <a:stretch/>
        </p:blipFill>
        <p:spPr bwMode="auto">
          <a:xfrm>
            <a:off x="187289" y="1837063"/>
            <a:ext cx="8567056" cy="31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Centipede </a:t>
            </a:r>
            <a:r>
              <a:rPr lang="en-US" dirty="0" err="1" smtClean="0"/>
              <a:t>Scolopendra</a:t>
            </a:r>
            <a:r>
              <a:rPr lang="en-US" dirty="0" smtClean="0"/>
              <a:t> </a:t>
            </a:r>
            <a:r>
              <a:rPr lang="en-US" dirty="0" err="1" smtClean="0"/>
              <a:t>morsitans</a:t>
            </a:r>
            <a:r>
              <a:rPr lang="en-US" dirty="0" smtClean="0"/>
              <a:t> </a:t>
            </a:r>
            <a:r>
              <a:rPr lang="en-US" dirty="0" err="1" smtClean="0"/>
              <a:t>Glenmorgan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Queensland Australia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336" y="9516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77 protein groups </a:t>
            </a:r>
            <a:endParaRPr lang="en-US" sz="1200" dirty="0" smtClean="0"/>
          </a:p>
          <a:p>
            <a:r>
              <a:rPr lang="en-US" sz="1200" dirty="0" smtClean="0"/>
              <a:t>104 </a:t>
            </a:r>
            <a:r>
              <a:rPr lang="en-US" sz="1200" dirty="0"/>
              <a:t>distinct </a:t>
            </a:r>
            <a:r>
              <a:rPr lang="en-US" sz="1200" dirty="0" smtClean="0"/>
              <a:t>proteins (27 isoforms/family members)</a:t>
            </a:r>
          </a:p>
          <a:p>
            <a:r>
              <a:rPr lang="en-US" sz="1200" dirty="0" smtClean="0"/>
              <a:t>3154 MS/</a:t>
            </a:r>
            <a:r>
              <a:rPr lang="en-US" sz="1200" dirty="0"/>
              <a:t>M</a:t>
            </a:r>
            <a:r>
              <a:rPr lang="en-US" sz="1200" dirty="0" smtClean="0"/>
              <a:t>S spectra</a:t>
            </a:r>
          </a:p>
          <a:p>
            <a:r>
              <a:rPr lang="en-US" sz="1200" dirty="0" smtClean="0"/>
              <a:t>713 distinct peptides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2241" y="5094515"/>
            <a:ext cx="3946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</a:t>
            </a:r>
            <a:r>
              <a:rPr lang="en-US" dirty="0"/>
              <a:t>12 LDL class A repeat </a:t>
            </a:r>
            <a:r>
              <a:rPr lang="en-US" dirty="0" smtClean="0"/>
              <a:t>domain</a:t>
            </a:r>
          </a:p>
          <a:p>
            <a:r>
              <a:rPr lang="en-US" dirty="0" smtClean="0"/>
              <a:t>2 subgroups</a:t>
            </a:r>
          </a:p>
          <a:p>
            <a:r>
              <a:rPr lang="en-US" dirty="0" smtClean="0"/>
              <a:t>28kDa, 52% coverage</a:t>
            </a:r>
          </a:p>
          <a:p>
            <a:r>
              <a:rPr lang="en-US" dirty="0" smtClean="0"/>
              <a:t>12 distinct peptides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371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DB556-6F90-4544-BDC8-CA13CC11505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46456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marR="0" lvl="0" indent="-288925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Extensive and accurate protein sequencing can be achieved without the use of a database</a:t>
            </a:r>
          </a:p>
          <a:p>
            <a:pPr marL="746125" marR="0" lvl="1" indent="-288925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More can be gained from experimental MS/MS data before mapping to a reference database</a:t>
            </a:r>
          </a:p>
          <a:p>
            <a:pPr marL="288925" marR="0" lvl="0" indent="-288925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CID/HCD/ETD triplets provide the longest and most accurate de novo sequences without requiring any sequence homology steps</a:t>
            </a:r>
          </a:p>
          <a:p>
            <a:pPr marL="746125" marR="0" lvl="1" indent="-288925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 novo sequences which extend beyond 190 amino acids can be assembled with 99% accuracy</a:t>
            </a:r>
          </a:p>
          <a:p>
            <a:pPr marL="288925" indent="-288925">
              <a:lnSpc>
                <a:spcPct val="85000"/>
              </a:lnSpc>
              <a:spcBef>
                <a:spcPct val="3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Life is much easier when working with genome sequence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93192" marR="0" lvl="1" indent="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MALDI-mapping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Charge to </a:t>
            </a:r>
            <a:r>
              <a:rPr lang="en-US" dirty="0" err="1"/>
              <a:t>C</a:t>
            </a:r>
            <a:r>
              <a:rPr lang="en-US" dirty="0" err="1" smtClean="0"/>
              <a:t>ys</a:t>
            </a:r>
            <a:r>
              <a:rPr lang="en-US" dirty="0" smtClean="0"/>
              <a:t> for better ETD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DB556-6F90-4544-BDC8-CA13CC1150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" y="980501"/>
            <a:ext cx="3829050" cy="51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8164" y="4487152"/>
            <a:ext cx="494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Fig. 1. </a:t>
            </a:r>
            <a:r>
              <a:rPr lang="en-US" sz="1200" dirty="0">
                <a:latin typeface="Calibri" pitchFamily="34" charset="0"/>
              </a:rPr>
              <a:t>Overview of the de novo sequencing strategy. (</a:t>
            </a:r>
            <a:r>
              <a:rPr lang="en-US" sz="1200" i="1" dirty="0">
                <a:latin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</a:rPr>
              <a:t>) UV trace of HPLC</a:t>
            </a:r>
          </a:p>
          <a:p>
            <a:r>
              <a:rPr lang="en-US" sz="1200" dirty="0">
                <a:latin typeface="Calibri" pitchFamily="34" charset="0"/>
              </a:rPr>
              <a:t>separation of crude venom extract from </a:t>
            </a:r>
            <a:r>
              <a:rPr lang="en-US" sz="1200" i="1" dirty="0">
                <a:latin typeface="Calibri" pitchFamily="34" charset="0"/>
              </a:rPr>
              <a:t>C. textile</a:t>
            </a:r>
            <a:r>
              <a:rPr lang="en-US" sz="1200" dirty="0">
                <a:latin typeface="Calibri" pitchFamily="34" charset="0"/>
              </a:rPr>
              <a:t>. (</a:t>
            </a:r>
            <a:r>
              <a:rPr lang="en-US" sz="1200" i="1" dirty="0">
                <a:latin typeface="Calibri" pitchFamily="34" charset="0"/>
              </a:rPr>
              <a:t>II</a:t>
            </a:r>
            <a:r>
              <a:rPr lang="en-US" sz="1200" dirty="0">
                <a:latin typeface="Calibri" pitchFamily="34" charset="0"/>
              </a:rPr>
              <a:t>) MALDI TOF MS of</a:t>
            </a:r>
          </a:p>
          <a:p>
            <a:r>
              <a:rPr lang="en-US" sz="1200" dirty="0">
                <a:latin typeface="Calibri" pitchFamily="34" charset="0"/>
              </a:rPr>
              <a:t>fraction </a:t>
            </a:r>
            <a:r>
              <a:rPr lang="en-US" sz="1200" i="1" dirty="0" err="1">
                <a:latin typeface="Calibri" pitchFamily="34" charset="0"/>
              </a:rPr>
              <a:t>i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after no treatment, reduction, and alkylation. (</a:t>
            </a:r>
            <a:r>
              <a:rPr lang="en-US" sz="1200" i="1" dirty="0">
                <a:latin typeface="Calibri" pitchFamily="34" charset="0"/>
              </a:rPr>
              <a:t>III</a:t>
            </a:r>
            <a:r>
              <a:rPr lang="en-US" sz="1200" dirty="0">
                <a:latin typeface="Calibri" pitchFamily="34" charset="0"/>
              </a:rPr>
              <a:t>) On-line LC </a:t>
            </a:r>
            <a:r>
              <a:rPr lang="en-US" sz="1200" dirty="0" smtClean="0">
                <a:latin typeface="Calibri" pitchFamily="34" charset="0"/>
              </a:rPr>
              <a:t>ESIMS/MS </a:t>
            </a:r>
            <a:r>
              <a:rPr lang="en-US" sz="1200" dirty="0">
                <a:latin typeface="Calibri" pitchFamily="34" charset="0"/>
              </a:rPr>
              <a:t>using CAD and ETD on reduced and alkylated aliquots of fraction </a:t>
            </a:r>
            <a:r>
              <a:rPr lang="en-US" sz="1200" i="1" dirty="0" err="1">
                <a:latin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</a:rPr>
              <a:t>. </a:t>
            </a:r>
            <a:r>
              <a:rPr lang="en-US" sz="1200" dirty="0" smtClean="0">
                <a:latin typeface="Calibri" pitchFamily="34" charset="0"/>
              </a:rPr>
              <a:t>The final </a:t>
            </a:r>
            <a:r>
              <a:rPr lang="en-US" sz="1200" dirty="0">
                <a:latin typeface="Calibri" pitchFamily="34" charset="0"/>
              </a:rPr>
              <a:t>step shows the conversion of </a:t>
            </a:r>
            <a:r>
              <a:rPr lang="en-US" sz="1200" dirty="0" err="1">
                <a:latin typeface="Calibri" pitchFamily="34" charset="0"/>
              </a:rPr>
              <a:t>Cys</a:t>
            </a:r>
            <a:r>
              <a:rPr lang="en-US" sz="1200" dirty="0">
                <a:latin typeface="Calibri" pitchFamily="34" charset="0"/>
              </a:rPr>
              <a:t> residues to </a:t>
            </a:r>
            <a:r>
              <a:rPr lang="en-US" sz="1200" dirty="0" err="1">
                <a:latin typeface="Calibri" pitchFamily="34" charset="0"/>
              </a:rPr>
              <a:t>dimethylated</a:t>
            </a:r>
            <a:r>
              <a:rPr lang="en-US" sz="1200" dirty="0">
                <a:latin typeface="Calibri" pitchFamily="34" charset="0"/>
              </a:rPr>
              <a:t> Lys </a:t>
            </a:r>
            <a:r>
              <a:rPr lang="en-US" sz="1200" dirty="0" smtClean="0">
                <a:latin typeface="Calibri" pitchFamily="34" charset="0"/>
              </a:rPr>
              <a:t>analogs followed </a:t>
            </a:r>
            <a:r>
              <a:rPr lang="en-US" sz="1200" dirty="0">
                <a:latin typeface="Calibri" pitchFamily="34" charset="0"/>
              </a:rPr>
              <a:t>by ETD fragmentation; MS/MS is shown for the (M5H)5 ion of </a:t>
            </a:r>
            <a:r>
              <a:rPr lang="en-US" sz="1200" dirty="0" smtClean="0">
                <a:latin typeface="Calibri" pitchFamily="34" charset="0"/>
              </a:rPr>
              <a:t>the 1,889.715 </a:t>
            </a:r>
            <a:r>
              <a:rPr lang="en-US" sz="1200" dirty="0">
                <a:latin typeface="Calibri" pitchFamily="34" charset="0"/>
              </a:rPr>
              <a:t>Da species in II. c ions are indicated by  and </a:t>
            </a:r>
            <a:r>
              <a:rPr lang="en-US" sz="1200" i="1" dirty="0">
                <a:latin typeface="Calibri" pitchFamily="34" charset="0"/>
              </a:rPr>
              <a:t>z</a:t>
            </a:r>
            <a:r>
              <a:rPr lang="en-US" sz="1200" dirty="0">
                <a:latin typeface="Calibri" pitchFamily="34" charset="0"/>
              </a:rPr>
              <a:t> ions by . Shell </a:t>
            </a:r>
            <a:r>
              <a:rPr lang="en-US" sz="1200" dirty="0" smtClean="0">
                <a:latin typeface="Calibri" pitchFamily="34" charset="0"/>
              </a:rPr>
              <a:t>image Copyright </a:t>
            </a:r>
            <a:r>
              <a:rPr lang="en-US" sz="1200" dirty="0">
                <a:latin typeface="Calibri" pitchFamily="34" charset="0"/>
              </a:rPr>
              <a:t>2005, Richard Ling.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288" y="6108187"/>
            <a:ext cx="5062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Ueberheide</a:t>
            </a:r>
            <a:r>
              <a:rPr lang="en-US" sz="1000" dirty="0" smtClean="0"/>
              <a:t> BM, Fenyo</a:t>
            </a:r>
            <a:r>
              <a:rPr lang="en-US" sz="1000" dirty="0"/>
              <a:t>¨ </a:t>
            </a:r>
            <a:r>
              <a:rPr lang="en-US" sz="1000" dirty="0" smtClean="0"/>
              <a:t>D, </a:t>
            </a:r>
            <a:r>
              <a:rPr lang="en-US" sz="1000" dirty="0" err="1" smtClean="0"/>
              <a:t>Alewood</a:t>
            </a:r>
            <a:r>
              <a:rPr lang="en-US" sz="1000" dirty="0" smtClean="0"/>
              <a:t> PF, </a:t>
            </a:r>
            <a:r>
              <a:rPr lang="en-US" sz="1000" dirty="0"/>
              <a:t>and </a:t>
            </a:r>
            <a:r>
              <a:rPr lang="en-US" sz="1000" dirty="0" err="1" smtClean="0"/>
              <a:t>Chait</a:t>
            </a:r>
            <a:r>
              <a:rPr lang="en-US" sz="1000" dirty="0" smtClean="0"/>
              <a:t> BT</a:t>
            </a:r>
            <a:r>
              <a:rPr lang="en-US" sz="1000" dirty="0"/>
              <a:t>. </a:t>
            </a:r>
            <a:r>
              <a:rPr lang="en-US" sz="1000" dirty="0" smtClean="0"/>
              <a:t> PNAS  2009 106 , </a:t>
            </a:r>
            <a:r>
              <a:rPr lang="en-US" sz="1000" dirty="0"/>
              <a:t>6910–6915 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74822" y="881441"/>
            <a:ext cx="4042274" cy="2800350"/>
            <a:chOff x="4954089" y="3245881"/>
            <a:chExt cx="4042274" cy="28003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677026" y="3726893"/>
              <a:ext cx="2800350" cy="1838325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954089" y="4015916"/>
              <a:ext cx="1537600" cy="1283734"/>
              <a:chOff x="4954089" y="4015916"/>
              <a:chExt cx="1537600" cy="1283734"/>
            </a:xfrm>
          </p:grpSpPr>
          <p:pic>
            <p:nvPicPr>
              <p:cNvPr id="9" name="Picture 4" descr="2-Methylaziridine technical grade, 90%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102" y="4015916"/>
                <a:ext cx="1171575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954089" y="4991873"/>
                <a:ext cx="1537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2-Methylaziridine</a:t>
                </a:r>
                <a:endParaRPr lang="en-US" sz="1400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6491689" y="4646055"/>
              <a:ext cx="5949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5888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MeAziridine</a:t>
            </a:r>
            <a:r>
              <a:rPr lang="en-US" dirty="0" smtClean="0"/>
              <a:t> </a:t>
            </a:r>
            <a:r>
              <a:rPr lang="en-US" dirty="0" err="1" smtClean="0"/>
              <a:t>Cys</a:t>
            </a:r>
            <a:r>
              <a:rPr lang="en-US" dirty="0" smtClean="0"/>
              <a:t> mod Yields </a:t>
            </a:r>
            <a:r>
              <a:rPr lang="en-US" dirty="0"/>
              <a:t>G</a:t>
            </a:r>
            <a:r>
              <a:rPr lang="en-US" dirty="0" smtClean="0"/>
              <a:t>reat ETD Spectra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2004" r="4473" b="13937"/>
          <a:stretch/>
        </p:blipFill>
        <p:spPr bwMode="auto">
          <a:xfrm>
            <a:off x="321990" y="993925"/>
            <a:ext cx="8499945" cy="201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38393" y="686969"/>
            <a:ext cx="40671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(K)S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 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C(-)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23707" r="4597" b="12559"/>
          <a:stretch/>
        </p:blipFill>
        <p:spPr bwMode="auto">
          <a:xfrm>
            <a:off x="301113" y="3702082"/>
            <a:ext cx="8523799" cy="20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418034" y="3427348"/>
            <a:ext cx="42899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(K)C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 S 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K(S)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41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MeAziridine</a:t>
            </a:r>
            <a:r>
              <a:rPr lang="en-US" dirty="0" smtClean="0"/>
              <a:t> </a:t>
            </a:r>
            <a:r>
              <a:rPr lang="en-US" dirty="0" err="1" smtClean="0"/>
              <a:t>Cys</a:t>
            </a:r>
            <a:r>
              <a:rPr lang="en-US" dirty="0" smtClean="0"/>
              <a:t> mod Yields </a:t>
            </a:r>
            <a:r>
              <a:rPr lang="en-US" dirty="0"/>
              <a:t>G</a:t>
            </a:r>
            <a:r>
              <a:rPr lang="en-US" dirty="0" smtClean="0"/>
              <a:t>reat ETD Spectra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23952" r="4929" b="12275"/>
          <a:stretch/>
        </p:blipFill>
        <p:spPr bwMode="auto">
          <a:xfrm>
            <a:off x="319087" y="990437"/>
            <a:ext cx="8505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1642" y="681994"/>
            <a:ext cx="44807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(K)C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 T 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 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K(E)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24563" r="3763" b="11242"/>
          <a:stretch/>
        </p:blipFill>
        <p:spPr bwMode="auto">
          <a:xfrm>
            <a:off x="321989" y="3729184"/>
            <a:ext cx="8499946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37540" y="3424206"/>
            <a:ext cx="32688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(K)C 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itchFamily="34" charset="-128"/>
                <a:cs typeface="Arial" pitchFamily="34" charset="0"/>
              </a:rPr>
              <a:t>\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K(R)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97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Lys-C Cleaves at </a:t>
            </a:r>
            <a:r>
              <a:rPr lang="en-US" dirty="0" err="1"/>
              <a:t>MeAziridine</a:t>
            </a:r>
            <a:r>
              <a:rPr lang="en-US" dirty="0"/>
              <a:t> </a:t>
            </a:r>
            <a:r>
              <a:rPr lang="en-US" dirty="0" err="1"/>
              <a:t>Cys</a:t>
            </a:r>
            <a:r>
              <a:rPr lang="en-US" dirty="0"/>
              <a:t> mod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" y="13199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9"/>
          <a:stretch/>
        </p:blipFill>
        <p:spPr bwMode="auto">
          <a:xfrm>
            <a:off x="208421" y="1084138"/>
            <a:ext cx="8706156" cy="528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8979" y="483244"/>
            <a:ext cx="488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alibri" pitchFamily="34" charset="0"/>
              </a:rPr>
              <a:t>Cys</a:t>
            </a:r>
            <a:r>
              <a:rPr lang="en-US" sz="1600" b="1" dirty="0" smtClean="0">
                <a:latin typeface="Calibri" pitchFamily="34" charset="0"/>
              </a:rPr>
              <a:t> cleavages observed only in most abundant proteins</a:t>
            </a:r>
          </a:p>
          <a:p>
            <a:r>
              <a:rPr lang="en-US" sz="1600" b="1" dirty="0" smtClean="0">
                <a:latin typeface="Calibri" pitchFamily="34" charset="0"/>
              </a:rPr>
              <a:t>Kinetics: K &gt;&gt; C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43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Protein 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0"/>
          <a:stretch/>
        </p:blipFill>
        <p:spPr bwMode="auto">
          <a:xfrm>
            <a:off x="780801" y="1171697"/>
            <a:ext cx="7698761" cy="48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57624" y="1809750"/>
            <a:ext cx="2981325" cy="2676525"/>
            <a:chOff x="3857624" y="1809750"/>
            <a:chExt cx="2981325" cy="2676525"/>
          </a:xfrm>
        </p:grpSpPr>
        <p:sp>
          <p:nvSpPr>
            <p:cNvPr id="6" name="Rectangle 5"/>
            <p:cNvSpPr/>
            <p:nvPr/>
          </p:nvSpPr>
          <p:spPr>
            <a:xfrm>
              <a:off x="3857624" y="1809750"/>
              <a:ext cx="2981325" cy="10096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7624" y="3705225"/>
              <a:ext cx="2981325" cy="7810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8764" y="4745180"/>
            <a:ext cx="193964" cy="903145"/>
            <a:chOff x="498764" y="4745180"/>
            <a:chExt cx="193964" cy="903145"/>
          </a:xfrm>
        </p:grpSpPr>
        <p:sp>
          <p:nvSpPr>
            <p:cNvPr id="7" name="Right Arrow 6"/>
            <p:cNvSpPr/>
            <p:nvPr/>
          </p:nvSpPr>
          <p:spPr>
            <a:xfrm>
              <a:off x="498764" y="4745180"/>
              <a:ext cx="193964" cy="16106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98764" y="5368635"/>
              <a:ext cx="193964" cy="16106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98764" y="5487265"/>
              <a:ext cx="193964" cy="16106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26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4D4D4D"/>
        </a:dk1>
        <a:lt1>
          <a:srgbClr val="FFFFFF"/>
        </a:lt1>
        <a:dk2>
          <a:srgbClr val="003399"/>
        </a:dk2>
        <a:lt2>
          <a:srgbClr val="663366"/>
        </a:lt2>
        <a:accent1>
          <a:srgbClr val="3366CC"/>
        </a:accent1>
        <a:accent2>
          <a:srgbClr val="CC6600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B95C00"/>
        </a:accent6>
        <a:hlink>
          <a:srgbClr val="66CCFF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36532</TotalTime>
  <Words>3075</Words>
  <Application>Microsoft Office PowerPoint</Application>
  <PresentationFormat>On-screen Show (4:3)</PresentationFormat>
  <Paragraphs>503</Paragraphs>
  <Slides>45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1_Default Design</vt:lpstr>
      <vt:lpstr>Worksheet</vt:lpstr>
      <vt:lpstr>PowerPoint Presentation</vt:lpstr>
      <vt:lpstr>University of Queensland  Brisbane</vt:lpstr>
      <vt:lpstr>Sample Experiment Summary</vt:lpstr>
      <vt:lpstr>Undigested Scorpion Venoms?</vt:lpstr>
      <vt:lpstr>Adding Charge to Cys for better ETD</vt:lpstr>
      <vt:lpstr>MeAziridine Cys mod Yields Great ETD Spectra</vt:lpstr>
      <vt:lpstr>MeAziridine Cys mod Yields Great ETD Spectra</vt:lpstr>
      <vt:lpstr>Lys-C Cleaves at MeAziridine Cys mod </vt:lpstr>
      <vt:lpstr>Spider Protein List</vt:lpstr>
      <vt:lpstr>Group 2 omega-hexatoxin Hi2</vt:lpstr>
      <vt:lpstr>Only 1 spectrum supports LCVPN</vt:lpstr>
      <vt:lpstr>Group 1</vt:lpstr>
      <vt:lpstr>Group 3, 4,5, 6</vt:lpstr>
      <vt:lpstr>Alignment of protein groups containing CCC and 8 Cys </vt:lpstr>
      <vt:lpstr>PSM Overlap for Group 10.1</vt:lpstr>
      <vt:lpstr>Group 18 - 6Cys -  only intact MS/MS z5-10</vt:lpstr>
      <vt:lpstr>Group 18 - 6Cys -  only intact MS/MS z8-9 ETD</vt:lpstr>
      <vt:lpstr>Group 18 - 6Cys -  only intact MS/MS z6-7, ETD</vt:lpstr>
      <vt:lpstr>Group 18 - 6Cys -  only intact MS/MS z5</vt:lpstr>
      <vt:lpstr>BLAST2GO – Functional Annotation</vt:lpstr>
      <vt:lpstr>Venom Toxin Nomenclature</vt:lpstr>
      <vt:lpstr>Next Steps</vt:lpstr>
      <vt:lpstr>Acknowledgements</vt:lpstr>
      <vt:lpstr>Queensland Art Gallery - Brisbane</vt:lpstr>
      <vt:lpstr>Adelaide</vt:lpstr>
      <vt:lpstr>PowerPoint Presentation</vt:lpstr>
      <vt:lpstr>PowerPoint Presentation</vt:lpstr>
      <vt:lpstr>PowerPoint Presentation</vt:lpstr>
      <vt:lpstr>PowerPoint Presentation</vt:lpstr>
      <vt:lpstr>RNA-Seq Data Generation and Analysis </vt:lpstr>
      <vt:lpstr>Transcriptome Assembly from RNA-Seq Reads</vt:lpstr>
      <vt:lpstr>Transcriptome Assembly from RNA-Seq Reads</vt:lpstr>
      <vt:lpstr>Dual Transcriptome Assembly Combine referenced-based and de novo</vt:lpstr>
      <vt:lpstr>Trinity de novo Transcriptome Assembly for RNA-Seq</vt:lpstr>
      <vt:lpstr>MeAziridine Cys mod Yields Great ETD Spectra</vt:lpstr>
      <vt:lpstr>Group 7 omega-hexatoxin Hi1</vt:lpstr>
      <vt:lpstr>Alignment of 10 Cys containing protein groups </vt:lpstr>
      <vt:lpstr>PSM Overlap for Group 8.1</vt:lpstr>
      <vt:lpstr>PSM Overlap for Group 10.1</vt:lpstr>
      <vt:lpstr>PSM Overlap for Group 12.1</vt:lpstr>
      <vt:lpstr>Centipede Scolopendra morsitans Glenmorgan Queensland Australia</vt:lpstr>
      <vt:lpstr>Centipede Scolopendra morsitans Glenmorgan Queensland Australia</vt:lpstr>
      <vt:lpstr>Centipede Scolopendra morsitans Glenmorgan Queensland Australia</vt:lpstr>
      <vt:lpstr>Conclusions</vt:lpstr>
      <vt:lpstr>MALDI-mapping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ldelucia</dc:creator>
  <cp:lastModifiedBy>Karl Clauser</cp:lastModifiedBy>
  <cp:revision>390</cp:revision>
  <dcterms:created xsi:type="dcterms:W3CDTF">2003-03-06T15:35:22Z</dcterms:created>
  <dcterms:modified xsi:type="dcterms:W3CDTF">2013-05-09T19:53:45Z</dcterms:modified>
</cp:coreProperties>
</file>