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64"/>
  </p:notesMasterIdLst>
  <p:handoutMasterIdLst>
    <p:handoutMasterId r:id="rId65"/>
  </p:handoutMasterIdLst>
  <p:sldIdLst>
    <p:sldId id="426" r:id="rId2"/>
    <p:sldId id="469" r:id="rId3"/>
    <p:sldId id="470" r:id="rId4"/>
    <p:sldId id="425" r:id="rId5"/>
    <p:sldId id="429" r:id="rId6"/>
    <p:sldId id="458" r:id="rId7"/>
    <p:sldId id="427" r:id="rId8"/>
    <p:sldId id="464" r:id="rId9"/>
    <p:sldId id="466" r:id="rId10"/>
    <p:sldId id="467" r:id="rId11"/>
    <p:sldId id="463" r:id="rId12"/>
    <p:sldId id="465" r:id="rId13"/>
    <p:sldId id="472" r:id="rId14"/>
    <p:sldId id="473" r:id="rId15"/>
    <p:sldId id="471" r:id="rId16"/>
    <p:sldId id="456" r:id="rId17"/>
    <p:sldId id="445" r:id="rId18"/>
    <p:sldId id="457" r:id="rId19"/>
    <p:sldId id="459" r:id="rId20"/>
    <p:sldId id="447" r:id="rId21"/>
    <p:sldId id="460" r:id="rId22"/>
    <p:sldId id="461" r:id="rId23"/>
    <p:sldId id="462" r:id="rId24"/>
    <p:sldId id="438" r:id="rId25"/>
    <p:sldId id="439" r:id="rId26"/>
    <p:sldId id="432" r:id="rId27"/>
    <p:sldId id="433" r:id="rId28"/>
    <p:sldId id="468" r:id="rId29"/>
    <p:sldId id="434" r:id="rId30"/>
    <p:sldId id="435" r:id="rId31"/>
    <p:sldId id="436" r:id="rId32"/>
    <p:sldId id="440" r:id="rId33"/>
    <p:sldId id="441" r:id="rId34"/>
    <p:sldId id="442" r:id="rId35"/>
    <p:sldId id="443" r:id="rId36"/>
    <p:sldId id="444" r:id="rId37"/>
    <p:sldId id="446" r:id="rId38"/>
    <p:sldId id="448" r:id="rId39"/>
    <p:sldId id="449" r:id="rId40"/>
    <p:sldId id="450" r:id="rId41"/>
    <p:sldId id="451" r:id="rId42"/>
    <p:sldId id="452" r:id="rId43"/>
    <p:sldId id="453" r:id="rId44"/>
    <p:sldId id="454" r:id="rId45"/>
    <p:sldId id="455" r:id="rId46"/>
    <p:sldId id="430" r:id="rId47"/>
    <p:sldId id="431" r:id="rId48"/>
    <p:sldId id="482" r:id="rId49"/>
    <p:sldId id="483" r:id="rId50"/>
    <p:sldId id="484" r:id="rId51"/>
    <p:sldId id="485" r:id="rId52"/>
    <p:sldId id="480" r:id="rId53"/>
    <p:sldId id="474" r:id="rId54"/>
    <p:sldId id="475" r:id="rId55"/>
    <p:sldId id="486" r:id="rId56"/>
    <p:sldId id="487" r:id="rId57"/>
    <p:sldId id="488" r:id="rId58"/>
    <p:sldId id="481" r:id="rId59"/>
    <p:sldId id="476" r:id="rId60"/>
    <p:sldId id="478" r:id="rId61"/>
    <p:sldId id="479" r:id="rId62"/>
    <p:sldId id="477" r:id="rId63"/>
  </p:sldIdLst>
  <p:sldSz cx="9144000" cy="6858000" type="screen4x3"/>
  <p:notesSz cx="6997700" cy="9271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99"/>
    <a:srgbClr val="FFFF99"/>
    <a:srgbClr val="EAEAEA"/>
    <a:srgbClr val="800080"/>
    <a:srgbClr val="FF00FF"/>
    <a:srgbClr val="009900"/>
    <a:srgbClr val="C0C0C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49" autoAdjust="0"/>
    <p:restoredTop sz="95372" autoAdjust="0"/>
  </p:normalViewPr>
  <p:slideViewPr>
    <p:cSldViewPr snapToGrid="0">
      <p:cViewPr>
        <p:scale>
          <a:sx n="100" d="100"/>
          <a:sy n="100" d="100"/>
        </p:scale>
        <p:origin x="-270" y="66"/>
      </p:cViewPr>
      <p:guideLst>
        <p:guide orient="horz" pos="737"/>
        <p:guide orient="horz" pos="3968"/>
        <p:guide pos="2871"/>
        <p:guide pos="366"/>
        <p:guide pos="57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10104"/>
    </p:cViewPr>
  </p:sorter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59075" name="Rectangle 3"/>
          <p:cNvSpPr>
            <a:spLocks noGrp="1" noChangeArrowheads="1"/>
          </p:cNvSpPr>
          <p:nvPr>
            <p:ph type="dt" sz="quarter" idx="1"/>
          </p:nvPr>
        </p:nvSpPr>
        <p:spPr bwMode="auto">
          <a:xfrm>
            <a:off x="3963988"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59076" name="Rectangle 4"/>
          <p:cNvSpPr>
            <a:spLocks noGrp="1" noChangeArrowheads="1"/>
          </p:cNvSpPr>
          <p:nvPr>
            <p:ph type="ftr" sz="quarter" idx="2"/>
          </p:nvPr>
        </p:nvSpPr>
        <p:spPr bwMode="auto">
          <a:xfrm>
            <a:off x="0" y="88058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59077" name="Rectangle 5"/>
          <p:cNvSpPr>
            <a:spLocks noGrp="1" noChangeArrowheads="1"/>
          </p:cNvSpPr>
          <p:nvPr>
            <p:ph type="sldNum" sz="quarter" idx="3"/>
          </p:nvPr>
        </p:nvSpPr>
        <p:spPr bwMode="auto">
          <a:xfrm>
            <a:off x="3963988" y="88058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5A34571-CCDB-4322-9237-9EA34FC8C1AD}" type="slidenum">
              <a:rPr lang="en-US"/>
              <a:pPr/>
              <a:t>‹#›</a:t>
            </a:fld>
            <a:endParaRPr lang="en-US"/>
          </a:p>
        </p:txBody>
      </p:sp>
    </p:spTree>
    <p:extLst>
      <p:ext uri="{BB962C8B-B14F-4D97-AF65-F5344CB8AC3E}">
        <p14:creationId xmlns:p14="http://schemas.microsoft.com/office/powerpoint/2010/main" val="753287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a:defRPr sz="1200"/>
            </a:lvl1pPr>
          </a:lstStyle>
          <a:p>
            <a:endParaRPr lang="en-US"/>
          </a:p>
        </p:txBody>
      </p:sp>
      <p:sp>
        <p:nvSpPr>
          <p:cNvPr id="19459" name="Rectangle 3"/>
          <p:cNvSpPr>
            <a:spLocks noGrp="1" noChangeArrowheads="1"/>
          </p:cNvSpPr>
          <p:nvPr>
            <p:ph type="dt" idx="1"/>
          </p:nvPr>
        </p:nvSpPr>
        <p:spPr bwMode="auto">
          <a:xfrm>
            <a:off x="3965575"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a:defRPr sz="1200"/>
            </a:lvl1pPr>
          </a:lstStyle>
          <a:p>
            <a:endParaRPr lang="en-US"/>
          </a:p>
        </p:txBody>
      </p:sp>
      <p:sp>
        <p:nvSpPr>
          <p:cNvPr id="19460"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ffectLst/>
        </p:spPr>
      </p:sp>
      <p:sp>
        <p:nvSpPr>
          <p:cNvPr id="19461" name="Rectangle 5"/>
          <p:cNvSpPr>
            <a:spLocks noGrp="1" noChangeArrowheads="1"/>
          </p:cNvSpPr>
          <p:nvPr>
            <p:ph type="body" sz="quarter" idx="3"/>
          </p:nvPr>
        </p:nvSpPr>
        <p:spPr bwMode="auto">
          <a:xfrm>
            <a:off x="933450" y="4403725"/>
            <a:ext cx="5130800" cy="41719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62" name="Rectangle 6"/>
          <p:cNvSpPr>
            <a:spLocks noGrp="1" noChangeArrowheads="1"/>
          </p:cNvSpPr>
          <p:nvPr>
            <p:ph type="ftr" sz="quarter" idx="4"/>
          </p:nvPr>
        </p:nvSpPr>
        <p:spPr bwMode="auto">
          <a:xfrm>
            <a:off x="0"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a:defRPr sz="1200"/>
            </a:lvl1pPr>
          </a:lstStyle>
          <a:p>
            <a:endParaRPr lang="en-US"/>
          </a:p>
        </p:txBody>
      </p:sp>
      <p:sp>
        <p:nvSpPr>
          <p:cNvPr id="19463" name="Rectangle 7"/>
          <p:cNvSpPr>
            <a:spLocks noGrp="1" noChangeArrowheads="1"/>
          </p:cNvSpPr>
          <p:nvPr>
            <p:ph type="sldNum" sz="quarter" idx="5"/>
          </p:nvPr>
        </p:nvSpPr>
        <p:spPr bwMode="auto">
          <a:xfrm>
            <a:off x="3965575"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a:defRPr sz="1200"/>
            </a:lvl1pPr>
          </a:lstStyle>
          <a:p>
            <a:fld id="{F99D0ACB-AB32-48BC-AAEB-B8230737FF53}" type="slidenum">
              <a:rPr lang="en-US"/>
              <a:pPr/>
              <a:t>‹#›</a:t>
            </a:fld>
            <a:endParaRPr lang="en-US"/>
          </a:p>
        </p:txBody>
      </p:sp>
    </p:spTree>
    <p:extLst>
      <p:ext uri="{BB962C8B-B14F-4D97-AF65-F5344CB8AC3E}">
        <p14:creationId xmlns:p14="http://schemas.microsoft.com/office/powerpoint/2010/main" val="18425987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FIG. 2. </a:t>
            </a:r>
            <a:r>
              <a:rPr lang="en-US" sz="1200" b="1" i="0" u="none" strike="noStrike" kern="1200" baseline="0" dirty="0" smtClean="0">
                <a:solidFill>
                  <a:schemeClr val="tx1"/>
                </a:solidFill>
                <a:latin typeface="Arial" charset="0"/>
                <a:ea typeface="+mn-ea"/>
                <a:cs typeface="+mn-cs"/>
              </a:rPr>
              <a:t>Pairwise spectral alignments (33, 34, 54) are computed with a dynamic programming algorithm similar to the Smith-Waterman sequence alignment algorithm (43); the corresponding intuitive interpretations are given in the table. </a:t>
            </a:r>
            <a:r>
              <a:rPr lang="en-US" sz="1200" b="0" i="0" u="none" strike="noStrike" kern="1200" baseline="0" dirty="0" smtClean="0">
                <a:solidFill>
                  <a:schemeClr val="tx1"/>
                </a:solidFill>
                <a:latin typeface="Arial" charset="0"/>
                <a:ea typeface="+mn-ea"/>
                <a:cs typeface="+mn-cs"/>
              </a:rPr>
              <a:t>The alignment of two spectra is defined on the set of all matching peaks; each pair of matching peaks is represented as an </a:t>
            </a:r>
            <a:r>
              <a:rPr lang="en-US" sz="1200" b="0" i="1" u="none" strike="noStrike" kern="1200" baseline="0" dirty="0" smtClean="0">
                <a:solidFill>
                  <a:schemeClr val="tx1"/>
                </a:solidFill>
                <a:latin typeface="Arial" charset="0"/>
                <a:ea typeface="+mn-ea"/>
                <a:cs typeface="+mn-cs"/>
              </a:rPr>
              <a:t>intersection </a:t>
            </a:r>
            <a:r>
              <a:rPr lang="en-US" sz="1200" b="0" i="0" u="none" strike="noStrike" kern="1200" baseline="0" dirty="0" smtClean="0">
                <a:solidFill>
                  <a:schemeClr val="tx1"/>
                </a:solidFill>
                <a:latin typeface="Arial" charset="0"/>
                <a:ea typeface="+mn-ea"/>
                <a:cs typeface="+mn-cs"/>
              </a:rPr>
              <a:t>of </a:t>
            </a:r>
            <a:r>
              <a:rPr lang="en-US" sz="1200" b="0" i="1" u="none" strike="noStrike" kern="1200" baseline="0" dirty="0" smtClean="0">
                <a:solidFill>
                  <a:schemeClr val="tx1"/>
                </a:solidFill>
                <a:latin typeface="Arial" charset="0"/>
                <a:ea typeface="+mn-ea"/>
                <a:cs typeface="+mn-cs"/>
              </a:rPr>
              <a:t>vertical </a:t>
            </a:r>
            <a:r>
              <a:rPr lang="en-US" sz="1200" b="0" i="0" u="none" strike="noStrike" kern="1200" baseline="0" dirty="0" smtClean="0">
                <a:solidFill>
                  <a:schemeClr val="tx1"/>
                </a:solidFill>
                <a:latin typeface="Arial" charset="0"/>
                <a:ea typeface="+mn-ea"/>
                <a:cs typeface="+mn-cs"/>
              </a:rPr>
              <a:t>and </a:t>
            </a:r>
            <a:r>
              <a:rPr lang="en-US" sz="1200" b="0" i="1" u="none" strike="noStrike" kern="1200" baseline="0" dirty="0" smtClean="0">
                <a:solidFill>
                  <a:schemeClr val="tx1"/>
                </a:solidFill>
                <a:latin typeface="Arial" charset="0"/>
                <a:ea typeface="+mn-ea"/>
                <a:cs typeface="+mn-cs"/>
              </a:rPr>
              <a:t>horizontal dotted lines </a:t>
            </a:r>
            <a:r>
              <a:rPr lang="en-US" sz="1200" b="0" i="0" u="none" strike="noStrike" kern="1200" baseline="0" dirty="0" smtClean="0">
                <a:solidFill>
                  <a:schemeClr val="tx1"/>
                </a:solidFill>
                <a:latin typeface="Arial" charset="0"/>
                <a:ea typeface="+mn-ea"/>
                <a:cs typeface="+mn-cs"/>
              </a:rPr>
              <a:t>on the spectral matrix (</a:t>
            </a:r>
            <a:r>
              <a:rPr lang="en-US" sz="1200" b="0" i="1" u="none" strike="noStrike" kern="1200" baseline="0" dirty="0" smtClean="0">
                <a:solidFill>
                  <a:schemeClr val="tx1"/>
                </a:solidFill>
                <a:latin typeface="Arial" charset="0"/>
                <a:ea typeface="+mn-ea"/>
                <a:cs typeface="+mn-cs"/>
              </a:rPr>
              <a:t>top left</a:t>
            </a:r>
            <a:r>
              <a:rPr lang="en-US" sz="1200" b="0" i="0" u="none" strike="noStrike" kern="1200" baseline="0" dirty="0" smtClean="0">
                <a:solidFill>
                  <a:schemeClr val="tx1"/>
                </a:solidFill>
                <a:latin typeface="Arial" charset="0"/>
                <a:ea typeface="+mn-ea"/>
                <a:cs typeface="+mn-cs"/>
              </a:rPr>
              <a:t>). 18 peaks in the first spectrum and 17 peaks in the second spectrum result in 17  18 matching peaks in the spectral matrix. Matching peaks may be connected by three types of jumps: horizontal/vertical (because MS/MS spectra commonly lack peaks in the low/high mass regions, we also accept horizontal/vertical jumps to locations where no peaks are matched), diagonal, and oblique jumps. A spectral alignment is defined as a sequence of jumps from the </a:t>
            </a:r>
            <a:r>
              <a:rPr lang="en-US" sz="1200" b="0" i="1" u="none" strike="noStrike" kern="1200" baseline="0" dirty="0" smtClean="0">
                <a:solidFill>
                  <a:schemeClr val="tx1"/>
                </a:solidFill>
                <a:latin typeface="Arial" charset="0"/>
                <a:ea typeface="+mn-ea"/>
                <a:cs typeface="+mn-cs"/>
              </a:rPr>
              <a:t>top left corner </a:t>
            </a:r>
            <a:r>
              <a:rPr lang="en-US" sz="1200" b="0" i="0" u="none" strike="noStrike" kern="1200" baseline="0" dirty="0" smtClean="0">
                <a:solidFill>
                  <a:schemeClr val="tx1"/>
                </a:solidFill>
                <a:latin typeface="Arial" charset="0"/>
                <a:ea typeface="+mn-ea"/>
                <a:cs typeface="+mn-cs"/>
              </a:rPr>
              <a:t>to the </a:t>
            </a:r>
            <a:r>
              <a:rPr lang="en-US" sz="1200" b="0" i="1" u="none" strike="noStrike" kern="1200" baseline="0" dirty="0" smtClean="0">
                <a:solidFill>
                  <a:schemeClr val="tx1"/>
                </a:solidFill>
                <a:latin typeface="Arial" charset="0"/>
                <a:ea typeface="+mn-ea"/>
                <a:cs typeface="+mn-cs"/>
              </a:rPr>
              <a:t>bottom right corner</a:t>
            </a:r>
            <a:r>
              <a:rPr lang="en-US" sz="1200" b="0" i="0" u="none" strike="noStrike" kern="1200" baseline="0" dirty="0" smtClean="0">
                <a:solidFill>
                  <a:schemeClr val="tx1"/>
                </a:solidFill>
                <a:latin typeface="Arial" charset="0"/>
                <a:ea typeface="+mn-ea"/>
                <a:cs typeface="+mn-cs"/>
              </a:rPr>
              <a:t>. We consider spectral alignments with any number of diagonal jumps but a limited number of other jumps and distinguish between three types of spectral alignments: </a:t>
            </a:r>
            <a:r>
              <a:rPr lang="en-US" sz="1200" b="0" i="1" u="none" strike="noStrike" kern="1200" baseline="0" dirty="0" smtClean="0">
                <a:solidFill>
                  <a:schemeClr val="tx1"/>
                </a:solidFill>
                <a:latin typeface="Arial" charset="0"/>
                <a:ea typeface="+mn-ea"/>
                <a:cs typeface="+mn-cs"/>
              </a:rPr>
              <a:t>a</a:t>
            </a:r>
            <a:r>
              <a:rPr lang="en-US" sz="1200" b="0" i="0" u="none" strike="noStrike" kern="1200" baseline="0" dirty="0" smtClean="0">
                <a:solidFill>
                  <a:schemeClr val="tx1"/>
                </a:solidFill>
                <a:latin typeface="Arial" charset="0"/>
                <a:ea typeface="+mn-ea"/>
                <a:cs typeface="+mn-cs"/>
              </a:rPr>
              <a:t>, prefix/suffix alignments use a single horizontal/vertical jump (either at the </a:t>
            </a:r>
            <a:r>
              <a:rPr lang="en-US" sz="1200" b="0" i="1" u="none" strike="noStrike" kern="1200" baseline="0" dirty="0" smtClean="0">
                <a:solidFill>
                  <a:schemeClr val="tx1"/>
                </a:solidFill>
                <a:latin typeface="Arial" charset="0"/>
                <a:ea typeface="+mn-ea"/>
                <a:cs typeface="+mn-cs"/>
              </a:rPr>
              <a:t>top left </a:t>
            </a:r>
            <a:r>
              <a:rPr lang="en-US" sz="1200" b="0" i="0" u="none" strike="noStrike" kern="1200" baseline="0" dirty="0" smtClean="0">
                <a:solidFill>
                  <a:schemeClr val="tx1"/>
                </a:solidFill>
                <a:latin typeface="Arial" charset="0"/>
                <a:ea typeface="+mn-ea"/>
                <a:cs typeface="+mn-cs"/>
              </a:rPr>
              <a:t>or </a:t>
            </a:r>
            <a:r>
              <a:rPr lang="en-US" sz="1200" b="0" i="1" u="none" strike="noStrike" kern="1200" baseline="0" dirty="0" smtClean="0">
                <a:solidFill>
                  <a:schemeClr val="tx1"/>
                </a:solidFill>
                <a:latin typeface="Arial" charset="0"/>
                <a:ea typeface="+mn-ea"/>
                <a:cs typeface="+mn-cs"/>
              </a:rPr>
              <a:t>bottom right</a:t>
            </a:r>
            <a:r>
              <a:rPr lang="en-US"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b</a:t>
            </a:r>
            <a:r>
              <a:rPr lang="en-US" sz="1200" b="0" i="0" u="none" strike="noStrike" kern="1200" baseline="0" dirty="0" smtClean="0">
                <a:solidFill>
                  <a:schemeClr val="tx1"/>
                </a:solidFill>
                <a:latin typeface="Arial" charset="0"/>
                <a:ea typeface="+mn-ea"/>
                <a:cs typeface="+mn-cs"/>
              </a:rPr>
              <a:t>, modified/unmodified alignments use a</a:t>
            </a:r>
          </a:p>
          <a:p>
            <a:r>
              <a:rPr lang="en-US" sz="1200" b="0" i="0" u="none" strike="noStrike" kern="1200" baseline="0" dirty="0" smtClean="0">
                <a:solidFill>
                  <a:schemeClr val="tx1"/>
                </a:solidFill>
                <a:latin typeface="Arial" charset="0"/>
                <a:ea typeface="+mn-ea"/>
                <a:cs typeface="+mn-cs"/>
              </a:rPr>
              <a:t>single oblique jump; and </a:t>
            </a:r>
            <a:r>
              <a:rPr lang="en-US" sz="1200" b="0" i="1" u="none" strike="noStrike" kern="1200" baseline="0" dirty="0" smtClean="0">
                <a:solidFill>
                  <a:schemeClr val="tx1"/>
                </a:solidFill>
                <a:latin typeface="Arial" charset="0"/>
                <a:ea typeface="+mn-ea"/>
                <a:cs typeface="+mn-cs"/>
              </a:rPr>
              <a:t>c</a:t>
            </a:r>
            <a:r>
              <a:rPr lang="en-US" sz="1200" b="0" i="0" u="none" strike="noStrike" kern="1200" baseline="0" dirty="0" smtClean="0">
                <a:solidFill>
                  <a:schemeClr val="tx1"/>
                </a:solidFill>
                <a:latin typeface="Arial" charset="0"/>
                <a:ea typeface="+mn-ea"/>
                <a:cs typeface="+mn-cs"/>
              </a:rPr>
              <a:t>, partial overlap alignments use one horizontal/vertical jump at the </a:t>
            </a:r>
            <a:r>
              <a:rPr lang="en-US" sz="1200" b="0" i="1" u="none" strike="noStrike" kern="1200" baseline="0" dirty="0" smtClean="0">
                <a:solidFill>
                  <a:schemeClr val="tx1"/>
                </a:solidFill>
                <a:latin typeface="Arial" charset="0"/>
                <a:ea typeface="+mn-ea"/>
                <a:cs typeface="+mn-cs"/>
              </a:rPr>
              <a:t>top left corner </a:t>
            </a:r>
            <a:r>
              <a:rPr lang="en-US" sz="1200" b="0" i="0" u="none" strike="noStrike" kern="1200" baseline="0" dirty="0" smtClean="0">
                <a:solidFill>
                  <a:schemeClr val="tx1"/>
                </a:solidFill>
                <a:latin typeface="Arial" charset="0"/>
                <a:ea typeface="+mn-ea"/>
                <a:cs typeface="+mn-cs"/>
              </a:rPr>
              <a:t>and another at the </a:t>
            </a:r>
            <a:r>
              <a:rPr lang="en-US" sz="1200" b="0" i="1" u="none" strike="noStrike" kern="1200" baseline="0" dirty="0" smtClean="0">
                <a:solidFill>
                  <a:schemeClr val="tx1"/>
                </a:solidFill>
                <a:latin typeface="Arial" charset="0"/>
                <a:ea typeface="+mn-ea"/>
                <a:cs typeface="+mn-cs"/>
              </a:rPr>
              <a:t>bottom right corner</a:t>
            </a:r>
            <a:r>
              <a:rPr lang="en-US" sz="1200" b="0" i="0" u="none" strike="noStrike" kern="1200" baseline="0" dirty="0" smtClean="0">
                <a:solidFill>
                  <a:schemeClr val="tx1"/>
                </a:solidFill>
                <a:latin typeface="Arial" charset="0"/>
                <a:ea typeface="+mn-ea"/>
                <a:cs typeface="+mn-cs"/>
              </a:rPr>
              <a:t>. The optimal alignment of two spectra is an alignment with the longest sequence of valid jumps on the spectral matrix (the implemented scoring function is described in the main text). The alignment of </a:t>
            </a:r>
            <a:r>
              <a:rPr lang="en-US" sz="1200" b="0" i="1" u="none" strike="noStrike" kern="1200" baseline="0" dirty="0" smtClean="0">
                <a:solidFill>
                  <a:schemeClr val="tx1"/>
                </a:solidFill>
                <a:latin typeface="Arial" charset="0"/>
                <a:ea typeface="+mn-ea"/>
                <a:cs typeface="+mn-cs"/>
              </a:rPr>
              <a:t>b </a:t>
            </a:r>
            <a:r>
              <a:rPr lang="en-US" sz="1200" b="0" i="0" u="none" strike="noStrike" kern="1200" baseline="0" dirty="0" smtClean="0">
                <a:solidFill>
                  <a:schemeClr val="tx1"/>
                </a:solidFill>
                <a:latin typeface="Arial" charset="0"/>
                <a:ea typeface="+mn-ea"/>
                <a:cs typeface="+mn-cs"/>
              </a:rPr>
              <a:t>ions is shown in </a:t>
            </a:r>
            <a:r>
              <a:rPr lang="en-US" sz="1200" b="0" i="1" u="none" strike="noStrike" kern="1200" baseline="0" dirty="0" smtClean="0">
                <a:solidFill>
                  <a:schemeClr val="tx1"/>
                </a:solidFill>
                <a:latin typeface="Arial" charset="0"/>
                <a:ea typeface="+mn-ea"/>
                <a:cs typeface="+mn-cs"/>
              </a:rPr>
              <a:t>blue</a:t>
            </a:r>
            <a:r>
              <a:rPr lang="en-US" sz="1200" b="0" i="0" u="none" strike="noStrike" kern="1200" baseline="0" dirty="0" smtClean="0">
                <a:solidFill>
                  <a:schemeClr val="tx1"/>
                </a:solidFill>
                <a:latin typeface="Arial" charset="0"/>
                <a:ea typeface="+mn-ea"/>
                <a:cs typeface="+mn-cs"/>
              </a:rPr>
              <a:t>, and that of </a:t>
            </a:r>
            <a:r>
              <a:rPr lang="en-US" sz="1200" b="0" i="1" u="none" strike="noStrike" kern="1200" baseline="0" dirty="0" smtClean="0">
                <a:solidFill>
                  <a:schemeClr val="tx1"/>
                </a:solidFill>
                <a:latin typeface="Arial" charset="0"/>
                <a:ea typeface="+mn-ea"/>
                <a:cs typeface="+mn-cs"/>
              </a:rPr>
              <a:t>y </a:t>
            </a:r>
            <a:r>
              <a:rPr lang="en-US" sz="1200" b="0" i="0" u="none" strike="noStrike" kern="1200" baseline="0" dirty="0" smtClean="0">
                <a:solidFill>
                  <a:schemeClr val="tx1"/>
                </a:solidFill>
                <a:latin typeface="Arial" charset="0"/>
                <a:ea typeface="+mn-ea"/>
                <a:cs typeface="+mn-cs"/>
              </a:rPr>
              <a:t>ions is shown in </a:t>
            </a:r>
            <a:r>
              <a:rPr lang="en-US" sz="1200" b="0" i="1" u="none" strike="noStrike" kern="1200" baseline="0" dirty="0" smtClean="0">
                <a:solidFill>
                  <a:schemeClr val="tx1"/>
                </a:solidFill>
                <a:latin typeface="Arial" charset="0"/>
                <a:ea typeface="+mn-ea"/>
                <a:cs typeface="+mn-cs"/>
              </a:rPr>
              <a:t>red</a:t>
            </a:r>
            <a:r>
              <a:rPr lang="en-US" sz="1200" b="0" i="0" u="none" strike="noStrike" kern="1200" baseline="0" dirty="0" smtClean="0">
                <a:solidFill>
                  <a:schemeClr val="tx1"/>
                </a:solidFill>
                <a:latin typeface="Arial" charset="0"/>
                <a:ea typeface="+mn-ea"/>
                <a:cs typeface="+mn-cs"/>
              </a:rPr>
              <a:t>.</a:t>
            </a:r>
            <a:endParaRPr lang="en-US" dirty="0"/>
          </a:p>
        </p:txBody>
      </p:sp>
      <p:sp>
        <p:nvSpPr>
          <p:cNvPr id="4" name="Slide Number Placeholder 3"/>
          <p:cNvSpPr>
            <a:spLocks noGrp="1"/>
          </p:cNvSpPr>
          <p:nvPr>
            <p:ph type="sldNum" sz="quarter" idx="10"/>
          </p:nvPr>
        </p:nvSpPr>
        <p:spPr/>
        <p:txBody>
          <a:bodyPr/>
          <a:lstStyle/>
          <a:p>
            <a:fld id="{F99D0ACB-AB32-48BC-AAEB-B8230737FF53}" type="slidenum">
              <a:rPr lang="en-US" smtClean="0"/>
              <a:pPr/>
              <a:t>16</a:t>
            </a:fld>
            <a:endParaRPr lang="en-US"/>
          </a:p>
        </p:txBody>
      </p:sp>
    </p:spTree>
    <p:extLst>
      <p:ext uri="{BB962C8B-B14F-4D97-AF65-F5344CB8AC3E}">
        <p14:creationId xmlns:p14="http://schemas.microsoft.com/office/powerpoint/2010/main" val="2964518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 novo sequencing coverage of six target proteins at </a:t>
                </a:r>
                <a14:m>
                  <m:oMath xmlns:m="http://schemas.openxmlformats.org/officeDocument/2006/math">
                    <m:r>
                      <a:rPr lang="en-US" sz="1200" b="1" i="1" kern="1200">
                        <a:solidFill>
                          <a:schemeClr val="tx1"/>
                        </a:solidFill>
                        <a:effectLst/>
                        <a:latin typeface="Cambria Math"/>
                        <a:ea typeface="+mn-ea"/>
                        <a:cs typeface="+mn-cs"/>
                      </a:rPr>
                      <m:t>𝜿</m:t>
                    </m:r>
                    <m:r>
                      <a:rPr lang="en-US" sz="1200" b="1" i="1" kern="1200">
                        <a:solidFill>
                          <a:schemeClr val="tx1"/>
                        </a:solidFill>
                        <a:effectLst/>
                        <a:latin typeface="Cambria Math"/>
                        <a:ea typeface="+mn-ea"/>
                        <a:cs typeface="+mn-cs"/>
                      </a:rPr>
                      <m:t>=</m:t>
                    </m:r>
                    <m:r>
                      <a:rPr lang="en-US" sz="1200" b="1" i="1" kern="1200">
                        <a:solidFill>
                          <a:schemeClr val="tx1"/>
                        </a:solidFill>
                        <a:effectLst/>
                        <a:latin typeface="Cambria Math"/>
                        <a:ea typeface="+mn-ea"/>
                        <a:cs typeface="+mn-cs"/>
                      </a:rPr>
                      <m:t>𝟓</m:t>
                    </m:r>
                  </m:oMath>
                </a14:m>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Every colored row corresponds to a de novo sequence as separately mapped to the target protein sequence (information not used by Meta-SPS). Every row in the coverage map spans at most 85 AA of the reference. Below each map is the longest de novo sequence covering that protein (also indicated in the coverage map). Blue letters correspond to gaps that span 2 or more residues in the reference. Red letters indicate incorrect sequence calls as they are aligned to the reference. Remaining un-colored residues represent sequence calls that match reference amino acid masses.</a:t>
                </a:r>
                <a:endParaRPr lang="en-US" dirty="0"/>
              </a:p>
            </p:txBody>
          </p:sp>
        </mc:Choice>
        <mc:Fallback xmlns="">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 novo sequencing coverage of six target proteins at </a:t>
                </a:r>
                <a:r>
                  <a:rPr lang="en-US" sz="1200" b="1" i="0" kern="1200">
                    <a:solidFill>
                      <a:schemeClr val="tx1"/>
                    </a:solidFill>
                    <a:effectLst/>
                    <a:latin typeface="+mn-lt"/>
                    <a:ea typeface="+mn-ea"/>
                    <a:cs typeface="+mn-cs"/>
                  </a:rPr>
                  <a:t>𝜿=𝟓</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Every colored row corresponds to a de novo sequence as separately mapped to the target protein sequence (information not used by Meta-SPS). Every row in the coverage map spans at most 85 AA of the reference. Below each map is the longest de novo sequence covering that protein (also indicated in the coverage map). Blue letters correspond to gaps that span 2 or more residues in the reference. Red letters indicate incorrect sequence calls as they are aligned to the reference. Remaining un-colored residues represent sequence calls that match reference amino acid masses.</a:t>
                </a:r>
                <a:endParaRPr lang="en-US" dirty="0"/>
              </a:p>
            </p:txBody>
          </p:sp>
        </mc:Fallback>
      </mc:AlternateContent>
      <p:sp>
        <p:nvSpPr>
          <p:cNvPr id="4" name="Slide Number Placeholder 3"/>
          <p:cNvSpPr>
            <a:spLocks noGrp="1"/>
          </p:cNvSpPr>
          <p:nvPr>
            <p:ph type="sldNum" sz="quarter" idx="10"/>
          </p:nvPr>
        </p:nvSpPr>
        <p:spPr/>
        <p:txBody>
          <a:bodyPr/>
          <a:lstStyle/>
          <a:p>
            <a:fld id="{4A34A541-978E-445D-89E0-1C8C3B976C46}" type="slidenum">
              <a:rPr lang="en-US" smtClean="0"/>
              <a:pPr/>
              <a:t>25</a:t>
            </a:fld>
            <a:endParaRPr lang="en-US"/>
          </a:p>
        </p:txBody>
      </p:sp>
    </p:spTree>
    <p:extLst>
      <p:ext uri="{BB962C8B-B14F-4D97-AF65-F5344CB8AC3E}">
        <p14:creationId xmlns:p14="http://schemas.microsoft.com/office/powerpoint/2010/main" val="1573388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Figure 2 </a:t>
                </a:r>
                <a:r>
                  <a:rPr lang="en-US" sz="1200" b="1" kern="1200" dirty="0" smtClean="0">
                    <a:solidFill>
                      <a:schemeClr val="tx1"/>
                    </a:solidFill>
                    <a:effectLst/>
                    <a:latin typeface="+mn-lt"/>
                    <a:ea typeface="+mn-ea"/>
                    <a:cs typeface="+mn-cs"/>
                  </a:rPr>
                  <a:t>(a) Observed MS/MS Ions:</a:t>
                </a:r>
                <a:r>
                  <a:rPr lang="en-US" sz="1200" kern="1200" dirty="0">
                    <a:solidFill>
                      <a:schemeClr val="tx1"/>
                    </a:solidFill>
                    <a:effectLst/>
                    <a:latin typeface="+mn-lt"/>
                    <a:ea typeface="+mn-ea"/>
                    <a:cs typeface="+mn-cs"/>
                  </a:rPr>
                  <a:t> This shows the percentage of peptide breaks observed by N-terminal ions (</a:t>
                </a:r>
                <a14:m>
                  <m:oMath xmlns:m="http://schemas.openxmlformats.org/officeDocument/2006/math">
                    <m:r>
                      <a:rPr lang="en-US" sz="1200" i="1" kern="1200">
                        <a:solidFill>
                          <a:schemeClr val="tx1"/>
                        </a:solidFill>
                        <a:effectLst/>
                        <a:latin typeface="Cambria Math"/>
                        <a:ea typeface="+mn-ea"/>
                        <a:cs typeface="+mn-cs"/>
                      </a:rPr>
                      <m:t>𝑏</m:t>
                    </m:r>
                  </m:oMath>
                </a14:m>
                <a:r>
                  <a:rPr lang="en-US" sz="1200" kern="1200" dirty="0">
                    <a:solidFill>
                      <a:schemeClr val="tx1"/>
                    </a:solidFill>
                    <a:effectLst/>
                    <a:latin typeface="+mn-lt"/>
                    <a:ea typeface="+mn-ea"/>
                    <a:cs typeface="+mn-cs"/>
                  </a:rPr>
                  <a:t> ions in CID/HCD and </a:t>
                </a:r>
                <a14:m>
                  <m:oMath xmlns:m="http://schemas.openxmlformats.org/officeDocument/2006/math">
                    <m:r>
                      <a:rPr lang="en-US" sz="1200" i="1" kern="1200">
                        <a:solidFill>
                          <a:schemeClr val="tx1"/>
                        </a:solidFill>
                        <a:effectLst/>
                        <a:latin typeface="Cambria Math"/>
                        <a:ea typeface="+mn-ea"/>
                        <a:cs typeface="+mn-cs"/>
                      </a:rPr>
                      <m:t>𝑐</m:t>
                    </m:r>
                  </m:oMath>
                </a14:m>
                <a:r>
                  <a:rPr lang="en-US" sz="1200" kern="1200" dirty="0">
                    <a:solidFill>
                      <a:schemeClr val="tx1"/>
                    </a:solidFill>
                    <a:effectLst/>
                    <a:latin typeface="+mn-lt"/>
                    <a:ea typeface="+mn-ea"/>
                    <a:cs typeface="+mn-cs"/>
                  </a:rPr>
                  <a:t> ions in ETD) and/or C-terminal ions (</a:t>
                </a:r>
                <a14:m>
                  <m:oMath xmlns:m="http://schemas.openxmlformats.org/officeDocument/2006/math">
                    <m:r>
                      <a:rPr lang="en-US" sz="1200" i="1" kern="1200">
                        <a:solidFill>
                          <a:schemeClr val="tx1"/>
                        </a:solidFill>
                        <a:effectLst/>
                        <a:latin typeface="Cambria Math"/>
                        <a:ea typeface="+mn-ea"/>
                        <a:cs typeface="+mn-cs"/>
                      </a:rPr>
                      <m:t>𝑦</m:t>
                    </m:r>
                  </m:oMath>
                </a14:m>
                <a:r>
                  <a:rPr lang="en-US" sz="1200" kern="1200" dirty="0">
                    <a:solidFill>
                      <a:schemeClr val="tx1"/>
                    </a:solidFill>
                    <a:effectLst/>
                    <a:latin typeface="+mn-lt"/>
                    <a:ea typeface="+mn-ea"/>
                    <a:cs typeface="+mn-cs"/>
                  </a:rPr>
                  <a:t> ions in CID/HCD and </a:t>
                </a:r>
                <a14:m>
                  <m:oMath xmlns:m="http://schemas.openxmlformats.org/officeDocument/2006/math">
                    <m:r>
                      <a:rPr lang="en-US" sz="1200" i="1" kern="1200">
                        <a:solidFill>
                          <a:schemeClr val="tx1"/>
                        </a:solidFill>
                        <a:effectLst/>
                        <a:latin typeface="Cambria Math"/>
                        <a:ea typeface="+mn-ea"/>
                        <a:cs typeface="+mn-cs"/>
                      </a:rPr>
                      <m:t>𝑧</m:t>
                    </m:r>
                  </m:oMath>
                </a14:m>
                <a:r>
                  <a:rPr lang="en-US" sz="1200" kern="1200" dirty="0">
                    <a:solidFill>
                      <a:schemeClr val="tx1"/>
                    </a:solidFill>
                    <a:effectLst/>
                    <a:latin typeface="+mn-lt"/>
                    <a:ea typeface="+mn-ea"/>
                    <a:cs typeface="+mn-cs"/>
                  </a:rPr>
                  <a:t>°/</a:t>
                </a:r>
                <a14:m>
                  <m:oMath xmlns:m="http://schemas.openxmlformats.org/officeDocument/2006/math">
                    <m:r>
                      <a:rPr lang="en-US" sz="1200" i="1" kern="1200">
                        <a:solidFill>
                          <a:schemeClr val="tx1"/>
                        </a:solidFill>
                        <a:effectLst/>
                        <a:latin typeface="Cambria Math"/>
                        <a:ea typeface="+mn-ea"/>
                        <a:cs typeface="+mn-cs"/>
                      </a:rPr>
                      <m:t>𝑧</m:t>
                    </m:r>
                  </m:oMath>
                </a14:m>
                <a:r>
                  <a:rPr lang="en-US" sz="1200" kern="1200" dirty="0">
                    <a:solidFill>
                      <a:schemeClr val="tx1"/>
                    </a:solidFill>
                    <a:effectLst/>
                    <a:latin typeface="+mn-lt"/>
                    <a:ea typeface="+mn-ea"/>
                    <a:cs typeface="+mn-cs"/>
                  </a:rPr>
                  <a:t>°+H ions(</a:t>
                </a:r>
                <a:r>
                  <a:rPr lang="en-US" sz="1200" i="1" kern="1200" dirty="0">
                    <a:solidFill>
                      <a:schemeClr val="tx1"/>
                    </a:solidFill>
                    <a:effectLst/>
                    <a:latin typeface="+mn-lt"/>
                    <a:ea typeface="+mn-ea"/>
                    <a:cs typeface="+mn-cs"/>
                  </a:rPr>
                  <a:t>36</a:t>
                </a:r>
                <a:r>
                  <a:rPr lang="en-US" sz="1200" kern="1200" dirty="0">
                    <a:solidFill>
                      <a:schemeClr val="tx1"/>
                    </a:solidFill>
                    <a:effectLst/>
                    <a:latin typeface="+mn-lt"/>
                    <a:ea typeface="+mn-ea"/>
                    <a:cs typeface="+mn-cs"/>
                  </a:rPr>
                  <a:t>) in ETD) over all MS/MS CID/HCD/ETD triplets identified by MS-GFDB (considering a 20 ppm peak tolerance). To filter out low-intensity peaks, a peak was counted if and only if its intensity was ranked in the top seven over all neighboring peak intensities with in a ±56 Da radius. Rows separate baseline PSMs by precursor charge of identified triplets. </a:t>
                </a:r>
                <a:endParaRPr lang="en-US" dirty="0"/>
              </a:p>
            </p:txBody>
          </p:sp>
        </mc:Choice>
        <mc:Fallback xmlns="">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 Observed MS/MS Ions:</a:t>
                </a:r>
                <a:r>
                  <a:rPr lang="en-US" sz="1200" kern="1200" dirty="0">
                    <a:solidFill>
                      <a:schemeClr val="tx1"/>
                    </a:solidFill>
                    <a:effectLst/>
                    <a:latin typeface="+mn-lt"/>
                    <a:ea typeface="+mn-ea"/>
                    <a:cs typeface="+mn-cs"/>
                  </a:rPr>
                  <a:t> This shows the percentage of peptide breaks observed by N-terminal ions (</a:t>
                </a:r>
                <a:r>
                  <a:rPr lang="en-US" sz="1200" i="0" kern="1200">
                    <a:solidFill>
                      <a:schemeClr val="tx1"/>
                    </a:solidFill>
                    <a:effectLst/>
                    <a:latin typeface="+mn-lt"/>
                    <a:ea typeface="+mn-ea"/>
                    <a:cs typeface="+mn-cs"/>
                  </a:rPr>
                  <a:t>𝑏</a:t>
                </a:r>
                <a:r>
                  <a:rPr lang="en-US" sz="1200" kern="1200" dirty="0">
                    <a:solidFill>
                      <a:schemeClr val="tx1"/>
                    </a:solidFill>
                    <a:effectLst/>
                    <a:latin typeface="+mn-lt"/>
                    <a:ea typeface="+mn-ea"/>
                    <a:cs typeface="+mn-cs"/>
                  </a:rPr>
                  <a:t> ions in CID/HCD and </a:t>
                </a:r>
                <a:r>
                  <a:rPr lang="en-US" sz="1200" i="0" kern="1200">
                    <a:solidFill>
                      <a:schemeClr val="tx1"/>
                    </a:solidFill>
                    <a:effectLst/>
                    <a:latin typeface="+mn-lt"/>
                    <a:ea typeface="+mn-ea"/>
                    <a:cs typeface="+mn-cs"/>
                  </a:rPr>
                  <a:t>𝑐</a:t>
                </a:r>
                <a:r>
                  <a:rPr lang="en-US" sz="1200" kern="1200" dirty="0">
                    <a:solidFill>
                      <a:schemeClr val="tx1"/>
                    </a:solidFill>
                    <a:effectLst/>
                    <a:latin typeface="+mn-lt"/>
                    <a:ea typeface="+mn-ea"/>
                    <a:cs typeface="+mn-cs"/>
                  </a:rPr>
                  <a:t> ions in ETD) and/or C-terminal ions (</a:t>
                </a:r>
                <a:r>
                  <a:rPr lang="en-US" sz="1200" i="0" kern="1200">
                    <a:solidFill>
                      <a:schemeClr val="tx1"/>
                    </a:solidFill>
                    <a:effectLst/>
                    <a:latin typeface="+mn-lt"/>
                    <a:ea typeface="+mn-ea"/>
                    <a:cs typeface="+mn-cs"/>
                  </a:rPr>
                  <a:t>𝑦</a:t>
                </a:r>
                <a:r>
                  <a:rPr lang="en-US" sz="1200" kern="1200" dirty="0">
                    <a:solidFill>
                      <a:schemeClr val="tx1"/>
                    </a:solidFill>
                    <a:effectLst/>
                    <a:latin typeface="+mn-lt"/>
                    <a:ea typeface="+mn-ea"/>
                    <a:cs typeface="+mn-cs"/>
                  </a:rPr>
                  <a:t> ions in CID/HCD and </a:t>
                </a:r>
                <a:r>
                  <a:rPr lang="en-US" sz="1200" i="0" kern="1200">
                    <a:solidFill>
                      <a:schemeClr val="tx1"/>
                    </a:solidFill>
                    <a:effectLst/>
                    <a:latin typeface="+mn-lt"/>
                    <a:ea typeface="+mn-ea"/>
                    <a:cs typeface="+mn-cs"/>
                  </a:rPr>
                  <a:t>𝑧</a:t>
                </a:r>
                <a:r>
                  <a:rPr lang="en-US" sz="1200" kern="1200" dirty="0">
                    <a:solidFill>
                      <a:schemeClr val="tx1"/>
                    </a:solidFill>
                    <a:effectLst/>
                    <a:latin typeface="+mn-lt"/>
                    <a:ea typeface="+mn-ea"/>
                    <a:cs typeface="+mn-cs"/>
                  </a:rPr>
                  <a:t>°/</a:t>
                </a:r>
                <a:r>
                  <a:rPr lang="en-US" sz="1200" i="0" kern="1200">
                    <a:solidFill>
                      <a:schemeClr val="tx1"/>
                    </a:solidFill>
                    <a:effectLst/>
                    <a:latin typeface="+mn-lt"/>
                    <a:ea typeface="+mn-ea"/>
                    <a:cs typeface="+mn-cs"/>
                  </a:rPr>
                  <a:t>𝑧</a:t>
                </a:r>
                <a:r>
                  <a:rPr lang="en-US" sz="1200" kern="1200" dirty="0">
                    <a:solidFill>
                      <a:schemeClr val="tx1"/>
                    </a:solidFill>
                    <a:effectLst/>
                    <a:latin typeface="+mn-lt"/>
                    <a:ea typeface="+mn-ea"/>
                    <a:cs typeface="+mn-cs"/>
                  </a:rPr>
                  <a:t>°+H ions(</a:t>
                </a:r>
                <a:r>
                  <a:rPr lang="en-US" sz="1200" i="1" kern="1200" dirty="0">
                    <a:solidFill>
                      <a:schemeClr val="tx1"/>
                    </a:solidFill>
                    <a:effectLst/>
                    <a:latin typeface="+mn-lt"/>
                    <a:ea typeface="+mn-ea"/>
                    <a:cs typeface="+mn-cs"/>
                  </a:rPr>
                  <a:t>36</a:t>
                </a:r>
                <a:r>
                  <a:rPr lang="en-US" sz="1200" kern="1200" dirty="0">
                    <a:solidFill>
                      <a:schemeClr val="tx1"/>
                    </a:solidFill>
                    <a:effectLst/>
                    <a:latin typeface="+mn-lt"/>
                    <a:ea typeface="+mn-ea"/>
                    <a:cs typeface="+mn-cs"/>
                  </a:rPr>
                  <a:t>) in ETD) over all MS/MS CID/HCD/ETD triplets identified by MS-GFDB (considering a 20 ppm peak tolerance). To filter out low-intensity peaks, a peak was counted if and only if its intensity was ranked in the top seven over all neighboring peak intensities with in a ±56 Da radius. Rows separate baseline PSMs by precursor charge of identified triplets. </a:t>
                </a:r>
                <a:endParaRPr lang="en-US" dirty="0"/>
              </a:p>
            </p:txBody>
          </p:sp>
        </mc:Fallback>
      </mc:AlternateContent>
      <p:sp>
        <p:nvSpPr>
          <p:cNvPr id="4" name="Slide Number Placeholder 3"/>
          <p:cNvSpPr>
            <a:spLocks noGrp="1"/>
          </p:cNvSpPr>
          <p:nvPr>
            <p:ph type="sldNum" sz="quarter" idx="10"/>
          </p:nvPr>
        </p:nvSpPr>
        <p:spPr/>
        <p:txBody>
          <a:bodyPr/>
          <a:lstStyle/>
          <a:p>
            <a:fld id="{4A34A541-978E-445D-89E0-1C8C3B976C46}" type="slidenum">
              <a:rPr lang="en-US" smtClean="0"/>
              <a:pPr/>
              <a:t>26</a:t>
            </a:fld>
            <a:endParaRPr lang="en-US"/>
          </a:p>
        </p:txBody>
      </p:sp>
    </p:spTree>
    <p:extLst>
      <p:ext uri="{BB962C8B-B14F-4D97-AF65-F5344CB8AC3E}">
        <p14:creationId xmlns:p14="http://schemas.microsoft.com/office/powerpoint/2010/main" val="117425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2 (b) Performance of PRM Scoring:</a:t>
            </a:r>
            <a:r>
              <a:rPr lang="en-US" sz="1200" kern="1200" dirty="0" smtClean="0">
                <a:solidFill>
                  <a:schemeClr val="tx1"/>
                </a:solidFill>
                <a:effectLst/>
                <a:latin typeface="+mn-lt"/>
                <a:ea typeface="+mn-ea"/>
                <a:cs typeface="+mn-cs"/>
              </a:rPr>
              <a:t> The percentage of observed peptide breaks and percentage of explained PRM score (the summed score of all annotated PRMs over the sum of all PRM scores in the spectrum x 100) was counted over all combinations of merged/un-merged PRM spectra (without clustering) with identified MS/MS spectra. Peaks at mass PRM or SRM + mass(H</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O) indicated peptide breaks in all combinations except ETD alone, where peaks at mass PRM or SRM - mass(NH) were considered. Each combination of PRM spectra was benchmarked by MS-GFDB IDs of the same combination of MS/MS spectra (CID/HCD/ETD PRMs were benchmarked with CID/HCD/ETD MS/MS IDs, CID/ETD PRMs with CID/ETD IDs, HCD PRMs with HCD IDs,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Also indicated is the performance gained by re-training </a:t>
            </a:r>
            <a:r>
              <a:rPr lang="en-US" sz="1200" kern="1200" dirty="0" err="1" smtClean="0">
                <a:solidFill>
                  <a:schemeClr val="tx1"/>
                </a:solidFill>
                <a:effectLst/>
                <a:latin typeface="+mn-lt"/>
                <a:ea typeface="+mn-ea"/>
                <a:cs typeface="+mn-cs"/>
              </a:rPr>
              <a:t>PepNovo</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to individually score high resolution CID, HCD, and ETD spectra.</a:t>
            </a:r>
          </a:p>
          <a:p>
            <a:r>
              <a:rPr lang="en-US" sz="1200" b="1" kern="1200" dirty="0" smtClean="0">
                <a:solidFill>
                  <a:schemeClr val="tx1"/>
                </a:solidFill>
                <a:effectLst/>
                <a:latin typeface="+mn-lt"/>
                <a:ea typeface="+mn-ea"/>
                <a:cs typeface="+mn-cs"/>
              </a:rPr>
              <a:t>(c) Identified Spectra and Peptides:</a:t>
            </a:r>
            <a:r>
              <a:rPr lang="en-US" sz="1200" kern="1200" dirty="0" smtClean="0">
                <a:solidFill>
                  <a:schemeClr val="tx1"/>
                </a:solidFill>
                <a:effectLst/>
                <a:latin typeface="+mn-lt"/>
                <a:ea typeface="+mn-ea"/>
                <a:cs typeface="+mn-cs"/>
              </a:rPr>
              <a:t> The numbers of identified spectra and unique peptides are shown for each combination of MS/MS spectra used to benchmark PRM scores in (b). As expected, incorporation of HCD and ETD significantly boosts identification rates of spectra from highly charged precursors.</a:t>
            </a:r>
            <a:endParaRPr lang="en-US" dirty="0"/>
          </a:p>
        </p:txBody>
      </p:sp>
      <p:sp>
        <p:nvSpPr>
          <p:cNvPr id="4" name="Slide Number Placeholder 3"/>
          <p:cNvSpPr>
            <a:spLocks noGrp="1"/>
          </p:cNvSpPr>
          <p:nvPr>
            <p:ph type="sldNum" sz="quarter" idx="10"/>
          </p:nvPr>
        </p:nvSpPr>
        <p:spPr/>
        <p:txBody>
          <a:bodyPr/>
          <a:lstStyle/>
          <a:p>
            <a:fld id="{4A34A541-978E-445D-89E0-1C8C3B976C46}" type="slidenum">
              <a:rPr lang="en-US" smtClean="0"/>
              <a:pPr/>
              <a:t>27</a:t>
            </a:fld>
            <a:endParaRPr lang="en-US"/>
          </a:p>
        </p:txBody>
      </p:sp>
    </p:spTree>
    <p:extLst>
      <p:ext uri="{BB962C8B-B14F-4D97-AF65-F5344CB8AC3E}">
        <p14:creationId xmlns:p14="http://schemas.microsoft.com/office/powerpoint/2010/main" val="298063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Table 1 Spectrum Coverage</a:t>
            </a:r>
            <a:r>
              <a:rPr lang="en-US" sz="1200" dirty="0" smtClean="0"/>
              <a:t> is the percent of amino acids in all proteins covered by peptides identified by MS-GFDB at 1% FDR. </a:t>
            </a:r>
            <a:r>
              <a:rPr lang="en-US" sz="1200" i="1" dirty="0" smtClean="0"/>
              <a:t>Sequencing Coverage</a:t>
            </a:r>
            <a:r>
              <a:rPr lang="en-US" sz="1200" dirty="0" smtClean="0"/>
              <a:t> is the percent of amino acids in all proteins covered by at least one aligned de novo sequence. </a:t>
            </a:r>
            <a:r>
              <a:rPr lang="en-US" sz="1200" i="1" dirty="0" smtClean="0"/>
              <a:t>Average Seq. Length</a:t>
            </a:r>
            <a:r>
              <a:rPr lang="en-US" sz="1200" dirty="0" smtClean="0"/>
              <a:t> is the average number of amino acids covered by each aligned de novo sequence and </a:t>
            </a:r>
            <a:r>
              <a:rPr lang="en-US" sz="1200" i="1" dirty="0" smtClean="0"/>
              <a:t>Longest Sequence</a:t>
            </a:r>
            <a:r>
              <a:rPr lang="en-US" sz="1200" dirty="0" smtClean="0"/>
              <a:t> is the maximum number of amino acids covered by a single de novo sequence. </a:t>
            </a:r>
            <a:r>
              <a:rPr lang="en-US" sz="1200" i="1" dirty="0" smtClean="0"/>
              <a:t>Sequencing Accuracy</a:t>
            </a:r>
            <a:r>
              <a:rPr lang="en-US" sz="1200" dirty="0" smtClean="0"/>
              <a:t> is the percentage of all annotated sequence calls or gaps that were labeled correct. </a:t>
            </a:r>
            <a:r>
              <a:rPr lang="en-US" sz="1200" i="1" dirty="0" smtClean="0"/>
              <a:t>Un-annotated Seq. Calls</a:t>
            </a:r>
            <a:r>
              <a:rPr lang="en-US" sz="1200" dirty="0" smtClean="0"/>
              <a:t> is the percentage of sequence calls/gaps that were un-annotated. Each column indicates which combination of MS/MS spectra was used as input to Meta-SPS and database search (each column also defines a different set of PSMs for computing sequencing accuracy). </a:t>
            </a:r>
            <a:endParaRPr lang="en-US" dirty="0"/>
          </a:p>
        </p:txBody>
      </p:sp>
      <p:sp>
        <p:nvSpPr>
          <p:cNvPr id="4" name="Slide Number Placeholder 3"/>
          <p:cNvSpPr>
            <a:spLocks noGrp="1"/>
          </p:cNvSpPr>
          <p:nvPr>
            <p:ph type="sldNum" sz="quarter" idx="10"/>
          </p:nvPr>
        </p:nvSpPr>
        <p:spPr/>
        <p:txBody>
          <a:bodyPr/>
          <a:lstStyle/>
          <a:p>
            <a:fld id="{4A34A541-978E-445D-89E0-1C8C3B976C46}" type="slidenum">
              <a:rPr lang="en-US" smtClean="0"/>
              <a:pPr/>
              <a:t>31</a:t>
            </a:fld>
            <a:endParaRPr lang="en-US"/>
          </a:p>
        </p:txBody>
      </p:sp>
    </p:spTree>
    <p:extLst>
      <p:ext uri="{BB962C8B-B14F-4D97-AF65-F5344CB8AC3E}">
        <p14:creationId xmlns:p14="http://schemas.microsoft.com/office/powerpoint/2010/main" val="3816077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34A541-978E-445D-89E0-1C8C3B976C46}" type="slidenum">
              <a:rPr lang="en-US" smtClean="0"/>
              <a:pPr/>
              <a:t>40</a:t>
            </a:fld>
            <a:endParaRPr lang="en-US"/>
          </a:p>
        </p:txBody>
      </p:sp>
    </p:spTree>
    <p:extLst>
      <p:ext uri="{BB962C8B-B14F-4D97-AF65-F5344CB8AC3E}">
        <p14:creationId xmlns:p14="http://schemas.microsoft.com/office/powerpoint/2010/main" val="27540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C8CB7A-6107-4713-BECF-020AE2322C77}" type="slidenum">
              <a:rPr lang="en-US">
                <a:solidFill>
                  <a:prstClr val="black"/>
                </a:solidFill>
              </a:rPr>
              <a:pPr/>
              <a:t>55</a:t>
            </a:fld>
            <a:endParaRPr lang="en-US">
              <a:solidFill>
                <a:prstClr val="black"/>
              </a:solidFill>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p:txBody>
          <a:bodyPr/>
          <a:lstStyle/>
          <a:p>
            <a:r>
              <a:rPr lang="en-US"/>
              <a:t>Every ion in a spectrum can be thought of as a measurement of the mass of two complementary entities, both the ion and neutral (yj &amp; yj*) resulting from fragmentation of a precursor. When comparing the experimental MS/MS spectrum of a peptide whose precursor mass is shifted from that of a candidate sequence in a database, because of a single modification, either the masses of the fragment ions or the neutrals will match (bi* &amp; yj)while the masses of their complements (bi &amp; yj*) will be shifted by the gap (Pdb-Pe) between the two precursor masses. The enitites containing the modification will have the shifted masses.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FIG. 3. </a:t>
            </a:r>
            <a:r>
              <a:rPr lang="en-US" sz="1200" b="1" i="0" u="none" strike="noStrike" kern="1200" baseline="0" dirty="0" smtClean="0">
                <a:solidFill>
                  <a:schemeClr val="tx1"/>
                </a:solidFill>
                <a:latin typeface="Arial" charset="0"/>
                <a:ea typeface="+mn-ea"/>
                <a:cs typeface="+mn-cs"/>
              </a:rPr>
              <a:t>Construction of an </a:t>
            </a:r>
            <a:r>
              <a:rPr lang="en-US" sz="1200" b="1" i="1" u="none" strike="noStrike" kern="1200" baseline="0" dirty="0" smtClean="0">
                <a:solidFill>
                  <a:schemeClr val="tx1"/>
                </a:solidFill>
                <a:latin typeface="Arial" charset="0"/>
                <a:ea typeface="+mn-ea"/>
                <a:cs typeface="+mn-cs"/>
              </a:rPr>
              <a:t>A</a:t>
            </a:r>
            <a:r>
              <a:rPr lang="en-US" sz="1200" b="1" i="0" u="none" strike="noStrike" kern="1200" baseline="0" dirty="0" smtClean="0">
                <a:solidFill>
                  <a:schemeClr val="tx1"/>
                </a:solidFill>
                <a:latin typeface="Arial" charset="0"/>
                <a:ea typeface="+mn-ea"/>
                <a:cs typeface="+mn-cs"/>
              </a:rPr>
              <a:t>-</a:t>
            </a:r>
            <a:r>
              <a:rPr lang="en-US" sz="1200" b="1" i="0" u="none" strike="noStrike" kern="1200" baseline="0" dirty="0" err="1" smtClean="0">
                <a:solidFill>
                  <a:schemeClr val="tx1"/>
                </a:solidFill>
                <a:latin typeface="Arial" charset="0"/>
                <a:ea typeface="+mn-ea"/>
                <a:cs typeface="+mn-cs"/>
              </a:rPr>
              <a:t>Bruijn</a:t>
            </a:r>
            <a:r>
              <a:rPr lang="en-US" sz="1200" b="1" i="0" u="none" strike="noStrike" kern="1200" baseline="0" dirty="0" smtClean="0">
                <a:solidFill>
                  <a:schemeClr val="tx1"/>
                </a:solidFill>
                <a:latin typeface="Arial" charset="0"/>
                <a:ea typeface="+mn-ea"/>
                <a:cs typeface="+mn-cs"/>
              </a:rPr>
              <a:t> graph from MS/MS data. </a:t>
            </a:r>
            <a:r>
              <a:rPr lang="en-US" sz="1200" b="0" i="0" u="none" strike="noStrike" kern="1200" baseline="0" dirty="0" smtClean="0">
                <a:solidFill>
                  <a:schemeClr val="tx1"/>
                </a:solidFill>
                <a:latin typeface="Arial" charset="0"/>
                <a:ea typeface="+mn-ea"/>
                <a:cs typeface="+mn-cs"/>
              </a:rPr>
              <a:t>Star spectra of peptides SVSCILQEPK (</a:t>
            </a:r>
            <a:r>
              <a:rPr lang="en-US" sz="1200" b="0" i="1" u="none" strike="noStrike" kern="1200" baseline="0" dirty="0" smtClean="0">
                <a:solidFill>
                  <a:schemeClr val="tx1"/>
                </a:solidFill>
                <a:latin typeface="Arial" charset="0"/>
                <a:ea typeface="+mn-ea"/>
                <a:cs typeface="+mn-cs"/>
              </a:rPr>
              <a:t>S</a:t>
            </a:r>
            <a:r>
              <a:rPr lang="en-US" sz="1200" b="0" i="0" u="none" strike="noStrike" kern="1200" baseline="0" dirty="0" smtClean="0">
                <a:solidFill>
                  <a:schemeClr val="tx1"/>
                </a:solidFill>
                <a:latin typeface="Arial" charset="0"/>
                <a:ea typeface="+mn-ea"/>
                <a:cs typeface="+mn-cs"/>
              </a:rPr>
              <a:t>1), SVSCILQEPKR (</a:t>
            </a:r>
            <a:r>
              <a:rPr lang="en-US" sz="1200" b="0" i="1" u="none" strike="noStrike" kern="1200" baseline="0" dirty="0" smtClean="0">
                <a:solidFill>
                  <a:schemeClr val="tx1"/>
                </a:solidFill>
                <a:latin typeface="Arial" charset="0"/>
                <a:ea typeface="+mn-ea"/>
                <a:cs typeface="+mn-cs"/>
              </a:rPr>
              <a:t>S</a:t>
            </a:r>
            <a:r>
              <a:rPr lang="en-US" sz="1200" b="0" i="0" u="none" strike="noStrike" kern="1200" baseline="0" dirty="0" smtClean="0">
                <a:solidFill>
                  <a:schemeClr val="tx1"/>
                </a:solidFill>
                <a:latin typeface="Arial" charset="0"/>
                <a:ea typeface="+mn-ea"/>
                <a:cs typeface="+mn-cs"/>
              </a:rPr>
              <a:t>2), PESVSCILQEPK (</a:t>
            </a:r>
            <a:r>
              <a:rPr lang="en-US" sz="1200" b="0" i="1" u="none" strike="noStrike" kern="1200" baseline="0" dirty="0" smtClean="0">
                <a:solidFill>
                  <a:schemeClr val="tx1"/>
                </a:solidFill>
                <a:latin typeface="Arial" charset="0"/>
                <a:ea typeface="+mn-ea"/>
                <a:cs typeface="+mn-cs"/>
              </a:rPr>
              <a:t>S</a:t>
            </a:r>
            <a:r>
              <a:rPr lang="en-US" sz="1200" b="0" i="0" u="none" strike="noStrike" kern="1200" baseline="0" dirty="0" smtClean="0">
                <a:solidFill>
                  <a:schemeClr val="tx1"/>
                </a:solidFill>
                <a:latin typeface="Arial" charset="0"/>
                <a:ea typeface="+mn-ea"/>
                <a:cs typeface="+mn-cs"/>
              </a:rPr>
              <a:t>3), and SVSCILQ22EPK (</a:t>
            </a:r>
            <a:r>
              <a:rPr lang="en-US" sz="1200" b="0" i="1" u="none" strike="noStrike" kern="1200" baseline="0" dirty="0" smtClean="0">
                <a:solidFill>
                  <a:schemeClr val="tx1"/>
                </a:solidFill>
                <a:latin typeface="Arial" charset="0"/>
                <a:ea typeface="+mn-ea"/>
                <a:cs typeface="+mn-cs"/>
              </a:rPr>
              <a:t>S</a:t>
            </a:r>
            <a:r>
              <a:rPr lang="en-US" sz="1200" b="0" i="0" u="none" strike="noStrike" kern="1200" baseline="0" dirty="0" smtClean="0">
                <a:solidFill>
                  <a:schemeClr val="tx1"/>
                </a:solidFill>
                <a:latin typeface="Arial" charset="0"/>
                <a:ea typeface="+mn-ea"/>
                <a:cs typeface="+mn-cs"/>
              </a:rPr>
              <a:t>4) are “glued” together into an </a:t>
            </a:r>
            <a:r>
              <a:rPr lang="en-US" sz="1200" b="0" i="1" u="none" strike="noStrike" kern="1200" baseline="0" dirty="0" smtClean="0">
                <a:solidFill>
                  <a:schemeClr val="tx1"/>
                </a:solidFill>
                <a:latin typeface="Arial" charset="0"/>
                <a:ea typeface="+mn-ea"/>
                <a:cs typeface="+mn-cs"/>
              </a:rPr>
              <a:t>A</a:t>
            </a:r>
            <a:r>
              <a:rPr lang="en-US" sz="1200" b="0" i="0" u="none" strike="noStrike" kern="1200" baseline="0" dirty="0" smtClean="0">
                <a:solidFill>
                  <a:schemeClr val="tx1"/>
                </a:solidFill>
                <a:latin typeface="Arial" charset="0"/>
                <a:ea typeface="+mn-ea"/>
                <a:cs typeface="+mn-cs"/>
              </a:rPr>
              <a:t>-</a:t>
            </a:r>
            <a:r>
              <a:rPr lang="en-US" sz="1200" b="0" i="0" u="none" strike="noStrike" kern="1200" baseline="0" dirty="0" err="1" smtClean="0">
                <a:solidFill>
                  <a:schemeClr val="tx1"/>
                </a:solidFill>
                <a:latin typeface="Arial" charset="0"/>
                <a:ea typeface="+mn-ea"/>
                <a:cs typeface="+mn-cs"/>
              </a:rPr>
              <a:t>Bruijn</a:t>
            </a:r>
            <a:r>
              <a:rPr lang="en-US" sz="1200" b="0" i="0" u="none" strike="noStrike" kern="1200" baseline="0" dirty="0" smtClean="0">
                <a:solidFill>
                  <a:schemeClr val="tx1"/>
                </a:solidFill>
                <a:latin typeface="Arial" charset="0"/>
                <a:ea typeface="+mn-ea"/>
                <a:cs typeface="+mn-cs"/>
              </a:rPr>
              <a:t> graph using gluing instructions provided by pairwise spectral alignments shown in Fig. 2. </a:t>
            </a:r>
            <a:r>
              <a:rPr lang="en-US" sz="1200" b="0" i="1" u="none" strike="noStrike" kern="1200" baseline="0" dirty="0" smtClean="0">
                <a:solidFill>
                  <a:schemeClr val="tx1"/>
                </a:solidFill>
                <a:latin typeface="Arial" charset="0"/>
                <a:ea typeface="+mn-ea"/>
                <a:cs typeface="+mn-cs"/>
              </a:rPr>
              <a:t>a</a:t>
            </a:r>
            <a:r>
              <a:rPr lang="en-US" sz="1200" b="0" i="0" u="none" strike="noStrike" kern="1200" baseline="0" dirty="0" smtClean="0">
                <a:solidFill>
                  <a:schemeClr val="tx1"/>
                </a:solidFill>
                <a:latin typeface="Arial" charset="0"/>
                <a:ea typeface="+mn-ea"/>
                <a:cs typeface="+mn-cs"/>
              </a:rPr>
              <a:t>, the spectral alignment of spectra </a:t>
            </a:r>
            <a:r>
              <a:rPr lang="en-US" sz="1200" b="0" i="1" u="none" strike="noStrike" kern="1200" baseline="0" dirty="0" smtClean="0">
                <a:solidFill>
                  <a:schemeClr val="tx1"/>
                </a:solidFill>
                <a:latin typeface="Arial" charset="0"/>
                <a:ea typeface="+mn-ea"/>
                <a:cs typeface="+mn-cs"/>
              </a:rPr>
              <a:t>S</a:t>
            </a:r>
            <a:r>
              <a:rPr lang="en-US" sz="1200" b="0" i="0" u="none" strike="noStrike" kern="1200" baseline="0" dirty="0" smtClean="0">
                <a:solidFill>
                  <a:schemeClr val="tx1"/>
                </a:solidFill>
                <a:latin typeface="Arial" charset="0"/>
                <a:ea typeface="+mn-ea"/>
                <a:cs typeface="+mn-cs"/>
              </a:rPr>
              <a:t>1 and </a:t>
            </a:r>
            <a:r>
              <a:rPr lang="en-US" sz="1200" b="0" i="1" u="none" strike="noStrike" kern="1200" baseline="0" dirty="0" smtClean="0">
                <a:solidFill>
                  <a:schemeClr val="tx1"/>
                </a:solidFill>
                <a:latin typeface="Arial" charset="0"/>
                <a:ea typeface="+mn-ea"/>
                <a:cs typeface="+mn-cs"/>
              </a:rPr>
              <a:t>S</a:t>
            </a:r>
            <a:r>
              <a:rPr lang="en-US" sz="1200" b="0" i="0" u="none" strike="noStrike" kern="1200" baseline="0" dirty="0" smtClean="0">
                <a:solidFill>
                  <a:schemeClr val="tx1"/>
                </a:solidFill>
                <a:latin typeface="Arial" charset="0"/>
                <a:ea typeface="+mn-ea"/>
                <a:cs typeface="+mn-cs"/>
              </a:rPr>
              <a:t>2 shown in Fig. 2</a:t>
            </a:r>
            <a:r>
              <a:rPr lang="en-US" sz="1200" b="0" i="1" u="none" strike="noStrike" kern="1200" baseline="0" dirty="0" smtClean="0">
                <a:solidFill>
                  <a:schemeClr val="tx1"/>
                </a:solidFill>
                <a:latin typeface="Arial" charset="0"/>
                <a:ea typeface="+mn-ea"/>
                <a:cs typeface="+mn-cs"/>
              </a:rPr>
              <a:t>a </a:t>
            </a:r>
            <a:r>
              <a:rPr lang="en-US" sz="1200" b="0" i="0" u="none" strike="noStrike" kern="1200" baseline="0" dirty="0" smtClean="0">
                <a:solidFill>
                  <a:schemeClr val="tx1"/>
                </a:solidFill>
                <a:latin typeface="Arial" charset="0"/>
                <a:ea typeface="+mn-ea"/>
                <a:cs typeface="+mn-cs"/>
              </a:rPr>
              <a:t>reveals matching peaks in these spectra (only the blue path is shown). The peaks corresponding to </a:t>
            </a:r>
            <a:r>
              <a:rPr lang="en-US" sz="1200" b="0" i="1" u="none" strike="noStrike" kern="1200" baseline="0" dirty="0" smtClean="0">
                <a:solidFill>
                  <a:schemeClr val="tx1"/>
                </a:solidFill>
                <a:latin typeface="Arial" charset="0"/>
                <a:ea typeface="+mn-ea"/>
                <a:cs typeface="+mn-cs"/>
              </a:rPr>
              <a:t>b </a:t>
            </a:r>
            <a:r>
              <a:rPr lang="en-US" sz="1200" b="0" i="0" u="none" strike="noStrike" kern="1200" baseline="0" dirty="0" smtClean="0">
                <a:solidFill>
                  <a:schemeClr val="tx1"/>
                </a:solidFill>
                <a:latin typeface="Arial" charset="0"/>
                <a:ea typeface="+mn-ea"/>
                <a:cs typeface="+mn-cs"/>
              </a:rPr>
              <a:t>ions are shown in </a:t>
            </a:r>
            <a:r>
              <a:rPr lang="en-US" sz="1200" b="0" i="1" u="none" strike="noStrike" kern="1200" baseline="0" dirty="0" smtClean="0">
                <a:solidFill>
                  <a:schemeClr val="tx1"/>
                </a:solidFill>
                <a:latin typeface="Arial" charset="0"/>
                <a:ea typeface="+mn-ea"/>
                <a:cs typeface="+mn-cs"/>
              </a:rPr>
              <a:t>blue</a:t>
            </a:r>
            <a:r>
              <a:rPr lang="en-US" sz="1200" b="0" i="0" u="none" strike="noStrike" kern="1200" baseline="0" dirty="0" smtClean="0">
                <a:solidFill>
                  <a:schemeClr val="tx1"/>
                </a:solidFill>
                <a:latin typeface="Arial" charset="0"/>
                <a:ea typeface="+mn-ea"/>
                <a:cs typeface="+mn-cs"/>
              </a:rPr>
              <a:t>; other peaks are shown in </a:t>
            </a:r>
            <a:r>
              <a:rPr lang="en-US" sz="1200" b="0" i="1" u="none" strike="noStrike" kern="1200" baseline="0" dirty="0" smtClean="0">
                <a:solidFill>
                  <a:schemeClr val="tx1"/>
                </a:solidFill>
                <a:latin typeface="Arial" charset="0"/>
                <a:ea typeface="+mn-ea"/>
                <a:cs typeface="+mn-cs"/>
              </a:rPr>
              <a:t>black</a:t>
            </a:r>
            <a:r>
              <a:rPr lang="en-US" sz="1200" b="0" i="0" u="none" strike="noStrike" kern="1200" baseline="0" dirty="0" smtClean="0">
                <a:solidFill>
                  <a:schemeClr val="tx1"/>
                </a:solidFill>
                <a:latin typeface="Arial" charset="0"/>
                <a:ea typeface="+mn-ea"/>
                <a:cs typeface="+mn-cs"/>
              </a:rPr>
              <a:t>. Simplified spectrum graphs are shown next to each spectrum as paths through </a:t>
            </a:r>
            <a:r>
              <a:rPr lang="en-US" sz="1200" b="0" i="1" u="none" strike="noStrike" kern="1200" baseline="0" dirty="0" smtClean="0">
                <a:solidFill>
                  <a:schemeClr val="tx1"/>
                </a:solidFill>
                <a:latin typeface="Arial" charset="0"/>
                <a:ea typeface="+mn-ea"/>
                <a:cs typeface="+mn-cs"/>
              </a:rPr>
              <a:t>b </a:t>
            </a:r>
            <a:r>
              <a:rPr lang="en-US" sz="1200" b="0" i="0" u="none" strike="noStrike" kern="1200" baseline="0" dirty="0" smtClean="0">
                <a:solidFill>
                  <a:schemeClr val="tx1"/>
                </a:solidFill>
                <a:latin typeface="Arial" charset="0"/>
                <a:ea typeface="+mn-ea"/>
                <a:cs typeface="+mn-cs"/>
              </a:rPr>
              <a:t>ions. </a:t>
            </a:r>
            <a:r>
              <a:rPr lang="en-US" sz="1200" b="0" i="1" u="none" strike="noStrike" kern="1200" baseline="0" dirty="0" smtClean="0">
                <a:solidFill>
                  <a:schemeClr val="tx1"/>
                </a:solidFill>
                <a:latin typeface="Arial" charset="0"/>
                <a:ea typeface="+mn-ea"/>
                <a:cs typeface="+mn-cs"/>
              </a:rPr>
              <a:t>b</a:t>
            </a:r>
            <a:r>
              <a:rPr lang="en-US" sz="1200" b="0" i="0" u="none" strike="noStrike" kern="1200" baseline="0" dirty="0" smtClean="0">
                <a:solidFill>
                  <a:schemeClr val="tx1"/>
                </a:solidFill>
                <a:latin typeface="Arial" charset="0"/>
                <a:ea typeface="+mn-ea"/>
                <a:cs typeface="+mn-cs"/>
              </a:rPr>
              <a:t>, matching peaks in spectral alignments shown in Fig. 2, </a:t>
            </a:r>
            <a:r>
              <a:rPr lang="en-US" sz="1200" b="0" i="1" u="none" strike="noStrike" kern="1200" baseline="0" dirty="0" smtClean="0">
                <a:solidFill>
                  <a:schemeClr val="tx1"/>
                </a:solidFill>
                <a:latin typeface="Arial" charset="0"/>
                <a:ea typeface="+mn-ea"/>
                <a:cs typeface="+mn-cs"/>
              </a:rPr>
              <a:t>a</a:t>
            </a:r>
            <a:r>
              <a:rPr lang="en-US"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b</a:t>
            </a:r>
            <a:r>
              <a:rPr lang="en-US" sz="1200" b="0" i="0" u="none" strike="noStrike" kern="1200" baseline="0" dirty="0" smtClean="0">
                <a:solidFill>
                  <a:schemeClr val="tx1"/>
                </a:solidFill>
                <a:latin typeface="Arial" charset="0"/>
                <a:ea typeface="+mn-ea"/>
                <a:cs typeface="+mn-cs"/>
              </a:rPr>
              <a:t>, and </a:t>
            </a:r>
            <a:r>
              <a:rPr lang="en-US" sz="1200" b="0" i="1" u="none" strike="noStrike" kern="1200" baseline="0" dirty="0" smtClean="0">
                <a:solidFill>
                  <a:schemeClr val="tx1"/>
                </a:solidFill>
                <a:latin typeface="Arial" charset="0"/>
                <a:ea typeface="+mn-ea"/>
                <a:cs typeface="+mn-cs"/>
              </a:rPr>
              <a:t>c</a:t>
            </a:r>
            <a:r>
              <a:rPr lang="en-US" sz="1200" b="0" i="0" u="none" strike="noStrike" kern="1200" baseline="0" dirty="0" smtClean="0">
                <a:solidFill>
                  <a:schemeClr val="tx1"/>
                </a:solidFill>
                <a:latin typeface="Arial" charset="0"/>
                <a:ea typeface="+mn-ea"/>
                <a:cs typeface="+mn-cs"/>
              </a:rPr>
              <a:t>, generate pairwise gluing instructions between every pair of aligned spectra. Thus, </a:t>
            </a:r>
            <a:r>
              <a:rPr lang="en-US" sz="1200" b="0" i="1" u="none" strike="noStrike" kern="1200" baseline="0" dirty="0" smtClean="0">
                <a:solidFill>
                  <a:schemeClr val="tx1"/>
                </a:solidFill>
                <a:latin typeface="Arial" charset="0"/>
                <a:ea typeface="+mn-ea"/>
                <a:cs typeface="+mn-cs"/>
              </a:rPr>
              <a:t>dotted lines </a:t>
            </a:r>
            <a:r>
              <a:rPr lang="en-US" sz="1200" b="0" i="0" u="none" strike="noStrike" kern="1200" baseline="0" dirty="0" smtClean="0">
                <a:solidFill>
                  <a:schemeClr val="tx1"/>
                </a:solidFill>
                <a:latin typeface="Arial" charset="0"/>
                <a:ea typeface="+mn-ea"/>
                <a:cs typeface="+mn-cs"/>
              </a:rPr>
              <a:t>are used to represent both matching peaks in </a:t>
            </a:r>
            <a:r>
              <a:rPr lang="en-US" sz="1200" b="0" i="1" u="none" strike="noStrike" kern="1200" baseline="0" dirty="0" smtClean="0">
                <a:solidFill>
                  <a:schemeClr val="tx1"/>
                </a:solidFill>
                <a:latin typeface="Arial" charset="0"/>
                <a:ea typeface="+mn-ea"/>
                <a:cs typeface="+mn-cs"/>
              </a:rPr>
              <a:t>a </a:t>
            </a:r>
            <a:r>
              <a:rPr lang="en-US" sz="1200" b="0" i="0" u="none" strike="noStrike" kern="1200" baseline="0" dirty="0" smtClean="0">
                <a:solidFill>
                  <a:schemeClr val="tx1"/>
                </a:solidFill>
                <a:latin typeface="Arial" charset="0"/>
                <a:ea typeface="+mn-ea"/>
                <a:cs typeface="+mn-cs"/>
              </a:rPr>
              <a:t>and gluing instructions in </a:t>
            </a:r>
            <a:r>
              <a:rPr lang="en-US" sz="1200" b="0" i="1" u="none" strike="noStrike" kern="1200" baseline="0" dirty="0" smtClean="0">
                <a:solidFill>
                  <a:schemeClr val="tx1"/>
                </a:solidFill>
                <a:latin typeface="Arial" charset="0"/>
                <a:ea typeface="+mn-ea"/>
                <a:cs typeface="+mn-cs"/>
              </a:rPr>
              <a:t>b</a:t>
            </a:r>
            <a:r>
              <a:rPr lang="en-US"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a:t>
            </a:r>
            <a:r>
              <a:rPr lang="en-US" sz="1200" b="0" i="0" u="none" strike="noStrike" kern="1200" baseline="0" dirty="0" smtClean="0">
                <a:solidFill>
                  <a:schemeClr val="tx1"/>
                </a:solidFill>
                <a:latin typeface="Arial" charset="0"/>
                <a:ea typeface="+mn-ea"/>
                <a:cs typeface="+mn-cs"/>
              </a:rPr>
              <a:t>, parallel edges are replaced by a single edge with weight proportional to its multiplicity. In reality, edge weights are determined from peak intensities. </a:t>
            </a:r>
            <a:r>
              <a:rPr lang="en-US" sz="1200" b="0" i="1" u="none" strike="noStrike" kern="1200" baseline="0" dirty="0" smtClean="0">
                <a:solidFill>
                  <a:schemeClr val="tx1"/>
                </a:solidFill>
                <a:latin typeface="Arial" charset="0"/>
                <a:ea typeface="+mn-ea"/>
                <a:cs typeface="+mn-cs"/>
              </a:rPr>
              <a:t>d</a:t>
            </a:r>
            <a:r>
              <a:rPr lang="en-US" sz="1200" b="0" i="0" u="none" strike="noStrike" kern="1200" baseline="0" dirty="0" smtClean="0">
                <a:solidFill>
                  <a:schemeClr val="tx1"/>
                </a:solidFill>
                <a:latin typeface="Arial" charset="0"/>
                <a:ea typeface="+mn-ea"/>
                <a:cs typeface="+mn-cs"/>
              </a:rPr>
              <a:t>, real </a:t>
            </a:r>
            <a:r>
              <a:rPr lang="en-US" sz="1200" b="0" i="1" u="none" strike="noStrike" kern="1200" baseline="0" dirty="0" smtClean="0">
                <a:solidFill>
                  <a:schemeClr val="tx1"/>
                </a:solidFill>
                <a:latin typeface="Arial" charset="0"/>
                <a:ea typeface="+mn-ea"/>
                <a:cs typeface="+mn-cs"/>
              </a:rPr>
              <a:t>A</a:t>
            </a:r>
            <a:r>
              <a:rPr lang="en-US" sz="1200" b="0" i="0" u="none" strike="noStrike" kern="1200" baseline="0" dirty="0" smtClean="0">
                <a:solidFill>
                  <a:schemeClr val="tx1"/>
                </a:solidFill>
                <a:latin typeface="Arial" charset="0"/>
                <a:ea typeface="+mn-ea"/>
                <a:cs typeface="+mn-cs"/>
              </a:rPr>
              <a:t>-</a:t>
            </a:r>
            <a:r>
              <a:rPr lang="en-US" sz="1200" b="0" i="0" u="none" strike="noStrike" kern="1200" baseline="0" dirty="0" err="1" smtClean="0">
                <a:solidFill>
                  <a:schemeClr val="tx1"/>
                </a:solidFill>
                <a:latin typeface="Arial" charset="0"/>
                <a:ea typeface="+mn-ea"/>
                <a:cs typeface="+mn-cs"/>
              </a:rPr>
              <a:t>Bruijn</a:t>
            </a:r>
            <a:r>
              <a:rPr lang="en-US" sz="1200" b="0" i="0" u="none" strike="noStrike" kern="1200" baseline="0" dirty="0" smtClean="0">
                <a:solidFill>
                  <a:schemeClr val="tx1"/>
                </a:solidFill>
                <a:latin typeface="Arial" charset="0"/>
                <a:ea typeface="+mn-ea"/>
                <a:cs typeface="+mn-cs"/>
              </a:rPr>
              <a:t> graph using all peaks in the aligned spectra. Vertex scores are represented as </a:t>
            </a:r>
            <a:r>
              <a:rPr lang="en-US" sz="1200" b="0" i="1" u="none" strike="noStrike" kern="1200" baseline="0" dirty="0" smtClean="0">
                <a:solidFill>
                  <a:schemeClr val="tx1"/>
                </a:solidFill>
                <a:latin typeface="Arial" charset="0"/>
                <a:ea typeface="+mn-ea"/>
                <a:cs typeface="+mn-cs"/>
              </a:rPr>
              <a:t>vertex size </a:t>
            </a:r>
            <a:r>
              <a:rPr lang="en-US" sz="1200" b="0" i="0" u="none" strike="noStrike" kern="1200" baseline="0" dirty="0" smtClean="0">
                <a:solidFill>
                  <a:schemeClr val="tx1"/>
                </a:solidFill>
                <a:latin typeface="Arial" charset="0"/>
                <a:ea typeface="+mn-ea"/>
                <a:cs typeface="+mn-cs"/>
              </a:rPr>
              <a:t>and </a:t>
            </a:r>
            <a:r>
              <a:rPr lang="en-US" sz="1200" b="0" i="1" u="none" strike="noStrike" kern="1200" baseline="0" dirty="0" smtClean="0">
                <a:solidFill>
                  <a:schemeClr val="tx1"/>
                </a:solidFill>
                <a:latin typeface="Arial" charset="0"/>
                <a:ea typeface="+mn-ea"/>
                <a:cs typeface="+mn-cs"/>
              </a:rPr>
              <a:t>color intensity</a:t>
            </a:r>
            <a:r>
              <a:rPr lang="en-US" sz="1200" b="0" i="0" u="none" strike="noStrike" kern="1200" baseline="0" dirty="0" smtClean="0">
                <a:solidFill>
                  <a:schemeClr val="tx1"/>
                </a:solidFill>
                <a:latin typeface="Arial" charset="0"/>
                <a:ea typeface="+mn-ea"/>
                <a:cs typeface="+mn-cs"/>
              </a:rPr>
              <a:t>; edges to noise peaks are shown in </a:t>
            </a:r>
            <a:r>
              <a:rPr lang="en-US" sz="1200" b="0" i="1" u="none" strike="noStrike" kern="1200" baseline="0" dirty="0" smtClean="0">
                <a:solidFill>
                  <a:schemeClr val="tx1"/>
                </a:solidFill>
                <a:latin typeface="Arial" charset="0"/>
                <a:ea typeface="+mn-ea"/>
                <a:cs typeface="+mn-cs"/>
              </a:rPr>
              <a:t>gray</a:t>
            </a:r>
            <a:r>
              <a:rPr lang="en-US" sz="1200" b="0" i="0" u="none" strike="noStrike" kern="1200" baseline="0" dirty="0" smtClean="0">
                <a:solidFill>
                  <a:schemeClr val="tx1"/>
                </a:solidFill>
                <a:latin typeface="Arial" charset="0"/>
                <a:ea typeface="+mn-ea"/>
                <a:cs typeface="+mn-cs"/>
              </a:rPr>
              <a:t>. The path found by shotgun protein sequencing is shown in </a:t>
            </a:r>
            <a:r>
              <a:rPr lang="en-US" sz="1200" b="0" i="1" u="none" strike="noStrike" kern="1200" baseline="0" dirty="0" smtClean="0">
                <a:solidFill>
                  <a:schemeClr val="tx1"/>
                </a:solidFill>
                <a:latin typeface="Arial" charset="0"/>
                <a:ea typeface="+mn-ea"/>
                <a:cs typeface="+mn-cs"/>
              </a:rPr>
              <a:t>red </a:t>
            </a:r>
            <a:r>
              <a:rPr lang="en-US" sz="1200" b="0" i="0" u="none" strike="noStrike" kern="1200" baseline="0" dirty="0" smtClean="0">
                <a:solidFill>
                  <a:schemeClr val="tx1"/>
                </a:solidFill>
                <a:latin typeface="Arial" charset="0"/>
                <a:ea typeface="+mn-ea"/>
                <a:cs typeface="+mn-cs"/>
              </a:rPr>
              <a:t>with </a:t>
            </a:r>
            <a:r>
              <a:rPr lang="en-US" sz="1200" b="0" i="1" u="none" strike="noStrike" kern="1200" baseline="0" dirty="0" smtClean="0">
                <a:solidFill>
                  <a:schemeClr val="tx1"/>
                </a:solidFill>
                <a:latin typeface="Arial" charset="0"/>
                <a:ea typeface="+mn-ea"/>
                <a:cs typeface="+mn-cs"/>
              </a:rPr>
              <a:t>edge labels </a:t>
            </a:r>
            <a:r>
              <a:rPr lang="en-US" sz="1200" b="0" i="0" u="none" strike="noStrike" kern="1200" baseline="0" dirty="0" smtClean="0">
                <a:solidFill>
                  <a:schemeClr val="tx1"/>
                </a:solidFill>
                <a:latin typeface="Arial" charset="0"/>
                <a:ea typeface="+mn-ea"/>
                <a:cs typeface="+mn-cs"/>
              </a:rPr>
              <a:t>for the identified amino acids (</a:t>
            </a:r>
            <a:r>
              <a:rPr lang="en-US" sz="1200" b="0" i="1" u="none" strike="noStrike" kern="1200" baseline="0" dirty="0" smtClean="0">
                <a:solidFill>
                  <a:schemeClr val="tx1"/>
                </a:solidFill>
                <a:latin typeface="Arial" charset="0"/>
                <a:ea typeface="+mn-ea"/>
                <a:cs typeface="+mn-cs"/>
              </a:rPr>
              <a:t>numbers </a:t>
            </a:r>
            <a:r>
              <a:rPr lang="en-US" sz="1200" b="0" i="0" u="none" strike="noStrike" kern="1200" baseline="0" dirty="0" smtClean="0">
                <a:solidFill>
                  <a:schemeClr val="tx1"/>
                </a:solidFill>
                <a:latin typeface="Arial" charset="0"/>
                <a:ea typeface="+mn-ea"/>
                <a:cs typeface="+mn-cs"/>
              </a:rPr>
              <a:t>in </a:t>
            </a:r>
            <a:r>
              <a:rPr lang="en-US" sz="1200" b="0" i="1" u="none" strike="noStrike" kern="1200" baseline="0" dirty="0" smtClean="0">
                <a:solidFill>
                  <a:schemeClr val="tx1"/>
                </a:solidFill>
                <a:latin typeface="Arial" charset="0"/>
                <a:ea typeface="+mn-ea"/>
                <a:cs typeface="+mn-cs"/>
              </a:rPr>
              <a:t>square brackets </a:t>
            </a:r>
            <a:r>
              <a:rPr lang="en-US" sz="1200" b="0" i="0" u="none" strike="noStrike" kern="1200" baseline="0" dirty="0" smtClean="0">
                <a:solidFill>
                  <a:schemeClr val="tx1"/>
                </a:solidFill>
                <a:latin typeface="Arial" charset="0"/>
                <a:ea typeface="+mn-ea"/>
                <a:cs typeface="+mn-cs"/>
              </a:rPr>
              <a:t>indicate edge multiplicity).</a:t>
            </a:r>
            <a:endParaRPr lang="en-US" dirty="0"/>
          </a:p>
        </p:txBody>
      </p:sp>
      <p:sp>
        <p:nvSpPr>
          <p:cNvPr id="4" name="Slide Number Placeholder 3"/>
          <p:cNvSpPr>
            <a:spLocks noGrp="1"/>
          </p:cNvSpPr>
          <p:nvPr>
            <p:ph type="sldNum" sz="quarter" idx="10"/>
          </p:nvPr>
        </p:nvSpPr>
        <p:spPr/>
        <p:txBody>
          <a:bodyPr/>
          <a:lstStyle/>
          <a:p>
            <a:fld id="{F99D0ACB-AB32-48BC-AAEB-B8230737FF53}" type="slidenum">
              <a:rPr lang="en-US" smtClean="0"/>
              <a:pPr/>
              <a:t>17</a:t>
            </a:fld>
            <a:endParaRPr lang="en-US"/>
          </a:p>
        </p:txBody>
      </p:sp>
    </p:spTree>
    <p:extLst>
      <p:ext uri="{BB962C8B-B14F-4D97-AF65-F5344CB8AC3E}">
        <p14:creationId xmlns:p14="http://schemas.microsoft.com/office/powerpoint/2010/main" val="220567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FIG. 1. </a:t>
            </a:r>
            <a:r>
              <a:rPr lang="en-US" sz="1200" b="1" i="0" u="none" strike="noStrike" kern="1200" baseline="0" dirty="0" err="1" smtClean="0">
                <a:solidFill>
                  <a:schemeClr val="tx1"/>
                </a:solidFill>
                <a:latin typeface="Arial" charset="0"/>
                <a:ea typeface="+mn-ea"/>
                <a:cs typeface="+mn-cs"/>
              </a:rPr>
              <a:t>Contig</a:t>
            </a:r>
            <a:r>
              <a:rPr lang="en-US" sz="1200" b="1" i="0" u="none" strike="noStrike" kern="1200" baseline="0" dirty="0" smtClean="0">
                <a:solidFill>
                  <a:schemeClr val="tx1"/>
                </a:solidFill>
                <a:latin typeface="Arial" charset="0"/>
                <a:ea typeface="+mn-ea"/>
                <a:cs typeface="+mn-cs"/>
              </a:rPr>
              <a:t> assembling 24 spectra covering a 25-amino acid portion of </a:t>
            </a:r>
            <a:r>
              <a:rPr lang="en-US" sz="1200" b="1" i="1" u="none" strike="noStrike" kern="1200" baseline="0" dirty="0" smtClean="0">
                <a:solidFill>
                  <a:schemeClr val="tx1"/>
                </a:solidFill>
                <a:latin typeface="Arial" charset="0"/>
                <a:ea typeface="+mn-ea"/>
                <a:cs typeface="+mn-cs"/>
              </a:rPr>
              <a:t>C. </a:t>
            </a:r>
            <a:r>
              <a:rPr lang="en-US" sz="1200" b="1" i="1" u="none" strike="noStrike" kern="1200" baseline="0" dirty="0" err="1" smtClean="0">
                <a:solidFill>
                  <a:schemeClr val="tx1"/>
                </a:solidFill>
                <a:latin typeface="Arial" charset="0"/>
                <a:ea typeface="+mn-ea"/>
                <a:cs typeface="+mn-cs"/>
              </a:rPr>
              <a:t>atrox</a:t>
            </a:r>
            <a:r>
              <a:rPr lang="en-US" sz="1200" b="1" i="1" u="none" strike="noStrike" kern="1200" baseline="0" dirty="0" smtClean="0">
                <a:solidFill>
                  <a:schemeClr val="tx1"/>
                </a:solidFill>
                <a:latin typeface="Arial" charset="0"/>
                <a:ea typeface="+mn-ea"/>
                <a:cs typeface="+mn-cs"/>
              </a:rPr>
              <a:t> </a:t>
            </a:r>
            <a:r>
              <a:rPr lang="en-US" sz="1200" b="1" i="0" u="none" strike="noStrike" kern="1200" baseline="0" dirty="0" err="1" smtClean="0">
                <a:solidFill>
                  <a:schemeClr val="tx1"/>
                </a:solidFill>
                <a:latin typeface="Arial" charset="0"/>
                <a:ea typeface="+mn-ea"/>
                <a:cs typeface="+mn-cs"/>
              </a:rPr>
              <a:t>catrocollastatin</a:t>
            </a:r>
            <a:r>
              <a:rPr lang="en-US"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Note that no single spectrum contains all the </a:t>
            </a:r>
            <a:r>
              <a:rPr lang="en-US" sz="1200" b="0" i="1" u="none" strike="noStrike" kern="1200" baseline="0" dirty="0" smtClean="0">
                <a:solidFill>
                  <a:schemeClr val="tx1"/>
                </a:solidFill>
                <a:latin typeface="Arial" charset="0"/>
                <a:ea typeface="+mn-ea"/>
                <a:cs typeface="+mn-cs"/>
              </a:rPr>
              <a:t>b </a:t>
            </a:r>
            <a:r>
              <a:rPr lang="en-US" sz="1200" b="0" i="0" u="none" strike="noStrike" kern="1200" baseline="0" dirty="0" smtClean="0">
                <a:solidFill>
                  <a:schemeClr val="tx1"/>
                </a:solidFill>
                <a:latin typeface="Arial" charset="0"/>
                <a:ea typeface="+mn-ea"/>
                <a:cs typeface="+mn-cs"/>
              </a:rPr>
              <a:t>ions for the recovered sequence even after we recovered missing </a:t>
            </a:r>
            <a:r>
              <a:rPr lang="en-US" sz="1200" b="0" i="1" u="none" strike="noStrike" kern="1200" baseline="0" dirty="0" smtClean="0">
                <a:solidFill>
                  <a:schemeClr val="tx1"/>
                </a:solidFill>
                <a:latin typeface="Arial" charset="0"/>
                <a:ea typeface="+mn-ea"/>
                <a:cs typeface="+mn-cs"/>
              </a:rPr>
              <a:t>b </a:t>
            </a:r>
            <a:r>
              <a:rPr lang="en-US" sz="1200" b="0" i="0" u="none" strike="noStrike" kern="1200" baseline="0" dirty="0" smtClean="0">
                <a:solidFill>
                  <a:schemeClr val="tx1"/>
                </a:solidFill>
                <a:latin typeface="Arial" charset="0"/>
                <a:ea typeface="+mn-ea"/>
                <a:cs typeface="+mn-cs"/>
              </a:rPr>
              <a:t>ions from correlated ion types (</a:t>
            </a:r>
            <a:r>
              <a:rPr lang="en-US" sz="1200" b="0" i="1" u="none" strike="noStrike" kern="1200" baseline="0" dirty="0" smtClean="0">
                <a:solidFill>
                  <a:schemeClr val="tx1"/>
                </a:solidFill>
                <a:latin typeface="Arial" charset="0"/>
                <a:ea typeface="+mn-ea"/>
                <a:cs typeface="+mn-cs"/>
              </a:rPr>
              <a:t>e.g. y </a:t>
            </a:r>
            <a:r>
              <a:rPr lang="en-US" sz="1200" b="0" i="0" u="none" strike="noStrike" kern="1200" baseline="0" dirty="0" smtClean="0">
                <a:solidFill>
                  <a:schemeClr val="tx1"/>
                </a:solidFill>
                <a:latin typeface="Arial" charset="0"/>
                <a:ea typeface="+mn-ea"/>
                <a:cs typeface="+mn-cs"/>
              </a:rPr>
              <a:t>ions). </a:t>
            </a:r>
            <a:r>
              <a:rPr lang="en-US" sz="1200" b="0" i="1" u="none" strike="noStrike" kern="1200" baseline="0" dirty="0" smtClean="0">
                <a:solidFill>
                  <a:schemeClr val="tx1"/>
                </a:solidFill>
                <a:latin typeface="Arial" charset="0"/>
                <a:ea typeface="+mn-ea"/>
                <a:cs typeface="+mn-cs"/>
              </a:rPr>
              <a:t>a</a:t>
            </a:r>
            <a:r>
              <a:rPr lang="en-US"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de novo </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sequence reconstructed from the assembled spectra. </a:t>
            </a:r>
            <a:r>
              <a:rPr lang="en-US" sz="1200" b="0" i="1" u="none" strike="noStrike" kern="1200" baseline="0" dirty="0" smtClean="0">
                <a:solidFill>
                  <a:schemeClr val="tx1"/>
                </a:solidFill>
                <a:latin typeface="Arial" charset="0"/>
                <a:ea typeface="+mn-ea"/>
                <a:cs typeface="+mn-cs"/>
              </a:rPr>
              <a:t>b</a:t>
            </a:r>
            <a:r>
              <a:rPr lang="en-US" sz="1200" b="0" i="0" u="none" strike="noStrike" kern="1200" baseline="0" dirty="0" smtClean="0">
                <a:solidFill>
                  <a:schemeClr val="tx1"/>
                </a:solidFill>
                <a:latin typeface="Arial" charset="0"/>
                <a:ea typeface="+mn-ea"/>
                <a:cs typeface="+mn-cs"/>
              </a:rPr>
              <a:t>, MS/MS spectra assembled in the </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Each </a:t>
            </a:r>
            <a:r>
              <a:rPr lang="en-US" sz="1200" b="0" i="1" u="none" strike="noStrike" kern="1200" baseline="0" dirty="0" smtClean="0">
                <a:solidFill>
                  <a:schemeClr val="tx1"/>
                </a:solidFill>
                <a:latin typeface="Arial" charset="0"/>
                <a:ea typeface="+mn-ea"/>
                <a:cs typeface="+mn-cs"/>
              </a:rPr>
              <a:t>line </a:t>
            </a:r>
            <a:r>
              <a:rPr lang="en-US" sz="1200" b="0" i="0" u="none" strike="noStrike" kern="1200" baseline="0" dirty="0" smtClean="0">
                <a:solidFill>
                  <a:schemeClr val="tx1"/>
                </a:solidFill>
                <a:latin typeface="Arial" charset="0"/>
                <a:ea typeface="+mn-ea"/>
                <a:cs typeface="+mn-cs"/>
              </a:rPr>
              <a:t>corresponds to a different spectrum where matched </a:t>
            </a:r>
            <a:r>
              <a:rPr lang="en-US" sz="1200" b="0" i="1" u="none" strike="noStrike" kern="1200" baseline="0" dirty="0" smtClean="0">
                <a:solidFill>
                  <a:schemeClr val="tx1"/>
                </a:solidFill>
                <a:latin typeface="Arial" charset="0"/>
                <a:ea typeface="+mn-ea"/>
                <a:cs typeface="+mn-cs"/>
              </a:rPr>
              <a:t>b </a:t>
            </a:r>
            <a:r>
              <a:rPr lang="en-US" sz="1200" b="0" i="0" u="none" strike="noStrike" kern="1200" baseline="0" dirty="0" smtClean="0">
                <a:solidFill>
                  <a:schemeClr val="tx1"/>
                </a:solidFill>
                <a:latin typeface="Arial" charset="0"/>
                <a:ea typeface="+mn-ea"/>
                <a:cs typeface="+mn-cs"/>
              </a:rPr>
              <a:t>ions are shown as </a:t>
            </a:r>
            <a:r>
              <a:rPr lang="en-US" sz="1200" b="0" i="1" u="none" strike="noStrike" kern="1200" baseline="0" dirty="0" smtClean="0">
                <a:solidFill>
                  <a:schemeClr val="tx1"/>
                </a:solidFill>
                <a:latin typeface="Arial" charset="0"/>
                <a:ea typeface="+mn-ea"/>
                <a:cs typeface="+mn-cs"/>
              </a:rPr>
              <a:t>blue rectangles </a:t>
            </a:r>
            <a:r>
              <a:rPr lang="en-US" sz="1200" b="0" i="0" u="none" strike="noStrike" kern="1200" baseline="0" dirty="0" smtClean="0">
                <a:solidFill>
                  <a:schemeClr val="tx1"/>
                </a:solidFill>
                <a:latin typeface="Arial" charset="0"/>
                <a:ea typeface="+mn-ea"/>
                <a:cs typeface="+mn-cs"/>
              </a:rPr>
              <a:t>connected by </a:t>
            </a:r>
            <a:r>
              <a:rPr lang="en-US" sz="1200" b="0" i="1" u="none" strike="noStrike" kern="1200" baseline="0" dirty="0" smtClean="0">
                <a:solidFill>
                  <a:schemeClr val="tx1"/>
                </a:solidFill>
                <a:latin typeface="Arial" charset="0"/>
                <a:ea typeface="+mn-ea"/>
                <a:cs typeface="+mn-cs"/>
              </a:rPr>
              <a:t>arrows</a:t>
            </a:r>
            <a:r>
              <a:rPr lang="en-US" sz="1200" b="0" i="0" u="none" strike="noStrike" kern="1200" baseline="0" dirty="0" smtClean="0">
                <a:solidFill>
                  <a:schemeClr val="tx1"/>
                </a:solidFill>
                <a:latin typeface="Arial" charset="0"/>
                <a:ea typeface="+mn-ea"/>
                <a:cs typeface="+mn-cs"/>
              </a:rPr>
              <a:t>.</a:t>
            </a:r>
            <a:endParaRPr lang="en-US" dirty="0"/>
          </a:p>
        </p:txBody>
      </p:sp>
      <p:sp>
        <p:nvSpPr>
          <p:cNvPr id="4" name="Slide Number Placeholder 3"/>
          <p:cNvSpPr>
            <a:spLocks noGrp="1"/>
          </p:cNvSpPr>
          <p:nvPr>
            <p:ph type="sldNum" sz="quarter" idx="10"/>
          </p:nvPr>
        </p:nvSpPr>
        <p:spPr/>
        <p:txBody>
          <a:bodyPr/>
          <a:lstStyle/>
          <a:p>
            <a:fld id="{F99D0ACB-AB32-48BC-AAEB-B8230737FF53}" type="slidenum">
              <a:rPr lang="en-US" smtClean="0"/>
              <a:pPr/>
              <a:t>18</a:t>
            </a:fld>
            <a:endParaRPr lang="en-US"/>
          </a:p>
        </p:txBody>
      </p:sp>
    </p:spTree>
    <p:extLst>
      <p:ext uri="{BB962C8B-B14F-4D97-AF65-F5344CB8AC3E}">
        <p14:creationId xmlns:p14="http://schemas.microsoft.com/office/powerpoint/2010/main" val="3279121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FIG. 1. </a:t>
            </a:r>
            <a:r>
              <a:rPr lang="en-US" sz="1200" b="1" i="0" u="none" strike="noStrike" kern="1200" baseline="0" dirty="0" smtClean="0">
                <a:solidFill>
                  <a:schemeClr val="tx1"/>
                </a:solidFill>
                <a:latin typeface="Arial" charset="0"/>
                <a:ea typeface="+mn-ea"/>
                <a:cs typeface="+mn-cs"/>
              </a:rPr>
              <a:t>Meta-SPS Procedures. </a:t>
            </a:r>
            <a:r>
              <a:rPr lang="en-US" sz="1200" b="0" i="1" u="none" strike="noStrike" kern="1200" baseline="0" dirty="0" smtClean="0">
                <a:solidFill>
                  <a:schemeClr val="tx1"/>
                </a:solidFill>
                <a:latin typeface="Arial" charset="0"/>
                <a:ea typeface="+mn-ea"/>
                <a:cs typeface="+mn-cs"/>
              </a:rPr>
              <a:t>A</a:t>
            </a:r>
            <a:r>
              <a:rPr lang="en-US"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Green </a:t>
            </a:r>
            <a:r>
              <a:rPr lang="en-US" sz="1200" b="0" i="0" u="none" strike="noStrike" kern="1200" baseline="0" dirty="0" smtClean="0">
                <a:solidFill>
                  <a:schemeClr val="tx1"/>
                </a:solidFill>
                <a:latin typeface="Arial" charset="0"/>
                <a:ea typeface="+mn-ea"/>
                <a:cs typeface="+mn-cs"/>
              </a:rPr>
              <a:t>arrows denote procedures previously described in (1) and </a:t>
            </a:r>
            <a:r>
              <a:rPr lang="en-US" sz="1200" b="0" i="1" u="none" strike="noStrike" kern="1200" baseline="0" dirty="0" smtClean="0">
                <a:solidFill>
                  <a:schemeClr val="tx1"/>
                </a:solidFill>
                <a:latin typeface="Arial" charset="0"/>
                <a:ea typeface="+mn-ea"/>
                <a:cs typeface="+mn-cs"/>
              </a:rPr>
              <a:t>red </a:t>
            </a:r>
            <a:r>
              <a:rPr lang="en-US" sz="1200" b="0" i="0" u="none" strike="noStrike" kern="1200" baseline="0" dirty="0" smtClean="0">
                <a:solidFill>
                  <a:schemeClr val="tx1"/>
                </a:solidFill>
                <a:latin typeface="Arial" charset="0"/>
                <a:ea typeface="+mn-ea"/>
                <a:cs typeface="+mn-cs"/>
              </a:rPr>
              <a:t>arrows denote procedures described here. The SPS step involves spectral clustering by </a:t>
            </a:r>
            <a:r>
              <a:rPr lang="en-US" sz="1200" b="0" i="0" u="none" strike="noStrike" kern="1200" baseline="0" dirty="0" err="1" smtClean="0">
                <a:solidFill>
                  <a:schemeClr val="tx1"/>
                </a:solidFill>
                <a:latin typeface="Arial" charset="0"/>
                <a:ea typeface="+mn-ea"/>
                <a:cs typeface="+mn-cs"/>
              </a:rPr>
              <a:t>MSCluster</a:t>
            </a:r>
            <a:r>
              <a:rPr lang="en-US" sz="1200" b="0" i="0" u="none" strike="noStrike" kern="1200" baseline="0" dirty="0" smtClean="0">
                <a:solidFill>
                  <a:schemeClr val="tx1"/>
                </a:solidFill>
                <a:latin typeface="Arial" charset="0"/>
                <a:ea typeface="+mn-ea"/>
                <a:cs typeface="+mn-cs"/>
              </a:rPr>
              <a:t> (34), </a:t>
            </a:r>
            <a:r>
              <a:rPr lang="en-US" sz="1200" b="0" i="0" u="none" strike="noStrike" kern="1200" baseline="0" dirty="0" err="1" smtClean="0">
                <a:solidFill>
                  <a:schemeClr val="tx1"/>
                </a:solidFill>
                <a:latin typeface="Arial" charset="0"/>
                <a:ea typeface="+mn-ea"/>
                <a:cs typeface="+mn-cs"/>
              </a:rPr>
              <a:t>PepNovo</a:t>
            </a:r>
            <a:r>
              <a:rPr lang="en-US" sz="1200" b="0" i="0" u="none" strike="noStrike" kern="1200" baseline="0" dirty="0" smtClean="0">
                <a:solidFill>
                  <a:schemeClr val="tx1"/>
                </a:solidFill>
                <a:latin typeface="Arial" charset="0"/>
                <a:ea typeface="+mn-ea"/>
                <a:cs typeface="+mn-cs"/>
              </a:rPr>
              <a:t> PRM scoring (35), and assembly of mass spectra into </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 (1). </a:t>
            </a:r>
            <a:r>
              <a:rPr lang="en-US" sz="1200" b="0" i="1" u="none" strike="noStrike" kern="1200" baseline="0" dirty="0" smtClean="0">
                <a:solidFill>
                  <a:schemeClr val="tx1"/>
                </a:solidFill>
                <a:latin typeface="Arial" charset="0"/>
                <a:ea typeface="+mn-ea"/>
                <a:cs typeface="+mn-cs"/>
              </a:rPr>
              <a:t>B</a:t>
            </a:r>
            <a:r>
              <a:rPr lang="en-US" sz="1200" b="0" i="0" u="none" strike="noStrike" kern="1200" baseline="0" dirty="0" smtClean="0">
                <a:solidFill>
                  <a:schemeClr val="tx1"/>
                </a:solidFill>
                <a:latin typeface="Arial" charset="0"/>
                <a:ea typeface="+mn-ea"/>
                <a:cs typeface="+mn-cs"/>
              </a:rPr>
              <a:t>, An alignment between two PRM spectra is represented as the shift of the second spectrum </a:t>
            </a:r>
            <a:r>
              <a:rPr lang="en-US" sz="1200" b="0" i="0" u="none" strike="noStrike" kern="1200" baseline="0" dirty="0" err="1" smtClean="0">
                <a:solidFill>
                  <a:schemeClr val="tx1"/>
                </a:solidFill>
                <a:latin typeface="Arial" charset="0"/>
                <a:ea typeface="+mn-ea"/>
                <a:cs typeface="+mn-cs"/>
              </a:rPr>
              <a:t>wrt</a:t>
            </a:r>
            <a:r>
              <a:rPr lang="en-US" sz="1200" b="0" i="0" u="none" strike="noStrike" kern="1200" baseline="0" dirty="0" smtClean="0">
                <a:solidFill>
                  <a:schemeClr val="tx1"/>
                </a:solidFill>
                <a:latin typeface="Arial" charset="0"/>
                <a:ea typeface="+mn-ea"/>
                <a:cs typeface="+mn-cs"/>
              </a:rPr>
              <a:t> the first that yields the highest possible score. The displayed scoring function takes the minimum matched/overlapping intensity ratio and multiplies by the number of matching peaks (denoted by </a:t>
            </a:r>
            <a:r>
              <a:rPr lang="en-US" sz="1200" b="0" i="1" u="none" strike="noStrike" kern="1200" baseline="0" dirty="0" smtClean="0">
                <a:solidFill>
                  <a:schemeClr val="tx1"/>
                </a:solidFill>
                <a:latin typeface="Arial" charset="0"/>
                <a:ea typeface="+mn-ea"/>
                <a:cs typeface="+mn-cs"/>
              </a:rPr>
              <a:t>MP</a:t>
            </a:r>
            <a:r>
              <a:rPr lang="en-US" sz="1200" b="0" i="0" u="none" strike="noStrike" kern="1200" baseline="0" dirty="0" smtClean="0">
                <a:solidFill>
                  <a:schemeClr val="tx1"/>
                </a:solidFill>
                <a:latin typeface="Arial" charset="0"/>
                <a:ea typeface="+mn-ea"/>
                <a:cs typeface="+mn-cs"/>
              </a:rPr>
              <a:t>(</a:t>
            </a:r>
            <a:r>
              <a:rPr lang="en-US" sz="1200" b="0" i="1" u="none" strike="noStrike" kern="1200" baseline="0" dirty="0" smtClean="0">
                <a:solidFill>
                  <a:schemeClr val="tx1"/>
                </a:solidFill>
                <a:latin typeface="Arial" charset="0"/>
                <a:ea typeface="+mn-ea"/>
                <a:cs typeface="+mn-cs"/>
              </a:rPr>
              <a:t>A</a:t>
            </a:r>
            <a:r>
              <a:rPr lang="en-US" sz="1200" b="0" i="0" u="none" strike="noStrike" kern="1200" baseline="0" dirty="0" smtClean="0">
                <a:solidFill>
                  <a:schemeClr val="tx1"/>
                </a:solidFill>
                <a:latin typeface="Arial" charset="0"/>
                <a:ea typeface="+mn-ea"/>
                <a:cs typeface="+mn-cs"/>
              </a:rPr>
              <a:t>) for alignment </a:t>
            </a:r>
            <a:r>
              <a:rPr lang="en-US" sz="1200" b="0" i="1" u="none" strike="noStrike" kern="1200" baseline="0" dirty="0" err="1" smtClean="0">
                <a:solidFill>
                  <a:schemeClr val="tx1"/>
                </a:solidFill>
                <a:latin typeface="Arial" charset="0"/>
                <a:ea typeface="+mn-ea"/>
                <a:cs typeface="+mn-cs"/>
              </a:rPr>
              <a:t>ASi</a:t>
            </a:r>
            <a:r>
              <a:rPr lang="en-US" sz="1200" b="0" i="0" u="none" strike="noStrike" kern="1200" baseline="0" dirty="0" err="1" smtClean="0">
                <a:solidFill>
                  <a:schemeClr val="tx1"/>
                </a:solidFill>
                <a:latin typeface="Arial" charset="0"/>
                <a:ea typeface="+mn-ea"/>
                <a:cs typeface="+mn-cs"/>
              </a:rPr>
              <a:t>,</a:t>
            </a:r>
            <a:r>
              <a:rPr lang="en-US" sz="1200" b="0" i="1" u="none" strike="noStrike" kern="1200" baseline="0" dirty="0" err="1" smtClean="0">
                <a:solidFill>
                  <a:schemeClr val="tx1"/>
                </a:solidFill>
                <a:latin typeface="Arial" charset="0"/>
                <a:ea typeface="+mn-ea"/>
                <a:cs typeface="+mn-cs"/>
              </a:rPr>
              <a:t>Sj</a:t>
            </a:r>
            <a:r>
              <a:rPr lang="en-US" sz="1200" b="0" i="0" u="none" strike="noStrike" kern="1200" baseline="0" dirty="0" smtClean="0">
                <a:solidFill>
                  <a:schemeClr val="tx1"/>
                </a:solidFill>
                <a:latin typeface="Arial" charset="0"/>
                <a:ea typeface="+mn-ea"/>
                <a:cs typeface="+mn-cs"/>
              </a:rPr>
              <a:t> between </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PRM spectra </a:t>
            </a:r>
            <a:r>
              <a:rPr lang="en-US" sz="1200" b="0" i="1" u="none" strike="noStrike" kern="1200" baseline="0" dirty="0" smtClean="0">
                <a:solidFill>
                  <a:schemeClr val="tx1"/>
                </a:solidFill>
                <a:latin typeface="Arial" charset="0"/>
                <a:ea typeface="+mn-ea"/>
                <a:cs typeface="+mn-cs"/>
              </a:rPr>
              <a:t>Si </a:t>
            </a:r>
            <a:r>
              <a:rPr lang="en-US" sz="1200" b="0" i="0" u="none" strike="noStrike" kern="1200" baseline="0" dirty="0" smtClean="0">
                <a:solidFill>
                  <a:schemeClr val="tx1"/>
                </a:solidFill>
                <a:latin typeface="Arial" charset="0"/>
                <a:ea typeface="+mn-ea"/>
                <a:cs typeface="+mn-cs"/>
              </a:rPr>
              <a:t>and </a:t>
            </a:r>
            <a:r>
              <a:rPr lang="en-US" sz="1200" b="0" i="1" u="none" strike="noStrike" kern="1200" baseline="0" dirty="0" err="1" smtClean="0">
                <a:solidFill>
                  <a:schemeClr val="tx1"/>
                </a:solidFill>
                <a:latin typeface="Arial" charset="0"/>
                <a:ea typeface="+mn-ea"/>
                <a:cs typeface="+mn-cs"/>
              </a:rPr>
              <a:t>Sj</a:t>
            </a:r>
            <a:r>
              <a:rPr lang="en-US" sz="1200" b="0" i="0" u="none" strike="noStrike" kern="1200" baseline="0" dirty="0" smtClean="0">
                <a:solidFill>
                  <a:schemeClr val="tx1"/>
                </a:solidFill>
                <a:latin typeface="Arial" charset="0"/>
                <a:ea typeface="+mn-ea"/>
                <a:cs typeface="+mn-cs"/>
              </a:rPr>
              <a:t>). Matched and overlapping intensities for each spectrum are displayed as </a:t>
            </a:r>
            <a:r>
              <a:rPr lang="en-US" sz="1200" b="0" i="1" u="none" strike="noStrike" kern="1200" baseline="0" dirty="0" smtClean="0">
                <a:solidFill>
                  <a:schemeClr val="tx1"/>
                </a:solidFill>
                <a:latin typeface="Arial" charset="0"/>
                <a:ea typeface="+mn-ea"/>
                <a:cs typeface="+mn-cs"/>
              </a:rPr>
              <a:t>red </a:t>
            </a:r>
            <a:r>
              <a:rPr lang="en-US" sz="1200" b="0" i="0" u="none" strike="noStrike" kern="1200" baseline="0" dirty="0" smtClean="0">
                <a:solidFill>
                  <a:schemeClr val="tx1"/>
                </a:solidFill>
                <a:latin typeface="Arial" charset="0"/>
                <a:ea typeface="+mn-ea"/>
                <a:cs typeface="+mn-cs"/>
              </a:rPr>
              <a:t>and </a:t>
            </a:r>
            <a:r>
              <a:rPr lang="en-US" sz="1200" b="0" i="1" u="none" strike="noStrike" kern="1200" baseline="0" dirty="0" smtClean="0">
                <a:solidFill>
                  <a:schemeClr val="tx1"/>
                </a:solidFill>
                <a:latin typeface="Arial" charset="0"/>
                <a:ea typeface="+mn-ea"/>
                <a:cs typeface="+mn-cs"/>
              </a:rPr>
              <a:t>blue </a:t>
            </a:r>
            <a:r>
              <a:rPr lang="en-US" sz="1200" b="0" i="0" u="none" strike="noStrike" kern="1200" baseline="0" dirty="0" smtClean="0">
                <a:solidFill>
                  <a:schemeClr val="tx1"/>
                </a:solidFill>
                <a:latin typeface="Arial" charset="0"/>
                <a:ea typeface="+mn-ea"/>
                <a:cs typeface="+mn-cs"/>
              </a:rPr>
              <a:t>boxed regions, respectively. Sequences are not known in advance; shown only for illustration purposes. </a:t>
            </a:r>
            <a:r>
              <a:rPr lang="en-US" sz="1200" b="0" i="1" u="none" strike="noStrike" kern="1200" baseline="0" dirty="0" smtClean="0">
                <a:solidFill>
                  <a:schemeClr val="tx1"/>
                </a:solidFill>
                <a:latin typeface="Arial" charset="0"/>
                <a:ea typeface="+mn-ea"/>
                <a:cs typeface="+mn-cs"/>
              </a:rPr>
              <a:t>C</a:t>
            </a:r>
            <a:r>
              <a:rPr lang="en-US" sz="1200" b="0" i="0" u="none" strike="noStrike" kern="1200" baseline="0" dirty="0" smtClean="0">
                <a:solidFill>
                  <a:schemeClr val="tx1"/>
                </a:solidFill>
                <a:latin typeface="Arial" charset="0"/>
                <a:ea typeface="+mn-ea"/>
                <a:cs typeface="+mn-cs"/>
              </a:rPr>
              <a:t>, Here aligned SPS </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 are assembled into meta-</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 by iteratively merging the highest scoring alignment until remaining alignments have a low score. By merging the highest scoring alignment at every iteration, it is guaranteed that all inconsistent alignments that were removed have a lower score. </a:t>
            </a:r>
            <a:r>
              <a:rPr lang="en-US" sz="1200" b="0" i="1" u="none" strike="noStrike" kern="1200" baseline="0" dirty="0" smtClean="0">
                <a:solidFill>
                  <a:schemeClr val="tx1"/>
                </a:solidFill>
                <a:latin typeface="Arial" charset="0"/>
                <a:ea typeface="+mn-ea"/>
                <a:cs typeface="+mn-cs"/>
              </a:rPr>
              <a:t>D</a:t>
            </a:r>
            <a:r>
              <a:rPr lang="en-US"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Green </a:t>
            </a:r>
            <a:r>
              <a:rPr lang="en-US" sz="1200" b="0" i="0" u="none" strike="noStrike" kern="1200" baseline="0" dirty="0" smtClean="0">
                <a:solidFill>
                  <a:schemeClr val="tx1"/>
                </a:solidFill>
                <a:latin typeface="Arial" charset="0"/>
                <a:ea typeface="+mn-ea"/>
                <a:cs typeface="+mn-cs"/>
              </a:rPr>
              <a:t>arrows denote merged alignments and numbers correspond to the order in which they alignments are merged. Initially, every </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was in its own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The 6 meta-</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 were then merged by five alignments, yielding a single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PRM spectrum and its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sequence.</a:t>
            </a:r>
            <a:endParaRPr lang="en-US" dirty="0"/>
          </a:p>
        </p:txBody>
      </p:sp>
      <p:sp>
        <p:nvSpPr>
          <p:cNvPr id="4" name="Slide Number Placeholder 3"/>
          <p:cNvSpPr>
            <a:spLocks noGrp="1"/>
          </p:cNvSpPr>
          <p:nvPr>
            <p:ph type="sldNum" sz="quarter" idx="10"/>
          </p:nvPr>
        </p:nvSpPr>
        <p:spPr/>
        <p:txBody>
          <a:bodyPr/>
          <a:lstStyle/>
          <a:p>
            <a:fld id="{F99D0ACB-AB32-48BC-AAEB-B8230737FF53}" type="slidenum">
              <a:rPr lang="en-US" smtClean="0"/>
              <a:pPr/>
              <a:t>19</a:t>
            </a:fld>
            <a:endParaRPr lang="en-US"/>
          </a:p>
        </p:txBody>
      </p:sp>
    </p:spTree>
    <p:extLst>
      <p:ext uri="{BB962C8B-B14F-4D97-AF65-F5344CB8AC3E}">
        <p14:creationId xmlns:p14="http://schemas.microsoft.com/office/powerpoint/2010/main" val="2278795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Figure 1.</a:t>
            </a:r>
            <a:r>
              <a:rPr lang="en-US" sz="1200" kern="1200" dirty="0" smtClean="0">
                <a:solidFill>
                  <a:schemeClr val="tx1"/>
                </a:solidFill>
                <a:effectLst/>
                <a:latin typeface="Arial" charset="0"/>
                <a:ea typeface="+mn-ea"/>
                <a:cs typeface="+mn-cs"/>
              </a:rPr>
              <a:t> </a:t>
            </a:r>
            <a:r>
              <a:rPr lang="en-US" sz="1200" b="1" kern="1200" dirty="0" smtClean="0">
                <a:solidFill>
                  <a:schemeClr val="tx1"/>
                </a:solidFill>
                <a:effectLst/>
                <a:latin typeface="Arial" charset="0"/>
                <a:ea typeface="+mn-ea"/>
                <a:cs typeface="+mn-cs"/>
              </a:rPr>
              <a:t>Overview of Updated Meta-SPS Procedures:</a:t>
            </a:r>
            <a:r>
              <a:rPr lang="en-US" sz="1200" kern="1200" dirty="0" smtClean="0">
                <a:solidFill>
                  <a:schemeClr val="tx1"/>
                </a:solidFill>
                <a:effectLst/>
                <a:latin typeface="Arial" charset="0"/>
                <a:ea typeface="+mn-ea"/>
                <a:cs typeface="+mn-cs"/>
              </a:rPr>
              <a:t> Green arrows denote procedures previously described in (</a:t>
            </a:r>
            <a:r>
              <a:rPr lang="en-US" sz="1200" i="1" kern="1200" dirty="0" smtClean="0">
                <a:solidFill>
                  <a:schemeClr val="tx1"/>
                </a:solidFill>
                <a:effectLst/>
                <a:latin typeface="Arial" charset="0"/>
                <a:ea typeface="+mn-ea"/>
                <a:cs typeface="+mn-cs"/>
              </a:rPr>
              <a:t>28</a:t>
            </a:r>
            <a:r>
              <a:rPr lang="en-US" sz="1200" kern="1200" dirty="0" smtClean="0">
                <a:solidFill>
                  <a:schemeClr val="tx1"/>
                </a:solidFill>
                <a:effectLst/>
                <a:latin typeface="Arial" charset="0"/>
                <a:ea typeface="+mn-ea"/>
                <a:cs typeface="+mn-cs"/>
              </a:rPr>
              <a:t>) and (</a:t>
            </a:r>
            <a:r>
              <a:rPr lang="en-US" sz="1200" i="1" kern="1200" dirty="0" smtClean="0">
                <a:solidFill>
                  <a:schemeClr val="tx1"/>
                </a:solidFill>
                <a:effectLst/>
                <a:latin typeface="Arial" charset="0"/>
                <a:ea typeface="+mn-ea"/>
                <a:cs typeface="+mn-cs"/>
              </a:rPr>
              <a:t>20</a:t>
            </a:r>
            <a:r>
              <a:rPr lang="en-US" sz="1200" kern="1200" dirty="0" smtClean="0">
                <a:solidFill>
                  <a:schemeClr val="tx1"/>
                </a:solidFill>
                <a:effectLst/>
                <a:latin typeface="Arial" charset="0"/>
                <a:ea typeface="+mn-ea"/>
                <a:cs typeface="+mn-cs"/>
              </a:rPr>
              <a:t>) while red arrows denote updated procedures described here. Parts of this figure are reproduced from Figure 1a in (</a:t>
            </a:r>
            <a:r>
              <a:rPr lang="en-US" sz="1200" i="1" kern="1200" dirty="0" smtClean="0">
                <a:solidFill>
                  <a:schemeClr val="tx1"/>
                </a:solidFill>
                <a:effectLst/>
                <a:latin typeface="Arial" charset="0"/>
                <a:ea typeface="+mn-ea"/>
                <a:cs typeface="+mn-cs"/>
              </a:rPr>
              <a:t>28</a:t>
            </a:r>
            <a:r>
              <a:rPr lang="en-US" sz="1200" kern="1200" dirty="0" smtClean="0">
                <a:solidFill>
                  <a:schemeClr val="tx1"/>
                </a:solidFill>
                <a:effectLst/>
                <a:latin typeface="Arial" charset="0"/>
                <a:ea typeface="+mn-ea"/>
                <a:cs typeface="+mn-cs"/>
              </a:rPr>
              <a:t>).</a:t>
            </a:r>
          </a:p>
          <a:p>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endParaRPr lang="en-US" dirty="0"/>
          </a:p>
        </p:txBody>
      </p:sp>
      <p:sp>
        <p:nvSpPr>
          <p:cNvPr id="4" name="Slide Number Placeholder 3"/>
          <p:cNvSpPr>
            <a:spLocks noGrp="1"/>
          </p:cNvSpPr>
          <p:nvPr>
            <p:ph type="sldNum" sz="quarter" idx="10"/>
          </p:nvPr>
        </p:nvSpPr>
        <p:spPr/>
        <p:txBody>
          <a:bodyPr/>
          <a:lstStyle/>
          <a:p>
            <a:fld id="{F99D0ACB-AB32-48BC-AAEB-B8230737FF53}" type="slidenum">
              <a:rPr lang="en-US" smtClean="0"/>
              <a:pPr/>
              <a:t>20</a:t>
            </a:fld>
            <a:endParaRPr lang="en-US"/>
          </a:p>
        </p:txBody>
      </p:sp>
    </p:spTree>
    <p:extLst>
      <p:ext uri="{BB962C8B-B14F-4D97-AF65-F5344CB8AC3E}">
        <p14:creationId xmlns:p14="http://schemas.microsoft.com/office/powerpoint/2010/main" val="1673791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FIG. 3. </a:t>
            </a:r>
            <a:r>
              <a:rPr lang="en-US" sz="1200" b="1" i="0" u="none" strike="noStrike" kern="1200" baseline="0" dirty="0" smtClean="0">
                <a:solidFill>
                  <a:schemeClr val="tx1"/>
                </a:solidFill>
                <a:latin typeface="Arial" charset="0"/>
                <a:ea typeface="+mn-ea"/>
                <a:cs typeface="+mn-cs"/>
              </a:rPr>
              <a:t>De novo sequencing length, coverage, and accuracy. </a:t>
            </a:r>
            <a:r>
              <a:rPr lang="en-US" sz="1200" b="0" i="1" u="none" strike="noStrike" kern="1200" baseline="0" dirty="0" smtClean="0">
                <a:solidFill>
                  <a:schemeClr val="tx1"/>
                </a:solidFill>
                <a:latin typeface="Arial" charset="0"/>
                <a:ea typeface="+mn-ea"/>
                <a:cs typeface="+mn-cs"/>
              </a:rPr>
              <a:t>B</a:t>
            </a:r>
            <a:r>
              <a:rPr lang="en-US" sz="1200" b="0" i="0" u="none" strike="noStrike" kern="1200" baseline="0" dirty="0" smtClean="0">
                <a:solidFill>
                  <a:schemeClr val="tx1"/>
                </a:solidFill>
                <a:latin typeface="Arial" charset="0"/>
                <a:ea typeface="+mn-ea"/>
                <a:cs typeface="+mn-cs"/>
              </a:rPr>
              <a:t>, Protein identifiers</a:t>
            </a:r>
          </a:p>
          <a:p>
            <a:r>
              <a:rPr lang="en-US" sz="1200" b="0" i="0" u="none" strike="noStrike" kern="1200" baseline="0" dirty="0" smtClean="0">
                <a:solidFill>
                  <a:schemeClr val="tx1"/>
                </a:solidFill>
                <a:latin typeface="Arial" charset="0"/>
                <a:ea typeface="+mn-ea"/>
                <a:cs typeface="+mn-cs"/>
              </a:rPr>
              <a:t>are: </a:t>
            </a:r>
            <a:r>
              <a:rPr lang="en-US" sz="1200" b="0" i="1" u="none" strike="noStrike" kern="1200" baseline="0" dirty="0" smtClean="0">
                <a:solidFill>
                  <a:schemeClr val="tx1"/>
                </a:solidFill>
                <a:latin typeface="Arial" charset="0"/>
                <a:ea typeface="+mn-ea"/>
                <a:cs typeface="+mn-cs"/>
              </a:rPr>
              <a:t>P1 </a:t>
            </a:r>
            <a:r>
              <a:rPr lang="en-US" sz="1200" b="0" i="0" u="none" strike="noStrike" kern="1200" baseline="0" dirty="0" smtClean="0">
                <a:solidFill>
                  <a:schemeClr val="tx1"/>
                </a:solidFill>
                <a:latin typeface="Arial" charset="0"/>
                <a:ea typeface="+mn-ea"/>
                <a:cs typeface="+mn-cs"/>
              </a:rPr>
              <a:t>- </a:t>
            </a:r>
            <a:r>
              <a:rPr lang="en-US" sz="1200" b="0" i="0" u="none" strike="noStrike" kern="1200" baseline="0" dirty="0" err="1" smtClean="0">
                <a:solidFill>
                  <a:schemeClr val="tx1"/>
                </a:solidFill>
                <a:latin typeface="Arial" charset="0"/>
                <a:ea typeface="+mn-ea"/>
                <a:cs typeface="+mn-cs"/>
              </a:rPr>
              <a:t>leptin</a:t>
            </a:r>
            <a:r>
              <a:rPr lang="en-US" sz="1200" b="0" i="0" u="none" strike="noStrike" kern="1200" baseline="0" dirty="0" smtClean="0">
                <a:solidFill>
                  <a:schemeClr val="tx1"/>
                </a:solidFill>
                <a:latin typeface="Arial" charset="0"/>
                <a:ea typeface="+mn-ea"/>
                <a:cs typeface="+mn-cs"/>
              </a:rPr>
              <a:t> precursor, </a:t>
            </a:r>
            <a:r>
              <a:rPr lang="en-US" sz="1200" b="0" i="1" u="none" strike="noStrike" kern="1200" baseline="0" dirty="0" smtClean="0">
                <a:solidFill>
                  <a:schemeClr val="tx1"/>
                </a:solidFill>
                <a:latin typeface="Arial" charset="0"/>
                <a:ea typeface="+mn-ea"/>
                <a:cs typeface="+mn-cs"/>
              </a:rPr>
              <a:t>P2 </a:t>
            </a:r>
            <a:r>
              <a:rPr lang="en-US" sz="1200" b="0" i="0" u="none" strike="noStrike" kern="1200" baseline="0" dirty="0" smtClean="0">
                <a:solidFill>
                  <a:schemeClr val="tx1"/>
                </a:solidFill>
                <a:latin typeface="Arial" charset="0"/>
                <a:ea typeface="+mn-ea"/>
                <a:cs typeface="+mn-cs"/>
              </a:rPr>
              <a:t>- </a:t>
            </a:r>
            <a:r>
              <a:rPr lang="en-US" sz="1200" b="0" i="0" u="none" strike="noStrike" kern="1200" baseline="0" dirty="0" err="1" smtClean="0">
                <a:solidFill>
                  <a:schemeClr val="tx1"/>
                </a:solidFill>
                <a:latin typeface="Arial" charset="0"/>
                <a:ea typeface="+mn-ea"/>
                <a:cs typeface="+mn-cs"/>
              </a:rPr>
              <a:t>kallikrein</a:t>
            </a:r>
            <a:r>
              <a:rPr lang="en-US" sz="1200" b="0" i="0" u="none" strike="noStrike" kern="1200" baseline="0" dirty="0" smtClean="0">
                <a:solidFill>
                  <a:schemeClr val="tx1"/>
                </a:solidFill>
                <a:latin typeface="Arial" charset="0"/>
                <a:ea typeface="+mn-ea"/>
                <a:cs typeface="+mn-cs"/>
              </a:rPr>
              <a:t>-related peptidase, </a:t>
            </a:r>
            <a:r>
              <a:rPr lang="en-US" sz="1200" b="0" i="1" u="none" strike="noStrike" kern="1200" baseline="0" dirty="0" smtClean="0">
                <a:solidFill>
                  <a:schemeClr val="tx1"/>
                </a:solidFill>
                <a:latin typeface="Arial" charset="0"/>
                <a:ea typeface="+mn-ea"/>
                <a:cs typeface="+mn-cs"/>
              </a:rPr>
              <a:t>P3 </a:t>
            </a:r>
            <a:r>
              <a:rPr lang="en-US" sz="1200" b="0" i="0" u="none" strike="noStrike" kern="1200" baseline="0" dirty="0" smtClean="0">
                <a:solidFill>
                  <a:schemeClr val="tx1"/>
                </a:solidFill>
                <a:latin typeface="Arial" charset="0"/>
                <a:ea typeface="+mn-ea"/>
                <a:cs typeface="+mn-cs"/>
              </a:rPr>
              <a:t>- </a:t>
            </a:r>
            <a:r>
              <a:rPr lang="en-US" sz="1200" b="0" i="0" u="none" strike="noStrike" kern="1200" baseline="0" dirty="0" err="1" smtClean="0">
                <a:solidFill>
                  <a:schemeClr val="tx1"/>
                </a:solidFill>
                <a:latin typeface="Arial" charset="0"/>
                <a:ea typeface="+mn-ea"/>
                <a:cs typeface="+mn-cs"/>
              </a:rPr>
              <a:t>GroEL</a:t>
            </a:r>
            <a:r>
              <a:rPr lang="en-US"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P4 </a:t>
            </a:r>
            <a:r>
              <a:rPr lang="en-US" sz="1200" b="0" i="0" u="none" strike="noStrike" kern="1200" baseline="0" dirty="0" smtClean="0">
                <a:solidFill>
                  <a:schemeClr val="tx1"/>
                </a:solidFill>
                <a:latin typeface="Arial" charset="0"/>
                <a:ea typeface="+mn-ea"/>
                <a:cs typeface="+mn-cs"/>
              </a:rPr>
              <a:t>- myoglobin, </a:t>
            </a:r>
            <a:r>
              <a:rPr lang="en-US" sz="1200" b="0" i="1" u="none" strike="noStrike" kern="1200" baseline="0" dirty="0" smtClean="0">
                <a:solidFill>
                  <a:schemeClr val="tx1"/>
                </a:solidFill>
                <a:latin typeface="Arial" charset="0"/>
                <a:ea typeface="+mn-ea"/>
                <a:cs typeface="+mn-cs"/>
              </a:rPr>
              <a:t>P5 </a:t>
            </a:r>
            <a:r>
              <a:rPr lang="en-US" sz="1200" b="0" i="0" u="none" strike="noStrike" kern="1200" baseline="0" dirty="0" smtClean="0">
                <a:solidFill>
                  <a:schemeClr val="tx1"/>
                </a:solidFill>
                <a:latin typeface="Arial" charset="0"/>
                <a:ea typeface="+mn-ea"/>
                <a:cs typeface="+mn-cs"/>
              </a:rPr>
              <a:t>- </a:t>
            </a:r>
            <a:r>
              <a:rPr lang="en-US" sz="1200" b="0" i="0" u="none" strike="noStrike" kern="1200" baseline="0" dirty="0" err="1" smtClean="0">
                <a:solidFill>
                  <a:schemeClr val="tx1"/>
                </a:solidFill>
                <a:latin typeface="Arial" charset="0"/>
                <a:ea typeface="+mn-ea"/>
                <a:cs typeface="+mn-cs"/>
              </a:rPr>
              <a:t>aprotinin</a:t>
            </a:r>
            <a:r>
              <a:rPr lang="en-US"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P6 </a:t>
            </a:r>
            <a:r>
              <a:rPr lang="en-US" sz="1200" b="0" i="0" u="none" strike="noStrike" kern="1200" baseline="0" dirty="0" smtClean="0">
                <a:solidFill>
                  <a:schemeClr val="tx1"/>
                </a:solidFill>
                <a:latin typeface="Arial" charset="0"/>
                <a:ea typeface="+mn-ea"/>
                <a:cs typeface="+mn-cs"/>
              </a:rPr>
              <a:t>– peroxidase. </a:t>
            </a:r>
            <a:r>
              <a:rPr lang="en-US" sz="1200" b="0" i="1" u="none" strike="noStrike" kern="1200" baseline="0" dirty="0" smtClean="0">
                <a:solidFill>
                  <a:schemeClr val="tx1"/>
                </a:solidFill>
                <a:latin typeface="Arial" charset="0"/>
                <a:ea typeface="+mn-ea"/>
                <a:cs typeface="+mn-cs"/>
              </a:rPr>
              <a:t>Protein Length </a:t>
            </a:r>
            <a:r>
              <a:rPr lang="en-US" sz="1200" b="0" i="0" u="none" strike="noStrike" kern="1200" baseline="0" dirty="0" smtClean="0">
                <a:solidFill>
                  <a:schemeClr val="tx1"/>
                </a:solidFill>
                <a:latin typeface="Arial" charset="0"/>
                <a:ea typeface="+mn-ea"/>
                <a:cs typeface="+mn-cs"/>
              </a:rPr>
              <a:t>is the length of each reference protein in amino acid residues. </a:t>
            </a:r>
            <a:r>
              <a:rPr lang="en-US" sz="1200" b="0" i="1" u="none" strike="noStrike" kern="1200" baseline="0" dirty="0" smtClean="0">
                <a:solidFill>
                  <a:schemeClr val="tx1"/>
                </a:solidFill>
                <a:latin typeface="Arial" charset="0"/>
                <a:ea typeface="+mn-ea"/>
                <a:cs typeface="+mn-cs"/>
              </a:rPr>
              <a:t>Spectrum Coverage </a:t>
            </a:r>
            <a:r>
              <a:rPr lang="en-US" sz="1200" b="0" i="0" u="none" strike="noStrike" kern="1200" baseline="0" dirty="0" smtClean="0">
                <a:solidFill>
                  <a:schemeClr val="tx1"/>
                </a:solidFill>
                <a:latin typeface="Arial" charset="0"/>
                <a:ea typeface="+mn-ea"/>
                <a:cs typeface="+mn-cs"/>
              </a:rPr>
              <a:t>is the percent of each protein covered by peptides identified MS-GFDB with 1% FDR. </a:t>
            </a:r>
            <a:r>
              <a:rPr lang="en-US" sz="1200" b="0" i="1" u="none" strike="noStrike" kern="1200" baseline="0" dirty="0" smtClean="0">
                <a:solidFill>
                  <a:schemeClr val="tx1"/>
                </a:solidFill>
                <a:latin typeface="Arial" charset="0"/>
                <a:ea typeface="+mn-ea"/>
                <a:cs typeface="+mn-cs"/>
              </a:rPr>
              <a:t>Coverage </a:t>
            </a:r>
            <a:r>
              <a:rPr lang="en-US" sz="1200" b="0" i="0" u="none" strike="noStrike" kern="1200" baseline="0" dirty="0" smtClean="0">
                <a:solidFill>
                  <a:schemeClr val="tx1"/>
                </a:solidFill>
                <a:latin typeface="Arial" charset="0"/>
                <a:ea typeface="+mn-ea"/>
                <a:cs typeface="+mn-cs"/>
              </a:rPr>
              <a:t>is taken over all mapped </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 and </a:t>
            </a:r>
            <a:r>
              <a:rPr lang="en-US" sz="1200" b="0" i="1" u="none" strike="noStrike" kern="1200" baseline="0" dirty="0" smtClean="0">
                <a:solidFill>
                  <a:schemeClr val="tx1"/>
                </a:solidFill>
                <a:latin typeface="Arial" charset="0"/>
                <a:ea typeface="+mn-ea"/>
                <a:cs typeface="+mn-cs"/>
              </a:rPr>
              <a:t>Accuracy </a:t>
            </a:r>
            <a:r>
              <a:rPr lang="en-US" sz="1200" b="0" i="0" u="none" strike="noStrike" kern="1200" baseline="0" dirty="0" smtClean="0">
                <a:solidFill>
                  <a:schemeClr val="tx1"/>
                </a:solidFill>
                <a:latin typeface="Arial" charset="0"/>
                <a:ea typeface="+mn-ea"/>
                <a:cs typeface="+mn-cs"/>
              </a:rPr>
              <a:t>is taken over all identified meta-</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 Mapped meta-</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 must be aligned to a reference protein as described in the text whereas identified meta-</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 must assemble at least one identified spectrum whose peptide sequence is a substring of a reference protein. </a:t>
            </a:r>
            <a:r>
              <a:rPr lang="en-US" sz="1200" b="0" i="1" u="none" strike="noStrike" kern="1200" baseline="0" dirty="0" smtClean="0">
                <a:solidFill>
                  <a:schemeClr val="tx1"/>
                </a:solidFill>
                <a:latin typeface="Arial" charset="0"/>
                <a:ea typeface="+mn-ea"/>
                <a:cs typeface="+mn-cs"/>
              </a:rPr>
              <a:t>Sequencing Coverage </a:t>
            </a:r>
            <a:r>
              <a:rPr lang="en-US" sz="1200" b="0" i="0" u="none" strike="noStrike" kern="1200" baseline="0" dirty="0" smtClean="0">
                <a:solidFill>
                  <a:schemeClr val="tx1"/>
                </a:solidFill>
                <a:latin typeface="Arial" charset="0"/>
                <a:ea typeface="+mn-ea"/>
                <a:cs typeface="+mn-cs"/>
              </a:rPr>
              <a:t>is the percent of amino acids in each protein covered by at least one mapped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sequence. </a:t>
            </a:r>
            <a:r>
              <a:rPr lang="en-US" sz="1200" b="0" i="1" u="none" strike="noStrike" kern="1200" baseline="0" dirty="0" smtClean="0">
                <a:solidFill>
                  <a:schemeClr val="tx1"/>
                </a:solidFill>
                <a:latin typeface="Arial" charset="0"/>
                <a:ea typeface="+mn-ea"/>
                <a:cs typeface="+mn-cs"/>
              </a:rPr>
              <a:t>Coverage Redundancy </a:t>
            </a:r>
            <a:r>
              <a:rPr lang="en-US" sz="1200" b="0" i="0" u="none" strike="noStrike" kern="1200" baseline="0" dirty="0" smtClean="0">
                <a:solidFill>
                  <a:schemeClr val="tx1"/>
                </a:solidFill>
                <a:latin typeface="Arial" charset="0"/>
                <a:ea typeface="+mn-ea"/>
                <a:cs typeface="+mn-cs"/>
              </a:rPr>
              <a:t>is the average number of mapped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sequences covering each amino acid residue that is covered by at least one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sequence. </a:t>
            </a:r>
            <a:r>
              <a:rPr lang="en-US" sz="1200" b="0" i="1" u="none" strike="noStrike" kern="1200" baseline="0" dirty="0" smtClean="0">
                <a:solidFill>
                  <a:schemeClr val="tx1"/>
                </a:solidFill>
                <a:latin typeface="Arial" charset="0"/>
                <a:ea typeface="+mn-ea"/>
                <a:cs typeface="+mn-cs"/>
              </a:rPr>
              <a:t>Spectra Per Meta-</a:t>
            </a:r>
            <a:r>
              <a:rPr lang="en-US" sz="1200" b="0" i="1" u="none" strike="noStrike" kern="1200" baseline="0" dirty="0" err="1" smtClean="0">
                <a:solidFill>
                  <a:schemeClr val="tx1"/>
                </a:solidFill>
                <a:latin typeface="Arial" charset="0"/>
                <a:ea typeface="+mn-ea"/>
                <a:cs typeface="+mn-cs"/>
              </a:rPr>
              <a:t>contig</a:t>
            </a:r>
            <a:r>
              <a:rPr lang="en-US" sz="1200" b="0" i="1"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is the average number of spectra assembled by each mapped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whereas </a:t>
            </a:r>
            <a:r>
              <a:rPr lang="en-US" sz="1200" b="0" i="1" u="none" strike="noStrike" kern="1200" baseline="0" dirty="0" smtClean="0">
                <a:solidFill>
                  <a:schemeClr val="tx1"/>
                </a:solidFill>
                <a:latin typeface="Arial" charset="0"/>
                <a:ea typeface="+mn-ea"/>
                <a:cs typeface="+mn-cs"/>
              </a:rPr>
              <a:t>Peptides Per Meta-</a:t>
            </a:r>
            <a:r>
              <a:rPr lang="en-US" sz="1200" b="0" i="1" u="none" strike="noStrike" kern="1200" baseline="0" dirty="0" err="1" smtClean="0">
                <a:solidFill>
                  <a:schemeClr val="tx1"/>
                </a:solidFill>
                <a:latin typeface="Arial" charset="0"/>
                <a:ea typeface="+mn-ea"/>
                <a:cs typeface="+mn-cs"/>
              </a:rPr>
              <a:t>contig</a:t>
            </a:r>
            <a:r>
              <a:rPr lang="en-US" sz="1200" b="0" i="1"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is the average number of peptides (spectra with distinct parent masses) assembled by each mapped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Average Seq. Length </a:t>
            </a:r>
            <a:r>
              <a:rPr lang="en-US" sz="1200" b="0" i="0" u="none" strike="noStrike" kern="1200" baseline="0" dirty="0" smtClean="0">
                <a:solidFill>
                  <a:schemeClr val="tx1"/>
                </a:solidFill>
                <a:latin typeface="Arial" charset="0"/>
                <a:ea typeface="+mn-ea"/>
                <a:cs typeface="+mn-cs"/>
              </a:rPr>
              <a:t>is the average number of amino acid residues covered by each mapped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and </a:t>
            </a:r>
            <a:r>
              <a:rPr lang="en-US" sz="1200" b="0" i="1" u="none" strike="noStrike" kern="1200" baseline="0" dirty="0" smtClean="0">
                <a:solidFill>
                  <a:schemeClr val="tx1"/>
                </a:solidFill>
                <a:latin typeface="Arial" charset="0"/>
                <a:ea typeface="+mn-ea"/>
                <a:cs typeface="+mn-cs"/>
              </a:rPr>
              <a:t>Longest Sequence </a:t>
            </a:r>
            <a:r>
              <a:rPr lang="en-US" sz="1200" b="0" i="0" u="none" strike="noStrike" kern="1200" baseline="0" dirty="0" smtClean="0">
                <a:solidFill>
                  <a:schemeClr val="tx1"/>
                </a:solidFill>
                <a:latin typeface="Arial" charset="0"/>
                <a:ea typeface="+mn-ea"/>
                <a:cs typeface="+mn-cs"/>
              </a:rPr>
              <a:t>is the maximum number of amino acid residues covered by a mapped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Correct Sequence Calls </a:t>
            </a:r>
            <a:r>
              <a:rPr lang="en-US" sz="1200" b="0" i="0" u="none" strike="noStrike" kern="1200" baseline="0" dirty="0" smtClean="0">
                <a:solidFill>
                  <a:schemeClr val="tx1"/>
                </a:solidFill>
                <a:latin typeface="Arial" charset="0"/>
                <a:ea typeface="+mn-ea"/>
                <a:cs typeface="+mn-cs"/>
              </a:rPr>
              <a:t>is the percentage of annotated sequence calls that were correct in identified meta-</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Un-annotated Seq. Calls </a:t>
            </a:r>
            <a:r>
              <a:rPr lang="en-US" sz="1200" b="0" i="0" u="none" strike="noStrike" kern="1200" baseline="0" dirty="0" smtClean="0">
                <a:solidFill>
                  <a:schemeClr val="tx1"/>
                </a:solidFill>
                <a:latin typeface="Arial" charset="0"/>
                <a:ea typeface="+mn-ea"/>
                <a:cs typeface="+mn-cs"/>
              </a:rPr>
              <a:t>is the percentage of sequence calls that were un-annotated in identified meta-</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a:t>
            </a:r>
            <a:endParaRPr lang="en-US" dirty="0"/>
          </a:p>
        </p:txBody>
      </p:sp>
      <p:sp>
        <p:nvSpPr>
          <p:cNvPr id="4" name="Slide Number Placeholder 3"/>
          <p:cNvSpPr>
            <a:spLocks noGrp="1"/>
          </p:cNvSpPr>
          <p:nvPr>
            <p:ph type="sldNum" sz="quarter" idx="10"/>
          </p:nvPr>
        </p:nvSpPr>
        <p:spPr/>
        <p:txBody>
          <a:bodyPr/>
          <a:lstStyle/>
          <a:p>
            <a:fld id="{F99D0ACB-AB32-48BC-AAEB-B8230737FF53}" type="slidenum">
              <a:rPr lang="en-US" smtClean="0"/>
              <a:pPr/>
              <a:t>21</a:t>
            </a:fld>
            <a:endParaRPr lang="en-US"/>
          </a:p>
        </p:txBody>
      </p:sp>
    </p:spTree>
    <p:extLst>
      <p:ext uri="{BB962C8B-B14F-4D97-AF65-F5344CB8AC3E}">
        <p14:creationId xmlns:p14="http://schemas.microsoft.com/office/powerpoint/2010/main" val="1137242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FIG. 4A. </a:t>
            </a:r>
            <a:r>
              <a:rPr lang="en-US" sz="1200" b="1" i="0" u="none" strike="noStrike" kern="1200" baseline="0" dirty="0" smtClean="0">
                <a:solidFill>
                  <a:schemeClr val="tx1"/>
                </a:solidFill>
                <a:latin typeface="Arial" charset="0"/>
                <a:ea typeface="+mn-ea"/>
                <a:cs typeface="+mn-cs"/>
              </a:rPr>
              <a:t>Mapped Meta-</a:t>
            </a:r>
            <a:r>
              <a:rPr lang="en-US" sz="1200" b="1" i="0" u="none" strike="noStrike" kern="1200" baseline="0" dirty="0" err="1" smtClean="0">
                <a:solidFill>
                  <a:schemeClr val="tx1"/>
                </a:solidFill>
                <a:latin typeface="Arial" charset="0"/>
                <a:ea typeface="+mn-ea"/>
                <a:cs typeface="+mn-cs"/>
              </a:rPr>
              <a:t>contigs</a:t>
            </a:r>
            <a:r>
              <a:rPr lang="en-US"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PRM spectra were aligned to reference proteins to evaluate </a:t>
            </a:r>
            <a:r>
              <a:rPr lang="en-US" sz="1200" b="0" i="1" u="none" strike="noStrike" kern="1200" baseline="0" dirty="0" smtClean="0">
                <a:solidFill>
                  <a:schemeClr val="tx1"/>
                </a:solidFill>
                <a:latin typeface="Arial" charset="0"/>
                <a:ea typeface="+mn-ea"/>
                <a:cs typeface="+mn-cs"/>
              </a:rPr>
              <a:t>de novo </a:t>
            </a:r>
            <a:r>
              <a:rPr lang="en-US" sz="1200" b="0" i="0" u="none" strike="noStrike" kern="1200" baseline="0" dirty="0" smtClean="0">
                <a:solidFill>
                  <a:schemeClr val="tx1"/>
                </a:solidFill>
                <a:latin typeface="Arial" charset="0"/>
                <a:ea typeface="+mn-ea"/>
                <a:cs typeface="+mn-cs"/>
              </a:rPr>
              <a:t>sequencing coverage.</a:t>
            </a:r>
          </a:p>
          <a:p>
            <a:r>
              <a:rPr lang="en-US" sz="1200" b="0" i="0" u="none" strike="noStrike" kern="1200" baseline="0" dirty="0" smtClean="0">
                <a:solidFill>
                  <a:schemeClr val="tx1"/>
                </a:solidFill>
                <a:latin typeface="Arial" charset="0"/>
                <a:ea typeface="+mn-ea"/>
                <a:cs typeface="+mn-cs"/>
              </a:rPr>
              <a:t>Every colored row corresponds to a </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PRM spectrum as separately mapped to the target protein sequence (information not used by</a:t>
            </a:r>
          </a:p>
          <a:p>
            <a:r>
              <a:rPr lang="en-US" sz="1200" b="0" i="0" u="none" strike="noStrike" kern="1200" baseline="0" dirty="0" smtClean="0">
                <a:solidFill>
                  <a:schemeClr val="tx1"/>
                </a:solidFill>
                <a:latin typeface="Arial" charset="0"/>
                <a:ea typeface="+mn-ea"/>
                <a:cs typeface="+mn-cs"/>
              </a:rPr>
              <a:t>Meta-SPS). Every set of overlapping </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 of the same color corresponds to a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sets of </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 of the same color with no overlap</a:t>
            </a:r>
          </a:p>
          <a:p>
            <a:r>
              <a:rPr lang="en-US" sz="1200" b="0" i="0" u="none" strike="noStrike" kern="1200" baseline="0" dirty="0" smtClean="0">
                <a:solidFill>
                  <a:schemeClr val="tx1"/>
                </a:solidFill>
                <a:latin typeface="Arial" charset="0"/>
                <a:ea typeface="+mn-ea"/>
                <a:cs typeface="+mn-cs"/>
              </a:rPr>
              <a:t>indicate separate meta-</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 Below each coverage map is the longest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sequence of the boxed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for the corresponding</a:t>
            </a:r>
          </a:p>
          <a:p>
            <a:r>
              <a:rPr lang="en-US" sz="1200" b="0" i="0" u="none" strike="noStrike" kern="1200" baseline="0" dirty="0" smtClean="0">
                <a:solidFill>
                  <a:schemeClr val="tx1"/>
                </a:solidFill>
                <a:latin typeface="Arial" charset="0"/>
                <a:ea typeface="+mn-ea"/>
                <a:cs typeface="+mn-cs"/>
              </a:rPr>
              <a:t>protein. </a:t>
            </a:r>
            <a:r>
              <a:rPr lang="en-US" sz="1200" b="0" i="1" u="none" strike="noStrike" kern="1200" baseline="0" dirty="0" smtClean="0">
                <a:solidFill>
                  <a:schemeClr val="tx1"/>
                </a:solidFill>
                <a:latin typeface="Arial" charset="0"/>
                <a:ea typeface="+mn-ea"/>
                <a:cs typeface="+mn-cs"/>
              </a:rPr>
              <a:t>Purple </a:t>
            </a:r>
            <a:r>
              <a:rPr lang="en-US" sz="1200" b="0" i="0" u="none" strike="noStrike" kern="1200" baseline="0" dirty="0" smtClean="0">
                <a:solidFill>
                  <a:schemeClr val="tx1"/>
                </a:solidFill>
                <a:latin typeface="Arial" charset="0"/>
                <a:ea typeface="+mn-ea"/>
                <a:cs typeface="+mn-cs"/>
              </a:rPr>
              <a:t>gaps correspond to mapped sequence calls with PTMs verified by MS-GFDB; </a:t>
            </a:r>
            <a:r>
              <a:rPr lang="en-US" sz="1200" b="0" i="1" u="none" strike="noStrike" kern="1200" baseline="0" dirty="0" smtClean="0">
                <a:solidFill>
                  <a:schemeClr val="tx1"/>
                </a:solidFill>
                <a:latin typeface="Arial" charset="0"/>
                <a:ea typeface="+mn-ea"/>
                <a:cs typeface="+mn-cs"/>
              </a:rPr>
              <a:t>blue </a:t>
            </a:r>
            <a:r>
              <a:rPr lang="en-US" sz="1200" b="0" i="0" u="none" strike="noStrike" kern="1200" baseline="0" dirty="0" smtClean="0">
                <a:solidFill>
                  <a:schemeClr val="tx1"/>
                </a:solidFill>
                <a:latin typeface="Arial" charset="0"/>
                <a:ea typeface="+mn-ea"/>
                <a:cs typeface="+mn-cs"/>
              </a:rPr>
              <a:t>gaps correspond to mapped gaps</a:t>
            </a:r>
          </a:p>
          <a:p>
            <a:r>
              <a:rPr lang="en-US" sz="1200" b="0" i="0" u="none" strike="noStrike" kern="1200" baseline="0" dirty="0" smtClean="0">
                <a:solidFill>
                  <a:schemeClr val="tx1"/>
                </a:solidFill>
                <a:latin typeface="Arial" charset="0"/>
                <a:ea typeface="+mn-ea"/>
                <a:cs typeface="+mn-cs"/>
              </a:rPr>
              <a:t>that span 2 or more residues in the reference. Remaining un-colored residues represent sequence calls that map to reference amino acid</a:t>
            </a:r>
          </a:p>
          <a:p>
            <a:r>
              <a:rPr lang="en-US" sz="1200" b="0" i="0" u="none" strike="noStrike" kern="1200" baseline="0" dirty="0" smtClean="0">
                <a:solidFill>
                  <a:schemeClr val="tx1"/>
                </a:solidFill>
                <a:latin typeface="Arial" charset="0"/>
                <a:ea typeface="+mn-ea"/>
                <a:cs typeface="+mn-cs"/>
              </a:rPr>
              <a:t>masses. </a:t>
            </a:r>
            <a:r>
              <a:rPr lang="en-US" sz="1200" b="0" i="1" u="none" strike="noStrike" kern="1200" baseline="0" dirty="0" smtClean="0">
                <a:solidFill>
                  <a:schemeClr val="tx1"/>
                </a:solidFill>
                <a:latin typeface="Arial" charset="0"/>
                <a:ea typeface="+mn-ea"/>
                <a:cs typeface="+mn-cs"/>
              </a:rPr>
              <a:t>A</a:t>
            </a:r>
            <a:r>
              <a:rPr lang="en-US" sz="1200" b="0" i="0" u="none" strike="noStrike" kern="1200" baseline="0" dirty="0" smtClean="0">
                <a:solidFill>
                  <a:schemeClr val="tx1"/>
                </a:solidFill>
                <a:latin typeface="Arial" charset="0"/>
                <a:ea typeface="+mn-ea"/>
                <a:cs typeface="+mn-cs"/>
              </a:rPr>
              <a:t>,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coverage of </a:t>
            </a:r>
            <a:r>
              <a:rPr lang="en-US" sz="1200" b="0" i="0" u="none" strike="noStrike" kern="1200" baseline="0" dirty="0" err="1" smtClean="0">
                <a:solidFill>
                  <a:schemeClr val="tx1"/>
                </a:solidFill>
                <a:latin typeface="Arial" charset="0"/>
                <a:ea typeface="+mn-ea"/>
                <a:cs typeface="+mn-cs"/>
              </a:rPr>
              <a:t>kallikrein</a:t>
            </a:r>
            <a:r>
              <a:rPr lang="en-US" sz="1200" b="0" i="0" u="none" strike="noStrike" kern="1200" baseline="0" dirty="0" smtClean="0">
                <a:solidFill>
                  <a:schemeClr val="tx1"/>
                </a:solidFill>
                <a:latin typeface="Arial" charset="0"/>
                <a:ea typeface="+mn-ea"/>
                <a:cs typeface="+mn-cs"/>
              </a:rPr>
              <a:t>-related peptidase from the 6-prot sample is displayed here; 8 meta-</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 covered 78% of the</a:t>
            </a:r>
          </a:p>
          <a:p>
            <a:r>
              <a:rPr lang="en-US" sz="1200" b="0" i="0" u="none" strike="noStrike" kern="1200" baseline="0" dirty="0" smtClean="0">
                <a:solidFill>
                  <a:schemeClr val="tx1"/>
                </a:solidFill>
                <a:latin typeface="Arial" charset="0"/>
                <a:ea typeface="+mn-ea"/>
                <a:cs typeface="+mn-cs"/>
              </a:rPr>
              <a:t>261 AA protein with the longest sequence spanning 94 AA. </a:t>
            </a:r>
            <a:endParaRPr lang="en-US" dirty="0"/>
          </a:p>
        </p:txBody>
      </p:sp>
      <p:sp>
        <p:nvSpPr>
          <p:cNvPr id="4" name="Slide Number Placeholder 3"/>
          <p:cNvSpPr>
            <a:spLocks noGrp="1"/>
          </p:cNvSpPr>
          <p:nvPr>
            <p:ph type="sldNum" sz="quarter" idx="10"/>
          </p:nvPr>
        </p:nvSpPr>
        <p:spPr/>
        <p:txBody>
          <a:bodyPr/>
          <a:lstStyle/>
          <a:p>
            <a:fld id="{F99D0ACB-AB32-48BC-AAEB-B8230737FF53}" type="slidenum">
              <a:rPr lang="en-US" smtClean="0"/>
              <a:pPr/>
              <a:t>22</a:t>
            </a:fld>
            <a:endParaRPr lang="en-US"/>
          </a:p>
        </p:txBody>
      </p:sp>
    </p:spTree>
    <p:extLst>
      <p:ext uri="{BB962C8B-B14F-4D97-AF65-F5344CB8AC3E}">
        <p14:creationId xmlns:p14="http://schemas.microsoft.com/office/powerpoint/2010/main" val="852466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Figure S-7 – Meta-</a:t>
            </a:r>
            <a:r>
              <a:rPr lang="en-US" sz="1200" b="0" i="0" u="none" strike="noStrike" kern="1200" baseline="0" dirty="0" err="1" smtClean="0">
                <a:solidFill>
                  <a:schemeClr val="tx1"/>
                </a:solidFill>
                <a:latin typeface="Arial" charset="0"/>
                <a:ea typeface="+mn-ea"/>
                <a:cs typeface="+mn-cs"/>
              </a:rPr>
              <a:t>contig</a:t>
            </a:r>
            <a:r>
              <a:rPr lang="en-US" sz="1200" b="0" i="0" u="none" strike="noStrike" kern="1200" baseline="0" dirty="0" smtClean="0">
                <a:solidFill>
                  <a:schemeClr val="tx1"/>
                </a:solidFill>
                <a:latin typeface="Arial" charset="0"/>
                <a:ea typeface="+mn-ea"/>
                <a:cs typeface="+mn-cs"/>
              </a:rPr>
              <a:t> coverage of myoglobin from the 6-prot sample is displayed here (as in Figure</a:t>
            </a:r>
          </a:p>
          <a:p>
            <a:r>
              <a:rPr lang="en-US" sz="1200" b="0" i="0" u="none" strike="noStrike" kern="1200" baseline="0" dirty="0" smtClean="0">
                <a:solidFill>
                  <a:schemeClr val="tx1"/>
                </a:solidFill>
                <a:latin typeface="Arial" charset="0"/>
                <a:ea typeface="+mn-ea"/>
                <a:cs typeface="+mn-cs"/>
              </a:rPr>
              <a:t>4). </a:t>
            </a:r>
            <a:r>
              <a:rPr lang="en-US" sz="1200" b="0" i="0" u="none" strike="noStrike" kern="1200" baseline="0" dirty="0" err="1" smtClean="0">
                <a:solidFill>
                  <a:schemeClr val="tx1"/>
                </a:solidFill>
                <a:latin typeface="Arial" charset="0"/>
                <a:ea typeface="+mn-ea"/>
                <a:cs typeface="+mn-cs"/>
              </a:rPr>
              <a:t>Contigs</a:t>
            </a:r>
            <a:r>
              <a:rPr lang="en-US" sz="1200" b="0" i="0" u="none" strike="noStrike" kern="1200" baseline="0" dirty="0" smtClean="0">
                <a:solidFill>
                  <a:schemeClr val="tx1"/>
                </a:solidFill>
                <a:latin typeface="Arial" charset="0"/>
                <a:ea typeface="+mn-ea"/>
                <a:cs typeface="+mn-cs"/>
              </a:rPr>
              <a:t> that overlap but were not merged are explained by circumstances illustrated in Figure 6.</a:t>
            </a:r>
            <a:endParaRPr lang="en-US" dirty="0"/>
          </a:p>
        </p:txBody>
      </p:sp>
      <p:sp>
        <p:nvSpPr>
          <p:cNvPr id="4" name="Slide Number Placeholder 3"/>
          <p:cNvSpPr>
            <a:spLocks noGrp="1"/>
          </p:cNvSpPr>
          <p:nvPr>
            <p:ph type="sldNum" sz="quarter" idx="10"/>
          </p:nvPr>
        </p:nvSpPr>
        <p:spPr/>
        <p:txBody>
          <a:bodyPr/>
          <a:lstStyle/>
          <a:p>
            <a:fld id="{F99D0ACB-AB32-48BC-AAEB-B8230737FF53}" type="slidenum">
              <a:rPr lang="en-US" smtClean="0"/>
              <a:pPr/>
              <a:t>23</a:t>
            </a:fld>
            <a:endParaRPr lang="en-US"/>
          </a:p>
        </p:txBody>
      </p:sp>
    </p:spTree>
    <p:extLst>
      <p:ext uri="{BB962C8B-B14F-4D97-AF65-F5344CB8AC3E}">
        <p14:creationId xmlns:p14="http://schemas.microsoft.com/office/powerpoint/2010/main" val="4011045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 novo sequencing coverage of six target proteins at </a:t>
                </a:r>
                <a14:m>
                  <m:oMath xmlns:m="http://schemas.openxmlformats.org/officeDocument/2006/math">
                    <m:r>
                      <a:rPr lang="en-US" sz="1200" b="1" i="1" kern="1200">
                        <a:solidFill>
                          <a:schemeClr val="tx1"/>
                        </a:solidFill>
                        <a:effectLst/>
                        <a:latin typeface="Cambria Math"/>
                        <a:ea typeface="+mn-ea"/>
                        <a:cs typeface="+mn-cs"/>
                      </a:rPr>
                      <m:t>𝜿</m:t>
                    </m:r>
                    <m:r>
                      <a:rPr lang="en-US" sz="1200" b="1" i="1" kern="1200">
                        <a:solidFill>
                          <a:schemeClr val="tx1"/>
                        </a:solidFill>
                        <a:effectLst/>
                        <a:latin typeface="Cambria Math"/>
                        <a:ea typeface="+mn-ea"/>
                        <a:cs typeface="+mn-cs"/>
                      </a:rPr>
                      <m:t>=</m:t>
                    </m:r>
                    <m:r>
                      <a:rPr lang="en-US" sz="1200" b="1" i="1" kern="1200">
                        <a:solidFill>
                          <a:schemeClr val="tx1"/>
                        </a:solidFill>
                        <a:effectLst/>
                        <a:latin typeface="Cambria Math"/>
                        <a:ea typeface="+mn-ea"/>
                        <a:cs typeface="+mn-cs"/>
                      </a:rPr>
                      <m:t>𝟓</m:t>
                    </m:r>
                  </m:oMath>
                </a14:m>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Every colored row corresponds to a de novo sequence as separately mapped to the target protein sequence (information not used by Meta-SPS). Every row in the coverage map spans at most 85 AA of the reference. Below each map is the longest de novo sequence covering that protein (also indicated in the coverage map). Blue letters correspond to gaps that span 2 or more residues in the reference. Red letters indicate incorrect sequence calls as they are aligned to the reference. Remaining un-colored residues represent sequence calls that match reference amino acid masses.</a:t>
                </a:r>
                <a:endParaRPr lang="en-US" dirty="0"/>
              </a:p>
            </p:txBody>
          </p:sp>
        </mc:Choice>
        <mc:Fallback xmlns="">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 novo sequencing coverage of six target proteins at </a:t>
                </a:r>
                <a:r>
                  <a:rPr lang="en-US" sz="1200" b="1" i="0" kern="1200">
                    <a:solidFill>
                      <a:schemeClr val="tx1"/>
                    </a:solidFill>
                    <a:effectLst/>
                    <a:latin typeface="+mn-lt"/>
                    <a:ea typeface="+mn-ea"/>
                    <a:cs typeface="+mn-cs"/>
                  </a:rPr>
                  <a:t>𝜿=𝟓</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Every colored row corresponds to a de novo sequence as separately mapped to the target protein sequence (information not used by Meta-SPS). Every row in the coverage map spans at most 85 AA of the reference. Below each map is the longest de novo sequence covering that protein (also indicated in the coverage map). Blue letters correspond to gaps that span 2 or more residues in the reference. Red letters indicate incorrect sequence calls as they are aligned to the reference. Remaining un-colored residues represent sequence calls that match reference amino acid masses.</a:t>
                </a:r>
                <a:endParaRPr lang="en-US" dirty="0"/>
              </a:p>
            </p:txBody>
          </p:sp>
        </mc:Fallback>
      </mc:AlternateContent>
      <p:sp>
        <p:nvSpPr>
          <p:cNvPr id="4" name="Slide Number Placeholder 3"/>
          <p:cNvSpPr>
            <a:spLocks noGrp="1"/>
          </p:cNvSpPr>
          <p:nvPr>
            <p:ph type="sldNum" sz="quarter" idx="10"/>
          </p:nvPr>
        </p:nvSpPr>
        <p:spPr/>
        <p:txBody>
          <a:bodyPr/>
          <a:lstStyle/>
          <a:p>
            <a:fld id="{4A34A541-978E-445D-89E0-1C8C3B976C46}" type="slidenum">
              <a:rPr lang="en-US" smtClean="0"/>
              <a:pPr/>
              <a:t>24</a:t>
            </a:fld>
            <a:endParaRPr lang="en-US"/>
          </a:p>
        </p:txBody>
      </p:sp>
    </p:spTree>
    <p:extLst>
      <p:ext uri="{BB962C8B-B14F-4D97-AF65-F5344CB8AC3E}">
        <p14:creationId xmlns:p14="http://schemas.microsoft.com/office/powerpoint/2010/main" val="640303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Slide Number Placeholder 4"/>
          <p:cNvSpPr>
            <a:spLocks noGrp="1"/>
          </p:cNvSpPr>
          <p:nvPr>
            <p:ph type="sldNum" sz="quarter" idx="11"/>
          </p:nvPr>
        </p:nvSpPr>
        <p:spPr/>
        <p:txBody>
          <a:bodyPr/>
          <a:lstStyle>
            <a:lvl1pPr>
              <a:defRPr/>
            </a:lvl1pPr>
          </a:lstStyle>
          <a:p>
            <a:fld id="{19A337E7-7ED6-4BC5-A99F-CD9FCA13B1B3}"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3568" y="123825"/>
            <a:ext cx="8921578" cy="514350"/>
          </a:xfrm>
        </p:spPr>
        <p:txBody>
          <a:bodyPr/>
          <a:lstStyle>
            <a:lvl1pPr>
              <a:defRPr>
                <a:latin typeface="Calibri" pitchFamily="34" charset="0"/>
                <a:cs typeface="Calibri" pitchFamily="34" charset="0"/>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lvl1pPr>
              <a:defRPr/>
            </a:lvl1pPr>
          </a:lstStyle>
          <a:p>
            <a:fld id="{9B212293-03F1-44AD-A1A3-3358B88E8357}"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lvl1pPr>
          </a:lstStyle>
          <a:p>
            <a:fld id="{9752EE0D-6F5D-47D4-8F02-6BACE3275735}"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p>
            <a:fld id="{16BDB556-6F90-4544-BDC8-CA13CC115057}" type="slidenum">
              <a:rPr lang="en-US" smtClean="0"/>
              <a:pPr/>
              <a:t>‹#›</a:t>
            </a:fld>
            <a:endParaRPr lang="en-US"/>
          </a:p>
        </p:txBody>
      </p:sp>
    </p:spTree>
    <p:extLst>
      <p:ext uri="{BB962C8B-B14F-4D97-AF65-F5344CB8AC3E}">
        <p14:creationId xmlns:p14="http://schemas.microsoft.com/office/powerpoint/2010/main" val="1340128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82" name="Rectangle 2"/>
          <p:cNvSpPr>
            <a:spLocks noChangeArrowheads="1"/>
          </p:cNvSpPr>
          <p:nvPr userDrawn="1"/>
        </p:nvSpPr>
        <p:spPr bwMode="auto">
          <a:xfrm>
            <a:off x="0" y="6410325"/>
            <a:ext cx="9144000" cy="447675"/>
          </a:xfrm>
          <a:prstGeom prst="rect">
            <a:avLst/>
          </a:prstGeom>
          <a:solidFill>
            <a:srgbClr val="006699"/>
          </a:solidFill>
          <a:ln w="9525">
            <a:noFill/>
            <a:miter lim="800000"/>
            <a:headEnd/>
            <a:tailEnd/>
          </a:ln>
          <a:effectLst/>
        </p:spPr>
        <p:txBody>
          <a:bodyPr wrap="none" anchor="ctr"/>
          <a:lstStyle/>
          <a:p>
            <a:endParaRPr lang="en-US"/>
          </a:p>
        </p:txBody>
      </p:sp>
      <p:sp>
        <p:nvSpPr>
          <p:cNvPr id="430083" name="Rectangle 3"/>
          <p:cNvSpPr>
            <a:spLocks noGrp="1" noChangeArrowheads="1"/>
          </p:cNvSpPr>
          <p:nvPr>
            <p:ph type="title"/>
          </p:nvPr>
        </p:nvSpPr>
        <p:spPr bwMode="auto">
          <a:xfrm>
            <a:off x="381000" y="123825"/>
            <a:ext cx="8458200" cy="514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084" name="Rectangle 4"/>
          <p:cNvSpPr>
            <a:spLocks noGrp="1" noChangeArrowheads="1"/>
          </p:cNvSpPr>
          <p:nvPr>
            <p:ph type="body" idx="1"/>
          </p:nvPr>
        </p:nvSpPr>
        <p:spPr bwMode="auto">
          <a:xfrm>
            <a:off x="381000" y="1828800"/>
            <a:ext cx="84582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430087" name="Rectangle 7"/>
          <p:cNvSpPr>
            <a:spLocks noGrp="1" noChangeArrowheads="1"/>
          </p:cNvSpPr>
          <p:nvPr>
            <p:ph type="sldNum" sz="quarter" idx="4"/>
          </p:nvPr>
        </p:nvSpPr>
        <p:spPr bwMode="auto">
          <a:xfrm>
            <a:off x="8153400" y="6508750"/>
            <a:ext cx="62865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1">
                <a:solidFill>
                  <a:srgbClr val="F8F8F8"/>
                </a:solidFill>
              </a:defRPr>
            </a:lvl1pPr>
          </a:lstStyle>
          <a:p>
            <a:fld id="{52661BCE-209D-4AAA-A8C5-68051CD2D0F2}" type="slidenum">
              <a:rPr lang="en-US"/>
              <a:pPr/>
              <a:t>‹#›</a:t>
            </a:fld>
            <a:endParaRPr lang="en-US"/>
          </a:p>
        </p:txBody>
      </p:sp>
      <p:pic>
        <p:nvPicPr>
          <p:cNvPr id="430089" name="Picture 9" descr="logo"/>
          <p:cNvPicPr>
            <a:picLocks noChangeAspect="1" noChangeArrowheads="1"/>
          </p:cNvPicPr>
          <p:nvPr userDrawn="1"/>
        </p:nvPicPr>
        <p:blipFill>
          <a:blip r:embed="rId6" cstate="print"/>
          <a:srcRect/>
          <a:stretch>
            <a:fillRect/>
          </a:stretch>
        </p:blipFill>
        <p:spPr bwMode="auto">
          <a:xfrm>
            <a:off x="23813" y="6442075"/>
            <a:ext cx="1343025" cy="382588"/>
          </a:xfrm>
          <a:prstGeom prst="rect">
            <a:avLst/>
          </a:prstGeom>
          <a:noFill/>
        </p:spPr>
      </p:pic>
    </p:spTree>
  </p:cSld>
  <p:clrMap bg1="lt1" tx1="dk1" bg2="lt2" tx2="dk2" accent1="accent1" accent2="accent2" accent3="accent3" accent4="accent4" accent5="accent5" accent6="accent6" hlink="hlink" folHlink="folHlink"/>
  <p:sldLayoutIdLst>
    <p:sldLayoutId id="2147483651" r:id="rId1"/>
    <p:sldLayoutId id="2147483656" r:id="rId2"/>
    <p:sldLayoutId id="2147483657" r:id="rId3"/>
    <p:sldLayoutId id="2147483658" r:id="rId4"/>
  </p:sldLayoutIdLst>
  <p:transition/>
  <p:hf hdr="0" ftr="0"/>
  <p:txStyles>
    <p:titleStyle>
      <a:lvl1pPr algn="ctr" rtl="0" fontAlgn="base">
        <a:spcBef>
          <a:spcPct val="0"/>
        </a:spcBef>
        <a:spcAft>
          <a:spcPct val="0"/>
        </a:spcAft>
        <a:defRPr sz="2800" b="1">
          <a:solidFill>
            <a:srgbClr val="006699"/>
          </a:solidFill>
          <a:latin typeface="Calibri" pitchFamily="34" charset="0"/>
          <a:ea typeface="+mj-ea"/>
          <a:cs typeface="Calibri" pitchFamily="34" charset="0"/>
        </a:defRPr>
      </a:lvl1pPr>
      <a:lvl2pPr algn="ctr" rtl="0" fontAlgn="base">
        <a:spcBef>
          <a:spcPct val="0"/>
        </a:spcBef>
        <a:spcAft>
          <a:spcPct val="0"/>
        </a:spcAft>
        <a:defRPr sz="2800" b="1">
          <a:solidFill>
            <a:srgbClr val="006699"/>
          </a:solidFill>
          <a:latin typeface="Arial" charset="0"/>
        </a:defRPr>
      </a:lvl2pPr>
      <a:lvl3pPr algn="ctr" rtl="0" fontAlgn="base">
        <a:spcBef>
          <a:spcPct val="0"/>
        </a:spcBef>
        <a:spcAft>
          <a:spcPct val="0"/>
        </a:spcAft>
        <a:defRPr sz="2800" b="1">
          <a:solidFill>
            <a:srgbClr val="006699"/>
          </a:solidFill>
          <a:latin typeface="Arial" charset="0"/>
        </a:defRPr>
      </a:lvl3pPr>
      <a:lvl4pPr algn="ctr" rtl="0" fontAlgn="base">
        <a:spcBef>
          <a:spcPct val="0"/>
        </a:spcBef>
        <a:spcAft>
          <a:spcPct val="0"/>
        </a:spcAft>
        <a:defRPr sz="2800" b="1">
          <a:solidFill>
            <a:srgbClr val="006699"/>
          </a:solidFill>
          <a:latin typeface="Arial" charset="0"/>
        </a:defRPr>
      </a:lvl4pPr>
      <a:lvl5pPr algn="ctr" rtl="0" fontAlgn="base">
        <a:spcBef>
          <a:spcPct val="0"/>
        </a:spcBef>
        <a:spcAft>
          <a:spcPct val="0"/>
        </a:spcAft>
        <a:defRPr sz="2800" b="1">
          <a:solidFill>
            <a:srgbClr val="006699"/>
          </a:solidFill>
          <a:latin typeface="Arial" charset="0"/>
        </a:defRPr>
      </a:lvl5pPr>
      <a:lvl6pPr marL="457200" algn="ctr" rtl="0" fontAlgn="base">
        <a:spcBef>
          <a:spcPct val="0"/>
        </a:spcBef>
        <a:spcAft>
          <a:spcPct val="0"/>
        </a:spcAft>
        <a:defRPr sz="2800" b="1">
          <a:solidFill>
            <a:srgbClr val="006699"/>
          </a:solidFill>
          <a:latin typeface="Arial" charset="0"/>
        </a:defRPr>
      </a:lvl6pPr>
      <a:lvl7pPr marL="914400" algn="ctr" rtl="0" fontAlgn="base">
        <a:spcBef>
          <a:spcPct val="0"/>
        </a:spcBef>
        <a:spcAft>
          <a:spcPct val="0"/>
        </a:spcAft>
        <a:defRPr sz="2800" b="1">
          <a:solidFill>
            <a:srgbClr val="006699"/>
          </a:solidFill>
          <a:latin typeface="Arial" charset="0"/>
        </a:defRPr>
      </a:lvl7pPr>
      <a:lvl8pPr marL="1371600" algn="ctr" rtl="0" fontAlgn="base">
        <a:spcBef>
          <a:spcPct val="0"/>
        </a:spcBef>
        <a:spcAft>
          <a:spcPct val="0"/>
        </a:spcAft>
        <a:defRPr sz="2800" b="1">
          <a:solidFill>
            <a:srgbClr val="006699"/>
          </a:solidFill>
          <a:latin typeface="Arial" charset="0"/>
        </a:defRPr>
      </a:lvl8pPr>
      <a:lvl9pPr marL="1828800" algn="ctr" rtl="0" fontAlgn="base">
        <a:spcBef>
          <a:spcPct val="0"/>
        </a:spcBef>
        <a:spcAft>
          <a:spcPct val="0"/>
        </a:spcAft>
        <a:defRPr sz="2800" b="1">
          <a:solidFill>
            <a:srgbClr val="006699"/>
          </a:solidFill>
          <a:latin typeface="Arial" charset="0"/>
        </a:defRPr>
      </a:lvl9pPr>
    </p:titleStyle>
    <p:bodyStyle>
      <a:lvl1pPr marL="288925" indent="-288925" algn="l" rtl="0" fontAlgn="base">
        <a:lnSpc>
          <a:spcPct val="85000"/>
        </a:lnSpc>
        <a:spcBef>
          <a:spcPct val="35000"/>
        </a:spcBef>
        <a:spcAft>
          <a:spcPct val="0"/>
        </a:spcAft>
        <a:buClr>
          <a:srgbClr val="006699"/>
        </a:buClr>
        <a:buChar char="•"/>
        <a:defRPr sz="2400">
          <a:solidFill>
            <a:schemeClr val="tx1"/>
          </a:solidFill>
          <a:latin typeface="Calibri" pitchFamily="34" charset="0"/>
          <a:ea typeface="+mn-ea"/>
          <a:cs typeface="Calibri" pitchFamily="34" charset="0"/>
        </a:defRPr>
      </a:lvl1pPr>
      <a:lvl2pPr marL="746125" indent="-288925" algn="l" rtl="0" fontAlgn="base">
        <a:lnSpc>
          <a:spcPct val="85000"/>
        </a:lnSpc>
        <a:spcBef>
          <a:spcPct val="35000"/>
        </a:spcBef>
        <a:spcAft>
          <a:spcPct val="0"/>
        </a:spcAft>
        <a:buClr>
          <a:srgbClr val="006699"/>
        </a:buClr>
        <a:buSzPct val="80000"/>
        <a:buFont typeface="Arial" charset="0"/>
        <a:buChar char="◘"/>
        <a:defRPr sz="2000">
          <a:solidFill>
            <a:schemeClr val="tx1"/>
          </a:solidFill>
          <a:latin typeface="Calibri" pitchFamily="34" charset="0"/>
          <a:cs typeface="Calibri" pitchFamily="34" charset="0"/>
        </a:defRPr>
      </a:lvl2pPr>
      <a:lvl3pPr marL="1082675" indent="-168275" algn="l" rtl="0" fontAlgn="base">
        <a:lnSpc>
          <a:spcPct val="85000"/>
        </a:lnSpc>
        <a:spcBef>
          <a:spcPct val="35000"/>
        </a:spcBef>
        <a:spcAft>
          <a:spcPct val="0"/>
        </a:spcAft>
        <a:buClr>
          <a:srgbClr val="006699"/>
        </a:buClr>
        <a:buFont typeface="Arial" charset="0"/>
        <a:buChar char="–"/>
        <a:defRPr>
          <a:solidFill>
            <a:schemeClr val="tx1"/>
          </a:solidFill>
          <a:latin typeface="Calibri" pitchFamily="34" charset="0"/>
          <a:cs typeface="Calibri" pitchFamily="34" charset="0"/>
        </a:defRPr>
      </a:lvl3pPr>
      <a:lvl4pPr marL="1600200" indent="-228600" algn="l" rtl="0" fontAlgn="base">
        <a:lnSpc>
          <a:spcPct val="85000"/>
        </a:lnSpc>
        <a:spcBef>
          <a:spcPct val="35000"/>
        </a:spcBef>
        <a:spcAft>
          <a:spcPct val="0"/>
        </a:spcAft>
        <a:buClr>
          <a:schemeClr val="accent1"/>
        </a:buClr>
        <a:buFont typeface="Arial" charset="0"/>
        <a:buChar char="–"/>
        <a:defRPr sz="16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46.png"/><Relationship Id="rId7" Type="http://schemas.openxmlformats.org/officeDocument/2006/relationships/image" Target="../media/image440.png"/><Relationship Id="rId12"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30.png"/><Relationship Id="rId11" Type="http://schemas.openxmlformats.org/officeDocument/2006/relationships/image" Target="../media/image47.png"/><Relationship Id="rId5" Type="http://schemas.openxmlformats.org/officeDocument/2006/relationships/image" Target="../media/image300.png"/><Relationship Id="rId10" Type="http://schemas.openxmlformats.org/officeDocument/2006/relationships/image" Target="../media/image460.png"/><Relationship Id="rId4" Type="http://schemas.openxmlformats.org/officeDocument/2006/relationships/image" Target="../media/image420.png"/><Relationship Id="rId9" Type="http://schemas.openxmlformats.org/officeDocument/2006/relationships/image" Target="../media/image390.png"/></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microsoft.com/office/2007/relationships/hdphoto" Target="../media/hdphoto1.wdp"/><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image" Target="../media/image52.jpeg"/><Relationship Id="rId16"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jpeg"/><Relationship Id="rId14" Type="http://schemas.openxmlformats.org/officeDocument/2006/relationships/image" Target="../media/image63.jpeg"/></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hyperlink" Target="http://www.wf.net/~snake/rattler.wav" TargetMode="Externa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image" Target="../media/image9.jpeg"/><Relationship Id="rId9" Type="http://schemas.openxmlformats.org/officeDocument/2006/relationships/hyperlink" Target="http://www.herpnet.net/Iowa-Herpetology/images/snakes/prairie_rattlesnake_new.jp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Peptide </a:t>
            </a:r>
            <a:r>
              <a:rPr lang="en-US" dirty="0" smtClean="0"/>
              <a:t>Sequencing </a:t>
            </a:r>
            <a:r>
              <a:rPr lang="en-US" dirty="0"/>
              <a:t>by LC-MS/MS for Organisms with </a:t>
            </a:r>
            <a:r>
              <a:rPr lang="en-US" dirty="0" err="1"/>
              <a:t>Unsequenced</a:t>
            </a:r>
            <a:r>
              <a:rPr lang="en-US" dirty="0"/>
              <a:t> Genomes</a:t>
            </a:r>
          </a:p>
        </p:txBody>
      </p:sp>
      <p:sp>
        <p:nvSpPr>
          <p:cNvPr id="5" name="Subtitle 4"/>
          <p:cNvSpPr>
            <a:spLocks noGrp="1"/>
          </p:cNvSpPr>
          <p:nvPr>
            <p:ph type="subTitle" idx="1"/>
          </p:nvPr>
        </p:nvSpPr>
        <p:spPr/>
        <p:txBody>
          <a:bodyPr/>
          <a:lstStyle/>
          <a:p>
            <a:r>
              <a:rPr lang="en-US" b="1" dirty="0" smtClean="0"/>
              <a:t>Karl Clauser</a:t>
            </a:r>
          </a:p>
          <a:p>
            <a:r>
              <a:rPr lang="en-US" b="1" dirty="0" smtClean="0"/>
              <a:t>Broad Institute of MIT and Harvard</a:t>
            </a:r>
          </a:p>
          <a:p>
            <a:r>
              <a:rPr lang="en-US" b="1" dirty="0" smtClean="0"/>
              <a:t>University of Queensland</a:t>
            </a:r>
          </a:p>
          <a:p>
            <a:r>
              <a:rPr lang="en-US" b="1" dirty="0" smtClean="0"/>
              <a:t>November 27, 2012</a:t>
            </a:r>
            <a:endParaRPr lang="en-US" b="1"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1</a:t>
            </a:fld>
            <a:endParaRPr lang="en-US"/>
          </a:p>
        </p:txBody>
      </p:sp>
    </p:spTree>
    <p:extLst>
      <p:ext uri="{BB962C8B-B14F-4D97-AF65-F5344CB8AC3E}">
        <p14:creationId xmlns:p14="http://schemas.microsoft.com/office/powerpoint/2010/main" val="320517615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Sequence </a:t>
            </a:r>
            <a:r>
              <a:rPr lang="en-US" altLang="en-US" dirty="0" smtClean="0"/>
              <a:t>Specific </a:t>
            </a:r>
            <a:r>
              <a:rPr lang="en-US" altLang="en-US" dirty="0"/>
              <a:t>Fragment Ion </a:t>
            </a:r>
            <a:r>
              <a:rPr lang="en-US" altLang="en-US" dirty="0" smtClean="0"/>
              <a:t>Types</a:t>
            </a:r>
            <a:endParaRPr lang="en-US" dirty="0"/>
          </a:p>
        </p:txBody>
      </p:sp>
      <p:sp>
        <p:nvSpPr>
          <p:cNvPr id="3" name="Slide Number Placeholder 2"/>
          <p:cNvSpPr>
            <a:spLocks noGrp="1"/>
          </p:cNvSpPr>
          <p:nvPr>
            <p:ph type="sldNum" sz="quarter" idx="11"/>
          </p:nvPr>
        </p:nvSpPr>
        <p:spPr/>
        <p:txBody>
          <a:bodyPr/>
          <a:lstStyle/>
          <a:p>
            <a:pPr>
              <a:defRPr/>
            </a:pPr>
            <a:fld id="{94C161DA-37A9-480E-8266-756F225CC67E}" type="slidenum">
              <a:rPr lang="en-US" smtClean="0"/>
              <a:pPr>
                <a:defRPr/>
              </a:pPr>
              <a:t>10</a:t>
            </a:fld>
            <a:endParaRPr lang="en-US"/>
          </a:p>
        </p:txBody>
      </p:sp>
      <p:grpSp>
        <p:nvGrpSpPr>
          <p:cNvPr id="5" name="Group 22"/>
          <p:cNvGrpSpPr>
            <a:grpSpLocks/>
          </p:cNvGrpSpPr>
          <p:nvPr/>
        </p:nvGrpSpPr>
        <p:grpSpPr bwMode="auto">
          <a:xfrm>
            <a:off x="1574800" y="1187450"/>
            <a:ext cx="5448300" cy="1000125"/>
            <a:chOff x="1226" y="2710"/>
            <a:chExt cx="3432" cy="630"/>
          </a:xfrm>
        </p:grpSpPr>
        <p:sp>
          <p:nvSpPr>
            <p:cNvPr id="6" name="Rectangle 23"/>
            <p:cNvSpPr>
              <a:spLocks noChangeArrowheads="1"/>
            </p:cNvSpPr>
            <p:nvPr/>
          </p:nvSpPr>
          <p:spPr bwMode="auto">
            <a:xfrm>
              <a:off x="1226" y="2931"/>
              <a:ext cx="3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H</a:t>
              </a:r>
              <a:r>
                <a:rPr lang="en-US" sz="1400" b="1" baseline="-25000">
                  <a:solidFill>
                    <a:srgbClr val="000000"/>
                  </a:solidFill>
                </a:rPr>
                <a:t>2</a:t>
              </a:r>
              <a:r>
                <a:rPr lang="en-US" sz="1400" b="1">
                  <a:solidFill>
                    <a:srgbClr val="000000"/>
                  </a:solidFill>
                </a:rPr>
                <a:t>N    CH    C    NH    CH    C    NH    CH    C    NH    CH    C    OH</a:t>
              </a:r>
            </a:p>
          </p:txBody>
        </p:sp>
        <p:grpSp>
          <p:nvGrpSpPr>
            <p:cNvPr id="7" name="Group 24"/>
            <p:cNvGrpSpPr>
              <a:grpSpLocks/>
            </p:cNvGrpSpPr>
            <p:nvPr/>
          </p:nvGrpSpPr>
          <p:grpSpPr bwMode="auto">
            <a:xfrm>
              <a:off x="1562" y="3148"/>
              <a:ext cx="2567" cy="192"/>
              <a:chOff x="1562" y="3148"/>
              <a:chExt cx="2567" cy="192"/>
            </a:xfrm>
          </p:grpSpPr>
          <p:sp>
            <p:nvSpPr>
              <p:cNvPr id="40" name="Rectangle 25"/>
              <p:cNvSpPr>
                <a:spLocks noChangeArrowheads="1"/>
              </p:cNvSpPr>
              <p:nvPr/>
            </p:nvSpPr>
            <p:spPr bwMode="auto">
              <a:xfrm>
                <a:off x="1562" y="3148"/>
                <a:ext cx="2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R</a:t>
                </a:r>
                <a:r>
                  <a:rPr lang="en-US" sz="1400" b="1" baseline="-25000">
                    <a:solidFill>
                      <a:srgbClr val="000000"/>
                    </a:solidFill>
                  </a:rPr>
                  <a:t>1</a:t>
                </a:r>
              </a:p>
            </p:txBody>
          </p:sp>
          <p:sp>
            <p:nvSpPr>
              <p:cNvPr id="41" name="Rectangle 26"/>
              <p:cNvSpPr>
                <a:spLocks noChangeArrowheads="1"/>
              </p:cNvSpPr>
              <p:nvPr/>
            </p:nvSpPr>
            <p:spPr bwMode="auto">
              <a:xfrm>
                <a:off x="2340" y="3148"/>
                <a:ext cx="2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R</a:t>
                </a:r>
                <a:r>
                  <a:rPr lang="en-US" sz="1400" b="1" baseline="-25000">
                    <a:solidFill>
                      <a:srgbClr val="000000"/>
                    </a:solidFill>
                  </a:rPr>
                  <a:t>2</a:t>
                </a:r>
              </a:p>
            </p:txBody>
          </p:sp>
          <p:sp>
            <p:nvSpPr>
              <p:cNvPr id="42" name="Rectangle 27"/>
              <p:cNvSpPr>
                <a:spLocks noChangeArrowheads="1"/>
              </p:cNvSpPr>
              <p:nvPr/>
            </p:nvSpPr>
            <p:spPr bwMode="auto">
              <a:xfrm>
                <a:off x="3118" y="3148"/>
                <a:ext cx="2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R</a:t>
                </a:r>
                <a:r>
                  <a:rPr lang="en-US" sz="1400" b="1" baseline="-25000">
                    <a:solidFill>
                      <a:srgbClr val="000000"/>
                    </a:solidFill>
                  </a:rPr>
                  <a:t>3</a:t>
                </a:r>
              </a:p>
            </p:txBody>
          </p:sp>
          <p:sp>
            <p:nvSpPr>
              <p:cNvPr id="43" name="Rectangle 28"/>
              <p:cNvSpPr>
                <a:spLocks noChangeArrowheads="1"/>
              </p:cNvSpPr>
              <p:nvPr/>
            </p:nvSpPr>
            <p:spPr bwMode="auto">
              <a:xfrm>
                <a:off x="3892" y="3148"/>
                <a:ext cx="2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R</a:t>
                </a:r>
                <a:r>
                  <a:rPr lang="en-US" sz="1400" b="1" baseline="-25000">
                    <a:solidFill>
                      <a:srgbClr val="000000"/>
                    </a:solidFill>
                  </a:rPr>
                  <a:t>4</a:t>
                </a:r>
              </a:p>
            </p:txBody>
          </p:sp>
        </p:grpSp>
        <p:sp>
          <p:nvSpPr>
            <p:cNvPr id="8" name="Line 29"/>
            <p:cNvSpPr>
              <a:spLocks noChangeShapeType="1"/>
            </p:cNvSpPr>
            <p:nvPr/>
          </p:nvSpPr>
          <p:spPr bwMode="auto">
            <a:xfrm>
              <a:off x="1488" y="3019"/>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 name="Line 30"/>
            <p:cNvSpPr>
              <a:spLocks noChangeShapeType="1"/>
            </p:cNvSpPr>
            <p:nvPr/>
          </p:nvSpPr>
          <p:spPr bwMode="auto">
            <a:xfrm>
              <a:off x="1780" y="3019"/>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 name="Line 31"/>
            <p:cNvSpPr>
              <a:spLocks noChangeShapeType="1"/>
            </p:cNvSpPr>
            <p:nvPr/>
          </p:nvSpPr>
          <p:spPr bwMode="auto">
            <a:xfrm>
              <a:off x="1980" y="3019"/>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1" name="Line 32"/>
            <p:cNvSpPr>
              <a:spLocks noChangeShapeType="1"/>
            </p:cNvSpPr>
            <p:nvPr/>
          </p:nvSpPr>
          <p:spPr bwMode="auto">
            <a:xfrm>
              <a:off x="2270" y="3019"/>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 name="Line 33"/>
            <p:cNvSpPr>
              <a:spLocks noChangeShapeType="1"/>
            </p:cNvSpPr>
            <p:nvPr/>
          </p:nvSpPr>
          <p:spPr bwMode="auto">
            <a:xfrm>
              <a:off x="2554" y="3019"/>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 name="Line 34"/>
            <p:cNvSpPr>
              <a:spLocks noChangeShapeType="1"/>
            </p:cNvSpPr>
            <p:nvPr/>
          </p:nvSpPr>
          <p:spPr bwMode="auto">
            <a:xfrm>
              <a:off x="2764" y="3019"/>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4" name="Line 35"/>
            <p:cNvSpPr>
              <a:spLocks noChangeShapeType="1"/>
            </p:cNvSpPr>
            <p:nvPr/>
          </p:nvSpPr>
          <p:spPr bwMode="auto">
            <a:xfrm>
              <a:off x="3042" y="3019"/>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 name="Line 36"/>
            <p:cNvSpPr>
              <a:spLocks noChangeShapeType="1"/>
            </p:cNvSpPr>
            <p:nvPr/>
          </p:nvSpPr>
          <p:spPr bwMode="auto">
            <a:xfrm>
              <a:off x="3334" y="3019"/>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 name="Line 37"/>
            <p:cNvSpPr>
              <a:spLocks noChangeShapeType="1"/>
            </p:cNvSpPr>
            <p:nvPr/>
          </p:nvSpPr>
          <p:spPr bwMode="auto">
            <a:xfrm>
              <a:off x="3536" y="3019"/>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7" name="Line 38"/>
            <p:cNvSpPr>
              <a:spLocks noChangeShapeType="1"/>
            </p:cNvSpPr>
            <p:nvPr/>
          </p:nvSpPr>
          <p:spPr bwMode="auto">
            <a:xfrm>
              <a:off x="3824" y="3019"/>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 name="Line 39"/>
            <p:cNvSpPr>
              <a:spLocks noChangeShapeType="1"/>
            </p:cNvSpPr>
            <p:nvPr/>
          </p:nvSpPr>
          <p:spPr bwMode="auto">
            <a:xfrm>
              <a:off x="4110" y="3019"/>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9" name="Line 40"/>
            <p:cNvSpPr>
              <a:spLocks noChangeShapeType="1"/>
            </p:cNvSpPr>
            <p:nvPr/>
          </p:nvSpPr>
          <p:spPr bwMode="auto">
            <a:xfrm>
              <a:off x="4316" y="3019"/>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0" name="Line 41"/>
            <p:cNvSpPr>
              <a:spLocks noChangeShapeType="1"/>
            </p:cNvSpPr>
            <p:nvPr/>
          </p:nvSpPr>
          <p:spPr bwMode="auto">
            <a:xfrm flipV="1">
              <a:off x="1651" y="3075"/>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1" name="Line 42"/>
            <p:cNvSpPr>
              <a:spLocks noChangeShapeType="1"/>
            </p:cNvSpPr>
            <p:nvPr/>
          </p:nvSpPr>
          <p:spPr bwMode="auto">
            <a:xfrm flipV="1">
              <a:off x="2431" y="3075"/>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 name="Line 43"/>
            <p:cNvSpPr>
              <a:spLocks noChangeShapeType="1"/>
            </p:cNvSpPr>
            <p:nvPr/>
          </p:nvSpPr>
          <p:spPr bwMode="auto">
            <a:xfrm flipV="1">
              <a:off x="3207" y="3075"/>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3" name="Line 44"/>
            <p:cNvSpPr>
              <a:spLocks noChangeShapeType="1"/>
            </p:cNvSpPr>
            <p:nvPr/>
          </p:nvSpPr>
          <p:spPr bwMode="auto">
            <a:xfrm flipV="1">
              <a:off x="3985" y="3075"/>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4" name="Group 45"/>
            <p:cNvGrpSpPr>
              <a:grpSpLocks/>
            </p:cNvGrpSpPr>
            <p:nvPr/>
          </p:nvGrpSpPr>
          <p:grpSpPr bwMode="auto">
            <a:xfrm>
              <a:off x="1923" y="2856"/>
              <a:ext cx="22" cy="110"/>
              <a:chOff x="1923" y="2856"/>
              <a:chExt cx="22" cy="110"/>
            </a:xfrm>
          </p:grpSpPr>
          <p:sp>
            <p:nvSpPr>
              <p:cNvPr id="38" name="Line 46"/>
              <p:cNvSpPr>
                <a:spLocks noChangeShapeType="1"/>
              </p:cNvSpPr>
              <p:nvPr/>
            </p:nvSpPr>
            <p:spPr bwMode="auto">
              <a:xfrm flipV="1">
                <a:off x="1923" y="2856"/>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9" name="Line 47"/>
              <p:cNvSpPr>
                <a:spLocks noChangeShapeType="1"/>
              </p:cNvSpPr>
              <p:nvPr/>
            </p:nvSpPr>
            <p:spPr bwMode="auto">
              <a:xfrm flipV="1">
                <a:off x="1945" y="2856"/>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25" name="Group 48"/>
            <p:cNvGrpSpPr>
              <a:grpSpLocks/>
            </p:cNvGrpSpPr>
            <p:nvPr/>
          </p:nvGrpSpPr>
          <p:grpSpPr bwMode="auto">
            <a:xfrm>
              <a:off x="2703" y="2856"/>
              <a:ext cx="22" cy="110"/>
              <a:chOff x="2703" y="2856"/>
              <a:chExt cx="22" cy="110"/>
            </a:xfrm>
          </p:grpSpPr>
          <p:sp>
            <p:nvSpPr>
              <p:cNvPr id="36" name="Line 49"/>
              <p:cNvSpPr>
                <a:spLocks noChangeShapeType="1"/>
              </p:cNvSpPr>
              <p:nvPr/>
            </p:nvSpPr>
            <p:spPr bwMode="auto">
              <a:xfrm flipV="1">
                <a:off x="2703" y="2856"/>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 name="Line 50"/>
              <p:cNvSpPr>
                <a:spLocks noChangeShapeType="1"/>
              </p:cNvSpPr>
              <p:nvPr/>
            </p:nvSpPr>
            <p:spPr bwMode="auto">
              <a:xfrm flipV="1">
                <a:off x="2725" y="2856"/>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26" name="Group 51"/>
            <p:cNvGrpSpPr>
              <a:grpSpLocks/>
            </p:cNvGrpSpPr>
            <p:nvPr/>
          </p:nvGrpSpPr>
          <p:grpSpPr bwMode="auto">
            <a:xfrm>
              <a:off x="3479" y="2856"/>
              <a:ext cx="22" cy="110"/>
              <a:chOff x="3479" y="2856"/>
              <a:chExt cx="22" cy="110"/>
            </a:xfrm>
          </p:grpSpPr>
          <p:sp>
            <p:nvSpPr>
              <p:cNvPr id="34" name="Line 52"/>
              <p:cNvSpPr>
                <a:spLocks noChangeShapeType="1"/>
              </p:cNvSpPr>
              <p:nvPr/>
            </p:nvSpPr>
            <p:spPr bwMode="auto">
              <a:xfrm flipV="1">
                <a:off x="3479" y="2856"/>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5" name="Line 53"/>
              <p:cNvSpPr>
                <a:spLocks noChangeShapeType="1"/>
              </p:cNvSpPr>
              <p:nvPr/>
            </p:nvSpPr>
            <p:spPr bwMode="auto">
              <a:xfrm flipV="1">
                <a:off x="3501" y="2856"/>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27" name="Group 54"/>
            <p:cNvGrpSpPr>
              <a:grpSpLocks/>
            </p:cNvGrpSpPr>
            <p:nvPr/>
          </p:nvGrpSpPr>
          <p:grpSpPr bwMode="auto">
            <a:xfrm>
              <a:off x="4257" y="2856"/>
              <a:ext cx="22" cy="110"/>
              <a:chOff x="4257" y="2856"/>
              <a:chExt cx="22" cy="110"/>
            </a:xfrm>
          </p:grpSpPr>
          <p:sp>
            <p:nvSpPr>
              <p:cNvPr id="32" name="Line 55"/>
              <p:cNvSpPr>
                <a:spLocks noChangeShapeType="1"/>
              </p:cNvSpPr>
              <p:nvPr/>
            </p:nvSpPr>
            <p:spPr bwMode="auto">
              <a:xfrm flipV="1">
                <a:off x="4257" y="2856"/>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3" name="Line 56"/>
              <p:cNvSpPr>
                <a:spLocks noChangeShapeType="1"/>
              </p:cNvSpPr>
              <p:nvPr/>
            </p:nvSpPr>
            <p:spPr bwMode="auto">
              <a:xfrm flipV="1">
                <a:off x="4279" y="2856"/>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28" name="Rectangle 57"/>
            <p:cNvSpPr>
              <a:spLocks noChangeArrowheads="1"/>
            </p:cNvSpPr>
            <p:nvPr/>
          </p:nvSpPr>
          <p:spPr bwMode="auto">
            <a:xfrm>
              <a:off x="1831" y="2710"/>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O</a:t>
              </a:r>
            </a:p>
          </p:txBody>
        </p:sp>
        <p:sp>
          <p:nvSpPr>
            <p:cNvPr id="29" name="Rectangle 58"/>
            <p:cNvSpPr>
              <a:spLocks noChangeArrowheads="1"/>
            </p:cNvSpPr>
            <p:nvPr/>
          </p:nvSpPr>
          <p:spPr bwMode="auto">
            <a:xfrm>
              <a:off x="2613" y="2710"/>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O</a:t>
              </a:r>
            </a:p>
          </p:txBody>
        </p:sp>
        <p:sp>
          <p:nvSpPr>
            <p:cNvPr id="30" name="Rectangle 59"/>
            <p:cNvSpPr>
              <a:spLocks noChangeArrowheads="1"/>
            </p:cNvSpPr>
            <p:nvPr/>
          </p:nvSpPr>
          <p:spPr bwMode="auto">
            <a:xfrm>
              <a:off x="3389" y="2710"/>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O</a:t>
              </a:r>
            </a:p>
          </p:txBody>
        </p:sp>
        <p:sp>
          <p:nvSpPr>
            <p:cNvPr id="31" name="Rectangle 60"/>
            <p:cNvSpPr>
              <a:spLocks noChangeArrowheads="1"/>
            </p:cNvSpPr>
            <p:nvPr/>
          </p:nvSpPr>
          <p:spPr bwMode="auto">
            <a:xfrm>
              <a:off x="4165" y="2710"/>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O</a:t>
              </a:r>
            </a:p>
          </p:txBody>
        </p:sp>
      </p:grpSp>
      <p:sp>
        <p:nvSpPr>
          <p:cNvPr id="44" name="Line 62"/>
          <p:cNvSpPr>
            <a:spLocks noChangeShapeType="1"/>
          </p:cNvSpPr>
          <p:nvPr/>
        </p:nvSpPr>
        <p:spPr bwMode="auto">
          <a:xfrm>
            <a:off x="5168900" y="1084263"/>
            <a:ext cx="434975" cy="1158875"/>
          </a:xfrm>
          <a:prstGeom prst="line">
            <a:avLst/>
          </a:prstGeom>
          <a:noFill/>
          <a:ln w="19050">
            <a:solidFill>
              <a:srgbClr val="FF9900"/>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5" name="Rectangle 72"/>
          <p:cNvSpPr>
            <a:spLocks noChangeArrowheads="1"/>
          </p:cNvSpPr>
          <p:nvPr/>
        </p:nvSpPr>
        <p:spPr bwMode="auto">
          <a:xfrm>
            <a:off x="5518150" y="2162175"/>
            <a:ext cx="346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FF0033"/>
                </a:solidFill>
              </a:rPr>
              <a:t>y</a:t>
            </a:r>
            <a:r>
              <a:rPr lang="en-US" sz="1400" b="1" baseline="-25000">
                <a:solidFill>
                  <a:srgbClr val="FF0033"/>
                </a:solidFill>
              </a:rPr>
              <a:t>1</a:t>
            </a:r>
          </a:p>
        </p:txBody>
      </p:sp>
      <p:sp>
        <p:nvSpPr>
          <p:cNvPr id="46" name="Rectangle 76"/>
          <p:cNvSpPr>
            <a:spLocks noChangeArrowheads="1"/>
          </p:cNvSpPr>
          <p:nvPr/>
        </p:nvSpPr>
        <p:spPr bwMode="auto">
          <a:xfrm>
            <a:off x="4872038" y="827088"/>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FF"/>
                </a:solidFill>
              </a:rPr>
              <a:t>b</a:t>
            </a:r>
            <a:r>
              <a:rPr lang="en-US" sz="1400" b="1" baseline="-25000">
                <a:solidFill>
                  <a:srgbClr val="0000FF"/>
                </a:solidFill>
              </a:rPr>
              <a:t>3</a:t>
            </a:r>
          </a:p>
        </p:txBody>
      </p:sp>
      <p:grpSp>
        <p:nvGrpSpPr>
          <p:cNvPr id="47" name="Group 77"/>
          <p:cNvGrpSpPr>
            <a:grpSpLocks/>
          </p:cNvGrpSpPr>
          <p:nvPr/>
        </p:nvGrpSpPr>
        <p:grpSpPr bwMode="auto">
          <a:xfrm>
            <a:off x="1400175" y="1238250"/>
            <a:ext cx="171450" cy="904875"/>
            <a:chOff x="1116" y="2742"/>
            <a:chExt cx="108" cy="570"/>
          </a:xfrm>
        </p:grpSpPr>
        <p:sp>
          <p:nvSpPr>
            <p:cNvPr id="48" name="Line 78"/>
            <p:cNvSpPr>
              <a:spLocks noChangeShapeType="1"/>
            </p:cNvSpPr>
            <p:nvPr/>
          </p:nvSpPr>
          <p:spPr bwMode="auto">
            <a:xfrm>
              <a:off x="1119" y="2742"/>
              <a:ext cx="0" cy="5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9" name="Line 79"/>
            <p:cNvSpPr>
              <a:spLocks noChangeShapeType="1"/>
            </p:cNvSpPr>
            <p:nvPr/>
          </p:nvSpPr>
          <p:spPr bwMode="auto">
            <a:xfrm>
              <a:off x="1116" y="2745"/>
              <a:ext cx="10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0" name="Line 80"/>
            <p:cNvSpPr>
              <a:spLocks noChangeShapeType="1"/>
            </p:cNvSpPr>
            <p:nvPr/>
          </p:nvSpPr>
          <p:spPr bwMode="auto">
            <a:xfrm>
              <a:off x="1116" y="3309"/>
              <a:ext cx="10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51" name="Group 81"/>
          <p:cNvGrpSpPr>
            <a:grpSpLocks/>
          </p:cNvGrpSpPr>
          <p:nvPr/>
        </p:nvGrpSpPr>
        <p:grpSpPr bwMode="auto">
          <a:xfrm>
            <a:off x="6888163" y="1238250"/>
            <a:ext cx="171450" cy="904875"/>
            <a:chOff x="4573" y="2742"/>
            <a:chExt cx="108" cy="570"/>
          </a:xfrm>
        </p:grpSpPr>
        <p:sp>
          <p:nvSpPr>
            <p:cNvPr id="52" name="Line 82"/>
            <p:cNvSpPr>
              <a:spLocks noChangeShapeType="1"/>
            </p:cNvSpPr>
            <p:nvPr/>
          </p:nvSpPr>
          <p:spPr bwMode="auto">
            <a:xfrm>
              <a:off x="4678" y="2742"/>
              <a:ext cx="0" cy="5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3" name="Line 83"/>
            <p:cNvSpPr>
              <a:spLocks noChangeShapeType="1"/>
            </p:cNvSpPr>
            <p:nvPr/>
          </p:nvSpPr>
          <p:spPr bwMode="auto">
            <a:xfrm flipH="1">
              <a:off x="4573" y="2745"/>
              <a:ext cx="10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4" name="Line 84"/>
            <p:cNvSpPr>
              <a:spLocks noChangeShapeType="1"/>
            </p:cNvSpPr>
            <p:nvPr/>
          </p:nvSpPr>
          <p:spPr bwMode="auto">
            <a:xfrm flipH="1">
              <a:off x="4573" y="3309"/>
              <a:ext cx="10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55" name="Rectangle 85"/>
          <p:cNvSpPr>
            <a:spLocks noChangeArrowheads="1"/>
          </p:cNvSpPr>
          <p:nvPr/>
        </p:nvSpPr>
        <p:spPr bwMode="auto">
          <a:xfrm>
            <a:off x="7002463" y="1066800"/>
            <a:ext cx="557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nH</a:t>
            </a:r>
            <a:r>
              <a:rPr lang="en-US" sz="1400" b="1" baseline="30000">
                <a:solidFill>
                  <a:srgbClr val="000000"/>
                </a:solidFill>
              </a:rPr>
              <a:t>n+</a:t>
            </a:r>
          </a:p>
        </p:txBody>
      </p:sp>
      <p:sp>
        <p:nvSpPr>
          <p:cNvPr id="56" name="Line 90"/>
          <p:cNvSpPr>
            <a:spLocks noChangeShapeType="1"/>
          </p:cNvSpPr>
          <p:nvPr/>
        </p:nvSpPr>
        <p:spPr bwMode="auto">
          <a:xfrm>
            <a:off x="5527675" y="1084263"/>
            <a:ext cx="434975" cy="1158875"/>
          </a:xfrm>
          <a:prstGeom prst="line">
            <a:avLst/>
          </a:prstGeom>
          <a:noFill/>
          <a:ln w="19050">
            <a:solidFill>
              <a:schemeClr val="bg2"/>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7" name="Line 91"/>
          <p:cNvSpPr>
            <a:spLocks noChangeShapeType="1"/>
          </p:cNvSpPr>
          <p:nvPr/>
        </p:nvSpPr>
        <p:spPr bwMode="auto">
          <a:xfrm>
            <a:off x="4795838" y="1084263"/>
            <a:ext cx="434975" cy="1158875"/>
          </a:xfrm>
          <a:prstGeom prst="line">
            <a:avLst/>
          </a:prstGeom>
          <a:noFill/>
          <a:ln w="19050">
            <a:solidFill>
              <a:schemeClr val="bg2"/>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 name="Rectangle 92"/>
          <p:cNvSpPr>
            <a:spLocks noChangeArrowheads="1"/>
          </p:cNvSpPr>
          <p:nvPr/>
        </p:nvSpPr>
        <p:spPr bwMode="auto">
          <a:xfrm>
            <a:off x="5865813" y="2162175"/>
            <a:ext cx="336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FF9999"/>
                </a:solidFill>
              </a:rPr>
              <a:t>z</a:t>
            </a:r>
            <a:r>
              <a:rPr lang="en-US" sz="1400" b="1" baseline="-25000">
                <a:solidFill>
                  <a:srgbClr val="FF9999"/>
                </a:solidFill>
              </a:rPr>
              <a:t>1</a:t>
            </a:r>
          </a:p>
        </p:txBody>
      </p:sp>
      <p:sp>
        <p:nvSpPr>
          <p:cNvPr id="59" name="Rectangle 93"/>
          <p:cNvSpPr>
            <a:spLocks noChangeArrowheads="1"/>
          </p:cNvSpPr>
          <p:nvPr/>
        </p:nvSpPr>
        <p:spPr bwMode="auto">
          <a:xfrm>
            <a:off x="5141913" y="2162175"/>
            <a:ext cx="346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FF9999"/>
                </a:solidFill>
              </a:rPr>
              <a:t>x</a:t>
            </a:r>
            <a:r>
              <a:rPr lang="en-US" sz="1400" b="1" baseline="-25000">
                <a:solidFill>
                  <a:srgbClr val="FF9999"/>
                </a:solidFill>
              </a:rPr>
              <a:t>1</a:t>
            </a:r>
          </a:p>
        </p:txBody>
      </p:sp>
      <p:sp>
        <p:nvSpPr>
          <p:cNvPr id="60" name="Rectangle 94"/>
          <p:cNvSpPr>
            <a:spLocks noChangeArrowheads="1"/>
          </p:cNvSpPr>
          <p:nvPr/>
        </p:nvSpPr>
        <p:spPr bwMode="auto">
          <a:xfrm>
            <a:off x="4505325" y="827088"/>
            <a:ext cx="346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6699FF"/>
                </a:solidFill>
              </a:rPr>
              <a:t>a</a:t>
            </a:r>
            <a:r>
              <a:rPr lang="en-US" sz="1400" b="1" baseline="-25000">
                <a:solidFill>
                  <a:srgbClr val="6699FF"/>
                </a:solidFill>
              </a:rPr>
              <a:t>3</a:t>
            </a:r>
          </a:p>
        </p:txBody>
      </p:sp>
      <p:sp>
        <p:nvSpPr>
          <p:cNvPr id="61" name="Rectangle 95"/>
          <p:cNvSpPr>
            <a:spLocks noChangeArrowheads="1"/>
          </p:cNvSpPr>
          <p:nvPr/>
        </p:nvSpPr>
        <p:spPr bwMode="auto">
          <a:xfrm>
            <a:off x="5260975" y="827088"/>
            <a:ext cx="346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6699FF"/>
                </a:solidFill>
              </a:rPr>
              <a:t>c</a:t>
            </a:r>
            <a:r>
              <a:rPr lang="en-US" sz="1400" b="1" baseline="-25000">
                <a:solidFill>
                  <a:srgbClr val="6699FF"/>
                </a:solidFill>
              </a:rPr>
              <a:t>3</a:t>
            </a:r>
          </a:p>
        </p:txBody>
      </p:sp>
      <p:sp>
        <p:nvSpPr>
          <p:cNvPr id="62" name="Text Box 96"/>
          <p:cNvSpPr txBox="1">
            <a:spLocks noChangeArrowheads="1"/>
          </p:cNvSpPr>
          <p:nvPr/>
        </p:nvSpPr>
        <p:spPr bwMode="auto">
          <a:xfrm>
            <a:off x="1212850" y="2697163"/>
            <a:ext cx="70802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u="sng"/>
              <a:t>Ion type 		restrictions		residues		delta</a:t>
            </a:r>
          </a:p>
          <a:p>
            <a:pPr eaLnBrk="1" hangingPunct="1">
              <a:lnSpc>
                <a:spcPct val="150000"/>
              </a:lnSpc>
            </a:pPr>
            <a:r>
              <a:rPr lang="en-US"/>
              <a:t>a-NH</a:t>
            </a:r>
            <a:r>
              <a:rPr lang="en-US" baseline="-25000"/>
              <a:t>3		</a:t>
            </a:r>
            <a:r>
              <a:rPr lang="en-US"/>
              <a:t>contains NH</a:t>
            </a:r>
            <a:r>
              <a:rPr lang="en-US" baseline="-25000"/>
              <a:t>3</a:t>
            </a:r>
            <a:r>
              <a:rPr lang="en-US"/>
              <a:t> residue	RK NQ		-17</a:t>
            </a:r>
          </a:p>
          <a:p>
            <a:pPr eaLnBrk="1" hangingPunct="1">
              <a:lnSpc>
                <a:spcPct val="150000"/>
              </a:lnSpc>
            </a:pPr>
            <a:r>
              <a:rPr lang="en-US"/>
              <a:t>b-NH</a:t>
            </a:r>
            <a:r>
              <a:rPr lang="en-US" baseline="-25000"/>
              <a:t>3</a:t>
            </a:r>
            <a:r>
              <a:rPr lang="en-US"/>
              <a:t>, y-NH</a:t>
            </a:r>
            <a:r>
              <a:rPr lang="en-US" baseline="-25000"/>
              <a:t>3	</a:t>
            </a:r>
            <a:r>
              <a:rPr lang="en-US"/>
              <a:t>contains NH</a:t>
            </a:r>
            <a:r>
              <a:rPr lang="en-US" baseline="-25000"/>
              <a:t>3</a:t>
            </a:r>
            <a:r>
              <a:rPr lang="en-US"/>
              <a:t> residue	RK NQ		-17</a:t>
            </a:r>
            <a:endParaRPr lang="en-US" baseline="-25000"/>
          </a:p>
          <a:p>
            <a:pPr eaLnBrk="1" hangingPunct="1">
              <a:lnSpc>
                <a:spcPct val="150000"/>
              </a:lnSpc>
            </a:pPr>
            <a:r>
              <a:rPr lang="en-US"/>
              <a:t>b-H</a:t>
            </a:r>
            <a:r>
              <a:rPr lang="en-US" baseline="-25000"/>
              <a:t>2</a:t>
            </a:r>
            <a:r>
              <a:rPr lang="en-US"/>
              <a:t>O, y-H</a:t>
            </a:r>
            <a:r>
              <a:rPr lang="en-US" baseline="-25000"/>
              <a:t>2</a:t>
            </a:r>
            <a:r>
              <a:rPr lang="en-US"/>
              <a:t>O	contains H</a:t>
            </a:r>
            <a:r>
              <a:rPr lang="en-US" baseline="-25000"/>
              <a:t>2</a:t>
            </a:r>
            <a:r>
              <a:rPr lang="en-US"/>
              <a:t>O residue 	ST DE		-18</a:t>
            </a:r>
          </a:p>
          <a:p>
            <a:pPr eaLnBrk="1" hangingPunct="1">
              <a:lnSpc>
                <a:spcPct val="150000"/>
              </a:lnSpc>
            </a:pPr>
            <a:r>
              <a:rPr lang="en-US"/>
              <a:t>b-H</a:t>
            </a:r>
            <a:r>
              <a:rPr lang="en-US" baseline="-25000"/>
              <a:t>3</a:t>
            </a:r>
            <a:r>
              <a:rPr lang="en-US"/>
              <a:t>PO</a:t>
            </a:r>
            <a:r>
              <a:rPr lang="en-US" baseline="-25000"/>
              <a:t>4</a:t>
            </a:r>
            <a:r>
              <a:rPr lang="en-US"/>
              <a:t>, y-H</a:t>
            </a:r>
            <a:r>
              <a:rPr lang="en-US" baseline="-25000"/>
              <a:t>3</a:t>
            </a:r>
            <a:r>
              <a:rPr lang="en-US"/>
              <a:t>PO</a:t>
            </a:r>
            <a:r>
              <a:rPr lang="en-US" baseline="-25000"/>
              <a:t>4</a:t>
            </a:r>
            <a:r>
              <a:rPr lang="en-US"/>
              <a:t> contains H</a:t>
            </a:r>
            <a:r>
              <a:rPr lang="en-US" baseline="-25000"/>
              <a:t>3</a:t>
            </a:r>
            <a:r>
              <a:rPr lang="en-US"/>
              <a:t>PO</a:t>
            </a:r>
            <a:r>
              <a:rPr lang="en-US" baseline="-25000"/>
              <a:t>4</a:t>
            </a:r>
            <a:r>
              <a:rPr lang="en-US"/>
              <a:t> residue	st 		-98</a:t>
            </a:r>
          </a:p>
          <a:p>
            <a:pPr eaLnBrk="1" hangingPunct="1">
              <a:lnSpc>
                <a:spcPct val="150000"/>
              </a:lnSpc>
            </a:pPr>
            <a:endParaRPr lang="en-US"/>
          </a:p>
          <a:p>
            <a:pPr eaLnBrk="1" hangingPunct="1">
              <a:lnSpc>
                <a:spcPct val="150000"/>
              </a:lnSpc>
            </a:pPr>
            <a:r>
              <a:rPr lang="en-US"/>
              <a:t>y++, b++		contains charged residues RHK</a:t>
            </a:r>
          </a:p>
        </p:txBody>
      </p:sp>
    </p:spTree>
    <p:extLst>
      <p:ext uri="{BB962C8B-B14F-4D97-AF65-F5344CB8AC3E}">
        <p14:creationId xmlns:p14="http://schemas.microsoft.com/office/powerpoint/2010/main" val="27614425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lanetorbitrap.com/data/fe/image/Elite_Schemati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64" y="1728788"/>
            <a:ext cx="8259048" cy="26666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Orbitrap</a:t>
            </a:r>
            <a:r>
              <a:rPr lang="en-US" dirty="0"/>
              <a:t> </a:t>
            </a:r>
            <a:r>
              <a:rPr lang="en-US" dirty="0" smtClean="0"/>
              <a:t>Elite, High </a:t>
            </a:r>
            <a:r>
              <a:rPr lang="en-US" dirty="0"/>
              <a:t>Resolution MS/MS by </a:t>
            </a:r>
            <a:r>
              <a:rPr lang="en-US" dirty="0" smtClean="0"/>
              <a:t>CID</a:t>
            </a:r>
            <a:r>
              <a:rPr lang="en-US" dirty="0"/>
              <a:t>, HCD, or </a:t>
            </a:r>
            <a:r>
              <a:rPr lang="en-US" dirty="0" smtClean="0"/>
              <a:t>ETD</a:t>
            </a:r>
            <a:endParaRPr lang="en-US" dirty="0"/>
          </a:p>
        </p:txBody>
      </p:sp>
      <p:sp>
        <p:nvSpPr>
          <p:cNvPr id="271" name="Slide Number Placeholder 2"/>
          <p:cNvSpPr>
            <a:spLocks noGrp="1"/>
          </p:cNvSpPr>
          <p:nvPr>
            <p:ph type="sldNum" sz="quarter" idx="11"/>
          </p:nvPr>
        </p:nvSpPr>
        <p:spPr/>
        <p:txBody>
          <a:bodyPr/>
          <a:lstStyle/>
          <a:p>
            <a:fld id="{52A975CD-E039-48FE-B9A5-25FD1A7CE47F}" type="slidenum">
              <a:rPr lang="en-US"/>
              <a:pPr/>
              <a:t>11</a:t>
            </a:fld>
            <a:endParaRPr lang="en-US"/>
          </a:p>
        </p:txBody>
      </p:sp>
      <p:sp>
        <p:nvSpPr>
          <p:cNvPr id="546065" name="Text Box 273"/>
          <p:cNvSpPr txBox="1">
            <a:spLocks noChangeArrowheads="1"/>
          </p:cNvSpPr>
          <p:nvPr/>
        </p:nvSpPr>
        <p:spPr bwMode="auto">
          <a:xfrm>
            <a:off x="4800946" y="4491038"/>
            <a:ext cx="1102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b="1" dirty="0">
                <a:solidFill>
                  <a:srgbClr val="CC0000"/>
                </a:solidFill>
                <a:latin typeface="Calibri" pitchFamily="34" charset="0"/>
              </a:rPr>
              <a:t>Mass Analyzer</a:t>
            </a:r>
          </a:p>
          <a:p>
            <a:pPr algn="ctr"/>
            <a:r>
              <a:rPr lang="en-US" sz="1200" b="1" dirty="0">
                <a:solidFill>
                  <a:srgbClr val="CC0000"/>
                </a:solidFill>
                <a:latin typeface="Calibri" pitchFamily="34" charset="0"/>
              </a:rPr>
              <a:t>for </a:t>
            </a:r>
            <a:r>
              <a:rPr lang="en-US" sz="1200" b="1" dirty="0" smtClean="0">
                <a:solidFill>
                  <a:srgbClr val="CC0000"/>
                </a:solidFill>
                <a:latin typeface="Calibri" pitchFamily="34" charset="0"/>
              </a:rPr>
              <a:t>each</a:t>
            </a:r>
            <a:endParaRPr lang="en-US" sz="1200" b="1" dirty="0">
              <a:solidFill>
                <a:srgbClr val="CC0000"/>
              </a:solidFill>
              <a:latin typeface="Calibri" pitchFamily="34" charset="0"/>
            </a:endParaRPr>
          </a:p>
        </p:txBody>
      </p:sp>
      <p:sp>
        <p:nvSpPr>
          <p:cNvPr id="546066" name="Text Box 274"/>
          <p:cNvSpPr txBox="1">
            <a:spLocks noChangeArrowheads="1"/>
          </p:cNvSpPr>
          <p:nvPr/>
        </p:nvSpPr>
        <p:spPr bwMode="auto">
          <a:xfrm>
            <a:off x="1774086" y="1190625"/>
            <a:ext cx="13867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b="1" dirty="0">
                <a:solidFill>
                  <a:srgbClr val="CC0000"/>
                </a:solidFill>
                <a:latin typeface="Calibri" pitchFamily="34" charset="0"/>
              </a:rPr>
              <a:t>Precursor Isolation</a:t>
            </a:r>
          </a:p>
          <a:p>
            <a:pPr algn="ctr"/>
            <a:r>
              <a:rPr lang="en-US" sz="1200" b="1" dirty="0">
                <a:solidFill>
                  <a:srgbClr val="CC0000"/>
                </a:solidFill>
                <a:latin typeface="Calibri" pitchFamily="34" charset="0"/>
              </a:rPr>
              <a:t>for </a:t>
            </a:r>
            <a:r>
              <a:rPr lang="en-US" sz="1200" b="1" dirty="0" smtClean="0">
                <a:solidFill>
                  <a:srgbClr val="CC0000"/>
                </a:solidFill>
                <a:latin typeface="Calibri" pitchFamily="34" charset="0"/>
              </a:rPr>
              <a:t>each</a:t>
            </a:r>
            <a:endParaRPr lang="en-US" sz="1200" b="1" dirty="0">
              <a:solidFill>
                <a:srgbClr val="CC0000"/>
              </a:solidFill>
              <a:latin typeface="Calibri" pitchFamily="34" charset="0"/>
            </a:endParaRPr>
          </a:p>
        </p:txBody>
      </p:sp>
      <p:sp>
        <p:nvSpPr>
          <p:cNvPr id="546067" name="Text Box 275"/>
          <p:cNvSpPr txBox="1">
            <a:spLocks noChangeArrowheads="1"/>
          </p:cNvSpPr>
          <p:nvPr/>
        </p:nvSpPr>
        <p:spPr bwMode="auto">
          <a:xfrm>
            <a:off x="3518609" y="1190625"/>
            <a:ext cx="10542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b="1" dirty="0">
                <a:solidFill>
                  <a:srgbClr val="CC0000"/>
                </a:solidFill>
                <a:latin typeface="Calibri" pitchFamily="34" charset="0"/>
              </a:rPr>
              <a:t>D</a:t>
            </a:r>
            <a:r>
              <a:rPr lang="en-US" sz="1200" b="1" dirty="0" smtClean="0">
                <a:solidFill>
                  <a:srgbClr val="CC0000"/>
                </a:solidFill>
                <a:latin typeface="Calibri" pitchFamily="34" charset="0"/>
              </a:rPr>
              <a:t>issociation</a:t>
            </a:r>
            <a:endParaRPr lang="en-US" sz="1200" b="1" dirty="0">
              <a:solidFill>
                <a:srgbClr val="CC0000"/>
              </a:solidFill>
              <a:latin typeface="Calibri" pitchFamily="34" charset="0"/>
            </a:endParaRPr>
          </a:p>
          <a:p>
            <a:pPr algn="ctr"/>
            <a:r>
              <a:rPr lang="en-US" sz="1200" b="1" dirty="0">
                <a:solidFill>
                  <a:srgbClr val="CC0000"/>
                </a:solidFill>
                <a:latin typeface="Calibri" pitchFamily="34" charset="0"/>
              </a:rPr>
              <a:t>by </a:t>
            </a:r>
            <a:r>
              <a:rPr lang="en-US" sz="1200" b="1" dirty="0" smtClean="0">
                <a:solidFill>
                  <a:srgbClr val="CC0000"/>
                </a:solidFill>
                <a:latin typeface="Calibri" pitchFamily="34" charset="0"/>
              </a:rPr>
              <a:t>CID or ETD</a:t>
            </a:r>
            <a:endParaRPr lang="en-US" sz="1200" b="1" dirty="0">
              <a:solidFill>
                <a:srgbClr val="CC0000"/>
              </a:solidFill>
              <a:latin typeface="Calibri" pitchFamily="34" charset="0"/>
            </a:endParaRPr>
          </a:p>
        </p:txBody>
      </p:sp>
      <p:sp>
        <p:nvSpPr>
          <p:cNvPr id="546068" name="Text Box 276"/>
          <p:cNvSpPr txBox="1">
            <a:spLocks noChangeArrowheads="1"/>
          </p:cNvSpPr>
          <p:nvPr/>
        </p:nvSpPr>
        <p:spPr bwMode="auto">
          <a:xfrm>
            <a:off x="5719177" y="1190625"/>
            <a:ext cx="9607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b="1" dirty="0">
                <a:solidFill>
                  <a:srgbClr val="CC0000"/>
                </a:solidFill>
                <a:latin typeface="Calibri" pitchFamily="34" charset="0"/>
              </a:rPr>
              <a:t>Dissociation</a:t>
            </a:r>
          </a:p>
          <a:p>
            <a:pPr algn="ctr"/>
            <a:r>
              <a:rPr lang="en-US" sz="1200" b="1" dirty="0">
                <a:solidFill>
                  <a:srgbClr val="CC0000"/>
                </a:solidFill>
                <a:latin typeface="Calibri" pitchFamily="34" charset="0"/>
              </a:rPr>
              <a:t>by HCD</a:t>
            </a:r>
          </a:p>
        </p:txBody>
      </p:sp>
      <p:sp>
        <p:nvSpPr>
          <p:cNvPr id="546069" name="Text Box 277"/>
          <p:cNvSpPr txBox="1">
            <a:spLocks noChangeArrowheads="1"/>
          </p:cNvSpPr>
          <p:nvPr/>
        </p:nvSpPr>
        <p:spPr bwMode="auto">
          <a:xfrm>
            <a:off x="71118" y="5023486"/>
            <a:ext cx="512044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smtClean="0">
                <a:latin typeface="Calibri" pitchFamily="34" charset="0"/>
              </a:rPr>
              <a:t>CID by resonant excitation &lt;2eV</a:t>
            </a:r>
          </a:p>
          <a:p>
            <a:r>
              <a:rPr lang="en-US" sz="1200" dirty="0" smtClean="0">
                <a:latin typeface="Calibri" pitchFamily="34" charset="0"/>
              </a:rPr>
              <a:t>HCD beam-type collisions with N</a:t>
            </a:r>
            <a:r>
              <a:rPr lang="en-US" sz="1200" baseline="-25000" dirty="0" smtClean="0">
                <a:latin typeface="Calibri" pitchFamily="34" charset="0"/>
              </a:rPr>
              <a:t>2</a:t>
            </a:r>
            <a:r>
              <a:rPr lang="en-US" sz="1200" dirty="0" smtClean="0">
                <a:latin typeface="Calibri" pitchFamily="34" charset="0"/>
              </a:rPr>
              <a:t> ~100eV</a:t>
            </a:r>
          </a:p>
          <a:p>
            <a:r>
              <a:rPr lang="en-US" sz="1200" dirty="0" smtClean="0">
                <a:latin typeface="Calibri" pitchFamily="34" charset="0"/>
              </a:rPr>
              <a:t>ETD electron transfer dissociation</a:t>
            </a:r>
          </a:p>
          <a:p>
            <a:endParaRPr lang="en-US" sz="1200" dirty="0" smtClean="0">
              <a:latin typeface="Calibri" pitchFamily="34" charset="0"/>
            </a:endParaRPr>
          </a:p>
          <a:p>
            <a:r>
              <a:rPr lang="en-US" sz="1200" dirty="0" smtClean="0">
                <a:latin typeface="Calibri" pitchFamily="34" charset="0"/>
              </a:rPr>
              <a:t>CID 1/3 precursor m/z cut-off</a:t>
            </a:r>
          </a:p>
          <a:p>
            <a:r>
              <a:rPr lang="en-US" sz="1200" dirty="0" smtClean="0">
                <a:latin typeface="Calibri" pitchFamily="34" charset="0"/>
              </a:rPr>
              <a:t>HCD, no cutoff </a:t>
            </a:r>
            <a:r>
              <a:rPr lang="en-US" sz="1200" dirty="0">
                <a:latin typeface="Calibri" pitchFamily="34" charset="0"/>
              </a:rPr>
              <a:t>for </a:t>
            </a:r>
            <a:r>
              <a:rPr lang="en-US" sz="1200" dirty="0" smtClean="0">
                <a:latin typeface="Calibri" pitchFamily="34" charset="0"/>
              </a:rPr>
              <a:t>Separation </a:t>
            </a:r>
            <a:r>
              <a:rPr lang="en-US" sz="1200" dirty="0">
                <a:latin typeface="Calibri" pitchFamily="34" charset="0"/>
              </a:rPr>
              <a:t>in space of precursor isolation and </a:t>
            </a:r>
            <a:r>
              <a:rPr lang="en-US" sz="1200" dirty="0" smtClean="0">
                <a:latin typeface="Calibri" pitchFamily="34" charset="0"/>
              </a:rPr>
              <a:t>fragmentation</a:t>
            </a:r>
            <a:endParaRPr lang="en-US" sz="1200" dirty="0">
              <a:latin typeface="Calibri" pitchFamily="34" charset="0"/>
            </a:endParaRPr>
          </a:p>
        </p:txBody>
      </p:sp>
      <p:sp>
        <p:nvSpPr>
          <p:cNvPr id="546070" name="Line 278"/>
          <p:cNvSpPr>
            <a:spLocks noChangeShapeType="1"/>
          </p:cNvSpPr>
          <p:nvPr/>
        </p:nvSpPr>
        <p:spPr bwMode="auto">
          <a:xfrm>
            <a:off x="2696843" y="1666875"/>
            <a:ext cx="647700" cy="74295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 name="Line 279"/>
          <p:cNvSpPr>
            <a:spLocks noChangeShapeType="1"/>
          </p:cNvSpPr>
          <p:nvPr/>
        </p:nvSpPr>
        <p:spPr bwMode="auto">
          <a:xfrm flipH="1">
            <a:off x="6200779" y="1628767"/>
            <a:ext cx="0" cy="74295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 name="Line 279"/>
          <p:cNvSpPr>
            <a:spLocks noChangeShapeType="1"/>
          </p:cNvSpPr>
          <p:nvPr/>
        </p:nvSpPr>
        <p:spPr bwMode="auto">
          <a:xfrm flipH="1" flipV="1">
            <a:off x="5343529" y="3662363"/>
            <a:ext cx="0" cy="74295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 name="Line 278"/>
          <p:cNvSpPr>
            <a:spLocks noChangeShapeType="1"/>
          </p:cNvSpPr>
          <p:nvPr/>
        </p:nvSpPr>
        <p:spPr bwMode="auto">
          <a:xfrm flipH="1">
            <a:off x="3411218" y="1666875"/>
            <a:ext cx="647700" cy="74295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 name="Rectangle 274"/>
          <p:cNvSpPr/>
          <p:nvPr/>
        </p:nvSpPr>
        <p:spPr>
          <a:xfrm>
            <a:off x="6353285" y="6144825"/>
            <a:ext cx="2735044" cy="276999"/>
          </a:xfrm>
          <a:prstGeom prst="rect">
            <a:avLst/>
          </a:prstGeom>
        </p:spPr>
        <p:txBody>
          <a:bodyPr wrap="none">
            <a:spAutoFit/>
          </a:bodyPr>
          <a:lstStyle/>
          <a:p>
            <a:r>
              <a:rPr lang="en-US" sz="1200" dirty="0">
                <a:latin typeface="Calibri" pitchFamily="34" charset="0"/>
              </a:rPr>
              <a:t>http://planetorbitrap.com/orbitrap-elite</a:t>
            </a:r>
          </a:p>
        </p:txBody>
      </p:sp>
      <p:sp>
        <p:nvSpPr>
          <p:cNvPr id="276" name="Text Box 273"/>
          <p:cNvSpPr txBox="1">
            <a:spLocks noChangeArrowheads="1"/>
          </p:cNvSpPr>
          <p:nvPr/>
        </p:nvSpPr>
        <p:spPr bwMode="auto">
          <a:xfrm>
            <a:off x="7070975" y="4262438"/>
            <a:ext cx="10422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b="1" dirty="0" err="1" smtClean="0">
                <a:solidFill>
                  <a:srgbClr val="CC0000"/>
                </a:solidFill>
                <a:latin typeface="Calibri" pitchFamily="34" charset="0"/>
              </a:rPr>
              <a:t>Fluoranthene</a:t>
            </a:r>
            <a:endParaRPr lang="en-US" sz="1200" b="1" dirty="0" smtClean="0">
              <a:solidFill>
                <a:srgbClr val="CC0000"/>
              </a:solidFill>
              <a:latin typeface="Calibri" pitchFamily="34" charset="0"/>
            </a:endParaRPr>
          </a:p>
          <a:p>
            <a:pPr algn="ctr"/>
            <a:r>
              <a:rPr lang="en-US" sz="1200" b="1" dirty="0">
                <a:solidFill>
                  <a:srgbClr val="CC0000"/>
                </a:solidFill>
                <a:latin typeface="Calibri" pitchFamily="34" charset="0"/>
              </a:rPr>
              <a:t>f</a:t>
            </a:r>
            <a:r>
              <a:rPr lang="en-US" sz="1200" b="1" dirty="0" smtClean="0">
                <a:solidFill>
                  <a:srgbClr val="CC0000"/>
                </a:solidFill>
                <a:latin typeface="Calibri" pitchFamily="34" charset="0"/>
              </a:rPr>
              <a:t>or ETD</a:t>
            </a:r>
            <a:endParaRPr lang="en-US" sz="1200" b="1" dirty="0">
              <a:solidFill>
                <a:srgbClr val="CC0000"/>
              </a:solidFill>
              <a:latin typeface="Calibri" pitchFamily="34" charset="0"/>
            </a:endParaRPr>
          </a:p>
        </p:txBody>
      </p:sp>
    </p:spTree>
    <p:extLst>
      <p:ext uri="{BB962C8B-B14F-4D97-AF65-F5344CB8AC3E}">
        <p14:creationId xmlns:p14="http://schemas.microsoft.com/office/powerpoint/2010/main" val="403728913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spectra on same precursor z=3</a:t>
            </a:r>
            <a:endParaRPr lang="en-US"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12</a:t>
            </a:fld>
            <a:endParaRPr lang="en-US"/>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5635" b="12084"/>
          <a:stretch/>
        </p:blipFill>
        <p:spPr bwMode="auto">
          <a:xfrm>
            <a:off x="-52388" y="533400"/>
            <a:ext cx="9210676"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22973" b="10462"/>
          <a:stretch/>
        </p:blipFill>
        <p:spPr bwMode="auto">
          <a:xfrm>
            <a:off x="-392" y="4356318"/>
            <a:ext cx="9229726" cy="203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25443" b="11539"/>
          <a:stretch/>
        </p:blipFill>
        <p:spPr bwMode="auto">
          <a:xfrm>
            <a:off x="-52388" y="2638425"/>
            <a:ext cx="9248776"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10"/>
          <p:cNvSpPr>
            <a:spLocks noChangeArrowheads="1"/>
          </p:cNvSpPr>
          <p:nvPr/>
        </p:nvSpPr>
        <p:spPr bwMode="auto">
          <a:xfrm>
            <a:off x="5662979" y="3652837"/>
            <a:ext cx="29434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(K)K</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N</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R</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E</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M</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L P V L</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E</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A V</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A</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K(A)</a:t>
            </a:r>
            <a:r>
              <a:rPr kumimoji="0" lang="en-US" sz="1200" b="1" i="0" u="none" strike="noStrike" cap="none" normalizeH="0" baseline="0" dirty="0" smtClean="0">
                <a:ln>
                  <a:noFill/>
                </a:ln>
                <a:solidFill>
                  <a:schemeClr val="tx1"/>
                </a:solidFill>
                <a:effectLst/>
                <a:latin typeface="Arial" pitchFamily="34" charset="0"/>
                <a:cs typeface="Arial" pitchFamily="34" charset="0"/>
              </a:rPr>
              <a:t> </a:t>
            </a:r>
          </a:p>
        </p:txBody>
      </p:sp>
      <p:sp>
        <p:nvSpPr>
          <p:cNvPr id="8" name="Rectangle 11"/>
          <p:cNvSpPr>
            <a:spLocks noChangeArrowheads="1"/>
          </p:cNvSpPr>
          <p:nvPr/>
        </p:nvSpPr>
        <p:spPr bwMode="auto">
          <a:xfrm>
            <a:off x="5619607" y="3375838"/>
            <a:ext cx="2946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(K)K</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 N I R E M L</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P</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V</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L</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E</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A V</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A</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K(A)</a:t>
            </a:r>
            <a:r>
              <a:rPr kumimoji="0" lang="en-US" sz="1200" b="1" i="0" u="none" strike="noStrike" cap="none" normalizeH="0" baseline="0" dirty="0" smtClean="0">
                <a:ln>
                  <a:noFill/>
                </a:ln>
                <a:solidFill>
                  <a:schemeClr val="tx1"/>
                </a:solidFill>
                <a:effectLst/>
                <a:latin typeface="Arial" pitchFamily="34" charset="0"/>
                <a:cs typeface="Arial" pitchFamily="34" charset="0"/>
              </a:rPr>
              <a:t> </a:t>
            </a:r>
          </a:p>
        </p:txBody>
      </p:sp>
      <p:sp>
        <p:nvSpPr>
          <p:cNvPr id="9" name="Rectangle 12"/>
          <p:cNvSpPr>
            <a:spLocks noChangeArrowheads="1"/>
          </p:cNvSpPr>
          <p:nvPr/>
        </p:nvSpPr>
        <p:spPr bwMode="auto">
          <a:xfrm>
            <a:off x="5609988" y="3098839"/>
            <a:ext cx="295625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(K)K</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N I R E M L</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P</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V L</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E</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A</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V</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A</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K(A)</a:t>
            </a:r>
            <a:r>
              <a:rPr kumimoji="0" lang="en-US" sz="1200" b="1"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190537485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t="26261" b="11424"/>
          <a:stretch/>
        </p:blipFill>
        <p:spPr bwMode="auto">
          <a:xfrm>
            <a:off x="36795" y="4370542"/>
            <a:ext cx="9267825" cy="200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3 spectra on same precursor z=2</a:t>
            </a:r>
            <a:endParaRPr lang="en-US"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13</a:t>
            </a:fld>
            <a:endParaRPr lang="en-US"/>
          </a:p>
        </p:txBody>
      </p:sp>
      <p:pic>
        <p:nvPicPr>
          <p:cNvPr id="3080"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t="25766" b="11562"/>
          <a:stretch/>
        </p:blipFill>
        <p:spPr bwMode="auto">
          <a:xfrm>
            <a:off x="114952" y="669752"/>
            <a:ext cx="9277350" cy="200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26191" b="11310"/>
          <a:stretch/>
        </p:blipFill>
        <p:spPr bwMode="auto">
          <a:xfrm>
            <a:off x="39796" y="2667000"/>
            <a:ext cx="92773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997739" y="1120231"/>
            <a:ext cx="2549096" cy="276999"/>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(K)V S</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P</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V</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D E</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E</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C Q</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R(F)</a:t>
            </a:r>
            <a:r>
              <a:rPr kumimoji="0" lang="en-US" sz="1200" b="1" i="0" u="none" strike="noStrike" cap="none" normalizeH="0" baseline="0" dirty="0" smtClean="0">
                <a:ln>
                  <a:noFill/>
                </a:ln>
                <a:solidFill>
                  <a:schemeClr val="tx1"/>
                </a:solidFill>
                <a:effectLst/>
                <a:latin typeface="Arial" pitchFamily="34" charset="0"/>
                <a:cs typeface="Arial" pitchFamily="34" charset="0"/>
              </a:rPr>
              <a:t> </a:t>
            </a:r>
          </a:p>
        </p:txBody>
      </p:sp>
      <p:sp>
        <p:nvSpPr>
          <p:cNvPr id="7" name="Rectangle 9"/>
          <p:cNvSpPr>
            <a:spLocks noChangeArrowheads="1"/>
          </p:cNvSpPr>
          <p:nvPr/>
        </p:nvSpPr>
        <p:spPr bwMode="auto">
          <a:xfrm>
            <a:off x="997739" y="793850"/>
            <a:ext cx="2542684" cy="276999"/>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(K)V S</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P</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V</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D E</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E</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C</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Q S R(F)</a:t>
            </a:r>
            <a:r>
              <a:rPr kumimoji="0" lang="en-US" sz="1200" b="1" i="0" u="none" strike="noStrike" cap="none" normalizeH="0" baseline="0" dirty="0" smtClean="0">
                <a:ln>
                  <a:noFill/>
                </a:ln>
                <a:solidFill>
                  <a:schemeClr val="tx1"/>
                </a:solidFill>
                <a:effectLst/>
                <a:latin typeface="Arial" pitchFamily="34" charset="0"/>
                <a:cs typeface="Arial" pitchFamily="34" charset="0"/>
              </a:rPr>
              <a:t> </a:t>
            </a:r>
          </a:p>
        </p:txBody>
      </p:sp>
      <p:sp>
        <p:nvSpPr>
          <p:cNvPr id="8" name="Rectangle 10"/>
          <p:cNvSpPr>
            <a:spLocks noChangeArrowheads="1"/>
          </p:cNvSpPr>
          <p:nvPr/>
        </p:nvSpPr>
        <p:spPr bwMode="auto">
          <a:xfrm>
            <a:off x="997739" y="1428707"/>
            <a:ext cx="2552302" cy="276999"/>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(K)V</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I P</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V</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D E</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E C</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Q S</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R(F)</a:t>
            </a:r>
            <a:r>
              <a:rPr kumimoji="0" lang="en-US" sz="1200" b="1"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10723233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spectra on same precursor z=4</a:t>
            </a:r>
            <a:endParaRPr lang="en-US"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14</a:t>
            </a:fld>
            <a:endParaRPr lang="en-US"/>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3652" b="12575"/>
          <a:stretch/>
        </p:blipFill>
        <p:spPr bwMode="auto">
          <a:xfrm>
            <a:off x="-80963" y="2447924"/>
            <a:ext cx="9305926" cy="202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3573" b="11862"/>
          <a:stretch/>
        </p:blipFill>
        <p:spPr bwMode="auto">
          <a:xfrm>
            <a:off x="0" y="4476750"/>
            <a:ext cx="92583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23952" b="13174"/>
          <a:stretch/>
        </p:blipFill>
        <p:spPr bwMode="auto">
          <a:xfrm>
            <a:off x="0" y="590550"/>
            <a:ext cx="9286876"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6"/>
          <p:cNvSpPr>
            <a:spLocks noChangeArrowheads="1"/>
          </p:cNvSpPr>
          <p:nvPr/>
        </p:nvSpPr>
        <p:spPr bwMode="auto">
          <a:xfrm>
            <a:off x="5870420" y="3370420"/>
            <a:ext cx="283763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(K)Q</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R</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V</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T</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G</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L</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D</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F</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I P</a:t>
            </a:r>
            <a:r>
              <a:rPr kumimoji="0" lang="en-US" sz="10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G</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L</a:t>
            </a:r>
            <a:r>
              <a:rPr kumimoji="0" lang="en-US" sz="10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H P</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0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L</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S</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L</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S</a:t>
            </a:r>
            <a:r>
              <a:rPr kumimoji="0" lang="en-US" sz="10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K(M)</a:t>
            </a:r>
            <a:r>
              <a:rPr kumimoji="0" lang="en-US" sz="900" b="1" i="0" u="none" strike="noStrike" cap="none" normalizeH="0" baseline="0" dirty="0" smtClean="0">
                <a:ln>
                  <a:noFill/>
                </a:ln>
                <a:solidFill>
                  <a:schemeClr val="tx1"/>
                </a:solidFill>
                <a:effectLst/>
                <a:latin typeface="Arial" pitchFamily="34" charset="0"/>
                <a:cs typeface="Arial" pitchFamily="34" charset="0"/>
              </a:rPr>
              <a:t> </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7"/>
          <p:cNvSpPr>
            <a:spLocks noChangeArrowheads="1"/>
          </p:cNvSpPr>
          <p:nvPr/>
        </p:nvSpPr>
        <p:spPr bwMode="auto">
          <a:xfrm>
            <a:off x="5854390" y="3113959"/>
            <a:ext cx="285366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(K)Q R V T G</a:t>
            </a:r>
            <a:r>
              <a:rPr kumimoji="0" lang="en-US" sz="10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L</a:t>
            </a:r>
            <a:r>
              <a:rPr kumimoji="0" lang="en-US" sz="10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D</a:t>
            </a:r>
            <a:r>
              <a:rPr kumimoji="0" lang="en-US" sz="10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F</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P</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G L</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H</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P I L</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S L</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S K(M)</a:t>
            </a:r>
            <a:r>
              <a:rPr kumimoji="0" lang="en-US" sz="900" b="1" i="0" u="none" strike="noStrike" cap="none" normalizeH="0" baseline="0" dirty="0" smtClean="0">
                <a:ln>
                  <a:noFill/>
                </a:ln>
                <a:solidFill>
                  <a:schemeClr val="tx1"/>
                </a:solidFill>
                <a:effectLst/>
                <a:latin typeface="Arial" pitchFamily="34" charset="0"/>
                <a:cs typeface="Arial" pitchFamily="34" charset="0"/>
              </a:rPr>
              <a:t> </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8"/>
          <p:cNvSpPr>
            <a:spLocks noChangeArrowheads="1"/>
          </p:cNvSpPr>
          <p:nvPr/>
        </p:nvSpPr>
        <p:spPr bwMode="auto">
          <a:xfrm>
            <a:off x="5854390" y="2867023"/>
            <a:ext cx="284885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(K)Q R V T G L</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D</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F</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P</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G L H P I L S L S K(M)</a:t>
            </a:r>
            <a:r>
              <a:rPr kumimoji="0" lang="en-US" sz="900" b="1" i="0" u="none" strike="noStrike" cap="none" normalizeH="0" baseline="0" dirty="0" smtClean="0">
                <a:ln>
                  <a:noFill/>
                </a:ln>
                <a:solidFill>
                  <a:schemeClr val="tx1"/>
                </a:solidFill>
                <a:effectLst/>
                <a:latin typeface="Arial" pitchFamily="34" charset="0"/>
                <a:cs typeface="Arial" pitchFamily="34" charset="0"/>
              </a:rPr>
              <a:t> </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723233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ETD doesn’t work well at high m/z</a:t>
            </a:r>
            <a:endParaRPr lang="en-US"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15</a:t>
            </a:fld>
            <a:endParaRPr lang="en-US"/>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4320" b="11329"/>
          <a:stretch/>
        </p:blipFill>
        <p:spPr bwMode="auto">
          <a:xfrm>
            <a:off x="-52388" y="2619375"/>
            <a:ext cx="9248776"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3451" b="13716"/>
          <a:stretch/>
        </p:blipFill>
        <p:spPr bwMode="auto">
          <a:xfrm>
            <a:off x="66675" y="4343400"/>
            <a:ext cx="923925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3156" b="14012"/>
          <a:stretch/>
        </p:blipFill>
        <p:spPr bwMode="auto">
          <a:xfrm>
            <a:off x="42862" y="657225"/>
            <a:ext cx="9286876"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a:spLocks noChangeArrowheads="1"/>
          </p:cNvSpPr>
          <p:nvPr/>
        </p:nvSpPr>
        <p:spPr bwMode="auto">
          <a:xfrm>
            <a:off x="542925" y="1852613"/>
            <a:ext cx="573426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(K)A G</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K</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P L L</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A</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E</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D V E</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G E A L A T L V </a:t>
            </a:r>
            <a:r>
              <a:rPr kumimoji="0" lang="en-US" sz="1000" b="1" i="0" u="none" strike="noStrike" cap="none" normalizeH="0" baseline="0" dirty="0" err="1" smtClean="0">
                <a:ln>
                  <a:noFill/>
                </a:ln>
                <a:solidFill>
                  <a:schemeClr val="tx1"/>
                </a:solidFill>
                <a:effectLst/>
                <a:latin typeface="Arial Unicode MS" pitchFamily="34" charset="-128"/>
                <a:cs typeface="Arial" pitchFamily="34" charset="0"/>
              </a:rPr>
              <a:t>V</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 N T M R G I V K V A </a:t>
            </a:r>
            <a:r>
              <a:rPr kumimoji="0" lang="en-US" sz="1000" b="1" i="0" u="none" strike="noStrike" cap="none" normalizeH="0" baseline="0" dirty="0" err="1" smtClean="0">
                <a:ln>
                  <a:noFill/>
                </a:ln>
                <a:solidFill>
                  <a:schemeClr val="tx1"/>
                </a:solidFill>
                <a:effectLst/>
                <a:latin typeface="Arial Unicode MS" pitchFamily="34" charset="-128"/>
                <a:cs typeface="Arial" pitchFamily="34" charset="0"/>
              </a:rPr>
              <a:t>A</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 V K A P G F G D R </a:t>
            </a:r>
            <a:r>
              <a:rPr kumimoji="0" lang="en-US" sz="1000" b="1" i="0" u="none" strike="noStrike" cap="none" normalizeH="0" baseline="0" dirty="0" err="1" smtClean="0">
                <a:ln>
                  <a:noFill/>
                </a:ln>
                <a:solidFill>
                  <a:schemeClr val="tx1"/>
                </a:solidFill>
                <a:effectLst/>
                <a:latin typeface="Arial Unicode MS" pitchFamily="34" charset="-128"/>
                <a:cs typeface="Arial" pitchFamily="34" charset="0"/>
              </a:rPr>
              <a:t>R</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 K(A)</a:t>
            </a:r>
            <a:r>
              <a:rPr kumimoji="0" lang="en-US" sz="900" b="1" i="0" u="none" strike="noStrike" cap="none" normalizeH="0" baseline="0" dirty="0" smtClean="0">
                <a:ln>
                  <a:noFill/>
                </a:ln>
                <a:solidFill>
                  <a:schemeClr val="tx1"/>
                </a:solidFill>
                <a:effectLst/>
                <a:latin typeface="Arial" pitchFamily="34" charset="0"/>
                <a:cs typeface="Arial" pitchFamily="34" charset="0"/>
              </a:rPr>
              <a:t> </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6"/>
          <p:cNvSpPr>
            <a:spLocks noChangeArrowheads="1"/>
          </p:cNvSpPr>
          <p:nvPr/>
        </p:nvSpPr>
        <p:spPr bwMode="auto">
          <a:xfrm>
            <a:off x="544527" y="1496139"/>
            <a:ext cx="573266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(K)A G</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K</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P L</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L</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0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A</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E</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D V E G E A L A T L V </a:t>
            </a:r>
            <a:r>
              <a:rPr kumimoji="0" lang="en-US" sz="1000" b="1" i="0" u="none" strike="noStrike" cap="none" normalizeH="0" baseline="0" dirty="0" err="1" smtClean="0">
                <a:ln>
                  <a:noFill/>
                </a:ln>
                <a:solidFill>
                  <a:schemeClr val="tx1"/>
                </a:solidFill>
                <a:effectLst/>
                <a:latin typeface="Arial Unicode MS" pitchFamily="34" charset="-128"/>
                <a:cs typeface="Arial" pitchFamily="34" charset="0"/>
              </a:rPr>
              <a:t>V</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 N T M R G I V K V A </a:t>
            </a:r>
            <a:r>
              <a:rPr kumimoji="0" lang="en-US" sz="1000" b="1" i="0" u="none" strike="noStrike" cap="none" normalizeH="0" baseline="0" dirty="0" err="1" smtClean="0">
                <a:ln>
                  <a:noFill/>
                </a:ln>
                <a:solidFill>
                  <a:schemeClr val="tx1"/>
                </a:solidFill>
                <a:effectLst/>
                <a:latin typeface="Arial Unicode MS" pitchFamily="34" charset="-128"/>
                <a:cs typeface="Arial" pitchFamily="34" charset="0"/>
              </a:rPr>
              <a:t>A</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 V K A P G F G D</a:t>
            </a:r>
            <a:r>
              <a:rPr kumimoji="0" lang="en-US" sz="10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R </a:t>
            </a:r>
            <a:r>
              <a:rPr kumimoji="0" lang="en-US" sz="1000" b="1" i="0" u="none" strike="noStrike" cap="none" normalizeH="0" baseline="0" dirty="0" err="1" smtClean="0">
                <a:ln>
                  <a:noFill/>
                </a:ln>
                <a:solidFill>
                  <a:schemeClr val="tx1"/>
                </a:solidFill>
                <a:effectLst/>
                <a:latin typeface="Arial Unicode MS" pitchFamily="34" charset="-128"/>
                <a:cs typeface="Arial" pitchFamily="34" charset="0"/>
              </a:rPr>
              <a:t>R</a:t>
            </a:r>
            <a:r>
              <a:rPr kumimoji="0" lang="en-US" sz="1000" b="1" i="0" u="none" strike="noStrike" cap="none" normalizeH="0" baseline="0" dirty="0" smtClean="0">
                <a:ln>
                  <a:noFill/>
                </a:ln>
                <a:solidFill>
                  <a:schemeClr val="tx1"/>
                </a:solidFill>
                <a:effectLst/>
                <a:latin typeface="Arial Unicode MS" pitchFamily="34" charset="-128"/>
                <a:cs typeface="Arial" pitchFamily="34" charset="0"/>
              </a:rPr>
              <a:t> K(A)</a:t>
            </a:r>
            <a:r>
              <a:rPr kumimoji="0" lang="en-US" sz="900" b="1" i="0" u="none" strike="noStrike" cap="none" normalizeH="0" baseline="0" dirty="0" smtClean="0">
                <a:ln>
                  <a:noFill/>
                </a:ln>
                <a:solidFill>
                  <a:schemeClr val="tx1"/>
                </a:solidFill>
                <a:effectLst/>
                <a:latin typeface="Arial" pitchFamily="34" charset="0"/>
                <a:cs typeface="Arial" pitchFamily="34" charset="0"/>
              </a:rPr>
              <a:t> </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3563602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a:t>Pairwise S</a:t>
            </a:r>
            <a:r>
              <a:rPr lang="en-US" kern="1200" dirty="0" smtClean="0"/>
              <a:t>pectral </a:t>
            </a:r>
            <a:r>
              <a:rPr lang="en-US" kern="1200" dirty="0"/>
              <a:t>A</a:t>
            </a:r>
            <a:r>
              <a:rPr lang="en-US" kern="1200" dirty="0" smtClean="0"/>
              <a:t>lignment of Overlapping Peptides</a:t>
            </a:r>
            <a:endParaRPr lang="en-US"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16</a:t>
            </a:fld>
            <a:endParaRPr lang="en-US"/>
          </a:p>
        </p:txBody>
      </p:sp>
      <p:sp>
        <p:nvSpPr>
          <p:cNvPr id="5" name="TextBox 4"/>
          <p:cNvSpPr txBox="1"/>
          <p:nvPr/>
        </p:nvSpPr>
        <p:spPr>
          <a:xfrm>
            <a:off x="4886586" y="6158422"/>
            <a:ext cx="4209807" cy="246221"/>
          </a:xfrm>
          <a:prstGeom prst="rect">
            <a:avLst/>
          </a:prstGeom>
          <a:noFill/>
        </p:spPr>
        <p:txBody>
          <a:bodyPr wrap="none" rtlCol="0">
            <a:spAutoFit/>
          </a:bodyPr>
          <a:lstStyle/>
          <a:p>
            <a:r>
              <a:rPr lang="en-US" sz="1000" dirty="0" smtClean="0">
                <a:latin typeface="Calibri" pitchFamily="34" charset="0"/>
                <a:cs typeface="Calibri" pitchFamily="34" charset="0"/>
              </a:rPr>
              <a:t>Bandeira N, Clauser KR, </a:t>
            </a:r>
            <a:r>
              <a:rPr lang="en-US" sz="1000" dirty="0" err="1" smtClean="0">
                <a:latin typeface="Calibri" pitchFamily="34" charset="0"/>
                <a:cs typeface="Calibri" pitchFamily="34" charset="0"/>
              </a:rPr>
              <a:t>Pevzner</a:t>
            </a:r>
            <a:r>
              <a:rPr lang="en-US" sz="1000" dirty="0" smtClean="0">
                <a:latin typeface="Calibri" pitchFamily="34" charset="0"/>
                <a:cs typeface="Calibri" pitchFamily="34" charset="0"/>
              </a:rPr>
              <a:t> PA, </a:t>
            </a:r>
            <a:r>
              <a:rPr lang="en-US" sz="1000" i="1" dirty="0" err="1" smtClean="0">
                <a:latin typeface="Calibri" pitchFamily="34" charset="0"/>
                <a:cs typeface="Calibri" pitchFamily="34" charset="0"/>
              </a:rPr>
              <a:t>Mol</a:t>
            </a:r>
            <a:r>
              <a:rPr lang="en-US" sz="1000" i="1" dirty="0" smtClean="0">
                <a:latin typeface="Calibri" pitchFamily="34" charset="0"/>
                <a:cs typeface="Calibri" pitchFamily="34" charset="0"/>
              </a:rPr>
              <a:t> </a:t>
            </a:r>
            <a:r>
              <a:rPr lang="en-US" sz="1000" i="1" dirty="0">
                <a:latin typeface="Calibri" pitchFamily="34" charset="0"/>
                <a:cs typeface="Calibri" pitchFamily="34" charset="0"/>
              </a:rPr>
              <a:t>Cell Proteomics</a:t>
            </a:r>
            <a:r>
              <a:rPr lang="en-US" sz="1000" dirty="0">
                <a:latin typeface="Calibri" pitchFamily="34" charset="0"/>
                <a:cs typeface="Calibri" pitchFamily="34" charset="0"/>
              </a:rPr>
              <a:t>, </a:t>
            </a:r>
            <a:r>
              <a:rPr lang="en-US" sz="1000" b="1" dirty="0">
                <a:latin typeface="Calibri" pitchFamily="34" charset="0"/>
                <a:cs typeface="Calibri" pitchFamily="34" charset="0"/>
              </a:rPr>
              <a:t>2007</a:t>
            </a:r>
            <a:r>
              <a:rPr lang="en-US" sz="1000" dirty="0">
                <a:latin typeface="Calibri" pitchFamily="34" charset="0"/>
                <a:cs typeface="Calibri" pitchFamily="34" charset="0"/>
              </a:rPr>
              <a:t>, 6, 1123-1134</a:t>
            </a:r>
            <a:r>
              <a:rPr lang="en-US" sz="1000" dirty="0" smtClean="0">
                <a:latin typeface="Calibri" pitchFamily="34" charset="0"/>
                <a:cs typeface="Calibri" pitchFamily="34" charset="0"/>
              </a:rPr>
              <a:t>.</a:t>
            </a:r>
            <a:endParaRPr lang="en-US" sz="1000" dirty="0">
              <a:latin typeface="Calibri" pitchFamily="34" charset="0"/>
              <a:cs typeface="Calibri" pitchFamily="34" charset="0"/>
            </a:endParaRPr>
          </a:p>
        </p:txBody>
      </p:sp>
      <p:sp>
        <p:nvSpPr>
          <p:cNvPr id="6" name="Rectangle 49"/>
          <p:cNvSpPr>
            <a:spLocks noChangeArrowheads="1"/>
          </p:cNvSpPr>
          <p:nvPr/>
        </p:nvSpPr>
        <p:spPr bwMode="auto">
          <a:xfrm>
            <a:off x="8207802" y="3577147"/>
            <a:ext cx="732573"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dirty="0" smtClean="0">
                <a:solidFill>
                  <a:srgbClr val="0033CC"/>
                </a:solidFill>
              </a:rPr>
              <a:t>b ions</a:t>
            </a:r>
          </a:p>
          <a:p>
            <a:pPr algn="ctr" eaLnBrk="0" hangingPunct="0"/>
            <a:r>
              <a:rPr lang="en-US" sz="1400" b="1" dirty="0" smtClean="0">
                <a:solidFill>
                  <a:srgbClr val="FF0000"/>
                </a:solidFill>
              </a:rPr>
              <a:t>y ions</a:t>
            </a:r>
            <a:endParaRPr lang="en-US" sz="1400" b="1" dirty="0">
              <a:solidFill>
                <a:srgbClr val="FF0000"/>
              </a:solidFill>
            </a:endParaRPr>
          </a:p>
        </p:txBody>
      </p:sp>
      <p:grpSp>
        <p:nvGrpSpPr>
          <p:cNvPr id="4" name="Group 3"/>
          <p:cNvGrpSpPr/>
          <p:nvPr/>
        </p:nvGrpSpPr>
        <p:grpSpPr>
          <a:xfrm>
            <a:off x="454238" y="792131"/>
            <a:ext cx="7415213" cy="5200650"/>
            <a:chOff x="454238" y="601631"/>
            <a:chExt cx="7415213" cy="520065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38" y="601631"/>
              <a:ext cx="74152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9"/>
            <p:cNvSpPr>
              <a:spLocks noChangeArrowheads="1"/>
            </p:cNvSpPr>
            <p:nvPr/>
          </p:nvSpPr>
          <p:spPr bwMode="auto">
            <a:xfrm>
              <a:off x="946609" y="5261415"/>
              <a:ext cx="910314"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400" b="1" dirty="0">
                  <a:latin typeface="Calibri" pitchFamily="34" charset="0"/>
                </a:rPr>
                <a:t>t</a:t>
              </a:r>
              <a:r>
                <a:rPr lang="en-US" sz="1400" b="1" dirty="0" smtClean="0">
                  <a:latin typeface="Calibri" pitchFamily="34" charset="0"/>
                </a:rPr>
                <a:t>erminal</a:t>
              </a:r>
            </a:p>
            <a:p>
              <a:pPr eaLnBrk="0" hangingPunct="0"/>
              <a:r>
                <a:rPr lang="en-US" sz="1400" b="1" dirty="0" smtClean="0">
                  <a:latin typeface="Calibri" pitchFamily="34" charset="0"/>
                </a:rPr>
                <a:t>extension</a:t>
              </a:r>
              <a:endParaRPr lang="en-US" sz="1400" b="1" dirty="0">
                <a:latin typeface="Calibri" pitchFamily="34" charset="0"/>
              </a:endParaRPr>
            </a:p>
          </p:txBody>
        </p:sp>
        <p:sp>
          <p:nvSpPr>
            <p:cNvPr id="8" name="Rectangle 49"/>
            <p:cNvSpPr>
              <a:spLocks noChangeArrowheads="1"/>
            </p:cNvSpPr>
            <p:nvPr/>
          </p:nvSpPr>
          <p:spPr bwMode="auto">
            <a:xfrm>
              <a:off x="3340271" y="5261415"/>
              <a:ext cx="1114088"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400" b="1" dirty="0" smtClean="0">
                  <a:latin typeface="Calibri" pitchFamily="34" charset="0"/>
                </a:rPr>
                <a:t>modified AA</a:t>
              </a:r>
            </a:p>
            <a:p>
              <a:pPr eaLnBrk="0" hangingPunct="0"/>
              <a:r>
                <a:rPr lang="en-US" sz="1400" b="1" dirty="0" smtClean="0">
                  <a:latin typeface="Calibri" pitchFamily="34" charset="0"/>
                </a:rPr>
                <a:t>unmodified</a:t>
              </a:r>
              <a:endParaRPr lang="en-US" sz="1400" b="1" dirty="0">
                <a:latin typeface="Calibri" pitchFamily="34" charset="0"/>
              </a:endParaRPr>
            </a:p>
          </p:txBody>
        </p:sp>
        <p:sp>
          <p:nvSpPr>
            <p:cNvPr id="9" name="Rectangle 49"/>
            <p:cNvSpPr>
              <a:spLocks noChangeArrowheads="1"/>
            </p:cNvSpPr>
            <p:nvPr/>
          </p:nvSpPr>
          <p:spPr bwMode="auto">
            <a:xfrm>
              <a:off x="5706737" y="5261415"/>
              <a:ext cx="1277017"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400" b="1" dirty="0">
                  <a:latin typeface="Calibri" pitchFamily="34" charset="0"/>
                </a:rPr>
                <a:t>p</a:t>
              </a:r>
              <a:r>
                <a:rPr lang="en-US" sz="1400" b="1" dirty="0" smtClean="0">
                  <a:latin typeface="Calibri" pitchFamily="34" charset="0"/>
                </a:rPr>
                <a:t>artial overlap</a:t>
              </a:r>
            </a:p>
            <a:p>
              <a:pPr eaLnBrk="0" hangingPunct="0"/>
              <a:r>
                <a:rPr lang="en-US" sz="1400" b="1" dirty="0">
                  <a:latin typeface="Calibri" pitchFamily="34" charset="0"/>
                </a:rPr>
                <a:t>b</a:t>
              </a:r>
              <a:r>
                <a:rPr lang="en-US" sz="1400" b="1" dirty="0" smtClean="0">
                  <a:latin typeface="Calibri" pitchFamily="34" charset="0"/>
                </a:rPr>
                <a:t>oth ends</a:t>
              </a:r>
              <a:endParaRPr lang="en-US" sz="1400" b="1" dirty="0">
                <a:latin typeface="Calibri" pitchFamily="34" charset="0"/>
              </a:endParaRPr>
            </a:p>
          </p:txBody>
        </p:sp>
      </p:grpSp>
    </p:spTree>
    <p:extLst>
      <p:ext uri="{BB962C8B-B14F-4D97-AF65-F5344CB8AC3E}">
        <p14:creationId xmlns:p14="http://schemas.microsoft.com/office/powerpoint/2010/main" val="147539495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Construction of an A-</a:t>
            </a:r>
            <a:r>
              <a:rPr lang="en-US" dirty="0" err="1"/>
              <a:t>Bruijn</a:t>
            </a:r>
            <a:r>
              <a:rPr lang="en-US" dirty="0"/>
              <a:t> graph from MS/MS data</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39233" y="745066"/>
            <a:ext cx="7848600" cy="4724400"/>
          </a:xfrm>
          <a:prstGeom prst="rect">
            <a:avLst/>
          </a:prstGeom>
          <a:noFill/>
          <a:ln>
            <a:noFill/>
          </a:ln>
          <a:effectLst/>
          <a:extLst/>
        </p:spPr>
      </p:pic>
      <p:sp>
        <p:nvSpPr>
          <p:cNvPr id="2" name="TextBox 1"/>
          <p:cNvSpPr txBox="1"/>
          <p:nvPr/>
        </p:nvSpPr>
        <p:spPr>
          <a:xfrm>
            <a:off x="4886586" y="6158422"/>
            <a:ext cx="4209807" cy="246221"/>
          </a:xfrm>
          <a:prstGeom prst="rect">
            <a:avLst/>
          </a:prstGeom>
          <a:noFill/>
        </p:spPr>
        <p:txBody>
          <a:bodyPr wrap="none" rtlCol="0">
            <a:spAutoFit/>
          </a:bodyPr>
          <a:lstStyle/>
          <a:p>
            <a:r>
              <a:rPr lang="en-US" sz="1000" dirty="0" smtClean="0">
                <a:latin typeface="Calibri" pitchFamily="34" charset="0"/>
                <a:cs typeface="Calibri" pitchFamily="34" charset="0"/>
              </a:rPr>
              <a:t>Bandeira N, Clauser KR, </a:t>
            </a:r>
            <a:r>
              <a:rPr lang="en-US" sz="1000" dirty="0" err="1" smtClean="0">
                <a:latin typeface="Calibri" pitchFamily="34" charset="0"/>
                <a:cs typeface="Calibri" pitchFamily="34" charset="0"/>
              </a:rPr>
              <a:t>Pevzner</a:t>
            </a:r>
            <a:r>
              <a:rPr lang="en-US" sz="1000" dirty="0" smtClean="0">
                <a:latin typeface="Calibri" pitchFamily="34" charset="0"/>
                <a:cs typeface="Calibri" pitchFamily="34" charset="0"/>
              </a:rPr>
              <a:t> PA, </a:t>
            </a:r>
            <a:r>
              <a:rPr lang="en-US" sz="1000" i="1" dirty="0" err="1" smtClean="0">
                <a:latin typeface="Calibri" pitchFamily="34" charset="0"/>
                <a:cs typeface="Calibri" pitchFamily="34" charset="0"/>
              </a:rPr>
              <a:t>Mol</a:t>
            </a:r>
            <a:r>
              <a:rPr lang="en-US" sz="1000" i="1" dirty="0" smtClean="0">
                <a:latin typeface="Calibri" pitchFamily="34" charset="0"/>
                <a:cs typeface="Calibri" pitchFamily="34" charset="0"/>
              </a:rPr>
              <a:t> </a:t>
            </a:r>
            <a:r>
              <a:rPr lang="en-US" sz="1000" i="1" dirty="0">
                <a:latin typeface="Calibri" pitchFamily="34" charset="0"/>
                <a:cs typeface="Calibri" pitchFamily="34" charset="0"/>
              </a:rPr>
              <a:t>Cell Proteomics</a:t>
            </a:r>
            <a:r>
              <a:rPr lang="en-US" sz="1000" dirty="0">
                <a:latin typeface="Calibri" pitchFamily="34" charset="0"/>
                <a:cs typeface="Calibri" pitchFamily="34" charset="0"/>
              </a:rPr>
              <a:t>, </a:t>
            </a:r>
            <a:r>
              <a:rPr lang="en-US" sz="1000" b="1" dirty="0">
                <a:latin typeface="Calibri" pitchFamily="34" charset="0"/>
                <a:cs typeface="Calibri" pitchFamily="34" charset="0"/>
              </a:rPr>
              <a:t>2007</a:t>
            </a:r>
            <a:r>
              <a:rPr lang="en-US" sz="1000" dirty="0">
                <a:latin typeface="Calibri" pitchFamily="34" charset="0"/>
                <a:cs typeface="Calibri" pitchFamily="34" charset="0"/>
              </a:rPr>
              <a:t>, 6, 1123-1134</a:t>
            </a:r>
            <a:r>
              <a:rPr lang="en-US" sz="1000" dirty="0" smtClean="0">
                <a:latin typeface="Calibri" pitchFamily="34" charset="0"/>
                <a:cs typeface="Calibri" pitchFamily="34" charset="0"/>
              </a:rPr>
              <a:t>.</a:t>
            </a:r>
            <a:endParaRPr lang="en-US" sz="1000" dirty="0">
              <a:latin typeface="Calibri" pitchFamily="34" charset="0"/>
              <a:cs typeface="Calibri" pitchFamily="34" charset="0"/>
            </a:endParaRPr>
          </a:p>
        </p:txBody>
      </p:sp>
    </p:spTree>
    <p:extLst>
      <p:ext uri="{BB962C8B-B14F-4D97-AF65-F5344CB8AC3E}">
        <p14:creationId xmlns:p14="http://schemas.microsoft.com/office/powerpoint/2010/main" val="213131368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Contig</a:t>
            </a:r>
            <a:r>
              <a:rPr lang="en-US" dirty="0" smtClean="0"/>
              <a:t> </a:t>
            </a:r>
            <a:r>
              <a:rPr lang="en-US" dirty="0"/>
              <a:t>assembling 24 spectra covering a 25-amino acid portion of C. </a:t>
            </a:r>
            <a:r>
              <a:rPr lang="en-US" dirty="0" err="1"/>
              <a:t>atrox</a:t>
            </a:r>
            <a:r>
              <a:rPr lang="en-US" dirty="0"/>
              <a:t> </a:t>
            </a:r>
            <a:r>
              <a:rPr lang="en-US" dirty="0" err="1"/>
              <a:t>catrocollastatin</a:t>
            </a:r>
            <a:endParaRPr lang="en-US" dirty="0"/>
          </a:p>
        </p:txBody>
      </p:sp>
      <p:sp>
        <p:nvSpPr>
          <p:cNvPr id="5" name="Slide Number Placeholder 4"/>
          <p:cNvSpPr>
            <a:spLocks noGrp="1"/>
          </p:cNvSpPr>
          <p:nvPr>
            <p:ph type="sldNum" sz="quarter" idx="11"/>
          </p:nvPr>
        </p:nvSpPr>
        <p:spPr/>
        <p:txBody>
          <a:bodyPr/>
          <a:lstStyle/>
          <a:p>
            <a:fld id="{16BDB556-6F90-4544-BDC8-CA13CC115057}" type="slidenum">
              <a:rPr lang="en-US" smtClean="0"/>
              <a:pPr/>
              <a:t>18</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700" y="983391"/>
            <a:ext cx="714375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886586" y="6158422"/>
            <a:ext cx="4209807" cy="246221"/>
          </a:xfrm>
          <a:prstGeom prst="rect">
            <a:avLst/>
          </a:prstGeom>
          <a:noFill/>
        </p:spPr>
        <p:txBody>
          <a:bodyPr wrap="none" rtlCol="0">
            <a:spAutoFit/>
          </a:bodyPr>
          <a:lstStyle/>
          <a:p>
            <a:r>
              <a:rPr lang="en-US" sz="1000" dirty="0" smtClean="0">
                <a:latin typeface="Calibri" pitchFamily="34" charset="0"/>
                <a:cs typeface="Calibri" pitchFamily="34" charset="0"/>
              </a:rPr>
              <a:t>Bandeira N, Clauser KR, </a:t>
            </a:r>
            <a:r>
              <a:rPr lang="en-US" sz="1000" dirty="0" err="1" smtClean="0">
                <a:latin typeface="Calibri" pitchFamily="34" charset="0"/>
                <a:cs typeface="Calibri" pitchFamily="34" charset="0"/>
              </a:rPr>
              <a:t>Pevzner</a:t>
            </a:r>
            <a:r>
              <a:rPr lang="en-US" sz="1000" dirty="0" smtClean="0">
                <a:latin typeface="Calibri" pitchFamily="34" charset="0"/>
                <a:cs typeface="Calibri" pitchFamily="34" charset="0"/>
              </a:rPr>
              <a:t> PA, </a:t>
            </a:r>
            <a:r>
              <a:rPr lang="en-US" sz="1000" i="1" dirty="0" err="1" smtClean="0">
                <a:latin typeface="Calibri" pitchFamily="34" charset="0"/>
                <a:cs typeface="Calibri" pitchFamily="34" charset="0"/>
              </a:rPr>
              <a:t>Mol</a:t>
            </a:r>
            <a:r>
              <a:rPr lang="en-US" sz="1000" i="1" dirty="0" smtClean="0">
                <a:latin typeface="Calibri" pitchFamily="34" charset="0"/>
                <a:cs typeface="Calibri" pitchFamily="34" charset="0"/>
              </a:rPr>
              <a:t> </a:t>
            </a:r>
            <a:r>
              <a:rPr lang="en-US" sz="1000" i="1" dirty="0">
                <a:latin typeface="Calibri" pitchFamily="34" charset="0"/>
                <a:cs typeface="Calibri" pitchFamily="34" charset="0"/>
              </a:rPr>
              <a:t>Cell Proteomics</a:t>
            </a:r>
            <a:r>
              <a:rPr lang="en-US" sz="1000" dirty="0">
                <a:latin typeface="Calibri" pitchFamily="34" charset="0"/>
                <a:cs typeface="Calibri" pitchFamily="34" charset="0"/>
              </a:rPr>
              <a:t>, </a:t>
            </a:r>
            <a:r>
              <a:rPr lang="en-US" sz="1000" b="1" dirty="0">
                <a:latin typeface="Calibri" pitchFamily="34" charset="0"/>
                <a:cs typeface="Calibri" pitchFamily="34" charset="0"/>
              </a:rPr>
              <a:t>2007</a:t>
            </a:r>
            <a:r>
              <a:rPr lang="en-US" sz="1000" dirty="0">
                <a:latin typeface="Calibri" pitchFamily="34" charset="0"/>
                <a:cs typeface="Calibri" pitchFamily="34" charset="0"/>
              </a:rPr>
              <a:t>, 6, 1123-1134</a:t>
            </a:r>
            <a:r>
              <a:rPr lang="en-US" sz="1000" dirty="0" smtClean="0">
                <a:latin typeface="Calibri" pitchFamily="34" charset="0"/>
                <a:cs typeface="Calibri" pitchFamily="34" charset="0"/>
              </a:rPr>
              <a:t>.</a:t>
            </a:r>
            <a:endParaRPr lang="en-US" sz="1000" dirty="0">
              <a:latin typeface="Calibri" pitchFamily="34" charset="0"/>
              <a:cs typeface="Calibri" pitchFamily="34" charset="0"/>
            </a:endParaRPr>
          </a:p>
        </p:txBody>
      </p:sp>
    </p:spTree>
    <p:extLst>
      <p:ext uri="{BB962C8B-B14F-4D97-AF65-F5344CB8AC3E}">
        <p14:creationId xmlns:p14="http://schemas.microsoft.com/office/powerpoint/2010/main" val="329305693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Meta-SPS Procedures</a:t>
            </a:r>
          </a:p>
        </p:txBody>
      </p:sp>
      <p:sp>
        <p:nvSpPr>
          <p:cNvPr id="3" name="Slide Number Placeholder 2"/>
          <p:cNvSpPr>
            <a:spLocks noGrp="1"/>
          </p:cNvSpPr>
          <p:nvPr>
            <p:ph type="sldNum" sz="quarter" idx="11"/>
          </p:nvPr>
        </p:nvSpPr>
        <p:spPr/>
        <p:txBody>
          <a:bodyPr/>
          <a:lstStyle/>
          <a:p>
            <a:fld id="{9B212293-03F1-44AD-A1A3-3358B88E8357}" type="slidenum">
              <a:rPr lang="en-US" smtClean="0"/>
              <a:pPr/>
              <a:t>19</a:t>
            </a:fld>
            <a:endParaRPr lang="en-US"/>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287" y="870857"/>
            <a:ext cx="7810500" cy="513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190875" y="6152417"/>
            <a:ext cx="5870518" cy="246221"/>
          </a:xfrm>
          <a:prstGeom prst="rect">
            <a:avLst/>
          </a:prstGeom>
          <a:noFill/>
        </p:spPr>
        <p:txBody>
          <a:bodyPr wrap="none" rtlCol="0">
            <a:spAutoFit/>
          </a:bodyPr>
          <a:lstStyle/>
          <a:p>
            <a:r>
              <a:rPr lang="en-US" sz="1000" dirty="0">
                <a:latin typeface="Calibri" pitchFamily="34" charset="0"/>
                <a:cs typeface="Calibri" pitchFamily="34" charset="0"/>
              </a:rPr>
              <a:t>Guthals A, Clauser KR, Bandeira </a:t>
            </a:r>
            <a:r>
              <a:rPr lang="en-US" sz="1000" dirty="0" smtClean="0">
                <a:latin typeface="Calibri" pitchFamily="34" charset="0"/>
                <a:cs typeface="Calibri" pitchFamily="34" charset="0"/>
              </a:rPr>
              <a:t>N, </a:t>
            </a:r>
            <a:r>
              <a:rPr lang="en-US" sz="1000" dirty="0" err="1" smtClean="0">
                <a:latin typeface="Calibri" pitchFamily="34" charset="0"/>
                <a:cs typeface="Calibri" pitchFamily="34" charset="0"/>
              </a:rPr>
              <a:t>Mol</a:t>
            </a:r>
            <a:r>
              <a:rPr lang="en-US" sz="1000" dirty="0" smtClean="0">
                <a:latin typeface="Calibri" pitchFamily="34" charset="0"/>
                <a:cs typeface="Calibri" pitchFamily="34" charset="0"/>
              </a:rPr>
              <a:t> Cell </a:t>
            </a:r>
            <a:r>
              <a:rPr lang="en-US" sz="1000" dirty="0">
                <a:latin typeface="Calibri" pitchFamily="34" charset="0"/>
                <a:cs typeface="Calibri" pitchFamily="34" charset="0"/>
              </a:rPr>
              <a:t>Proteomics </a:t>
            </a:r>
            <a:r>
              <a:rPr lang="en-US" sz="1000" b="1" dirty="0">
                <a:latin typeface="Calibri" pitchFamily="34" charset="0"/>
                <a:cs typeface="Calibri" pitchFamily="34" charset="0"/>
              </a:rPr>
              <a:t>2012</a:t>
            </a:r>
            <a:r>
              <a:rPr lang="en-US" sz="1000" dirty="0">
                <a:latin typeface="Calibri" pitchFamily="34" charset="0"/>
                <a:cs typeface="Calibri" pitchFamily="34" charset="0"/>
              </a:rPr>
              <a:t> 11: 1084-1096, doi:10.1074/mcp.M111.015768</a:t>
            </a:r>
            <a:r>
              <a:rPr lang="en-US" sz="1000" dirty="0" smtClean="0">
                <a:latin typeface="Calibri" pitchFamily="34" charset="0"/>
                <a:cs typeface="Calibri" pitchFamily="34" charset="0"/>
              </a:rPr>
              <a:t>.</a:t>
            </a:r>
            <a:endParaRPr lang="en-US" sz="1000" dirty="0">
              <a:latin typeface="Calibri" pitchFamily="34" charset="0"/>
              <a:cs typeface="Calibri" pitchFamily="34" charset="0"/>
            </a:endParaRPr>
          </a:p>
        </p:txBody>
      </p:sp>
    </p:spTree>
    <p:extLst>
      <p:ext uri="{BB962C8B-B14F-4D97-AF65-F5344CB8AC3E}">
        <p14:creationId xmlns:p14="http://schemas.microsoft.com/office/powerpoint/2010/main" val="69706331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 Institute of MIT and Harvard</a:t>
            </a:r>
            <a:endParaRPr lang="en-US"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025" y="790575"/>
            <a:ext cx="4241800" cy="5486400"/>
          </a:xfrm>
          <a:prstGeom prst="rect">
            <a:avLst/>
          </a:prstGeom>
        </p:spPr>
      </p:pic>
      <p:sp>
        <p:nvSpPr>
          <p:cNvPr id="8" name="Rectangle 7"/>
          <p:cNvSpPr/>
          <p:nvPr/>
        </p:nvSpPr>
        <p:spPr>
          <a:xfrm>
            <a:off x="47625" y="4837747"/>
            <a:ext cx="4572000" cy="1477328"/>
          </a:xfrm>
          <a:prstGeom prst="rect">
            <a:avLst/>
          </a:prstGeom>
        </p:spPr>
        <p:txBody>
          <a:bodyPr>
            <a:spAutoFit/>
          </a:bodyPr>
          <a:lstStyle/>
          <a:p>
            <a:pPr>
              <a:tabLst>
                <a:tab pos="2971800" algn="l"/>
              </a:tabLst>
            </a:pPr>
            <a:r>
              <a:rPr lang="en-US" dirty="0" smtClean="0">
                <a:latin typeface="Calibri" pitchFamily="34" charset="0"/>
              </a:rPr>
              <a:t>2004 Eli </a:t>
            </a:r>
            <a:r>
              <a:rPr lang="en-US" dirty="0">
                <a:latin typeface="Calibri" pitchFamily="34" charset="0"/>
              </a:rPr>
              <a:t>and Edythe </a:t>
            </a:r>
            <a:r>
              <a:rPr lang="en-US" dirty="0" smtClean="0">
                <a:latin typeface="Calibri" pitchFamily="34" charset="0"/>
              </a:rPr>
              <a:t>Broad	</a:t>
            </a:r>
            <a:r>
              <a:rPr lang="en-US" dirty="0">
                <a:latin typeface="Calibri" pitchFamily="34" charset="0"/>
              </a:rPr>
              <a:t> $100 million</a:t>
            </a:r>
            <a:endParaRPr lang="en-US" dirty="0" smtClean="0">
              <a:latin typeface="Calibri" pitchFamily="34" charset="0"/>
            </a:endParaRPr>
          </a:p>
          <a:p>
            <a:pPr>
              <a:tabLst>
                <a:tab pos="2971800" algn="l"/>
              </a:tabLst>
            </a:pPr>
            <a:r>
              <a:rPr lang="en-US" dirty="0" smtClean="0">
                <a:latin typeface="Calibri" pitchFamily="34" charset="0"/>
              </a:rPr>
              <a:t>2004 MIT	</a:t>
            </a:r>
            <a:r>
              <a:rPr lang="en-US" dirty="0">
                <a:latin typeface="Calibri" pitchFamily="34" charset="0"/>
              </a:rPr>
              <a:t> $100 </a:t>
            </a:r>
            <a:r>
              <a:rPr lang="en-US" dirty="0" smtClean="0">
                <a:latin typeface="Calibri" pitchFamily="34" charset="0"/>
              </a:rPr>
              <a:t>million</a:t>
            </a:r>
          </a:p>
          <a:p>
            <a:pPr>
              <a:tabLst>
                <a:tab pos="2971800" algn="l"/>
              </a:tabLst>
            </a:pPr>
            <a:r>
              <a:rPr lang="en-US" dirty="0">
                <a:latin typeface="Calibri" pitchFamily="34" charset="0"/>
              </a:rPr>
              <a:t>2004 </a:t>
            </a:r>
            <a:r>
              <a:rPr lang="en-US" dirty="0" smtClean="0">
                <a:latin typeface="Calibri" pitchFamily="34" charset="0"/>
              </a:rPr>
              <a:t>Harvard</a:t>
            </a:r>
            <a:r>
              <a:rPr lang="en-US" dirty="0">
                <a:latin typeface="Calibri" pitchFamily="34" charset="0"/>
              </a:rPr>
              <a:t>	 $100 million</a:t>
            </a:r>
          </a:p>
          <a:p>
            <a:pPr>
              <a:tabLst>
                <a:tab pos="2971800" algn="l"/>
              </a:tabLst>
            </a:pPr>
            <a:r>
              <a:rPr lang="en-US" dirty="0" smtClean="0">
                <a:latin typeface="Calibri" pitchFamily="34" charset="0"/>
              </a:rPr>
              <a:t>2005 </a:t>
            </a:r>
            <a:r>
              <a:rPr lang="en-US" dirty="0">
                <a:latin typeface="Calibri" pitchFamily="34" charset="0"/>
              </a:rPr>
              <a:t>Eli and Edythe Broad	 $100 million</a:t>
            </a:r>
          </a:p>
          <a:p>
            <a:pPr>
              <a:tabLst>
                <a:tab pos="2971800" algn="l"/>
              </a:tabLst>
            </a:pPr>
            <a:r>
              <a:rPr lang="en-US" dirty="0" smtClean="0">
                <a:latin typeface="Calibri" pitchFamily="34" charset="0"/>
              </a:rPr>
              <a:t>2008 </a:t>
            </a:r>
            <a:r>
              <a:rPr lang="en-US" dirty="0">
                <a:latin typeface="Calibri" pitchFamily="34" charset="0"/>
              </a:rPr>
              <a:t>Eli and Edythe Broad	 </a:t>
            </a:r>
            <a:r>
              <a:rPr lang="en-US" dirty="0" smtClean="0">
                <a:latin typeface="Calibri" pitchFamily="34" charset="0"/>
              </a:rPr>
              <a:t>$400 million</a:t>
            </a:r>
            <a:endParaRPr lang="en-US" dirty="0">
              <a:latin typeface="Calibri" pitchFamily="34" charset="0"/>
            </a:endParaRPr>
          </a:p>
        </p:txBody>
      </p:sp>
    </p:spTree>
    <p:extLst>
      <p:ext uri="{BB962C8B-B14F-4D97-AF65-F5344CB8AC3E}">
        <p14:creationId xmlns:p14="http://schemas.microsoft.com/office/powerpoint/2010/main" val="162183629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Overall Approach</a:t>
            </a:r>
            <a:endParaRPr lang="en-US" dirty="0"/>
          </a:p>
        </p:txBody>
      </p:sp>
      <p:sp>
        <p:nvSpPr>
          <p:cNvPr id="3" name="Content Placeholder 2"/>
          <p:cNvSpPr>
            <a:spLocks noGrp="1"/>
          </p:cNvSpPr>
          <p:nvPr>
            <p:ph idx="4294967295"/>
          </p:nvPr>
        </p:nvSpPr>
        <p:spPr>
          <a:xfrm>
            <a:off x="685800" y="1828800"/>
            <a:ext cx="8458200" cy="4419600"/>
          </a:xfrm>
        </p:spPr>
        <p:txBody>
          <a:bodyPr/>
          <a:lstStyle/>
          <a:p>
            <a:r>
              <a:rPr lang="en-US" dirty="0" smtClean="0"/>
              <a:t>Updated </a:t>
            </a:r>
            <a:r>
              <a:rPr lang="en-US" dirty="0"/>
              <a:t>algorithmic steps of the </a:t>
            </a:r>
            <a:r>
              <a:rPr lang="en-US" dirty="0" smtClean="0"/>
              <a:t>Meta-SPS pipeline </a:t>
            </a:r>
            <a:r>
              <a:rPr lang="en-US" dirty="0"/>
              <a:t>to process any combination of paired high-resolution CID, HCD, and ETD spectra</a:t>
            </a:r>
            <a:endParaRPr lang="en-US" dirty="0">
              <a:latin typeface="+mj-lt"/>
            </a:endParaRP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13851"/>
            <a:ext cx="8001000" cy="2577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43500" y="6152417"/>
            <a:ext cx="3922869" cy="246221"/>
          </a:xfrm>
          <a:prstGeom prst="rect">
            <a:avLst/>
          </a:prstGeom>
          <a:noFill/>
        </p:spPr>
        <p:txBody>
          <a:bodyPr wrap="none" rtlCol="0">
            <a:spAutoFit/>
          </a:bodyPr>
          <a:lstStyle/>
          <a:p>
            <a:r>
              <a:rPr lang="en-US" sz="1000" dirty="0">
                <a:latin typeface="Calibri" pitchFamily="34" charset="0"/>
                <a:cs typeface="Calibri" pitchFamily="34" charset="0"/>
              </a:rPr>
              <a:t>Guthals A, Clauser KR, </a:t>
            </a:r>
            <a:r>
              <a:rPr lang="en-US" sz="1000" dirty="0" smtClean="0">
                <a:latin typeface="Calibri" pitchFamily="34" charset="0"/>
                <a:cs typeface="Calibri" pitchFamily="34" charset="0"/>
              </a:rPr>
              <a:t>Bandeira N, </a:t>
            </a:r>
            <a:r>
              <a:rPr lang="en-US" sz="1000" dirty="0">
                <a:latin typeface="Calibri" pitchFamily="34" charset="0"/>
                <a:cs typeface="Calibri" pitchFamily="34" charset="0"/>
              </a:rPr>
              <a:t>J Proteome Res, </a:t>
            </a:r>
            <a:r>
              <a:rPr lang="en-US" sz="1000" b="1" dirty="0">
                <a:latin typeface="Calibri" pitchFamily="34" charset="0"/>
                <a:cs typeface="Calibri" pitchFamily="34" charset="0"/>
              </a:rPr>
              <a:t>2013</a:t>
            </a:r>
            <a:r>
              <a:rPr lang="en-US" sz="1000" dirty="0">
                <a:latin typeface="Calibri" pitchFamily="34" charset="0"/>
                <a:cs typeface="Calibri" pitchFamily="34" charset="0"/>
              </a:rPr>
              <a:t>, in preparation</a:t>
            </a:r>
          </a:p>
        </p:txBody>
      </p:sp>
    </p:spTree>
    <p:extLst>
      <p:ext uri="{BB962C8B-B14F-4D97-AF65-F5344CB8AC3E}">
        <p14:creationId xmlns:p14="http://schemas.microsoft.com/office/powerpoint/2010/main" val="39821358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8337"/>
          <a:stretch/>
        </p:blipFill>
        <p:spPr bwMode="auto">
          <a:xfrm>
            <a:off x="4715966" y="495300"/>
            <a:ext cx="4317004"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t>Coverage, Accuracy by Protein</a:t>
            </a:r>
            <a:endParaRPr lang="en-US" dirty="0"/>
          </a:p>
        </p:txBody>
      </p:sp>
      <p:sp>
        <p:nvSpPr>
          <p:cNvPr id="4" name="Slide Number Placeholder 3"/>
          <p:cNvSpPr>
            <a:spLocks noGrp="1"/>
          </p:cNvSpPr>
          <p:nvPr>
            <p:ph type="sldNum" sz="quarter" idx="11"/>
          </p:nvPr>
        </p:nvSpPr>
        <p:spPr/>
        <p:txBody>
          <a:bodyPr/>
          <a:lstStyle/>
          <a:p>
            <a:fld id="{16BDB556-6F90-4544-BDC8-CA13CC115057}" type="slidenum">
              <a:rPr lang="en-US" smtClean="0"/>
              <a:pPr/>
              <a:t>21</a:t>
            </a:fld>
            <a:endParaRPr lang="en-US"/>
          </a:p>
        </p:txBody>
      </p:sp>
      <p:sp>
        <p:nvSpPr>
          <p:cNvPr id="9" name="TextBox 8"/>
          <p:cNvSpPr txBox="1"/>
          <p:nvPr/>
        </p:nvSpPr>
        <p:spPr>
          <a:xfrm>
            <a:off x="133350" y="808892"/>
            <a:ext cx="5870518" cy="246221"/>
          </a:xfrm>
          <a:prstGeom prst="rect">
            <a:avLst/>
          </a:prstGeom>
          <a:noFill/>
        </p:spPr>
        <p:txBody>
          <a:bodyPr wrap="none" rtlCol="0">
            <a:spAutoFit/>
          </a:bodyPr>
          <a:lstStyle/>
          <a:p>
            <a:r>
              <a:rPr lang="en-US" sz="1000" dirty="0">
                <a:latin typeface="Calibri" pitchFamily="34" charset="0"/>
                <a:cs typeface="Calibri" pitchFamily="34" charset="0"/>
              </a:rPr>
              <a:t>Guthals A, Clauser KR, Bandeira </a:t>
            </a:r>
            <a:r>
              <a:rPr lang="en-US" sz="1000" dirty="0" smtClean="0">
                <a:latin typeface="Calibri" pitchFamily="34" charset="0"/>
                <a:cs typeface="Calibri" pitchFamily="34" charset="0"/>
              </a:rPr>
              <a:t>N, </a:t>
            </a:r>
            <a:r>
              <a:rPr lang="en-US" sz="1000" dirty="0" err="1" smtClean="0">
                <a:latin typeface="Calibri" pitchFamily="34" charset="0"/>
                <a:cs typeface="Calibri" pitchFamily="34" charset="0"/>
              </a:rPr>
              <a:t>Mol</a:t>
            </a:r>
            <a:r>
              <a:rPr lang="en-US" sz="1000" dirty="0" smtClean="0">
                <a:latin typeface="Calibri" pitchFamily="34" charset="0"/>
                <a:cs typeface="Calibri" pitchFamily="34" charset="0"/>
              </a:rPr>
              <a:t> Cell </a:t>
            </a:r>
            <a:r>
              <a:rPr lang="en-US" sz="1000" dirty="0">
                <a:latin typeface="Calibri" pitchFamily="34" charset="0"/>
                <a:cs typeface="Calibri" pitchFamily="34" charset="0"/>
              </a:rPr>
              <a:t>Proteomics </a:t>
            </a:r>
            <a:r>
              <a:rPr lang="en-US" sz="1000" b="1" dirty="0">
                <a:latin typeface="Calibri" pitchFamily="34" charset="0"/>
                <a:cs typeface="Calibri" pitchFamily="34" charset="0"/>
              </a:rPr>
              <a:t>2012</a:t>
            </a:r>
            <a:r>
              <a:rPr lang="en-US" sz="1000" dirty="0">
                <a:latin typeface="Calibri" pitchFamily="34" charset="0"/>
                <a:cs typeface="Calibri" pitchFamily="34" charset="0"/>
              </a:rPr>
              <a:t> 11: 1084-1096, doi:10.1074/mcp.M111.015768</a:t>
            </a:r>
            <a:r>
              <a:rPr lang="en-US" sz="1000" dirty="0" smtClean="0">
                <a:latin typeface="Calibri" pitchFamily="34" charset="0"/>
                <a:cs typeface="Calibri" pitchFamily="34" charset="0"/>
              </a:rPr>
              <a:t>.</a:t>
            </a:r>
            <a:endParaRPr lang="en-US" sz="1000" dirty="0">
              <a:latin typeface="Calibri" pitchFamily="34" charset="0"/>
              <a:cs typeface="Calibri" pitchFamily="34" charset="0"/>
            </a:endParaRPr>
          </a:p>
        </p:txBody>
      </p:sp>
      <p:sp>
        <p:nvSpPr>
          <p:cNvPr id="6" name="Rectangle 5"/>
          <p:cNvSpPr/>
          <p:nvPr/>
        </p:nvSpPr>
        <p:spPr>
          <a:xfrm>
            <a:off x="28575" y="5927448"/>
            <a:ext cx="4924425" cy="461665"/>
          </a:xfrm>
          <a:prstGeom prst="rect">
            <a:avLst/>
          </a:prstGeom>
        </p:spPr>
        <p:txBody>
          <a:bodyPr wrap="square">
            <a:spAutoFit/>
          </a:bodyPr>
          <a:lstStyle/>
          <a:p>
            <a:r>
              <a:rPr lang="en-US" sz="1200" dirty="0"/>
              <a:t>De novo sequencing length, coverage, and accuracy for </a:t>
            </a:r>
            <a:r>
              <a:rPr lang="en-US" sz="1200" dirty="0" smtClean="0"/>
              <a:t>CID/HCD/ETD triplets at </a:t>
            </a:r>
            <a:r>
              <a:rPr lang="en-US" sz="1200" dirty="0"/>
              <a:t>minimum meta-</a:t>
            </a:r>
            <a:r>
              <a:rPr lang="en-US" sz="1200" dirty="0" err="1"/>
              <a:t>contig</a:t>
            </a:r>
            <a:r>
              <a:rPr lang="en-US" sz="1200" dirty="0"/>
              <a:t> size (κ) cutoffs.</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071813"/>
            <a:ext cx="5314950" cy="290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143500" y="6142892"/>
            <a:ext cx="3922869" cy="246221"/>
          </a:xfrm>
          <a:prstGeom prst="rect">
            <a:avLst/>
          </a:prstGeom>
          <a:noFill/>
        </p:spPr>
        <p:txBody>
          <a:bodyPr wrap="none" rtlCol="0">
            <a:spAutoFit/>
          </a:bodyPr>
          <a:lstStyle/>
          <a:p>
            <a:r>
              <a:rPr lang="en-US" sz="1000" dirty="0">
                <a:latin typeface="Calibri" pitchFamily="34" charset="0"/>
                <a:cs typeface="Calibri" pitchFamily="34" charset="0"/>
              </a:rPr>
              <a:t>Guthals A, Clauser KR, </a:t>
            </a:r>
            <a:r>
              <a:rPr lang="en-US" sz="1000" dirty="0" smtClean="0">
                <a:latin typeface="Calibri" pitchFamily="34" charset="0"/>
                <a:cs typeface="Calibri" pitchFamily="34" charset="0"/>
              </a:rPr>
              <a:t>Bandeira N, </a:t>
            </a:r>
            <a:r>
              <a:rPr lang="en-US" sz="1000" dirty="0">
                <a:latin typeface="Calibri" pitchFamily="34" charset="0"/>
                <a:cs typeface="Calibri" pitchFamily="34" charset="0"/>
              </a:rPr>
              <a:t>J Proteome Res, </a:t>
            </a:r>
            <a:r>
              <a:rPr lang="en-US" sz="1000" b="1" dirty="0">
                <a:latin typeface="Calibri" pitchFamily="34" charset="0"/>
                <a:cs typeface="Calibri" pitchFamily="34" charset="0"/>
              </a:rPr>
              <a:t>2013</a:t>
            </a:r>
            <a:r>
              <a:rPr lang="en-US" sz="1000" dirty="0">
                <a:latin typeface="Calibri" pitchFamily="34" charset="0"/>
                <a:cs typeface="Calibri" pitchFamily="34" charset="0"/>
              </a:rPr>
              <a:t>, in preparation</a:t>
            </a:r>
          </a:p>
        </p:txBody>
      </p:sp>
    </p:spTree>
    <p:extLst>
      <p:ext uri="{BB962C8B-B14F-4D97-AF65-F5344CB8AC3E}">
        <p14:creationId xmlns:p14="http://schemas.microsoft.com/office/powerpoint/2010/main" val="263467741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1"/>
          </p:nvPr>
        </p:nvSpPr>
        <p:spPr/>
        <p:txBody>
          <a:bodyPr/>
          <a:lstStyle/>
          <a:p>
            <a:fld id="{9B212293-03F1-44AD-A1A3-3358B88E8357}" type="slidenum">
              <a:rPr lang="en-US" smtClean="0"/>
              <a:pPr/>
              <a:t>22</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781050"/>
            <a:ext cx="713422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190875" y="6152417"/>
            <a:ext cx="5870518" cy="246221"/>
          </a:xfrm>
          <a:prstGeom prst="rect">
            <a:avLst/>
          </a:prstGeom>
          <a:noFill/>
        </p:spPr>
        <p:txBody>
          <a:bodyPr wrap="none" rtlCol="0">
            <a:spAutoFit/>
          </a:bodyPr>
          <a:lstStyle/>
          <a:p>
            <a:r>
              <a:rPr lang="en-US" sz="1000" dirty="0">
                <a:latin typeface="Calibri" pitchFamily="34" charset="0"/>
                <a:cs typeface="Calibri" pitchFamily="34" charset="0"/>
              </a:rPr>
              <a:t>Guthals A, Clauser KR, Bandeira </a:t>
            </a:r>
            <a:r>
              <a:rPr lang="en-US" sz="1000" dirty="0" smtClean="0">
                <a:latin typeface="Calibri" pitchFamily="34" charset="0"/>
                <a:cs typeface="Calibri" pitchFamily="34" charset="0"/>
              </a:rPr>
              <a:t>N, </a:t>
            </a:r>
            <a:r>
              <a:rPr lang="en-US" sz="1000" dirty="0" err="1" smtClean="0">
                <a:latin typeface="Calibri" pitchFamily="34" charset="0"/>
                <a:cs typeface="Calibri" pitchFamily="34" charset="0"/>
              </a:rPr>
              <a:t>Mol</a:t>
            </a:r>
            <a:r>
              <a:rPr lang="en-US" sz="1000" dirty="0" smtClean="0">
                <a:latin typeface="Calibri" pitchFamily="34" charset="0"/>
                <a:cs typeface="Calibri" pitchFamily="34" charset="0"/>
              </a:rPr>
              <a:t> Cell </a:t>
            </a:r>
            <a:r>
              <a:rPr lang="en-US" sz="1000" dirty="0">
                <a:latin typeface="Calibri" pitchFamily="34" charset="0"/>
                <a:cs typeface="Calibri" pitchFamily="34" charset="0"/>
              </a:rPr>
              <a:t>Proteomics </a:t>
            </a:r>
            <a:r>
              <a:rPr lang="en-US" sz="1000" b="1" dirty="0">
                <a:latin typeface="Calibri" pitchFamily="34" charset="0"/>
                <a:cs typeface="Calibri" pitchFamily="34" charset="0"/>
              </a:rPr>
              <a:t>2012</a:t>
            </a:r>
            <a:r>
              <a:rPr lang="en-US" sz="1000" dirty="0">
                <a:latin typeface="Calibri" pitchFamily="34" charset="0"/>
                <a:cs typeface="Calibri" pitchFamily="34" charset="0"/>
              </a:rPr>
              <a:t> 11: 1084-1096, doi:10.1074/mcp.M111.015768</a:t>
            </a:r>
            <a:r>
              <a:rPr lang="en-US" sz="1000" dirty="0" smtClean="0">
                <a:latin typeface="Calibri" pitchFamily="34" charset="0"/>
                <a:cs typeface="Calibri" pitchFamily="34" charset="0"/>
              </a:rPr>
              <a:t>.</a:t>
            </a:r>
            <a:endParaRPr lang="en-US" sz="1000" dirty="0">
              <a:latin typeface="Calibri" pitchFamily="34" charset="0"/>
              <a:cs typeface="Calibri" pitchFamily="34" charset="0"/>
            </a:endParaRPr>
          </a:p>
        </p:txBody>
      </p:sp>
    </p:spTree>
    <p:extLst>
      <p:ext uri="{BB962C8B-B14F-4D97-AF65-F5344CB8AC3E}">
        <p14:creationId xmlns:p14="http://schemas.microsoft.com/office/powerpoint/2010/main" val="20042656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1"/>
          </p:nvPr>
        </p:nvSpPr>
        <p:spPr/>
        <p:txBody>
          <a:bodyPr/>
          <a:lstStyle/>
          <a:p>
            <a:fld id="{9B212293-03F1-44AD-A1A3-3358B88E8357}" type="slidenum">
              <a:rPr lang="en-US" smtClean="0"/>
              <a:pPr/>
              <a:t>23</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087" y="1300163"/>
            <a:ext cx="6981825"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190875" y="6152417"/>
            <a:ext cx="5870518" cy="246221"/>
          </a:xfrm>
          <a:prstGeom prst="rect">
            <a:avLst/>
          </a:prstGeom>
          <a:noFill/>
        </p:spPr>
        <p:txBody>
          <a:bodyPr wrap="none" rtlCol="0">
            <a:spAutoFit/>
          </a:bodyPr>
          <a:lstStyle/>
          <a:p>
            <a:r>
              <a:rPr lang="en-US" sz="1000" dirty="0">
                <a:latin typeface="Calibri" pitchFamily="34" charset="0"/>
                <a:cs typeface="Calibri" pitchFamily="34" charset="0"/>
              </a:rPr>
              <a:t>Guthals A, Clauser KR, Bandeira </a:t>
            </a:r>
            <a:r>
              <a:rPr lang="en-US" sz="1000" dirty="0" smtClean="0">
                <a:latin typeface="Calibri" pitchFamily="34" charset="0"/>
                <a:cs typeface="Calibri" pitchFamily="34" charset="0"/>
              </a:rPr>
              <a:t>N, </a:t>
            </a:r>
            <a:r>
              <a:rPr lang="en-US" sz="1000" dirty="0" err="1" smtClean="0">
                <a:latin typeface="Calibri" pitchFamily="34" charset="0"/>
                <a:cs typeface="Calibri" pitchFamily="34" charset="0"/>
              </a:rPr>
              <a:t>Mol</a:t>
            </a:r>
            <a:r>
              <a:rPr lang="en-US" sz="1000" dirty="0" smtClean="0">
                <a:latin typeface="Calibri" pitchFamily="34" charset="0"/>
                <a:cs typeface="Calibri" pitchFamily="34" charset="0"/>
              </a:rPr>
              <a:t> Cell </a:t>
            </a:r>
            <a:r>
              <a:rPr lang="en-US" sz="1000" dirty="0">
                <a:latin typeface="Calibri" pitchFamily="34" charset="0"/>
                <a:cs typeface="Calibri" pitchFamily="34" charset="0"/>
              </a:rPr>
              <a:t>Proteomics </a:t>
            </a:r>
            <a:r>
              <a:rPr lang="en-US" sz="1000" b="1" dirty="0">
                <a:latin typeface="Calibri" pitchFamily="34" charset="0"/>
                <a:cs typeface="Calibri" pitchFamily="34" charset="0"/>
              </a:rPr>
              <a:t>2012</a:t>
            </a:r>
            <a:r>
              <a:rPr lang="en-US" sz="1000" dirty="0">
                <a:latin typeface="Calibri" pitchFamily="34" charset="0"/>
                <a:cs typeface="Calibri" pitchFamily="34" charset="0"/>
              </a:rPr>
              <a:t> 11: 1084-1096, doi:10.1074/mcp.M111.015768</a:t>
            </a:r>
            <a:r>
              <a:rPr lang="en-US" sz="1000" dirty="0" smtClean="0">
                <a:latin typeface="Calibri" pitchFamily="34" charset="0"/>
                <a:cs typeface="Calibri" pitchFamily="34" charset="0"/>
              </a:rPr>
              <a:t>.</a:t>
            </a:r>
            <a:endParaRPr lang="en-US" sz="1000" dirty="0">
              <a:latin typeface="Calibri" pitchFamily="34" charset="0"/>
              <a:cs typeface="Calibri" pitchFamily="34" charset="0"/>
            </a:endParaRPr>
          </a:p>
        </p:txBody>
      </p:sp>
    </p:spTree>
    <p:extLst>
      <p:ext uri="{BB962C8B-B14F-4D97-AF65-F5344CB8AC3E}">
        <p14:creationId xmlns:p14="http://schemas.microsoft.com/office/powerpoint/2010/main" val="4942812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US" sz="4400" dirty="0" smtClean="0"/>
              <a:t>Sequencing Coverage</a:t>
            </a:r>
            <a:endParaRPr lang="en-US" sz="4400" dirty="0"/>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762" y="711588"/>
            <a:ext cx="6600825" cy="522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43500" y="6152417"/>
            <a:ext cx="3922869" cy="246221"/>
          </a:xfrm>
          <a:prstGeom prst="rect">
            <a:avLst/>
          </a:prstGeom>
          <a:noFill/>
        </p:spPr>
        <p:txBody>
          <a:bodyPr wrap="none" rtlCol="0">
            <a:spAutoFit/>
          </a:bodyPr>
          <a:lstStyle/>
          <a:p>
            <a:r>
              <a:rPr lang="en-US" sz="1000" dirty="0">
                <a:latin typeface="Calibri" pitchFamily="34" charset="0"/>
                <a:cs typeface="Calibri" pitchFamily="34" charset="0"/>
              </a:rPr>
              <a:t>Guthals A, Clauser KR, </a:t>
            </a:r>
            <a:r>
              <a:rPr lang="en-US" sz="1000" dirty="0" smtClean="0">
                <a:latin typeface="Calibri" pitchFamily="34" charset="0"/>
                <a:cs typeface="Calibri" pitchFamily="34" charset="0"/>
              </a:rPr>
              <a:t>Bandeira N, </a:t>
            </a:r>
            <a:r>
              <a:rPr lang="en-US" sz="1000" dirty="0">
                <a:latin typeface="Calibri" pitchFamily="34" charset="0"/>
                <a:cs typeface="Calibri" pitchFamily="34" charset="0"/>
              </a:rPr>
              <a:t>J Proteome Res, </a:t>
            </a:r>
            <a:r>
              <a:rPr lang="en-US" sz="1000" b="1" dirty="0">
                <a:latin typeface="Calibri" pitchFamily="34" charset="0"/>
                <a:cs typeface="Calibri" pitchFamily="34" charset="0"/>
              </a:rPr>
              <a:t>2013</a:t>
            </a:r>
            <a:r>
              <a:rPr lang="en-US" sz="1000" dirty="0">
                <a:latin typeface="Calibri" pitchFamily="34" charset="0"/>
                <a:cs typeface="Calibri" pitchFamily="34" charset="0"/>
              </a:rPr>
              <a:t>, in preparation</a:t>
            </a:r>
          </a:p>
        </p:txBody>
      </p:sp>
    </p:spTree>
    <p:extLst>
      <p:ext uri="{BB962C8B-B14F-4D97-AF65-F5344CB8AC3E}">
        <p14:creationId xmlns:p14="http://schemas.microsoft.com/office/powerpoint/2010/main" val="350373685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76200"/>
            <a:ext cx="8229600" cy="1143000"/>
          </a:xfrm>
        </p:spPr>
        <p:txBody>
          <a:bodyPr>
            <a:normAutofit/>
          </a:bodyPr>
          <a:lstStyle/>
          <a:p>
            <a:r>
              <a:rPr lang="en-US" sz="4400" dirty="0" smtClean="0"/>
              <a:t>Sequencing Coverage</a:t>
            </a:r>
            <a:endParaRPr lang="en-US" sz="4400" dirty="0"/>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1371601"/>
            <a:ext cx="6600825"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43500" y="6152417"/>
            <a:ext cx="3922869" cy="246221"/>
          </a:xfrm>
          <a:prstGeom prst="rect">
            <a:avLst/>
          </a:prstGeom>
          <a:noFill/>
        </p:spPr>
        <p:txBody>
          <a:bodyPr wrap="none" rtlCol="0">
            <a:spAutoFit/>
          </a:bodyPr>
          <a:lstStyle/>
          <a:p>
            <a:r>
              <a:rPr lang="en-US" sz="1000" dirty="0">
                <a:latin typeface="Calibri" pitchFamily="34" charset="0"/>
                <a:cs typeface="Calibri" pitchFamily="34" charset="0"/>
              </a:rPr>
              <a:t>Guthals A, Clauser KR, </a:t>
            </a:r>
            <a:r>
              <a:rPr lang="en-US" sz="1000" dirty="0" smtClean="0">
                <a:latin typeface="Calibri" pitchFamily="34" charset="0"/>
                <a:cs typeface="Calibri" pitchFamily="34" charset="0"/>
              </a:rPr>
              <a:t>Bandeira N, </a:t>
            </a:r>
            <a:r>
              <a:rPr lang="en-US" sz="1000" dirty="0">
                <a:latin typeface="Calibri" pitchFamily="34" charset="0"/>
                <a:cs typeface="Calibri" pitchFamily="34" charset="0"/>
              </a:rPr>
              <a:t>J Proteome Res, </a:t>
            </a:r>
            <a:r>
              <a:rPr lang="en-US" sz="1000" b="1" dirty="0">
                <a:latin typeface="Calibri" pitchFamily="34" charset="0"/>
                <a:cs typeface="Calibri" pitchFamily="34" charset="0"/>
              </a:rPr>
              <a:t>2013</a:t>
            </a:r>
            <a:r>
              <a:rPr lang="en-US" sz="1000" dirty="0">
                <a:latin typeface="Calibri" pitchFamily="34" charset="0"/>
                <a:cs typeface="Calibri" pitchFamily="34" charset="0"/>
              </a:rPr>
              <a:t>, in preparation</a:t>
            </a:r>
          </a:p>
        </p:txBody>
      </p:sp>
    </p:spTree>
    <p:extLst>
      <p:ext uri="{BB962C8B-B14F-4D97-AF65-F5344CB8AC3E}">
        <p14:creationId xmlns:p14="http://schemas.microsoft.com/office/powerpoint/2010/main" val="20606012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Overlap </a:t>
            </a:r>
            <a:r>
              <a:rPr lang="en-US" dirty="0"/>
              <a:t>of Peptide Bond </a:t>
            </a:r>
            <a:r>
              <a:rPr lang="en-US" dirty="0" smtClean="0"/>
              <a:t>Dissociations Observed in MS/MS</a:t>
            </a:r>
            <a:endParaRPr lang="en-US" dirty="0"/>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83920"/>
            <a:ext cx="721995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43500" y="6152417"/>
            <a:ext cx="3922869" cy="246221"/>
          </a:xfrm>
          <a:prstGeom prst="rect">
            <a:avLst/>
          </a:prstGeom>
          <a:noFill/>
        </p:spPr>
        <p:txBody>
          <a:bodyPr wrap="none" rtlCol="0">
            <a:spAutoFit/>
          </a:bodyPr>
          <a:lstStyle/>
          <a:p>
            <a:r>
              <a:rPr lang="en-US" sz="1000" dirty="0">
                <a:latin typeface="Calibri" pitchFamily="34" charset="0"/>
                <a:cs typeface="Calibri" pitchFamily="34" charset="0"/>
              </a:rPr>
              <a:t>Guthals A, Clauser KR, </a:t>
            </a:r>
            <a:r>
              <a:rPr lang="en-US" sz="1000" dirty="0" smtClean="0">
                <a:latin typeface="Calibri" pitchFamily="34" charset="0"/>
                <a:cs typeface="Calibri" pitchFamily="34" charset="0"/>
              </a:rPr>
              <a:t>Bandeira N, </a:t>
            </a:r>
            <a:r>
              <a:rPr lang="en-US" sz="1000" dirty="0">
                <a:latin typeface="Calibri" pitchFamily="34" charset="0"/>
                <a:cs typeface="Calibri" pitchFamily="34" charset="0"/>
              </a:rPr>
              <a:t>J Proteome Res, </a:t>
            </a:r>
            <a:r>
              <a:rPr lang="en-US" sz="1000" b="1" dirty="0">
                <a:latin typeface="Calibri" pitchFamily="34" charset="0"/>
                <a:cs typeface="Calibri" pitchFamily="34" charset="0"/>
              </a:rPr>
              <a:t>2013</a:t>
            </a:r>
            <a:r>
              <a:rPr lang="en-US" sz="1000" dirty="0">
                <a:latin typeface="Calibri" pitchFamily="34" charset="0"/>
                <a:cs typeface="Calibri" pitchFamily="34" charset="0"/>
              </a:rPr>
              <a:t>, in preparation</a:t>
            </a:r>
          </a:p>
        </p:txBody>
      </p:sp>
    </p:spTree>
    <p:extLst>
      <p:ext uri="{BB962C8B-B14F-4D97-AF65-F5344CB8AC3E}">
        <p14:creationId xmlns:p14="http://schemas.microsoft.com/office/powerpoint/2010/main" val="292290463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Merging Results</a:t>
            </a:r>
            <a:endParaRPr lang="en-US" sz="4400" dirty="0"/>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52268"/>
            <a:ext cx="73533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43500" y="6152417"/>
            <a:ext cx="3922869" cy="246221"/>
          </a:xfrm>
          <a:prstGeom prst="rect">
            <a:avLst/>
          </a:prstGeom>
          <a:noFill/>
        </p:spPr>
        <p:txBody>
          <a:bodyPr wrap="none" rtlCol="0">
            <a:spAutoFit/>
          </a:bodyPr>
          <a:lstStyle/>
          <a:p>
            <a:r>
              <a:rPr lang="en-US" sz="1000" dirty="0">
                <a:latin typeface="Calibri" pitchFamily="34" charset="0"/>
                <a:cs typeface="Calibri" pitchFamily="34" charset="0"/>
              </a:rPr>
              <a:t>Guthals A, Clauser KR, </a:t>
            </a:r>
            <a:r>
              <a:rPr lang="en-US" sz="1000" dirty="0" smtClean="0">
                <a:latin typeface="Calibri" pitchFamily="34" charset="0"/>
                <a:cs typeface="Calibri" pitchFamily="34" charset="0"/>
              </a:rPr>
              <a:t>Bandeira N, </a:t>
            </a:r>
            <a:r>
              <a:rPr lang="en-US" sz="1000" dirty="0">
                <a:latin typeface="Calibri" pitchFamily="34" charset="0"/>
                <a:cs typeface="Calibri" pitchFamily="34" charset="0"/>
              </a:rPr>
              <a:t>J Proteome Res, </a:t>
            </a:r>
            <a:r>
              <a:rPr lang="en-US" sz="1000" b="1" dirty="0">
                <a:latin typeface="Calibri" pitchFamily="34" charset="0"/>
                <a:cs typeface="Calibri" pitchFamily="34" charset="0"/>
              </a:rPr>
              <a:t>2013</a:t>
            </a:r>
            <a:r>
              <a:rPr lang="en-US" sz="1000" dirty="0">
                <a:latin typeface="Calibri" pitchFamily="34" charset="0"/>
                <a:cs typeface="Calibri" pitchFamily="34" charset="0"/>
              </a:rPr>
              <a:t>, in preparation</a:t>
            </a:r>
          </a:p>
        </p:txBody>
      </p:sp>
    </p:spTree>
    <p:extLst>
      <p:ext uri="{BB962C8B-B14F-4D97-AF65-F5344CB8AC3E}">
        <p14:creationId xmlns:p14="http://schemas.microsoft.com/office/powerpoint/2010/main" val="87747244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Obstacles to Obtaining Full-length </a:t>
            </a:r>
            <a:r>
              <a:rPr lang="en-US" sz="2600" dirty="0"/>
              <a:t>P</a:t>
            </a:r>
            <a:r>
              <a:rPr lang="en-US" sz="2600" dirty="0" smtClean="0"/>
              <a:t>rotein Sequence de novo</a:t>
            </a:r>
            <a:endParaRPr lang="en-US" sz="2600"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28</a:t>
            </a:fld>
            <a:endParaRPr lang="en-US"/>
          </a:p>
        </p:txBody>
      </p:sp>
      <p:sp>
        <p:nvSpPr>
          <p:cNvPr id="4" name="TextBox 3"/>
          <p:cNvSpPr txBox="1"/>
          <p:nvPr/>
        </p:nvSpPr>
        <p:spPr>
          <a:xfrm>
            <a:off x="621285" y="869970"/>
            <a:ext cx="7891904" cy="3693319"/>
          </a:xfrm>
          <a:prstGeom prst="rect">
            <a:avLst/>
          </a:prstGeom>
          <a:noFill/>
        </p:spPr>
        <p:txBody>
          <a:bodyPr wrap="none" rtlCol="0">
            <a:spAutoFit/>
          </a:bodyPr>
          <a:lstStyle/>
          <a:p>
            <a:r>
              <a:rPr lang="en-US" dirty="0" smtClean="0"/>
              <a:t>signal peptides and Pre-pro activation sequences already cleaved off</a:t>
            </a:r>
          </a:p>
          <a:p>
            <a:r>
              <a:rPr lang="en-US" dirty="0" smtClean="0"/>
              <a:t>Certainty of having reached termini – label prior to digestion?</a:t>
            </a:r>
          </a:p>
          <a:p>
            <a:r>
              <a:rPr lang="en-US" dirty="0" smtClean="0"/>
              <a:t>Missing regions containing N-linked </a:t>
            </a:r>
            <a:r>
              <a:rPr lang="en-US" dirty="0" err="1" smtClean="0"/>
              <a:t>glycans</a:t>
            </a:r>
            <a:r>
              <a:rPr lang="en-US" dirty="0" smtClean="0"/>
              <a:t> – </a:t>
            </a:r>
            <a:r>
              <a:rPr lang="en-US" dirty="0" err="1" smtClean="0"/>
              <a:t>PNGase</a:t>
            </a:r>
            <a:r>
              <a:rPr lang="en-US" dirty="0" smtClean="0"/>
              <a:t>-F before proteolysis</a:t>
            </a:r>
          </a:p>
          <a:p>
            <a:endParaRPr lang="en-US" dirty="0"/>
          </a:p>
          <a:p>
            <a:r>
              <a:rPr lang="en-US" dirty="0" smtClean="0"/>
              <a:t>Peptide sampling bias</a:t>
            </a:r>
          </a:p>
          <a:p>
            <a:r>
              <a:rPr lang="en-US" dirty="0"/>
              <a:t>	</a:t>
            </a:r>
            <a:r>
              <a:rPr lang="en-US" dirty="0" smtClean="0"/>
              <a:t>hydrophobicity</a:t>
            </a:r>
          </a:p>
          <a:p>
            <a:pPr lvl="1"/>
            <a:r>
              <a:rPr lang="en-US" dirty="0"/>
              <a:t>	</a:t>
            </a:r>
            <a:r>
              <a:rPr lang="en-US" dirty="0" err="1" smtClean="0"/>
              <a:t>ionizability</a:t>
            </a:r>
            <a:endParaRPr lang="en-US" dirty="0"/>
          </a:p>
          <a:p>
            <a:r>
              <a:rPr lang="en-US" dirty="0" smtClean="0"/>
              <a:t>Location of basic residues (R,H, K)</a:t>
            </a:r>
          </a:p>
          <a:p>
            <a:r>
              <a:rPr lang="en-US" dirty="0" smtClean="0"/>
              <a:t>Isobaric AA combinations</a:t>
            </a:r>
          </a:p>
          <a:p>
            <a:endParaRPr lang="en-US" dirty="0" smtClean="0"/>
          </a:p>
          <a:p>
            <a:r>
              <a:rPr lang="en-US" dirty="0"/>
              <a:t>6 peaks, 5 AA overlap required</a:t>
            </a:r>
          </a:p>
          <a:p>
            <a:r>
              <a:rPr lang="en-US" dirty="0" smtClean="0"/>
              <a:t>Use ppm rather than Da tolerance</a:t>
            </a:r>
          </a:p>
          <a:p>
            <a:r>
              <a:rPr lang="en-US" dirty="0" smtClean="0"/>
              <a:t>Peptide triplets –concatenate 2 short </a:t>
            </a:r>
            <a:r>
              <a:rPr lang="en-US" dirty="0" err="1" smtClean="0"/>
              <a:t>tryptics</a:t>
            </a:r>
            <a:r>
              <a:rPr lang="en-US" dirty="0" smtClean="0"/>
              <a:t> to overlap a long Lys-C</a:t>
            </a:r>
          </a:p>
        </p:txBody>
      </p:sp>
      <p:sp>
        <p:nvSpPr>
          <p:cNvPr id="5" name="Rectangle 10"/>
          <p:cNvSpPr>
            <a:spLocks noChangeArrowheads="1"/>
          </p:cNvSpPr>
          <p:nvPr/>
        </p:nvSpPr>
        <p:spPr bwMode="auto">
          <a:xfrm>
            <a:off x="85725" y="4830763"/>
            <a:ext cx="8963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Tx/>
              <a:buChar char="•"/>
            </a:pPr>
            <a:r>
              <a:rPr lang="en-US" sz="1200" b="1" dirty="0">
                <a:latin typeface="Calibri" pitchFamily="34" charset="0"/>
              </a:rPr>
              <a:t> </a:t>
            </a:r>
            <a:r>
              <a:rPr lang="en-US" sz="1200" b="1" dirty="0" err="1" smtClean="0">
                <a:latin typeface="Calibri" pitchFamily="34" charset="0"/>
              </a:rPr>
              <a:t>Isobaricpeptide</a:t>
            </a:r>
            <a:r>
              <a:rPr lang="en-US" sz="1200" b="1" dirty="0" smtClean="0">
                <a:latin typeface="Calibri" pitchFamily="34" charset="0"/>
              </a:rPr>
              <a:t>  </a:t>
            </a:r>
            <a:r>
              <a:rPr lang="en-US" sz="1200" b="1" dirty="0">
                <a:latin typeface="Calibri" pitchFamily="34" charset="0"/>
              </a:rPr>
              <a:t>AA’s</a:t>
            </a:r>
          </a:p>
          <a:p>
            <a:pPr marL="228600" lvl="1" eaLnBrk="0" hangingPunct="0">
              <a:buFontTx/>
              <a:buChar char="•"/>
            </a:pPr>
            <a:r>
              <a:rPr lang="en-US" sz="1200" b="1" dirty="0">
                <a:latin typeface="Calibri" pitchFamily="34" charset="0"/>
              </a:rPr>
              <a:t> I = L (C6 H11 N1 O) = 113.08406</a:t>
            </a:r>
          </a:p>
          <a:p>
            <a:pPr marL="228600" lvl="1" eaLnBrk="0" hangingPunct="0">
              <a:buFontTx/>
              <a:buChar char="•"/>
            </a:pPr>
            <a:r>
              <a:rPr lang="en-US" sz="1200" b="1" dirty="0">
                <a:latin typeface="Calibri" pitchFamily="34" charset="0"/>
              </a:rPr>
              <a:t> K ~ Q (C6 H12 N2 O, C5 H8 N2 O2) 128.09496 ~ 128.05858 </a:t>
            </a:r>
            <a:r>
              <a:rPr lang="en-US" sz="1200" b="1" dirty="0">
                <a:solidFill>
                  <a:srgbClr val="A50021"/>
                </a:solidFill>
                <a:latin typeface="Calibri" pitchFamily="34" charset="0"/>
              </a:rPr>
              <a:t>D =0.03638</a:t>
            </a:r>
          </a:p>
          <a:p>
            <a:pPr marL="228600" lvl="1" eaLnBrk="0" hangingPunct="0">
              <a:buFontTx/>
              <a:buChar char="•"/>
            </a:pPr>
            <a:r>
              <a:rPr lang="en-US" sz="1200" b="1" dirty="0">
                <a:latin typeface="Calibri" pitchFamily="34" charset="0"/>
              </a:rPr>
              <a:t> </a:t>
            </a:r>
            <a:r>
              <a:rPr lang="en-US" sz="1200" b="1" dirty="0" err="1">
                <a:latin typeface="Calibri" pitchFamily="34" charset="0"/>
              </a:rPr>
              <a:t>F~m</a:t>
            </a:r>
            <a:r>
              <a:rPr lang="en-US" sz="1200" b="1" dirty="0">
                <a:latin typeface="Calibri" pitchFamily="34" charset="0"/>
              </a:rPr>
              <a:t> (C9 H9 N O, C5 H9 N O S) 147.06841 ~ 147.0354  </a:t>
            </a:r>
            <a:r>
              <a:rPr lang="en-US" sz="1200" b="1" dirty="0">
                <a:solidFill>
                  <a:srgbClr val="A50021"/>
                </a:solidFill>
                <a:latin typeface="Calibri" pitchFamily="34" charset="0"/>
              </a:rPr>
              <a:t>D =0.0330</a:t>
            </a:r>
            <a:r>
              <a:rPr lang="en-US" sz="1200" b="1" dirty="0">
                <a:latin typeface="Calibri" pitchFamily="34" charset="0"/>
              </a:rPr>
              <a:t> </a:t>
            </a:r>
            <a:endParaRPr lang="en-US" sz="1200" b="1" dirty="0">
              <a:solidFill>
                <a:srgbClr val="A50021"/>
              </a:solidFill>
              <a:latin typeface="Calibri" pitchFamily="34" charset="0"/>
            </a:endParaRPr>
          </a:p>
          <a:p>
            <a:pPr eaLnBrk="0" hangingPunct="0">
              <a:buFontTx/>
              <a:buChar char="•"/>
            </a:pPr>
            <a:r>
              <a:rPr lang="en-US" sz="1200" b="1" dirty="0">
                <a:latin typeface="Calibri" pitchFamily="34" charset="0"/>
              </a:rPr>
              <a:t> Isobaric AA combinations</a:t>
            </a:r>
          </a:p>
          <a:p>
            <a:pPr marL="228600" lvl="1" eaLnBrk="0" hangingPunct="0">
              <a:buFontTx/>
              <a:buChar char="•"/>
            </a:pPr>
            <a:r>
              <a:rPr lang="en-US" sz="1200" b="1" dirty="0">
                <a:latin typeface="Calibri" pitchFamily="34" charset="0"/>
              </a:rPr>
              <a:t> GG=N (C4 H6 N2 O2 , C4 H6 N2 O2) 114.04293</a:t>
            </a:r>
          </a:p>
          <a:p>
            <a:pPr marL="228600" lvl="1" eaLnBrk="0" hangingPunct="0">
              <a:buFontTx/>
              <a:buChar char="•"/>
            </a:pPr>
            <a:r>
              <a:rPr lang="en-US" sz="1200" b="1" dirty="0">
                <a:latin typeface="Calibri" pitchFamily="34" charset="0"/>
              </a:rPr>
              <a:t> GA=Q~K (C5 H8 N2 O2, C5 H8 N2 O2, C6 H12 N2 O) 128.09496 ~ 128.05858 </a:t>
            </a:r>
            <a:r>
              <a:rPr lang="en-US" sz="1200" b="1" dirty="0">
                <a:solidFill>
                  <a:srgbClr val="A50021"/>
                </a:solidFill>
                <a:latin typeface="Calibri" pitchFamily="34" charset="0"/>
              </a:rPr>
              <a:t>D =0.03638</a:t>
            </a:r>
          </a:p>
          <a:p>
            <a:pPr marL="228600" lvl="1" eaLnBrk="0" hangingPunct="0">
              <a:buFontTx/>
              <a:buChar char="•"/>
            </a:pPr>
            <a:r>
              <a:rPr lang="en-US" sz="1200" b="1" dirty="0">
                <a:latin typeface="Calibri" pitchFamily="34" charset="0"/>
              </a:rPr>
              <a:t> DA~W~VS (C7 H10 N2 O4, C11 H11 N2 O, C8 H14 N2 O3) 186.06405 ~ 186.07931 ~ 186.10044  </a:t>
            </a:r>
            <a:r>
              <a:rPr lang="en-US" sz="1200" b="1" dirty="0">
                <a:solidFill>
                  <a:srgbClr val="A50021"/>
                </a:solidFill>
                <a:latin typeface="Calibri" pitchFamily="34" charset="0"/>
              </a:rPr>
              <a:t>D =0.01526 D =0.02113</a:t>
            </a:r>
          </a:p>
        </p:txBody>
      </p:sp>
    </p:spTree>
    <p:extLst>
      <p:ext uri="{BB962C8B-B14F-4D97-AF65-F5344CB8AC3E}">
        <p14:creationId xmlns:p14="http://schemas.microsoft.com/office/powerpoint/2010/main" val="214024281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Sequencing Results</a:t>
            </a:r>
            <a:endParaRPr lang="en-US" dirty="0"/>
          </a:p>
        </p:txBody>
      </p:sp>
      <p:sp>
        <p:nvSpPr>
          <p:cNvPr id="3" name="Content Placeholder 2"/>
          <p:cNvSpPr>
            <a:spLocks noGrp="1"/>
          </p:cNvSpPr>
          <p:nvPr>
            <p:ph idx="4294967295"/>
          </p:nvPr>
        </p:nvSpPr>
        <p:spPr>
          <a:xfrm>
            <a:off x="685800" y="1828800"/>
            <a:ext cx="8458200" cy="4419600"/>
          </a:xfrm>
        </p:spPr>
        <p:txBody>
          <a:bodyPr/>
          <a:lstStyle/>
          <a:p>
            <a:r>
              <a:rPr lang="en-US" dirty="0" smtClean="0"/>
              <a:t>To compute sequencing accuracy, assembled MS/MS spectra were identified and their annotations were propagated to meta-</a:t>
            </a:r>
            <a:r>
              <a:rPr lang="en-US" dirty="0" err="1" smtClean="0"/>
              <a:t>contig</a:t>
            </a:r>
            <a:r>
              <a:rPr lang="en-US" dirty="0" smtClean="0"/>
              <a:t> PRM spectra</a:t>
            </a:r>
          </a:p>
          <a:p>
            <a:r>
              <a:rPr lang="en-US" dirty="0" smtClean="0"/>
              <a:t>To compute sequencing coverage, meta-</a:t>
            </a:r>
            <a:r>
              <a:rPr lang="en-US" dirty="0" err="1" smtClean="0"/>
              <a:t>contig</a:t>
            </a:r>
            <a:r>
              <a:rPr lang="en-US" dirty="0" smtClean="0"/>
              <a:t> PRM spectra were aligned to target protein sequences</a:t>
            </a:r>
            <a:endParaRPr lang="en-US" dirty="0"/>
          </a:p>
        </p:txBody>
      </p:sp>
    </p:spTree>
    <p:extLst>
      <p:ext uri="{BB962C8B-B14F-4D97-AF65-F5344CB8AC3E}">
        <p14:creationId xmlns:p14="http://schemas.microsoft.com/office/powerpoint/2010/main" val="41739730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Broad Institute of MIT and Harvard – Proteomics Group</a:t>
            </a:r>
          </a:p>
        </p:txBody>
      </p:sp>
      <p:sp>
        <p:nvSpPr>
          <p:cNvPr id="3" name="Slide Number Placeholder 2"/>
          <p:cNvSpPr>
            <a:spLocks noGrp="1"/>
          </p:cNvSpPr>
          <p:nvPr>
            <p:ph type="sldNum" sz="quarter" idx="11"/>
          </p:nvPr>
        </p:nvSpPr>
        <p:spPr/>
        <p:txBody>
          <a:bodyPr/>
          <a:lstStyle/>
          <a:p>
            <a:fld id="{9B212293-03F1-44AD-A1A3-3358B88E8357}" type="slidenum">
              <a:rPr lang="en-US" smtClean="0"/>
              <a:pPr/>
              <a:t>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8" y="879021"/>
            <a:ext cx="9074844" cy="3004457"/>
          </a:xfrm>
          <a:prstGeom prst="rect">
            <a:avLst/>
          </a:prstGeom>
        </p:spPr>
      </p:pic>
      <p:sp>
        <p:nvSpPr>
          <p:cNvPr id="5" name="TextBox 4"/>
          <p:cNvSpPr txBox="1"/>
          <p:nvPr/>
        </p:nvSpPr>
        <p:spPr>
          <a:xfrm>
            <a:off x="228599" y="4265653"/>
            <a:ext cx="2198872" cy="1477328"/>
          </a:xfrm>
          <a:prstGeom prst="rect">
            <a:avLst/>
          </a:prstGeom>
          <a:noFill/>
        </p:spPr>
        <p:txBody>
          <a:bodyPr wrap="none" rtlCol="0">
            <a:spAutoFit/>
          </a:bodyPr>
          <a:lstStyle/>
          <a:p>
            <a:r>
              <a:rPr lang="en-US" u="sng" dirty="0" smtClean="0">
                <a:latin typeface="Calibri" pitchFamily="34" charset="0"/>
              </a:rPr>
              <a:t>Research Focus Areas</a:t>
            </a:r>
          </a:p>
          <a:p>
            <a:pPr marL="342900" lvl="1" indent="-114300">
              <a:buFont typeface="Arial" pitchFamily="34" charset="0"/>
              <a:buChar char="•"/>
            </a:pPr>
            <a:r>
              <a:rPr lang="en-US" dirty="0" smtClean="0">
                <a:latin typeface="Calibri" pitchFamily="34" charset="0"/>
              </a:rPr>
              <a:t>Biomarkers</a:t>
            </a:r>
          </a:p>
          <a:p>
            <a:pPr marL="342900" lvl="1" indent="-114300">
              <a:buFont typeface="Arial" pitchFamily="34" charset="0"/>
              <a:buChar char="•"/>
            </a:pPr>
            <a:r>
              <a:rPr lang="en-US" dirty="0" smtClean="0">
                <a:latin typeface="Calibri" pitchFamily="34" charset="0"/>
              </a:rPr>
              <a:t>Interactions</a:t>
            </a:r>
          </a:p>
          <a:p>
            <a:pPr marL="342900" lvl="1" indent="-114300">
              <a:buFont typeface="Arial" pitchFamily="34" charset="0"/>
              <a:buChar char="•"/>
            </a:pPr>
            <a:r>
              <a:rPr lang="en-US" dirty="0" smtClean="0">
                <a:latin typeface="Calibri" pitchFamily="34" charset="0"/>
              </a:rPr>
              <a:t>Signaling</a:t>
            </a:r>
          </a:p>
          <a:p>
            <a:pPr marL="342900" lvl="1" indent="-114300">
              <a:buFont typeface="Arial" pitchFamily="34" charset="0"/>
              <a:buChar char="•"/>
            </a:pPr>
            <a:r>
              <a:rPr lang="en-US" dirty="0">
                <a:latin typeface="Calibri" pitchFamily="34" charset="0"/>
              </a:rPr>
              <a:t>E</a:t>
            </a:r>
            <a:r>
              <a:rPr lang="en-US" dirty="0" smtClean="0">
                <a:latin typeface="Calibri" pitchFamily="34" charset="0"/>
              </a:rPr>
              <a:t>pigenetics</a:t>
            </a:r>
            <a:endParaRPr lang="en-US" dirty="0">
              <a:latin typeface="Calibri" pitchFamily="34" charset="0"/>
            </a:endParaRPr>
          </a:p>
        </p:txBody>
      </p:sp>
      <p:sp>
        <p:nvSpPr>
          <p:cNvPr id="6" name="TextBox 5"/>
          <p:cNvSpPr txBox="1"/>
          <p:nvPr/>
        </p:nvSpPr>
        <p:spPr>
          <a:xfrm>
            <a:off x="3199605" y="4265653"/>
            <a:ext cx="2744790" cy="2031325"/>
          </a:xfrm>
          <a:prstGeom prst="rect">
            <a:avLst/>
          </a:prstGeom>
          <a:noFill/>
        </p:spPr>
        <p:txBody>
          <a:bodyPr wrap="none" rtlCol="0">
            <a:spAutoFit/>
          </a:bodyPr>
          <a:lstStyle/>
          <a:p>
            <a:r>
              <a:rPr lang="en-US" u="sng" dirty="0" smtClean="0">
                <a:latin typeface="Calibri" pitchFamily="34" charset="0"/>
              </a:rPr>
              <a:t>MS Instrumentation</a:t>
            </a:r>
          </a:p>
          <a:p>
            <a:pPr marL="342900" indent="-114300">
              <a:buFont typeface="Arial" pitchFamily="34" charset="0"/>
              <a:buChar char="•"/>
            </a:pPr>
            <a:r>
              <a:rPr lang="en-US" dirty="0">
                <a:latin typeface="Calibri" pitchFamily="34" charset="0"/>
              </a:rPr>
              <a:t>4</a:t>
            </a:r>
            <a:r>
              <a:rPr lang="en-US" dirty="0" smtClean="0">
                <a:latin typeface="Calibri" pitchFamily="34" charset="0"/>
              </a:rPr>
              <a:t> Thermo Q-</a:t>
            </a:r>
            <a:r>
              <a:rPr lang="en-US" dirty="0" err="1" smtClean="0">
                <a:latin typeface="Calibri" pitchFamily="34" charset="0"/>
              </a:rPr>
              <a:t>Exactives</a:t>
            </a:r>
            <a:endParaRPr lang="en-US" dirty="0" smtClean="0">
              <a:latin typeface="Calibri" pitchFamily="34" charset="0"/>
            </a:endParaRPr>
          </a:p>
          <a:p>
            <a:pPr marL="342900" indent="-114300">
              <a:buFont typeface="Arial" pitchFamily="34" charset="0"/>
              <a:buChar char="•"/>
            </a:pPr>
            <a:r>
              <a:rPr lang="en-US" dirty="0" smtClean="0">
                <a:latin typeface="Calibri" pitchFamily="34" charset="0"/>
              </a:rPr>
              <a:t>1 </a:t>
            </a:r>
            <a:r>
              <a:rPr lang="en-US" dirty="0">
                <a:latin typeface="Calibri" pitchFamily="34" charset="0"/>
              </a:rPr>
              <a:t>Thermo </a:t>
            </a:r>
            <a:r>
              <a:rPr lang="en-US" dirty="0" err="1" smtClean="0">
                <a:latin typeface="Calibri" pitchFamily="34" charset="0"/>
              </a:rPr>
              <a:t>Orbitrap</a:t>
            </a:r>
            <a:r>
              <a:rPr lang="en-US" dirty="0" smtClean="0">
                <a:latin typeface="Calibri" pitchFamily="34" charset="0"/>
              </a:rPr>
              <a:t> Elite</a:t>
            </a:r>
          </a:p>
          <a:p>
            <a:pPr marL="342900" indent="-114300">
              <a:buFont typeface="Arial" pitchFamily="34" charset="0"/>
              <a:buChar char="•"/>
            </a:pPr>
            <a:r>
              <a:rPr lang="en-US" dirty="0" smtClean="0">
                <a:latin typeface="Calibri" pitchFamily="34" charset="0"/>
              </a:rPr>
              <a:t>2 LTQ-</a:t>
            </a:r>
            <a:r>
              <a:rPr lang="en-US" dirty="0" err="1" smtClean="0">
                <a:latin typeface="Calibri" pitchFamily="34" charset="0"/>
              </a:rPr>
              <a:t>Orbitraps</a:t>
            </a:r>
            <a:endParaRPr lang="en-US" dirty="0" smtClean="0">
              <a:latin typeface="Calibri" pitchFamily="34" charset="0"/>
            </a:endParaRPr>
          </a:p>
          <a:p>
            <a:pPr marL="342900" indent="-114300">
              <a:buFont typeface="Arial" pitchFamily="34" charset="0"/>
              <a:buChar char="•"/>
            </a:pPr>
            <a:r>
              <a:rPr lang="en-US" dirty="0" smtClean="0">
                <a:latin typeface="Calibri" pitchFamily="34" charset="0"/>
              </a:rPr>
              <a:t>2 LTQs</a:t>
            </a:r>
            <a:endParaRPr lang="en-US" dirty="0">
              <a:latin typeface="Calibri" pitchFamily="34" charset="0"/>
            </a:endParaRPr>
          </a:p>
          <a:p>
            <a:pPr marL="342900" indent="-114300">
              <a:buFont typeface="Arial" pitchFamily="34" charset="0"/>
              <a:buChar char="•"/>
            </a:pPr>
            <a:r>
              <a:rPr lang="en-US" dirty="0" smtClean="0">
                <a:latin typeface="Calibri" pitchFamily="34" charset="0"/>
              </a:rPr>
              <a:t>2 AB-</a:t>
            </a:r>
            <a:r>
              <a:rPr lang="en-US" dirty="0" err="1">
                <a:latin typeface="Calibri" pitchFamily="34" charset="0"/>
              </a:rPr>
              <a:t>S</a:t>
            </a:r>
            <a:r>
              <a:rPr lang="en-US" dirty="0" err="1" smtClean="0">
                <a:latin typeface="Calibri" pitchFamily="34" charset="0"/>
              </a:rPr>
              <a:t>ciex</a:t>
            </a:r>
            <a:r>
              <a:rPr lang="en-US" dirty="0" smtClean="0">
                <a:latin typeface="Calibri" pitchFamily="34" charset="0"/>
              </a:rPr>
              <a:t> </a:t>
            </a:r>
            <a:r>
              <a:rPr lang="en-US" dirty="0" err="1">
                <a:latin typeface="Calibri" pitchFamily="34" charset="0"/>
              </a:rPr>
              <a:t>Q</a:t>
            </a:r>
            <a:r>
              <a:rPr lang="en-US" dirty="0" err="1" smtClean="0">
                <a:latin typeface="Calibri" pitchFamily="34" charset="0"/>
              </a:rPr>
              <a:t>trap</a:t>
            </a:r>
            <a:r>
              <a:rPr lang="en-US" dirty="0" smtClean="0">
                <a:latin typeface="Calibri" pitchFamily="34" charset="0"/>
              </a:rPr>
              <a:t> 4000’s</a:t>
            </a:r>
          </a:p>
          <a:p>
            <a:pPr marL="342900" indent="-114300">
              <a:buFont typeface="Arial" pitchFamily="34" charset="0"/>
              <a:buChar char="•"/>
            </a:pPr>
            <a:r>
              <a:rPr lang="en-US" dirty="0" smtClean="0">
                <a:latin typeface="Calibri" pitchFamily="34" charset="0"/>
              </a:rPr>
              <a:t>1 </a:t>
            </a:r>
            <a:r>
              <a:rPr lang="en-US" dirty="0">
                <a:latin typeface="Calibri" pitchFamily="34" charset="0"/>
              </a:rPr>
              <a:t>AB-</a:t>
            </a:r>
            <a:r>
              <a:rPr lang="en-US" dirty="0" err="1">
                <a:latin typeface="Calibri" pitchFamily="34" charset="0"/>
              </a:rPr>
              <a:t>Sciex</a:t>
            </a:r>
            <a:r>
              <a:rPr lang="en-US" dirty="0">
                <a:latin typeface="Calibri" pitchFamily="34" charset="0"/>
              </a:rPr>
              <a:t> </a:t>
            </a:r>
            <a:r>
              <a:rPr lang="en-US" dirty="0" err="1">
                <a:latin typeface="Calibri" pitchFamily="34" charset="0"/>
              </a:rPr>
              <a:t>Qtrap</a:t>
            </a:r>
            <a:r>
              <a:rPr lang="en-US" dirty="0">
                <a:latin typeface="Calibri" pitchFamily="34" charset="0"/>
              </a:rPr>
              <a:t> </a:t>
            </a:r>
            <a:r>
              <a:rPr lang="en-US" dirty="0" smtClean="0">
                <a:latin typeface="Calibri" pitchFamily="34" charset="0"/>
              </a:rPr>
              <a:t>5500</a:t>
            </a:r>
            <a:endParaRPr lang="en-US" dirty="0">
              <a:latin typeface="Calibri" pitchFamily="34" charset="0"/>
            </a:endParaRPr>
          </a:p>
        </p:txBody>
      </p:sp>
      <p:sp>
        <p:nvSpPr>
          <p:cNvPr id="7" name="TextBox 6"/>
          <p:cNvSpPr txBox="1"/>
          <p:nvPr/>
        </p:nvSpPr>
        <p:spPr>
          <a:xfrm>
            <a:off x="6029323" y="5373648"/>
            <a:ext cx="2997424" cy="923330"/>
          </a:xfrm>
          <a:prstGeom prst="rect">
            <a:avLst/>
          </a:prstGeom>
          <a:noFill/>
        </p:spPr>
        <p:txBody>
          <a:bodyPr wrap="none" rtlCol="0">
            <a:spAutoFit/>
          </a:bodyPr>
          <a:lstStyle/>
          <a:p>
            <a:pPr marL="342900" indent="-114300">
              <a:buFont typeface="Arial" pitchFamily="34" charset="0"/>
              <a:buChar char="•"/>
            </a:pPr>
            <a:r>
              <a:rPr lang="en-US" dirty="0" smtClean="0">
                <a:solidFill>
                  <a:schemeClr val="bg2">
                    <a:lumMod val="50000"/>
                  </a:schemeClr>
                </a:solidFill>
                <a:latin typeface="Calibri" pitchFamily="34" charset="0"/>
              </a:rPr>
              <a:t>1 AB-</a:t>
            </a:r>
            <a:r>
              <a:rPr lang="en-US" dirty="0" err="1">
                <a:solidFill>
                  <a:schemeClr val="bg2">
                    <a:lumMod val="50000"/>
                  </a:schemeClr>
                </a:solidFill>
                <a:latin typeface="Calibri" pitchFamily="34" charset="0"/>
              </a:rPr>
              <a:t>S</a:t>
            </a:r>
            <a:r>
              <a:rPr lang="en-US" dirty="0" err="1" smtClean="0">
                <a:solidFill>
                  <a:schemeClr val="bg2">
                    <a:lumMod val="50000"/>
                  </a:schemeClr>
                </a:solidFill>
                <a:latin typeface="Calibri" pitchFamily="34" charset="0"/>
              </a:rPr>
              <a:t>ciex</a:t>
            </a:r>
            <a:r>
              <a:rPr lang="en-US" dirty="0" smtClean="0">
                <a:solidFill>
                  <a:schemeClr val="bg2">
                    <a:lumMod val="50000"/>
                  </a:schemeClr>
                </a:solidFill>
                <a:latin typeface="Calibri" pitchFamily="34" charset="0"/>
              </a:rPr>
              <a:t> 5600 </a:t>
            </a:r>
            <a:r>
              <a:rPr lang="en-US" dirty="0" err="1" smtClean="0">
                <a:solidFill>
                  <a:schemeClr val="bg2">
                    <a:lumMod val="50000"/>
                  </a:schemeClr>
                </a:solidFill>
                <a:latin typeface="Calibri" pitchFamily="34" charset="0"/>
              </a:rPr>
              <a:t>QTof</a:t>
            </a:r>
            <a:endParaRPr lang="en-US" dirty="0" smtClean="0">
              <a:solidFill>
                <a:schemeClr val="bg2">
                  <a:lumMod val="50000"/>
                </a:schemeClr>
              </a:solidFill>
              <a:latin typeface="Calibri" pitchFamily="34" charset="0"/>
            </a:endParaRPr>
          </a:p>
          <a:p>
            <a:pPr marL="342900" indent="-114300">
              <a:buFont typeface="Arial" pitchFamily="34" charset="0"/>
              <a:buChar char="•"/>
            </a:pPr>
            <a:r>
              <a:rPr lang="en-US" dirty="0" smtClean="0">
                <a:solidFill>
                  <a:schemeClr val="bg2">
                    <a:lumMod val="50000"/>
                  </a:schemeClr>
                </a:solidFill>
                <a:latin typeface="Calibri" pitchFamily="34" charset="0"/>
              </a:rPr>
              <a:t>1 Waters </a:t>
            </a:r>
            <a:r>
              <a:rPr lang="en-US" dirty="0" err="1" smtClean="0">
                <a:solidFill>
                  <a:schemeClr val="bg2">
                    <a:lumMod val="50000"/>
                  </a:schemeClr>
                </a:solidFill>
                <a:latin typeface="Calibri" pitchFamily="34" charset="0"/>
              </a:rPr>
              <a:t>Xevo</a:t>
            </a:r>
            <a:r>
              <a:rPr lang="en-US" dirty="0" smtClean="0">
                <a:solidFill>
                  <a:schemeClr val="bg2">
                    <a:lumMod val="50000"/>
                  </a:schemeClr>
                </a:solidFill>
                <a:latin typeface="Calibri" pitchFamily="34" charset="0"/>
              </a:rPr>
              <a:t> TQ-S</a:t>
            </a:r>
          </a:p>
          <a:p>
            <a:pPr marL="342900" indent="-114300">
              <a:buFont typeface="Arial" pitchFamily="34" charset="0"/>
              <a:buChar char="•"/>
            </a:pPr>
            <a:r>
              <a:rPr lang="en-US" dirty="0" smtClean="0">
                <a:solidFill>
                  <a:schemeClr val="bg2">
                    <a:lumMod val="50000"/>
                  </a:schemeClr>
                </a:solidFill>
                <a:latin typeface="Calibri" pitchFamily="34" charset="0"/>
              </a:rPr>
              <a:t>1 Agilent 6490 triple Quad</a:t>
            </a:r>
            <a:endParaRPr lang="en-US" dirty="0">
              <a:solidFill>
                <a:schemeClr val="bg2">
                  <a:lumMod val="50000"/>
                </a:schemeClr>
              </a:solidFill>
              <a:latin typeface="Calibri" pitchFamily="34" charset="0"/>
            </a:endParaRPr>
          </a:p>
        </p:txBody>
      </p:sp>
    </p:spTree>
    <p:extLst>
      <p:ext uri="{BB962C8B-B14F-4D97-AF65-F5344CB8AC3E}">
        <p14:creationId xmlns:p14="http://schemas.microsoft.com/office/powerpoint/2010/main" val="104399649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Sequencing Accuracy</a:t>
            </a:r>
            <a:endParaRPr lang="en-US" sz="4400" dirty="0"/>
          </a:p>
        </p:txBody>
      </p:sp>
      <p:sp>
        <p:nvSpPr>
          <p:cNvPr id="3" name="Content Placeholder 2"/>
          <p:cNvSpPr>
            <a:spLocks noGrp="1"/>
          </p:cNvSpPr>
          <p:nvPr>
            <p:ph idx="4294967295"/>
          </p:nvPr>
        </p:nvSpPr>
        <p:spPr>
          <a:xfrm>
            <a:off x="0" y="736600"/>
            <a:ext cx="9448800" cy="1447800"/>
          </a:xfrm>
        </p:spPr>
        <p:txBody>
          <a:bodyPr>
            <a:normAutofit/>
          </a:bodyPr>
          <a:lstStyle/>
          <a:p>
            <a:r>
              <a:rPr lang="en-US" sz="1800" dirty="0" smtClean="0">
                <a:latin typeface="+mj-lt"/>
              </a:rPr>
              <a:t>MS/MS spectra were identified by MS-GFDB against the target proteins at 1% FDR</a:t>
            </a:r>
          </a:p>
          <a:p>
            <a:r>
              <a:rPr lang="en-US" sz="1800" dirty="0" smtClean="0">
                <a:latin typeface="+mj-lt"/>
              </a:rPr>
              <a:t>Spectrum-peptide matches were used to annotate SPS </a:t>
            </a:r>
            <a:r>
              <a:rPr lang="en-US" sz="1800" dirty="0" err="1" smtClean="0">
                <a:latin typeface="+mj-lt"/>
              </a:rPr>
              <a:t>contigs</a:t>
            </a:r>
            <a:r>
              <a:rPr lang="en-US" sz="1800" dirty="0" smtClean="0">
                <a:latin typeface="+mj-lt"/>
              </a:rPr>
              <a:t> and meta-</a:t>
            </a:r>
            <a:r>
              <a:rPr lang="en-US" sz="1800" dirty="0" err="1" smtClean="0">
                <a:latin typeface="+mj-lt"/>
              </a:rPr>
              <a:t>contigs</a:t>
            </a:r>
            <a:endParaRPr lang="en-US" sz="1800" dirty="0">
              <a:latin typeface="+mj-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1564217"/>
            <a:ext cx="7086600" cy="465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639246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Coverage, Accuracy by D</a:t>
            </a:r>
            <a:r>
              <a:rPr lang="en-US" dirty="0" smtClean="0"/>
              <a:t>issociation Method</a:t>
            </a:r>
            <a:endParaRPr lang="en-US" dirty="0"/>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1524000"/>
            <a:ext cx="7305675"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5257800"/>
            <a:ext cx="7543800" cy="830997"/>
          </a:xfrm>
          <a:prstGeom prst="rect">
            <a:avLst/>
          </a:prstGeom>
        </p:spPr>
        <p:txBody>
          <a:bodyPr wrap="square">
            <a:spAutoFit/>
          </a:bodyPr>
          <a:lstStyle/>
          <a:p>
            <a:r>
              <a:rPr lang="en-US" sz="1200" dirty="0"/>
              <a:t>De novo sequencing length, coverage, and accuracy for alternative </a:t>
            </a:r>
            <a:r>
              <a:rPr lang="en-US" sz="1200" dirty="0" smtClean="0"/>
              <a:t>fragmentation modes at minimum </a:t>
            </a:r>
            <a:r>
              <a:rPr lang="en-US" sz="1200" dirty="0"/>
              <a:t>meta-</a:t>
            </a:r>
            <a:r>
              <a:rPr lang="en-US" sz="1200" dirty="0" err="1"/>
              <a:t>contig</a:t>
            </a:r>
            <a:r>
              <a:rPr lang="en-US" sz="1200" dirty="0"/>
              <a:t> size (κ) cutoffs.</a:t>
            </a:r>
            <a:r>
              <a:rPr lang="en-US" sz="1200" b="1" dirty="0"/>
              <a:t> </a:t>
            </a:r>
            <a:r>
              <a:rPr lang="en-US" sz="1200" dirty="0" smtClean="0"/>
              <a:t>*</a:t>
            </a:r>
            <a:r>
              <a:rPr lang="en-US" sz="1200" dirty="0"/>
              <a:t>The CID+HCD column indicates sequencing results </a:t>
            </a:r>
            <a:r>
              <a:rPr lang="en-US" sz="1200" dirty="0" smtClean="0"/>
              <a:t>we reported </a:t>
            </a:r>
            <a:r>
              <a:rPr lang="en-US" sz="1200" dirty="0"/>
              <a:t>in </a:t>
            </a:r>
            <a:r>
              <a:rPr lang="en-US" sz="1200" dirty="0" smtClean="0"/>
              <a:t>Guthals 2012 MCP using unpaired </a:t>
            </a:r>
            <a:r>
              <a:rPr lang="en-US" sz="1200" dirty="0"/>
              <a:t>high-resolution CID and HCD MS/MS spectra from a Thermo LTQ </a:t>
            </a:r>
            <a:r>
              <a:rPr lang="en-US" sz="1200" dirty="0" err="1"/>
              <a:t>Orbitrap</a:t>
            </a:r>
            <a:r>
              <a:rPr lang="en-US" sz="1200" dirty="0"/>
              <a:t> using the same sample material and enzymatic </a:t>
            </a:r>
            <a:r>
              <a:rPr lang="en-US" sz="1200" dirty="0" smtClean="0"/>
              <a:t>digestions.</a:t>
            </a:r>
            <a:endParaRPr lang="en-US" sz="1200" dirty="0"/>
          </a:p>
        </p:txBody>
      </p:sp>
      <p:sp>
        <p:nvSpPr>
          <p:cNvPr id="5" name="TextBox 4"/>
          <p:cNvSpPr txBox="1"/>
          <p:nvPr/>
        </p:nvSpPr>
        <p:spPr>
          <a:xfrm>
            <a:off x="5143500" y="6152417"/>
            <a:ext cx="3922869" cy="246221"/>
          </a:xfrm>
          <a:prstGeom prst="rect">
            <a:avLst/>
          </a:prstGeom>
          <a:noFill/>
        </p:spPr>
        <p:txBody>
          <a:bodyPr wrap="none" rtlCol="0">
            <a:spAutoFit/>
          </a:bodyPr>
          <a:lstStyle/>
          <a:p>
            <a:r>
              <a:rPr lang="en-US" sz="1000" dirty="0">
                <a:latin typeface="Calibri" pitchFamily="34" charset="0"/>
                <a:cs typeface="Calibri" pitchFamily="34" charset="0"/>
              </a:rPr>
              <a:t>Guthals A, Clauser KR, </a:t>
            </a:r>
            <a:r>
              <a:rPr lang="en-US" sz="1000" dirty="0" smtClean="0">
                <a:latin typeface="Calibri" pitchFamily="34" charset="0"/>
                <a:cs typeface="Calibri" pitchFamily="34" charset="0"/>
              </a:rPr>
              <a:t>Bandeira N, </a:t>
            </a:r>
            <a:r>
              <a:rPr lang="en-US" sz="1000" dirty="0">
                <a:latin typeface="Calibri" pitchFamily="34" charset="0"/>
                <a:cs typeface="Calibri" pitchFamily="34" charset="0"/>
              </a:rPr>
              <a:t>J Proteome Res, </a:t>
            </a:r>
            <a:r>
              <a:rPr lang="en-US" sz="1000" b="1" dirty="0">
                <a:latin typeface="Calibri" pitchFamily="34" charset="0"/>
                <a:cs typeface="Calibri" pitchFamily="34" charset="0"/>
              </a:rPr>
              <a:t>2013</a:t>
            </a:r>
            <a:r>
              <a:rPr lang="en-US" sz="1000" dirty="0">
                <a:latin typeface="Calibri" pitchFamily="34" charset="0"/>
                <a:cs typeface="Calibri" pitchFamily="34" charset="0"/>
              </a:rPr>
              <a:t>, in preparation</a:t>
            </a:r>
          </a:p>
        </p:txBody>
      </p:sp>
      <p:sp>
        <p:nvSpPr>
          <p:cNvPr id="4" name="Rectangle 3"/>
          <p:cNvSpPr/>
          <p:nvPr/>
        </p:nvSpPr>
        <p:spPr>
          <a:xfrm>
            <a:off x="7104934" y="3124200"/>
            <a:ext cx="696041" cy="1009650"/>
          </a:xfrm>
          <a:prstGeom prst="rect">
            <a:avLst/>
          </a:prstGeom>
          <a:no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762435" y="3429000"/>
            <a:ext cx="1342034" cy="276999"/>
          </a:xfrm>
          <a:prstGeom prst="rect">
            <a:avLst/>
          </a:prstGeom>
        </p:spPr>
        <p:txBody>
          <a:bodyPr wrap="none">
            <a:spAutoFit/>
          </a:bodyPr>
          <a:lstStyle/>
          <a:p>
            <a:r>
              <a:rPr lang="en-US" sz="1200" dirty="0">
                <a:latin typeface="Calibri" pitchFamily="34" charset="0"/>
              </a:rPr>
              <a:t>Guthals 2012 MCP</a:t>
            </a:r>
          </a:p>
        </p:txBody>
      </p:sp>
      <p:sp>
        <p:nvSpPr>
          <p:cNvPr id="9" name="Rectangle 8"/>
          <p:cNvSpPr/>
          <p:nvPr/>
        </p:nvSpPr>
        <p:spPr>
          <a:xfrm>
            <a:off x="3447334" y="1943100"/>
            <a:ext cx="696041" cy="1181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36832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Pitfalls</a:t>
            </a:r>
            <a:endParaRPr lang="en-US" dirty="0"/>
          </a:p>
        </p:txBody>
      </p:sp>
      <p:sp>
        <p:nvSpPr>
          <p:cNvPr id="3" name="Content Placeholder 2"/>
          <p:cNvSpPr>
            <a:spLocks noGrp="1"/>
          </p:cNvSpPr>
          <p:nvPr>
            <p:ph idx="1"/>
          </p:nvPr>
        </p:nvSpPr>
        <p:spPr/>
        <p:txBody>
          <a:bodyPr/>
          <a:lstStyle/>
          <a:p>
            <a:r>
              <a:rPr lang="en-US" dirty="0" smtClean="0">
                <a:latin typeface="+mj-lt"/>
              </a:rPr>
              <a:t>Spectral Networks not optimized for high accuracy MS/MS spectra</a:t>
            </a:r>
          </a:p>
          <a:p>
            <a:r>
              <a:rPr lang="en-US" dirty="0" smtClean="0">
                <a:latin typeface="+mj-lt"/>
              </a:rPr>
              <a:t>Limitations inherent with proteomics mass spectrometry</a:t>
            </a:r>
          </a:p>
          <a:p>
            <a:pPr lvl="1"/>
            <a:r>
              <a:rPr lang="en-US" dirty="0">
                <a:latin typeface="+mj-lt"/>
              </a:rPr>
              <a:t>incomplete enzyme </a:t>
            </a:r>
            <a:r>
              <a:rPr lang="en-US" dirty="0" smtClean="0">
                <a:latin typeface="+mj-lt"/>
              </a:rPr>
              <a:t>digestion</a:t>
            </a:r>
          </a:p>
          <a:p>
            <a:pPr lvl="1"/>
            <a:r>
              <a:rPr lang="en-US" dirty="0" smtClean="0">
                <a:latin typeface="+mj-lt"/>
              </a:rPr>
              <a:t>peptide </a:t>
            </a:r>
            <a:r>
              <a:rPr lang="en-US" dirty="0">
                <a:latin typeface="+mj-lt"/>
              </a:rPr>
              <a:t>sampling </a:t>
            </a:r>
            <a:r>
              <a:rPr lang="en-US" dirty="0" smtClean="0">
                <a:latin typeface="+mj-lt"/>
              </a:rPr>
              <a:t>bias</a:t>
            </a:r>
          </a:p>
          <a:p>
            <a:pPr lvl="1"/>
            <a:r>
              <a:rPr lang="en-US" dirty="0" smtClean="0">
                <a:latin typeface="+mj-lt"/>
              </a:rPr>
              <a:t>ambiguous </a:t>
            </a:r>
            <a:r>
              <a:rPr lang="en-US" dirty="0">
                <a:latin typeface="+mj-lt"/>
              </a:rPr>
              <a:t>amino acid masses</a:t>
            </a:r>
          </a:p>
        </p:txBody>
      </p:sp>
    </p:spTree>
    <p:extLst>
      <p:ext uri="{BB962C8B-B14F-4D97-AF65-F5344CB8AC3E}">
        <p14:creationId xmlns:p14="http://schemas.microsoft.com/office/powerpoint/2010/main" val="35957252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Pitfalls</a:t>
            </a:r>
            <a:endParaRPr lang="en-US" dirty="0"/>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781887"/>
            <a:ext cx="9067800" cy="108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457200" y="3484602"/>
            <a:ext cx="304800" cy="76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620000" y="3484602"/>
            <a:ext cx="0" cy="2286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4094202"/>
            <a:ext cx="2005293" cy="369332"/>
          </a:xfrm>
          <a:prstGeom prst="rect">
            <a:avLst/>
          </a:prstGeom>
          <a:noFill/>
        </p:spPr>
        <p:txBody>
          <a:bodyPr wrap="none" rtlCol="0">
            <a:spAutoFit/>
          </a:bodyPr>
          <a:lstStyle/>
          <a:p>
            <a:r>
              <a:rPr lang="en-US" dirty="0" smtClean="0"/>
              <a:t>18 matching peaks</a:t>
            </a:r>
            <a:endParaRPr lang="en-US" dirty="0"/>
          </a:p>
        </p:txBody>
      </p:sp>
      <p:sp>
        <p:nvSpPr>
          <p:cNvPr id="13" name="TextBox 12"/>
          <p:cNvSpPr txBox="1"/>
          <p:nvPr/>
        </p:nvSpPr>
        <p:spPr>
          <a:xfrm>
            <a:off x="6858000" y="4278868"/>
            <a:ext cx="1990673" cy="369332"/>
          </a:xfrm>
          <a:prstGeom prst="rect">
            <a:avLst/>
          </a:prstGeom>
          <a:noFill/>
        </p:spPr>
        <p:txBody>
          <a:bodyPr wrap="none" rtlCol="0">
            <a:spAutoFit/>
          </a:bodyPr>
          <a:lstStyle/>
          <a:p>
            <a:r>
              <a:rPr lang="en-US" dirty="0" smtClean="0"/>
              <a:t>17 matching peaks</a:t>
            </a:r>
            <a:endParaRPr lang="en-US" dirty="0"/>
          </a:p>
        </p:txBody>
      </p:sp>
      <p:cxnSp>
        <p:nvCxnSpPr>
          <p:cNvPr id="12" name="Straight Connector 11"/>
          <p:cNvCxnSpPr/>
          <p:nvPr/>
        </p:nvCxnSpPr>
        <p:spPr>
          <a:xfrm>
            <a:off x="609600" y="3637002"/>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848600" y="3996035"/>
            <a:ext cx="152400" cy="282833"/>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257800" y="1430893"/>
            <a:ext cx="3657600" cy="646331"/>
          </a:xfrm>
          <a:prstGeom prst="rect">
            <a:avLst/>
          </a:prstGeom>
          <a:noFill/>
        </p:spPr>
        <p:txBody>
          <a:bodyPr wrap="square" rtlCol="0">
            <a:spAutoFit/>
          </a:bodyPr>
          <a:lstStyle/>
          <a:p>
            <a:r>
              <a:rPr lang="en-US" dirty="0" smtClean="0"/>
              <a:t>Gaps towards endpoints because of parallel paths in </a:t>
            </a:r>
            <a:r>
              <a:rPr lang="en-US" dirty="0" err="1" smtClean="0"/>
              <a:t>abruijn</a:t>
            </a:r>
            <a:r>
              <a:rPr lang="en-US" dirty="0" smtClean="0"/>
              <a:t> graph</a:t>
            </a:r>
            <a:endParaRPr lang="en-US" dirty="0"/>
          </a:p>
        </p:txBody>
      </p:sp>
      <p:cxnSp>
        <p:nvCxnSpPr>
          <p:cNvPr id="20" name="Straight Connector 19"/>
          <p:cNvCxnSpPr/>
          <p:nvPr/>
        </p:nvCxnSpPr>
        <p:spPr>
          <a:xfrm>
            <a:off x="6629400" y="2121932"/>
            <a:ext cx="0" cy="621268"/>
          </a:xfrm>
          <a:prstGeom prst="line">
            <a:avLst/>
          </a:prstGeom>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2590800" y="1752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505200" y="2209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343400" y="1752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18" idx="7"/>
            <a:endCxn id="24" idx="1"/>
          </p:cNvCxnSpPr>
          <p:nvPr/>
        </p:nvCxnSpPr>
        <p:spPr>
          <a:xfrm>
            <a:off x="2655841" y="1763759"/>
            <a:ext cx="1698718"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3" idx="2"/>
          </p:cNvCxnSpPr>
          <p:nvPr/>
        </p:nvCxnSpPr>
        <p:spPr>
          <a:xfrm>
            <a:off x="2667000" y="1828800"/>
            <a:ext cx="838200" cy="4191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3" idx="6"/>
            <a:endCxn id="24" idx="3"/>
          </p:cNvCxnSpPr>
          <p:nvPr/>
        </p:nvCxnSpPr>
        <p:spPr>
          <a:xfrm flipV="1">
            <a:off x="3581400" y="1817641"/>
            <a:ext cx="773159" cy="43025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6869" name="TextBox 36868"/>
          <p:cNvSpPr txBox="1"/>
          <p:nvPr/>
        </p:nvSpPr>
        <p:spPr>
          <a:xfrm>
            <a:off x="2959819" y="1383268"/>
            <a:ext cx="1243161" cy="369332"/>
          </a:xfrm>
          <a:prstGeom prst="rect">
            <a:avLst/>
          </a:prstGeom>
          <a:noFill/>
        </p:spPr>
        <p:txBody>
          <a:bodyPr wrap="none" rtlCol="0">
            <a:spAutoFit/>
          </a:bodyPr>
          <a:lstStyle/>
          <a:p>
            <a:r>
              <a:rPr lang="en-US" dirty="0" smtClean="0"/>
              <a:t>[ST], 324.6</a:t>
            </a:r>
            <a:endParaRPr lang="en-US" dirty="0"/>
          </a:p>
        </p:txBody>
      </p:sp>
      <p:sp>
        <p:nvSpPr>
          <p:cNvPr id="39" name="TextBox 38"/>
          <p:cNvSpPr txBox="1"/>
          <p:nvPr/>
        </p:nvSpPr>
        <p:spPr>
          <a:xfrm>
            <a:off x="2152755" y="1948934"/>
            <a:ext cx="895245" cy="369332"/>
          </a:xfrm>
          <a:prstGeom prst="rect">
            <a:avLst/>
          </a:prstGeom>
          <a:noFill/>
        </p:spPr>
        <p:txBody>
          <a:bodyPr wrap="none" rtlCol="0">
            <a:spAutoFit/>
          </a:bodyPr>
          <a:lstStyle/>
          <a:p>
            <a:r>
              <a:rPr lang="en-US" dirty="0"/>
              <a:t>S</a:t>
            </a:r>
            <a:r>
              <a:rPr lang="en-US" dirty="0" smtClean="0"/>
              <a:t>, 105.2</a:t>
            </a:r>
            <a:endParaRPr lang="en-US" dirty="0"/>
          </a:p>
        </p:txBody>
      </p:sp>
      <p:sp>
        <p:nvSpPr>
          <p:cNvPr id="40" name="TextBox 39"/>
          <p:cNvSpPr txBox="1"/>
          <p:nvPr/>
        </p:nvSpPr>
        <p:spPr>
          <a:xfrm>
            <a:off x="4057755" y="1992868"/>
            <a:ext cx="823174" cy="369332"/>
          </a:xfrm>
          <a:prstGeom prst="rect">
            <a:avLst/>
          </a:prstGeom>
          <a:noFill/>
        </p:spPr>
        <p:txBody>
          <a:bodyPr wrap="none" rtlCol="0">
            <a:spAutoFit/>
          </a:bodyPr>
          <a:lstStyle/>
          <a:p>
            <a:r>
              <a:rPr lang="en-US" dirty="0" smtClean="0"/>
              <a:t>T, 55.0</a:t>
            </a:r>
            <a:endParaRPr lang="en-US" dirty="0"/>
          </a:p>
        </p:txBody>
      </p:sp>
    </p:spTree>
    <p:extLst>
      <p:ext uri="{BB962C8B-B14F-4D97-AF65-F5344CB8AC3E}">
        <p14:creationId xmlns:p14="http://schemas.microsoft.com/office/powerpoint/2010/main" val="34983023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Conclusion</a:t>
            </a:r>
            <a:endParaRPr lang="en-US" dirty="0"/>
          </a:p>
        </p:txBody>
      </p:sp>
      <p:sp>
        <p:nvSpPr>
          <p:cNvPr id="3" name="Content Placeholder 2"/>
          <p:cNvSpPr>
            <a:spLocks noGrp="1"/>
          </p:cNvSpPr>
          <p:nvPr>
            <p:ph idx="1"/>
          </p:nvPr>
        </p:nvSpPr>
        <p:spPr>
          <a:xfrm>
            <a:off x="457200" y="1752600"/>
            <a:ext cx="8229600" cy="4389120"/>
          </a:xfrm>
        </p:spPr>
        <p:txBody>
          <a:bodyPr>
            <a:normAutofit/>
          </a:bodyPr>
          <a:lstStyle/>
          <a:p>
            <a:r>
              <a:rPr lang="en-US" dirty="0" smtClean="0">
                <a:latin typeface="+mj-lt"/>
              </a:rPr>
              <a:t>Extensive </a:t>
            </a:r>
            <a:r>
              <a:rPr lang="en-US" dirty="0">
                <a:latin typeface="+mj-lt"/>
              </a:rPr>
              <a:t>and accurate protein sequencing can be achieved without the use of a database</a:t>
            </a:r>
          </a:p>
          <a:p>
            <a:pPr lvl="1"/>
            <a:r>
              <a:rPr lang="en-US" dirty="0">
                <a:latin typeface="+mj-lt"/>
              </a:rPr>
              <a:t>More can be gained from experimental MS/MS data before mapping to a reference </a:t>
            </a:r>
            <a:r>
              <a:rPr lang="en-US" dirty="0" smtClean="0">
                <a:latin typeface="+mj-lt"/>
              </a:rPr>
              <a:t>database</a:t>
            </a:r>
          </a:p>
          <a:p>
            <a:r>
              <a:rPr lang="en-US" dirty="0" smtClean="0">
                <a:latin typeface="+mj-lt"/>
              </a:rPr>
              <a:t>Compared to other approaches, provides </a:t>
            </a:r>
            <a:r>
              <a:rPr lang="en-US" dirty="0">
                <a:latin typeface="+mj-lt"/>
              </a:rPr>
              <a:t>the longest and most accurate de novo sequences without requiring any sequence homology </a:t>
            </a:r>
            <a:r>
              <a:rPr lang="en-US" dirty="0" smtClean="0">
                <a:latin typeface="+mj-lt"/>
              </a:rPr>
              <a:t>steps</a:t>
            </a:r>
          </a:p>
          <a:p>
            <a:pPr lvl="1"/>
            <a:r>
              <a:rPr lang="en-US" dirty="0">
                <a:latin typeface="+mj-lt"/>
              </a:rPr>
              <a:t>D</a:t>
            </a:r>
            <a:r>
              <a:rPr lang="en-US" dirty="0" smtClean="0">
                <a:latin typeface="+mj-lt"/>
              </a:rPr>
              <a:t>e </a:t>
            </a:r>
            <a:r>
              <a:rPr lang="en-US" dirty="0">
                <a:latin typeface="+mj-lt"/>
              </a:rPr>
              <a:t>novo sequences which extend beyond </a:t>
            </a:r>
            <a:r>
              <a:rPr lang="en-US" dirty="0" smtClean="0">
                <a:latin typeface="+mj-lt"/>
              </a:rPr>
              <a:t>190 </a:t>
            </a:r>
            <a:r>
              <a:rPr lang="en-US" dirty="0">
                <a:latin typeface="+mj-lt"/>
              </a:rPr>
              <a:t>amino acids can be assembled with </a:t>
            </a:r>
            <a:r>
              <a:rPr lang="en-US" dirty="0" smtClean="0">
                <a:latin typeface="+mj-lt"/>
              </a:rPr>
              <a:t>99% </a:t>
            </a:r>
            <a:r>
              <a:rPr lang="en-US" dirty="0">
                <a:latin typeface="+mj-lt"/>
              </a:rPr>
              <a:t>accuracy</a:t>
            </a:r>
            <a:endParaRPr lang="en-US" dirty="0" smtClean="0">
              <a:latin typeface="+mj-lt"/>
            </a:endParaRPr>
          </a:p>
          <a:p>
            <a:pPr marL="393192" lvl="1" indent="0">
              <a:buNone/>
            </a:pPr>
            <a:endParaRPr lang="en-US" dirty="0">
              <a:latin typeface="+mj-lt"/>
            </a:endParaRPr>
          </a:p>
        </p:txBody>
      </p:sp>
    </p:spTree>
    <p:extLst>
      <p:ext uri="{BB962C8B-B14F-4D97-AF65-F5344CB8AC3E}">
        <p14:creationId xmlns:p14="http://schemas.microsoft.com/office/powerpoint/2010/main" val="29292285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Acknowledgements</a:t>
            </a:r>
            <a:endParaRPr lang="en-US" dirty="0"/>
          </a:p>
        </p:txBody>
      </p:sp>
      <p:sp>
        <p:nvSpPr>
          <p:cNvPr id="3" name="Content Placeholder 2"/>
          <p:cNvSpPr>
            <a:spLocks noGrp="1"/>
          </p:cNvSpPr>
          <p:nvPr>
            <p:ph idx="1"/>
          </p:nvPr>
        </p:nvSpPr>
        <p:spPr>
          <a:xfrm>
            <a:off x="457200" y="1752600"/>
            <a:ext cx="8229600" cy="3352800"/>
          </a:xfrm>
        </p:spPr>
        <p:txBody>
          <a:bodyPr>
            <a:normAutofit/>
          </a:bodyPr>
          <a:lstStyle/>
          <a:p>
            <a:r>
              <a:rPr lang="en-US" dirty="0" smtClean="0">
                <a:latin typeface="+mj-lt"/>
              </a:rPr>
              <a:t>Advisor - </a:t>
            </a:r>
            <a:r>
              <a:rPr lang="en-US" dirty="0" err="1" smtClean="0">
                <a:latin typeface="+mj-lt"/>
              </a:rPr>
              <a:t>Nuno</a:t>
            </a:r>
            <a:r>
              <a:rPr lang="en-US" dirty="0" smtClean="0">
                <a:latin typeface="+mj-lt"/>
              </a:rPr>
              <a:t> Bandeira</a:t>
            </a:r>
            <a:r>
              <a:rPr lang="en-US" baseline="30000" dirty="0" smtClean="0">
                <a:latin typeface="+mj-lt"/>
              </a:rPr>
              <a:t>1,2</a:t>
            </a:r>
          </a:p>
          <a:p>
            <a:r>
              <a:rPr lang="en-US" dirty="0" smtClean="0">
                <a:latin typeface="+mj-lt"/>
              </a:rPr>
              <a:t>Data acquisition, sample prep, and contributor – Karl Clauser</a:t>
            </a:r>
            <a:r>
              <a:rPr lang="en-US" baseline="30000" dirty="0" smtClean="0">
                <a:latin typeface="+mj-lt"/>
              </a:rPr>
              <a:t>3</a:t>
            </a:r>
            <a:r>
              <a:rPr lang="en-US" dirty="0" smtClean="0">
                <a:latin typeface="+mj-lt"/>
              </a:rPr>
              <a:t> </a:t>
            </a:r>
          </a:p>
          <a:p>
            <a:r>
              <a:rPr lang="en-US" dirty="0" smtClean="0">
                <a:latin typeface="+mj-lt"/>
              </a:rPr>
              <a:t>Assistance training </a:t>
            </a:r>
            <a:r>
              <a:rPr lang="en-US" dirty="0" err="1" smtClean="0">
                <a:latin typeface="+mj-lt"/>
              </a:rPr>
              <a:t>PepNovo</a:t>
            </a:r>
            <a:r>
              <a:rPr lang="en-US" dirty="0" smtClean="0">
                <a:latin typeface="+mj-lt"/>
              </a:rPr>
              <a:t> – Ari Frank</a:t>
            </a:r>
          </a:p>
          <a:p>
            <a:r>
              <a:rPr lang="en-US" dirty="0" smtClean="0">
                <a:latin typeface="+mj-lt"/>
              </a:rPr>
              <a:t>CCMS Computing support – Jeremy Carver</a:t>
            </a:r>
            <a:r>
              <a:rPr lang="en-US" baseline="30000" dirty="0" smtClean="0">
                <a:latin typeface="+mj-lt"/>
              </a:rPr>
              <a:t>1</a:t>
            </a:r>
            <a:r>
              <a:rPr lang="en-US" dirty="0" smtClean="0">
                <a:latin typeface="+mj-lt"/>
              </a:rPr>
              <a:t>, </a:t>
            </a:r>
            <a:r>
              <a:rPr lang="en-US" dirty="0">
                <a:latin typeface="+mj-lt"/>
              </a:rPr>
              <a:t>Ian Kaufman</a:t>
            </a:r>
            <a:r>
              <a:rPr lang="en-US" baseline="30000" dirty="0">
                <a:latin typeface="+mj-lt"/>
              </a:rPr>
              <a:t>1</a:t>
            </a:r>
            <a:r>
              <a:rPr lang="en-US" dirty="0">
                <a:latin typeface="+mj-lt"/>
              </a:rPr>
              <a:t>, To-</a:t>
            </a:r>
            <a:r>
              <a:rPr lang="en-US" dirty="0" err="1">
                <a:latin typeface="+mj-lt"/>
              </a:rPr>
              <a:t>ju</a:t>
            </a:r>
            <a:r>
              <a:rPr lang="en-US" dirty="0">
                <a:latin typeface="+mj-lt"/>
              </a:rPr>
              <a:t> </a:t>
            </a:r>
            <a:r>
              <a:rPr lang="en-US" dirty="0" smtClean="0">
                <a:latin typeface="+mj-lt"/>
              </a:rPr>
              <a:t>Huang</a:t>
            </a:r>
            <a:r>
              <a:rPr lang="en-US" baseline="30000" dirty="0" smtClean="0">
                <a:latin typeface="+mj-lt"/>
              </a:rPr>
              <a:t>1</a:t>
            </a:r>
          </a:p>
          <a:p>
            <a:endParaRPr lang="en-US" dirty="0" smtClean="0">
              <a:latin typeface="+mj-lt"/>
            </a:endParaRPr>
          </a:p>
          <a:p>
            <a:pPr marL="393192" lvl="1" indent="0">
              <a:buNone/>
            </a:pPr>
            <a:endParaRPr lang="en-US" dirty="0">
              <a:latin typeface="+mj-lt"/>
            </a:endParaRPr>
          </a:p>
        </p:txBody>
      </p:sp>
      <p:sp>
        <p:nvSpPr>
          <p:cNvPr id="4" name="Rectangle 3"/>
          <p:cNvSpPr/>
          <p:nvPr/>
        </p:nvSpPr>
        <p:spPr>
          <a:xfrm>
            <a:off x="152400" y="5715000"/>
            <a:ext cx="8534400" cy="738664"/>
          </a:xfrm>
          <a:prstGeom prst="rect">
            <a:avLst/>
          </a:prstGeom>
        </p:spPr>
        <p:txBody>
          <a:bodyPr wrap="square">
            <a:spAutoFit/>
          </a:bodyPr>
          <a:lstStyle/>
          <a:p>
            <a:r>
              <a:rPr lang="en-US" sz="1400" baseline="30000" dirty="0" smtClean="0">
                <a:latin typeface="+mj-lt"/>
              </a:rPr>
              <a:t>1</a:t>
            </a:r>
            <a:r>
              <a:rPr lang="en-US" sz="1400" dirty="0" smtClean="0">
                <a:latin typeface="+mj-lt"/>
              </a:rPr>
              <a:t>Department </a:t>
            </a:r>
            <a:r>
              <a:rPr lang="en-US" sz="1400" dirty="0">
                <a:latin typeface="+mj-lt"/>
              </a:rPr>
              <a:t>of Computer Science and Engineering, </a:t>
            </a:r>
            <a:r>
              <a:rPr lang="en-US" sz="1400" baseline="30000" dirty="0" smtClean="0">
                <a:latin typeface="+mj-lt"/>
              </a:rPr>
              <a:t>2</a:t>
            </a:r>
            <a:r>
              <a:rPr lang="en-US" sz="1400" dirty="0" smtClean="0">
                <a:latin typeface="+mj-lt"/>
              </a:rPr>
              <a:t>Skaggs </a:t>
            </a:r>
            <a:r>
              <a:rPr lang="en-US" sz="1400" dirty="0">
                <a:latin typeface="+mj-lt"/>
              </a:rPr>
              <a:t>School of Pharmacy and Pharmaceutical Sciences, University of California San Diego, La Jolla, California 92093; </a:t>
            </a:r>
            <a:r>
              <a:rPr lang="en-US" sz="1400" baseline="30000" dirty="0" smtClean="0">
                <a:latin typeface="+mj-lt"/>
              </a:rPr>
              <a:t>3</a:t>
            </a:r>
            <a:r>
              <a:rPr lang="en-US" sz="1400" dirty="0" smtClean="0">
                <a:latin typeface="+mj-lt"/>
              </a:rPr>
              <a:t>Broad </a:t>
            </a:r>
            <a:r>
              <a:rPr lang="en-US" sz="1400" dirty="0">
                <a:latin typeface="+mj-lt"/>
              </a:rPr>
              <a:t>Institute of the Massachusetts Institute of Technology and Harvard, Cambridge, Massachusetts 02142</a:t>
            </a:r>
          </a:p>
        </p:txBody>
      </p:sp>
    </p:spTree>
    <p:extLst>
      <p:ext uri="{BB962C8B-B14F-4D97-AF65-F5344CB8AC3E}">
        <p14:creationId xmlns:p14="http://schemas.microsoft.com/office/powerpoint/2010/main" val="42323152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Shotgun Protein Sequencing</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00200"/>
            <a:ext cx="5810251"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400802" y="4419600"/>
            <a:ext cx="2269019" cy="400110"/>
          </a:xfrm>
          <a:prstGeom prst="rect">
            <a:avLst/>
          </a:prstGeom>
          <a:noFill/>
        </p:spPr>
        <p:txBody>
          <a:bodyPr wrap="none" rtlCol="0">
            <a:spAutoFit/>
          </a:bodyPr>
          <a:lstStyle/>
          <a:p>
            <a:r>
              <a:rPr lang="en-US" sz="2000" dirty="0" smtClean="0">
                <a:latin typeface="+mj-lt"/>
              </a:rPr>
              <a:t>Scored PRM spectra</a:t>
            </a:r>
            <a:endParaRPr lang="en-US" sz="2000" dirty="0">
              <a:latin typeface="+mj-lt"/>
            </a:endParaRPr>
          </a:p>
        </p:txBody>
      </p:sp>
      <p:sp>
        <p:nvSpPr>
          <p:cNvPr id="8" name="TextBox 7"/>
          <p:cNvSpPr txBox="1"/>
          <p:nvPr/>
        </p:nvSpPr>
        <p:spPr>
          <a:xfrm>
            <a:off x="6400800" y="1600201"/>
            <a:ext cx="2212224" cy="369332"/>
          </a:xfrm>
          <a:prstGeom prst="rect">
            <a:avLst/>
          </a:prstGeom>
          <a:noFill/>
        </p:spPr>
        <p:txBody>
          <a:bodyPr wrap="square" rtlCol="0">
            <a:spAutoFit/>
          </a:bodyPr>
          <a:lstStyle/>
          <a:p>
            <a:r>
              <a:rPr lang="en-US" dirty="0" smtClean="0">
                <a:solidFill>
                  <a:srgbClr val="0033CC"/>
                </a:solidFill>
                <a:latin typeface="+mj-lt"/>
              </a:rPr>
              <a:t>SPS </a:t>
            </a:r>
            <a:r>
              <a:rPr lang="en-US" dirty="0" err="1" smtClean="0">
                <a:solidFill>
                  <a:srgbClr val="0033CC"/>
                </a:solidFill>
                <a:latin typeface="+mj-lt"/>
              </a:rPr>
              <a:t>contig</a:t>
            </a:r>
            <a:r>
              <a:rPr lang="en-US" dirty="0" smtClean="0">
                <a:solidFill>
                  <a:srgbClr val="0033CC"/>
                </a:solidFill>
                <a:latin typeface="+mj-lt"/>
              </a:rPr>
              <a:t> spectra</a:t>
            </a:r>
            <a:endParaRPr lang="en-US" dirty="0">
              <a:solidFill>
                <a:srgbClr val="0033CC"/>
              </a:solidFill>
              <a:latin typeface="+mj-lt"/>
            </a:endParaRPr>
          </a:p>
        </p:txBody>
      </p:sp>
      <p:sp>
        <p:nvSpPr>
          <p:cNvPr id="6" name="TextBox 5"/>
          <p:cNvSpPr txBox="1"/>
          <p:nvPr/>
        </p:nvSpPr>
        <p:spPr>
          <a:xfrm>
            <a:off x="6248402" y="4876801"/>
            <a:ext cx="2514663" cy="1384995"/>
          </a:xfrm>
          <a:prstGeom prst="rect">
            <a:avLst/>
          </a:prstGeom>
          <a:noFill/>
        </p:spPr>
        <p:txBody>
          <a:bodyPr wrap="none" rtlCol="0">
            <a:spAutoFit/>
          </a:bodyPr>
          <a:lstStyle/>
          <a:p>
            <a:r>
              <a:rPr lang="en-US" sz="1400" dirty="0" smtClean="0">
                <a:latin typeface="+mj-lt"/>
              </a:rPr>
              <a:t>Peak intensity = likelihood score</a:t>
            </a:r>
          </a:p>
          <a:p>
            <a:endParaRPr lang="en-US" sz="1400" dirty="0" smtClean="0">
              <a:latin typeface="+mj-lt"/>
            </a:endParaRPr>
          </a:p>
          <a:p>
            <a:r>
              <a:rPr lang="en-US" sz="1400" dirty="0" smtClean="0">
                <a:latin typeface="+mj-lt"/>
              </a:rPr>
              <a:t>Score accounts for:</a:t>
            </a:r>
          </a:p>
          <a:p>
            <a:pPr>
              <a:buFont typeface="Arial" pitchFamily="34" charset="0"/>
              <a:buChar char="•"/>
            </a:pPr>
            <a:r>
              <a:rPr lang="en-US" sz="1400" dirty="0" smtClean="0">
                <a:latin typeface="+mj-lt"/>
              </a:rPr>
              <a:t>Ion types</a:t>
            </a:r>
          </a:p>
          <a:p>
            <a:pPr>
              <a:buFont typeface="Arial" pitchFamily="34" charset="0"/>
              <a:buChar char="•"/>
            </a:pPr>
            <a:r>
              <a:rPr lang="en-US" sz="1400" dirty="0" smtClean="0">
                <a:latin typeface="+mj-lt"/>
              </a:rPr>
              <a:t>b/y complementarities</a:t>
            </a:r>
          </a:p>
          <a:p>
            <a:pPr>
              <a:buFont typeface="Arial" pitchFamily="34" charset="0"/>
              <a:buChar char="•"/>
            </a:pPr>
            <a:r>
              <a:rPr lang="en-US" sz="1400" dirty="0" smtClean="0">
                <a:latin typeface="+mj-lt"/>
              </a:rPr>
              <a:t>intensities</a:t>
            </a:r>
          </a:p>
        </p:txBody>
      </p:sp>
      <p:sp>
        <p:nvSpPr>
          <p:cNvPr id="9" name="TextBox 8"/>
          <p:cNvSpPr txBox="1"/>
          <p:nvPr/>
        </p:nvSpPr>
        <p:spPr>
          <a:xfrm>
            <a:off x="6248401" y="1981201"/>
            <a:ext cx="2895600" cy="1384995"/>
          </a:xfrm>
          <a:prstGeom prst="rect">
            <a:avLst/>
          </a:prstGeom>
          <a:noFill/>
          <a:ln>
            <a:noFill/>
          </a:ln>
        </p:spPr>
        <p:txBody>
          <a:bodyPr wrap="square" rtlCol="0">
            <a:spAutoFit/>
          </a:bodyPr>
          <a:lstStyle/>
          <a:p>
            <a:r>
              <a:rPr lang="en-US" sz="1400" dirty="0" smtClean="0">
                <a:solidFill>
                  <a:srgbClr val="0070C0"/>
                </a:solidFill>
                <a:latin typeface="+mj-lt"/>
              </a:rPr>
              <a:t>Peak intensity = summed log-likelihood score</a:t>
            </a:r>
          </a:p>
          <a:p>
            <a:endParaRPr lang="en-US" sz="1400" dirty="0" smtClean="0">
              <a:solidFill>
                <a:srgbClr val="0070C0"/>
              </a:solidFill>
              <a:latin typeface="+mj-lt"/>
            </a:endParaRPr>
          </a:p>
          <a:p>
            <a:r>
              <a:rPr lang="en-US" sz="1400" dirty="0" smtClean="0">
                <a:solidFill>
                  <a:srgbClr val="0070C0"/>
                </a:solidFill>
                <a:latin typeface="+mj-lt"/>
              </a:rPr>
              <a:t>Corresponds to product of probabilities (spectra are independent observations)</a:t>
            </a:r>
          </a:p>
        </p:txBody>
      </p:sp>
    </p:spTree>
    <p:extLst>
      <p:ext uri="{BB962C8B-B14F-4D97-AF65-F5344CB8AC3E}">
        <p14:creationId xmlns:p14="http://schemas.microsoft.com/office/powerpoint/2010/main" val="38395693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Basic Meta-SPS Approach</a:t>
            </a:r>
            <a:endParaRPr lang="en-US" dirty="0"/>
          </a:p>
        </p:txBody>
      </p:sp>
      <p:cxnSp>
        <p:nvCxnSpPr>
          <p:cNvPr id="33" name="Straight Connector 32"/>
          <p:cNvCxnSpPr/>
          <p:nvPr/>
        </p:nvCxnSpPr>
        <p:spPr>
          <a:xfrm>
            <a:off x="533400" y="2447887"/>
            <a:ext cx="6248400" cy="0"/>
          </a:xfrm>
          <a:prstGeom prst="line">
            <a:avLst/>
          </a:prstGeom>
          <a:ln w="57150">
            <a:solidFill>
              <a:srgbClr val="677E1C"/>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2401" y="2219287"/>
            <a:ext cx="357791" cy="369332"/>
          </a:xfrm>
          <a:prstGeom prst="rect">
            <a:avLst/>
          </a:prstGeom>
          <a:noFill/>
        </p:spPr>
        <p:txBody>
          <a:bodyPr wrap="square" rtlCol="0">
            <a:spAutoFit/>
          </a:bodyPr>
          <a:lstStyle/>
          <a:p>
            <a:r>
              <a:rPr lang="en-US" dirty="0" smtClean="0">
                <a:latin typeface="+mj-lt"/>
              </a:rPr>
              <a:t>N</a:t>
            </a:r>
            <a:endParaRPr lang="en-US" dirty="0">
              <a:latin typeface="+mj-lt"/>
            </a:endParaRPr>
          </a:p>
        </p:txBody>
      </p:sp>
      <p:sp>
        <p:nvSpPr>
          <p:cNvPr id="35" name="TextBox 34"/>
          <p:cNvSpPr txBox="1"/>
          <p:nvPr/>
        </p:nvSpPr>
        <p:spPr>
          <a:xfrm>
            <a:off x="6781801" y="2219287"/>
            <a:ext cx="335348" cy="369332"/>
          </a:xfrm>
          <a:prstGeom prst="rect">
            <a:avLst/>
          </a:prstGeom>
          <a:noFill/>
        </p:spPr>
        <p:txBody>
          <a:bodyPr wrap="square" rtlCol="0">
            <a:spAutoFit/>
          </a:bodyPr>
          <a:lstStyle/>
          <a:p>
            <a:r>
              <a:rPr lang="en-US" dirty="0" smtClean="0">
                <a:latin typeface="+mj-lt"/>
              </a:rPr>
              <a:t>C</a:t>
            </a:r>
            <a:endParaRPr lang="en-US" dirty="0">
              <a:latin typeface="+mj-lt"/>
            </a:endParaRPr>
          </a:p>
        </p:txBody>
      </p:sp>
      <p:sp>
        <p:nvSpPr>
          <p:cNvPr id="36" name="TextBox 35"/>
          <p:cNvSpPr txBox="1"/>
          <p:nvPr/>
        </p:nvSpPr>
        <p:spPr>
          <a:xfrm>
            <a:off x="533401" y="2018489"/>
            <a:ext cx="2086212" cy="276999"/>
          </a:xfrm>
          <a:prstGeom prst="rect">
            <a:avLst/>
          </a:prstGeom>
          <a:noFill/>
        </p:spPr>
        <p:txBody>
          <a:bodyPr wrap="square" rtlCol="0">
            <a:spAutoFit/>
          </a:bodyPr>
          <a:lstStyle/>
          <a:p>
            <a:r>
              <a:rPr lang="en-US" sz="1200" dirty="0" smtClean="0">
                <a:latin typeface="+mj-lt"/>
              </a:rPr>
              <a:t>Unknown Protein ( &gt; 80 AA)</a:t>
            </a:r>
            <a:endParaRPr lang="en-US" sz="1200" dirty="0">
              <a:latin typeface="+mj-lt"/>
            </a:endParaRPr>
          </a:p>
        </p:txBody>
      </p:sp>
      <p:cxnSp>
        <p:nvCxnSpPr>
          <p:cNvPr id="37" name="Straight Connector 36"/>
          <p:cNvCxnSpPr/>
          <p:nvPr/>
        </p:nvCxnSpPr>
        <p:spPr>
          <a:xfrm rot="10800000">
            <a:off x="533400" y="2676487"/>
            <a:ext cx="9906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1600200" y="2752687"/>
            <a:ext cx="51816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44" name="Down Arrow 43"/>
          <p:cNvSpPr/>
          <p:nvPr/>
        </p:nvSpPr>
        <p:spPr>
          <a:xfrm rot="10800000">
            <a:off x="3248044" y="3057435"/>
            <a:ext cx="1219200" cy="10668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TextBox 46"/>
          <p:cNvSpPr txBox="1"/>
          <p:nvPr/>
        </p:nvSpPr>
        <p:spPr>
          <a:xfrm>
            <a:off x="7011558" y="2743200"/>
            <a:ext cx="2050561" cy="369332"/>
          </a:xfrm>
          <a:prstGeom prst="rect">
            <a:avLst/>
          </a:prstGeom>
          <a:noFill/>
        </p:spPr>
        <p:txBody>
          <a:bodyPr wrap="none" rtlCol="0">
            <a:spAutoFit/>
          </a:bodyPr>
          <a:lstStyle/>
          <a:p>
            <a:r>
              <a:rPr lang="en-US" dirty="0" smtClean="0">
                <a:latin typeface="+mj-lt"/>
              </a:rPr>
              <a:t>Meta </a:t>
            </a:r>
            <a:r>
              <a:rPr lang="en-US" dirty="0" err="1" smtClean="0">
                <a:latin typeface="+mj-lt"/>
              </a:rPr>
              <a:t>contig</a:t>
            </a:r>
            <a:r>
              <a:rPr lang="en-US" dirty="0" smtClean="0">
                <a:latin typeface="+mj-lt"/>
              </a:rPr>
              <a:t> spectra</a:t>
            </a:r>
            <a:endParaRPr lang="en-US" dirty="0">
              <a:latin typeface="+mj-lt"/>
            </a:endParaRPr>
          </a:p>
        </p:txBody>
      </p:sp>
      <p:cxnSp>
        <p:nvCxnSpPr>
          <p:cNvPr id="30" name="Straight Connector 29"/>
          <p:cNvCxnSpPr/>
          <p:nvPr/>
        </p:nvCxnSpPr>
        <p:spPr>
          <a:xfrm>
            <a:off x="567476" y="4876800"/>
            <a:ext cx="6248400" cy="0"/>
          </a:xfrm>
          <a:prstGeom prst="line">
            <a:avLst/>
          </a:prstGeom>
          <a:ln w="57150">
            <a:solidFill>
              <a:srgbClr val="677E1C"/>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86476" y="4648200"/>
            <a:ext cx="333746" cy="369332"/>
          </a:xfrm>
          <a:prstGeom prst="rect">
            <a:avLst/>
          </a:prstGeom>
          <a:noFill/>
        </p:spPr>
        <p:txBody>
          <a:bodyPr wrap="none" rtlCol="0">
            <a:spAutoFit/>
          </a:bodyPr>
          <a:lstStyle/>
          <a:p>
            <a:r>
              <a:rPr lang="en-US" dirty="0" smtClean="0">
                <a:latin typeface="+mj-lt"/>
              </a:rPr>
              <a:t>N</a:t>
            </a:r>
            <a:endParaRPr lang="en-US" dirty="0">
              <a:latin typeface="+mj-lt"/>
            </a:endParaRPr>
          </a:p>
        </p:txBody>
      </p:sp>
      <p:sp>
        <p:nvSpPr>
          <p:cNvPr id="39" name="TextBox 38"/>
          <p:cNvSpPr txBox="1"/>
          <p:nvPr/>
        </p:nvSpPr>
        <p:spPr>
          <a:xfrm>
            <a:off x="6815876" y="4648200"/>
            <a:ext cx="308098" cy="369332"/>
          </a:xfrm>
          <a:prstGeom prst="rect">
            <a:avLst/>
          </a:prstGeom>
          <a:noFill/>
        </p:spPr>
        <p:txBody>
          <a:bodyPr wrap="none" rtlCol="0">
            <a:spAutoFit/>
          </a:bodyPr>
          <a:lstStyle/>
          <a:p>
            <a:r>
              <a:rPr lang="en-US" dirty="0" smtClean="0">
                <a:latin typeface="+mj-lt"/>
              </a:rPr>
              <a:t>C</a:t>
            </a:r>
            <a:endParaRPr lang="en-US" dirty="0">
              <a:latin typeface="+mj-lt"/>
            </a:endParaRPr>
          </a:p>
        </p:txBody>
      </p:sp>
      <p:sp>
        <p:nvSpPr>
          <p:cNvPr id="40" name="TextBox 39"/>
          <p:cNvSpPr txBox="1"/>
          <p:nvPr/>
        </p:nvSpPr>
        <p:spPr>
          <a:xfrm>
            <a:off x="567476" y="4447402"/>
            <a:ext cx="1923988" cy="276999"/>
          </a:xfrm>
          <a:prstGeom prst="rect">
            <a:avLst/>
          </a:prstGeom>
          <a:noFill/>
        </p:spPr>
        <p:txBody>
          <a:bodyPr wrap="none" rtlCol="0">
            <a:spAutoFit/>
          </a:bodyPr>
          <a:lstStyle/>
          <a:p>
            <a:r>
              <a:rPr lang="en-US" sz="1200" dirty="0" smtClean="0">
                <a:latin typeface="+mj-lt"/>
              </a:rPr>
              <a:t>Unknown Protein ( &gt; 80 AA)</a:t>
            </a:r>
            <a:endParaRPr lang="en-US" sz="1200" dirty="0">
              <a:latin typeface="+mj-lt"/>
            </a:endParaRPr>
          </a:p>
        </p:txBody>
      </p:sp>
      <p:cxnSp>
        <p:nvCxnSpPr>
          <p:cNvPr id="41" name="Straight Connector 40"/>
          <p:cNvCxnSpPr/>
          <p:nvPr/>
        </p:nvCxnSpPr>
        <p:spPr>
          <a:xfrm rot="10800000">
            <a:off x="567476" y="5105400"/>
            <a:ext cx="990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1634276" y="5181600"/>
            <a:ext cx="28194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4377476" y="5334000"/>
            <a:ext cx="381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a:off x="4758476" y="5486400"/>
            <a:ext cx="9144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5672876" y="5638800"/>
            <a:ext cx="990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4301276" y="5105400"/>
            <a:ext cx="228600" cy="30480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1" name="Rectangle 50"/>
          <p:cNvSpPr/>
          <p:nvPr/>
        </p:nvSpPr>
        <p:spPr>
          <a:xfrm>
            <a:off x="4682276" y="5257800"/>
            <a:ext cx="228600" cy="30480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2" name="Rectangle 51"/>
          <p:cNvSpPr/>
          <p:nvPr/>
        </p:nvSpPr>
        <p:spPr>
          <a:xfrm>
            <a:off x="5596676" y="5410200"/>
            <a:ext cx="228600" cy="30480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3" name="Straight Connector 52"/>
          <p:cNvCxnSpPr/>
          <p:nvPr/>
        </p:nvCxnSpPr>
        <p:spPr>
          <a:xfrm rot="5400000">
            <a:off x="4148876" y="5715000"/>
            <a:ext cx="609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4606076" y="5791200"/>
            <a:ext cx="457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5596676" y="5867400"/>
            <a:ext cx="3048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3844076" y="6019800"/>
            <a:ext cx="1905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262678" y="5715001"/>
            <a:ext cx="3581399" cy="584775"/>
          </a:xfrm>
          <a:prstGeom prst="rect">
            <a:avLst/>
          </a:prstGeom>
          <a:noFill/>
        </p:spPr>
        <p:txBody>
          <a:bodyPr wrap="square" rtlCol="0">
            <a:spAutoFit/>
          </a:bodyPr>
          <a:lstStyle/>
          <a:p>
            <a:r>
              <a:rPr lang="en-US" sz="1600" dirty="0" smtClean="0">
                <a:latin typeface="+mj-lt"/>
              </a:rPr>
              <a:t>Utilize overlapping regions of SPS </a:t>
            </a:r>
            <a:r>
              <a:rPr lang="en-US" sz="1600" dirty="0" err="1" smtClean="0">
                <a:latin typeface="+mj-lt"/>
              </a:rPr>
              <a:t>contig</a:t>
            </a:r>
            <a:r>
              <a:rPr lang="en-US" sz="1600" dirty="0" smtClean="0">
                <a:latin typeface="+mj-lt"/>
              </a:rPr>
              <a:t> PRM spectra to merge/extend sequences</a:t>
            </a:r>
            <a:endParaRPr lang="en-US" sz="1600" dirty="0">
              <a:latin typeface="+mj-lt"/>
            </a:endParaRPr>
          </a:p>
        </p:txBody>
      </p:sp>
      <p:sp>
        <p:nvSpPr>
          <p:cNvPr id="58" name="TextBox 57"/>
          <p:cNvSpPr txBox="1"/>
          <p:nvPr/>
        </p:nvSpPr>
        <p:spPr>
          <a:xfrm>
            <a:off x="6934202" y="5410200"/>
            <a:ext cx="1884683" cy="369332"/>
          </a:xfrm>
          <a:prstGeom prst="rect">
            <a:avLst/>
          </a:prstGeom>
          <a:noFill/>
        </p:spPr>
        <p:txBody>
          <a:bodyPr wrap="none" rtlCol="0">
            <a:spAutoFit/>
          </a:bodyPr>
          <a:lstStyle/>
          <a:p>
            <a:r>
              <a:rPr lang="en-US" dirty="0" smtClean="0">
                <a:latin typeface="+mj-lt"/>
              </a:rPr>
              <a:t>SPS </a:t>
            </a:r>
            <a:r>
              <a:rPr lang="en-US" dirty="0" err="1" smtClean="0">
                <a:latin typeface="+mj-lt"/>
              </a:rPr>
              <a:t>contig</a:t>
            </a:r>
            <a:r>
              <a:rPr lang="en-US" dirty="0" smtClean="0">
                <a:latin typeface="+mj-lt"/>
              </a:rPr>
              <a:t> spectra</a:t>
            </a:r>
            <a:endParaRPr lang="en-US" dirty="0">
              <a:latin typeface="+mj-lt"/>
            </a:endParaRPr>
          </a:p>
        </p:txBody>
      </p:sp>
    </p:spTree>
    <p:extLst>
      <p:ext uri="{BB962C8B-B14F-4D97-AF65-F5344CB8AC3E}">
        <p14:creationId xmlns:p14="http://schemas.microsoft.com/office/powerpoint/2010/main" val="30926857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Overall Approach</a:t>
            </a:r>
            <a:endParaRPr lang="en-US" dirty="0"/>
          </a:p>
        </p:txBody>
      </p:sp>
      <p:sp>
        <p:nvSpPr>
          <p:cNvPr id="4" name="TextBox 3"/>
          <p:cNvSpPr txBox="1"/>
          <p:nvPr/>
        </p:nvSpPr>
        <p:spPr>
          <a:xfrm>
            <a:off x="7467600" y="1752600"/>
            <a:ext cx="1676400" cy="646331"/>
          </a:xfrm>
          <a:prstGeom prst="rect">
            <a:avLst/>
          </a:prstGeom>
          <a:noFill/>
        </p:spPr>
        <p:txBody>
          <a:bodyPr wrap="square" rtlCol="0">
            <a:spAutoFit/>
          </a:bodyPr>
          <a:lstStyle/>
          <a:p>
            <a:r>
              <a:rPr lang="en-US" dirty="0" smtClean="0">
                <a:solidFill>
                  <a:srgbClr val="00B050"/>
                </a:solidFill>
                <a:latin typeface="+mj-lt"/>
              </a:rPr>
              <a:t>Meta </a:t>
            </a:r>
            <a:r>
              <a:rPr lang="en-US" dirty="0" err="1" smtClean="0">
                <a:solidFill>
                  <a:srgbClr val="00B050"/>
                </a:solidFill>
                <a:latin typeface="+mj-lt"/>
              </a:rPr>
              <a:t>contig</a:t>
            </a:r>
            <a:r>
              <a:rPr lang="en-US" dirty="0" smtClean="0">
                <a:solidFill>
                  <a:srgbClr val="00B050"/>
                </a:solidFill>
                <a:latin typeface="+mj-lt"/>
              </a:rPr>
              <a:t> spectra</a:t>
            </a:r>
            <a:endParaRPr lang="en-US" dirty="0">
              <a:solidFill>
                <a:srgbClr val="00B050"/>
              </a:solidFill>
              <a:latin typeface="+mj-lt"/>
            </a:endParaRPr>
          </a:p>
        </p:txBody>
      </p:sp>
      <p:sp>
        <p:nvSpPr>
          <p:cNvPr id="7" name="TextBox 6"/>
          <p:cNvSpPr txBox="1"/>
          <p:nvPr/>
        </p:nvSpPr>
        <p:spPr>
          <a:xfrm>
            <a:off x="7591513" y="3733801"/>
            <a:ext cx="1552489" cy="646331"/>
          </a:xfrm>
          <a:prstGeom prst="rect">
            <a:avLst/>
          </a:prstGeom>
          <a:noFill/>
        </p:spPr>
        <p:txBody>
          <a:bodyPr wrap="square" rtlCol="0">
            <a:spAutoFit/>
          </a:bodyPr>
          <a:lstStyle/>
          <a:p>
            <a:r>
              <a:rPr lang="en-US" dirty="0" smtClean="0">
                <a:solidFill>
                  <a:srgbClr val="0033CC"/>
                </a:solidFill>
                <a:latin typeface="+mj-lt"/>
              </a:rPr>
              <a:t>SPS </a:t>
            </a:r>
            <a:r>
              <a:rPr lang="en-US" dirty="0" err="1" smtClean="0">
                <a:solidFill>
                  <a:srgbClr val="0033CC"/>
                </a:solidFill>
                <a:latin typeface="+mj-lt"/>
              </a:rPr>
              <a:t>Contig</a:t>
            </a:r>
            <a:r>
              <a:rPr lang="en-US" dirty="0" smtClean="0">
                <a:solidFill>
                  <a:srgbClr val="0033CC"/>
                </a:solidFill>
                <a:latin typeface="+mj-lt"/>
              </a:rPr>
              <a:t> spectra</a:t>
            </a:r>
            <a:endParaRPr lang="en-US" dirty="0">
              <a:solidFill>
                <a:srgbClr val="0033CC"/>
              </a:solidFill>
              <a:latin typeface="+mj-lt"/>
            </a:endParaRPr>
          </a:p>
        </p:txBody>
      </p:sp>
      <p:sp>
        <p:nvSpPr>
          <p:cNvPr id="8" name="TextBox 7"/>
          <p:cNvSpPr txBox="1"/>
          <p:nvPr/>
        </p:nvSpPr>
        <p:spPr>
          <a:xfrm>
            <a:off x="7025017" y="5705564"/>
            <a:ext cx="1676400" cy="646331"/>
          </a:xfrm>
          <a:prstGeom prst="rect">
            <a:avLst/>
          </a:prstGeom>
          <a:noFill/>
        </p:spPr>
        <p:txBody>
          <a:bodyPr wrap="square" rtlCol="0">
            <a:spAutoFit/>
          </a:bodyPr>
          <a:lstStyle/>
          <a:p>
            <a:r>
              <a:rPr lang="en-US" dirty="0" smtClean="0">
                <a:latin typeface="+mj-lt"/>
              </a:rPr>
              <a:t>Scored PRM spectra</a:t>
            </a:r>
            <a:endParaRPr lang="en-US" dirty="0">
              <a:latin typeface="+mj-lt"/>
            </a:endParaRPr>
          </a:p>
        </p:txBody>
      </p:sp>
      <p:sp>
        <p:nvSpPr>
          <p:cNvPr id="9" name="Down Arrow 8"/>
          <p:cNvSpPr/>
          <p:nvPr/>
        </p:nvSpPr>
        <p:spPr>
          <a:xfrm rot="10800000">
            <a:off x="7467601" y="4747366"/>
            <a:ext cx="457200" cy="923329"/>
          </a:xfrm>
          <a:prstGeom prst="downArrow">
            <a:avLst/>
          </a:prstGeom>
          <a:solidFill>
            <a:srgbClr val="F7CD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Down Arrow 9"/>
          <p:cNvSpPr/>
          <p:nvPr/>
        </p:nvSpPr>
        <p:spPr>
          <a:xfrm rot="10800000">
            <a:off x="7459021" y="2532965"/>
            <a:ext cx="465779" cy="914400"/>
          </a:xfrm>
          <a:prstGeom prst="down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TextBox 4"/>
          <p:cNvSpPr txBox="1"/>
          <p:nvPr/>
        </p:nvSpPr>
        <p:spPr>
          <a:xfrm>
            <a:off x="7924800" y="2667001"/>
            <a:ext cx="1243056" cy="646331"/>
          </a:xfrm>
          <a:prstGeom prst="rect">
            <a:avLst/>
          </a:prstGeom>
          <a:noFill/>
        </p:spPr>
        <p:txBody>
          <a:bodyPr wrap="square" rtlCol="0">
            <a:spAutoFit/>
          </a:bodyPr>
          <a:lstStyle/>
          <a:p>
            <a:r>
              <a:rPr lang="en-US" i="1" dirty="0" err="1" smtClean="0">
                <a:latin typeface="+mj-lt"/>
              </a:rPr>
              <a:t>Contig</a:t>
            </a:r>
            <a:r>
              <a:rPr lang="en-US" i="1" dirty="0" smtClean="0">
                <a:latin typeface="+mj-lt"/>
              </a:rPr>
              <a:t> Assembly</a:t>
            </a:r>
            <a:endParaRPr lang="en-US" i="1" dirty="0">
              <a:latin typeface="+mj-lt"/>
            </a:endParaRPr>
          </a:p>
        </p:txBody>
      </p:sp>
      <p:sp>
        <p:nvSpPr>
          <p:cNvPr id="12" name="TextBox 11"/>
          <p:cNvSpPr txBox="1"/>
          <p:nvPr/>
        </p:nvSpPr>
        <p:spPr>
          <a:xfrm>
            <a:off x="7924800" y="4881400"/>
            <a:ext cx="1243056" cy="646331"/>
          </a:xfrm>
          <a:prstGeom prst="rect">
            <a:avLst/>
          </a:prstGeom>
          <a:noFill/>
        </p:spPr>
        <p:txBody>
          <a:bodyPr wrap="square" rtlCol="0">
            <a:spAutoFit/>
          </a:bodyPr>
          <a:lstStyle/>
          <a:p>
            <a:r>
              <a:rPr lang="en-US" i="1" dirty="0" smtClean="0">
                <a:latin typeface="+mj-lt"/>
              </a:rPr>
              <a:t>Spectral Networks</a:t>
            </a:r>
            <a:endParaRPr lang="en-US" i="1" dirty="0">
              <a:latin typeface="+mj-lt"/>
            </a:endParaRPr>
          </a:p>
        </p:txBody>
      </p:sp>
      <p:sp>
        <p:nvSpPr>
          <p:cNvPr id="6" name="TextBox 5"/>
          <p:cNvSpPr txBox="1"/>
          <p:nvPr/>
        </p:nvSpPr>
        <p:spPr>
          <a:xfrm>
            <a:off x="4267201" y="1371601"/>
            <a:ext cx="4067845" cy="276999"/>
          </a:xfrm>
          <a:prstGeom prst="rect">
            <a:avLst/>
          </a:prstGeom>
          <a:noFill/>
        </p:spPr>
        <p:txBody>
          <a:bodyPr wrap="none" rtlCol="0">
            <a:spAutoFit/>
          </a:bodyPr>
          <a:lstStyle/>
          <a:p>
            <a:r>
              <a:rPr lang="en-US" sz="1200" dirty="0" smtClean="0">
                <a:latin typeface="+mj-lt"/>
              </a:rPr>
              <a:t>23 amino acid region of </a:t>
            </a:r>
            <a:r>
              <a:rPr lang="en-US" sz="1200" dirty="0" err="1" smtClean="0">
                <a:latin typeface="+mj-lt"/>
              </a:rPr>
              <a:t>Kallikrein</a:t>
            </a:r>
            <a:r>
              <a:rPr lang="en-US" sz="1200" dirty="0" smtClean="0">
                <a:latin typeface="+mj-lt"/>
              </a:rPr>
              <a:t> 3, (prostate specific antigen)</a:t>
            </a:r>
            <a:endParaRPr lang="en-US" sz="1200" dirty="0">
              <a:latin typeface="+mj-lt"/>
            </a:endParaRPr>
          </a:p>
        </p:txBody>
      </p:sp>
      <p:pic>
        <p:nvPicPr>
          <p:cNvPr id="5122" name="Picture 2"/>
          <p:cNvPicPr>
            <a:picLocks noChangeAspect="1" noChangeArrowheads="1"/>
          </p:cNvPicPr>
          <p:nvPr/>
        </p:nvPicPr>
        <p:blipFill>
          <a:blip r:embed="rId2" cstate="print"/>
          <a:srcRect/>
          <a:stretch>
            <a:fillRect/>
          </a:stretch>
        </p:blipFill>
        <p:spPr bwMode="auto">
          <a:xfrm>
            <a:off x="228601" y="1676401"/>
            <a:ext cx="7055855" cy="2900363"/>
          </a:xfrm>
          <a:prstGeom prst="rect">
            <a:avLst/>
          </a:prstGeom>
          <a:noFill/>
          <a:ln w="9525">
            <a:noFill/>
            <a:miter lim="800000"/>
            <a:headEnd/>
            <a:tailEnd/>
          </a:ln>
        </p:spPr>
      </p:pic>
    </p:spTree>
    <p:extLst>
      <p:ext uri="{BB962C8B-B14F-4D97-AF65-F5344CB8AC3E}">
        <p14:creationId xmlns:p14="http://schemas.microsoft.com/office/powerpoint/2010/main" val="4410734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Meta-SPS Alignment</a:t>
            </a:r>
            <a:endParaRPr lang="en-US" dirty="0"/>
          </a:p>
        </p:txBody>
      </p:sp>
      <p:sp>
        <p:nvSpPr>
          <p:cNvPr id="3" name="Content Placeholder 2"/>
          <p:cNvSpPr>
            <a:spLocks noGrp="1"/>
          </p:cNvSpPr>
          <p:nvPr>
            <p:ph idx="1"/>
          </p:nvPr>
        </p:nvSpPr>
        <p:spPr/>
        <p:txBody>
          <a:bodyPr/>
          <a:lstStyle/>
          <a:p>
            <a:r>
              <a:rPr lang="en-US" dirty="0" smtClean="0">
                <a:latin typeface="+mj-lt"/>
              </a:rPr>
              <a:t>Given a set of </a:t>
            </a:r>
            <a:r>
              <a:rPr lang="en-US" dirty="0" err="1" smtClean="0">
                <a:latin typeface="+mj-lt"/>
              </a:rPr>
              <a:t>contig</a:t>
            </a:r>
            <a:r>
              <a:rPr lang="en-US" dirty="0" smtClean="0">
                <a:latin typeface="+mj-lt"/>
              </a:rPr>
              <a:t> spectra, find all correct pairs with significant overlap</a:t>
            </a:r>
            <a:endParaRPr lang="en-US" dirty="0">
              <a:latin typeface="+mj-lt"/>
            </a:endParaRPr>
          </a:p>
        </p:txBody>
      </p:sp>
      <mc:AlternateContent xmlns:mc="http://schemas.openxmlformats.org/markup-compatibility/2006" xmlns:a14="http://schemas.microsoft.com/office/drawing/2010/main">
        <mc:Choice Requires="a14">
          <p:sp>
            <p:nvSpPr>
              <p:cNvPr id="4" name="Rectangle 3"/>
              <p:cNvSpPr/>
              <p:nvPr/>
            </p:nvSpPr>
            <p:spPr>
              <a:xfrm>
                <a:off x="533400" y="4191000"/>
                <a:ext cx="7391400" cy="1010020"/>
              </a:xfrm>
              <a:prstGeom prst="rect">
                <a:avLst/>
              </a:prstGeom>
            </p:spPr>
            <p:txBody>
              <a:bodyPr wrap="square">
                <a:spAutoFit/>
              </a:bodyPr>
              <a:lstStyle/>
              <a:p>
                <a:r>
                  <a:rPr lang="en-US" dirty="0" smtClean="0"/>
                  <a:t>An alignment between two PRM spectra</a:t>
                </a:r>
                <a14:m>
                  <m:oMath xmlns:m="http://schemas.openxmlformats.org/officeDocument/2006/math">
                    <m:r>
                      <a:rPr lang="en-US" i="1">
                        <a:latin typeface="Cambria Math"/>
                      </a:rPr>
                      <m:t> </m:t>
                    </m:r>
                    <m:sSub>
                      <m:sSubPr>
                        <m:ctrlPr>
                          <a:rPr lang="en-US" i="1">
                            <a:latin typeface="Cambria Math"/>
                          </a:rPr>
                        </m:ctrlPr>
                      </m:sSubPr>
                      <m:e>
                        <m:r>
                          <a:rPr lang="en-US" i="1">
                            <a:latin typeface="Cambria Math"/>
                          </a:rPr>
                          <m:t>𝑆</m:t>
                        </m:r>
                      </m:e>
                      <m:sub>
                        <m:r>
                          <a:rPr lang="en-US" i="1">
                            <a:latin typeface="Cambria Math"/>
                          </a:rPr>
                          <m:t>𝑖</m:t>
                        </m:r>
                      </m:sub>
                    </m:sSub>
                  </m:oMath>
                </a14:m>
                <a:r>
                  <a:rPr lang="en-US" dirty="0"/>
                  <a:t> and</a:t>
                </a:r>
                <a14:m>
                  <m:oMath xmlns:m="http://schemas.openxmlformats.org/officeDocument/2006/math">
                    <m:r>
                      <a:rPr lang="en-US" i="1">
                        <a:latin typeface="Cambria Math"/>
                      </a:rPr>
                      <m:t> </m:t>
                    </m:r>
                    <m:sSub>
                      <m:sSubPr>
                        <m:ctrlPr>
                          <a:rPr lang="en-US" i="1">
                            <a:latin typeface="Cambria Math"/>
                          </a:rPr>
                        </m:ctrlPr>
                      </m:sSubPr>
                      <m:e>
                        <m:r>
                          <a:rPr lang="en-US" i="1">
                            <a:latin typeface="Cambria Math"/>
                          </a:rPr>
                          <m:t>𝑆</m:t>
                        </m:r>
                      </m:e>
                      <m:sub>
                        <m:r>
                          <a:rPr lang="en-US" i="1">
                            <a:latin typeface="Cambria Math"/>
                          </a:rPr>
                          <m:t>𝑗</m:t>
                        </m:r>
                      </m:sub>
                    </m:sSub>
                  </m:oMath>
                </a14:m>
                <a:r>
                  <a:rPr lang="en-US" dirty="0"/>
                  <a:t> is a set of matched PRM pairs imposed by the shift </a:t>
                </a:r>
                <a14:m>
                  <m:oMath xmlns:m="http://schemas.openxmlformats.org/officeDocument/2006/math">
                    <m:r>
                      <a:rPr lang="en-US" i="1">
                        <a:latin typeface="Cambria Math"/>
                      </a:rPr>
                      <m:t>𝐴</m:t>
                    </m:r>
                    <m:d>
                      <m:dPr>
                        <m:begChr m:val="〈"/>
                        <m:endChr m:val="〉"/>
                        <m:ctrlPr>
                          <a:rPr lang="en-US" i="1">
                            <a:latin typeface="Cambria Math"/>
                          </a:rPr>
                        </m:ctrlPr>
                      </m:dPr>
                      <m:e>
                        <m:sSub>
                          <m:sSubPr>
                            <m:ctrlPr>
                              <a:rPr lang="en-US" i="1">
                                <a:latin typeface="Cambria Math"/>
                              </a:rPr>
                            </m:ctrlPr>
                          </m:sSubPr>
                          <m:e>
                            <m:r>
                              <a:rPr lang="en-US" i="1">
                                <a:latin typeface="Cambria Math"/>
                              </a:rPr>
                              <m:t>𝑆</m:t>
                            </m:r>
                          </m:e>
                          <m:sub>
                            <m:r>
                              <a:rPr lang="en-US" i="1">
                                <a:latin typeface="Cambria Math"/>
                              </a:rPr>
                              <m:t>𝑖</m:t>
                            </m:r>
                          </m:sub>
                        </m:sSub>
                        <m:r>
                          <a:rPr lang="en-US" i="1">
                            <a:latin typeface="Cambria Math"/>
                          </a:rPr>
                          <m:t>,</m:t>
                        </m:r>
                        <m:sSub>
                          <m:sSubPr>
                            <m:ctrlPr>
                              <a:rPr lang="en-US" i="1">
                                <a:latin typeface="Cambria Math"/>
                              </a:rPr>
                            </m:ctrlPr>
                          </m:sSubPr>
                          <m:e>
                            <m:r>
                              <a:rPr lang="en-US" i="1">
                                <a:latin typeface="Cambria Math"/>
                              </a:rPr>
                              <m:t>𝑆</m:t>
                            </m:r>
                          </m:e>
                          <m:sub>
                            <m:r>
                              <a:rPr lang="en-US" i="1">
                                <a:latin typeface="Cambria Math"/>
                              </a:rPr>
                              <m:t>𝑗</m:t>
                            </m:r>
                          </m:sub>
                        </m:sSub>
                      </m:e>
                    </m:d>
                  </m:oMath>
                </a14:m>
                <a:r>
                  <a:rPr lang="en-US" dirty="0"/>
                  <a:t> </a:t>
                </a:r>
                <a:r>
                  <a:rPr lang="en-US" dirty="0" smtClean="0"/>
                  <a:t>such </a:t>
                </a:r>
                <a:r>
                  <a:rPr lang="en-US" dirty="0"/>
                  <a:t>that for each matched PRM pair</a:t>
                </a:r>
                <a14:m>
                  <m:oMath xmlns:m="http://schemas.openxmlformats.org/officeDocument/2006/math">
                    <m:r>
                      <a:rPr lang="en-US" i="1">
                        <a:latin typeface="Cambria Math"/>
                      </a:rPr>
                      <m:t> </m:t>
                    </m:r>
                    <m:d>
                      <m:dPr>
                        <m:ctrlPr>
                          <a:rPr lang="en-US" i="1">
                            <a:latin typeface="Cambria Math"/>
                          </a:rPr>
                        </m:ctrlPr>
                      </m:dPr>
                      <m:e>
                        <m:sSub>
                          <m:sSubPr>
                            <m:ctrlPr>
                              <a:rPr lang="en-US" i="1">
                                <a:latin typeface="Cambria Math"/>
                              </a:rPr>
                            </m:ctrlPr>
                          </m:sSubPr>
                          <m:e>
                            <m:r>
                              <a:rPr lang="en-US" i="1">
                                <a:latin typeface="Cambria Math"/>
                              </a:rPr>
                              <m:t>𝑝</m:t>
                            </m:r>
                          </m:e>
                          <m:sub>
                            <m:r>
                              <a:rPr lang="en-US" i="1">
                                <a:latin typeface="Cambria Math"/>
                              </a:rPr>
                              <m:t>𝑖</m:t>
                            </m:r>
                          </m:sub>
                        </m:sSub>
                        <m:r>
                          <a:rPr lang="en-US" i="1">
                            <a:latin typeface="Cambria Math"/>
                          </a:rPr>
                          <m:t>,</m:t>
                        </m:r>
                        <m:sSub>
                          <m:sSubPr>
                            <m:ctrlPr>
                              <a:rPr lang="en-US" i="1">
                                <a:latin typeface="Cambria Math"/>
                              </a:rPr>
                            </m:ctrlPr>
                          </m:sSubPr>
                          <m:e>
                            <m:r>
                              <a:rPr lang="en-US" i="1">
                                <a:latin typeface="Cambria Math"/>
                              </a:rPr>
                              <m:t>𝑝</m:t>
                            </m:r>
                          </m:e>
                          <m:sub>
                            <m:r>
                              <a:rPr lang="en-US" i="1">
                                <a:latin typeface="Cambria Math"/>
                              </a:rPr>
                              <m:t>𝑗</m:t>
                            </m:r>
                          </m:sub>
                        </m:sSub>
                      </m:e>
                    </m:d>
                  </m:oMath>
                </a14:m>
                <a:r>
                  <a:rPr lang="en-US" dirty="0"/>
                  <a:t>,</a:t>
                </a:r>
                <a14:m>
                  <m:oMath xmlns:m="http://schemas.openxmlformats.org/officeDocument/2006/math">
                    <m:sSub>
                      <m:sSubPr>
                        <m:ctrlPr>
                          <a:rPr lang="en-US" i="1">
                            <a:latin typeface="Cambria Math"/>
                          </a:rPr>
                        </m:ctrlPr>
                      </m:sSubPr>
                      <m:e>
                        <m:r>
                          <a:rPr lang="en-US" i="1">
                            <a:latin typeface="Cambria Math"/>
                          </a:rPr>
                          <m:t> </m:t>
                        </m:r>
                        <m:r>
                          <a:rPr lang="en-US" i="1">
                            <a:latin typeface="Cambria Math"/>
                          </a:rPr>
                          <m:t>𝑝</m:t>
                        </m:r>
                      </m:e>
                      <m:sub>
                        <m:r>
                          <a:rPr lang="en-US" i="1">
                            <a:latin typeface="Cambria Math"/>
                          </a:rPr>
                          <m:t>𝑖</m:t>
                        </m:r>
                      </m:sub>
                    </m:sSub>
                    <m:r>
                      <a:rPr lang="en-US" i="1">
                        <a:latin typeface="Cambria Math"/>
                      </a:rPr>
                      <m:t>∈</m:t>
                    </m:r>
                    <m:sSub>
                      <m:sSubPr>
                        <m:ctrlPr>
                          <a:rPr lang="en-US" i="1">
                            <a:latin typeface="Cambria Math"/>
                          </a:rPr>
                        </m:ctrlPr>
                      </m:sSubPr>
                      <m:e>
                        <m:r>
                          <a:rPr lang="en-US" i="1">
                            <a:latin typeface="Cambria Math"/>
                          </a:rPr>
                          <m:t>𝑆</m:t>
                        </m:r>
                      </m:e>
                      <m:sub>
                        <m:r>
                          <a:rPr lang="en-US" i="1">
                            <a:latin typeface="Cambria Math"/>
                          </a:rPr>
                          <m:t>𝑖</m:t>
                        </m:r>
                      </m:sub>
                    </m:sSub>
                  </m:oMath>
                </a14:m>
                <a:r>
                  <a:rPr lang="en-US" dirty="0"/>
                  <a:t>,</a:t>
                </a:r>
                <a14:m>
                  <m:oMath xmlns:m="http://schemas.openxmlformats.org/officeDocument/2006/math">
                    <m:r>
                      <a:rPr lang="en-US" i="1">
                        <a:latin typeface="Cambria Math"/>
                      </a:rPr>
                      <m:t> </m:t>
                    </m:r>
                    <m:r>
                      <a:rPr lang="en-US" b="0" i="1" smtClean="0">
                        <a:latin typeface="Cambria Math"/>
                      </a:rPr>
                      <m:t> </m:t>
                    </m:r>
                    <m:sSub>
                      <m:sSubPr>
                        <m:ctrlPr>
                          <a:rPr lang="en-US" i="1">
                            <a:latin typeface="Cambria Math"/>
                          </a:rPr>
                        </m:ctrlPr>
                      </m:sSubPr>
                      <m:e>
                        <m:r>
                          <a:rPr lang="en-US" i="1">
                            <a:latin typeface="Cambria Math"/>
                          </a:rPr>
                          <m:t>𝑝</m:t>
                        </m:r>
                      </m:e>
                      <m:sub>
                        <m:r>
                          <a:rPr lang="en-US" i="1">
                            <a:latin typeface="Cambria Math"/>
                          </a:rPr>
                          <m:t>𝑗</m:t>
                        </m:r>
                      </m:sub>
                    </m:sSub>
                    <m:r>
                      <a:rPr lang="en-US" i="1">
                        <a:latin typeface="Cambria Math"/>
                      </a:rPr>
                      <m:t>∈</m:t>
                    </m:r>
                    <m:sSub>
                      <m:sSubPr>
                        <m:ctrlPr>
                          <a:rPr lang="en-US" i="1">
                            <a:latin typeface="Cambria Math"/>
                          </a:rPr>
                        </m:ctrlPr>
                      </m:sSubPr>
                      <m:e>
                        <m:r>
                          <a:rPr lang="en-US" i="1">
                            <a:latin typeface="Cambria Math"/>
                          </a:rPr>
                          <m:t>𝑆</m:t>
                        </m:r>
                      </m:e>
                      <m:sub>
                        <m:r>
                          <a:rPr lang="en-US" i="1">
                            <a:latin typeface="Cambria Math"/>
                          </a:rPr>
                          <m:t>𝑗</m:t>
                        </m:r>
                      </m:sub>
                    </m:sSub>
                  </m:oMath>
                </a14:m>
                <a:r>
                  <a:rPr lang="en-US" dirty="0"/>
                  <a:t>, and </a:t>
                </a:r>
                <a14:m>
                  <m:oMath xmlns:m="http://schemas.openxmlformats.org/officeDocument/2006/math">
                    <m:sSub>
                      <m:sSubPr>
                        <m:ctrlPr>
                          <a:rPr lang="en-US" i="1">
                            <a:latin typeface="Cambria Math"/>
                          </a:rPr>
                        </m:ctrlPr>
                      </m:sSubPr>
                      <m:e>
                        <m:r>
                          <a:rPr lang="en-US" i="1">
                            <a:latin typeface="Cambria Math"/>
                          </a:rPr>
                          <m:t>𝑝</m:t>
                        </m:r>
                      </m:e>
                      <m:sub>
                        <m:r>
                          <a:rPr lang="en-US" i="1">
                            <a:latin typeface="Cambria Math"/>
                          </a:rPr>
                          <m:t>𝑖</m:t>
                        </m:r>
                      </m:sub>
                    </m:sSub>
                    <m:r>
                      <a:rPr lang="en-US" i="1">
                        <a:latin typeface="Cambria Math"/>
                      </a:rPr>
                      <m:t>=</m:t>
                    </m:r>
                    <m:sSub>
                      <m:sSubPr>
                        <m:ctrlPr>
                          <a:rPr lang="en-US" i="1">
                            <a:latin typeface="Cambria Math"/>
                          </a:rPr>
                        </m:ctrlPr>
                      </m:sSubPr>
                      <m:e>
                        <m:r>
                          <a:rPr lang="en-US" i="1">
                            <a:latin typeface="Cambria Math"/>
                          </a:rPr>
                          <m:t>𝑝</m:t>
                        </m:r>
                      </m:e>
                      <m:sub>
                        <m:r>
                          <a:rPr lang="en-US" i="1">
                            <a:latin typeface="Cambria Math"/>
                          </a:rPr>
                          <m:t>𝑗</m:t>
                        </m:r>
                      </m:sub>
                    </m:sSub>
                    <m:r>
                      <a:rPr lang="en-US" i="1">
                        <a:latin typeface="Cambria Math"/>
                      </a:rPr>
                      <m:t>+</m:t>
                    </m:r>
                    <m:r>
                      <a:rPr lang="en-US" i="1">
                        <a:latin typeface="Cambria Math"/>
                      </a:rPr>
                      <m:t>𝐴</m:t>
                    </m:r>
                    <m:d>
                      <m:dPr>
                        <m:begChr m:val="〈"/>
                        <m:endChr m:val="〉"/>
                        <m:ctrlPr>
                          <a:rPr lang="en-US" i="1">
                            <a:latin typeface="Cambria Math"/>
                          </a:rPr>
                        </m:ctrlPr>
                      </m:dPr>
                      <m:e>
                        <m:sSub>
                          <m:sSubPr>
                            <m:ctrlPr>
                              <a:rPr lang="en-US" i="1">
                                <a:latin typeface="Cambria Math"/>
                              </a:rPr>
                            </m:ctrlPr>
                          </m:sSubPr>
                          <m:e>
                            <m:r>
                              <a:rPr lang="en-US" i="1">
                                <a:latin typeface="Cambria Math"/>
                              </a:rPr>
                              <m:t>𝑆</m:t>
                            </m:r>
                          </m:e>
                          <m:sub>
                            <m:r>
                              <a:rPr lang="en-US" i="1">
                                <a:latin typeface="Cambria Math"/>
                              </a:rPr>
                              <m:t>𝑖</m:t>
                            </m:r>
                          </m:sub>
                        </m:sSub>
                        <m:r>
                          <a:rPr lang="en-US" i="1">
                            <a:latin typeface="Cambria Math"/>
                          </a:rPr>
                          <m:t>,</m:t>
                        </m:r>
                        <m:sSub>
                          <m:sSubPr>
                            <m:ctrlPr>
                              <a:rPr lang="en-US" i="1">
                                <a:latin typeface="Cambria Math"/>
                              </a:rPr>
                            </m:ctrlPr>
                          </m:sSubPr>
                          <m:e>
                            <m:r>
                              <a:rPr lang="en-US" i="1">
                                <a:latin typeface="Cambria Math"/>
                              </a:rPr>
                              <m:t>𝑆</m:t>
                            </m:r>
                          </m:e>
                          <m:sub>
                            <m:r>
                              <a:rPr lang="en-US" i="1">
                                <a:latin typeface="Cambria Math"/>
                              </a:rPr>
                              <m:t>𝑗</m:t>
                            </m:r>
                          </m:sub>
                        </m:sSub>
                      </m:e>
                    </m:d>
                  </m:oMath>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533400" y="4191000"/>
                <a:ext cx="7391400" cy="1113318"/>
              </a:xfrm>
              <a:prstGeom prst="rect">
                <a:avLst/>
              </a:prstGeom>
              <a:blipFill rotWithShape="1">
                <a:blip r:embed="rId2"/>
                <a:stretch>
                  <a:fillRect l="-743" t="-2198" r="-495" b="-2198"/>
                </a:stretch>
              </a:blipFill>
            </p:spPr>
            <p:txBody>
              <a:bodyPr/>
              <a:lstStyle/>
              <a:p>
                <a:r>
                  <a:rPr lang="en-US">
                    <a:noFill/>
                  </a:rPr>
                  <a:t> </a:t>
                </a:r>
              </a:p>
            </p:txBody>
          </p:sp>
        </mc:Fallback>
      </mc:AlternateContent>
    </p:spTree>
    <p:extLst>
      <p:ext uri="{BB962C8B-B14F-4D97-AF65-F5344CB8AC3E}">
        <p14:creationId xmlns:p14="http://schemas.microsoft.com/office/powerpoint/2010/main" val="186015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41A9338-8A48-4B7C-8998-1041AC3D95D8}" type="slidenum">
              <a:rPr lang="en-US"/>
              <a:pPr/>
              <a:t>4</a:t>
            </a:fld>
            <a:endParaRPr lang="en-US"/>
          </a:p>
        </p:txBody>
      </p:sp>
      <p:sp>
        <p:nvSpPr>
          <p:cNvPr id="449540" name="Rectangle 4"/>
          <p:cNvSpPr>
            <a:spLocks noGrp="1" noChangeArrowheads="1"/>
          </p:cNvSpPr>
          <p:nvPr>
            <p:ph type="title"/>
          </p:nvPr>
        </p:nvSpPr>
        <p:spPr/>
        <p:txBody>
          <a:bodyPr/>
          <a:lstStyle/>
          <a:p>
            <a:r>
              <a:rPr lang="en-US" dirty="0" smtClean="0"/>
              <a:t>Outline</a:t>
            </a:r>
            <a:endParaRPr lang="en-US" dirty="0"/>
          </a:p>
        </p:txBody>
      </p:sp>
      <p:sp>
        <p:nvSpPr>
          <p:cNvPr id="2" name="TextBox 1"/>
          <p:cNvSpPr txBox="1"/>
          <p:nvPr/>
        </p:nvSpPr>
        <p:spPr>
          <a:xfrm>
            <a:off x="1485900" y="1933575"/>
            <a:ext cx="5230919" cy="2862322"/>
          </a:xfrm>
          <a:prstGeom prst="rect">
            <a:avLst/>
          </a:prstGeom>
          <a:noFill/>
        </p:spPr>
        <p:txBody>
          <a:bodyPr wrap="none" rtlCol="0">
            <a:spAutoFit/>
          </a:bodyPr>
          <a:lstStyle/>
          <a:p>
            <a:pPr marL="285750" indent="-285750">
              <a:buFont typeface="Arial" pitchFamily="34" charset="0"/>
              <a:buChar char="•"/>
            </a:pPr>
            <a:r>
              <a:rPr lang="en-US" strike="sngStrike" dirty="0"/>
              <a:t>Images of </a:t>
            </a:r>
            <a:r>
              <a:rPr lang="en-US" strike="sngStrike" dirty="0" smtClean="0"/>
              <a:t>papers</a:t>
            </a:r>
          </a:p>
          <a:p>
            <a:pPr marL="285750" indent="-285750">
              <a:buFont typeface="Arial" pitchFamily="34" charset="0"/>
              <a:buChar char="•"/>
            </a:pPr>
            <a:r>
              <a:rPr lang="en-US" strike="sngStrike" dirty="0" smtClean="0"/>
              <a:t>Key features</a:t>
            </a:r>
            <a:endParaRPr lang="en-US" strike="sngStrike" dirty="0"/>
          </a:p>
          <a:p>
            <a:pPr marL="285750" indent="-285750">
              <a:buFont typeface="Arial" pitchFamily="34" charset="0"/>
              <a:buChar char="•"/>
            </a:pPr>
            <a:r>
              <a:rPr lang="en-US" strike="sngStrike" dirty="0" err="1" smtClean="0"/>
              <a:t>Orbitrap</a:t>
            </a:r>
            <a:r>
              <a:rPr lang="en-US" strike="sngStrike" dirty="0" smtClean="0"/>
              <a:t> Elite figure</a:t>
            </a:r>
          </a:p>
          <a:p>
            <a:pPr marL="285750" indent="-285750">
              <a:buFont typeface="Arial" pitchFamily="34" charset="0"/>
              <a:buChar char="•"/>
            </a:pPr>
            <a:r>
              <a:rPr lang="en-US" strike="sngStrike" dirty="0" smtClean="0"/>
              <a:t>Protein w/ overlap</a:t>
            </a:r>
          </a:p>
          <a:p>
            <a:pPr marL="285750" indent="-285750">
              <a:buFont typeface="Arial" pitchFamily="34" charset="0"/>
              <a:buChar char="•"/>
            </a:pPr>
            <a:r>
              <a:rPr lang="en-US" dirty="0" smtClean="0"/>
              <a:t>Spectral triplet example</a:t>
            </a:r>
          </a:p>
          <a:p>
            <a:pPr marL="285750" indent="-285750">
              <a:buFont typeface="Arial" pitchFamily="34" charset="0"/>
              <a:buChar char="•"/>
            </a:pPr>
            <a:r>
              <a:rPr lang="en-US" dirty="0" smtClean="0"/>
              <a:t>Assembly process</a:t>
            </a:r>
          </a:p>
          <a:p>
            <a:pPr marL="285750" indent="-285750">
              <a:buFont typeface="Arial" pitchFamily="34" charset="0"/>
              <a:buChar char="•"/>
            </a:pPr>
            <a:r>
              <a:rPr lang="en-US" strike="sngStrike" dirty="0" smtClean="0"/>
              <a:t>Bandeira 2007 figures 1,2,3, 4?</a:t>
            </a:r>
          </a:p>
          <a:p>
            <a:pPr marL="285750" indent="-285750">
              <a:buFont typeface="Arial" pitchFamily="34" charset="0"/>
              <a:buChar char="•"/>
            </a:pPr>
            <a:r>
              <a:rPr lang="en-US" strike="sngStrike" dirty="0" smtClean="0"/>
              <a:t>Guthals 2012 figures 1, 3b, 4a, S7</a:t>
            </a:r>
          </a:p>
          <a:p>
            <a:pPr marL="285750" indent="-285750">
              <a:buFont typeface="Arial" pitchFamily="34" charset="0"/>
              <a:buChar char="•"/>
            </a:pPr>
            <a:r>
              <a:rPr lang="en-US" strike="sngStrike" dirty="0"/>
              <a:t>Guthals </a:t>
            </a:r>
            <a:r>
              <a:rPr lang="en-US" strike="sngStrike" dirty="0" smtClean="0"/>
              <a:t>2013 figures 1, 2ab, 4 table 1</a:t>
            </a:r>
          </a:p>
          <a:p>
            <a:pPr marL="285750" indent="-285750">
              <a:buFont typeface="Arial" pitchFamily="34" charset="0"/>
              <a:buChar char="•"/>
            </a:pPr>
            <a:r>
              <a:rPr lang="en-US" dirty="0" smtClean="0"/>
              <a:t>Remaining troubles – Guthals 2012 discussion</a:t>
            </a:r>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Meta-SPS Alignment</a:t>
            </a:r>
          </a:p>
        </p:txBody>
      </p:sp>
      <p:sp>
        <p:nvSpPr>
          <p:cNvPr id="3" name="Content Placeholder 2"/>
          <p:cNvSpPr>
            <a:spLocks noGrp="1"/>
          </p:cNvSpPr>
          <p:nvPr>
            <p:ph idx="1"/>
          </p:nvPr>
        </p:nvSpPr>
        <p:spPr>
          <a:xfrm>
            <a:off x="457200" y="1600200"/>
            <a:ext cx="8229600" cy="4389120"/>
          </a:xfrm>
        </p:spPr>
        <p:txBody>
          <a:bodyPr/>
          <a:lstStyle/>
          <a:p>
            <a:r>
              <a:rPr lang="en-US" dirty="0" smtClean="0">
                <a:latin typeface="+mj-lt"/>
              </a:rPr>
              <a:t>We score by the minimum ratio of matched intensity/overlapping intensity multiplied by the number of matching peaks</a:t>
            </a:r>
            <a:endParaRPr lang="en-US" dirty="0">
              <a:latin typeface="+mj-lt"/>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064541"/>
            <a:ext cx="7543800"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438400" y="3140740"/>
            <a:ext cx="3124200" cy="6858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Rectangle 5"/>
          <p:cNvSpPr/>
          <p:nvPr/>
        </p:nvSpPr>
        <p:spPr>
          <a:xfrm>
            <a:off x="2286002" y="2912140"/>
            <a:ext cx="3428999" cy="974060"/>
          </a:xfrm>
          <a:prstGeom prst="rect">
            <a:avLst/>
          </a:prstGeom>
          <a:noFill/>
          <a:ln>
            <a:solidFill>
              <a:srgbClr val="DEA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p:cNvSpPr/>
          <p:nvPr/>
        </p:nvSpPr>
        <p:spPr>
          <a:xfrm>
            <a:off x="2438400" y="4131340"/>
            <a:ext cx="228600" cy="885825"/>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Rectangle 7"/>
          <p:cNvSpPr/>
          <p:nvPr/>
        </p:nvSpPr>
        <p:spPr>
          <a:xfrm>
            <a:off x="3223364" y="4140737"/>
            <a:ext cx="2339237" cy="87643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ectangle 8"/>
          <p:cNvSpPr/>
          <p:nvPr/>
        </p:nvSpPr>
        <p:spPr>
          <a:xfrm>
            <a:off x="2286000" y="4040853"/>
            <a:ext cx="3429000" cy="1064548"/>
          </a:xfrm>
          <a:prstGeom prst="rect">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1" name="Straight Arrow Connector 10"/>
          <p:cNvCxnSpPr/>
          <p:nvPr/>
        </p:nvCxnSpPr>
        <p:spPr>
          <a:xfrm flipH="1">
            <a:off x="5562600" y="3483640"/>
            <a:ext cx="609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085205" y="3886202"/>
            <a:ext cx="1200795" cy="233117"/>
          </a:xfrm>
          <a:prstGeom prst="straightConnector1">
            <a:avLst/>
          </a:prstGeom>
          <a:ln>
            <a:solidFill>
              <a:srgbClr val="DEA9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7" idx="1"/>
          </p:cNvCxnSpPr>
          <p:nvPr/>
        </p:nvCxnSpPr>
        <p:spPr>
          <a:xfrm>
            <a:off x="2047874" y="4451867"/>
            <a:ext cx="390527" cy="1223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717738" y="4267200"/>
            <a:ext cx="1417311" cy="5034"/>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047876" y="4403874"/>
            <a:ext cx="1175489"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334127" y="2819400"/>
            <a:ext cx="147637" cy="24514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TextBox 20"/>
          <p:cNvSpPr txBox="1"/>
          <p:nvPr/>
        </p:nvSpPr>
        <p:spPr>
          <a:xfrm>
            <a:off x="6481764" y="2726527"/>
            <a:ext cx="1938859" cy="430887"/>
          </a:xfrm>
          <a:prstGeom prst="rect">
            <a:avLst/>
          </a:prstGeom>
          <a:noFill/>
        </p:spPr>
        <p:txBody>
          <a:bodyPr wrap="square" rtlCol="0">
            <a:spAutoFit/>
          </a:bodyPr>
          <a:lstStyle/>
          <a:p>
            <a:r>
              <a:rPr lang="en-US" sz="1100" dirty="0" smtClean="0">
                <a:latin typeface="+mj-lt"/>
              </a:rPr>
              <a:t>Denotes summed intensity of boxed region</a:t>
            </a:r>
            <a:endParaRPr lang="en-US" sz="1100" dirty="0">
              <a:latin typeface="+mj-lt"/>
            </a:endParaRPr>
          </a:p>
        </p:txBody>
      </p:sp>
      <mc:AlternateContent xmlns:mc="http://schemas.openxmlformats.org/markup-compatibility/2006" xmlns:a14="http://schemas.microsoft.com/office/drawing/2010/main">
        <mc:Choice Requires="a14">
          <p:sp>
            <p:nvSpPr>
              <p:cNvPr id="24" name="TextBox 23"/>
              <p:cNvSpPr txBox="1"/>
              <p:nvPr/>
            </p:nvSpPr>
            <p:spPr>
              <a:xfrm>
                <a:off x="6096001" y="3276600"/>
                <a:ext cx="9067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a:rPr>
                          </m:ctrlPr>
                        </m:sSubPr>
                        <m:e>
                          <m:r>
                            <m:rPr>
                              <m:nor/>
                            </m:rPr>
                            <a:rPr lang="en-US">
                              <a:solidFill>
                                <a:srgbClr val="FF0000"/>
                              </a:solidFill>
                              <a:latin typeface="+mj-lt"/>
                            </a:rPr>
                            <m:t>MI</m:t>
                          </m:r>
                          <m:d>
                            <m:dPr>
                              <m:ctrlPr>
                                <a:rPr lang="en-US" i="1">
                                  <a:solidFill>
                                    <a:srgbClr val="FF0000"/>
                                  </a:solidFill>
                                  <a:latin typeface="Cambria Math"/>
                                </a:rPr>
                              </m:ctrlPr>
                            </m:dPr>
                            <m:e>
                              <m:r>
                                <a:rPr lang="en-US" i="1">
                                  <a:solidFill>
                                    <a:srgbClr val="FF0000"/>
                                  </a:solidFill>
                                  <a:latin typeface="Cambria Math"/>
                                </a:rPr>
                                <m:t>𝐴</m:t>
                              </m:r>
                            </m:e>
                          </m:d>
                        </m:e>
                        <m:sub>
                          <m:r>
                            <a:rPr lang="en-US" i="1">
                              <a:solidFill>
                                <a:srgbClr val="FF0000"/>
                              </a:solidFill>
                              <a:latin typeface="Cambria Math"/>
                            </a:rPr>
                            <m:t>𝑖</m:t>
                          </m:r>
                        </m:sub>
                      </m:sSub>
                    </m:oMath>
                  </m:oMathPara>
                </a14:m>
                <a:endParaRPr lang="en-US" dirty="0">
                  <a:solidFill>
                    <a:srgbClr val="FF0000"/>
                  </a:solidFill>
                  <a:latin typeface="+mj-lt"/>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096000" y="3276600"/>
                <a:ext cx="892360" cy="369332"/>
              </a:xfrm>
              <a:prstGeom prst="rect">
                <a:avLst/>
              </a:prstGeom>
              <a:blipFill rotWithShape="1">
                <a:blip r:embed="rId4"/>
                <a:stretch>
                  <a:fillRect/>
                </a:stretch>
              </a:blipFill>
            </p:spPr>
            <p:txBody>
              <a:bodyPr/>
              <a:lstStyle/>
              <a:p>
                <a:r>
                  <a:rPr lang="en-US">
                    <a:noFill/>
                  </a:rPr>
                  <a:t> </a:t>
                </a:r>
              </a:p>
            </p:txBody>
          </p:sp>
        </mc:Fallback>
      </mc:AlternateContent>
      <p:cxnSp>
        <p:nvCxnSpPr>
          <p:cNvPr id="26" name="Straight Arrow Connector 25"/>
          <p:cNvCxnSpPr/>
          <p:nvPr/>
        </p:nvCxnSpPr>
        <p:spPr>
          <a:xfrm>
            <a:off x="807928" y="5105400"/>
            <a:ext cx="163047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1085204" y="4683660"/>
                <a:ext cx="1009572"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𝐴</m:t>
                      </m:r>
                      <m:d>
                        <m:dPr>
                          <m:begChr m:val="〈"/>
                          <m:endChr m:val="〉"/>
                          <m:ctrlPr>
                            <a:rPr lang="en-US" i="1">
                              <a:latin typeface="Cambria Math"/>
                            </a:rPr>
                          </m:ctrlPr>
                        </m:dPr>
                        <m:e>
                          <m:sSub>
                            <m:sSubPr>
                              <m:ctrlPr>
                                <a:rPr lang="en-US" i="1">
                                  <a:latin typeface="Cambria Math"/>
                                </a:rPr>
                              </m:ctrlPr>
                            </m:sSubPr>
                            <m:e>
                              <m:r>
                                <a:rPr lang="en-US" i="1">
                                  <a:latin typeface="Cambria Math"/>
                                </a:rPr>
                                <m:t>𝑆</m:t>
                              </m:r>
                            </m:e>
                            <m:sub>
                              <m:r>
                                <a:rPr lang="en-US" i="1">
                                  <a:latin typeface="Cambria Math"/>
                                </a:rPr>
                                <m:t>𝑖</m:t>
                              </m:r>
                            </m:sub>
                          </m:sSub>
                          <m:r>
                            <a:rPr lang="en-US" i="1">
                              <a:latin typeface="Cambria Math"/>
                            </a:rPr>
                            <m:t>,</m:t>
                          </m:r>
                          <m:sSub>
                            <m:sSubPr>
                              <m:ctrlPr>
                                <a:rPr lang="en-US" i="1">
                                  <a:latin typeface="Cambria Math"/>
                                </a:rPr>
                              </m:ctrlPr>
                            </m:sSubPr>
                            <m:e>
                              <m:r>
                                <a:rPr lang="en-US" i="1">
                                  <a:latin typeface="Cambria Math"/>
                                </a:rPr>
                                <m:t>𝑆</m:t>
                              </m:r>
                            </m:e>
                            <m:sub>
                              <m:r>
                                <a:rPr lang="en-US" i="1">
                                  <a:latin typeface="Cambria Math"/>
                                </a:rPr>
                                <m:t>𝑗</m:t>
                              </m:r>
                            </m:sub>
                          </m:sSub>
                        </m:e>
                      </m:d>
                    </m:oMath>
                  </m:oMathPara>
                </a14:m>
                <a:endParaRPr lang="en-US" dirty="0">
                  <a:latin typeface="+mj-lt"/>
                </a:endParaRPr>
              </a:p>
            </p:txBody>
          </p:sp>
        </mc:Choice>
        <mc:Fallback xmlns="">
          <p:sp>
            <p:nvSpPr>
              <p:cNvPr id="27" name="Rectangle 26"/>
              <p:cNvSpPr>
                <a:spLocks noRot="1" noChangeAspect="1" noMove="1" noResize="1" noEditPoints="1" noAdjustHandles="1" noChangeArrowheads="1" noChangeShapeType="1" noTextEdit="1"/>
              </p:cNvSpPr>
              <p:nvPr/>
            </p:nvSpPr>
            <p:spPr>
              <a:xfrm>
                <a:off x="1085205" y="4683660"/>
                <a:ext cx="1017330" cy="395558"/>
              </a:xfrm>
              <a:prstGeom prst="rect">
                <a:avLst/>
              </a:prstGeom>
              <a:blipFill rotWithShape="1">
                <a:blip r:embed="rId5"/>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181745" y="4176441"/>
                <a:ext cx="926023"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a:rPr>
                          </m:ctrlPr>
                        </m:sSubPr>
                        <m:e>
                          <m:r>
                            <m:rPr>
                              <m:nor/>
                            </m:rPr>
                            <a:rPr lang="en-US">
                              <a:solidFill>
                                <a:srgbClr val="FF0000"/>
                              </a:solidFill>
                              <a:latin typeface="+mj-lt"/>
                            </a:rPr>
                            <m:t>MI</m:t>
                          </m:r>
                          <m:d>
                            <m:dPr>
                              <m:ctrlPr>
                                <a:rPr lang="en-US" i="1">
                                  <a:solidFill>
                                    <a:srgbClr val="FF0000"/>
                                  </a:solidFill>
                                  <a:latin typeface="Cambria Math"/>
                                </a:rPr>
                              </m:ctrlPr>
                            </m:dPr>
                            <m:e>
                              <m:r>
                                <a:rPr lang="en-US" i="1">
                                  <a:solidFill>
                                    <a:srgbClr val="FF0000"/>
                                  </a:solidFill>
                                  <a:latin typeface="Cambria Math"/>
                                </a:rPr>
                                <m:t>𝐴</m:t>
                              </m:r>
                            </m:e>
                          </m:d>
                        </m:e>
                        <m:sub>
                          <m:r>
                            <a:rPr lang="en-US" i="1">
                              <a:solidFill>
                                <a:srgbClr val="FF0000"/>
                              </a:solidFill>
                              <a:latin typeface="Cambria Math"/>
                            </a:rPr>
                            <m:t>𝑗</m:t>
                          </m:r>
                        </m:sub>
                      </m:sSub>
                    </m:oMath>
                  </m:oMathPara>
                </a14:m>
                <a:endParaRPr lang="en-US" dirty="0">
                  <a:solidFill>
                    <a:srgbClr val="FF0000"/>
                  </a:solidFill>
                  <a:latin typeface="+mj-lt"/>
                </a:endParaRPr>
              </a:p>
            </p:txBody>
          </p:sp>
        </mc:Choice>
        <mc:Fallback xmlns="">
          <p:sp>
            <p:nvSpPr>
              <p:cNvPr id="28" name="Rectangle 27"/>
              <p:cNvSpPr>
                <a:spLocks noRot="1" noChangeAspect="1" noMove="1" noResize="1" noEditPoints="1" noAdjustHandles="1" noChangeArrowheads="1" noChangeShapeType="1" noTextEdit="1"/>
              </p:cNvSpPr>
              <p:nvPr/>
            </p:nvSpPr>
            <p:spPr>
              <a:xfrm>
                <a:off x="1181744" y="4176442"/>
                <a:ext cx="900375" cy="395558"/>
              </a:xfrm>
              <a:prstGeom prst="rect">
                <a:avLst/>
              </a:prstGeom>
              <a:blipFill rotWithShape="1">
                <a:blip r:embed="rId6"/>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28601" y="3956070"/>
                <a:ext cx="8619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DEA900"/>
                              </a:solidFill>
                              <a:latin typeface="Cambria Math"/>
                            </a:rPr>
                          </m:ctrlPr>
                        </m:sSubPr>
                        <m:e>
                          <m:r>
                            <m:rPr>
                              <m:nor/>
                            </m:rPr>
                            <a:rPr lang="en-US" b="0" i="0" smtClean="0">
                              <a:solidFill>
                                <a:srgbClr val="DEA900"/>
                              </a:solidFill>
                              <a:latin typeface="+mj-lt"/>
                            </a:rPr>
                            <m:t>O</m:t>
                          </m:r>
                          <m:r>
                            <m:rPr>
                              <m:nor/>
                            </m:rPr>
                            <a:rPr lang="en-US">
                              <a:solidFill>
                                <a:srgbClr val="DEA900"/>
                              </a:solidFill>
                              <a:latin typeface="+mj-lt"/>
                            </a:rPr>
                            <m:t>I</m:t>
                          </m:r>
                          <m:d>
                            <m:dPr>
                              <m:ctrlPr>
                                <a:rPr lang="en-US" i="1">
                                  <a:solidFill>
                                    <a:srgbClr val="DEA900"/>
                                  </a:solidFill>
                                  <a:latin typeface="Cambria Math"/>
                                </a:rPr>
                              </m:ctrlPr>
                            </m:dPr>
                            <m:e>
                              <m:r>
                                <a:rPr lang="en-US" i="1">
                                  <a:solidFill>
                                    <a:srgbClr val="DEA900"/>
                                  </a:solidFill>
                                  <a:latin typeface="Cambria Math"/>
                                </a:rPr>
                                <m:t>𝐴</m:t>
                              </m:r>
                            </m:e>
                          </m:d>
                        </m:e>
                        <m:sub>
                          <m:r>
                            <a:rPr lang="en-US" i="1">
                              <a:solidFill>
                                <a:srgbClr val="DEA900"/>
                              </a:solidFill>
                              <a:latin typeface="Cambria Math"/>
                            </a:rPr>
                            <m:t>𝑖</m:t>
                          </m:r>
                        </m:sub>
                      </m:sSub>
                    </m:oMath>
                  </m:oMathPara>
                </a14:m>
                <a:endParaRPr lang="en-US" dirty="0">
                  <a:latin typeface="+mj-lt"/>
                </a:endParaRPr>
              </a:p>
            </p:txBody>
          </p:sp>
        </mc:Choice>
        <mc:Fallback xmlns="">
          <p:sp>
            <p:nvSpPr>
              <p:cNvPr id="23" name="Rectangle 22"/>
              <p:cNvSpPr>
                <a:spLocks noRot="1" noChangeAspect="1" noMove="1" noResize="1" noEditPoints="1" noAdjustHandles="1" noChangeArrowheads="1" noChangeShapeType="1" noTextEdit="1"/>
              </p:cNvSpPr>
              <p:nvPr/>
            </p:nvSpPr>
            <p:spPr>
              <a:xfrm>
                <a:off x="228600" y="3956070"/>
                <a:ext cx="847475" cy="369332"/>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135050" y="4098032"/>
                <a:ext cx="881139"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DEA900"/>
                              </a:solidFill>
                              <a:latin typeface="Cambria Math"/>
                            </a:rPr>
                          </m:ctrlPr>
                        </m:sSubPr>
                        <m:e>
                          <m:r>
                            <m:rPr>
                              <m:nor/>
                            </m:rPr>
                            <a:rPr lang="en-US" b="0" i="0" smtClean="0">
                              <a:solidFill>
                                <a:srgbClr val="DEA900"/>
                              </a:solidFill>
                              <a:latin typeface="+mj-lt"/>
                            </a:rPr>
                            <m:t>O</m:t>
                          </m:r>
                          <m:r>
                            <m:rPr>
                              <m:nor/>
                            </m:rPr>
                            <a:rPr lang="en-US">
                              <a:solidFill>
                                <a:srgbClr val="DEA900"/>
                              </a:solidFill>
                              <a:latin typeface="+mj-lt"/>
                            </a:rPr>
                            <m:t>I</m:t>
                          </m:r>
                          <m:d>
                            <m:dPr>
                              <m:ctrlPr>
                                <a:rPr lang="en-US" i="1">
                                  <a:solidFill>
                                    <a:srgbClr val="DEA900"/>
                                  </a:solidFill>
                                  <a:latin typeface="Cambria Math"/>
                                </a:rPr>
                              </m:ctrlPr>
                            </m:dPr>
                            <m:e>
                              <m:r>
                                <a:rPr lang="en-US" i="1">
                                  <a:solidFill>
                                    <a:srgbClr val="DEA900"/>
                                  </a:solidFill>
                                  <a:latin typeface="Cambria Math"/>
                                </a:rPr>
                                <m:t>𝐴</m:t>
                              </m:r>
                            </m:e>
                          </m:d>
                        </m:e>
                        <m:sub>
                          <m:r>
                            <a:rPr lang="en-US" b="0" i="1" smtClean="0">
                              <a:solidFill>
                                <a:srgbClr val="DEA900"/>
                              </a:solidFill>
                              <a:latin typeface="Cambria Math"/>
                            </a:rPr>
                            <m:t>𝑗</m:t>
                          </m:r>
                        </m:sub>
                      </m:sSub>
                    </m:oMath>
                  </m:oMathPara>
                </a14:m>
                <a:endParaRPr lang="en-US" dirty="0">
                  <a:latin typeface="+mj-lt"/>
                </a:endParaRPr>
              </a:p>
            </p:txBody>
          </p:sp>
        </mc:Choice>
        <mc:Fallback xmlns="">
          <p:sp>
            <p:nvSpPr>
              <p:cNvPr id="30" name="Rectangle 29"/>
              <p:cNvSpPr>
                <a:spLocks noRot="1" noChangeAspect="1" noMove="1" noResize="1" noEditPoints="1" noAdjustHandles="1" noChangeArrowheads="1" noChangeShapeType="1" noTextEdit="1"/>
              </p:cNvSpPr>
              <p:nvPr/>
            </p:nvSpPr>
            <p:spPr>
              <a:xfrm>
                <a:off x="7135048" y="4098032"/>
                <a:ext cx="855491" cy="395558"/>
              </a:xfrm>
              <a:prstGeom prst="rect">
                <a:avLst/>
              </a:prstGeom>
              <a:blipFill rotWithShape="1">
                <a:blip r:embed="rId8"/>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5757783" y="2621578"/>
                <a:ext cx="4238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𝑆</m:t>
                          </m:r>
                        </m:e>
                        <m:sub>
                          <m:r>
                            <a:rPr lang="en-US" i="1">
                              <a:latin typeface="Cambria Math"/>
                            </a:rPr>
                            <m:t>𝑖</m:t>
                          </m:r>
                        </m:sub>
                      </m:sSub>
                    </m:oMath>
                  </m:oMathPara>
                </a14:m>
                <a:endParaRPr lang="en-US" dirty="0">
                  <a:latin typeface="+mj-lt"/>
                </a:endParaRPr>
              </a:p>
            </p:txBody>
          </p:sp>
        </mc:Choice>
        <mc:Fallback xmlns="">
          <p:sp>
            <p:nvSpPr>
              <p:cNvPr id="31" name="Rectangle 30"/>
              <p:cNvSpPr>
                <a:spLocks noRot="1" noChangeAspect="1" noMove="1" noResize="1" noEditPoints="1" noAdjustHandles="1" noChangeArrowheads="1" noChangeShapeType="1" noTextEdit="1"/>
              </p:cNvSpPr>
              <p:nvPr/>
            </p:nvSpPr>
            <p:spPr>
              <a:xfrm>
                <a:off x="5757782" y="2621578"/>
                <a:ext cx="428707" cy="369332"/>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8091447" y="3934652"/>
                <a:ext cx="422616"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𝑆</m:t>
                          </m:r>
                        </m:e>
                        <m:sub>
                          <m:r>
                            <a:rPr lang="en-US" b="0" i="1" smtClean="0">
                              <a:latin typeface="Cambria Math"/>
                            </a:rPr>
                            <m:t>𝑗</m:t>
                          </m:r>
                        </m:sub>
                      </m:sSub>
                    </m:oMath>
                  </m:oMathPara>
                </a14:m>
                <a:endParaRPr lang="en-US" dirty="0">
                  <a:latin typeface="+mj-lt"/>
                </a:endParaRPr>
              </a:p>
            </p:txBody>
          </p:sp>
        </mc:Choice>
        <mc:Fallback xmlns="">
          <p:sp>
            <p:nvSpPr>
              <p:cNvPr id="32" name="Rectangle 31"/>
              <p:cNvSpPr>
                <a:spLocks noRot="1" noChangeAspect="1" noMove="1" noResize="1" noEditPoints="1" noAdjustHandles="1" noChangeArrowheads="1" noChangeShapeType="1" noTextEdit="1"/>
              </p:cNvSpPr>
              <p:nvPr/>
            </p:nvSpPr>
            <p:spPr>
              <a:xfrm>
                <a:off x="8091446" y="3934652"/>
                <a:ext cx="429861" cy="395558"/>
              </a:xfrm>
              <a:prstGeom prst="rect">
                <a:avLst/>
              </a:prstGeom>
              <a:blipFill rotWithShape="1">
                <a:blip r:embed="rId10"/>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52400" y="5257800"/>
                <a:ext cx="8610600" cy="668645"/>
              </a:xfrm>
              <a:prstGeom prst="rect">
                <a:avLst/>
              </a:prstGeom>
            </p:spPr>
            <p:txBody>
              <a:bodyPr wrap="square">
                <a:spAutoFit/>
              </a:bodyPr>
              <a:lstStyle/>
              <a:p>
                <a14:m>
                  <m:oMath xmlns:m="http://schemas.openxmlformats.org/officeDocument/2006/math">
                    <m:sSub>
                      <m:sSubPr>
                        <m:ctrlPr>
                          <a:rPr lang="en-US" i="1">
                            <a:latin typeface="Cambria Math"/>
                          </a:rPr>
                        </m:ctrlPr>
                      </m:sSubPr>
                      <m:e>
                        <m:r>
                          <m:rPr>
                            <m:nor/>
                          </m:rPr>
                          <a:rPr lang="en-US" b="0" i="0" smtClean="0">
                            <a:latin typeface="+mj-lt"/>
                          </a:rPr>
                          <m:t>O</m:t>
                        </m:r>
                        <m:r>
                          <m:rPr>
                            <m:nor/>
                          </m:rPr>
                          <a:rPr lang="en-US">
                            <a:latin typeface="+mj-lt"/>
                          </a:rPr>
                          <m:t>I</m:t>
                        </m:r>
                        <m:d>
                          <m:dPr>
                            <m:ctrlPr>
                              <a:rPr lang="en-US" i="1">
                                <a:latin typeface="Cambria Math"/>
                              </a:rPr>
                            </m:ctrlPr>
                          </m:dPr>
                          <m:e>
                            <m:r>
                              <a:rPr lang="en-US" i="1">
                                <a:latin typeface="Cambria Math"/>
                              </a:rPr>
                              <m:t>𝐴</m:t>
                            </m:r>
                          </m:e>
                        </m:d>
                      </m:e>
                      <m:sub>
                        <m:r>
                          <a:rPr lang="en-US" i="1">
                            <a:latin typeface="Cambria Math"/>
                          </a:rPr>
                          <m:t>𝑖</m:t>
                        </m:r>
                      </m:sub>
                    </m:sSub>
                  </m:oMath>
                </a14:m>
                <a:r>
                  <a:rPr lang="en-US" dirty="0">
                    <a:latin typeface="+mj-lt"/>
                  </a:rPr>
                  <a:t> - Summed intensity of all peaks in the </a:t>
                </a:r>
                <a14:m>
                  <m:oMath xmlns:m="http://schemas.openxmlformats.org/officeDocument/2006/math">
                    <m:r>
                      <a:rPr lang="en-US" i="1">
                        <a:latin typeface="Cambria Math"/>
                      </a:rPr>
                      <m:t>𝑚</m:t>
                    </m:r>
                    <m:r>
                      <a:rPr lang="en-US" i="1">
                        <a:latin typeface="Cambria Math"/>
                      </a:rPr>
                      <m:t>/</m:t>
                    </m:r>
                    <m:r>
                      <a:rPr lang="en-US" i="1">
                        <a:latin typeface="Cambria Math"/>
                      </a:rPr>
                      <m:t>𝑧</m:t>
                    </m:r>
                  </m:oMath>
                </a14:m>
                <a:r>
                  <a:rPr lang="en-US" dirty="0">
                    <a:latin typeface="+mj-lt"/>
                  </a:rPr>
                  <a:t> range of </a:t>
                </a:r>
                <a14:m>
                  <m:oMath xmlns:m="http://schemas.openxmlformats.org/officeDocument/2006/math">
                    <m:sSub>
                      <m:sSubPr>
                        <m:ctrlPr>
                          <a:rPr lang="en-US" i="1">
                            <a:latin typeface="Cambria Math"/>
                          </a:rPr>
                        </m:ctrlPr>
                      </m:sSubPr>
                      <m:e>
                        <m:r>
                          <a:rPr lang="en-US" i="1">
                            <a:latin typeface="Cambria Math"/>
                          </a:rPr>
                          <m:t>𝑆</m:t>
                        </m:r>
                      </m:e>
                      <m:sub>
                        <m:r>
                          <a:rPr lang="en-US" i="1">
                            <a:latin typeface="Cambria Math"/>
                          </a:rPr>
                          <m:t>𝑖</m:t>
                        </m:r>
                      </m:sub>
                    </m:sSub>
                  </m:oMath>
                </a14:m>
                <a:r>
                  <a:rPr lang="en-US" dirty="0">
                    <a:latin typeface="+mj-lt"/>
                  </a:rPr>
                  <a:t> that overlaps with the aligned </a:t>
                </a:r>
                <a14:m>
                  <m:oMath xmlns:m="http://schemas.openxmlformats.org/officeDocument/2006/math">
                    <m:r>
                      <a:rPr lang="en-US" i="1">
                        <a:latin typeface="Cambria Math"/>
                      </a:rPr>
                      <m:t>𝑚</m:t>
                    </m:r>
                    <m:r>
                      <a:rPr lang="en-US" i="1">
                        <a:latin typeface="Cambria Math"/>
                      </a:rPr>
                      <m:t>/</m:t>
                    </m:r>
                    <m:r>
                      <a:rPr lang="en-US" i="1">
                        <a:latin typeface="Cambria Math"/>
                      </a:rPr>
                      <m:t>𝑧</m:t>
                    </m:r>
                  </m:oMath>
                </a14:m>
                <a:r>
                  <a:rPr lang="en-US" dirty="0">
                    <a:latin typeface="+mj-lt"/>
                  </a:rPr>
                  <a:t> range of </a:t>
                </a:r>
                <a14:m>
                  <m:oMath xmlns:m="http://schemas.openxmlformats.org/officeDocument/2006/math">
                    <m:sSub>
                      <m:sSubPr>
                        <m:ctrlPr>
                          <a:rPr lang="en-US" i="1">
                            <a:latin typeface="Cambria Math"/>
                          </a:rPr>
                        </m:ctrlPr>
                      </m:sSubPr>
                      <m:e>
                        <m:r>
                          <a:rPr lang="en-US" i="1">
                            <a:latin typeface="Cambria Math"/>
                          </a:rPr>
                          <m:t>𝑆</m:t>
                        </m:r>
                      </m:e>
                      <m:sub>
                        <m:r>
                          <a:rPr lang="en-US" i="1">
                            <a:latin typeface="Cambria Math"/>
                          </a:rPr>
                          <m:t>𝑗</m:t>
                        </m:r>
                      </m:sub>
                    </m:sSub>
                  </m:oMath>
                </a14:m>
                <a:endParaRPr lang="en-US" dirty="0">
                  <a:latin typeface="+mj-lt"/>
                </a:endParaRPr>
              </a:p>
            </p:txBody>
          </p:sp>
        </mc:Choice>
        <mc:Fallback xmlns="">
          <p:sp>
            <p:nvSpPr>
              <p:cNvPr id="33" name="Rectangle 32"/>
              <p:cNvSpPr>
                <a:spLocks noRot="1" noChangeAspect="1" noMove="1" noResize="1" noEditPoints="1" noAdjustHandles="1" noChangeArrowheads="1" noChangeShapeType="1" noTextEdit="1"/>
              </p:cNvSpPr>
              <p:nvPr/>
            </p:nvSpPr>
            <p:spPr>
              <a:xfrm>
                <a:off x="152400" y="5257800"/>
                <a:ext cx="8610600" cy="672556"/>
              </a:xfrm>
              <a:prstGeom prst="rect">
                <a:avLst/>
              </a:prstGeom>
              <a:blipFill rotWithShape="1">
                <a:blip r:embed="rId11"/>
                <a:stretch>
                  <a:fillRect l="-566" t="-4545"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617966" y="5930714"/>
                <a:ext cx="3536673" cy="7206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a:latin typeface="+mj-lt"/>
                        </a:rPr>
                        <m:t>score</m:t>
                      </m:r>
                      <m:d>
                        <m:dPr>
                          <m:ctrlPr>
                            <a:rPr lang="en-US" i="1">
                              <a:latin typeface="Cambria Math"/>
                            </a:rPr>
                          </m:ctrlPr>
                        </m:dPr>
                        <m:e>
                          <m:r>
                            <a:rPr lang="en-US" i="1">
                              <a:latin typeface="Cambria Math"/>
                            </a:rPr>
                            <m:t>𝐴</m:t>
                          </m:r>
                        </m:e>
                      </m:d>
                      <m:r>
                        <a:rPr lang="en-US" i="1">
                          <a:latin typeface="Cambria Math"/>
                        </a:rPr>
                        <m:t>=</m:t>
                      </m:r>
                      <m:r>
                        <m:rPr>
                          <m:nor/>
                        </m:rPr>
                        <a:rPr lang="en-US">
                          <a:latin typeface="+mj-lt"/>
                        </a:rPr>
                        <m:t>min</m:t>
                      </m:r>
                      <m:d>
                        <m:dPr>
                          <m:ctrlPr>
                            <a:rPr lang="en-US" i="1">
                              <a:latin typeface="Cambria Math"/>
                            </a:rPr>
                          </m:ctrlPr>
                        </m:dPr>
                        <m:e>
                          <m:f>
                            <m:fPr>
                              <m:ctrlPr>
                                <a:rPr lang="en-US" i="1">
                                  <a:latin typeface="Cambria Math"/>
                                </a:rPr>
                              </m:ctrlPr>
                            </m:fPr>
                            <m:num>
                              <m:sSub>
                                <m:sSubPr>
                                  <m:ctrlPr>
                                    <a:rPr lang="en-US" i="1">
                                      <a:solidFill>
                                        <a:srgbClr val="FF0000"/>
                                      </a:solidFill>
                                      <a:latin typeface="Cambria Math"/>
                                    </a:rPr>
                                  </m:ctrlPr>
                                </m:sSubPr>
                                <m:e>
                                  <m:r>
                                    <m:rPr>
                                      <m:nor/>
                                    </m:rPr>
                                    <a:rPr lang="en-US">
                                      <a:solidFill>
                                        <a:srgbClr val="FF0000"/>
                                      </a:solidFill>
                                      <a:latin typeface="+mj-lt"/>
                                    </a:rPr>
                                    <m:t>MI</m:t>
                                  </m:r>
                                  <m:d>
                                    <m:dPr>
                                      <m:ctrlPr>
                                        <a:rPr lang="en-US" i="1">
                                          <a:solidFill>
                                            <a:srgbClr val="FF0000"/>
                                          </a:solidFill>
                                          <a:latin typeface="Cambria Math"/>
                                        </a:rPr>
                                      </m:ctrlPr>
                                    </m:dPr>
                                    <m:e>
                                      <m:r>
                                        <a:rPr lang="en-US" i="1">
                                          <a:solidFill>
                                            <a:srgbClr val="FF0000"/>
                                          </a:solidFill>
                                          <a:latin typeface="Cambria Math"/>
                                        </a:rPr>
                                        <m:t>𝐴</m:t>
                                      </m:r>
                                    </m:e>
                                  </m:d>
                                </m:e>
                                <m:sub>
                                  <m:r>
                                    <a:rPr lang="en-US" i="1">
                                      <a:solidFill>
                                        <a:srgbClr val="FF0000"/>
                                      </a:solidFill>
                                      <a:latin typeface="Cambria Math"/>
                                    </a:rPr>
                                    <m:t>𝑖</m:t>
                                  </m:r>
                                </m:sub>
                              </m:sSub>
                            </m:num>
                            <m:den>
                              <m:sSub>
                                <m:sSubPr>
                                  <m:ctrlPr>
                                    <a:rPr lang="en-US" i="1">
                                      <a:solidFill>
                                        <a:srgbClr val="DEA900"/>
                                      </a:solidFill>
                                      <a:latin typeface="Cambria Math"/>
                                    </a:rPr>
                                  </m:ctrlPr>
                                </m:sSubPr>
                                <m:e>
                                  <m:r>
                                    <m:rPr>
                                      <m:nor/>
                                    </m:rPr>
                                    <a:rPr lang="en-US" b="0" i="0" smtClean="0">
                                      <a:solidFill>
                                        <a:srgbClr val="DEA900"/>
                                      </a:solidFill>
                                      <a:latin typeface="+mj-lt"/>
                                    </a:rPr>
                                    <m:t>O</m:t>
                                  </m:r>
                                  <m:r>
                                    <m:rPr>
                                      <m:nor/>
                                    </m:rPr>
                                    <a:rPr lang="en-US">
                                      <a:solidFill>
                                        <a:srgbClr val="DEA900"/>
                                      </a:solidFill>
                                      <a:latin typeface="+mj-lt"/>
                                    </a:rPr>
                                    <m:t>I</m:t>
                                  </m:r>
                                  <m:d>
                                    <m:dPr>
                                      <m:ctrlPr>
                                        <a:rPr lang="en-US" i="1">
                                          <a:solidFill>
                                            <a:srgbClr val="DEA900"/>
                                          </a:solidFill>
                                          <a:latin typeface="Cambria Math"/>
                                        </a:rPr>
                                      </m:ctrlPr>
                                    </m:dPr>
                                    <m:e>
                                      <m:r>
                                        <a:rPr lang="en-US" i="1">
                                          <a:solidFill>
                                            <a:srgbClr val="DEA900"/>
                                          </a:solidFill>
                                          <a:latin typeface="Cambria Math"/>
                                        </a:rPr>
                                        <m:t>𝐴</m:t>
                                      </m:r>
                                    </m:e>
                                  </m:d>
                                </m:e>
                                <m:sub>
                                  <m:r>
                                    <a:rPr lang="en-US" i="1">
                                      <a:solidFill>
                                        <a:srgbClr val="DEA900"/>
                                      </a:solidFill>
                                      <a:latin typeface="Cambria Math"/>
                                    </a:rPr>
                                    <m:t>𝑖</m:t>
                                  </m:r>
                                </m:sub>
                              </m:sSub>
                            </m:den>
                          </m:f>
                          <m:r>
                            <a:rPr lang="en-US" i="1">
                              <a:latin typeface="Cambria Math"/>
                            </a:rPr>
                            <m:t>,</m:t>
                          </m:r>
                          <m:f>
                            <m:fPr>
                              <m:ctrlPr>
                                <a:rPr lang="en-US" i="1">
                                  <a:latin typeface="Cambria Math"/>
                                </a:rPr>
                              </m:ctrlPr>
                            </m:fPr>
                            <m:num>
                              <m:sSub>
                                <m:sSubPr>
                                  <m:ctrlPr>
                                    <a:rPr lang="en-US" i="1">
                                      <a:solidFill>
                                        <a:srgbClr val="FF0000"/>
                                      </a:solidFill>
                                      <a:latin typeface="Cambria Math"/>
                                    </a:rPr>
                                  </m:ctrlPr>
                                </m:sSubPr>
                                <m:e>
                                  <m:r>
                                    <m:rPr>
                                      <m:nor/>
                                    </m:rPr>
                                    <a:rPr lang="en-US">
                                      <a:solidFill>
                                        <a:srgbClr val="FF0000"/>
                                      </a:solidFill>
                                      <a:latin typeface="+mj-lt"/>
                                    </a:rPr>
                                    <m:t>MI</m:t>
                                  </m:r>
                                  <m:d>
                                    <m:dPr>
                                      <m:ctrlPr>
                                        <a:rPr lang="en-US" i="1">
                                          <a:solidFill>
                                            <a:srgbClr val="FF0000"/>
                                          </a:solidFill>
                                          <a:latin typeface="Cambria Math"/>
                                        </a:rPr>
                                      </m:ctrlPr>
                                    </m:dPr>
                                    <m:e>
                                      <m:r>
                                        <a:rPr lang="en-US" i="1">
                                          <a:solidFill>
                                            <a:srgbClr val="FF0000"/>
                                          </a:solidFill>
                                          <a:latin typeface="Cambria Math"/>
                                        </a:rPr>
                                        <m:t>𝐴</m:t>
                                      </m:r>
                                    </m:e>
                                  </m:d>
                                </m:e>
                                <m:sub>
                                  <m:r>
                                    <a:rPr lang="en-US" i="1">
                                      <a:solidFill>
                                        <a:srgbClr val="FF0000"/>
                                      </a:solidFill>
                                      <a:latin typeface="Cambria Math"/>
                                    </a:rPr>
                                    <m:t>𝑗</m:t>
                                  </m:r>
                                </m:sub>
                              </m:sSub>
                            </m:num>
                            <m:den>
                              <m:sSub>
                                <m:sSubPr>
                                  <m:ctrlPr>
                                    <a:rPr lang="en-US" i="1">
                                      <a:solidFill>
                                        <a:srgbClr val="DEA900"/>
                                      </a:solidFill>
                                      <a:latin typeface="Cambria Math"/>
                                    </a:rPr>
                                  </m:ctrlPr>
                                </m:sSubPr>
                                <m:e>
                                  <m:r>
                                    <m:rPr>
                                      <m:nor/>
                                    </m:rPr>
                                    <a:rPr lang="en-US" b="0" i="0" smtClean="0">
                                      <a:solidFill>
                                        <a:srgbClr val="DEA900"/>
                                      </a:solidFill>
                                      <a:latin typeface="+mj-lt"/>
                                    </a:rPr>
                                    <m:t>O</m:t>
                                  </m:r>
                                  <m:r>
                                    <m:rPr>
                                      <m:nor/>
                                    </m:rPr>
                                    <a:rPr lang="en-US">
                                      <a:solidFill>
                                        <a:srgbClr val="DEA900"/>
                                      </a:solidFill>
                                      <a:latin typeface="+mj-lt"/>
                                    </a:rPr>
                                    <m:t>I</m:t>
                                  </m:r>
                                  <m:d>
                                    <m:dPr>
                                      <m:ctrlPr>
                                        <a:rPr lang="en-US" i="1">
                                          <a:solidFill>
                                            <a:srgbClr val="DEA900"/>
                                          </a:solidFill>
                                          <a:latin typeface="Cambria Math"/>
                                        </a:rPr>
                                      </m:ctrlPr>
                                    </m:dPr>
                                    <m:e>
                                      <m:r>
                                        <a:rPr lang="en-US" i="1">
                                          <a:solidFill>
                                            <a:srgbClr val="DEA900"/>
                                          </a:solidFill>
                                          <a:latin typeface="Cambria Math"/>
                                        </a:rPr>
                                        <m:t>𝐴</m:t>
                                      </m:r>
                                    </m:e>
                                  </m:d>
                                </m:e>
                                <m:sub>
                                  <m:r>
                                    <a:rPr lang="en-US" i="1">
                                      <a:solidFill>
                                        <a:srgbClr val="DEA900"/>
                                      </a:solidFill>
                                      <a:latin typeface="Cambria Math"/>
                                    </a:rPr>
                                    <m:t>𝑗</m:t>
                                  </m:r>
                                </m:sub>
                              </m:sSub>
                              <m:r>
                                <m:rPr>
                                  <m:nor/>
                                </m:rPr>
                                <a:rPr lang="en-US" dirty="0">
                                  <a:solidFill>
                                    <a:srgbClr val="DEA900"/>
                                  </a:solidFill>
                                  <a:latin typeface="+mj-lt"/>
                                </a:rPr>
                                <m:t> </m:t>
                              </m:r>
                            </m:den>
                          </m:f>
                        </m:e>
                      </m:d>
                    </m:oMath>
                  </m:oMathPara>
                </a14:m>
                <a:endParaRPr lang="en-US" dirty="0">
                  <a:latin typeface="+mj-lt"/>
                </a:endParaRPr>
              </a:p>
            </p:txBody>
          </p:sp>
        </mc:Choice>
        <mc:Fallback xmlns="">
          <p:sp>
            <p:nvSpPr>
              <p:cNvPr id="34" name="Rectangle 33"/>
              <p:cNvSpPr>
                <a:spLocks noRot="1" noChangeAspect="1" noMove="1" noResize="1" noEditPoints="1" noAdjustHandles="1" noChangeArrowheads="1" noChangeShapeType="1" noTextEdit="1"/>
              </p:cNvSpPr>
              <p:nvPr/>
            </p:nvSpPr>
            <p:spPr>
              <a:xfrm>
                <a:off x="617966" y="5930713"/>
                <a:ext cx="3494354" cy="724557"/>
              </a:xfrm>
              <a:prstGeom prst="rect">
                <a:avLst/>
              </a:prstGeom>
              <a:blipFill rotWithShape="1">
                <a:blip r:embed="rId12"/>
                <a:stretch>
                  <a:fillRect/>
                </a:stretch>
              </a:blipFill>
            </p:spPr>
            <p:txBody>
              <a:bodyPr/>
              <a:lstStyle/>
              <a:p>
                <a:r>
                  <a:rPr lang="en-US">
                    <a:noFill/>
                  </a:rPr>
                  <a:t> </a:t>
                </a:r>
              </a:p>
            </p:txBody>
          </p:sp>
        </mc:Fallback>
      </mc:AlternateContent>
      <p:sp>
        <p:nvSpPr>
          <p:cNvPr id="35" name="TextBox 34"/>
          <p:cNvSpPr txBox="1"/>
          <p:nvPr/>
        </p:nvSpPr>
        <p:spPr>
          <a:xfrm>
            <a:off x="3962401" y="6106370"/>
            <a:ext cx="2859437" cy="369332"/>
          </a:xfrm>
          <a:prstGeom prst="rect">
            <a:avLst/>
          </a:prstGeom>
          <a:noFill/>
        </p:spPr>
        <p:txBody>
          <a:bodyPr wrap="none" rtlCol="0">
            <a:spAutoFit/>
          </a:bodyPr>
          <a:lstStyle/>
          <a:p>
            <a:r>
              <a:rPr lang="en-US" dirty="0" smtClean="0">
                <a:latin typeface="+mj-lt"/>
              </a:rPr>
              <a:t>* number of matching peaks</a:t>
            </a:r>
            <a:endParaRPr lang="en-US" dirty="0">
              <a:latin typeface="+mj-lt"/>
            </a:endParaRPr>
          </a:p>
        </p:txBody>
      </p:sp>
    </p:spTree>
    <p:extLst>
      <p:ext uri="{BB962C8B-B14F-4D97-AF65-F5344CB8AC3E}">
        <p14:creationId xmlns:p14="http://schemas.microsoft.com/office/powerpoint/2010/main" val="19323742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Meta-Assembly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514350" indent="-514350"/>
                <a:r>
                  <a:rPr lang="en-US" dirty="0" smtClean="0">
                    <a:latin typeface="+mj-lt"/>
                  </a:rPr>
                  <a:t>Group aligned </a:t>
                </a:r>
                <a:r>
                  <a:rPr lang="en-US" dirty="0" err="1" smtClean="0">
                    <a:latin typeface="+mj-lt"/>
                  </a:rPr>
                  <a:t>contig</a:t>
                </a:r>
                <a:r>
                  <a:rPr lang="en-US" dirty="0" smtClean="0">
                    <a:latin typeface="+mj-lt"/>
                  </a:rPr>
                  <a:t> PRM spectra into </a:t>
                </a:r>
                <a:r>
                  <a:rPr lang="en-US" i="1" dirty="0" smtClean="0">
                    <a:latin typeface="+mj-lt"/>
                  </a:rPr>
                  <a:t>meta-</a:t>
                </a:r>
                <a:r>
                  <a:rPr lang="en-US" i="1" dirty="0" err="1" smtClean="0">
                    <a:latin typeface="+mj-lt"/>
                  </a:rPr>
                  <a:t>contigs</a:t>
                </a:r>
                <a:endParaRPr lang="en-US" i="1" dirty="0" smtClean="0">
                  <a:latin typeface="+mj-lt"/>
                </a:endParaRPr>
              </a:p>
              <a:p>
                <a:pPr marL="514350" indent="-514350"/>
                <a:r>
                  <a:rPr lang="en-US" dirty="0" smtClean="0">
                    <a:latin typeface="+mj-lt"/>
                  </a:rPr>
                  <a:t>Construct a graph where </a:t>
                </a:r>
                <a:r>
                  <a:rPr lang="en-US" dirty="0">
                    <a:latin typeface="+mj-lt"/>
                  </a:rPr>
                  <a:t>each vertex is a meta-</a:t>
                </a:r>
                <a:r>
                  <a:rPr lang="en-US" dirty="0" err="1">
                    <a:latin typeface="+mj-lt"/>
                  </a:rPr>
                  <a:t>contig</a:t>
                </a:r>
                <a:r>
                  <a:rPr lang="en-US" dirty="0">
                    <a:latin typeface="+mj-lt"/>
                  </a:rPr>
                  <a:t> </a:t>
                </a:r>
                <a14:m>
                  <m:oMath xmlns:m="http://schemas.openxmlformats.org/officeDocument/2006/math">
                    <m:sSub>
                      <m:sSubPr>
                        <m:ctrlPr>
                          <a:rPr lang="en-US" i="1">
                            <a:latin typeface="Cambria Math"/>
                          </a:rPr>
                        </m:ctrlPr>
                      </m:sSubPr>
                      <m:e>
                        <m:r>
                          <a:rPr lang="en-US" i="1">
                            <a:latin typeface="Cambria Math"/>
                          </a:rPr>
                          <m:t>𝑀</m:t>
                        </m:r>
                      </m:e>
                      <m:sub>
                        <m:r>
                          <a:rPr lang="en-US" i="1">
                            <a:latin typeface="Cambria Math"/>
                          </a:rPr>
                          <m:t>𝑖</m:t>
                        </m:r>
                      </m:sub>
                    </m:sSub>
                  </m:oMath>
                </a14:m>
                <a:r>
                  <a:rPr lang="en-US" dirty="0">
                    <a:latin typeface="+mj-lt"/>
                  </a:rPr>
                  <a:t> initialized to SPS </a:t>
                </a:r>
                <a:r>
                  <a:rPr lang="en-US" dirty="0" err="1">
                    <a:latin typeface="+mj-lt"/>
                  </a:rPr>
                  <a:t>contig</a:t>
                </a:r>
                <a:r>
                  <a:rPr lang="en-US" dirty="0">
                    <a:latin typeface="+mj-lt"/>
                  </a:rPr>
                  <a:t> </a:t>
                </a:r>
                <a14:m>
                  <m:oMath xmlns:m="http://schemas.openxmlformats.org/officeDocument/2006/math">
                    <m:sSub>
                      <m:sSubPr>
                        <m:ctrlPr>
                          <a:rPr lang="en-US" i="1">
                            <a:latin typeface="Cambria Math"/>
                          </a:rPr>
                        </m:ctrlPr>
                      </m:sSubPr>
                      <m:e>
                        <m:r>
                          <a:rPr lang="en-US" i="1">
                            <a:latin typeface="Cambria Math"/>
                          </a:rPr>
                          <m:t>𝑆</m:t>
                        </m:r>
                      </m:e>
                      <m:sub>
                        <m:r>
                          <a:rPr lang="en-US" i="1">
                            <a:latin typeface="Cambria Math"/>
                          </a:rPr>
                          <m:t>𝑖</m:t>
                        </m:r>
                      </m:sub>
                    </m:sSub>
                  </m:oMath>
                </a14:m>
                <a:r>
                  <a:rPr lang="en-US" dirty="0">
                    <a:latin typeface="+mj-lt"/>
                  </a:rPr>
                  <a:t> and meta-</a:t>
                </a:r>
                <a:r>
                  <a:rPr lang="en-US" dirty="0" err="1">
                    <a:latin typeface="+mj-lt"/>
                  </a:rPr>
                  <a:t>contig</a:t>
                </a:r>
                <a:r>
                  <a:rPr lang="en-US" dirty="0">
                    <a:latin typeface="+mj-lt"/>
                  </a:rPr>
                  <a:t> vertices are connected by scored </a:t>
                </a:r>
                <a:r>
                  <a:rPr lang="en-US" i="1" dirty="0">
                    <a:latin typeface="+mj-lt"/>
                  </a:rPr>
                  <a:t>alignment edges</a:t>
                </a:r>
                <a:r>
                  <a:rPr lang="en-US" dirty="0">
                    <a:latin typeface="+mj-lt"/>
                  </a:rPr>
                  <a:t> labeled with shifts </a:t>
                </a:r>
                <a14:m>
                  <m:oMath xmlns:m="http://schemas.openxmlformats.org/officeDocument/2006/math">
                    <m:r>
                      <a:rPr lang="en-US" i="1">
                        <a:latin typeface="Cambria Math"/>
                      </a:rPr>
                      <m:t>𝐴</m:t>
                    </m:r>
                    <m:d>
                      <m:dPr>
                        <m:begChr m:val="〈"/>
                        <m:endChr m:val="〉"/>
                        <m:ctrlPr>
                          <a:rPr lang="en-US" i="1">
                            <a:latin typeface="Cambria Math"/>
                          </a:rPr>
                        </m:ctrlPr>
                      </m:dPr>
                      <m:e>
                        <m:sSub>
                          <m:sSubPr>
                            <m:ctrlPr>
                              <a:rPr lang="en-US" i="1">
                                <a:latin typeface="Cambria Math"/>
                              </a:rPr>
                            </m:ctrlPr>
                          </m:sSubPr>
                          <m:e>
                            <m:r>
                              <a:rPr lang="en-US" i="1">
                                <a:latin typeface="Cambria Math"/>
                              </a:rPr>
                              <m:t>𝑀</m:t>
                            </m:r>
                          </m:e>
                          <m:sub>
                            <m:r>
                              <a:rPr lang="en-US" i="1">
                                <a:latin typeface="Cambria Math"/>
                              </a:rPr>
                              <m:t>𝑖</m:t>
                            </m:r>
                          </m:sub>
                        </m:sSub>
                        <m:r>
                          <a:rPr lang="en-US" i="1">
                            <a:latin typeface="Cambria Math"/>
                          </a:rPr>
                          <m:t>,</m:t>
                        </m:r>
                        <m:sSub>
                          <m:sSubPr>
                            <m:ctrlPr>
                              <a:rPr lang="en-US" i="1">
                                <a:latin typeface="Cambria Math"/>
                              </a:rPr>
                            </m:ctrlPr>
                          </m:sSubPr>
                          <m:e>
                            <m:r>
                              <a:rPr lang="en-US" i="1">
                                <a:latin typeface="Cambria Math"/>
                              </a:rPr>
                              <m:t>𝑀</m:t>
                            </m:r>
                          </m:e>
                          <m:sub>
                            <m:r>
                              <a:rPr lang="en-US" i="1">
                                <a:latin typeface="Cambria Math"/>
                              </a:rPr>
                              <m:t>𝑗</m:t>
                            </m:r>
                          </m:sub>
                        </m:sSub>
                      </m:e>
                    </m:d>
                  </m:oMath>
                </a14:m>
                <a:r>
                  <a:rPr lang="en-US" dirty="0">
                    <a:latin typeface="+mj-lt"/>
                  </a:rPr>
                  <a:t>, </a:t>
                </a:r>
                <a:r>
                  <a:rPr lang="en-US" dirty="0"/>
                  <a:t>scores </a:t>
                </a:r>
                <a14:m>
                  <m:oMath xmlns:m="http://schemas.openxmlformats.org/officeDocument/2006/math">
                    <m:r>
                      <m:rPr>
                        <m:nor/>
                      </m:rPr>
                      <a:rPr lang="en-US"/>
                      <m:t>score</m:t>
                    </m:r>
                    <m:d>
                      <m:dPr>
                        <m:ctrlPr>
                          <a:rPr lang="en-US" i="1">
                            <a:latin typeface="Cambria Math"/>
                          </a:rPr>
                        </m:ctrlPr>
                      </m:dPr>
                      <m:e>
                        <m:r>
                          <a:rPr lang="en-US" i="1">
                            <a:latin typeface="Cambria Math"/>
                          </a:rPr>
                          <m:t>𝐴</m:t>
                        </m:r>
                        <m:d>
                          <m:dPr>
                            <m:begChr m:val="〈"/>
                            <m:endChr m:val="〉"/>
                            <m:ctrlPr>
                              <a:rPr lang="en-US" i="1">
                                <a:latin typeface="Cambria Math"/>
                              </a:rPr>
                            </m:ctrlPr>
                          </m:dPr>
                          <m:e>
                            <m:sSub>
                              <m:sSubPr>
                                <m:ctrlPr>
                                  <a:rPr lang="en-US" i="1">
                                    <a:latin typeface="Cambria Math"/>
                                  </a:rPr>
                                </m:ctrlPr>
                              </m:sSubPr>
                              <m:e>
                                <m:r>
                                  <a:rPr lang="en-US" i="1">
                                    <a:latin typeface="Cambria Math"/>
                                  </a:rPr>
                                  <m:t>𝑀</m:t>
                                </m:r>
                              </m:e>
                              <m:sub>
                                <m:r>
                                  <a:rPr lang="en-US" i="1">
                                    <a:latin typeface="Cambria Math"/>
                                  </a:rPr>
                                  <m:t>𝑖</m:t>
                                </m:r>
                              </m:sub>
                            </m:sSub>
                            <m:r>
                              <a:rPr lang="en-US" i="1">
                                <a:latin typeface="Cambria Math"/>
                              </a:rPr>
                              <m:t>,</m:t>
                            </m:r>
                            <m:sSub>
                              <m:sSubPr>
                                <m:ctrlPr>
                                  <a:rPr lang="en-US" i="1">
                                    <a:latin typeface="Cambria Math"/>
                                  </a:rPr>
                                </m:ctrlPr>
                              </m:sSubPr>
                              <m:e>
                                <m:r>
                                  <a:rPr lang="en-US" i="1">
                                    <a:latin typeface="Cambria Math"/>
                                  </a:rPr>
                                  <m:t>𝑀</m:t>
                                </m:r>
                              </m:e>
                              <m:sub>
                                <m:r>
                                  <a:rPr lang="en-US" i="1">
                                    <a:latin typeface="Cambria Math"/>
                                  </a:rPr>
                                  <m:t>𝑗</m:t>
                                </m:r>
                              </m:sub>
                            </m:sSub>
                          </m:e>
                        </m:d>
                      </m:e>
                    </m:d>
                  </m:oMath>
                </a14:m>
                <a:r>
                  <a:rPr lang="en-US" dirty="0"/>
                  <a:t>, and reverse states </a:t>
                </a:r>
                <a14:m>
                  <m:oMath xmlns:m="http://schemas.openxmlformats.org/officeDocument/2006/math">
                    <m:r>
                      <m:rPr>
                        <m:nor/>
                      </m:rPr>
                      <a:rPr lang="en-US"/>
                      <m:t>R</m:t>
                    </m:r>
                    <m:d>
                      <m:dPr>
                        <m:begChr m:val="["/>
                        <m:endChr m:val="]"/>
                        <m:ctrlPr>
                          <a:rPr lang="en-US" i="1">
                            <a:latin typeface="Cambria Math"/>
                          </a:rPr>
                        </m:ctrlPr>
                      </m:dPr>
                      <m:e>
                        <m:r>
                          <a:rPr lang="en-US" b="0" i="1">
                            <a:latin typeface="Cambria Math"/>
                          </a:rPr>
                          <m:t>𝐴</m:t>
                        </m:r>
                        <m:d>
                          <m:dPr>
                            <m:begChr m:val="〈"/>
                            <m:endChr m:val="〉"/>
                            <m:ctrlPr>
                              <a:rPr lang="en-US" i="1">
                                <a:latin typeface="Cambria Math"/>
                              </a:rPr>
                            </m:ctrlPr>
                          </m:dPr>
                          <m:e>
                            <m:sSub>
                              <m:sSubPr>
                                <m:ctrlPr>
                                  <a:rPr lang="en-US" i="1">
                                    <a:latin typeface="Cambria Math"/>
                                  </a:rPr>
                                </m:ctrlPr>
                              </m:sSubPr>
                              <m:e>
                                <m:r>
                                  <a:rPr lang="en-US" b="0" i="1">
                                    <a:latin typeface="Cambria Math"/>
                                  </a:rPr>
                                  <m:t>𝑀</m:t>
                                </m:r>
                              </m:e>
                              <m:sub>
                                <m:r>
                                  <a:rPr lang="en-US" b="0" i="1">
                                    <a:latin typeface="Cambria Math"/>
                                  </a:rPr>
                                  <m:t>𝑖</m:t>
                                </m:r>
                              </m:sub>
                            </m:sSub>
                            <m:r>
                              <a:rPr lang="en-US" b="0" i="1">
                                <a:latin typeface="Cambria Math"/>
                              </a:rPr>
                              <m:t>,</m:t>
                            </m:r>
                            <m:sSub>
                              <m:sSubPr>
                                <m:ctrlPr>
                                  <a:rPr lang="en-US" i="1">
                                    <a:latin typeface="Cambria Math"/>
                                  </a:rPr>
                                </m:ctrlPr>
                              </m:sSubPr>
                              <m:e>
                                <m:r>
                                  <a:rPr lang="en-US" b="0" i="1">
                                    <a:latin typeface="Cambria Math"/>
                                  </a:rPr>
                                  <m:t>𝑀</m:t>
                                </m:r>
                              </m:e>
                              <m:sub>
                                <m:r>
                                  <a:rPr lang="en-US" b="0" i="1">
                                    <a:latin typeface="Cambria Math"/>
                                  </a:rPr>
                                  <m:t>𝑗</m:t>
                                </m:r>
                              </m:sub>
                            </m:sSub>
                          </m:e>
                        </m:d>
                      </m:e>
                    </m:d>
                  </m:oMath>
                </a14:m>
                <a:endParaRPr lang="en-US" i="1" dirty="0" smtClean="0">
                  <a:latin typeface="+mj-lt"/>
                </a:endParaRPr>
              </a:p>
              <a:p>
                <a:pPr marL="880110" lvl="1" indent="-514350"/>
                <a:r>
                  <a:rPr lang="en-US" dirty="0" smtClean="0">
                    <a:latin typeface="+mj-lt"/>
                  </a:rPr>
                  <a:t>All values initialized </a:t>
                </a:r>
                <a:r>
                  <a:rPr lang="en-US" dirty="0">
                    <a:latin typeface="+mj-lt"/>
                  </a:rPr>
                  <a:t>using alignments between the corresponding </a:t>
                </a:r>
                <a:r>
                  <a:rPr lang="en-US" dirty="0" err="1">
                    <a:latin typeface="+mj-lt"/>
                  </a:rPr>
                  <a:t>contigs</a:t>
                </a:r>
                <a:endParaRPr lang="en-US" i="1" dirty="0" smtClean="0">
                  <a:latin typeface="+mj-lt"/>
                </a:endParaRPr>
              </a:p>
              <a:p>
                <a:pPr marL="514350" indent="-514350"/>
                <a:endParaRPr lang="en-US" dirty="0">
                  <a:latin typeface="+mj-l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889" t="-1111"/>
                </a:stretch>
              </a:blipFill>
            </p:spPr>
            <p:txBody>
              <a:bodyPr/>
              <a:lstStyle/>
              <a:p>
                <a:r>
                  <a:rPr lang="en-US">
                    <a:noFill/>
                  </a:rPr>
                  <a:t> </a:t>
                </a:r>
              </a:p>
            </p:txBody>
          </p:sp>
        </mc:Fallback>
      </mc:AlternateContent>
    </p:spTree>
    <p:extLst>
      <p:ext uri="{BB962C8B-B14F-4D97-AF65-F5344CB8AC3E}">
        <p14:creationId xmlns:p14="http://schemas.microsoft.com/office/powerpoint/2010/main" val="23936797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Meta-Assembly</a:t>
            </a:r>
            <a:endParaRPr lang="en-US" dirty="0"/>
          </a:p>
        </p:txBody>
      </p:sp>
      <p:sp>
        <p:nvSpPr>
          <p:cNvPr id="3" name="Content Placeholder 2"/>
          <p:cNvSpPr>
            <a:spLocks noGrp="1"/>
          </p:cNvSpPr>
          <p:nvPr>
            <p:ph idx="1"/>
          </p:nvPr>
        </p:nvSpPr>
        <p:spPr>
          <a:xfrm>
            <a:off x="409189" y="1474105"/>
            <a:ext cx="8229600" cy="4389120"/>
          </a:xfrm>
        </p:spPr>
        <p:txBody>
          <a:bodyPr/>
          <a:lstStyle/>
          <a:p>
            <a:r>
              <a:rPr lang="en-US" dirty="0">
                <a:latin typeface="+mj-lt"/>
              </a:rPr>
              <a:t>Problem is complicated in real overlap graph:</a:t>
            </a:r>
          </a:p>
          <a:p>
            <a:pPr lvl="1"/>
            <a:r>
              <a:rPr lang="en-US" dirty="0">
                <a:latin typeface="+mj-lt"/>
              </a:rPr>
              <a:t>PTMs</a:t>
            </a:r>
          </a:p>
          <a:p>
            <a:pPr lvl="1"/>
            <a:r>
              <a:rPr lang="en-US" dirty="0" smtClean="0">
                <a:latin typeface="+mj-lt"/>
              </a:rPr>
              <a:t>Cycles</a:t>
            </a:r>
          </a:p>
          <a:p>
            <a:r>
              <a:rPr lang="en-US" dirty="0" err="1" smtClean="0">
                <a:latin typeface="+mj-lt"/>
              </a:rPr>
              <a:t>Contigs</a:t>
            </a:r>
            <a:r>
              <a:rPr lang="en-US" dirty="0" smtClean="0">
                <a:latin typeface="+mj-lt"/>
              </a:rPr>
              <a:t> </a:t>
            </a:r>
            <a:r>
              <a:rPr lang="en-US" dirty="0">
                <a:latin typeface="+mj-lt"/>
              </a:rPr>
              <a:t>may not be in the same orientation </a:t>
            </a:r>
            <a:r>
              <a:rPr lang="en-US" dirty="0" err="1">
                <a:latin typeface="+mj-lt"/>
              </a:rPr>
              <a:t>wrt</a:t>
            </a:r>
            <a:r>
              <a:rPr lang="en-US" dirty="0">
                <a:latin typeface="+mj-lt"/>
              </a:rPr>
              <a:t> each other</a:t>
            </a:r>
            <a:r>
              <a:rPr lang="en-US" dirty="0" smtClean="0">
                <a:latin typeface="+mj-lt"/>
              </a:rPr>
              <a:t>.</a:t>
            </a:r>
          </a:p>
        </p:txBody>
      </p:sp>
      <p:cxnSp>
        <p:nvCxnSpPr>
          <p:cNvPr id="4" name="Straight Connector 3"/>
          <p:cNvCxnSpPr/>
          <p:nvPr/>
        </p:nvCxnSpPr>
        <p:spPr>
          <a:xfrm>
            <a:off x="1378859" y="6625225"/>
            <a:ext cx="3276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a:off x="2331359" y="6587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98059" y="6179693"/>
            <a:ext cx="303288" cy="369332"/>
          </a:xfrm>
          <a:prstGeom prst="rect">
            <a:avLst/>
          </a:prstGeom>
          <a:noFill/>
        </p:spPr>
        <p:txBody>
          <a:bodyPr wrap="none" rtlCol="0">
            <a:spAutoFit/>
          </a:bodyPr>
          <a:lstStyle/>
          <a:p>
            <a:r>
              <a:rPr lang="en-US" dirty="0" smtClean="0">
                <a:latin typeface="+mj-lt"/>
              </a:rPr>
              <a:t>P</a:t>
            </a:r>
            <a:endParaRPr lang="en-US" dirty="0">
              <a:latin typeface="+mj-lt"/>
            </a:endParaRPr>
          </a:p>
        </p:txBody>
      </p:sp>
      <p:cxnSp>
        <p:nvCxnSpPr>
          <p:cNvPr id="7" name="Straight Connector 6"/>
          <p:cNvCxnSpPr/>
          <p:nvPr/>
        </p:nvCxnSpPr>
        <p:spPr>
          <a:xfrm rot="5400000">
            <a:off x="2864759" y="6587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398159" y="6587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3931559" y="6587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4541159" y="6587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88659" y="6168025"/>
            <a:ext cx="303288" cy="369332"/>
          </a:xfrm>
          <a:prstGeom prst="rect">
            <a:avLst/>
          </a:prstGeom>
          <a:noFill/>
        </p:spPr>
        <p:txBody>
          <a:bodyPr wrap="none" rtlCol="0">
            <a:spAutoFit/>
          </a:bodyPr>
          <a:lstStyle/>
          <a:p>
            <a:r>
              <a:rPr lang="en-US" dirty="0" smtClean="0">
                <a:latin typeface="+mj-lt"/>
              </a:rPr>
              <a:t>P</a:t>
            </a:r>
            <a:endParaRPr lang="en-US" dirty="0">
              <a:latin typeface="+mj-lt"/>
            </a:endParaRPr>
          </a:p>
        </p:txBody>
      </p:sp>
      <p:sp>
        <p:nvSpPr>
          <p:cNvPr id="12" name="TextBox 11"/>
          <p:cNvSpPr txBox="1"/>
          <p:nvPr/>
        </p:nvSpPr>
        <p:spPr>
          <a:xfrm>
            <a:off x="4198259" y="6168025"/>
            <a:ext cx="296876" cy="369332"/>
          </a:xfrm>
          <a:prstGeom prst="rect">
            <a:avLst/>
          </a:prstGeom>
          <a:noFill/>
        </p:spPr>
        <p:txBody>
          <a:bodyPr wrap="none" rtlCol="0">
            <a:spAutoFit/>
          </a:bodyPr>
          <a:lstStyle/>
          <a:p>
            <a:r>
              <a:rPr lang="en-US" dirty="0" smtClean="0">
                <a:latin typeface="+mj-lt"/>
              </a:rPr>
              <a:t>T</a:t>
            </a:r>
            <a:endParaRPr lang="en-US" dirty="0">
              <a:latin typeface="+mj-lt"/>
            </a:endParaRPr>
          </a:p>
        </p:txBody>
      </p:sp>
      <p:sp>
        <p:nvSpPr>
          <p:cNvPr id="13" name="TextBox 12"/>
          <p:cNvSpPr txBox="1"/>
          <p:nvPr/>
        </p:nvSpPr>
        <p:spPr>
          <a:xfrm>
            <a:off x="3055259" y="6179693"/>
            <a:ext cx="296876" cy="369332"/>
          </a:xfrm>
          <a:prstGeom prst="rect">
            <a:avLst/>
          </a:prstGeom>
          <a:noFill/>
        </p:spPr>
        <p:txBody>
          <a:bodyPr wrap="none" rtlCol="0">
            <a:spAutoFit/>
          </a:bodyPr>
          <a:lstStyle/>
          <a:p>
            <a:r>
              <a:rPr lang="en-US" dirty="0" smtClean="0">
                <a:latin typeface="+mj-lt"/>
              </a:rPr>
              <a:t>E</a:t>
            </a:r>
            <a:endParaRPr lang="en-US" dirty="0">
              <a:latin typeface="+mj-lt"/>
            </a:endParaRPr>
          </a:p>
        </p:txBody>
      </p:sp>
      <p:cxnSp>
        <p:nvCxnSpPr>
          <p:cNvPr id="14" name="Straight Connector 13"/>
          <p:cNvCxnSpPr/>
          <p:nvPr/>
        </p:nvCxnSpPr>
        <p:spPr>
          <a:xfrm>
            <a:off x="2445659" y="4339225"/>
            <a:ext cx="3733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331359" y="4301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98059" y="3893693"/>
            <a:ext cx="296876" cy="369332"/>
          </a:xfrm>
          <a:prstGeom prst="rect">
            <a:avLst/>
          </a:prstGeom>
          <a:noFill/>
        </p:spPr>
        <p:txBody>
          <a:bodyPr wrap="none" rtlCol="0">
            <a:spAutoFit/>
          </a:bodyPr>
          <a:lstStyle/>
          <a:p>
            <a:r>
              <a:rPr lang="en-US" dirty="0" smtClean="0">
                <a:latin typeface="+mj-lt"/>
              </a:rPr>
              <a:t>E</a:t>
            </a:r>
            <a:endParaRPr lang="en-US" dirty="0">
              <a:latin typeface="+mj-lt"/>
            </a:endParaRPr>
          </a:p>
        </p:txBody>
      </p:sp>
      <p:cxnSp>
        <p:nvCxnSpPr>
          <p:cNvPr id="17" name="Straight Connector 16"/>
          <p:cNvCxnSpPr/>
          <p:nvPr/>
        </p:nvCxnSpPr>
        <p:spPr>
          <a:xfrm rot="5400000">
            <a:off x="2864759" y="4301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398159" y="4301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3931559" y="4301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4541159" y="4301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074559" y="4301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607959" y="4301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88659" y="3882025"/>
            <a:ext cx="242374" cy="369332"/>
          </a:xfrm>
          <a:prstGeom prst="rect">
            <a:avLst/>
          </a:prstGeom>
          <a:noFill/>
        </p:spPr>
        <p:txBody>
          <a:bodyPr wrap="none" rtlCol="0">
            <a:spAutoFit/>
          </a:bodyPr>
          <a:lstStyle/>
          <a:p>
            <a:r>
              <a:rPr lang="en-US" dirty="0" smtClean="0">
                <a:latin typeface="+mj-lt"/>
              </a:rPr>
              <a:t>I</a:t>
            </a:r>
            <a:endParaRPr lang="en-US" dirty="0">
              <a:latin typeface="+mj-lt"/>
            </a:endParaRPr>
          </a:p>
        </p:txBody>
      </p:sp>
      <p:sp>
        <p:nvSpPr>
          <p:cNvPr id="24" name="TextBox 23"/>
          <p:cNvSpPr txBox="1"/>
          <p:nvPr/>
        </p:nvSpPr>
        <p:spPr>
          <a:xfrm>
            <a:off x="4198259" y="3882025"/>
            <a:ext cx="296876" cy="369332"/>
          </a:xfrm>
          <a:prstGeom prst="rect">
            <a:avLst/>
          </a:prstGeom>
          <a:noFill/>
        </p:spPr>
        <p:txBody>
          <a:bodyPr wrap="none" rtlCol="0">
            <a:spAutoFit/>
          </a:bodyPr>
          <a:lstStyle/>
          <a:p>
            <a:r>
              <a:rPr lang="en-US" dirty="0" smtClean="0">
                <a:latin typeface="+mj-lt"/>
              </a:rPr>
              <a:t>T</a:t>
            </a:r>
            <a:endParaRPr lang="en-US" dirty="0">
              <a:latin typeface="+mj-lt"/>
            </a:endParaRPr>
          </a:p>
        </p:txBody>
      </p:sp>
      <p:sp>
        <p:nvSpPr>
          <p:cNvPr id="25" name="TextBox 24"/>
          <p:cNvSpPr txBox="1"/>
          <p:nvPr/>
        </p:nvSpPr>
        <p:spPr>
          <a:xfrm>
            <a:off x="4731659" y="3882025"/>
            <a:ext cx="303288" cy="369332"/>
          </a:xfrm>
          <a:prstGeom prst="rect">
            <a:avLst/>
          </a:prstGeom>
          <a:noFill/>
        </p:spPr>
        <p:txBody>
          <a:bodyPr wrap="none" rtlCol="0">
            <a:spAutoFit/>
          </a:bodyPr>
          <a:lstStyle/>
          <a:p>
            <a:r>
              <a:rPr lang="en-US" dirty="0" smtClean="0">
                <a:latin typeface="+mj-lt"/>
              </a:rPr>
              <a:t>P</a:t>
            </a:r>
            <a:endParaRPr lang="en-US" dirty="0">
              <a:latin typeface="+mj-lt"/>
            </a:endParaRPr>
          </a:p>
        </p:txBody>
      </p:sp>
      <p:sp>
        <p:nvSpPr>
          <p:cNvPr id="26" name="TextBox 25"/>
          <p:cNvSpPr txBox="1"/>
          <p:nvPr/>
        </p:nvSpPr>
        <p:spPr>
          <a:xfrm>
            <a:off x="5265059" y="3882025"/>
            <a:ext cx="296876" cy="369332"/>
          </a:xfrm>
          <a:prstGeom prst="rect">
            <a:avLst/>
          </a:prstGeom>
          <a:noFill/>
        </p:spPr>
        <p:txBody>
          <a:bodyPr wrap="none" rtlCol="0">
            <a:spAutoFit/>
          </a:bodyPr>
          <a:lstStyle/>
          <a:p>
            <a:r>
              <a:rPr lang="en-US" dirty="0" smtClean="0">
                <a:latin typeface="+mj-lt"/>
              </a:rPr>
              <a:t>E</a:t>
            </a:r>
            <a:endParaRPr lang="en-US" dirty="0">
              <a:latin typeface="+mj-lt"/>
            </a:endParaRPr>
          </a:p>
        </p:txBody>
      </p:sp>
      <p:cxnSp>
        <p:nvCxnSpPr>
          <p:cNvPr id="27" name="Straight Connector 26"/>
          <p:cNvCxnSpPr/>
          <p:nvPr/>
        </p:nvCxnSpPr>
        <p:spPr>
          <a:xfrm rot="5400000">
            <a:off x="6065159" y="4301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55259" y="3893693"/>
            <a:ext cx="327334" cy="369332"/>
          </a:xfrm>
          <a:prstGeom prst="rect">
            <a:avLst/>
          </a:prstGeom>
          <a:noFill/>
        </p:spPr>
        <p:txBody>
          <a:bodyPr wrap="none" rtlCol="0">
            <a:spAutoFit/>
          </a:bodyPr>
          <a:lstStyle/>
          <a:p>
            <a:r>
              <a:rPr lang="en-US" dirty="0" smtClean="0">
                <a:latin typeface="+mj-lt"/>
              </a:rPr>
              <a:t>D</a:t>
            </a:r>
            <a:endParaRPr lang="en-US" dirty="0">
              <a:latin typeface="+mj-lt"/>
            </a:endParaRPr>
          </a:p>
        </p:txBody>
      </p:sp>
      <p:sp>
        <p:nvSpPr>
          <p:cNvPr id="29" name="TextBox 28"/>
          <p:cNvSpPr txBox="1"/>
          <p:nvPr/>
        </p:nvSpPr>
        <p:spPr>
          <a:xfrm>
            <a:off x="5798459" y="3882025"/>
            <a:ext cx="303288" cy="369332"/>
          </a:xfrm>
          <a:prstGeom prst="rect">
            <a:avLst/>
          </a:prstGeom>
          <a:noFill/>
        </p:spPr>
        <p:txBody>
          <a:bodyPr wrap="none" rtlCol="0">
            <a:spAutoFit/>
          </a:bodyPr>
          <a:lstStyle/>
          <a:p>
            <a:r>
              <a:rPr lang="en-US" dirty="0" smtClean="0">
                <a:latin typeface="+mj-lt"/>
              </a:rPr>
              <a:t>P</a:t>
            </a:r>
            <a:endParaRPr lang="en-US" dirty="0">
              <a:latin typeface="+mj-lt"/>
            </a:endParaRPr>
          </a:p>
        </p:txBody>
      </p:sp>
      <p:cxnSp>
        <p:nvCxnSpPr>
          <p:cNvPr id="30" name="Straight Connector 29"/>
          <p:cNvCxnSpPr/>
          <p:nvPr/>
        </p:nvCxnSpPr>
        <p:spPr>
          <a:xfrm>
            <a:off x="2445659" y="5558425"/>
            <a:ext cx="3733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331359" y="55203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598059" y="5112893"/>
            <a:ext cx="303288" cy="369332"/>
          </a:xfrm>
          <a:prstGeom prst="rect">
            <a:avLst/>
          </a:prstGeom>
          <a:noFill/>
        </p:spPr>
        <p:txBody>
          <a:bodyPr wrap="none" rtlCol="0">
            <a:spAutoFit/>
          </a:bodyPr>
          <a:lstStyle/>
          <a:p>
            <a:r>
              <a:rPr lang="en-US" dirty="0" smtClean="0">
                <a:latin typeface="+mj-lt"/>
              </a:rPr>
              <a:t>P</a:t>
            </a:r>
            <a:endParaRPr lang="en-US" dirty="0">
              <a:latin typeface="+mj-lt"/>
            </a:endParaRPr>
          </a:p>
        </p:txBody>
      </p:sp>
      <p:cxnSp>
        <p:nvCxnSpPr>
          <p:cNvPr id="33" name="Straight Connector 32"/>
          <p:cNvCxnSpPr/>
          <p:nvPr/>
        </p:nvCxnSpPr>
        <p:spPr>
          <a:xfrm rot="5400000">
            <a:off x="2864759" y="55203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3398159" y="55203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3931559" y="55203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4541159" y="55203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5074559" y="55203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5607959" y="55203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588659" y="5101225"/>
            <a:ext cx="303288" cy="369332"/>
          </a:xfrm>
          <a:prstGeom prst="rect">
            <a:avLst/>
          </a:prstGeom>
          <a:noFill/>
        </p:spPr>
        <p:txBody>
          <a:bodyPr wrap="none" rtlCol="0">
            <a:spAutoFit/>
          </a:bodyPr>
          <a:lstStyle/>
          <a:p>
            <a:r>
              <a:rPr lang="en-US" dirty="0" smtClean="0">
                <a:latin typeface="+mj-lt"/>
              </a:rPr>
              <a:t>P</a:t>
            </a:r>
            <a:endParaRPr lang="en-US" dirty="0">
              <a:latin typeface="+mj-lt"/>
            </a:endParaRPr>
          </a:p>
        </p:txBody>
      </p:sp>
      <p:sp>
        <p:nvSpPr>
          <p:cNvPr id="40" name="TextBox 39"/>
          <p:cNvSpPr txBox="1"/>
          <p:nvPr/>
        </p:nvSpPr>
        <p:spPr>
          <a:xfrm>
            <a:off x="4198259" y="5101225"/>
            <a:ext cx="296876" cy="369332"/>
          </a:xfrm>
          <a:prstGeom prst="rect">
            <a:avLst/>
          </a:prstGeom>
          <a:noFill/>
        </p:spPr>
        <p:txBody>
          <a:bodyPr wrap="none" rtlCol="0">
            <a:spAutoFit/>
          </a:bodyPr>
          <a:lstStyle/>
          <a:p>
            <a:r>
              <a:rPr lang="en-US" dirty="0" smtClean="0">
                <a:latin typeface="+mj-lt"/>
              </a:rPr>
              <a:t>T</a:t>
            </a:r>
            <a:endParaRPr lang="en-US" dirty="0">
              <a:latin typeface="+mj-lt"/>
            </a:endParaRPr>
          </a:p>
        </p:txBody>
      </p:sp>
      <p:sp>
        <p:nvSpPr>
          <p:cNvPr id="41" name="TextBox 40"/>
          <p:cNvSpPr txBox="1"/>
          <p:nvPr/>
        </p:nvSpPr>
        <p:spPr>
          <a:xfrm>
            <a:off x="4731659" y="5101225"/>
            <a:ext cx="242374" cy="369332"/>
          </a:xfrm>
          <a:prstGeom prst="rect">
            <a:avLst/>
          </a:prstGeom>
          <a:noFill/>
        </p:spPr>
        <p:txBody>
          <a:bodyPr wrap="none" rtlCol="0">
            <a:spAutoFit/>
          </a:bodyPr>
          <a:lstStyle/>
          <a:p>
            <a:r>
              <a:rPr lang="en-US" dirty="0" smtClean="0">
                <a:latin typeface="+mj-lt"/>
              </a:rPr>
              <a:t>I</a:t>
            </a:r>
            <a:endParaRPr lang="en-US" dirty="0">
              <a:latin typeface="+mj-lt"/>
            </a:endParaRPr>
          </a:p>
        </p:txBody>
      </p:sp>
      <p:sp>
        <p:nvSpPr>
          <p:cNvPr id="42" name="TextBox 41"/>
          <p:cNvSpPr txBox="1"/>
          <p:nvPr/>
        </p:nvSpPr>
        <p:spPr>
          <a:xfrm>
            <a:off x="5265059" y="5101225"/>
            <a:ext cx="327334" cy="369332"/>
          </a:xfrm>
          <a:prstGeom prst="rect">
            <a:avLst/>
          </a:prstGeom>
          <a:noFill/>
        </p:spPr>
        <p:txBody>
          <a:bodyPr wrap="none" rtlCol="0">
            <a:spAutoFit/>
          </a:bodyPr>
          <a:lstStyle/>
          <a:p>
            <a:r>
              <a:rPr lang="en-US" dirty="0" smtClean="0">
                <a:latin typeface="+mj-lt"/>
              </a:rPr>
              <a:t>D</a:t>
            </a:r>
            <a:endParaRPr lang="en-US" dirty="0">
              <a:latin typeface="+mj-lt"/>
            </a:endParaRPr>
          </a:p>
        </p:txBody>
      </p:sp>
      <p:cxnSp>
        <p:nvCxnSpPr>
          <p:cNvPr id="43" name="Straight Connector 42"/>
          <p:cNvCxnSpPr/>
          <p:nvPr/>
        </p:nvCxnSpPr>
        <p:spPr>
          <a:xfrm rot="5400000">
            <a:off x="6065159" y="55203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055259" y="5112893"/>
            <a:ext cx="296876" cy="369332"/>
          </a:xfrm>
          <a:prstGeom prst="rect">
            <a:avLst/>
          </a:prstGeom>
          <a:noFill/>
        </p:spPr>
        <p:txBody>
          <a:bodyPr wrap="none" rtlCol="0">
            <a:spAutoFit/>
          </a:bodyPr>
          <a:lstStyle/>
          <a:p>
            <a:r>
              <a:rPr lang="en-US" dirty="0" smtClean="0">
                <a:latin typeface="+mj-lt"/>
              </a:rPr>
              <a:t>E</a:t>
            </a:r>
            <a:endParaRPr lang="en-US" dirty="0">
              <a:latin typeface="+mj-lt"/>
            </a:endParaRPr>
          </a:p>
        </p:txBody>
      </p:sp>
      <p:sp>
        <p:nvSpPr>
          <p:cNvPr id="45" name="TextBox 44"/>
          <p:cNvSpPr txBox="1"/>
          <p:nvPr/>
        </p:nvSpPr>
        <p:spPr>
          <a:xfrm>
            <a:off x="5798459" y="5101225"/>
            <a:ext cx="296876" cy="369332"/>
          </a:xfrm>
          <a:prstGeom prst="rect">
            <a:avLst/>
          </a:prstGeom>
          <a:noFill/>
        </p:spPr>
        <p:txBody>
          <a:bodyPr wrap="none" rtlCol="0">
            <a:spAutoFit/>
          </a:bodyPr>
          <a:lstStyle/>
          <a:p>
            <a:r>
              <a:rPr lang="en-US" dirty="0" smtClean="0">
                <a:latin typeface="+mj-lt"/>
              </a:rPr>
              <a:t>E</a:t>
            </a:r>
            <a:endParaRPr lang="en-US" dirty="0">
              <a:latin typeface="+mj-lt"/>
            </a:endParaRPr>
          </a:p>
        </p:txBody>
      </p:sp>
      <p:cxnSp>
        <p:nvCxnSpPr>
          <p:cNvPr id="46" name="Straight Connector 45"/>
          <p:cNvCxnSpPr/>
          <p:nvPr/>
        </p:nvCxnSpPr>
        <p:spPr>
          <a:xfrm rot="5400000">
            <a:off x="1797959" y="6587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264559" y="6587125"/>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531259" y="6168025"/>
            <a:ext cx="303288" cy="369332"/>
          </a:xfrm>
          <a:prstGeom prst="rect">
            <a:avLst/>
          </a:prstGeom>
          <a:noFill/>
        </p:spPr>
        <p:txBody>
          <a:bodyPr wrap="none" rtlCol="0">
            <a:spAutoFit/>
          </a:bodyPr>
          <a:lstStyle/>
          <a:p>
            <a:r>
              <a:rPr lang="en-US" dirty="0" smtClean="0">
                <a:latin typeface="+mj-lt"/>
              </a:rPr>
              <a:t>P</a:t>
            </a:r>
            <a:endParaRPr lang="en-US" dirty="0">
              <a:latin typeface="+mj-lt"/>
            </a:endParaRPr>
          </a:p>
        </p:txBody>
      </p:sp>
      <p:sp>
        <p:nvSpPr>
          <p:cNvPr id="49" name="TextBox 48"/>
          <p:cNvSpPr txBox="1"/>
          <p:nvPr/>
        </p:nvSpPr>
        <p:spPr>
          <a:xfrm>
            <a:off x="2050141" y="6179693"/>
            <a:ext cx="296876" cy="369332"/>
          </a:xfrm>
          <a:prstGeom prst="rect">
            <a:avLst/>
          </a:prstGeom>
          <a:noFill/>
        </p:spPr>
        <p:txBody>
          <a:bodyPr wrap="none" rtlCol="0">
            <a:spAutoFit/>
          </a:bodyPr>
          <a:lstStyle/>
          <a:p>
            <a:r>
              <a:rPr lang="en-US" dirty="0" smtClean="0">
                <a:latin typeface="+mj-lt"/>
              </a:rPr>
              <a:t>E</a:t>
            </a:r>
            <a:endParaRPr lang="en-US" dirty="0">
              <a:latin typeface="+mj-lt"/>
            </a:endParaRPr>
          </a:p>
        </p:txBody>
      </p:sp>
      <p:cxnSp>
        <p:nvCxnSpPr>
          <p:cNvPr id="50" name="Straight Arrow Connector 49"/>
          <p:cNvCxnSpPr/>
          <p:nvPr/>
        </p:nvCxnSpPr>
        <p:spPr>
          <a:xfrm rot="5400000">
            <a:off x="5988959" y="4910726"/>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331861" y="4796425"/>
            <a:ext cx="874791" cy="369332"/>
          </a:xfrm>
          <a:prstGeom prst="rect">
            <a:avLst/>
          </a:prstGeom>
          <a:noFill/>
        </p:spPr>
        <p:txBody>
          <a:bodyPr wrap="none" rtlCol="0">
            <a:spAutoFit/>
          </a:bodyPr>
          <a:lstStyle/>
          <a:p>
            <a:r>
              <a:rPr lang="en-US" dirty="0" smtClean="0">
                <a:latin typeface="+mj-lt"/>
              </a:rPr>
              <a:t>reverse</a:t>
            </a:r>
            <a:endParaRPr lang="en-US" dirty="0">
              <a:latin typeface="+mj-lt"/>
            </a:endParaRPr>
          </a:p>
        </p:txBody>
      </p:sp>
      <p:cxnSp>
        <p:nvCxnSpPr>
          <p:cNvPr id="52" name="Straight Connector 51"/>
          <p:cNvCxnSpPr/>
          <p:nvPr/>
        </p:nvCxnSpPr>
        <p:spPr>
          <a:xfrm rot="5400000">
            <a:off x="2217059" y="6015625"/>
            <a:ext cx="4572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2750459" y="6015625"/>
            <a:ext cx="4572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3283859" y="6015625"/>
            <a:ext cx="4572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3817259" y="6015625"/>
            <a:ext cx="4572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4426859" y="6091825"/>
            <a:ext cx="4572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a:off x="1112159" y="4986925"/>
            <a:ext cx="1752600" cy="45720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4922159" y="5825125"/>
            <a:ext cx="762000" cy="685800"/>
          </a:xfrm>
          <a:prstGeom prst="straightConnector1">
            <a:avLst/>
          </a:prstGeom>
          <a:ln>
            <a:solidFill>
              <a:schemeClr val="accent5">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845461" y="4872626"/>
            <a:ext cx="1029321" cy="646331"/>
          </a:xfrm>
          <a:prstGeom prst="rect">
            <a:avLst/>
          </a:prstGeom>
          <a:noFill/>
        </p:spPr>
        <p:txBody>
          <a:bodyPr wrap="none" rtlCol="0">
            <a:spAutoFit/>
          </a:bodyPr>
          <a:lstStyle/>
          <a:p>
            <a:r>
              <a:rPr lang="en-US" dirty="0" smtClean="0">
                <a:latin typeface="+mj-lt"/>
              </a:rPr>
              <a:t>Incorrect</a:t>
            </a:r>
          </a:p>
          <a:p>
            <a:r>
              <a:rPr lang="en-US" dirty="0" smtClean="0">
                <a:latin typeface="+mj-lt"/>
              </a:rPr>
              <a:t>pair</a:t>
            </a:r>
            <a:endParaRPr lang="en-US" dirty="0">
              <a:latin typeface="+mj-lt"/>
            </a:endParaRPr>
          </a:p>
        </p:txBody>
      </p:sp>
      <p:sp>
        <p:nvSpPr>
          <p:cNvPr id="60" name="TextBox 59"/>
          <p:cNvSpPr txBox="1"/>
          <p:nvPr/>
        </p:nvSpPr>
        <p:spPr>
          <a:xfrm>
            <a:off x="5417459" y="6015626"/>
            <a:ext cx="877356" cy="646331"/>
          </a:xfrm>
          <a:prstGeom prst="rect">
            <a:avLst/>
          </a:prstGeom>
          <a:noFill/>
        </p:spPr>
        <p:txBody>
          <a:bodyPr wrap="none" rtlCol="0">
            <a:spAutoFit/>
          </a:bodyPr>
          <a:lstStyle/>
          <a:p>
            <a:r>
              <a:rPr lang="en-US" dirty="0" smtClean="0">
                <a:latin typeface="+mj-lt"/>
              </a:rPr>
              <a:t>Correct</a:t>
            </a:r>
          </a:p>
          <a:p>
            <a:r>
              <a:rPr lang="en-US" dirty="0" smtClean="0">
                <a:latin typeface="+mj-lt"/>
              </a:rPr>
              <a:t>pair</a:t>
            </a:r>
            <a:endParaRPr lang="en-US" dirty="0">
              <a:latin typeface="+mj-lt"/>
            </a:endParaRPr>
          </a:p>
        </p:txBody>
      </p:sp>
    </p:spTree>
    <p:extLst>
      <p:ext uri="{BB962C8B-B14F-4D97-AF65-F5344CB8AC3E}">
        <p14:creationId xmlns:p14="http://schemas.microsoft.com/office/powerpoint/2010/main" val="4022804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Assembly</a:t>
            </a:r>
            <a:endParaRPr lang="en-US" dirty="0"/>
          </a:p>
        </p:txBody>
      </p:sp>
      <p:sp>
        <p:nvSpPr>
          <p:cNvPr id="3" name="Content Placeholder 2"/>
          <p:cNvSpPr>
            <a:spLocks noGrp="1"/>
          </p:cNvSpPr>
          <p:nvPr>
            <p:ph idx="1"/>
          </p:nvPr>
        </p:nvSpPr>
        <p:spPr>
          <a:xfrm>
            <a:off x="381000" y="1676400"/>
            <a:ext cx="8229600" cy="3093720"/>
          </a:xfrm>
        </p:spPr>
        <p:txBody>
          <a:bodyPr>
            <a:normAutofit/>
          </a:bodyPr>
          <a:lstStyle/>
          <a:p>
            <a:r>
              <a:rPr lang="en-US" dirty="0" smtClean="0">
                <a:latin typeface="+mj-lt"/>
              </a:rPr>
              <a:t>Input: Overlap graph, threshold T</a:t>
            </a:r>
          </a:p>
          <a:p>
            <a:r>
              <a:rPr lang="en-US" dirty="0" smtClean="0">
                <a:latin typeface="+mj-lt"/>
              </a:rPr>
              <a:t>Problem: Merge the maximal scoring subset of edges such that:</a:t>
            </a:r>
          </a:p>
          <a:p>
            <a:pPr lvl="1"/>
            <a:r>
              <a:rPr lang="en-US" dirty="0" smtClean="0">
                <a:latin typeface="+mj-lt"/>
              </a:rPr>
              <a:t>All alignments between </a:t>
            </a:r>
            <a:r>
              <a:rPr lang="en-US" dirty="0" err="1" smtClean="0">
                <a:latin typeface="+mj-lt"/>
              </a:rPr>
              <a:t>contigs</a:t>
            </a:r>
            <a:r>
              <a:rPr lang="en-US" dirty="0" smtClean="0">
                <a:latin typeface="+mj-lt"/>
              </a:rPr>
              <a:t> in the same meta-</a:t>
            </a:r>
            <a:r>
              <a:rPr lang="en-US" dirty="0" err="1" smtClean="0">
                <a:latin typeface="+mj-lt"/>
              </a:rPr>
              <a:t>contig</a:t>
            </a:r>
            <a:r>
              <a:rPr lang="en-US" dirty="0" smtClean="0">
                <a:latin typeface="+mj-lt"/>
              </a:rPr>
              <a:t> are </a:t>
            </a:r>
            <a:r>
              <a:rPr lang="en-US" i="1" dirty="0" smtClean="0">
                <a:latin typeface="+mj-lt"/>
              </a:rPr>
              <a:t>consistent</a:t>
            </a:r>
            <a:r>
              <a:rPr lang="en-US" dirty="0" smtClean="0">
                <a:latin typeface="+mj-lt"/>
              </a:rPr>
              <a:t>* and </a:t>
            </a:r>
            <a:r>
              <a:rPr lang="en-US" i="1" dirty="0" smtClean="0">
                <a:latin typeface="+mj-lt"/>
              </a:rPr>
              <a:t>coherent*</a:t>
            </a:r>
          </a:p>
          <a:p>
            <a:pPr lvl="1"/>
            <a:r>
              <a:rPr lang="en-US" dirty="0">
                <a:latin typeface="+mj-lt"/>
              </a:rPr>
              <a:t>E</a:t>
            </a:r>
            <a:r>
              <a:rPr lang="en-US" dirty="0" smtClean="0">
                <a:latin typeface="+mj-lt"/>
              </a:rPr>
              <a:t>very </a:t>
            </a:r>
            <a:r>
              <a:rPr lang="en-US" dirty="0" err="1">
                <a:latin typeface="+mj-lt"/>
              </a:rPr>
              <a:t>contig</a:t>
            </a:r>
            <a:r>
              <a:rPr lang="en-US" dirty="0">
                <a:latin typeface="+mj-lt"/>
              </a:rPr>
              <a:t> PRM spectrum can be aligned to its </a:t>
            </a:r>
            <a:r>
              <a:rPr lang="en-US" i="1" dirty="0">
                <a:latin typeface="+mj-lt"/>
              </a:rPr>
              <a:t>meta-</a:t>
            </a:r>
            <a:r>
              <a:rPr lang="en-US" i="1" dirty="0" err="1">
                <a:latin typeface="+mj-lt"/>
              </a:rPr>
              <a:t>contig</a:t>
            </a:r>
            <a:r>
              <a:rPr lang="en-US" i="1" dirty="0">
                <a:latin typeface="+mj-lt"/>
              </a:rPr>
              <a:t> PRM </a:t>
            </a:r>
            <a:r>
              <a:rPr lang="en-US" i="1" dirty="0" smtClean="0">
                <a:latin typeface="+mj-lt"/>
              </a:rPr>
              <a:t>spectrum*</a:t>
            </a:r>
            <a:r>
              <a:rPr lang="en-US" dirty="0" smtClean="0">
                <a:latin typeface="+mj-lt"/>
              </a:rPr>
              <a:t> </a:t>
            </a:r>
            <a:r>
              <a:rPr lang="en-US" dirty="0">
                <a:latin typeface="+mj-lt"/>
              </a:rPr>
              <a:t>with score at </a:t>
            </a:r>
            <a:r>
              <a:rPr lang="en-US" dirty="0" smtClean="0">
                <a:latin typeface="+mj-lt"/>
              </a:rPr>
              <a:t>least T</a:t>
            </a:r>
          </a:p>
        </p:txBody>
      </p:sp>
      <p:sp>
        <p:nvSpPr>
          <p:cNvPr id="4" name="TextBox 3"/>
          <p:cNvSpPr txBox="1"/>
          <p:nvPr/>
        </p:nvSpPr>
        <p:spPr>
          <a:xfrm>
            <a:off x="502737" y="4953000"/>
            <a:ext cx="8229600" cy="2031325"/>
          </a:xfrm>
          <a:prstGeom prst="rect">
            <a:avLst/>
          </a:prstGeom>
          <a:noFill/>
        </p:spPr>
        <p:txBody>
          <a:bodyPr wrap="square" rtlCol="0">
            <a:spAutoFit/>
          </a:bodyPr>
          <a:lstStyle/>
          <a:p>
            <a:r>
              <a:rPr lang="en-US" dirty="0" smtClean="0">
                <a:latin typeface="+mj-lt"/>
              </a:rPr>
              <a:t>*A set of alignment edges are </a:t>
            </a:r>
            <a:r>
              <a:rPr lang="en-US" i="1" dirty="0" smtClean="0">
                <a:latin typeface="+mj-lt"/>
              </a:rPr>
              <a:t>consistent</a:t>
            </a:r>
            <a:r>
              <a:rPr lang="en-US" dirty="0" smtClean="0">
                <a:latin typeface="+mj-lt"/>
              </a:rPr>
              <a:t> if and only if every path between any two </a:t>
            </a:r>
            <a:r>
              <a:rPr lang="en-US" dirty="0" err="1" smtClean="0">
                <a:latin typeface="+mj-lt"/>
              </a:rPr>
              <a:t>contigs</a:t>
            </a:r>
            <a:r>
              <a:rPr lang="en-US" dirty="0" smtClean="0">
                <a:latin typeface="+mj-lt"/>
              </a:rPr>
              <a:t> induce the same shift</a:t>
            </a:r>
          </a:p>
          <a:p>
            <a:r>
              <a:rPr lang="en-US" dirty="0" smtClean="0">
                <a:latin typeface="+mj-lt"/>
              </a:rPr>
              <a:t>*</a:t>
            </a:r>
            <a:r>
              <a:rPr lang="en-US" dirty="0">
                <a:latin typeface="+mj-lt"/>
              </a:rPr>
              <a:t>Similar to the relationship between a </a:t>
            </a:r>
            <a:r>
              <a:rPr lang="en-US" dirty="0" err="1">
                <a:latin typeface="+mj-lt"/>
              </a:rPr>
              <a:t>contig</a:t>
            </a:r>
            <a:r>
              <a:rPr lang="en-US" dirty="0">
                <a:latin typeface="+mj-lt"/>
              </a:rPr>
              <a:t> and a </a:t>
            </a:r>
            <a:r>
              <a:rPr lang="en-US" dirty="0" err="1">
                <a:latin typeface="+mj-lt"/>
              </a:rPr>
              <a:t>contig</a:t>
            </a:r>
            <a:r>
              <a:rPr lang="en-US" dirty="0">
                <a:latin typeface="+mj-lt"/>
              </a:rPr>
              <a:t> PRM spectrum, every meta-</a:t>
            </a:r>
            <a:r>
              <a:rPr lang="en-US" dirty="0" err="1">
                <a:latin typeface="+mj-lt"/>
              </a:rPr>
              <a:t>contig</a:t>
            </a:r>
            <a:r>
              <a:rPr lang="en-US" dirty="0">
                <a:latin typeface="+mj-lt"/>
              </a:rPr>
              <a:t> also has a </a:t>
            </a:r>
            <a:r>
              <a:rPr lang="en-US" i="1" dirty="0">
                <a:latin typeface="+mj-lt"/>
              </a:rPr>
              <a:t>meta-</a:t>
            </a:r>
            <a:r>
              <a:rPr lang="en-US" i="1" dirty="0" err="1">
                <a:latin typeface="+mj-lt"/>
              </a:rPr>
              <a:t>contig</a:t>
            </a:r>
            <a:r>
              <a:rPr lang="en-US" i="1" dirty="0">
                <a:latin typeface="+mj-lt"/>
              </a:rPr>
              <a:t> PRM </a:t>
            </a:r>
            <a:r>
              <a:rPr lang="en-US" i="1" dirty="0" smtClean="0">
                <a:latin typeface="+mj-lt"/>
              </a:rPr>
              <a:t>spectrum</a:t>
            </a:r>
          </a:p>
          <a:p>
            <a:r>
              <a:rPr lang="en-US" dirty="0"/>
              <a:t>*A set of alignments are </a:t>
            </a:r>
            <a:r>
              <a:rPr lang="en-US" b="1" i="1" dirty="0"/>
              <a:t>coherent</a:t>
            </a:r>
            <a:r>
              <a:rPr lang="en-US" i="1" dirty="0"/>
              <a:t> </a:t>
            </a:r>
            <a:r>
              <a:rPr lang="en-US" dirty="0"/>
              <a:t>if and only if they all agree on the orientation of all connected </a:t>
            </a:r>
            <a:r>
              <a:rPr lang="en-US" dirty="0" err="1"/>
              <a:t>contigs</a:t>
            </a:r>
            <a:r>
              <a:rPr lang="en-US" dirty="0"/>
              <a:t> (forward or reversed)</a:t>
            </a:r>
          </a:p>
          <a:p>
            <a:endParaRPr lang="en-US" dirty="0">
              <a:latin typeface="+mj-lt"/>
            </a:endParaRPr>
          </a:p>
        </p:txBody>
      </p:sp>
    </p:spTree>
    <p:extLst>
      <p:ext uri="{BB962C8B-B14F-4D97-AF65-F5344CB8AC3E}">
        <p14:creationId xmlns:p14="http://schemas.microsoft.com/office/powerpoint/2010/main" val="38624158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Assembly</a:t>
            </a:r>
            <a:endParaRPr lang="en-US" dirty="0"/>
          </a:p>
        </p:txBody>
      </p:sp>
      <p:sp>
        <p:nvSpPr>
          <p:cNvPr id="3" name="Content Placeholder 2"/>
          <p:cNvSpPr>
            <a:spLocks noGrp="1"/>
          </p:cNvSpPr>
          <p:nvPr>
            <p:ph idx="1"/>
          </p:nvPr>
        </p:nvSpPr>
        <p:spPr>
          <a:xfrm>
            <a:off x="457200" y="1752600"/>
            <a:ext cx="8229600" cy="4389120"/>
          </a:xfrm>
        </p:spPr>
        <p:txBody>
          <a:bodyPr>
            <a:normAutofit/>
          </a:bodyPr>
          <a:lstStyle/>
          <a:p>
            <a:r>
              <a:rPr lang="en-US" dirty="0" smtClean="0">
                <a:latin typeface="+mj-lt"/>
              </a:rPr>
              <a:t>Meta-assembly iterates </a:t>
            </a:r>
            <a:r>
              <a:rPr lang="en-US" dirty="0">
                <a:latin typeface="+mj-lt"/>
              </a:rPr>
              <a:t>over the following </a:t>
            </a:r>
            <a:r>
              <a:rPr lang="en-US" dirty="0" smtClean="0">
                <a:latin typeface="+mj-lt"/>
              </a:rPr>
              <a:t>steps:</a:t>
            </a:r>
          </a:p>
          <a:p>
            <a:pPr marL="393192" lvl="1" indent="0">
              <a:buNone/>
            </a:pPr>
            <a:r>
              <a:rPr lang="en-US" i="1" dirty="0" smtClean="0">
                <a:latin typeface="+mj-lt"/>
              </a:rPr>
              <a:t>Recruit</a:t>
            </a:r>
            <a:r>
              <a:rPr lang="en-US" dirty="0" smtClean="0">
                <a:latin typeface="+mj-lt"/>
              </a:rPr>
              <a:t> </a:t>
            </a:r>
            <a:r>
              <a:rPr lang="en-US" dirty="0">
                <a:latin typeface="+mj-lt"/>
                <a:sym typeface="Wingdings"/>
              </a:rPr>
              <a:t></a:t>
            </a:r>
            <a:r>
              <a:rPr lang="en-US" dirty="0">
                <a:latin typeface="+mj-lt"/>
              </a:rPr>
              <a:t> </a:t>
            </a:r>
            <a:r>
              <a:rPr lang="en-US" i="1" dirty="0" smtClean="0">
                <a:latin typeface="+mj-lt"/>
              </a:rPr>
              <a:t>Reverse</a:t>
            </a:r>
            <a:r>
              <a:rPr lang="en-US" dirty="0" smtClean="0">
                <a:latin typeface="+mj-lt"/>
              </a:rPr>
              <a:t> </a:t>
            </a:r>
            <a:r>
              <a:rPr lang="en-US" dirty="0">
                <a:latin typeface="+mj-lt"/>
                <a:sym typeface="Wingdings"/>
              </a:rPr>
              <a:t></a:t>
            </a:r>
            <a:r>
              <a:rPr lang="en-US" dirty="0">
                <a:latin typeface="+mj-lt"/>
              </a:rPr>
              <a:t> </a:t>
            </a:r>
            <a:r>
              <a:rPr lang="en-US" i="1" dirty="0" smtClean="0">
                <a:latin typeface="+mj-lt"/>
              </a:rPr>
              <a:t>Re-sequence</a:t>
            </a:r>
            <a:r>
              <a:rPr lang="en-US" dirty="0" smtClean="0">
                <a:latin typeface="+mj-lt"/>
              </a:rPr>
              <a:t> </a:t>
            </a:r>
            <a:r>
              <a:rPr lang="en-US" dirty="0">
                <a:latin typeface="+mj-lt"/>
                <a:sym typeface="Wingdings"/>
              </a:rPr>
              <a:t></a:t>
            </a:r>
            <a:r>
              <a:rPr lang="en-US" dirty="0">
                <a:latin typeface="+mj-lt"/>
              </a:rPr>
              <a:t> </a:t>
            </a:r>
            <a:r>
              <a:rPr lang="en-US" i="1" dirty="0" smtClean="0">
                <a:latin typeface="+mj-lt"/>
              </a:rPr>
              <a:t>Re-score</a:t>
            </a:r>
            <a:r>
              <a:rPr lang="en-US" dirty="0" smtClean="0">
                <a:latin typeface="+mj-lt"/>
              </a:rPr>
              <a:t> </a:t>
            </a:r>
            <a:endParaRPr lang="en-US" dirty="0">
              <a:latin typeface="+mj-lt"/>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40" y="3048000"/>
            <a:ext cx="79248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18689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Assembly</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33650"/>
            <a:ext cx="897831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19731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Triplet Merging Procedure</a:t>
            </a:r>
            <a:endParaRPr lang="en-US" dirty="0"/>
          </a:p>
        </p:txBody>
      </p:sp>
      <p:sp>
        <p:nvSpPr>
          <p:cNvPr id="3" name="Content Placeholder 2"/>
          <p:cNvSpPr>
            <a:spLocks noGrp="1"/>
          </p:cNvSpPr>
          <p:nvPr>
            <p:ph idx="4294967295"/>
          </p:nvPr>
        </p:nvSpPr>
        <p:spPr>
          <a:xfrm>
            <a:off x="0" y="1676400"/>
            <a:ext cx="8229600" cy="4389438"/>
          </a:xfrm>
        </p:spPr>
        <p:txBody>
          <a:bodyPr>
            <a:normAutofit/>
          </a:bodyPr>
          <a:lstStyle/>
          <a:p>
            <a:pPr marL="514350" indent="-514350">
              <a:buFont typeface="+mj-lt"/>
              <a:buAutoNum type="arabicPeriod"/>
            </a:pPr>
            <a:r>
              <a:rPr lang="en-US" dirty="0"/>
              <a:t>Find peaks with same mass in CID/ETD </a:t>
            </a:r>
            <a:r>
              <a:rPr lang="en-US" dirty="0" smtClean="0"/>
              <a:t>or HCD/ETD, </a:t>
            </a:r>
            <a:r>
              <a:rPr lang="en-US" dirty="0"/>
              <a:t>move them and their complementary SRMs to the merged </a:t>
            </a:r>
            <a:r>
              <a:rPr lang="en-US" dirty="0" smtClean="0"/>
              <a:t>spectrum*</a:t>
            </a:r>
          </a:p>
          <a:p>
            <a:pPr marL="514350" indent="-514350">
              <a:buFont typeface="+mj-lt"/>
              <a:buAutoNum type="arabicPeriod"/>
            </a:pPr>
            <a:r>
              <a:rPr lang="en-US" dirty="0"/>
              <a:t>Find peaks with mass difference 15+18 in CID/ETD </a:t>
            </a:r>
            <a:r>
              <a:rPr lang="en-US" dirty="0" smtClean="0"/>
              <a:t>or HCD/ETD, </a:t>
            </a:r>
            <a:r>
              <a:rPr lang="en-US" dirty="0"/>
              <a:t>move them and their complementary PRMs to the </a:t>
            </a:r>
            <a:r>
              <a:rPr lang="en-US" dirty="0" smtClean="0"/>
              <a:t>merged spectrum*</a:t>
            </a:r>
          </a:p>
          <a:p>
            <a:pPr marL="514350" indent="-514350">
              <a:buFont typeface="+mj-lt"/>
              <a:buAutoNum type="arabicPeriod"/>
            </a:pPr>
            <a:r>
              <a:rPr lang="en-US" dirty="0"/>
              <a:t>Find PRM / SRM </a:t>
            </a:r>
            <a:r>
              <a:rPr lang="en-US" dirty="0" smtClean="0"/>
              <a:t>peak pairs </a:t>
            </a:r>
            <a:r>
              <a:rPr lang="en-US" dirty="0"/>
              <a:t>in CID/ETD </a:t>
            </a:r>
            <a:r>
              <a:rPr lang="en-US" dirty="0" smtClean="0"/>
              <a:t>or </a:t>
            </a:r>
            <a:r>
              <a:rPr lang="en-US" dirty="0"/>
              <a:t>HCD/ETD </a:t>
            </a:r>
            <a:r>
              <a:rPr lang="en-US" dirty="0" smtClean="0"/>
              <a:t>pairs, </a:t>
            </a:r>
            <a:r>
              <a:rPr lang="en-US" dirty="0"/>
              <a:t>, move them and their complementary </a:t>
            </a:r>
            <a:r>
              <a:rPr lang="en-US" dirty="0" smtClean="0"/>
              <a:t>masses to the merged spectrum*</a:t>
            </a:r>
          </a:p>
          <a:p>
            <a:pPr marL="514350" indent="-514350">
              <a:buFont typeface="+mj-lt"/>
              <a:buAutoNum type="arabicPeriod"/>
            </a:pPr>
            <a:r>
              <a:rPr lang="en-US" dirty="0" smtClean="0"/>
              <a:t>Add in leftover peaks</a:t>
            </a:r>
          </a:p>
        </p:txBody>
      </p:sp>
      <p:sp>
        <p:nvSpPr>
          <p:cNvPr id="4" name="TextBox 3"/>
          <p:cNvSpPr txBox="1"/>
          <p:nvPr/>
        </p:nvSpPr>
        <p:spPr>
          <a:xfrm>
            <a:off x="1371600" y="6153090"/>
            <a:ext cx="4917372" cy="400110"/>
          </a:xfrm>
          <a:prstGeom prst="rect">
            <a:avLst/>
          </a:prstGeom>
          <a:noFill/>
        </p:spPr>
        <p:txBody>
          <a:bodyPr wrap="none" rtlCol="0">
            <a:spAutoFit/>
          </a:bodyPr>
          <a:lstStyle/>
          <a:p>
            <a:r>
              <a:rPr lang="en-US" sz="2000" b="1" dirty="0" smtClean="0"/>
              <a:t>* Double the score of PRMs added in 1-3</a:t>
            </a:r>
            <a:endParaRPr lang="en-US" sz="2000" b="1" dirty="0"/>
          </a:p>
        </p:txBody>
      </p:sp>
    </p:spTree>
    <p:extLst>
      <p:ext uri="{BB962C8B-B14F-4D97-AF65-F5344CB8AC3E}">
        <p14:creationId xmlns:p14="http://schemas.microsoft.com/office/powerpoint/2010/main" val="217428481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400" dirty="0" smtClean="0"/>
              <a:t>Merging Results</a:t>
            </a:r>
            <a:endParaRPr lang="en-US" sz="4400" dirty="0"/>
          </a:p>
        </p:txBody>
      </p:sp>
      <p:graphicFrame>
        <p:nvGraphicFramePr>
          <p:cNvPr id="5" name="Table 4"/>
          <p:cNvGraphicFramePr>
            <a:graphicFrameLocks noGrp="1"/>
          </p:cNvGraphicFramePr>
          <p:nvPr>
            <p:extLst>
              <p:ext uri="{D42A27DB-BD31-4B8C-83A1-F6EECF244321}">
                <p14:modId xmlns:p14="http://schemas.microsoft.com/office/powerpoint/2010/main" val="73612664"/>
              </p:ext>
            </p:extLst>
          </p:nvPr>
        </p:nvGraphicFramePr>
        <p:xfrm>
          <a:off x="609600" y="1447800"/>
          <a:ext cx="7315200" cy="4110758"/>
        </p:xfrm>
        <a:graphic>
          <a:graphicData uri="http://schemas.openxmlformats.org/drawingml/2006/table">
            <a:tbl>
              <a:tblPr/>
              <a:tblGrid>
                <a:gridCol w="2430162"/>
                <a:gridCol w="406400"/>
                <a:gridCol w="406400"/>
                <a:gridCol w="406400"/>
                <a:gridCol w="930875"/>
                <a:gridCol w="1046206"/>
                <a:gridCol w="1688757"/>
              </a:tblGrid>
              <a:tr h="184115">
                <a:tc>
                  <a:txBody>
                    <a:bodyPr/>
                    <a:lstStyle/>
                    <a:p>
                      <a:pPr algn="l" fontAlgn="b"/>
                      <a:r>
                        <a:rPr lang="en-US" sz="1200" b="1" i="0" u="none" strike="noStrike" dirty="0">
                          <a:solidFill>
                            <a:srgbClr val="000000"/>
                          </a:solidFill>
                          <a:effectLst/>
                          <a:latin typeface="Calibri"/>
                        </a:rPr>
                        <a:t>For all precursors:</a:t>
                      </a:r>
                    </a:p>
                  </a:txBody>
                  <a:tcPr marL="8129" marR="8129" marT="8129" marB="0" anchor="b">
                    <a:lnL>
                      <a:noFill/>
                    </a:lnL>
                    <a:lnR>
                      <a:noFill/>
                    </a:lnR>
                    <a:lnT>
                      <a:noFill/>
                    </a:lnT>
                    <a:lnB>
                      <a:noFill/>
                    </a:lnB>
                  </a:tcPr>
                </a:tc>
                <a:tc>
                  <a:txBody>
                    <a:bodyPr/>
                    <a:lstStyle/>
                    <a:p>
                      <a:pPr algn="l" fontAlgn="b"/>
                      <a:r>
                        <a:rPr lang="en-US" sz="1200" b="1" i="0" u="none" strike="noStrike">
                          <a:solidFill>
                            <a:srgbClr val="000000"/>
                          </a:solidFill>
                          <a:effectLst/>
                          <a:latin typeface="Calibri"/>
                        </a:rPr>
                        <a:t>CID</a:t>
                      </a:r>
                    </a:p>
                  </a:txBody>
                  <a:tcPr marL="8129" marR="8129" marT="8129" marB="0" anchor="b">
                    <a:lnL>
                      <a:noFill/>
                    </a:lnL>
                    <a:lnR>
                      <a:noFill/>
                    </a:lnR>
                    <a:lnT>
                      <a:noFill/>
                    </a:lnT>
                    <a:lnB>
                      <a:noFill/>
                    </a:lnB>
                  </a:tcPr>
                </a:tc>
                <a:tc>
                  <a:txBody>
                    <a:bodyPr/>
                    <a:lstStyle/>
                    <a:p>
                      <a:pPr algn="l" fontAlgn="b"/>
                      <a:r>
                        <a:rPr lang="en-US" sz="1200" b="1" i="0" u="none" strike="noStrike">
                          <a:solidFill>
                            <a:srgbClr val="000000"/>
                          </a:solidFill>
                          <a:effectLst/>
                          <a:latin typeface="Calibri"/>
                        </a:rPr>
                        <a:t>HCD</a:t>
                      </a:r>
                    </a:p>
                  </a:txBody>
                  <a:tcPr marL="8129" marR="8129" marT="8129" marB="0" anchor="b">
                    <a:lnL>
                      <a:noFill/>
                    </a:lnL>
                    <a:lnR>
                      <a:noFill/>
                    </a:lnR>
                    <a:lnT>
                      <a:noFill/>
                    </a:lnT>
                    <a:lnB>
                      <a:noFill/>
                    </a:lnB>
                  </a:tcPr>
                </a:tc>
                <a:tc>
                  <a:txBody>
                    <a:bodyPr/>
                    <a:lstStyle/>
                    <a:p>
                      <a:pPr algn="l" fontAlgn="b"/>
                      <a:r>
                        <a:rPr lang="en-US" sz="1200" b="1" i="0" u="none" strike="noStrike">
                          <a:solidFill>
                            <a:srgbClr val="000000"/>
                          </a:solidFill>
                          <a:effectLst/>
                          <a:latin typeface="Calibri"/>
                        </a:rPr>
                        <a:t>ETD</a:t>
                      </a:r>
                    </a:p>
                  </a:txBody>
                  <a:tcPr marL="8129" marR="8129" marT="8129" marB="0" anchor="b">
                    <a:lnL>
                      <a:noFill/>
                    </a:lnL>
                    <a:lnR>
                      <a:noFill/>
                    </a:lnR>
                    <a:lnT>
                      <a:noFill/>
                    </a:lnT>
                    <a:lnB>
                      <a:noFill/>
                    </a:lnB>
                  </a:tcPr>
                </a:tc>
                <a:tc gridSpan="3">
                  <a:txBody>
                    <a:bodyPr/>
                    <a:lstStyle/>
                    <a:p>
                      <a:pPr algn="ctr" fontAlgn="b"/>
                      <a:r>
                        <a:rPr lang="en-US" sz="1200" b="1" i="0" u="none" strike="noStrike">
                          <a:solidFill>
                            <a:srgbClr val="000000"/>
                          </a:solidFill>
                          <a:effectLst/>
                          <a:latin typeface="Calibri"/>
                        </a:rPr>
                        <a:t>Merged CID, HCD, and ETD</a:t>
                      </a:r>
                    </a:p>
                  </a:txBody>
                  <a:tcPr marL="8129" marR="8129" marT="8129" marB="0" anchor="b">
                    <a:lnL>
                      <a:noFill/>
                    </a:lnL>
                    <a:lnR>
                      <a:noFill/>
                    </a:lnR>
                    <a:lnT>
                      <a:noFill/>
                    </a:lnT>
                    <a:lnB>
                      <a:noFill/>
                    </a:lnB>
                  </a:tcPr>
                </a:tc>
                <a:tc hMerge="1">
                  <a:txBody>
                    <a:bodyPr/>
                    <a:lstStyle/>
                    <a:p>
                      <a:endParaRPr lang="en-US"/>
                    </a:p>
                  </a:txBody>
                  <a:tcPr/>
                </a:tc>
                <a:tc hMerge="1">
                  <a:txBody>
                    <a:bodyPr/>
                    <a:lstStyle/>
                    <a:p>
                      <a:endParaRPr lang="en-US"/>
                    </a:p>
                  </a:txBody>
                  <a:tcPr/>
                </a:tc>
              </a:tr>
              <a:tr h="184115">
                <a:tc>
                  <a:txBody>
                    <a:bodyPr/>
                    <a:lstStyle/>
                    <a:p>
                      <a:pPr algn="l" fontAlgn="b"/>
                      <a:endParaRPr lang="en-US" sz="1200" b="1"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r>
                        <a:rPr lang="en-US" sz="1200" b="1" i="0" u="none" strike="noStrike">
                          <a:solidFill>
                            <a:srgbClr val="000000"/>
                          </a:solidFill>
                          <a:effectLst/>
                          <a:latin typeface="Calibri"/>
                        </a:rPr>
                        <a:t>Naive Merge</a:t>
                      </a:r>
                    </a:p>
                  </a:txBody>
                  <a:tcPr marL="8129" marR="8129" marT="8129" marB="0" anchor="b">
                    <a:lnL>
                      <a:noFill/>
                    </a:lnL>
                    <a:lnR>
                      <a:noFill/>
                    </a:lnR>
                    <a:lnT>
                      <a:noFill/>
                    </a:lnT>
                    <a:lnB>
                      <a:noFill/>
                    </a:lnB>
                  </a:tcPr>
                </a:tc>
                <a:tc>
                  <a:txBody>
                    <a:bodyPr/>
                    <a:lstStyle/>
                    <a:p>
                      <a:pPr algn="l" fontAlgn="b"/>
                      <a:r>
                        <a:rPr lang="en-US" sz="1200" b="1" i="0" u="none" strike="noStrike">
                          <a:solidFill>
                            <a:srgbClr val="000000"/>
                          </a:solidFill>
                          <a:effectLst/>
                          <a:latin typeface="Calibri"/>
                        </a:rPr>
                        <a:t>Ranked Merge</a:t>
                      </a:r>
                    </a:p>
                  </a:txBody>
                  <a:tcPr marL="8129" marR="8129" marT="8129" marB="0" anchor="b">
                    <a:lnL>
                      <a:noFill/>
                    </a:lnL>
                    <a:lnR>
                      <a:noFill/>
                    </a:lnR>
                    <a:lnT>
                      <a:noFill/>
                    </a:lnT>
                    <a:lnB>
                      <a:noFill/>
                    </a:lnB>
                  </a:tcPr>
                </a:tc>
                <a:tc>
                  <a:txBody>
                    <a:bodyPr/>
                    <a:lstStyle/>
                    <a:p>
                      <a:pPr algn="l" fontAlgn="b"/>
                      <a:r>
                        <a:rPr lang="en-US" sz="1200" b="1" i="0" u="none" strike="noStrike">
                          <a:solidFill>
                            <a:srgbClr val="000000"/>
                          </a:solidFill>
                          <a:effectLst/>
                          <a:latin typeface="Calibri"/>
                        </a:rPr>
                        <a:t>Ranked Merge (filtered)</a:t>
                      </a:r>
                    </a:p>
                  </a:txBody>
                  <a:tcPr marL="8129" marR="8129" marT="8129" marB="0" anchor="b">
                    <a:lnL>
                      <a:noFill/>
                    </a:lnL>
                    <a:lnR>
                      <a:noFill/>
                    </a:lnR>
                    <a:lnT>
                      <a:noFill/>
                    </a:lnT>
                    <a:lnB>
                      <a:noFill/>
                    </a:lnB>
                  </a:tcPr>
                </a:tc>
              </a:tr>
              <a:tr h="184115">
                <a:tc>
                  <a:txBody>
                    <a:bodyPr/>
                    <a:lstStyle/>
                    <a:p>
                      <a:pPr algn="l" fontAlgn="b"/>
                      <a:r>
                        <a:rPr lang="en-US" sz="1200" b="1" i="0" u="none" strike="noStrike">
                          <a:solidFill>
                            <a:srgbClr val="000000"/>
                          </a:solidFill>
                          <a:effectLst/>
                          <a:latin typeface="Calibri"/>
                        </a:rPr>
                        <a:t>% Breaks Observed by PRMs</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63.3</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63</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55.3</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88</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87.1</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83.8</a:t>
                      </a:r>
                    </a:p>
                  </a:txBody>
                  <a:tcPr marL="8129" marR="8129" marT="8129" marB="0" anchor="b">
                    <a:lnL>
                      <a:noFill/>
                    </a:lnL>
                    <a:lnR>
                      <a:noFill/>
                    </a:lnR>
                    <a:lnT>
                      <a:noFill/>
                    </a:lnT>
                    <a:lnB>
                      <a:noFill/>
                    </a:lnB>
                  </a:tcPr>
                </a:tc>
              </a:tr>
              <a:tr h="184115">
                <a:tc>
                  <a:txBody>
                    <a:bodyPr/>
                    <a:lstStyle/>
                    <a:p>
                      <a:pPr algn="l" fontAlgn="b"/>
                      <a:r>
                        <a:rPr lang="en-US" sz="1200" b="1" i="0" u="none" strike="noStrike">
                          <a:solidFill>
                            <a:srgbClr val="000000"/>
                          </a:solidFill>
                          <a:effectLst/>
                          <a:latin typeface="Calibri"/>
                        </a:rPr>
                        <a:t>% Score Explained by PRMs</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45.8</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38.7</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40.2</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41.8</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69.2</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75.5</a:t>
                      </a:r>
                    </a:p>
                  </a:txBody>
                  <a:tcPr marL="8129" marR="8129" marT="8129" marB="0" anchor="b">
                    <a:lnL>
                      <a:noFill/>
                    </a:lnL>
                    <a:lnR>
                      <a:noFill/>
                    </a:lnR>
                    <a:lnT>
                      <a:noFill/>
                    </a:lnT>
                    <a:lnB>
                      <a:noFill/>
                    </a:lnB>
                  </a:tcPr>
                </a:tc>
              </a:tr>
              <a:tr h="184115">
                <a:tc>
                  <a:txBody>
                    <a:bodyPr/>
                    <a:lstStyle/>
                    <a:p>
                      <a:pPr algn="l" fontAlgn="b"/>
                      <a:r>
                        <a:rPr lang="en-US" sz="1200" b="1" i="0" u="none" strike="noStrike">
                          <a:solidFill>
                            <a:srgbClr val="000000"/>
                          </a:solidFill>
                          <a:effectLst/>
                          <a:latin typeface="Calibri"/>
                        </a:rPr>
                        <a:t>% Breaks Observed by SRMs+18</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47.6</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43.4</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35.5</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58.8</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23.9</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19.7</a:t>
                      </a:r>
                    </a:p>
                  </a:txBody>
                  <a:tcPr marL="8129" marR="8129" marT="8129" marB="0" anchor="b">
                    <a:lnL>
                      <a:noFill/>
                    </a:lnL>
                    <a:lnR>
                      <a:noFill/>
                    </a:lnR>
                    <a:lnT>
                      <a:noFill/>
                    </a:lnT>
                    <a:lnB>
                      <a:noFill/>
                    </a:lnB>
                  </a:tcPr>
                </a:tc>
              </a:tr>
              <a:tr h="184115">
                <a:tc>
                  <a:txBody>
                    <a:bodyPr/>
                    <a:lstStyle/>
                    <a:p>
                      <a:pPr algn="l" fontAlgn="b"/>
                      <a:r>
                        <a:rPr lang="en-US" sz="1200" b="1" i="0" u="none" strike="noStrike">
                          <a:solidFill>
                            <a:srgbClr val="000000"/>
                          </a:solidFill>
                          <a:effectLst/>
                          <a:latin typeface="Calibri"/>
                        </a:rPr>
                        <a:t>% Score Explained by SRMs+18</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28.5</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18.8</a:t>
                      </a:r>
                    </a:p>
                  </a:txBody>
                  <a:tcPr marL="8129" marR="8129" marT="8129" marB="0" anchor="b">
                    <a:lnL>
                      <a:noFill/>
                    </a:lnL>
                    <a:lnR>
                      <a:noFill/>
                    </a:lnR>
                    <a:lnT>
                      <a:noFill/>
                    </a:lnT>
                    <a:lnB>
                      <a:noFill/>
                    </a:lnB>
                  </a:tcPr>
                </a:tc>
                <a:tc>
                  <a:txBody>
                    <a:bodyPr/>
                    <a:lstStyle/>
                    <a:p>
                      <a:pPr algn="r" fontAlgn="b"/>
                      <a:r>
                        <a:rPr lang="en-US" sz="1200" b="0" i="0" u="none" strike="noStrike" dirty="0">
                          <a:solidFill>
                            <a:srgbClr val="000000"/>
                          </a:solidFill>
                          <a:effectLst/>
                          <a:latin typeface="Calibri"/>
                        </a:rPr>
                        <a:t>25.7</a:t>
                      </a:r>
                    </a:p>
                  </a:txBody>
                  <a:tcPr marL="8129" marR="8129" marT="8129" marB="0" anchor="b">
                    <a:lnL>
                      <a:noFill/>
                    </a:lnL>
                    <a:lnR>
                      <a:noFill/>
                    </a:lnR>
                    <a:lnT>
                      <a:noFill/>
                    </a:lnT>
                    <a:lnB>
                      <a:noFill/>
                    </a:lnB>
                  </a:tcPr>
                </a:tc>
                <a:tc>
                  <a:txBody>
                    <a:bodyPr/>
                    <a:lstStyle/>
                    <a:p>
                      <a:pPr algn="r" fontAlgn="b"/>
                      <a:r>
                        <a:rPr lang="en-US" sz="1200" b="0" i="0" u="none" strike="noStrike" dirty="0">
                          <a:solidFill>
                            <a:srgbClr val="000000"/>
                          </a:solidFill>
                          <a:effectLst/>
                          <a:latin typeface="Calibri"/>
                        </a:rPr>
                        <a:t>17.3</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4.6</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4.8</a:t>
                      </a:r>
                    </a:p>
                  </a:txBody>
                  <a:tcPr marL="8129" marR="8129" marT="8129" marB="0" anchor="b">
                    <a:lnL>
                      <a:noFill/>
                    </a:lnL>
                    <a:lnR>
                      <a:noFill/>
                    </a:lnR>
                    <a:lnT>
                      <a:noFill/>
                    </a:lnT>
                    <a:lnB>
                      <a:noFill/>
                    </a:lnB>
                  </a:tcPr>
                </a:tc>
              </a:tr>
              <a:tr h="184115">
                <a:tc>
                  <a:txBody>
                    <a:bodyPr/>
                    <a:lstStyle/>
                    <a:p>
                      <a:pPr algn="l" fontAlgn="b"/>
                      <a:r>
                        <a:rPr lang="en-US" sz="1200" b="1" i="0" u="none" strike="noStrike">
                          <a:solidFill>
                            <a:srgbClr val="000000"/>
                          </a:solidFill>
                          <a:effectLst/>
                          <a:latin typeface="Calibri"/>
                        </a:rPr>
                        <a:t>% Breaks Observed by PRMs/SRMs</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77.8</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76.6</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65.8</a:t>
                      </a:r>
                    </a:p>
                  </a:txBody>
                  <a:tcPr marL="8129" marR="8129" marT="8129" marB="0" anchor="b">
                    <a:lnL>
                      <a:noFill/>
                    </a:lnL>
                    <a:lnR>
                      <a:noFill/>
                    </a:lnR>
                    <a:lnT>
                      <a:noFill/>
                    </a:lnT>
                    <a:lnB>
                      <a:noFill/>
                    </a:lnB>
                  </a:tcPr>
                </a:tc>
                <a:tc>
                  <a:txBody>
                    <a:bodyPr/>
                    <a:lstStyle/>
                    <a:p>
                      <a:pPr algn="r" fontAlgn="b"/>
                      <a:r>
                        <a:rPr lang="en-US" sz="1200" b="0" i="0" u="none" strike="noStrike">
                          <a:solidFill>
                            <a:srgbClr val="006100"/>
                          </a:solidFill>
                          <a:effectLst/>
                          <a:latin typeface="Calibri"/>
                        </a:rPr>
                        <a:t>93.6</a:t>
                      </a:r>
                    </a:p>
                  </a:txBody>
                  <a:tcPr marL="8129" marR="8129" marT="8129" marB="0" anchor="b">
                    <a:lnL>
                      <a:noFill/>
                    </a:lnL>
                    <a:lnR>
                      <a:noFill/>
                    </a:lnR>
                    <a:lnT>
                      <a:noFill/>
                    </a:lnT>
                    <a:lnB>
                      <a:noFill/>
                    </a:lnB>
                    <a:solidFill>
                      <a:srgbClr val="C6EFCE"/>
                    </a:solidFill>
                  </a:tcPr>
                </a:tc>
                <a:tc>
                  <a:txBody>
                    <a:bodyPr/>
                    <a:lstStyle/>
                    <a:p>
                      <a:pPr algn="r" fontAlgn="b"/>
                      <a:r>
                        <a:rPr lang="en-US" sz="1200" b="0" i="0" u="none" strike="noStrike">
                          <a:solidFill>
                            <a:srgbClr val="006100"/>
                          </a:solidFill>
                          <a:effectLst/>
                          <a:latin typeface="Calibri"/>
                        </a:rPr>
                        <a:t>90.7</a:t>
                      </a:r>
                    </a:p>
                  </a:txBody>
                  <a:tcPr marL="8129" marR="8129" marT="8129" marB="0" anchor="b">
                    <a:lnL>
                      <a:noFill/>
                    </a:lnL>
                    <a:lnR>
                      <a:noFill/>
                    </a:lnR>
                    <a:lnT>
                      <a:noFill/>
                    </a:lnT>
                    <a:lnB>
                      <a:noFill/>
                    </a:lnB>
                    <a:solidFill>
                      <a:srgbClr val="C6EFCE"/>
                    </a:solidFill>
                  </a:tcPr>
                </a:tc>
                <a:tc>
                  <a:txBody>
                    <a:bodyPr/>
                    <a:lstStyle/>
                    <a:p>
                      <a:pPr algn="r" fontAlgn="b"/>
                      <a:r>
                        <a:rPr lang="en-US" sz="1200" b="0" i="0" u="none" strike="noStrike">
                          <a:solidFill>
                            <a:srgbClr val="006100"/>
                          </a:solidFill>
                          <a:effectLst/>
                          <a:latin typeface="Calibri"/>
                        </a:rPr>
                        <a:t>88.1</a:t>
                      </a:r>
                    </a:p>
                  </a:txBody>
                  <a:tcPr marL="8129" marR="8129" marT="8129" marB="0" anchor="b">
                    <a:lnL>
                      <a:noFill/>
                    </a:lnL>
                    <a:lnR>
                      <a:noFill/>
                    </a:lnR>
                    <a:lnT>
                      <a:noFill/>
                    </a:lnT>
                    <a:lnB>
                      <a:noFill/>
                    </a:lnB>
                    <a:solidFill>
                      <a:srgbClr val="C6EFCE"/>
                    </a:solidFill>
                  </a:tcPr>
                </a:tc>
              </a:tr>
              <a:tr h="184115">
                <a:tc>
                  <a:txBody>
                    <a:bodyPr/>
                    <a:lstStyle/>
                    <a:p>
                      <a:pPr algn="l" fontAlgn="b"/>
                      <a:r>
                        <a:rPr lang="en-US" sz="1200" b="1" i="0" u="none" strike="noStrike">
                          <a:solidFill>
                            <a:srgbClr val="000000"/>
                          </a:solidFill>
                          <a:effectLst/>
                          <a:latin typeface="Calibri"/>
                        </a:rPr>
                        <a:t>% Score Explained by PRMs/SRMs</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74.3</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57.5</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66</a:t>
                      </a:r>
                    </a:p>
                  </a:txBody>
                  <a:tcPr marL="8129" marR="8129" marT="8129" marB="0" anchor="b">
                    <a:lnL>
                      <a:noFill/>
                    </a:lnL>
                    <a:lnR>
                      <a:noFill/>
                    </a:lnR>
                    <a:lnT>
                      <a:noFill/>
                    </a:lnT>
                    <a:lnB>
                      <a:noFill/>
                    </a:lnB>
                  </a:tcPr>
                </a:tc>
                <a:tc>
                  <a:txBody>
                    <a:bodyPr/>
                    <a:lstStyle/>
                    <a:p>
                      <a:pPr algn="r" fontAlgn="b"/>
                      <a:r>
                        <a:rPr lang="en-US" sz="1200" b="0" i="0" u="none" strike="noStrike">
                          <a:solidFill>
                            <a:srgbClr val="006100"/>
                          </a:solidFill>
                          <a:effectLst/>
                          <a:latin typeface="Calibri"/>
                        </a:rPr>
                        <a:t>59.1</a:t>
                      </a:r>
                    </a:p>
                  </a:txBody>
                  <a:tcPr marL="8129" marR="8129" marT="8129" marB="0" anchor="b">
                    <a:lnL>
                      <a:noFill/>
                    </a:lnL>
                    <a:lnR>
                      <a:noFill/>
                    </a:lnR>
                    <a:lnT>
                      <a:noFill/>
                    </a:lnT>
                    <a:lnB>
                      <a:noFill/>
                    </a:lnB>
                    <a:solidFill>
                      <a:srgbClr val="C6EFCE"/>
                    </a:solidFill>
                  </a:tcPr>
                </a:tc>
                <a:tc>
                  <a:txBody>
                    <a:bodyPr/>
                    <a:lstStyle/>
                    <a:p>
                      <a:pPr algn="r" fontAlgn="b"/>
                      <a:r>
                        <a:rPr lang="en-US" sz="1200" b="0" i="0" u="none" strike="noStrike">
                          <a:solidFill>
                            <a:srgbClr val="006100"/>
                          </a:solidFill>
                          <a:effectLst/>
                          <a:latin typeface="Calibri"/>
                        </a:rPr>
                        <a:t>73.8</a:t>
                      </a:r>
                    </a:p>
                  </a:txBody>
                  <a:tcPr marL="8129" marR="8129" marT="8129" marB="0" anchor="b">
                    <a:lnL>
                      <a:noFill/>
                    </a:lnL>
                    <a:lnR>
                      <a:noFill/>
                    </a:lnR>
                    <a:lnT>
                      <a:noFill/>
                    </a:lnT>
                    <a:lnB>
                      <a:noFill/>
                    </a:lnB>
                    <a:solidFill>
                      <a:srgbClr val="C6EFCE"/>
                    </a:solidFill>
                  </a:tcPr>
                </a:tc>
                <a:tc>
                  <a:txBody>
                    <a:bodyPr/>
                    <a:lstStyle/>
                    <a:p>
                      <a:pPr algn="r" fontAlgn="b"/>
                      <a:r>
                        <a:rPr lang="en-US" sz="1200" b="0" i="0" u="none" strike="noStrike">
                          <a:solidFill>
                            <a:srgbClr val="006100"/>
                          </a:solidFill>
                          <a:effectLst/>
                          <a:latin typeface="Calibri"/>
                        </a:rPr>
                        <a:t>80.4</a:t>
                      </a:r>
                    </a:p>
                  </a:txBody>
                  <a:tcPr marL="8129" marR="8129" marT="8129" marB="0" anchor="b">
                    <a:lnL>
                      <a:noFill/>
                    </a:lnL>
                    <a:lnR>
                      <a:noFill/>
                    </a:lnR>
                    <a:lnT>
                      <a:noFill/>
                    </a:lnT>
                    <a:lnB>
                      <a:noFill/>
                    </a:lnB>
                    <a:solidFill>
                      <a:srgbClr val="C6EFCE"/>
                    </a:solidFill>
                  </a:tcPr>
                </a:tc>
              </a:tr>
              <a:tr h="184115">
                <a:tc>
                  <a:txBody>
                    <a:bodyPr/>
                    <a:lstStyle/>
                    <a:p>
                      <a:pPr algn="l" fontAlgn="b"/>
                      <a:r>
                        <a:rPr lang="en-US" sz="1200" b="1" i="0" u="none" strike="noStrike">
                          <a:solidFill>
                            <a:srgbClr val="000000"/>
                          </a:solidFill>
                          <a:effectLst/>
                          <a:latin typeface="Calibri"/>
                        </a:rPr>
                        <a:t>% Breaks Observed by SRMs-15</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0.6</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a:t>
                      </a:r>
                    </a:p>
                  </a:txBody>
                  <a:tcPr marL="8129" marR="8129" marT="8129" marB="0" anchor="b">
                    <a:lnL>
                      <a:noFill/>
                    </a:lnL>
                    <a:lnR>
                      <a:noFill/>
                    </a:lnR>
                    <a:lnT>
                      <a:noFill/>
                    </a:lnT>
                    <a:lnB>
                      <a:noFill/>
                    </a:lnB>
                  </a:tcPr>
                </a:tc>
                <a:tc>
                  <a:txBody>
                    <a:bodyPr/>
                    <a:lstStyle/>
                    <a:p>
                      <a:pPr algn="r" fontAlgn="b"/>
                      <a:r>
                        <a:rPr lang="en-US" sz="1200" b="0" i="0" u="none" strike="noStrike">
                          <a:solidFill>
                            <a:srgbClr val="9C0006"/>
                          </a:solidFill>
                          <a:effectLst/>
                          <a:latin typeface="Calibri"/>
                        </a:rPr>
                        <a:t>35.5</a:t>
                      </a:r>
                    </a:p>
                  </a:txBody>
                  <a:tcPr marL="8129" marR="8129" marT="8129" marB="0" anchor="b">
                    <a:lnL>
                      <a:noFill/>
                    </a:lnL>
                    <a:lnR>
                      <a:noFill/>
                    </a:lnR>
                    <a:lnT>
                      <a:noFill/>
                    </a:lnT>
                    <a:lnB>
                      <a:noFill/>
                    </a:lnB>
                    <a:solidFill>
                      <a:srgbClr val="FFC7CE"/>
                    </a:solidFill>
                  </a:tcPr>
                </a:tc>
                <a:tc>
                  <a:txBody>
                    <a:bodyPr/>
                    <a:lstStyle/>
                    <a:p>
                      <a:pPr algn="r" fontAlgn="b"/>
                      <a:r>
                        <a:rPr lang="en-US" sz="1200" b="0" i="0" u="none" strike="noStrike">
                          <a:solidFill>
                            <a:srgbClr val="9C0006"/>
                          </a:solidFill>
                          <a:effectLst/>
                          <a:latin typeface="Calibri"/>
                        </a:rPr>
                        <a:t>35.7</a:t>
                      </a:r>
                    </a:p>
                  </a:txBody>
                  <a:tcPr marL="8129" marR="8129" marT="8129" marB="0" anchor="b">
                    <a:lnL>
                      <a:noFill/>
                    </a:lnL>
                    <a:lnR>
                      <a:noFill/>
                    </a:lnR>
                    <a:lnT>
                      <a:noFill/>
                    </a:lnT>
                    <a:lnB>
                      <a:noFill/>
                    </a:lnB>
                    <a:solidFill>
                      <a:srgbClr val="FFC7CE"/>
                    </a:solidFill>
                  </a:tcPr>
                </a:tc>
                <a:tc>
                  <a:txBody>
                    <a:bodyPr/>
                    <a:lstStyle/>
                    <a:p>
                      <a:pPr algn="r" fontAlgn="b"/>
                      <a:r>
                        <a:rPr lang="en-US" sz="1200" b="0" i="0" u="none" strike="noStrike">
                          <a:solidFill>
                            <a:srgbClr val="000000"/>
                          </a:solidFill>
                          <a:effectLst/>
                          <a:latin typeface="Calibri"/>
                        </a:rPr>
                        <a:t>7.7</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5.8</a:t>
                      </a:r>
                    </a:p>
                  </a:txBody>
                  <a:tcPr marL="8129" marR="8129" marT="8129" marB="0" anchor="b">
                    <a:lnL>
                      <a:noFill/>
                    </a:lnL>
                    <a:lnR>
                      <a:noFill/>
                    </a:lnR>
                    <a:lnT>
                      <a:noFill/>
                    </a:lnT>
                    <a:lnB>
                      <a:noFill/>
                    </a:lnB>
                  </a:tcPr>
                </a:tc>
              </a:tr>
              <a:tr h="184115">
                <a:tc>
                  <a:txBody>
                    <a:bodyPr/>
                    <a:lstStyle/>
                    <a:p>
                      <a:pPr algn="l" fontAlgn="b"/>
                      <a:r>
                        <a:rPr lang="en-US" sz="1200" b="1" i="0" u="none" strike="noStrike">
                          <a:solidFill>
                            <a:srgbClr val="000000"/>
                          </a:solidFill>
                          <a:effectLst/>
                          <a:latin typeface="Calibri"/>
                        </a:rPr>
                        <a:t>% Score Explained by SRMs-15</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0.1</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0.2</a:t>
                      </a:r>
                    </a:p>
                  </a:txBody>
                  <a:tcPr marL="8129" marR="8129" marT="8129" marB="0" anchor="b">
                    <a:lnL>
                      <a:noFill/>
                    </a:lnL>
                    <a:lnR>
                      <a:noFill/>
                    </a:lnR>
                    <a:lnT>
                      <a:noFill/>
                    </a:lnT>
                    <a:lnB>
                      <a:noFill/>
                    </a:lnB>
                  </a:tcPr>
                </a:tc>
                <a:tc>
                  <a:txBody>
                    <a:bodyPr/>
                    <a:lstStyle/>
                    <a:p>
                      <a:pPr algn="r" fontAlgn="b"/>
                      <a:r>
                        <a:rPr lang="en-US" sz="1200" b="0" i="0" u="none" strike="noStrike">
                          <a:solidFill>
                            <a:srgbClr val="9C0006"/>
                          </a:solidFill>
                          <a:effectLst/>
                          <a:latin typeface="Calibri"/>
                        </a:rPr>
                        <a:t>25.7</a:t>
                      </a:r>
                    </a:p>
                  </a:txBody>
                  <a:tcPr marL="8129" marR="8129" marT="8129" marB="0" anchor="b">
                    <a:lnL>
                      <a:noFill/>
                    </a:lnL>
                    <a:lnR>
                      <a:noFill/>
                    </a:lnR>
                    <a:lnT>
                      <a:noFill/>
                    </a:lnT>
                    <a:lnB>
                      <a:noFill/>
                    </a:lnB>
                    <a:solidFill>
                      <a:srgbClr val="FFC7CE"/>
                    </a:solidFill>
                  </a:tcPr>
                </a:tc>
                <a:tc>
                  <a:txBody>
                    <a:bodyPr/>
                    <a:lstStyle/>
                    <a:p>
                      <a:pPr algn="r" fontAlgn="b"/>
                      <a:r>
                        <a:rPr lang="en-US" sz="1200" b="0" i="0" u="none" strike="noStrike">
                          <a:solidFill>
                            <a:srgbClr val="9C0006"/>
                          </a:solidFill>
                          <a:effectLst/>
                          <a:latin typeface="Calibri"/>
                        </a:rPr>
                        <a:t>7</a:t>
                      </a:r>
                    </a:p>
                  </a:txBody>
                  <a:tcPr marL="8129" marR="8129" marT="8129" marB="0" anchor="b">
                    <a:lnL>
                      <a:noFill/>
                    </a:lnL>
                    <a:lnR>
                      <a:noFill/>
                    </a:lnR>
                    <a:lnT>
                      <a:noFill/>
                    </a:lnT>
                    <a:lnB>
                      <a:noFill/>
                    </a:lnB>
                    <a:solidFill>
                      <a:srgbClr val="FFC7CE"/>
                    </a:solidFill>
                  </a:tcPr>
                </a:tc>
                <a:tc>
                  <a:txBody>
                    <a:bodyPr/>
                    <a:lstStyle/>
                    <a:p>
                      <a:pPr algn="r" fontAlgn="b"/>
                      <a:r>
                        <a:rPr lang="en-US" sz="1200" b="0" i="0" u="none" strike="noStrike">
                          <a:solidFill>
                            <a:srgbClr val="000000"/>
                          </a:solidFill>
                          <a:effectLst/>
                          <a:latin typeface="Calibri"/>
                        </a:rPr>
                        <a:t>1.4</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1.4</a:t>
                      </a:r>
                    </a:p>
                  </a:txBody>
                  <a:tcPr marL="8129" marR="8129" marT="8129" marB="0" anchor="b">
                    <a:lnL>
                      <a:noFill/>
                    </a:lnL>
                    <a:lnR>
                      <a:noFill/>
                    </a:lnR>
                    <a:lnT>
                      <a:noFill/>
                    </a:lnT>
                    <a:lnB>
                      <a:noFill/>
                    </a:lnB>
                  </a:tcPr>
                </a:tc>
              </a:tr>
              <a:tr h="140045">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r>
              <a:tr h="140045">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r>
              <a:tr h="184115">
                <a:tc>
                  <a:txBody>
                    <a:bodyPr/>
                    <a:lstStyle/>
                    <a:p>
                      <a:pPr algn="l" fontAlgn="b"/>
                      <a:r>
                        <a:rPr lang="en-US" sz="1200" b="1" i="0" u="none" strike="noStrike">
                          <a:solidFill>
                            <a:srgbClr val="000000"/>
                          </a:solidFill>
                          <a:effectLst/>
                          <a:latin typeface="Calibri"/>
                        </a:rPr>
                        <a:t>For charge &gt; 3 precursors:</a:t>
                      </a:r>
                    </a:p>
                  </a:txBody>
                  <a:tcPr marL="8129" marR="8129" marT="8129" marB="0" anchor="b">
                    <a:lnL>
                      <a:noFill/>
                    </a:lnL>
                    <a:lnR>
                      <a:noFill/>
                    </a:lnR>
                    <a:lnT>
                      <a:noFill/>
                    </a:lnT>
                    <a:lnB>
                      <a:noFill/>
                    </a:lnB>
                  </a:tcPr>
                </a:tc>
                <a:tc>
                  <a:txBody>
                    <a:bodyPr/>
                    <a:lstStyle/>
                    <a:p>
                      <a:pPr algn="l" fontAlgn="b"/>
                      <a:r>
                        <a:rPr lang="en-US" sz="1200" b="1" i="0" u="none" strike="noStrike">
                          <a:solidFill>
                            <a:srgbClr val="000000"/>
                          </a:solidFill>
                          <a:effectLst/>
                          <a:latin typeface="Calibri"/>
                        </a:rPr>
                        <a:t>CID</a:t>
                      </a:r>
                    </a:p>
                  </a:txBody>
                  <a:tcPr marL="8129" marR="8129" marT="8129" marB="0" anchor="b">
                    <a:lnL>
                      <a:noFill/>
                    </a:lnL>
                    <a:lnR>
                      <a:noFill/>
                    </a:lnR>
                    <a:lnT>
                      <a:noFill/>
                    </a:lnT>
                    <a:lnB>
                      <a:noFill/>
                    </a:lnB>
                  </a:tcPr>
                </a:tc>
                <a:tc>
                  <a:txBody>
                    <a:bodyPr/>
                    <a:lstStyle/>
                    <a:p>
                      <a:pPr algn="l" fontAlgn="b"/>
                      <a:r>
                        <a:rPr lang="en-US" sz="1200" b="1" i="0" u="none" strike="noStrike">
                          <a:solidFill>
                            <a:srgbClr val="000000"/>
                          </a:solidFill>
                          <a:effectLst/>
                          <a:latin typeface="Calibri"/>
                        </a:rPr>
                        <a:t>HCD</a:t>
                      </a:r>
                    </a:p>
                  </a:txBody>
                  <a:tcPr marL="8129" marR="8129" marT="8129" marB="0" anchor="b">
                    <a:lnL>
                      <a:noFill/>
                    </a:lnL>
                    <a:lnR>
                      <a:noFill/>
                    </a:lnR>
                    <a:lnT>
                      <a:noFill/>
                    </a:lnT>
                    <a:lnB>
                      <a:noFill/>
                    </a:lnB>
                  </a:tcPr>
                </a:tc>
                <a:tc>
                  <a:txBody>
                    <a:bodyPr/>
                    <a:lstStyle/>
                    <a:p>
                      <a:pPr algn="l" fontAlgn="b"/>
                      <a:r>
                        <a:rPr lang="en-US" sz="1200" b="1" i="0" u="none" strike="noStrike">
                          <a:solidFill>
                            <a:srgbClr val="000000"/>
                          </a:solidFill>
                          <a:effectLst/>
                          <a:latin typeface="Calibri"/>
                        </a:rPr>
                        <a:t>ETD</a:t>
                      </a:r>
                    </a:p>
                  </a:txBody>
                  <a:tcPr marL="8129" marR="8129" marT="8129" marB="0" anchor="b">
                    <a:lnL>
                      <a:noFill/>
                    </a:lnL>
                    <a:lnR>
                      <a:noFill/>
                    </a:lnR>
                    <a:lnT>
                      <a:noFill/>
                    </a:lnT>
                    <a:lnB>
                      <a:noFill/>
                    </a:lnB>
                  </a:tcPr>
                </a:tc>
                <a:tc gridSpan="3">
                  <a:txBody>
                    <a:bodyPr/>
                    <a:lstStyle/>
                    <a:p>
                      <a:pPr algn="ctr" fontAlgn="b"/>
                      <a:r>
                        <a:rPr lang="en-US" sz="1200" b="1" i="0" u="none" strike="noStrike">
                          <a:solidFill>
                            <a:srgbClr val="000000"/>
                          </a:solidFill>
                          <a:effectLst/>
                          <a:latin typeface="Calibri"/>
                        </a:rPr>
                        <a:t>Merged CID, HCD, and ETD</a:t>
                      </a:r>
                    </a:p>
                  </a:txBody>
                  <a:tcPr marL="8129" marR="8129" marT="8129" marB="0" anchor="b">
                    <a:lnL>
                      <a:noFill/>
                    </a:lnL>
                    <a:lnR>
                      <a:noFill/>
                    </a:lnR>
                    <a:lnT>
                      <a:noFill/>
                    </a:lnT>
                    <a:lnB>
                      <a:noFill/>
                    </a:lnB>
                  </a:tcPr>
                </a:tc>
                <a:tc hMerge="1">
                  <a:txBody>
                    <a:bodyPr/>
                    <a:lstStyle/>
                    <a:p>
                      <a:endParaRPr lang="en-US"/>
                    </a:p>
                  </a:txBody>
                  <a:tcPr/>
                </a:tc>
                <a:tc hMerge="1">
                  <a:txBody>
                    <a:bodyPr/>
                    <a:lstStyle/>
                    <a:p>
                      <a:endParaRPr lang="en-US"/>
                    </a:p>
                  </a:txBody>
                  <a:tcPr/>
                </a:tc>
              </a:tr>
              <a:tr h="184115">
                <a:tc>
                  <a:txBody>
                    <a:bodyPr/>
                    <a:lstStyle/>
                    <a:p>
                      <a:pPr algn="l" fontAlgn="b"/>
                      <a:endParaRPr lang="en-US" sz="900" b="0"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8129" marR="8129" marT="8129" marB="0" anchor="b">
                    <a:lnL>
                      <a:noFill/>
                    </a:lnL>
                    <a:lnR>
                      <a:noFill/>
                    </a:lnR>
                    <a:lnT>
                      <a:noFill/>
                    </a:lnT>
                    <a:lnB>
                      <a:noFill/>
                    </a:lnB>
                  </a:tcPr>
                </a:tc>
                <a:tc>
                  <a:txBody>
                    <a:bodyPr/>
                    <a:lstStyle/>
                    <a:p>
                      <a:pPr algn="l" fontAlgn="b"/>
                      <a:r>
                        <a:rPr lang="en-US" sz="1200" b="1" i="0" u="none" strike="noStrike">
                          <a:solidFill>
                            <a:srgbClr val="000000"/>
                          </a:solidFill>
                          <a:effectLst/>
                          <a:latin typeface="Calibri"/>
                        </a:rPr>
                        <a:t>Naive Merge</a:t>
                      </a:r>
                    </a:p>
                  </a:txBody>
                  <a:tcPr marL="8129" marR="8129" marT="8129" marB="0" anchor="b">
                    <a:lnL>
                      <a:noFill/>
                    </a:lnL>
                    <a:lnR>
                      <a:noFill/>
                    </a:lnR>
                    <a:lnT>
                      <a:noFill/>
                    </a:lnT>
                    <a:lnB>
                      <a:noFill/>
                    </a:lnB>
                  </a:tcPr>
                </a:tc>
                <a:tc>
                  <a:txBody>
                    <a:bodyPr/>
                    <a:lstStyle/>
                    <a:p>
                      <a:pPr algn="l" fontAlgn="b"/>
                      <a:r>
                        <a:rPr lang="en-US" sz="1200" b="1" i="0" u="none" strike="noStrike">
                          <a:solidFill>
                            <a:srgbClr val="000000"/>
                          </a:solidFill>
                          <a:effectLst/>
                          <a:latin typeface="Calibri"/>
                        </a:rPr>
                        <a:t>Ranked Merge</a:t>
                      </a:r>
                    </a:p>
                  </a:txBody>
                  <a:tcPr marL="8129" marR="8129" marT="8129" marB="0" anchor="b">
                    <a:lnL>
                      <a:noFill/>
                    </a:lnL>
                    <a:lnR>
                      <a:noFill/>
                    </a:lnR>
                    <a:lnT>
                      <a:noFill/>
                    </a:lnT>
                    <a:lnB>
                      <a:noFill/>
                    </a:lnB>
                  </a:tcPr>
                </a:tc>
                <a:tc>
                  <a:txBody>
                    <a:bodyPr/>
                    <a:lstStyle/>
                    <a:p>
                      <a:pPr algn="l" fontAlgn="b"/>
                      <a:r>
                        <a:rPr lang="en-US" sz="1200" b="1" i="0" u="none" strike="noStrike">
                          <a:solidFill>
                            <a:srgbClr val="000000"/>
                          </a:solidFill>
                          <a:effectLst/>
                          <a:latin typeface="Calibri"/>
                        </a:rPr>
                        <a:t>Ranked Merge (filtered)</a:t>
                      </a:r>
                    </a:p>
                  </a:txBody>
                  <a:tcPr marL="8129" marR="8129" marT="8129" marB="0" anchor="b">
                    <a:lnL>
                      <a:noFill/>
                    </a:lnL>
                    <a:lnR>
                      <a:noFill/>
                    </a:lnR>
                    <a:lnT>
                      <a:noFill/>
                    </a:lnT>
                    <a:lnB>
                      <a:noFill/>
                    </a:lnB>
                  </a:tcPr>
                </a:tc>
              </a:tr>
              <a:tr h="184115">
                <a:tc>
                  <a:txBody>
                    <a:bodyPr/>
                    <a:lstStyle/>
                    <a:p>
                      <a:pPr algn="l" fontAlgn="b"/>
                      <a:r>
                        <a:rPr lang="en-US" sz="1200" b="1" i="0" u="none" strike="noStrike">
                          <a:solidFill>
                            <a:srgbClr val="000000"/>
                          </a:solidFill>
                          <a:effectLst/>
                          <a:latin typeface="Calibri"/>
                        </a:rPr>
                        <a:t>% Breaks Observed by PRMs</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50.4</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66.7</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60.2</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86.4</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85.3</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81.8</a:t>
                      </a:r>
                    </a:p>
                  </a:txBody>
                  <a:tcPr marL="8129" marR="8129" marT="8129" marB="0" anchor="b">
                    <a:lnL>
                      <a:noFill/>
                    </a:lnL>
                    <a:lnR>
                      <a:noFill/>
                    </a:lnR>
                    <a:lnT>
                      <a:noFill/>
                    </a:lnT>
                    <a:lnB>
                      <a:noFill/>
                    </a:lnB>
                  </a:tcPr>
                </a:tc>
              </a:tr>
              <a:tr h="184115">
                <a:tc>
                  <a:txBody>
                    <a:bodyPr/>
                    <a:lstStyle/>
                    <a:p>
                      <a:pPr algn="l" fontAlgn="b"/>
                      <a:r>
                        <a:rPr lang="en-US" sz="1200" b="1" i="0" u="none" strike="noStrike">
                          <a:solidFill>
                            <a:srgbClr val="000000"/>
                          </a:solidFill>
                          <a:effectLst/>
                          <a:latin typeface="Calibri"/>
                        </a:rPr>
                        <a:t>% Score Explained by PRMs</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39.2</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36.7</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40.8</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38.9</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69</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75.7</a:t>
                      </a:r>
                    </a:p>
                  </a:txBody>
                  <a:tcPr marL="8129" marR="8129" marT="8129" marB="0" anchor="b">
                    <a:lnL>
                      <a:noFill/>
                    </a:lnL>
                    <a:lnR>
                      <a:noFill/>
                    </a:lnR>
                    <a:lnT>
                      <a:noFill/>
                    </a:lnT>
                    <a:lnB>
                      <a:noFill/>
                    </a:lnB>
                  </a:tcPr>
                </a:tc>
              </a:tr>
              <a:tr h="184115">
                <a:tc>
                  <a:txBody>
                    <a:bodyPr/>
                    <a:lstStyle/>
                    <a:p>
                      <a:pPr algn="l" fontAlgn="b"/>
                      <a:r>
                        <a:rPr lang="en-US" sz="1200" b="1" i="0" u="none" strike="noStrike">
                          <a:solidFill>
                            <a:srgbClr val="000000"/>
                          </a:solidFill>
                          <a:effectLst/>
                          <a:latin typeface="Calibri"/>
                        </a:rPr>
                        <a:t>% Breaks Observed by SRMs+18</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42.3</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54</a:t>
                      </a:r>
                    </a:p>
                  </a:txBody>
                  <a:tcPr marL="8129" marR="8129" marT="8129"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Calibri"/>
                        </a:rPr>
                        <a:t>0.9</a:t>
                      </a:r>
                      <a:endParaRPr lang="en-US" sz="1200" b="0" i="0" u="none" strike="noStrike" dirty="0">
                        <a:solidFill>
                          <a:srgbClr val="000000"/>
                        </a:solidFill>
                        <a:effectLst/>
                        <a:latin typeface="Calibri"/>
                      </a:endParaRP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59.6</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21.7</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17.3</a:t>
                      </a:r>
                    </a:p>
                  </a:txBody>
                  <a:tcPr marL="8129" marR="8129" marT="8129" marB="0" anchor="b">
                    <a:lnL>
                      <a:noFill/>
                    </a:lnL>
                    <a:lnR>
                      <a:noFill/>
                    </a:lnR>
                    <a:lnT>
                      <a:noFill/>
                    </a:lnT>
                    <a:lnB>
                      <a:noFill/>
                    </a:lnB>
                  </a:tcPr>
                </a:tc>
              </a:tr>
              <a:tr h="184115">
                <a:tc>
                  <a:txBody>
                    <a:bodyPr/>
                    <a:lstStyle/>
                    <a:p>
                      <a:pPr algn="l" fontAlgn="b"/>
                      <a:r>
                        <a:rPr lang="en-US" sz="1200" b="1" i="0" u="none" strike="noStrike">
                          <a:solidFill>
                            <a:srgbClr val="000000"/>
                          </a:solidFill>
                          <a:effectLst/>
                          <a:latin typeface="Calibri"/>
                        </a:rPr>
                        <a:t>% Score Explained by SRMs+18</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28</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21.7</a:t>
                      </a:r>
                    </a:p>
                  </a:txBody>
                  <a:tcPr marL="8129" marR="8129" marT="8129"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Calibri"/>
                        </a:rPr>
                        <a:t>0.1</a:t>
                      </a:r>
                      <a:endParaRPr lang="en-US" sz="1200" b="0" i="0" u="none" strike="noStrike" dirty="0">
                        <a:solidFill>
                          <a:srgbClr val="000000"/>
                        </a:solidFill>
                        <a:effectLst/>
                        <a:latin typeface="Calibri"/>
                      </a:endParaRP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16.9</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4.1</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4.3</a:t>
                      </a:r>
                    </a:p>
                  </a:txBody>
                  <a:tcPr marL="8129" marR="8129" marT="8129" marB="0" anchor="b">
                    <a:lnL>
                      <a:noFill/>
                    </a:lnL>
                    <a:lnR>
                      <a:noFill/>
                    </a:lnR>
                    <a:lnT>
                      <a:noFill/>
                    </a:lnT>
                    <a:lnB>
                      <a:noFill/>
                    </a:lnB>
                  </a:tcPr>
                </a:tc>
              </a:tr>
              <a:tr h="184115">
                <a:tc>
                  <a:txBody>
                    <a:bodyPr/>
                    <a:lstStyle/>
                    <a:p>
                      <a:pPr algn="l" fontAlgn="b"/>
                      <a:r>
                        <a:rPr lang="en-US" sz="1200" b="1" i="0" u="none" strike="noStrike">
                          <a:solidFill>
                            <a:srgbClr val="000000"/>
                          </a:solidFill>
                          <a:effectLst/>
                          <a:latin typeface="Calibri"/>
                        </a:rPr>
                        <a:t>% Breaks Observed by PRMs/SRMs</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69.7</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82.4</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75.5</a:t>
                      </a:r>
                    </a:p>
                  </a:txBody>
                  <a:tcPr marL="8129" marR="8129" marT="8129" marB="0" anchor="b">
                    <a:lnL>
                      <a:noFill/>
                    </a:lnL>
                    <a:lnR>
                      <a:noFill/>
                    </a:lnR>
                    <a:lnT>
                      <a:noFill/>
                    </a:lnT>
                    <a:lnB>
                      <a:noFill/>
                    </a:lnB>
                  </a:tcPr>
                </a:tc>
                <a:tc>
                  <a:txBody>
                    <a:bodyPr/>
                    <a:lstStyle/>
                    <a:p>
                      <a:pPr algn="r" fontAlgn="b"/>
                      <a:r>
                        <a:rPr lang="en-US" sz="1200" b="0" i="0" u="none" strike="noStrike">
                          <a:solidFill>
                            <a:srgbClr val="006100"/>
                          </a:solidFill>
                          <a:effectLst/>
                          <a:latin typeface="Calibri"/>
                        </a:rPr>
                        <a:t>93.2</a:t>
                      </a:r>
                    </a:p>
                  </a:txBody>
                  <a:tcPr marL="8129" marR="8129" marT="8129" marB="0" anchor="b">
                    <a:lnL>
                      <a:noFill/>
                    </a:lnL>
                    <a:lnR>
                      <a:noFill/>
                    </a:lnR>
                    <a:lnT>
                      <a:noFill/>
                    </a:lnT>
                    <a:lnB>
                      <a:noFill/>
                    </a:lnB>
                    <a:solidFill>
                      <a:srgbClr val="C6EFCE"/>
                    </a:solidFill>
                  </a:tcPr>
                </a:tc>
                <a:tc>
                  <a:txBody>
                    <a:bodyPr/>
                    <a:lstStyle/>
                    <a:p>
                      <a:pPr algn="r" fontAlgn="b"/>
                      <a:r>
                        <a:rPr lang="en-US" sz="1200" b="0" i="0" u="none" strike="noStrike">
                          <a:solidFill>
                            <a:srgbClr val="006100"/>
                          </a:solidFill>
                          <a:effectLst/>
                          <a:latin typeface="Calibri"/>
                        </a:rPr>
                        <a:t>89.1</a:t>
                      </a:r>
                    </a:p>
                  </a:txBody>
                  <a:tcPr marL="8129" marR="8129" marT="8129" marB="0" anchor="b">
                    <a:lnL>
                      <a:noFill/>
                    </a:lnL>
                    <a:lnR>
                      <a:noFill/>
                    </a:lnR>
                    <a:lnT>
                      <a:noFill/>
                    </a:lnT>
                    <a:lnB>
                      <a:noFill/>
                    </a:lnB>
                    <a:solidFill>
                      <a:srgbClr val="C6EFCE"/>
                    </a:solidFill>
                  </a:tcPr>
                </a:tc>
                <a:tc>
                  <a:txBody>
                    <a:bodyPr/>
                    <a:lstStyle/>
                    <a:p>
                      <a:pPr algn="r" fontAlgn="b"/>
                      <a:r>
                        <a:rPr lang="en-US" sz="1200" b="0" i="0" u="none" strike="noStrike">
                          <a:solidFill>
                            <a:srgbClr val="006100"/>
                          </a:solidFill>
                          <a:effectLst/>
                          <a:latin typeface="Calibri"/>
                        </a:rPr>
                        <a:t>86.1</a:t>
                      </a:r>
                    </a:p>
                  </a:txBody>
                  <a:tcPr marL="8129" marR="8129" marT="8129" marB="0" anchor="b">
                    <a:lnL>
                      <a:noFill/>
                    </a:lnL>
                    <a:lnR>
                      <a:noFill/>
                    </a:lnR>
                    <a:lnT>
                      <a:noFill/>
                    </a:lnT>
                    <a:lnB>
                      <a:noFill/>
                    </a:lnB>
                    <a:solidFill>
                      <a:srgbClr val="C6EFCE"/>
                    </a:solidFill>
                  </a:tcPr>
                </a:tc>
              </a:tr>
              <a:tr h="184115">
                <a:tc>
                  <a:txBody>
                    <a:bodyPr/>
                    <a:lstStyle/>
                    <a:p>
                      <a:pPr algn="l" fontAlgn="b"/>
                      <a:r>
                        <a:rPr lang="en-US" sz="1200" b="1" i="0" u="none" strike="noStrike">
                          <a:solidFill>
                            <a:srgbClr val="000000"/>
                          </a:solidFill>
                          <a:effectLst/>
                          <a:latin typeface="Calibri"/>
                        </a:rPr>
                        <a:t>% Score Explained by PRMs/SRMs</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67.2</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58.3</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73.4</a:t>
                      </a:r>
                    </a:p>
                  </a:txBody>
                  <a:tcPr marL="8129" marR="8129" marT="8129" marB="0" anchor="b">
                    <a:lnL>
                      <a:noFill/>
                    </a:lnL>
                    <a:lnR>
                      <a:noFill/>
                    </a:lnR>
                    <a:lnT>
                      <a:noFill/>
                    </a:lnT>
                    <a:lnB>
                      <a:noFill/>
                    </a:lnB>
                  </a:tcPr>
                </a:tc>
                <a:tc>
                  <a:txBody>
                    <a:bodyPr/>
                    <a:lstStyle/>
                    <a:p>
                      <a:pPr algn="r" fontAlgn="b"/>
                      <a:r>
                        <a:rPr lang="en-US" sz="1200" b="0" i="0" u="none" strike="noStrike">
                          <a:solidFill>
                            <a:srgbClr val="006100"/>
                          </a:solidFill>
                          <a:effectLst/>
                          <a:latin typeface="Calibri"/>
                        </a:rPr>
                        <a:t>55.7</a:t>
                      </a:r>
                    </a:p>
                  </a:txBody>
                  <a:tcPr marL="8129" marR="8129" marT="8129" marB="0" anchor="b">
                    <a:lnL>
                      <a:noFill/>
                    </a:lnL>
                    <a:lnR>
                      <a:noFill/>
                    </a:lnR>
                    <a:lnT>
                      <a:noFill/>
                    </a:lnT>
                    <a:lnB>
                      <a:noFill/>
                    </a:lnB>
                    <a:solidFill>
                      <a:srgbClr val="C6EFCE"/>
                    </a:solidFill>
                  </a:tcPr>
                </a:tc>
                <a:tc>
                  <a:txBody>
                    <a:bodyPr/>
                    <a:lstStyle/>
                    <a:p>
                      <a:pPr algn="r" fontAlgn="b"/>
                      <a:r>
                        <a:rPr lang="en-US" sz="1200" b="0" i="0" u="none" strike="noStrike">
                          <a:solidFill>
                            <a:srgbClr val="006100"/>
                          </a:solidFill>
                          <a:effectLst/>
                          <a:latin typeface="Calibri"/>
                        </a:rPr>
                        <a:t>73.1</a:t>
                      </a:r>
                    </a:p>
                  </a:txBody>
                  <a:tcPr marL="8129" marR="8129" marT="8129" marB="0" anchor="b">
                    <a:lnL>
                      <a:noFill/>
                    </a:lnL>
                    <a:lnR>
                      <a:noFill/>
                    </a:lnR>
                    <a:lnT>
                      <a:noFill/>
                    </a:lnT>
                    <a:lnB>
                      <a:noFill/>
                    </a:lnB>
                    <a:solidFill>
                      <a:srgbClr val="C6EFCE"/>
                    </a:solidFill>
                  </a:tcPr>
                </a:tc>
                <a:tc>
                  <a:txBody>
                    <a:bodyPr/>
                    <a:lstStyle/>
                    <a:p>
                      <a:pPr algn="r" fontAlgn="b"/>
                      <a:r>
                        <a:rPr lang="en-US" sz="1200" b="0" i="0" u="none" strike="noStrike" dirty="0">
                          <a:solidFill>
                            <a:srgbClr val="006100"/>
                          </a:solidFill>
                          <a:effectLst/>
                          <a:latin typeface="Calibri"/>
                        </a:rPr>
                        <a:t>80.1</a:t>
                      </a:r>
                    </a:p>
                  </a:txBody>
                  <a:tcPr marL="8129" marR="8129" marT="8129" marB="0" anchor="b">
                    <a:lnL>
                      <a:noFill/>
                    </a:lnL>
                    <a:lnR>
                      <a:noFill/>
                    </a:lnR>
                    <a:lnT>
                      <a:noFill/>
                    </a:lnT>
                    <a:lnB>
                      <a:noFill/>
                    </a:lnB>
                    <a:solidFill>
                      <a:srgbClr val="C6EFCE"/>
                    </a:solidFill>
                  </a:tcPr>
                </a:tc>
              </a:tr>
              <a:tr h="184115">
                <a:tc>
                  <a:txBody>
                    <a:bodyPr/>
                    <a:lstStyle/>
                    <a:p>
                      <a:pPr algn="l" fontAlgn="b"/>
                      <a:r>
                        <a:rPr lang="en-US" sz="1200" b="1" i="0" u="none" strike="noStrike">
                          <a:solidFill>
                            <a:srgbClr val="000000"/>
                          </a:solidFill>
                          <a:effectLst/>
                          <a:latin typeface="Calibri"/>
                        </a:rPr>
                        <a:t>% Breaks Observed by SRMs-15</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0.6</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1.2</a:t>
                      </a:r>
                    </a:p>
                  </a:txBody>
                  <a:tcPr marL="8129" marR="8129" marT="8129" marB="0" anchor="b">
                    <a:lnL>
                      <a:noFill/>
                    </a:lnL>
                    <a:lnR>
                      <a:noFill/>
                    </a:lnR>
                    <a:lnT>
                      <a:noFill/>
                    </a:lnT>
                    <a:lnB>
                      <a:noFill/>
                    </a:lnB>
                  </a:tcPr>
                </a:tc>
                <a:tc>
                  <a:txBody>
                    <a:bodyPr/>
                    <a:lstStyle/>
                    <a:p>
                      <a:pPr algn="r" fontAlgn="b"/>
                      <a:r>
                        <a:rPr lang="en-US" sz="1200" b="0" i="0" u="none" strike="noStrike">
                          <a:solidFill>
                            <a:srgbClr val="9C0006"/>
                          </a:solidFill>
                          <a:effectLst/>
                          <a:latin typeface="Calibri"/>
                        </a:rPr>
                        <a:t>51.5</a:t>
                      </a:r>
                    </a:p>
                  </a:txBody>
                  <a:tcPr marL="8129" marR="8129" marT="8129" marB="0" anchor="b">
                    <a:lnL>
                      <a:noFill/>
                    </a:lnL>
                    <a:lnR>
                      <a:noFill/>
                    </a:lnR>
                    <a:lnT>
                      <a:noFill/>
                    </a:lnT>
                    <a:lnB>
                      <a:noFill/>
                    </a:lnB>
                    <a:solidFill>
                      <a:srgbClr val="FFC7CE"/>
                    </a:solidFill>
                  </a:tcPr>
                </a:tc>
                <a:tc>
                  <a:txBody>
                    <a:bodyPr/>
                    <a:lstStyle/>
                    <a:p>
                      <a:pPr algn="r" fontAlgn="b"/>
                      <a:r>
                        <a:rPr lang="en-US" sz="1200" b="0" i="0" u="none" strike="noStrike">
                          <a:solidFill>
                            <a:srgbClr val="9C0006"/>
                          </a:solidFill>
                          <a:effectLst/>
                          <a:latin typeface="Calibri"/>
                        </a:rPr>
                        <a:t>51.5</a:t>
                      </a:r>
                    </a:p>
                  </a:txBody>
                  <a:tcPr marL="8129" marR="8129" marT="8129" marB="0" anchor="b">
                    <a:lnL>
                      <a:noFill/>
                    </a:lnL>
                    <a:lnR>
                      <a:noFill/>
                    </a:lnR>
                    <a:lnT>
                      <a:noFill/>
                    </a:lnT>
                    <a:lnB>
                      <a:noFill/>
                    </a:lnB>
                    <a:solidFill>
                      <a:srgbClr val="FFC7CE"/>
                    </a:solidFill>
                  </a:tcPr>
                </a:tc>
                <a:tc>
                  <a:txBody>
                    <a:bodyPr/>
                    <a:lstStyle/>
                    <a:p>
                      <a:pPr algn="r" fontAlgn="b"/>
                      <a:r>
                        <a:rPr lang="en-US" sz="1200" b="0" i="0" u="none" strike="noStrike">
                          <a:solidFill>
                            <a:srgbClr val="000000"/>
                          </a:solidFill>
                          <a:effectLst/>
                          <a:latin typeface="Calibri"/>
                        </a:rPr>
                        <a:t>13.3</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10.7</a:t>
                      </a:r>
                    </a:p>
                  </a:txBody>
                  <a:tcPr marL="8129" marR="8129" marT="8129" marB="0" anchor="b">
                    <a:lnL>
                      <a:noFill/>
                    </a:lnL>
                    <a:lnR>
                      <a:noFill/>
                    </a:lnR>
                    <a:lnT>
                      <a:noFill/>
                    </a:lnT>
                    <a:lnB>
                      <a:noFill/>
                    </a:lnB>
                  </a:tcPr>
                </a:tc>
              </a:tr>
              <a:tr h="184115">
                <a:tc>
                  <a:txBody>
                    <a:bodyPr/>
                    <a:lstStyle/>
                    <a:p>
                      <a:pPr algn="l" fontAlgn="b"/>
                      <a:r>
                        <a:rPr lang="en-US" sz="1200" b="1" i="0" u="none" strike="noStrike">
                          <a:solidFill>
                            <a:srgbClr val="000000"/>
                          </a:solidFill>
                          <a:effectLst/>
                          <a:latin typeface="Calibri"/>
                        </a:rPr>
                        <a:t>% Score Explained by SRMs-15</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0.1</a:t>
                      </a:r>
                    </a:p>
                  </a:txBody>
                  <a:tcPr marL="8129" marR="8129" marT="812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0.2</a:t>
                      </a:r>
                    </a:p>
                  </a:txBody>
                  <a:tcPr marL="8129" marR="8129" marT="8129" marB="0" anchor="b">
                    <a:lnL>
                      <a:noFill/>
                    </a:lnL>
                    <a:lnR>
                      <a:noFill/>
                    </a:lnR>
                    <a:lnT>
                      <a:noFill/>
                    </a:lnT>
                    <a:lnB>
                      <a:noFill/>
                    </a:lnB>
                  </a:tcPr>
                </a:tc>
                <a:tc>
                  <a:txBody>
                    <a:bodyPr/>
                    <a:lstStyle/>
                    <a:p>
                      <a:pPr algn="r" fontAlgn="b"/>
                      <a:r>
                        <a:rPr lang="en-US" sz="1200" b="0" i="0" u="none" strike="noStrike">
                          <a:solidFill>
                            <a:srgbClr val="9C0006"/>
                          </a:solidFill>
                          <a:effectLst/>
                          <a:latin typeface="Calibri"/>
                        </a:rPr>
                        <a:t>32.6</a:t>
                      </a:r>
                    </a:p>
                  </a:txBody>
                  <a:tcPr marL="8129" marR="8129" marT="8129" marB="0" anchor="b">
                    <a:lnL>
                      <a:noFill/>
                    </a:lnL>
                    <a:lnR>
                      <a:noFill/>
                    </a:lnR>
                    <a:lnT>
                      <a:noFill/>
                    </a:lnT>
                    <a:lnB>
                      <a:noFill/>
                    </a:lnB>
                    <a:solidFill>
                      <a:srgbClr val="FFC7CE"/>
                    </a:solidFill>
                  </a:tcPr>
                </a:tc>
                <a:tc>
                  <a:txBody>
                    <a:bodyPr/>
                    <a:lstStyle/>
                    <a:p>
                      <a:pPr algn="r" fontAlgn="b"/>
                      <a:r>
                        <a:rPr lang="en-US" sz="1200" b="0" i="0" u="none" strike="noStrike">
                          <a:solidFill>
                            <a:srgbClr val="9C0006"/>
                          </a:solidFill>
                          <a:effectLst/>
                          <a:latin typeface="Calibri"/>
                        </a:rPr>
                        <a:t>10.1</a:t>
                      </a:r>
                    </a:p>
                  </a:txBody>
                  <a:tcPr marL="8129" marR="8129" marT="8129" marB="0" anchor="b">
                    <a:lnL>
                      <a:noFill/>
                    </a:lnL>
                    <a:lnR>
                      <a:noFill/>
                    </a:lnR>
                    <a:lnT>
                      <a:noFill/>
                    </a:lnT>
                    <a:lnB>
                      <a:noFill/>
                    </a:lnB>
                    <a:solidFill>
                      <a:srgbClr val="FFC7CE"/>
                    </a:solidFill>
                  </a:tcPr>
                </a:tc>
                <a:tc>
                  <a:txBody>
                    <a:bodyPr/>
                    <a:lstStyle/>
                    <a:p>
                      <a:pPr algn="r" fontAlgn="b"/>
                      <a:r>
                        <a:rPr lang="en-US" sz="1200" b="0" i="0" u="none" strike="noStrike">
                          <a:solidFill>
                            <a:srgbClr val="000000"/>
                          </a:solidFill>
                          <a:effectLst/>
                          <a:latin typeface="Calibri"/>
                        </a:rPr>
                        <a:t>2.1</a:t>
                      </a:r>
                    </a:p>
                  </a:txBody>
                  <a:tcPr marL="8129" marR="8129" marT="8129" marB="0" anchor="b">
                    <a:lnL>
                      <a:noFill/>
                    </a:lnL>
                    <a:lnR>
                      <a:noFill/>
                    </a:lnR>
                    <a:lnT>
                      <a:noFill/>
                    </a:lnT>
                    <a:lnB>
                      <a:noFill/>
                    </a:lnB>
                  </a:tcPr>
                </a:tc>
                <a:tc>
                  <a:txBody>
                    <a:bodyPr/>
                    <a:lstStyle/>
                    <a:p>
                      <a:pPr algn="r" fontAlgn="b"/>
                      <a:r>
                        <a:rPr lang="en-US" sz="1200" b="0" i="0" u="none" strike="noStrike" dirty="0">
                          <a:solidFill>
                            <a:srgbClr val="000000"/>
                          </a:solidFill>
                          <a:effectLst/>
                          <a:latin typeface="Calibri"/>
                        </a:rPr>
                        <a:t>2.3</a:t>
                      </a:r>
                    </a:p>
                  </a:txBody>
                  <a:tcPr marL="8129" marR="8129" marT="8129" marB="0" anchor="b">
                    <a:lnL>
                      <a:noFill/>
                    </a:lnL>
                    <a:lnR>
                      <a:noFill/>
                    </a:lnR>
                    <a:lnT>
                      <a:noFill/>
                    </a:lnT>
                    <a:lnB>
                      <a:noFill/>
                    </a:lnB>
                  </a:tcPr>
                </a:tc>
              </a:tr>
            </a:tbl>
          </a:graphicData>
        </a:graphic>
      </p:graphicFrame>
      <p:pic>
        <p:nvPicPr>
          <p:cNvPr id="296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5715000"/>
            <a:ext cx="3810000" cy="103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575" y="6019800"/>
            <a:ext cx="5087290" cy="646331"/>
          </a:xfrm>
          <a:prstGeom prst="rect">
            <a:avLst/>
          </a:prstGeom>
          <a:noFill/>
        </p:spPr>
        <p:txBody>
          <a:bodyPr wrap="square" rtlCol="0">
            <a:spAutoFit/>
          </a:bodyPr>
          <a:lstStyle/>
          <a:p>
            <a:r>
              <a:rPr lang="en-US" dirty="0" smtClean="0"/>
              <a:t>Merged numbers are over all triplets identified by MSGFDB at 1% FDR</a:t>
            </a:r>
          </a:p>
        </p:txBody>
      </p:sp>
    </p:spTree>
    <p:extLst>
      <p:ext uri="{BB962C8B-B14F-4D97-AF65-F5344CB8AC3E}">
        <p14:creationId xmlns:p14="http://schemas.microsoft.com/office/powerpoint/2010/main" val="9308657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IMB:Users:e.undheim:Dropbox:For insectary cards:_MG_6274.jpg"/>
          <p:cNvPicPr/>
          <p:nvPr/>
        </p:nvPicPr>
        <p:blipFill rotWithShape="1">
          <a:blip r:embed="rId2" cstate="print">
            <a:extLst>
              <a:ext uri="{BEBA8EAE-BF5A-486C-A8C5-ECC9F3942E4B}">
                <a14:imgProps xmlns:a14="http://schemas.microsoft.com/office/drawing/2010/main">
                  <a14:imgLayer r:embed="rId3">
                    <a14:imgEffect>
                      <a14:brightnessContrast bright="7000" contrast="2000"/>
                    </a14:imgEffect>
                  </a14:imgLayer>
                </a14:imgProps>
              </a:ext>
              <a:ext uri="{28A0092B-C50C-407E-A947-70E740481C1C}">
                <a14:useLocalDpi xmlns:a14="http://schemas.microsoft.com/office/drawing/2010/main" val="0"/>
              </a:ext>
            </a:extLst>
          </a:blip>
          <a:srcRect l="-248" r="8193" b="7657"/>
          <a:stretch/>
        </p:blipFill>
        <p:spPr bwMode="auto">
          <a:xfrm>
            <a:off x="7657356" y="191520"/>
            <a:ext cx="1593583" cy="1063789"/>
          </a:xfrm>
          <a:prstGeom prst="rect">
            <a:avLst/>
          </a:prstGeom>
          <a:noFill/>
          <a:ln>
            <a:noFill/>
          </a:ln>
          <a:extLst>
            <a:ext uri="{53640926-AAD7-44D8-BBD7-CCE9431645EC}">
              <a14:shadowObscured xmlns:a14="http://schemas.microsoft.com/office/drawing/2010/main"/>
            </a:ext>
          </a:extLst>
        </p:spPr>
      </p:pic>
      <p:pic>
        <p:nvPicPr>
          <p:cNvPr id="5" name="Picture 4" descr="Australi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4" y="0"/>
            <a:ext cx="7334759" cy="6858000"/>
          </a:xfrm>
          <a:prstGeom prst="rect">
            <a:avLst/>
          </a:prstGeom>
        </p:spPr>
      </p:pic>
      <p:pic>
        <p:nvPicPr>
          <p:cNvPr id="33" name="Picture 32" descr="_MG_630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1656" y="1697686"/>
            <a:ext cx="1512717" cy="1006902"/>
          </a:xfrm>
          <a:prstGeom prst="rect">
            <a:avLst/>
          </a:prstGeom>
        </p:spPr>
      </p:pic>
      <p:sp>
        <p:nvSpPr>
          <p:cNvPr id="6" name="4-Point Star 5"/>
          <p:cNvSpPr/>
          <p:nvPr/>
        </p:nvSpPr>
        <p:spPr>
          <a:xfrm>
            <a:off x="334525" y="5826933"/>
            <a:ext cx="158742" cy="158756"/>
          </a:xfrm>
          <a:prstGeom prst="star4">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4-Point Star 6"/>
          <p:cNvSpPr/>
          <p:nvPr/>
        </p:nvSpPr>
        <p:spPr>
          <a:xfrm>
            <a:off x="334525" y="6063705"/>
            <a:ext cx="158742" cy="158756"/>
          </a:xfrm>
          <a:prstGeom prst="star4">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4-Point Star 7"/>
          <p:cNvSpPr/>
          <p:nvPr/>
        </p:nvSpPr>
        <p:spPr>
          <a:xfrm>
            <a:off x="334525" y="6297167"/>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6953" y="5755604"/>
            <a:ext cx="1349345" cy="307777"/>
          </a:xfrm>
          <a:prstGeom prst="rect">
            <a:avLst/>
          </a:prstGeom>
          <a:noFill/>
        </p:spPr>
        <p:txBody>
          <a:bodyPr wrap="square" rtlCol="0">
            <a:spAutoFit/>
          </a:bodyPr>
          <a:lstStyle/>
          <a:p>
            <a:r>
              <a:rPr lang="en-US" sz="1400" dirty="0" smtClean="0"/>
              <a:t>Centipedes</a:t>
            </a:r>
            <a:endParaRPr lang="en-US" sz="1400" dirty="0"/>
          </a:p>
        </p:txBody>
      </p:sp>
      <p:sp>
        <p:nvSpPr>
          <p:cNvPr id="10" name="TextBox 9"/>
          <p:cNvSpPr txBox="1"/>
          <p:nvPr/>
        </p:nvSpPr>
        <p:spPr>
          <a:xfrm>
            <a:off x="606953" y="5985689"/>
            <a:ext cx="1349345" cy="307777"/>
          </a:xfrm>
          <a:prstGeom prst="rect">
            <a:avLst/>
          </a:prstGeom>
          <a:noFill/>
        </p:spPr>
        <p:txBody>
          <a:bodyPr wrap="square" rtlCol="0">
            <a:spAutoFit/>
          </a:bodyPr>
          <a:lstStyle/>
          <a:p>
            <a:r>
              <a:rPr lang="en-US" sz="1400" dirty="0" smtClean="0"/>
              <a:t>Spiders</a:t>
            </a:r>
            <a:endParaRPr lang="en-US" sz="1400" dirty="0"/>
          </a:p>
        </p:txBody>
      </p:sp>
      <p:sp>
        <p:nvSpPr>
          <p:cNvPr id="11" name="TextBox 10"/>
          <p:cNvSpPr txBox="1"/>
          <p:nvPr/>
        </p:nvSpPr>
        <p:spPr>
          <a:xfrm>
            <a:off x="606953" y="6222461"/>
            <a:ext cx="1349345" cy="307777"/>
          </a:xfrm>
          <a:prstGeom prst="rect">
            <a:avLst/>
          </a:prstGeom>
          <a:noFill/>
        </p:spPr>
        <p:txBody>
          <a:bodyPr wrap="square" rtlCol="0">
            <a:spAutoFit/>
          </a:bodyPr>
          <a:lstStyle/>
          <a:p>
            <a:r>
              <a:rPr lang="en-US" sz="1400" dirty="0" smtClean="0"/>
              <a:t>Scorpions</a:t>
            </a:r>
            <a:endParaRPr lang="en-US" sz="1400" dirty="0"/>
          </a:p>
        </p:txBody>
      </p:sp>
      <p:sp>
        <p:nvSpPr>
          <p:cNvPr id="12" name="4-Point Star 11"/>
          <p:cNvSpPr/>
          <p:nvPr/>
        </p:nvSpPr>
        <p:spPr>
          <a:xfrm>
            <a:off x="5949493" y="1506166"/>
            <a:ext cx="158742" cy="158756"/>
          </a:xfrm>
          <a:prstGeom prst="star4">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4-Point Star 12"/>
          <p:cNvSpPr/>
          <p:nvPr/>
        </p:nvSpPr>
        <p:spPr>
          <a:xfrm>
            <a:off x="6556402" y="4675285"/>
            <a:ext cx="158742" cy="158756"/>
          </a:xfrm>
          <a:prstGeom prst="star4">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4-Point Star 14"/>
          <p:cNvSpPr/>
          <p:nvPr/>
        </p:nvSpPr>
        <p:spPr>
          <a:xfrm>
            <a:off x="5865124" y="6297167"/>
            <a:ext cx="158742" cy="158756"/>
          </a:xfrm>
          <a:prstGeom prst="star4">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4-Point Star 16"/>
          <p:cNvSpPr/>
          <p:nvPr/>
        </p:nvSpPr>
        <p:spPr>
          <a:xfrm>
            <a:off x="5639344" y="6467851"/>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4-Point Star 17"/>
          <p:cNvSpPr/>
          <p:nvPr/>
        </p:nvSpPr>
        <p:spPr>
          <a:xfrm>
            <a:off x="5230489" y="5300925"/>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4-Point Star 20"/>
          <p:cNvSpPr/>
          <p:nvPr/>
        </p:nvSpPr>
        <p:spPr>
          <a:xfrm>
            <a:off x="5949493" y="1742936"/>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4-Point Star 21"/>
          <p:cNvSpPr/>
          <p:nvPr/>
        </p:nvSpPr>
        <p:spPr>
          <a:xfrm>
            <a:off x="6477031" y="4138272"/>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4-Point Star 22"/>
          <p:cNvSpPr/>
          <p:nvPr/>
        </p:nvSpPr>
        <p:spPr>
          <a:xfrm>
            <a:off x="7215158" y="3153058"/>
            <a:ext cx="158742" cy="158756"/>
          </a:xfrm>
          <a:prstGeom prst="star4">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4-Point Star 23"/>
          <p:cNvSpPr/>
          <p:nvPr/>
        </p:nvSpPr>
        <p:spPr>
          <a:xfrm>
            <a:off x="7060690" y="3493914"/>
            <a:ext cx="158742" cy="158756"/>
          </a:xfrm>
          <a:prstGeom prst="star4">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4-Point Star 24"/>
          <p:cNvSpPr/>
          <p:nvPr/>
        </p:nvSpPr>
        <p:spPr>
          <a:xfrm>
            <a:off x="5559973" y="6222461"/>
            <a:ext cx="158742" cy="158756"/>
          </a:xfrm>
          <a:prstGeom prst="star4">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4-Point Star 25"/>
          <p:cNvSpPr/>
          <p:nvPr/>
        </p:nvSpPr>
        <p:spPr>
          <a:xfrm>
            <a:off x="4140968" y="1078212"/>
            <a:ext cx="158742" cy="158756"/>
          </a:xfrm>
          <a:prstGeom prst="star4">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_MG_626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0986" y="2759101"/>
            <a:ext cx="1223197" cy="814191"/>
          </a:xfrm>
          <a:prstGeom prst="rect">
            <a:avLst/>
          </a:prstGeom>
        </p:spPr>
      </p:pic>
      <p:sp>
        <p:nvSpPr>
          <p:cNvPr id="27" name="4-Point Star 26"/>
          <p:cNvSpPr/>
          <p:nvPr/>
        </p:nvSpPr>
        <p:spPr>
          <a:xfrm>
            <a:off x="5870122" y="1347410"/>
            <a:ext cx="158742" cy="158756"/>
          </a:xfrm>
          <a:prstGeom prst="star4">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4-Point Star 15"/>
          <p:cNvSpPr/>
          <p:nvPr/>
        </p:nvSpPr>
        <p:spPr>
          <a:xfrm>
            <a:off x="6170148" y="3232436"/>
            <a:ext cx="158742" cy="158756"/>
          </a:xfrm>
          <a:prstGeom prst="star4">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725028" y="2731084"/>
            <a:ext cx="1515975" cy="307777"/>
          </a:xfrm>
          <a:prstGeom prst="rect">
            <a:avLst/>
          </a:prstGeom>
          <a:noFill/>
        </p:spPr>
        <p:txBody>
          <a:bodyPr wrap="square" rtlCol="0">
            <a:spAutoFit/>
          </a:bodyPr>
          <a:lstStyle/>
          <a:p>
            <a:r>
              <a:rPr lang="en-US" sz="1400" i="1" dirty="0" smtClean="0"/>
              <a:t>S. </a:t>
            </a:r>
            <a:r>
              <a:rPr lang="en-US" sz="1400" i="1" dirty="0" err="1" smtClean="0"/>
              <a:t>Morsitans</a:t>
            </a:r>
            <a:endParaRPr lang="en-US" sz="1400" i="1" dirty="0"/>
          </a:p>
        </p:txBody>
      </p:sp>
      <p:pic>
        <p:nvPicPr>
          <p:cNvPr id="31" name="Picture 30" descr="_MG_630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9172" y="3406501"/>
            <a:ext cx="1001215" cy="666434"/>
          </a:xfrm>
          <a:prstGeom prst="rect">
            <a:avLst/>
          </a:prstGeom>
        </p:spPr>
      </p:pic>
      <p:sp>
        <p:nvSpPr>
          <p:cNvPr id="19" name="4-Point Star 18"/>
          <p:cNvSpPr/>
          <p:nvPr/>
        </p:nvSpPr>
        <p:spPr>
          <a:xfrm>
            <a:off x="4586185" y="3573292"/>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3714514" y="3909873"/>
            <a:ext cx="1515975" cy="307777"/>
          </a:xfrm>
          <a:prstGeom prst="rect">
            <a:avLst/>
          </a:prstGeom>
          <a:noFill/>
        </p:spPr>
        <p:txBody>
          <a:bodyPr wrap="square" rtlCol="0">
            <a:spAutoFit/>
          </a:bodyPr>
          <a:lstStyle/>
          <a:p>
            <a:r>
              <a:rPr lang="en-US" sz="1400" i="1" dirty="0" smtClean="0">
                <a:solidFill>
                  <a:srgbClr val="C00000"/>
                </a:solidFill>
              </a:rPr>
              <a:t>A. </a:t>
            </a:r>
            <a:r>
              <a:rPr lang="en-US" sz="1400" i="1" dirty="0" err="1" smtClean="0">
                <a:solidFill>
                  <a:srgbClr val="C00000"/>
                </a:solidFill>
              </a:rPr>
              <a:t>xerolimniorum</a:t>
            </a:r>
            <a:r>
              <a:rPr lang="en-US" sz="1400" i="1" dirty="0" smtClean="0">
                <a:solidFill>
                  <a:srgbClr val="C00000"/>
                </a:solidFill>
              </a:rPr>
              <a:t> </a:t>
            </a:r>
            <a:endParaRPr lang="en-US" sz="1400" i="1" dirty="0">
              <a:solidFill>
                <a:srgbClr val="C00000"/>
              </a:solidFill>
            </a:endParaRPr>
          </a:p>
        </p:txBody>
      </p:sp>
      <p:cxnSp>
        <p:nvCxnSpPr>
          <p:cNvPr id="35" name="Straight Arrow Connector 34"/>
          <p:cNvCxnSpPr/>
          <p:nvPr/>
        </p:nvCxnSpPr>
        <p:spPr>
          <a:xfrm>
            <a:off x="6220210" y="1830356"/>
            <a:ext cx="7424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938641" y="2502959"/>
            <a:ext cx="1515975" cy="307777"/>
          </a:xfrm>
          <a:prstGeom prst="rect">
            <a:avLst/>
          </a:prstGeom>
          <a:noFill/>
        </p:spPr>
        <p:txBody>
          <a:bodyPr wrap="square" rtlCol="0">
            <a:spAutoFit/>
          </a:bodyPr>
          <a:lstStyle/>
          <a:p>
            <a:r>
              <a:rPr lang="en-US" sz="1400" i="1" dirty="0" smtClean="0">
                <a:solidFill>
                  <a:srgbClr val="C00000"/>
                </a:solidFill>
              </a:rPr>
              <a:t>L. </a:t>
            </a:r>
            <a:r>
              <a:rPr lang="en-US" sz="1400" i="1" dirty="0" err="1" smtClean="0">
                <a:solidFill>
                  <a:srgbClr val="C00000"/>
                </a:solidFill>
              </a:rPr>
              <a:t>weigensis</a:t>
            </a:r>
            <a:endParaRPr lang="en-US" sz="1400" i="1" dirty="0">
              <a:solidFill>
                <a:srgbClr val="C00000"/>
              </a:solidFill>
            </a:endParaRPr>
          </a:p>
        </p:txBody>
      </p:sp>
      <p:pic>
        <p:nvPicPr>
          <p:cNvPr id="38" name="Picture 37" descr="_MG_6299.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9782" y="4061859"/>
            <a:ext cx="1141542" cy="759839"/>
          </a:xfrm>
          <a:prstGeom prst="rect">
            <a:avLst/>
          </a:prstGeom>
        </p:spPr>
      </p:pic>
      <p:sp>
        <p:nvSpPr>
          <p:cNvPr id="39" name="TextBox 38"/>
          <p:cNvSpPr txBox="1"/>
          <p:nvPr/>
        </p:nvSpPr>
        <p:spPr>
          <a:xfrm>
            <a:off x="7900644" y="4602018"/>
            <a:ext cx="1515975" cy="307777"/>
          </a:xfrm>
          <a:prstGeom prst="rect">
            <a:avLst/>
          </a:prstGeom>
          <a:noFill/>
        </p:spPr>
        <p:txBody>
          <a:bodyPr wrap="square" rtlCol="0">
            <a:spAutoFit/>
          </a:bodyPr>
          <a:lstStyle/>
          <a:p>
            <a:r>
              <a:rPr lang="en-US" sz="1400" i="1" dirty="0" smtClean="0"/>
              <a:t>H. </a:t>
            </a:r>
            <a:r>
              <a:rPr lang="en-US" sz="1400" i="1" dirty="0" err="1" smtClean="0"/>
              <a:t>jugulans</a:t>
            </a:r>
            <a:endParaRPr lang="en-US" sz="1400" i="1" dirty="0"/>
          </a:p>
        </p:txBody>
      </p:sp>
      <p:cxnSp>
        <p:nvCxnSpPr>
          <p:cNvPr id="40" name="Straight Arrow Connector 39"/>
          <p:cNvCxnSpPr/>
          <p:nvPr/>
        </p:nvCxnSpPr>
        <p:spPr>
          <a:xfrm>
            <a:off x="7219432" y="3732048"/>
            <a:ext cx="899700" cy="4856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3" name="Picture 42" descr="_MG_6216.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08235" y="5985689"/>
            <a:ext cx="1136751" cy="756650"/>
          </a:xfrm>
          <a:prstGeom prst="rect">
            <a:avLst/>
          </a:prstGeom>
        </p:spPr>
      </p:pic>
      <p:sp>
        <p:nvSpPr>
          <p:cNvPr id="44" name="TextBox 43"/>
          <p:cNvSpPr txBox="1"/>
          <p:nvPr/>
        </p:nvSpPr>
        <p:spPr>
          <a:xfrm>
            <a:off x="6106195" y="6476809"/>
            <a:ext cx="1515975" cy="307777"/>
          </a:xfrm>
          <a:prstGeom prst="rect">
            <a:avLst/>
          </a:prstGeom>
          <a:noFill/>
        </p:spPr>
        <p:txBody>
          <a:bodyPr wrap="square" rtlCol="0">
            <a:spAutoFit/>
          </a:bodyPr>
          <a:lstStyle/>
          <a:p>
            <a:r>
              <a:rPr lang="en-US" sz="1400" i="1" dirty="0" smtClean="0">
                <a:solidFill>
                  <a:srgbClr val="C00000"/>
                </a:solidFill>
              </a:rPr>
              <a:t>C. </a:t>
            </a:r>
            <a:r>
              <a:rPr lang="en-US" sz="1400" i="1" dirty="0" err="1" smtClean="0">
                <a:solidFill>
                  <a:srgbClr val="C00000"/>
                </a:solidFill>
              </a:rPr>
              <a:t>westwoodi</a:t>
            </a:r>
            <a:endParaRPr lang="en-US" sz="1400" i="1" dirty="0">
              <a:solidFill>
                <a:srgbClr val="C00000"/>
              </a:solidFill>
            </a:endParaRPr>
          </a:p>
        </p:txBody>
      </p:sp>
      <p:pic>
        <p:nvPicPr>
          <p:cNvPr id="45" name="Picture 44" descr="_MG_6203.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15144" y="4945875"/>
            <a:ext cx="1279515" cy="851677"/>
          </a:xfrm>
          <a:prstGeom prst="rect">
            <a:avLst/>
          </a:prstGeom>
        </p:spPr>
      </p:pic>
      <p:sp>
        <p:nvSpPr>
          <p:cNvPr id="46" name="TextBox 45"/>
          <p:cNvSpPr txBox="1"/>
          <p:nvPr/>
        </p:nvSpPr>
        <p:spPr>
          <a:xfrm>
            <a:off x="6711886" y="4850196"/>
            <a:ext cx="1515975" cy="307777"/>
          </a:xfrm>
          <a:prstGeom prst="rect">
            <a:avLst/>
          </a:prstGeom>
          <a:noFill/>
        </p:spPr>
        <p:txBody>
          <a:bodyPr wrap="square" rtlCol="0">
            <a:spAutoFit/>
          </a:bodyPr>
          <a:lstStyle/>
          <a:p>
            <a:r>
              <a:rPr lang="en-US" sz="1400" i="1" dirty="0" smtClean="0">
                <a:solidFill>
                  <a:srgbClr val="C00000"/>
                </a:solidFill>
              </a:rPr>
              <a:t>E. </a:t>
            </a:r>
            <a:r>
              <a:rPr lang="en-US" sz="1400" i="1" dirty="0" err="1" smtClean="0">
                <a:solidFill>
                  <a:srgbClr val="C00000"/>
                </a:solidFill>
              </a:rPr>
              <a:t>rubripes</a:t>
            </a:r>
            <a:endParaRPr lang="en-US" sz="1400" i="1" dirty="0">
              <a:solidFill>
                <a:srgbClr val="C00000"/>
              </a:solidFill>
            </a:endParaRPr>
          </a:p>
        </p:txBody>
      </p:sp>
      <p:cxnSp>
        <p:nvCxnSpPr>
          <p:cNvPr id="47" name="Straight Arrow Connector 46"/>
          <p:cNvCxnSpPr/>
          <p:nvPr/>
        </p:nvCxnSpPr>
        <p:spPr>
          <a:xfrm>
            <a:off x="6635773" y="4850196"/>
            <a:ext cx="228410" cy="4856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9" name="Picture 48" descr="_MG_6289.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434" y="1191872"/>
            <a:ext cx="1512717" cy="1006902"/>
          </a:xfrm>
          <a:prstGeom prst="rect">
            <a:avLst/>
          </a:prstGeom>
        </p:spPr>
      </p:pic>
      <p:sp>
        <p:nvSpPr>
          <p:cNvPr id="50" name="TextBox 49"/>
          <p:cNvSpPr txBox="1"/>
          <p:nvPr/>
        </p:nvSpPr>
        <p:spPr>
          <a:xfrm>
            <a:off x="7893939" y="2041374"/>
            <a:ext cx="1515975" cy="307777"/>
          </a:xfrm>
          <a:prstGeom prst="rect">
            <a:avLst/>
          </a:prstGeom>
          <a:noFill/>
        </p:spPr>
        <p:txBody>
          <a:bodyPr wrap="square" rtlCol="0">
            <a:spAutoFit/>
          </a:bodyPr>
          <a:lstStyle/>
          <a:p>
            <a:r>
              <a:rPr lang="en-US" sz="1400" i="1" dirty="0">
                <a:solidFill>
                  <a:srgbClr val="C00000"/>
                </a:solidFill>
              </a:rPr>
              <a:t>U</a:t>
            </a:r>
            <a:r>
              <a:rPr lang="en-US" sz="1400" i="1" dirty="0" smtClean="0">
                <a:solidFill>
                  <a:srgbClr val="C00000"/>
                </a:solidFill>
              </a:rPr>
              <a:t>. </a:t>
            </a:r>
            <a:r>
              <a:rPr lang="en-US" sz="1400" i="1" dirty="0" err="1">
                <a:solidFill>
                  <a:srgbClr val="C00000"/>
                </a:solidFill>
              </a:rPr>
              <a:t>m</a:t>
            </a:r>
            <a:r>
              <a:rPr lang="en-US" sz="1400" i="1" dirty="0" err="1" smtClean="0">
                <a:solidFill>
                  <a:srgbClr val="C00000"/>
                </a:solidFill>
              </a:rPr>
              <a:t>anicatus</a:t>
            </a:r>
            <a:r>
              <a:rPr lang="en-US" sz="1400" i="1" dirty="0" smtClean="0">
                <a:solidFill>
                  <a:srgbClr val="C00000"/>
                </a:solidFill>
              </a:rPr>
              <a:t> </a:t>
            </a:r>
            <a:endParaRPr lang="en-US" sz="1400" i="1" dirty="0">
              <a:solidFill>
                <a:srgbClr val="C00000"/>
              </a:solidFill>
            </a:endParaRPr>
          </a:p>
        </p:txBody>
      </p:sp>
      <p:pic>
        <p:nvPicPr>
          <p:cNvPr id="51" name="Picture 50" descr="IMB:Users:e.undheim:Downloads:94499999ar10-jpg.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96718" y="1046081"/>
            <a:ext cx="1176419" cy="649242"/>
          </a:xfrm>
          <a:prstGeom prst="rect">
            <a:avLst/>
          </a:prstGeom>
          <a:noFill/>
          <a:ln>
            <a:noFill/>
          </a:ln>
        </p:spPr>
      </p:pic>
      <p:sp>
        <p:nvSpPr>
          <p:cNvPr id="52" name="TextBox 51"/>
          <p:cNvSpPr txBox="1"/>
          <p:nvPr/>
        </p:nvSpPr>
        <p:spPr>
          <a:xfrm>
            <a:off x="6642557" y="1517922"/>
            <a:ext cx="1515975" cy="307777"/>
          </a:xfrm>
          <a:prstGeom prst="rect">
            <a:avLst/>
          </a:prstGeom>
          <a:noFill/>
        </p:spPr>
        <p:txBody>
          <a:bodyPr wrap="square" rtlCol="0">
            <a:spAutoFit/>
          </a:bodyPr>
          <a:lstStyle/>
          <a:p>
            <a:r>
              <a:rPr lang="en-US" sz="1400" i="1" dirty="0" smtClean="0"/>
              <a:t>L. </a:t>
            </a:r>
            <a:r>
              <a:rPr lang="en-US" sz="1400" i="1" dirty="0" err="1"/>
              <a:t>v</a:t>
            </a:r>
            <a:r>
              <a:rPr lang="en-US" sz="1400" i="1" dirty="0" err="1" smtClean="0"/>
              <a:t>ariatus</a:t>
            </a:r>
            <a:endParaRPr lang="en-US" sz="1400" i="1" dirty="0"/>
          </a:p>
        </p:txBody>
      </p:sp>
      <p:pic>
        <p:nvPicPr>
          <p:cNvPr id="53" name="Picture 52" descr="IMB:Users:e.undheim:Downloads:94499999ar10-jpg.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25305" y="3899793"/>
            <a:ext cx="1176419" cy="649242"/>
          </a:xfrm>
          <a:prstGeom prst="rect">
            <a:avLst/>
          </a:prstGeom>
          <a:noFill/>
          <a:ln>
            <a:noFill/>
          </a:ln>
        </p:spPr>
      </p:pic>
      <p:sp>
        <p:nvSpPr>
          <p:cNvPr id="54" name="TextBox 53"/>
          <p:cNvSpPr txBox="1"/>
          <p:nvPr/>
        </p:nvSpPr>
        <p:spPr>
          <a:xfrm>
            <a:off x="5348207" y="4448129"/>
            <a:ext cx="1515975" cy="307777"/>
          </a:xfrm>
          <a:prstGeom prst="rect">
            <a:avLst/>
          </a:prstGeom>
          <a:noFill/>
        </p:spPr>
        <p:txBody>
          <a:bodyPr wrap="square" rtlCol="0">
            <a:spAutoFit/>
          </a:bodyPr>
          <a:lstStyle/>
          <a:p>
            <a:r>
              <a:rPr lang="en-US" sz="1400" i="1" dirty="0" smtClean="0">
                <a:solidFill>
                  <a:srgbClr val="C00000"/>
                </a:solidFill>
              </a:rPr>
              <a:t>L. </a:t>
            </a:r>
            <a:r>
              <a:rPr lang="en-US" sz="1400" i="1" dirty="0" err="1" smtClean="0">
                <a:solidFill>
                  <a:srgbClr val="C00000"/>
                </a:solidFill>
              </a:rPr>
              <a:t>buchari</a:t>
            </a:r>
            <a:endParaRPr lang="en-US" sz="1400" i="1" dirty="0">
              <a:solidFill>
                <a:srgbClr val="C00000"/>
              </a:solidFill>
            </a:endParaRPr>
          </a:p>
        </p:txBody>
      </p:sp>
      <p:pic>
        <p:nvPicPr>
          <p:cNvPr id="55" name="Picture 54"/>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92363" y="5730564"/>
            <a:ext cx="1179384" cy="799674"/>
          </a:xfrm>
          <a:prstGeom prst="rect">
            <a:avLst/>
          </a:prstGeom>
          <a:solidFill>
            <a:srgbClr val="FFFFFF"/>
          </a:solidFill>
          <a:ln>
            <a:noFill/>
          </a:ln>
        </p:spPr>
      </p:pic>
      <p:cxnSp>
        <p:nvCxnSpPr>
          <p:cNvPr id="57" name="Straight Arrow Connector 56"/>
          <p:cNvCxnSpPr/>
          <p:nvPr/>
        </p:nvCxnSpPr>
        <p:spPr>
          <a:xfrm flipH="1">
            <a:off x="4940387" y="5459681"/>
            <a:ext cx="290102" cy="2959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flipV="1">
            <a:off x="5071747" y="6381217"/>
            <a:ext cx="488226" cy="1490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934269" y="6395466"/>
            <a:ext cx="1515975" cy="307777"/>
          </a:xfrm>
          <a:prstGeom prst="rect">
            <a:avLst/>
          </a:prstGeom>
          <a:noFill/>
        </p:spPr>
        <p:txBody>
          <a:bodyPr wrap="square" rtlCol="0">
            <a:spAutoFit/>
          </a:bodyPr>
          <a:lstStyle/>
          <a:p>
            <a:r>
              <a:rPr lang="en-US" sz="1400" i="1" dirty="0" smtClean="0"/>
              <a:t>C. </a:t>
            </a:r>
            <a:r>
              <a:rPr lang="en-US" sz="1400" i="1" dirty="0" err="1" smtClean="0"/>
              <a:t>squama</a:t>
            </a:r>
            <a:endParaRPr lang="en-US" sz="1400" i="1" dirty="0" smtClean="0"/>
          </a:p>
        </p:txBody>
      </p:sp>
      <p:pic>
        <p:nvPicPr>
          <p:cNvPr id="62" name="Picture 61" descr="IMB:Users:e.undheim:Pictures:Scorpion for glenn.jpg"/>
          <p:cNvPicPr/>
          <p:nvPr/>
        </p:nvPicPr>
        <p:blipFill rotWithShape="1">
          <a:blip r:embed="rId14" cstate="print">
            <a:extLst>
              <a:ext uri="{28A0092B-C50C-407E-A947-70E740481C1C}">
                <a14:useLocalDpi xmlns:a14="http://schemas.microsoft.com/office/drawing/2010/main" val="0"/>
              </a:ext>
            </a:extLst>
          </a:blip>
          <a:srcRect l="8796" t="15076" r="21694" b="9146"/>
          <a:stretch/>
        </p:blipFill>
        <p:spPr bwMode="auto">
          <a:xfrm>
            <a:off x="3878343" y="2097886"/>
            <a:ext cx="1306780" cy="946555"/>
          </a:xfrm>
          <a:prstGeom prst="rect">
            <a:avLst/>
          </a:prstGeom>
          <a:noFill/>
          <a:ln>
            <a:noFill/>
          </a:ln>
          <a:extLst>
            <a:ext uri="{53640926-AAD7-44D8-BBD7-CCE9431645EC}">
              <a14:shadowObscured xmlns:a14="http://schemas.microsoft.com/office/drawing/2010/main"/>
            </a:ext>
          </a:extLst>
        </p:spPr>
      </p:pic>
      <p:sp>
        <p:nvSpPr>
          <p:cNvPr id="63" name="TextBox 62"/>
          <p:cNvSpPr txBox="1"/>
          <p:nvPr/>
        </p:nvSpPr>
        <p:spPr>
          <a:xfrm>
            <a:off x="4678254" y="2218030"/>
            <a:ext cx="1515975" cy="307777"/>
          </a:xfrm>
          <a:prstGeom prst="rect">
            <a:avLst/>
          </a:prstGeom>
          <a:noFill/>
        </p:spPr>
        <p:txBody>
          <a:bodyPr wrap="square" rtlCol="0">
            <a:spAutoFit/>
          </a:bodyPr>
          <a:lstStyle/>
          <a:p>
            <a:r>
              <a:rPr lang="en-US" sz="1400" i="1" dirty="0" smtClean="0"/>
              <a:t>I. </a:t>
            </a:r>
            <a:r>
              <a:rPr lang="en-US" sz="1400" i="1" dirty="0" err="1" smtClean="0"/>
              <a:t>vescus</a:t>
            </a:r>
            <a:endParaRPr lang="en-US" sz="1400" i="1" dirty="0"/>
          </a:p>
        </p:txBody>
      </p:sp>
      <p:sp>
        <p:nvSpPr>
          <p:cNvPr id="20" name="4-Point Star 19"/>
          <p:cNvSpPr/>
          <p:nvPr/>
        </p:nvSpPr>
        <p:spPr>
          <a:xfrm>
            <a:off x="5071747" y="2760838"/>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7830565" y="941795"/>
            <a:ext cx="1515975" cy="307777"/>
          </a:xfrm>
          <a:prstGeom prst="rect">
            <a:avLst/>
          </a:prstGeom>
          <a:noFill/>
        </p:spPr>
        <p:txBody>
          <a:bodyPr wrap="square" rtlCol="0">
            <a:spAutoFit/>
          </a:bodyPr>
          <a:lstStyle/>
          <a:p>
            <a:r>
              <a:rPr lang="en-US" sz="1400" i="1" dirty="0" err="1" smtClean="0">
                <a:solidFill>
                  <a:srgbClr val="C00000"/>
                </a:solidFill>
              </a:rPr>
              <a:t>Thereuopoda</a:t>
            </a:r>
            <a:r>
              <a:rPr lang="en-US" sz="1400" i="1" dirty="0" smtClean="0">
                <a:solidFill>
                  <a:srgbClr val="C00000"/>
                </a:solidFill>
              </a:rPr>
              <a:t> sp. </a:t>
            </a:r>
            <a:endParaRPr lang="en-US" sz="1400" i="1" dirty="0">
              <a:solidFill>
                <a:srgbClr val="C00000"/>
              </a:solidFill>
            </a:endParaRPr>
          </a:p>
        </p:txBody>
      </p:sp>
      <p:pic>
        <p:nvPicPr>
          <p:cNvPr id="67" name="Picture 66" descr="Sfoelschei.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70850" y="987179"/>
            <a:ext cx="1499346" cy="1085526"/>
          </a:xfrm>
          <a:prstGeom prst="rect">
            <a:avLst/>
          </a:prstGeom>
        </p:spPr>
      </p:pic>
      <p:sp>
        <p:nvSpPr>
          <p:cNvPr id="68" name="TextBox 67"/>
          <p:cNvSpPr txBox="1"/>
          <p:nvPr/>
        </p:nvSpPr>
        <p:spPr>
          <a:xfrm>
            <a:off x="2916210" y="2012225"/>
            <a:ext cx="1515975" cy="307777"/>
          </a:xfrm>
          <a:prstGeom prst="rect">
            <a:avLst/>
          </a:prstGeom>
          <a:noFill/>
        </p:spPr>
        <p:txBody>
          <a:bodyPr wrap="square" rtlCol="0">
            <a:spAutoFit/>
          </a:bodyPr>
          <a:lstStyle/>
          <a:p>
            <a:r>
              <a:rPr lang="en-US" sz="1400" i="1" dirty="0" smtClean="0"/>
              <a:t>S. </a:t>
            </a:r>
            <a:r>
              <a:rPr lang="en-US" sz="1400" i="1" dirty="0" err="1" smtClean="0"/>
              <a:t>foelschei</a:t>
            </a:r>
            <a:r>
              <a:rPr lang="en-US" sz="1400" i="1" dirty="0" smtClean="0"/>
              <a:t> </a:t>
            </a:r>
            <a:endParaRPr lang="en-US" sz="1400" i="1" dirty="0"/>
          </a:p>
        </p:txBody>
      </p:sp>
      <p:pic>
        <p:nvPicPr>
          <p:cNvPr id="69" name="Picture 68" descr="10ctropix.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14916" y="0"/>
            <a:ext cx="1471887" cy="876233"/>
          </a:xfrm>
          <a:prstGeom prst="rect">
            <a:avLst/>
          </a:prstGeom>
        </p:spPr>
      </p:pic>
      <p:sp>
        <p:nvSpPr>
          <p:cNvPr id="70" name="TextBox 69"/>
          <p:cNvSpPr txBox="1"/>
          <p:nvPr/>
        </p:nvSpPr>
        <p:spPr>
          <a:xfrm>
            <a:off x="6413283" y="795593"/>
            <a:ext cx="1515975" cy="307777"/>
          </a:xfrm>
          <a:prstGeom prst="rect">
            <a:avLst/>
          </a:prstGeom>
          <a:noFill/>
        </p:spPr>
        <p:txBody>
          <a:bodyPr wrap="square" rtlCol="0">
            <a:spAutoFit/>
          </a:bodyPr>
          <a:lstStyle/>
          <a:p>
            <a:r>
              <a:rPr lang="en-US" sz="1400" i="1" dirty="0" smtClean="0"/>
              <a:t>C. </a:t>
            </a:r>
            <a:r>
              <a:rPr lang="en-US" sz="1400" i="1" dirty="0" err="1" smtClean="0"/>
              <a:t>Tropix</a:t>
            </a:r>
            <a:endParaRPr lang="en-US" sz="1400" i="1" dirty="0"/>
          </a:p>
        </p:txBody>
      </p:sp>
      <p:pic>
        <p:nvPicPr>
          <p:cNvPr id="71" name="Picture 70" descr="DSCF0029.JPG"/>
          <p:cNvPicPr>
            <a:picLocks noChangeAspect="1"/>
          </p:cNvPicPr>
          <p:nvPr/>
        </p:nvPicPr>
        <p:blipFill>
          <a:blip r:embed="rId17"/>
          <a:stretch>
            <a:fillRect/>
          </a:stretch>
        </p:blipFill>
        <p:spPr>
          <a:xfrm>
            <a:off x="7600434" y="2836939"/>
            <a:ext cx="1264134" cy="949750"/>
          </a:xfrm>
          <a:prstGeom prst="rect">
            <a:avLst/>
          </a:prstGeom>
        </p:spPr>
      </p:pic>
      <p:sp>
        <p:nvSpPr>
          <p:cNvPr id="72" name="TextBox 71"/>
          <p:cNvSpPr txBox="1"/>
          <p:nvPr/>
        </p:nvSpPr>
        <p:spPr>
          <a:xfrm>
            <a:off x="7734964" y="3755984"/>
            <a:ext cx="1515975" cy="307777"/>
          </a:xfrm>
          <a:prstGeom prst="rect">
            <a:avLst/>
          </a:prstGeom>
          <a:noFill/>
        </p:spPr>
        <p:txBody>
          <a:bodyPr wrap="square" rtlCol="0">
            <a:spAutoFit/>
          </a:bodyPr>
          <a:lstStyle/>
          <a:p>
            <a:r>
              <a:rPr lang="en-US" sz="1400" i="1" dirty="0" smtClean="0">
                <a:solidFill>
                  <a:srgbClr val="C00000"/>
                </a:solidFill>
              </a:rPr>
              <a:t>H. </a:t>
            </a:r>
            <a:r>
              <a:rPr lang="en-US" sz="1400" i="1" dirty="0" err="1" smtClean="0">
                <a:solidFill>
                  <a:srgbClr val="C00000"/>
                </a:solidFill>
              </a:rPr>
              <a:t>infensa</a:t>
            </a:r>
            <a:endParaRPr lang="en-US" sz="1400" i="1" dirty="0">
              <a:solidFill>
                <a:srgbClr val="C00000"/>
              </a:solidFill>
            </a:endParaRPr>
          </a:p>
        </p:txBody>
      </p:sp>
    </p:spTree>
    <p:extLst>
      <p:ext uri="{BB962C8B-B14F-4D97-AF65-F5344CB8AC3E}">
        <p14:creationId xmlns:p14="http://schemas.microsoft.com/office/powerpoint/2010/main" val="2460066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4072" t="22088" r="7569" b="10520"/>
          <a:stretch>
            <a:fillRect/>
          </a:stretch>
        </p:blipFill>
        <p:spPr bwMode="auto">
          <a:xfrm>
            <a:off x="901700" y="622300"/>
            <a:ext cx="7061200" cy="5308600"/>
          </a:xfrm>
          <a:prstGeom prst="rect">
            <a:avLst/>
          </a:prstGeom>
          <a:noFill/>
          <a:ln w="9525">
            <a:noFill/>
            <a:miter lim="800000"/>
            <a:headEnd/>
            <a:tailEnd/>
          </a:ln>
        </p:spPr>
      </p:pic>
    </p:spTree>
    <p:extLst>
      <p:ext uri="{BB962C8B-B14F-4D97-AF65-F5344CB8AC3E}">
        <p14:creationId xmlns:p14="http://schemas.microsoft.com/office/powerpoint/2010/main" val="288088056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Toward Complete Sequencing of Proteins by MS/MS</a:t>
            </a:r>
            <a:endParaRPr lang="en-US"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5</a:t>
            </a:fld>
            <a:endParaRPr lang="en-US"/>
          </a:p>
        </p:txBody>
      </p:sp>
      <p:sp>
        <p:nvSpPr>
          <p:cNvPr id="6" name="TextBox 5"/>
          <p:cNvSpPr txBox="1"/>
          <p:nvPr/>
        </p:nvSpPr>
        <p:spPr>
          <a:xfrm>
            <a:off x="4238270" y="1597449"/>
            <a:ext cx="2922383" cy="4339650"/>
          </a:xfrm>
          <a:prstGeom prst="rect">
            <a:avLst/>
          </a:prstGeom>
          <a:noFill/>
        </p:spPr>
        <p:txBody>
          <a:bodyPr wrap="square" rtlCol="0">
            <a:spAutoFit/>
          </a:bodyPr>
          <a:lstStyle/>
          <a:p>
            <a:pPr marL="171450" lvl="0" indent="-171450">
              <a:buClr>
                <a:srgbClr val="006699"/>
              </a:buClr>
              <a:buFont typeface="Wingdings" pitchFamily="2" charset="2"/>
              <a:buChar char="Ø"/>
            </a:pPr>
            <a:r>
              <a:rPr lang="en-US" sz="1200" dirty="0" err="1" smtClean="0">
                <a:latin typeface="Calibri" pitchFamily="34" charset="0"/>
                <a:cs typeface="Calibri" pitchFamily="34" charset="0"/>
              </a:rPr>
              <a:t>Dancik</a:t>
            </a:r>
            <a:r>
              <a:rPr lang="en-US" sz="1200" dirty="0">
                <a:latin typeface="Calibri" pitchFamily="34" charset="0"/>
                <a:cs typeface="Calibri" pitchFamily="34" charset="0"/>
              </a:rPr>
              <a:t>, V.; Clauser, K. R.; </a:t>
            </a:r>
            <a:r>
              <a:rPr lang="en-US" sz="1200" dirty="0" err="1">
                <a:latin typeface="Calibri" pitchFamily="34" charset="0"/>
                <a:cs typeface="Calibri" pitchFamily="34" charset="0"/>
              </a:rPr>
              <a:t>Addona</a:t>
            </a:r>
            <a:r>
              <a:rPr lang="en-US" sz="1200" dirty="0">
                <a:latin typeface="Calibri" pitchFamily="34" charset="0"/>
                <a:cs typeface="Calibri" pitchFamily="34" charset="0"/>
              </a:rPr>
              <a:t>, T.A.; </a:t>
            </a:r>
            <a:r>
              <a:rPr lang="en-US" sz="1200" dirty="0" err="1">
                <a:latin typeface="Calibri" pitchFamily="34" charset="0"/>
                <a:cs typeface="Calibri" pitchFamily="34" charset="0"/>
              </a:rPr>
              <a:t>Vath</a:t>
            </a:r>
            <a:r>
              <a:rPr lang="en-US" sz="1200" dirty="0">
                <a:latin typeface="Calibri" pitchFamily="34" charset="0"/>
                <a:cs typeface="Calibri" pitchFamily="34" charset="0"/>
              </a:rPr>
              <a:t>, J. E.; </a:t>
            </a:r>
            <a:r>
              <a:rPr lang="en-US" sz="1200" dirty="0" err="1">
                <a:latin typeface="Calibri" pitchFamily="34" charset="0"/>
                <a:cs typeface="Calibri" pitchFamily="34" charset="0"/>
              </a:rPr>
              <a:t>Pevzner</a:t>
            </a:r>
            <a:r>
              <a:rPr lang="en-US" sz="1200" dirty="0">
                <a:latin typeface="Calibri" pitchFamily="34" charset="0"/>
                <a:cs typeface="Calibri" pitchFamily="34" charset="0"/>
              </a:rPr>
              <a:t>, P.A. "De novo Peptide Sequencing via Tandem Mass Spectrometry"</a:t>
            </a:r>
            <a:r>
              <a:rPr lang="en-US" sz="1200" i="1" dirty="0">
                <a:latin typeface="Calibri" pitchFamily="34" charset="0"/>
                <a:cs typeface="Calibri" pitchFamily="34" charset="0"/>
              </a:rPr>
              <a:t>, J. Comp. Biol.</a:t>
            </a:r>
            <a:r>
              <a:rPr lang="en-US" sz="1200" dirty="0">
                <a:latin typeface="Calibri" pitchFamily="34" charset="0"/>
                <a:cs typeface="Calibri" pitchFamily="34" charset="0"/>
              </a:rPr>
              <a:t> </a:t>
            </a:r>
            <a:r>
              <a:rPr lang="en-US" sz="1200" b="1" dirty="0">
                <a:latin typeface="Calibri" pitchFamily="34" charset="0"/>
                <a:cs typeface="Calibri" pitchFamily="34" charset="0"/>
              </a:rPr>
              <a:t>1999</a:t>
            </a:r>
            <a:r>
              <a:rPr lang="en-US" sz="1200" dirty="0">
                <a:latin typeface="Calibri" pitchFamily="34" charset="0"/>
                <a:cs typeface="Calibri" pitchFamily="34" charset="0"/>
              </a:rPr>
              <a:t>, 6, 327-342</a:t>
            </a:r>
            <a:r>
              <a:rPr lang="en-US" sz="1200" dirty="0" smtClean="0">
                <a:latin typeface="Calibri" pitchFamily="34" charset="0"/>
                <a:cs typeface="Calibri" pitchFamily="34" charset="0"/>
              </a:rPr>
              <a:t>.</a:t>
            </a:r>
          </a:p>
          <a:p>
            <a:pPr lvl="0">
              <a:buClr>
                <a:srgbClr val="006699"/>
              </a:buClr>
            </a:pPr>
            <a:endParaRPr lang="en-US" sz="1200" dirty="0">
              <a:latin typeface="Calibri" pitchFamily="34" charset="0"/>
              <a:cs typeface="Calibri" pitchFamily="34" charset="0"/>
            </a:endParaRPr>
          </a:p>
          <a:p>
            <a:pPr marL="171450" indent="-171450">
              <a:buClr>
                <a:srgbClr val="006699"/>
              </a:buClr>
              <a:buFont typeface="Wingdings" pitchFamily="2" charset="2"/>
              <a:buChar char="Ø"/>
            </a:pPr>
            <a:r>
              <a:rPr lang="en-US" sz="1200" dirty="0" smtClean="0">
                <a:latin typeface="Calibri" pitchFamily="34" charset="0"/>
                <a:cs typeface="Calibri" pitchFamily="34" charset="0"/>
              </a:rPr>
              <a:t>Bandeira N</a:t>
            </a:r>
            <a:r>
              <a:rPr lang="en-US" sz="1200" dirty="0">
                <a:latin typeface="Calibri" pitchFamily="34" charset="0"/>
                <a:cs typeface="Calibri" pitchFamily="34" charset="0"/>
              </a:rPr>
              <a:t>,</a:t>
            </a:r>
            <a:r>
              <a:rPr lang="en-US" sz="1200" dirty="0" smtClean="0">
                <a:latin typeface="Calibri" pitchFamily="34" charset="0"/>
                <a:cs typeface="Calibri" pitchFamily="34" charset="0"/>
              </a:rPr>
              <a:t> Clauser KR</a:t>
            </a:r>
            <a:r>
              <a:rPr lang="en-US" sz="1200" dirty="0">
                <a:latin typeface="Calibri" pitchFamily="34" charset="0"/>
                <a:cs typeface="Calibri" pitchFamily="34" charset="0"/>
              </a:rPr>
              <a:t>,</a:t>
            </a:r>
            <a:r>
              <a:rPr lang="en-US" sz="1200" dirty="0" smtClean="0">
                <a:latin typeface="Calibri" pitchFamily="34" charset="0"/>
                <a:cs typeface="Calibri" pitchFamily="34" charset="0"/>
              </a:rPr>
              <a:t> </a:t>
            </a:r>
            <a:r>
              <a:rPr lang="en-US" sz="1200" dirty="0" err="1" smtClean="0">
                <a:latin typeface="Calibri" pitchFamily="34" charset="0"/>
                <a:cs typeface="Calibri" pitchFamily="34" charset="0"/>
              </a:rPr>
              <a:t>Pevzner</a:t>
            </a:r>
            <a:r>
              <a:rPr lang="en-US" sz="1200" dirty="0" smtClean="0">
                <a:latin typeface="Calibri" pitchFamily="34" charset="0"/>
                <a:cs typeface="Calibri" pitchFamily="34" charset="0"/>
              </a:rPr>
              <a:t> PA, </a:t>
            </a:r>
            <a:r>
              <a:rPr lang="en-US" sz="1200" dirty="0">
                <a:latin typeface="Calibri" pitchFamily="34" charset="0"/>
                <a:cs typeface="Calibri" pitchFamily="34" charset="0"/>
              </a:rPr>
              <a:t>"Shotgun protein sequencing: Assembly of MS/MS spectra from mixtures of modified proteins", </a:t>
            </a:r>
            <a:r>
              <a:rPr lang="en-US" sz="1200" i="1" dirty="0" err="1">
                <a:latin typeface="Calibri" pitchFamily="34" charset="0"/>
                <a:cs typeface="Calibri" pitchFamily="34" charset="0"/>
              </a:rPr>
              <a:t>Mol</a:t>
            </a:r>
            <a:r>
              <a:rPr lang="en-US" sz="1200" i="1" dirty="0">
                <a:latin typeface="Calibri" pitchFamily="34" charset="0"/>
                <a:cs typeface="Calibri" pitchFamily="34" charset="0"/>
              </a:rPr>
              <a:t> Cell Proteomics</a:t>
            </a:r>
            <a:r>
              <a:rPr lang="en-US" sz="1200" dirty="0" smtClean="0">
                <a:latin typeface="Calibri" pitchFamily="34" charset="0"/>
                <a:cs typeface="Calibri" pitchFamily="34" charset="0"/>
              </a:rPr>
              <a:t>, </a:t>
            </a:r>
            <a:r>
              <a:rPr lang="en-US" sz="1200" b="1" dirty="0" smtClean="0">
                <a:latin typeface="Calibri" pitchFamily="34" charset="0"/>
                <a:cs typeface="Calibri" pitchFamily="34" charset="0"/>
              </a:rPr>
              <a:t>2007</a:t>
            </a:r>
            <a:r>
              <a:rPr lang="en-US" sz="1200" dirty="0" smtClean="0">
                <a:latin typeface="Calibri" pitchFamily="34" charset="0"/>
                <a:cs typeface="Calibri" pitchFamily="34" charset="0"/>
              </a:rPr>
              <a:t>, </a:t>
            </a:r>
            <a:r>
              <a:rPr lang="en-US" sz="1200" dirty="0">
                <a:latin typeface="Calibri" pitchFamily="34" charset="0"/>
                <a:cs typeface="Calibri" pitchFamily="34" charset="0"/>
              </a:rPr>
              <a:t>6, 1123-1134</a:t>
            </a:r>
            <a:r>
              <a:rPr lang="en-US" sz="1200" dirty="0" smtClean="0">
                <a:latin typeface="Calibri" pitchFamily="34" charset="0"/>
                <a:cs typeface="Calibri" pitchFamily="34" charset="0"/>
              </a:rPr>
              <a:t>.</a:t>
            </a:r>
          </a:p>
          <a:p>
            <a:pPr>
              <a:buClr>
                <a:srgbClr val="006699"/>
              </a:buClr>
            </a:pPr>
            <a:endParaRPr lang="en-US" sz="1200" dirty="0">
              <a:latin typeface="Calibri" pitchFamily="34" charset="0"/>
              <a:cs typeface="Calibri" pitchFamily="34" charset="0"/>
            </a:endParaRPr>
          </a:p>
          <a:p>
            <a:pPr marL="171450" indent="-171450">
              <a:buClr>
                <a:srgbClr val="006699"/>
              </a:buClr>
              <a:buFont typeface="Wingdings" pitchFamily="2" charset="2"/>
              <a:buChar char="Ø"/>
            </a:pPr>
            <a:r>
              <a:rPr lang="en-US" sz="1200" dirty="0">
                <a:latin typeface="Calibri" pitchFamily="34" charset="0"/>
                <a:cs typeface="Calibri" pitchFamily="34" charset="0"/>
              </a:rPr>
              <a:t>Guthals A, Clauser KR, </a:t>
            </a:r>
            <a:r>
              <a:rPr lang="en-US" sz="1200" dirty="0" smtClean="0">
                <a:latin typeface="Calibri" pitchFamily="34" charset="0"/>
                <a:cs typeface="Calibri" pitchFamily="34" charset="0"/>
              </a:rPr>
              <a:t>Bandeira N, </a:t>
            </a:r>
            <a:r>
              <a:rPr lang="en-US" sz="1200" dirty="0">
                <a:latin typeface="Calibri" pitchFamily="34" charset="0"/>
                <a:cs typeface="Calibri" pitchFamily="34" charset="0"/>
              </a:rPr>
              <a:t>“Shotgun Protein Sequencing With Meta </a:t>
            </a:r>
            <a:r>
              <a:rPr lang="en-US" sz="1200" dirty="0" err="1">
                <a:latin typeface="Calibri" pitchFamily="34" charset="0"/>
                <a:cs typeface="Calibri" pitchFamily="34" charset="0"/>
              </a:rPr>
              <a:t>Contig</a:t>
            </a:r>
            <a:r>
              <a:rPr lang="en-US" sz="1200" dirty="0">
                <a:latin typeface="Calibri" pitchFamily="34" charset="0"/>
                <a:cs typeface="Calibri" pitchFamily="34" charset="0"/>
              </a:rPr>
              <a:t> Assembly” </a:t>
            </a:r>
            <a:r>
              <a:rPr lang="en-US" sz="1200" dirty="0" err="1">
                <a:latin typeface="Calibri" pitchFamily="34" charset="0"/>
                <a:cs typeface="Calibri" pitchFamily="34" charset="0"/>
              </a:rPr>
              <a:t>Mol</a:t>
            </a:r>
            <a:r>
              <a:rPr lang="en-US" sz="1200" dirty="0">
                <a:latin typeface="Calibri" pitchFamily="34" charset="0"/>
                <a:cs typeface="Calibri" pitchFamily="34" charset="0"/>
              </a:rPr>
              <a:t> Cell Proteomics </a:t>
            </a:r>
            <a:r>
              <a:rPr lang="en-US" sz="1200" b="1" dirty="0">
                <a:latin typeface="Calibri" pitchFamily="34" charset="0"/>
                <a:cs typeface="Calibri" pitchFamily="34" charset="0"/>
              </a:rPr>
              <a:t>2012</a:t>
            </a:r>
            <a:r>
              <a:rPr lang="en-US" sz="1200" dirty="0">
                <a:latin typeface="Calibri" pitchFamily="34" charset="0"/>
                <a:cs typeface="Calibri" pitchFamily="34" charset="0"/>
              </a:rPr>
              <a:t> 11: 1084-1096, doi:10.1074/mcp.M111.015768</a:t>
            </a:r>
            <a:r>
              <a:rPr lang="en-US" sz="1200" dirty="0" smtClean="0">
                <a:latin typeface="Calibri" pitchFamily="34" charset="0"/>
                <a:cs typeface="Calibri" pitchFamily="34" charset="0"/>
              </a:rPr>
              <a:t>.</a:t>
            </a:r>
          </a:p>
          <a:p>
            <a:pPr>
              <a:buClr>
                <a:srgbClr val="006699"/>
              </a:buClr>
            </a:pPr>
            <a:endParaRPr lang="en-US" sz="1200" dirty="0">
              <a:latin typeface="Calibri" pitchFamily="34" charset="0"/>
              <a:cs typeface="Calibri" pitchFamily="34" charset="0"/>
            </a:endParaRPr>
          </a:p>
          <a:p>
            <a:pPr marL="171450" lvl="0" indent="-171450">
              <a:buClr>
                <a:srgbClr val="006699"/>
              </a:buClr>
              <a:buFont typeface="Wingdings" pitchFamily="2" charset="2"/>
              <a:buChar char="Ø"/>
            </a:pPr>
            <a:r>
              <a:rPr lang="en-US" sz="1200" dirty="0">
                <a:latin typeface="Calibri" pitchFamily="34" charset="0"/>
                <a:cs typeface="Calibri" pitchFamily="34" charset="0"/>
              </a:rPr>
              <a:t>Guthals A, Clauser KR, Bandeira N, “Sequencing-Grade De Novo Analysis of MS/MS Triplets (CID/HCD/ETD) From Overlapping Peptides”, </a:t>
            </a:r>
            <a:r>
              <a:rPr lang="en-US" sz="1200" dirty="0" smtClean="0">
                <a:latin typeface="Calibri" pitchFamily="34" charset="0"/>
                <a:cs typeface="Calibri" pitchFamily="34" charset="0"/>
              </a:rPr>
              <a:t>J Proteome Res, </a:t>
            </a:r>
            <a:r>
              <a:rPr lang="en-US" sz="1200" b="1" dirty="0" smtClean="0">
                <a:latin typeface="Calibri" pitchFamily="34" charset="0"/>
                <a:cs typeface="Calibri" pitchFamily="34" charset="0"/>
              </a:rPr>
              <a:t>2013</a:t>
            </a:r>
            <a:r>
              <a:rPr lang="en-US" sz="1200" dirty="0" smtClean="0">
                <a:latin typeface="Calibri" pitchFamily="34" charset="0"/>
                <a:cs typeface="Calibri" pitchFamily="34" charset="0"/>
              </a:rPr>
              <a:t>, </a:t>
            </a:r>
            <a:r>
              <a:rPr lang="en-US" sz="1200" dirty="0">
                <a:latin typeface="Calibri" pitchFamily="34" charset="0"/>
                <a:cs typeface="Calibri" pitchFamily="34" charset="0"/>
              </a:rPr>
              <a:t>in preparation</a:t>
            </a:r>
            <a:r>
              <a:rPr lang="en-US" sz="1200" dirty="0" smtClean="0">
                <a:latin typeface="Calibri" pitchFamily="34" charset="0"/>
                <a:cs typeface="Calibri" pitchFamily="34" charset="0"/>
              </a:rPr>
              <a:t>.</a:t>
            </a:r>
            <a:endParaRPr lang="en-US" sz="1200" dirty="0">
              <a:latin typeface="Calibri" pitchFamily="34" charset="0"/>
              <a:cs typeface="Calibri" pitchFamily="34" charset="0"/>
            </a:endParaRPr>
          </a:p>
        </p:txBody>
      </p:sp>
      <p:grpSp>
        <p:nvGrpSpPr>
          <p:cNvPr id="8" name="Group 7"/>
          <p:cNvGrpSpPr/>
          <p:nvPr/>
        </p:nvGrpSpPr>
        <p:grpSpPr>
          <a:xfrm>
            <a:off x="145692" y="786432"/>
            <a:ext cx="4083744" cy="5439021"/>
            <a:chOff x="171450" y="786432"/>
            <a:chExt cx="4083744" cy="5439021"/>
          </a:xfrm>
        </p:grpSpPr>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4774" t="22354" r="12634" b="38685"/>
            <a:stretch/>
          </p:blipFill>
          <p:spPr bwMode="auto">
            <a:xfrm>
              <a:off x="171450" y="786432"/>
              <a:ext cx="3692217" cy="28574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03" t="20332" r="13902" b="37932"/>
            <a:stretch/>
          </p:blipFill>
          <p:spPr bwMode="auto">
            <a:xfrm>
              <a:off x="249131" y="1687127"/>
              <a:ext cx="3743326" cy="27947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562" t="21124" r="11069" b="31879"/>
            <a:stretch/>
          </p:blipFill>
          <p:spPr bwMode="auto">
            <a:xfrm>
              <a:off x="339283" y="2653043"/>
              <a:ext cx="3752850" cy="31470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3036" t="26226" r="4784" b="12022"/>
            <a:stretch/>
          </p:blipFill>
          <p:spPr bwMode="auto">
            <a:xfrm>
              <a:off x="450757" y="3643896"/>
              <a:ext cx="3804437" cy="25815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7134895" y="1878069"/>
            <a:ext cx="1959191" cy="3970318"/>
          </a:xfrm>
          <a:prstGeom prst="rect">
            <a:avLst/>
          </a:prstGeom>
          <a:noFill/>
        </p:spPr>
        <p:txBody>
          <a:bodyPr wrap="none" rtlCol="0">
            <a:spAutoFit/>
          </a:bodyPr>
          <a:lstStyle/>
          <a:p>
            <a:pPr algn="ctr">
              <a:tabLst>
                <a:tab pos="231775" algn="l"/>
              </a:tabLst>
            </a:pPr>
            <a:r>
              <a:rPr lang="en-US" b="1" dirty="0" smtClean="0">
                <a:solidFill>
                  <a:srgbClr val="006699"/>
                </a:solidFill>
                <a:latin typeface="Calibri" pitchFamily="34" charset="0"/>
                <a:cs typeface="Calibri" pitchFamily="34" charset="0"/>
              </a:rPr>
              <a:t>LCQ</a:t>
            </a:r>
          </a:p>
          <a:p>
            <a:pPr algn="ctr">
              <a:tabLst>
                <a:tab pos="231775" algn="l"/>
              </a:tabLst>
            </a:pPr>
            <a:r>
              <a:rPr lang="en-US" b="1" dirty="0" smtClean="0">
                <a:solidFill>
                  <a:srgbClr val="006699"/>
                </a:solidFill>
                <a:latin typeface="Calibri" pitchFamily="34" charset="0"/>
                <a:cs typeface="Calibri" pitchFamily="34" charset="0"/>
              </a:rPr>
              <a:t>	</a:t>
            </a:r>
            <a:r>
              <a:rPr lang="en-US" b="1" dirty="0" smtClean="0">
                <a:latin typeface="Calibri" pitchFamily="34" charset="0"/>
                <a:cs typeface="Calibri" pitchFamily="34" charset="0"/>
              </a:rPr>
              <a:t>low res CID</a:t>
            </a:r>
          </a:p>
          <a:p>
            <a:pPr algn="ctr">
              <a:tabLst>
                <a:tab pos="231775" algn="l"/>
              </a:tabLst>
            </a:pPr>
            <a:endParaRPr lang="en-US" b="1" dirty="0" smtClean="0">
              <a:solidFill>
                <a:srgbClr val="006699"/>
              </a:solidFill>
              <a:latin typeface="Calibri" pitchFamily="34" charset="0"/>
              <a:cs typeface="Calibri" pitchFamily="34" charset="0"/>
            </a:endParaRPr>
          </a:p>
          <a:p>
            <a:pPr algn="ctr">
              <a:tabLst>
                <a:tab pos="231775" algn="l"/>
              </a:tabLst>
            </a:pPr>
            <a:endParaRPr lang="en-US" b="1" dirty="0" smtClean="0">
              <a:solidFill>
                <a:srgbClr val="006699"/>
              </a:solidFill>
              <a:latin typeface="Calibri" pitchFamily="34" charset="0"/>
              <a:cs typeface="Calibri" pitchFamily="34" charset="0"/>
            </a:endParaRPr>
          </a:p>
          <a:p>
            <a:pPr algn="ctr">
              <a:tabLst>
                <a:tab pos="231775" algn="l"/>
              </a:tabLst>
            </a:pPr>
            <a:r>
              <a:rPr lang="en-US" b="1" dirty="0" smtClean="0">
                <a:solidFill>
                  <a:srgbClr val="006699"/>
                </a:solidFill>
                <a:latin typeface="Calibri" pitchFamily="34" charset="0"/>
                <a:cs typeface="Calibri" pitchFamily="34" charset="0"/>
              </a:rPr>
              <a:t>LTQ-FT</a:t>
            </a:r>
          </a:p>
          <a:p>
            <a:pPr algn="ctr">
              <a:tabLst>
                <a:tab pos="231775" algn="l"/>
              </a:tabLst>
            </a:pPr>
            <a:r>
              <a:rPr lang="en-US" b="1" dirty="0" smtClean="0">
                <a:solidFill>
                  <a:srgbClr val="006699"/>
                </a:solidFill>
                <a:latin typeface="Calibri" pitchFamily="34" charset="0"/>
                <a:cs typeface="Calibri" pitchFamily="34" charset="0"/>
              </a:rPr>
              <a:t>	</a:t>
            </a:r>
            <a:r>
              <a:rPr lang="en-US" b="1" dirty="0" smtClean="0">
                <a:latin typeface="Calibri" pitchFamily="34" charset="0"/>
                <a:cs typeface="Calibri" pitchFamily="34" charset="0"/>
              </a:rPr>
              <a:t>low </a:t>
            </a:r>
            <a:r>
              <a:rPr lang="en-US" b="1" dirty="0">
                <a:latin typeface="Calibri" pitchFamily="34" charset="0"/>
                <a:cs typeface="Calibri" pitchFamily="34" charset="0"/>
              </a:rPr>
              <a:t>res CID</a:t>
            </a:r>
          </a:p>
          <a:p>
            <a:pPr algn="ctr">
              <a:tabLst>
                <a:tab pos="231775" algn="l"/>
              </a:tabLst>
            </a:pPr>
            <a:endParaRPr lang="en-US" b="1" dirty="0" smtClean="0">
              <a:solidFill>
                <a:srgbClr val="006699"/>
              </a:solidFill>
              <a:latin typeface="Calibri" pitchFamily="34" charset="0"/>
              <a:cs typeface="Calibri" pitchFamily="34" charset="0"/>
            </a:endParaRPr>
          </a:p>
          <a:p>
            <a:pPr algn="ctr">
              <a:tabLst>
                <a:tab pos="231775" algn="l"/>
              </a:tabLst>
            </a:pPr>
            <a:r>
              <a:rPr lang="en-US" b="1" dirty="0" smtClean="0">
                <a:solidFill>
                  <a:srgbClr val="006699"/>
                </a:solidFill>
                <a:latin typeface="Calibri" pitchFamily="34" charset="0"/>
                <a:cs typeface="Calibri" pitchFamily="34" charset="0"/>
              </a:rPr>
              <a:t>LTQ-</a:t>
            </a:r>
            <a:r>
              <a:rPr lang="en-US" b="1" dirty="0" err="1" smtClean="0">
                <a:solidFill>
                  <a:srgbClr val="006699"/>
                </a:solidFill>
                <a:latin typeface="Calibri" pitchFamily="34" charset="0"/>
                <a:cs typeface="Calibri" pitchFamily="34" charset="0"/>
              </a:rPr>
              <a:t>Orbitrap</a:t>
            </a:r>
            <a:endParaRPr lang="en-US" b="1" dirty="0" smtClean="0">
              <a:solidFill>
                <a:srgbClr val="006699"/>
              </a:solidFill>
              <a:latin typeface="Calibri" pitchFamily="34" charset="0"/>
              <a:cs typeface="Calibri" pitchFamily="34" charset="0"/>
            </a:endParaRPr>
          </a:p>
          <a:p>
            <a:pPr algn="ctr">
              <a:tabLst>
                <a:tab pos="231775" algn="l"/>
              </a:tabLst>
            </a:pPr>
            <a:r>
              <a:rPr lang="en-US" b="1" dirty="0" smtClean="0">
                <a:solidFill>
                  <a:srgbClr val="006699"/>
                </a:solidFill>
                <a:latin typeface="Calibri" pitchFamily="34" charset="0"/>
                <a:cs typeface="Calibri" pitchFamily="34" charset="0"/>
              </a:rPr>
              <a:t>	</a:t>
            </a:r>
            <a:r>
              <a:rPr lang="en-US" b="1" dirty="0" smtClean="0">
                <a:latin typeface="Calibri" pitchFamily="34" charset="0"/>
                <a:cs typeface="Calibri" pitchFamily="34" charset="0"/>
              </a:rPr>
              <a:t>hi res</a:t>
            </a:r>
          </a:p>
          <a:p>
            <a:pPr algn="ctr">
              <a:tabLst>
                <a:tab pos="231775" algn="l"/>
              </a:tabLst>
            </a:pPr>
            <a:r>
              <a:rPr lang="en-US" b="1" dirty="0">
                <a:latin typeface="Calibri" pitchFamily="34" charset="0"/>
                <a:cs typeface="Calibri" pitchFamily="34" charset="0"/>
              </a:rPr>
              <a:t>	</a:t>
            </a:r>
            <a:r>
              <a:rPr lang="en-US" b="1" dirty="0" smtClean="0">
                <a:latin typeface="Calibri" pitchFamily="34" charset="0"/>
                <a:cs typeface="Calibri" pitchFamily="34" charset="0"/>
              </a:rPr>
              <a:t>CID, HCD</a:t>
            </a:r>
          </a:p>
          <a:p>
            <a:pPr algn="ctr">
              <a:tabLst>
                <a:tab pos="231775" algn="l"/>
              </a:tabLst>
            </a:pPr>
            <a:endParaRPr lang="en-US" b="1" dirty="0" smtClean="0">
              <a:solidFill>
                <a:srgbClr val="006699"/>
              </a:solidFill>
              <a:latin typeface="Calibri" pitchFamily="34" charset="0"/>
              <a:cs typeface="Calibri" pitchFamily="34" charset="0"/>
            </a:endParaRPr>
          </a:p>
          <a:p>
            <a:pPr algn="ctr">
              <a:tabLst>
                <a:tab pos="231775" algn="l"/>
              </a:tabLst>
            </a:pPr>
            <a:r>
              <a:rPr lang="en-US" b="1" dirty="0" smtClean="0">
                <a:solidFill>
                  <a:srgbClr val="006699"/>
                </a:solidFill>
                <a:latin typeface="Calibri" pitchFamily="34" charset="0"/>
                <a:cs typeface="Calibri" pitchFamily="34" charset="0"/>
              </a:rPr>
              <a:t>LTQ </a:t>
            </a:r>
            <a:r>
              <a:rPr lang="en-US" b="1" dirty="0" err="1" smtClean="0">
                <a:solidFill>
                  <a:srgbClr val="006699"/>
                </a:solidFill>
                <a:latin typeface="Calibri" pitchFamily="34" charset="0"/>
                <a:cs typeface="Calibri" pitchFamily="34" charset="0"/>
              </a:rPr>
              <a:t>Velos</a:t>
            </a:r>
            <a:r>
              <a:rPr lang="en-US" b="1" dirty="0" smtClean="0">
                <a:solidFill>
                  <a:srgbClr val="006699"/>
                </a:solidFill>
                <a:latin typeface="Calibri" pitchFamily="34" charset="0"/>
                <a:cs typeface="Calibri" pitchFamily="34" charset="0"/>
              </a:rPr>
              <a:t> </a:t>
            </a:r>
            <a:r>
              <a:rPr lang="en-US" b="1" dirty="0" err="1" smtClean="0">
                <a:solidFill>
                  <a:srgbClr val="006699"/>
                </a:solidFill>
                <a:latin typeface="Calibri" pitchFamily="34" charset="0"/>
                <a:cs typeface="Calibri" pitchFamily="34" charset="0"/>
              </a:rPr>
              <a:t>Orbitrap</a:t>
            </a:r>
            <a:endParaRPr lang="en-US" b="1" dirty="0" smtClean="0">
              <a:solidFill>
                <a:srgbClr val="006699"/>
              </a:solidFill>
              <a:latin typeface="Calibri" pitchFamily="34" charset="0"/>
              <a:cs typeface="Calibri" pitchFamily="34" charset="0"/>
            </a:endParaRPr>
          </a:p>
          <a:p>
            <a:pPr algn="ctr">
              <a:tabLst>
                <a:tab pos="231775" algn="l"/>
              </a:tabLst>
            </a:pPr>
            <a:r>
              <a:rPr lang="en-US" b="1" dirty="0" smtClean="0">
                <a:solidFill>
                  <a:srgbClr val="006699"/>
                </a:solidFill>
                <a:latin typeface="Calibri" pitchFamily="34" charset="0"/>
                <a:cs typeface="Calibri" pitchFamily="34" charset="0"/>
              </a:rPr>
              <a:t>	</a:t>
            </a:r>
            <a:r>
              <a:rPr lang="en-US" b="1" dirty="0" smtClean="0">
                <a:latin typeface="Calibri" pitchFamily="34" charset="0"/>
                <a:cs typeface="Calibri" pitchFamily="34" charset="0"/>
              </a:rPr>
              <a:t>hi res</a:t>
            </a:r>
          </a:p>
          <a:p>
            <a:pPr algn="ctr">
              <a:tabLst>
                <a:tab pos="231775" algn="l"/>
              </a:tabLst>
            </a:pPr>
            <a:r>
              <a:rPr lang="en-US" b="1" dirty="0">
                <a:latin typeface="Calibri" pitchFamily="34" charset="0"/>
                <a:cs typeface="Calibri" pitchFamily="34" charset="0"/>
              </a:rPr>
              <a:t>	</a:t>
            </a:r>
            <a:r>
              <a:rPr lang="en-US" b="1" dirty="0" smtClean="0">
                <a:latin typeface="Calibri" pitchFamily="34" charset="0"/>
                <a:cs typeface="Calibri" pitchFamily="34" charset="0"/>
              </a:rPr>
              <a:t>CID, HCD, ETD</a:t>
            </a:r>
            <a:endParaRPr lang="en-US" b="1" dirty="0">
              <a:latin typeface="Calibri" pitchFamily="34" charset="0"/>
              <a:cs typeface="Calibri" pitchFamily="34" charset="0"/>
            </a:endParaRPr>
          </a:p>
        </p:txBody>
      </p:sp>
    </p:spTree>
    <p:extLst>
      <p:ext uri="{BB962C8B-B14F-4D97-AF65-F5344CB8AC3E}">
        <p14:creationId xmlns:p14="http://schemas.microsoft.com/office/powerpoint/2010/main" val="137329417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frica Blank.bmp"/>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663" y="-108710"/>
            <a:ext cx="6002338" cy="6966710"/>
          </a:xfrm>
          <a:prstGeom prst="rect">
            <a:avLst/>
          </a:prstGeom>
        </p:spPr>
      </p:pic>
      <p:sp>
        <p:nvSpPr>
          <p:cNvPr id="7" name="4-Point Star 6"/>
          <p:cNvSpPr/>
          <p:nvPr/>
        </p:nvSpPr>
        <p:spPr>
          <a:xfrm>
            <a:off x="334525" y="5826933"/>
            <a:ext cx="158742" cy="158756"/>
          </a:xfrm>
          <a:prstGeom prst="star4">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4-Point Star 7"/>
          <p:cNvSpPr/>
          <p:nvPr/>
        </p:nvSpPr>
        <p:spPr>
          <a:xfrm>
            <a:off x="334525" y="6063705"/>
            <a:ext cx="158742" cy="158756"/>
          </a:xfrm>
          <a:prstGeom prst="star4">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4-Point Star 8"/>
          <p:cNvSpPr/>
          <p:nvPr/>
        </p:nvSpPr>
        <p:spPr>
          <a:xfrm>
            <a:off x="334525" y="6297167"/>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06953" y="5755604"/>
            <a:ext cx="1349345" cy="307777"/>
          </a:xfrm>
          <a:prstGeom prst="rect">
            <a:avLst/>
          </a:prstGeom>
          <a:noFill/>
        </p:spPr>
        <p:txBody>
          <a:bodyPr wrap="square" rtlCol="0">
            <a:spAutoFit/>
          </a:bodyPr>
          <a:lstStyle/>
          <a:p>
            <a:r>
              <a:rPr lang="en-US" sz="1400" dirty="0" smtClean="0"/>
              <a:t>Centipedes</a:t>
            </a:r>
            <a:endParaRPr lang="en-US" sz="1400" dirty="0"/>
          </a:p>
        </p:txBody>
      </p:sp>
      <p:sp>
        <p:nvSpPr>
          <p:cNvPr id="11" name="TextBox 10"/>
          <p:cNvSpPr txBox="1"/>
          <p:nvPr/>
        </p:nvSpPr>
        <p:spPr>
          <a:xfrm>
            <a:off x="606953" y="5985689"/>
            <a:ext cx="1349345" cy="307777"/>
          </a:xfrm>
          <a:prstGeom prst="rect">
            <a:avLst/>
          </a:prstGeom>
          <a:noFill/>
        </p:spPr>
        <p:txBody>
          <a:bodyPr wrap="square" rtlCol="0">
            <a:spAutoFit/>
          </a:bodyPr>
          <a:lstStyle/>
          <a:p>
            <a:r>
              <a:rPr lang="en-US" sz="1400" dirty="0" smtClean="0"/>
              <a:t>Spiders</a:t>
            </a:r>
            <a:endParaRPr lang="en-US" sz="1400" dirty="0"/>
          </a:p>
        </p:txBody>
      </p:sp>
      <p:sp>
        <p:nvSpPr>
          <p:cNvPr id="12" name="TextBox 11"/>
          <p:cNvSpPr txBox="1"/>
          <p:nvPr/>
        </p:nvSpPr>
        <p:spPr>
          <a:xfrm>
            <a:off x="606953" y="6222461"/>
            <a:ext cx="1349345" cy="307777"/>
          </a:xfrm>
          <a:prstGeom prst="rect">
            <a:avLst/>
          </a:prstGeom>
          <a:noFill/>
        </p:spPr>
        <p:txBody>
          <a:bodyPr wrap="square" rtlCol="0">
            <a:spAutoFit/>
          </a:bodyPr>
          <a:lstStyle/>
          <a:p>
            <a:r>
              <a:rPr lang="en-US" sz="1400" dirty="0" smtClean="0"/>
              <a:t>Scorpions</a:t>
            </a:r>
            <a:endParaRPr lang="en-US" sz="1400" dirty="0"/>
          </a:p>
        </p:txBody>
      </p:sp>
      <p:sp>
        <p:nvSpPr>
          <p:cNvPr id="13" name="4-Point Star 12"/>
          <p:cNvSpPr/>
          <p:nvPr/>
        </p:nvSpPr>
        <p:spPr>
          <a:xfrm>
            <a:off x="5270592" y="723983"/>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439917" y="30309"/>
            <a:ext cx="1725084" cy="1384995"/>
          </a:xfrm>
          <a:prstGeom prst="rect">
            <a:avLst/>
          </a:prstGeom>
          <a:solidFill>
            <a:srgbClr val="FFFFFF"/>
          </a:solidFill>
        </p:spPr>
        <p:txBody>
          <a:bodyPr wrap="square" rtlCol="0">
            <a:spAutoFit/>
          </a:bodyPr>
          <a:lstStyle/>
          <a:p>
            <a:r>
              <a:rPr lang="en-US" sz="1400" i="1" dirty="0" smtClean="0"/>
              <a:t>L. </a:t>
            </a:r>
            <a:r>
              <a:rPr lang="en-US" sz="1400" i="1" dirty="0" err="1"/>
              <a:t>q</a:t>
            </a:r>
            <a:r>
              <a:rPr lang="en-US" sz="1400" i="1" dirty="0" err="1" smtClean="0"/>
              <a:t>uinquestriatus</a:t>
            </a:r>
            <a:r>
              <a:rPr lang="en-US" sz="1400" i="1" dirty="0" smtClean="0"/>
              <a:t> h.</a:t>
            </a:r>
          </a:p>
          <a:p>
            <a:r>
              <a:rPr lang="en-US" sz="1400" i="1" dirty="0" smtClean="0"/>
              <a:t>H. </a:t>
            </a:r>
            <a:r>
              <a:rPr lang="en-US" sz="1400" i="1" dirty="0" err="1"/>
              <a:t>j</a:t>
            </a:r>
            <a:r>
              <a:rPr lang="en-US" sz="1400" i="1" dirty="0" err="1" smtClean="0"/>
              <a:t>udaicus</a:t>
            </a:r>
            <a:endParaRPr lang="en-US" sz="1400" i="1" dirty="0" smtClean="0"/>
          </a:p>
          <a:p>
            <a:r>
              <a:rPr lang="en-US" sz="1400" i="1" dirty="0" smtClean="0"/>
              <a:t>A. bicolor</a:t>
            </a:r>
          </a:p>
          <a:p>
            <a:r>
              <a:rPr lang="en-US" sz="1400" i="1" dirty="0" smtClean="0"/>
              <a:t>C. </a:t>
            </a:r>
            <a:r>
              <a:rPr lang="en-US" sz="1400" i="1" dirty="0" err="1"/>
              <a:t>w</a:t>
            </a:r>
            <a:r>
              <a:rPr lang="en-US" sz="1400" i="1" dirty="0" err="1" smtClean="0"/>
              <a:t>erneri</a:t>
            </a:r>
            <a:endParaRPr lang="en-US" sz="1400" i="1" dirty="0" smtClean="0"/>
          </a:p>
          <a:p>
            <a:r>
              <a:rPr lang="en-US" sz="1400" i="1" dirty="0" smtClean="0"/>
              <a:t>B. </a:t>
            </a:r>
            <a:r>
              <a:rPr lang="en-US" sz="1400" i="1" dirty="0" err="1" smtClean="0"/>
              <a:t>intumescens</a:t>
            </a:r>
            <a:endParaRPr lang="en-US" sz="1400" i="1" dirty="0" smtClean="0"/>
          </a:p>
          <a:p>
            <a:r>
              <a:rPr lang="en-US" sz="1400" i="1" dirty="0" smtClean="0"/>
              <a:t>N. </a:t>
            </a:r>
            <a:r>
              <a:rPr lang="en-US" sz="1400" i="1" dirty="0" err="1" smtClean="0"/>
              <a:t>hierichonticus</a:t>
            </a:r>
            <a:endParaRPr lang="en-US" sz="1400" i="1" dirty="0"/>
          </a:p>
        </p:txBody>
      </p:sp>
      <p:sp>
        <p:nvSpPr>
          <p:cNvPr id="16" name="4-Point Star 15"/>
          <p:cNvSpPr/>
          <p:nvPr/>
        </p:nvSpPr>
        <p:spPr>
          <a:xfrm>
            <a:off x="4904409" y="1514271"/>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630172" y="1618108"/>
            <a:ext cx="1725084" cy="307777"/>
          </a:xfrm>
          <a:prstGeom prst="rect">
            <a:avLst/>
          </a:prstGeom>
          <a:noFill/>
        </p:spPr>
        <p:txBody>
          <a:bodyPr wrap="square" rtlCol="0">
            <a:spAutoFit/>
          </a:bodyPr>
          <a:lstStyle/>
          <a:p>
            <a:r>
              <a:rPr lang="en-US" sz="1400" i="1" dirty="0" smtClean="0"/>
              <a:t>L. </a:t>
            </a:r>
            <a:r>
              <a:rPr lang="en-US" sz="1400" i="1" dirty="0" err="1"/>
              <a:t>q</a:t>
            </a:r>
            <a:r>
              <a:rPr lang="en-US" sz="1400" i="1" dirty="0" err="1" smtClean="0"/>
              <a:t>uinquestriatus</a:t>
            </a:r>
            <a:r>
              <a:rPr lang="en-US" sz="1400" i="1" dirty="0" smtClean="0"/>
              <a:t> q. </a:t>
            </a:r>
          </a:p>
        </p:txBody>
      </p:sp>
      <p:sp>
        <p:nvSpPr>
          <p:cNvPr id="28" name="4-Point Star 27"/>
          <p:cNvSpPr/>
          <p:nvPr/>
        </p:nvSpPr>
        <p:spPr>
          <a:xfrm>
            <a:off x="4178392" y="882739"/>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3545508" y="923833"/>
            <a:ext cx="1725084" cy="523220"/>
          </a:xfrm>
          <a:prstGeom prst="rect">
            <a:avLst/>
          </a:prstGeom>
          <a:noFill/>
        </p:spPr>
        <p:txBody>
          <a:bodyPr wrap="square" rtlCol="0">
            <a:spAutoFit/>
          </a:bodyPr>
          <a:lstStyle/>
          <a:p>
            <a:r>
              <a:rPr lang="en-US" sz="1400" i="1" dirty="0" smtClean="0"/>
              <a:t>A. </a:t>
            </a:r>
            <a:r>
              <a:rPr lang="en-US" sz="1400" i="1" dirty="0" err="1" smtClean="0"/>
              <a:t>australis</a:t>
            </a:r>
            <a:endParaRPr lang="en-US" sz="1400" i="1" dirty="0" smtClean="0"/>
          </a:p>
          <a:p>
            <a:r>
              <a:rPr lang="en-US" sz="1400" i="1" dirty="0" smtClean="0"/>
              <a:t>A. </a:t>
            </a:r>
            <a:r>
              <a:rPr lang="en-US" sz="1400" i="1" dirty="0" err="1"/>
              <a:t>crassicauda</a:t>
            </a:r>
            <a:r>
              <a:rPr lang="en-US" sz="1400" dirty="0" smtClean="0"/>
              <a:t> </a:t>
            </a:r>
            <a:endParaRPr lang="en-US" sz="1400" i="1" dirty="0" smtClean="0"/>
          </a:p>
        </p:txBody>
      </p:sp>
      <p:sp>
        <p:nvSpPr>
          <p:cNvPr id="30" name="4-Point Star 29"/>
          <p:cNvSpPr/>
          <p:nvPr/>
        </p:nvSpPr>
        <p:spPr>
          <a:xfrm>
            <a:off x="2171792" y="682821"/>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1697650" y="842947"/>
            <a:ext cx="1725084" cy="307777"/>
          </a:xfrm>
          <a:prstGeom prst="rect">
            <a:avLst/>
          </a:prstGeom>
          <a:noFill/>
        </p:spPr>
        <p:txBody>
          <a:bodyPr wrap="square" rtlCol="0">
            <a:spAutoFit/>
          </a:bodyPr>
          <a:lstStyle/>
          <a:p>
            <a:r>
              <a:rPr lang="en-US" sz="1400" i="1" dirty="0" smtClean="0"/>
              <a:t>B. </a:t>
            </a:r>
            <a:r>
              <a:rPr lang="en-US" sz="1400" i="1" dirty="0" err="1" smtClean="0"/>
              <a:t>malhommei</a:t>
            </a:r>
            <a:endParaRPr lang="en-US" sz="1400" i="1" dirty="0" smtClean="0"/>
          </a:p>
        </p:txBody>
      </p:sp>
      <p:sp>
        <p:nvSpPr>
          <p:cNvPr id="32" name="4-Point Star 31"/>
          <p:cNvSpPr/>
          <p:nvPr/>
        </p:nvSpPr>
        <p:spPr>
          <a:xfrm>
            <a:off x="4825038" y="6268500"/>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1820424" y="4934603"/>
            <a:ext cx="1725084" cy="523220"/>
          </a:xfrm>
          <a:prstGeom prst="rect">
            <a:avLst/>
          </a:prstGeom>
          <a:noFill/>
        </p:spPr>
        <p:txBody>
          <a:bodyPr wrap="square" rtlCol="0">
            <a:spAutoFit/>
          </a:bodyPr>
          <a:lstStyle/>
          <a:p>
            <a:r>
              <a:rPr lang="en-US" sz="1400" i="1" dirty="0"/>
              <a:t>P</a:t>
            </a:r>
            <a:r>
              <a:rPr lang="en-US" sz="1400" i="1" dirty="0" smtClean="0"/>
              <a:t>. </a:t>
            </a:r>
            <a:r>
              <a:rPr lang="en-US" sz="1400" i="1" dirty="0" err="1" smtClean="0"/>
              <a:t>liosoma</a:t>
            </a:r>
            <a:endParaRPr lang="en-US" sz="1400" i="1" dirty="0" smtClean="0"/>
          </a:p>
          <a:p>
            <a:r>
              <a:rPr lang="en-US" sz="1400" i="1" dirty="0" smtClean="0"/>
              <a:t>H. </a:t>
            </a:r>
            <a:r>
              <a:rPr lang="en-US" sz="1400" i="1" dirty="0" err="1" smtClean="0"/>
              <a:t>paucidens</a:t>
            </a:r>
            <a:endParaRPr lang="en-US" sz="1400" i="1" dirty="0" smtClean="0"/>
          </a:p>
        </p:txBody>
      </p:sp>
      <p:sp>
        <p:nvSpPr>
          <p:cNvPr id="34" name="4-Point Star 33"/>
          <p:cNvSpPr/>
          <p:nvPr/>
        </p:nvSpPr>
        <p:spPr>
          <a:xfrm>
            <a:off x="6501438" y="5299067"/>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985001" y="4973430"/>
            <a:ext cx="1725084" cy="523220"/>
          </a:xfrm>
          <a:prstGeom prst="rect">
            <a:avLst/>
          </a:prstGeom>
          <a:noFill/>
        </p:spPr>
        <p:txBody>
          <a:bodyPr wrap="square" rtlCol="0">
            <a:spAutoFit/>
          </a:bodyPr>
          <a:lstStyle/>
          <a:p>
            <a:r>
              <a:rPr lang="en-US" sz="1400" i="1" dirty="0" smtClean="0"/>
              <a:t>G. </a:t>
            </a:r>
            <a:r>
              <a:rPr lang="en-US" sz="1400" i="1" dirty="0" err="1" smtClean="0"/>
              <a:t>grandidieri</a:t>
            </a:r>
            <a:endParaRPr lang="en-US" sz="1400" i="1" dirty="0" smtClean="0"/>
          </a:p>
          <a:p>
            <a:r>
              <a:rPr lang="en-US" sz="1400" i="1" dirty="0" smtClean="0"/>
              <a:t>O. </a:t>
            </a:r>
            <a:r>
              <a:rPr lang="en-US" sz="1400" i="1" dirty="0" err="1" smtClean="0"/>
              <a:t>madagascariensis</a:t>
            </a:r>
            <a:endParaRPr lang="en-US" sz="1400" i="1" dirty="0" smtClean="0"/>
          </a:p>
        </p:txBody>
      </p:sp>
      <p:pic>
        <p:nvPicPr>
          <p:cNvPr id="40" name="Picture 39" descr="grosphusgrandidieri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1" y="3848112"/>
            <a:ext cx="1894417" cy="1176767"/>
          </a:xfrm>
          <a:prstGeom prst="rect">
            <a:avLst/>
          </a:prstGeom>
        </p:spPr>
      </p:pic>
      <p:pic>
        <p:nvPicPr>
          <p:cNvPr id="42" name="Picture 41" descr="Opisthacanthus 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5001" y="5437187"/>
            <a:ext cx="1894417" cy="1420813"/>
          </a:xfrm>
          <a:prstGeom prst="rect">
            <a:avLst/>
          </a:prstGeom>
        </p:spPr>
      </p:pic>
      <p:pic>
        <p:nvPicPr>
          <p:cNvPr id="43" name="Picture 42" descr="parabuliosoma.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5084" y="3848112"/>
            <a:ext cx="1541433" cy="1027622"/>
          </a:xfrm>
          <a:prstGeom prst="rect">
            <a:avLst/>
          </a:prstGeom>
        </p:spPr>
      </p:pic>
      <p:pic>
        <p:nvPicPr>
          <p:cNvPr id="44" name="Picture 43" descr="hadopau.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2621" y="5619749"/>
            <a:ext cx="1528230" cy="1146173"/>
          </a:xfrm>
          <a:prstGeom prst="rect">
            <a:avLst/>
          </a:prstGeom>
        </p:spPr>
      </p:pic>
      <p:cxnSp>
        <p:nvCxnSpPr>
          <p:cNvPr id="46" name="Straight Arrow Connector 45"/>
          <p:cNvCxnSpPr/>
          <p:nvPr/>
        </p:nvCxnSpPr>
        <p:spPr>
          <a:xfrm flipH="1" flipV="1">
            <a:off x="3048000" y="5299067"/>
            <a:ext cx="1777038" cy="9694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7" name="Picture 46" descr="Buthusmalhommei8.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5084" y="1229889"/>
            <a:ext cx="1170118" cy="936094"/>
          </a:xfrm>
          <a:prstGeom prst="rect">
            <a:avLst/>
          </a:prstGeom>
        </p:spPr>
      </p:pic>
      <p:pic>
        <p:nvPicPr>
          <p:cNvPr id="36" name="Picture 35" descr="h_judaicu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5001" y="75789"/>
            <a:ext cx="2005013" cy="1233488"/>
          </a:xfrm>
          <a:prstGeom prst="rect">
            <a:avLst/>
          </a:prstGeom>
        </p:spPr>
      </p:pic>
      <p:sp>
        <p:nvSpPr>
          <p:cNvPr id="37" name="TextBox 36"/>
          <p:cNvSpPr txBox="1"/>
          <p:nvPr/>
        </p:nvSpPr>
        <p:spPr>
          <a:xfrm>
            <a:off x="7033790" y="1354123"/>
            <a:ext cx="1725084" cy="369332"/>
          </a:xfrm>
          <a:prstGeom prst="rect">
            <a:avLst/>
          </a:prstGeom>
          <a:noFill/>
        </p:spPr>
        <p:txBody>
          <a:bodyPr wrap="square" rtlCol="0">
            <a:spAutoFit/>
          </a:bodyPr>
          <a:lstStyle/>
          <a:p>
            <a:r>
              <a:rPr lang="en-US" i="1" dirty="0" smtClean="0">
                <a:solidFill>
                  <a:srgbClr val="C00000"/>
                </a:solidFill>
              </a:rPr>
              <a:t>H. </a:t>
            </a:r>
            <a:r>
              <a:rPr lang="en-US" i="1" dirty="0" err="1" smtClean="0">
                <a:solidFill>
                  <a:srgbClr val="C00000"/>
                </a:solidFill>
              </a:rPr>
              <a:t>judaicus</a:t>
            </a:r>
            <a:endParaRPr lang="en-US" i="1" dirty="0" smtClean="0">
              <a:solidFill>
                <a:srgbClr val="C00000"/>
              </a:solidFill>
            </a:endParaRPr>
          </a:p>
        </p:txBody>
      </p:sp>
    </p:spTree>
    <p:extLst>
      <p:ext uri="{BB962C8B-B14F-4D97-AF65-F5344CB8AC3E}">
        <p14:creationId xmlns:p14="http://schemas.microsoft.com/office/powerpoint/2010/main" val="38416570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lank-map-of-as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43" y="0"/>
            <a:ext cx="8877957" cy="6858000"/>
          </a:xfrm>
          <a:prstGeom prst="rect">
            <a:avLst/>
          </a:prstGeom>
        </p:spPr>
      </p:pic>
      <p:sp>
        <p:nvSpPr>
          <p:cNvPr id="4" name="4-Point Star 3"/>
          <p:cNvSpPr/>
          <p:nvPr/>
        </p:nvSpPr>
        <p:spPr>
          <a:xfrm>
            <a:off x="334525" y="5826933"/>
            <a:ext cx="158742" cy="158756"/>
          </a:xfrm>
          <a:prstGeom prst="star4">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4-Point Star 4"/>
          <p:cNvSpPr/>
          <p:nvPr/>
        </p:nvSpPr>
        <p:spPr>
          <a:xfrm>
            <a:off x="334525" y="6063705"/>
            <a:ext cx="158742" cy="158756"/>
          </a:xfrm>
          <a:prstGeom prst="star4">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4-Point Star 5"/>
          <p:cNvSpPr/>
          <p:nvPr/>
        </p:nvSpPr>
        <p:spPr>
          <a:xfrm>
            <a:off x="334525" y="6297167"/>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06953" y="5755604"/>
            <a:ext cx="1349345" cy="307777"/>
          </a:xfrm>
          <a:prstGeom prst="rect">
            <a:avLst/>
          </a:prstGeom>
          <a:noFill/>
        </p:spPr>
        <p:txBody>
          <a:bodyPr wrap="square" rtlCol="0">
            <a:spAutoFit/>
          </a:bodyPr>
          <a:lstStyle/>
          <a:p>
            <a:r>
              <a:rPr lang="en-US" sz="1400" dirty="0" smtClean="0"/>
              <a:t>Centipedes</a:t>
            </a:r>
            <a:endParaRPr lang="en-US" sz="1400" dirty="0"/>
          </a:p>
        </p:txBody>
      </p:sp>
      <p:sp>
        <p:nvSpPr>
          <p:cNvPr id="8" name="TextBox 7"/>
          <p:cNvSpPr txBox="1"/>
          <p:nvPr/>
        </p:nvSpPr>
        <p:spPr>
          <a:xfrm>
            <a:off x="606953" y="5985689"/>
            <a:ext cx="1349345" cy="307777"/>
          </a:xfrm>
          <a:prstGeom prst="rect">
            <a:avLst/>
          </a:prstGeom>
          <a:noFill/>
        </p:spPr>
        <p:txBody>
          <a:bodyPr wrap="square" rtlCol="0">
            <a:spAutoFit/>
          </a:bodyPr>
          <a:lstStyle/>
          <a:p>
            <a:r>
              <a:rPr lang="en-US" sz="1400" dirty="0" smtClean="0"/>
              <a:t>Spiders</a:t>
            </a:r>
            <a:endParaRPr lang="en-US" sz="1400" dirty="0"/>
          </a:p>
        </p:txBody>
      </p:sp>
      <p:sp>
        <p:nvSpPr>
          <p:cNvPr id="9" name="TextBox 8"/>
          <p:cNvSpPr txBox="1"/>
          <p:nvPr/>
        </p:nvSpPr>
        <p:spPr>
          <a:xfrm>
            <a:off x="606953" y="6222461"/>
            <a:ext cx="1349345" cy="307777"/>
          </a:xfrm>
          <a:prstGeom prst="rect">
            <a:avLst/>
          </a:prstGeom>
          <a:noFill/>
        </p:spPr>
        <p:txBody>
          <a:bodyPr wrap="square" rtlCol="0">
            <a:spAutoFit/>
          </a:bodyPr>
          <a:lstStyle/>
          <a:p>
            <a:r>
              <a:rPr lang="en-US" sz="1400" dirty="0" smtClean="0"/>
              <a:t>Scorpions</a:t>
            </a:r>
            <a:endParaRPr lang="en-US" sz="1400" dirty="0"/>
          </a:p>
        </p:txBody>
      </p:sp>
      <p:sp>
        <p:nvSpPr>
          <p:cNvPr id="11" name="4-Point Star 10"/>
          <p:cNvSpPr/>
          <p:nvPr/>
        </p:nvSpPr>
        <p:spPr>
          <a:xfrm>
            <a:off x="3880964" y="5169441"/>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4-Point Star 11"/>
          <p:cNvSpPr/>
          <p:nvPr/>
        </p:nvSpPr>
        <p:spPr>
          <a:xfrm>
            <a:off x="8509657" y="4887208"/>
            <a:ext cx="158742" cy="158756"/>
          </a:xfrm>
          <a:prstGeom prst="star4">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4-Point Star 12"/>
          <p:cNvSpPr/>
          <p:nvPr/>
        </p:nvSpPr>
        <p:spPr>
          <a:xfrm>
            <a:off x="8237529" y="4733912"/>
            <a:ext cx="158742" cy="158756"/>
          </a:xfrm>
          <a:prstGeom prst="star4">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1 GeoOS1_MG_715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146" y="3432200"/>
            <a:ext cx="1370253" cy="914834"/>
          </a:xfrm>
          <a:prstGeom prst="rect">
            <a:avLst/>
          </a:prstGeom>
        </p:spPr>
      </p:pic>
      <p:sp>
        <p:nvSpPr>
          <p:cNvPr id="16" name="TextBox 15"/>
          <p:cNvSpPr txBox="1"/>
          <p:nvPr/>
        </p:nvSpPr>
        <p:spPr>
          <a:xfrm>
            <a:off x="7068230" y="4367248"/>
            <a:ext cx="2058986" cy="369332"/>
          </a:xfrm>
          <a:prstGeom prst="rect">
            <a:avLst/>
          </a:prstGeom>
          <a:noFill/>
        </p:spPr>
        <p:txBody>
          <a:bodyPr wrap="square" rtlCol="0">
            <a:spAutoFit/>
          </a:bodyPr>
          <a:lstStyle/>
          <a:p>
            <a:r>
              <a:rPr lang="en-US" i="1" dirty="0" err="1" smtClean="0"/>
              <a:t>Geophilomorph</a:t>
            </a:r>
            <a:r>
              <a:rPr lang="en-US" i="1" dirty="0" smtClean="0"/>
              <a:t> sp.</a:t>
            </a:r>
            <a:endParaRPr lang="en-US" i="1" dirty="0"/>
          </a:p>
        </p:txBody>
      </p:sp>
      <p:pic>
        <p:nvPicPr>
          <p:cNvPr id="17" name="Picture 16" descr=" Scolopendr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8146" y="2279815"/>
            <a:ext cx="1370253" cy="913502"/>
          </a:xfrm>
          <a:prstGeom prst="rect">
            <a:avLst/>
          </a:prstGeom>
        </p:spPr>
      </p:pic>
      <p:sp>
        <p:nvSpPr>
          <p:cNvPr id="18" name="TextBox 17"/>
          <p:cNvSpPr txBox="1"/>
          <p:nvPr/>
        </p:nvSpPr>
        <p:spPr>
          <a:xfrm>
            <a:off x="7127404" y="3102597"/>
            <a:ext cx="2058986" cy="369332"/>
          </a:xfrm>
          <a:prstGeom prst="rect">
            <a:avLst/>
          </a:prstGeom>
          <a:noFill/>
        </p:spPr>
        <p:txBody>
          <a:bodyPr wrap="square" rtlCol="0">
            <a:spAutoFit/>
          </a:bodyPr>
          <a:lstStyle/>
          <a:p>
            <a:r>
              <a:rPr lang="en-US" i="1" dirty="0" err="1" smtClean="0">
                <a:solidFill>
                  <a:srgbClr val="C00000"/>
                </a:solidFill>
              </a:rPr>
              <a:t>Scolopendra</a:t>
            </a:r>
            <a:r>
              <a:rPr lang="en-US" i="1" dirty="0" smtClean="0">
                <a:solidFill>
                  <a:srgbClr val="C00000"/>
                </a:solidFill>
              </a:rPr>
              <a:t> sp.</a:t>
            </a:r>
            <a:endParaRPr lang="en-US" i="1" dirty="0">
              <a:solidFill>
                <a:srgbClr val="C00000"/>
              </a:solidFill>
            </a:endParaRPr>
          </a:p>
        </p:txBody>
      </p:sp>
      <p:pic>
        <p:nvPicPr>
          <p:cNvPr id="19" name="Picture 18" descr="Lwa.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1312" y="5341987"/>
            <a:ext cx="1322776" cy="880473"/>
          </a:xfrm>
          <a:prstGeom prst="rect">
            <a:avLst/>
          </a:prstGeom>
        </p:spPr>
      </p:pic>
      <p:sp>
        <p:nvSpPr>
          <p:cNvPr id="20" name="TextBox 19"/>
          <p:cNvSpPr txBox="1"/>
          <p:nvPr/>
        </p:nvSpPr>
        <p:spPr>
          <a:xfrm>
            <a:off x="7035102" y="6222461"/>
            <a:ext cx="2058986" cy="369332"/>
          </a:xfrm>
          <a:prstGeom prst="rect">
            <a:avLst/>
          </a:prstGeom>
          <a:noFill/>
        </p:spPr>
        <p:txBody>
          <a:bodyPr wrap="square" rtlCol="0">
            <a:spAutoFit/>
          </a:bodyPr>
          <a:lstStyle/>
          <a:p>
            <a:r>
              <a:rPr lang="en-US" i="1" dirty="0" err="1" smtClean="0"/>
              <a:t>Liocheles</a:t>
            </a:r>
            <a:r>
              <a:rPr lang="en-US" i="1" dirty="0" smtClean="0"/>
              <a:t> sp.</a:t>
            </a:r>
            <a:endParaRPr lang="en-US" i="1" dirty="0"/>
          </a:p>
        </p:txBody>
      </p:sp>
      <p:pic>
        <p:nvPicPr>
          <p:cNvPr id="21" name="Picture 20" descr="Hspinif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5933" y="4261732"/>
            <a:ext cx="1828800" cy="1261872"/>
          </a:xfrm>
          <a:prstGeom prst="rect">
            <a:avLst/>
          </a:prstGeom>
        </p:spPr>
      </p:pic>
      <p:sp>
        <p:nvSpPr>
          <p:cNvPr id="22" name="TextBox 21"/>
          <p:cNvSpPr txBox="1"/>
          <p:nvPr/>
        </p:nvSpPr>
        <p:spPr>
          <a:xfrm>
            <a:off x="1663236" y="5451512"/>
            <a:ext cx="2058986" cy="369332"/>
          </a:xfrm>
          <a:prstGeom prst="rect">
            <a:avLst/>
          </a:prstGeom>
          <a:noFill/>
        </p:spPr>
        <p:txBody>
          <a:bodyPr wrap="square" rtlCol="0">
            <a:spAutoFit/>
          </a:bodyPr>
          <a:lstStyle/>
          <a:p>
            <a:r>
              <a:rPr lang="en-US" i="1" dirty="0" smtClean="0"/>
              <a:t>H. </a:t>
            </a:r>
            <a:r>
              <a:rPr lang="en-US" i="1" dirty="0" err="1" smtClean="0"/>
              <a:t>spinifer</a:t>
            </a:r>
            <a:endParaRPr lang="en-US" i="1" dirty="0"/>
          </a:p>
        </p:txBody>
      </p:sp>
    </p:spTree>
    <p:extLst>
      <p:ext uri="{BB962C8B-B14F-4D97-AF65-F5344CB8AC3E}">
        <p14:creationId xmlns:p14="http://schemas.microsoft.com/office/powerpoint/2010/main" val="1107724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Undigested Scorpion Venoms</a:t>
            </a:r>
            <a:endParaRPr lang="en-US" dirty="0"/>
          </a:p>
        </p:txBody>
      </p:sp>
      <p:sp>
        <p:nvSpPr>
          <p:cNvPr id="4" name="Slide Number Placeholder 3"/>
          <p:cNvSpPr>
            <a:spLocks noGrp="1"/>
          </p:cNvSpPr>
          <p:nvPr>
            <p:ph type="sldNum" sz="quarter" idx="11"/>
          </p:nvPr>
        </p:nvSpPr>
        <p:spPr/>
        <p:txBody>
          <a:bodyPr/>
          <a:lstStyle/>
          <a:p>
            <a:fld id="{16BDB556-6F90-4544-BDC8-CA13CC115057}" type="slidenum">
              <a:rPr lang="en-US" smtClean="0"/>
              <a:pPr/>
              <a:t>52</a:t>
            </a:fld>
            <a:endParaRPr lang="en-US"/>
          </a:p>
        </p:txBody>
      </p:sp>
      <p:sp>
        <p:nvSpPr>
          <p:cNvPr id="8" name="Rectangle 7"/>
          <p:cNvSpPr/>
          <p:nvPr/>
        </p:nvSpPr>
        <p:spPr>
          <a:xfrm>
            <a:off x="949779" y="1000399"/>
            <a:ext cx="7356021" cy="5291257"/>
          </a:xfrm>
          <a:prstGeom prst="rect">
            <a:avLst/>
          </a:prstGeom>
        </p:spPr>
        <p:txBody>
          <a:bodyPr wrap="square">
            <a:spAutoFit/>
          </a:bodyPr>
          <a:lstStyle/>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V/G|C|E E|C/P/A H/C K                                   0 11 17 CID K120215_HjRA_ff4f4f4_pccc_01.2400.2400.3.pkl.spo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00"/>
                </a:solidFill>
                <a:latin typeface="Courier New" pitchFamily="49" charset="0"/>
                <a:ea typeface="Times New Roman"/>
                <a:cs typeface="Courier New" pitchFamily="49" charset="0"/>
              </a:rPr>
              <a:t>V G\C/E/E/C/P/A H/C K                                   0 11 17 HCD K120215_HjRA_ff4f4f4_pccc_01.2401.2401.3.pkl.spo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V/G|C|E|E|C/P A/H/C K G                                 0 12 16 CID K120215_HjRA_ff4f4f4_pccc_01.2422.2422.3.pkl.spo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AF"/>
                </a:solidFill>
                <a:latin typeface="Courier New" pitchFamily="49" charset="0"/>
                <a:ea typeface="Times New Roman"/>
                <a:cs typeface="Courier New" pitchFamily="49" charset="0"/>
              </a:rPr>
              <a:t>V/G/C|E/E|C P|A|H|C|K G                                 0 12 16 ETD K120215_HjRA_ff4f4f4_pccc_01.2424.2424.3.pkl.spo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00"/>
                </a:solidFill>
                <a:latin typeface="Courier New" pitchFamily="49" charset="0"/>
                <a:ea typeface="Times New Roman"/>
                <a:cs typeface="Courier New" pitchFamily="49" charset="0"/>
              </a:rPr>
              <a:t>V G\C/E/E/C/P/A/H/C K G                                 0 12 16 HCD K120215_HjRA_ff4f4f4_pccc_01.2423.2423.3.pkl.spo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AF"/>
                </a:solidFill>
                <a:latin typeface="Courier New" pitchFamily="49" charset="0"/>
                <a:ea typeface="Times New Roman"/>
                <a:cs typeface="Courier New" pitchFamily="49" charset="0"/>
              </a:rPr>
              <a:t>V|G\C|E|E\C P|A|H\C|K\G\K                               0 13 15 ETD K120215_HjRA_ff4f4f4_pccc_01.2210.2210.4.pkl.spo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00"/>
                </a:solidFill>
                <a:latin typeface="Courier New" pitchFamily="49" charset="0"/>
                <a:ea typeface="Times New Roman"/>
                <a:cs typeface="Courier New" pitchFamily="49" charset="0"/>
              </a:rPr>
              <a:t>V G\C E </a:t>
            </a:r>
            <a:r>
              <a:rPr lang="en-US" sz="700" dirty="0" err="1">
                <a:solidFill>
                  <a:srgbClr val="AF0000"/>
                </a:solidFill>
                <a:latin typeface="Courier New" pitchFamily="49" charset="0"/>
                <a:ea typeface="Times New Roman"/>
                <a:cs typeface="Courier New" pitchFamily="49" charset="0"/>
              </a:rPr>
              <a:t>E</a:t>
            </a:r>
            <a:r>
              <a:rPr lang="en-US" sz="700" dirty="0">
                <a:solidFill>
                  <a:srgbClr val="AF0000"/>
                </a:solidFill>
                <a:latin typeface="Courier New" pitchFamily="49" charset="0"/>
                <a:ea typeface="Times New Roman"/>
                <a:cs typeface="Courier New" pitchFamily="49" charset="0"/>
              </a:rPr>
              <a:t> C/P/A/H/C/K/G K                               0 13 15 HCD K120215_HjRA_ff4f4f4_pccc_01.2209.2209.4.pkl.spo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V/G|C|E|E|C/P A H C K G K                               0 13 15 CID K120215_HjRA_ff4f4f4_pccc_01.2205.2205.3.pkl.spo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V/G/C|E|E C/P A H/C K G K\N                             0 14 14 CID K120215_HjRA_ff4f4f4_pccc_01.2211.2211.3.pkl.spo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AF"/>
                </a:solidFill>
                <a:latin typeface="Courier New" pitchFamily="49" charset="0"/>
                <a:ea typeface="Times New Roman"/>
                <a:cs typeface="Courier New" pitchFamily="49" charset="0"/>
              </a:rPr>
              <a:t>V/G C/E/E C P\A|H\C|K G|K\N                             0 14 14 ETD K120215_HjRA_ff4f4f4_pccc_01.2213.2213.3.pkl.spo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V/G/C/E/E/C/P A H C K G K N A K\P                       0 17 11 CID K120215_HjRA_ff4f4f4_pccc_01.2286.2286.4.pkl.spo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AF"/>
                </a:solidFill>
                <a:latin typeface="Courier New" pitchFamily="49" charset="0"/>
                <a:ea typeface="Times New Roman"/>
                <a:cs typeface="Courier New" pitchFamily="49" charset="0"/>
              </a:rPr>
              <a:t>V/G\C\E|E\C P|A|H\C|K|G|K|N|A|K P                       0 17 11 ETD K120215_HjRA_ff4f4f4_pccc_01.2288.2288.4.pkl.spo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V/G/C|E/E C/P A/H C K G K/N/A K P T C D                 0 20 8 CID K120215_HjRA_ff4f4f4_pccc_01.2351.2351.4.pkl.spo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AF"/>
                </a:solidFill>
                <a:latin typeface="Courier New" pitchFamily="49" charset="0"/>
                <a:ea typeface="Times New Roman"/>
                <a:cs typeface="Courier New" pitchFamily="49" charset="0"/>
              </a:rPr>
              <a:t>V/G\C\E|E\C P\A|H\C|K|G|K/N|A|K P T C\D                 0 20 8 ETD K120215_HjRA_ff4f4f4_pccc_01.2353.2353.4.pkl.spo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V/G C E E|C|P A H C K G K N A K P T C\D\D               0 21 7 CID K120215_HjRA_ff4f4f4_pccc_01.2380.2380.5.pkl.spo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AF"/>
                </a:solidFill>
                <a:latin typeface="Courier New" pitchFamily="49" charset="0"/>
                <a:ea typeface="Times New Roman"/>
                <a:cs typeface="Courier New" pitchFamily="49" charset="0"/>
              </a:rPr>
              <a:t>V/G\C|E|E C P|A|H\C|K G K|N\A|K P T C|D\D               0 21 7 ETD K120215_HjRA_ff4f4f4_pccc_01.2382.2382.5.pkl.spo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AF"/>
                </a:solidFill>
                <a:latin typeface="Courier New" pitchFamily="49" charset="0"/>
                <a:ea typeface="Times New Roman"/>
                <a:cs typeface="Courier New" pitchFamily="49" charset="0"/>
              </a:rPr>
              <a:t>V G\C\E\E\C P\A|H C|K G K N\A|K P T/C D\D G V C/N </a:t>
            </a:r>
            <a:r>
              <a:rPr lang="en-US" sz="700" dirty="0" err="1">
                <a:solidFill>
                  <a:srgbClr val="AF00AF"/>
                </a:solidFill>
                <a:latin typeface="Courier New" pitchFamily="49" charset="0"/>
                <a:ea typeface="Times New Roman"/>
                <a:cs typeface="Courier New" pitchFamily="49" charset="0"/>
              </a:rPr>
              <a:t>C/N</a:t>
            </a:r>
            <a:r>
              <a:rPr lang="en-US" sz="700" dirty="0">
                <a:solidFill>
                  <a:srgbClr val="AF00AF"/>
                </a:solidFill>
                <a:latin typeface="Courier New" pitchFamily="49" charset="0"/>
                <a:ea typeface="Times New Roman"/>
                <a:cs typeface="Courier New" pitchFamily="49" charset="0"/>
              </a:rPr>
              <a:t> V 0 28 0 ETD K120215_HjRA_ff4f4f4_pccc_01.3159.3159.5.pkl.spo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V G C E/E/C/P A H C K\G K N A\K|P T C D|D|G V|C\N\C\N\V 0 28 0 CID K120215_HjRA_ff4f4f4_pccc_01.3193.3193.3.pkl.spo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  G C|E|E|C|P A/H\C                                     1 9 18 CID K120215_HjRA_ff4f4f4_pccc_01.2390.2390.2.pkl.spo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  G C|E|E|C P A|H|C\K                                   1 10 17 CID K120215_HjRA_ff4f4f4_pccc_01.2114.2114.2.pkl.spo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00"/>
                </a:solidFill>
                <a:latin typeface="Courier New" pitchFamily="49" charset="0"/>
                <a:ea typeface="Times New Roman"/>
                <a:cs typeface="Courier New" pitchFamily="49" charset="0"/>
              </a:rPr>
              <a:t>  G C|E|E/C P/A/H/C K                                   1 10 17 HCD K120215_HjRA_ff4f4f4_pccc_01.2115.2115.2.pkl.spo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  G/C|E|E|C/P A H C K G                                 1 11 16 CID K120215_HjRA_ff4f4f4_pccc_01.2159.2159.3.pkl.spo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AF"/>
                </a:solidFill>
                <a:latin typeface="Courier New" pitchFamily="49" charset="0"/>
                <a:ea typeface="Times New Roman"/>
                <a:cs typeface="Courier New" pitchFamily="49" charset="0"/>
              </a:rPr>
              <a:t>  G C|E|E\C P|A|H|C|K G                                 1 11 16 ETD K120215_HjRA_ff4f4f4_pccc_01.2161.2161.3.pkl.spo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00"/>
                </a:solidFill>
                <a:latin typeface="Courier New" pitchFamily="49" charset="0"/>
                <a:ea typeface="Times New Roman"/>
                <a:cs typeface="Courier New" pitchFamily="49" charset="0"/>
              </a:rPr>
              <a:t>  G C|E|E/C/P A/H/C/K G                                 1 11 16 HCD K120215_HjRA_ff4f4f4_pccc_01.2167.2167.2.pkl.spo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AF"/>
                </a:solidFill>
                <a:latin typeface="Courier New" pitchFamily="49" charset="0"/>
                <a:ea typeface="Times New Roman"/>
                <a:cs typeface="Courier New" pitchFamily="49" charset="0"/>
              </a:rPr>
              <a:t>  G C/E/E C P\A|H|C|K|G\K                               1 12 15 ETD K120215_HjRA_ff4f4f4_pccc_01.1872.1872.3.pkl.spo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00"/>
                </a:solidFill>
                <a:latin typeface="Courier New" pitchFamily="49" charset="0"/>
                <a:ea typeface="Times New Roman"/>
                <a:cs typeface="Courier New" pitchFamily="49" charset="0"/>
              </a:rPr>
              <a:t>  G C\E E/C/P/A/H/C/K/G K                               1 12 15 HCD K120215_HjRA_ff4f4f4_pccc_01.1871.1871.3.pkl.spo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  G C/E|E|C|P A/H|C\K\G K                               1 12 15 CID K120215_HjRA_ff4f4f4_pccc_01.1899.1899.2.pkl.spo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AF"/>
                </a:solidFill>
                <a:latin typeface="Courier New" pitchFamily="49" charset="0"/>
                <a:ea typeface="Times New Roman"/>
                <a:cs typeface="Courier New" pitchFamily="49" charset="0"/>
              </a:rPr>
              <a:t>  G C\E\E\C P|A|H\C|K G K|N|A|K P                       1 16 11 ETD K120215_HjRA_ff4f4f4_pccc_01.2122.2122.4.pkl.spo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AF"/>
                </a:solidFill>
                <a:latin typeface="Courier New" pitchFamily="49" charset="0"/>
                <a:ea typeface="Times New Roman"/>
                <a:cs typeface="Courier New" pitchFamily="49" charset="0"/>
              </a:rPr>
              <a:t>  G/C E\E\C P A|H\C|K G K\N/A\K P T C D/D G V C N C N V 1 27 0 ETD K120215_HjRA_ff4f4f4_pccc_01.3087.3087.5.pkl.spo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00"/>
                </a:solidFill>
                <a:latin typeface="Courier New" pitchFamily="49" charset="0"/>
                <a:ea typeface="Times New Roman"/>
                <a:cs typeface="Courier New" pitchFamily="49" charset="0"/>
              </a:rPr>
              <a:t>    C\E\E/C/P/A/H/C K                                   2 9 17 HCD K120215_HjRA_ff4f4f4_pccc_01.1972.1972.2.pkl.spo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AF"/>
                </a:solidFill>
                <a:latin typeface="Courier New" pitchFamily="49" charset="0"/>
                <a:ea typeface="Times New Roman"/>
                <a:cs typeface="Courier New" pitchFamily="49" charset="0"/>
              </a:rPr>
              <a:t>    C|E|E\C P/A|H|C|K G                                 2 10 16 ETD K120215_HjRA_ff4f4f4_pccc_01.2077.2077.3.pkl.spo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    C E|E|C|P A/H|C\K\G                                 2 10 16 CID K120215_HjRA_ff4f4f4_pccc_01.2062.2062.2.pkl.spo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00"/>
                </a:solidFill>
                <a:latin typeface="Courier New" pitchFamily="49" charset="0"/>
                <a:ea typeface="Times New Roman"/>
                <a:cs typeface="Courier New" pitchFamily="49" charset="0"/>
              </a:rPr>
              <a:t>      E E|C/P A/H/C K                                   3 8 17 HCD K120215_HjRA_ff4f4f4_pccc_01.0449.0449.2.pkl.spo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      E/E|C/P/A/H|C K G                                 3 9 16 CID K120215_HjRA_ff4f4f4_pccc_01.1186.1186.2.pkl.spo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00"/>
                </a:solidFill>
                <a:latin typeface="Courier New" pitchFamily="49" charset="0"/>
                <a:ea typeface="Times New Roman"/>
                <a:cs typeface="Courier New" pitchFamily="49" charset="0"/>
              </a:rPr>
              <a:t>      E E|C/P/A/H/C/K G                                 3 9 16 HCD K120215_HjRA_ff4f4f4_pccc_01.1060.1060.2.pkl.spo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AF0000"/>
                </a:solidFill>
                <a:latin typeface="Courier New" pitchFamily="49" charset="0"/>
                <a:ea typeface="Times New Roman"/>
                <a:cs typeface="Courier New" pitchFamily="49" charset="0"/>
              </a:rPr>
              <a:t>            P/A|H/C/K/G/K                               6 7 15 HCD K120215_HjRA_ff4f4f4_pccc_01.2238.2238.2.pkl.spo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                          N A/K/P T/C|D|D|G V|C\N|C\N\V 13 15 0 CID K120215_HjRA_ff4f4f4_pccc_01.3514.3514.2.pkl.spo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                            A K/P T/C D|D\G V|C|N|C\N\V 14 14 0 CID K120215_HjRA_ff4f4f4_pccc_01.3492.3492.2.pkl.spo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                                P T C D|D|G V|C|N|C\N\V 16 12 0 CID K120215_HjRA_ff4f4f4_pccc_01.3765.3765.2.pkl.spo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                                    C D </a:t>
            </a:r>
            <a:r>
              <a:rPr lang="en-US" sz="700" dirty="0" err="1">
                <a:solidFill>
                  <a:srgbClr val="00AF00"/>
                </a:solidFill>
                <a:latin typeface="Courier New" pitchFamily="49" charset="0"/>
                <a:ea typeface="Times New Roman"/>
                <a:cs typeface="Courier New" pitchFamily="49" charset="0"/>
              </a:rPr>
              <a:t>D</a:t>
            </a:r>
            <a:r>
              <a:rPr lang="en-US" sz="700" dirty="0">
                <a:solidFill>
                  <a:srgbClr val="00AF00"/>
                </a:solidFill>
                <a:latin typeface="Courier New" pitchFamily="49" charset="0"/>
                <a:ea typeface="Times New Roman"/>
                <a:cs typeface="Courier New" pitchFamily="49" charset="0"/>
              </a:rPr>
              <a:t> G V|C|N|C|N\V 18 10 0 CID K120215_HjRA_ff4f4f4_pccc_01.3628.3628.2.pkl.spo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                                      D </a:t>
            </a:r>
            <a:r>
              <a:rPr lang="en-US" sz="700" dirty="0" err="1">
                <a:solidFill>
                  <a:srgbClr val="00AF00"/>
                </a:solidFill>
                <a:latin typeface="Courier New" pitchFamily="49" charset="0"/>
                <a:ea typeface="Times New Roman"/>
                <a:cs typeface="Courier New" pitchFamily="49" charset="0"/>
              </a:rPr>
              <a:t>D</a:t>
            </a:r>
            <a:r>
              <a:rPr lang="en-US" sz="700" dirty="0">
                <a:solidFill>
                  <a:srgbClr val="00AF00"/>
                </a:solidFill>
                <a:latin typeface="Courier New" pitchFamily="49" charset="0"/>
                <a:ea typeface="Times New Roman"/>
                <a:cs typeface="Courier New" pitchFamily="49" charset="0"/>
              </a:rPr>
              <a:t> G\V|C|N|C|N\V 19 9 0 CID K120215_HjRA_ff4f4f4_pccc_01.3472.3472.2.pkl.spo </a:t>
            </a:r>
            <a:endParaRPr lang="en-US" sz="700" dirty="0">
              <a:latin typeface="Courier New" pitchFamily="49" charset="0"/>
              <a:ea typeface="Calibri"/>
              <a:cs typeface="Courier New" pitchFamily="49" charset="0"/>
            </a:endParaRPr>
          </a:p>
          <a:p>
            <a:pPr marL="0" marR="0">
              <a:lnSpc>
                <a:spcPct val="115000"/>
              </a:lnSpc>
              <a:spcBef>
                <a:spcPts val="0"/>
              </a:spcBef>
              <a:spcAft>
                <a:spcPts val="15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700" dirty="0">
                <a:solidFill>
                  <a:srgbClr val="00AF00"/>
                </a:solidFill>
                <a:latin typeface="Courier New" pitchFamily="49" charset="0"/>
                <a:ea typeface="Times New Roman"/>
                <a:cs typeface="Courier New" pitchFamily="49" charset="0"/>
              </a:rPr>
              <a:t>                                        D G V|C|N|C|N\V 20 8 0 CID K120215_HjRA_ff4f4f4_pccc_01.3388.3388.2.pkl.spo </a:t>
            </a:r>
            <a:endParaRPr lang="en-US" sz="700" dirty="0">
              <a:effectLst/>
              <a:latin typeface="Courier New" pitchFamily="49" charset="0"/>
              <a:ea typeface="Calibri"/>
              <a:cs typeface="Courier New" pitchFamily="49" charset="0"/>
            </a:endParaRPr>
          </a:p>
        </p:txBody>
      </p:sp>
      <p:sp>
        <p:nvSpPr>
          <p:cNvPr id="9" name="Rectangle 8"/>
          <p:cNvSpPr/>
          <p:nvPr/>
        </p:nvSpPr>
        <p:spPr>
          <a:xfrm>
            <a:off x="436676" y="631067"/>
            <a:ext cx="2749407" cy="307777"/>
          </a:xfrm>
          <a:prstGeom prst="rect">
            <a:avLst/>
          </a:prstGeom>
        </p:spPr>
        <p:txBody>
          <a:bodyPr wrap="none">
            <a:spAutoFit/>
          </a:bodyPr>
          <a:lstStyle/>
          <a:p>
            <a:r>
              <a:rPr lang="en-US" sz="1400" dirty="0"/>
              <a:t>P83405 BUTJU Neurotoxin Tx-1</a:t>
            </a:r>
          </a:p>
        </p:txBody>
      </p:sp>
    </p:spTree>
    <p:extLst>
      <p:ext uri="{BB962C8B-B14F-4D97-AF65-F5344CB8AC3E}">
        <p14:creationId xmlns:p14="http://schemas.microsoft.com/office/powerpoint/2010/main" val="328636367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Adding Charge to </a:t>
            </a:r>
            <a:r>
              <a:rPr lang="en-US" dirty="0" err="1"/>
              <a:t>C</a:t>
            </a:r>
            <a:r>
              <a:rPr lang="en-US" dirty="0" err="1" smtClean="0"/>
              <a:t>ys</a:t>
            </a:r>
            <a:r>
              <a:rPr lang="en-US" dirty="0" smtClean="0"/>
              <a:t> for better ETD</a:t>
            </a:r>
            <a:endParaRPr lang="en-US" dirty="0"/>
          </a:p>
        </p:txBody>
      </p:sp>
      <p:sp>
        <p:nvSpPr>
          <p:cNvPr id="4" name="Slide Number Placeholder 3"/>
          <p:cNvSpPr>
            <a:spLocks noGrp="1"/>
          </p:cNvSpPr>
          <p:nvPr>
            <p:ph type="sldNum" sz="quarter" idx="11"/>
          </p:nvPr>
        </p:nvSpPr>
        <p:spPr/>
        <p:txBody>
          <a:bodyPr/>
          <a:lstStyle/>
          <a:p>
            <a:fld id="{16BDB556-6F90-4544-BDC8-CA13CC115057}" type="slidenum">
              <a:rPr lang="en-US" smtClean="0"/>
              <a:pPr/>
              <a:t>53</a:t>
            </a:fld>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388" y="980501"/>
            <a:ext cx="3829050" cy="513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082439" y="1801102"/>
            <a:ext cx="4940376" cy="1569660"/>
          </a:xfrm>
          <a:prstGeom prst="rect">
            <a:avLst/>
          </a:prstGeom>
        </p:spPr>
        <p:txBody>
          <a:bodyPr wrap="square">
            <a:spAutoFit/>
          </a:bodyPr>
          <a:lstStyle/>
          <a:p>
            <a:r>
              <a:rPr lang="en-US" sz="1200" b="1" dirty="0">
                <a:latin typeface="Calibri" pitchFamily="34" charset="0"/>
              </a:rPr>
              <a:t>Fig. 1. </a:t>
            </a:r>
            <a:r>
              <a:rPr lang="en-US" sz="1200" dirty="0">
                <a:latin typeface="Calibri" pitchFamily="34" charset="0"/>
              </a:rPr>
              <a:t>Overview of the de novo sequencing strategy. (</a:t>
            </a:r>
            <a:r>
              <a:rPr lang="en-US" sz="1200" i="1" dirty="0">
                <a:latin typeface="Calibri" pitchFamily="34" charset="0"/>
              </a:rPr>
              <a:t>I</a:t>
            </a:r>
            <a:r>
              <a:rPr lang="en-US" sz="1200" dirty="0">
                <a:latin typeface="Calibri" pitchFamily="34" charset="0"/>
              </a:rPr>
              <a:t>) UV trace of HPLC</a:t>
            </a:r>
          </a:p>
          <a:p>
            <a:r>
              <a:rPr lang="en-US" sz="1200" dirty="0">
                <a:latin typeface="Calibri" pitchFamily="34" charset="0"/>
              </a:rPr>
              <a:t>separation of crude venom extract from </a:t>
            </a:r>
            <a:r>
              <a:rPr lang="en-US" sz="1200" i="1" dirty="0">
                <a:latin typeface="Calibri" pitchFamily="34" charset="0"/>
              </a:rPr>
              <a:t>C. textile</a:t>
            </a:r>
            <a:r>
              <a:rPr lang="en-US" sz="1200" dirty="0">
                <a:latin typeface="Calibri" pitchFamily="34" charset="0"/>
              </a:rPr>
              <a:t>. (</a:t>
            </a:r>
            <a:r>
              <a:rPr lang="en-US" sz="1200" i="1" dirty="0">
                <a:latin typeface="Calibri" pitchFamily="34" charset="0"/>
              </a:rPr>
              <a:t>II</a:t>
            </a:r>
            <a:r>
              <a:rPr lang="en-US" sz="1200" dirty="0">
                <a:latin typeface="Calibri" pitchFamily="34" charset="0"/>
              </a:rPr>
              <a:t>) MALDI TOF MS of</a:t>
            </a:r>
          </a:p>
          <a:p>
            <a:r>
              <a:rPr lang="en-US" sz="1200" dirty="0">
                <a:latin typeface="Calibri" pitchFamily="34" charset="0"/>
              </a:rPr>
              <a:t>fraction </a:t>
            </a:r>
            <a:r>
              <a:rPr lang="en-US" sz="1200" i="1" dirty="0" err="1">
                <a:latin typeface="Calibri" pitchFamily="34" charset="0"/>
              </a:rPr>
              <a:t>i</a:t>
            </a:r>
            <a:r>
              <a:rPr lang="en-US" sz="1200" i="1" dirty="0">
                <a:latin typeface="Calibri" pitchFamily="34" charset="0"/>
              </a:rPr>
              <a:t> </a:t>
            </a:r>
            <a:r>
              <a:rPr lang="en-US" sz="1200" dirty="0">
                <a:latin typeface="Calibri" pitchFamily="34" charset="0"/>
              </a:rPr>
              <a:t>after no treatment, reduction, and alkylation. (</a:t>
            </a:r>
            <a:r>
              <a:rPr lang="en-US" sz="1200" i="1" dirty="0">
                <a:latin typeface="Calibri" pitchFamily="34" charset="0"/>
              </a:rPr>
              <a:t>III</a:t>
            </a:r>
            <a:r>
              <a:rPr lang="en-US" sz="1200" dirty="0">
                <a:latin typeface="Calibri" pitchFamily="34" charset="0"/>
              </a:rPr>
              <a:t>) On-line LC </a:t>
            </a:r>
            <a:r>
              <a:rPr lang="en-US" sz="1200" dirty="0" smtClean="0">
                <a:latin typeface="Calibri" pitchFamily="34" charset="0"/>
              </a:rPr>
              <a:t>ESIMS/MS </a:t>
            </a:r>
            <a:r>
              <a:rPr lang="en-US" sz="1200" dirty="0">
                <a:latin typeface="Calibri" pitchFamily="34" charset="0"/>
              </a:rPr>
              <a:t>using CAD and ETD on reduced and alkylated aliquots of fraction </a:t>
            </a:r>
            <a:r>
              <a:rPr lang="en-US" sz="1200" i="1" dirty="0" err="1">
                <a:latin typeface="Calibri" pitchFamily="34" charset="0"/>
              </a:rPr>
              <a:t>i</a:t>
            </a:r>
            <a:r>
              <a:rPr lang="en-US" sz="1200" dirty="0">
                <a:latin typeface="Calibri" pitchFamily="34" charset="0"/>
              </a:rPr>
              <a:t>. </a:t>
            </a:r>
            <a:r>
              <a:rPr lang="en-US" sz="1200" dirty="0" smtClean="0">
                <a:latin typeface="Calibri" pitchFamily="34" charset="0"/>
              </a:rPr>
              <a:t>The final </a:t>
            </a:r>
            <a:r>
              <a:rPr lang="en-US" sz="1200" dirty="0">
                <a:latin typeface="Calibri" pitchFamily="34" charset="0"/>
              </a:rPr>
              <a:t>step shows the conversion of </a:t>
            </a:r>
            <a:r>
              <a:rPr lang="en-US" sz="1200" dirty="0" err="1">
                <a:latin typeface="Calibri" pitchFamily="34" charset="0"/>
              </a:rPr>
              <a:t>Cys</a:t>
            </a:r>
            <a:r>
              <a:rPr lang="en-US" sz="1200" dirty="0">
                <a:latin typeface="Calibri" pitchFamily="34" charset="0"/>
              </a:rPr>
              <a:t> residues to </a:t>
            </a:r>
            <a:r>
              <a:rPr lang="en-US" sz="1200" dirty="0" err="1">
                <a:latin typeface="Calibri" pitchFamily="34" charset="0"/>
              </a:rPr>
              <a:t>dimethylated</a:t>
            </a:r>
            <a:r>
              <a:rPr lang="en-US" sz="1200" dirty="0">
                <a:latin typeface="Calibri" pitchFamily="34" charset="0"/>
              </a:rPr>
              <a:t> Lys </a:t>
            </a:r>
            <a:r>
              <a:rPr lang="en-US" sz="1200" dirty="0" smtClean="0">
                <a:latin typeface="Calibri" pitchFamily="34" charset="0"/>
              </a:rPr>
              <a:t>analogs followed </a:t>
            </a:r>
            <a:r>
              <a:rPr lang="en-US" sz="1200" dirty="0">
                <a:latin typeface="Calibri" pitchFamily="34" charset="0"/>
              </a:rPr>
              <a:t>by ETD fragmentation; MS/MS is shown for the (M5H)5 ion of </a:t>
            </a:r>
            <a:r>
              <a:rPr lang="en-US" sz="1200" dirty="0" smtClean="0">
                <a:latin typeface="Calibri" pitchFamily="34" charset="0"/>
              </a:rPr>
              <a:t>the 1,889.715 </a:t>
            </a:r>
            <a:r>
              <a:rPr lang="en-US" sz="1200" dirty="0">
                <a:latin typeface="Calibri" pitchFamily="34" charset="0"/>
              </a:rPr>
              <a:t>Da species in II. c ions are indicated by  and </a:t>
            </a:r>
            <a:r>
              <a:rPr lang="en-US" sz="1200" i="1" dirty="0">
                <a:latin typeface="Calibri" pitchFamily="34" charset="0"/>
              </a:rPr>
              <a:t>z</a:t>
            </a:r>
            <a:r>
              <a:rPr lang="en-US" sz="1200" dirty="0">
                <a:latin typeface="Calibri" pitchFamily="34" charset="0"/>
              </a:rPr>
              <a:t> ions by . Shell </a:t>
            </a:r>
            <a:r>
              <a:rPr lang="en-US" sz="1200" dirty="0" smtClean="0">
                <a:latin typeface="Calibri" pitchFamily="34" charset="0"/>
              </a:rPr>
              <a:t>image Copyright </a:t>
            </a:r>
            <a:r>
              <a:rPr lang="en-US" sz="1200" dirty="0">
                <a:latin typeface="Calibri" pitchFamily="34" charset="0"/>
              </a:rPr>
              <a:t>2005, Richard Ling.</a:t>
            </a:r>
          </a:p>
        </p:txBody>
      </p:sp>
      <p:sp>
        <p:nvSpPr>
          <p:cNvPr id="7" name="Rectangle 6"/>
          <p:cNvSpPr/>
          <p:nvPr/>
        </p:nvSpPr>
        <p:spPr>
          <a:xfrm>
            <a:off x="3751242" y="5870160"/>
            <a:ext cx="5062252" cy="246221"/>
          </a:xfrm>
          <a:prstGeom prst="rect">
            <a:avLst/>
          </a:prstGeom>
        </p:spPr>
        <p:txBody>
          <a:bodyPr wrap="square">
            <a:spAutoFit/>
          </a:bodyPr>
          <a:lstStyle/>
          <a:p>
            <a:r>
              <a:rPr lang="en-US" sz="1000" dirty="0" err="1" smtClean="0"/>
              <a:t>Ueberheide</a:t>
            </a:r>
            <a:r>
              <a:rPr lang="en-US" sz="1000" dirty="0" smtClean="0"/>
              <a:t> BM, Fenyo</a:t>
            </a:r>
            <a:r>
              <a:rPr lang="en-US" sz="1000" dirty="0"/>
              <a:t>¨ </a:t>
            </a:r>
            <a:r>
              <a:rPr lang="en-US" sz="1000" dirty="0" smtClean="0"/>
              <a:t>D, </a:t>
            </a:r>
            <a:r>
              <a:rPr lang="en-US" sz="1000" dirty="0" err="1" smtClean="0"/>
              <a:t>Alewood</a:t>
            </a:r>
            <a:r>
              <a:rPr lang="en-US" sz="1000" dirty="0" smtClean="0"/>
              <a:t> PF, </a:t>
            </a:r>
            <a:r>
              <a:rPr lang="en-US" sz="1000" dirty="0"/>
              <a:t>and </a:t>
            </a:r>
            <a:r>
              <a:rPr lang="en-US" sz="1000" dirty="0" err="1" smtClean="0"/>
              <a:t>Chait</a:t>
            </a:r>
            <a:r>
              <a:rPr lang="en-US" sz="1000" dirty="0" smtClean="0"/>
              <a:t> BT</a:t>
            </a:r>
            <a:r>
              <a:rPr lang="en-US" sz="1000" dirty="0"/>
              <a:t>. </a:t>
            </a:r>
            <a:r>
              <a:rPr lang="en-US" sz="1000" dirty="0" smtClean="0"/>
              <a:t> PNAS  2009 106 , </a:t>
            </a:r>
            <a:r>
              <a:rPr lang="en-US" sz="1000" dirty="0"/>
              <a:t>6910–6915 </a:t>
            </a:r>
            <a:r>
              <a:rPr lang="en-US" sz="1000" dirty="0" smtClean="0"/>
              <a:t>.</a:t>
            </a:r>
            <a:endParaRPr lang="en-US" sz="1000" dirty="0"/>
          </a:p>
        </p:txBody>
      </p:sp>
    </p:spTree>
    <p:extLst>
      <p:ext uri="{BB962C8B-B14F-4D97-AF65-F5344CB8AC3E}">
        <p14:creationId xmlns:p14="http://schemas.microsoft.com/office/powerpoint/2010/main" val="51753579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54</a:t>
            </a:fld>
            <a:endParaRPr lang="en-US"/>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99" t="24197" r="4433" b="12438"/>
          <a:stretch/>
        </p:blipFill>
        <p:spPr bwMode="auto">
          <a:xfrm>
            <a:off x="155864" y="1797627"/>
            <a:ext cx="8551718" cy="201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22118" y="799053"/>
            <a:ext cx="3377046" cy="523220"/>
          </a:xfrm>
          <a:prstGeom prst="rect">
            <a:avLst/>
          </a:prstGeom>
        </p:spPr>
        <p:txBody>
          <a:bodyPr wrap="square">
            <a:spAutoFit/>
          </a:bodyPr>
          <a:lstStyle/>
          <a:p>
            <a:r>
              <a:rPr lang="en-US" sz="1400" dirty="0"/>
              <a:t>scorpion	</a:t>
            </a:r>
            <a:r>
              <a:rPr lang="en-US" sz="1400" dirty="0" err="1"/>
              <a:t>Liocheles</a:t>
            </a:r>
            <a:r>
              <a:rPr lang="en-US" sz="1400" dirty="0"/>
              <a:t>	</a:t>
            </a:r>
            <a:r>
              <a:rPr lang="en-US" sz="1400" dirty="0" err="1"/>
              <a:t>waigiensis</a:t>
            </a:r>
            <a:r>
              <a:rPr lang="en-US" sz="1400" dirty="0"/>
              <a:t>	Australia Q</a:t>
            </a:r>
          </a:p>
        </p:txBody>
      </p:sp>
      <p:sp>
        <p:nvSpPr>
          <p:cNvPr id="7" name="Rectangle 6"/>
          <p:cNvSpPr/>
          <p:nvPr/>
        </p:nvSpPr>
        <p:spPr>
          <a:xfrm>
            <a:off x="4353791" y="799053"/>
            <a:ext cx="4572000" cy="307777"/>
          </a:xfrm>
          <a:prstGeom prst="rect">
            <a:avLst/>
          </a:prstGeom>
        </p:spPr>
        <p:txBody>
          <a:bodyPr>
            <a:spAutoFit/>
          </a:bodyPr>
          <a:lstStyle/>
          <a:p>
            <a:r>
              <a:rPr lang="en-US" sz="1400" dirty="0" err="1"/>
              <a:t>Opisthacanthus</a:t>
            </a:r>
            <a:r>
              <a:rPr lang="en-US" sz="1400" dirty="0"/>
              <a:t> </a:t>
            </a:r>
            <a:r>
              <a:rPr lang="en-US" sz="1400" dirty="0" err="1"/>
              <a:t>cayaporum</a:t>
            </a:r>
            <a:r>
              <a:rPr lang="en-US" sz="1400" dirty="0"/>
              <a:t> (South American scorpion)</a:t>
            </a:r>
          </a:p>
        </p:txBody>
      </p:sp>
      <p:sp>
        <p:nvSpPr>
          <p:cNvPr id="8" name="Rectangle 4"/>
          <p:cNvSpPr>
            <a:spLocks noChangeArrowheads="1"/>
          </p:cNvSpPr>
          <p:nvPr/>
        </p:nvSpPr>
        <p:spPr bwMode="auto">
          <a:xfrm>
            <a:off x="6639791" y="2376100"/>
            <a:ext cx="1590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(K)I</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W</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E</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G</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V</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S(L)</a:t>
            </a:r>
            <a:r>
              <a:rPr kumimoji="0" lang="en-US" sz="1200" b="1" i="0" u="none" strike="noStrike" cap="none" normalizeH="0" baseline="0" dirty="0" smtClean="0">
                <a:ln>
                  <a:noFill/>
                </a:ln>
                <a:solidFill>
                  <a:schemeClr val="tx1"/>
                </a:solidFill>
                <a:effectLst/>
                <a:latin typeface="Arial" pitchFamily="34" charset="0"/>
                <a:cs typeface="Arial" pitchFamily="34" charset="0"/>
              </a:rPr>
              <a:t> </a:t>
            </a:r>
          </a:p>
        </p:txBody>
      </p:sp>
      <p:pic>
        <p:nvPicPr>
          <p:cNvPr id="51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493" t="23713" r="4321" b="11884"/>
          <a:stretch/>
        </p:blipFill>
        <p:spPr bwMode="auto">
          <a:xfrm>
            <a:off x="322118" y="4104409"/>
            <a:ext cx="8499764" cy="203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6"/>
          <p:cNvSpPr>
            <a:spLocks noChangeArrowheads="1"/>
          </p:cNvSpPr>
          <p:nvPr/>
        </p:nvSpPr>
        <p:spPr bwMode="auto">
          <a:xfrm>
            <a:off x="6695897" y="4630927"/>
            <a:ext cx="15343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(A)I</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W</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G I</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S(L)</a:t>
            </a:r>
            <a:r>
              <a:rPr kumimoji="0" lang="en-US" sz="1200" b="1"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306681757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lide Number Placeholder 2"/>
          <p:cNvSpPr>
            <a:spLocks noGrp="1"/>
          </p:cNvSpPr>
          <p:nvPr>
            <p:ph type="sldNum" sz="quarter" idx="11"/>
          </p:nvPr>
        </p:nvSpPr>
        <p:spPr/>
        <p:txBody>
          <a:bodyPr/>
          <a:lstStyle/>
          <a:p>
            <a:fld id="{72BB4B81-116E-45AD-BDCE-62DAD522D9E3}" type="slidenum">
              <a:rPr lang="en-US"/>
              <a:pPr/>
              <a:t>55</a:t>
            </a:fld>
            <a:endParaRPr lang="en-US"/>
          </a:p>
        </p:txBody>
      </p:sp>
      <p:sp>
        <p:nvSpPr>
          <p:cNvPr id="553987" name="Rectangle 3"/>
          <p:cNvSpPr>
            <a:spLocks noChangeArrowheads="1"/>
          </p:cNvSpPr>
          <p:nvPr/>
        </p:nvSpPr>
        <p:spPr bwMode="auto">
          <a:xfrm>
            <a:off x="1758950" y="5802313"/>
            <a:ext cx="334963" cy="352425"/>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9075" tIns="24107" rIns="49075" bIns="24107">
            <a:spAutoFit/>
          </a:bodyPr>
          <a:lstStyle/>
          <a:p>
            <a:pPr defTabSz="746125" eaLnBrk="0" hangingPunct="0"/>
            <a:r>
              <a:rPr lang="en-US" sz="2000" b="1" smtClean="0">
                <a:solidFill>
                  <a:srgbClr val="000000"/>
                </a:solidFill>
                <a:latin typeface="Arial" pitchFamily="34" charset="0"/>
              </a:rPr>
              <a:t>    </a:t>
            </a:r>
          </a:p>
        </p:txBody>
      </p:sp>
      <p:grpSp>
        <p:nvGrpSpPr>
          <p:cNvPr id="553988" name="Group 4"/>
          <p:cNvGrpSpPr>
            <a:grpSpLocks/>
          </p:cNvGrpSpPr>
          <p:nvPr/>
        </p:nvGrpSpPr>
        <p:grpSpPr bwMode="auto">
          <a:xfrm>
            <a:off x="1073150" y="1587500"/>
            <a:ext cx="6508750" cy="962025"/>
            <a:chOff x="676" y="820"/>
            <a:chExt cx="4100" cy="606"/>
          </a:xfrm>
        </p:grpSpPr>
        <p:sp>
          <p:nvSpPr>
            <p:cNvPr id="553989" name="Rectangle 5"/>
            <p:cNvSpPr>
              <a:spLocks noChangeArrowheads="1"/>
            </p:cNvSpPr>
            <p:nvPr/>
          </p:nvSpPr>
          <p:spPr bwMode="auto">
            <a:xfrm>
              <a:off x="2069" y="820"/>
              <a:ext cx="1310" cy="606"/>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9075" tIns="24107" rIns="49075" bIns="24107">
              <a:spAutoFit/>
            </a:bodyPr>
            <a:lstStyle/>
            <a:p>
              <a:pPr defTabSz="746125" eaLnBrk="0" hangingPunct="0"/>
              <a:r>
                <a:rPr lang="en-US" sz="2000" b="1" smtClean="0">
                  <a:solidFill>
                    <a:srgbClr val="000000"/>
                  </a:solidFill>
                  <a:latin typeface="Courier New" pitchFamily="49" charset="0"/>
                </a:rPr>
                <a:t> </a:t>
              </a:r>
              <a:r>
                <a:rPr lang="en-US" sz="2000" b="1" smtClean="0">
                  <a:solidFill>
                    <a:srgbClr val="063DE8"/>
                  </a:solidFill>
                  <a:latin typeface="Courier New" pitchFamily="49" charset="0"/>
                </a:rPr>
                <a:t>1 2 3 4 5 6</a:t>
              </a:r>
              <a:endParaRPr lang="en-US" sz="2000" b="1" smtClean="0">
                <a:solidFill>
                  <a:srgbClr val="000000"/>
                </a:solidFill>
                <a:latin typeface="Courier New" pitchFamily="49" charset="0"/>
              </a:endParaRPr>
            </a:p>
            <a:p>
              <a:pPr defTabSz="746125" eaLnBrk="0" hangingPunct="0"/>
              <a:r>
                <a:rPr lang="en-US" sz="2000" b="1" smtClean="0">
                  <a:solidFill>
                    <a:srgbClr val="000000"/>
                  </a:solidFill>
                  <a:latin typeface="Courier New" pitchFamily="49" charset="0"/>
                </a:rPr>
                <a:t>S </a:t>
              </a:r>
              <a:r>
                <a:rPr lang="en-US" sz="2000" b="1" smtClean="0">
                  <a:solidFill>
                    <a:srgbClr val="009900"/>
                  </a:solidFill>
                  <a:latin typeface="Courier New" pitchFamily="49" charset="0"/>
                </a:rPr>
                <a:t>A</a:t>
              </a:r>
              <a:r>
                <a:rPr lang="en-US" sz="2000" b="1" smtClean="0">
                  <a:solidFill>
                    <a:srgbClr val="000000"/>
                  </a:solidFill>
                  <a:latin typeface="Courier New" pitchFamily="49" charset="0"/>
                </a:rPr>
                <a:t> M P L E R</a:t>
              </a:r>
            </a:p>
            <a:p>
              <a:pPr defTabSz="746125" eaLnBrk="0" hangingPunct="0"/>
              <a:r>
                <a:rPr lang="en-US" sz="2000" b="1" smtClean="0">
                  <a:solidFill>
                    <a:srgbClr val="000000"/>
                  </a:solidFill>
                  <a:latin typeface="Courier New" pitchFamily="49" charset="0"/>
                </a:rPr>
                <a:t> </a:t>
              </a:r>
              <a:r>
                <a:rPr lang="en-US" sz="2000" b="1" smtClean="0">
                  <a:solidFill>
                    <a:srgbClr val="FC0128"/>
                  </a:solidFill>
                  <a:latin typeface="Courier New" pitchFamily="49" charset="0"/>
                </a:rPr>
                <a:t>6 5 4 3 2 1</a:t>
              </a:r>
            </a:p>
          </p:txBody>
        </p:sp>
        <p:grpSp>
          <p:nvGrpSpPr>
            <p:cNvPr id="553990" name="Group 6"/>
            <p:cNvGrpSpPr>
              <a:grpSpLocks/>
            </p:cNvGrpSpPr>
            <p:nvPr/>
          </p:nvGrpSpPr>
          <p:grpSpPr bwMode="auto">
            <a:xfrm>
              <a:off x="1953" y="920"/>
              <a:ext cx="473" cy="252"/>
              <a:chOff x="1923" y="920"/>
              <a:chExt cx="473" cy="252"/>
            </a:xfrm>
          </p:grpSpPr>
          <p:sp>
            <p:nvSpPr>
              <p:cNvPr id="553991" name="Rectangle 7"/>
              <p:cNvSpPr>
                <a:spLocks noChangeArrowheads="1"/>
              </p:cNvSpPr>
              <p:nvPr/>
            </p:nvSpPr>
            <p:spPr bwMode="auto">
              <a:xfrm>
                <a:off x="1923" y="920"/>
                <a:ext cx="98" cy="222"/>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9075" tIns="24107" rIns="49075" bIns="24107">
                <a:spAutoFit/>
              </a:bodyPr>
              <a:lstStyle/>
              <a:p>
                <a:pPr defTabSz="746125" eaLnBrk="0" hangingPunct="0"/>
                <a:r>
                  <a:rPr lang="en-US" sz="2000" smtClean="0">
                    <a:solidFill>
                      <a:srgbClr val="063DE8"/>
                    </a:solidFill>
                    <a:latin typeface="Arial" pitchFamily="34" charset="0"/>
                  </a:rPr>
                  <a:t>i</a:t>
                </a:r>
              </a:p>
            </p:txBody>
          </p:sp>
          <p:sp>
            <p:nvSpPr>
              <p:cNvPr id="553992" name="Line 8"/>
              <p:cNvSpPr>
                <a:spLocks noChangeShapeType="1"/>
              </p:cNvSpPr>
              <p:nvPr/>
            </p:nvSpPr>
            <p:spPr bwMode="auto">
              <a:xfrm flipV="1">
                <a:off x="2392" y="1016"/>
                <a:ext cx="0" cy="156"/>
              </a:xfrm>
              <a:prstGeom prst="line">
                <a:avLst/>
              </a:prstGeom>
              <a:noFill/>
              <a:ln w="25400">
                <a:solidFill>
                  <a:srgbClr val="063DE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9075" tIns="24107" rIns="49075" bIns="24107">
                <a:spAutoFit/>
              </a:bodyPr>
              <a:lstStyle/>
              <a:p>
                <a:endParaRPr lang="en-US" smtClean="0">
                  <a:solidFill>
                    <a:srgbClr val="000000"/>
                  </a:solidFill>
                  <a:latin typeface="Arial" pitchFamily="34" charset="0"/>
                </a:endParaRPr>
              </a:p>
            </p:txBody>
          </p:sp>
          <p:sp>
            <p:nvSpPr>
              <p:cNvPr id="553993" name="Line 9"/>
              <p:cNvSpPr>
                <a:spLocks noChangeShapeType="1"/>
              </p:cNvSpPr>
              <p:nvPr/>
            </p:nvSpPr>
            <p:spPr bwMode="auto">
              <a:xfrm>
                <a:off x="2019" y="1022"/>
                <a:ext cx="377" cy="0"/>
              </a:xfrm>
              <a:prstGeom prst="line">
                <a:avLst/>
              </a:prstGeom>
              <a:noFill/>
              <a:ln w="25400">
                <a:solidFill>
                  <a:srgbClr val="063DE8"/>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9075" tIns="24107" rIns="49075" bIns="24107">
                <a:spAutoFit/>
              </a:bodyPr>
              <a:lstStyle/>
              <a:p>
                <a:endParaRPr lang="en-US" smtClean="0">
                  <a:solidFill>
                    <a:srgbClr val="000000"/>
                  </a:solidFill>
                  <a:latin typeface="Arial" pitchFamily="34" charset="0"/>
                </a:endParaRPr>
              </a:p>
            </p:txBody>
          </p:sp>
        </p:grpSp>
        <p:grpSp>
          <p:nvGrpSpPr>
            <p:cNvPr id="553994" name="Group 10"/>
            <p:cNvGrpSpPr>
              <a:grpSpLocks/>
            </p:cNvGrpSpPr>
            <p:nvPr/>
          </p:nvGrpSpPr>
          <p:grpSpPr bwMode="auto">
            <a:xfrm>
              <a:off x="2814" y="1094"/>
              <a:ext cx="675" cy="222"/>
              <a:chOff x="2727" y="1094"/>
              <a:chExt cx="675" cy="222"/>
            </a:xfrm>
          </p:grpSpPr>
          <p:sp>
            <p:nvSpPr>
              <p:cNvPr id="553995" name="Line 11"/>
              <p:cNvSpPr>
                <a:spLocks noChangeShapeType="1"/>
              </p:cNvSpPr>
              <p:nvPr/>
            </p:nvSpPr>
            <p:spPr bwMode="auto">
              <a:xfrm flipH="1">
                <a:off x="2730" y="1105"/>
                <a:ext cx="0" cy="120"/>
              </a:xfrm>
              <a:prstGeom prst="line">
                <a:avLst/>
              </a:prstGeom>
              <a:noFill/>
              <a:ln w="254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9075" tIns="24107" rIns="49075" bIns="24107">
                <a:spAutoFit/>
              </a:bodyPr>
              <a:lstStyle/>
              <a:p>
                <a:endParaRPr lang="en-US" smtClean="0">
                  <a:solidFill>
                    <a:srgbClr val="000000"/>
                  </a:solidFill>
                  <a:latin typeface="Arial" pitchFamily="34" charset="0"/>
                </a:endParaRPr>
              </a:p>
            </p:txBody>
          </p:sp>
          <p:sp>
            <p:nvSpPr>
              <p:cNvPr id="553996" name="Line 12"/>
              <p:cNvSpPr>
                <a:spLocks noChangeShapeType="1"/>
              </p:cNvSpPr>
              <p:nvPr/>
            </p:nvSpPr>
            <p:spPr bwMode="auto">
              <a:xfrm flipH="1">
                <a:off x="2727" y="1218"/>
                <a:ext cx="604" cy="0"/>
              </a:xfrm>
              <a:prstGeom prst="line">
                <a:avLst/>
              </a:prstGeom>
              <a:noFill/>
              <a:ln w="25400">
                <a:solidFill>
                  <a:srgbClr val="FC0128"/>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9075" tIns="24107" rIns="49075" bIns="24107">
                <a:spAutoFit/>
              </a:bodyPr>
              <a:lstStyle/>
              <a:p>
                <a:endParaRPr lang="en-US" smtClean="0">
                  <a:solidFill>
                    <a:srgbClr val="000000"/>
                  </a:solidFill>
                  <a:latin typeface="Arial" pitchFamily="34" charset="0"/>
                </a:endParaRPr>
              </a:p>
            </p:txBody>
          </p:sp>
          <p:sp>
            <p:nvSpPr>
              <p:cNvPr id="553997" name="Rectangle 13"/>
              <p:cNvSpPr>
                <a:spLocks noChangeArrowheads="1"/>
              </p:cNvSpPr>
              <p:nvPr/>
            </p:nvSpPr>
            <p:spPr bwMode="auto">
              <a:xfrm>
                <a:off x="3304" y="1094"/>
                <a:ext cx="98" cy="222"/>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9075" tIns="24107" rIns="49075" bIns="24107">
                <a:spAutoFit/>
              </a:bodyPr>
              <a:lstStyle/>
              <a:p>
                <a:pPr defTabSz="746125" eaLnBrk="0" hangingPunct="0"/>
                <a:r>
                  <a:rPr lang="en-US" sz="2000" smtClean="0">
                    <a:solidFill>
                      <a:srgbClr val="FC0128"/>
                    </a:solidFill>
                    <a:latin typeface="Arial" pitchFamily="34" charset="0"/>
                  </a:rPr>
                  <a:t>j</a:t>
                </a:r>
              </a:p>
            </p:txBody>
          </p:sp>
        </p:grpSp>
        <p:grpSp>
          <p:nvGrpSpPr>
            <p:cNvPr id="553998" name="Group 14"/>
            <p:cNvGrpSpPr>
              <a:grpSpLocks/>
            </p:cNvGrpSpPr>
            <p:nvPr/>
          </p:nvGrpSpPr>
          <p:grpSpPr bwMode="auto">
            <a:xfrm>
              <a:off x="1465" y="859"/>
              <a:ext cx="303" cy="337"/>
              <a:chOff x="2118" y="729"/>
              <a:chExt cx="420" cy="413"/>
            </a:xfrm>
          </p:grpSpPr>
          <p:sp>
            <p:nvSpPr>
              <p:cNvPr id="553999" name="Oval 15"/>
              <p:cNvSpPr>
                <a:spLocks noChangeArrowheads="1"/>
              </p:cNvSpPr>
              <p:nvPr/>
            </p:nvSpPr>
            <p:spPr bwMode="auto">
              <a:xfrm>
                <a:off x="2118" y="902"/>
                <a:ext cx="224" cy="24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endParaRPr lang="en-US" smtClean="0">
                  <a:solidFill>
                    <a:srgbClr val="000000"/>
                  </a:solidFill>
                  <a:latin typeface="Arial" pitchFamily="34" charset="0"/>
                </a:endParaRPr>
              </a:p>
            </p:txBody>
          </p:sp>
          <p:sp>
            <p:nvSpPr>
              <p:cNvPr id="554000" name="Rectangle 16"/>
              <p:cNvSpPr>
                <a:spLocks noChangeArrowheads="1"/>
              </p:cNvSpPr>
              <p:nvPr/>
            </p:nvSpPr>
            <p:spPr bwMode="auto">
              <a:xfrm>
                <a:off x="2282" y="729"/>
                <a:ext cx="256" cy="292"/>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sz="2000" b="1" smtClean="0">
                    <a:solidFill>
                      <a:srgbClr val="000000"/>
                    </a:solidFill>
                    <a:latin typeface="Arial" pitchFamily="34" charset="0"/>
                  </a:rPr>
                  <a:t>+</a:t>
                </a:r>
              </a:p>
            </p:txBody>
          </p:sp>
        </p:grpSp>
        <p:sp>
          <p:nvSpPr>
            <p:cNvPr id="554001" name="Oval 17"/>
            <p:cNvSpPr>
              <a:spLocks noChangeArrowheads="1"/>
            </p:cNvSpPr>
            <p:nvPr/>
          </p:nvSpPr>
          <p:spPr bwMode="auto">
            <a:xfrm>
              <a:off x="977" y="1052"/>
              <a:ext cx="93" cy="92"/>
            </a:xfrm>
            <a:prstGeom prst="ellipse">
              <a:avLst/>
            </a:prstGeom>
            <a:solidFill>
              <a:srgbClr val="FC0128"/>
            </a:soli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grpSp>
          <p:nvGrpSpPr>
            <p:cNvPr id="554002" name="Group 18"/>
            <p:cNvGrpSpPr>
              <a:grpSpLocks/>
            </p:cNvGrpSpPr>
            <p:nvPr/>
          </p:nvGrpSpPr>
          <p:grpSpPr bwMode="auto">
            <a:xfrm>
              <a:off x="676" y="859"/>
              <a:ext cx="246" cy="285"/>
              <a:chOff x="1030" y="729"/>
              <a:chExt cx="340" cy="349"/>
            </a:xfrm>
          </p:grpSpPr>
          <p:sp>
            <p:nvSpPr>
              <p:cNvPr id="554003" name="Oval 19"/>
              <p:cNvSpPr>
                <a:spLocks noChangeArrowheads="1"/>
              </p:cNvSpPr>
              <p:nvPr/>
            </p:nvSpPr>
            <p:spPr bwMode="auto">
              <a:xfrm>
                <a:off x="1030" y="934"/>
                <a:ext cx="160" cy="144"/>
              </a:xfrm>
              <a:prstGeom prst="ellipse">
                <a:avLst/>
              </a:prstGeom>
              <a:solidFill>
                <a:srgbClr val="063DE8"/>
              </a:soli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endParaRPr lang="en-US" smtClean="0">
                  <a:solidFill>
                    <a:srgbClr val="000000"/>
                  </a:solidFill>
                  <a:latin typeface="Arial" pitchFamily="34" charset="0"/>
                </a:endParaRPr>
              </a:p>
            </p:txBody>
          </p:sp>
          <p:sp>
            <p:nvSpPr>
              <p:cNvPr id="554004" name="Rectangle 20"/>
              <p:cNvSpPr>
                <a:spLocks noChangeArrowheads="1"/>
              </p:cNvSpPr>
              <p:nvPr/>
            </p:nvSpPr>
            <p:spPr bwMode="auto">
              <a:xfrm>
                <a:off x="1114" y="729"/>
                <a:ext cx="256" cy="291"/>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sz="2000" b="1" smtClean="0">
                    <a:solidFill>
                      <a:srgbClr val="063DE8"/>
                    </a:solidFill>
                    <a:latin typeface="Arial" pitchFamily="34" charset="0"/>
                  </a:rPr>
                  <a:t>+</a:t>
                </a:r>
              </a:p>
            </p:txBody>
          </p:sp>
        </p:grpSp>
        <p:sp>
          <p:nvSpPr>
            <p:cNvPr id="554005" name="Line 21"/>
            <p:cNvSpPr>
              <a:spLocks noChangeShapeType="1"/>
            </p:cNvSpPr>
            <p:nvPr/>
          </p:nvSpPr>
          <p:spPr bwMode="auto">
            <a:xfrm flipH="1">
              <a:off x="1134" y="1105"/>
              <a:ext cx="267" cy="0"/>
            </a:xfrm>
            <a:prstGeom prst="line">
              <a:avLst/>
            </a:prstGeom>
            <a:noFill/>
            <a:ln w="25400">
              <a:solidFill>
                <a:srgbClr val="063DE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grpSp>
          <p:nvGrpSpPr>
            <p:cNvPr id="554006" name="Group 22"/>
            <p:cNvGrpSpPr>
              <a:grpSpLocks/>
            </p:cNvGrpSpPr>
            <p:nvPr/>
          </p:nvGrpSpPr>
          <p:grpSpPr bwMode="auto">
            <a:xfrm>
              <a:off x="3703" y="875"/>
              <a:ext cx="284" cy="334"/>
              <a:chOff x="5207" y="749"/>
              <a:chExt cx="393" cy="409"/>
            </a:xfrm>
          </p:grpSpPr>
          <p:sp>
            <p:nvSpPr>
              <p:cNvPr id="554007" name="Oval 23"/>
              <p:cNvSpPr>
                <a:spLocks noChangeArrowheads="1"/>
              </p:cNvSpPr>
              <p:nvPr/>
            </p:nvSpPr>
            <p:spPr bwMode="auto">
              <a:xfrm>
                <a:off x="5376" y="918"/>
                <a:ext cx="224" cy="24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endParaRPr lang="en-US" smtClean="0">
                  <a:solidFill>
                    <a:srgbClr val="000000"/>
                  </a:solidFill>
                  <a:latin typeface="Arial" pitchFamily="34" charset="0"/>
                </a:endParaRPr>
              </a:p>
            </p:txBody>
          </p:sp>
          <p:sp>
            <p:nvSpPr>
              <p:cNvPr id="554008" name="Rectangle 24"/>
              <p:cNvSpPr>
                <a:spLocks noChangeArrowheads="1"/>
              </p:cNvSpPr>
              <p:nvPr/>
            </p:nvSpPr>
            <p:spPr bwMode="auto">
              <a:xfrm flipH="1">
                <a:off x="5207" y="749"/>
                <a:ext cx="256" cy="291"/>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sz="2000" b="1" smtClean="0">
                    <a:solidFill>
                      <a:srgbClr val="000000"/>
                    </a:solidFill>
                    <a:latin typeface="Arial" pitchFamily="34" charset="0"/>
                  </a:rPr>
                  <a:t>+</a:t>
                </a:r>
              </a:p>
            </p:txBody>
          </p:sp>
        </p:grpSp>
        <p:sp>
          <p:nvSpPr>
            <p:cNvPr id="554009" name="Oval 25"/>
            <p:cNvSpPr>
              <a:spLocks noChangeArrowheads="1"/>
            </p:cNvSpPr>
            <p:nvPr/>
          </p:nvSpPr>
          <p:spPr bwMode="auto">
            <a:xfrm>
              <a:off x="4382" y="1065"/>
              <a:ext cx="93" cy="92"/>
            </a:xfrm>
            <a:prstGeom prst="ellipse">
              <a:avLst/>
            </a:prstGeom>
            <a:solidFill>
              <a:srgbClr val="063DE8"/>
            </a:soli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10" name="Oval 26"/>
            <p:cNvSpPr>
              <a:spLocks noChangeArrowheads="1"/>
            </p:cNvSpPr>
            <p:nvPr/>
          </p:nvSpPr>
          <p:spPr bwMode="auto">
            <a:xfrm>
              <a:off x="4660" y="1039"/>
              <a:ext cx="116" cy="118"/>
            </a:xfrm>
            <a:prstGeom prst="ellipse">
              <a:avLst/>
            </a:prstGeom>
            <a:solidFill>
              <a:srgbClr val="FC0128"/>
            </a:soli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11" name="Rectangle 27"/>
            <p:cNvSpPr>
              <a:spLocks noChangeArrowheads="1"/>
            </p:cNvSpPr>
            <p:nvPr/>
          </p:nvSpPr>
          <p:spPr bwMode="auto">
            <a:xfrm flipH="1">
              <a:off x="4550" y="875"/>
              <a:ext cx="185" cy="238"/>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sz="2000" b="1" smtClean="0">
                  <a:solidFill>
                    <a:srgbClr val="FC0128"/>
                  </a:solidFill>
                  <a:latin typeface="Arial" pitchFamily="34" charset="0"/>
                </a:rPr>
                <a:t>+</a:t>
              </a:r>
            </a:p>
          </p:txBody>
        </p:sp>
        <p:sp>
          <p:nvSpPr>
            <p:cNvPr id="554012" name="Line 28"/>
            <p:cNvSpPr>
              <a:spLocks noChangeShapeType="1"/>
            </p:cNvSpPr>
            <p:nvPr/>
          </p:nvSpPr>
          <p:spPr bwMode="auto">
            <a:xfrm>
              <a:off x="4063" y="1118"/>
              <a:ext cx="244" cy="0"/>
            </a:xfrm>
            <a:prstGeom prst="line">
              <a:avLst/>
            </a:prstGeom>
            <a:noFill/>
            <a:ln w="254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grpSp>
      <p:sp>
        <p:nvSpPr>
          <p:cNvPr id="554014" name="Line 30"/>
          <p:cNvSpPr>
            <a:spLocks noChangeShapeType="1"/>
          </p:cNvSpPr>
          <p:nvPr/>
        </p:nvSpPr>
        <p:spPr bwMode="auto">
          <a:xfrm>
            <a:off x="1497013" y="2455863"/>
            <a:ext cx="0" cy="2640012"/>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15" name="Line 31"/>
          <p:cNvSpPr>
            <a:spLocks noChangeShapeType="1"/>
          </p:cNvSpPr>
          <p:nvPr/>
        </p:nvSpPr>
        <p:spPr bwMode="auto">
          <a:xfrm>
            <a:off x="1514475" y="5113338"/>
            <a:ext cx="6243638" cy="0"/>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16" name="Rectangle 32"/>
          <p:cNvSpPr>
            <a:spLocks noChangeArrowheads="1"/>
          </p:cNvSpPr>
          <p:nvPr/>
        </p:nvSpPr>
        <p:spPr bwMode="auto">
          <a:xfrm>
            <a:off x="3635375" y="5133975"/>
            <a:ext cx="1441450" cy="377825"/>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sz="2000" b="1" smtClean="0">
                <a:solidFill>
                  <a:srgbClr val="000000"/>
                </a:solidFill>
                <a:latin typeface="Arial" pitchFamily="34" charset="0"/>
              </a:rPr>
              <a:t>Mass (m/z)</a:t>
            </a:r>
          </a:p>
        </p:txBody>
      </p:sp>
      <p:sp>
        <p:nvSpPr>
          <p:cNvPr id="554017" name="Rectangle 33"/>
          <p:cNvSpPr>
            <a:spLocks noChangeArrowheads="1"/>
          </p:cNvSpPr>
          <p:nvPr/>
        </p:nvSpPr>
        <p:spPr bwMode="auto">
          <a:xfrm rot="16200000">
            <a:off x="-201612" y="3370263"/>
            <a:ext cx="2574925" cy="377825"/>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sz="2000" b="1" smtClean="0">
                <a:solidFill>
                  <a:srgbClr val="000000"/>
                </a:solidFill>
                <a:latin typeface="Arial" pitchFamily="34" charset="0"/>
              </a:rPr>
              <a:t>Relative Abundance</a:t>
            </a:r>
          </a:p>
        </p:txBody>
      </p:sp>
      <p:sp>
        <p:nvSpPr>
          <p:cNvPr id="554022" name="Line 38"/>
          <p:cNvSpPr>
            <a:spLocks noChangeShapeType="1"/>
          </p:cNvSpPr>
          <p:nvPr/>
        </p:nvSpPr>
        <p:spPr bwMode="auto">
          <a:xfrm>
            <a:off x="7459663" y="2674938"/>
            <a:ext cx="0" cy="2420937"/>
          </a:xfrm>
          <a:prstGeom prst="line">
            <a:avLst/>
          </a:prstGeom>
          <a:noFill/>
          <a:ln w="28575">
            <a:solidFill>
              <a:srgbClr val="00AE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23" name="Rectangle 39"/>
          <p:cNvSpPr>
            <a:spLocks noChangeArrowheads="1"/>
          </p:cNvSpPr>
          <p:nvPr/>
        </p:nvSpPr>
        <p:spPr bwMode="auto">
          <a:xfrm>
            <a:off x="7261225" y="2286000"/>
            <a:ext cx="382588" cy="347663"/>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b="1" smtClean="0">
                <a:solidFill>
                  <a:srgbClr val="00AE00"/>
                </a:solidFill>
                <a:latin typeface="Arial" pitchFamily="34" charset="0"/>
              </a:rPr>
              <a:t>P</a:t>
            </a:r>
            <a:r>
              <a:rPr lang="en-US" b="1" baseline="-25000" smtClean="0">
                <a:solidFill>
                  <a:srgbClr val="00AE00"/>
                </a:solidFill>
                <a:latin typeface="Arial" pitchFamily="34" charset="0"/>
              </a:rPr>
              <a:t>e</a:t>
            </a:r>
          </a:p>
        </p:txBody>
      </p:sp>
      <p:sp>
        <p:nvSpPr>
          <p:cNvPr id="554024" name="Rectangle 40"/>
          <p:cNvSpPr>
            <a:spLocks noChangeArrowheads="1"/>
          </p:cNvSpPr>
          <p:nvPr/>
        </p:nvSpPr>
        <p:spPr bwMode="auto">
          <a:xfrm>
            <a:off x="1943100" y="2613025"/>
            <a:ext cx="328613" cy="347663"/>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b="1" smtClean="0">
                <a:solidFill>
                  <a:srgbClr val="063DE8"/>
                </a:solidFill>
                <a:latin typeface="Arial" pitchFamily="34" charset="0"/>
              </a:rPr>
              <a:t>b</a:t>
            </a:r>
            <a:r>
              <a:rPr lang="en-US" b="1" baseline="-25000" smtClean="0">
                <a:solidFill>
                  <a:srgbClr val="063DE8"/>
                </a:solidFill>
                <a:latin typeface="Arial" pitchFamily="34" charset="0"/>
              </a:rPr>
              <a:t>i</a:t>
            </a:r>
          </a:p>
        </p:txBody>
      </p:sp>
      <p:sp>
        <p:nvSpPr>
          <p:cNvPr id="554025" name="Rectangle 41"/>
          <p:cNvSpPr>
            <a:spLocks noChangeArrowheads="1"/>
          </p:cNvSpPr>
          <p:nvPr/>
        </p:nvSpPr>
        <p:spPr bwMode="auto">
          <a:xfrm>
            <a:off x="3727450" y="3065463"/>
            <a:ext cx="315913" cy="347662"/>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b="1" smtClean="0">
                <a:solidFill>
                  <a:srgbClr val="FC0128"/>
                </a:solidFill>
                <a:latin typeface="Arial" pitchFamily="34" charset="0"/>
              </a:rPr>
              <a:t>y</a:t>
            </a:r>
            <a:r>
              <a:rPr lang="en-US" b="1" baseline="-25000" smtClean="0">
                <a:solidFill>
                  <a:srgbClr val="FC0128"/>
                </a:solidFill>
                <a:latin typeface="Arial" pitchFamily="34" charset="0"/>
              </a:rPr>
              <a:t>j</a:t>
            </a:r>
          </a:p>
        </p:txBody>
      </p:sp>
      <p:sp>
        <p:nvSpPr>
          <p:cNvPr id="554026" name="Rectangle 42"/>
          <p:cNvSpPr>
            <a:spLocks noChangeArrowheads="1"/>
          </p:cNvSpPr>
          <p:nvPr/>
        </p:nvSpPr>
        <p:spPr bwMode="auto">
          <a:xfrm>
            <a:off x="5126038" y="3065463"/>
            <a:ext cx="374650" cy="347662"/>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b="1" smtClean="0">
                <a:solidFill>
                  <a:srgbClr val="063DE8"/>
                </a:solidFill>
                <a:latin typeface="Arial" pitchFamily="34" charset="0"/>
              </a:rPr>
              <a:t>y</a:t>
            </a:r>
            <a:r>
              <a:rPr lang="en-US" b="1" baseline="-25000" smtClean="0">
                <a:solidFill>
                  <a:srgbClr val="063DE8"/>
                </a:solidFill>
                <a:latin typeface="Arial" pitchFamily="34" charset="0"/>
              </a:rPr>
              <a:t>j</a:t>
            </a:r>
            <a:r>
              <a:rPr lang="en-US" b="1" baseline="30000" smtClean="0">
                <a:solidFill>
                  <a:srgbClr val="063DE8"/>
                </a:solidFill>
                <a:latin typeface="Arial" pitchFamily="34" charset="0"/>
              </a:rPr>
              <a:t>*</a:t>
            </a:r>
          </a:p>
        </p:txBody>
      </p:sp>
      <p:sp>
        <p:nvSpPr>
          <p:cNvPr id="554027" name="Rectangle 43"/>
          <p:cNvSpPr>
            <a:spLocks noChangeArrowheads="1"/>
          </p:cNvSpPr>
          <p:nvPr/>
        </p:nvSpPr>
        <p:spPr bwMode="auto">
          <a:xfrm>
            <a:off x="5126038" y="2613025"/>
            <a:ext cx="430212" cy="347663"/>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b="1" smtClean="0">
                <a:solidFill>
                  <a:srgbClr val="FC0128"/>
                </a:solidFill>
                <a:latin typeface="Arial" pitchFamily="34" charset="0"/>
              </a:rPr>
              <a:t>b</a:t>
            </a:r>
            <a:r>
              <a:rPr lang="en-US" b="1" baseline="-25000" smtClean="0">
                <a:solidFill>
                  <a:srgbClr val="FC0128"/>
                </a:solidFill>
                <a:latin typeface="Arial" pitchFamily="34" charset="0"/>
              </a:rPr>
              <a:t>i</a:t>
            </a:r>
            <a:r>
              <a:rPr lang="en-US" b="1" baseline="30000" smtClean="0">
                <a:solidFill>
                  <a:srgbClr val="FC0128"/>
                </a:solidFill>
                <a:latin typeface="Arial" pitchFamily="34" charset="0"/>
              </a:rPr>
              <a:t> *</a:t>
            </a:r>
          </a:p>
        </p:txBody>
      </p:sp>
      <p:sp>
        <p:nvSpPr>
          <p:cNvPr id="554028" name="Line 44"/>
          <p:cNvSpPr>
            <a:spLocks noChangeShapeType="1"/>
          </p:cNvSpPr>
          <p:nvPr/>
        </p:nvSpPr>
        <p:spPr bwMode="auto">
          <a:xfrm>
            <a:off x="4386263" y="3384550"/>
            <a:ext cx="0" cy="1711325"/>
          </a:xfrm>
          <a:prstGeom prst="line">
            <a:avLst/>
          </a:prstGeom>
          <a:noFill/>
          <a:ln w="508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29" name="Line 45"/>
          <p:cNvSpPr>
            <a:spLocks noChangeShapeType="1"/>
          </p:cNvSpPr>
          <p:nvPr/>
        </p:nvSpPr>
        <p:spPr bwMode="auto">
          <a:xfrm>
            <a:off x="1571625" y="2984500"/>
            <a:ext cx="1673225" cy="0"/>
          </a:xfrm>
          <a:prstGeom prst="line">
            <a:avLst/>
          </a:prstGeom>
          <a:noFill/>
          <a:ln w="19050">
            <a:solidFill>
              <a:srgbClr val="063DE8"/>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30" name="Line 46"/>
          <p:cNvSpPr>
            <a:spLocks noChangeShapeType="1"/>
          </p:cNvSpPr>
          <p:nvPr/>
        </p:nvSpPr>
        <p:spPr bwMode="auto">
          <a:xfrm>
            <a:off x="3448050" y="2984500"/>
            <a:ext cx="3938588" cy="0"/>
          </a:xfrm>
          <a:prstGeom prst="line">
            <a:avLst/>
          </a:prstGeom>
          <a:noFill/>
          <a:ln w="57150">
            <a:solidFill>
              <a:srgbClr val="FC0128"/>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31" name="Line 47"/>
          <p:cNvSpPr>
            <a:spLocks noChangeShapeType="1"/>
          </p:cNvSpPr>
          <p:nvPr/>
        </p:nvSpPr>
        <p:spPr bwMode="auto">
          <a:xfrm>
            <a:off x="4478338" y="3487738"/>
            <a:ext cx="2871787" cy="0"/>
          </a:xfrm>
          <a:prstGeom prst="line">
            <a:avLst/>
          </a:prstGeom>
          <a:noFill/>
          <a:ln w="19050">
            <a:solidFill>
              <a:srgbClr val="063DE8"/>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32" name="Line 48"/>
          <p:cNvSpPr>
            <a:spLocks noChangeShapeType="1"/>
          </p:cNvSpPr>
          <p:nvPr/>
        </p:nvSpPr>
        <p:spPr bwMode="auto">
          <a:xfrm>
            <a:off x="1571625" y="3487738"/>
            <a:ext cx="2705100" cy="0"/>
          </a:xfrm>
          <a:prstGeom prst="line">
            <a:avLst/>
          </a:prstGeom>
          <a:noFill/>
          <a:ln w="57150">
            <a:solidFill>
              <a:srgbClr val="FC0128"/>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33" name="Line 49"/>
          <p:cNvSpPr>
            <a:spLocks noChangeShapeType="1"/>
          </p:cNvSpPr>
          <p:nvPr/>
        </p:nvSpPr>
        <p:spPr bwMode="auto">
          <a:xfrm>
            <a:off x="3355975" y="2947988"/>
            <a:ext cx="0" cy="2147887"/>
          </a:xfrm>
          <a:prstGeom prst="line">
            <a:avLst/>
          </a:prstGeom>
          <a:noFill/>
          <a:ln w="50800">
            <a:solidFill>
              <a:srgbClr val="063DE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37" name="Rectangle 53"/>
          <p:cNvSpPr>
            <a:spLocks noChangeArrowheads="1"/>
          </p:cNvSpPr>
          <p:nvPr/>
        </p:nvSpPr>
        <p:spPr bwMode="auto">
          <a:xfrm>
            <a:off x="381000" y="295275"/>
            <a:ext cx="84582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400" smtClean="0">
                <a:solidFill>
                  <a:srgbClr val="006699"/>
                </a:solidFill>
                <a:latin typeface="Arial" pitchFamily="34" charset="0"/>
              </a:rPr>
              <a:t>Spectrum Mill - Unassigned mass gap</a:t>
            </a:r>
          </a:p>
        </p:txBody>
      </p:sp>
      <p:sp>
        <p:nvSpPr>
          <p:cNvPr id="554038" name="Text Box 54"/>
          <p:cNvSpPr txBox="1">
            <a:spLocks noChangeArrowheads="1"/>
          </p:cNvSpPr>
          <p:nvPr/>
        </p:nvSpPr>
        <p:spPr bwMode="auto">
          <a:xfrm>
            <a:off x="784225" y="979488"/>
            <a:ext cx="765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mtClean="0">
                <a:solidFill>
                  <a:srgbClr val="000000"/>
                </a:solidFill>
                <a:latin typeface="Arial" pitchFamily="34" charset="0"/>
              </a:rPr>
              <a:t>Wide open precursor mass filter coupled with complementary ion principle</a:t>
            </a:r>
          </a:p>
        </p:txBody>
      </p:sp>
      <p:grpSp>
        <p:nvGrpSpPr>
          <p:cNvPr id="554056" name="Group 72"/>
          <p:cNvGrpSpPr>
            <a:grpSpLocks/>
          </p:cNvGrpSpPr>
          <p:nvPr/>
        </p:nvGrpSpPr>
        <p:grpSpPr bwMode="auto">
          <a:xfrm>
            <a:off x="793750" y="3286125"/>
            <a:ext cx="7610475" cy="3044825"/>
            <a:chOff x="500" y="2070"/>
            <a:chExt cx="4794" cy="1918"/>
          </a:xfrm>
        </p:grpSpPr>
        <p:sp>
          <p:nvSpPr>
            <p:cNvPr id="553986" name="Rectangle 2"/>
            <p:cNvSpPr>
              <a:spLocks noChangeArrowheads="1"/>
            </p:cNvSpPr>
            <p:nvPr/>
          </p:nvSpPr>
          <p:spPr bwMode="auto">
            <a:xfrm>
              <a:off x="500" y="3439"/>
              <a:ext cx="4794" cy="549"/>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9075" tIns="24107" rIns="49075" bIns="24107">
              <a:spAutoFit/>
            </a:bodyPr>
            <a:lstStyle/>
            <a:p>
              <a:pPr defTabSz="746125" eaLnBrk="0" hangingPunct="0"/>
              <a:r>
                <a:rPr lang="en-US" smtClean="0">
                  <a:solidFill>
                    <a:srgbClr val="000000"/>
                  </a:solidFill>
                  <a:latin typeface="Arial" pitchFamily="34" charset="0"/>
                </a:rPr>
                <a:t>                   0 sequence mismatches: </a:t>
              </a:r>
              <a:r>
                <a:rPr lang="en-US" smtClean="0">
                  <a:solidFill>
                    <a:srgbClr val="063DE8"/>
                  </a:solidFill>
                  <a:latin typeface="Arial" pitchFamily="34" charset="0"/>
                </a:rPr>
                <a:t>b</a:t>
              </a:r>
              <a:r>
                <a:rPr lang="en-US" baseline="-25000" smtClean="0">
                  <a:solidFill>
                    <a:srgbClr val="063DE8"/>
                  </a:solidFill>
                  <a:latin typeface="Arial" pitchFamily="34" charset="0"/>
                </a:rPr>
                <a:t>i</a:t>
              </a:r>
              <a:r>
                <a:rPr lang="en-US" smtClean="0">
                  <a:solidFill>
                    <a:srgbClr val="000000"/>
                  </a:solidFill>
                  <a:latin typeface="Arial" pitchFamily="34" charset="0"/>
                </a:rPr>
                <a:t> , </a:t>
              </a:r>
              <a:r>
                <a:rPr lang="en-US" smtClean="0">
                  <a:solidFill>
                    <a:srgbClr val="FC0128"/>
                  </a:solidFill>
                  <a:latin typeface="Arial" pitchFamily="34" charset="0"/>
                </a:rPr>
                <a:t>b</a:t>
              </a:r>
              <a:r>
                <a:rPr lang="en-US" baseline="-25000" smtClean="0">
                  <a:solidFill>
                    <a:srgbClr val="FC0128"/>
                  </a:solidFill>
                  <a:latin typeface="Arial" pitchFamily="34" charset="0"/>
                </a:rPr>
                <a:t>i</a:t>
              </a:r>
              <a:r>
                <a:rPr lang="en-US" baseline="30000" smtClean="0">
                  <a:solidFill>
                    <a:srgbClr val="FC0128"/>
                  </a:solidFill>
                  <a:latin typeface="Arial" pitchFamily="34" charset="0"/>
                </a:rPr>
                <a:t>*</a:t>
              </a:r>
              <a:r>
                <a:rPr lang="en-US" smtClean="0">
                  <a:solidFill>
                    <a:srgbClr val="FC0128"/>
                  </a:solidFill>
                  <a:latin typeface="Arial" pitchFamily="34" charset="0"/>
                </a:rPr>
                <a:t> </a:t>
              </a:r>
              <a:r>
                <a:rPr lang="en-US" smtClean="0">
                  <a:solidFill>
                    <a:srgbClr val="000000"/>
                  </a:solidFill>
                  <a:latin typeface="Arial" pitchFamily="34" charset="0"/>
                </a:rPr>
                <a:t>, </a:t>
              </a:r>
              <a:r>
                <a:rPr lang="en-US" smtClean="0">
                  <a:solidFill>
                    <a:srgbClr val="FC0128"/>
                  </a:solidFill>
                  <a:latin typeface="Arial" pitchFamily="34" charset="0"/>
                </a:rPr>
                <a:t>y</a:t>
              </a:r>
              <a:r>
                <a:rPr lang="en-US" baseline="-25000" smtClean="0">
                  <a:solidFill>
                    <a:srgbClr val="FC0128"/>
                  </a:solidFill>
                  <a:latin typeface="Arial" pitchFamily="34" charset="0"/>
                </a:rPr>
                <a:t>j</a:t>
              </a:r>
              <a:r>
                <a:rPr lang="en-US" smtClean="0">
                  <a:solidFill>
                    <a:srgbClr val="000000"/>
                  </a:solidFill>
                  <a:latin typeface="Arial" pitchFamily="34" charset="0"/>
                </a:rPr>
                <a:t> , </a:t>
              </a:r>
              <a:r>
                <a:rPr lang="en-US" smtClean="0">
                  <a:solidFill>
                    <a:srgbClr val="063DE8"/>
                  </a:solidFill>
                  <a:latin typeface="Arial" pitchFamily="34" charset="0"/>
                </a:rPr>
                <a:t>y</a:t>
              </a:r>
              <a:r>
                <a:rPr lang="en-US" baseline="-25000" smtClean="0">
                  <a:solidFill>
                    <a:srgbClr val="063DE8"/>
                  </a:solidFill>
                  <a:latin typeface="Arial" pitchFamily="34" charset="0"/>
                </a:rPr>
                <a:t>j</a:t>
              </a:r>
              <a:r>
                <a:rPr lang="en-US" baseline="30000" smtClean="0">
                  <a:solidFill>
                    <a:srgbClr val="063DE8"/>
                  </a:solidFill>
                  <a:latin typeface="Arial" pitchFamily="34" charset="0"/>
                </a:rPr>
                <a:t>*</a:t>
              </a:r>
              <a:r>
                <a:rPr lang="en-US" smtClean="0">
                  <a:solidFill>
                    <a:srgbClr val="063DE8"/>
                  </a:solidFill>
                  <a:latin typeface="Arial" pitchFamily="34" charset="0"/>
                </a:rPr>
                <a:t> </a:t>
              </a:r>
              <a:r>
                <a:rPr lang="en-US" smtClean="0">
                  <a:solidFill>
                    <a:srgbClr val="000000"/>
                  </a:solidFill>
                  <a:latin typeface="Arial" pitchFamily="34" charset="0"/>
                </a:rPr>
                <a:t>, </a:t>
              </a:r>
              <a:r>
                <a:rPr lang="en-US" smtClean="0">
                  <a:solidFill>
                    <a:srgbClr val="00AE00"/>
                  </a:solidFill>
                  <a:latin typeface="Arial" pitchFamily="34" charset="0"/>
                </a:rPr>
                <a:t>P</a:t>
              </a:r>
              <a:r>
                <a:rPr lang="en-US" baseline="-25000" smtClean="0">
                  <a:solidFill>
                    <a:srgbClr val="00AE00"/>
                  </a:solidFill>
                  <a:latin typeface="Arial" pitchFamily="34" charset="0"/>
                </a:rPr>
                <a:t>e</a:t>
              </a:r>
              <a:r>
                <a:rPr lang="en-US" smtClean="0">
                  <a:solidFill>
                    <a:srgbClr val="00AE00"/>
                  </a:solidFill>
                  <a:latin typeface="Arial" pitchFamily="34" charset="0"/>
                </a:rPr>
                <a:t>, P</a:t>
              </a:r>
              <a:r>
                <a:rPr lang="en-US" baseline="-25000" smtClean="0">
                  <a:solidFill>
                    <a:srgbClr val="00AE00"/>
                  </a:solidFill>
                  <a:latin typeface="Arial" pitchFamily="34" charset="0"/>
                </a:rPr>
                <a:t>db </a:t>
              </a:r>
              <a:r>
                <a:rPr lang="en-US" smtClean="0">
                  <a:solidFill>
                    <a:srgbClr val="000000"/>
                  </a:solidFill>
                  <a:latin typeface="Arial" pitchFamily="34" charset="0"/>
                </a:rPr>
                <a:t>match</a:t>
              </a:r>
            </a:p>
            <a:p>
              <a:pPr defTabSz="746125" eaLnBrk="0" hangingPunct="0"/>
              <a:r>
                <a:rPr lang="en-US" smtClean="0">
                  <a:solidFill>
                    <a:srgbClr val="000000"/>
                  </a:solidFill>
                  <a:latin typeface="Arial" pitchFamily="34" charset="0"/>
                </a:rPr>
                <a:t>               1 sequence mismatch at </a:t>
              </a:r>
              <a:r>
                <a:rPr lang="en-US" smtClean="0">
                  <a:solidFill>
                    <a:srgbClr val="009900"/>
                  </a:solidFill>
                  <a:latin typeface="Arial" pitchFamily="34" charset="0"/>
                </a:rPr>
                <a:t>A</a:t>
              </a:r>
              <a:r>
                <a:rPr lang="en-US" smtClean="0">
                  <a:solidFill>
                    <a:srgbClr val="000000"/>
                  </a:solidFill>
                  <a:latin typeface="Arial" pitchFamily="34" charset="0"/>
                </a:rPr>
                <a:t>:  </a:t>
              </a:r>
              <a:r>
                <a:rPr lang="en-US" smtClean="0">
                  <a:solidFill>
                    <a:srgbClr val="FC0128"/>
                  </a:solidFill>
                  <a:latin typeface="Arial" pitchFamily="34" charset="0"/>
                </a:rPr>
                <a:t>b</a:t>
              </a:r>
              <a:r>
                <a:rPr lang="en-US" baseline="-25000" smtClean="0">
                  <a:solidFill>
                    <a:srgbClr val="FC0128"/>
                  </a:solidFill>
                  <a:latin typeface="Arial" pitchFamily="34" charset="0"/>
                </a:rPr>
                <a:t>i</a:t>
              </a:r>
              <a:r>
                <a:rPr lang="en-US" baseline="30000" smtClean="0">
                  <a:solidFill>
                    <a:srgbClr val="FC0128"/>
                  </a:solidFill>
                  <a:latin typeface="Arial" pitchFamily="34" charset="0"/>
                </a:rPr>
                <a:t>*</a:t>
              </a:r>
              <a:r>
                <a:rPr lang="en-US" smtClean="0">
                  <a:solidFill>
                    <a:srgbClr val="FC0128"/>
                  </a:solidFill>
                  <a:latin typeface="Arial" pitchFamily="34" charset="0"/>
                </a:rPr>
                <a:t> </a:t>
              </a:r>
              <a:r>
                <a:rPr lang="en-US" smtClean="0">
                  <a:solidFill>
                    <a:srgbClr val="000000"/>
                  </a:solidFill>
                  <a:latin typeface="Arial" pitchFamily="34" charset="0"/>
                </a:rPr>
                <a:t>, </a:t>
              </a:r>
              <a:r>
                <a:rPr lang="en-US" smtClean="0">
                  <a:solidFill>
                    <a:srgbClr val="FC0128"/>
                  </a:solidFill>
                  <a:latin typeface="Arial" pitchFamily="34" charset="0"/>
                </a:rPr>
                <a:t>y</a:t>
              </a:r>
              <a:r>
                <a:rPr lang="en-US" baseline="-25000" smtClean="0">
                  <a:solidFill>
                    <a:srgbClr val="FC0128"/>
                  </a:solidFill>
                  <a:latin typeface="Arial" pitchFamily="34" charset="0"/>
                </a:rPr>
                <a:t>j</a:t>
              </a:r>
              <a:r>
                <a:rPr lang="en-US" smtClean="0">
                  <a:solidFill>
                    <a:srgbClr val="000000"/>
                  </a:solidFill>
                  <a:latin typeface="Arial" pitchFamily="34" charset="0"/>
                </a:rPr>
                <a:t> match</a:t>
              </a:r>
            </a:p>
            <a:p>
              <a:pPr defTabSz="746125" eaLnBrk="0" hangingPunct="0"/>
              <a:r>
                <a:rPr lang="en-US" smtClean="0">
                  <a:solidFill>
                    <a:srgbClr val="000000"/>
                  </a:solidFill>
                  <a:latin typeface="Arial" pitchFamily="34" charset="0"/>
                </a:rPr>
                <a:t> 2 sequence mismatches at </a:t>
              </a:r>
              <a:r>
                <a:rPr lang="en-US" smtClean="0">
                  <a:solidFill>
                    <a:srgbClr val="009900"/>
                  </a:solidFill>
                  <a:latin typeface="Arial" pitchFamily="34" charset="0"/>
                </a:rPr>
                <a:t>A</a:t>
              </a:r>
              <a:r>
                <a:rPr lang="en-US" smtClean="0">
                  <a:solidFill>
                    <a:srgbClr val="000000"/>
                  </a:solidFill>
                  <a:latin typeface="Arial" pitchFamily="34" charset="0"/>
                </a:rPr>
                <a:t> and P:  </a:t>
              </a:r>
              <a:r>
                <a:rPr lang="en-US" smtClean="0">
                  <a:solidFill>
                    <a:srgbClr val="FC0128"/>
                  </a:solidFill>
                  <a:latin typeface="Arial" pitchFamily="34" charset="0"/>
                </a:rPr>
                <a:t>y</a:t>
              </a:r>
              <a:r>
                <a:rPr lang="en-US" baseline="-25000" smtClean="0">
                  <a:solidFill>
                    <a:srgbClr val="FC0128"/>
                  </a:solidFill>
                  <a:latin typeface="Arial" pitchFamily="34" charset="0"/>
                </a:rPr>
                <a:t>j</a:t>
              </a:r>
              <a:r>
                <a:rPr lang="en-US" smtClean="0">
                  <a:solidFill>
                    <a:srgbClr val="000000"/>
                  </a:solidFill>
                  <a:latin typeface="Arial" pitchFamily="34" charset="0"/>
                </a:rPr>
                <a:t> matches </a:t>
              </a:r>
            </a:p>
          </p:txBody>
        </p:sp>
        <p:grpSp>
          <p:nvGrpSpPr>
            <p:cNvPr id="554054" name="Group 70"/>
            <p:cNvGrpSpPr>
              <a:grpSpLocks/>
            </p:cNvGrpSpPr>
            <p:nvPr/>
          </p:nvGrpSpPr>
          <p:grpSpPr bwMode="auto">
            <a:xfrm>
              <a:off x="978" y="2070"/>
              <a:ext cx="4112" cy="1128"/>
              <a:chOff x="978" y="2070"/>
              <a:chExt cx="4112" cy="1128"/>
            </a:xfrm>
          </p:grpSpPr>
          <p:sp>
            <p:nvSpPr>
              <p:cNvPr id="554043" name="Line 59"/>
              <p:cNvSpPr>
                <a:spLocks noChangeShapeType="1"/>
              </p:cNvSpPr>
              <p:nvPr/>
            </p:nvSpPr>
            <p:spPr bwMode="auto">
              <a:xfrm>
                <a:off x="978" y="3122"/>
                <a:ext cx="1318" cy="0"/>
              </a:xfrm>
              <a:prstGeom prst="line">
                <a:avLst/>
              </a:prstGeom>
              <a:noFill/>
              <a:ln w="19050">
                <a:solidFill>
                  <a:srgbClr val="063DE8"/>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39" name="Line 55"/>
              <p:cNvSpPr>
                <a:spLocks noChangeShapeType="1"/>
              </p:cNvSpPr>
              <p:nvPr/>
            </p:nvSpPr>
            <p:spPr bwMode="auto">
              <a:xfrm>
                <a:off x="4909" y="2357"/>
                <a:ext cx="6" cy="841"/>
              </a:xfrm>
              <a:prstGeom prst="line">
                <a:avLst/>
              </a:prstGeom>
              <a:noFill/>
              <a:ln w="28575">
                <a:solidFill>
                  <a:srgbClr val="00AE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40" name="Rectangle 56"/>
              <p:cNvSpPr>
                <a:spLocks noChangeArrowheads="1"/>
              </p:cNvSpPr>
              <p:nvPr/>
            </p:nvSpPr>
            <p:spPr bwMode="auto">
              <a:xfrm>
                <a:off x="4784" y="2070"/>
                <a:ext cx="306" cy="219"/>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b="1" smtClean="0">
                    <a:solidFill>
                      <a:srgbClr val="00AE00"/>
                    </a:solidFill>
                    <a:latin typeface="Arial" pitchFamily="34" charset="0"/>
                  </a:rPr>
                  <a:t>P</a:t>
                </a:r>
                <a:r>
                  <a:rPr lang="en-US" b="1" baseline="-25000" smtClean="0">
                    <a:solidFill>
                      <a:srgbClr val="00AE00"/>
                    </a:solidFill>
                    <a:latin typeface="Arial" pitchFamily="34" charset="0"/>
                  </a:rPr>
                  <a:t>db</a:t>
                </a:r>
              </a:p>
            </p:txBody>
          </p:sp>
          <p:sp>
            <p:nvSpPr>
              <p:cNvPr id="554041" name="Line 57"/>
              <p:cNvSpPr>
                <a:spLocks noChangeShapeType="1"/>
              </p:cNvSpPr>
              <p:nvPr/>
            </p:nvSpPr>
            <p:spPr bwMode="auto">
              <a:xfrm>
                <a:off x="2330" y="2805"/>
                <a:ext cx="0" cy="393"/>
              </a:xfrm>
              <a:prstGeom prst="line">
                <a:avLst/>
              </a:prstGeom>
              <a:noFill/>
              <a:ln w="50800">
                <a:solidFill>
                  <a:srgbClr val="063DE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42" name="Rectangle 58"/>
              <p:cNvSpPr>
                <a:spLocks noChangeArrowheads="1"/>
              </p:cNvSpPr>
              <p:nvPr/>
            </p:nvSpPr>
            <p:spPr bwMode="auto">
              <a:xfrm>
                <a:off x="1224" y="2868"/>
                <a:ext cx="625" cy="219"/>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b="1" smtClean="0">
                    <a:solidFill>
                      <a:srgbClr val="063DE8"/>
                    </a:solidFill>
                    <a:latin typeface="Arial" pitchFamily="34" charset="0"/>
                  </a:rPr>
                  <a:t>b</a:t>
                </a:r>
                <a:r>
                  <a:rPr lang="en-US" b="1" baseline="-25000" smtClean="0">
                    <a:solidFill>
                      <a:srgbClr val="063DE8"/>
                    </a:solidFill>
                    <a:latin typeface="Arial" pitchFamily="34" charset="0"/>
                  </a:rPr>
                  <a:t>i </a:t>
                </a:r>
                <a:r>
                  <a:rPr lang="en-US" b="1" smtClean="0">
                    <a:solidFill>
                      <a:srgbClr val="063DE8"/>
                    </a:solidFill>
                    <a:latin typeface="Arial" pitchFamily="34" charset="0"/>
                  </a:rPr>
                  <a:t>+ </a:t>
                </a:r>
                <a:r>
                  <a:rPr lang="en-US" b="1" smtClean="0">
                    <a:solidFill>
                      <a:srgbClr val="009900"/>
                    </a:solidFill>
                    <a:latin typeface="Arial" pitchFamily="34" charset="0"/>
                  </a:rPr>
                  <a:t>P</a:t>
                </a:r>
                <a:r>
                  <a:rPr lang="en-US" b="1" baseline="-25000" smtClean="0">
                    <a:solidFill>
                      <a:srgbClr val="009900"/>
                    </a:solidFill>
                    <a:latin typeface="Arial" pitchFamily="34" charset="0"/>
                  </a:rPr>
                  <a:t>gap</a:t>
                </a:r>
              </a:p>
            </p:txBody>
          </p:sp>
          <p:sp>
            <p:nvSpPr>
              <p:cNvPr id="554044" name="Rectangle 60"/>
              <p:cNvSpPr>
                <a:spLocks noChangeArrowheads="1"/>
              </p:cNvSpPr>
              <p:nvPr/>
            </p:nvSpPr>
            <p:spPr bwMode="auto">
              <a:xfrm>
                <a:off x="3229" y="2868"/>
                <a:ext cx="271" cy="219"/>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b="1" smtClean="0">
                    <a:solidFill>
                      <a:srgbClr val="FC0128"/>
                    </a:solidFill>
                    <a:latin typeface="Arial" pitchFamily="34" charset="0"/>
                  </a:rPr>
                  <a:t>b</a:t>
                </a:r>
                <a:r>
                  <a:rPr lang="en-US" b="1" baseline="-25000" smtClean="0">
                    <a:solidFill>
                      <a:srgbClr val="FC0128"/>
                    </a:solidFill>
                    <a:latin typeface="Arial" pitchFamily="34" charset="0"/>
                  </a:rPr>
                  <a:t>i</a:t>
                </a:r>
                <a:r>
                  <a:rPr lang="en-US" b="1" baseline="30000" smtClean="0">
                    <a:solidFill>
                      <a:srgbClr val="FC0128"/>
                    </a:solidFill>
                    <a:latin typeface="Arial" pitchFamily="34" charset="0"/>
                  </a:rPr>
                  <a:t> *</a:t>
                </a:r>
              </a:p>
            </p:txBody>
          </p:sp>
          <p:sp>
            <p:nvSpPr>
              <p:cNvPr id="554045" name="Line 61"/>
              <p:cNvSpPr>
                <a:spLocks noChangeShapeType="1"/>
              </p:cNvSpPr>
              <p:nvPr/>
            </p:nvSpPr>
            <p:spPr bwMode="auto">
              <a:xfrm>
                <a:off x="2370" y="3122"/>
                <a:ext cx="2511" cy="0"/>
              </a:xfrm>
              <a:prstGeom prst="line">
                <a:avLst/>
              </a:prstGeom>
              <a:noFill/>
              <a:ln w="57150">
                <a:solidFill>
                  <a:srgbClr val="FC0128"/>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46" name="Rectangle 62"/>
              <p:cNvSpPr>
                <a:spLocks noChangeArrowheads="1"/>
              </p:cNvSpPr>
              <p:nvPr/>
            </p:nvSpPr>
            <p:spPr bwMode="auto">
              <a:xfrm>
                <a:off x="3229" y="2591"/>
                <a:ext cx="654" cy="219"/>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793" tIns="36249" rIns="73793" bIns="36249">
                <a:spAutoFit/>
              </a:bodyPr>
              <a:lstStyle/>
              <a:p>
                <a:pPr defTabSz="746125" eaLnBrk="0" hangingPunct="0"/>
                <a:r>
                  <a:rPr lang="en-US" b="1" smtClean="0">
                    <a:solidFill>
                      <a:srgbClr val="063DE8"/>
                    </a:solidFill>
                    <a:latin typeface="Arial" pitchFamily="34" charset="0"/>
                  </a:rPr>
                  <a:t>y</a:t>
                </a:r>
                <a:r>
                  <a:rPr lang="en-US" b="1" baseline="-25000" smtClean="0">
                    <a:solidFill>
                      <a:srgbClr val="063DE8"/>
                    </a:solidFill>
                    <a:latin typeface="Arial" pitchFamily="34" charset="0"/>
                  </a:rPr>
                  <a:t>j</a:t>
                </a:r>
                <a:r>
                  <a:rPr lang="en-US" b="1" baseline="30000" smtClean="0">
                    <a:solidFill>
                      <a:srgbClr val="063DE8"/>
                    </a:solidFill>
                    <a:latin typeface="Arial" pitchFamily="34" charset="0"/>
                  </a:rPr>
                  <a:t>* </a:t>
                </a:r>
                <a:r>
                  <a:rPr lang="en-US" b="1" smtClean="0">
                    <a:solidFill>
                      <a:srgbClr val="063DE8"/>
                    </a:solidFill>
                    <a:latin typeface="Arial" pitchFamily="34" charset="0"/>
                  </a:rPr>
                  <a:t>+ </a:t>
                </a:r>
                <a:r>
                  <a:rPr lang="en-US" b="1" smtClean="0">
                    <a:solidFill>
                      <a:srgbClr val="009900"/>
                    </a:solidFill>
                    <a:latin typeface="Arial" pitchFamily="34" charset="0"/>
                  </a:rPr>
                  <a:t>P</a:t>
                </a:r>
                <a:r>
                  <a:rPr lang="en-US" b="1" baseline="-25000" smtClean="0">
                    <a:solidFill>
                      <a:srgbClr val="009900"/>
                    </a:solidFill>
                    <a:latin typeface="Arial" pitchFamily="34" charset="0"/>
                  </a:rPr>
                  <a:t>gap</a:t>
                </a:r>
              </a:p>
            </p:txBody>
          </p:sp>
          <p:sp>
            <p:nvSpPr>
              <p:cNvPr id="554047" name="Line 63"/>
              <p:cNvSpPr>
                <a:spLocks noChangeShapeType="1"/>
              </p:cNvSpPr>
              <p:nvPr/>
            </p:nvSpPr>
            <p:spPr bwMode="auto">
              <a:xfrm flipV="1">
                <a:off x="2791" y="2839"/>
                <a:ext cx="2109" cy="6"/>
              </a:xfrm>
              <a:prstGeom prst="line">
                <a:avLst/>
              </a:prstGeom>
              <a:noFill/>
              <a:ln w="19050">
                <a:solidFill>
                  <a:srgbClr val="063DE8"/>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48" name="Line 64"/>
              <p:cNvSpPr>
                <a:spLocks noChangeShapeType="1"/>
              </p:cNvSpPr>
              <p:nvPr/>
            </p:nvSpPr>
            <p:spPr bwMode="auto">
              <a:xfrm>
                <a:off x="4706" y="2696"/>
                <a:ext cx="184"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49" name="Rectangle 65"/>
              <p:cNvSpPr>
                <a:spLocks noChangeArrowheads="1"/>
              </p:cNvSpPr>
              <p:nvPr/>
            </p:nvSpPr>
            <p:spPr bwMode="auto">
              <a:xfrm>
                <a:off x="4650" y="2505"/>
                <a:ext cx="294"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smtClean="0">
                    <a:solidFill>
                      <a:srgbClr val="009900"/>
                    </a:solidFill>
                    <a:latin typeface="Arial" pitchFamily="34" charset="0"/>
                  </a:rPr>
                  <a:t>P</a:t>
                </a:r>
                <a:r>
                  <a:rPr lang="en-US" sz="1200" b="1" baseline="-25000" smtClean="0">
                    <a:solidFill>
                      <a:srgbClr val="009900"/>
                    </a:solidFill>
                    <a:latin typeface="Arial" pitchFamily="34" charset="0"/>
                  </a:rPr>
                  <a:t>gap</a:t>
                </a:r>
              </a:p>
            </p:txBody>
          </p:sp>
          <p:sp>
            <p:nvSpPr>
              <p:cNvPr id="554051" name="Line 67"/>
              <p:cNvSpPr>
                <a:spLocks noChangeShapeType="1"/>
              </p:cNvSpPr>
              <p:nvPr/>
            </p:nvSpPr>
            <p:spPr bwMode="auto">
              <a:xfrm>
                <a:off x="2126" y="2990"/>
                <a:ext cx="184"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sp>
            <p:nvSpPr>
              <p:cNvPr id="554052" name="Rectangle 68"/>
              <p:cNvSpPr>
                <a:spLocks noChangeArrowheads="1"/>
              </p:cNvSpPr>
              <p:nvPr/>
            </p:nvSpPr>
            <p:spPr bwMode="auto">
              <a:xfrm>
                <a:off x="2070" y="2799"/>
                <a:ext cx="294"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smtClean="0">
                    <a:solidFill>
                      <a:srgbClr val="009900"/>
                    </a:solidFill>
                    <a:latin typeface="Arial" pitchFamily="34" charset="0"/>
                  </a:rPr>
                  <a:t>P</a:t>
                </a:r>
                <a:r>
                  <a:rPr lang="en-US" sz="1200" b="1" baseline="-25000" smtClean="0">
                    <a:solidFill>
                      <a:srgbClr val="009900"/>
                    </a:solidFill>
                    <a:latin typeface="Arial" pitchFamily="34" charset="0"/>
                  </a:rPr>
                  <a:t>gap</a:t>
                </a:r>
              </a:p>
            </p:txBody>
          </p:sp>
        </p:grpSp>
      </p:grpSp>
    </p:spTree>
    <p:extLst>
      <p:ext uri="{BB962C8B-B14F-4D97-AF65-F5344CB8AC3E}">
        <p14:creationId xmlns:p14="http://schemas.microsoft.com/office/powerpoint/2010/main" val="8065485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4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Single AA substitutions from a related species</a:t>
            </a:r>
          </a:p>
        </p:txBody>
      </p:sp>
      <p:sp>
        <p:nvSpPr>
          <p:cNvPr id="2" name="Slide Number Placeholder 1"/>
          <p:cNvSpPr>
            <a:spLocks noGrp="1"/>
          </p:cNvSpPr>
          <p:nvPr>
            <p:ph type="sldNum" sz="quarter" idx="11"/>
          </p:nvPr>
        </p:nvSpPr>
        <p:spPr/>
        <p:txBody>
          <a:bodyPr/>
          <a:lstStyle/>
          <a:p>
            <a:fld id="{9752EE0D-6F5D-47D4-8F02-6BACE3275735}" type="slidenum">
              <a:rPr lang="en-US" smtClean="0"/>
              <a:pPr/>
              <a:t>56</a:t>
            </a:fld>
            <a:endParaRPr 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291" b="13081"/>
          <a:stretch/>
        </p:blipFill>
        <p:spPr bwMode="auto">
          <a:xfrm>
            <a:off x="0" y="1333499"/>
            <a:ext cx="9239250" cy="201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6315075" y="1756975"/>
            <a:ext cx="163217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(N)I</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W</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D</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A V</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G(H)</a:t>
            </a:r>
            <a:r>
              <a:rPr kumimoji="0" lang="en-US" sz="1200" b="1" i="0" u="none" strike="noStrike" cap="none" normalizeH="0" baseline="0" dirty="0" smtClean="0">
                <a:ln>
                  <a:noFill/>
                </a:ln>
                <a:solidFill>
                  <a:schemeClr val="tx1"/>
                </a:solidFill>
                <a:effectLst/>
                <a:latin typeface="Arial" pitchFamily="34" charset="0"/>
                <a:cs typeface="Arial" pitchFamily="34" charset="0"/>
              </a:rPr>
              <a:t> </a:t>
            </a:r>
          </a:p>
        </p:txBody>
      </p:sp>
      <p:sp>
        <p:nvSpPr>
          <p:cNvPr id="6" name="Rectangle 5"/>
          <p:cNvSpPr/>
          <p:nvPr/>
        </p:nvSpPr>
        <p:spPr>
          <a:xfrm>
            <a:off x="4880192" y="2033974"/>
            <a:ext cx="4169731" cy="646331"/>
          </a:xfrm>
          <a:prstGeom prst="rect">
            <a:avLst/>
          </a:prstGeom>
        </p:spPr>
        <p:txBody>
          <a:bodyPr wrap="none">
            <a:spAutoFit/>
          </a:bodyPr>
          <a:lstStyle/>
          <a:p>
            <a:r>
              <a:rPr lang="en-US" sz="1200" b="1" dirty="0" smtClean="0"/>
              <a:t>P0C298 </a:t>
            </a:r>
            <a:r>
              <a:rPr lang="en-US" sz="1200" b="1" dirty="0"/>
              <a:t>Toxin </a:t>
            </a:r>
            <a:r>
              <a:rPr lang="en-US" sz="1200" b="1" dirty="0" err="1"/>
              <a:t>Acra</a:t>
            </a:r>
            <a:r>
              <a:rPr lang="en-US" sz="1200" b="1" dirty="0"/>
              <a:t> </a:t>
            </a:r>
            <a:r>
              <a:rPr lang="en-US" sz="1200" b="1" dirty="0" smtClean="0"/>
              <a:t>III-1</a:t>
            </a:r>
          </a:p>
          <a:p>
            <a:r>
              <a:rPr lang="en-US" sz="1200" b="1" dirty="0" err="1"/>
              <a:t>Androctonus</a:t>
            </a:r>
            <a:r>
              <a:rPr lang="en-US" sz="1200" b="1" dirty="0"/>
              <a:t> </a:t>
            </a:r>
            <a:r>
              <a:rPr lang="en-US" sz="1200" b="1" dirty="0" err="1"/>
              <a:t>crassicauda</a:t>
            </a:r>
            <a:r>
              <a:rPr lang="en-US" sz="1200" b="1" dirty="0"/>
              <a:t> (Arabian fat-tailed scorpion)</a:t>
            </a:r>
            <a:endParaRPr lang="en-US" sz="1200" b="1" dirty="0" smtClean="0"/>
          </a:p>
          <a:p>
            <a:r>
              <a:rPr lang="en-US" sz="1200" b="1" dirty="0" smtClean="0"/>
              <a:t>N64G</a:t>
            </a:r>
            <a:endParaRPr lang="en-US" sz="1200" b="1" dirty="0"/>
          </a:p>
        </p:txBody>
      </p:sp>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5668" b="10831"/>
          <a:stretch/>
        </p:blipFill>
        <p:spPr bwMode="auto">
          <a:xfrm>
            <a:off x="-47625" y="3552825"/>
            <a:ext cx="9191625"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
          <p:cNvSpPr>
            <a:spLocks noChangeArrowheads="1"/>
          </p:cNvSpPr>
          <p:nvPr/>
        </p:nvSpPr>
        <p:spPr bwMode="auto">
          <a:xfrm>
            <a:off x="6965057" y="3727876"/>
            <a:ext cx="14446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(G)F</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L</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D</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W(K)</a:t>
            </a:r>
            <a:r>
              <a:rPr kumimoji="0" lang="en-US" sz="1200" b="1" i="0" u="none" strike="noStrike" cap="none" normalizeH="0" baseline="0" dirty="0" smtClean="0">
                <a:ln>
                  <a:noFill/>
                </a:ln>
                <a:solidFill>
                  <a:schemeClr val="tx1"/>
                </a:solidFill>
                <a:effectLst/>
                <a:latin typeface="Arial" pitchFamily="34" charset="0"/>
                <a:cs typeface="Arial" pitchFamily="34" charset="0"/>
              </a:rPr>
              <a:t> </a:t>
            </a:r>
          </a:p>
        </p:txBody>
      </p:sp>
      <p:sp>
        <p:nvSpPr>
          <p:cNvPr id="9" name="Rectangle 8"/>
          <p:cNvSpPr/>
          <p:nvPr/>
        </p:nvSpPr>
        <p:spPr>
          <a:xfrm>
            <a:off x="4267200" y="4143374"/>
            <a:ext cx="4572000" cy="646331"/>
          </a:xfrm>
          <a:prstGeom prst="rect">
            <a:avLst/>
          </a:prstGeom>
        </p:spPr>
        <p:txBody>
          <a:bodyPr>
            <a:spAutoFit/>
          </a:bodyPr>
          <a:lstStyle/>
          <a:p>
            <a:r>
              <a:rPr lang="en-US" sz="1200" b="1" dirty="0" err="1"/>
              <a:t>Lychas</a:t>
            </a:r>
            <a:r>
              <a:rPr lang="en-US" sz="1200" b="1" dirty="0"/>
              <a:t> </a:t>
            </a:r>
            <a:r>
              <a:rPr lang="en-US" sz="1200" b="1" dirty="0" err="1"/>
              <a:t>mucronatus</a:t>
            </a:r>
            <a:r>
              <a:rPr lang="en-US" sz="1200" b="1" dirty="0"/>
              <a:t> (Chinese swimming scorpion</a:t>
            </a:r>
            <a:r>
              <a:rPr lang="en-US" sz="1200" b="1" dirty="0" smtClean="0"/>
              <a:t>)</a:t>
            </a:r>
          </a:p>
          <a:p>
            <a:r>
              <a:rPr lang="en-US" sz="1200" b="1" dirty="0" smtClean="0"/>
              <a:t>D9U2B7 </a:t>
            </a:r>
            <a:r>
              <a:rPr lang="en-US" sz="1200" b="1" dirty="0" err="1"/>
              <a:t>Bradykinin</a:t>
            </a:r>
            <a:r>
              <a:rPr lang="en-US" sz="1200" b="1" dirty="0"/>
              <a:t>-potentiating peptide </a:t>
            </a:r>
            <a:r>
              <a:rPr lang="en-US" sz="1200" b="1" dirty="0" smtClean="0"/>
              <a:t>NDBP12</a:t>
            </a:r>
          </a:p>
          <a:p>
            <a:r>
              <a:rPr lang="en-US" sz="1200" b="1" dirty="0" smtClean="0"/>
              <a:t>K34D </a:t>
            </a:r>
            <a:endParaRPr lang="en-US" sz="1200" b="1" dirty="0"/>
          </a:p>
        </p:txBody>
      </p:sp>
    </p:spTree>
    <p:extLst>
      <p:ext uri="{BB962C8B-B14F-4D97-AF65-F5344CB8AC3E}">
        <p14:creationId xmlns:p14="http://schemas.microsoft.com/office/powerpoint/2010/main" val="68586159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1"/>
          </p:nvPr>
        </p:nvSpPr>
        <p:spPr/>
        <p:txBody>
          <a:bodyPr/>
          <a:lstStyle/>
          <a:p>
            <a:fld id="{9B212293-03F1-44AD-A1A3-3358B88E8357}" type="slidenum">
              <a:rPr lang="en-US" smtClean="0"/>
              <a:pPr/>
              <a:t>57</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4513"/>
            <a:ext cx="922020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6581775" y="1080700"/>
            <a:ext cx="166584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(S)T I</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W</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G I</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S(L)</a:t>
            </a:r>
            <a:r>
              <a:rPr kumimoji="0" lang="en-US" sz="1200" b="1" i="0" u="none" strike="noStrike" cap="none" normalizeH="0" baseline="0" dirty="0" smtClean="0">
                <a:ln>
                  <a:noFill/>
                </a:ln>
                <a:solidFill>
                  <a:schemeClr val="tx1"/>
                </a:solidFill>
                <a:effectLst/>
                <a:latin typeface="Arial" pitchFamily="34" charset="0"/>
                <a:cs typeface="Arial" pitchFamily="34" charset="0"/>
              </a:rPr>
              <a:t> </a:t>
            </a:r>
          </a:p>
        </p:txBody>
      </p:sp>
      <p:sp>
        <p:nvSpPr>
          <p:cNvPr id="6" name="Rectangle 5"/>
          <p:cNvSpPr/>
          <p:nvPr/>
        </p:nvSpPr>
        <p:spPr>
          <a:xfrm>
            <a:off x="4162425" y="1218515"/>
            <a:ext cx="4572000" cy="646331"/>
          </a:xfrm>
          <a:prstGeom prst="rect">
            <a:avLst/>
          </a:prstGeom>
        </p:spPr>
        <p:txBody>
          <a:bodyPr>
            <a:spAutoFit/>
          </a:bodyPr>
          <a:lstStyle/>
          <a:p>
            <a:r>
              <a:rPr lang="en-US" sz="1200" b="1" dirty="0" smtClean="0"/>
              <a:t>C5J886 </a:t>
            </a:r>
            <a:r>
              <a:rPr lang="en-US" sz="1200" b="1" dirty="0"/>
              <a:t>Non-disulfide-bridged peptide </a:t>
            </a:r>
            <a:r>
              <a:rPr lang="en-US" sz="1200" b="1" dirty="0" smtClean="0"/>
              <a:t>5.7</a:t>
            </a:r>
          </a:p>
          <a:p>
            <a:r>
              <a:rPr lang="en-US" sz="1200" b="1" dirty="0" err="1"/>
              <a:t>Opisthacanthus</a:t>
            </a:r>
            <a:r>
              <a:rPr lang="en-US" sz="1200" b="1" dirty="0"/>
              <a:t> </a:t>
            </a:r>
            <a:r>
              <a:rPr lang="en-US" sz="1200" b="1" dirty="0" err="1"/>
              <a:t>cayaporum</a:t>
            </a:r>
            <a:r>
              <a:rPr lang="en-US" sz="1200" b="1" dirty="0"/>
              <a:t> (South American scorpion)</a:t>
            </a:r>
          </a:p>
          <a:p>
            <a:r>
              <a:rPr lang="en-US" sz="1200" b="1" dirty="0" smtClean="0"/>
              <a:t>A27T </a:t>
            </a:r>
            <a:endParaRPr lang="en-US" sz="1200" b="1" dirty="0"/>
          </a:p>
        </p:txBody>
      </p:sp>
    </p:spTree>
    <p:extLst>
      <p:ext uri="{BB962C8B-B14F-4D97-AF65-F5344CB8AC3E}">
        <p14:creationId xmlns:p14="http://schemas.microsoft.com/office/powerpoint/2010/main" val="157459095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25582" b="12790"/>
          <a:stretch/>
        </p:blipFill>
        <p:spPr bwMode="auto">
          <a:xfrm>
            <a:off x="0" y="4076700"/>
            <a:ext cx="923925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Single AA substitutions from a related species</a:t>
            </a:r>
            <a:endParaRPr lang="en-US"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58</a:t>
            </a:fld>
            <a:endParaRPr lang="en-US"/>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5588" b="12059"/>
          <a:stretch/>
        </p:blipFill>
        <p:spPr bwMode="auto">
          <a:xfrm>
            <a:off x="123825" y="1285190"/>
            <a:ext cx="9248775" cy="201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6953250" y="823525"/>
            <a:ext cx="20104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(Y)V</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A</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E</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M</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G</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A</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T</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P T(-)</a:t>
            </a:r>
            <a:r>
              <a:rPr kumimoji="0" lang="en-US" sz="1200" b="1" i="0" u="none" strike="noStrike" cap="none" normalizeH="0" baseline="0" dirty="0" smtClean="0">
                <a:ln>
                  <a:noFill/>
                </a:ln>
                <a:solidFill>
                  <a:schemeClr val="tx1"/>
                </a:solidFill>
                <a:effectLst/>
                <a:latin typeface="Arial" pitchFamily="34" charset="0"/>
                <a:cs typeface="Arial" pitchFamily="34" charset="0"/>
              </a:rPr>
              <a:t> </a:t>
            </a:r>
          </a:p>
        </p:txBody>
      </p:sp>
      <p:sp>
        <p:nvSpPr>
          <p:cNvPr id="6" name="Rectangle 5"/>
          <p:cNvSpPr/>
          <p:nvPr/>
        </p:nvSpPr>
        <p:spPr>
          <a:xfrm>
            <a:off x="7058151" y="1100524"/>
            <a:ext cx="248786" cy="369332"/>
          </a:xfrm>
          <a:prstGeom prst="rect">
            <a:avLst/>
          </a:prstGeom>
        </p:spPr>
        <p:txBody>
          <a:bodyPr wrap="none">
            <a:spAutoFit/>
          </a:bodyPr>
          <a:lstStyle/>
          <a:p>
            <a:r>
              <a:rPr lang="en-US" dirty="0" smtClean="0"/>
              <a:t> </a:t>
            </a:r>
            <a:endParaRPr lang="en-US" dirty="0"/>
          </a:p>
        </p:txBody>
      </p:sp>
      <p:sp>
        <p:nvSpPr>
          <p:cNvPr id="8" name="Rectangle 7"/>
          <p:cNvSpPr/>
          <p:nvPr/>
        </p:nvSpPr>
        <p:spPr>
          <a:xfrm>
            <a:off x="6041869" y="1117520"/>
            <a:ext cx="3102131" cy="646331"/>
          </a:xfrm>
          <a:prstGeom prst="rect">
            <a:avLst/>
          </a:prstGeom>
          <a:solidFill>
            <a:schemeClr val="bg1"/>
          </a:solidFill>
        </p:spPr>
        <p:txBody>
          <a:bodyPr wrap="none">
            <a:spAutoFit/>
          </a:bodyPr>
          <a:lstStyle/>
          <a:p>
            <a:r>
              <a:rPr lang="en-US" sz="1200" b="1" dirty="0" smtClean="0"/>
              <a:t>P83239 Pandinin-1</a:t>
            </a:r>
          </a:p>
          <a:p>
            <a:r>
              <a:rPr lang="en-US" sz="1200" b="1" dirty="0" err="1"/>
              <a:t>Pandinus</a:t>
            </a:r>
            <a:r>
              <a:rPr lang="en-US" sz="1200" b="1" dirty="0"/>
              <a:t> imperator (Emperor scorpion</a:t>
            </a:r>
            <a:r>
              <a:rPr lang="en-US" sz="1200" b="1" dirty="0" smtClean="0"/>
              <a:t>)</a:t>
            </a:r>
          </a:p>
          <a:p>
            <a:r>
              <a:rPr lang="en-US" sz="1200" b="1" dirty="0"/>
              <a:t>I39M</a:t>
            </a:r>
            <a:r>
              <a:rPr lang="en-US" sz="1200" b="1" dirty="0" smtClean="0"/>
              <a:t> </a:t>
            </a:r>
            <a:endParaRPr lang="en-US" sz="1200" b="1" dirty="0"/>
          </a:p>
        </p:txBody>
      </p:sp>
      <p:sp>
        <p:nvSpPr>
          <p:cNvPr id="13" name="Rectangle 12"/>
          <p:cNvSpPr/>
          <p:nvPr/>
        </p:nvSpPr>
        <p:spPr>
          <a:xfrm>
            <a:off x="5904084" y="4076700"/>
            <a:ext cx="3102131" cy="646331"/>
          </a:xfrm>
          <a:prstGeom prst="rect">
            <a:avLst/>
          </a:prstGeom>
          <a:solidFill>
            <a:schemeClr val="bg1"/>
          </a:solidFill>
        </p:spPr>
        <p:txBody>
          <a:bodyPr wrap="none">
            <a:spAutoFit/>
          </a:bodyPr>
          <a:lstStyle/>
          <a:p>
            <a:r>
              <a:rPr lang="en-US" sz="1200" b="1" dirty="0" smtClean="0"/>
              <a:t>P83240 Pandinin-2</a:t>
            </a:r>
          </a:p>
          <a:p>
            <a:r>
              <a:rPr lang="en-US" sz="1200" b="1" dirty="0" err="1"/>
              <a:t>Pandinus</a:t>
            </a:r>
            <a:r>
              <a:rPr lang="en-US" sz="1200" b="1" dirty="0"/>
              <a:t> imperator (Emperor scorpion</a:t>
            </a:r>
            <a:r>
              <a:rPr lang="en-US" sz="1200" b="1" dirty="0" smtClean="0"/>
              <a:t>)</a:t>
            </a:r>
          </a:p>
          <a:p>
            <a:r>
              <a:rPr lang="en-US" sz="1200" b="1" dirty="0" smtClean="0"/>
              <a:t>L12A </a:t>
            </a:r>
            <a:endParaRPr lang="en-US" sz="1200" b="1" dirty="0"/>
          </a:p>
        </p:txBody>
      </p:sp>
      <p:sp>
        <p:nvSpPr>
          <p:cNvPr id="10" name="Rectangle 6"/>
          <p:cNvSpPr>
            <a:spLocks noChangeArrowheads="1"/>
          </p:cNvSpPr>
          <p:nvPr/>
        </p:nvSpPr>
        <p:spPr bwMode="auto">
          <a:xfrm>
            <a:off x="6910770" y="3938200"/>
            <a:ext cx="2095445" cy="276999"/>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(A)L</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A</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G</a:t>
            </a:r>
            <a:r>
              <a:rPr kumimoji="0" lang="en-US" sz="1200" b="1" i="0" u="none" strike="noStrike" cap="none" normalizeH="0" baseline="0" dirty="0" smtClean="0">
                <a:ln>
                  <a:noFill/>
                </a:ln>
                <a:solidFill>
                  <a:srgbClr val="FF0000"/>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A</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L</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K</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A</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I</a:t>
            </a:r>
            <a:r>
              <a:rPr kumimoji="0" lang="en-US" sz="1200" b="1" i="0" u="none" strike="noStrike" cap="none" normalizeH="0" baseline="0" dirty="0" smtClean="0">
                <a:ln>
                  <a:noFill/>
                </a:ln>
                <a:solidFill>
                  <a:srgbClr val="FF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P</a:t>
            </a:r>
            <a:r>
              <a:rPr kumimoji="0" lang="en-US" sz="1200" b="1" i="0" u="none" strike="noStrike" cap="none" normalizeH="0" baseline="0" dirty="0" smtClean="0">
                <a:ln>
                  <a:noFill/>
                </a:ln>
                <a:solidFill>
                  <a:srgbClr val="0000FF"/>
                </a:solidFill>
                <a:effectLst/>
                <a:latin typeface="Arial Unicode MS" pitchFamily="34" charset="-128"/>
                <a:cs typeface="Arial" pitchFamily="34" charset="0"/>
              </a:rPr>
              <a:t>\</a:t>
            </a:r>
            <a:r>
              <a:rPr kumimoji="0" lang="en-US" sz="1200" b="1" i="0" u="none" strike="noStrike" cap="none" normalizeH="0" baseline="0" dirty="0" smtClean="0">
                <a:ln>
                  <a:noFill/>
                </a:ln>
                <a:solidFill>
                  <a:schemeClr val="tx1"/>
                </a:solidFill>
                <a:effectLst/>
                <a:latin typeface="Arial Unicode MS" pitchFamily="34" charset="-128"/>
                <a:cs typeface="Arial" pitchFamily="34" charset="0"/>
              </a:rPr>
              <a:t>S(L)</a:t>
            </a:r>
            <a:r>
              <a:rPr kumimoji="0" lang="en-US" sz="1200" b="1"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15559441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Centipede </a:t>
            </a:r>
            <a:r>
              <a:rPr lang="en-US" dirty="0" err="1" smtClean="0"/>
              <a:t>Scolopendra</a:t>
            </a:r>
            <a:r>
              <a:rPr lang="en-US" dirty="0" smtClean="0"/>
              <a:t> </a:t>
            </a:r>
            <a:r>
              <a:rPr lang="en-US" dirty="0" err="1" smtClean="0"/>
              <a:t>morsitans</a:t>
            </a:r>
            <a:r>
              <a:rPr lang="en-US" dirty="0" smtClean="0"/>
              <a:t> </a:t>
            </a:r>
            <a:r>
              <a:rPr lang="en-US" dirty="0" err="1" smtClean="0"/>
              <a:t>Glenmorgan</a:t>
            </a:r>
            <a:r>
              <a:rPr lang="en-US" dirty="0" smtClean="0"/>
              <a:t> - New Guinea</a:t>
            </a:r>
            <a:endParaRPr lang="en-US"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59</a:t>
            </a:fld>
            <a:endParaRPr lang="en-US"/>
          </a:p>
        </p:txBody>
      </p:sp>
      <p:sp>
        <p:nvSpPr>
          <p:cNvPr id="5" name="Rectangle 4"/>
          <p:cNvSpPr/>
          <p:nvPr/>
        </p:nvSpPr>
        <p:spPr>
          <a:xfrm>
            <a:off x="301336" y="951636"/>
            <a:ext cx="4572000" cy="1015663"/>
          </a:xfrm>
          <a:prstGeom prst="rect">
            <a:avLst/>
          </a:prstGeom>
        </p:spPr>
        <p:txBody>
          <a:bodyPr>
            <a:spAutoFit/>
          </a:bodyPr>
          <a:lstStyle/>
          <a:p>
            <a:r>
              <a:rPr lang="en-US" sz="1200" dirty="0" smtClean="0"/>
              <a:t>500 </a:t>
            </a:r>
            <a:r>
              <a:rPr lang="en-US" sz="1200" dirty="0" err="1" smtClean="0"/>
              <a:t>ng</a:t>
            </a:r>
            <a:endParaRPr lang="en-US" sz="1200" dirty="0" smtClean="0"/>
          </a:p>
          <a:p>
            <a:r>
              <a:rPr lang="en-US" sz="1200" dirty="0" smtClean="0"/>
              <a:t>77 </a:t>
            </a:r>
            <a:r>
              <a:rPr lang="en-US" sz="1200" dirty="0"/>
              <a:t>protein groups </a:t>
            </a:r>
            <a:endParaRPr lang="en-US" sz="1200" dirty="0" smtClean="0"/>
          </a:p>
          <a:p>
            <a:r>
              <a:rPr lang="en-US" sz="1200" dirty="0" smtClean="0"/>
              <a:t>104 </a:t>
            </a:r>
            <a:r>
              <a:rPr lang="en-US" sz="1200" dirty="0"/>
              <a:t>distinct </a:t>
            </a:r>
            <a:r>
              <a:rPr lang="en-US" sz="1200" dirty="0" smtClean="0"/>
              <a:t>proteins (27 isoforms/family members)</a:t>
            </a:r>
          </a:p>
          <a:p>
            <a:r>
              <a:rPr lang="en-US" sz="1200" dirty="0" smtClean="0"/>
              <a:t>3154 MS/</a:t>
            </a:r>
            <a:r>
              <a:rPr lang="en-US" sz="1200" dirty="0"/>
              <a:t>M</a:t>
            </a:r>
            <a:r>
              <a:rPr lang="en-US" sz="1200" dirty="0" smtClean="0"/>
              <a:t>S spectra</a:t>
            </a:r>
          </a:p>
          <a:p>
            <a:r>
              <a:rPr lang="en-US" sz="1200" dirty="0" smtClean="0"/>
              <a:t>713 distinct peptides</a:t>
            </a:r>
          </a:p>
        </p:txBody>
      </p:sp>
      <p:graphicFrame>
        <p:nvGraphicFramePr>
          <p:cNvPr id="7" name="Object 6"/>
          <p:cNvGraphicFramePr>
            <a:graphicFrameLocks noChangeAspect="1"/>
          </p:cNvGraphicFramePr>
          <p:nvPr>
            <p:extLst>
              <p:ext uri="{D42A27DB-BD31-4B8C-83A1-F6EECF244321}">
                <p14:modId xmlns:p14="http://schemas.microsoft.com/office/powerpoint/2010/main" val="3949028348"/>
              </p:ext>
            </p:extLst>
          </p:nvPr>
        </p:nvGraphicFramePr>
        <p:xfrm>
          <a:off x="4284210" y="951636"/>
          <a:ext cx="4057650" cy="5210175"/>
        </p:xfrm>
        <a:graphic>
          <a:graphicData uri="http://schemas.openxmlformats.org/presentationml/2006/ole">
            <mc:AlternateContent xmlns:mc="http://schemas.openxmlformats.org/markup-compatibility/2006">
              <mc:Choice xmlns:v="urn:schemas-microsoft-com:vml" Requires="v">
                <p:oleObj spid="_x0000_s6159" name="Worksheet" r:id="rId3" imgW="4057785" imgH="5210054" progId="Excel.Sheet.12">
                  <p:embed/>
                </p:oleObj>
              </mc:Choice>
              <mc:Fallback>
                <p:oleObj name="Worksheet" r:id="rId3" imgW="4057785" imgH="5210054" progId="Excel.Sheet.12">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210" y="951636"/>
                        <a:ext cx="405765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4665661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Features for </a:t>
            </a:r>
            <a:r>
              <a:rPr lang="en-US" i="1" dirty="0" smtClean="0"/>
              <a:t>de novo </a:t>
            </a:r>
            <a:r>
              <a:rPr lang="en-US" dirty="0" smtClean="0"/>
              <a:t>MS/MS Sequencing </a:t>
            </a:r>
            <a:r>
              <a:rPr lang="en-US" dirty="0"/>
              <a:t>of </a:t>
            </a:r>
            <a:r>
              <a:rPr lang="en-US" dirty="0" smtClean="0"/>
              <a:t>Proteins</a:t>
            </a:r>
            <a:endParaRPr lang="en-US"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6</a:t>
            </a:fld>
            <a:endParaRPr lang="en-US"/>
          </a:p>
        </p:txBody>
      </p:sp>
      <p:sp>
        <p:nvSpPr>
          <p:cNvPr id="4" name="TextBox 3"/>
          <p:cNvSpPr txBox="1"/>
          <p:nvPr/>
        </p:nvSpPr>
        <p:spPr>
          <a:xfrm>
            <a:off x="295423" y="1589650"/>
            <a:ext cx="8510952" cy="2677656"/>
          </a:xfrm>
          <a:prstGeom prst="rect">
            <a:avLst/>
          </a:prstGeom>
          <a:noFill/>
        </p:spPr>
        <p:txBody>
          <a:bodyPr wrap="square" rtlCol="0">
            <a:spAutoFit/>
          </a:bodyPr>
          <a:lstStyle/>
          <a:p>
            <a:pPr marL="285750" indent="-285750">
              <a:buClr>
                <a:srgbClr val="006699"/>
              </a:buClr>
              <a:buFont typeface="Arial" pitchFamily="34" charset="0"/>
              <a:buChar char="•"/>
            </a:pPr>
            <a:r>
              <a:rPr lang="en-US" sz="2400" dirty="0" smtClean="0">
                <a:latin typeface="Calibri" pitchFamily="34" charset="0"/>
                <a:cs typeface="Calibri" pitchFamily="34" charset="0"/>
              </a:rPr>
              <a:t>Overlapping </a:t>
            </a:r>
            <a:r>
              <a:rPr lang="en-US" sz="2400" dirty="0">
                <a:latin typeface="Calibri" pitchFamily="34" charset="0"/>
                <a:cs typeface="Calibri" pitchFamily="34" charset="0"/>
              </a:rPr>
              <a:t>peptides </a:t>
            </a:r>
            <a:endParaRPr lang="en-US" sz="2400" dirty="0" smtClean="0">
              <a:latin typeface="Calibri" pitchFamily="34" charset="0"/>
              <a:cs typeface="Calibri" pitchFamily="34" charset="0"/>
            </a:endParaRPr>
          </a:p>
          <a:p>
            <a:pPr marL="742950" lvl="1" indent="-285750">
              <a:buClr>
                <a:srgbClr val="006699"/>
              </a:buClr>
              <a:buFont typeface="Arial" pitchFamily="34" charset="0"/>
              <a:buChar char="•"/>
            </a:pPr>
            <a:r>
              <a:rPr lang="en-US" sz="2400" dirty="0" smtClean="0">
                <a:latin typeface="Calibri" pitchFamily="34" charset="0"/>
                <a:cs typeface="Calibri" pitchFamily="34" charset="0"/>
              </a:rPr>
              <a:t>multiple enzymes, with different specificity</a:t>
            </a:r>
          </a:p>
          <a:p>
            <a:pPr marL="285750" indent="-285750">
              <a:buClr>
                <a:srgbClr val="006699"/>
              </a:buClr>
              <a:buFont typeface="Arial" pitchFamily="34" charset="0"/>
              <a:buChar char="•"/>
            </a:pPr>
            <a:r>
              <a:rPr lang="en-US" sz="2400" dirty="0" smtClean="0">
                <a:latin typeface="Calibri" pitchFamily="34" charset="0"/>
                <a:cs typeface="Calibri" pitchFamily="34" charset="0"/>
              </a:rPr>
              <a:t>Complementary and corroborating MS/MS dissociation methods</a:t>
            </a:r>
          </a:p>
          <a:p>
            <a:pPr marL="742950" lvl="1" indent="-285750">
              <a:buClr>
                <a:srgbClr val="006699"/>
              </a:buClr>
              <a:buFont typeface="Arial" pitchFamily="34" charset="0"/>
              <a:buChar char="•"/>
            </a:pPr>
            <a:r>
              <a:rPr lang="en-US" sz="2400" dirty="0" smtClean="0">
                <a:latin typeface="Calibri" pitchFamily="34" charset="0"/>
                <a:cs typeface="Calibri" pitchFamily="34" charset="0"/>
              </a:rPr>
              <a:t>CID, HCD, ETD (b, y, c, z ions)</a:t>
            </a:r>
          </a:p>
          <a:p>
            <a:pPr marL="742950" lvl="1" indent="-285750">
              <a:buClr>
                <a:srgbClr val="006699"/>
              </a:buClr>
              <a:buFont typeface="Arial" pitchFamily="34" charset="0"/>
              <a:buChar char="•"/>
            </a:pPr>
            <a:r>
              <a:rPr lang="en-US" sz="2400" dirty="0" smtClean="0">
                <a:latin typeface="Calibri" pitchFamily="34" charset="0"/>
                <a:cs typeface="Calibri" pitchFamily="34" charset="0"/>
              </a:rPr>
              <a:t>High resolution spectra</a:t>
            </a:r>
          </a:p>
          <a:p>
            <a:pPr marL="285750" indent="-285750">
              <a:buClr>
                <a:srgbClr val="006699"/>
              </a:buClr>
              <a:buFont typeface="Arial" pitchFamily="34" charset="0"/>
              <a:buChar char="•"/>
            </a:pPr>
            <a:r>
              <a:rPr lang="en-US" sz="2400" dirty="0" smtClean="0">
                <a:latin typeface="Calibri" pitchFamily="34" charset="0"/>
                <a:cs typeface="Calibri" pitchFamily="34" charset="0"/>
              </a:rPr>
              <a:t>Innovative software for</a:t>
            </a:r>
          </a:p>
          <a:p>
            <a:pPr marL="742950" lvl="1" indent="-285750">
              <a:buClr>
                <a:srgbClr val="006699"/>
              </a:buClr>
              <a:buFont typeface="Arial" pitchFamily="34" charset="0"/>
              <a:buChar char="•"/>
            </a:pPr>
            <a:r>
              <a:rPr lang="en-US" sz="2400" i="1" dirty="0" smtClean="0">
                <a:latin typeface="Calibri" pitchFamily="34" charset="0"/>
                <a:cs typeface="Calibri" pitchFamily="34" charset="0"/>
              </a:rPr>
              <a:t>de novo </a:t>
            </a:r>
            <a:r>
              <a:rPr lang="en-US" sz="2400" dirty="0" smtClean="0">
                <a:latin typeface="Calibri" pitchFamily="34" charset="0"/>
                <a:cs typeface="Calibri" pitchFamily="34" charset="0"/>
              </a:rPr>
              <a:t>spectral interpretation and assembly</a:t>
            </a:r>
            <a:endParaRPr lang="en-US" sz="2400" dirty="0">
              <a:latin typeface="Calibri" pitchFamily="34" charset="0"/>
              <a:cs typeface="Calibri" pitchFamily="34" charset="0"/>
            </a:endParaRPr>
          </a:p>
        </p:txBody>
      </p:sp>
    </p:spTree>
    <p:extLst>
      <p:ext uri="{BB962C8B-B14F-4D97-AF65-F5344CB8AC3E}">
        <p14:creationId xmlns:p14="http://schemas.microsoft.com/office/powerpoint/2010/main" val="167606137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Centipede </a:t>
            </a:r>
            <a:r>
              <a:rPr lang="en-US" dirty="0" err="1" smtClean="0"/>
              <a:t>Scolopendra</a:t>
            </a:r>
            <a:r>
              <a:rPr lang="en-US" dirty="0" smtClean="0"/>
              <a:t> </a:t>
            </a:r>
            <a:r>
              <a:rPr lang="en-US" dirty="0" err="1" smtClean="0"/>
              <a:t>morsitans</a:t>
            </a:r>
            <a:r>
              <a:rPr lang="en-US" dirty="0" smtClean="0"/>
              <a:t> </a:t>
            </a:r>
            <a:r>
              <a:rPr lang="en-US" dirty="0" err="1" smtClean="0"/>
              <a:t>Glenmorgan</a:t>
            </a:r>
            <a:r>
              <a:rPr lang="en-US" dirty="0" smtClean="0"/>
              <a:t> - New Guinea</a:t>
            </a:r>
            <a:endParaRPr lang="en-US"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60</a:t>
            </a:fld>
            <a:endParaRPr lang="en-US"/>
          </a:p>
        </p:txBody>
      </p:sp>
      <p:sp>
        <p:nvSpPr>
          <p:cNvPr id="5" name="Rectangle 4"/>
          <p:cNvSpPr/>
          <p:nvPr/>
        </p:nvSpPr>
        <p:spPr>
          <a:xfrm>
            <a:off x="301336" y="951636"/>
            <a:ext cx="4572000" cy="830997"/>
          </a:xfrm>
          <a:prstGeom prst="rect">
            <a:avLst/>
          </a:prstGeom>
        </p:spPr>
        <p:txBody>
          <a:bodyPr>
            <a:spAutoFit/>
          </a:bodyPr>
          <a:lstStyle/>
          <a:p>
            <a:r>
              <a:rPr lang="en-US" sz="1200" dirty="0"/>
              <a:t>77 protein groups </a:t>
            </a:r>
            <a:endParaRPr lang="en-US" sz="1200" dirty="0" smtClean="0"/>
          </a:p>
          <a:p>
            <a:r>
              <a:rPr lang="en-US" sz="1200" dirty="0" smtClean="0"/>
              <a:t>104 </a:t>
            </a:r>
            <a:r>
              <a:rPr lang="en-US" sz="1200" dirty="0"/>
              <a:t>distinct </a:t>
            </a:r>
            <a:r>
              <a:rPr lang="en-US" sz="1200" dirty="0" smtClean="0"/>
              <a:t>proteins (27 isoforms/family members)</a:t>
            </a:r>
          </a:p>
          <a:p>
            <a:r>
              <a:rPr lang="en-US" sz="1200" dirty="0" smtClean="0"/>
              <a:t>3154 MS/</a:t>
            </a:r>
            <a:r>
              <a:rPr lang="en-US" sz="1200" dirty="0"/>
              <a:t>M</a:t>
            </a:r>
            <a:r>
              <a:rPr lang="en-US" sz="1200" dirty="0" smtClean="0"/>
              <a:t>S spectra</a:t>
            </a:r>
          </a:p>
          <a:p>
            <a:r>
              <a:rPr lang="en-US" sz="1200" dirty="0" smtClean="0"/>
              <a:t>713 distinct peptides</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30" t="22256" r="2790" b="6976"/>
          <a:stretch/>
        </p:blipFill>
        <p:spPr bwMode="auto">
          <a:xfrm>
            <a:off x="301336" y="2202873"/>
            <a:ext cx="8551718" cy="312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290457" y="5105400"/>
            <a:ext cx="3044423" cy="1200329"/>
          </a:xfrm>
          <a:prstGeom prst="rect">
            <a:avLst/>
          </a:prstGeom>
          <a:noFill/>
        </p:spPr>
        <p:txBody>
          <a:bodyPr wrap="none" rtlCol="0">
            <a:spAutoFit/>
          </a:bodyPr>
          <a:lstStyle/>
          <a:p>
            <a:r>
              <a:rPr lang="en-US" dirty="0" smtClean="0"/>
              <a:t>Group 2 </a:t>
            </a:r>
            <a:r>
              <a:rPr lang="en-US" dirty="0" err="1" smtClean="0"/>
              <a:t>Unannotated</a:t>
            </a:r>
            <a:r>
              <a:rPr lang="en-US" dirty="0" smtClean="0"/>
              <a:t> name</a:t>
            </a:r>
          </a:p>
          <a:p>
            <a:r>
              <a:rPr lang="en-US" dirty="0" smtClean="0"/>
              <a:t>2 subgroups</a:t>
            </a:r>
          </a:p>
          <a:p>
            <a:r>
              <a:rPr lang="en-US" dirty="0" smtClean="0"/>
              <a:t>28kDa, 79% coverage</a:t>
            </a:r>
          </a:p>
          <a:p>
            <a:r>
              <a:rPr lang="en-US" dirty="0" smtClean="0"/>
              <a:t>37 distinct peptides</a:t>
            </a:r>
            <a:endParaRPr lang="en-US" dirty="0"/>
          </a:p>
        </p:txBody>
      </p:sp>
    </p:spTree>
    <p:extLst>
      <p:ext uri="{BB962C8B-B14F-4D97-AF65-F5344CB8AC3E}">
        <p14:creationId xmlns:p14="http://schemas.microsoft.com/office/powerpoint/2010/main" val="165511414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435" t="22155" r="2621" b="8111"/>
          <a:stretch/>
        </p:blipFill>
        <p:spPr bwMode="auto">
          <a:xfrm>
            <a:off x="187289" y="1837063"/>
            <a:ext cx="8567056" cy="31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Centipede </a:t>
            </a:r>
            <a:r>
              <a:rPr lang="en-US" dirty="0" err="1" smtClean="0"/>
              <a:t>Scolopendra</a:t>
            </a:r>
            <a:r>
              <a:rPr lang="en-US" dirty="0" smtClean="0"/>
              <a:t> </a:t>
            </a:r>
            <a:r>
              <a:rPr lang="en-US" dirty="0" err="1" smtClean="0"/>
              <a:t>morsitans</a:t>
            </a:r>
            <a:r>
              <a:rPr lang="en-US" dirty="0" smtClean="0"/>
              <a:t> </a:t>
            </a:r>
            <a:r>
              <a:rPr lang="en-US" dirty="0" err="1" smtClean="0"/>
              <a:t>Glenmorgan</a:t>
            </a:r>
            <a:r>
              <a:rPr lang="en-US" dirty="0" smtClean="0"/>
              <a:t> - New Guinea</a:t>
            </a:r>
            <a:endParaRPr lang="en-US" dirty="0"/>
          </a:p>
        </p:txBody>
      </p:sp>
      <p:sp>
        <p:nvSpPr>
          <p:cNvPr id="3" name="Slide Number Placeholder 2"/>
          <p:cNvSpPr>
            <a:spLocks noGrp="1"/>
          </p:cNvSpPr>
          <p:nvPr>
            <p:ph type="sldNum" sz="quarter" idx="11"/>
          </p:nvPr>
        </p:nvSpPr>
        <p:spPr/>
        <p:txBody>
          <a:bodyPr/>
          <a:lstStyle/>
          <a:p>
            <a:fld id="{9B212293-03F1-44AD-A1A3-3358B88E8357}" type="slidenum">
              <a:rPr lang="en-US" smtClean="0"/>
              <a:pPr/>
              <a:t>61</a:t>
            </a:fld>
            <a:endParaRPr lang="en-US"/>
          </a:p>
        </p:txBody>
      </p:sp>
      <p:sp>
        <p:nvSpPr>
          <p:cNvPr id="5" name="Rectangle 4"/>
          <p:cNvSpPr/>
          <p:nvPr/>
        </p:nvSpPr>
        <p:spPr>
          <a:xfrm>
            <a:off x="301336" y="951636"/>
            <a:ext cx="4572000" cy="830997"/>
          </a:xfrm>
          <a:prstGeom prst="rect">
            <a:avLst/>
          </a:prstGeom>
        </p:spPr>
        <p:txBody>
          <a:bodyPr>
            <a:spAutoFit/>
          </a:bodyPr>
          <a:lstStyle/>
          <a:p>
            <a:r>
              <a:rPr lang="en-US" sz="1200" dirty="0"/>
              <a:t>77 protein groups </a:t>
            </a:r>
            <a:endParaRPr lang="en-US" sz="1200" dirty="0" smtClean="0"/>
          </a:p>
          <a:p>
            <a:r>
              <a:rPr lang="en-US" sz="1200" dirty="0" smtClean="0"/>
              <a:t>104 </a:t>
            </a:r>
            <a:r>
              <a:rPr lang="en-US" sz="1200" dirty="0"/>
              <a:t>distinct </a:t>
            </a:r>
            <a:r>
              <a:rPr lang="en-US" sz="1200" dirty="0" smtClean="0"/>
              <a:t>proteins (27 isoforms/family members)</a:t>
            </a:r>
          </a:p>
          <a:p>
            <a:r>
              <a:rPr lang="en-US" sz="1200" dirty="0" smtClean="0"/>
              <a:t>3154 MS/</a:t>
            </a:r>
            <a:r>
              <a:rPr lang="en-US" sz="1200" dirty="0"/>
              <a:t>M</a:t>
            </a:r>
            <a:r>
              <a:rPr lang="en-US" sz="1200" dirty="0" smtClean="0"/>
              <a:t>S spectra</a:t>
            </a:r>
          </a:p>
          <a:p>
            <a:r>
              <a:rPr lang="en-US" sz="1200" dirty="0" smtClean="0"/>
              <a:t>713 distinct peptides</a:t>
            </a:r>
          </a:p>
        </p:txBody>
      </p:sp>
      <p:sp>
        <p:nvSpPr>
          <p:cNvPr id="6" name="TextBox 5"/>
          <p:cNvSpPr txBox="1"/>
          <p:nvPr/>
        </p:nvSpPr>
        <p:spPr>
          <a:xfrm>
            <a:off x="5002241" y="5094515"/>
            <a:ext cx="3946465" cy="1200329"/>
          </a:xfrm>
          <a:prstGeom prst="rect">
            <a:avLst/>
          </a:prstGeom>
          <a:noFill/>
        </p:spPr>
        <p:txBody>
          <a:bodyPr wrap="none" rtlCol="0">
            <a:spAutoFit/>
          </a:bodyPr>
          <a:lstStyle/>
          <a:p>
            <a:r>
              <a:rPr lang="en-US" dirty="0" smtClean="0"/>
              <a:t>Group </a:t>
            </a:r>
            <a:r>
              <a:rPr lang="en-US" dirty="0"/>
              <a:t>12 LDL class A repeat </a:t>
            </a:r>
            <a:r>
              <a:rPr lang="en-US" dirty="0" smtClean="0"/>
              <a:t>domain</a:t>
            </a:r>
          </a:p>
          <a:p>
            <a:r>
              <a:rPr lang="en-US" dirty="0" smtClean="0"/>
              <a:t>2 subgroups</a:t>
            </a:r>
          </a:p>
          <a:p>
            <a:r>
              <a:rPr lang="en-US" dirty="0" smtClean="0"/>
              <a:t>28kDa, 52% coverage</a:t>
            </a:r>
          </a:p>
          <a:p>
            <a:r>
              <a:rPr lang="en-US" dirty="0" smtClean="0"/>
              <a:t>12 distinct peptides</a:t>
            </a:r>
            <a:endParaRPr lang="en-US" dirty="0"/>
          </a:p>
        </p:txBody>
      </p:sp>
    </p:spTree>
    <p:extLst>
      <p:ext uri="{BB962C8B-B14F-4D97-AF65-F5344CB8AC3E}">
        <p14:creationId xmlns:p14="http://schemas.microsoft.com/office/powerpoint/2010/main" val="369280684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1"/>
          </p:nvPr>
        </p:nvSpPr>
        <p:spPr/>
        <p:txBody>
          <a:bodyPr/>
          <a:lstStyle/>
          <a:p>
            <a:fld id="{9B212293-03F1-44AD-A1A3-3358B88E8357}" type="slidenum">
              <a:rPr lang="en-US" smtClean="0"/>
              <a:pPr/>
              <a:t>62</a:t>
            </a:fld>
            <a:endParaRPr lang="en-US"/>
          </a:p>
        </p:txBody>
      </p:sp>
      <p:sp>
        <p:nvSpPr>
          <p:cNvPr id="13" name="Rectangle 12"/>
          <p:cNvSpPr/>
          <p:nvPr/>
        </p:nvSpPr>
        <p:spPr>
          <a:xfrm>
            <a:off x="457200" y="-30648790"/>
            <a:ext cx="6400800" cy="17931063"/>
          </a:xfrm>
          <a:prstGeom prst="rect">
            <a:avLst/>
          </a:prstGeom>
        </p:spPr>
        <p:txBody>
          <a:bodyPr wrap="square">
            <a:spAutoFit/>
          </a:bodyPr>
          <a:lstStyle/>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V/G|C|E E|C/P/A H/C K                                   0 11 17 CID K120215_HjRA_ff4f4f4_pccc_01.2400.2400.3.pkl.spo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00"/>
                </a:solidFill>
                <a:latin typeface="Courier New"/>
                <a:ea typeface="Times New Roman"/>
                <a:cs typeface="Times New Roman"/>
              </a:rPr>
              <a:t>V G\C/E/E/C/P/A H/C K                                   0 11 17 HCD K120215_HjRA_ff4f4f4_pccc_01.2401.2401.3.pkl.spo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V/G|C|E|E|C/P A/H/C K G                                 0 12 16 CID K120215_HjRA_ff4f4f4_pccc_01.2422.2422.3.pkl.spo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AF"/>
                </a:solidFill>
                <a:latin typeface="Courier New"/>
                <a:ea typeface="Times New Roman"/>
                <a:cs typeface="Times New Roman"/>
              </a:rPr>
              <a:t>V/G/C|E/E|C P|A|H|C|K G                                 0 12 16 ETD K120215_HjRA_ff4f4f4_pccc_01.2424.2424.3.pkl.spo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00"/>
                </a:solidFill>
                <a:latin typeface="Courier New"/>
                <a:ea typeface="Times New Roman"/>
                <a:cs typeface="Times New Roman"/>
              </a:rPr>
              <a:t>V G\C/E/E/C/P/A/H/C K G                                 0 12 16 HCD K120215_HjRA_ff4f4f4_pccc_01.2423.2423.3.pkl.spo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AF"/>
                </a:solidFill>
                <a:latin typeface="Courier New"/>
                <a:ea typeface="Times New Roman"/>
                <a:cs typeface="Times New Roman"/>
              </a:rPr>
              <a:t>V|G\C|E|E\C P|A|H\C|K\G\K                               0 13 15 ETD K120215_HjRA_ff4f4f4_pccc_01.2210.2210.4.pkl.spo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00"/>
                </a:solidFill>
                <a:latin typeface="Courier New"/>
                <a:ea typeface="Times New Roman"/>
                <a:cs typeface="Times New Roman"/>
              </a:rPr>
              <a:t>V G\C E </a:t>
            </a:r>
            <a:r>
              <a:rPr lang="en-US" sz="1200" dirty="0" err="1">
                <a:solidFill>
                  <a:srgbClr val="AF0000"/>
                </a:solidFill>
                <a:latin typeface="Courier New"/>
                <a:ea typeface="Times New Roman"/>
                <a:cs typeface="Times New Roman"/>
              </a:rPr>
              <a:t>E</a:t>
            </a:r>
            <a:r>
              <a:rPr lang="en-US" sz="1200" dirty="0">
                <a:solidFill>
                  <a:srgbClr val="AF0000"/>
                </a:solidFill>
                <a:latin typeface="Courier New"/>
                <a:ea typeface="Times New Roman"/>
                <a:cs typeface="Times New Roman"/>
              </a:rPr>
              <a:t> C/P/A/H/C/K/G K                               0 13 15 HCD K120215_HjRA_ff4f4f4_pccc_01.2209.2209.4.pkl.spo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V/G|C|E|E|C/P A H C K G K                               0 13 15 CID K120215_HjRA_ff4f4f4_pccc_01.2205.2205.3.pkl.spo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V/G/C|E|E C/P A H/C K G K\N                             0 14 14 CID K120215_HjRA_ff4f4f4_pccc_01.2211.2211.3.pkl.spo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AF"/>
                </a:solidFill>
                <a:latin typeface="Courier New"/>
                <a:ea typeface="Times New Roman"/>
                <a:cs typeface="Times New Roman"/>
              </a:rPr>
              <a:t>V/G C/E/E C P\A|H\C|K G|K\N                             0 14 14 ETD K120215_HjRA_ff4f4f4_pccc_01.2213.2213.3.pkl.spo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V/G/C/E/E/C/P A H C K G K N A K\P                       0 17 11 CID K120215_HjRA_ff4f4f4_pccc_01.2286.2286.4.pkl.spo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AF"/>
                </a:solidFill>
                <a:latin typeface="Courier New"/>
                <a:ea typeface="Times New Roman"/>
                <a:cs typeface="Times New Roman"/>
              </a:rPr>
              <a:t>V/G\C\E|E\C P|A|H\C|K|G|K|N|A|K P                       0 17 11 ETD K120215_HjRA_ff4f4f4_pccc_01.2288.2288.4.pkl.spo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V/G/C|E/E C/P A/H C K G K/N/A K P T C D                 0 20 8 CID K120215_HjRA_ff4f4f4_pccc_01.2351.2351.4.pkl.spo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AF"/>
                </a:solidFill>
                <a:latin typeface="Courier New"/>
                <a:ea typeface="Times New Roman"/>
                <a:cs typeface="Times New Roman"/>
              </a:rPr>
              <a:t>V/G\C\E|E\C P\A|H\C|K|G|K/N|A|K P T C\D                 0 20 8 ETD K120215_HjRA_ff4f4f4_pccc_01.2353.2353.4.pkl.spo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V/G C E E|C|P A H C K G K N A K P T C\D\D               0 21 7 CID K120215_HjRA_ff4f4f4_pccc_01.2380.2380.5.pkl.spo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AF"/>
                </a:solidFill>
                <a:latin typeface="Courier New"/>
                <a:ea typeface="Times New Roman"/>
                <a:cs typeface="Times New Roman"/>
              </a:rPr>
              <a:t>V/G\C|E|E C P|A|H\C|K G K|N\A|K P T C|D\D               0 21 7 ETD K120215_HjRA_ff4f4f4_pccc_01.2382.2382.5.pkl.spo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AF"/>
                </a:solidFill>
                <a:latin typeface="Courier New"/>
                <a:ea typeface="Times New Roman"/>
                <a:cs typeface="Times New Roman"/>
              </a:rPr>
              <a:t>V G\C\E\E\C P\A|H C|K G K N\A|K P T/C D\D G V C/N </a:t>
            </a:r>
            <a:r>
              <a:rPr lang="en-US" sz="1200" dirty="0" err="1">
                <a:solidFill>
                  <a:srgbClr val="AF00AF"/>
                </a:solidFill>
                <a:latin typeface="Courier New"/>
                <a:ea typeface="Times New Roman"/>
                <a:cs typeface="Times New Roman"/>
              </a:rPr>
              <a:t>C/N</a:t>
            </a:r>
            <a:r>
              <a:rPr lang="en-US" sz="1200" dirty="0">
                <a:solidFill>
                  <a:srgbClr val="AF00AF"/>
                </a:solidFill>
                <a:latin typeface="Courier New"/>
                <a:ea typeface="Times New Roman"/>
                <a:cs typeface="Times New Roman"/>
              </a:rPr>
              <a:t> V 0 28 0 ETD K120215_HjRA_ff4f4f4_pccc_01.3159.3159.5.pkl.spo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V G C E/E/C/P A H C K\G K N A\K|P T C D|D|G V|C\N\C\N\V 0 28 0 CID K120215_HjRA_ff4f4f4_pccc_01.3193.3193.3.pkl.spo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  G C|E|E|C|P A/H\C                                     1 9 18 CID K120215_HjRA_ff4f4f4_pccc_01.2390.2390.2.pkl.spo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  G C|E|E|C P A|H|C\K                                   1 10 17 CID K120215_HjRA_ff4f4f4_pccc_01.2114.2114.2.pkl.spo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00"/>
                </a:solidFill>
                <a:latin typeface="Courier New"/>
                <a:ea typeface="Times New Roman"/>
                <a:cs typeface="Times New Roman"/>
              </a:rPr>
              <a:t>  G C|E|E/C P/A/H/C K                                   1 10 17 HCD K120215_HjRA_ff4f4f4_pccc_01.2115.2115.2.pkl.spo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  G/C|E|E|C/P A H C K G                                 1 11 16 CID K120215_HjRA_ff4f4f4_pccc_01.2159.2159.3.pkl.spo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AF"/>
                </a:solidFill>
                <a:latin typeface="Courier New"/>
                <a:ea typeface="Times New Roman"/>
                <a:cs typeface="Times New Roman"/>
              </a:rPr>
              <a:t>  G C|E|E\C P|A|H|C|K G                                 1 11 16 ETD K120215_HjRA_ff4f4f4_pccc_01.2161.2161.3.pkl.spo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00"/>
                </a:solidFill>
                <a:latin typeface="Courier New"/>
                <a:ea typeface="Times New Roman"/>
                <a:cs typeface="Times New Roman"/>
              </a:rPr>
              <a:t>  G C|E|E/C/P A/H/C/K G                                 1 11 16 HCD K120215_HjRA_ff4f4f4_pccc_01.2167.2167.2.pkl.spo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AF"/>
                </a:solidFill>
                <a:latin typeface="Courier New"/>
                <a:ea typeface="Times New Roman"/>
                <a:cs typeface="Times New Roman"/>
              </a:rPr>
              <a:t>  G C/E/E C P\A|H|C|K|G\K                               1 12 15 ETD K120215_HjRA_ff4f4f4_pccc_01.1872.1872.3.pkl.spo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00"/>
                </a:solidFill>
                <a:latin typeface="Courier New"/>
                <a:ea typeface="Times New Roman"/>
                <a:cs typeface="Times New Roman"/>
              </a:rPr>
              <a:t>  G C\E E/C/P/A/H/C/K/G K                               1 12 15 HCD K120215_HjRA_ff4f4f4_pccc_01.1871.1871.3.pkl.spo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  G C/E|E|C|P A/H|C\K\G K                               1 12 15 CID K120215_HjRA_ff4f4f4_pccc_01.1899.1899.2.pkl.spo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AF"/>
                </a:solidFill>
                <a:latin typeface="Courier New"/>
                <a:ea typeface="Times New Roman"/>
                <a:cs typeface="Times New Roman"/>
              </a:rPr>
              <a:t>  G C\E\E\C P|A|H\C|K G K|N|A|K P                       1 16 11 ETD K120215_HjRA_ff4f4f4_pccc_01.2122.2122.4.pkl.spo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AF"/>
                </a:solidFill>
                <a:latin typeface="Courier New"/>
                <a:ea typeface="Times New Roman"/>
                <a:cs typeface="Times New Roman"/>
              </a:rPr>
              <a:t>  G/C E\E\C P A|H\C|K G K\N/A\K P T C D/D G V C N C N V 1 27 0 ETD K120215_HjRA_ff4f4f4_pccc_01.3087.3087.5.pkl.spo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00"/>
                </a:solidFill>
                <a:latin typeface="Courier New"/>
                <a:ea typeface="Times New Roman"/>
                <a:cs typeface="Times New Roman"/>
              </a:rPr>
              <a:t>    C\E\E/C/P/A/H/C K                                   2 9 17 HCD K120215_HjRA_ff4f4f4_pccc_01.1972.1972.2.pkl.spo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AF"/>
                </a:solidFill>
                <a:latin typeface="Courier New"/>
                <a:ea typeface="Times New Roman"/>
                <a:cs typeface="Times New Roman"/>
              </a:rPr>
              <a:t>    C|E|E\C P/A|H|C|K G                                 2 10 16 ETD K120215_HjRA_ff4f4f4_pccc_01.2077.2077.3.pkl.spo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    C E|E|C|P A/H|C\K\G                                 2 10 16 CID K120215_HjRA_ff4f4f4_pccc_01.2062.2062.2.pkl.spo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00"/>
                </a:solidFill>
                <a:latin typeface="Courier New"/>
                <a:ea typeface="Times New Roman"/>
                <a:cs typeface="Times New Roman"/>
              </a:rPr>
              <a:t>      E E|C/P A/H/C K                                   3 8 17 HCD K120215_HjRA_ff4f4f4_pccc_01.0449.0449.2.pkl.spo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      E/E|C/P/A/H|C K G                                 3 9 16 CID K120215_HjRA_ff4f4f4_pccc_01.1186.1186.2.pkl.spo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00"/>
                </a:solidFill>
                <a:latin typeface="Courier New"/>
                <a:ea typeface="Times New Roman"/>
                <a:cs typeface="Times New Roman"/>
              </a:rPr>
              <a:t>      E E|C/P/A/H/C/K G                                 3 9 16 HCD K120215_HjRA_ff4f4f4_pccc_01.1060.1060.2.pkl.spo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AF0000"/>
                </a:solidFill>
                <a:latin typeface="Courier New"/>
                <a:ea typeface="Times New Roman"/>
                <a:cs typeface="Times New Roman"/>
              </a:rPr>
              <a:t>            P/A|H/C/K/G/K                               6 7 15 HCD K120215_HjRA_ff4f4f4_pccc_01.2238.2238.2.pkl.spo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                          N A/K/P T/C|D|D|G V|C\N|C\N\V 13 15 0 CID K120215_HjRA_ff4f4f4_pccc_01.3514.3514.2.pkl.spo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                            A K/P T/C D|D\G V|C|N|C\N\V 14 14 0 CID K120215_HjRA_ff4f4f4_pccc_01.3492.3492.2.pkl.spo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                                P T C D|D|G V|C|N|C\N\V 16 12 0 CID K120215_HjRA_ff4f4f4_pccc_01.3765.3765.2.pkl.spo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                                    C D </a:t>
            </a:r>
            <a:r>
              <a:rPr lang="en-US" sz="1200" dirty="0" err="1">
                <a:solidFill>
                  <a:srgbClr val="00AF00"/>
                </a:solidFill>
                <a:latin typeface="Courier New"/>
                <a:ea typeface="Times New Roman"/>
                <a:cs typeface="Times New Roman"/>
              </a:rPr>
              <a:t>D</a:t>
            </a:r>
            <a:r>
              <a:rPr lang="en-US" sz="1200" dirty="0">
                <a:solidFill>
                  <a:srgbClr val="00AF00"/>
                </a:solidFill>
                <a:latin typeface="Courier New"/>
                <a:ea typeface="Times New Roman"/>
                <a:cs typeface="Times New Roman"/>
              </a:rPr>
              <a:t> G V|C|N|C|N\V 18 10 0 CID K120215_HjRA_ff4f4f4_pccc_01.3628.3628.2.pkl.spo </a:t>
            </a:r>
            <a:endParaRPr lang="en-US" sz="1200" dirty="0">
              <a:latin typeface="Calibri"/>
              <a:ea typeface="Calibri"/>
              <a:cs typeface="Times New Roman"/>
            </a:endParaRPr>
          </a:p>
          <a:p>
            <a:pPr marL="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                                      D </a:t>
            </a:r>
            <a:r>
              <a:rPr lang="en-US" sz="1200" dirty="0" err="1">
                <a:solidFill>
                  <a:srgbClr val="00AF00"/>
                </a:solidFill>
                <a:latin typeface="Courier New"/>
                <a:ea typeface="Times New Roman"/>
                <a:cs typeface="Times New Roman"/>
              </a:rPr>
              <a:t>D</a:t>
            </a:r>
            <a:r>
              <a:rPr lang="en-US" sz="1200" dirty="0">
                <a:solidFill>
                  <a:srgbClr val="00AF00"/>
                </a:solidFill>
                <a:latin typeface="Courier New"/>
                <a:ea typeface="Times New Roman"/>
                <a:cs typeface="Times New Roman"/>
              </a:rPr>
              <a:t> G\V|C|N|C|N\V 19 9 0 CID K120215_HjRA_ff4f4f4_pccc_01.3472.3472.2.pkl.spo </a:t>
            </a:r>
            <a:endParaRPr lang="en-US" sz="1200" dirty="0">
              <a:latin typeface="Calibri"/>
              <a:ea typeface="Calibri"/>
              <a:cs typeface="Times New Roman"/>
            </a:endParaRPr>
          </a:p>
          <a:p>
            <a:pPr marL="0" marR="0">
              <a:lnSpc>
                <a:spcPct val="115000"/>
              </a:lnSpc>
              <a:spcBef>
                <a:spcPts val="0"/>
              </a:spcBef>
              <a:spcAft>
                <a:spcPts val="15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AF00"/>
                </a:solidFill>
                <a:latin typeface="Courier New"/>
                <a:ea typeface="Times New Roman"/>
                <a:cs typeface="Times New Roman"/>
              </a:rPr>
              <a:t>                                        D G V|C|N|C|N\V 20 8 0 CID K120215_HjRA_ff4f4f4_pccc_01.3388.3388.2.pkl.spo </a:t>
            </a:r>
            <a:endParaRPr lang="en-US" sz="1200" dirty="0">
              <a:effectLst/>
              <a:latin typeface="Calibri"/>
              <a:ea typeface="Calibri"/>
              <a:cs typeface="Times New Roman"/>
            </a:endParaRPr>
          </a:p>
        </p:txBody>
      </p:sp>
    </p:spTree>
    <p:extLst>
      <p:ext uri="{BB962C8B-B14F-4D97-AF65-F5344CB8AC3E}">
        <p14:creationId xmlns:p14="http://schemas.microsoft.com/office/powerpoint/2010/main" val="2567328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Generating Overlapping </a:t>
            </a:r>
            <a:r>
              <a:rPr lang="en-US" altLang="en-US" dirty="0" smtClean="0"/>
              <a:t>Peptides</a:t>
            </a:r>
            <a:endParaRPr lang="en-US" dirty="0"/>
          </a:p>
        </p:txBody>
      </p:sp>
      <p:sp>
        <p:nvSpPr>
          <p:cNvPr id="36" name="Slide Number Placeholder 2"/>
          <p:cNvSpPr>
            <a:spLocks noGrp="1"/>
          </p:cNvSpPr>
          <p:nvPr>
            <p:ph type="sldNum" sz="quarter" idx="11"/>
          </p:nvPr>
        </p:nvSpPr>
        <p:spPr/>
        <p:txBody>
          <a:bodyPr/>
          <a:lstStyle/>
          <a:p>
            <a:fld id="{B9374827-5C50-4C69-9ECD-CD9FB62F43BE}" type="slidenum">
              <a:rPr lang="en-US"/>
              <a:pPr/>
              <a:t>7</a:t>
            </a:fld>
            <a:endParaRPr lang="en-US"/>
          </a:p>
        </p:txBody>
      </p:sp>
      <p:sp>
        <p:nvSpPr>
          <p:cNvPr id="437290" name="Rectangle 42"/>
          <p:cNvSpPr>
            <a:spLocks noChangeArrowheads="1"/>
          </p:cNvSpPr>
          <p:nvPr/>
        </p:nvSpPr>
        <p:spPr bwMode="auto">
          <a:xfrm>
            <a:off x="139700" y="114300"/>
            <a:ext cx="8870950"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altLang="en-US" sz="2400" b="1" dirty="0">
              <a:solidFill>
                <a:srgbClr val="006699"/>
              </a:solidFill>
            </a:endParaRPr>
          </a:p>
        </p:txBody>
      </p:sp>
      <p:sp>
        <p:nvSpPr>
          <p:cNvPr id="437374" name="Text Box 126"/>
          <p:cNvSpPr txBox="1">
            <a:spLocks noChangeArrowheads="1"/>
          </p:cNvSpPr>
          <p:nvPr/>
        </p:nvSpPr>
        <p:spPr bwMode="auto">
          <a:xfrm>
            <a:off x="2611438" y="688975"/>
            <a:ext cx="3925887"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b="1" dirty="0"/>
              <a:t>2,500 </a:t>
            </a:r>
            <a:r>
              <a:rPr lang="en-US" sz="1200" b="1" dirty="0">
                <a:latin typeface="Symbol" pitchFamily="18" charset="2"/>
              </a:rPr>
              <a:t>m</a:t>
            </a:r>
            <a:r>
              <a:rPr lang="en-US" sz="1200" b="1" dirty="0"/>
              <a:t>g dried venom</a:t>
            </a:r>
          </a:p>
          <a:p>
            <a:pPr algn="ctr"/>
            <a:endParaRPr lang="en-US" sz="1200" b="1" dirty="0"/>
          </a:p>
          <a:p>
            <a:pPr algn="ctr"/>
            <a:r>
              <a:rPr lang="en-US" sz="1200" b="1" dirty="0"/>
              <a:t>Reduction/alkylation,  NH</a:t>
            </a:r>
            <a:r>
              <a:rPr lang="en-US" sz="1200" b="1" baseline="-25000" dirty="0"/>
              <a:t>4</a:t>
            </a:r>
            <a:r>
              <a:rPr lang="en-US" sz="1200" b="1" dirty="0"/>
              <a:t>HCO</a:t>
            </a:r>
            <a:r>
              <a:rPr lang="en-US" sz="1200" b="1" baseline="-25000" dirty="0"/>
              <a:t>3</a:t>
            </a:r>
            <a:r>
              <a:rPr lang="en-US" sz="1200" b="1" dirty="0"/>
              <a:t>/DTT/</a:t>
            </a:r>
            <a:r>
              <a:rPr lang="en-US" sz="1200" b="1" dirty="0" err="1"/>
              <a:t>iodoacetamide</a:t>
            </a:r>
            <a:endParaRPr lang="en-US" sz="1200" b="1" dirty="0"/>
          </a:p>
          <a:p>
            <a:pPr algn="ctr"/>
            <a:endParaRPr lang="en-US" sz="1200" b="1" dirty="0"/>
          </a:p>
          <a:p>
            <a:pPr algn="ctr"/>
            <a:r>
              <a:rPr lang="en-US" sz="1200" b="1" dirty="0"/>
              <a:t>Precipitation 60% </a:t>
            </a:r>
            <a:r>
              <a:rPr lang="en-US" sz="1200" b="1" dirty="0" err="1"/>
              <a:t>EtOH</a:t>
            </a:r>
            <a:r>
              <a:rPr lang="en-US" sz="1200" b="1" dirty="0"/>
              <a:t>, 4’C</a:t>
            </a:r>
          </a:p>
          <a:p>
            <a:pPr algn="ctr"/>
            <a:endParaRPr lang="en-US" sz="1200" b="1" dirty="0"/>
          </a:p>
          <a:p>
            <a:pPr algn="ctr"/>
            <a:r>
              <a:rPr lang="en-US" sz="1200" b="1" dirty="0"/>
              <a:t>Wash 95% </a:t>
            </a:r>
            <a:r>
              <a:rPr lang="en-US" sz="1200" b="1" dirty="0" err="1"/>
              <a:t>EtOH</a:t>
            </a:r>
            <a:r>
              <a:rPr lang="en-US" sz="1200" b="1" dirty="0"/>
              <a:t>, 4’C</a:t>
            </a:r>
          </a:p>
          <a:p>
            <a:pPr algn="ctr"/>
            <a:endParaRPr lang="en-US" sz="1200" b="1" dirty="0"/>
          </a:p>
          <a:p>
            <a:pPr algn="ctr"/>
            <a:r>
              <a:rPr lang="en-US" sz="1200" b="1" dirty="0" err="1"/>
              <a:t>Resuspend</a:t>
            </a:r>
            <a:r>
              <a:rPr lang="en-US" sz="1200" b="1" dirty="0"/>
              <a:t> in 0.04% </a:t>
            </a:r>
            <a:r>
              <a:rPr lang="en-US" sz="1200" b="1" dirty="0" err="1"/>
              <a:t>Rapigest</a:t>
            </a:r>
            <a:endParaRPr lang="en-US" sz="1200" b="1" dirty="0"/>
          </a:p>
        </p:txBody>
      </p:sp>
      <p:sp>
        <p:nvSpPr>
          <p:cNvPr id="437377" name="Text Box 129"/>
          <p:cNvSpPr txBox="1">
            <a:spLocks noChangeArrowheads="1"/>
          </p:cNvSpPr>
          <p:nvPr/>
        </p:nvSpPr>
        <p:spPr bwMode="auto">
          <a:xfrm>
            <a:off x="346075" y="3395663"/>
            <a:ext cx="121285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solidFill>
                  <a:srgbClr val="006699"/>
                </a:solidFill>
              </a:rPr>
              <a:t>Trypsin 1:100</a:t>
            </a:r>
          </a:p>
          <a:p>
            <a:r>
              <a:rPr lang="en-US" sz="1000" b="1"/>
              <a:t>200 </a:t>
            </a:r>
            <a:r>
              <a:rPr lang="en-US" sz="1000" b="1">
                <a:latin typeface="Symbol" pitchFamily="18" charset="2"/>
              </a:rPr>
              <a:t>m</a:t>
            </a:r>
            <a:r>
              <a:rPr lang="en-US" sz="1000" b="1"/>
              <a:t>g venom</a:t>
            </a:r>
          </a:p>
          <a:p>
            <a:r>
              <a:rPr lang="en-US" sz="1000" b="1"/>
              <a:t>100mM NH</a:t>
            </a:r>
            <a:r>
              <a:rPr lang="en-US" sz="1000" b="1" baseline="-25000"/>
              <a:t>4</a:t>
            </a:r>
            <a:r>
              <a:rPr lang="en-US" sz="1000" b="1"/>
              <a:t>HCO</a:t>
            </a:r>
            <a:r>
              <a:rPr lang="en-US" sz="1000" b="1" baseline="-25000"/>
              <a:t>3</a:t>
            </a:r>
            <a:endParaRPr lang="en-US" sz="1000" b="1"/>
          </a:p>
          <a:p>
            <a:r>
              <a:rPr lang="en-US" sz="1000" b="1"/>
              <a:t>0.085% Rapigest</a:t>
            </a:r>
          </a:p>
          <a:p>
            <a:r>
              <a:rPr lang="en-US" sz="1000" b="1"/>
              <a:t>3hr</a:t>
            </a:r>
          </a:p>
          <a:p>
            <a:endParaRPr lang="en-US" sz="1000" b="1"/>
          </a:p>
          <a:p>
            <a:r>
              <a:rPr lang="en-US" sz="1000" b="1"/>
              <a:t>Acidify 0.1% TFA</a:t>
            </a:r>
          </a:p>
        </p:txBody>
      </p:sp>
      <p:sp>
        <p:nvSpPr>
          <p:cNvPr id="437379" name="Text Box 131"/>
          <p:cNvSpPr txBox="1">
            <a:spLocks noChangeArrowheads="1"/>
          </p:cNvSpPr>
          <p:nvPr/>
        </p:nvSpPr>
        <p:spPr bwMode="auto">
          <a:xfrm>
            <a:off x="1517650" y="3395663"/>
            <a:ext cx="121285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solidFill>
                  <a:srgbClr val="006699"/>
                </a:solidFill>
              </a:rPr>
              <a:t>Lys-C 1:250</a:t>
            </a:r>
          </a:p>
          <a:p>
            <a:r>
              <a:rPr lang="en-US" sz="1000" b="1"/>
              <a:t>200 </a:t>
            </a:r>
            <a:r>
              <a:rPr lang="en-US" sz="1000" b="1">
                <a:latin typeface="Symbol" pitchFamily="18" charset="2"/>
              </a:rPr>
              <a:t>m</a:t>
            </a:r>
            <a:r>
              <a:rPr lang="en-US" sz="1000" b="1"/>
              <a:t>g venom</a:t>
            </a:r>
          </a:p>
          <a:p>
            <a:r>
              <a:rPr lang="en-US" sz="1000" b="1"/>
              <a:t>100mM NH</a:t>
            </a:r>
            <a:r>
              <a:rPr lang="en-US" sz="1000" b="1" baseline="-25000"/>
              <a:t>4</a:t>
            </a:r>
            <a:r>
              <a:rPr lang="en-US" sz="1000" b="1"/>
              <a:t>HCO</a:t>
            </a:r>
            <a:r>
              <a:rPr lang="en-US" sz="1000" b="1" baseline="-25000"/>
              <a:t>3</a:t>
            </a:r>
            <a:endParaRPr lang="en-US" sz="1000" b="1"/>
          </a:p>
          <a:p>
            <a:r>
              <a:rPr lang="en-US" sz="1000" b="1"/>
              <a:t>0.085% Rapigest</a:t>
            </a:r>
          </a:p>
          <a:p>
            <a:r>
              <a:rPr lang="en-US" sz="1000" b="1"/>
              <a:t>3hr</a:t>
            </a:r>
          </a:p>
          <a:p>
            <a:endParaRPr lang="en-US" sz="1000" b="1"/>
          </a:p>
          <a:p>
            <a:r>
              <a:rPr lang="en-US" sz="1000" b="1"/>
              <a:t>Acidify 0.1% TFA</a:t>
            </a:r>
          </a:p>
        </p:txBody>
      </p:sp>
      <p:sp>
        <p:nvSpPr>
          <p:cNvPr id="437380" name="Text Box 132"/>
          <p:cNvSpPr txBox="1">
            <a:spLocks noChangeArrowheads="1"/>
          </p:cNvSpPr>
          <p:nvPr/>
        </p:nvSpPr>
        <p:spPr bwMode="auto">
          <a:xfrm>
            <a:off x="2755900" y="3395663"/>
            <a:ext cx="121285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solidFill>
                  <a:srgbClr val="006699"/>
                </a:solidFill>
              </a:rPr>
              <a:t>Glu-C 1:100</a:t>
            </a:r>
          </a:p>
          <a:p>
            <a:r>
              <a:rPr lang="en-US" sz="1000" b="1"/>
              <a:t>200 </a:t>
            </a:r>
            <a:r>
              <a:rPr lang="en-US" sz="1000" b="1">
                <a:latin typeface="Symbol" pitchFamily="18" charset="2"/>
              </a:rPr>
              <a:t>m</a:t>
            </a:r>
            <a:r>
              <a:rPr lang="en-US" sz="1000" b="1"/>
              <a:t>g venom</a:t>
            </a:r>
          </a:p>
          <a:p>
            <a:r>
              <a:rPr lang="en-US" sz="1000" b="1"/>
              <a:t>100mM NH</a:t>
            </a:r>
            <a:r>
              <a:rPr lang="en-US" sz="1000" b="1" baseline="-25000"/>
              <a:t>4</a:t>
            </a:r>
            <a:r>
              <a:rPr lang="en-US" sz="1000" b="1"/>
              <a:t>HCO</a:t>
            </a:r>
            <a:r>
              <a:rPr lang="en-US" sz="1000" b="1" baseline="-25000"/>
              <a:t>3</a:t>
            </a:r>
            <a:endParaRPr lang="en-US" sz="1000" b="1"/>
          </a:p>
          <a:p>
            <a:r>
              <a:rPr lang="en-US" sz="1000" b="1"/>
              <a:t>0.085% Rapigest</a:t>
            </a:r>
          </a:p>
          <a:p>
            <a:r>
              <a:rPr lang="en-US" sz="1000" b="1"/>
              <a:t>3hr</a:t>
            </a:r>
          </a:p>
          <a:p>
            <a:endParaRPr lang="en-US" sz="1000" b="1"/>
          </a:p>
          <a:p>
            <a:r>
              <a:rPr lang="en-US" sz="1000" b="1"/>
              <a:t>Acidify 0.1% TFA</a:t>
            </a:r>
          </a:p>
        </p:txBody>
      </p:sp>
      <p:sp>
        <p:nvSpPr>
          <p:cNvPr id="437381" name="Text Box 133"/>
          <p:cNvSpPr txBox="1">
            <a:spLocks noChangeArrowheads="1"/>
          </p:cNvSpPr>
          <p:nvPr/>
        </p:nvSpPr>
        <p:spPr bwMode="auto">
          <a:xfrm>
            <a:off x="3968750" y="3395663"/>
            <a:ext cx="121285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solidFill>
                  <a:srgbClr val="006699"/>
                </a:solidFill>
              </a:rPr>
              <a:t>Asp-N 1:500</a:t>
            </a:r>
          </a:p>
          <a:p>
            <a:r>
              <a:rPr lang="en-US" sz="1000" b="1"/>
              <a:t>200 </a:t>
            </a:r>
            <a:r>
              <a:rPr lang="en-US" sz="1000" b="1">
                <a:latin typeface="Symbol" pitchFamily="18" charset="2"/>
              </a:rPr>
              <a:t>m</a:t>
            </a:r>
            <a:r>
              <a:rPr lang="en-US" sz="1000" b="1"/>
              <a:t>g venom</a:t>
            </a:r>
          </a:p>
          <a:p>
            <a:r>
              <a:rPr lang="en-US" sz="1000" b="1"/>
              <a:t>100mM NH</a:t>
            </a:r>
            <a:r>
              <a:rPr lang="en-US" sz="1000" b="1" baseline="-25000"/>
              <a:t>4</a:t>
            </a:r>
            <a:r>
              <a:rPr lang="en-US" sz="1000" b="1"/>
              <a:t>HCO</a:t>
            </a:r>
            <a:r>
              <a:rPr lang="en-US" sz="1000" b="1" baseline="-25000"/>
              <a:t>3</a:t>
            </a:r>
            <a:endParaRPr lang="en-US" sz="1000"/>
          </a:p>
          <a:p>
            <a:r>
              <a:rPr lang="en-US" sz="1000" b="1">
                <a:solidFill>
                  <a:srgbClr val="B2B2B2"/>
                </a:solidFill>
              </a:rPr>
              <a:t>0.01% Rapigest</a:t>
            </a:r>
            <a:endParaRPr lang="en-US" sz="1000" b="1"/>
          </a:p>
          <a:p>
            <a:r>
              <a:rPr lang="en-US" sz="1000" b="1"/>
              <a:t>3hr</a:t>
            </a:r>
          </a:p>
          <a:p>
            <a:endParaRPr lang="en-US" sz="1000" b="1"/>
          </a:p>
          <a:p>
            <a:r>
              <a:rPr lang="en-US" sz="1000" b="1"/>
              <a:t>Acidify 0.1% TFA</a:t>
            </a:r>
          </a:p>
        </p:txBody>
      </p:sp>
      <p:sp>
        <p:nvSpPr>
          <p:cNvPr id="437382" name="Text Box 134"/>
          <p:cNvSpPr txBox="1">
            <a:spLocks noChangeArrowheads="1"/>
          </p:cNvSpPr>
          <p:nvPr/>
        </p:nvSpPr>
        <p:spPr bwMode="auto">
          <a:xfrm>
            <a:off x="5127625" y="3395663"/>
            <a:ext cx="13938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solidFill>
                  <a:srgbClr val="006699"/>
                </a:solidFill>
              </a:rPr>
              <a:t>Chymotrypsin 1:100</a:t>
            </a:r>
          </a:p>
          <a:p>
            <a:r>
              <a:rPr lang="en-US" sz="1000" b="1"/>
              <a:t>200 </a:t>
            </a:r>
            <a:r>
              <a:rPr lang="en-US" sz="1000" b="1">
                <a:latin typeface="Symbol" pitchFamily="18" charset="2"/>
              </a:rPr>
              <a:t>m</a:t>
            </a:r>
            <a:r>
              <a:rPr lang="en-US" sz="1000" b="1"/>
              <a:t>g venom</a:t>
            </a:r>
          </a:p>
          <a:p>
            <a:r>
              <a:rPr lang="en-US" sz="1000" b="1"/>
              <a:t>100mM NH</a:t>
            </a:r>
            <a:r>
              <a:rPr lang="en-US" sz="1000" b="1" baseline="-25000"/>
              <a:t>4</a:t>
            </a:r>
            <a:r>
              <a:rPr lang="en-US" sz="1000" b="1"/>
              <a:t>HCO</a:t>
            </a:r>
            <a:r>
              <a:rPr lang="en-US" sz="1000" b="1" baseline="-25000"/>
              <a:t>3</a:t>
            </a:r>
            <a:endParaRPr lang="en-US" sz="1000" b="1"/>
          </a:p>
          <a:p>
            <a:r>
              <a:rPr lang="en-US" sz="1000" b="1">
                <a:solidFill>
                  <a:srgbClr val="B2B2B2"/>
                </a:solidFill>
              </a:rPr>
              <a:t>0.01% Rapigest</a:t>
            </a:r>
          </a:p>
          <a:p>
            <a:r>
              <a:rPr lang="en-US" sz="1000" b="1"/>
              <a:t>3hr</a:t>
            </a:r>
          </a:p>
          <a:p>
            <a:endParaRPr lang="en-US" sz="1000" b="1"/>
          </a:p>
          <a:p>
            <a:r>
              <a:rPr lang="en-US" sz="1000" b="1"/>
              <a:t>Acidify 0.1% TFA</a:t>
            </a:r>
          </a:p>
        </p:txBody>
      </p:sp>
      <p:sp>
        <p:nvSpPr>
          <p:cNvPr id="437383" name="Text Box 135"/>
          <p:cNvSpPr txBox="1">
            <a:spLocks noChangeArrowheads="1"/>
          </p:cNvSpPr>
          <p:nvPr/>
        </p:nvSpPr>
        <p:spPr bwMode="auto">
          <a:xfrm>
            <a:off x="7604125" y="3395663"/>
            <a:ext cx="1482725"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b="1"/>
              <a:t>Acidify</a:t>
            </a:r>
          </a:p>
          <a:p>
            <a:pPr algn="ctr"/>
            <a:endParaRPr lang="en-US" sz="1000" b="1"/>
          </a:p>
          <a:p>
            <a:pPr algn="ctr"/>
            <a:r>
              <a:rPr lang="en-US" sz="1000" b="1"/>
              <a:t>Precipitation</a:t>
            </a:r>
          </a:p>
          <a:p>
            <a:pPr algn="ctr"/>
            <a:r>
              <a:rPr lang="en-US" sz="1000" b="1"/>
              <a:t>60% EtOH, 4’C</a:t>
            </a:r>
          </a:p>
          <a:p>
            <a:pPr algn="ctr"/>
            <a:endParaRPr lang="en-US" sz="1000" b="1"/>
          </a:p>
          <a:p>
            <a:pPr algn="ctr"/>
            <a:r>
              <a:rPr lang="en-US" sz="1000" b="1"/>
              <a:t>Wash 95% EtOH, 4’C</a:t>
            </a:r>
          </a:p>
          <a:p>
            <a:pPr algn="ctr"/>
            <a:endParaRPr lang="en-US" sz="1000" b="1"/>
          </a:p>
          <a:p>
            <a:pPr algn="ctr"/>
            <a:r>
              <a:rPr lang="en-US" sz="1000" b="1"/>
              <a:t>Dry pellet</a:t>
            </a:r>
          </a:p>
          <a:p>
            <a:pPr algn="ctr"/>
            <a:endParaRPr lang="en-US" sz="1000" b="1"/>
          </a:p>
          <a:p>
            <a:pPr algn="ctr"/>
            <a:r>
              <a:rPr lang="en-US" sz="1000" b="1">
                <a:solidFill>
                  <a:srgbClr val="006699"/>
                </a:solidFill>
              </a:rPr>
              <a:t>CNBr</a:t>
            </a:r>
          </a:p>
          <a:p>
            <a:pPr algn="ctr"/>
            <a:r>
              <a:rPr lang="en-US" sz="1000" b="1"/>
              <a:t>100 </a:t>
            </a:r>
            <a:r>
              <a:rPr lang="en-US" sz="1000" b="1">
                <a:latin typeface="Symbol" pitchFamily="18" charset="2"/>
              </a:rPr>
              <a:t>m</a:t>
            </a:r>
            <a:r>
              <a:rPr lang="en-US" sz="1000" b="1"/>
              <a:t>g venom</a:t>
            </a:r>
            <a:endParaRPr lang="en-US" sz="1000" b="1">
              <a:solidFill>
                <a:srgbClr val="006699"/>
              </a:solidFill>
            </a:endParaRPr>
          </a:p>
          <a:p>
            <a:pPr algn="ctr"/>
            <a:r>
              <a:rPr lang="en-US" sz="1000" b="1"/>
              <a:t>70% TFA</a:t>
            </a:r>
          </a:p>
          <a:p>
            <a:pPr algn="ctr"/>
            <a:r>
              <a:rPr lang="en-US" sz="1000" b="1"/>
              <a:t>36 hr</a:t>
            </a:r>
          </a:p>
          <a:p>
            <a:pPr algn="ctr"/>
            <a:endParaRPr lang="en-US" sz="1000" b="1"/>
          </a:p>
          <a:p>
            <a:pPr algn="ctr"/>
            <a:r>
              <a:rPr lang="en-US" sz="1000" b="1"/>
              <a:t>Dry</a:t>
            </a:r>
          </a:p>
          <a:p>
            <a:pPr algn="ctr"/>
            <a:endParaRPr lang="en-US" sz="1000" b="1"/>
          </a:p>
          <a:p>
            <a:pPr algn="ctr"/>
            <a:r>
              <a:rPr lang="en-US" sz="1000" b="1"/>
              <a:t>Resuspend </a:t>
            </a:r>
          </a:p>
          <a:p>
            <a:pPr algn="ctr"/>
            <a:r>
              <a:rPr lang="en-US" sz="1000" b="1"/>
              <a:t>in 0.1% TFA</a:t>
            </a:r>
          </a:p>
          <a:p>
            <a:pPr algn="ctr"/>
            <a:endParaRPr lang="en-US" sz="1000" b="1"/>
          </a:p>
        </p:txBody>
      </p:sp>
      <p:sp>
        <p:nvSpPr>
          <p:cNvPr id="437384" name="Line 136"/>
          <p:cNvSpPr>
            <a:spLocks noChangeShapeType="1"/>
          </p:cNvSpPr>
          <p:nvPr/>
        </p:nvSpPr>
        <p:spPr bwMode="auto">
          <a:xfrm rot="5400000">
            <a:off x="4479131" y="1013619"/>
            <a:ext cx="192088"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85" name="Line 137"/>
          <p:cNvSpPr>
            <a:spLocks noChangeShapeType="1"/>
          </p:cNvSpPr>
          <p:nvPr/>
        </p:nvSpPr>
        <p:spPr bwMode="auto">
          <a:xfrm rot="5400000">
            <a:off x="4479131" y="1389857"/>
            <a:ext cx="19208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86" name="Line 138"/>
          <p:cNvSpPr>
            <a:spLocks noChangeShapeType="1"/>
          </p:cNvSpPr>
          <p:nvPr/>
        </p:nvSpPr>
        <p:spPr bwMode="auto">
          <a:xfrm rot="5400000">
            <a:off x="4479131" y="1742282"/>
            <a:ext cx="19208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87" name="Line 139"/>
          <p:cNvSpPr>
            <a:spLocks noChangeShapeType="1"/>
          </p:cNvSpPr>
          <p:nvPr/>
        </p:nvSpPr>
        <p:spPr bwMode="auto">
          <a:xfrm rot="5400000">
            <a:off x="4479131" y="2104232"/>
            <a:ext cx="19208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88" name="Line 140"/>
          <p:cNvSpPr>
            <a:spLocks noChangeShapeType="1"/>
          </p:cNvSpPr>
          <p:nvPr/>
        </p:nvSpPr>
        <p:spPr bwMode="auto">
          <a:xfrm rot="5400000">
            <a:off x="856456" y="4228307"/>
            <a:ext cx="19208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89" name="Line 141"/>
          <p:cNvSpPr>
            <a:spLocks noChangeShapeType="1"/>
          </p:cNvSpPr>
          <p:nvPr/>
        </p:nvSpPr>
        <p:spPr bwMode="auto">
          <a:xfrm rot="5400000">
            <a:off x="2028031" y="4228307"/>
            <a:ext cx="19208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90" name="Line 142"/>
          <p:cNvSpPr>
            <a:spLocks noChangeShapeType="1"/>
          </p:cNvSpPr>
          <p:nvPr/>
        </p:nvSpPr>
        <p:spPr bwMode="auto">
          <a:xfrm rot="5400000">
            <a:off x="3266281" y="4228307"/>
            <a:ext cx="19208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91" name="Line 143"/>
          <p:cNvSpPr>
            <a:spLocks noChangeShapeType="1"/>
          </p:cNvSpPr>
          <p:nvPr/>
        </p:nvSpPr>
        <p:spPr bwMode="auto">
          <a:xfrm rot="5400000">
            <a:off x="4479131" y="4228307"/>
            <a:ext cx="19208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92" name="Line 144"/>
          <p:cNvSpPr>
            <a:spLocks noChangeShapeType="1"/>
          </p:cNvSpPr>
          <p:nvPr/>
        </p:nvSpPr>
        <p:spPr bwMode="auto">
          <a:xfrm rot="5400000">
            <a:off x="5728494" y="4228307"/>
            <a:ext cx="19208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93" name="Line 145"/>
          <p:cNvSpPr>
            <a:spLocks noChangeShapeType="1"/>
          </p:cNvSpPr>
          <p:nvPr/>
        </p:nvSpPr>
        <p:spPr bwMode="auto">
          <a:xfrm rot="5400000">
            <a:off x="8258969" y="4123532"/>
            <a:ext cx="17303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94" name="Line 146"/>
          <p:cNvSpPr>
            <a:spLocks noChangeShapeType="1"/>
          </p:cNvSpPr>
          <p:nvPr/>
        </p:nvSpPr>
        <p:spPr bwMode="auto">
          <a:xfrm rot="5400000">
            <a:off x="8258969" y="3675857"/>
            <a:ext cx="17303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95" name="Line 147"/>
          <p:cNvSpPr>
            <a:spLocks noChangeShapeType="1"/>
          </p:cNvSpPr>
          <p:nvPr/>
        </p:nvSpPr>
        <p:spPr bwMode="auto">
          <a:xfrm rot="5400000">
            <a:off x="8258969" y="4428332"/>
            <a:ext cx="17303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96" name="Line 148"/>
          <p:cNvSpPr>
            <a:spLocks noChangeShapeType="1"/>
          </p:cNvSpPr>
          <p:nvPr/>
        </p:nvSpPr>
        <p:spPr bwMode="auto">
          <a:xfrm rot="5400000">
            <a:off x="8258969" y="4733132"/>
            <a:ext cx="17303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97" name="Line 149"/>
          <p:cNvSpPr>
            <a:spLocks noChangeShapeType="1"/>
          </p:cNvSpPr>
          <p:nvPr/>
        </p:nvSpPr>
        <p:spPr bwMode="auto">
          <a:xfrm rot="5400000">
            <a:off x="8258969" y="5495132"/>
            <a:ext cx="17303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98" name="Line 150"/>
          <p:cNvSpPr>
            <a:spLocks noChangeShapeType="1"/>
          </p:cNvSpPr>
          <p:nvPr/>
        </p:nvSpPr>
        <p:spPr bwMode="auto">
          <a:xfrm rot="5400000">
            <a:off x="8258969" y="5809457"/>
            <a:ext cx="17303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99" name="Text Box 151"/>
          <p:cNvSpPr txBox="1">
            <a:spLocks noChangeArrowheads="1"/>
          </p:cNvSpPr>
          <p:nvPr/>
        </p:nvSpPr>
        <p:spPr bwMode="auto">
          <a:xfrm>
            <a:off x="203200" y="6034088"/>
            <a:ext cx="3098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Rapigest: SDS-like, acid labile detergent</a:t>
            </a:r>
          </a:p>
        </p:txBody>
      </p:sp>
      <p:sp>
        <p:nvSpPr>
          <p:cNvPr id="437400" name="Line 152"/>
          <p:cNvSpPr>
            <a:spLocks noChangeShapeType="1"/>
          </p:cNvSpPr>
          <p:nvPr/>
        </p:nvSpPr>
        <p:spPr bwMode="auto">
          <a:xfrm rot="5400000">
            <a:off x="4193381" y="2942432"/>
            <a:ext cx="76358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401" name="Line 153"/>
          <p:cNvSpPr>
            <a:spLocks noChangeShapeType="1"/>
          </p:cNvSpPr>
          <p:nvPr/>
        </p:nvSpPr>
        <p:spPr bwMode="auto">
          <a:xfrm rot="16200000" flipH="1">
            <a:off x="4837907" y="2442369"/>
            <a:ext cx="744537" cy="98107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402" name="Line 154"/>
          <p:cNvSpPr>
            <a:spLocks noChangeShapeType="1"/>
          </p:cNvSpPr>
          <p:nvPr/>
        </p:nvSpPr>
        <p:spPr bwMode="auto">
          <a:xfrm rot="5400000">
            <a:off x="3532982" y="2442369"/>
            <a:ext cx="744537" cy="98107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403" name="Line 155"/>
          <p:cNvSpPr>
            <a:spLocks noChangeShapeType="1"/>
          </p:cNvSpPr>
          <p:nvPr/>
        </p:nvSpPr>
        <p:spPr bwMode="auto">
          <a:xfrm rot="5400000">
            <a:off x="2690020" y="1799431"/>
            <a:ext cx="754062" cy="227647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404" name="Line 156"/>
          <p:cNvSpPr>
            <a:spLocks noChangeShapeType="1"/>
          </p:cNvSpPr>
          <p:nvPr/>
        </p:nvSpPr>
        <p:spPr bwMode="auto">
          <a:xfrm rot="5400000">
            <a:off x="1842295" y="1313656"/>
            <a:ext cx="754062" cy="324802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405" name="Line 157"/>
          <p:cNvSpPr>
            <a:spLocks noChangeShapeType="1"/>
          </p:cNvSpPr>
          <p:nvPr/>
        </p:nvSpPr>
        <p:spPr bwMode="auto">
          <a:xfrm rot="16200000" flipH="1">
            <a:off x="6380957" y="1461294"/>
            <a:ext cx="763587" cy="296227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406" name="Text Box 158"/>
          <p:cNvSpPr txBox="1">
            <a:spLocks noChangeArrowheads="1"/>
          </p:cNvSpPr>
          <p:nvPr/>
        </p:nvSpPr>
        <p:spPr bwMode="auto">
          <a:xfrm>
            <a:off x="6489700" y="3395663"/>
            <a:ext cx="121285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solidFill>
                  <a:srgbClr val="006699"/>
                </a:solidFill>
              </a:rPr>
              <a:t>Arg-C 1:200</a:t>
            </a:r>
          </a:p>
          <a:p>
            <a:r>
              <a:rPr lang="en-US" sz="1000" b="1"/>
              <a:t>100 </a:t>
            </a:r>
            <a:r>
              <a:rPr lang="en-US" sz="1000" b="1">
                <a:latin typeface="Symbol" pitchFamily="18" charset="2"/>
              </a:rPr>
              <a:t>m</a:t>
            </a:r>
            <a:r>
              <a:rPr lang="en-US" sz="1000" b="1"/>
              <a:t>g venom</a:t>
            </a:r>
          </a:p>
          <a:p>
            <a:r>
              <a:rPr lang="en-US" sz="1000" b="1"/>
              <a:t>100mM NH</a:t>
            </a:r>
            <a:r>
              <a:rPr lang="en-US" sz="1000" b="1" baseline="-25000"/>
              <a:t>4</a:t>
            </a:r>
            <a:r>
              <a:rPr lang="en-US" sz="1000" b="1"/>
              <a:t>HCO</a:t>
            </a:r>
            <a:r>
              <a:rPr lang="en-US" sz="1000" b="1" baseline="-25000"/>
              <a:t>3</a:t>
            </a:r>
            <a:endParaRPr lang="en-US" sz="1000" b="1"/>
          </a:p>
          <a:p>
            <a:r>
              <a:rPr lang="en-US" sz="1000" b="1">
                <a:solidFill>
                  <a:srgbClr val="B2B2B2"/>
                </a:solidFill>
              </a:rPr>
              <a:t>0.01% Rapigest</a:t>
            </a:r>
          </a:p>
          <a:p>
            <a:r>
              <a:rPr lang="en-US" sz="1000" b="1"/>
              <a:t>4hr</a:t>
            </a:r>
          </a:p>
          <a:p>
            <a:endParaRPr lang="en-US" sz="1000" b="1"/>
          </a:p>
          <a:p>
            <a:r>
              <a:rPr lang="en-US" sz="1000" b="1"/>
              <a:t>Acidify 0.1% TFA</a:t>
            </a:r>
          </a:p>
        </p:txBody>
      </p:sp>
      <p:sp>
        <p:nvSpPr>
          <p:cNvPr id="437408" name="Line 160"/>
          <p:cNvSpPr>
            <a:spLocks noChangeShapeType="1"/>
          </p:cNvSpPr>
          <p:nvPr/>
        </p:nvSpPr>
        <p:spPr bwMode="auto">
          <a:xfrm rot="16200000" flipH="1">
            <a:off x="5699920" y="1799431"/>
            <a:ext cx="754062" cy="227647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409" name="Line 161"/>
          <p:cNvSpPr>
            <a:spLocks noChangeShapeType="1"/>
          </p:cNvSpPr>
          <p:nvPr/>
        </p:nvSpPr>
        <p:spPr bwMode="auto">
          <a:xfrm rot="5400000">
            <a:off x="7000081" y="4228307"/>
            <a:ext cx="192087"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92399587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Rattlesnake Venoms from </a:t>
            </a:r>
            <a:r>
              <a:rPr lang="en-US" dirty="0" smtClean="0"/>
              <a:t>Sigma</a:t>
            </a:r>
            <a:endParaRPr lang="en-US" dirty="0"/>
          </a:p>
        </p:txBody>
      </p:sp>
      <p:sp>
        <p:nvSpPr>
          <p:cNvPr id="15" name="Slide Number Placeholder 2"/>
          <p:cNvSpPr>
            <a:spLocks noGrp="1"/>
          </p:cNvSpPr>
          <p:nvPr>
            <p:ph type="sldNum" sz="quarter" idx="11"/>
          </p:nvPr>
        </p:nvSpPr>
        <p:spPr/>
        <p:txBody>
          <a:bodyPr/>
          <a:lstStyle/>
          <a:p>
            <a:fld id="{A0C8C3B5-890E-43E4-9040-65557F9F1960}" type="slidenum">
              <a:rPr lang="en-US"/>
              <a:pPr/>
              <a:t>8</a:t>
            </a:fld>
            <a:endParaRPr lang="en-US"/>
          </a:p>
        </p:txBody>
      </p:sp>
      <p:sp>
        <p:nvSpPr>
          <p:cNvPr id="484355" name="Text Box 3"/>
          <p:cNvSpPr txBox="1">
            <a:spLocks noChangeArrowheads="1"/>
          </p:cNvSpPr>
          <p:nvPr/>
        </p:nvSpPr>
        <p:spPr bwMode="auto">
          <a:xfrm>
            <a:off x="304800" y="723900"/>
            <a:ext cx="29638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Western Diamondback Rattlesnake</a:t>
            </a:r>
            <a:br>
              <a:rPr lang="en-US"/>
            </a:br>
            <a:r>
              <a:rPr lang="en-US"/>
              <a:t>Crotalus atrox - CROAT </a:t>
            </a:r>
          </a:p>
        </p:txBody>
      </p:sp>
      <p:pic>
        <p:nvPicPr>
          <p:cNvPr id="484356" name="Picture 4" descr="rattsku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66825"/>
            <a:ext cx="299085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484357" name="Picture 5" descr="msadam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343025"/>
            <a:ext cx="3238500" cy="2009775"/>
          </a:xfrm>
          <a:prstGeom prst="rect">
            <a:avLst/>
          </a:prstGeom>
          <a:noFill/>
          <a:extLst>
            <a:ext uri="{909E8E84-426E-40DD-AFC4-6F175D3DCCD1}">
              <a14:hiddenFill xmlns:a14="http://schemas.microsoft.com/office/drawing/2010/main">
                <a:solidFill>
                  <a:srgbClr val="FFFFFF"/>
                </a:solidFill>
              </a14:hiddenFill>
            </a:ext>
          </a:extLst>
        </p:spPr>
      </p:pic>
      <p:sp>
        <p:nvSpPr>
          <p:cNvPr id="484358" name="Rectangle 6"/>
          <p:cNvSpPr>
            <a:spLocks noChangeArrowheads="1"/>
          </p:cNvSpPr>
          <p:nvPr/>
        </p:nvSpPr>
        <p:spPr bwMode="auto">
          <a:xfrm>
            <a:off x="5638800" y="784225"/>
            <a:ext cx="2844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Eastern Diamondback rattlesnake</a:t>
            </a:r>
          </a:p>
          <a:p>
            <a:r>
              <a:rPr lang="en-US"/>
              <a:t>Crotalus adamanteus - CROAD </a:t>
            </a:r>
          </a:p>
        </p:txBody>
      </p:sp>
      <p:sp>
        <p:nvSpPr>
          <p:cNvPr id="484359" name="Rectangle 7"/>
          <p:cNvSpPr>
            <a:spLocks noChangeArrowheads="1"/>
          </p:cNvSpPr>
          <p:nvPr/>
        </p:nvSpPr>
        <p:spPr bwMode="auto">
          <a:xfrm>
            <a:off x="4267200" y="3581400"/>
            <a:ext cx="25717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t>Prairie rattlesnake</a:t>
            </a:r>
          </a:p>
          <a:p>
            <a:r>
              <a:rPr lang="fr-FR"/>
              <a:t>Crotalus viridis viridis - CROVI</a:t>
            </a:r>
            <a:endParaRPr lang="en-US"/>
          </a:p>
        </p:txBody>
      </p:sp>
      <p:sp>
        <p:nvSpPr>
          <p:cNvPr id="484360" name="Rectangle 8"/>
          <p:cNvSpPr>
            <a:spLocks noChangeArrowheads="1"/>
          </p:cNvSpPr>
          <p:nvPr/>
        </p:nvSpPr>
        <p:spPr bwMode="auto">
          <a:xfrm>
            <a:off x="228600" y="3581400"/>
            <a:ext cx="27971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Mexican West Coast Rattlesnake</a:t>
            </a:r>
          </a:p>
          <a:p>
            <a:r>
              <a:rPr lang="en-US"/>
              <a:t>Crotalus basiliscus - CROBA</a:t>
            </a:r>
          </a:p>
        </p:txBody>
      </p:sp>
      <p:pic>
        <p:nvPicPr>
          <p:cNvPr id="484361" name="Picture 9" descr="C"/>
          <p:cNvPicPr>
            <a:picLocks noChangeAspect="1" noChangeArrowheads="1"/>
          </p:cNvPicPr>
          <p:nvPr/>
        </p:nvPicPr>
        <p:blipFill>
          <a:blip r:embed="rId5">
            <a:extLst>
              <a:ext uri="{28A0092B-C50C-407E-A947-70E740481C1C}">
                <a14:useLocalDpi xmlns:a14="http://schemas.microsoft.com/office/drawing/2010/main" val="0"/>
              </a:ext>
            </a:extLst>
          </a:blip>
          <a:srcRect l="9468" t="6451" r="2959" b="35484"/>
          <a:stretch>
            <a:fillRect/>
          </a:stretch>
        </p:blipFill>
        <p:spPr bwMode="auto">
          <a:xfrm>
            <a:off x="5334000" y="4419600"/>
            <a:ext cx="2819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84362" name="Picture 10" descr="Western Rattlesnake"/>
          <p:cNvPicPr>
            <a:picLocks noChangeAspect="1" noChangeArrowheads="1"/>
          </p:cNvPicPr>
          <p:nvPr/>
        </p:nvPicPr>
        <p:blipFill>
          <a:blip r:embed="rId6">
            <a:extLst>
              <a:ext uri="{28A0092B-C50C-407E-A947-70E740481C1C}">
                <a14:useLocalDpi xmlns:a14="http://schemas.microsoft.com/office/drawing/2010/main" val="0"/>
              </a:ext>
            </a:extLst>
          </a:blip>
          <a:srcRect l="1878" t="2888" r="43661" b="30687"/>
          <a:stretch>
            <a:fillRect/>
          </a:stretch>
        </p:blipFill>
        <p:spPr bwMode="auto">
          <a:xfrm>
            <a:off x="4267200" y="4140200"/>
            <a:ext cx="22098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84363" name="Picture 11" descr="basiliscus2"/>
          <p:cNvPicPr>
            <a:picLocks noChangeAspect="1" noChangeArrowheads="1"/>
          </p:cNvPicPr>
          <p:nvPr/>
        </p:nvPicPr>
        <p:blipFill>
          <a:blip r:embed="rId7">
            <a:extLst>
              <a:ext uri="{28A0092B-C50C-407E-A947-70E740481C1C}">
                <a14:useLocalDpi xmlns:a14="http://schemas.microsoft.com/office/drawing/2010/main" val="0"/>
              </a:ext>
            </a:extLst>
          </a:blip>
          <a:srcRect b="36986"/>
          <a:stretch>
            <a:fillRect/>
          </a:stretch>
        </p:blipFill>
        <p:spPr bwMode="auto">
          <a:xfrm>
            <a:off x="533400" y="4216400"/>
            <a:ext cx="30480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84364" name="Picture 12" descr="Crotalus%20basilicus%20basilicus01"/>
          <p:cNvPicPr>
            <a:picLocks noChangeAspect="1" noChangeArrowheads="1"/>
          </p:cNvPicPr>
          <p:nvPr/>
        </p:nvPicPr>
        <p:blipFill>
          <a:blip r:embed="rId8" cstate="print">
            <a:extLst>
              <a:ext uri="{28A0092B-C50C-407E-A947-70E740481C1C}">
                <a14:useLocalDpi xmlns:a14="http://schemas.microsoft.com/office/drawing/2010/main" val="0"/>
              </a:ext>
            </a:extLst>
          </a:blip>
          <a:srcRect t="3706"/>
          <a:stretch>
            <a:fillRect/>
          </a:stretch>
        </p:blipFill>
        <p:spPr bwMode="auto">
          <a:xfrm>
            <a:off x="228600" y="4140200"/>
            <a:ext cx="3894138" cy="1979613"/>
          </a:xfrm>
          <a:prstGeom prst="rect">
            <a:avLst/>
          </a:prstGeom>
          <a:noFill/>
          <a:extLst>
            <a:ext uri="{909E8E84-426E-40DD-AFC4-6F175D3DCCD1}">
              <a14:hiddenFill xmlns:a14="http://schemas.microsoft.com/office/drawing/2010/main">
                <a:solidFill>
                  <a:srgbClr val="FFFFFF"/>
                </a:solidFill>
              </a14:hiddenFill>
            </a:ext>
          </a:extLst>
        </p:spPr>
      </p:pic>
      <p:pic>
        <p:nvPicPr>
          <p:cNvPr id="484365" name="Picture 13" descr="prairie_rattlesnake_new_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4152900"/>
            <a:ext cx="2286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1351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Charge-directed Fragmentation Scheme</a:t>
            </a:r>
          </a:p>
        </p:txBody>
      </p:sp>
      <p:sp>
        <p:nvSpPr>
          <p:cNvPr id="3" name="Slide Number Placeholder 2"/>
          <p:cNvSpPr>
            <a:spLocks noGrp="1"/>
          </p:cNvSpPr>
          <p:nvPr>
            <p:ph type="sldNum" sz="quarter" idx="11"/>
          </p:nvPr>
        </p:nvSpPr>
        <p:spPr/>
        <p:txBody>
          <a:bodyPr/>
          <a:lstStyle/>
          <a:p>
            <a:pPr>
              <a:defRPr/>
            </a:pPr>
            <a:fld id="{94C161DA-37A9-480E-8266-756F225CC67E}" type="slidenum">
              <a:rPr lang="en-US" smtClean="0"/>
              <a:pPr>
                <a:defRPr/>
              </a:pPr>
              <a:t>9</a:t>
            </a:fld>
            <a:endParaRPr lang="en-US"/>
          </a:p>
        </p:txBody>
      </p:sp>
      <p:sp>
        <p:nvSpPr>
          <p:cNvPr id="4" name="Rectangle 2"/>
          <p:cNvSpPr>
            <a:spLocks noChangeArrowheads="1"/>
          </p:cNvSpPr>
          <p:nvPr/>
        </p:nvSpPr>
        <p:spPr bwMode="auto">
          <a:xfrm>
            <a:off x="1677988" y="1401763"/>
            <a:ext cx="5453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H</a:t>
            </a:r>
            <a:r>
              <a:rPr lang="en-US" sz="1400" b="1" baseline="-25000">
                <a:solidFill>
                  <a:srgbClr val="000000"/>
                </a:solidFill>
              </a:rPr>
              <a:t>2</a:t>
            </a:r>
            <a:r>
              <a:rPr lang="en-US" sz="1400" b="1">
                <a:solidFill>
                  <a:srgbClr val="000000"/>
                </a:solidFill>
              </a:rPr>
              <a:t>N    CH    C    NH    CH    C    NH    CH    C    NH    CH    C    OH</a:t>
            </a:r>
          </a:p>
        </p:txBody>
      </p:sp>
      <p:grpSp>
        <p:nvGrpSpPr>
          <p:cNvPr id="5" name="Group 3"/>
          <p:cNvGrpSpPr>
            <a:grpSpLocks/>
          </p:cNvGrpSpPr>
          <p:nvPr/>
        </p:nvGrpSpPr>
        <p:grpSpPr bwMode="auto">
          <a:xfrm>
            <a:off x="2212975" y="1746250"/>
            <a:ext cx="4075113" cy="304800"/>
            <a:chOff x="1394" y="1100"/>
            <a:chExt cx="2567" cy="192"/>
          </a:xfrm>
        </p:grpSpPr>
        <p:sp>
          <p:nvSpPr>
            <p:cNvPr id="6" name="Rectangle 4"/>
            <p:cNvSpPr>
              <a:spLocks noChangeArrowheads="1"/>
            </p:cNvSpPr>
            <p:nvPr/>
          </p:nvSpPr>
          <p:spPr bwMode="auto">
            <a:xfrm>
              <a:off x="1394" y="1100"/>
              <a:ext cx="2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R</a:t>
              </a:r>
              <a:r>
                <a:rPr lang="en-US" sz="1400" b="1" baseline="-25000">
                  <a:solidFill>
                    <a:srgbClr val="000000"/>
                  </a:solidFill>
                </a:rPr>
                <a:t>1</a:t>
              </a:r>
            </a:p>
          </p:txBody>
        </p:sp>
        <p:sp>
          <p:nvSpPr>
            <p:cNvPr id="7" name="Rectangle 5"/>
            <p:cNvSpPr>
              <a:spLocks noChangeArrowheads="1"/>
            </p:cNvSpPr>
            <p:nvPr/>
          </p:nvSpPr>
          <p:spPr bwMode="auto">
            <a:xfrm>
              <a:off x="2172" y="1100"/>
              <a:ext cx="2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R</a:t>
              </a:r>
              <a:r>
                <a:rPr lang="en-US" sz="1400" b="1" baseline="-25000">
                  <a:solidFill>
                    <a:srgbClr val="000000"/>
                  </a:solidFill>
                </a:rPr>
                <a:t>2</a:t>
              </a:r>
            </a:p>
          </p:txBody>
        </p:sp>
        <p:sp>
          <p:nvSpPr>
            <p:cNvPr id="8" name="Rectangle 6"/>
            <p:cNvSpPr>
              <a:spLocks noChangeArrowheads="1"/>
            </p:cNvSpPr>
            <p:nvPr/>
          </p:nvSpPr>
          <p:spPr bwMode="auto">
            <a:xfrm>
              <a:off x="2950" y="1100"/>
              <a:ext cx="2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R</a:t>
              </a:r>
              <a:r>
                <a:rPr lang="en-US" sz="1400" b="1" baseline="-25000">
                  <a:solidFill>
                    <a:srgbClr val="000000"/>
                  </a:solidFill>
                </a:rPr>
                <a:t>3</a:t>
              </a:r>
            </a:p>
          </p:txBody>
        </p:sp>
        <p:sp>
          <p:nvSpPr>
            <p:cNvPr id="9" name="Rectangle 7"/>
            <p:cNvSpPr>
              <a:spLocks noChangeArrowheads="1"/>
            </p:cNvSpPr>
            <p:nvPr/>
          </p:nvSpPr>
          <p:spPr bwMode="auto">
            <a:xfrm>
              <a:off x="3724" y="1100"/>
              <a:ext cx="2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R</a:t>
              </a:r>
              <a:r>
                <a:rPr lang="en-US" sz="1400" b="1" baseline="-25000">
                  <a:solidFill>
                    <a:srgbClr val="000000"/>
                  </a:solidFill>
                </a:rPr>
                <a:t>4</a:t>
              </a:r>
            </a:p>
          </p:txBody>
        </p:sp>
      </p:grpSp>
      <p:sp>
        <p:nvSpPr>
          <p:cNvPr id="10" name="Line 8"/>
          <p:cNvSpPr>
            <a:spLocks noChangeShapeType="1"/>
          </p:cNvSpPr>
          <p:nvPr/>
        </p:nvSpPr>
        <p:spPr bwMode="auto">
          <a:xfrm>
            <a:off x="2095500" y="1541463"/>
            <a:ext cx="1746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1" name="Line 9"/>
          <p:cNvSpPr>
            <a:spLocks noChangeShapeType="1"/>
          </p:cNvSpPr>
          <p:nvPr/>
        </p:nvSpPr>
        <p:spPr bwMode="auto">
          <a:xfrm>
            <a:off x="2559050" y="1541463"/>
            <a:ext cx="1746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 name="Line 10"/>
          <p:cNvSpPr>
            <a:spLocks noChangeShapeType="1"/>
          </p:cNvSpPr>
          <p:nvPr/>
        </p:nvSpPr>
        <p:spPr bwMode="auto">
          <a:xfrm>
            <a:off x="2876550" y="1541463"/>
            <a:ext cx="1746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 name="Line 11"/>
          <p:cNvSpPr>
            <a:spLocks noChangeShapeType="1"/>
          </p:cNvSpPr>
          <p:nvPr/>
        </p:nvSpPr>
        <p:spPr bwMode="auto">
          <a:xfrm>
            <a:off x="3336925" y="1541463"/>
            <a:ext cx="1746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4" name="Line 12"/>
          <p:cNvSpPr>
            <a:spLocks noChangeShapeType="1"/>
          </p:cNvSpPr>
          <p:nvPr/>
        </p:nvSpPr>
        <p:spPr bwMode="auto">
          <a:xfrm>
            <a:off x="3787775" y="1541463"/>
            <a:ext cx="1746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 name="Line 13"/>
          <p:cNvSpPr>
            <a:spLocks noChangeShapeType="1"/>
          </p:cNvSpPr>
          <p:nvPr/>
        </p:nvSpPr>
        <p:spPr bwMode="auto">
          <a:xfrm>
            <a:off x="4121150" y="1541463"/>
            <a:ext cx="1746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 name="Line 14"/>
          <p:cNvSpPr>
            <a:spLocks noChangeShapeType="1"/>
          </p:cNvSpPr>
          <p:nvPr/>
        </p:nvSpPr>
        <p:spPr bwMode="auto">
          <a:xfrm>
            <a:off x="4562475" y="1541463"/>
            <a:ext cx="1746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7" name="Line 15"/>
          <p:cNvSpPr>
            <a:spLocks noChangeShapeType="1"/>
          </p:cNvSpPr>
          <p:nvPr/>
        </p:nvSpPr>
        <p:spPr bwMode="auto">
          <a:xfrm>
            <a:off x="5026025" y="1541463"/>
            <a:ext cx="1746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 name="Line 16"/>
          <p:cNvSpPr>
            <a:spLocks noChangeShapeType="1"/>
          </p:cNvSpPr>
          <p:nvPr/>
        </p:nvSpPr>
        <p:spPr bwMode="auto">
          <a:xfrm>
            <a:off x="5346700" y="1541463"/>
            <a:ext cx="1746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9" name="Line 17"/>
          <p:cNvSpPr>
            <a:spLocks noChangeShapeType="1"/>
          </p:cNvSpPr>
          <p:nvPr/>
        </p:nvSpPr>
        <p:spPr bwMode="auto">
          <a:xfrm>
            <a:off x="5803900" y="1541463"/>
            <a:ext cx="1746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0" name="Line 18"/>
          <p:cNvSpPr>
            <a:spLocks noChangeShapeType="1"/>
          </p:cNvSpPr>
          <p:nvPr/>
        </p:nvSpPr>
        <p:spPr bwMode="auto">
          <a:xfrm>
            <a:off x="6257925" y="1541463"/>
            <a:ext cx="1746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1" name="Line 19"/>
          <p:cNvSpPr>
            <a:spLocks noChangeShapeType="1"/>
          </p:cNvSpPr>
          <p:nvPr/>
        </p:nvSpPr>
        <p:spPr bwMode="auto">
          <a:xfrm>
            <a:off x="6584950" y="1541463"/>
            <a:ext cx="1746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 name="Line 20"/>
          <p:cNvSpPr>
            <a:spLocks noChangeShapeType="1"/>
          </p:cNvSpPr>
          <p:nvPr/>
        </p:nvSpPr>
        <p:spPr bwMode="auto">
          <a:xfrm flipV="1">
            <a:off x="2354263" y="1630363"/>
            <a:ext cx="0" cy="1746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3" name="Line 21"/>
          <p:cNvSpPr>
            <a:spLocks noChangeShapeType="1"/>
          </p:cNvSpPr>
          <p:nvPr/>
        </p:nvSpPr>
        <p:spPr bwMode="auto">
          <a:xfrm flipV="1">
            <a:off x="3592513" y="1630363"/>
            <a:ext cx="0" cy="1746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4" name="Line 22"/>
          <p:cNvSpPr>
            <a:spLocks noChangeShapeType="1"/>
          </p:cNvSpPr>
          <p:nvPr/>
        </p:nvSpPr>
        <p:spPr bwMode="auto">
          <a:xfrm flipV="1">
            <a:off x="4824413" y="1630363"/>
            <a:ext cx="0" cy="1746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 name="Line 23"/>
          <p:cNvSpPr>
            <a:spLocks noChangeShapeType="1"/>
          </p:cNvSpPr>
          <p:nvPr/>
        </p:nvSpPr>
        <p:spPr bwMode="auto">
          <a:xfrm flipV="1">
            <a:off x="6059488" y="1630363"/>
            <a:ext cx="0" cy="1746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6" name="Group 24"/>
          <p:cNvGrpSpPr>
            <a:grpSpLocks/>
          </p:cNvGrpSpPr>
          <p:nvPr/>
        </p:nvGrpSpPr>
        <p:grpSpPr bwMode="auto">
          <a:xfrm>
            <a:off x="2786063" y="1282700"/>
            <a:ext cx="34925" cy="174625"/>
            <a:chOff x="1755" y="808"/>
            <a:chExt cx="22" cy="110"/>
          </a:xfrm>
        </p:grpSpPr>
        <p:sp>
          <p:nvSpPr>
            <p:cNvPr id="27" name="Line 25"/>
            <p:cNvSpPr>
              <a:spLocks noChangeShapeType="1"/>
            </p:cNvSpPr>
            <p:nvPr/>
          </p:nvSpPr>
          <p:spPr bwMode="auto">
            <a:xfrm flipV="1">
              <a:off x="1755" y="808"/>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8" name="Line 26"/>
            <p:cNvSpPr>
              <a:spLocks noChangeShapeType="1"/>
            </p:cNvSpPr>
            <p:nvPr/>
          </p:nvSpPr>
          <p:spPr bwMode="auto">
            <a:xfrm flipV="1">
              <a:off x="1777" y="808"/>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29" name="Group 27"/>
          <p:cNvGrpSpPr>
            <a:grpSpLocks/>
          </p:cNvGrpSpPr>
          <p:nvPr/>
        </p:nvGrpSpPr>
        <p:grpSpPr bwMode="auto">
          <a:xfrm>
            <a:off x="4024313" y="1282700"/>
            <a:ext cx="34925" cy="174625"/>
            <a:chOff x="2535" y="808"/>
            <a:chExt cx="22" cy="110"/>
          </a:xfrm>
        </p:grpSpPr>
        <p:sp>
          <p:nvSpPr>
            <p:cNvPr id="30" name="Line 28"/>
            <p:cNvSpPr>
              <a:spLocks noChangeShapeType="1"/>
            </p:cNvSpPr>
            <p:nvPr/>
          </p:nvSpPr>
          <p:spPr bwMode="auto">
            <a:xfrm flipV="1">
              <a:off x="2535" y="808"/>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 name="Line 29"/>
            <p:cNvSpPr>
              <a:spLocks noChangeShapeType="1"/>
            </p:cNvSpPr>
            <p:nvPr/>
          </p:nvSpPr>
          <p:spPr bwMode="auto">
            <a:xfrm flipV="1">
              <a:off x="2557" y="808"/>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2" name="Group 30"/>
          <p:cNvGrpSpPr>
            <a:grpSpLocks/>
          </p:cNvGrpSpPr>
          <p:nvPr/>
        </p:nvGrpSpPr>
        <p:grpSpPr bwMode="auto">
          <a:xfrm>
            <a:off x="5256213" y="1282700"/>
            <a:ext cx="34925" cy="174625"/>
            <a:chOff x="3311" y="808"/>
            <a:chExt cx="22" cy="110"/>
          </a:xfrm>
        </p:grpSpPr>
        <p:sp>
          <p:nvSpPr>
            <p:cNvPr id="33" name="Line 31"/>
            <p:cNvSpPr>
              <a:spLocks noChangeShapeType="1"/>
            </p:cNvSpPr>
            <p:nvPr/>
          </p:nvSpPr>
          <p:spPr bwMode="auto">
            <a:xfrm flipV="1">
              <a:off x="3311" y="808"/>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4" name="Line 32"/>
            <p:cNvSpPr>
              <a:spLocks noChangeShapeType="1"/>
            </p:cNvSpPr>
            <p:nvPr/>
          </p:nvSpPr>
          <p:spPr bwMode="auto">
            <a:xfrm flipV="1">
              <a:off x="3333" y="808"/>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5" name="Group 33"/>
          <p:cNvGrpSpPr>
            <a:grpSpLocks/>
          </p:cNvGrpSpPr>
          <p:nvPr/>
        </p:nvGrpSpPr>
        <p:grpSpPr bwMode="auto">
          <a:xfrm>
            <a:off x="6491288" y="1282700"/>
            <a:ext cx="34925" cy="174625"/>
            <a:chOff x="4089" y="808"/>
            <a:chExt cx="22" cy="110"/>
          </a:xfrm>
        </p:grpSpPr>
        <p:sp>
          <p:nvSpPr>
            <p:cNvPr id="36" name="Line 34"/>
            <p:cNvSpPr>
              <a:spLocks noChangeShapeType="1"/>
            </p:cNvSpPr>
            <p:nvPr/>
          </p:nvSpPr>
          <p:spPr bwMode="auto">
            <a:xfrm flipV="1">
              <a:off x="4089" y="808"/>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 name="Line 35"/>
            <p:cNvSpPr>
              <a:spLocks noChangeShapeType="1"/>
            </p:cNvSpPr>
            <p:nvPr/>
          </p:nvSpPr>
          <p:spPr bwMode="auto">
            <a:xfrm flipV="1">
              <a:off x="4111" y="808"/>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38" name="Rectangle 36"/>
          <p:cNvSpPr>
            <a:spLocks noChangeArrowheads="1"/>
          </p:cNvSpPr>
          <p:nvPr/>
        </p:nvSpPr>
        <p:spPr bwMode="auto">
          <a:xfrm>
            <a:off x="2640013" y="1050925"/>
            <a:ext cx="322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O</a:t>
            </a:r>
          </a:p>
        </p:txBody>
      </p:sp>
      <p:sp>
        <p:nvSpPr>
          <p:cNvPr id="39" name="Rectangle 37"/>
          <p:cNvSpPr>
            <a:spLocks noChangeArrowheads="1"/>
          </p:cNvSpPr>
          <p:nvPr/>
        </p:nvSpPr>
        <p:spPr bwMode="auto">
          <a:xfrm>
            <a:off x="3881438" y="1050925"/>
            <a:ext cx="322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O</a:t>
            </a:r>
          </a:p>
        </p:txBody>
      </p:sp>
      <p:sp>
        <p:nvSpPr>
          <p:cNvPr id="40" name="Rectangle 38"/>
          <p:cNvSpPr>
            <a:spLocks noChangeArrowheads="1"/>
          </p:cNvSpPr>
          <p:nvPr/>
        </p:nvSpPr>
        <p:spPr bwMode="auto">
          <a:xfrm>
            <a:off x="5113338" y="1050925"/>
            <a:ext cx="322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O</a:t>
            </a:r>
          </a:p>
        </p:txBody>
      </p:sp>
      <p:sp>
        <p:nvSpPr>
          <p:cNvPr id="41" name="Rectangle 39"/>
          <p:cNvSpPr>
            <a:spLocks noChangeArrowheads="1"/>
          </p:cNvSpPr>
          <p:nvPr/>
        </p:nvSpPr>
        <p:spPr bwMode="auto">
          <a:xfrm>
            <a:off x="6345238" y="1050925"/>
            <a:ext cx="322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O</a:t>
            </a:r>
          </a:p>
        </p:txBody>
      </p:sp>
      <p:sp>
        <p:nvSpPr>
          <p:cNvPr id="42" name="Line 40"/>
          <p:cNvSpPr>
            <a:spLocks noChangeShapeType="1"/>
          </p:cNvSpPr>
          <p:nvPr/>
        </p:nvSpPr>
        <p:spPr bwMode="auto">
          <a:xfrm flipV="1">
            <a:off x="5608638" y="1620838"/>
            <a:ext cx="0" cy="1746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3" name="Rectangle 41"/>
          <p:cNvSpPr>
            <a:spLocks noChangeArrowheads="1"/>
          </p:cNvSpPr>
          <p:nvPr/>
        </p:nvSpPr>
        <p:spPr bwMode="auto">
          <a:xfrm>
            <a:off x="5459413" y="1746250"/>
            <a:ext cx="312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9900"/>
                </a:solidFill>
              </a:rPr>
              <a:t>H</a:t>
            </a:r>
          </a:p>
        </p:txBody>
      </p:sp>
      <p:sp>
        <p:nvSpPr>
          <p:cNvPr id="44" name="Line 45"/>
          <p:cNvSpPr>
            <a:spLocks noChangeShapeType="1"/>
          </p:cNvSpPr>
          <p:nvPr/>
        </p:nvSpPr>
        <p:spPr bwMode="auto">
          <a:xfrm>
            <a:off x="5443538" y="1181100"/>
            <a:ext cx="0" cy="757238"/>
          </a:xfrm>
          <a:prstGeom prst="line">
            <a:avLst/>
          </a:prstGeom>
          <a:noFill/>
          <a:ln w="12700">
            <a:solidFill>
              <a:srgbClr val="009900"/>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5" name="Rectangle 47"/>
          <p:cNvSpPr>
            <a:spLocks noChangeArrowheads="1"/>
          </p:cNvSpPr>
          <p:nvPr/>
        </p:nvSpPr>
        <p:spPr bwMode="auto">
          <a:xfrm>
            <a:off x="285750" y="3433763"/>
            <a:ext cx="385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600" b="1">
                <a:solidFill>
                  <a:srgbClr val="0033CC"/>
                </a:solidFill>
              </a:rPr>
              <a:t>b</a:t>
            </a:r>
            <a:r>
              <a:rPr lang="en-US" sz="1600" b="1" baseline="-25000">
                <a:solidFill>
                  <a:srgbClr val="0033CC"/>
                </a:solidFill>
              </a:rPr>
              <a:t>3</a:t>
            </a:r>
          </a:p>
        </p:txBody>
      </p:sp>
      <p:sp>
        <p:nvSpPr>
          <p:cNvPr id="46" name="Line 48"/>
          <p:cNvSpPr>
            <a:spLocks noChangeShapeType="1"/>
          </p:cNvSpPr>
          <p:nvPr/>
        </p:nvSpPr>
        <p:spPr bwMode="auto">
          <a:xfrm flipH="1">
            <a:off x="4011613" y="1936750"/>
            <a:ext cx="1423987" cy="1058863"/>
          </a:xfrm>
          <a:prstGeom prst="line">
            <a:avLst/>
          </a:prstGeom>
          <a:noFill/>
          <a:ln w="12700">
            <a:solidFill>
              <a:srgbClr val="009900"/>
            </a:solidFill>
            <a:prstDash val="dash"/>
            <a:round/>
            <a:headEnd type="none" w="sm" len="sm"/>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47" name="Rectangle 49"/>
          <p:cNvSpPr>
            <a:spLocks noChangeArrowheads="1"/>
          </p:cNvSpPr>
          <p:nvPr/>
        </p:nvSpPr>
        <p:spPr bwMode="auto">
          <a:xfrm>
            <a:off x="1598613" y="2493963"/>
            <a:ext cx="147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33CC"/>
                </a:solidFill>
              </a:rPr>
              <a:t>b ion formation</a:t>
            </a:r>
          </a:p>
        </p:txBody>
      </p:sp>
      <p:sp>
        <p:nvSpPr>
          <p:cNvPr id="48" name="Line 50"/>
          <p:cNvSpPr>
            <a:spLocks noChangeShapeType="1"/>
          </p:cNvSpPr>
          <p:nvPr/>
        </p:nvSpPr>
        <p:spPr bwMode="auto">
          <a:xfrm>
            <a:off x="5451475" y="1941513"/>
            <a:ext cx="1423988" cy="1058862"/>
          </a:xfrm>
          <a:prstGeom prst="line">
            <a:avLst/>
          </a:prstGeom>
          <a:noFill/>
          <a:ln w="12700">
            <a:solidFill>
              <a:srgbClr val="009900"/>
            </a:solidFill>
            <a:prstDash val="dash"/>
            <a:round/>
            <a:headEnd type="none" w="sm" len="sm"/>
            <a:tailEnd type="stealth" w="med" len="lg"/>
          </a:ln>
          <a:extLst>
            <a:ext uri="{909E8E84-426E-40DD-AFC4-6F175D3DCCD1}">
              <a14:hiddenFill xmlns:a14="http://schemas.microsoft.com/office/drawing/2010/main">
                <a:noFill/>
              </a14:hiddenFill>
            </a:ext>
          </a:extLst>
        </p:spPr>
        <p:txBody>
          <a:bodyPr/>
          <a:lstStyle/>
          <a:p>
            <a:endParaRPr lang="en-US"/>
          </a:p>
        </p:txBody>
      </p:sp>
      <p:grpSp>
        <p:nvGrpSpPr>
          <p:cNvPr id="49" name="Group 158"/>
          <p:cNvGrpSpPr>
            <a:grpSpLocks/>
          </p:cNvGrpSpPr>
          <p:nvPr/>
        </p:nvGrpSpPr>
        <p:grpSpPr bwMode="auto">
          <a:xfrm>
            <a:off x="5921375" y="3124200"/>
            <a:ext cx="1995488" cy="1000125"/>
            <a:chOff x="3730" y="1968"/>
            <a:chExt cx="1257" cy="630"/>
          </a:xfrm>
        </p:grpSpPr>
        <p:sp>
          <p:nvSpPr>
            <p:cNvPr id="50" name="Rectangle 52"/>
            <p:cNvSpPr>
              <a:spLocks noChangeArrowheads="1"/>
            </p:cNvSpPr>
            <p:nvPr/>
          </p:nvSpPr>
          <p:spPr bwMode="auto">
            <a:xfrm>
              <a:off x="3925" y="2187"/>
              <a:ext cx="106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NH    CH    C    OH</a:t>
              </a:r>
            </a:p>
          </p:txBody>
        </p:sp>
        <p:sp>
          <p:nvSpPr>
            <p:cNvPr id="51" name="Rectangle 53"/>
            <p:cNvSpPr>
              <a:spLocks noChangeArrowheads="1"/>
            </p:cNvSpPr>
            <p:nvPr/>
          </p:nvSpPr>
          <p:spPr bwMode="auto">
            <a:xfrm>
              <a:off x="4227" y="2406"/>
              <a:ext cx="2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R</a:t>
              </a:r>
              <a:r>
                <a:rPr lang="en-US" sz="1400" b="1" baseline="-25000">
                  <a:solidFill>
                    <a:srgbClr val="000000"/>
                  </a:solidFill>
                </a:rPr>
                <a:t>4</a:t>
              </a:r>
            </a:p>
          </p:txBody>
        </p:sp>
        <p:sp>
          <p:nvSpPr>
            <p:cNvPr id="52" name="Line 54"/>
            <p:cNvSpPr>
              <a:spLocks noChangeShapeType="1"/>
            </p:cNvSpPr>
            <p:nvPr/>
          </p:nvSpPr>
          <p:spPr bwMode="auto">
            <a:xfrm>
              <a:off x="3873" y="2277"/>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3" name="Line 55"/>
            <p:cNvSpPr>
              <a:spLocks noChangeShapeType="1"/>
            </p:cNvSpPr>
            <p:nvPr/>
          </p:nvSpPr>
          <p:spPr bwMode="auto">
            <a:xfrm>
              <a:off x="4151" y="2277"/>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4" name="Line 56"/>
            <p:cNvSpPr>
              <a:spLocks noChangeShapeType="1"/>
            </p:cNvSpPr>
            <p:nvPr/>
          </p:nvSpPr>
          <p:spPr bwMode="auto">
            <a:xfrm>
              <a:off x="4443" y="2277"/>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57"/>
            <p:cNvSpPr>
              <a:spLocks noChangeShapeType="1"/>
            </p:cNvSpPr>
            <p:nvPr/>
          </p:nvSpPr>
          <p:spPr bwMode="auto">
            <a:xfrm>
              <a:off x="4645" y="2277"/>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6" name="Line 58"/>
            <p:cNvSpPr>
              <a:spLocks noChangeShapeType="1"/>
            </p:cNvSpPr>
            <p:nvPr/>
          </p:nvSpPr>
          <p:spPr bwMode="auto">
            <a:xfrm flipV="1">
              <a:off x="4316" y="2333"/>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57" name="Group 59"/>
            <p:cNvGrpSpPr>
              <a:grpSpLocks/>
            </p:cNvGrpSpPr>
            <p:nvPr/>
          </p:nvGrpSpPr>
          <p:grpSpPr bwMode="auto">
            <a:xfrm>
              <a:off x="4588" y="2114"/>
              <a:ext cx="22" cy="110"/>
              <a:chOff x="4588" y="2114"/>
              <a:chExt cx="22" cy="110"/>
            </a:xfrm>
          </p:grpSpPr>
          <p:sp>
            <p:nvSpPr>
              <p:cNvPr id="63" name="Line 60"/>
              <p:cNvSpPr>
                <a:spLocks noChangeShapeType="1"/>
              </p:cNvSpPr>
              <p:nvPr/>
            </p:nvSpPr>
            <p:spPr bwMode="auto">
              <a:xfrm flipV="1">
                <a:off x="4588" y="2114"/>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4" name="Line 61"/>
              <p:cNvSpPr>
                <a:spLocks noChangeShapeType="1"/>
              </p:cNvSpPr>
              <p:nvPr/>
            </p:nvSpPr>
            <p:spPr bwMode="auto">
              <a:xfrm flipV="1">
                <a:off x="4610" y="2114"/>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58" name="Rectangle 62"/>
            <p:cNvSpPr>
              <a:spLocks noChangeArrowheads="1"/>
            </p:cNvSpPr>
            <p:nvPr/>
          </p:nvSpPr>
          <p:spPr bwMode="auto">
            <a:xfrm>
              <a:off x="4498" y="1968"/>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O</a:t>
              </a:r>
            </a:p>
          </p:txBody>
        </p:sp>
        <p:sp>
          <p:nvSpPr>
            <p:cNvPr id="59" name="Line 63"/>
            <p:cNvSpPr>
              <a:spLocks noChangeShapeType="1"/>
            </p:cNvSpPr>
            <p:nvPr/>
          </p:nvSpPr>
          <p:spPr bwMode="auto">
            <a:xfrm flipV="1">
              <a:off x="4032" y="2327"/>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 name="Rectangle 64"/>
            <p:cNvSpPr>
              <a:spLocks noChangeArrowheads="1"/>
            </p:cNvSpPr>
            <p:nvPr/>
          </p:nvSpPr>
          <p:spPr bwMode="auto">
            <a:xfrm>
              <a:off x="3938" y="2406"/>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H</a:t>
              </a:r>
            </a:p>
          </p:txBody>
        </p:sp>
        <p:sp>
          <p:nvSpPr>
            <p:cNvPr id="61" name="Rectangle 66"/>
            <p:cNvSpPr>
              <a:spLocks noChangeArrowheads="1"/>
            </p:cNvSpPr>
            <p:nvPr/>
          </p:nvSpPr>
          <p:spPr bwMode="auto">
            <a:xfrm>
              <a:off x="3966" y="2072"/>
              <a:ext cx="18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9900"/>
                  </a:solidFill>
                </a:rPr>
                <a:t>+</a:t>
              </a:r>
            </a:p>
          </p:txBody>
        </p:sp>
        <p:sp>
          <p:nvSpPr>
            <p:cNvPr id="62" name="Rectangle 68"/>
            <p:cNvSpPr>
              <a:spLocks noChangeArrowheads="1"/>
            </p:cNvSpPr>
            <p:nvPr/>
          </p:nvSpPr>
          <p:spPr bwMode="auto">
            <a:xfrm>
              <a:off x="3730" y="2191"/>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H</a:t>
              </a:r>
            </a:p>
          </p:txBody>
        </p:sp>
      </p:grpSp>
      <p:sp>
        <p:nvSpPr>
          <p:cNvPr id="65" name="Rectangle 70"/>
          <p:cNvSpPr>
            <a:spLocks noChangeArrowheads="1"/>
          </p:cNvSpPr>
          <p:nvPr/>
        </p:nvSpPr>
        <p:spPr bwMode="auto">
          <a:xfrm>
            <a:off x="8166100" y="3398838"/>
            <a:ext cx="374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600" b="1">
                <a:solidFill>
                  <a:srgbClr val="FF0033"/>
                </a:solidFill>
              </a:rPr>
              <a:t>y</a:t>
            </a:r>
            <a:r>
              <a:rPr lang="en-US" sz="1600" b="1" baseline="-25000">
                <a:solidFill>
                  <a:srgbClr val="FF0033"/>
                </a:solidFill>
              </a:rPr>
              <a:t>1</a:t>
            </a:r>
          </a:p>
        </p:txBody>
      </p:sp>
      <p:sp>
        <p:nvSpPr>
          <p:cNvPr id="66" name="Rectangle 71"/>
          <p:cNvSpPr>
            <a:spLocks noChangeArrowheads="1"/>
          </p:cNvSpPr>
          <p:nvPr/>
        </p:nvSpPr>
        <p:spPr bwMode="auto">
          <a:xfrm>
            <a:off x="6811963" y="2493963"/>
            <a:ext cx="1468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FF0033"/>
                </a:solidFill>
              </a:rPr>
              <a:t>y ion formation</a:t>
            </a:r>
          </a:p>
        </p:txBody>
      </p:sp>
      <p:sp>
        <p:nvSpPr>
          <p:cNvPr id="67" name="Rectangle 73"/>
          <p:cNvSpPr>
            <a:spLocks noChangeArrowheads="1"/>
          </p:cNvSpPr>
          <p:nvPr/>
        </p:nvSpPr>
        <p:spPr bwMode="auto">
          <a:xfrm>
            <a:off x="1103313" y="4246563"/>
            <a:ext cx="2657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000" b="1">
                <a:solidFill>
                  <a:schemeClr val="tx2"/>
                </a:solidFill>
              </a:rPr>
              <a:t>+</a:t>
            </a:r>
          </a:p>
          <a:p>
            <a:pPr algn="ctr" eaLnBrk="0" hangingPunct="0"/>
            <a:r>
              <a:rPr lang="en-US" sz="1000" b="1">
                <a:solidFill>
                  <a:schemeClr val="tx2"/>
                </a:solidFill>
              </a:rPr>
              <a:t>Neutral pumped away by vacuum system</a:t>
            </a:r>
          </a:p>
        </p:txBody>
      </p:sp>
      <p:sp>
        <p:nvSpPr>
          <p:cNvPr id="68" name="Rectangle 75"/>
          <p:cNvSpPr>
            <a:spLocks noChangeArrowheads="1"/>
          </p:cNvSpPr>
          <p:nvPr/>
        </p:nvSpPr>
        <p:spPr bwMode="auto">
          <a:xfrm>
            <a:off x="5064125" y="2516188"/>
            <a:ext cx="727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9900"/>
                </a:solidFill>
              </a:rPr>
              <a:t>and/or</a:t>
            </a:r>
          </a:p>
        </p:txBody>
      </p:sp>
      <p:grpSp>
        <p:nvGrpSpPr>
          <p:cNvPr id="69" name="Group 159"/>
          <p:cNvGrpSpPr>
            <a:grpSpLocks/>
          </p:cNvGrpSpPr>
          <p:nvPr/>
        </p:nvGrpSpPr>
        <p:grpSpPr bwMode="auto">
          <a:xfrm>
            <a:off x="681038" y="3124200"/>
            <a:ext cx="3803650" cy="1000125"/>
            <a:chOff x="429" y="1968"/>
            <a:chExt cx="2396" cy="630"/>
          </a:xfrm>
        </p:grpSpPr>
        <p:sp>
          <p:nvSpPr>
            <p:cNvPr id="70" name="Rectangle 77"/>
            <p:cNvSpPr>
              <a:spLocks noChangeArrowheads="1"/>
            </p:cNvSpPr>
            <p:nvPr/>
          </p:nvSpPr>
          <p:spPr bwMode="auto">
            <a:xfrm>
              <a:off x="429" y="2187"/>
              <a:ext cx="239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H</a:t>
              </a:r>
              <a:r>
                <a:rPr lang="en-US" sz="1400" b="1" baseline="-25000">
                  <a:solidFill>
                    <a:srgbClr val="000000"/>
                  </a:solidFill>
                </a:rPr>
                <a:t>2</a:t>
              </a:r>
              <a:r>
                <a:rPr lang="en-US" sz="1400" b="1">
                  <a:solidFill>
                    <a:srgbClr val="000000"/>
                  </a:solidFill>
                </a:rPr>
                <a:t>N    CH    C    NH    CH    C    NH    CH    C </a:t>
              </a:r>
            </a:p>
          </p:txBody>
        </p:sp>
        <p:sp>
          <p:nvSpPr>
            <p:cNvPr id="71" name="Rectangle 78"/>
            <p:cNvSpPr>
              <a:spLocks noChangeArrowheads="1"/>
            </p:cNvSpPr>
            <p:nvPr/>
          </p:nvSpPr>
          <p:spPr bwMode="auto">
            <a:xfrm>
              <a:off x="768" y="2406"/>
              <a:ext cx="2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R</a:t>
              </a:r>
              <a:r>
                <a:rPr lang="en-US" sz="1400" b="1" baseline="-25000">
                  <a:solidFill>
                    <a:srgbClr val="000000"/>
                  </a:solidFill>
                </a:rPr>
                <a:t>1</a:t>
              </a:r>
            </a:p>
          </p:txBody>
        </p:sp>
        <p:sp>
          <p:nvSpPr>
            <p:cNvPr id="72" name="Rectangle 79"/>
            <p:cNvSpPr>
              <a:spLocks noChangeArrowheads="1"/>
            </p:cNvSpPr>
            <p:nvPr/>
          </p:nvSpPr>
          <p:spPr bwMode="auto">
            <a:xfrm>
              <a:off x="1546" y="2406"/>
              <a:ext cx="2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R</a:t>
              </a:r>
              <a:r>
                <a:rPr lang="en-US" sz="1400" b="1" baseline="-25000">
                  <a:solidFill>
                    <a:srgbClr val="000000"/>
                  </a:solidFill>
                </a:rPr>
                <a:t>2</a:t>
              </a:r>
            </a:p>
          </p:txBody>
        </p:sp>
        <p:sp>
          <p:nvSpPr>
            <p:cNvPr id="73" name="Line 80"/>
            <p:cNvSpPr>
              <a:spLocks noChangeShapeType="1"/>
            </p:cNvSpPr>
            <p:nvPr/>
          </p:nvSpPr>
          <p:spPr bwMode="auto">
            <a:xfrm>
              <a:off x="694" y="2277"/>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4" name="Line 81"/>
            <p:cNvSpPr>
              <a:spLocks noChangeShapeType="1"/>
            </p:cNvSpPr>
            <p:nvPr/>
          </p:nvSpPr>
          <p:spPr bwMode="auto">
            <a:xfrm>
              <a:off x="986" y="2277"/>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5" name="Line 82"/>
            <p:cNvSpPr>
              <a:spLocks noChangeShapeType="1"/>
            </p:cNvSpPr>
            <p:nvPr/>
          </p:nvSpPr>
          <p:spPr bwMode="auto">
            <a:xfrm>
              <a:off x="1186" y="2277"/>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 name="Line 83"/>
            <p:cNvSpPr>
              <a:spLocks noChangeShapeType="1"/>
            </p:cNvSpPr>
            <p:nvPr/>
          </p:nvSpPr>
          <p:spPr bwMode="auto">
            <a:xfrm>
              <a:off x="1476" y="2277"/>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 name="Line 84"/>
            <p:cNvSpPr>
              <a:spLocks noChangeShapeType="1"/>
            </p:cNvSpPr>
            <p:nvPr/>
          </p:nvSpPr>
          <p:spPr bwMode="auto">
            <a:xfrm>
              <a:off x="1760" y="2277"/>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 name="Line 85"/>
            <p:cNvSpPr>
              <a:spLocks noChangeShapeType="1"/>
            </p:cNvSpPr>
            <p:nvPr/>
          </p:nvSpPr>
          <p:spPr bwMode="auto">
            <a:xfrm flipV="1">
              <a:off x="857" y="2333"/>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 name="Line 86"/>
            <p:cNvSpPr>
              <a:spLocks noChangeShapeType="1"/>
            </p:cNvSpPr>
            <p:nvPr/>
          </p:nvSpPr>
          <p:spPr bwMode="auto">
            <a:xfrm flipV="1">
              <a:off x="1637" y="2333"/>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0" name="Group 87"/>
            <p:cNvGrpSpPr>
              <a:grpSpLocks/>
            </p:cNvGrpSpPr>
            <p:nvPr/>
          </p:nvGrpSpPr>
          <p:grpSpPr bwMode="auto">
            <a:xfrm>
              <a:off x="1129" y="2114"/>
              <a:ext cx="22" cy="110"/>
              <a:chOff x="1129" y="2114"/>
              <a:chExt cx="22" cy="110"/>
            </a:xfrm>
          </p:grpSpPr>
          <p:sp>
            <p:nvSpPr>
              <p:cNvPr id="95" name="Line 88"/>
              <p:cNvSpPr>
                <a:spLocks noChangeShapeType="1"/>
              </p:cNvSpPr>
              <p:nvPr/>
            </p:nvSpPr>
            <p:spPr bwMode="auto">
              <a:xfrm flipV="1">
                <a:off x="1129" y="2114"/>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 name="Line 89"/>
              <p:cNvSpPr>
                <a:spLocks noChangeShapeType="1"/>
              </p:cNvSpPr>
              <p:nvPr/>
            </p:nvSpPr>
            <p:spPr bwMode="auto">
              <a:xfrm flipV="1">
                <a:off x="1151" y="2114"/>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81" name="Group 90"/>
            <p:cNvGrpSpPr>
              <a:grpSpLocks/>
            </p:cNvGrpSpPr>
            <p:nvPr/>
          </p:nvGrpSpPr>
          <p:grpSpPr bwMode="auto">
            <a:xfrm>
              <a:off x="1909" y="2114"/>
              <a:ext cx="22" cy="110"/>
              <a:chOff x="1909" y="2114"/>
              <a:chExt cx="22" cy="110"/>
            </a:xfrm>
          </p:grpSpPr>
          <p:sp>
            <p:nvSpPr>
              <p:cNvPr id="93" name="Line 91"/>
              <p:cNvSpPr>
                <a:spLocks noChangeShapeType="1"/>
              </p:cNvSpPr>
              <p:nvPr/>
            </p:nvSpPr>
            <p:spPr bwMode="auto">
              <a:xfrm flipV="1">
                <a:off x="1909" y="2114"/>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4" name="Line 92"/>
              <p:cNvSpPr>
                <a:spLocks noChangeShapeType="1"/>
              </p:cNvSpPr>
              <p:nvPr/>
            </p:nvSpPr>
            <p:spPr bwMode="auto">
              <a:xfrm flipV="1">
                <a:off x="1931" y="2114"/>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82" name="Rectangle 93"/>
            <p:cNvSpPr>
              <a:spLocks noChangeArrowheads="1"/>
            </p:cNvSpPr>
            <p:nvPr/>
          </p:nvSpPr>
          <p:spPr bwMode="auto">
            <a:xfrm>
              <a:off x="1037" y="1968"/>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O</a:t>
              </a:r>
            </a:p>
          </p:txBody>
        </p:sp>
        <p:sp>
          <p:nvSpPr>
            <p:cNvPr id="83" name="Rectangle 94"/>
            <p:cNvSpPr>
              <a:spLocks noChangeArrowheads="1"/>
            </p:cNvSpPr>
            <p:nvPr/>
          </p:nvSpPr>
          <p:spPr bwMode="auto">
            <a:xfrm>
              <a:off x="1819" y="1968"/>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O</a:t>
              </a:r>
            </a:p>
          </p:txBody>
        </p:sp>
        <p:sp>
          <p:nvSpPr>
            <p:cNvPr id="84" name="Line 98"/>
            <p:cNvSpPr>
              <a:spLocks noChangeShapeType="1"/>
            </p:cNvSpPr>
            <p:nvPr/>
          </p:nvSpPr>
          <p:spPr bwMode="auto">
            <a:xfrm>
              <a:off x="1964" y="2277"/>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5" name="Line 99"/>
            <p:cNvSpPr>
              <a:spLocks noChangeShapeType="1"/>
            </p:cNvSpPr>
            <p:nvPr/>
          </p:nvSpPr>
          <p:spPr bwMode="auto">
            <a:xfrm>
              <a:off x="2251" y="2276"/>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 name="Line 100"/>
            <p:cNvSpPr>
              <a:spLocks noChangeShapeType="1"/>
            </p:cNvSpPr>
            <p:nvPr/>
          </p:nvSpPr>
          <p:spPr bwMode="auto">
            <a:xfrm>
              <a:off x="2536" y="2278"/>
              <a:ext cx="1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7" name="Group 101"/>
            <p:cNvGrpSpPr>
              <a:grpSpLocks/>
            </p:cNvGrpSpPr>
            <p:nvPr/>
          </p:nvGrpSpPr>
          <p:grpSpPr bwMode="auto">
            <a:xfrm>
              <a:off x="2682" y="2112"/>
              <a:ext cx="22" cy="110"/>
              <a:chOff x="2682" y="2112"/>
              <a:chExt cx="22" cy="110"/>
            </a:xfrm>
          </p:grpSpPr>
          <p:sp>
            <p:nvSpPr>
              <p:cNvPr id="91" name="Line 102"/>
              <p:cNvSpPr>
                <a:spLocks noChangeShapeType="1"/>
              </p:cNvSpPr>
              <p:nvPr/>
            </p:nvSpPr>
            <p:spPr bwMode="auto">
              <a:xfrm flipV="1">
                <a:off x="2682" y="2112"/>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2" name="Line 103"/>
              <p:cNvSpPr>
                <a:spLocks noChangeShapeType="1"/>
              </p:cNvSpPr>
              <p:nvPr/>
            </p:nvSpPr>
            <p:spPr bwMode="auto">
              <a:xfrm flipV="1">
                <a:off x="2704" y="2112"/>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88" name="Rectangle 104"/>
            <p:cNvSpPr>
              <a:spLocks noChangeArrowheads="1"/>
            </p:cNvSpPr>
            <p:nvPr/>
          </p:nvSpPr>
          <p:spPr bwMode="auto">
            <a:xfrm>
              <a:off x="2590" y="1968"/>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O</a:t>
              </a:r>
            </a:p>
          </p:txBody>
        </p:sp>
        <p:sp>
          <p:nvSpPr>
            <p:cNvPr id="89" name="Line 105"/>
            <p:cNvSpPr>
              <a:spLocks noChangeShapeType="1"/>
            </p:cNvSpPr>
            <p:nvPr/>
          </p:nvSpPr>
          <p:spPr bwMode="auto">
            <a:xfrm flipV="1">
              <a:off x="2411" y="2330"/>
              <a:ext cx="0" cy="1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0" name="Rectangle 106"/>
            <p:cNvSpPr>
              <a:spLocks noChangeArrowheads="1"/>
            </p:cNvSpPr>
            <p:nvPr/>
          </p:nvSpPr>
          <p:spPr bwMode="auto">
            <a:xfrm>
              <a:off x="2319" y="2399"/>
              <a:ext cx="2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0000"/>
                  </a:solidFill>
                </a:rPr>
                <a:t>R</a:t>
              </a:r>
              <a:r>
                <a:rPr lang="en-US" sz="1400" b="1" baseline="-25000">
                  <a:solidFill>
                    <a:srgbClr val="000000"/>
                  </a:solidFill>
                </a:rPr>
                <a:t>3</a:t>
              </a:r>
            </a:p>
          </p:txBody>
        </p:sp>
      </p:grpSp>
      <p:grpSp>
        <p:nvGrpSpPr>
          <p:cNvPr id="97" name="Group 148"/>
          <p:cNvGrpSpPr>
            <a:grpSpLocks/>
          </p:cNvGrpSpPr>
          <p:nvPr/>
        </p:nvGrpSpPr>
        <p:grpSpPr bwMode="auto">
          <a:xfrm>
            <a:off x="1552575" y="1104900"/>
            <a:ext cx="171450" cy="904875"/>
            <a:chOff x="1116" y="2742"/>
            <a:chExt cx="108" cy="570"/>
          </a:xfrm>
        </p:grpSpPr>
        <p:sp>
          <p:nvSpPr>
            <p:cNvPr id="98" name="Line 149"/>
            <p:cNvSpPr>
              <a:spLocks noChangeShapeType="1"/>
            </p:cNvSpPr>
            <p:nvPr/>
          </p:nvSpPr>
          <p:spPr bwMode="auto">
            <a:xfrm>
              <a:off x="1119" y="2742"/>
              <a:ext cx="0" cy="5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9" name="Line 150"/>
            <p:cNvSpPr>
              <a:spLocks noChangeShapeType="1"/>
            </p:cNvSpPr>
            <p:nvPr/>
          </p:nvSpPr>
          <p:spPr bwMode="auto">
            <a:xfrm>
              <a:off x="1116" y="2745"/>
              <a:ext cx="10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0" name="Line 151"/>
            <p:cNvSpPr>
              <a:spLocks noChangeShapeType="1"/>
            </p:cNvSpPr>
            <p:nvPr/>
          </p:nvSpPr>
          <p:spPr bwMode="auto">
            <a:xfrm>
              <a:off x="1116" y="3309"/>
              <a:ext cx="10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01" name="Group 152"/>
          <p:cNvGrpSpPr>
            <a:grpSpLocks/>
          </p:cNvGrpSpPr>
          <p:nvPr/>
        </p:nvGrpSpPr>
        <p:grpSpPr bwMode="auto">
          <a:xfrm>
            <a:off x="7040563" y="1104900"/>
            <a:ext cx="171450" cy="904875"/>
            <a:chOff x="4573" y="2742"/>
            <a:chExt cx="108" cy="570"/>
          </a:xfrm>
        </p:grpSpPr>
        <p:sp>
          <p:nvSpPr>
            <p:cNvPr id="102" name="Line 153"/>
            <p:cNvSpPr>
              <a:spLocks noChangeShapeType="1"/>
            </p:cNvSpPr>
            <p:nvPr/>
          </p:nvSpPr>
          <p:spPr bwMode="auto">
            <a:xfrm>
              <a:off x="4678" y="2742"/>
              <a:ext cx="0" cy="5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 name="Line 154"/>
            <p:cNvSpPr>
              <a:spLocks noChangeShapeType="1"/>
            </p:cNvSpPr>
            <p:nvPr/>
          </p:nvSpPr>
          <p:spPr bwMode="auto">
            <a:xfrm flipH="1">
              <a:off x="4573" y="2745"/>
              <a:ext cx="10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4" name="Line 155"/>
            <p:cNvSpPr>
              <a:spLocks noChangeShapeType="1"/>
            </p:cNvSpPr>
            <p:nvPr/>
          </p:nvSpPr>
          <p:spPr bwMode="auto">
            <a:xfrm flipH="1">
              <a:off x="4573" y="3309"/>
              <a:ext cx="10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105" name="Rectangle 156"/>
          <p:cNvSpPr>
            <a:spLocks noChangeArrowheads="1"/>
          </p:cNvSpPr>
          <p:nvPr/>
        </p:nvSpPr>
        <p:spPr bwMode="auto">
          <a:xfrm>
            <a:off x="7170738" y="933450"/>
            <a:ext cx="525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9900"/>
                </a:solidFill>
              </a:rPr>
              <a:t>zH</a:t>
            </a:r>
            <a:r>
              <a:rPr lang="en-US" sz="1400" b="1" baseline="30000">
                <a:solidFill>
                  <a:srgbClr val="009900"/>
                </a:solidFill>
              </a:rPr>
              <a:t>z+</a:t>
            </a:r>
          </a:p>
        </p:txBody>
      </p:sp>
      <p:sp>
        <p:nvSpPr>
          <p:cNvPr id="106" name="Rectangle 157"/>
          <p:cNvSpPr>
            <a:spLocks noChangeArrowheads="1"/>
          </p:cNvSpPr>
          <p:nvPr/>
        </p:nvSpPr>
        <p:spPr bwMode="auto">
          <a:xfrm>
            <a:off x="5372100" y="1136650"/>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9900"/>
                </a:solidFill>
              </a:rPr>
              <a:t>+</a:t>
            </a:r>
          </a:p>
        </p:txBody>
      </p:sp>
      <p:sp>
        <p:nvSpPr>
          <p:cNvPr id="107" name="Rectangle 160"/>
          <p:cNvSpPr>
            <a:spLocks noChangeArrowheads="1"/>
          </p:cNvSpPr>
          <p:nvPr/>
        </p:nvSpPr>
        <p:spPr bwMode="auto">
          <a:xfrm>
            <a:off x="5599113" y="4246563"/>
            <a:ext cx="2657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000" b="1">
                <a:solidFill>
                  <a:schemeClr val="tx2"/>
                </a:solidFill>
              </a:rPr>
              <a:t>+</a:t>
            </a:r>
          </a:p>
          <a:p>
            <a:pPr algn="ctr" eaLnBrk="0" hangingPunct="0"/>
            <a:r>
              <a:rPr lang="en-US" sz="1000" b="1">
                <a:solidFill>
                  <a:schemeClr val="tx2"/>
                </a:solidFill>
              </a:rPr>
              <a:t>Neutral pumped away by vacuum system</a:t>
            </a:r>
          </a:p>
        </p:txBody>
      </p:sp>
      <p:sp>
        <p:nvSpPr>
          <p:cNvPr id="108" name="Rectangle 162"/>
          <p:cNvSpPr>
            <a:spLocks noChangeArrowheads="1"/>
          </p:cNvSpPr>
          <p:nvPr/>
        </p:nvSpPr>
        <p:spPr bwMode="auto">
          <a:xfrm>
            <a:off x="4271963" y="3446463"/>
            <a:ext cx="287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1400" b="1">
                <a:solidFill>
                  <a:srgbClr val="009900"/>
                </a:solidFill>
              </a:rPr>
              <a:t>+</a:t>
            </a:r>
          </a:p>
        </p:txBody>
      </p:sp>
      <p:sp>
        <p:nvSpPr>
          <p:cNvPr id="109" name="Text Box 163"/>
          <p:cNvSpPr txBox="1">
            <a:spLocks noChangeArrowheads="1"/>
          </p:cNvSpPr>
          <p:nvPr/>
        </p:nvSpPr>
        <p:spPr bwMode="auto">
          <a:xfrm>
            <a:off x="227013" y="5319713"/>
            <a:ext cx="4068762"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258888" algn="l"/>
                <a:tab pos="2743200" algn="l"/>
              </a:tabLst>
              <a:defRPr>
                <a:solidFill>
                  <a:schemeClr val="tx1"/>
                </a:solidFill>
                <a:latin typeface="Arial" charset="0"/>
              </a:defRPr>
            </a:lvl1pPr>
            <a:lvl2pPr marL="742950" indent="-285750" eaLnBrk="0" hangingPunct="0">
              <a:tabLst>
                <a:tab pos="1258888" algn="l"/>
                <a:tab pos="2743200" algn="l"/>
              </a:tabLst>
              <a:defRPr>
                <a:solidFill>
                  <a:schemeClr val="tx1"/>
                </a:solidFill>
                <a:latin typeface="Arial" charset="0"/>
              </a:defRPr>
            </a:lvl2pPr>
            <a:lvl3pPr marL="1143000" indent="-228600" eaLnBrk="0" hangingPunct="0">
              <a:tabLst>
                <a:tab pos="1258888" algn="l"/>
                <a:tab pos="2743200" algn="l"/>
              </a:tabLst>
              <a:defRPr>
                <a:solidFill>
                  <a:schemeClr val="tx1"/>
                </a:solidFill>
                <a:latin typeface="Arial" charset="0"/>
              </a:defRPr>
            </a:lvl3pPr>
            <a:lvl4pPr marL="1600200" indent="-228600" eaLnBrk="0" hangingPunct="0">
              <a:tabLst>
                <a:tab pos="1258888" algn="l"/>
                <a:tab pos="2743200" algn="l"/>
              </a:tabLst>
              <a:defRPr>
                <a:solidFill>
                  <a:schemeClr val="tx1"/>
                </a:solidFill>
                <a:latin typeface="Arial" charset="0"/>
              </a:defRPr>
            </a:lvl4pPr>
            <a:lvl5pPr marL="2057400" indent="-228600" eaLnBrk="0" hangingPunct="0">
              <a:tabLst>
                <a:tab pos="1258888" algn="l"/>
                <a:tab pos="2743200" algn="l"/>
              </a:tabLst>
              <a:defRPr>
                <a:solidFill>
                  <a:schemeClr val="tx1"/>
                </a:solidFill>
                <a:latin typeface="Arial" charset="0"/>
              </a:defRPr>
            </a:lvl5pPr>
            <a:lvl6pPr marL="2514600" indent="-228600" eaLnBrk="0" fontAlgn="base" hangingPunct="0">
              <a:spcBef>
                <a:spcPct val="0"/>
              </a:spcBef>
              <a:spcAft>
                <a:spcPct val="0"/>
              </a:spcAft>
              <a:tabLst>
                <a:tab pos="1258888" algn="l"/>
                <a:tab pos="2743200" algn="l"/>
              </a:tabLst>
              <a:defRPr>
                <a:solidFill>
                  <a:schemeClr val="tx1"/>
                </a:solidFill>
                <a:latin typeface="Arial" charset="0"/>
              </a:defRPr>
            </a:lvl6pPr>
            <a:lvl7pPr marL="2971800" indent="-228600" eaLnBrk="0" fontAlgn="base" hangingPunct="0">
              <a:spcBef>
                <a:spcPct val="0"/>
              </a:spcBef>
              <a:spcAft>
                <a:spcPct val="0"/>
              </a:spcAft>
              <a:tabLst>
                <a:tab pos="1258888" algn="l"/>
                <a:tab pos="2743200" algn="l"/>
              </a:tabLst>
              <a:defRPr>
                <a:solidFill>
                  <a:schemeClr val="tx1"/>
                </a:solidFill>
                <a:latin typeface="Arial" charset="0"/>
              </a:defRPr>
            </a:lvl7pPr>
            <a:lvl8pPr marL="3429000" indent="-228600" eaLnBrk="0" fontAlgn="base" hangingPunct="0">
              <a:spcBef>
                <a:spcPct val="0"/>
              </a:spcBef>
              <a:spcAft>
                <a:spcPct val="0"/>
              </a:spcAft>
              <a:tabLst>
                <a:tab pos="1258888" algn="l"/>
                <a:tab pos="2743200" algn="l"/>
              </a:tabLst>
              <a:defRPr>
                <a:solidFill>
                  <a:schemeClr val="tx1"/>
                </a:solidFill>
                <a:latin typeface="Arial" charset="0"/>
              </a:defRPr>
            </a:lvl8pPr>
            <a:lvl9pPr marL="3886200" indent="-228600" eaLnBrk="0" fontAlgn="base" hangingPunct="0">
              <a:spcBef>
                <a:spcPct val="0"/>
              </a:spcBef>
              <a:spcAft>
                <a:spcPct val="0"/>
              </a:spcAft>
              <a:tabLst>
                <a:tab pos="1258888" algn="l"/>
                <a:tab pos="2743200" algn="l"/>
              </a:tabLst>
              <a:defRPr>
                <a:solidFill>
                  <a:schemeClr val="tx1"/>
                </a:solidFill>
                <a:latin typeface="Arial" charset="0"/>
              </a:defRPr>
            </a:lvl9pPr>
          </a:lstStyle>
          <a:p>
            <a:pPr algn="ctr" eaLnBrk="1" hangingPunct="1"/>
            <a:r>
              <a:rPr lang="en-US" sz="1200" u="sng"/>
              <a:t>	Proton Mobility	</a:t>
            </a:r>
          </a:p>
          <a:p>
            <a:pPr algn="ctr" eaLnBrk="1" hangingPunct="1"/>
            <a:endParaRPr lang="en-US" sz="1200" u="sng"/>
          </a:p>
          <a:p>
            <a:pPr eaLnBrk="1" hangingPunct="1"/>
            <a:r>
              <a:rPr lang="en-US" sz="1200"/>
              <a:t>Mobile:	z</a:t>
            </a:r>
            <a:r>
              <a:rPr lang="en-US" sz="1200" baseline="-25000"/>
              <a:t>pre</a:t>
            </a:r>
            <a:r>
              <a:rPr lang="en-US" sz="1200"/>
              <a:t> &gt; #Arg + #Lys + #His</a:t>
            </a:r>
          </a:p>
          <a:p>
            <a:pPr eaLnBrk="1" hangingPunct="1"/>
            <a:r>
              <a:rPr lang="en-US" sz="1200"/>
              <a:t>Partially mobile:	z</a:t>
            </a:r>
            <a:r>
              <a:rPr lang="en-US" sz="1200" baseline="-25000"/>
              <a:t>pre</a:t>
            </a:r>
            <a:r>
              <a:rPr lang="en-US" sz="1200"/>
              <a:t> </a:t>
            </a:r>
            <a:r>
              <a:rPr lang="en-US" sz="1200" u="sng"/>
              <a:t>&lt;</a:t>
            </a:r>
            <a:r>
              <a:rPr lang="en-US" sz="1200"/>
              <a:t> #Arg + #Lys + #His and &gt; #Arg</a:t>
            </a:r>
          </a:p>
          <a:p>
            <a:pPr eaLnBrk="1" hangingPunct="1"/>
            <a:r>
              <a:rPr lang="en-US" sz="1200"/>
              <a:t>Non-mobile:	z</a:t>
            </a:r>
            <a:r>
              <a:rPr lang="en-US" sz="1200" baseline="-25000"/>
              <a:t>pre</a:t>
            </a:r>
            <a:r>
              <a:rPr lang="en-US" sz="1200"/>
              <a:t> </a:t>
            </a:r>
            <a:r>
              <a:rPr lang="en-US" sz="1200" u="sng"/>
              <a:t>&lt;</a:t>
            </a:r>
            <a:r>
              <a:rPr lang="en-US" sz="1200"/>
              <a:t> #Arg</a:t>
            </a:r>
          </a:p>
        </p:txBody>
      </p:sp>
      <p:sp>
        <p:nvSpPr>
          <p:cNvPr id="110" name="Text Box 164"/>
          <p:cNvSpPr txBox="1">
            <a:spLocks noChangeArrowheads="1"/>
          </p:cNvSpPr>
          <p:nvPr/>
        </p:nvSpPr>
        <p:spPr bwMode="auto">
          <a:xfrm>
            <a:off x="4424363" y="5319713"/>
            <a:ext cx="46005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For peptides with non-mobile protons, fragmentation tends to proceed via charge-remote mechanisms. MS/MS spectra will be dominated by a few ions, typically: </a:t>
            </a:r>
          </a:p>
          <a:p>
            <a:pPr eaLnBrk="1" hangingPunct="1"/>
            <a:r>
              <a:rPr lang="en-US" sz="1200"/>
              <a:t>	C-term side of D, E</a:t>
            </a:r>
          </a:p>
          <a:p>
            <a:pPr eaLnBrk="1" hangingPunct="1"/>
            <a:r>
              <a:rPr lang="en-US" sz="1200"/>
              <a:t>	N-term side of P  </a:t>
            </a:r>
          </a:p>
        </p:txBody>
      </p:sp>
    </p:spTree>
    <p:extLst>
      <p:ext uri="{BB962C8B-B14F-4D97-AF65-F5344CB8AC3E}">
        <p14:creationId xmlns:p14="http://schemas.microsoft.com/office/powerpoint/2010/main" val="116539012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4D4D4D"/>
        </a:dk1>
        <a:lt1>
          <a:srgbClr val="FFFFFF"/>
        </a:lt1>
        <a:dk2>
          <a:srgbClr val="003399"/>
        </a:dk2>
        <a:lt2>
          <a:srgbClr val="663366"/>
        </a:lt2>
        <a:accent1>
          <a:srgbClr val="3366CC"/>
        </a:accent1>
        <a:accent2>
          <a:srgbClr val="CC6600"/>
        </a:accent2>
        <a:accent3>
          <a:srgbClr val="FFFFFF"/>
        </a:accent3>
        <a:accent4>
          <a:srgbClr val="404040"/>
        </a:accent4>
        <a:accent5>
          <a:srgbClr val="ADB8E2"/>
        </a:accent5>
        <a:accent6>
          <a:srgbClr val="B95C00"/>
        </a:accent6>
        <a:hlink>
          <a:srgbClr val="66CCFF"/>
        </a:hlink>
        <a:folHlink>
          <a:srgbClr val="FFFF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30635</TotalTime>
  <Words>6522</Words>
  <Application>Microsoft Office PowerPoint</Application>
  <PresentationFormat>On-screen Show (4:3)</PresentationFormat>
  <Paragraphs>851</Paragraphs>
  <Slides>62</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4" baseType="lpstr">
      <vt:lpstr>1_Default Design</vt:lpstr>
      <vt:lpstr>Worksheet</vt:lpstr>
      <vt:lpstr>Peptide Sequencing by LC-MS/MS for Organisms with Unsequenced Genomes</vt:lpstr>
      <vt:lpstr>Broad Institute of MIT and Harvard</vt:lpstr>
      <vt:lpstr>Broad Institute of MIT and Harvard – Proteomics Group</vt:lpstr>
      <vt:lpstr>Outline</vt:lpstr>
      <vt:lpstr>Toward Complete Sequencing of Proteins by MS/MS</vt:lpstr>
      <vt:lpstr>Key Features for de novo MS/MS Sequencing of Proteins</vt:lpstr>
      <vt:lpstr>Generating Overlapping Peptides</vt:lpstr>
      <vt:lpstr>Rattlesnake Venoms from Sigma</vt:lpstr>
      <vt:lpstr>Charge-directed Fragmentation Scheme</vt:lpstr>
      <vt:lpstr>Sequence Specific Fragment Ion Types</vt:lpstr>
      <vt:lpstr>Orbitrap Elite, High Resolution MS/MS by CID, HCD, or ETD</vt:lpstr>
      <vt:lpstr>3 spectra on same precursor z=3</vt:lpstr>
      <vt:lpstr>3 spectra on same precursor z=2</vt:lpstr>
      <vt:lpstr>3 spectra on same precursor z=4</vt:lpstr>
      <vt:lpstr>ETD doesn’t work well at high m/z</vt:lpstr>
      <vt:lpstr>Pairwise Spectral Alignment of Overlapping Peptides</vt:lpstr>
      <vt:lpstr>Construction of an A-Bruijn graph from MS/MS data</vt:lpstr>
      <vt:lpstr>Contig assembling 24 spectra covering a 25-amino acid portion of C. atrox catrocollastatin</vt:lpstr>
      <vt:lpstr>Meta-SPS Procedures</vt:lpstr>
      <vt:lpstr>Overall Approach</vt:lpstr>
      <vt:lpstr>Coverage, Accuracy by Protein</vt:lpstr>
      <vt:lpstr>PowerPoint Presentation</vt:lpstr>
      <vt:lpstr>PowerPoint Presentation</vt:lpstr>
      <vt:lpstr>Sequencing Coverage</vt:lpstr>
      <vt:lpstr>Sequencing Coverage</vt:lpstr>
      <vt:lpstr>Overlap of Peptide Bond Dissociations Observed in MS/MS</vt:lpstr>
      <vt:lpstr>Merging Results</vt:lpstr>
      <vt:lpstr>Obstacles to Obtaining Full-length Protein Sequence de novo</vt:lpstr>
      <vt:lpstr>Sequencing Results</vt:lpstr>
      <vt:lpstr>Sequencing Accuracy</vt:lpstr>
      <vt:lpstr>Coverage, Accuracy by Dissociation Method</vt:lpstr>
      <vt:lpstr>Pitfalls</vt:lpstr>
      <vt:lpstr>Pitfalls</vt:lpstr>
      <vt:lpstr>Conclusion</vt:lpstr>
      <vt:lpstr>Acknowledgements</vt:lpstr>
      <vt:lpstr>Shotgun Protein Sequencing</vt:lpstr>
      <vt:lpstr>Basic Meta-SPS Approach</vt:lpstr>
      <vt:lpstr>Overall Approach</vt:lpstr>
      <vt:lpstr>Meta-SPS Alignment</vt:lpstr>
      <vt:lpstr>Meta-SPS Alignment</vt:lpstr>
      <vt:lpstr>Meta-Assembly</vt:lpstr>
      <vt:lpstr>Meta-Assembly</vt:lpstr>
      <vt:lpstr>Assembly</vt:lpstr>
      <vt:lpstr>Assembly</vt:lpstr>
      <vt:lpstr>Assembly</vt:lpstr>
      <vt:lpstr>Triplet Merging Procedure</vt:lpstr>
      <vt:lpstr>Merging Results</vt:lpstr>
      <vt:lpstr>PowerPoint Presentation</vt:lpstr>
      <vt:lpstr>PowerPoint Presentation</vt:lpstr>
      <vt:lpstr>PowerPoint Presentation</vt:lpstr>
      <vt:lpstr>PowerPoint Presentation</vt:lpstr>
      <vt:lpstr>Undigested Scorpion Venoms</vt:lpstr>
      <vt:lpstr>Adding Charge to Cys for better ETD</vt:lpstr>
      <vt:lpstr>PowerPoint Presentation</vt:lpstr>
      <vt:lpstr>PowerPoint Presentation</vt:lpstr>
      <vt:lpstr>Single AA substitutions from a related species</vt:lpstr>
      <vt:lpstr>PowerPoint Presentation</vt:lpstr>
      <vt:lpstr>Single AA substitutions from a related species</vt:lpstr>
      <vt:lpstr>Centipede Scolopendra morsitans Glenmorgan - New Guinea</vt:lpstr>
      <vt:lpstr>Centipede Scolopendra morsitans Glenmorgan - New Guinea</vt:lpstr>
      <vt:lpstr>Centipede Scolopendra morsitans Glenmorgan - New Guinea</vt:lpstr>
      <vt:lpstr>PowerPoint Presentation</vt:lpstr>
    </vt:vector>
  </TitlesOfParts>
  <Company>MPI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ldelucia</dc:creator>
  <cp:lastModifiedBy>Karl Clauser</cp:lastModifiedBy>
  <cp:revision>367</cp:revision>
  <dcterms:created xsi:type="dcterms:W3CDTF">2003-03-06T15:35:22Z</dcterms:created>
  <dcterms:modified xsi:type="dcterms:W3CDTF">2012-11-24T05:04:28Z</dcterms:modified>
</cp:coreProperties>
</file>