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4" r:id="rId3"/>
    <p:sldId id="257" r:id="rId4"/>
    <p:sldId id="283" r:id="rId5"/>
    <p:sldId id="293" r:id="rId6"/>
    <p:sldId id="259" r:id="rId7"/>
    <p:sldId id="260" r:id="rId8"/>
    <p:sldId id="271" r:id="rId9"/>
    <p:sldId id="272" r:id="rId10"/>
    <p:sldId id="273" r:id="rId11"/>
    <p:sldId id="261" r:id="rId12"/>
    <p:sldId id="288" r:id="rId13"/>
    <p:sldId id="262" r:id="rId14"/>
    <p:sldId id="263" r:id="rId15"/>
    <p:sldId id="265" r:id="rId16"/>
    <p:sldId id="289" r:id="rId17"/>
    <p:sldId id="292" r:id="rId18"/>
    <p:sldId id="270" r:id="rId19"/>
    <p:sldId id="268" r:id="rId20"/>
    <p:sldId id="308" r:id="rId21"/>
    <p:sldId id="276" r:id="rId22"/>
    <p:sldId id="287" r:id="rId23"/>
    <p:sldId id="285" r:id="rId24"/>
    <p:sldId id="278" r:id="rId25"/>
    <p:sldId id="286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290" r:id="rId41"/>
    <p:sldId id="291" r:id="rId42"/>
    <p:sldId id="267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DFF6D"/>
    <a:srgbClr val="FFFF00"/>
    <a:srgbClr val="0000FF"/>
    <a:srgbClr val="FF9933"/>
    <a:srgbClr val="934BC9"/>
    <a:srgbClr val="33CCFF"/>
    <a:srgbClr val="FF66FF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84896" autoAdjust="0"/>
  </p:normalViewPr>
  <p:slideViewPr>
    <p:cSldViewPr>
      <p:cViewPr>
        <p:scale>
          <a:sx n="70" d="100"/>
          <a:sy n="70" d="100"/>
        </p:scale>
        <p:origin x="237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N%20PostDoc%20@%20MIT\Papers\Paper%20%232\Imaging_Necropsy\Iry%20K%20size%20and%20met%20count%20for%20paper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esktop\100924_MS%20Reports_N\xls\NLu%205555%20and%205557%20post%20OGE_1%20shared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exandra\Desktop\100924_MS%20Reports_N\NCo%20vs%20NLu.xlsx" TargetMode="External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exandra\Desktop\100924_MS%20Reports_N\NCo%20vs%20NLu.xlsx" TargetMode="External"/><Relationship Id="rId1" Type="http://schemas.openxmlformats.org/officeDocument/2006/relationships/themeOverride" Target="../theme/themeOverride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N%20PostDoc%20@%20MIT\Papers\Paper%20%232\Imaging_Necropsy\Iry%20K%20size%20and%20met%20count%20for%20pap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N%20PostDoc%20@%20MIT\Papers\Paper%20%232\Imaging_Necropsy\Iry%20K%20size%20and%20met%20count%20for%20pap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N%20PostDoc%20@%20MIT\Papers\Paper%20%232\Imaging_Necropsy\Iry%20K%20size%20and%20met%20count%20for%20pap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esktop\100924_MS%20Reports_N\xls\NLu%205555%20pre%20and%20post%20OGE_1%20share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esktop\100924_MS%20Reports_N\xls\NLu%205555%20pre%20and%20post%20OGE_1%20share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esktop\100924_MS%20Reports_N\xls\NLu%205555%20pre%20and%20post%20OGE_1%20shared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esktop\100924_MS%20Reports_N\xls\NLu%205555%20pre%20and%20post%20OGE_1%20shared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esktop\100924_MS%20Reports_N\xls\NLu%205555%20pre%20and%20post%20OGE_1%20shared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esktop\100924_MS%20Reports_N\xls\NLu%205555%20pre%20and%20post%20OGE_1%20shar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ysClr val="windowText" lastClr="000000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'LTBP3 for ASMB'!$K$7:$K$9</c:f>
                <c:numCache>
                  <c:formatCode>General</c:formatCode>
                  <c:ptCount val="3"/>
                  <c:pt idx="0">
                    <c:v>144.94997008333772</c:v>
                  </c:pt>
                  <c:pt idx="1">
                    <c:v>169.20598886170274</c:v>
                  </c:pt>
                  <c:pt idx="2">
                    <c:v>469.40813797802866</c:v>
                  </c:pt>
                </c:numCache>
              </c:numRef>
            </c:plus>
            <c:minus>
              <c:numRef>
                <c:f>'LTBP3 for ASMB'!$K$7:$K$9</c:f>
                <c:numCache>
                  <c:formatCode>General</c:formatCode>
                  <c:ptCount val="3"/>
                  <c:pt idx="0">
                    <c:v>144.94997008333772</c:v>
                  </c:pt>
                  <c:pt idx="1">
                    <c:v>169.20598886170274</c:v>
                  </c:pt>
                  <c:pt idx="2">
                    <c:v>469.40813797802866</c:v>
                  </c:pt>
                </c:numCache>
              </c:numRef>
            </c:minus>
          </c:errBars>
          <c:cat>
            <c:strRef>
              <c:f>'LTBP3 for ASMB'!$H$7:$H$9</c:f>
              <c:strCache>
                <c:ptCount val="3"/>
                <c:pt idx="0">
                  <c:v>shControl</c:v>
                </c:pt>
                <c:pt idx="1">
                  <c:v>shLTBP3#1</c:v>
                </c:pt>
                <c:pt idx="2">
                  <c:v>shLTBP3#2</c:v>
                </c:pt>
              </c:strCache>
            </c:strRef>
          </c:cat>
          <c:val>
            <c:numRef>
              <c:f>'LTBP3 for ASMB'!$I$7:$I$9</c:f>
              <c:numCache>
                <c:formatCode>General</c:formatCode>
                <c:ptCount val="3"/>
                <c:pt idx="0">
                  <c:v>1107.2222222222222</c:v>
                </c:pt>
                <c:pt idx="1">
                  <c:v>1412</c:v>
                </c:pt>
                <c:pt idx="2">
                  <c:v>1458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82638720"/>
        <c:axId val="82640256"/>
      </c:barChart>
      <c:catAx>
        <c:axId val="82638720"/>
        <c:scaling>
          <c:orientation val="minMax"/>
        </c:scaling>
        <c:delete val="0"/>
        <c:axPos val="b"/>
        <c:majorTickMark val="out"/>
        <c:minorTickMark val="none"/>
        <c:tickLblPos val="nextTo"/>
        <c:crossAx val="82640256"/>
        <c:crosses val="autoZero"/>
        <c:auto val="1"/>
        <c:lblAlgn val="ctr"/>
        <c:lblOffset val="100"/>
        <c:noMultiLvlLbl val="0"/>
      </c:catAx>
      <c:valAx>
        <c:axId val="82640256"/>
        <c:scaling>
          <c:orientation val="minMax"/>
          <c:max val="2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826387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'Number per cat'!$B$1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rgbClr val="FAFAFA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'Number per cat'!$A$2:$A$7</c:f>
              <c:strCache>
                <c:ptCount val="6"/>
                <c:pt idx="0">
                  <c:v>ECM Glycoproteins</c:v>
                </c:pt>
                <c:pt idx="1">
                  <c:v>Collagens</c:v>
                </c:pt>
                <c:pt idx="2">
                  <c:v>Proteoglycans</c:v>
                </c:pt>
                <c:pt idx="3">
                  <c:v>ECM-related Proteins</c:v>
                </c:pt>
                <c:pt idx="4">
                  <c:v>Regulators</c:v>
                </c:pt>
                <c:pt idx="5">
                  <c:v>Secreted Factors</c:v>
                </c:pt>
              </c:strCache>
            </c:strRef>
          </c:cat>
          <c:val>
            <c:numRef>
              <c:f>'Number per cat'!$B$2:$B$7</c:f>
              <c:numCache>
                <c:formatCode>General</c:formatCode>
                <c:ptCount val="6"/>
                <c:pt idx="0">
                  <c:v>51</c:v>
                </c:pt>
                <c:pt idx="1">
                  <c:v>23</c:v>
                </c:pt>
                <c:pt idx="2">
                  <c:v>7</c:v>
                </c:pt>
                <c:pt idx="3">
                  <c:v>14</c:v>
                </c:pt>
                <c:pt idx="4">
                  <c:v>21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'Number per cat'!$C$1</c:f>
              <c:strCache>
                <c:ptCount val="1"/>
                <c:pt idx="0">
                  <c:v>Lung Sample 1</c:v>
                </c:pt>
              </c:strCache>
            </c:strRef>
          </c:tx>
          <c:spPr>
            <a:solidFill>
              <a:srgbClr val="00918E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'Number per cat'!$A$2:$A$7</c:f>
              <c:strCache>
                <c:ptCount val="6"/>
                <c:pt idx="0">
                  <c:v>ECM Glycoproteins</c:v>
                </c:pt>
                <c:pt idx="1">
                  <c:v>Collagens</c:v>
                </c:pt>
                <c:pt idx="2">
                  <c:v>Proteoglycans</c:v>
                </c:pt>
                <c:pt idx="3">
                  <c:v>ECM-related Proteins</c:v>
                </c:pt>
                <c:pt idx="4">
                  <c:v>Regulators</c:v>
                </c:pt>
                <c:pt idx="5">
                  <c:v>Secreted Factors</c:v>
                </c:pt>
              </c:strCache>
            </c:strRef>
          </c:cat>
          <c:val>
            <c:numRef>
              <c:f>'Number per cat'!$C$2:$C$7</c:f>
              <c:numCache>
                <c:formatCode>General</c:formatCode>
                <c:ptCount val="6"/>
                <c:pt idx="0">
                  <c:v>16</c:v>
                </c:pt>
                <c:pt idx="1">
                  <c:v>1</c:v>
                </c:pt>
                <c:pt idx="2">
                  <c:v>2</c:v>
                </c:pt>
                <c:pt idx="3">
                  <c:v>8</c:v>
                </c:pt>
                <c:pt idx="4">
                  <c:v>11</c:v>
                </c:pt>
                <c:pt idx="5">
                  <c:v>7</c:v>
                </c:pt>
              </c:numCache>
            </c:numRef>
          </c:val>
        </c:ser>
        <c:ser>
          <c:idx val="2"/>
          <c:order val="2"/>
          <c:tx>
            <c:strRef>
              <c:f>'Number per cat'!$D$1</c:f>
              <c:strCache>
                <c:ptCount val="1"/>
                <c:pt idx="0">
                  <c:v>Lung Sample 2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'Number per cat'!$A$2:$A$7</c:f>
              <c:strCache>
                <c:ptCount val="6"/>
                <c:pt idx="0">
                  <c:v>ECM Glycoproteins</c:v>
                </c:pt>
                <c:pt idx="1">
                  <c:v>Collagens</c:v>
                </c:pt>
                <c:pt idx="2">
                  <c:v>Proteoglycans</c:v>
                </c:pt>
                <c:pt idx="3">
                  <c:v>ECM-related Proteins</c:v>
                </c:pt>
                <c:pt idx="4">
                  <c:v>Regulators</c:v>
                </c:pt>
                <c:pt idx="5">
                  <c:v>Secreted Factors</c:v>
                </c:pt>
              </c:strCache>
            </c:strRef>
          </c:cat>
          <c:val>
            <c:numRef>
              <c:f>'Number per cat'!$D$2:$D$7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93450624"/>
        <c:axId val="93452160"/>
      </c:barChart>
      <c:catAx>
        <c:axId val="93450624"/>
        <c:scaling>
          <c:orientation val="minMax"/>
        </c:scaling>
        <c:delete val="1"/>
        <c:axPos val="b"/>
        <c:majorTickMark val="out"/>
        <c:minorTickMark val="none"/>
        <c:tickLblPos val="none"/>
        <c:crossAx val="93452160"/>
        <c:crosses val="autoZero"/>
        <c:auto val="1"/>
        <c:lblAlgn val="ctr"/>
        <c:lblOffset val="100"/>
        <c:noMultiLvlLbl val="0"/>
      </c:catAx>
      <c:valAx>
        <c:axId val="93452160"/>
        <c:scaling>
          <c:orientation val="minMax"/>
          <c:max val="7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fr-FR"/>
          </a:p>
        </c:txPr>
        <c:crossAx val="93450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164415616165654"/>
          <c:y val="4.0542036897225936E-2"/>
          <c:w val="0.26461803161701569"/>
          <c:h val="0.2568056999316518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05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847244094488189"/>
          <c:y val="0.10256410256410334"/>
          <c:w val="0.78302351124788871"/>
          <c:h val="0.696720169594192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'In silico vs In vivo'!$F$11</c:f>
              <c:strCache>
                <c:ptCount val="1"/>
                <c:pt idx="0">
                  <c:v>Both </c:v>
                </c:pt>
              </c:strCache>
            </c:strRef>
          </c:tx>
          <c:spPr>
            <a:solidFill>
              <a:srgbClr val="FAFAFA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'In silico vs In vivo'!$A$17:$A$19</c:f>
              <c:strCache>
                <c:ptCount val="3"/>
                <c:pt idx="0">
                  <c:v>ECM-related proteins</c:v>
                </c:pt>
                <c:pt idx="1">
                  <c:v>Regulators</c:v>
                </c:pt>
                <c:pt idx="2">
                  <c:v>Secreted Factors</c:v>
                </c:pt>
              </c:strCache>
            </c:strRef>
          </c:cat>
          <c:val>
            <c:numRef>
              <c:f>'In silico vs In vivo'!$F$17:$F$19</c:f>
              <c:numCache>
                <c:formatCode>0.0</c:formatCode>
                <c:ptCount val="3"/>
                <c:pt idx="0">
                  <c:v>4.4585987261146514</c:v>
                </c:pt>
                <c:pt idx="1">
                  <c:v>3.041825095057034</c:v>
                </c:pt>
                <c:pt idx="2">
                  <c:v>0.27777777777778118</c:v>
                </c:pt>
              </c:numCache>
            </c:numRef>
          </c:val>
        </c:ser>
        <c:ser>
          <c:idx val="1"/>
          <c:order val="1"/>
          <c:tx>
            <c:strRef>
              <c:f>'In silico vs In vivo'!$G$11</c:f>
              <c:strCache>
                <c:ptCount val="1"/>
                <c:pt idx="0">
                  <c:v>Lung Specific </c:v>
                </c:pt>
              </c:strCache>
            </c:strRef>
          </c:tx>
          <c:spPr>
            <a:solidFill>
              <a:srgbClr val="E717BA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'In silico vs In vivo'!$A$17:$A$19</c:f>
              <c:strCache>
                <c:ptCount val="3"/>
                <c:pt idx="0">
                  <c:v>ECM-related proteins</c:v>
                </c:pt>
                <c:pt idx="1">
                  <c:v>Regulators</c:v>
                </c:pt>
                <c:pt idx="2">
                  <c:v>Secreted Factors</c:v>
                </c:pt>
              </c:strCache>
            </c:strRef>
          </c:cat>
          <c:val>
            <c:numRef>
              <c:f>'In silico vs In vivo'!$G$17:$G$19</c:f>
              <c:numCache>
                <c:formatCode>0.0</c:formatCode>
                <c:ptCount val="3"/>
                <c:pt idx="0">
                  <c:v>5.7324840764331206</c:v>
                </c:pt>
                <c:pt idx="1">
                  <c:v>7.6045627376425857</c:v>
                </c:pt>
                <c:pt idx="2">
                  <c:v>1.111111111111112</c:v>
                </c:pt>
              </c:numCache>
            </c:numRef>
          </c:val>
        </c:ser>
        <c:ser>
          <c:idx val="2"/>
          <c:order val="2"/>
          <c:tx>
            <c:strRef>
              <c:f>'In silico vs In vivo'!$H$11</c:f>
              <c:strCache>
                <c:ptCount val="1"/>
                <c:pt idx="0">
                  <c:v>Colon Specific</c:v>
                </c:pt>
              </c:strCache>
            </c:strRef>
          </c:tx>
          <c:spPr>
            <a:solidFill>
              <a:srgbClr val="00918E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'In silico vs In vivo'!$A$17:$A$19</c:f>
              <c:strCache>
                <c:ptCount val="3"/>
                <c:pt idx="0">
                  <c:v>ECM-related proteins</c:v>
                </c:pt>
                <c:pt idx="1">
                  <c:v>Regulators</c:v>
                </c:pt>
                <c:pt idx="2">
                  <c:v>Secreted Factors</c:v>
                </c:pt>
              </c:strCache>
            </c:strRef>
          </c:cat>
          <c:val>
            <c:numRef>
              <c:f>'In silico vs In vivo'!$H$17:$H$19</c:f>
              <c:numCache>
                <c:formatCode>0.0</c:formatCode>
                <c:ptCount val="3"/>
                <c:pt idx="0">
                  <c:v>2.5477707006369896</c:v>
                </c:pt>
                <c:pt idx="1">
                  <c:v>1.140684410646388</c:v>
                </c:pt>
                <c:pt idx="2">
                  <c:v>0.55555555555555569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93605888"/>
        <c:axId val="93607424"/>
      </c:barChart>
      <c:catAx>
        <c:axId val="93605888"/>
        <c:scaling>
          <c:orientation val="minMax"/>
        </c:scaling>
        <c:delete val="1"/>
        <c:axPos val="b"/>
        <c:majorTickMark val="out"/>
        <c:minorTickMark val="none"/>
        <c:tickLblPos val="none"/>
        <c:crossAx val="93607424"/>
        <c:crosses val="autoZero"/>
        <c:auto val="1"/>
        <c:lblAlgn val="ctr"/>
        <c:lblOffset val="100"/>
        <c:noMultiLvlLbl val="0"/>
      </c:catAx>
      <c:valAx>
        <c:axId val="93607424"/>
        <c:scaling>
          <c:orientation val="minMax"/>
          <c:max val="2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fr-FR"/>
          </a:p>
        </c:txPr>
        <c:crossAx val="93605888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'In silico vs In vivo'!$F$11</c:f>
              <c:strCache>
                <c:ptCount val="1"/>
                <c:pt idx="0">
                  <c:v>Both </c:v>
                </c:pt>
              </c:strCache>
            </c:strRef>
          </c:tx>
          <c:spPr>
            <a:solidFill>
              <a:srgbClr val="FAFAFA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'In silico vs In vivo'!$A$14:$A$16</c:f>
              <c:strCache>
                <c:ptCount val="3"/>
                <c:pt idx="0">
                  <c:v>ECM Glycoproteins</c:v>
                </c:pt>
                <c:pt idx="1">
                  <c:v>Collagens</c:v>
                </c:pt>
                <c:pt idx="2">
                  <c:v>Proteoglycans</c:v>
                </c:pt>
              </c:strCache>
            </c:strRef>
          </c:cat>
          <c:val>
            <c:numRef>
              <c:f>'In silico vs In vivo'!$F$14:$F$16</c:f>
              <c:numCache>
                <c:formatCode>0.0</c:formatCode>
                <c:ptCount val="3"/>
                <c:pt idx="0">
                  <c:v>19.900497512437596</c:v>
                </c:pt>
                <c:pt idx="1">
                  <c:v>47.619047619046917</c:v>
                </c:pt>
                <c:pt idx="2">
                  <c:v>22.222222222221863</c:v>
                </c:pt>
              </c:numCache>
            </c:numRef>
          </c:val>
        </c:ser>
        <c:ser>
          <c:idx val="1"/>
          <c:order val="1"/>
          <c:tx>
            <c:strRef>
              <c:f>'In silico vs In vivo'!$G$11</c:f>
              <c:strCache>
                <c:ptCount val="1"/>
                <c:pt idx="0">
                  <c:v>Lung Specific </c:v>
                </c:pt>
              </c:strCache>
            </c:strRef>
          </c:tx>
          <c:spPr>
            <a:solidFill>
              <a:srgbClr val="E717BA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'In silico vs In vivo'!$A$14:$A$16</c:f>
              <c:strCache>
                <c:ptCount val="3"/>
                <c:pt idx="0">
                  <c:v>ECM Glycoproteins</c:v>
                </c:pt>
                <c:pt idx="1">
                  <c:v>Collagens</c:v>
                </c:pt>
                <c:pt idx="2">
                  <c:v>Proteoglycans</c:v>
                </c:pt>
              </c:strCache>
            </c:strRef>
          </c:cat>
          <c:val>
            <c:numRef>
              <c:f>'In silico vs In vivo'!$G$14:$G$16</c:f>
              <c:numCache>
                <c:formatCode>0.0</c:formatCode>
                <c:ptCount val="3"/>
                <c:pt idx="0">
                  <c:v>9.9502487562189046</c:v>
                </c:pt>
                <c:pt idx="1">
                  <c:v>9.5238095238095237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'In silico vs In vivo'!$H$11</c:f>
              <c:strCache>
                <c:ptCount val="1"/>
                <c:pt idx="0">
                  <c:v>Colon Specific</c:v>
                </c:pt>
              </c:strCache>
            </c:strRef>
          </c:tx>
          <c:spPr>
            <a:solidFill>
              <a:srgbClr val="00918E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'In silico vs In vivo'!$A$14:$A$16</c:f>
              <c:strCache>
                <c:ptCount val="3"/>
                <c:pt idx="0">
                  <c:v>ECM Glycoproteins</c:v>
                </c:pt>
                <c:pt idx="1">
                  <c:v>Collagens</c:v>
                </c:pt>
                <c:pt idx="2">
                  <c:v>Proteoglycans</c:v>
                </c:pt>
              </c:strCache>
            </c:strRef>
          </c:cat>
          <c:val>
            <c:numRef>
              <c:f>'In silico vs In vivo'!$H$14:$H$16</c:f>
              <c:numCache>
                <c:formatCode>0.0</c:formatCode>
                <c:ptCount val="3"/>
                <c:pt idx="0">
                  <c:v>3.4825870646766202</c:v>
                </c:pt>
                <c:pt idx="1">
                  <c:v>14.285714285714286</c:v>
                </c:pt>
                <c:pt idx="2">
                  <c:v>2.7777777777778261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93628672"/>
        <c:axId val="93523968"/>
      </c:barChart>
      <c:catAx>
        <c:axId val="93628672"/>
        <c:scaling>
          <c:orientation val="minMax"/>
        </c:scaling>
        <c:delete val="1"/>
        <c:axPos val="b"/>
        <c:majorTickMark val="out"/>
        <c:minorTickMark val="none"/>
        <c:tickLblPos val="none"/>
        <c:crossAx val="93523968"/>
        <c:crosses val="autoZero"/>
        <c:auto val="1"/>
        <c:lblAlgn val="ctr"/>
        <c:lblOffset val="100"/>
        <c:noMultiLvlLbl val="0"/>
      </c:catAx>
      <c:valAx>
        <c:axId val="93523968"/>
        <c:scaling>
          <c:orientation val="minMax"/>
          <c:max val="75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fr-FR"/>
          </a:p>
        </c:txPr>
        <c:crossAx val="936286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44709328461015"/>
          <c:y val="5.7060367454068242E-2"/>
          <c:w val="0.82735401168776557"/>
          <c:h val="0.80976013414989789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ysClr val="windowText" lastClr="000000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Sheet2!$K$3:$K$5</c:f>
                <c:numCache>
                  <c:formatCode>General</c:formatCode>
                  <c:ptCount val="3"/>
                  <c:pt idx="0">
                    <c:v>50.867596224699007</c:v>
                  </c:pt>
                  <c:pt idx="1">
                    <c:v>12.012955968915858</c:v>
                  </c:pt>
                  <c:pt idx="2">
                    <c:v>18.902380802428034</c:v>
                  </c:pt>
                </c:numCache>
              </c:numRef>
            </c:plus>
            <c:minus>
              <c:numRef>
                <c:f>Sheet2!$K$3:$K$5</c:f>
                <c:numCache>
                  <c:formatCode>General</c:formatCode>
                  <c:ptCount val="3"/>
                  <c:pt idx="0">
                    <c:v>50.867596224699007</c:v>
                  </c:pt>
                  <c:pt idx="1">
                    <c:v>12.012955968915858</c:v>
                  </c:pt>
                  <c:pt idx="2">
                    <c:v>18.902380802428034</c:v>
                  </c:pt>
                </c:numCache>
              </c:numRef>
            </c:minus>
          </c:errBars>
          <c:cat>
            <c:strRef>
              <c:f>Sheet2!$H$3:$H$5</c:f>
              <c:strCache>
                <c:ptCount val="3"/>
                <c:pt idx="0">
                  <c:v>shControl</c:v>
                </c:pt>
                <c:pt idx="1">
                  <c:v>shLTBP3#1</c:v>
                </c:pt>
                <c:pt idx="2">
                  <c:v>shLTBP3#2</c:v>
                </c:pt>
              </c:strCache>
            </c:strRef>
          </c:cat>
          <c:val>
            <c:numRef>
              <c:f>Sheet2!$I$3:$I$5</c:f>
              <c:numCache>
                <c:formatCode>0.0</c:formatCode>
                <c:ptCount val="3"/>
                <c:pt idx="0">
                  <c:v>193.88888888888889</c:v>
                </c:pt>
                <c:pt idx="1">
                  <c:v>34.333333333333336</c:v>
                </c:pt>
                <c:pt idx="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3856128"/>
        <c:axId val="93857664"/>
      </c:barChart>
      <c:catAx>
        <c:axId val="93856128"/>
        <c:scaling>
          <c:orientation val="minMax"/>
        </c:scaling>
        <c:delete val="0"/>
        <c:axPos val="b"/>
        <c:majorTickMark val="out"/>
        <c:minorTickMark val="none"/>
        <c:tickLblPos val="nextTo"/>
        <c:crossAx val="93857664"/>
        <c:crosses val="autoZero"/>
        <c:auto val="1"/>
        <c:lblAlgn val="ctr"/>
        <c:lblOffset val="100"/>
        <c:noMultiLvlLbl val="0"/>
      </c:catAx>
      <c:valAx>
        <c:axId val="93857664"/>
        <c:scaling>
          <c:orientation val="minMax"/>
          <c:max val="25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93856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44709328461015"/>
          <c:y val="5.7060367454068242E-2"/>
          <c:w val="0.82735401168776557"/>
          <c:h val="0.80976013414989789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ysClr val="windowText" lastClr="000000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Sheet2!$K$3:$K$5</c:f>
                <c:numCache>
                  <c:formatCode>General</c:formatCode>
                  <c:ptCount val="3"/>
                  <c:pt idx="0">
                    <c:v>50.867596224699007</c:v>
                  </c:pt>
                  <c:pt idx="1">
                    <c:v>12.012955968915858</c:v>
                  </c:pt>
                  <c:pt idx="2">
                    <c:v>18.902380802428034</c:v>
                  </c:pt>
                </c:numCache>
              </c:numRef>
            </c:plus>
            <c:minus>
              <c:numRef>
                <c:f>Sheet2!$K$3:$K$5</c:f>
                <c:numCache>
                  <c:formatCode>General</c:formatCode>
                  <c:ptCount val="3"/>
                  <c:pt idx="0">
                    <c:v>50.867596224699007</c:v>
                  </c:pt>
                  <c:pt idx="1">
                    <c:v>12.012955968915858</c:v>
                  </c:pt>
                  <c:pt idx="2">
                    <c:v>18.902380802428034</c:v>
                  </c:pt>
                </c:numCache>
              </c:numRef>
            </c:minus>
          </c:errBars>
          <c:cat>
            <c:strRef>
              <c:f>Sheet2!$H$3:$H$5</c:f>
              <c:strCache>
                <c:ptCount val="3"/>
                <c:pt idx="0">
                  <c:v>shControl</c:v>
                </c:pt>
                <c:pt idx="1">
                  <c:v>shLTBP3#1</c:v>
                </c:pt>
                <c:pt idx="2">
                  <c:v>shLTBP3#2</c:v>
                </c:pt>
              </c:strCache>
            </c:strRef>
          </c:cat>
          <c:val>
            <c:numRef>
              <c:f>Sheet2!$I$3:$I$5</c:f>
              <c:numCache>
                <c:formatCode>0.0</c:formatCode>
                <c:ptCount val="3"/>
                <c:pt idx="0">
                  <c:v>193.88888888888889</c:v>
                </c:pt>
                <c:pt idx="1">
                  <c:v>34.333333333333336</c:v>
                </c:pt>
                <c:pt idx="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8312832"/>
        <c:axId val="88314624"/>
      </c:barChart>
      <c:catAx>
        <c:axId val="88312832"/>
        <c:scaling>
          <c:orientation val="minMax"/>
        </c:scaling>
        <c:delete val="0"/>
        <c:axPos val="b"/>
        <c:majorTickMark val="out"/>
        <c:minorTickMark val="none"/>
        <c:tickLblPos val="nextTo"/>
        <c:crossAx val="88314624"/>
        <c:crosses val="autoZero"/>
        <c:auto val="1"/>
        <c:lblAlgn val="ctr"/>
        <c:lblOffset val="100"/>
        <c:noMultiLvlLbl val="0"/>
      </c:catAx>
      <c:valAx>
        <c:axId val="88314624"/>
        <c:scaling>
          <c:orientation val="minMax"/>
          <c:max val="25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8831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'Mets Count from tvi'!$F$2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'Mets Count from tvi'!$G$3:$J$3</c:f>
                <c:numCache>
                  <c:formatCode>General</c:formatCode>
                  <c:ptCount val="4"/>
                  <c:pt idx="0">
                    <c:v>39.590763713631127</c:v>
                  </c:pt>
                  <c:pt idx="1">
                    <c:v>46.364241147061357</c:v>
                  </c:pt>
                  <c:pt idx="2">
                    <c:v>73.509960452405934</c:v>
                  </c:pt>
                </c:numCache>
              </c:numRef>
            </c:plus>
            <c:minus>
              <c:numRef>
                <c:f>'Mets Count from tvi'!$G$3:$J$3</c:f>
                <c:numCache>
                  <c:formatCode>General</c:formatCode>
                  <c:ptCount val="4"/>
                  <c:pt idx="0">
                    <c:v>39.590763713631127</c:v>
                  </c:pt>
                  <c:pt idx="1">
                    <c:v>46.364241147061357</c:v>
                  </c:pt>
                  <c:pt idx="2">
                    <c:v>73.509960452405934</c:v>
                  </c:pt>
                </c:numCache>
              </c:numRef>
            </c:minus>
          </c:errBars>
          <c:cat>
            <c:strRef>
              <c:f>'Mets Count from tvi'!$G$1:$H$1</c:f>
              <c:strCache>
                <c:ptCount val="2"/>
                <c:pt idx="0">
                  <c:v>FF10</c:v>
                </c:pt>
                <c:pt idx="1">
                  <c:v>D4</c:v>
                </c:pt>
              </c:strCache>
            </c:strRef>
          </c:cat>
          <c:val>
            <c:numRef>
              <c:f>'Mets Count from tvi'!$G$2:$H$2</c:f>
              <c:numCache>
                <c:formatCode>General</c:formatCode>
                <c:ptCount val="2"/>
                <c:pt idx="0">
                  <c:v>176</c:v>
                </c:pt>
                <c:pt idx="1">
                  <c:v>161.25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00"/>
        <c:axId val="88382464"/>
        <c:axId val="88400640"/>
      </c:barChart>
      <c:catAx>
        <c:axId val="88382464"/>
        <c:scaling>
          <c:orientation val="minMax"/>
        </c:scaling>
        <c:delete val="1"/>
        <c:axPos val="b"/>
        <c:majorTickMark val="out"/>
        <c:minorTickMark val="none"/>
        <c:tickLblPos val="nextTo"/>
        <c:crossAx val="88400640"/>
        <c:crosses val="autoZero"/>
        <c:auto val="1"/>
        <c:lblAlgn val="ctr"/>
        <c:lblOffset val="100"/>
        <c:noMultiLvlLbl val="0"/>
      </c:catAx>
      <c:valAx>
        <c:axId val="88400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883824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Numbers!$B$17</c:f>
              <c:strCache>
                <c:ptCount val="1"/>
                <c:pt idx="0">
                  <c:v>Number of Proteins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  <a:effectLst/>
          </c:spPr>
          <c:dPt>
            <c:idx val="0"/>
            <c:bubble3D val="0"/>
            <c:spPr>
              <a:solidFill>
                <a:srgbClr val="0000FF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smtClean="0"/>
                      <a:t>5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Numbers!$A$25:$A$27</c:f>
              <c:strCache>
                <c:ptCount val="3"/>
                <c:pt idx="0">
                  <c:v>Core Matrisome</c:v>
                </c:pt>
                <c:pt idx="1">
                  <c:v>Matrisome-associated</c:v>
                </c:pt>
                <c:pt idx="2">
                  <c:v>Other</c:v>
                </c:pt>
              </c:strCache>
            </c:strRef>
          </c:cat>
          <c:val>
            <c:numRef>
              <c:f>Numbers!$B$25:$B$27</c:f>
              <c:numCache>
                <c:formatCode>General</c:formatCode>
                <c:ptCount val="3"/>
                <c:pt idx="0">
                  <c:v>50</c:v>
                </c:pt>
                <c:pt idx="1">
                  <c:v>4</c:v>
                </c:pt>
                <c:pt idx="2">
                  <c:v>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Numbers!$E$17</c:f>
              <c:strCache>
                <c:ptCount val="1"/>
                <c:pt idx="0">
                  <c:v>Number of Peptides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00FF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Numbers!$A$25:$A$27</c:f>
              <c:strCache>
                <c:ptCount val="3"/>
                <c:pt idx="0">
                  <c:v>Core Matrisome</c:v>
                </c:pt>
                <c:pt idx="1">
                  <c:v>Matrisome-associated</c:v>
                </c:pt>
                <c:pt idx="2">
                  <c:v>Other</c:v>
                </c:pt>
              </c:strCache>
            </c:strRef>
          </c:cat>
          <c:val>
            <c:numRef>
              <c:f>Numbers!$E$25:$E$27</c:f>
              <c:numCache>
                <c:formatCode>General</c:formatCode>
                <c:ptCount val="3"/>
                <c:pt idx="0">
                  <c:v>1318</c:v>
                </c:pt>
                <c:pt idx="1">
                  <c:v>44</c:v>
                </c:pt>
                <c:pt idx="2">
                  <c:v>914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Numbers!$D$17</c:f>
              <c:strCache>
                <c:ptCount val="1"/>
                <c:pt idx="0">
                  <c:v>Total Mass Spec Intensity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00FF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Numbers!$A$25:$A$27</c:f>
              <c:strCache>
                <c:ptCount val="3"/>
                <c:pt idx="0">
                  <c:v>Core Matrisome</c:v>
                </c:pt>
                <c:pt idx="1">
                  <c:v>Matrisome-associated</c:v>
                </c:pt>
                <c:pt idx="2">
                  <c:v>Other</c:v>
                </c:pt>
              </c:strCache>
            </c:strRef>
          </c:cat>
          <c:val>
            <c:numRef>
              <c:f>Numbers!$D$25:$D$27</c:f>
              <c:numCache>
                <c:formatCode>General</c:formatCode>
                <c:ptCount val="3"/>
                <c:pt idx="0">
                  <c:v>60335210000</c:v>
                </c:pt>
                <c:pt idx="1">
                  <c:v>885200000</c:v>
                </c:pt>
                <c:pt idx="2">
                  <c:v>19570150000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Numbers!$G$17</c:f>
              <c:strCache>
                <c:ptCount val="1"/>
                <c:pt idx="0">
                  <c:v>Number of Proteins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  <a:effectLst/>
          </c:spPr>
          <c:dPt>
            <c:idx val="0"/>
            <c:bubble3D val="0"/>
            <c:spPr>
              <a:solidFill>
                <a:srgbClr val="0000FF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0054993125859177E-2"/>
                  <c:y val="2.91666666666666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2278777652793397E-3"/>
                  <c:y val="1.4230533683289588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Numbers!$A$25:$A$27</c:f>
              <c:strCache>
                <c:ptCount val="3"/>
                <c:pt idx="0">
                  <c:v>Core Matrisome</c:v>
                </c:pt>
                <c:pt idx="1">
                  <c:v>Matrisome-associated</c:v>
                </c:pt>
                <c:pt idx="2">
                  <c:v>Other</c:v>
                </c:pt>
              </c:strCache>
            </c:strRef>
          </c:cat>
          <c:val>
            <c:numRef>
              <c:f>Numbers!$G$25:$G$27</c:f>
              <c:numCache>
                <c:formatCode>General</c:formatCode>
                <c:ptCount val="3"/>
                <c:pt idx="0">
                  <c:v>100</c:v>
                </c:pt>
                <c:pt idx="1">
                  <c:v>63</c:v>
                </c:pt>
                <c:pt idx="2">
                  <c:v>1062</c:v>
                </c:pt>
              </c:numCache>
            </c:numRef>
          </c:val>
        </c:ser>
        <c:ser>
          <c:idx val="1"/>
          <c:order val="1"/>
          <c:tx>
            <c:strRef>
              <c:f>Numbers!$B$17</c:f>
              <c:strCache>
                <c:ptCount val="1"/>
                <c:pt idx="0">
                  <c:v>Number of Proteins</c:v>
                </c:pt>
              </c:strCache>
            </c:strRef>
          </c:tx>
          <c:cat>
            <c:strRef>
              <c:f>Numbers!$A$25:$A$27</c:f>
              <c:strCache>
                <c:ptCount val="3"/>
                <c:pt idx="0">
                  <c:v>Core Matrisome</c:v>
                </c:pt>
                <c:pt idx="1">
                  <c:v>Matrisome-associated</c:v>
                </c:pt>
                <c:pt idx="2">
                  <c:v>Other</c:v>
                </c:pt>
              </c:strCache>
            </c:strRef>
          </c:cat>
          <c:val>
            <c:numRef>
              <c:f>Numbers!$B$25:$B$27</c:f>
              <c:numCache>
                <c:formatCode>General</c:formatCode>
                <c:ptCount val="3"/>
                <c:pt idx="0">
                  <c:v>50</c:v>
                </c:pt>
                <c:pt idx="1">
                  <c:v>4</c:v>
                </c:pt>
                <c:pt idx="2">
                  <c:v>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Numbers!$J$17</c:f>
              <c:strCache>
                <c:ptCount val="1"/>
                <c:pt idx="0">
                  <c:v>Number of Peptides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00FF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Numbers!$A$25:$A$27</c:f>
              <c:strCache>
                <c:ptCount val="3"/>
                <c:pt idx="0">
                  <c:v>Core Matrisome</c:v>
                </c:pt>
                <c:pt idx="1">
                  <c:v>Matrisome-associated</c:v>
                </c:pt>
                <c:pt idx="2">
                  <c:v>Other</c:v>
                </c:pt>
              </c:strCache>
            </c:strRef>
          </c:cat>
          <c:val>
            <c:numRef>
              <c:f>Numbers!$J$25:$J$27</c:f>
              <c:numCache>
                <c:formatCode>General</c:formatCode>
                <c:ptCount val="3"/>
                <c:pt idx="0">
                  <c:v>2347</c:v>
                </c:pt>
                <c:pt idx="1">
                  <c:v>321</c:v>
                </c:pt>
                <c:pt idx="2">
                  <c:v>6431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Numbers!$I$17</c:f>
              <c:strCache>
                <c:ptCount val="1"/>
                <c:pt idx="0">
                  <c:v>Total Mass Spec Intensity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00FF"/>
              </a:solidFill>
              <a:ln>
                <a:solidFill>
                  <a:sysClr val="windowText" lastClr="00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Numbers!$A$25:$A$27</c:f>
              <c:strCache>
                <c:ptCount val="3"/>
                <c:pt idx="0">
                  <c:v>Core Matrisome</c:v>
                </c:pt>
                <c:pt idx="1">
                  <c:v>Matrisome-associated</c:v>
                </c:pt>
                <c:pt idx="2">
                  <c:v>Other</c:v>
                </c:pt>
              </c:strCache>
            </c:strRef>
          </c:cat>
          <c:val>
            <c:numRef>
              <c:f>Numbers!$I$25:$I$27</c:f>
              <c:numCache>
                <c:formatCode>0.00E+00</c:formatCode>
                <c:ptCount val="3"/>
                <c:pt idx="0">
                  <c:v>612643680000</c:v>
                </c:pt>
                <c:pt idx="1">
                  <c:v>14058930000</c:v>
                </c:pt>
                <c:pt idx="2">
                  <c:v>207866538000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8D311-57B0-45BB-A18B-722242EAB77E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15F87-AB77-4CB2-83BB-D52B3857AA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56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i="1" dirty="0" smtClean="0">
                <a:ea typeface="Times" charset="0"/>
              </a:rPr>
              <a:t>CD29 = Integrin </a:t>
            </a:r>
            <a:r>
              <a:rPr lang="en-US" sz="3000" i="1" dirty="0" smtClean="0">
                <a:latin typeface="Symbol" pitchFamily="18" charset="2"/>
                <a:ea typeface="Times" charset="0"/>
              </a:rPr>
              <a:t>b</a:t>
            </a:r>
            <a:r>
              <a:rPr lang="en-US" sz="3000" i="1" dirty="0" smtClean="0">
                <a:ea typeface="Times" charset="0"/>
              </a:rPr>
              <a:t>1, CD49a-f = Integrin </a:t>
            </a:r>
            <a:r>
              <a:rPr lang="en-US" sz="3000" i="1" dirty="0" smtClean="0">
                <a:latin typeface="Symbol" pitchFamily="18" charset="2"/>
                <a:ea typeface="Times" charset="0"/>
              </a:rPr>
              <a:t>a</a:t>
            </a:r>
            <a:r>
              <a:rPr lang="en-US" sz="3000" i="1" dirty="0" smtClean="0">
                <a:ea typeface="Times" charset="0"/>
              </a:rPr>
              <a:t>1-6</a:t>
            </a:r>
            <a:endParaRPr lang="en-US" sz="30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1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462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smtClean="0"/>
              <a:t>Limitations of the current protein annotation tools (GO)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/>
              <a:t>In silico </a:t>
            </a:r>
            <a:r>
              <a:rPr lang="en-US" sz="1200" dirty="0" smtClean="0"/>
              <a:t>definition of the matrisome: Motivations</a:t>
            </a:r>
            <a:endParaRPr lang="en-US" sz="1200" b="1" i="1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878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r>
              <a:rPr lang="en-US" baseline="0" dirty="0" smtClean="0"/>
              <a:t> exons!!!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293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842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Sh#1 = D4 (mouse</a:t>
            </a:r>
            <a:r>
              <a:rPr lang="en-US" baseline="0" dirty="0" smtClean="0"/>
              <a:t> 1842)</a:t>
            </a:r>
            <a:r>
              <a:rPr lang="en-US" dirty="0" smtClean="0"/>
              <a:t>, Sh#2</a:t>
            </a:r>
            <a:r>
              <a:rPr lang="en-US" baseline="0" dirty="0" smtClean="0"/>
              <a:t> = D1 (AN219)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5F87-AB77-4CB2-83BB-D52B3857AA2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21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</a:t>
            </a:r>
            <a:r>
              <a:rPr lang="en-US" baseline="0" dirty="0" smtClean="0"/>
              <a:t> analyze the composition of this ECM-rich fraction, I have developed in collaboration with Karl </a:t>
            </a:r>
            <a:r>
              <a:rPr lang="en-US" baseline="0" dirty="0" err="1" smtClean="0"/>
              <a:t>Clauser</a:t>
            </a:r>
            <a:r>
              <a:rPr lang="en-US" baseline="0" dirty="0" smtClean="0"/>
              <a:t> from the Proteomics platform of the Broad Institute,  a proteomics pipeline based on a tandem mass spectrometry approach.</a:t>
            </a:r>
          </a:p>
          <a:p>
            <a:r>
              <a:rPr lang="en-US" baseline="0" dirty="0" smtClean="0"/>
              <a:t>Briefly, after </a:t>
            </a:r>
            <a:r>
              <a:rPr lang="en-US" baseline="0" dirty="0" err="1" smtClean="0"/>
              <a:t>resolubilizing</a:t>
            </a:r>
            <a:r>
              <a:rPr lang="en-US" baseline="0" dirty="0" smtClean="0"/>
              <a:t> the proteins, we </a:t>
            </a:r>
            <a:r>
              <a:rPr lang="en-US" baseline="0" dirty="0" err="1" smtClean="0"/>
              <a:t>deglycosylate</a:t>
            </a:r>
            <a:r>
              <a:rPr lang="en-US" baseline="0" dirty="0" smtClean="0"/>
              <a:t> and then digest them. The peptides are separated first by off-gel electrophoresis according to their </a:t>
            </a:r>
            <a:r>
              <a:rPr lang="en-US" baseline="0" dirty="0" err="1" smtClean="0"/>
              <a:t>isoelectric</a:t>
            </a:r>
            <a:r>
              <a:rPr lang="en-US" baseline="0" dirty="0" smtClean="0"/>
              <a:t> point and then by liquid chromatography before being analyzed by tandem mass spectrometry. 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C69E-A6C6-AD46-B9C5-4F158BC8FA5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LM2 Cells: gift from Joan </a:t>
            </a:r>
            <a:r>
              <a:rPr lang="en-US" sz="1200" i="1" dirty="0" err="1" smtClean="0">
                <a:latin typeface="Arial" pitchFamily="34" charset="0"/>
                <a:ea typeface="Segoe UI" pitchFamily="34" charset="0"/>
                <a:cs typeface="Arial" pitchFamily="34" charset="0"/>
              </a:rPr>
              <a:t>Massagué</a:t>
            </a:r>
            <a:endParaRPr lang="fr-FR" sz="1200" i="1" smtClean="0"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71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had</a:t>
            </a:r>
            <a:r>
              <a:rPr lang="en-US" baseline="0" dirty="0" smtClean="0"/>
              <a:t> analyzed these tumors by array we wouldn’t detect any differences but with our proteomics approach we can actually detect that the compartment that secretes the </a:t>
            </a:r>
            <a:r>
              <a:rPr lang="en-US" baseline="0" smtClean="0"/>
              <a:t>proteins changes.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5F87-AB77-4CB2-83BB-D52B3857AA2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81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frame Functionally important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890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Septation</a:t>
            </a:r>
            <a:r>
              <a:rPr lang="en-US" dirty="0" smtClean="0"/>
              <a:t>: creation of terminal gas exchange units </a:t>
            </a:r>
          </a:p>
          <a:p>
            <a:r>
              <a:rPr lang="en-US" dirty="0" smtClean="0"/>
              <a:t>if defect: enlarged alveoli</a:t>
            </a:r>
            <a:r>
              <a:rPr lang="en-US" baseline="0" dirty="0" smtClean="0"/>
              <a:t> and less numerous = </a:t>
            </a:r>
            <a:r>
              <a:rPr lang="fr-FR" dirty="0" err="1" smtClean="0"/>
              <a:t>bronchopulmonary</a:t>
            </a:r>
            <a:r>
              <a:rPr lang="fr-FR" dirty="0" smtClean="0"/>
              <a:t> </a:t>
            </a:r>
            <a:r>
              <a:rPr lang="fr-FR" dirty="0" err="1" smtClean="0"/>
              <a:t>dysplasia</a:t>
            </a:r>
            <a:r>
              <a:rPr lang="fr-FR" dirty="0" smtClean="0"/>
              <a:t> and </a:t>
            </a:r>
            <a:r>
              <a:rPr lang="fr-FR" dirty="0" err="1" smtClean="0"/>
              <a:t>developmental</a:t>
            </a:r>
            <a:r>
              <a:rPr lang="fr-FR" dirty="0" smtClean="0"/>
              <a:t> </a:t>
            </a:r>
            <a:r>
              <a:rPr lang="fr-FR" dirty="0" err="1" smtClean="0"/>
              <a:t>emphysema</a:t>
            </a:r>
            <a:endParaRPr lang="fr-FR" dirty="0" smtClean="0"/>
          </a:p>
          <a:p>
            <a:r>
              <a:rPr lang="en-US" dirty="0" smtClean="0"/>
              <a:t>Mechanism: </a:t>
            </a:r>
            <a:r>
              <a:rPr lang="en-US" dirty="0" err="1" smtClean="0"/>
              <a:t>hyperproliferation</a:t>
            </a:r>
            <a:r>
              <a:rPr lang="en-US" dirty="0" smtClean="0"/>
              <a:t> of alveolar type II cells in mutant alveoli compared to controls (due to decreased </a:t>
            </a:r>
            <a:r>
              <a:rPr lang="en-US" dirty="0" err="1" smtClean="0"/>
              <a:t>TGFb</a:t>
            </a:r>
            <a:r>
              <a:rPr lang="en-US" dirty="0" smtClean="0"/>
              <a:t> signaling)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681D-5E86-4BF0-9D58-30BA61FAD5A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251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681D-5E86-4BF0-9D58-30BA61FAD5A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563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Sh#1 = D4 (mouse</a:t>
            </a:r>
            <a:r>
              <a:rPr lang="en-US" baseline="0" dirty="0" smtClean="0"/>
              <a:t> 1842)</a:t>
            </a:r>
            <a:r>
              <a:rPr lang="en-US" dirty="0" smtClean="0"/>
              <a:t>, Sh#2</a:t>
            </a:r>
            <a:r>
              <a:rPr lang="en-US" baseline="0" dirty="0" smtClean="0"/>
              <a:t> = D1 (AN219)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5F87-AB77-4CB2-83BB-D52B3857AA2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21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D7D00-DD3F-479C-9F2E-FDE9827DD4A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20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91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24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99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295400"/>
            <a:ext cx="859536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500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54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0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26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66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56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08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0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4453F-C003-47BA-AC7B-82A9558FFE76}" type="datetimeFigureOut">
              <a:rPr lang="fr-FR" smtClean="0"/>
              <a:t>12/11/2012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88522-BB37-42D8-8DE2-C98EAB3BFBD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1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3.wdp"/><Relationship Id="rId4" Type="http://schemas.openxmlformats.org/officeDocument/2006/relationships/chart" Target="../charts/chart1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1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5" Type="http://schemas.openxmlformats.org/officeDocument/2006/relationships/chart" Target="../charts/chart2.xml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31.jpeg"/><Relationship Id="rId1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microsoft.com/office/2007/relationships/hdphoto" Target="../media/hdphoto27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45.png"/><Relationship Id="rId4" Type="http://schemas.microsoft.com/office/2007/relationships/hdphoto" Target="../media/hdphoto2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68.png"/><Relationship Id="rId4" Type="http://schemas.microsoft.com/office/2007/relationships/hdphoto" Target="../media/hdphoto32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mit.edu/hyneslab/matrisome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chart" Target="../charts/chart13.xml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12" Type="http://schemas.microsoft.com/office/2007/relationships/hdphoto" Target="../media/hdphoto3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77.png"/><Relationship Id="rId5" Type="http://schemas.openxmlformats.org/officeDocument/2006/relationships/image" Target="../media/image32.jpeg"/><Relationship Id="rId10" Type="http://schemas.microsoft.com/office/2007/relationships/hdphoto" Target="../media/hdphoto37.wdp"/><Relationship Id="rId4" Type="http://schemas.microsoft.com/office/2007/relationships/hdphoto" Target="../media/hdphoto18.wdp"/><Relationship Id="rId9" Type="http://schemas.openxmlformats.org/officeDocument/2006/relationships/image" Target="../media/image76.png"/><Relationship Id="rId14" Type="http://schemas.openxmlformats.org/officeDocument/2006/relationships/image" Target="../media/image78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0.wdp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6.wdp"/><Relationship Id="rId18" Type="http://schemas.openxmlformats.org/officeDocument/2006/relationships/image" Target="../media/image16.jpeg"/><Relationship Id="rId3" Type="http://schemas.openxmlformats.org/officeDocument/2006/relationships/notesSlide" Target="../notesSlides/notesSlide3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3.jpeg"/><Relationship Id="rId1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jpeg"/><Relationship Id="rId20" Type="http://schemas.openxmlformats.org/officeDocument/2006/relationships/image" Target="../media/image17.png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jpeg"/><Relationship Id="rId19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_Naba et al.tif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9" b="-1"/>
          <a:stretch/>
        </p:blipFill>
        <p:spPr>
          <a:xfrm>
            <a:off x="0" y="282054"/>
            <a:ext cx="9144000" cy="64997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/>
              </a:gs>
            </a:gsLst>
            <a:lin ang="5400000" scaled="1"/>
          </a:gradFill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Alexandra </a:t>
            </a:r>
            <a:r>
              <a:rPr lang="en-US" sz="2800" b="1" dirty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Naba,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Ph.D.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Hynes Lab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rPr>
              <a:t>Koch Institute for Integrative Cancer Research @ MIT </a:t>
            </a:r>
            <a:endParaRPr lang="fr-F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4708"/>
            <a:ext cx="9144000" cy="156966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0000">
                <a:srgbClr val="000000">
                  <a:alpha val="70000"/>
                </a:srgbClr>
              </a:gs>
              <a:gs pos="100000">
                <a:schemeClr val="tx1">
                  <a:alpha val="4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FF00"/>
                </a:solidFill>
              </a:rPr>
              <a:t>The Extracellular Matrix: </a:t>
            </a:r>
            <a:br>
              <a:rPr lang="en-GB" sz="3200" b="1" dirty="0">
                <a:solidFill>
                  <a:srgbClr val="00FF00"/>
                </a:solidFill>
              </a:rPr>
            </a:br>
            <a:r>
              <a:rPr lang="en-GB" sz="3200" b="1" i="1" dirty="0">
                <a:solidFill>
                  <a:schemeClr val="bg1"/>
                </a:solidFill>
              </a:rPr>
              <a:t>Proteomics Signatures of Breast Cancer Progression and Metastasis</a:t>
            </a:r>
            <a:r>
              <a:rPr lang="en-GB" sz="3200" i="1" dirty="0">
                <a:solidFill>
                  <a:schemeClr val="bg1"/>
                </a:solidFill>
              </a:rPr>
              <a:t> </a:t>
            </a:r>
            <a:endParaRPr lang="fr-FR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7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89"/>
    </mc:Choice>
    <mc:Fallback>
      <p:transition spd="slow" advTm="4218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ECM proteins </a:t>
            </a:r>
            <a:r>
              <a:rPr lang="en-US" dirty="0"/>
              <a:t>differentially expressed between poorly and highly metastatic tumors</a:t>
            </a:r>
            <a:endParaRPr lang="fr-F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56370"/>
              </p:ext>
            </p:extLst>
          </p:nvPr>
        </p:nvGraphicFramePr>
        <p:xfrm>
          <a:off x="182880" y="1671672"/>
          <a:ext cx="3657600" cy="2779793"/>
        </p:xfrm>
        <a:graphic>
          <a:graphicData uri="http://schemas.openxmlformats.org/drawingml/2006/table">
            <a:tbl>
              <a:tblPr/>
              <a:tblGrid>
                <a:gridCol w="964800"/>
                <a:gridCol w="360000"/>
                <a:gridCol w="360000"/>
                <a:gridCol w="288000"/>
                <a:gridCol w="964800"/>
                <a:gridCol w="360000"/>
                <a:gridCol w="360000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COL17A1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PRELP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Col28a1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THBS2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FLG2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Aspn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MMP1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Emilin2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MMP19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Gm7455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NGLY1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Hmcn1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Itih3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Vwa1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COL6A6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COL19A1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LAMA2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EMID2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FBLN5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TNXB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Timp3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182880" y="97427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►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Overexpressed by the poorly metastatic tumors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9427" y="974271"/>
            <a:ext cx="3911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►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Overexpressed by highly metastatic tumors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5055" y="6019800"/>
            <a:ext cx="1792805" cy="609604"/>
            <a:chOff x="3028410" y="4768268"/>
            <a:chExt cx="1942128" cy="785099"/>
          </a:xfrm>
        </p:grpSpPr>
        <p:grpSp>
          <p:nvGrpSpPr>
            <p:cNvPr id="10" name="Group 15"/>
            <p:cNvGrpSpPr/>
            <p:nvPr/>
          </p:nvGrpSpPr>
          <p:grpSpPr>
            <a:xfrm>
              <a:off x="3055751" y="4768268"/>
              <a:ext cx="1783009" cy="785099"/>
              <a:chOff x="3352799" y="6357102"/>
              <a:chExt cx="1419129" cy="43482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428994" y="6662736"/>
                <a:ext cx="1080131" cy="97836"/>
                <a:chOff x="3429000" y="6510548"/>
                <a:chExt cx="1368169" cy="111422"/>
              </a:xfrm>
            </p:grpSpPr>
            <p:sp>
              <p:nvSpPr>
                <p:cNvPr id="16" name="Rectangle 15"/>
                <p:cNvSpPr>
                  <a:spLocks noChangeAspect="1"/>
                </p:cNvSpPr>
                <p:nvPr/>
              </p:nvSpPr>
              <p:spPr>
                <a:xfrm>
                  <a:off x="3429000" y="6510548"/>
                  <a:ext cx="222844" cy="111421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715297" y="6510549"/>
                  <a:ext cx="219703" cy="111421"/>
                </a:xfrm>
                <a:prstGeom prst="rect">
                  <a:avLst/>
                </a:prstGeom>
                <a:solidFill>
                  <a:srgbClr val="F5770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994918" y="6510549"/>
                  <a:ext cx="219703" cy="111421"/>
                </a:xfrm>
                <a:prstGeom prst="rect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297842" y="6510549"/>
                  <a:ext cx="219703" cy="111421"/>
                </a:xfrm>
                <a:prstGeom prst="rect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577466" y="6510549"/>
                  <a:ext cx="219703" cy="111421"/>
                </a:xfrm>
                <a:prstGeom prst="rect">
                  <a:avLst/>
                </a:prstGeom>
                <a:solidFill>
                  <a:srgbClr val="0A9CF6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352799" y="6357102"/>
                <a:ext cx="1419129" cy="43482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9304907">
              <a:off x="3028410" y="4836408"/>
              <a:ext cx="693627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Tumor </a:t>
              </a:r>
              <a:endParaRPr lang="fr-FR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69521" y="4970392"/>
              <a:ext cx="891410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Both</a:t>
              </a:r>
              <a:endParaRPr lang="fr-FR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9304907">
              <a:off x="4212063" y="4816265"/>
              <a:ext cx="758475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Stroma</a:t>
              </a:r>
              <a:r>
                <a:rPr lang="en-US" sz="1200" dirty="0" smtClean="0"/>
                <a:t> </a:t>
              </a:r>
              <a:endParaRPr lang="fr-FR" sz="1200" dirty="0"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671468"/>
              </p:ext>
            </p:extLst>
          </p:nvPr>
        </p:nvGraphicFramePr>
        <p:xfrm>
          <a:off x="5188084" y="1649301"/>
          <a:ext cx="1517516" cy="4455876"/>
        </p:xfrm>
        <a:graphic>
          <a:graphicData uri="http://schemas.openxmlformats.org/drawingml/2006/table">
            <a:tbl>
              <a:tblPr/>
              <a:tblGrid>
                <a:gridCol w="869004"/>
                <a:gridCol w="324256"/>
                <a:gridCol w="324256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ADAM10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ADAM9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AGRN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ANGPTL4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COL22A1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CST3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CTGF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CTSF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EGLN1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HCFC2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IGFBP4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LEPREL2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LOXL2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LTBP3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MFGE8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P4HTM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PRG4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SNED1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SRPX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TIMP1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TINAGL1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19040"/>
              </p:ext>
            </p:extLst>
          </p:nvPr>
        </p:nvGraphicFramePr>
        <p:xfrm>
          <a:off x="7162800" y="1649301"/>
          <a:ext cx="1517516" cy="5909940"/>
        </p:xfrm>
        <a:graphic>
          <a:graphicData uri="http://schemas.openxmlformats.org/drawingml/2006/table">
            <a:tbl>
              <a:tblPr/>
              <a:tblGrid>
                <a:gridCol w="869004"/>
                <a:gridCol w="324256"/>
                <a:gridCol w="324256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CTSB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COL24A1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COL4A6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CTSC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C1qa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C1qc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F10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F13b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Habp2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Il16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Itih4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Papln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Plxnb2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SERPINC1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Serpinf1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Vwf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SERPINE2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Serpina1b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EFEMP2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HTRA1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S100A10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8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8"/>
    </mc:Choice>
    <mc:Fallback>
      <p:transition spd="slow" advTm="2605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dirty="0"/>
              <a:t>Identification of proteins that are both tumor-type and compartment </a:t>
            </a:r>
            <a:r>
              <a:rPr lang="en-US" dirty="0" smtClean="0"/>
              <a:t>specific</a:t>
            </a:r>
            <a:endParaRPr lang="fr-F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486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tumor cells </a:t>
            </a:r>
            <a:r>
              <a:rPr lang="en-US" sz="2400" b="1" dirty="0" smtClean="0"/>
              <a:t>and the </a:t>
            </a:r>
            <a:r>
              <a:rPr lang="en-US" sz="2400" b="1" dirty="0">
                <a:solidFill>
                  <a:srgbClr val="0066FF"/>
                </a:solidFill>
              </a:rPr>
              <a:t>stromal cells </a:t>
            </a:r>
            <a:r>
              <a:rPr lang="en-US" sz="2400" b="1" dirty="0" smtClean="0"/>
              <a:t>both contribute </a:t>
            </a:r>
            <a:r>
              <a:rPr lang="en-US" sz="2400" b="1" dirty="0"/>
              <a:t>to </a:t>
            </a:r>
            <a:r>
              <a:rPr lang="en-US" sz="2400" b="1" dirty="0" smtClean="0"/>
              <a:t>the </a:t>
            </a:r>
            <a:r>
              <a:rPr lang="en-US" sz="2400" b="1" dirty="0"/>
              <a:t>production of the tumor </a:t>
            </a:r>
            <a:r>
              <a:rPr lang="en-US" sz="2400" b="1" dirty="0" smtClean="0"/>
              <a:t>ECM</a:t>
            </a:r>
            <a:r>
              <a:rPr lang="en-US" sz="2400" b="1" dirty="0"/>
              <a:t>. </a:t>
            </a:r>
          </a:p>
          <a:p>
            <a:endParaRPr lang="en-US" sz="1000" b="1" dirty="0"/>
          </a:p>
          <a:p>
            <a:pPr lvl="1"/>
            <a:r>
              <a:rPr lang="en-US" sz="2200" b="1" dirty="0"/>
              <a:t>A majority of matrisome proteins are expressed by the two compartments in the same proportion. </a:t>
            </a:r>
          </a:p>
          <a:p>
            <a:endParaRPr lang="en-US" sz="1000" b="1" dirty="0"/>
          </a:p>
          <a:p>
            <a:pPr lvl="1"/>
            <a:r>
              <a:rPr lang="en-US" sz="2200" b="1" dirty="0"/>
              <a:t>Subsets of matrisome proteins are either </a:t>
            </a:r>
            <a:r>
              <a:rPr lang="en-US" sz="2200" b="1" dirty="0" smtClean="0"/>
              <a:t>secreted </a:t>
            </a:r>
            <a:r>
              <a:rPr lang="en-US" sz="2200" b="1" dirty="0"/>
              <a:t>by tumor cells or </a:t>
            </a:r>
            <a:r>
              <a:rPr lang="en-US" sz="2200" b="1" dirty="0" smtClean="0"/>
              <a:t>secreted </a:t>
            </a:r>
            <a:r>
              <a:rPr lang="en-US" sz="2200" b="1" dirty="0"/>
              <a:t>by the </a:t>
            </a:r>
            <a:r>
              <a:rPr lang="en-US" sz="2200" b="1" dirty="0" err="1"/>
              <a:t>stroma</a:t>
            </a:r>
            <a:r>
              <a:rPr lang="en-US" sz="2200" b="1" dirty="0"/>
              <a:t>. </a:t>
            </a:r>
          </a:p>
          <a:p>
            <a:endParaRPr lang="en-US" sz="2400" b="1" dirty="0"/>
          </a:p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/>
              <a:t>Tumors of differing metastatic potential differ in both </a:t>
            </a:r>
            <a:endParaRPr lang="en-US" sz="2500" b="1" dirty="0" smtClean="0"/>
          </a:p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 smtClean="0"/>
              <a:t>the </a:t>
            </a:r>
            <a:r>
              <a:rPr lang="en-US" sz="2500" b="1" dirty="0">
                <a:solidFill>
                  <a:srgbClr val="FF0000"/>
                </a:solidFill>
              </a:rPr>
              <a:t>tumor-</a:t>
            </a:r>
            <a:r>
              <a:rPr lang="en-US" sz="2500" b="1" dirty="0"/>
              <a:t> and the </a:t>
            </a:r>
            <a:r>
              <a:rPr lang="en-US" sz="2500" b="1" dirty="0" err="1">
                <a:solidFill>
                  <a:srgbClr val="0066FF"/>
                </a:solidFill>
              </a:rPr>
              <a:t>stroma</a:t>
            </a:r>
            <a:r>
              <a:rPr lang="en-US" sz="2500" b="1" dirty="0">
                <a:solidFill>
                  <a:srgbClr val="0066FF"/>
                </a:solidFill>
              </a:rPr>
              <a:t>-</a:t>
            </a:r>
            <a:r>
              <a:rPr lang="en-US" sz="2500" b="1" dirty="0"/>
              <a:t>derived </a:t>
            </a:r>
            <a:r>
              <a:rPr lang="en-US" sz="2500" b="1" dirty="0" smtClean="0"/>
              <a:t>ECM</a:t>
            </a:r>
          </a:p>
          <a:p>
            <a:endParaRPr lang="en-US" sz="1050" b="1" dirty="0" smtClean="0"/>
          </a:p>
          <a:p>
            <a:pPr lvl="1" algn="ctr">
              <a:buSzPct val="80000"/>
              <a:buFont typeface="Arial" pitchFamily="34" charset="0"/>
              <a:buChar char="►"/>
            </a:pPr>
            <a:r>
              <a:rPr lang="en-US" sz="2500" b="1" i="1" dirty="0" smtClean="0"/>
              <a:t>Tumor/</a:t>
            </a:r>
            <a:r>
              <a:rPr lang="en-US" sz="2500" b="1" i="1" dirty="0" err="1" smtClean="0"/>
              <a:t>Stroma</a:t>
            </a:r>
            <a:r>
              <a:rPr lang="en-US" sz="2500" b="1" i="1" dirty="0" smtClean="0"/>
              <a:t> crosstalk during tumor progression</a:t>
            </a:r>
            <a:endParaRPr lang="fr-FR" sz="25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57200" y="4343400"/>
            <a:ext cx="8229600" cy="1600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1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93"/>
    </mc:Choice>
    <mc:Fallback>
      <p:transition spd="slow" advTm="4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marL="914400" lvl="1" indent="-457200" algn="ctr"/>
            <a:r>
              <a:rPr lang="en-US" sz="3200" b="1" dirty="0" smtClean="0">
                <a:latin typeface="+mj-lt"/>
              </a:rPr>
              <a:t>Do ECM changes have functional consequences on tumor progression?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804439"/>
              </p:ext>
            </p:extLst>
          </p:nvPr>
        </p:nvGraphicFramePr>
        <p:xfrm>
          <a:off x="182880" y="1671672"/>
          <a:ext cx="3657600" cy="2779793"/>
        </p:xfrm>
        <a:graphic>
          <a:graphicData uri="http://schemas.openxmlformats.org/drawingml/2006/table">
            <a:tbl>
              <a:tblPr/>
              <a:tblGrid>
                <a:gridCol w="964800"/>
                <a:gridCol w="360000"/>
                <a:gridCol w="360000"/>
                <a:gridCol w="288000"/>
                <a:gridCol w="964800"/>
                <a:gridCol w="360000"/>
                <a:gridCol w="360000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COL17A1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PRELP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Col28a1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THBS2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FLG2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Aspn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MMP1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Emilin2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MMP19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Gm7455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NGLY1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Hmcn1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Itih3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Vwa1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COL6A6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COL19A1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LAMA2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EMID2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FBLN5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8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TNXB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Timp3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549621"/>
              </p:ext>
            </p:extLst>
          </p:nvPr>
        </p:nvGraphicFramePr>
        <p:xfrm>
          <a:off x="5188084" y="1649301"/>
          <a:ext cx="1517516" cy="4455876"/>
        </p:xfrm>
        <a:graphic>
          <a:graphicData uri="http://schemas.openxmlformats.org/drawingml/2006/table">
            <a:tbl>
              <a:tblPr/>
              <a:tblGrid>
                <a:gridCol w="869004"/>
                <a:gridCol w="324256"/>
                <a:gridCol w="324256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Symbol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ADAM10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ADAM9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AGRN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ANGPTL4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COL22A1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CST3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CTGF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CTSF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EGLN1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HCFC2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IGFBP4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LEPREL2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LOXL2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LTBP3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MFGE8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P4HTM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PRG4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SNED1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SRPX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TIMP1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TINAGL1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182880" y="97427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►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Overexpressed by the poorly metastatic tumors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9427" y="974271"/>
            <a:ext cx="3911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►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Overexpressed by highly metastatic tumors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5055" y="6096002"/>
            <a:ext cx="1792805" cy="609604"/>
            <a:chOff x="3028410" y="4768268"/>
            <a:chExt cx="1942128" cy="785099"/>
          </a:xfrm>
        </p:grpSpPr>
        <p:grpSp>
          <p:nvGrpSpPr>
            <p:cNvPr id="10" name="Group 15"/>
            <p:cNvGrpSpPr/>
            <p:nvPr/>
          </p:nvGrpSpPr>
          <p:grpSpPr>
            <a:xfrm>
              <a:off x="3055751" y="4768268"/>
              <a:ext cx="1783009" cy="785099"/>
              <a:chOff x="3352799" y="6357102"/>
              <a:chExt cx="1419129" cy="43482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428994" y="6662736"/>
                <a:ext cx="1080131" cy="97836"/>
                <a:chOff x="3429000" y="6510548"/>
                <a:chExt cx="1368169" cy="111422"/>
              </a:xfrm>
            </p:grpSpPr>
            <p:sp>
              <p:nvSpPr>
                <p:cNvPr id="16" name="Rectangle 15"/>
                <p:cNvSpPr>
                  <a:spLocks noChangeAspect="1"/>
                </p:cNvSpPr>
                <p:nvPr/>
              </p:nvSpPr>
              <p:spPr>
                <a:xfrm>
                  <a:off x="3429000" y="6510548"/>
                  <a:ext cx="222844" cy="111421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715297" y="6510549"/>
                  <a:ext cx="219703" cy="111421"/>
                </a:xfrm>
                <a:prstGeom prst="rect">
                  <a:avLst/>
                </a:prstGeom>
                <a:solidFill>
                  <a:srgbClr val="F5770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994918" y="6510549"/>
                  <a:ext cx="219703" cy="111421"/>
                </a:xfrm>
                <a:prstGeom prst="rect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297842" y="6510549"/>
                  <a:ext cx="219703" cy="111421"/>
                </a:xfrm>
                <a:prstGeom prst="rect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577466" y="6510549"/>
                  <a:ext cx="219703" cy="111421"/>
                </a:xfrm>
                <a:prstGeom prst="rect">
                  <a:avLst/>
                </a:prstGeom>
                <a:solidFill>
                  <a:srgbClr val="0A9CF6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352799" y="6357102"/>
                <a:ext cx="1419129" cy="43482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9304907">
              <a:off x="3028410" y="4836408"/>
              <a:ext cx="693627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Tumor </a:t>
              </a:r>
              <a:endParaRPr lang="fr-FR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69521" y="4970392"/>
              <a:ext cx="891410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Both</a:t>
              </a:r>
              <a:endParaRPr lang="fr-FR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9304907">
              <a:off x="4212063" y="4816265"/>
              <a:ext cx="758475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Stroma</a:t>
              </a:r>
              <a:r>
                <a:rPr lang="en-US" sz="1200" dirty="0" smtClean="0"/>
                <a:t> </a:t>
              </a:r>
              <a:endParaRPr lang="fr-FR" sz="1200" dirty="0"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269670"/>
              </p:ext>
            </p:extLst>
          </p:nvPr>
        </p:nvGraphicFramePr>
        <p:xfrm>
          <a:off x="7162800" y="1649301"/>
          <a:ext cx="1517516" cy="5909940"/>
        </p:xfrm>
        <a:graphic>
          <a:graphicData uri="http://schemas.openxmlformats.org/drawingml/2006/table">
            <a:tbl>
              <a:tblPr/>
              <a:tblGrid>
                <a:gridCol w="869004"/>
                <a:gridCol w="324256"/>
                <a:gridCol w="324256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935" marR="7935" marT="793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CTSB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COL24A1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COL4A6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CTSC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C1qa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C1qc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F10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F13b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Habp2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Il16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Itih4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Papln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Plxnb2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SERPINC1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Serpinf1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Vwf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SERPINE2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Serpina1b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EFEMP2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HTRA1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S100A10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935" marR="7935" marT="7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175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35" marR="7935" marT="79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181600" y="6172200"/>
            <a:ext cx="3505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Fry JL, et al., 2010, Cancer Research</a:t>
            </a:r>
          </a:p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Padua 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D. et al., 2008,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Cell</a:t>
            </a:r>
          </a:p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Barry-Hamilton V. et al., 2010, Nat. Medicine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105400" y="3374136"/>
            <a:ext cx="894173" cy="173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val 42"/>
          <p:cNvSpPr/>
          <p:nvPr/>
        </p:nvSpPr>
        <p:spPr>
          <a:xfrm>
            <a:off x="5105400" y="3566160"/>
            <a:ext cx="894173" cy="173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val 43"/>
          <p:cNvSpPr/>
          <p:nvPr/>
        </p:nvSpPr>
        <p:spPr>
          <a:xfrm>
            <a:off x="5105400" y="4474464"/>
            <a:ext cx="894173" cy="173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val 44"/>
          <p:cNvSpPr/>
          <p:nvPr/>
        </p:nvSpPr>
        <p:spPr>
          <a:xfrm>
            <a:off x="5105400" y="5215128"/>
            <a:ext cx="894173" cy="173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Oval 45"/>
          <p:cNvSpPr/>
          <p:nvPr/>
        </p:nvSpPr>
        <p:spPr>
          <a:xfrm>
            <a:off x="5105400" y="5388864"/>
            <a:ext cx="894173" cy="173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495800" y="4561332"/>
            <a:ext cx="548640" cy="0"/>
          </a:xfrm>
          <a:prstGeom prst="straightConnector1">
            <a:avLst/>
          </a:prstGeom>
          <a:ln w="38100" cap="rnd">
            <a:solidFill>
              <a:srgbClr val="FF000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5659027" y="2240280"/>
            <a:ext cx="817973" cy="2319457"/>
            <a:chOff x="5735227" y="2316480"/>
            <a:chExt cx="817973" cy="2319457"/>
          </a:xfrm>
        </p:grpSpPr>
        <p:sp>
          <p:nvSpPr>
            <p:cNvPr id="48" name="TextBox 47"/>
            <p:cNvSpPr txBox="1"/>
            <p:nvPr/>
          </p:nvSpPr>
          <p:spPr>
            <a:xfrm>
              <a:off x="5735227" y="2316480"/>
              <a:ext cx="8179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*</a:t>
              </a:r>
              <a:endParaRPr lang="fr-FR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35227" y="2682240"/>
              <a:ext cx="8179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*</a:t>
              </a:r>
              <a:endParaRPr lang="fr-FR" sz="14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35227" y="4328160"/>
              <a:ext cx="8179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*</a:t>
              </a:r>
              <a:endParaRPr lang="fr-FR" sz="1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691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1"/>
    </mc:Choice>
    <mc:Fallback>
      <p:transition spd="slow" advTm="62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animBg="1"/>
      <p:bldP spid="3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LTBP3: </a:t>
            </a:r>
            <a:br>
              <a:rPr lang="en-US" dirty="0" smtClean="0"/>
            </a:br>
            <a:r>
              <a:rPr lang="en-US" i="1" dirty="0" smtClean="0"/>
              <a:t>A regulator of </a:t>
            </a:r>
            <a:r>
              <a:rPr lang="en-US" i="1" dirty="0" err="1" smtClean="0"/>
              <a:t>TGF</a:t>
            </a:r>
            <a:r>
              <a:rPr lang="en-US" i="1" dirty="0" err="1" smtClean="0">
                <a:latin typeface="Symbol" pitchFamily="18" charset="2"/>
              </a:rPr>
              <a:t>b</a:t>
            </a:r>
            <a:r>
              <a:rPr lang="en-US" i="1" dirty="0" smtClean="0"/>
              <a:t> secretion and bioavailability</a:t>
            </a:r>
            <a:endParaRPr lang="fr-F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724400"/>
            <a:ext cx="8686800" cy="213360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Knock-out mouse phenotype: bone and lung </a:t>
            </a:r>
            <a:r>
              <a:rPr lang="en-US" sz="2200" dirty="0" err="1" smtClean="0"/>
              <a:t>septation</a:t>
            </a:r>
            <a:r>
              <a:rPr lang="en-US" sz="2200" dirty="0" smtClean="0"/>
              <a:t> defects</a:t>
            </a:r>
          </a:p>
          <a:p>
            <a:r>
              <a:rPr lang="en-US" sz="2200" dirty="0" smtClean="0"/>
              <a:t>No data on the role of LTBP3 in cancers</a:t>
            </a:r>
          </a:p>
          <a:p>
            <a:endParaRPr lang="en-US" sz="1200" dirty="0" smtClean="0"/>
          </a:p>
          <a:p>
            <a:r>
              <a:rPr lang="en-US" sz="2200" dirty="0" smtClean="0"/>
              <a:t>Dual role of </a:t>
            </a:r>
            <a:r>
              <a:rPr lang="en-US" sz="2200" dirty="0" err="1" smtClean="0"/>
              <a:t>TGF</a:t>
            </a:r>
            <a:r>
              <a:rPr lang="en-US" sz="2200" dirty="0" err="1" smtClean="0">
                <a:latin typeface="Symbol" pitchFamily="18" charset="2"/>
              </a:rPr>
              <a:t>b</a:t>
            </a:r>
            <a:r>
              <a:rPr lang="en-US" sz="2200" dirty="0" smtClean="0"/>
              <a:t> </a:t>
            </a:r>
            <a:r>
              <a:rPr lang="en-US" sz="2200" dirty="0"/>
              <a:t>in cancers</a:t>
            </a:r>
            <a:r>
              <a:rPr lang="en-US" sz="2200" dirty="0" smtClean="0"/>
              <a:t>:</a:t>
            </a:r>
          </a:p>
          <a:p>
            <a:pPr lvl="1"/>
            <a:r>
              <a:rPr lang="en-US" sz="2000" dirty="0" smtClean="0"/>
              <a:t>At an early stage: tumor suppressor</a:t>
            </a:r>
          </a:p>
          <a:p>
            <a:pPr lvl="1"/>
            <a:r>
              <a:rPr lang="en-US" sz="2000" dirty="0" smtClean="0"/>
              <a:t>At </a:t>
            </a:r>
            <a:r>
              <a:rPr lang="en-US" sz="2000" dirty="0"/>
              <a:t>later </a:t>
            </a:r>
            <a:r>
              <a:rPr lang="en-US" sz="2000" dirty="0" smtClean="0"/>
              <a:t>stages: tumor promoter / enhancer of metastasis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533400" y="4297680"/>
            <a:ext cx="81534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Adapted from Rifkin D., 2005, J Biol. Chem.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48640" y="1356360"/>
            <a:ext cx="8046720" cy="3291840"/>
            <a:chOff x="457200" y="1143000"/>
            <a:chExt cx="8229600" cy="3474720"/>
          </a:xfrm>
        </p:grpSpPr>
        <p:grpSp>
          <p:nvGrpSpPr>
            <p:cNvPr id="14" name="Group 13"/>
            <p:cNvGrpSpPr/>
            <p:nvPr/>
          </p:nvGrpSpPr>
          <p:grpSpPr>
            <a:xfrm>
              <a:off x="609600" y="1270458"/>
              <a:ext cx="7924800" cy="3225342"/>
              <a:chOff x="914400" y="1240154"/>
              <a:chExt cx="7924800" cy="3225342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b="37684"/>
              <a:stretch/>
            </p:blipFill>
            <p:spPr bwMode="auto">
              <a:xfrm>
                <a:off x="914400" y="1240154"/>
                <a:ext cx="7315200" cy="236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620000" y="1600200"/>
                <a:ext cx="1219200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Large Latent Complex (LLC)</a:t>
                </a:r>
                <a:endParaRPr lang="fr-FR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705600" y="1752600"/>
                <a:ext cx="850392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Small Latent Complex (SLC)</a:t>
                </a:r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65960" y="1519535"/>
                <a:ext cx="169164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Latency- Associated Peptide (LAP)</a:t>
                </a:r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12292" t="73483" r="8044"/>
              <a:stretch/>
            </p:blipFill>
            <p:spPr bwMode="auto">
              <a:xfrm>
                <a:off x="914400" y="3756074"/>
                <a:ext cx="4114800" cy="7094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457200" y="1143000"/>
              <a:ext cx="8229600" cy="34747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182880" y="11917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55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0"/>
    </mc:Choice>
    <mc:Fallback>
      <p:transition spd="slow" advTm="3883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LTBP3 is expressed in LM2 and not MDA-MB-231 tumors</a:t>
            </a:r>
            <a:endParaRPr lang="fr-FR" dirty="0"/>
          </a:p>
        </p:txBody>
      </p:sp>
      <p:grpSp>
        <p:nvGrpSpPr>
          <p:cNvPr id="4" name="Group 21"/>
          <p:cNvGrpSpPr/>
          <p:nvPr/>
        </p:nvGrpSpPr>
        <p:grpSpPr>
          <a:xfrm>
            <a:off x="378022" y="1219200"/>
            <a:ext cx="8117910" cy="5257801"/>
            <a:chOff x="257144" y="1295400"/>
            <a:chExt cx="8117910" cy="5257801"/>
          </a:xfrm>
        </p:grpSpPr>
        <p:pic>
          <p:nvPicPr>
            <p:cNvPr id="5" name="Picture 3" descr="C:\Users\Alexandra\Desktop\Montage MDA LTBP3 DAPI.tif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40346" y="1600200"/>
              <a:ext cx="7834708" cy="2438400"/>
            </a:xfrm>
            <a:prstGeom prst="rect">
              <a:avLst/>
            </a:prstGeom>
            <a:noFill/>
          </p:spPr>
        </p:pic>
        <p:pic>
          <p:nvPicPr>
            <p:cNvPr id="6" name="Picture 4" descr="C:\Users\Alexandra\Desktop\Montage LM2 LTBP3 DAPI.tif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571500" y="4114800"/>
              <a:ext cx="7772400" cy="24384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40935" y="1295400"/>
              <a:ext cx="26147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LTBP3</a:t>
              </a:r>
              <a:endParaRPr lang="en-US" sz="1600" b="1" dirty="0">
                <a:solidFill>
                  <a:srgbClr val="FF00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55722" y="1295400"/>
              <a:ext cx="2590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FF"/>
                  </a:solidFill>
                  <a:latin typeface="+mj-lt"/>
                  <a:cs typeface="Arial" pitchFamily="34" charset="0"/>
                </a:rPr>
                <a:t>DAPI</a:t>
              </a:r>
              <a:endParaRPr lang="en-US" sz="1600" b="1" dirty="0">
                <a:solidFill>
                  <a:srgbClr val="0000FF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6522" y="1295400"/>
              <a:ext cx="26285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  <a:cs typeface="Arial" pitchFamily="34" charset="0"/>
                </a:rPr>
                <a:t>M</a:t>
              </a:r>
              <a:r>
                <a:rPr lang="en-US" sz="1600" b="1" dirty="0" smtClean="0">
                  <a:latin typeface="+mj-lt"/>
                  <a:cs typeface="Arial" pitchFamily="34" charset="0"/>
                </a:rPr>
                <a:t>erge</a:t>
              </a:r>
              <a:endParaRPr lang="en-US" sz="16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809691" y="2663986"/>
              <a:ext cx="2441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  <a:cs typeface="Arial" pitchFamily="34" charset="0"/>
                </a:rPr>
                <a:t>MDA-MB-231</a:t>
              </a:r>
              <a:endParaRPr lang="en-US" sz="1400" dirty="0">
                <a:latin typeface="+mj-lt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808168" y="5180112"/>
              <a:ext cx="2438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>
                  <a:latin typeface="+mj-lt"/>
                  <a:cs typeface="Arial" pitchFamily="34" charset="0"/>
                </a:rPr>
                <a:t>LM2</a:t>
              </a:r>
              <a:endParaRPr lang="en-US" sz="1400" dirty="0">
                <a:latin typeface="+mj-lt"/>
                <a:cs typeface="Arial" pitchFamily="34" charset="0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5867400" y="1373088"/>
            <a:ext cx="0" cy="53325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76600" y="1447800"/>
            <a:ext cx="0" cy="53325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85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1"/>
    </mc:Choice>
    <mc:Fallback>
      <p:transition spd="slow" advTm="439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sz="2900" spc="0" dirty="0"/>
              <a:t>LTBP3 </a:t>
            </a:r>
            <a:r>
              <a:rPr lang="en-US" sz="2900" spc="0" dirty="0" smtClean="0"/>
              <a:t>and SNED1 knock-down in LM2 cells increases primary tumor growth</a:t>
            </a:r>
            <a:endParaRPr lang="fr-FR" sz="2900" spc="0" dirty="0"/>
          </a:p>
        </p:txBody>
      </p:sp>
      <p:sp>
        <p:nvSpPr>
          <p:cNvPr id="15" name="Content Placeholder 14"/>
          <p:cNvSpPr>
            <a:spLocks noGrp="1"/>
          </p:cNvSpPr>
          <p:nvPr>
            <p:ph idx="4294967295"/>
          </p:nvPr>
        </p:nvSpPr>
        <p:spPr>
          <a:xfrm>
            <a:off x="274638" y="1066800"/>
            <a:ext cx="8594725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miR30-based </a:t>
            </a:r>
            <a:r>
              <a:rPr lang="en-US" sz="2400" dirty="0" err="1" smtClean="0"/>
              <a:t>shRNA</a:t>
            </a:r>
            <a:r>
              <a:rPr lang="en-US" sz="2400" dirty="0" smtClean="0"/>
              <a:t> </a:t>
            </a:r>
            <a:r>
              <a:rPr lang="en-US" sz="2400" dirty="0" err="1" smtClean="0"/>
              <a:t>retrovirally</a:t>
            </a:r>
            <a:r>
              <a:rPr lang="en-US" sz="2400" dirty="0" smtClean="0"/>
              <a:t> introduced in tumor cells</a:t>
            </a:r>
            <a:endParaRPr lang="fr-FR" sz="2400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770559" y="1828800"/>
            <a:ext cx="6043451" cy="550650"/>
            <a:chOff x="1728" y="2391"/>
            <a:chExt cx="7154" cy="432"/>
          </a:xfrm>
        </p:grpSpPr>
        <p:cxnSp>
          <p:nvCxnSpPr>
            <p:cNvPr id="18" name="AutoShape 4"/>
            <p:cNvCxnSpPr>
              <a:cxnSpLocks noChangeShapeType="1"/>
            </p:cNvCxnSpPr>
            <p:nvPr/>
          </p:nvCxnSpPr>
          <p:spPr bwMode="auto">
            <a:xfrm>
              <a:off x="2231" y="2608"/>
              <a:ext cx="592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1728" y="2391"/>
              <a:ext cx="864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fr-FR" sz="1200" b="1" dirty="0">
                  <a:effectLst/>
                  <a:latin typeface="Arial" pitchFamily="34" charset="0"/>
                  <a:ea typeface="Calibri"/>
                  <a:cs typeface="Arial" pitchFamily="34" charset="0"/>
                </a:rPr>
                <a:t>5’ LTR</a:t>
              </a:r>
              <a:endParaRPr lang="en-US" sz="1200" dirty="0"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2803" y="2391"/>
              <a:ext cx="1008" cy="43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fr-FR" sz="1200" b="1" dirty="0" err="1">
                  <a:effectLst/>
                  <a:latin typeface="Arial" pitchFamily="34" charset="0"/>
                  <a:ea typeface="Calibri"/>
                  <a:cs typeface="Arial" pitchFamily="34" charset="0"/>
                </a:rPr>
                <a:t>ZsGreen</a:t>
              </a:r>
              <a:endParaRPr lang="en-US" sz="1200" dirty="0"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823" y="2391"/>
              <a:ext cx="490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fr-FR" sz="1200" b="1" i="1">
                  <a:effectLst/>
                  <a:latin typeface="Arial" pitchFamily="34" charset="0"/>
                  <a:ea typeface="Calibri"/>
                  <a:cs typeface="Arial" pitchFamily="34" charset="0"/>
                </a:rPr>
                <a:t>2A</a:t>
              </a:r>
              <a:endParaRPr lang="en-US" sz="1200" i="1"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4313" y="2391"/>
              <a:ext cx="864" cy="432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fr-FR" sz="1200" b="1" dirty="0" err="1">
                  <a:effectLst/>
                  <a:latin typeface="Arial" pitchFamily="34" charset="0"/>
                  <a:ea typeface="Calibri"/>
                  <a:cs typeface="Arial" pitchFamily="34" charset="0"/>
                </a:rPr>
                <a:t>Puro</a:t>
              </a:r>
              <a:r>
                <a:rPr lang="fr-FR" sz="1200" b="1" dirty="0">
                  <a:effectLst/>
                  <a:latin typeface="Arial" pitchFamily="34" charset="0"/>
                  <a:ea typeface="Calibri"/>
                  <a:cs typeface="Arial" pitchFamily="34" charset="0"/>
                </a:rPr>
                <a:t> ®</a:t>
              </a:r>
              <a:endParaRPr lang="en-US" sz="1200" dirty="0"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5530" y="2391"/>
              <a:ext cx="114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fr-FR" sz="1200" b="1">
                  <a:effectLst/>
                  <a:latin typeface="Arial" pitchFamily="34" charset="0"/>
                  <a:ea typeface="Calibri"/>
                  <a:cs typeface="Arial" pitchFamily="34" charset="0"/>
                </a:rPr>
                <a:t>miR30</a:t>
              </a:r>
              <a:endParaRPr lang="en-US" sz="1200"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24" name="Text Box 10" descr="Light horizontal"/>
            <p:cNvSpPr txBox="1">
              <a:spLocks noChangeArrowheads="1"/>
            </p:cNvSpPr>
            <p:nvPr/>
          </p:nvSpPr>
          <p:spPr bwMode="auto">
            <a:xfrm>
              <a:off x="6928" y="2391"/>
              <a:ext cx="1008" cy="432"/>
            </a:xfrm>
            <a:prstGeom prst="rect">
              <a:avLst/>
            </a:prstGeom>
            <a:pattFill prst="ltHorz">
              <a:fgClr>
                <a:schemeClr val="bg1">
                  <a:lumMod val="85000"/>
                  <a:lumOff val="0"/>
                </a:schemeClr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fr-FR" sz="1050" b="1" i="1" dirty="0" err="1">
                  <a:effectLst/>
                  <a:latin typeface="Arial" pitchFamily="34" charset="0"/>
                  <a:ea typeface="Calibri"/>
                  <a:cs typeface="Arial" pitchFamily="34" charset="0"/>
                </a:rPr>
                <a:t>Barcode</a:t>
              </a:r>
              <a:endParaRPr lang="en-US" sz="1050" i="1" dirty="0"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8018" y="2391"/>
              <a:ext cx="864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fr-FR" sz="1200" b="1">
                  <a:effectLst/>
                  <a:latin typeface="Arial" pitchFamily="34" charset="0"/>
                  <a:ea typeface="Calibri"/>
                  <a:cs typeface="Arial" pitchFamily="34" charset="0"/>
                </a:rPr>
                <a:t>3’ LTR</a:t>
              </a:r>
              <a:endParaRPr lang="en-US" sz="1200"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41384" y="6553200"/>
            <a:ext cx="600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Vector design: Patrick Stern, John Lamar, Hynes Lab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0" y="124968"/>
            <a:ext cx="9144000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spc="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latin typeface="+mj-lt"/>
              </a:rPr>
              <a:t>LTBP3 knock-down</a:t>
            </a:r>
            <a:endParaRPr lang="fr-FR" sz="3200" dirty="0"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 15"/>
          <p:cNvGrpSpPr/>
          <p:nvPr/>
        </p:nvGrpSpPr>
        <p:grpSpPr>
          <a:xfrm>
            <a:off x="1" y="1295400"/>
            <a:ext cx="4954487" cy="4639211"/>
            <a:chOff x="1" y="1334869"/>
            <a:chExt cx="4954487" cy="4639211"/>
          </a:xfrm>
        </p:grpSpPr>
        <p:grpSp>
          <p:nvGrpSpPr>
            <p:cNvPr id="3" name="Group 2"/>
            <p:cNvGrpSpPr/>
            <p:nvPr/>
          </p:nvGrpSpPr>
          <p:grpSpPr>
            <a:xfrm>
              <a:off x="1" y="2590800"/>
              <a:ext cx="4387572" cy="3383280"/>
              <a:chOff x="1" y="2590800"/>
              <a:chExt cx="4387572" cy="3383280"/>
            </a:xfrm>
          </p:grpSpPr>
          <p:graphicFrame>
            <p:nvGraphicFramePr>
              <p:cNvPr id="29" name="Chart 2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97301065"/>
                  </p:ext>
                </p:extLst>
              </p:nvPr>
            </p:nvGraphicFramePr>
            <p:xfrm>
              <a:off x="272773" y="2590800"/>
              <a:ext cx="4114800" cy="33832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0" name="TextBox 29"/>
              <p:cNvSpPr txBox="1"/>
              <p:nvPr/>
            </p:nvSpPr>
            <p:spPr>
              <a:xfrm rot="16200000">
                <a:off x="-1316622" y="3990438"/>
                <a:ext cx="2971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j-lt"/>
                    <a:cs typeface="Arial" pitchFamily="34" charset="0"/>
                  </a:rPr>
                  <a:t>Tumor Mass (mg)</a:t>
                </a:r>
                <a:endParaRPr lang="fr-FR" sz="1600" dirty="0"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82880" y="1334869"/>
              <a:ext cx="47716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SzPct val="80000"/>
                <a:buFont typeface="Arial" pitchFamily="34" charset="0"/>
                <a:buChar char="►"/>
              </a:pPr>
              <a:r>
                <a:rPr lang="en-US" sz="2200" b="1" u="sng" dirty="0" smtClean="0">
                  <a:latin typeface="+mj-lt"/>
                  <a:cs typeface="Arial" pitchFamily="34" charset="0"/>
                </a:rPr>
                <a:t>LTBP3 knock down has no major effect on primary tumor growth</a:t>
              </a:r>
              <a:endParaRPr lang="en-US" sz="2200" b="1" u="sng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800600" y="1295400"/>
            <a:ext cx="4343401" cy="4608731"/>
            <a:chOff x="4800600" y="1334869"/>
            <a:chExt cx="4343401" cy="4608731"/>
          </a:xfrm>
        </p:grpSpPr>
        <p:grpSp>
          <p:nvGrpSpPr>
            <p:cNvPr id="4" name="Group 3"/>
            <p:cNvGrpSpPr/>
            <p:nvPr/>
          </p:nvGrpSpPr>
          <p:grpSpPr>
            <a:xfrm>
              <a:off x="4800600" y="2514032"/>
              <a:ext cx="4147689" cy="3429568"/>
              <a:chOff x="4800600" y="2438400"/>
              <a:chExt cx="4147689" cy="3429568"/>
            </a:xfrm>
          </p:grpSpPr>
          <p:pic>
            <p:nvPicPr>
              <p:cNvPr id="31" name="Picture 2" descr="E:\AN PostDoc @ MIT\Papers\Paper #2\Imaging_IHC\120614_GoodResolution_PS\206C-3M-x10-Inv-1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8080" y="4303404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" descr="E:\AN PostDoc @ MIT\Papers\Paper #2\Imaging_IHC\120614_GoodResolution_PS\206C-HE-x10-imv.t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300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8080" y="2815041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E:\AN PostDoc @ MIT\Papers\Paper #2\Imaging_IHC\120614_GoodResolution_PS\218C-HE-x10-noninv.t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  <a14:imgEffect>
                          <a14:saturation sat="3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9489" y="2815041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7" descr="E:\AN PostDoc @ MIT\Papers\Paper #2\Imaging_IHC\120614_GoodResolution_PS\218-3M-x10-noninv.tif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119489" y="4303404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5138080" y="2438400"/>
                <a:ext cx="1828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Control</a:t>
                </a:r>
                <a:endParaRPr lang="fr-FR" sz="1600" b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1180" y="2457272"/>
                <a:ext cx="1828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shLTBP3#2</a:t>
                </a:r>
                <a:endParaRPr lang="fr-FR" sz="16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6200000">
                <a:off x="4268689" y="333964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H&amp;E</a:t>
                </a:r>
                <a:endParaRPr lang="fr-FR" sz="14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6200000">
                <a:off x="4096007" y="4855598"/>
                <a:ext cx="17169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Masson’s </a:t>
                </a:r>
                <a:r>
                  <a:rPr lang="en-US" sz="1400" b="1" dirty="0" err="1" smtClean="0"/>
                  <a:t>Trichrome</a:t>
                </a:r>
                <a:endParaRPr lang="fr-FR" sz="1400" b="1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954489" y="1334869"/>
              <a:ext cx="41895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SzPct val="80000"/>
                <a:buFont typeface="Arial" pitchFamily="34" charset="0"/>
                <a:buChar char="►"/>
              </a:pPr>
              <a:r>
                <a:rPr lang="en-US" sz="2200" b="1" u="sng" dirty="0" smtClean="0">
                  <a:latin typeface="+mj-lt"/>
                  <a:cs typeface="Arial" pitchFamily="34" charset="0"/>
                </a:rPr>
                <a:t>LTBP3 knocked-down tumors are less invasive</a:t>
              </a:r>
              <a:endParaRPr lang="en-US" sz="2200" b="1" u="sng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42" name="Title 1"/>
          <p:cNvSpPr txBox="1">
            <a:spLocks/>
          </p:cNvSpPr>
          <p:nvPr/>
        </p:nvSpPr>
        <p:spPr>
          <a:xfrm>
            <a:off x="0" y="124968"/>
            <a:ext cx="9144000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spc="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200" dirty="0" smtClean="0">
                <a:latin typeface="+mj-lt"/>
              </a:rPr>
              <a:t>Effects of LTBP3 knock-down on the primary tumors</a:t>
            </a:r>
            <a:endParaRPr lang="fr-FR" sz="32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5023" y="3124200"/>
            <a:ext cx="3050977" cy="2743200"/>
            <a:chOff x="2664023" y="2667000"/>
            <a:chExt cx="3050977" cy="2743200"/>
          </a:xfrm>
        </p:grpSpPr>
        <p:grpSp>
          <p:nvGrpSpPr>
            <p:cNvPr id="43" name="Group 42"/>
            <p:cNvGrpSpPr/>
            <p:nvPr/>
          </p:nvGrpSpPr>
          <p:grpSpPr>
            <a:xfrm>
              <a:off x="2753710" y="2667000"/>
              <a:ext cx="2961290" cy="2732314"/>
              <a:chOff x="9917047" y="28651200"/>
              <a:chExt cx="2961290" cy="2732314"/>
            </a:xfrm>
          </p:grpSpPr>
          <p:pic>
            <p:nvPicPr>
              <p:cNvPr id="44" name="Picture 43" descr="C:\Users\Alexa\Desktop\Expt_Viva\Viva qPCR\081711_S100A2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14" t="5930" r="3255" b="18010"/>
              <a:stretch/>
            </p:blipFill>
            <p:spPr bwMode="auto">
              <a:xfrm>
                <a:off x="10673793" y="28879800"/>
                <a:ext cx="2204544" cy="2503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4" descr="C:\Users\Alexa\Desktop\Expt_Viva\Viva qPCR\081711_S100A2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8" t="3616" r="85767" b="18010"/>
              <a:stretch/>
            </p:blipFill>
            <p:spPr bwMode="auto">
              <a:xfrm>
                <a:off x="9917047" y="28803600"/>
                <a:ext cx="751490" cy="2579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10540578" y="28651200"/>
                <a:ext cx="12266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>
                    <a:cs typeface="Arial" pitchFamily="34" charset="0"/>
                  </a:rPr>
                  <a:t>shLTBP3#1</a:t>
                </a:r>
                <a:endParaRPr lang="fr-FR" sz="1400" b="1" i="1" dirty="0">
                  <a:cs typeface="Arial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1498719" y="28651200"/>
                <a:ext cx="12266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cs typeface="Arial" pitchFamily="34" charset="0"/>
                  </a:rPr>
                  <a:t>shLTBP3#2</a:t>
                </a:r>
                <a:endParaRPr lang="fr-FR" sz="1400" b="1" i="1" dirty="0">
                  <a:cs typeface="Arial" pitchFamily="34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 rot="16200000">
              <a:off x="1582783" y="4021183"/>
              <a:ext cx="24702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>
                  <a:cs typeface="Arial" pitchFamily="34" charset="0"/>
                </a:rPr>
                <a:t>Normalized Fold Expression</a:t>
              </a:r>
              <a:endParaRPr lang="fr-FR" sz="1400" b="1" i="1" dirty="0"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87147" y="2854604"/>
            <a:ext cx="3760337" cy="2736070"/>
            <a:chOff x="5187147" y="2854604"/>
            <a:chExt cx="3760337" cy="2736070"/>
          </a:xfrm>
        </p:grpSpPr>
        <p:grpSp>
          <p:nvGrpSpPr>
            <p:cNvPr id="46" name="Group 45"/>
            <p:cNvGrpSpPr/>
            <p:nvPr/>
          </p:nvGrpSpPr>
          <p:grpSpPr>
            <a:xfrm>
              <a:off x="5187147" y="5156667"/>
              <a:ext cx="369906" cy="432971"/>
              <a:chOff x="5187147" y="5196136"/>
              <a:chExt cx="369906" cy="432971"/>
            </a:xfrm>
          </p:grpSpPr>
          <p:sp>
            <p:nvSpPr>
              <p:cNvPr id="45" name="Isosceles Triangle 44"/>
              <p:cNvSpPr/>
              <p:nvPr/>
            </p:nvSpPr>
            <p:spPr>
              <a:xfrm rot="2700000">
                <a:off x="5232867" y="5150416"/>
                <a:ext cx="91440" cy="18288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Isosceles Triangle 46"/>
              <p:cNvSpPr/>
              <p:nvPr/>
            </p:nvSpPr>
            <p:spPr>
              <a:xfrm rot="2700000">
                <a:off x="5419893" y="5491947"/>
                <a:ext cx="91440" cy="18288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7126705" y="2854604"/>
              <a:ext cx="866274" cy="1204049"/>
            </a:xfrm>
            <a:custGeom>
              <a:avLst/>
              <a:gdLst>
                <a:gd name="connsiteX0" fmla="*/ 0 w 866274"/>
                <a:gd name="connsiteY0" fmla="*/ 1204049 h 1204049"/>
                <a:gd name="connsiteX1" fmla="*/ 152400 w 866274"/>
                <a:gd name="connsiteY1" fmla="*/ 979459 h 1204049"/>
                <a:gd name="connsiteX2" fmla="*/ 212558 w 866274"/>
                <a:gd name="connsiteY2" fmla="*/ 835080 h 1204049"/>
                <a:gd name="connsiteX3" fmla="*/ 272716 w 866274"/>
                <a:gd name="connsiteY3" fmla="*/ 786954 h 1204049"/>
                <a:gd name="connsiteX4" fmla="*/ 332874 w 866274"/>
                <a:gd name="connsiteY4" fmla="*/ 682680 h 1204049"/>
                <a:gd name="connsiteX5" fmla="*/ 389021 w 866274"/>
                <a:gd name="connsiteY5" fmla="*/ 534291 h 1204049"/>
                <a:gd name="connsiteX6" fmla="*/ 513348 w 866274"/>
                <a:gd name="connsiteY6" fmla="*/ 381891 h 1204049"/>
                <a:gd name="connsiteX7" fmla="*/ 569495 w 866274"/>
                <a:gd name="connsiteY7" fmla="*/ 305691 h 1204049"/>
                <a:gd name="connsiteX8" fmla="*/ 641684 w 866274"/>
                <a:gd name="connsiteY8" fmla="*/ 221470 h 1204049"/>
                <a:gd name="connsiteX9" fmla="*/ 685800 w 866274"/>
                <a:gd name="connsiteY9" fmla="*/ 161312 h 1204049"/>
                <a:gd name="connsiteX10" fmla="*/ 762000 w 866274"/>
                <a:gd name="connsiteY10" fmla="*/ 65059 h 1204049"/>
                <a:gd name="connsiteX11" fmla="*/ 842211 w 866274"/>
                <a:gd name="connsiteY11" fmla="*/ 8912 h 1204049"/>
                <a:gd name="connsiteX12" fmla="*/ 866274 w 866274"/>
                <a:gd name="connsiteY12" fmla="*/ 891 h 120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274" h="1204049">
                  <a:moveTo>
                    <a:pt x="0" y="1204049"/>
                  </a:moveTo>
                  <a:cubicBezTo>
                    <a:pt x="58487" y="1122501"/>
                    <a:pt x="116974" y="1040954"/>
                    <a:pt x="152400" y="979459"/>
                  </a:cubicBezTo>
                  <a:cubicBezTo>
                    <a:pt x="187826" y="917964"/>
                    <a:pt x="192505" y="867164"/>
                    <a:pt x="212558" y="835080"/>
                  </a:cubicBezTo>
                  <a:cubicBezTo>
                    <a:pt x="232611" y="802996"/>
                    <a:pt x="252663" y="812354"/>
                    <a:pt x="272716" y="786954"/>
                  </a:cubicBezTo>
                  <a:cubicBezTo>
                    <a:pt x="292769" y="761554"/>
                    <a:pt x="313490" y="724790"/>
                    <a:pt x="332874" y="682680"/>
                  </a:cubicBezTo>
                  <a:cubicBezTo>
                    <a:pt x="352258" y="640569"/>
                    <a:pt x="358942" y="584422"/>
                    <a:pt x="389021" y="534291"/>
                  </a:cubicBezTo>
                  <a:cubicBezTo>
                    <a:pt x="419100" y="484159"/>
                    <a:pt x="483269" y="419991"/>
                    <a:pt x="513348" y="381891"/>
                  </a:cubicBezTo>
                  <a:cubicBezTo>
                    <a:pt x="543427" y="343791"/>
                    <a:pt x="548106" y="332428"/>
                    <a:pt x="569495" y="305691"/>
                  </a:cubicBezTo>
                  <a:cubicBezTo>
                    <a:pt x="590884" y="278954"/>
                    <a:pt x="622300" y="245533"/>
                    <a:pt x="641684" y="221470"/>
                  </a:cubicBezTo>
                  <a:cubicBezTo>
                    <a:pt x="661068" y="197407"/>
                    <a:pt x="665747" y="187380"/>
                    <a:pt x="685800" y="161312"/>
                  </a:cubicBezTo>
                  <a:cubicBezTo>
                    <a:pt x="705853" y="135244"/>
                    <a:pt x="735932" y="90459"/>
                    <a:pt x="762000" y="65059"/>
                  </a:cubicBezTo>
                  <a:cubicBezTo>
                    <a:pt x="788068" y="39659"/>
                    <a:pt x="824832" y="19607"/>
                    <a:pt x="842211" y="8912"/>
                  </a:cubicBezTo>
                  <a:cubicBezTo>
                    <a:pt x="859590" y="-1783"/>
                    <a:pt x="862932" y="-446"/>
                    <a:pt x="866274" y="8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reeform 6"/>
            <p:cNvSpPr/>
            <p:nvPr/>
          </p:nvSpPr>
          <p:spPr>
            <a:xfrm>
              <a:off x="7688179" y="4339567"/>
              <a:ext cx="1259305" cy="1251107"/>
            </a:xfrm>
            <a:custGeom>
              <a:avLst/>
              <a:gdLst>
                <a:gd name="connsiteX0" fmla="*/ 0 w 1259305"/>
                <a:gd name="connsiteY0" fmla="*/ 0 h 1235242"/>
                <a:gd name="connsiteX1" fmla="*/ 152400 w 1259305"/>
                <a:gd name="connsiteY1" fmla="*/ 124326 h 1235242"/>
                <a:gd name="connsiteX2" fmla="*/ 304800 w 1259305"/>
                <a:gd name="connsiteY2" fmla="*/ 180473 h 1235242"/>
                <a:gd name="connsiteX3" fmla="*/ 433137 w 1259305"/>
                <a:gd name="connsiteY3" fmla="*/ 328863 h 1235242"/>
                <a:gd name="connsiteX4" fmla="*/ 533400 w 1259305"/>
                <a:gd name="connsiteY4" fmla="*/ 409073 h 1235242"/>
                <a:gd name="connsiteX5" fmla="*/ 613610 w 1259305"/>
                <a:gd name="connsiteY5" fmla="*/ 449179 h 1235242"/>
                <a:gd name="connsiteX6" fmla="*/ 757989 w 1259305"/>
                <a:gd name="connsiteY6" fmla="*/ 633663 h 1235242"/>
                <a:gd name="connsiteX7" fmla="*/ 930442 w 1259305"/>
                <a:gd name="connsiteY7" fmla="*/ 846221 h 1235242"/>
                <a:gd name="connsiteX8" fmla="*/ 1050758 w 1259305"/>
                <a:gd name="connsiteY8" fmla="*/ 998621 h 1235242"/>
                <a:gd name="connsiteX9" fmla="*/ 1187116 w 1259305"/>
                <a:gd name="connsiteY9" fmla="*/ 1171073 h 1235242"/>
                <a:gd name="connsiteX10" fmla="*/ 1259305 w 1259305"/>
                <a:gd name="connsiteY10" fmla="*/ 1235242 h 12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9305" h="1235242">
                  <a:moveTo>
                    <a:pt x="0" y="0"/>
                  </a:moveTo>
                  <a:cubicBezTo>
                    <a:pt x="50800" y="47123"/>
                    <a:pt x="101600" y="94247"/>
                    <a:pt x="152400" y="124326"/>
                  </a:cubicBezTo>
                  <a:cubicBezTo>
                    <a:pt x="203200" y="154405"/>
                    <a:pt x="258011" y="146384"/>
                    <a:pt x="304800" y="180473"/>
                  </a:cubicBezTo>
                  <a:cubicBezTo>
                    <a:pt x="351589" y="214562"/>
                    <a:pt x="395037" y="290763"/>
                    <a:pt x="433137" y="328863"/>
                  </a:cubicBezTo>
                  <a:cubicBezTo>
                    <a:pt x="471237" y="366963"/>
                    <a:pt x="503321" y="389020"/>
                    <a:pt x="533400" y="409073"/>
                  </a:cubicBezTo>
                  <a:cubicBezTo>
                    <a:pt x="563479" y="429126"/>
                    <a:pt x="576179" y="411747"/>
                    <a:pt x="613610" y="449179"/>
                  </a:cubicBezTo>
                  <a:cubicBezTo>
                    <a:pt x="651041" y="486611"/>
                    <a:pt x="705184" y="567490"/>
                    <a:pt x="757989" y="633663"/>
                  </a:cubicBezTo>
                  <a:cubicBezTo>
                    <a:pt x="810794" y="699836"/>
                    <a:pt x="881647" y="785395"/>
                    <a:pt x="930442" y="846221"/>
                  </a:cubicBezTo>
                  <a:cubicBezTo>
                    <a:pt x="979237" y="907047"/>
                    <a:pt x="1050758" y="998621"/>
                    <a:pt x="1050758" y="998621"/>
                  </a:cubicBezTo>
                  <a:cubicBezTo>
                    <a:pt x="1093537" y="1052763"/>
                    <a:pt x="1152358" y="1131636"/>
                    <a:pt x="1187116" y="1171073"/>
                  </a:cubicBezTo>
                  <a:cubicBezTo>
                    <a:pt x="1221874" y="1210510"/>
                    <a:pt x="1240589" y="1222876"/>
                    <a:pt x="1259305" y="123524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Isosceles Triangle 52"/>
            <p:cNvSpPr/>
            <p:nvPr/>
          </p:nvSpPr>
          <p:spPr>
            <a:xfrm rot="18900000" flipH="1">
              <a:off x="6349406" y="3445563"/>
              <a:ext cx="91440" cy="18288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Isosceles Triangle 53"/>
            <p:cNvSpPr/>
            <p:nvPr/>
          </p:nvSpPr>
          <p:spPr>
            <a:xfrm rot="18900000" flipH="1">
              <a:off x="6447406" y="3199490"/>
              <a:ext cx="91440" cy="18288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261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35"/>
    </mc:Choice>
    <mc:Fallback>
      <p:transition spd="slow" advTm="6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6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dirty="0"/>
              <a:t>LTBP3 </a:t>
            </a:r>
            <a:r>
              <a:rPr lang="en-US" dirty="0" smtClean="0"/>
              <a:t>knock </a:t>
            </a:r>
            <a:r>
              <a:rPr lang="en-US" dirty="0"/>
              <a:t>down strongly </a:t>
            </a:r>
            <a:r>
              <a:rPr lang="en-US" dirty="0" smtClean="0"/>
              <a:t>reduces </a:t>
            </a:r>
            <a:r>
              <a:rPr lang="en-US" dirty="0"/>
              <a:t>metastatic </a:t>
            </a:r>
            <a:r>
              <a:rPr lang="en-US" dirty="0" smtClean="0"/>
              <a:t>burden</a:t>
            </a:r>
            <a:endParaRPr lang="fr-FR" dirty="0"/>
          </a:p>
        </p:txBody>
      </p:sp>
      <p:sp>
        <p:nvSpPr>
          <p:cNvPr id="25" name="Rounded Rectangle 24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0067" y="1524000"/>
            <a:ext cx="9057733" cy="4739640"/>
            <a:chOff x="-18366" y="1600200"/>
            <a:chExt cx="9057733" cy="4739640"/>
          </a:xfrm>
        </p:grpSpPr>
        <p:pic>
          <p:nvPicPr>
            <p:cNvPr id="42" name="Picture 3" descr="H:\121109\221E-hVim-DAB-X10.tif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030" y="3883223"/>
              <a:ext cx="1828800" cy="137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:\121109\125E-hVim-DAB-X10.tif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883223"/>
              <a:ext cx="1828800" cy="137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" descr="H:\121109\205E-hVim-DAB-X10.tif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" y="3883223"/>
              <a:ext cx="1828800" cy="137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5410200" y="5029200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x10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4320" y="16002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+mj-lt"/>
                  <a:cs typeface="Arial" pitchFamily="34" charset="0"/>
                </a:rPr>
                <a:t>LM2 - </a:t>
              </a:r>
              <a:r>
                <a:rPr lang="en-US" sz="1600" b="1" i="1" dirty="0" err="1">
                  <a:latin typeface="+mj-lt"/>
                  <a:cs typeface="Arial" pitchFamily="34" charset="0"/>
                </a:rPr>
                <a:t>shControl</a:t>
              </a:r>
              <a:endParaRPr lang="fr-FR" sz="1600" b="1" i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5" name="Picture 2" descr="E:\AN PostDoc @ MIT\The Matrisome Project\MDA-MB-231\LM2 in vivo Knock down Experiment #1_October 2011\111031-FF10\1869-Lu-Lobe 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11454" b="1423"/>
            <a:stretch/>
          </p:blipFill>
          <p:spPr bwMode="auto">
            <a:xfrm>
              <a:off x="274320" y="1926854"/>
              <a:ext cx="1828800" cy="183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-794266" y="2707741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+mj-lt"/>
                  <a:cs typeface="Arial" pitchFamily="34" charset="0"/>
                </a:rPr>
                <a:t>Lung</a:t>
              </a:r>
              <a:endParaRPr lang="fr-FR" sz="1200" b="1" dirty="0">
                <a:latin typeface="+mj-lt"/>
                <a:cs typeface="Arial" pitchFamily="34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7330440" y="6248400"/>
              <a:ext cx="137160" cy="91440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038600" y="16002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+mj-lt"/>
                  <a:cs typeface="Arial" pitchFamily="34" charset="0"/>
                </a:rPr>
                <a:t>LM2 </a:t>
              </a:r>
              <a:r>
                <a:rPr lang="en-US" sz="1600" b="1" i="1" dirty="0" smtClean="0">
                  <a:latin typeface="+mj-lt"/>
                  <a:cs typeface="Arial" pitchFamily="34" charset="0"/>
                </a:rPr>
                <a:t>– shLTBP3#2</a:t>
              </a:r>
              <a:endParaRPr lang="fr-FR" sz="1600" b="1" i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2050" name="Picture 2" descr="E:\AN PostDoc @ MIT\The Matrisome Project\MDA-MB-231\LM2 in vivo Knock down Experiment #2_January 2012\ZsGreen @ Necropsy\120306_LTBP3-KD_D1\219-Lu-Lobe5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33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4038600" y="1926854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156460" y="16002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+mj-lt"/>
                  <a:cs typeface="Arial" pitchFamily="34" charset="0"/>
                </a:rPr>
                <a:t>LM2 </a:t>
              </a:r>
              <a:r>
                <a:rPr lang="en-US" sz="1600" b="1" i="1" dirty="0" smtClean="0">
                  <a:latin typeface="+mj-lt"/>
                  <a:cs typeface="Arial" pitchFamily="34" charset="0"/>
                </a:rPr>
                <a:t>– shLTBP3#1</a:t>
              </a:r>
              <a:endParaRPr lang="fr-FR" sz="1600" b="1" i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2051" name="Picture 3" descr="E:\AN PostDoc @ MIT\The Matrisome Project\MDA-MB-231\LM2 in vivo Knock down Experiment #1_October 2011\111029-LTBP3\1842-Lu-Lobe 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60000"/>
                      </a14:imgEffect>
                      <a14:imgEffect>
                        <a14:brightnessContrast bright="3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030" y="1926854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5943600" y="2362200"/>
              <a:ext cx="3095767" cy="2743200"/>
              <a:chOff x="5943600" y="2362200"/>
              <a:chExt cx="3095767" cy="2743200"/>
            </a:xfrm>
          </p:grpSpPr>
          <p:graphicFrame>
            <p:nvGraphicFramePr>
              <p:cNvPr id="19" name="Chart 1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23562824"/>
                  </p:ext>
                </p:extLst>
              </p:nvPr>
            </p:nvGraphicFramePr>
            <p:xfrm>
              <a:off x="6296167" y="2362200"/>
              <a:ext cx="27432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5"/>
              </a:graphicData>
            </a:graphic>
          </p:graphicFrame>
          <p:sp>
            <p:nvSpPr>
              <p:cNvPr id="20" name="TextBox 19"/>
              <p:cNvSpPr txBox="1"/>
              <p:nvPr/>
            </p:nvSpPr>
            <p:spPr>
              <a:xfrm rot="16200000">
                <a:off x="4866088" y="3450953"/>
                <a:ext cx="24935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j-lt"/>
                    <a:cs typeface="Arial" pitchFamily="34" charset="0"/>
                  </a:rPr>
                  <a:t># Metastases (Left lobe)</a:t>
                </a:r>
                <a:endParaRPr lang="fr-FR" sz="1600" dirty="0">
                  <a:latin typeface="+mj-lt"/>
                  <a:cs typeface="Arial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010400" y="2026920"/>
              <a:ext cx="1584960" cy="2087880"/>
              <a:chOff x="7010400" y="2026920"/>
              <a:chExt cx="1584960" cy="208788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010400" y="2279904"/>
                <a:ext cx="8229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010400" y="2209800"/>
                <a:ext cx="0" cy="1828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818120" y="2286000"/>
                <a:ext cx="0" cy="1828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595360" y="2026920"/>
                <a:ext cx="0" cy="20116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010400" y="2026920"/>
                <a:ext cx="15819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010400" y="2026920"/>
                <a:ext cx="0" cy="1828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7269480" y="2057400"/>
              <a:ext cx="807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*</a:t>
              </a:r>
              <a:endParaRPr lang="fr-FR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72400" y="1828800"/>
              <a:ext cx="807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*</a:t>
              </a:r>
              <a:endParaRPr lang="fr-FR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45339" y="5254823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smtClean="0"/>
                <a:t>* p&lt;0.05</a:t>
              </a:r>
              <a:endParaRPr lang="fr-FR" sz="1400" i="1" dirty="0"/>
            </a:p>
          </p:txBody>
        </p:sp>
        <p:sp>
          <p:nvSpPr>
            <p:cNvPr id="36" name="Isosceles Triangle 35"/>
            <p:cNvSpPr/>
            <p:nvPr/>
          </p:nvSpPr>
          <p:spPr>
            <a:xfrm rot="2700000">
              <a:off x="2770173" y="4938219"/>
              <a:ext cx="36576" cy="9144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Isosceles Triangle 38"/>
            <p:cNvSpPr/>
            <p:nvPr/>
          </p:nvSpPr>
          <p:spPr>
            <a:xfrm rot="2700000">
              <a:off x="5041851" y="4495341"/>
              <a:ext cx="36576" cy="9144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-688029" y="4443683"/>
              <a:ext cx="1653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+mj-lt"/>
                  <a:cs typeface="Arial" pitchFamily="34" charset="0"/>
                </a:rPr>
                <a:t>Anti-Human </a:t>
              </a:r>
              <a:r>
                <a:rPr lang="en-US" sz="1200" b="1" dirty="0" err="1" smtClean="0">
                  <a:latin typeface="+mj-lt"/>
                  <a:cs typeface="Arial" pitchFamily="34" charset="0"/>
                </a:rPr>
                <a:t>Vimentin</a:t>
              </a:r>
              <a:endParaRPr lang="fr-FR" sz="1200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14571" y="5638800"/>
            <a:ext cx="7314859" cy="830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SzPct val="80000"/>
              <a:buFont typeface="Arial" pitchFamily="34" charset="0"/>
              <a:buChar char="►"/>
            </a:pPr>
            <a:r>
              <a:rPr lang="en-US" sz="2000" b="1" dirty="0" smtClean="0"/>
              <a:t> </a:t>
            </a:r>
            <a:r>
              <a:rPr lang="en-US" sz="2400" b="1" dirty="0" smtClean="0"/>
              <a:t>LTBP3 knock-down also prevents metastasis formation in other organs (liver, spleen)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125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45"/>
    </mc:Choice>
    <mc:Fallback>
      <p:transition spd="slow" advTm="3394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metastatic cascade: a multi-step process</a:t>
            </a:r>
            <a:endParaRPr lang="fr-FR" dirty="0"/>
          </a:p>
        </p:txBody>
      </p:sp>
      <p:grpSp>
        <p:nvGrpSpPr>
          <p:cNvPr id="24" name="Group 23"/>
          <p:cNvGrpSpPr/>
          <p:nvPr/>
        </p:nvGrpSpPr>
        <p:grpSpPr>
          <a:xfrm>
            <a:off x="1711696" y="1066800"/>
            <a:ext cx="7132320" cy="5749729"/>
            <a:chOff x="1711696" y="914400"/>
            <a:chExt cx="7127504" cy="5852160"/>
          </a:xfrm>
        </p:grpSpPr>
        <p:pic>
          <p:nvPicPr>
            <p:cNvPr id="6" name="Picture 2" descr="C:\Users\Alexa\Desktop\k315r4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" t="11680" r="38845" b="1393"/>
            <a:stretch/>
          </p:blipFill>
          <p:spPr bwMode="auto">
            <a:xfrm>
              <a:off x="1711696" y="914400"/>
              <a:ext cx="2420590" cy="585216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 flipV="1">
              <a:off x="3293303" y="1271900"/>
              <a:ext cx="1373674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round/>
              <a:headEnd type="none" w="med" len="med"/>
              <a:tailEnd type="arrow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743237" y="1097679"/>
              <a:ext cx="27139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Tumor cell dissociation</a:t>
              </a:r>
              <a:endParaRPr lang="en-US" b="1" dirty="0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743237" y="2337923"/>
              <a:ext cx="27139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err="1" smtClean="0"/>
                <a:t>Intravasation</a:t>
              </a:r>
              <a:endParaRPr lang="en-US" b="1" dirty="0"/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743237" y="3614238"/>
              <a:ext cx="2713939" cy="348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Survival in circulation</a:t>
              </a:r>
              <a:endParaRPr lang="en-US" b="1" dirty="0"/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743237" y="4664476"/>
              <a:ext cx="2713939" cy="348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Arrest</a:t>
              </a:r>
              <a:endParaRPr lang="en-US" b="1" dirty="0"/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743237" y="4947226"/>
              <a:ext cx="2713939" cy="348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Extravasation</a:t>
              </a:r>
              <a:endParaRPr lang="en-US" b="1" dirty="0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4743237" y="5447023"/>
              <a:ext cx="40959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Seeding, survival, exit from dormancy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4919457" y="6324819"/>
              <a:ext cx="284885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 smtClean="0"/>
                <a:t>Metastatic tumor growth</a:t>
              </a: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 flipV="1">
              <a:off x="3110147" y="2520469"/>
              <a:ext cx="1556830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round/>
              <a:headEnd type="none" w="med" len="med"/>
              <a:tailEnd type="arrow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H="1" flipV="1">
              <a:off x="3568038" y="3799328"/>
              <a:ext cx="1098939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round/>
              <a:headEnd type="none" w="med" len="med"/>
              <a:tailEnd type="arrow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3751195" y="4818174"/>
              <a:ext cx="915782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round/>
              <a:headEnd type="none" w="med" len="med"/>
              <a:tailEnd type="arrow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 flipH="1" flipV="1">
              <a:off x="4025929" y="5621580"/>
              <a:ext cx="641048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round/>
              <a:headEnd type="none" w="med" len="med"/>
              <a:tailEnd type="arrow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 flipV="1">
              <a:off x="3476460" y="5132347"/>
              <a:ext cx="1190517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round/>
              <a:headEnd type="none" w="med" len="med"/>
              <a:tailEnd type="arrow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6093140" y="5930971"/>
              <a:ext cx="471260" cy="35364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H="1" flipV="1">
              <a:off x="3293303" y="1905000"/>
              <a:ext cx="1373674" cy="0"/>
            </a:xfrm>
            <a:prstGeom prst="line">
              <a:avLst/>
            </a:prstGeom>
            <a:noFill/>
            <a:ln w="31750" cap="rnd">
              <a:solidFill>
                <a:schemeClr val="tx1"/>
              </a:solidFill>
              <a:round/>
              <a:headEnd type="none" w="med" len="med"/>
              <a:tailEnd type="arrow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4743237" y="1720334"/>
              <a:ext cx="27139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/>
                <a:t>Invasion</a:t>
              </a:r>
              <a:endParaRPr lang="en-US" b="1" dirty="0"/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10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2"/>
    </mc:Choice>
    <mc:Fallback>
      <p:transition spd="slow" advTm="2312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LTBP3 knock down doesn’t affect extravasation or seeding and growth in the lungs</a:t>
            </a:r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74320" y="1219200"/>
            <a:ext cx="8595360" cy="5486400"/>
          </a:xfrm>
        </p:spPr>
        <p:txBody>
          <a:bodyPr>
            <a:normAutofit/>
          </a:bodyPr>
          <a:lstStyle/>
          <a:p>
            <a:r>
              <a:rPr lang="en-US" sz="2000" u="sng" dirty="0" smtClean="0"/>
              <a:t>Experimental Lung Metastasis Assay</a:t>
            </a:r>
            <a:r>
              <a:rPr lang="en-US" sz="2000" dirty="0" smtClean="0"/>
              <a:t>: Injection of the tumor cells in the tail vein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algn="ctr">
              <a:buSzPct val="80000"/>
              <a:buFont typeface="Arial" pitchFamily="34" charset="0"/>
              <a:buChar char="►"/>
            </a:pPr>
            <a:endParaRPr lang="en-US" sz="2400" dirty="0" smtClean="0"/>
          </a:p>
          <a:p>
            <a:pPr algn="ctr">
              <a:buSzPct val="80000"/>
              <a:buFont typeface="Arial" pitchFamily="34" charset="0"/>
              <a:buChar char="►"/>
            </a:pPr>
            <a:r>
              <a:rPr lang="en-US" sz="2400" b="1" dirty="0" smtClean="0"/>
              <a:t>LTBP3 likely promotes metastasis formation by promoting</a:t>
            </a:r>
          </a:p>
          <a:p>
            <a:pPr marL="0" indent="0" algn="ctr">
              <a:buSzPct val="80000"/>
              <a:buNone/>
            </a:pPr>
            <a:r>
              <a:rPr lang="en-US" sz="2400" b="1" dirty="0" smtClean="0"/>
              <a:t>local invasion</a:t>
            </a:r>
          </a:p>
          <a:p>
            <a:endParaRPr lang="en-US" sz="2400" dirty="0"/>
          </a:p>
          <a:p>
            <a:endParaRPr lang="fr-FR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5181600" y="2400550"/>
            <a:ext cx="3733800" cy="2957513"/>
            <a:chOff x="2557462" y="2071687"/>
            <a:chExt cx="3733800" cy="2957513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68021918"/>
                </p:ext>
              </p:extLst>
            </p:nvPr>
          </p:nvGraphicFramePr>
          <p:xfrm>
            <a:off x="2852737" y="2071687"/>
            <a:ext cx="3438525" cy="27146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4724400" y="4690646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+mj-lt"/>
                  <a:cs typeface="Arial" pitchFamily="34" charset="0"/>
                </a:rPr>
                <a:t>shLTBP3#1</a:t>
              </a:r>
              <a:endParaRPr lang="fr-FR" sz="1600" i="1" dirty="0">
                <a:latin typeface="+mj-lt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61360" y="4690646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err="1" smtClean="0">
                  <a:latin typeface="+mj-lt"/>
                  <a:cs typeface="Arial" pitchFamily="34" charset="0"/>
                </a:rPr>
                <a:t>shControl</a:t>
              </a:r>
              <a:endParaRPr lang="fr-FR" sz="1600" i="1" dirty="0">
                <a:latin typeface="+mj-lt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479950" y="3232133"/>
              <a:ext cx="2493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  <a:cs typeface="Arial" pitchFamily="34" charset="0"/>
                </a:rPr>
                <a:t># Metastases (Left lobe)</a:t>
              </a:r>
              <a:endParaRPr lang="fr-FR" sz="1600" dirty="0">
                <a:latin typeface="+mj-lt"/>
                <a:cs typeface="Arial" pitchFamily="34" charset="0"/>
              </a:endParaRPr>
            </a:p>
          </p:txBody>
        </p:sp>
      </p:grpSp>
      <p:pic>
        <p:nvPicPr>
          <p:cNvPr id="1026" name="Picture 2" descr="E:\AN PostDoc @ MIT\Papers\Paper #2\Imaging_Necropsy\Left Lobe_tvi#1\239-Lu-2-Highligh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860"/>
          <a:stretch/>
        </p:blipFill>
        <p:spPr bwMode="auto">
          <a:xfrm>
            <a:off x="408598" y="2691063"/>
            <a:ext cx="183199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N PostDoc @ MIT\Papers\Paper #2\Imaging_Necropsy\Left Lobe_tvi#1\244-Lu-1-Highlight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r="19914"/>
          <a:stretch/>
        </p:blipFill>
        <p:spPr bwMode="auto">
          <a:xfrm>
            <a:off x="2512645" y="2691063"/>
            <a:ext cx="183075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4600" y="2286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+mj-lt"/>
                <a:cs typeface="Arial" pitchFamily="34" charset="0"/>
              </a:rPr>
              <a:t>shLTBP3#1</a:t>
            </a:r>
            <a:endParaRPr lang="fr-FR" b="1" i="1" dirty="0"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430" y="2286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+mj-lt"/>
                <a:cs typeface="Arial" pitchFamily="34" charset="0"/>
              </a:rPr>
              <a:t>shControl</a:t>
            </a:r>
            <a:endParaRPr lang="fr-FR" b="1" i="1" dirty="0">
              <a:latin typeface="+mj-lt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5486400"/>
            <a:ext cx="8229600" cy="914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7569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2"/>
    </mc:Choice>
    <mc:Fallback>
      <p:transition spd="slow" advTm="1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rmAutofit/>
          </a:bodyPr>
          <a:lstStyle/>
          <a:p>
            <a:r>
              <a:rPr lang="en-US" spc="0" dirty="0">
                <a:ea typeface="+mn-ea"/>
              </a:rPr>
              <a:t>Conclusions</a:t>
            </a:r>
            <a:endParaRPr lang="fr-FR" spc="0" dirty="0"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7912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/>
              <a:t>ECM differences </a:t>
            </a:r>
            <a:r>
              <a:rPr lang="en-US" sz="2600" b="1" dirty="0" smtClean="0"/>
              <a:t>discovered by proteomics do have functional effects on tumor progression and metastasis formation</a:t>
            </a:r>
          </a:p>
          <a:p>
            <a:pPr marL="682625" lvl="1" indent="-341313">
              <a:buClr>
                <a:schemeClr val="bg1">
                  <a:lumMod val="65000"/>
                </a:schemeClr>
              </a:buClr>
              <a:buSzPct val="80000"/>
              <a:buFont typeface="Arial" pitchFamily="34" charset="0"/>
              <a:buChar char="►"/>
            </a:pPr>
            <a:r>
              <a:rPr lang="en-US" sz="2600" dirty="0" smtClean="0"/>
              <a:t>Knock down of 4/5 hits resulted in a decrease of metastatic burden.</a:t>
            </a:r>
          </a:p>
          <a:p>
            <a:pPr marL="682625" lvl="1" indent="-341313">
              <a:buClr>
                <a:schemeClr val="bg1">
                  <a:lumMod val="65000"/>
                </a:schemeClr>
              </a:buClr>
              <a:buSzPct val="80000"/>
              <a:buFont typeface="Arial" pitchFamily="34" charset="0"/>
              <a:buChar char="►"/>
            </a:pPr>
            <a:endParaRPr lang="en-US" sz="2600" b="1" dirty="0" smtClean="0"/>
          </a:p>
          <a:p>
            <a:pPr marL="682625" lvl="1" indent="-341313">
              <a:buClr>
                <a:schemeClr val="bg1">
                  <a:lumMod val="65000"/>
                </a:schemeClr>
              </a:buClr>
              <a:buSzPct val="80000"/>
              <a:buFont typeface="Arial" pitchFamily="34" charset="0"/>
              <a:buChar char="►"/>
            </a:pPr>
            <a:endParaRPr lang="en-US" sz="2600" b="1" dirty="0"/>
          </a:p>
          <a:p>
            <a:pPr marL="341312" lvl="1" indent="0">
              <a:buClr>
                <a:schemeClr val="bg1">
                  <a:lumMod val="65000"/>
                </a:schemeClr>
              </a:buClr>
              <a:buSzPct val="80000"/>
              <a:buNone/>
            </a:pPr>
            <a:endParaRPr lang="en-US" sz="2600" b="1" dirty="0" smtClean="0"/>
          </a:p>
          <a:p>
            <a:pPr marL="341312" lvl="1" indent="0">
              <a:buClr>
                <a:schemeClr val="bg1">
                  <a:lumMod val="65000"/>
                </a:schemeClr>
              </a:buClr>
              <a:buSzPct val="80000"/>
              <a:buNone/>
            </a:pPr>
            <a:endParaRPr lang="en-US" sz="2600" b="1" dirty="0" smtClean="0"/>
          </a:p>
          <a:p>
            <a:pPr marL="682625" lvl="1" indent="-341313">
              <a:buClr>
                <a:schemeClr val="bg1">
                  <a:lumMod val="65000"/>
                </a:schemeClr>
              </a:buClr>
              <a:buSzPct val="80000"/>
              <a:buFont typeface="Arial" pitchFamily="34" charset="0"/>
              <a:buChar char="►"/>
            </a:pPr>
            <a:endParaRPr lang="en-US" sz="1000" b="1" dirty="0" smtClean="0"/>
          </a:p>
          <a:p>
            <a:pPr marL="682625" lvl="1" indent="-341313">
              <a:buClr>
                <a:schemeClr val="bg1">
                  <a:lumMod val="65000"/>
                </a:schemeClr>
              </a:buClr>
              <a:buSzPct val="80000"/>
              <a:buFont typeface="Arial" pitchFamily="34" charset="0"/>
              <a:buChar char="►"/>
            </a:pPr>
            <a:endParaRPr lang="en-US" sz="1500" b="1" dirty="0" smtClean="0"/>
          </a:p>
          <a:p>
            <a:pPr marL="682625" lvl="1" indent="-341313">
              <a:buClr>
                <a:schemeClr val="bg1">
                  <a:lumMod val="65000"/>
                </a:schemeClr>
              </a:buClr>
              <a:buSzPct val="80000"/>
              <a:buFont typeface="Arial" pitchFamily="34" charset="0"/>
              <a:buChar char="►"/>
            </a:pPr>
            <a:r>
              <a:rPr lang="en-US" sz="2600" dirty="0" smtClean="0"/>
              <a:t>The proteins identified play roles at different steps of the metastatic cascade.</a:t>
            </a:r>
          </a:p>
          <a:p>
            <a:endParaRPr lang="en-US" sz="4300" b="1" dirty="0"/>
          </a:p>
          <a:p>
            <a:pPr marL="0" indent="0">
              <a:buNone/>
            </a:pPr>
            <a:endParaRPr lang="en-US" sz="1400" b="1" dirty="0" smtClean="0"/>
          </a:p>
          <a:p>
            <a:pPr marL="342900" lvl="1" indent="-342900"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►"/>
            </a:pPr>
            <a:r>
              <a:rPr lang="en-US" sz="2600" b="1" dirty="0" smtClean="0">
                <a:solidFill>
                  <a:srgbClr val="7030A0"/>
                </a:solidFill>
              </a:rPr>
              <a:t>Apply our pipeline to clinical samples</a:t>
            </a:r>
          </a:p>
          <a:p>
            <a:pPr marL="342900" lvl="1" indent="-342900">
              <a:buClr>
                <a:schemeClr val="tx1">
                  <a:lumMod val="50000"/>
                  <a:lumOff val="50000"/>
                </a:schemeClr>
              </a:buClr>
              <a:buSzPct val="80000"/>
              <a:buFont typeface="Arial" pitchFamily="34" charset="0"/>
              <a:buChar char="►"/>
            </a:pPr>
            <a:r>
              <a:rPr lang="en-US" sz="2600" b="1" dirty="0" smtClean="0">
                <a:solidFill>
                  <a:srgbClr val="7030A0"/>
                </a:solidFill>
              </a:rPr>
              <a:t>Define </a:t>
            </a:r>
            <a:r>
              <a:rPr lang="en-US" sz="2600" b="1" dirty="0">
                <a:solidFill>
                  <a:srgbClr val="7030A0"/>
                </a:solidFill>
              </a:rPr>
              <a:t>set of extracellular matrix proteins as prognostic and </a:t>
            </a:r>
            <a:r>
              <a:rPr lang="en-US" sz="2600" b="1" dirty="0" smtClean="0">
                <a:solidFill>
                  <a:srgbClr val="7030A0"/>
                </a:solidFill>
              </a:rPr>
              <a:t>diagnostic markers.</a:t>
            </a:r>
            <a:endParaRPr lang="en-US" sz="2600" b="1" dirty="0">
              <a:solidFill>
                <a:srgbClr val="7030A0"/>
              </a:solidFill>
            </a:endParaRPr>
          </a:p>
          <a:p>
            <a:endParaRPr lang="en-US" sz="25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403149" y="4947791"/>
            <a:ext cx="2311851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Future </a:t>
            </a:r>
            <a:r>
              <a:rPr lang="en-US" sz="29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work</a:t>
            </a:r>
            <a:endParaRPr lang="fr-FR" sz="29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152400" y="54589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 18"/>
          <p:cNvGrpSpPr/>
          <p:nvPr/>
        </p:nvGrpSpPr>
        <p:grpSpPr>
          <a:xfrm>
            <a:off x="0" y="2438400"/>
            <a:ext cx="9144000" cy="1788850"/>
            <a:chOff x="0" y="2438400"/>
            <a:chExt cx="9144000" cy="1788850"/>
          </a:xfrm>
        </p:grpSpPr>
        <p:sp>
          <p:nvSpPr>
            <p:cNvPr id="5" name="Rectangle 4"/>
            <p:cNvSpPr/>
            <p:nvPr/>
          </p:nvSpPr>
          <p:spPr>
            <a:xfrm>
              <a:off x="0" y="2438400"/>
              <a:ext cx="9144000" cy="1788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2" descr="E:\AN PostDoc @ MIT\The Matrisome Project\MDA-MB-231\LM2 in vivo Knock down Experiment #1_October 2011\111031-FF10\1869-Lu-Lobe 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11454" b="1423"/>
            <a:stretch/>
          </p:blipFill>
          <p:spPr bwMode="auto">
            <a:xfrm>
              <a:off x="130629" y="2774458"/>
              <a:ext cx="1371600" cy="137409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E:\AN PostDoc @ MIT\The Matrisome Project\MDA-MB-231\LM2 in vivo Knock down Experiment #2_January 2012\ZsGreen @ Necropsy\120306_LTBP3-KD_D1\219-Lu-Lobe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33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1632858" y="2776953"/>
              <a:ext cx="1371600" cy="13716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32858" y="243840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</a:t>
              </a:r>
              <a:r>
                <a:rPr lang="en-US" sz="1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LTBP3 </a:t>
              </a:r>
              <a:endParaRPr lang="fr-FR" sz="1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0629" y="243840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</a:t>
              </a:r>
              <a:r>
                <a:rPr lang="en-US" sz="1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Control</a:t>
              </a:r>
              <a:endParaRPr lang="fr-FR" sz="1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0" name="Picture 6" descr="E:\AN PostDoc @ MIT\The Matrisome Project\MDA-MB-231\LM2 in vivo Knock down Experiment #2_January 2012\ZsGreen @ Necropsy\120317\208-Lung-Left Lob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087" y="2776953"/>
              <a:ext cx="1371600" cy="13716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135087" y="243840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</a:t>
              </a:r>
              <a:r>
                <a:rPr lang="en-US" sz="1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SNED1</a:t>
              </a:r>
              <a:endParaRPr lang="fr-FR" sz="1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1" name="Picture 2" descr="E:\AN PostDoc @ MIT\The Matrisome Project\MDA-MB-231\LM2 in vivo Knock down Experiment #2_January 2012\ZsGreen @ Necropsy\120316\216-Lung-Left lob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37316" y="2776953"/>
              <a:ext cx="1371600" cy="13716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637316" y="243840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</a:t>
              </a:r>
              <a:r>
                <a:rPr lang="en-US" sz="1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</a:t>
              </a:r>
              <a:r>
                <a:rPr lang="en-US" sz="1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S100A2</a:t>
              </a:r>
              <a:endParaRPr lang="fr-FR" sz="1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4" descr="E:\AN PostDoc @ MIT\The Matrisome Project\MDA-MB-231\October 2011_LM2 in vivo Knock down Experiment #1\111028-Egln1\1863-Lu-Lobe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545" y="2776953"/>
              <a:ext cx="1371600" cy="13716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139545" y="243840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</a:t>
              </a:r>
              <a:r>
                <a:rPr lang="en-US" sz="1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</a:t>
              </a:r>
              <a:r>
                <a:rPr lang="en-US" sz="1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EGLN1</a:t>
              </a:r>
              <a:endParaRPr lang="fr-FR" sz="1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pic>
          <p:nvPicPr>
            <p:cNvPr id="18" name="Picture 6" descr="E:\AN PostDoc @ MIT\The Matrisome Project\MDA-MB-231\October 2011_LM2 in vivo Knock down Experiment #1\111027-CTSF\1855-Lu-Lobe 4.jp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635" y="2776953"/>
              <a:ext cx="1371600" cy="13716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40635" y="243840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</a:t>
              </a:r>
              <a:r>
                <a:rPr lang="en-US" sz="16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CTSF</a:t>
              </a:r>
              <a:endParaRPr lang="fr-FR" sz="1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2438400"/>
              <a:ext cx="7562088" cy="178885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89520" y="2438400"/>
              <a:ext cx="1554480" cy="17888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714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23"/>
          <p:cNvSpPr txBox="1">
            <a:spLocks noChangeArrowheads="1"/>
          </p:cNvSpPr>
          <p:nvPr/>
        </p:nvSpPr>
        <p:spPr bwMode="auto">
          <a:xfrm>
            <a:off x="152400" y="2040047"/>
            <a:ext cx="8839200" cy="33701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100" b="1" dirty="0" smtClean="0">
                <a:latin typeface="+mj-lt"/>
                <a:ea typeface="Segoe UI" pitchFamily="34" charset="0"/>
                <a:cs typeface="Segoe UI" pitchFamily="34" charset="0"/>
              </a:rPr>
              <a:t>ECM </a:t>
            </a:r>
            <a:r>
              <a:rPr lang="en-US" sz="2100" b="1" dirty="0">
                <a:latin typeface="+mj-lt"/>
                <a:ea typeface="Segoe UI" pitchFamily="34" charset="0"/>
                <a:cs typeface="Segoe UI" pitchFamily="34" charset="0"/>
              </a:rPr>
              <a:t>proteins control cell proliferation, survival, adhesion, invasion, etc.</a:t>
            </a:r>
          </a:p>
          <a:p>
            <a:pPr marL="736600" lvl="1" indent="-279400"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Segoe UI" pitchFamily="34" charset="0"/>
                <a:cs typeface="Segoe UI" pitchFamily="34" charset="0"/>
              </a:rPr>
              <a:t>Direct signaling via the integrins</a:t>
            </a:r>
          </a:p>
          <a:p>
            <a:pPr marL="742950" lvl="1" indent="-285750"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Segoe UI" pitchFamily="34" charset="0"/>
                <a:cs typeface="Segoe UI" pitchFamily="34" charset="0"/>
              </a:rPr>
              <a:t>Modulation of growth factor signaling</a:t>
            </a:r>
          </a:p>
          <a:p>
            <a:pPr marL="342900" indent="-342900">
              <a:spcBef>
                <a:spcPts val="0"/>
              </a:spcBef>
              <a:buSzPct val="100000"/>
              <a:buFont typeface="Wingdings" pitchFamily="2" charset="2"/>
              <a:buChar char="§"/>
            </a:pPr>
            <a:endParaRPr lang="en-US" sz="2100" b="1" dirty="0" smtClean="0">
              <a:latin typeface="+mj-lt"/>
              <a:ea typeface="Segoe UI" pitchFamily="34" charset="0"/>
              <a:cs typeface="Segoe UI" pitchFamily="34" charset="0"/>
            </a:endParaRPr>
          </a:p>
          <a:p>
            <a:pPr marL="342900" indent="-342900">
              <a:buSzPct val="100000"/>
              <a:buFont typeface="Wingdings" pitchFamily="2" charset="2"/>
              <a:buChar char="§"/>
            </a:pPr>
            <a:r>
              <a:rPr lang="en-US" sz="2100" b="1" dirty="0" smtClean="0">
                <a:latin typeface="+mj-lt"/>
                <a:ea typeface="Segoe UI" pitchFamily="34" charset="0"/>
                <a:cs typeface="Segoe UI" pitchFamily="34" charset="0"/>
              </a:rPr>
              <a:t>ECM </a:t>
            </a:r>
            <a:r>
              <a:rPr lang="en-US" sz="2100" b="1" dirty="0">
                <a:latin typeface="+mj-lt"/>
                <a:ea typeface="Segoe UI" pitchFamily="34" charset="0"/>
                <a:cs typeface="Segoe UI" pitchFamily="34" charset="0"/>
              </a:rPr>
              <a:t>remodeling by enzymes is important during tumor progression: </a:t>
            </a:r>
          </a:p>
          <a:p>
            <a:pPr marL="736600" lvl="1" indent="-279400"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Segoe UI" pitchFamily="34" charset="0"/>
                <a:cs typeface="Segoe UI" pitchFamily="34" charset="0"/>
              </a:rPr>
              <a:t>Architectural </a:t>
            </a:r>
            <a:r>
              <a:rPr lang="en-US" b="1" dirty="0">
                <a:latin typeface="+mj-lt"/>
                <a:ea typeface="Segoe UI" pitchFamily="34" charset="0"/>
                <a:cs typeface="Segoe UI" pitchFamily="34" charset="0"/>
              </a:rPr>
              <a:t>changes</a:t>
            </a: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Segoe UI" pitchFamily="34" charset="0"/>
                <a:cs typeface="Segoe UI" pitchFamily="34" charset="0"/>
              </a:rPr>
              <a:t>Breakdown </a:t>
            </a:r>
            <a:r>
              <a:rPr lang="en-US" b="1" dirty="0">
                <a:latin typeface="+mj-lt"/>
                <a:ea typeface="Segoe UI" pitchFamily="34" charset="0"/>
                <a:cs typeface="Segoe UI" pitchFamily="34" charset="0"/>
              </a:rPr>
              <a:t>of basement membrane is a key step of invasion</a:t>
            </a: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Segoe UI" pitchFamily="34" charset="0"/>
                <a:cs typeface="Segoe UI" pitchFamily="34" charset="0"/>
              </a:rPr>
              <a:t>Cleavage</a:t>
            </a:r>
            <a:r>
              <a:rPr lang="en-US" b="1" dirty="0">
                <a:latin typeface="+mj-lt"/>
                <a:ea typeface="Segoe UI" pitchFamily="34" charset="0"/>
                <a:cs typeface="Segoe UI" pitchFamily="34" charset="0"/>
              </a:rPr>
              <a:t>: release of biologically active </a:t>
            </a:r>
            <a:r>
              <a:rPr lang="en-US" b="1" dirty="0" smtClean="0">
                <a:latin typeface="+mj-lt"/>
                <a:ea typeface="Segoe UI" pitchFamily="34" charset="0"/>
                <a:cs typeface="Segoe UI" pitchFamily="34" charset="0"/>
              </a:rPr>
              <a:t>fragments</a:t>
            </a: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endParaRPr lang="en-US" b="1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>
              <a:buSzPct val="100000"/>
              <a:buFont typeface="Wingdings" pitchFamily="2" charset="2"/>
              <a:buChar char="§"/>
            </a:pPr>
            <a:r>
              <a:rPr lang="en-US" sz="2100" b="1" dirty="0">
                <a:latin typeface="+mj-lt"/>
                <a:ea typeface="Segoe UI" pitchFamily="34" charset="0"/>
                <a:cs typeface="Segoe UI" pitchFamily="34" charset="0"/>
              </a:rPr>
              <a:t>ECM is frequently invoked as a component of </a:t>
            </a:r>
            <a:r>
              <a:rPr lang="en-US" sz="2100" b="1" dirty="0" smtClean="0">
                <a:latin typeface="+mj-lt"/>
                <a:ea typeface="Segoe UI" pitchFamily="34" charset="0"/>
                <a:cs typeface="Segoe UI" pitchFamily="34" charset="0"/>
              </a:rPr>
              <a:t>cancer </a:t>
            </a:r>
            <a:r>
              <a:rPr lang="en-US" sz="2100" b="1" dirty="0">
                <a:latin typeface="+mj-lt"/>
                <a:ea typeface="Segoe UI" pitchFamily="34" charset="0"/>
                <a:cs typeface="Segoe UI" pitchFamily="34" charset="0"/>
              </a:rPr>
              <a:t>stem cell and </a:t>
            </a:r>
            <a:r>
              <a:rPr lang="en-US" sz="2100" b="1" dirty="0" smtClean="0">
                <a:latin typeface="+mj-lt"/>
                <a:ea typeface="Segoe UI" pitchFamily="34" charset="0"/>
                <a:cs typeface="Segoe UI" pitchFamily="34" charset="0"/>
              </a:rPr>
              <a:t>(</a:t>
            </a:r>
            <a:r>
              <a:rPr lang="en-US" sz="2100" b="1" dirty="0">
                <a:latin typeface="+mj-lt"/>
                <a:ea typeface="Segoe UI" pitchFamily="34" charset="0"/>
                <a:cs typeface="Segoe UI" pitchFamily="34" charset="0"/>
              </a:rPr>
              <a:t>pre-</a:t>
            </a:r>
            <a:r>
              <a:rPr lang="en-US" sz="2100" b="1" dirty="0" smtClean="0">
                <a:latin typeface="+mj-lt"/>
                <a:ea typeface="Segoe UI" pitchFamily="34" charset="0"/>
                <a:cs typeface="Segoe UI" pitchFamily="34" charset="0"/>
              </a:rPr>
              <a:t>) metastatic </a:t>
            </a:r>
            <a:r>
              <a:rPr lang="en-US" sz="2100" b="1" dirty="0">
                <a:latin typeface="+mj-lt"/>
                <a:ea typeface="Segoe UI" pitchFamily="34" charset="0"/>
                <a:cs typeface="Segoe UI" pitchFamily="34" charset="0"/>
              </a:rPr>
              <a:t>niches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066800" y="1371600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400" dirty="0">
              <a:solidFill>
                <a:srgbClr val="660066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" y="1090136"/>
            <a:ext cx="8915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  <a:latin typeface="+mj-lt"/>
                <a:ea typeface="Segoe UI" pitchFamily="34" charset="0"/>
                <a:cs typeface="Segoe UI" pitchFamily="34" charset="0"/>
              </a:rPr>
              <a:t>The ECM is a prominent part of the</a:t>
            </a:r>
            <a:r>
              <a:rPr lang="en-US" sz="2100" b="1" dirty="0" smtClean="0">
                <a:solidFill>
                  <a:srgbClr val="7030A0"/>
                </a:solidFill>
                <a:latin typeface="+mj-lt"/>
                <a:ea typeface="Segoe UI" pitchFamily="34" charset="0"/>
                <a:cs typeface="Segoe UI" pitchFamily="34" charset="0"/>
              </a:rPr>
              <a:t> tissue/tumor  </a:t>
            </a:r>
            <a:r>
              <a:rPr lang="en-US" sz="2100" b="1" dirty="0">
                <a:solidFill>
                  <a:srgbClr val="7030A0"/>
                </a:solidFill>
                <a:latin typeface="+mj-lt"/>
                <a:ea typeface="Segoe UI" pitchFamily="34" charset="0"/>
                <a:cs typeface="Segoe UI" pitchFamily="34" charset="0"/>
              </a:rPr>
              <a:t>microenvironment and frequently changes during </a:t>
            </a:r>
            <a:r>
              <a:rPr lang="en-US" sz="2100" b="1" dirty="0" smtClean="0">
                <a:solidFill>
                  <a:srgbClr val="7030A0"/>
                </a:solidFill>
                <a:latin typeface="+mj-lt"/>
                <a:ea typeface="Segoe UI" pitchFamily="34" charset="0"/>
                <a:cs typeface="Segoe UI" pitchFamily="34" charset="0"/>
              </a:rPr>
              <a:t>tumor </a:t>
            </a:r>
            <a:r>
              <a:rPr lang="en-US" sz="2100" b="1" dirty="0">
                <a:solidFill>
                  <a:srgbClr val="7030A0"/>
                </a:solidFill>
                <a:latin typeface="+mj-lt"/>
                <a:ea typeface="Segoe UI" pitchFamily="34" charset="0"/>
                <a:cs typeface="Segoe UI" pitchFamily="34" charset="0"/>
              </a:rPr>
              <a:t>progression and </a:t>
            </a:r>
            <a:r>
              <a:rPr lang="en-US" sz="2100" b="1" dirty="0" smtClean="0">
                <a:solidFill>
                  <a:srgbClr val="7030A0"/>
                </a:solidFill>
                <a:latin typeface="+mj-lt"/>
                <a:ea typeface="Segoe UI" pitchFamily="34" charset="0"/>
                <a:cs typeface="Segoe UI" pitchFamily="34" charset="0"/>
              </a:rPr>
              <a:t>metastasis</a:t>
            </a:r>
            <a:endParaRPr lang="en-US" sz="2100" b="1" dirty="0">
              <a:solidFill>
                <a:srgbClr val="7030A0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600" y="5417151"/>
            <a:ext cx="8686800" cy="1061829"/>
            <a:chOff x="228600" y="5408221"/>
            <a:chExt cx="8686800" cy="1061829"/>
          </a:xfrm>
        </p:grpSpPr>
        <p:sp>
          <p:nvSpPr>
            <p:cNvPr id="17" name="Rectangle 16"/>
            <p:cNvSpPr/>
            <p:nvPr/>
          </p:nvSpPr>
          <p:spPr>
            <a:xfrm>
              <a:off x="685800" y="5477470"/>
              <a:ext cx="7772400" cy="9385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rgbClr val="7030A0"/>
                </a:solidFill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8600" y="5408221"/>
              <a:ext cx="8686800" cy="106182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100" b="1" dirty="0" smtClean="0">
                  <a:solidFill>
                    <a:srgbClr val="7030A0"/>
                  </a:solidFill>
                  <a:latin typeface="+mj-lt"/>
                  <a:cs typeface="Arial" pitchFamily="34" charset="0"/>
                </a:rPr>
                <a:t>Characterization of the tumor ECM = </a:t>
              </a:r>
            </a:p>
            <a:p>
              <a:pPr algn="ctr"/>
              <a:r>
                <a:rPr lang="en-US" sz="2100" b="1" dirty="0" smtClean="0">
                  <a:solidFill>
                    <a:srgbClr val="7030A0"/>
                  </a:solidFill>
                  <a:latin typeface="+mj-lt"/>
                  <a:cs typeface="Arial" pitchFamily="34" charset="0"/>
                </a:rPr>
                <a:t>Better understanding of tumor biology </a:t>
              </a:r>
            </a:p>
            <a:p>
              <a:pPr algn="ctr"/>
              <a:r>
                <a:rPr lang="en-US" sz="2100" b="1" dirty="0" smtClean="0">
                  <a:solidFill>
                    <a:srgbClr val="7030A0"/>
                  </a:solidFill>
                  <a:latin typeface="+mj-lt"/>
                  <a:cs typeface="Arial" pitchFamily="34" charset="0"/>
                </a:rPr>
                <a:t>+ Novel prognostic and diagnostic markers and therapeutic targets </a:t>
              </a:r>
              <a:endParaRPr lang="fr-FR" sz="2100" b="1" dirty="0">
                <a:solidFill>
                  <a:srgbClr val="7030A0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6465" y="2063115"/>
            <a:ext cx="7406640" cy="3423285"/>
            <a:chOff x="796465" y="2096869"/>
            <a:chExt cx="7406640" cy="3423285"/>
          </a:xfrm>
        </p:grpSpPr>
        <p:sp>
          <p:nvSpPr>
            <p:cNvPr id="13" name="TextBox 12"/>
            <p:cNvSpPr txBox="1"/>
            <p:nvPr/>
          </p:nvSpPr>
          <p:spPr>
            <a:xfrm>
              <a:off x="796465" y="5181600"/>
              <a:ext cx="74066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  <a:ea typeface="Segoe UI" pitchFamily="34" charset="0"/>
                  <a:cs typeface="Segoe UI" pitchFamily="34" charset="0"/>
                </a:rPr>
                <a:t>Masson’s </a:t>
              </a:r>
              <a:r>
                <a:rPr lang="en-US" sz="1600" b="1" dirty="0" err="1" smtClean="0">
                  <a:latin typeface="+mj-lt"/>
                  <a:ea typeface="Segoe UI" pitchFamily="34" charset="0"/>
                  <a:cs typeface="Segoe UI" pitchFamily="34" charset="0"/>
                </a:rPr>
                <a:t>Trichrome</a:t>
              </a:r>
              <a:r>
                <a:rPr lang="en-US" sz="1600" b="1" dirty="0" smtClean="0">
                  <a:latin typeface="+mj-lt"/>
                  <a:ea typeface="Segoe UI" pitchFamily="34" charset="0"/>
                  <a:cs typeface="Segoe UI" pitchFamily="34" charset="0"/>
                </a:rPr>
                <a:t> Staining: </a:t>
              </a:r>
              <a:r>
                <a:rPr lang="en-US" sz="1600" b="1" i="1" dirty="0" smtClean="0">
                  <a:solidFill>
                    <a:srgbClr val="0000F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C</a:t>
              </a:r>
              <a:r>
                <a:rPr lang="en-US" sz="1600" b="1" i="1" dirty="0" smtClean="0">
                  <a:solidFill>
                    <a:srgbClr val="0000CC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ollagen fibers</a:t>
              </a:r>
              <a:endParaRPr lang="en-US" sz="1600" b="1" i="1" dirty="0">
                <a:solidFill>
                  <a:srgbClr val="0000CC"/>
                </a:soli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066800" y="2096869"/>
              <a:ext cx="7086600" cy="3141362"/>
              <a:chOff x="1066800" y="2325469"/>
              <a:chExt cx="7086600" cy="314136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678680" y="2325469"/>
                <a:ext cx="347472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+mj-lt"/>
                    <a:ea typeface="Segoe UI" pitchFamily="34" charset="0"/>
                    <a:cs typeface="Segoe UI" pitchFamily="34" charset="0"/>
                  </a:rPr>
                  <a:t>Murine Mammary Tumor </a:t>
                </a:r>
              </a:p>
              <a:p>
                <a:pPr algn="ctr"/>
                <a:r>
                  <a:rPr lang="en-US" sz="1400" b="1" i="1" dirty="0" smtClean="0">
                    <a:latin typeface="+mj-lt"/>
                    <a:ea typeface="Segoe UI" pitchFamily="34" charset="0"/>
                    <a:cs typeface="Segoe UI" pitchFamily="34" charset="0"/>
                  </a:rPr>
                  <a:t>(MMTV-</a:t>
                </a:r>
                <a:r>
                  <a:rPr lang="en-US" sz="1400" b="1" i="1" dirty="0" err="1" smtClean="0">
                    <a:latin typeface="+mj-lt"/>
                    <a:ea typeface="Segoe UI" pitchFamily="34" charset="0"/>
                    <a:cs typeface="Segoe UI" pitchFamily="34" charset="0"/>
                  </a:rPr>
                  <a:t>PyMT</a:t>
                </a:r>
                <a:r>
                  <a:rPr lang="en-US" sz="1400" b="1" i="1" dirty="0" smtClean="0">
                    <a:latin typeface="+mj-lt"/>
                    <a:ea typeface="Segoe UI" pitchFamily="34" charset="0"/>
                    <a:cs typeface="Segoe UI" pitchFamily="34" charset="0"/>
                  </a:rPr>
                  <a:t>)</a:t>
                </a:r>
                <a:endParaRPr lang="en-US" sz="1400" b="1" i="1" dirty="0"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66800" y="2325469"/>
                <a:ext cx="34747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+mj-lt"/>
                    <a:ea typeface="Segoe UI" pitchFamily="34" charset="0"/>
                    <a:cs typeface="Segoe UI" pitchFamily="34" charset="0"/>
                  </a:rPr>
                  <a:t>Murine Mammary Gland</a:t>
                </a:r>
                <a:endParaRPr lang="en-US" b="1" i="1" dirty="0"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1" name="Picture 7" descr="D:\AN PostDoc @ MIT\The Matrisome Project\100917_Histology\100917-Mammary TUMOR R3_MMTV-PYMT 2929_x20_3M_6.tiff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 contrast="20000"/>
              </a:blip>
              <a:srcRect/>
              <a:stretch>
                <a:fillRect/>
              </a:stretch>
            </p:blipFill>
            <p:spPr bwMode="auto">
              <a:xfrm>
                <a:off x="4678680" y="2870774"/>
                <a:ext cx="3474720" cy="259605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pic>
            <p:nvPicPr>
              <p:cNvPr id="20" name="Picture 6" descr="D:\AN PostDoc @ MIT\The Matrisome Project\100917_Histology\100917-Mammary Gland L3_WT 2931_x20_3M_1.tif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2870774"/>
                <a:ext cx="3474720" cy="259605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905000" y="4572000"/>
                <a:ext cx="533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/>
                  <a:t>Duct</a:t>
                </a:r>
                <a:endParaRPr lang="fr-FR" sz="1200" b="1" i="1" dirty="0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2700000">
                <a:off x="1745803" y="4911151"/>
                <a:ext cx="137160" cy="27432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Why should one be interested in the ECM composition in cancer?</a:t>
            </a:r>
            <a:endParaRPr lang="fr-FR" dirty="0"/>
          </a:p>
        </p:txBody>
      </p:sp>
      <p:sp>
        <p:nvSpPr>
          <p:cNvPr id="28" name="Rounded Rectangle 27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42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99"/>
    </mc:Choice>
    <mc:Fallback>
      <p:transition spd="slow" advTm="16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0" y="1"/>
            <a:ext cx="9144000" cy="685799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pc="300" dirty="0" smtClean="0">
                <a:solidFill>
                  <a:srgbClr val="7BFD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rix" pitchFamily="2" charset="0"/>
              </a:rPr>
              <a:t>THE MATRIX DECODED</a:t>
            </a:r>
            <a:endParaRPr lang="fr-FR" sz="4800" b="1" spc="300" dirty="0">
              <a:solidFill>
                <a:srgbClr val="7BFD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rix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19200" y="685800"/>
            <a:ext cx="6763407" cy="6194286"/>
            <a:chOff x="0" y="685800"/>
            <a:chExt cx="6763407" cy="6194286"/>
          </a:xfrm>
        </p:grpSpPr>
        <p:sp>
          <p:nvSpPr>
            <p:cNvPr id="4" name="Rectangle 3"/>
            <p:cNvSpPr/>
            <p:nvPr/>
          </p:nvSpPr>
          <p:spPr>
            <a:xfrm>
              <a:off x="15240" y="6139697"/>
              <a:ext cx="17131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00050" lvl="1" algn="ctr"/>
              <a:r>
                <a:rPr lang="en-US" sz="2000" b="1" dirty="0" smtClean="0">
                  <a:solidFill>
                    <a:srgbClr val="6DFF6D"/>
                  </a:solidFill>
                  <a:latin typeface="Arial" pitchFamily="34" charset="0"/>
                  <a:cs typeface="Arial" pitchFamily="34" charset="0"/>
                </a:rPr>
                <a:t>Karl </a:t>
              </a:r>
              <a:r>
                <a:rPr lang="en-US" sz="2000" b="1" dirty="0" err="1" smtClean="0">
                  <a:solidFill>
                    <a:srgbClr val="6DFF6D"/>
                  </a:solidFill>
                  <a:latin typeface="Arial" pitchFamily="34" charset="0"/>
                  <a:cs typeface="Arial" pitchFamily="34" charset="0"/>
                </a:rPr>
                <a:t>Clauser</a:t>
              </a:r>
              <a:endParaRPr lang="en-US" sz="2000" dirty="0">
                <a:solidFill>
                  <a:srgbClr val="6DFF6D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728426" y="6139697"/>
              <a:ext cx="131957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6DFF6D"/>
                  </a:solidFill>
                  <a:latin typeface="Arial" pitchFamily="34" charset="0"/>
                  <a:cs typeface="Arial" pitchFamily="34" charset="0"/>
                </a:rPr>
                <a:t>Steve </a:t>
              </a:r>
            </a:p>
            <a:p>
              <a:pPr algn="ctr"/>
              <a:r>
                <a:rPr lang="en-US" sz="2000" b="1" dirty="0" smtClean="0">
                  <a:solidFill>
                    <a:srgbClr val="6DFF6D"/>
                  </a:solidFill>
                  <a:latin typeface="Arial" pitchFamily="34" charset="0"/>
                  <a:cs typeface="Arial" pitchFamily="34" charset="0"/>
                </a:rPr>
                <a:t>Carr</a:t>
              </a:r>
              <a:endParaRPr lang="fr-FR" sz="2000" b="1" dirty="0">
                <a:solidFill>
                  <a:srgbClr val="6DFF6D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0" y="685800"/>
              <a:ext cx="6763407" cy="5486399"/>
              <a:chOff x="347499" y="15241"/>
              <a:chExt cx="8760361" cy="6858000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0" r="25297"/>
              <a:stretch/>
            </p:blipFill>
            <p:spPr bwMode="auto">
              <a:xfrm>
                <a:off x="347499" y="15241"/>
                <a:ext cx="8760361" cy="685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51645E"/>
                  </a:clrFrom>
                  <a:clrTo>
                    <a:srgbClr val="51645E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00" b="82000" l="9375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10" t="9922" r="21257" b="-3256"/>
              <a:stretch/>
            </p:blipFill>
            <p:spPr bwMode="auto">
              <a:xfrm>
                <a:off x="3733800" y="533400"/>
                <a:ext cx="1600200" cy="3200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3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1447800"/>
                <a:ext cx="2057400" cy="2057400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3962400" y="6172200"/>
              <a:ext cx="204383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6DFF6D"/>
                  </a:solidFill>
                  <a:latin typeface="Arial" pitchFamily="34" charset="0"/>
                  <a:cs typeface="Arial" pitchFamily="34" charset="0"/>
                </a:rPr>
                <a:t>Richard </a:t>
              </a:r>
            </a:p>
            <a:p>
              <a:pPr algn="ctr"/>
              <a:r>
                <a:rPr lang="en-US" sz="2000" b="1" dirty="0" smtClean="0">
                  <a:solidFill>
                    <a:srgbClr val="6DFF6D"/>
                  </a:solidFill>
                  <a:latin typeface="Arial" pitchFamily="34" charset="0"/>
                  <a:cs typeface="Arial" pitchFamily="34" charset="0"/>
                </a:rPr>
                <a:t>Hynes</a:t>
              </a:r>
              <a:endParaRPr lang="en-US" sz="2000" b="1" dirty="0">
                <a:solidFill>
                  <a:srgbClr val="6DFF6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B59F85">
                  <a:alpha val="66667"/>
                </a:srgbClr>
              </a:clrFrom>
              <a:clrTo>
                <a:srgbClr val="B59F8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7917" l="15417" r="8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9512" r="19897" b="14955"/>
          <a:stretch/>
        </p:blipFill>
        <p:spPr bwMode="auto">
          <a:xfrm>
            <a:off x="5110471" y="914400"/>
            <a:ext cx="1823729" cy="21656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6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fr-FR" dirty="0"/>
          </a:p>
        </p:txBody>
      </p:sp>
      <p:pic>
        <p:nvPicPr>
          <p:cNvPr id="4" name="Picture 3" descr="mgh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663843"/>
            <a:ext cx="626668" cy="73152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495300" y="1600200"/>
            <a:ext cx="4838700" cy="2346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i="1" dirty="0" smtClean="0">
                <a:latin typeface="+mj-lt"/>
              </a:rPr>
              <a:t>Hynes Lab</a:t>
            </a:r>
          </a:p>
          <a:p>
            <a:pPr marL="0" indent="0">
              <a:buNone/>
            </a:pP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Richard Hynes</a:t>
            </a:r>
          </a:p>
          <a:p>
            <a:pPr marL="114300" lvl="1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John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Lamar </a:t>
            </a:r>
          </a:p>
          <a:p>
            <a:pPr marL="114300" lvl="1" indent="0"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Viva Coles</a:t>
            </a:r>
          </a:p>
          <a:p>
            <a:pPr marL="114300" lvl="1" indent="0"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Laurie Tang</a:t>
            </a:r>
          </a:p>
          <a:p>
            <a:pPr marL="114300" lvl="1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Denise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Crowley</a:t>
            </a:r>
          </a:p>
          <a:p>
            <a:pPr marL="0" lvl="1" indent="0">
              <a:buNone/>
            </a:pPr>
            <a:r>
              <a:rPr lang="en-US" sz="1800" i="1" dirty="0" smtClean="0">
                <a:latin typeface="+mj-lt"/>
                <a:ea typeface="Segoe UI" pitchFamily="34" charset="0"/>
                <a:cs typeface="Segoe UI" pitchFamily="34" charset="0"/>
              </a:rPr>
              <a:t>&amp; all </a:t>
            </a:r>
            <a:r>
              <a:rPr lang="en-US" sz="1800" i="1" dirty="0">
                <a:latin typeface="+mj-lt"/>
                <a:ea typeface="Segoe UI" pitchFamily="34" charset="0"/>
                <a:cs typeface="Segoe UI" pitchFamily="34" charset="0"/>
              </a:rPr>
              <a:t>t</a:t>
            </a:r>
            <a:r>
              <a:rPr lang="en-US" sz="1800" i="1" dirty="0" smtClean="0">
                <a:latin typeface="+mj-lt"/>
                <a:ea typeface="Segoe UI" pitchFamily="34" charset="0"/>
                <a:cs typeface="Segoe UI" pitchFamily="34" charset="0"/>
              </a:rPr>
              <a:t>he members of the Hynes Lab</a:t>
            </a:r>
          </a:p>
        </p:txBody>
      </p:sp>
      <p:pic>
        <p:nvPicPr>
          <p:cNvPr id="7" name="Picture 6" descr="Broad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65662"/>
            <a:ext cx="1774149" cy="457200"/>
          </a:xfrm>
          <a:prstGeom prst="rect">
            <a:avLst/>
          </a:prstGeom>
        </p:spPr>
      </p:pic>
      <p:pic>
        <p:nvPicPr>
          <p:cNvPr id="8" name="Picture 7" descr="ki-logo copy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67" y="1143000"/>
            <a:ext cx="3411233" cy="45720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181600" y="6400800"/>
            <a:ext cx="3885813" cy="429768"/>
            <a:chOff x="986921" y="777766"/>
            <a:chExt cx="5603556" cy="822960"/>
          </a:xfrm>
        </p:grpSpPr>
        <p:pic>
          <p:nvPicPr>
            <p:cNvPr id="11" name="Picture 10" descr="Screen shot 2010-01-24 at 4.00.33 PM.png"/>
            <p:cNvPicPr/>
            <p:nvPr/>
          </p:nvPicPr>
          <p:blipFill>
            <a:blip r:embed="rId5" cstate="print"/>
            <a:srcRect b="11638"/>
            <a:stretch>
              <a:fillRect/>
            </a:stretch>
          </p:blipFill>
          <p:spPr>
            <a:xfrm>
              <a:off x="1835597" y="777766"/>
              <a:ext cx="4754880" cy="822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:\Users\Alexandra\Desktop\banner_nci_logo.gif"/>
            <p:cNvPicPr/>
            <p:nvPr/>
          </p:nvPicPr>
          <p:blipFill>
            <a:blip r:embed="rId6" cstate="print"/>
            <a:srcRect r="76122"/>
            <a:stretch>
              <a:fillRect/>
            </a:stretch>
          </p:blipFill>
          <p:spPr bwMode="auto">
            <a:xfrm>
              <a:off x="986921" y="777766"/>
              <a:ext cx="826331" cy="822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38750" t="68535" r="48750" b="26000"/>
          <a:stretch/>
        </p:blipFill>
        <p:spPr bwMode="auto">
          <a:xfrm>
            <a:off x="7543413" y="5908170"/>
            <a:ext cx="1524000" cy="41643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343400" y="1600200"/>
            <a:ext cx="4648200" cy="177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+mj-lt"/>
                <a:ea typeface="Segoe UI" pitchFamily="34" charset="0"/>
                <a:cs typeface="Segoe UI" pitchFamily="34" charset="0"/>
              </a:rPr>
              <a:t>Swanson Biotechnology Center</a:t>
            </a:r>
            <a:endParaRPr lang="en-US" sz="1600" i="1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i="1" dirty="0" err="1" smtClean="0">
                <a:latin typeface="+mj-lt"/>
                <a:ea typeface="Segoe UI" pitchFamily="34" charset="0"/>
                <a:cs typeface="Segoe UI" pitchFamily="34" charset="0"/>
              </a:rPr>
              <a:t>Bioinformatic</a:t>
            </a:r>
            <a:r>
              <a:rPr lang="en-US" sz="2000" i="1" dirty="0" smtClean="0"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en-US" sz="2000" i="1" dirty="0">
                <a:latin typeface="+mj-lt"/>
                <a:ea typeface="Segoe UI" pitchFamily="34" charset="0"/>
                <a:cs typeface="Segoe UI" pitchFamily="34" charset="0"/>
              </a:rPr>
              <a:t>Facility:</a:t>
            </a:r>
          </a:p>
          <a:p>
            <a:pPr marL="114300" lvl="1">
              <a:spcBef>
                <a:spcPct val="20000"/>
              </a:spcBef>
            </a:pPr>
            <a:r>
              <a:rPr lang="en-US" dirty="0">
                <a:latin typeface="+mj-lt"/>
                <a:ea typeface="Segoe UI" pitchFamily="34" charset="0"/>
                <a:cs typeface="Segoe UI" pitchFamily="34" charset="0"/>
              </a:rPr>
              <a:t>Sebastian </a:t>
            </a:r>
            <a:r>
              <a:rPr lang="en-US" dirty="0" err="1" smtClean="0">
                <a:latin typeface="+mj-lt"/>
                <a:ea typeface="Segoe UI" pitchFamily="34" charset="0"/>
                <a:cs typeface="Segoe UI" pitchFamily="34" charset="0"/>
              </a:rPr>
              <a:t>Hoersch</a:t>
            </a:r>
            <a:r>
              <a:rPr lang="en-US" dirty="0" smtClean="0">
                <a:latin typeface="+mj-lt"/>
                <a:ea typeface="Segoe UI" pitchFamily="34" charset="0"/>
                <a:cs typeface="Segoe UI" pitchFamily="34" charset="0"/>
              </a:rPr>
              <a:t>, Charlie Whittaker</a:t>
            </a: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1" dirty="0">
                <a:latin typeface="+mj-lt"/>
                <a:ea typeface="Segoe UI" pitchFamily="34" charset="0"/>
                <a:cs typeface="Segoe UI" pitchFamily="34" charset="0"/>
              </a:rPr>
              <a:t>Microscopy Facility</a:t>
            </a:r>
            <a:r>
              <a:rPr lang="en-US" sz="2000" i="1" dirty="0" smtClean="0">
                <a:latin typeface="+mj-lt"/>
                <a:ea typeface="Segoe UI" pitchFamily="34" charset="0"/>
                <a:cs typeface="Segoe UI" pitchFamily="34" charset="0"/>
              </a:rPr>
              <a:t>: </a:t>
            </a:r>
            <a:r>
              <a:rPr lang="en-US" dirty="0" smtClean="0">
                <a:latin typeface="+mj-lt"/>
                <a:ea typeface="Segoe UI" pitchFamily="34" charset="0"/>
                <a:cs typeface="Segoe UI" pitchFamily="34" charset="0"/>
              </a:rPr>
              <a:t>Eliza </a:t>
            </a:r>
            <a:r>
              <a:rPr lang="en-US" dirty="0" err="1">
                <a:latin typeface="+mj-lt"/>
                <a:ea typeface="Segoe UI" pitchFamily="34" charset="0"/>
                <a:cs typeface="Segoe UI" pitchFamily="34" charset="0"/>
              </a:rPr>
              <a:t>Vasile</a:t>
            </a:r>
            <a:endParaRPr lang="en-US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1" dirty="0">
                <a:latin typeface="+mj-lt"/>
                <a:ea typeface="Segoe UI" pitchFamily="34" charset="0"/>
                <a:cs typeface="Segoe UI" pitchFamily="34" charset="0"/>
              </a:rPr>
              <a:t>Pathology</a:t>
            </a:r>
            <a:r>
              <a:rPr lang="en-US" sz="2000" i="1" dirty="0" smtClean="0">
                <a:latin typeface="+mj-lt"/>
                <a:ea typeface="Segoe UI" pitchFamily="34" charset="0"/>
                <a:cs typeface="Segoe UI" pitchFamily="34" charset="0"/>
              </a:rPr>
              <a:t>: </a:t>
            </a:r>
            <a:r>
              <a:rPr lang="en-US" dirty="0" smtClean="0">
                <a:latin typeface="+mj-lt"/>
                <a:ea typeface="Segoe UI" pitchFamily="34" charset="0"/>
                <a:cs typeface="Segoe UI" pitchFamily="34" charset="0"/>
              </a:rPr>
              <a:t>Roderick Bronson</a:t>
            </a:r>
            <a:endParaRPr lang="en-US" sz="20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300" y="5181600"/>
            <a:ext cx="25812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+mj-lt"/>
                <a:ea typeface="Segoe UI" pitchFamily="34" charset="0"/>
                <a:cs typeface="Segoe UI" pitchFamily="34" charset="0"/>
              </a:rPr>
              <a:t>Proteomics Platform</a:t>
            </a:r>
          </a:p>
          <a:p>
            <a:pPr marL="0" lvl="1"/>
            <a:r>
              <a:rPr lang="en-US" sz="2000" dirty="0">
                <a:latin typeface="+mj-lt"/>
                <a:ea typeface="Segoe UI" pitchFamily="34" charset="0"/>
                <a:cs typeface="Segoe UI" pitchFamily="34" charset="0"/>
              </a:rPr>
              <a:t> Karl </a:t>
            </a:r>
            <a:r>
              <a:rPr lang="en-US" sz="2000" dirty="0" err="1">
                <a:latin typeface="+mj-lt"/>
                <a:ea typeface="Segoe UI" pitchFamily="34" charset="0"/>
                <a:cs typeface="Segoe UI" pitchFamily="34" charset="0"/>
              </a:rPr>
              <a:t>Clauser</a:t>
            </a:r>
            <a:endParaRPr lang="en-US" sz="2000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0" lvl="1"/>
            <a:r>
              <a:rPr lang="en-US" sz="2000" dirty="0">
                <a:latin typeface="+mj-lt"/>
                <a:ea typeface="Segoe UI" pitchFamily="34" charset="0"/>
                <a:cs typeface="Segoe UI" pitchFamily="34" charset="0"/>
              </a:rPr>
              <a:t> Steve Carr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1066800"/>
            <a:ext cx="8869680" cy="28194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52400" y="4587643"/>
            <a:ext cx="3200400" cy="167821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505200" y="4587643"/>
            <a:ext cx="3733800" cy="167821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ounded Rectangle 22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307807" y="3962400"/>
            <a:ext cx="6528390" cy="52322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ea typeface="Segoe UI" pitchFamily="34" charset="0"/>
                <a:cs typeface="Segoe UI" pitchFamily="34" charset="0"/>
              </a:rPr>
              <a:t>http://web.mit.edu/hyneslab/matrisome/</a:t>
            </a:r>
          </a:p>
        </p:txBody>
      </p:sp>
      <p:pic>
        <p:nvPicPr>
          <p:cNvPr id="1028" name="Picture 4" descr="http://www.bio.davidson.edu/projects/gcat/icons/HHM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635" y="5275262"/>
            <a:ext cx="1011778" cy="54864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62400" y="5181600"/>
            <a:ext cx="3169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atin typeface="+mj-lt"/>
                <a:ea typeface="Segoe UI" pitchFamily="34" charset="0"/>
                <a:cs typeface="Segoe UI" pitchFamily="34" charset="0"/>
              </a:rPr>
              <a:t>Cancer Center, Tissue Bank</a:t>
            </a:r>
            <a:endParaRPr lang="en-US" sz="2000" b="1" i="1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0" lvl="1"/>
            <a:r>
              <a:rPr lang="en-US" sz="2000" dirty="0"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Kenneth Tanabe</a:t>
            </a:r>
            <a:endParaRPr lang="en-US" sz="2000" dirty="0">
              <a:latin typeface="+mj-lt"/>
              <a:ea typeface="Segoe UI" pitchFamily="34" charset="0"/>
              <a:cs typeface="Segoe UI" pitchFamily="34" charset="0"/>
            </a:endParaRPr>
          </a:p>
          <a:p>
            <a:pPr marL="0" lvl="1"/>
            <a:r>
              <a:rPr lang="en-US" sz="2000" dirty="0"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Mohammad </a:t>
            </a:r>
            <a:r>
              <a:rPr lang="en-US" sz="2000" dirty="0" err="1" smtClean="0">
                <a:latin typeface="+mj-lt"/>
                <a:ea typeface="Segoe UI" pitchFamily="34" charset="0"/>
                <a:cs typeface="Segoe UI" pitchFamily="34" charset="0"/>
              </a:rPr>
              <a:t>Miri</a:t>
            </a:r>
            <a:endParaRPr lang="en-US" sz="20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8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3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Screen shot 2011-03-07 at 10.08.15 PM.png"/>
          <p:cNvPicPr>
            <a:picLocks noChangeAspect="1"/>
          </p:cNvPicPr>
          <p:nvPr/>
        </p:nvPicPr>
        <p:blipFill rotWithShape="1">
          <a:blip r:embed="rId2"/>
          <a:srcRect l="3079" t="1898" r="1723" b="49721"/>
          <a:stretch/>
        </p:blipFill>
        <p:spPr bwMode="auto">
          <a:xfrm>
            <a:off x="1600200" y="1066800"/>
            <a:ext cx="5943600" cy="278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0" y="3897868"/>
            <a:ext cx="7893844" cy="2883932"/>
            <a:chOff x="0" y="3784882"/>
            <a:chExt cx="7893844" cy="2883932"/>
          </a:xfrm>
        </p:grpSpPr>
        <p:pic>
          <p:nvPicPr>
            <p:cNvPr id="5" name="Picture 4" descr="Screen shot 2011-03-07 at 10.08.15 PM.png"/>
            <p:cNvPicPr>
              <a:picLocks noChangeAspect="1"/>
            </p:cNvPicPr>
            <p:nvPr/>
          </p:nvPicPr>
          <p:blipFill rotWithShape="1">
            <a:blip r:embed="rId2"/>
            <a:srcRect l="2725" t="53151" r="2018" b="5921"/>
            <a:stretch/>
          </p:blipFill>
          <p:spPr bwMode="auto">
            <a:xfrm>
              <a:off x="1250156" y="4038600"/>
              <a:ext cx="6643688" cy="263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Box 5"/>
            <p:cNvSpPr txBox="1">
              <a:spLocks noChangeArrowheads="1"/>
            </p:cNvSpPr>
            <p:nvPr/>
          </p:nvSpPr>
          <p:spPr bwMode="auto">
            <a:xfrm>
              <a:off x="0" y="3784882"/>
              <a:ext cx="3733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1" u="sng" dirty="0" err="1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Hanahan</a:t>
              </a:r>
              <a:r>
                <a:rPr lang="en-US" i="1" u="sng" dirty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i="1" u="sng" dirty="0" smtClean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&amp; Weinberg, Cell, </a:t>
              </a:r>
              <a:r>
                <a:rPr lang="en-US" i="1" u="sng" dirty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2011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03934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u="sng" dirty="0" err="1">
                <a:latin typeface="Segoe UI Semibold" pitchFamily="34" charset="0"/>
                <a:ea typeface="Segoe UI" pitchFamily="34" charset="0"/>
                <a:cs typeface="Segoe UI" pitchFamily="34" charset="0"/>
              </a:rPr>
              <a:t>Hanahan</a:t>
            </a:r>
            <a:r>
              <a:rPr lang="en-US" i="1" u="sng" dirty="0">
                <a:latin typeface="Segoe UI Semibold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i="1" u="sng" dirty="0" smtClean="0">
                <a:latin typeface="Segoe UI Semibold" pitchFamily="34" charset="0"/>
                <a:ea typeface="Segoe UI" pitchFamily="34" charset="0"/>
                <a:cs typeface="Segoe UI" pitchFamily="34" charset="0"/>
              </a:rPr>
              <a:t>&amp; Weinberg, Cell, 2001</a:t>
            </a:r>
            <a:endParaRPr lang="en-US" i="1" u="sng" dirty="0">
              <a:latin typeface="Segoe UI Semibold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err="1"/>
              <a:t>Extracellular</a:t>
            </a:r>
            <a:r>
              <a:rPr lang="fr-FR" sz="3000" dirty="0"/>
              <a:t> Matrices in </a:t>
            </a:r>
            <a:r>
              <a:rPr lang="fr-FR" sz="3000" dirty="0" err="1"/>
              <a:t>Tumors</a:t>
            </a:r>
            <a:endParaRPr lang="fr-FR" sz="3000" dirty="0"/>
          </a:p>
        </p:txBody>
      </p:sp>
      <p:sp>
        <p:nvSpPr>
          <p:cNvPr id="9" name="Rounded Rectangle 8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2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Extracellular Matrix and Cancer Progression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6519446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Adapted from </a:t>
            </a:r>
            <a:r>
              <a:rPr lang="en-US" sz="1600" i="1" dirty="0" err="1"/>
              <a:t>Alberts</a:t>
            </a:r>
            <a:r>
              <a:rPr lang="en-US" sz="1600" i="1" dirty="0"/>
              <a:t>, B. </a:t>
            </a:r>
            <a:r>
              <a:rPr lang="en-US" sz="1600" i="1" dirty="0" smtClean="0"/>
              <a:t>et </a:t>
            </a:r>
            <a:r>
              <a:rPr lang="en-US" sz="1600" i="1" dirty="0"/>
              <a:t>al</a:t>
            </a:r>
            <a:r>
              <a:rPr lang="en-US" sz="1600" i="1" dirty="0" smtClean="0"/>
              <a:t>., </a:t>
            </a:r>
            <a:r>
              <a:rPr lang="en-US" sz="1600" i="1" dirty="0"/>
              <a:t>Molecular Biology of the Cell</a:t>
            </a:r>
            <a:endParaRPr lang="fr-FR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1033939"/>
            <a:ext cx="228600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Breaching of the basement membrane</a:t>
            </a:r>
            <a:endParaRPr lang="fr-FR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033939"/>
            <a:ext cx="228600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dirty="0" smtClean="0"/>
              <a:t>Invasion and </a:t>
            </a:r>
            <a:r>
              <a:rPr lang="en-US" sz="1500" b="1" dirty="0" err="1" smtClean="0"/>
              <a:t>Intravasation</a:t>
            </a:r>
            <a:endParaRPr lang="fr-FR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6080760"/>
            <a:ext cx="228600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dirty="0" smtClean="0"/>
              <a:t>Extravasation</a:t>
            </a:r>
            <a:endParaRPr lang="fr-FR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5834539"/>
            <a:ext cx="228600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Seeding and Proliferation in secondary site</a:t>
            </a:r>
            <a:endParaRPr lang="fr-FR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1033939"/>
            <a:ext cx="228600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dirty="0" smtClean="0"/>
              <a:t>Primary Tumor Growth</a:t>
            </a:r>
            <a:endParaRPr lang="fr-FR" sz="15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43000" y="1656791"/>
            <a:ext cx="7223760" cy="4114800"/>
            <a:chOff x="1051560" y="1537252"/>
            <a:chExt cx="7406640" cy="4297680"/>
          </a:xfrm>
        </p:grpSpPr>
        <p:grpSp>
          <p:nvGrpSpPr>
            <p:cNvPr id="16" name="Group 15"/>
            <p:cNvGrpSpPr/>
            <p:nvPr/>
          </p:nvGrpSpPr>
          <p:grpSpPr>
            <a:xfrm>
              <a:off x="1051560" y="1537252"/>
              <a:ext cx="7406640" cy="4297680"/>
              <a:chOff x="1051560" y="1537252"/>
              <a:chExt cx="7406640" cy="433014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245704" y="1537252"/>
                <a:ext cx="7212496" cy="4330148"/>
                <a:chOff x="864704" y="1537252"/>
                <a:chExt cx="7212496" cy="4330148"/>
              </a:xfrm>
            </p:grpSpPr>
            <p:pic>
              <p:nvPicPr>
                <p:cNvPr id="2050" name="Picture 2" descr="E:\AN PostDoc @ MIT\PowerPoint\Diapos Utiles\Tumor progression.jp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7" t="8964" r="11571" b="9767"/>
                <a:stretch/>
              </p:blipFill>
              <p:spPr bwMode="auto">
                <a:xfrm>
                  <a:off x="864704" y="1537252"/>
                  <a:ext cx="6679096" cy="4330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Snip Diagonal Corner Rectangle 5"/>
                <p:cNvSpPr/>
                <p:nvPr/>
              </p:nvSpPr>
              <p:spPr>
                <a:xfrm>
                  <a:off x="5796170" y="3429000"/>
                  <a:ext cx="2281030" cy="609600"/>
                </a:xfrm>
                <a:prstGeom prst="snip2DiagRect">
                  <a:avLst>
                    <a:gd name="adj1" fmla="val 5000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410200" y="3733800"/>
                  <a:ext cx="64008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5796170" y="3581400"/>
                  <a:ext cx="33031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2471928" y="2445208"/>
                <a:ext cx="853170" cy="45226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b="1" dirty="0" smtClean="0"/>
                  <a:t>Basement Membrane</a:t>
                </a:r>
                <a:endParaRPr lang="fr-FR" sz="11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51560" y="2507336"/>
                <a:ext cx="1005840" cy="453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b="1" dirty="0" err="1" smtClean="0"/>
                  <a:t>Stroma</a:t>
                </a:r>
                <a:endParaRPr lang="en-US" sz="1100" b="1" dirty="0"/>
              </a:p>
              <a:p>
                <a:pPr algn="ctr"/>
                <a:r>
                  <a:rPr lang="en-US" sz="1100" b="1" dirty="0" smtClean="0"/>
                  <a:t>Primary Site</a:t>
                </a:r>
                <a:endParaRPr lang="fr-FR" sz="1100" b="1" dirty="0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1245704" y="2872409"/>
              <a:ext cx="6559826" cy="2690191"/>
            </a:xfrm>
            <a:custGeom>
              <a:avLst/>
              <a:gdLst>
                <a:gd name="connsiteX0" fmla="*/ 0 w 6559826"/>
                <a:gd name="connsiteY0" fmla="*/ 2438400 h 2690191"/>
                <a:gd name="connsiteX1" fmla="*/ 384313 w 6559826"/>
                <a:gd name="connsiteY1" fmla="*/ 2239617 h 2690191"/>
                <a:gd name="connsiteX2" fmla="*/ 768626 w 6559826"/>
                <a:gd name="connsiteY2" fmla="*/ 1709531 h 2690191"/>
                <a:gd name="connsiteX3" fmla="*/ 1099931 w 6559826"/>
                <a:gd name="connsiteY3" fmla="*/ 1152939 h 2690191"/>
                <a:gd name="connsiteX4" fmla="*/ 1417983 w 6559826"/>
                <a:gd name="connsiteY4" fmla="*/ 874644 h 2690191"/>
                <a:gd name="connsiteX5" fmla="*/ 1908313 w 6559826"/>
                <a:gd name="connsiteY5" fmla="*/ 781878 h 2690191"/>
                <a:gd name="connsiteX6" fmla="*/ 3392557 w 6559826"/>
                <a:gd name="connsiteY6" fmla="*/ 755374 h 2690191"/>
                <a:gd name="connsiteX7" fmla="*/ 4280453 w 6559826"/>
                <a:gd name="connsiteY7" fmla="*/ 662609 h 2690191"/>
                <a:gd name="connsiteX8" fmla="*/ 5062331 w 6559826"/>
                <a:gd name="connsiteY8" fmla="*/ 265044 h 2690191"/>
                <a:gd name="connsiteX9" fmla="*/ 5645426 w 6559826"/>
                <a:gd name="connsiteY9" fmla="*/ 92765 h 2690191"/>
                <a:gd name="connsiteX10" fmla="*/ 6122505 w 6559826"/>
                <a:gd name="connsiteY10" fmla="*/ 0 h 2690191"/>
                <a:gd name="connsiteX11" fmla="*/ 6546574 w 6559826"/>
                <a:gd name="connsiteY11" fmla="*/ 13252 h 2690191"/>
                <a:gd name="connsiteX12" fmla="*/ 6559826 w 6559826"/>
                <a:gd name="connsiteY12" fmla="*/ 212035 h 2690191"/>
                <a:gd name="connsiteX13" fmla="*/ 6255026 w 6559826"/>
                <a:gd name="connsiteY13" fmla="*/ 225287 h 2690191"/>
                <a:gd name="connsiteX14" fmla="*/ 5777948 w 6559826"/>
                <a:gd name="connsiteY14" fmla="*/ 265044 h 2690191"/>
                <a:gd name="connsiteX15" fmla="*/ 4850296 w 6559826"/>
                <a:gd name="connsiteY15" fmla="*/ 609600 h 2690191"/>
                <a:gd name="connsiteX16" fmla="*/ 4320209 w 6559826"/>
                <a:gd name="connsiteY16" fmla="*/ 874644 h 2690191"/>
                <a:gd name="connsiteX17" fmla="*/ 3803374 w 6559826"/>
                <a:gd name="connsiteY17" fmla="*/ 967409 h 2690191"/>
                <a:gd name="connsiteX18" fmla="*/ 3127513 w 6559826"/>
                <a:gd name="connsiteY18" fmla="*/ 980661 h 2690191"/>
                <a:gd name="connsiteX19" fmla="*/ 2385392 w 6559826"/>
                <a:gd name="connsiteY19" fmla="*/ 967409 h 2690191"/>
                <a:gd name="connsiteX20" fmla="*/ 1881809 w 6559826"/>
                <a:gd name="connsiteY20" fmla="*/ 1007165 h 2690191"/>
                <a:gd name="connsiteX21" fmla="*/ 1510748 w 6559826"/>
                <a:gd name="connsiteY21" fmla="*/ 1113183 h 2690191"/>
                <a:gd name="connsiteX22" fmla="*/ 1139687 w 6559826"/>
                <a:gd name="connsiteY22" fmla="*/ 1457739 h 2690191"/>
                <a:gd name="connsiteX23" fmla="*/ 874644 w 6559826"/>
                <a:gd name="connsiteY23" fmla="*/ 1961322 h 2690191"/>
                <a:gd name="connsiteX24" fmla="*/ 636105 w 6559826"/>
                <a:gd name="connsiteY24" fmla="*/ 2252870 h 2690191"/>
                <a:gd name="connsiteX25" fmla="*/ 477079 w 6559826"/>
                <a:gd name="connsiteY25" fmla="*/ 2451652 h 2690191"/>
                <a:gd name="connsiteX26" fmla="*/ 198783 w 6559826"/>
                <a:gd name="connsiteY26" fmla="*/ 2623931 h 2690191"/>
                <a:gd name="connsiteX27" fmla="*/ 0 w 6559826"/>
                <a:gd name="connsiteY27" fmla="*/ 2690191 h 2690191"/>
                <a:gd name="connsiteX28" fmla="*/ 0 w 6559826"/>
                <a:gd name="connsiteY28" fmla="*/ 2438400 h 269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59826" h="2690191">
                  <a:moveTo>
                    <a:pt x="0" y="2438400"/>
                  </a:moveTo>
                  <a:lnTo>
                    <a:pt x="384313" y="2239617"/>
                  </a:lnTo>
                  <a:lnTo>
                    <a:pt x="768626" y="1709531"/>
                  </a:lnTo>
                  <a:lnTo>
                    <a:pt x="1099931" y="1152939"/>
                  </a:lnTo>
                  <a:lnTo>
                    <a:pt x="1417983" y="874644"/>
                  </a:lnTo>
                  <a:lnTo>
                    <a:pt x="1908313" y="781878"/>
                  </a:lnTo>
                  <a:lnTo>
                    <a:pt x="3392557" y="755374"/>
                  </a:lnTo>
                  <a:lnTo>
                    <a:pt x="4280453" y="662609"/>
                  </a:lnTo>
                  <a:lnTo>
                    <a:pt x="5062331" y="265044"/>
                  </a:lnTo>
                  <a:lnTo>
                    <a:pt x="5645426" y="92765"/>
                  </a:lnTo>
                  <a:lnTo>
                    <a:pt x="6122505" y="0"/>
                  </a:lnTo>
                  <a:lnTo>
                    <a:pt x="6546574" y="13252"/>
                  </a:lnTo>
                  <a:lnTo>
                    <a:pt x="6559826" y="212035"/>
                  </a:lnTo>
                  <a:lnTo>
                    <a:pt x="6255026" y="225287"/>
                  </a:lnTo>
                  <a:lnTo>
                    <a:pt x="5777948" y="265044"/>
                  </a:lnTo>
                  <a:lnTo>
                    <a:pt x="4850296" y="609600"/>
                  </a:lnTo>
                  <a:lnTo>
                    <a:pt x="4320209" y="874644"/>
                  </a:lnTo>
                  <a:lnTo>
                    <a:pt x="3803374" y="967409"/>
                  </a:lnTo>
                  <a:lnTo>
                    <a:pt x="3127513" y="980661"/>
                  </a:lnTo>
                  <a:lnTo>
                    <a:pt x="2385392" y="967409"/>
                  </a:lnTo>
                  <a:lnTo>
                    <a:pt x="1881809" y="1007165"/>
                  </a:lnTo>
                  <a:lnTo>
                    <a:pt x="1510748" y="1113183"/>
                  </a:lnTo>
                  <a:lnTo>
                    <a:pt x="1139687" y="1457739"/>
                  </a:lnTo>
                  <a:lnTo>
                    <a:pt x="874644" y="1961322"/>
                  </a:lnTo>
                  <a:lnTo>
                    <a:pt x="636105" y="2252870"/>
                  </a:lnTo>
                  <a:lnTo>
                    <a:pt x="477079" y="2451652"/>
                  </a:lnTo>
                  <a:lnTo>
                    <a:pt x="198783" y="2623931"/>
                  </a:lnTo>
                  <a:lnTo>
                    <a:pt x="0" y="2690191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232452" y="2902226"/>
              <a:ext cx="1736035" cy="397565"/>
            </a:xfrm>
            <a:custGeom>
              <a:avLst/>
              <a:gdLst>
                <a:gd name="connsiteX0" fmla="*/ 39757 w 1736035"/>
                <a:gd name="connsiteY0" fmla="*/ 357809 h 397565"/>
                <a:gd name="connsiteX1" fmla="*/ 212035 w 1736035"/>
                <a:gd name="connsiteY1" fmla="*/ 238539 h 397565"/>
                <a:gd name="connsiteX2" fmla="*/ 728870 w 1736035"/>
                <a:gd name="connsiteY2" fmla="*/ 119270 h 397565"/>
                <a:gd name="connsiteX3" fmla="*/ 1086678 w 1736035"/>
                <a:gd name="connsiteY3" fmla="*/ 0 h 397565"/>
                <a:gd name="connsiteX4" fmla="*/ 1537252 w 1736035"/>
                <a:gd name="connsiteY4" fmla="*/ 0 h 397565"/>
                <a:gd name="connsiteX5" fmla="*/ 1736035 w 1736035"/>
                <a:gd name="connsiteY5" fmla="*/ 0 h 397565"/>
                <a:gd name="connsiteX6" fmla="*/ 1736035 w 1736035"/>
                <a:gd name="connsiteY6" fmla="*/ 159026 h 397565"/>
                <a:gd name="connsiteX7" fmla="*/ 1364974 w 1736035"/>
                <a:gd name="connsiteY7" fmla="*/ 119270 h 397565"/>
                <a:gd name="connsiteX8" fmla="*/ 808383 w 1736035"/>
                <a:gd name="connsiteY8" fmla="*/ 172278 h 397565"/>
                <a:gd name="connsiteX9" fmla="*/ 450574 w 1736035"/>
                <a:gd name="connsiteY9" fmla="*/ 384313 h 397565"/>
                <a:gd name="connsiteX10" fmla="*/ 0 w 1736035"/>
                <a:gd name="connsiteY10" fmla="*/ 397565 h 397565"/>
                <a:gd name="connsiteX0" fmla="*/ 39757 w 1736035"/>
                <a:gd name="connsiteY0" fmla="*/ 357809 h 397565"/>
                <a:gd name="connsiteX1" fmla="*/ 212035 w 1736035"/>
                <a:gd name="connsiteY1" fmla="*/ 238539 h 397565"/>
                <a:gd name="connsiteX2" fmla="*/ 728870 w 1736035"/>
                <a:gd name="connsiteY2" fmla="*/ 119270 h 397565"/>
                <a:gd name="connsiteX3" fmla="*/ 1086678 w 1736035"/>
                <a:gd name="connsiteY3" fmla="*/ 0 h 397565"/>
                <a:gd name="connsiteX4" fmla="*/ 1537252 w 1736035"/>
                <a:gd name="connsiteY4" fmla="*/ 0 h 397565"/>
                <a:gd name="connsiteX5" fmla="*/ 1736035 w 1736035"/>
                <a:gd name="connsiteY5" fmla="*/ 0 h 397565"/>
                <a:gd name="connsiteX6" fmla="*/ 1736035 w 1736035"/>
                <a:gd name="connsiteY6" fmla="*/ 159026 h 397565"/>
                <a:gd name="connsiteX7" fmla="*/ 1364974 w 1736035"/>
                <a:gd name="connsiteY7" fmla="*/ 119270 h 397565"/>
                <a:gd name="connsiteX8" fmla="*/ 808383 w 1736035"/>
                <a:gd name="connsiteY8" fmla="*/ 212035 h 397565"/>
                <a:gd name="connsiteX9" fmla="*/ 450574 w 1736035"/>
                <a:gd name="connsiteY9" fmla="*/ 384313 h 397565"/>
                <a:gd name="connsiteX10" fmla="*/ 0 w 1736035"/>
                <a:gd name="connsiteY10" fmla="*/ 397565 h 39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035" h="397565">
                  <a:moveTo>
                    <a:pt x="39757" y="357809"/>
                  </a:moveTo>
                  <a:lnTo>
                    <a:pt x="212035" y="238539"/>
                  </a:lnTo>
                  <a:lnTo>
                    <a:pt x="728870" y="119270"/>
                  </a:lnTo>
                  <a:lnTo>
                    <a:pt x="1086678" y="0"/>
                  </a:lnTo>
                  <a:lnTo>
                    <a:pt x="1537252" y="0"/>
                  </a:lnTo>
                  <a:lnTo>
                    <a:pt x="1736035" y="0"/>
                  </a:lnTo>
                  <a:lnTo>
                    <a:pt x="1736035" y="159026"/>
                  </a:lnTo>
                  <a:lnTo>
                    <a:pt x="1364974" y="119270"/>
                  </a:lnTo>
                  <a:lnTo>
                    <a:pt x="808383" y="212035"/>
                  </a:lnTo>
                  <a:lnTo>
                    <a:pt x="450574" y="384313"/>
                  </a:lnTo>
                  <a:lnTo>
                    <a:pt x="0" y="397565"/>
                  </a:lnTo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589681" y="2875721"/>
              <a:ext cx="1792224" cy="424070"/>
            </a:xfrm>
            <a:custGeom>
              <a:avLst/>
              <a:gdLst>
                <a:gd name="connsiteX0" fmla="*/ 39757 w 1736035"/>
                <a:gd name="connsiteY0" fmla="*/ 357809 h 397565"/>
                <a:gd name="connsiteX1" fmla="*/ 212035 w 1736035"/>
                <a:gd name="connsiteY1" fmla="*/ 238539 h 397565"/>
                <a:gd name="connsiteX2" fmla="*/ 728870 w 1736035"/>
                <a:gd name="connsiteY2" fmla="*/ 119270 h 397565"/>
                <a:gd name="connsiteX3" fmla="*/ 1086678 w 1736035"/>
                <a:gd name="connsiteY3" fmla="*/ 0 h 397565"/>
                <a:gd name="connsiteX4" fmla="*/ 1537252 w 1736035"/>
                <a:gd name="connsiteY4" fmla="*/ 0 h 397565"/>
                <a:gd name="connsiteX5" fmla="*/ 1736035 w 1736035"/>
                <a:gd name="connsiteY5" fmla="*/ 0 h 397565"/>
                <a:gd name="connsiteX6" fmla="*/ 1736035 w 1736035"/>
                <a:gd name="connsiteY6" fmla="*/ 159026 h 397565"/>
                <a:gd name="connsiteX7" fmla="*/ 1364974 w 1736035"/>
                <a:gd name="connsiteY7" fmla="*/ 119270 h 397565"/>
                <a:gd name="connsiteX8" fmla="*/ 808383 w 1736035"/>
                <a:gd name="connsiteY8" fmla="*/ 172278 h 397565"/>
                <a:gd name="connsiteX9" fmla="*/ 450574 w 1736035"/>
                <a:gd name="connsiteY9" fmla="*/ 384313 h 397565"/>
                <a:gd name="connsiteX10" fmla="*/ 0 w 1736035"/>
                <a:gd name="connsiteY10" fmla="*/ 397565 h 397565"/>
                <a:gd name="connsiteX0" fmla="*/ 39757 w 1736035"/>
                <a:gd name="connsiteY0" fmla="*/ 357809 h 397565"/>
                <a:gd name="connsiteX1" fmla="*/ 212035 w 1736035"/>
                <a:gd name="connsiteY1" fmla="*/ 238539 h 397565"/>
                <a:gd name="connsiteX2" fmla="*/ 728870 w 1736035"/>
                <a:gd name="connsiteY2" fmla="*/ 119270 h 397565"/>
                <a:gd name="connsiteX3" fmla="*/ 1086678 w 1736035"/>
                <a:gd name="connsiteY3" fmla="*/ 0 h 397565"/>
                <a:gd name="connsiteX4" fmla="*/ 1537252 w 1736035"/>
                <a:gd name="connsiteY4" fmla="*/ 0 h 397565"/>
                <a:gd name="connsiteX5" fmla="*/ 1736035 w 1736035"/>
                <a:gd name="connsiteY5" fmla="*/ 0 h 397565"/>
                <a:gd name="connsiteX6" fmla="*/ 1736035 w 1736035"/>
                <a:gd name="connsiteY6" fmla="*/ 159026 h 397565"/>
                <a:gd name="connsiteX7" fmla="*/ 1364974 w 1736035"/>
                <a:gd name="connsiteY7" fmla="*/ 119270 h 397565"/>
                <a:gd name="connsiteX8" fmla="*/ 808383 w 1736035"/>
                <a:gd name="connsiteY8" fmla="*/ 212035 h 397565"/>
                <a:gd name="connsiteX9" fmla="*/ 450574 w 1736035"/>
                <a:gd name="connsiteY9" fmla="*/ 384313 h 397565"/>
                <a:gd name="connsiteX10" fmla="*/ 0 w 1736035"/>
                <a:gd name="connsiteY10" fmla="*/ 397565 h 397565"/>
                <a:gd name="connsiteX0" fmla="*/ 39757 w 1736035"/>
                <a:gd name="connsiteY0" fmla="*/ 384314 h 424070"/>
                <a:gd name="connsiteX1" fmla="*/ 212035 w 1736035"/>
                <a:gd name="connsiteY1" fmla="*/ 265044 h 424070"/>
                <a:gd name="connsiteX2" fmla="*/ 728870 w 1736035"/>
                <a:gd name="connsiteY2" fmla="*/ 145775 h 424070"/>
                <a:gd name="connsiteX3" fmla="*/ 1086678 w 1736035"/>
                <a:gd name="connsiteY3" fmla="*/ 26505 h 424070"/>
                <a:gd name="connsiteX4" fmla="*/ 1485905 w 1736035"/>
                <a:gd name="connsiteY4" fmla="*/ 0 h 424070"/>
                <a:gd name="connsiteX5" fmla="*/ 1736035 w 1736035"/>
                <a:gd name="connsiteY5" fmla="*/ 26505 h 424070"/>
                <a:gd name="connsiteX6" fmla="*/ 1736035 w 1736035"/>
                <a:gd name="connsiteY6" fmla="*/ 185531 h 424070"/>
                <a:gd name="connsiteX7" fmla="*/ 1364974 w 1736035"/>
                <a:gd name="connsiteY7" fmla="*/ 145775 h 424070"/>
                <a:gd name="connsiteX8" fmla="*/ 808383 w 1736035"/>
                <a:gd name="connsiteY8" fmla="*/ 238540 h 424070"/>
                <a:gd name="connsiteX9" fmla="*/ 450574 w 1736035"/>
                <a:gd name="connsiteY9" fmla="*/ 410818 h 424070"/>
                <a:gd name="connsiteX10" fmla="*/ 0 w 1736035"/>
                <a:gd name="connsiteY10" fmla="*/ 424070 h 42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035" h="424070">
                  <a:moveTo>
                    <a:pt x="39757" y="384314"/>
                  </a:moveTo>
                  <a:lnTo>
                    <a:pt x="212035" y="265044"/>
                  </a:lnTo>
                  <a:lnTo>
                    <a:pt x="728870" y="145775"/>
                  </a:lnTo>
                  <a:lnTo>
                    <a:pt x="1086678" y="26505"/>
                  </a:lnTo>
                  <a:lnTo>
                    <a:pt x="1485905" y="0"/>
                  </a:lnTo>
                  <a:lnTo>
                    <a:pt x="1736035" y="26505"/>
                  </a:lnTo>
                  <a:lnTo>
                    <a:pt x="1736035" y="185531"/>
                  </a:lnTo>
                  <a:lnTo>
                    <a:pt x="1364974" y="145775"/>
                  </a:lnTo>
                  <a:lnTo>
                    <a:pt x="808383" y="238540"/>
                  </a:lnTo>
                  <a:lnTo>
                    <a:pt x="450574" y="410818"/>
                  </a:lnTo>
                  <a:lnTo>
                    <a:pt x="0" y="424070"/>
                  </a:lnTo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029739" y="4174435"/>
              <a:ext cx="1285461" cy="1351722"/>
            </a:xfrm>
            <a:custGeom>
              <a:avLst/>
              <a:gdLst>
                <a:gd name="connsiteX0" fmla="*/ 1020418 w 1285461"/>
                <a:gd name="connsiteY0" fmla="*/ 0 h 1351722"/>
                <a:gd name="connsiteX1" fmla="*/ 821635 w 1285461"/>
                <a:gd name="connsiteY1" fmla="*/ 265043 h 1351722"/>
                <a:gd name="connsiteX2" fmla="*/ 649357 w 1285461"/>
                <a:gd name="connsiteY2" fmla="*/ 357808 h 1351722"/>
                <a:gd name="connsiteX3" fmla="*/ 357809 w 1285461"/>
                <a:gd name="connsiteY3" fmla="*/ 490330 h 1351722"/>
                <a:gd name="connsiteX4" fmla="*/ 238539 w 1285461"/>
                <a:gd name="connsiteY4" fmla="*/ 715617 h 1351722"/>
                <a:gd name="connsiteX5" fmla="*/ 172278 w 1285461"/>
                <a:gd name="connsiteY5" fmla="*/ 914400 h 1351722"/>
                <a:gd name="connsiteX6" fmla="*/ 0 w 1285461"/>
                <a:gd name="connsiteY6" fmla="*/ 1086678 h 1351722"/>
                <a:gd name="connsiteX7" fmla="*/ 13252 w 1285461"/>
                <a:gd name="connsiteY7" fmla="*/ 1351722 h 1351722"/>
                <a:gd name="connsiteX8" fmla="*/ 225287 w 1285461"/>
                <a:gd name="connsiteY8" fmla="*/ 1285461 h 1351722"/>
                <a:gd name="connsiteX9" fmla="*/ 371061 w 1285461"/>
                <a:gd name="connsiteY9" fmla="*/ 1126435 h 1351722"/>
                <a:gd name="connsiteX10" fmla="*/ 477078 w 1285461"/>
                <a:gd name="connsiteY10" fmla="*/ 689113 h 1351722"/>
                <a:gd name="connsiteX11" fmla="*/ 914400 w 1285461"/>
                <a:gd name="connsiteY11" fmla="*/ 503582 h 1351722"/>
                <a:gd name="connsiteX12" fmla="*/ 1285461 w 1285461"/>
                <a:gd name="connsiteY12" fmla="*/ 0 h 1351722"/>
                <a:gd name="connsiteX13" fmla="*/ 1020418 w 1285461"/>
                <a:gd name="connsiteY13" fmla="*/ 0 h 1351722"/>
                <a:gd name="connsiteX0" fmla="*/ 1020418 w 1285461"/>
                <a:gd name="connsiteY0" fmla="*/ 0 h 1351722"/>
                <a:gd name="connsiteX1" fmla="*/ 821635 w 1285461"/>
                <a:gd name="connsiteY1" fmla="*/ 265043 h 1351722"/>
                <a:gd name="connsiteX2" fmla="*/ 649357 w 1285461"/>
                <a:gd name="connsiteY2" fmla="*/ 357808 h 1351722"/>
                <a:gd name="connsiteX3" fmla="*/ 357809 w 1285461"/>
                <a:gd name="connsiteY3" fmla="*/ 490330 h 1351722"/>
                <a:gd name="connsiteX4" fmla="*/ 238539 w 1285461"/>
                <a:gd name="connsiteY4" fmla="*/ 715617 h 1351722"/>
                <a:gd name="connsiteX5" fmla="*/ 172278 w 1285461"/>
                <a:gd name="connsiteY5" fmla="*/ 914400 h 1351722"/>
                <a:gd name="connsiteX6" fmla="*/ 0 w 1285461"/>
                <a:gd name="connsiteY6" fmla="*/ 1086678 h 1351722"/>
                <a:gd name="connsiteX7" fmla="*/ 13252 w 1285461"/>
                <a:gd name="connsiteY7" fmla="*/ 1351722 h 1351722"/>
                <a:gd name="connsiteX8" fmla="*/ 225287 w 1285461"/>
                <a:gd name="connsiteY8" fmla="*/ 1285461 h 1351722"/>
                <a:gd name="connsiteX9" fmla="*/ 371061 w 1285461"/>
                <a:gd name="connsiteY9" fmla="*/ 1126435 h 1351722"/>
                <a:gd name="connsiteX10" fmla="*/ 530087 w 1285461"/>
                <a:gd name="connsiteY10" fmla="*/ 689113 h 1351722"/>
                <a:gd name="connsiteX11" fmla="*/ 914400 w 1285461"/>
                <a:gd name="connsiteY11" fmla="*/ 503582 h 1351722"/>
                <a:gd name="connsiteX12" fmla="*/ 1285461 w 1285461"/>
                <a:gd name="connsiteY12" fmla="*/ 0 h 1351722"/>
                <a:gd name="connsiteX13" fmla="*/ 1020418 w 1285461"/>
                <a:gd name="connsiteY13" fmla="*/ 0 h 1351722"/>
                <a:gd name="connsiteX0" fmla="*/ 1020418 w 1285461"/>
                <a:gd name="connsiteY0" fmla="*/ 0 h 1351722"/>
                <a:gd name="connsiteX1" fmla="*/ 821635 w 1285461"/>
                <a:gd name="connsiteY1" fmla="*/ 265043 h 1351722"/>
                <a:gd name="connsiteX2" fmla="*/ 649357 w 1285461"/>
                <a:gd name="connsiteY2" fmla="*/ 357808 h 1351722"/>
                <a:gd name="connsiteX3" fmla="*/ 357809 w 1285461"/>
                <a:gd name="connsiteY3" fmla="*/ 490330 h 1351722"/>
                <a:gd name="connsiteX4" fmla="*/ 238539 w 1285461"/>
                <a:gd name="connsiteY4" fmla="*/ 715617 h 1351722"/>
                <a:gd name="connsiteX5" fmla="*/ 172278 w 1285461"/>
                <a:gd name="connsiteY5" fmla="*/ 914400 h 1351722"/>
                <a:gd name="connsiteX6" fmla="*/ 0 w 1285461"/>
                <a:gd name="connsiteY6" fmla="*/ 1086678 h 1351722"/>
                <a:gd name="connsiteX7" fmla="*/ 13252 w 1285461"/>
                <a:gd name="connsiteY7" fmla="*/ 1351722 h 1351722"/>
                <a:gd name="connsiteX8" fmla="*/ 225287 w 1285461"/>
                <a:gd name="connsiteY8" fmla="*/ 1285461 h 1351722"/>
                <a:gd name="connsiteX9" fmla="*/ 371061 w 1285461"/>
                <a:gd name="connsiteY9" fmla="*/ 1126435 h 1351722"/>
                <a:gd name="connsiteX10" fmla="*/ 530087 w 1285461"/>
                <a:gd name="connsiteY10" fmla="*/ 689113 h 1351722"/>
                <a:gd name="connsiteX11" fmla="*/ 914400 w 1285461"/>
                <a:gd name="connsiteY11" fmla="*/ 503582 h 1351722"/>
                <a:gd name="connsiteX12" fmla="*/ 1285461 w 1285461"/>
                <a:gd name="connsiteY12" fmla="*/ 0 h 1351722"/>
                <a:gd name="connsiteX13" fmla="*/ 1020418 w 1285461"/>
                <a:gd name="connsiteY13" fmla="*/ 0 h 135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5461" h="1351722">
                  <a:moveTo>
                    <a:pt x="1020418" y="0"/>
                  </a:moveTo>
                  <a:lnTo>
                    <a:pt x="821635" y="265043"/>
                  </a:lnTo>
                  <a:lnTo>
                    <a:pt x="649357" y="357808"/>
                  </a:lnTo>
                  <a:lnTo>
                    <a:pt x="357809" y="490330"/>
                  </a:lnTo>
                  <a:lnTo>
                    <a:pt x="238539" y="715617"/>
                  </a:lnTo>
                  <a:lnTo>
                    <a:pt x="172278" y="914400"/>
                  </a:lnTo>
                  <a:lnTo>
                    <a:pt x="0" y="1086678"/>
                  </a:lnTo>
                  <a:lnTo>
                    <a:pt x="13252" y="1351722"/>
                  </a:lnTo>
                  <a:lnTo>
                    <a:pt x="225287" y="1285461"/>
                  </a:lnTo>
                  <a:lnTo>
                    <a:pt x="371061" y="1126435"/>
                  </a:lnTo>
                  <a:cubicBezTo>
                    <a:pt x="424070" y="980661"/>
                    <a:pt x="424070" y="821635"/>
                    <a:pt x="530087" y="689113"/>
                  </a:cubicBezTo>
                  <a:lnTo>
                    <a:pt x="914400" y="503582"/>
                  </a:lnTo>
                  <a:lnTo>
                    <a:pt x="1285461" y="0"/>
                  </a:lnTo>
                  <a:lnTo>
                    <a:pt x="1020418" y="0"/>
                  </a:ln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657600" y="4161183"/>
              <a:ext cx="1272209" cy="1404730"/>
            </a:xfrm>
            <a:custGeom>
              <a:avLst/>
              <a:gdLst>
                <a:gd name="connsiteX0" fmla="*/ 967409 w 1272209"/>
                <a:gd name="connsiteY0" fmla="*/ 13252 h 1404730"/>
                <a:gd name="connsiteX1" fmla="*/ 1272209 w 1272209"/>
                <a:gd name="connsiteY1" fmla="*/ 0 h 1404730"/>
                <a:gd name="connsiteX2" fmla="*/ 1007165 w 1272209"/>
                <a:gd name="connsiteY2" fmla="*/ 384313 h 1404730"/>
                <a:gd name="connsiteX3" fmla="*/ 755374 w 1272209"/>
                <a:gd name="connsiteY3" fmla="*/ 795130 h 1404730"/>
                <a:gd name="connsiteX4" fmla="*/ 649357 w 1272209"/>
                <a:gd name="connsiteY4" fmla="*/ 940904 h 1404730"/>
                <a:gd name="connsiteX5" fmla="*/ 424070 w 1272209"/>
                <a:gd name="connsiteY5" fmla="*/ 1139687 h 1404730"/>
                <a:gd name="connsiteX6" fmla="*/ 0 w 1272209"/>
                <a:gd name="connsiteY6" fmla="*/ 1404730 h 1404730"/>
                <a:gd name="connsiteX7" fmla="*/ 0 w 1272209"/>
                <a:gd name="connsiteY7" fmla="*/ 1113182 h 1404730"/>
                <a:gd name="connsiteX8" fmla="*/ 384313 w 1272209"/>
                <a:gd name="connsiteY8" fmla="*/ 954156 h 1404730"/>
                <a:gd name="connsiteX9" fmla="*/ 715617 w 1272209"/>
                <a:gd name="connsiteY9" fmla="*/ 477078 h 1404730"/>
                <a:gd name="connsiteX10" fmla="*/ 967409 w 1272209"/>
                <a:gd name="connsiteY10" fmla="*/ 13252 h 140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209" h="1404730">
                  <a:moveTo>
                    <a:pt x="967409" y="13252"/>
                  </a:moveTo>
                  <a:lnTo>
                    <a:pt x="1272209" y="0"/>
                  </a:lnTo>
                  <a:lnTo>
                    <a:pt x="1007165" y="384313"/>
                  </a:lnTo>
                  <a:lnTo>
                    <a:pt x="755374" y="795130"/>
                  </a:lnTo>
                  <a:lnTo>
                    <a:pt x="649357" y="940904"/>
                  </a:lnTo>
                  <a:lnTo>
                    <a:pt x="424070" y="1139687"/>
                  </a:lnTo>
                  <a:lnTo>
                    <a:pt x="0" y="1404730"/>
                  </a:lnTo>
                  <a:lnTo>
                    <a:pt x="0" y="1113182"/>
                  </a:lnTo>
                  <a:lnTo>
                    <a:pt x="384313" y="954156"/>
                  </a:lnTo>
                  <a:lnTo>
                    <a:pt x="715617" y="477078"/>
                  </a:lnTo>
                  <a:lnTo>
                    <a:pt x="967409" y="13252"/>
                  </a:ln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Oval 30"/>
          <p:cNvSpPr/>
          <p:nvPr/>
        </p:nvSpPr>
        <p:spPr>
          <a:xfrm rot="3949619">
            <a:off x="6202680" y="3548539"/>
            <a:ext cx="396240" cy="4774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Box 32"/>
          <p:cNvSpPr txBox="1"/>
          <p:nvPr/>
        </p:nvSpPr>
        <p:spPr>
          <a:xfrm>
            <a:off x="990600" y="6080016"/>
            <a:ext cx="228600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dirty="0" smtClean="0"/>
              <a:t>Arrest</a:t>
            </a:r>
            <a:endParaRPr lang="fr-FR" sz="15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24600" y="3472339"/>
            <a:ext cx="205740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Survival in circulation</a:t>
            </a:r>
            <a:endParaRPr lang="fr-FR" sz="15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43200" y="5336338"/>
            <a:ext cx="1115568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E689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 err="1" smtClean="0"/>
              <a:t>Stroma</a:t>
            </a:r>
            <a:r>
              <a:rPr lang="en-US" sz="1100" b="1" dirty="0" smtClean="0"/>
              <a:t> Secondary Site</a:t>
            </a:r>
            <a:endParaRPr lang="fr-FR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58240" y="3472339"/>
            <a:ext cx="1280160" cy="2551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b="1" i="1" dirty="0" smtClean="0">
                <a:solidFill>
                  <a:srgbClr val="E20000"/>
                </a:solidFill>
              </a:rPr>
              <a:t>Blood Vessels</a:t>
            </a:r>
            <a:endParaRPr lang="fr-FR" sz="1400" b="1" i="1" dirty="0">
              <a:solidFill>
                <a:srgbClr val="E20000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990600" y="1927003"/>
            <a:ext cx="304800" cy="402336"/>
          </a:xfrm>
          <a:prstGeom prst="curvedRightArrow">
            <a:avLst>
              <a:gd name="adj1" fmla="val 25000"/>
              <a:gd name="adj2" fmla="val 57854"/>
              <a:gd name="adj3" fmla="val 25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1851541"/>
            <a:ext cx="109728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i="1" dirty="0" smtClean="0">
                <a:solidFill>
                  <a:srgbClr val="7030A0"/>
                </a:solidFill>
              </a:rPr>
              <a:t>ECM Signaling</a:t>
            </a:r>
            <a:endParaRPr lang="fr-FR" sz="1500" b="1" i="1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20000" y="4823341"/>
            <a:ext cx="1097280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i="1" dirty="0" smtClean="0">
                <a:solidFill>
                  <a:srgbClr val="7030A0"/>
                </a:solidFill>
              </a:rPr>
              <a:t>ECM Signaling</a:t>
            </a:r>
            <a:endParaRPr lang="fr-FR" sz="1500" b="1" i="1" dirty="0">
              <a:solidFill>
                <a:srgbClr val="7030A0"/>
              </a:solidFill>
            </a:endParaRPr>
          </a:p>
        </p:txBody>
      </p:sp>
      <p:sp>
        <p:nvSpPr>
          <p:cNvPr id="36" name="Curved Right Arrow 35"/>
          <p:cNvSpPr/>
          <p:nvPr/>
        </p:nvSpPr>
        <p:spPr>
          <a:xfrm flipH="1">
            <a:off x="7467600" y="4899172"/>
            <a:ext cx="304800" cy="402336"/>
          </a:xfrm>
          <a:prstGeom prst="curvedRightArrow">
            <a:avLst>
              <a:gd name="adj1" fmla="val 25000"/>
              <a:gd name="adj2" fmla="val 57854"/>
              <a:gd name="adj3" fmla="val 25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10200" y="2586325"/>
            <a:ext cx="548640" cy="32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105400" y="2345686"/>
            <a:ext cx="11247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i="1" dirty="0" smtClean="0">
                <a:solidFill>
                  <a:srgbClr val="7030A0"/>
                </a:solidFill>
              </a:rPr>
              <a:t>ECM Remodeling</a:t>
            </a:r>
            <a:endParaRPr lang="fr-FR" sz="1500" b="1" i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0600" y="1338739"/>
            <a:ext cx="228600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</a:rPr>
              <a:t>Tumor Angiogenesis</a:t>
            </a:r>
            <a:endParaRPr lang="fr-FR" sz="1500" b="1" i="1" dirty="0">
              <a:solidFill>
                <a:srgbClr val="FF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32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fr-FR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2880" y="1371600"/>
            <a:ext cx="8778240" cy="413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Segoe Script" pitchFamily="34" charset="0"/>
              <a:buChar char="▪"/>
              <a:defRPr sz="32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Segoe Script" pitchFamily="34" charset="0"/>
              <a:buChar char="▪"/>
              <a:defRPr sz="28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Segoe Script" pitchFamily="34" charset="0"/>
              <a:buChar char="▪"/>
              <a:defRPr sz="24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Segoe Script" pitchFamily="34" charset="0"/>
              <a:buChar char="▪"/>
              <a:defRPr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Segoe Script" pitchFamily="34" charset="0"/>
              <a:buChar char="▪"/>
              <a:defRPr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Insolubility and large size of the ECM proteins have made biochemical analyses challenging.</a:t>
            </a:r>
          </a:p>
          <a:p>
            <a:pPr marL="393700" indent="-393700" defTabSz="174625">
              <a:lnSpc>
                <a:spcPts val="3200"/>
              </a:lnSpc>
              <a:buSzPct val="100000"/>
              <a:buFont typeface="Arial" pitchFamily="34" charset="0"/>
              <a:buChar char="►"/>
            </a:pPr>
            <a:r>
              <a:rPr lang="en-US" sz="2400" i="1" dirty="0" smtClean="0">
                <a:latin typeface="+mj-lt"/>
              </a:rPr>
              <a:t>Turn this to advantage and enrich for ECM proteins and use proteomics to define what is there.</a:t>
            </a:r>
          </a:p>
          <a:p>
            <a:pPr marL="0" indent="0" defTabSz="174625">
              <a:lnSpc>
                <a:spcPts val="3200"/>
              </a:lnSpc>
              <a:buSzPct val="100000"/>
              <a:buNone/>
            </a:pPr>
            <a:endParaRPr lang="en-US" sz="2400" dirty="0" smtClean="0">
              <a:latin typeface="+mj-lt"/>
            </a:endParaRPr>
          </a:p>
          <a:p>
            <a:pPr defTabSz="346075">
              <a:lnSpc>
                <a:spcPts val="3200"/>
              </a:lnSpc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This presents problems of definition – what to include in the definition of ECM.</a:t>
            </a:r>
          </a:p>
          <a:p>
            <a:pPr marL="393700" indent="-393700" defTabSz="346075">
              <a:lnSpc>
                <a:spcPts val="3200"/>
              </a:lnSpc>
              <a:buSzPct val="100000"/>
              <a:buFont typeface="Arial" pitchFamily="34" charset="0"/>
              <a:buChar char="►"/>
            </a:pPr>
            <a:r>
              <a:rPr lang="en-US" sz="2400" i="1" dirty="0" smtClean="0">
                <a:latin typeface="+mj-lt"/>
              </a:rPr>
              <a:t>Want to include all ECM proteins as well as associated proteins such as growth factors, crosslinking enzymes and proteases.  </a:t>
            </a:r>
          </a:p>
          <a:p>
            <a:pPr>
              <a:lnSpc>
                <a:spcPts val="3200"/>
              </a:lnSpc>
              <a:buSzPct val="100000"/>
              <a:buFont typeface="Arial" pitchFamily="34" charset="0"/>
              <a:buChar char="►"/>
            </a:pPr>
            <a:endParaRPr lang="en-US" sz="2400" dirty="0" smtClean="0">
              <a:latin typeface="+mj-lt"/>
            </a:endParaRPr>
          </a:p>
          <a:p>
            <a:pPr algn="ctr">
              <a:lnSpc>
                <a:spcPts val="3200"/>
              </a:lnSpc>
              <a:buSzPct val="100000"/>
              <a:buFont typeface="Arial" pitchFamily="34" charset="0"/>
              <a:buChar char="►"/>
            </a:pPr>
            <a:endParaRPr lang="en-US" sz="2400" dirty="0" smtClean="0">
              <a:latin typeface="+mj-lt"/>
            </a:endParaRPr>
          </a:p>
          <a:p>
            <a:pPr algn="ctr">
              <a:lnSpc>
                <a:spcPts val="3200"/>
              </a:lnSpc>
              <a:buSzPct val="100000"/>
              <a:buFont typeface="Arial" pitchFamily="34" charset="0"/>
              <a:buChar char="►"/>
            </a:pPr>
            <a:endParaRPr lang="en-US" sz="2400" dirty="0" smtClean="0">
              <a:latin typeface="+mj-lt"/>
            </a:endParaRPr>
          </a:p>
          <a:p>
            <a:pPr algn="ctr">
              <a:lnSpc>
                <a:spcPts val="3200"/>
              </a:lnSpc>
              <a:buSzPct val="100000"/>
              <a:buFont typeface="Arial" pitchFamily="34" charset="0"/>
              <a:buChar char="►"/>
            </a:pPr>
            <a:endParaRPr lang="en-US" sz="2400" dirty="0" smtClean="0">
              <a:latin typeface="+mj-lt"/>
            </a:endParaRPr>
          </a:p>
          <a:p>
            <a:pPr algn="ctr">
              <a:lnSpc>
                <a:spcPts val="3200"/>
              </a:lnSpc>
              <a:buSzPct val="100000"/>
              <a:buFont typeface="Arial" pitchFamily="34" charset="0"/>
              <a:buChar char="►"/>
            </a:pPr>
            <a:endParaRPr lang="en-US" sz="2400" dirty="0" smtClean="0">
              <a:latin typeface="+mj-lt"/>
            </a:endParaRPr>
          </a:p>
          <a:p>
            <a:pPr algn="ctr">
              <a:lnSpc>
                <a:spcPts val="3200"/>
              </a:lnSpc>
              <a:buSzPct val="100000"/>
              <a:buFont typeface="Arial" pitchFamily="34" charset="0"/>
              <a:buChar char="►"/>
            </a:pPr>
            <a:endParaRPr lang="en-US" sz="2400" dirty="0" smtClean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6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 idx="4294967295"/>
          </p:nvPr>
        </p:nvSpPr>
        <p:spPr>
          <a:xfrm>
            <a:off x="137160" y="0"/>
            <a:ext cx="8869680" cy="914400"/>
          </a:xfrm>
        </p:spPr>
        <p:txBody>
          <a:bodyPr>
            <a:normAutofit/>
          </a:bodyPr>
          <a:lstStyle/>
          <a:p>
            <a:pPr marL="285750" indent="-285750" algn="ctr"/>
            <a:r>
              <a:rPr lang="en-US" sz="3000" dirty="0"/>
              <a:t>Enrichment of ECM proteins from tissues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" y="9906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ECM </a:t>
            </a:r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proteins are 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largely insoluble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Enrichment </a:t>
            </a:r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of ECM proteins 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by sequential </a:t>
            </a:r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extraction of soluble </a:t>
            </a:r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intracellular proteins </a:t>
            </a:r>
            <a:endParaRPr lang="en-US" sz="2000" u="sng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en-US" sz="2000" u="sng" dirty="0">
              <a:latin typeface="Segoe UI Semibold" pitchFamily="34" charset="0"/>
            </a:endParaRPr>
          </a:p>
        </p:txBody>
      </p:sp>
      <p:grpSp>
        <p:nvGrpSpPr>
          <p:cNvPr id="47" name="Group 14"/>
          <p:cNvGrpSpPr>
            <a:grpSpLocks noChangeAspect="1"/>
          </p:cNvGrpSpPr>
          <p:nvPr/>
        </p:nvGrpSpPr>
        <p:grpSpPr bwMode="auto">
          <a:xfrm>
            <a:off x="929640" y="2209800"/>
            <a:ext cx="2194560" cy="4236482"/>
            <a:chOff x="766189" y="1723311"/>
            <a:chExt cx="2937131" cy="5296318"/>
          </a:xfrm>
        </p:grpSpPr>
        <p:sp>
          <p:nvSpPr>
            <p:cNvPr id="48" name="Freeform 47"/>
            <p:cNvSpPr/>
            <p:nvPr/>
          </p:nvSpPr>
          <p:spPr bwMode="auto">
            <a:xfrm>
              <a:off x="1983195" y="2190099"/>
              <a:ext cx="503120" cy="388991"/>
            </a:xfrm>
            <a:custGeom>
              <a:avLst/>
              <a:gdLst>
                <a:gd name="connsiteX0" fmla="*/ 0 w 555984"/>
                <a:gd name="connsiteY0" fmla="*/ 305791 h 555984"/>
                <a:gd name="connsiteX1" fmla="*/ 125096 w 555984"/>
                <a:gd name="connsiteY1" fmla="*/ 305791 h 555984"/>
                <a:gd name="connsiteX2" fmla="*/ 125096 w 555984"/>
                <a:gd name="connsiteY2" fmla="*/ 0 h 555984"/>
                <a:gd name="connsiteX3" fmla="*/ 430888 w 555984"/>
                <a:gd name="connsiteY3" fmla="*/ 0 h 555984"/>
                <a:gd name="connsiteX4" fmla="*/ 430888 w 555984"/>
                <a:gd name="connsiteY4" fmla="*/ 305791 h 555984"/>
                <a:gd name="connsiteX5" fmla="*/ 555984 w 555984"/>
                <a:gd name="connsiteY5" fmla="*/ 305791 h 555984"/>
                <a:gd name="connsiteX6" fmla="*/ 277992 w 555984"/>
                <a:gd name="connsiteY6" fmla="*/ 555984 h 555984"/>
                <a:gd name="connsiteX7" fmla="*/ 0 w 555984"/>
                <a:gd name="connsiteY7" fmla="*/ 305791 h 55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984" h="555984">
                  <a:moveTo>
                    <a:pt x="0" y="305791"/>
                  </a:moveTo>
                  <a:lnTo>
                    <a:pt x="125096" y="305791"/>
                  </a:lnTo>
                  <a:lnTo>
                    <a:pt x="125096" y="0"/>
                  </a:lnTo>
                  <a:lnTo>
                    <a:pt x="430888" y="0"/>
                  </a:lnTo>
                  <a:lnTo>
                    <a:pt x="430888" y="305791"/>
                  </a:lnTo>
                  <a:lnTo>
                    <a:pt x="555984" y="305791"/>
                  </a:lnTo>
                  <a:lnTo>
                    <a:pt x="277992" y="555984"/>
                  </a:lnTo>
                  <a:lnTo>
                    <a:pt x="0" y="305791"/>
                  </a:lnTo>
                  <a:close/>
                </a:path>
              </a:pathLst>
            </a:custGeom>
            <a:solidFill>
              <a:schemeClr val="bg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0496" tIns="25400" rIns="150496" bIns="163006" spcCol="1270" anchor="ctr"/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fr-FR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983195" y="3409464"/>
              <a:ext cx="503120" cy="388991"/>
            </a:xfrm>
            <a:custGeom>
              <a:avLst/>
              <a:gdLst>
                <a:gd name="connsiteX0" fmla="*/ 0 w 555984"/>
                <a:gd name="connsiteY0" fmla="*/ 305791 h 555984"/>
                <a:gd name="connsiteX1" fmla="*/ 125096 w 555984"/>
                <a:gd name="connsiteY1" fmla="*/ 305791 h 555984"/>
                <a:gd name="connsiteX2" fmla="*/ 125096 w 555984"/>
                <a:gd name="connsiteY2" fmla="*/ 0 h 555984"/>
                <a:gd name="connsiteX3" fmla="*/ 430888 w 555984"/>
                <a:gd name="connsiteY3" fmla="*/ 0 h 555984"/>
                <a:gd name="connsiteX4" fmla="*/ 430888 w 555984"/>
                <a:gd name="connsiteY4" fmla="*/ 305791 h 555984"/>
                <a:gd name="connsiteX5" fmla="*/ 555984 w 555984"/>
                <a:gd name="connsiteY5" fmla="*/ 305791 h 555984"/>
                <a:gd name="connsiteX6" fmla="*/ 277992 w 555984"/>
                <a:gd name="connsiteY6" fmla="*/ 555984 h 555984"/>
                <a:gd name="connsiteX7" fmla="*/ 0 w 555984"/>
                <a:gd name="connsiteY7" fmla="*/ 305791 h 55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984" h="555984">
                  <a:moveTo>
                    <a:pt x="0" y="305791"/>
                  </a:moveTo>
                  <a:lnTo>
                    <a:pt x="125096" y="305791"/>
                  </a:lnTo>
                  <a:lnTo>
                    <a:pt x="125096" y="0"/>
                  </a:lnTo>
                  <a:lnTo>
                    <a:pt x="430888" y="0"/>
                  </a:lnTo>
                  <a:lnTo>
                    <a:pt x="430888" y="305791"/>
                  </a:lnTo>
                  <a:lnTo>
                    <a:pt x="555984" y="305791"/>
                  </a:lnTo>
                  <a:lnTo>
                    <a:pt x="277992" y="555984"/>
                  </a:lnTo>
                  <a:lnTo>
                    <a:pt x="0" y="305791"/>
                  </a:lnTo>
                  <a:close/>
                </a:path>
              </a:pathLst>
            </a:custGeom>
            <a:solidFill>
              <a:schemeClr val="bg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-3580161"/>
                <a:satOff val="16084"/>
                <a:lumOff val="110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0496" tIns="25400" rIns="150496" bIns="163006" spcCol="1270" anchor="ctr"/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fr-FR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983195" y="4628828"/>
              <a:ext cx="503120" cy="388991"/>
            </a:xfrm>
            <a:custGeom>
              <a:avLst/>
              <a:gdLst>
                <a:gd name="connsiteX0" fmla="*/ 0 w 555984"/>
                <a:gd name="connsiteY0" fmla="*/ 305791 h 555984"/>
                <a:gd name="connsiteX1" fmla="*/ 125096 w 555984"/>
                <a:gd name="connsiteY1" fmla="*/ 305791 h 555984"/>
                <a:gd name="connsiteX2" fmla="*/ 125096 w 555984"/>
                <a:gd name="connsiteY2" fmla="*/ 0 h 555984"/>
                <a:gd name="connsiteX3" fmla="*/ 430888 w 555984"/>
                <a:gd name="connsiteY3" fmla="*/ 0 h 555984"/>
                <a:gd name="connsiteX4" fmla="*/ 430888 w 555984"/>
                <a:gd name="connsiteY4" fmla="*/ 305791 h 555984"/>
                <a:gd name="connsiteX5" fmla="*/ 555984 w 555984"/>
                <a:gd name="connsiteY5" fmla="*/ 305791 h 555984"/>
                <a:gd name="connsiteX6" fmla="*/ 277992 w 555984"/>
                <a:gd name="connsiteY6" fmla="*/ 555984 h 555984"/>
                <a:gd name="connsiteX7" fmla="*/ 0 w 555984"/>
                <a:gd name="connsiteY7" fmla="*/ 305791 h 55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984" h="555984">
                  <a:moveTo>
                    <a:pt x="0" y="305791"/>
                  </a:moveTo>
                  <a:lnTo>
                    <a:pt x="125096" y="305791"/>
                  </a:lnTo>
                  <a:lnTo>
                    <a:pt x="125096" y="0"/>
                  </a:lnTo>
                  <a:lnTo>
                    <a:pt x="430888" y="0"/>
                  </a:lnTo>
                  <a:lnTo>
                    <a:pt x="430888" y="305791"/>
                  </a:lnTo>
                  <a:lnTo>
                    <a:pt x="555984" y="305791"/>
                  </a:lnTo>
                  <a:lnTo>
                    <a:pt x="277992" y="555984"/>
                  </a:lnTo>
                  <a:lnTo>
                    <a:pt x="0" y="305791"/>
                  </a:lnTo>
                  <a:close/>
                </a:path>
              </a:pathLst>
            </a:custGeom>
            <a:solidFill>
              <a:schemeClr val="bg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-7160321"/>
                <a:satOff val="32169"/>
                <a:lumOff val="221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0496" tIns="25400" rIns="150496" bIns="163006" spcCol="1270" anchor="ctr"/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fr-FR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983195" y="5848193"/>
              <a:ext cx="503120" cy="388991"/>
            </a:xfrm>
            <a:custGeom>
              <a:avLst/>
              <a:gdLst>
                <a:gd name="connsiteX0" fmla="*/ 0 w 555984"/>
                <a:gd name="connsiteY0" fmla="*/ 305791 h 555984"/>
                <a:gd name="connsiteX1" fmla="*/ 125096 w 555984"/>
                <a:gd name="connsiteY1" fmla="*/ 305791 h 555984"/>
                <a:gd name="connsiteX2" fmla="*/ 125096 w 555984"/>
                <a:gd name="connsiteY2" fmla="*/ 0 h 555984"/>
                <a:gd name="connsiteX3" fmla="*/ 430888 w 555984"/>
                <a:gd name="connsiteY3" fmla="*/ 0 h 555984"/>
                <a:gd name="connsiteX4" fmla="*/ 430888 w 555984"/>
                <a:gd name="connsiteY4" fmla="*/ 305791 h 555984"/>
                <a:gd name="connsiteX5" fmla="*/ 555984 w 555984"/>
                <a:gd name="connsiteY5" fmla="*/ 305791 h 555984"/>
                <a:gd name="connsiteX6" fmla="*/ 277992 w 555984"/>
                <a:gd name="connsiteY6" fmla="*/ 555984 h 555984"/>
                <a:gd name="connsiteX7" fmla="*/ 0 w 555984"/>
                <a:gd name="connsiteY7" fmla="*/ 305791 h 55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984" h="555984">
                  <a:moveTo>
                    <a:pt x="0" y="305791"/>
                  </a:moveTo>
                  <a:lnTo>
                    <a:pt x="125096" y="305791"/>
                  </a:lnTo>
                  <a:lnTo>
                    <a:pt x="125096" y="0"/>
                  </a:lnTo>
                  <a:lnTo>
                    <a:pt x="430888" y="0"/>
                  </a:lnTo>
                  <a:lnTo>
                    <a:pt x="430888" y="305791"/>
                  </a:lnTo>
                  <a:lnTo>
                    <a:pt x="555984" y="305791"/>
                  </a:lnTo>
                  <a:lnTo>
                    <a:pt x="277992" y="555984"/>
                  </a:lnTo>
                  <a:lnTo>
                    <a:pt x="0" y="305791"/>
                  </a:lnTo>
                  <a:close/>
                </a:path>
              </a:pathLst>
            </a:custGeom>
            <a:solidFill>
              <a:schemeClr val="bg1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0496" tIns="25400" rIns="150496" bIns="163006" spcCol="1270" anchor="ctr"/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fr-FR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" name="TextBox 5"/>
            <p:cNvSpPr>
              <a:spLocks noChangeArrowheads="1"/>
            </p:cNvSpPr>
            <p:nvPr/>
          </p:nvSpPr>
          <p:spPr bwMode="auto">
            <a:xfrm>
              <a:off x="766189" y="1723311"/>
              <a:ext cx="2937131" cy="42570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Segoe UI" pitchFamily="34" charset="0"/>
                  <a:ea typeface="Segoe UI" pitchFamily="34" charset="0"/>
                  <a:cs typeface="Segoe UI" pitchFamily="34" charset="0"/>
                </a:rPr>
                <a:t>Tissue: Mechanical Lysis</a:t>
              </a:r>
            </a:p>
          </p:txBody>
        </p:sp>
        <p:sp>
          <p:nvSpPr>
            <p:cNvPr id="54" name="TextBox 6"/>
            <p:cNvSpPr>
              <a:spLocks noChangeArrowheads="1"/>
            </p:cNvSpPr>
            <p:nvPr/>
          </p:nvSpPr>
          <p:spPr bwMode="auto">
            <a:xfrm>
              <a:off x="766189" y="2636462"/>
              <a:ext cx="2937131" cy="7237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Segoe UI" pitchFamily="34" charset="0"/>
                  <a:ea typeface="Segoe UI" pitchFamily="34" charset="0"/>
                  <a:cs typeface="Segoe UI" pitchFamily="34" charset="0"/>
                </a:rPr>
                <a:t>Chemical Lysis </a:t>
              </a:r>
            </a:p>
            <a:p>
              <a:pPr algn="ctr"/>
              <a:r>
                <a:rPr lang="en-US" sz="1400">
                  <a:latin typeface="Segoe UI" pitchFamily="34" charset="0"/>
                  <a:ea typeface="Segoe UI" pitchFamily="34" charset="0"/>
                  <a:cs typeface="Segoe UI" pitchFamily="34" charset="0"/>
                </a:rPr>
                <a:t>(High salt Buffer)</a:t>
              </a:r>
            </a:p>
          </p:txBody>
        </p:sp>
        <p:sp>
          <p:nvSpPr>
            <p:cNvPr id="55" name="TextBox 7"/>
            <p:cNvSpPr>
              <a:spLocks noChangeArrowheads="1"/>
            </p:cNvSpPr>
            <p:nvPr/>
          </p:nvSpPr>
          <p:spPr bwMode="auto">
            <a:xfrm>
              <a:off x="766189" y="3856079"/>
              <a:ext cx="2937131" cy="102169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Segoe UI" pitchFamily="34" charset="0"/>
                  <a:ea typeface="Segoe UI" pitchFamily="34" charset="0"/>
                  <a:cs typeface="Segoe UI" pitchFamily="34" charset="0"/>
                </a:rPr>
                <a:t>Membrane protein solubilization  (DOC, NP-40)</a:t>
              </a:r>
            </a:p>
          </p:txBody>
        </p:sp>
        <p:sp>
          <p:nvSpPr>
            <p:cNvPr id="56" name="TextBox 8"/>
            <p:cNvSpPr>
              <a:spLocks noChangeArrowheads="1"/>
            </p:cNvSpPr>
            <p:nvPr/>
          </p:nvSpPr>
          <p:spPr bwMode="auto">
            <a:xfrm>
              <a:off x="766189" y="5075696"/>
              <a:ext cx="2937131" cy="7237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Segoe UI" pitchFamily="34" charset="0"/>
                  <a:ea typeface="Segoe UI" pitchFamily="34" charset="0"/>
                  <a:cs typeface="Segoe UI" pitchFamily="34" charset="0"/>
                </a:rPr>
                <a:t>Cytoskeletal protein solubilization  (SDS)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89" y="6295929"/>
              <a:ext cx="2937131" cy="7237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Insoluble fraction </a:t>
              </a:r>
            </a:p>
            <a:p>
              <a:pPr marL="2800350" indent="-280035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= ECM-enriched </a:t>
              </a:r>
              <a:r>
                <a:rPr lang="en-US" sz="1400" dirty="0" smtClean="0">
                  <a:solidFill>
                    <a:srgbClr val="FF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fraction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62400" y="3524249"/>
            <a:ext cx="4584824" cy="2590800"/>
            <a:chOff x="3505200" y="3733800"/>
            <a:chExt cx="4584824" cy="2590800"/>
          </a:xfrm>
        </p:grpSpPr>
        <p:cxnSp>
          <p:nvCxnSpPr>
            <p:cNvPr id="78" name="Straight Connector 77"/>
            <p:cNvCxnSpPr/>
            <p:nvPr/>
          </p:nvCxnSpPr>
          <p:spPr bwMode="auto">
            <a:xfrm>
              <a:off x="4176870" y="5101523"/>
              <a:ext cx="265430" cy="127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4176870" y="4669723"/>
              <a:ext cx="265430" cy="254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>
              <a:off x="4176870" y="5954297"/>
              <a:ext cx="265430" cy="254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>
              <a:off x="4176870" y="5552977"/>
              <a:ext cx="265430" cy="127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>
              <a:off x="4176870" y="4489882"/>
              <a:ext cx="265430" cy="254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>
              <a:off x="4176870" y="4061892"/>
              <a:ext cx="265430" cy="127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39" descr="nucleoporine.jpg"/>
            <p:cNvPicPr preferRelativeResize="0">
              <a:picLocks/>
            </p:cNvPicPr>
            <p:nvPr/>
          </p:nvPicPr>
          <p:blipFill>
            <a:blip r:embed="rId3" cstate="print">
              <a:lum bright="30000" contrast="54000"/>
            </a:blip>
            <a:srcRect/>
            <a:stretch>
              <a:fillRect/>
            </a:stretch>
          </p:blipFill>
          <p:spPr bwMode="auto">
            <a:xfrm>
              <a:off x="4349671" y="5454353"/>
              <a:ext cx="1973175" cy="394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Box 14"/>
            <p:cNvSpPr txBox="1">
              <a:spLocks noChangeArrowheads="1"/>
            </p:cNvSpPr>
            <p:nvPr/>
          </p:nvSpPr>
          <p:spPr bwMode="auto">
            <a:xfrm>
              <a:off x="6319644" y="4176192"/>
              <a:ext cx="1518920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>
                  <a:latin typeface="Calibri" pitchFamily="34" charset="0"/>
                  <a:cs typeface="+mn-cs"/>
                </a:rPr>
                <a:t>Tf </a:t>
              </a:r>
              <a:r>
                <a:rPr lang="fr-FR" sz="1600" dirty="0" err="1" smtClean="0">
                  <a:latin typeface="Calibri" pitchFamily="34" charset="0"/>
                  <a:cs typeface="+mn-cs"/>
                </a:rPr>
                <a:t>Receptor</a:t>
              </a:r>
              <a:endParaRPr lang="fr-FR" sz="1400" i="1" dirty="0">
                <a:latin typeface="Calibri" pitchFamily="34" charset="0"/>
                <a:cs typeface="+mn-cs"/>
              </a:endParaRPr>
            </a:p>
          </p:txBody>
        </p:sp>
        <p:sp>
          <p:nvSpPr>
            <p:cNvPr id="68" name="TextBox 15"/>
            <p:cNvSpPr txBox="1">
              <a:spLocks noChangeArrowheads="1"/>
            </p:cNvSpPr>
            <p:nvPr/>
          </p:nvSpPr>
          <p:spPr bwMode="auto">
            <a:xfrm>
              <a:off x="6319644" y="3733800"/>
              <a:ext cx="1756410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 err="1">
                  <a:latin typeface="Calibri" pitchFamily="34" charset="0"/>
                  <a:cs typeface="+mn-cs"/>
                </a:rPr>
                <a:t>Integrin</a:t>
              </a:r>
              <a:r>
                <a:rPr lang="fr-FR" sz="1600" dirty="0">
                  <a:latin typeface="Calibri" pitchFamily="34" charset="0"/>
                  <a:cs typeface="+mn-cs"/>
                </a:rPr>
                <a:t> </a:t>
              </a:r>
              <a:r>
                <a:rPr lang="fr-FR" sz="1600" dirty="0" smtClean="0">
                  <a:latin typeface="Symbol" pitchFamily="18" charset="2"/>
                  <a:cs typeface="+mn-cs"/>
                </a:rPr>
                <a:t>b</a:t>
              </a:r>
              <a:r>
                <a:rPr lang="fr-FR" sz="1600" dirty="0" smtClean="0">
                  <a:latin typeface="Calibri" pitchFamily="34" charset="0"/>
                  <a:cs typeface="+mn-cs"/>
                </a:rPr>
                <a:t>1</a:t>
              </a:r>
              <a:endParaRPr lang="fr-FR" sz="1400" i="1" dirty="0">
                <a:latin typeface="Calibri" pitchFamily="34" charset="0"/>
                <a:cs typeface="+mn-cs"/>
              </a:endParaRPr>
            </a:p>
          </p:txBody>
        </p:sp>
        <p:sp>
          <p:nvSpPr>
            <p:cNvPr id="69" name="TextBox 16"/>
            <p:cNvSpPr txBox="1">
              <a:spLocks noChangeArrowheads="1"/>
            </p:cNvSpPr>
            <p:nvPr/>
          </p:nvSpPr>
          <p:spPr bwMode="auto">
            <a:xfrm>
              <a:off x="6319644" y="5448404"/>
              <a:ext cx="17703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 smtClean="0">
                  <a:latin typeface="Calibri" pitchFamily="34" charset="0"/>
                  <a:cs typeface="+mn-cs"/>
                </a:rPr>
                <a:t>GAPDH</a:t>
              </a:r>
              <a:endParaRPr lang="fr-FR" sz="1400" i="1" dirty="0">
                <a:latin typeface="Calibri" pitchFamily="34" charset="0"/>
                <a:cs typeface="+mn-cs"/>
              </a:endParaRPr>
            </a:p>
          </p:txBody>
        </p:sp>
        <p:sp>
          <p:nvSpPr>
            <p:cNvPr id="70" name="TextBox 35"/>
            <p:cNvSpPr txBox="1">
              <a:spLocks noChangeArrowheads="1"/>
            </p:cNvSpPr>
            <p:nvPr/>
          </p:nvSpPr>
          <p:spPr bwMode="auto">
            <a:xfrm>
              <a:off x="6319644" y="5986046"/>
              <a:ext cx="17703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 smtClean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 smtClean="0">
                  <a:latin typeface="Calibri" pitchFamily="34" charset="0"/>
                  <a:cs typeface="+mn-cs"/>
                </a:rPr>
                <a:t>Histones</a:t>
              </a:r>
              <a:endParaRPr lang="fr-FR" sz="1400" i="1" dirty="0">
                <a:latin typeface="Calibri" pitchFamily="34" charset="0"/>
                <a:cs typeface="+mn-cs"/>
              </a:endParaRPr>
            </a:p>
          </p:txBody>
        </p:sp>
        <p:sp>
          <p:nvSpPr>
            <p:cNvPr id="71" name="TextBox 33"/>
            <p:cNvSpPr txBox="1">
              <a:spLocks noChangeArrowheads="1"/>
            </p:cNvSpPr>
            <p:nvPr/>
          </p:nvSpPr>
          <p:spPr bwMode="auto">
            <a:xfrm>
              <a:off x="6319644" y="5021081"/>
              <a:ext cx="1578610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 err="1" smtClean="0">
                  <a:latin typeface="Calibri" pitchFamily="34" charset="0"/>
                  <a:cs typeface="+mn-cs"/>
                </a:rPr>
                <a:t>Actin</a:t>
              </a:r>
              <a:endParaRPr lang="fr-FR" sz="1400" i="1" dirty="0">
                <a:latin typeface="Calibri" pitchFamily="34" charset="0"/>
                <a:cs typeface="+mn-cs"/>
              </a:endParaRPr>
            </a:p>
          </p:txBody>
        </p:sp>
        <p:sp>
          <p:nvSpPr>
            <p:cNvPr id="72" name="TextBox 31"/>
            <p:cNvSpPr txBox="1">
              <a:spLocks noChangeArrowheads="1"/>
            </p:cNvSpPr>
            <p:nvPr/>
          </p:nvSpPr>
          <p:spPr bwMode="auto">
            <a:xfrm>
              <a:off x="6319644" y="4640081"/>
              <a:ext cx="1756410" cy="338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 err="1" smtClean="0">
                  <a:latin typeface="Calibri" pitchFamily="34" charset="0"/>
                  <a:cs typeface="+mn-cs"/>
                </a:rPr>
                <a:t>Tubulin</a:t>
              </a:r>
              <a:endParaRPr lang="fr-FR" sz="1400" i="1" dirty="0">
                <a:latin typeface="Calibri" pitchFamily="34" charset="0"/>
                <a:cs typeface="+mn-cs"/>
              </a:endParaRPr>
            </a:p>
          </p:txBody>
        </p:sp>
        <p:pic>
          <p:nvPicPr>
            <p:cNvPr id="73" name="Picture 7" descr="Itg b1.jpg"/>
            <p:cNvPicPr>
              <a:picLocks noChangeAspect="1"/>
            </p:cNvPicPr>
            <p:nvPr/>
          </p:nvPicPr>
          <p:blipFill>
            <a:blip r:embed="rId4" cstate="print">
              <a:lum bright="34000" contrast="60000"/>
            </a:blip>
            <a:srcRect/>
            <a:stretch>
              <a:fillRect/>
            </a:stretch>
          </p:blipFill>
          <p:spPr bwMode="auto">
            <a:xfrm>
              <a:off x="4349687" y="3739312"/>
              <a:ext cx="1972449" cy="395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39" descr="TfR.jpg"/>
            <p:cNvPicPr>
              <a:picLocks noChangeAspect="1"/>
            </p:cNvPicPr>
            <p:nvPr/>
          </p:nvPicPr>
          <p:blipFill>
            <a:blip r:embed="rId5" cstate="print">
              <a:lum bright="32000" contrast="60000"/>
            </a:blip>
            <a:srcRect/>
            <a:stretch>
              <a:fillRect/>
            </a:stretch>
          </p:blipFill>
          <p:spPr bwMode="auto">
            <a:xfrm>
              <a:off x="4349687" y="4147023"/>
              <a:ext cx="1972449" cy="395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34" descr="histones.jpg"/>
            <p:cNvPicPr>
              <a:picLocks noChangeAspect="1"/>
            </p:cNvPicPr>
            <p:nvPr/>
          </p:nvPicPr>
          <p:blipFill>
            <a:blip r:embed="rId6" cstate="print">
              <a:lum bright="34000" contrast="54000"/>
            </a:blip>
            <a:srcRect/>
            <a:stretch>
              <a:fillRect/>
            </a:stretch>
          </p:blipFill>
          <p:spPr bwMode="auto">
            <a:xfrm>
              <a:off x="4349687" y="5904722"/>
              <a:ext cx="1972449" cy="395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2" descr="actin.jpg"/>
            <p:cNvPicPr>
              <a:picLocks noChangeAspect="1"/>
            </p:cNvPicPr>
            <p:nvPr/>
          </p:nvPicPr>
          <p:blipFill>
            <a:blip r:embed="rId7" cstate="print">
              <a:lum bright="34000" contrast="54000"/>
            </a:blip>
            <a:srcRect/>
            <a:stretch>
              <a:fillRect/>
            </a:stretch>
          </p:blipFill>
          <p:spPr bwMode="auto">
            <a:xfrm>
              <a:off x="4349687" y="5015187"/>
              <a:ext cx="1972449" cy="395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12" descr="vimentin.jpg"/>
            <p:cNvPicPr>
              <a:picLocks noChangeAspect="1"/>
            </p:cNvPicPr>
            <p:nvPr/>
          </p:nvPicPr>
          <p:blipFill>
            <a:blip r:embed="rId8" cstate="print">
              <a:lum bright="34000" contrast="54000"/>
            </a:blip>
            <a:srcRect/>
            <a:stretch>
              <a:fillRect/>
            </a:stretch>
          </p:blipFill>
          <p:spPr bwMode="auto">
            <a:xfrm>
              <a:off x="4349687" y="4586570"/>
              <a:ext cx="1972449" cy="395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Box 24"/>
            <p:cNvSpPr txBox="1">
              <a:spLocks noChangeArrowheads="1"/>
            </p:cNvSpPr>
            <p:nvPr/>
          </p:nvSpPr>
          <p:spPr bwMode="auto">
            <a:xfrm>
              <a:off x="3505200" y="5821849"/>
              <a:ext cx="708500" cy="22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 dirty="0">
                  <a:latin typeface="Calibri" pitchFamily="34" charset="0"/>
                </a:rPr>
                <a:t>16kDa</a:t>
              </a:r>
            </a:p>
          </p:txBody>
        </p:sp>
        <p:sp>
          <p:nvSpPr>
            <p:cNvPr id="85" name="TextBox 25"/>
            <p:cNvSpPr txBox="1">
              <a:spLocks noChangeArrowheads="1"/>
            </p:cNvSpPr>
            <p:nvPr/>
          </p:nvSpPr>
          <p:spPr bwMode="auto">
            <a:xfrm>
              <a:off x="3505200" y="5431623"/>
              <a:ext cx="708500" cy="22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 dirty="0">
                  <a:latin typeface="Calibri" pitchFamily="34" charset="0"/>
                </a:rPr>
                <a:t>38kDa</a:t>
              </a:r>
            </a:p>
          </p:txBody>
        </p:sp>
        <p:sp>
          <p:nvSpPr>
            <p:cNvPr id="86" name="TextBox 26"/>
            <p:cNvSpPr txBox="1">
              <a:spLocks noChangeArrowheads="1"/>
            </p:cNvSpPr>
            <p:nvPr/>
          </p:nvSpPr>
          <p:spPr bwMode="auto">
            <a:xfrm>
              <a:off x="3505200" y="4957152"/>
              <a:ext cx="708500" cy="22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>
                  <a:latin typeface="Calibri" pitchFamily="34" charset="0"/>
                </a:rPr>
                <a:t>49kDa</a:t>
              </a:r>
            </a:p>
          </p:txBody>
        </p:sp>
        <p:sp>
          <p:nvSpPr>
            <p:cNvPr id="87" name="TextBox 27"/>
            <p:cNvSpPr txBox="1">
              <a:spLocks noChangeArrowheads="1"/>
            </p:cNvSpPr>
            <p:nvPr/>
          </p:nvSpPr>
          <p:spPr bwMode="auto">
            <a:xfrm>
              <a:off x="3505200" y="4525163"/>
              <a:ext cx="708500" cy="22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 dirty="0">
                  <a:latin typeface="Calibri" pitchFamily="34" charset="0"/>
                </a:rPr>
                <a:t>55kDa</a:t>
              </a:r>
            </a:p>
          </p:txBody>
        </p:sp>
        <p:sp>
          <p:nvSpPr>
            <p:cNvPr id="88" name="TextBox 28"/>
            <p:cNvSpPr txBox="1">
              <a:spLocks noChangeArrowheads="1"/>
            </p:cNvSpPr>
            <p:nvPr/>
          </p:nvSpPr>
          <p:spPr bwMode="auto">
            <a:xfrm>
              <a:off x="3505200" y="4340090"/>
              <a:ext cx="708500" cy="22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>
                  <a:latin typeface="Calibri" pitchFamily="34" charset="0"/>
                </a:rPr>
                <a:t>83kDa</a:t>
              </a:r>
            </a:p>
          </p:txBody>
        </p:sp>
        <p:sp>
          <p:nvSpPr>
            <p:cNvPr id="89" name="TextBox 29"/>
            <p:cNvSpPr txBox="1">
              <a:spLocks noChangeArrowheads="1"/>
            </p:cNvSpPr>
            <p:nvPr/>
          </p:nvSpPr>
          <p:spPr bwMode="auto">
            <a:xfrm>
              <a:off x="3505200" y="3929699"/>
              <a:ext cx="708500" cy="22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 dirty="0">
                  <a:latin typeface="Calibri" pitchFamily="34" charset="0"/>
                </a:rPr>
                <a:t>120kDa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39540" y="1524000"/>
            <a:ext cx="4899660" cy="2000249"/>
            <a:chOff x="3482340" y="1733551"/>
            <a:chExt cx="4899660" cy="2000249"/>
          </a:xfrm>
        </p:grpSpPr>
        <p:cxnSp>
          <p:nvCxnSpPr>
            <p:cNvPr id="91" name="Straight Connector 5"/>
            <p:cNvCxnSpPr>
              <a:cxnSpLocks noChangeAspect="1"/>
            </p:cNvCxnSpPr>
            <p:nvPr/>
          </p:nvCxnSpPr>
          <p:spPr bwMode="auto">
            <a:xfrm>
              <a:off x="4154170" y="3657600"/>
              <a:ext cx="265430" cy="127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cxnSpLocks noChangeAspect="1"/>
            </p:cNvCxnSpPr>
            <p:nvPr/>
          </p:nvCxnSpPr>
          <p:spPr bwMode="auto">
            <a:xfrm>
              <a:off x="4154170" y="3201670"/>
              <a:ext cx="265430" cy="254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11"/>
            <p:cNvSpPr txBox="1">
              <a:spLocks noChangeAspect="1" noChangeArrowheads="1"/>
            </p:cNvSpPr>
            <p:nvPr/>
          </p:nvSpPr>
          <p:spPr bwMode="auto">
            <a:xfrm rot="18805631">
              <a:off x="6006221" y="2107718"/>
              <a:ext cx="1113790" cy="38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 dirty="0">
                  <a:latin typeface="Calibri" pitchFamily="34" charset="0"/>
                </a:rPr>
                <a:t>ECM-</a:t>
              </a:r>
              <a:r>
                <a:rPr lang="fr-FR" sz="1400" b="1" dirty="0" err="1">
                  <a:latin typeface="Calibri" pitchFamily="34" charset="0"/>
                </a:rPr>
                <a:t>rich</a:t>
              </a:r>
              <a:endParaRPr lang="fr-FR" sz="1400" b="1" dirty="0">
                <a:latin typeface="Calibri" pitchFamily="34" charset="0"/>
              </a:endParaRPr>
            </a:p>
            <a:p>
              <a:r>
                <a:rPr lang="fr-FR" sz="1400" b="1" dirty="0">
                  <a:latin typeface="Calibri" pitchFamily="34" charset="0"/>
                </a:rPr>
                <a:t> Fraction</a:t>
              </a:r>
            </a:p>
          </p:txBody>
        </p:sp>
        <p:sp>
          <p:nvSpPr>
            <p:cNvPr id="59" name="TextBox 10"/>
            <p:cNvSpPr txBox="1">
              <a:spLocks noChangeAspect="1" noChangeArrowheads="1"/>
            </p:cNvSpPr>
            <p:nvPr/>
          </p:nvSpPr>
          <p:spPr bwMode="auto">
            <a:xfrm rot="18805631">
              <a:off x="4005452" y="2096771"/>
              <a:ext cx="1115060" cy="38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 dirty="0" err="1">
                  <a:latin typeface="Calibri" pitchFamily="34" charset="0"/>
                </a:rPr>
                <a:t>Whole</a:t>
              </a:r>
              <a:r>
                <a:rPr lang="fr-FR" sz="1400" b="1" dirty="0">
                  <a:latin typeface="Calibri" pitchFamily="34" charset="0"/>
                </a:rPr>
                <a:t> </a:t>
              </a:r>
              <a:r>
                <a:rPr lang="fr-FR" sz="1400" b="1" dirty="0" err="1">
                  <a:latin typeface="Calibri" pitchFamily="34" charset="0"/>
                </a:rPr>
                <a:t>lung</a:t>
              </a:r>
              <a:r>
                <a:rPr lang="fr-FR" sz="1400" b="1" dirty="0">
                  <a:latin typeface="Calibri" pitchFamily="34" charset="0"/>
                </a:rPr>
                <a:t> </a:t>
              </a:r>
              <a:r>
                <a:rPr lang="fr-FR" sz="1400" b="1" dirty="0" err="1">
                  <a:latin typeface="Calibri" pitchFamily="34" charset="0"/>
                </a:rPr>
                <a:t>extract</a:t>
              </a:r>
              <a:endParaRPr lang="fr-FR" sz="1400" b="1" dirty="0">
                <a:latin typeface="Calibri" pitchFamily="34" charset="0"/>
              </a:endParaRPr>
            </a:p>
          </p:txBody>
        </p:sp>
        <p:sp>
          <p:nvSpPr>
            <p:cNvPr id="60" name="TextBox 13"/>
            <p:cNvSpPr txBox="1">
              <a:spLocks noChangeAspect="1" noChangeArrowheads="1"/>
            </p:cNvSpPr>
            <p:nvPr/>
          </p:nvSpPr>
          <p:spPr bwMode="auto">
            <a:xfrm>
              <a:off x="6319644" y="3352800"/>
              <a:ext cx="19843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 err="1">
                  <a:latin typeface="Calibri" pitchFamily="34" charset="0"/>
                  <a:cs typeface="+mn-cs"/>
                </a:rPr>
                <a:t>Laminin</a:t>
              </a:r>
              <a:r>
                <a:rPr lang="fr-FR" sz="1600" dirty="0">
                  <a:latin typeface="Calibri" pitchFamily="34" charset="0"/>
                  <a:cs typeface="+mn-cs"/>
                </a:rPr>
                <a:t> </a:t>
              </a:r>
              <a:r>
                <a:rPr lang="fr-FR" sz="1400" i="1" dirty="0">
                  <a:latin typeface="Calibri" pitchFamily="34" charset="0"/>
                  <a:cs typeface="+mn-cs"/>
                </a:rPr>
                <a:t>(ECM)</a:t>
              </a:r>
              <a:endParaRPr lang="fr-FR" sz="1600" i="1" dirty="0">
                <a:latin typeface="Calibri" pitchFamily="34" charset="0"/>
                <a:cs typeface="+mn-cs"/>
              </a:endParaRPr>
            </a:p>
          </p:txBody>
        </p:sp>
        <p:sp>
          <p:nvSpPr>
            <p:cNvPr id="61" name="TextBox 17"/>
            <p:cNvSpPr txBox="1">
              <a:spLocks noChangeAspect="1" noChangeArrowheads="1"/>
            </p:cNvSpPr>
            <p:nvPr/>
          </p:nvSpPr>
          <p:spPr bwMode="auto">
            <a:xfrm>
              <a:off x="6319644" y="2903220"/>
              <a:ext cx="20623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latin typeface="Wingdings" pitchFamily="2" charset="2"/>
                  <a:cs typeface="+mn-cs"/>
                </a:rPr>
                <a:t>ç </a:t>
              </a:r>
              <a:r>
                <a:rPr lang="fr-FR" sz="1600" dirty="0">
                  <a:latin typeface="Calibri" pitchFamily="34" charset="0"/>
                  <a:cs typeface="+mn-cs"/>
                </a:rPr>
                <a:t>Collagen VI </a:t>
              </a:r>
              <a:r>
                <a:rPr lang="fr-FR" sz="1400" i="1" dirty="0">
                  <a:latin typeface="Calibri" pitchFamily="34" charset="0"/>
                  <a:cs typeface="+mn-cs"/>
                </a:rPr>
                <a:t>(ECM)</a:t>
              </a:r>
            </a:p>
          </p:txBody>
        </p:sp>
        <p:sp>
          <p:nvSpPr>
            <p:cNvPr id="62" name="TextBox 68"/>
            <p:cNvSpPr txBox="1">
              <a:spLocks noChangeAspect="1" noChangeArrowheads="1"/>
            </p:cNvSpPr>
            <p:nvPr/>
          </p:nvSpPr>
          <p:spPr bwMode="auto">
            <a:xfrm>
              <a:off x="4657218" y="2372380"/>
              <a:ext cx="14781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i="1" dirty="0" smtClean="0">
                  <a:latin typeface="Calibri" pitchFamily="34" charset="0"/>
                </a:rPr>
                <a:t>Extraction </a:t>
              </a:r>
              <a:r>
                <a:rPr lang="fr-FR" sz="1400" i="1" dirty="0" err="1" smtClean="0">
                  <a:latin typeface="Calibri" pitchFamily="34" charset="0"/>
                </a:rPr>
                <a:t>Steps</a:t>
              </a:r>
              <a:endParaRPr lang="fr-FR" sz="1400" i="1" dirty="0" smtClean="0">
                <a:latin typeface="Calibri" pitchFamily="34" charset="0"/>
              </a:endParaRPr>
            </a:p>
            <a:p>
              <a:pPr algn="ctr"/>
              <a:r>
                <a:rPr lang="en-US" sz="1400" i="1" dirty="0" smtClean="0">
                  <a:latin typeface="Calibri" pitchFamily="34" charset="0"/>
                </a:rPr>
                <a:t>1     2     3        4 </a:t>
              </a:r>
              <a:endParaRPr lang="fr-FR" sz="1400" i="1" dirty="0">
                <a:latin typeface="Calibri" pitchFamily="34" charset="0"/>
              </a:endParaRPr>
            </a:p>
          </p:txBody>
        </p:sp>
        <p:pic>
          <p:nvPicPr>
            <p:cNvPr id="63" name="Picture 4" descr="col6.jpg"/>
            <p:cNvPicPr>
              <a:picLocks noChangeAspect="1"/>
            </p:cNvPicPr>
            <p:nvPr/>
          </p:nvPicPr>
          <p:blipFill>
            <a:blip r:embed="rId9" cstate="print">
              <a:lum bright="34000" contrast="40000"/>
            </a:blip>
            <a:srcRect/>
            <a:stretch>
              <a:fillRect/>
            </a:stretch>
          </p:blipFill>
          <p:spPr bwMode="auto">
            <a:xfrm>
              <a:off x="4341813" y="2846819"/>
              <a:ext cx="1972310" cy="394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8" descr="LN.jpg"/>
            <p:cNvPicPr>
              <a:picLocks noChangeAspect="1"/>
            </p:cNvPicPr>
            <p:nvPr/>
          </p:nvPicPr>
          <p:blipFill>
            <a:blip r:embed="rId10" cstate="print">
              <a:lum bright="34000" contrast="54000"/>
            </a:blip>
            <a:srcRect/>
            <a:stretch>
              <a:fillRect/>
            </a:stretch>
          </p:blipFill>
          <p:spPr bwMode="auto">
            <a:xfrm>
              <a:off x="4341813" y="3297986"/>
              <a:ext cx="1972310" cy="396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Box 4"/>
            <p:cNvSpPr txBox="1">
              <a:spLocks noChangeAspect="1" noChangeArrowheads="1"/>
            </p:cNvSpPr>
            <p:nvPr/>
          </p:nvSpPr>
          <p:spPr bwMode="auto">
            <a:xfrm>
              <a:off x="3482340" y="3512820"/>
              <a:ext cx="708660" cy="220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 dirty="0">
                  <a:latin typeface="Calibri" pitchFamily="34" charset="0"/>
                </a:rPr>
                <a:t>180kDa</a:t>
              </a:r>
            </a:p>
          </p:txBody>
        </p:sp>
        <p:sp>
          <p:nvSpPr>
            <p:cNvPr id="92" name="TextBox 6"/>
            <p:cNvSpPr txBox="1">
              <a:spLocks noChangeAspect="1" noChangeArrowheads="1"/>
            </p:cNvSpPr>
            <p:nvPr/>
          </p:nvSpPr>
          <p:spPr bwMode="auto">
            <a:xfrm>
              <a:off x="3482340" y="3055620"/>
              <a:ext cx="708660" cy="220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200" dirty="0">
                  <a:latin typeface="Calibri" pitchFamily="34" charset="0"/>
                </a:rPr>
                <a:t>180kDa</a:t>
              </a:r>
            </a:p>
          </p:txBody>
        </p:sp>
      </p:grpSp>
      <p:sp>
        <p:nvSpPr>
          <p:cNvPr id="94" name="TextBox 93"/>
          <p:cNvSpPr txBox="1">
            <a:spLocks noChangeAspect="1" noChangeArrowheads="1"/>
          </p:cNvSpPr>
          <p:nvPr/>
        </p:nvSpPr>
        <p:spPr bwMode="auto">
          <a:xfrm>
            <a:off x="4632960" y="6188710"/>
            <a:ext cx="237744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rPr>
              <a:t> </a:t>
            </a:r>
            <a:r>
              <a:rPr lang="en-US" b="1" i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ECM proteins: 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8-fold enrichment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446520" y="2537931"/>
            <a:ext cx="365760" cy="362840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1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 idx="4294967295"/>
          </p:nvPr>
        </p:nvSpPr>
        <p:spPr>
          <a:xfrm>
            <a:off x="137160" y="0"/>
            <a:ext cx="8869680" cy="9144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Peptide Separation by Off Gel Electrophoresis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200112"/>
              </p:ext>
            </p:extLst>
          </p:nvPr>
        </p:nvGraphicFramePr>
        <p:xfrm>
          <a:off x="1695450" y="2290763"/>
          <a:ext cx="5572125" cy="1243013"/>
        </p:xfrm>
        <a:graphic>
          <a:graphicData uri="http://schemas.openxmlformats.org/drawingml/2006/table">
            <a:tbl>
              <a:tblPr/>
              <a:tblGrid>
                <a:gridCol w="557213"/>
                <a:gridCol w="557212"/>
                <a:gridCol w="557213"/>
                <a:gridCol w="557212"/>
                <a:gridCol w="557213"/>
                <a:gridCol w="557212"/>
                <a:gridCol w="557213"/>
                <a:gridCol w="557212"/>
                <a:gridCol w="557213"/>
                <a:gridCol w="557212"/>
              </a:tblGrid>
              <a:tr h="1243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81125" y="2452688"/>
            <a:ext cx="6357938" cy="2214562"/>
            <a:chOff x="437563" y="2933048"/>
            <a:chExt cx="6000792" cy="1508093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929014" y="4013037"/>
              <a:ext cx="5071831" cy="108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6"/>
            <p:cNvSpPr/>
            <p:nvPr/>
          </p:nvSpPr>
          <p:spPr>
            <a:xfrm>
              <a:off x="437563" y="3520069"/>
              <a:ext cx="6000792" cy="33729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2000">
                  <a:schemeClr val="bg1">
                    <a:lumMod val="85000"/>
                  </a:schemeClr>
                </a:gs>
                <a:gs pos="25000">
                  <a:schemeClr val="bg1">
                    <a:lumMod val="75000"/>
                  </a:schemeClr>
                </a:gs>
                <a:gs pos="50000">
                  <a:schemeClr val="bg1">
                    <a:lumMod val="65000"/>
                  </a:schemeClr>
                </a:gs>
                <a:gs pos="62000">
                  <a:schemeClr val="bg1">
                    <a:lumMod val="50000"/>
                  </a:schemeClr>
                </a:gs>
                <a:gs pos="75000">
                  <a:schemeClr val="tx1">
                    <a:lumMod val="65000"/>
                    <a:lumOff val="35000"/>
                  </a:schemeClr>
                </a:gs>
                <a:gs pos="82001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266" y="2933048"/>
              <a:ext cx="5239643" cy="583778"/>
            </a:xfrm>
            <a:prstGeom prst="rect">
              <a:avLst/>
            </a:prstGeom>
            <a:solidFill>
              <a:srgbClr val="00DFDA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9014" y="4071415"/>
              <a:ext cx="5071831" cy="3697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i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pH gradient</a:t>
              </a:r>
              <a:endParaRPr lang="en-US" b="1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9485" name="TextBox 9"/>
          <p:cNvSpPr txBox="1">
            <a:spLocks noChangeArrowheads="1"/>
          </p:cNvSpPr>
          <p:nvPr/>
        </p:nvSpPr>
        <p:spPr bwMode="auto">
          <a:xfrm>
            <a:off x="3629025" y="3455988"/>
            <a:ext cx="157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i="1" dirty="0">
                <a:solidFill>
                  <a:schemeClr val="bg1"/>
                </a:solidFill>
                <a:latin typeface="Calibri" pitchFamily="34" charset="0"/>
              </a:rPr>
              <a:t>IPG gel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</a:rPr>
              <a:t>strip</a:t>
            </a:r>
            <a:endParaRPr lang="en-US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1981200" y="2819400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2552700" y="2968625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38325" y="3105150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8388" y="3033713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2981325" y="2647950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Diamond 15"/>
          <p:cNvSpPr/>
          <p:nvPr/>
        </p:nvSpPr>
        <p:spPr>
          <a:xfrm>
            <a:off x="3552825" y="2819400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52763" y="3176588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24263" y="3105150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Diamond 18"/>
          <p:cNvSpPr/>
          <p:nvPr/>
        </p:nvSpPr>
        <p:spPr>
          <a:xfrm>
            <a:off x="3981450" y="2819400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Diamond 19"/>
          <p:cNvSpPr/>
          <p:nvPr/>
        </p:nvSpPr>
        <p:spPr>
          <a:xfrm>
            <a:off x="4552950" y="2747963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24325" y="3105150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24388" y="3033713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Diamond 22"/>
          <p:cNvSpPr/>
          <p:nvPr/>
        </p:nvSpPr>
        <p:spPr>
          <a:xfrm>
            <a:off x="5087938" y="2890838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5730875" y="2897188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302250" y="3076575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02313" y="3148013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6302375" y="3111500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6873875" y="2968625"/>
            <a:ext cx="107950" cy="10795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16688" y="2647950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088188" y="3033713"/>
            <a:ext cx="107950" cy="1079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552575" y="1243013"/>
            <a:ext cx="5857875" cy="2071687"/>
            <a:chOff x="2691439" y="1315015"/>
            <a:chExt cx="5857916" cy="2071702"/>
          </a:xfrm>
        </p:grpSpPr>
        <p:cxnSp>
          <p:nvCxnSpPr>
            <p:cNvPr id="32" name="Straight Connector 31"/>
            <p:cNvCxnSpPr/>
            <p:nvPr/>
          </p:nvCxnSpPr>
          <p:spPr>
            <a:xfrm rot="5400000" flipH="1" flipV="1">
              <a:off x="1869902" y="2565180"/>
              <a:ext cx="16430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7727818" y="2565180"/>
              <a:ext cx="16430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691439" y="1743643"/>
              <a:ext cx="27527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899799" y="1743643"/>
              <a:ext cx="2640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537846" y="1672206"/>
              <a:ext cx="7143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264001" y="1779362"/>
              <a:ext cx="3571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2338388" y="3490913"/>
            <a:ext cx="1500187" cy="981075"/>
            <a:chOff x="3071802" y="3805620"/>
            <a:chExt cx="1500198" cy="980702"/>
          </a:xfrm>
        </p:grpSpPr>
        <p:cxnSp>
          <p:nvCxnSpPr>
            <p:cNvPr id="39" name="Straight Arrow Connector 38"/>
            <p:cNvCxnSpPr/>
            <p:nvPr/>
          </p:nvCxnSpPr>
          <p:spPr>
            <a:xfrm rot="16200000" flipV="1">
              <a:off x="3571966" y="4054762"/>
              <a:ext cx="499872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14" name="TextBox 39"/>
            <p:cNvSpPr txBox="1">
              <a:spLocks noChangeArrowheads="1"/>
            </p:cNvSpPr>
            <p:nvPr/>
          </p:nvSpPr>
          <p:spPr bwMode="auto">
            <a:xfrm>
              <a:off x="3071802" y="4447768"/>
              <a:ext cx="15001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 b="1" dirty="0" err="1" smtClean="0">
                  <a:solidFill>
                    <a:srgbClr val="FF0000"/>
                  </a:solidFill>
                  <a:latin typeface="Calibri" pitchFamily="34" charset="0"/>
                </a:rPr>
                <a:t>pI</a:t>
              </a:r>
              <a:r>
                <a:rPr lang="fr-FR" sz="1600" b="1" dirty="0" smtClean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fr-FR" sz="1600" b="1" dirty="0">
                  <a:solidFill>
                    <a:srgbClr val="FF0000"/>
                  </a:solidFill>
                  <a:latin typeface="Calibri" pitchFamily="34" charset="0"/>
                </a:rPr>
                <a:t>(A)</a:t>
              </a:r>
              <a:endParaRPr lang="en-US" sz="1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31" name="Group 40"/>
          <p:cNvGrpSpPr>
            <a:grpSpLocks/>
          </p:cNvGrpSpPr>
          <p:nvPr/>
        </p:nvGrpSpPr>
        <p:grpSpPr bwMode="auto">
          <a:xfrm>
            <a:off x="5695950" y="3490913"/>
            <a:ext cx="1500188" cy="981075"/>
            <a:chOff x="6429388" y="3786190"/>
            <a:chExt cx="1500198" cy="980702"/>
          </a:xfrm>
        </p:grpSpPr>
        <p:cxnSp>
          <p:nvCxnSpPr>
            <p:cNvPr id="42" name="Straight Arrow Connector 41"/>
            <p:cNvCxnSpPr/>
            <p:nvPr/>
          </p:nvCxnSpPr>
          <p:spPr>
            <a:xfrm rot="16200000" flipV="1">
              <a:off x="6929551" y="4035332"/>
              <a:ext cx="499872" cy="158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12" name="TextBox 42"/>
            <p:cNvSpPr txBox="1">
              <a:spLocks noChangeArrowheads="1"/>
            </p:cNvSpPr>
            <p:nvPr/>
          </p:nvSpPr>
          <p:spPr bwMode="auto">
            <a:xfrm>
              <a:off x="6429388" y="4428338"/>
              <a:ext cx="15001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 b="1" dirty="0" err="1" smtClean="0">
                  <a:solidFill>
                    <a:srgbClr val="7030A0"/>
                  </a:solidFill>
                  <a:latin typeface="Calibri" pitchFamily="34" charset="0"/>
                </a:rPr>
                <a:t>pI</a:t>
              </a:r>
              <a:r>
                <a:rPr lang="fr-FR" sz="1600" b="1" dirty="0" smtClean="0">
                  <a:solidFill>
                    <a:srgbClr val="7030A0"/>
                  </a:solidFill>
                  <a:latin typeface="Calibri" pitchFamily="34" charset="0"/>
                </a:rPr>
                <a:t> </a:t>
              </a:r>
              <a:r>
                <a:rPr lang="fr-FR" sz="1600" b="1" dirty="0">
                  <a:solidFill>
                    <a:srgbClr val="7030A0"/>
                  </a:solidFill>
                  <a:latin typeface="Calibri" pitchFamily="34" charset="0"/>
                </a:rPr>
                <a:t>(B)</a:t>
              </a:r>
              <a:endParaRPr lang="en-US" sz="1600" b="1" dirty="0">
                <a:solidFill>
                  <a:srgbClr val="7030A0"/>
                </a:solidFill>
                <a:latin typeface="Calibri" pitchFamily="34" charset="0"/>
              </a:endParaRPr>
            </a:p>
          </p:txBody>
        </p:sp>
      </p:grpSp>
      <p:sp>
        <p:nvSpPr>
          <p:cNvPr id="44" name="Lightning Bolt 43"/>
          <p:cNvSpPr/>
          <p:nvPr/>
        </p:nvSpPr>
        <p:spPr>
          <a:xfrm flipH="1">
            <a:off x="4338638" y="1219200"/>
            <a:ext cx="357187" cy="928688"/>
          </a:xfrm>
          <a:prstGeom prst="lightningBol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255044" y="4800600"/>
            <a:ext cx="460295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 50-100ug </a:t>
            </a:r>
            <a:r>
              <a:rPr lang="en-US" sz="2000" dirty="0">
                <a:latin typeface="Calibri" pitchFamily="34" charset="0"/>
              </a:rPr>
              <a:t>total peptide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 12 fractions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</a:rPr>
              <a:t>pI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3-10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 Each fraction analyzed by LC-MS/MS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526E-6 L -4.44444E-6 0.11514 L 0.09827 0.11514 L 0.09827 -0.00671 " pathEditMode="relative" ptsTypes="AA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7052E-6 L -1.94444E-6 0.08809 L 0.04583 0.0904 L 0.04583 0.02034 " pathEditMode="relative" ptsTypes="AAAA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51 0.02312 -0.00087 0.0474 0.00503 0.07006 C 0.00382 0.08486 0 0.09827 0 0.11283 L -0.06945 0.11283 L -0.06615 0.01803 " pathEditMode="relative" ptsTypes="ffAAA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41618E-6 C -0.00225 0.03839 -0.0033 0.07654 -0.0033 0.11515 L -0.11857 0.12186 L -0.11857 -0.02265 " pathEditMode="relative" ptsTypes="fAAA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9191E-6 C 0.00087 0.03838 0.00347 0.07676 0.00347 0.11514 L -0.16094 0.11514 L -0.16094 1.79191E-6 " pathEditMode="relative" ptsTypes="fAAA">
                                      <p:cBhvr>
                                        <p:cTn id="1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7052E-6 C -0.00087 0.01664 -0.0033 0.03306 -0.0033 0.04971 C -0.0033 0.06635 -0.00173 0.08277 -0.00173 0.09942 L -0.21024 0.09942 L -0.21024 -0.04509 " pathEditMode="relative" ptsTypes="ffAAA">
                                      <p:cBhvr>
                                        <p:cTn id="1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4971E-6 C -0.00642 0.03307 -0.0033 0.04394 -0.0033 0.09041 L -0.28819 0.08579 L -0.28646 0.00694 " pathEditMode="relative" ptsTypes="fAAA">
                                      <p:cBhvr>
                                        <p:cTn id="2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4.27746E-6 C 0.00208 0.04 0.00156 0.01965 0.00156 0.06104 L -0.34081 0.06104 L -0.33733 -0.02035 " pathEditMode="relative" ptsTypes="fAAA">
                                      <p:cBhvr>
                                        <p:cTn id="2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0601 C 0.00069 0.03006 -0.00226 0.05133 -0.00382 0.07815 C -0.004 0.08046 -0.00556 0.08485 -0.00556 0.08508 L -0.40035 0.08717 L -0.40209 -0.00301 " pathEditMode="relative" rAng="0" ptsTypes="ffAAA">
                                      <p:cBhvr>
                                        <p:cTn id="2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0" y="36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93064E-6 L 4.44444E-6 0.08347 L 0.51857 0.08115 L 0.51857 -0.04971 " pathEditMode="relative" ptsTypes="AA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93642E-6 C 0.00348 0.0319 0.00521 0.0571 0.00521 0.0904 L -0.05086 0.0904 L -0.0559 0.01595 " pathEditMode="relative" ptsTypes="fAAA">
                                      <p:cBhvr>
                                        <p:cTn id="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9.36416E-6 C 0.00139 0.01503 1.11111E-6 0.03076 0.0033 0.04509 C 0.00364 0.04648 0.01337 0.04856 0.01701 0.04949 C 0.02778 0.04879 0.03854 0.05018 0.04913 0.0474 C 0.05087 0.04694 0.05087 0.04301 0.05087 0.04047 C 0.05087 0.00278 0.04913 -0.03468 0.04913 -0.07236 " pathEditMode="relative" ptsTypes="fffffA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21965E-6 C 0.00087 0.00763 0.00278 0.01479 0.00348 0.02242 C 0.00434 0.03213 0.00313 0.04231 0.00521 0.05179 C 0.00573 0.0541 0.00851 0.05341 0.01025 0.0541 C 0.04966 0.05225 0.07032 0.04994 0.10851 0.05179 C 0.11129 0.05109 0.11493 0.05248 0.11702 0.04971 C 0.11962 0.04624 0.12032 0.03607 0.12032 0.03607 C 0.11927 0.00901 0.11702 -0.01411 0.11702 -0.0407 " pathEditMode="relative" ptsTypes="fffffffA">
                                      <p:cBhvr>
                                        <p:cTn id="3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526E-6 C 0.00642 0.02451 1.94444E-6 -0.00208 0.0033 0.06081 C 0.00347 0.06382 0.00503 0.06983 0.00503 0.06983 L 0.20851 0.07214 L 0.20503 -0.02035 " pathEditMode="relative" ptsTypes="ffAAA">
                                      <p:cBhvr>
                                        <p:cTn id="3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93064E-6 L 4.72222E-6 0.08115 L 0.26614 0.07884 L 0.26441 -0.01133 " pathEditMode="relative" ptsTypes="AAAA">
                                      <p:cBhvr>
                                        <p:cTn id="3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0.0067 0.00122 0.01364 0.00157 0.02034 C 0.00243 0.03907 0.0033 0.07676 0.0033 0.07676 L 0.31181 0.07213 L 0.31181 -0.00671 " pathEditMode="relative" ptsTypes="ffAAA">
                                      <p:cBhvr>
                                        <p:cTn id="3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4 0.02011 0.0033 0.04046 0.0033 0.0608 L 0.44566 0.04948 L 0.43889 -0.02498 " pathEditMode="relative" ptsTypes="fAAA">
                                      <p:cBhvr>
                                        <p:cTn id="4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3607 0.00174 0.01202 0.00174 0.07237 L 0.36441 0.07005 L 0.35764 -0.01573 " pathEditMode="relative" ptsTypes="fAAA">
                                      <p:cBhvr>
                                        <p:cTn id="4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44" grpId="0" animBg="1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LC-MS/MS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" y="1033463"/>
            <a:ext cx="4419600" cy="2443936"/>
            <a:chOff x="2133600" y="1185863"/>
            <a:chExt cx="4419600" cy="2443936"/>
          </a:xfrm>
        </p:grpSpPr>
        <p:pic>
          <p:nvPicPr>
            <p:cNvPr id="1434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" t="33656" r="14778" b="3313"/>
            <a:stretch>
              <a:fillRect/>
            </a:stretch>
          </p:blipFill>
          <p:spPr bwMode="auto">
            <a:xfrm>
              <a:off x="2667000" y="1508125"/>
              <a:ext cx="3886200" cy="199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1" name="Text Box 17"/>
            <p:cNvSpPr txBox="1">
              <a:spLocks noChangeArrowheads="1"/>
            </p:cNvSpPr>
            <p:nvPr/>
          </p:nvSpPr>
          <p:spPr bwMode="auto">
            <a:xfrm>
              <a:off x="2895600" y="3352800"/>
              <a:ext cx="36576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i="1" dirty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Retention time (min)</a:t>
              </a:r>
            </a:p>
          </p:txBody>
        </p:sp>
        <p:sp>
          <p:nvSpPr>
            <p:cNvPr id="14344" name="Text Box 17"/>
            <p:cNvSpPr txBox="1">
              <a:spLocks noChangeArrowheads="1"/>
            </p:cNvSpPr>
            <p:nvPr/>
          </p:nvSpPr>
          <p:spPr bwMode="auto">
            <a:xfrm rot="-5400000">
              <a:off x="1511588" y="2114262"/>
              <a:ext cx="1828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Relative Abundance</a:t>
              </a:r>
            </a:p>
          </p:txBody>
        </p:sp>
        <p:sp>
          <p:nvSpPr>
            <p:cNvPr id="14345" name="TextBox 9"/>
            <p:cNvSpPr txBox="1">
              <a:spLocks noChangeArrowheads="1"/>
            </p:cNvSpPr>
            <p:nvPr/>
          </p:nvSpPr>
          <p:spPr bwMode="auto">
            <a:xfrm>
              <a:off x="2781300" y="1185863"/>
              <a:ext cx="36576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u="sng" dirty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LC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93920" y="2621280"/>
              <a:ext cx="76200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latin typeface="Segoe UI Semibold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136" y="3088677"/>
            <a:ext cx="5098464" cy="3745987"/>
            <a:chOff x="235536" y="3088677"/>
            <a:chExt cx="5098464" cy="3745987"/>
          </a:xfrm>
        </p:grpSpPr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0" t="35753" r="3043" b="8333"/>
            <a:stretch>
              <a:fillRect/>
            </a:stretch>
          </p:blipFill>
          <p:spPr bwMode="auto">
            <a:xfrm>
              <a:off x="581025" y="3781717"/>
              <a:ext cx="2338388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3" name="Group 15"/>
            <p:cNvGrpSpPr>
              <a:grpSpLocks/>
            </p:cNvGrpSpPr>
            <p:nvPr/>
          </p:nvGrpSpPr>
          <p:grpSpPr bwMode="auto">
            <a:xfrm>
              <a:off x="3071813" y="3764254"/>
              <a:ext cx="2185987" cy="2014538"/>
              <a:chOff x="2904" y="2340"/>
              <a:chExt cx="2946" cy="1842"/>
            </a:xfrm>
          </p:grpSpPr>
          <p:pic>
            <p:nvPicPr>
              <p:cNvPr id="14354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2904" y="2340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5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2940" y="2376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2976" y="2412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7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3012" y="2448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8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3048" y="2484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9" name="Picture 1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3084" y="2520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0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3120" y="2556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1" name="Picture 1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" t="27419" r="1086" b="1344"/>
              <a:stretch>
                <a:fillRect/>
              </a:stretch>
            </p:blipFill>
            <p:spPr bwMode="auto">
              <a:xfrm>
                <a:off x="3156" y="2592"/>
                <a:ext cx="2694" cy="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46" name="TextBox 10"/>
            <p:cNvSpPr txBox="1">
              <a:spLocks noChangeArrowheads="1"/>
            </p:cNvSpPr>
            <p:nvPr/>
          </p:nvSpPr>
          <p:spPr bwMode="auto">
            <a:xfrm>
              <a:off x="914400" y="3471863"/>
              <a:ext cx="19891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u="sng" dirty="0" smtClean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MS1</a:t>
              </a:r>
              <a:endParaRPr lang="en-US" sz="1600" u="sng" dirty="0">
                <a:latin typeface="Segoe UI Semibold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47" name="Text Box 17"/>
            <p:cNvSpPr txBox="1">
              <a:spLocks noChangeArrowheads="1"/>
            </p:cNvSpPr>
            <p:nvPr/>
          </p:nvSpPr>
          <p:spPr bwMode="auto">
            <a:xfrm>
              <a:off x="874712" y="5594642"/>
              <a:ext cx="202088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i="1" dirty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m/z</a:t>
              </a:r>
            </a:p>
          </p:txBody>
        </p:sp>
        <p:sp>
          <p:nvSpPr>
            <p:cNvPr id="14348" name="Text Box 17"/>
            <p:cNvSpPr txBox="1">
              <a:spLocks noChangeArrowheads="1"/>
            </p:cNvSpPr>
            <p:nvPr/>
          </p:nvSpPr>
          <p:spPr bwMode="auto">
            <a:xfrm rot="-5400000">
              <a:off x="-403225" y="4466515"/>
              <a:ext cx="16160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Intensity</a:t>
              </a:r>
            </a:p>
          </p:txBody>
        </p:sp>
        <p:sp>
          <p:nvSpPr>
            <p:cNvPr id="14349" name="TextBox 13"/>
            <p:cNvSpPr txBox="1">
              <a:spLocks noChangeArrowheads="1"/>
            </p:cNvSpPr>
            <p:nvPr/>
          </p:nvSpPr>
          <p:spPr bwMode="auto">
            <a:xfrm>
              <a:off x="3140075" y="3471863"/>
              <a:ext cx="19875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u="sng" dirty="0" smtClean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MS2</a:t>
              </a:r>
              <a:endParaRPr lang="en-US" sz="1600" u="sng" dirty="0">
                <a:latin typeface="Segoe UI Semibold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0600" y="6096000"/>
              <a:ext cx="4114800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1 cycle: 3sec.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MS1 </a:t>
              </a:r>
              <a:r>
                <a:rPr lang="en-US" sz="14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scan</a:t>
              </a:r>
              <a:r>
                <a:rPr lang="en-US" sz="1400" dirty="0">
                  <a:latin typeface="Segoe UI" pitchFamily="34" charset="0"/>
                  <a:ea typeface="Segoe UI" pitchFamily="34" charset="0"/>
                  <a:cs typeface="Segoe UI" pitchFamily="34" charset="0"/>
                  <a:sym typeface="Wingdings" pitchFamily="2" charset="2"/>
                </a:rPr>
                <a:t> 8 most abundant peptides </a:t>
              </a:r>
              <a:endPara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  <a:sym typeface="Wingdings" pitchFamily="2" charset="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  <a:sym typeface="Wingdings" pitchFamily="2" charset="2"/>
                </a:rPr>
                <a:t>MS2 </a:t>
              </a:r>
              <a:r>
                <a:rPr lang="en-US" sz="1400" dirty="0">
                  <a:latin typeface="Segoe UI" pitchFamily="34" charset="0"/>
                  <a:ea typeface="Segoe UI" pitchFamily="34" charset="0"/>
                  <a:cs typeface="Segoe UI" pitchFamily="34" charset="0"/>
                  <a:sym typeface="Wingdings" pitchFamily="2" charset="2"/>
                </a:rPr>
                <a:t> </a:t>
              </a:r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8 </a:t>
              </a:r>
              <a:r>
                <a:rPr lang="en-US" sz="14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MS/MS: peptide sequence</a:t>
              </a:r>
            </a:p>
          </p:txBody>
        </p:sp>
        <p:sp>
          <p:nvSpPr>
            <p:cNvPr id="14352" name="TextBox 10"/>
            <p:cNvSpPr txBox="1">
              <a:spLocks noChangeArrowheads="1"/>
            </p:cNvSpPr>
            <p:nvPr/>
          </p:nvSpPr>
          <p:spPr bwMode="auto">
            <a:xfrm>
              <a:off x="914400" y="5791200"/>
              <a:ext cx="19891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solidFill>
                    <a:srgbClr val="CC0000"/>
                  </a:solidFill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Quantitation</a:t>
              </a:r>
            </a:p>
          </p:txBody>
        </p:sp>
        <p:sp>
          <p:nvSpPr>
            <p:cNvPr id="14353" name="TextBox 10"/>
            <p:cNvSpPr txBox="1">
              <a:spLocks noChangeArrowheads="1"/>
            </p:cNvSpPr>
            <p:nvPr/>
          </p:nvSpPr>
          <p:spPr bwMode="auto">
            <a:xfrm>
              <a:off x="3344862" y="5791200"/>
              <a:ext cx="19891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solidFill>
                    <a:srgbClr val="CC0000"/>
                  </a:solidFill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Identification</a:t>
              </a:r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291840" y="5594642"/>
              <a:ext cx="19659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i="1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m/z</a:t>
              </a:r>
            </a:p>
          </p:txBody>
        </p:sp>
        <p:sp>
          <p:nvSpPr>
            <p:cNvPr id="18" name="Curved Right Arrow 17"/>
            <p:cNvSpPr/>
            <p:nvPr/>
          </p:nvSpPr>
          <p:spPr>
            <a:xfrm rot="21047087">
              <a:off x="246735" y="3088677"/>
              <a:ext cx="457200" cy="762001"/>
            </a:xfrm>
            <a:prstGeom prst="curvedRightArrow">
              <a:avLst>
                <a:gd name="adj1" fmla="val 29726"/>
                <a:gd name="adj2" fmla="val 50000"/>
                <a:gd name="adj3" fmla="val 25000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29200" y="2895600"/>
            <a:ext cx="4114800" cy="2296710"/>
            <a:chOff x="5029200" y="2895600"/>
            <a:chExt cx="4114800" cy="2296710"/>
          </a:xfrm>
        </p:grpSpPr>
        <p:sp>
          <p:nvSpPr>
            <p:cNvPr id="43" name="TextBox 42"/>
            <p:cNvSpPr txBox="1"/>
            <p:nvPr/>
          </p:nvSpPr>
          <p:spPr>
            <a:xfrm>
              <a:off x="5684520" y="4433128"/>
              <a:ext cx="3383280" cy="75918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600"/>
                </a:lnSpc>
                <a:buFont typeface="Arial" pitchFamily="34" charset="0"/>
                <a:buChar char="►"/>
              </a:pPr>
              <a:r>
                <a:rPr lang="en-US" sz="1600" dirty="0" smtClean="0">
                  <a:solidFill>
                    <a:srgbClr val="FF0000"/>
                  </a:solidFill>
                  <a:latin typeface="Segoe UI Semibold" pitchFamily="34" charset="0"/>
                  <a:cs typeface="Arial" pitchFamily="34" charset="0"/>
                </a:rPr>
                <a:t>On average: 1000-2000 proteins </a:t>
              </a:r>
            </a:p>
            <a:p>
              <a:pPr>
                <a:lnSpc>
                  <a:spcPts val="2600"/>
                </a:lnSpc>
                <a:buFont typeface="Arial" pitchFamily="34" charset="0"/>
                <a:buChar char="►"/>
              </a:pPr>
              <a:r>
                <a:rPr lang="en-US" sz="1600" dirty="0" smtClean="0">
                  <a:solidFill>
                    <a:srgbClr val="FF0000"/>
                  </a:solidFill>
                  <a:latin typeface="Segoe UI Semibold" pitchFamily="34" charset="0"/>
                  <a:cs typeface="Arial" pitchFamily="34" charset="0"/>
                </a:rPr>
                <a:t>How many ECM proteins? </a:t>
              </a:r>
              <a:endParaRPr lang="en-US" sz="1600" dirty="0">
                <a:solidFill>
                  <a:srgbClr val="FF0000"/>
                </a:solidFill>
                <a:latin typeface="Segoe UI Semibold" pitchFamily="34" charset="0"/>
                <a:cs typeface="Arial" pitchFamily="34" charset="0"/>
              </a:endParaRPr>
            </a:p>
          </p:txBody>
        </p:sp>
        <p:sp>
          <p:nvSpPr>
            <p:cNvPr id="44" name="computr3"/>
            <p:cNvSpPr>
              <a:spLocks noEditPoints="1" noChangeArrowheads="1"/>
            </p:cNvSpPr>
            <p:nvPr/>
          </p:nvSpPr>
          <p:spPr bwMode="auto">
            <a:xfrm>
              <a:off x="6862985" y="2895600"/>
              <a:ext cx="828231" cy="665909"/>
            </a:xfrm>
            <a:custGeom>
              <a:avLst/>
              <a:gdLst>
                <a:gd name="T0" fmla="*/ 0 w 21600"/>
                <a:gd name="T1" fmla="*/ 2147483647 h 21600"/>
                <a:gd name="T2" fmla="*/ 2147483647 w 21600"/>
                <a:gd name="T3" fmla="*/ 0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11 w 21600"/>
                <a:gd name="T13" fmla="*/ 2584 h 21600"/>
                <a:gd name="T14" fmla="*/ 16359 w 21600"/>
                <a:gd name="T15" fmla="*/ 117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gradFill rotWithShape="1">
              <a:gsLst>
                <a:gs pos="0">
                  <a:srgbClr val="CCECFF"/>
                </a:gs>
                <a:gs pos="100000">
                  <a:srgbClr val="5E6D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>
                <a:latin typeface="Segoe UI Semibold" pitchFamily="34" charset="0"/>
              </a:endParaRPr>
            </a:p>
          </p:txBody>
        </p:sp>
        <p:sp>
          <p:nvSpPr>
            <p:cNvPr id="45" name="Rectangle 25"/>
            <p:cNvSpPr>
              <a:spLocks noChangeArrowheads="1"/>
            </p:cNvSpPr>
            <p:nvPr/>
          </p:nvSpPr>
          <p:spPr bwMode="auto">
            <a:xfrm>
              <a:off x="5410200" y="3719245"/>
              <a:ext cx="3733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3399"/>
                  </a:solidFill>
                  <a:latin typeface="Segoe UI Semibold" pitchFamily="34" charset="0"/>
                </a:rPr>
                <a:t>Spectrum Mill</a:t>
              </a:r>
            </a:p>
            <a:p>
              <a:pPr algn="ctr"/>
              <a:r>
                <a:rPr lang="en-US" sz="1600" dirty="0" smtClean="0">
                  <a:latin typeface="Segoe UI Semibold" pitchFamily="34" charset="0"/>
                </a:rPr>
                <a:t>Identification </a:t>
              </a:r>
              <a:r>
                <a:rPr lang="en-US" sz="1600" dirty="0">
                  <a:latin typeface="Segoe UI Semibold" pitchFamily="34" charset="0"/>
                </a:rPr>
                <a:t>of peptides and proteins</a:t>
              </a:r>
            </a:p>
          </p:txBody>
        </p:sp>
        <p:sp>
          <p:nvSpPr>
            <p:cNvPr id="46" name="Line 15"/>
            <p:cNvSpPr>
              <a:spLocks noChangeShapeType="1"/>
            </p:cNvSpPr>
            <p:nvPr/>
          </p:nvSpPr>
          <p:spPr bwMode="auto">
            <a:xfrm flipH="1">
              <a:off x="5029200" y="3433136"/>
              <a:ext cx="914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Segoe UI Semi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Limitations of the current protein annotation tools</a:t>
            </a:r>
            <a:endParaRPr lang="fr-F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410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Several cytosolic or cytoskeletal proteins involved in cell-matrix adhesion are </a:t>
            </a:r>
            <a:r>
              <a:rPr lang="en-US" sz="2000" dirty="0" err="1" smtClean="0"/>
              <a:t>mis</a:t>
            </a:r>
            <a:r>
              <a:rPr lang="en-US" sz="2000" dirty="0" smtClean="0"/>
              <a:t>-annotated as being a part of the extracellular matrix 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endParaRPr lang="en-US" sz="2000" dirty="0" smtClean="0"/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Some known ECM proteins (</a:t>
            </a:r>
            <a:r>
              <a:rPr lang="en-US" sz="2000" dirty="0" err="1" smtClean="0"/>
              <a:t>thrombospondin</a:t>
            </a:r>
            <a:r>
              <a:rPr lang="en-US" sz="2000" dirty="0" smtClean="0"/>
              <a:t> 1, </a:t>
            </a:r>
            <a:r>
              <a:rPr lang="en-US" sz="2000" dirty="0" err="1" smtClean="0"/>
              <a:t>vWF</a:t>
            </a:r>
            <a:r>
              <a:rPr lang="en-US" sz="2000" dirty="0" smtClean="0"/>
              <a:t>, </a:t>
            </a:r>
            <a:r>
              <a:rPr lang="en-US" sz="2000" dirty="0" err="1" smtClean="0"/>
              <a:t>agrin</a:t>
            </a:r>
            <a:r>
              <a:rPr lang="en-US" sz="2000" dirty="0" smtClean="0"/>
              <a:t>, etc.) are defined by vague GO terms such as “external side of the plasma membrane” or “cell surface” 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endParaRPr lang="en-US" sz="2000" dirty="0" smtClean="0"/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Many </a:t>
            </a:r>
            <a:r>
              <a:rPr lang="en-US" sz="2000" dirty="0" err="1" smtClean="0"/>
              <a:t>UniProt</a:t>
            </a:r>
            <a:r>
              <a:rPr lang="en-US" sz="2000" dirty="0" smtClean="0"/>
              <a:t> identifiers are not associated with any cellular compartments in the Gene Ontology database. 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endParaRPr lang="en-US" sz="2000" dirty="0" smtClean="0"/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Conflicting annotations between human and mouse proteins. </a:t>
            </a:r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endParaRPr lang="en-US" sz="2000" dirty="0" smtClean="0"/>
          </a:p>
          <a:p>
            <a:pPr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More than 20 different Gene Ontology categories correspond to the extracellular matrix (extracellular matrix, basal lamina, basement membrane, etc.)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6172200"/>
            <a:ext cx="8686800" cy="457200"/>
            <a:chOff x="281940" y="5820043"/>
            <a:chExt cx="8595360" cy="457200"/>
          </a:xfrm>
          <a:solidFill>
            <a:schemeClr val="bg1"/>
          </a:solidFill>
        </p:grpSpPr>
        <p:sp>
          <p:nvSpPr>
            <p:cNvPr id="5" name="Rectangle 4"/>
            <p:cNvSpPr/>
            <p:nvPr/>
          </p:nvSpPr>
          <p:spPr>
            <a:xfrm>
              <a:off x="381000" y="5820043"/>
              <a:ext cx="8412480" cy="45720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i="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1940" y="5833200"/>
              <a:ext cx="8595360" cy="4308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200" i="1" dirty="0" smtClean="0">
                  <a:solidFill>
                    <a:srgbClr val="FF0000"/>
                  </a:solidFill>
                  <a:latin typeface="Segoe UI Semibold" pitchFamily="34" charset="0"/>
                  <a:cs typeface="Arial" pitchFamily="34" charset="0"/>
                </a:rPr>
                <a:t>How to define an extracellular matrix protein?</a:t>
              </a:r>
              <a:endParaRPr lang="fr-FR" sz="2200" i="1" dirty="0">
                <a:solidFill>
                  <a:srgbClr val="FF0000"/>
                </a:solidFill>
                <a:latin typeface="Segoe UI Semibold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2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Proteomic Pipeline To Analyze The Composition Of </a:t>
            </a:r>
            <a:br>
              <a:rPr lang="en-US" dirty="0" smtClean="0"/>
            </a:br>
            <a:r>
              <a:rPr lang="en-US" dirty="0" smtClean="0"/>
              <a:t>The Extracellular Matrix</a:t>
            </a:r>
            <a:endParaRPr lang="en-US" dirty="0"/>
          </a:p>
        </p:txBody>
      </p:sp>
      <p:sp>
        <p:nvSpPr>
          <p:cNvPr id="80" name="Down Arrow 79"/>
          <p:cNvSpPr/>
          <p:nvPr/>
        </p:nvSpPr>
        <p:spPr bwMode="auto">
          <a:xfrm>
            <a:off x="2025650" y="1902023"/>
            <a:ext cx="293687" cy="242887"/>
          </a:xfrm>
          <a:prstGeom prst="downArrow">
            <a:avLst/>
          </a:prstGeom>
          <a:solidFill>
            <a:schemeClr val="tx1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2" name="Down Arrow 81"/>
          <p:cNvSpPr/>
          <p:nvPr/>
        </p:nvSpPr>
        <p:spPr bwMode="auto">
          <a:xfrm>
            <a:off x="1069975" y="1902023"/>
            <a:ext cx="293687" cy="242887"/>
          </a:xfrm>
          <a:prstGeom prst="downArrow">
            <a:avLst/>
          </a:prstGeom>
          <a:solidFill>
            <a:schemeClr val="tx1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6" name="Group 3"/>
          <p:cNvGrpSpPr>
            <a:grpSpLocks/>
          </p:cNvGrpSpPr>
          <p:nvPr/>
        </p:nvGrpSpPr>
        <p:grpSpPr bwMode="auto">
          <a:xfrm>
            <a:off x="815975" y="1268194"/>
            <a:ext cx="711200" cy="569912"/>
            <a:chOff x="1876" y="1235"/>
            <a:chExt cx="1978" cy="1893"/>
          </a:xfrm>
        </p:grpSpPr>
        <p:grpSp>
          <p:nvGrpSpPr>
            <p:cNvPr id="179" name="Group 4"/>
            <p:cNvGrpSpPr>
              <a:grpSpLocks/>
            </p:cNvGrpSpPr>
            <p:nvPr/>
          </p:nvGrpSpPr>
          <p:grpSpPr bwMode="auto">
            <a:xfrm>
              <a:off x="1876" y="1235"/>
              <a:ext cx="1978" cy="1893"/>
              <a:chOff x="1876" y="1235"/>
              <a:chExt cx="1978" cy="1893"/>
            </a:xfrm>
          </p:grpSpPr>
          <p:sp>
            <p:nvSpPr>
              <p:cNvPr id="492" name="Freeform 5"/>
              <p:cNvSpPr>
                <a:spLocks/>
              </p:cNvSpPr>
              <p:nvPr/>
            </p:nvSpPr>
            <p:spPr bwMode="auto">
              <a:xfrm>
                <a:off x="1876" y="1325"/>
                <a:ext cx="968" cy="1750"/>
              </a:xfrm>
              <a:custGeom>
                <a:avLst/>
                <a:gdLst>
                  <a:gd name="T0" fmla="*/ 11423 w 387"/>
                  <a:gd name="T1" fmla="*/ 307 h 656"/>
                  <a:gd name="T2" fmla="*/ 13740 w 387"/>
                  <a:gd name="T3" fmla="*/ 8961 h 656"/>
                  <a:gd name="T4" fmla="*/ 14990 w 387"/>
                  <a:gd name="T5" fmla="*/ 17223 h 656"/>
                  <a:gd name="T6" fmla="*/ 14915 w 387"/>
                  <a:gd name="T7" fmla="*/ 18887 h 656"/>
                  <a:gd name="T8" fmla="*/ 14445 w 387"/>
                  <a:gd name="T9" fmla="*/ 24908 h 656"/>
                  <a:gd name="T10" fmla="*/ 7014 w 387"/>
                  <a:gd name="T11" fmla="*/ 30486 h 656"/>
                  <a:gd name="T12" fmla="*/ 5943 w 387"/>
                  <a:gd name="T13" fmla="*/ 30588 h 656"/>
                  <a:gd name="T14" fmla="*/ 5713 w 387"/>
                  <a:gd name="T15" fmla="*/ 30545 h 656"/>
                  <a:gd name="T16" fmla="*/ 5525 w 387"/>
                  <a:gd name="T17" fmla="*/ 30644 h 656"/>
                  <a:gd name="T18" fmla="*/ 833 w 387"/>
                  <a:gd name="T19" fmla="*/ 31399 h 656"/>
                  <a:gd name="T20" fmla="*/ 908 w 387"/>
                  <a:gd name="T21" fmla="*/ 18340 h 656"/>
                  <a:gd name="T22" fmla="*/ 1063 w 387"/>
                  <a:gd name="T23" fmla="*/ 17884 h 656"/>
                  <a:gd name="T24" fmla="*/ 1721 w 387"/>
                  <a:gd name="T25" fmla="*/ 14125 h 656"/>
                  <a:gd name="T26" fmla="*/ 2659 w 387"/>
                  <a:gd name="T27" fmla="*/ 10745 h 656"/>
                  <a:gd name="T28" fmla="*/ 6776 w 387"/>
                  <a:gd name="T29" fmla="*/ 3743 h 656"/>
                  <a:gd name="T30" fmla="*/ 11423 w 387"/>
                  <a:gd name="T31" fmla="*/ 307 h 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7"/>
                  <a:gd name="T49" fmla="*/ 0 h 656"/>
                  <a:gd name="T50" fmla="*/ 387 w 387"/>
                  <a:gd name="T51" fmla="*/ 656 h 65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7" h="656">
                    <a:moveTo>
                      <a:pt x="292" y="6"/>
                    </a:moveTo>
                    <a:cubicBezTo>
                      <a:pt x="335" y="13"/>
                      <a:pt x="376" y="67"/>
                      <a:pt x="351" y="177"/>
                    </a:cubicBezTo>
                    <a:cubicBezTo>
                      <a:pt x="369" y="222"/>
                      <a:pt x="385" y="289"/>
                      <a:pt x="383" y="340"/>
                    </a:cubicBezTo>
                    <a:cubicBezTo>
                      <a:pt x="382" y="363"/>
                      <a:pt x="381" y="373"/>
                      <a:pt x="381" y="373"/>
                    </a:cubicBezTo>
                    <a:cubicBezTo>
                      <a:pt x="385" y="402"/>
                      <a:pt x="387" y="463"/>
                      <a:pt x="369" y="492"/>
                    </a:cubicBezTo>
                    <a:cubicBezTo>
                      <a:pt x="352" y="522"/>
                      <a:pt x="301" y="595"/>
                      <a:pt x="179" y="602"/>
                    </a:cubicBezTo>
                    <a:cubicBezTo>
                      <a:pt x="169" y="602"/>
                      <a:pt x="161" y="603"/>
                      <a:pt x="152" y="604"/>
                    </a:cubicBezTo>
                    <a:cubicBezTo>
                      <a:pt x="150" y="604"/>
                      <a:pt x="148" y="603"/>
                      <a:pt x="146" y="603"/>
                    </a:cubicBezTo>
                    <a:cubicBezTo>
                      <a:pt x="144" y="603"/>
                      <a:pt x="143" y="605"/>
                      <a:pt x="141" y="605"/>
                    </a:cubicBezTo>
                    <a:cubicBezTo>
                      <a:pt x="50" y="619"/>
                      <a:pt x="29" y="656"/>
                      <a:pt x="21" y="620"/>
                    </a:cubicBezTo>
                    <a:cubicBezTo>
                      <a:pt x="12" y="580"/>
                      <a:pt x="0" y="411"/>
                      <a:pt x="23" y="362"/>
                    </a:cubicBezTo>
                    <a:cubicBezTo>
                      <a:pt x="25" y="358"/>
                      <a:pt x="27" y="353"/>
                      <a:pt x="27" y="353"/>
                    </a:cubicBezTo>
                    <a:cubicBezTo>
                      <a:pt x="28" y="338"/>
                      <a:pt x="34" y="286"/>
                      <a:pt x="44" y="279"/>
                    </a:cubicBezTo>
                    <a:cubicBezTo>
                      <a:pt x="45" y="266"/>
                      <a:pt x="51" y="244"/>
                      <a:pt x="68" y="212"/>
                    </a:cubicBezTo>
                    <a:cubicBezTo>
                      <a:pt x="86" y="179"/>
                      <a:pt x="126" y="118"/>
                      <a:pt x="173" y="74"/>
                    </a:cubicBezTo>
                    <a:cubicBezTo>
                      <a:pt x="220" y="29"/>
                      <a:pt x="250" y="0"/>
                      <a:pt x="292" y="6"/>
                    </a:cubicBezTo>
                    <a:close/>
                  </a:path>
                </a:pathLst>
              </a:custGeom>
              <a:solidFill>
                <a:srgbClr val="E1C0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931" y="1243"/>
                <a:ext cx="923" cy="1837"/>
              </a:xfrm>
              <a:custGeom>
                <a:avLst/>
                <a:gdLst>
                  <a:gd name="T0" fmla="*/ 2942 w 369"/>
                  <a:gd name="T1" fmla="*/ 2069 h 689"/>
                  <a:gd name="T2" fmla="*/ 1458 w 369"/>
                  <a:gd name="T3" fmla="*/ 9852 h 689"/>
                  <a:gd name="T4" fmla="*/ 470 w 369"/>
                  <a:gd name="T5" fmla="*/ 16733 h 689"/>
                  <a:gd name="T6" fmla="*/ 1771 w 369"/>
                  <a:gd name="T7" fmla="*/ 20863 h 689"/>
                  <a:gd name="T8" fmla="*/ 4535 w 369"/>
                  <a:gd name="T9" fmla="*/ 25662 h 689"/>
                  <a:gd name="T10" fmla="*/ 4505 w 369"/>
                  <a:gd name="T11" fmla="*/ 30418 h 689"/>
                  <a:gd name="T12" fmla="*/ 6701 w 369"/>
                  <a:gd name="T13" fmla="*/ 31384 h 689"/>
                  <a:gd name="T14" fmla="*/ 8735 w 369"/>
                  <a:gd name="T15" fmla="*/ 32485 h 689"/>
                  <a:gd name="T16" fmla="*/ 13820 w 369"/>
                  <a:gd name="T17" fmla="*/ 34420 h 689"/>
                  <a:gd name="T18" fmla="*/ 14448 w 369"/>
                  <a:gd name="T19" fmla="*/ 24412 h 689"/>
                  <a:gd name="T20" fmla="*/ 14135 w 369"/>
                  <a:gd name="T21" fmla="*/ 21114 h 689"/>
                  <a:gd name="T22" fmla="*/ 14165 w 369"/>
                  <a:gd name="T23" fmla="*/ 20623 h 689"/>
                  <a:gd name="T24" fmla="*/ 12132 w 369"/>
                  <a:gd name="T25" fmla="*/ 11067 h 689"/>
                  <a:gd name="T26" fmla="*/ 2942 w 369"/>
                  <a:gd name="T27" fmla="*/ 2069 h 6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69"/>
                  <a:gd name="T43" fmla="*/ 0 h 689"/>
                  <a:gd name="T44" fmla="*/ 369 w 369"/>
                  <a:gd name="T45" fmla="*/ 689 h 6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69" h="689">
                    <a:moveTo>
                      <a:pt x="75" y="41"/>
                    </a:moveTo>
                    <a:cubicBezTo>
                      <a:pt x="50" y="55"/>
                      <a:pt x="25" y="79"/>
                      <a:pt x="37" y="195"/>
                    </a:cubicBezTo>
                    <a:cubicBezTo>
                      <a:pt x="29" y="204"/>
                      <a:pt x="0" y="262"/>
                      <a:pt x="12" y="331"/>
                    </a:cubicBezTo>
                    <a:cubicBezTo>
                      <a:pt x="23" y="401"/>
                      <a:pt x="45" y="413"/>
                      <a:pt x="45" y="413"/>
                    </a:cubicBezTo>
                    <a:cubicBezTo>
                      <a:pt x="70" y="438"/>
                      <a:pt x="114" y="466"/>
                      <a:pt x="116" y="508"/>
                    </a:cubicBezTo>
                    <a:cubicBezTo>
                      <a:pt x="119" y="551"/>
                      <a:pt x="94" y="577"/>
                      <a:pt x="115" y="602"/>
                    </a:cubicBezTo>
                    <a:cubicBezTo>
                      <a:pt x="136" y="627"/>
                      <a:pt x="160" y="622"/>
                      <a:pt x="171" y="621"/>
                    </a:cubicBezTo>
                    <a:cubicBezTo>
                      <a:pt x="176" y="629"/>
                      <a:pt x="177" y="627"/>
                      <a:pt x="223" y="643"/>
                    </a:cubicBezTo>
                    <a:cubicBezTo>
                      <a:pt x="270" y="659"/>
                      <a:pt x="341" y="689"/>
                      <a:pt x="353" y="681"/>
                    </a:cubicBezTo>
                    <a:cubicBezTo>
                      <a:pt x="365" y="673"/>
                      <a:pt x="369" y="523"/>
                      <a:pt x="369" y="483"/>
                    </a:cubicBezTo>
                    <a:cubicBezTo>
                      <a:pt x="369" y="443"/>
                      <a:pt x="365" y="418"/>
                      <a:pt x="361" y="418"/>
                    </a:cubicBezTo>
                    <a:cubicBezTo>
                      <a:pt x="361" y="416"/>
                      <a:pt x="362" y="411"/>
                      <a:pt x="362" y="408"/>
                    </a:cubicBezTo>
                    <a:cubicBezTo>
                      <a:pt x="362" y="367"/>
                      <a:pt x="357" y="296"/>
                      <a:pt x="310" y="219"/>
                    </a:cubicBezTo>
                    <a:cubicBezTo>
                      <a:pt x="261" y="137"/>
                      <a:pt x="158" y="0"/>
                      <a:pt x="75" y="41"/>
                    </a:cubicBezTo>
                    <a:close/>
                  </a:path>
                </a:pathLst>
              </a:custGeom>
              <a:solidFill>
                <a:srgbClr val="E1C0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794" y="1651"/>
                <a:ext cx="162" cy="64"/>
              </a:xfrm>
              <a:custGeom>
                <a:avLst/>
                <a:gdLst>
                  <a:gd name="T0" fmla="*/ 1266 w 65"/>
                  <a:gd name="T1" fmla="*/ 1216 h 24"/>
                  <a:gd name="T2" fmla="*/ 2323 w 65"/>
                  <a:gd name="T3" fmla="*/ 968 h 24"/>
                  <a:gd name="T4" fmla="*/ 2323 w 65"/>
                  <a:gd name="T5" fmla="*/ 149 h 24"/>
                  <a:gd name="T6" fmla="*/ 1266 w 65"/>
                  <a:gd name="T7" fmla="*/ 205 h 24"/>
                  <a:gd name="T8" fmla="*/ 1266 w 65"/>
                  <a:gd name="T9" fmla="*/ 205 h 24"/>
                  <a:gd name="T10" fmla="*/ 229 w 65"/>
                  <a:gd name="T11" fmla="*/ 149 h 24"/>
                  <a:gd name="T12" fmla="*/ 229 w 65"/>
                  <a:gd name="T13" fmla="*/ 968 h 24"/>
                  <a:gd name="T14" fmla="*/ 1266 w 65"/>
                  <a:gd name="T15" fmla="*/ 121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4"/>
                  <a:gd name="T26" fmla="*/ 65 w 65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4">
                    <a:moveTo>
                      <a:pt x="33" y="24"/>
                    </a:moveTo>
                    <a:cubicBezTo>
                      <a:pt x="46" y="24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24"/>
                      <a:pt x="33" y="24"/>
                    </a:cubicBezTo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794" y="1568"/>
                <a:ext cx="162" cy="75"/>
              </a:xfrm>
              <a:custGeom>
                <a:avLst/>
                <a:gdLst>
                  <a:gd name="T0" fmla="*/ 1266 w 65"/>
                  <a:gd name="T1" fmla="*/ 1441 h 28"/>
                  <a:gd name="T2" fmla="*/ 2323 w 65"/>
                  <a:gd name="T3" fmla="*/ 1192 h 28"/>
                  <a:gd name="T4" fmla="*/ 2323 w 65"/>
                  <a:gd name="T5" fmla="*/ 150 h 28"/>
                  <a:gd name="T6" fmla="*/ 1266 w 65"/>
                  <a:gd name="T7" fmla="*/ 209 h 28"/>
                  <a:gd name="T8" fmla="*/ 1266 w 65"/>
                  <a:gd name="T9" fmla="*/ 209 h 28"/>
                  <a:gd name="T10" fmla="*/ 229 w 65"/>
                  <a:gd name="T11" fmla="*/ 150 h 28"/>
                  <a:gd name="T12" fmla="*/ 229 w 65"/>
                  <a:gd name="T13" fmla="*/ 1192 h 28"/>
                  <a:gd name="T14" fmla="*/ 1266 w 65"/>
                  <a:gd name="T15" fmla="*/ 1441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8"/>
                  <a:gd name="T26" fmla="*/ 65 w 65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8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794" y="1493"/>
                <a:ext cx="162" cy="67"/>
              </a:xfrm>
              <a:custGeom>
                <a:avLst/>
                <a:gdLst>
                  <a:gd name="T0" fmla="*/ 1266 w 65"/>
                  <a:gd name="T1" fmla="*/ 1292 h 25"/>
                  <a:gd name="T2" fmla="*/ 2323 w 65"/>
                  <a:gd name="T3" fmla="*/ 1043 h 25"/>
                  <a:gd name="T4" fmla="*/ 2323 w 65"/>
                  <a:gd name="T5" fmla="*/ 150 h 25"/>
                  <a:gd name="T6" fmla="*/ 1266 w 65"/>
                  <a:gd name="T7" fmla="*/ 209 h 25"/>
                  <a:gd name="T8" fmla="*/ 1266 w 65"/>
                  <a:gd name="T9" fmla="*/ 209 h 25"/>
                  <a:gd name="T10" fmla="*/ 229 w 65"/>
                  <a:gd name="T11" fmla="*/ 150 h 25"/>
                  <a:gd name="T12" fmla="*/ 229 w 65"/>
                  <a:gd name="T13" fmla="*/ 1043 h 25"/>
                  <a:gd name="T14" fmla="*/ 1266 w 65"/>
                  <a:gd name="T15" fmla="*/ 1292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5"/>
                  <a:gd name="T26" fmla="*/ 65 w 6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5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794" y="1408"/>
                <a:ext cx="162" cy="75"/>
              </a:xfrm>
              <a:custGeom>
                <a:avLst/>
                <a:gdLst>
                  <a:gd name="T0" fmla="*/ 1266 w 65"/>
                  <a:gd name="T1" fmla="*/ 1441 h 28"/>
                  <a:gd name="T2" fmla="*/ 2323 w 65"/>
                  <a:gd name="T3" fmla="*/ 1192 h 28"/>
                  <a:gd name="T4" fmla="*/ 2323 w 65"/>
                  <a:gd name="T5" fmla="*/ 150 h 28"/>
                  <a:gd name="T6" fmla="*/ 1266 w 65"/>
                  <a:gd name="T7" fmla="*/ 209 h 28"/>
                  <a:gd name="T8" fmla="*/ 1266 w 65"/>
                  <a:gd name="T9" fmla="*/ 209 h 28"/>
                  <a:gd name="T10" fmla="*/ 229 w 65"/>
                  <a:gd name="T11" fmla="*/ 150 h 28"/>
                  <a:gd name="T12" fmla="*/ 229 w 65"/>
                  <a:gd name="T13" fmla="*/ 1192 h 28"/>
                  <a:gd name="T14" fmla="*/ 1266 w 65"/>
                  <a:gd name="T15" fmla="*/ 1441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8"/>
                  <a:gd name="T26" fmla="*/ 65 w 65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8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794" y="1333"/>
                <a:ext cx="162" cy="67"/>
              </a:xfrm>
              <a:custGeom>
                <a:avLst/>
                <a:gdLst>
                  <a:gd name="T0" fmla="*/ 1266 w 65"/>
                  <a:gd name="T1" fmla="*/ 1292 h 25"/>
                  <a:gd name="T2" fmla="*/ 2323 w 65"/>
                  <a:gd name="T3" fmla="*/ 1043 h 25"/>
                  <a:gd name="T4" fmla="*/ 2323 w 65"/>
                  <a:gd name="T5" fmla="*/ 150 h 25"/>
                  <a:gd name="T6" fmla="*/ 1266 w 65"/>
                  <a:gd name="T7" fmla="*/ 209 h 25"/>
                  <a:gd name="T8" fmla="*/ 1266 w 65"/>
                  <a:gd name="T9" fmla="*/ 209 h 25"/>
                  <a:gd name="T10" fmla="*/ 229 w 65"/>
                  <a:gd name="T11" fmla="*/ 150 h 25"/>
                  <a:gd name="T12" fmla="*/ 229 w 65"/>
                  <a:gd name="T13" fmla="*/ 1043 h 25"/>
                  <a:gd name="T14" fmla="*/ 1266 w 65"/>
                  <a:gd name="T15" fmla="*/ 1292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5"/>
                  <a:gd name="T26" fmla="*/ 65 w 6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5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9" name="Freeform 12"/>
              <p:cNvSpPr>
                <a:spLocks/>
              </p:cNvSpPr>
              <p:nvPr/>
            </p:nvSpPr>
            <p:spPr bwMode="auto">
              <a:xfrm>
                <a:off x="2794" y="1256"/>
                <a:ext cx="162" cy="67"/>
              </a:xfrm>
              <a:custGeom>
                <a:avLst/>
                <a:gdLst>
                  <a:gd name="T0" fmla="*/ 1266 w 65"/>
                  <a:gd name="T1" fmla="*/ 1292 h 25"/>
                  <a:gd name="T2" fmla="*/ 2323 w 65"/>
                  <a:gd name="T3" fmla="*/ 1043 h 25"/>
                  <a:gd name="T4" fmla="*/ 2323 w 65"/>
                  <a:gd name="T5" fmla="*/ 150 h 25"/>
                  <a:gd name="T6" fmla="*/ 1266 w 65"/>
                  <a:gd name="T7" fmla="*/ 209 h 25"/>
                  <a:gd name="T8" fmla="*/ 1266 w 65"/>
                  <a:gd name="T9" fmla="*/ 209 h 25"/>
                  <a:gd name="T10" fmla="*/ 229 w 65"/>
                  <a:gd name="T11" fmla="*/ 150 h 25"/>
                  <a:gd name="T12" fmla="*/ 229 w 65"/>
                  <a:gd name="T13" fmla="*/ 1043 h 25"/>
                  <a:gd name="T14" fmla="*/ 1266 w 65"/>
                  <a:gd name="T15" fmla="*/ 1292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5"/>
                  <a:gd name="T26" fmla="*/ 65 w 6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5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0" name="Freeform 13"/>
              <p:cNvSpPr>
                <a:spLocks/>
              </p:cNvSpPr>
              <p:nvPr/>
            </p:nvSpPr>
            <p:spPr bwMode="auto">
              <a:xfrm>
                <a:off x="2794" y="1717"/>
                <a:ext cx="162" cy="70"/>
              </a:xfrm>
              <a:custGeom>
                <a:avLst/>
                <a:gdLst>
                  <a:gd name="T0" fmla="*/ 1266 w 65"/>
                  <a:gd name="T1" fmla="*/ 218 h 26"/>
                  <a:gd name="T2" fmla="*/ 2323 w 65"/>
                  <a:gd name="T3" fmla="*/ 159 h 26"/>
                  <a:gd name="T4" fmla="*/ 2323 w 65"/>
                  <a:gd name="T5" fmla="*/ 993 h 26"/>
                  <a:gd name="T6" fmla="*/ 1266 w 65"/>
                  <a:gd name="T7" fmla="*/ 1362 h 26"/>
                  <a:gd name="T8" fmla="*/ 1266 w 65"/>
                  <a:gd name="T9" fmla="*/ 1362 h 26"/>
                  <a:gd name="T10" fmla="*/ 229 w 65"/>
                  <a:gd name="T11" fmla="*/ 993 h 26"/>
                  <a:gd name="T12" fmla="*/ 229 w 65"/>
                  <a:gd name="T13" fmla="*/ 159 h 26"/>
                  <a:gd name="T14" fmla="*/ 1266 w 65"/>
                  <a:gd name="T15" fmla="*/ 218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6"/>
                  <a:gd name="T26" fmla="*/ 65 w 65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6">
                    <a:moveTo>
                      <a:pt x="33" y="4"/>
                    </a:moveTo>
                    <a:cubicBezTo>
                      <a:pt x="55" y="4"/>
                      <a:pt x="56" y="0"/>
                      <a:pt x="60" y="3"/>
                    </a:cubicBezTo>
                    <a:cubicBezTo>
                      <a:pt x="65" y="6"/>
                      <a:pt x="64" y="14"/>
                      <a:pt x="60" y="19"/>
                    </a:cubicBezTo>
                    <a:cubicBezTo>
                      <a:pt x="55" y="23"/>
                      <a:pt x="46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0" y="26"/>
                      <a:pt x="11" y="23"/>
                      <a:pt x="6" y="19"/>
                    </a:cubicBezTo>
                    <a:cubicBezTo>
                      <a:pt x="2" y="14"/>
                      <a:pt x="0" y="6"/>
                      <a:pt x="6" y="3"/>
                    </a:cubicBezTo>
                    <a:cubicBezTo>
                      <a:pt x="10" y="0"/>
                      <a:pt x="11" y="4"/>
                      <a:pt x="33" y="4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794" y="1784"/>
                <a:ext cx="162" cy="69"/>
              </a:xfrm>
              <a:custGeom>
                <a:avLst/>
                <a:gdLst>
                  <a:gd name="T0" fmla="*/ 1266 w 65"/>
                  <a:gd name="T1" fmla="*/ 1290 h 26"/>
                  <a:gd name="T2" fmla="*/ 2323 w 65"/>
                  <a:gd name="T3" fmla="*/ 894 h 26"/>
                  <a:gd name="T4" fmla="*/ 2323 w 65"/>
                  <a:gd name="T5" fmla="*/ 93 h 26"/>
                  <a:gd name="T6" fmla="*/ 1266 w 65"/>
                  <a:gd name="T7" fmla="*/ 353 h 26"/>
                  <a:gd name="T8" fmla="*/ 1266 w 65"/>
                  <a:gd name="T9" fmla="*/ 353 h 26"/>
                  <a:gd name="T10" fmla="*/ 229 w 65"/>
                  <a:gd name="T11" fmla="*/ 93 h 26"/>
                  <a:gd name="T12" fmla="*/ 229 w 65"/>
                  <a:gd name="T13" fmla="*/ 894 h 26"/>
                  <a:gd name="T14" fmla="*/ 1266 w 65"/>
                  <a:gd name="T15" fmla="*/ 129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6"/>
                  <a:gd name="T26" fmla="*/ 65 w 65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6">
                    <a:moveTo>
                      <a:pt x="33" y="26"/>
                    </a:moveTo>
                    <a:cubicBezTo>
                      <a:pt x="46" y="26"/>
                      <a:pt x="55" y="23"/>
                      <a:pt x="60" y="18"/>
                    </a:cubicBezTo>
                    <a:cubicBezTo>
                      <a:pt x="64" y="14"/>
                      <a:pt x="65" y="6"/>
                      <a:pt x="60" y="2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2"/>
                    </a:cubicBezTo>
                    <a:cubicBezTo>
                      <a:pt x="0" y="6"/>
                      <a:pt x="2" y="14"/>
                      <a:pt x="6" y="18"/>
                    </a:cubicBezTo>
                    <a:cubicBezTo>
                      <a:pt x="11" y="23"/>
                      <a:pt x="20" y="26"/>
                      <a:pt x="33" y="26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2" name="Freeform 15"/>
              <p:cNvSpPr>
                <a:spLocks/>
              </p:cNvSpPr>
              <p:nvPr/>
            </p:nvSpPr>
            <p:spPr bwMode="auto">
              <a:xfrm>
                <a:off x="2794" y="1851"/>
                <a:ext cx="162" cy="82"/>
              </a:xfrm>
              <a:custGeom>
                <a:avLst/>
                <a:gdLst>
                  <a:gd name="T0" fmla="*/ 1266 w 65"/>
                  <a:gd name="T1" fmla="*/ 1518 h 31"/>
                  <a:gd name="T2" fmla="*/ 2323 w 65"/>
                  <a:gd name="T3" fmla="*/ 923 h 31"/>
                  <a:gd name="T4" fmla="*/ 2323 w 65"/>
                  <a:gd name="T5" fmla="*/ 148 h 31"/>
                  <a:gd name="T6" fmla="*/ 1266 w 65"/>
                  <a:gd name="T7" fmla="*/ 349 h 31"/>
                  <a:gd name="T8" fmla="*/ 1266 w 65"/>
                  <a:gd name="T9" fmla="*/ 349 h 31"/>
                  <a:gd name="T10" fmla="*/ 229 w 65"/>
                  <a:gd name="T11" fmla="*/ 148 h 31"/>
                  <a:gd name="T12" fmla="*/ 229 w 65"/>
                  <a:gd name="T13" fmla="*/ 923 h 31"/>
                  <a:gd name="T14" fmla="*/ 1266 w 65"/>
                  <a:gd name="T15" fmla="*/ 1518 h 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31"/>
                  <a:gd name="T26" fmla="*/ 65 w 65"/>
                  <a:gd name="T27" fmla="*/ 31 h 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31">
                    <a:moveTo>
                      <a:pt x="33" y="31"/>
                    </a:moveTo>
                    <a:cubicBezTo>
                      <a:pt x="46" y="31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31"/>
                      <a:pt x="33" y="31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3" name="Freeform 16"/>
              <p:cNvSpPr>
                <a:spLocks/>
              </p:cNvSpPr>
              <p:nvPr/>
            </p:nvSpPr>
            <p:spPr bwMode="auto">
              <a:xfrm>
                <a:off x="2809" y="1832"/>
                <a:ext cx="135" cy="37"/>
              </a:xfrm>
              <a:custGeom>
                <a:avLst/>
                <a:gdLst>
                  <a:gd name="T0" fmla="*/ 1063 w 54"/>
                  <a:gd name="T1" fmla="*/ 391 h 14"/>
                  <a:gd name="T2" fmla="*/ 1063 w 54"/>
                  <a:gd name="T3" fmla="*/ 391 h 14"/>
                  <a:gd name="T4" fmla="*/ 0 w 54"/>
                  <a:gd name="T5" fmla="*/ 0 h 14"/>
                  <a:gd name="T6" fmla="*/ 50 w 54"/>
                  <a:gd name="T7" fmla="*/ 441 h 14"/>
                  <a:gd name="T8" fmla="*/ 1063 w 54"/>
                  <a:gd name="T9" fmla="*/ 685 h 14"/>
                  <a:gd name="T10" fmla="*/ 1063 w 54"/>
                  <a:gd name="T11" fmla="*/ 685 h 14"/>
                  <a:gd name="T12" fmla="*/ 2083 w 54"/>
                  <a:gd name="T13" fmla="*/ 441 h 14"/>
                  <a:gd name="T14" fmla="*/ 2113 w 54"/>
                  <a:gd name="T15" fmla="*/ 0 h 14"/>
                  <a:gd name="T16" fmla="*/ 1063 w 54"/>
                  <a:gd name="T17" fmla="*/ 39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14"/>
                  <a:gd name="T29" fmla="*/ 54 w 54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14">
                    <a:moveTo>
                      <a:pt x="27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14" y="8"/>
                      <a:pt x="5" y="5"/>
                      <a:pt x="0" y="0"/>
                    </a:cubicBezTo>
                    <a:cubicBezTo>
                      <a:pt x="2" y="3"/>
                      <a:pt x="2" y="7"/>
                      <a:pt x="1" y="9"/>
                    </a:cubicBezTo>
                    <a:cubicBezTo>
                      <a:pt x="4" y="8"/>
                      <a:pt x="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47" y="14"/>
                      <a:pt x="49" y="8"/>
                      <a:pt x="53" y="9"/>
                    </a:cubicBezTo>
                    <a:cubicBezTo>
                      <a:pt x="51" y="6"/>
                      <a:pt x="51" y="4"/>
                      <a:pt x="54" y="0"/>
                    </a:cubicBezTo>
                    <a:cubicBezTo>
                      <a:pt x="49" y="5"/>
                      <a:pt x="40" y="8"/>
                      <a:pt x="27" y="8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811" y="1765"/>
                <a:ext cx="133" cy="38"/>
              </a:xfrm>
              <a:custGeom>
                <a:avLst/>
                <a:gdLst>
                  <a:gd name="T0" fmla="*/ 1026 w 53"/>
                  <a:gd name="T1" fmla="*/ 442 h 14"/>
                  <a:gd name="T2" fmla="*/ 1026 w 53"/>
                  <a:gd name="T3" fmla="*/ 442 h 14"/>
                  <a:gd name="T4" fmla="*/ 0 w 53"/>
                  <a:gd name="T5" fmla="*/ 60 h 14"/>
                  <a:gd name="T6" fmla="*/ 0 w 53"/>
                  <a:gd name="T7" fmla="*/ 478 h 14"/>
                  <a:gd name="T8" fmla="*/ 1026 w 53"/>
                  <a:gd name="T9" fmla="*/ 760 h 14"/>
                  <a:gd name="T10" fmla="*/ 1026 w 53"/>
                  <a:gd name="T11" fmla="*/ 760 h 14"/>
                  <a:gd name="T12" fmla="*/ 2103 w 53"/>
                  <a:gd name="T13" fmla="*/ 478 h 14"/>
                  <a:gd name="T14" fmla="*/ 2103 w 53"/>
                  <a:gd name="T15" fmla="*/ 0 h 14"/>
                  <a:gd name="T16" fmla="*/ 2103 w 53"/>
                  <a:gd name="T17" fmla="*/ 0 h 14"/>
                  <a:gd name="T18" fmla="*/ 2103 w 53"/>
                  <a:gd name="T19" fmla="*/ 60 h 14"/>
                  <a:gd name="T20" fmla="*/ 1026 w 53"/>
                  <a:gd name="T21" fmla="*/ 442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14"/>
                  <a:gd name="T35" fmla="*/ 53 w 5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14">
                    <a:moveTo>
                      <a:pt x="26" y="8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13" y="8"/>
                      <a:pt x="5" y="6"/>
                      <a:pt x="0" y="1"/>
                    </a:cubicBezTo>
                    <a:cubicBezTo>
                      <a:pt x="0" y="2"/>
                      <a:pt x="2" y="5"/>
                      <a:pt x="0" y="9"/>
                    </a:cubicBezTo>
                    <a:cubicBezTo>
                      <a:pt x="4" y="8"/>
                      <a:pt x="7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48" y="14"/>
                      <a:pt x="49" y="7"/>
                      <a:pt x="53" y="9"/>
                    </a:cubicBezTo>
                    <a:cubicBezTo>
                      <a:pt x="50" y="6"/>
                      <a:pt x="50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3" y="1"/>
                    </a:cubicBezTo>
                    <a:cubicBezTo>
                      <a:pt x="48" y="5"/>
                      <a:pt x="39" y="8"/>
                      <a:pt x="26" y="8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5" name="Freeform 18"/>
              <p:cNvSpPr>
                <a:spLocks/>
              </p:cNvSpPr>
              <p:nvPr/>
            </p:nvSpPr>
            <p:spPr bwMode="auto">
              <a:xfrm>
                <a:off x="2809" y="1699"/>
                <a:ext cx="137" cy="29"/>
              </a:xfrm>
              <a:custGeom>
                <a:avLst/>
                <a:gdLst>
                  <a:gd name="T0" fmla="*/ 2085 w 55"/>
                  <a:gd name="T1" fmla="*/ 55 h 11"/>
                  <a:gd name="T2" fmla="*/ 1036 w 55"/>
                  <a:gd name="T3" fmla="*/ 293 h 11"/>
                  <a:gd name="T4" fmla="*/ 1036 w 55"/>
                  <a:gd name="T5" fmla="*/ 293 h 11"/>
                  <a:gd name="T6" fmla="*/ 0 w 55"/>
                  <a:gd name="T7" fmla="*/ 55 h 11"/>
                  <a:gd name="T8" fmla="*/ 0 w 55"/>
                  <a:gd name="T9" fmla="*/ 480 h 11"/>
                  <a:gd name="T10" fmla="*/ 1036 w 55"/>
                  <a:gd name="T11" fmla="*/ 527 h 11"/>
                  <a:gd name="T12" fmla="*/ 1036 w 55"/>
                  <a:gd name="T13" fmla="*/ 527 h 11"/>
                  <a:gd name="T14" fmla="*/ 2085 w 55"/>
                  <a:gd name="T15" fmla="*/ 480 h 11"/>
                  <a:gd name="T16" fmla="*/ 2115 w 55"/>
                  <a:gd name="T17" fmla="*/ 527 h 11"/>
                  <a:gd name="T18" fmla="*/ 2115 w 55"/>
                  <a:gd name="T19" fmla="*/ 527 h 11"/>
                  <a:gd name="T20" fmla="*/ 2085 w 55"/>
                  <a:gd name="T21" fmla="*/ 0 h 11"/>
                  <a:gd name="T22" fmla="*/ 2085 w 55"/>
                  <a:gd name="T23" fmla="*/ 55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5"/>
                  <a:gd name="T37" fmla="*/ 0 h 11"/>
                  <a:gd name="T38" fmla="*/ 55 w 55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5" h="11">
                    <a:moveTo>
                      <a:pt x="54" y="1"/>
                    </a:moveTo>
                    <a:cubicBezTo>
                      <a:pt x="49" y="5"/>
                      <a:pt x="40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4" y="6"/>
                      <a:pt x="5" y="5"/>
                      <a:pt x="0" y="1"/>
                    </a:cubicBezTo>
                    <a:cubicBezTo>
                      <a:pt x="2" y="4"/>
                      <a:pt x="2" y="7"/>
                      <a:pt x="0" y="10"/>
                    </a:cubicBezTo>
                    <a:cubicBezTo>
                      <a:pt x="4" y="7"/>
                      <a:pt x="5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49" y="11"/>
                      <a:pt x="50" y="7"/>
                      <a:pt x="54" y="10"/>
                    </a:cubicBezTo>
                    <a:cubicBezTo>
                      <a:pt x="54" y="10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8"/>
                      <a:pt x="53" y="3"/>
                      <a:pt x="54" y="0"/>
                    </a:cubicBezTo>
                    <a:cubicBezTo>
                      <a:pt x="54" y="0"/>
                      <a:pt x="54" y="0"/>
                      <a:pt x="54" y="1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6" name="Freeform 19"/>
              <p:cNvSpPr>
                <a:spLocks/>
              </p:cNvSpPr>
              <p:nvPr/>
            </p:nvSpPr>
            <p:spPr bwMode="auto">
              <a:xfrm>
                <a:off x="2809" y="1832"/>
                <a:ext cx="135" cy="37"/>
              </a:xfrm>
              <a:custGeom>
                <a:avLst/>
                <a:gdLst>
                  <a:gd name="T0" fmla="*/ 1063 w 54"/>
                  <a:gd name="T1" fmla="*/ 391 h 14"/>
                  <a:gd name="T2" fmla="*/ 1063 w 54"/>
                  <a:gd name="T3" fmla="*/ 391 h 14"/>
                  <a:gd name="T4" fmla="*/ 0 w 54"/>
                  <a:gd name="T5" fmla="*/ 0 h 14"/>
                  <a:gd name="T6" fmla="*/ 50 w 54"/>
                  <a:gd name="T7" fmla="*/ 441 h 14"/>
                  <a:gd name="T8" fmla="*/ 1063 w 54"/>
                  <a:gd name="T9" fmla="*/ 685 h 14"/>
                  <a:gd name="T10" fmla="*/ 1063 w 54"/>
                  <a:gd name="T11" fmla="*/ 685 h 14"/>
                  <a:gd name="T12" fmla="*/ 2083 w 54"/>
                  <a:gd name="T13" fmla="*/ 441 h 14"/>
                  <a:gd name="T14" fmla="*/ 2113 w 54"/>
                  <a:gd name="T15" fmla="*/ 0 h 14"/>
                  <a:gd name="T16" fmla="*/ 1063 w 54"/>
                  <a:gd name="T17" fmla="*/ 39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14"/>
                  <a:gd name="T29" fmla="*/ 54 w 54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14">
                    <a:moveTo>
                      <a:pt x="27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14" y="8"/>
                      <a:pt x="5" y="5"/>
                      <a:pt x="0" y="0"/>
                    </a:cubicBezTo>
                    <a:cubicBezTo>
                      <a:pt x="2" y="3"/>
                      <a:pt x="2" y="7"/>
                      <a:pt x="1" y="9"/>
                    </a:cubicBezTo>
                    <a:cubicBezTo>
                      <a:pt x="4" y="8"/>
                      <a:pt x="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47" y="14"/>
                      <a:pt x="49" y="8"/>
                      <a:pt x="53" y="9"/>
                    </a:cubicBezTo>
                    <a:cubicBezTo>
                      <a:pt x="51" y="6"/>
                      <a:pt x="51" y="4"/>
                      <a:pt x="54" y="0"/>
                    </a:cubicBezTo>
                    <a:cubicBezTo>
                      <a:pt x="49" y="5"/>
                      <a:pt x="40" y="8"/>
                      <a:pt x="27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811" y="1765"/>
                <a:ext cx="133" cy="38"/>
              </a:xfrm>
              <a:custGeom>
                <a:avLst/>
                <a:gdLst>
                  <a:gd name="T0" fmla="*/ 1026 w 53"/>
                  <a:gd name="T1" fmla="*/ 442 h 14"/>
                  <a:gd name="T2" fmla="*/ 1026 w 53"/>
                  <a:gd name="T3" fmla="*/ 442 h 14"/>
                  <a:gd name="T4" fmla="*/ 0 w 53"/>
                  <a:gd name="T5" fmla="*/ 60 h 14"/>
                  <a:gd name="T6" fmla="*/ 0 w 53"/>
                  <a:gd name="T7" fmla="*/ 478 h 14"/>
                  <a:gd name="T8" fmla="*/ 1026 w 53"/>
                  <a:gd name="T9" fmla="*/ 760 h 14"/>
                  <a:gd name="T10" fmla="*/ 1026 w 53"/>
                  <a:gd name="T11" fmla="*/ 760 h 14"/>
                  <a:gd name="T12" fmla="*/ 2103 w 53"/>
                  <a:gd name="T13" fmla="*/ 478 h 14"/>
                  <a:gd name="T14" fmla="*/ 2103 w 53"/>
                  <a:gd name="T15" fmla="*/ 0 h 14"/>
                  <a:gd name="T16" fmla="*/ 2103 w 53"/>
                  <a:gd name="T17" fmla="*/ 0 h 14"/>
                  <a:gd name="T18" fmla="*/ 2103 w 53"/>
                  <a:gd name="T19" fmla="*/ 60 h 14"/>
                  <a:gd name="T20" fmla="*/ 1026 w 53"/>
                  <a:gd name="T21" fmla="*/ 442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14"/>
                  <a:gd name="T35" fmla="*/ 53 w 5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14">
                    <a:moveTo>
                      <a:pt x="26" y="8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13" y="8"/>
                      <a:pt x="5" y="6"/>
                      <a:pt x="0" y="1"/>
                    </a:cubicBezTo>
                    <a:cubicBezTo>
                      <a:pt x="0" y="2"/>
                      <a:pt x="2" y="5"/>
                      <a:pt x="0" y="9"/>
                    </a:cubicBezTo>
                    <a:cubicBezTo>
                      <a:pt x="4" y="8"/>
                      <a:pt x="7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48" y="14"/>
                      <a:pt x="49" y="7"/>
                      <a:pt x="53" y="9"/>
                    </a:cubicBezTo>
                    <a:cubicBezTo>
                      <a:pt x="50" y="6"/>
                      <a:pt x="50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3" y="1"/>
                    </a:cubicBezTo>
                    <a:cubicBezTo>
                      <a:pt x="48" y="5"/>
                      <a:pt x="39" y="8"/>
                      <a:pt x="26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8" name="Freeform 21"/>
              <p:cNvSpPr>
                <a:spLocks/>
              </p:cNvSpPr>
              <p:nvPr/>
            </p:nvSpPr>
            <p:spPr bwMode="auto">
              <a:xfrm>
                <a:off x="2809" y="1699"/>
                <a:ext cx="137" cy="29"/>
              </a:xfrm>
              <a:custGeom>
                <a:avLst/>
                <a:gdLst>
                  <a:gd name="T0" fmla="*/ 2085 w 55"/>
                  <a:gd name="T1" fmla="*/ 55 h 11"/>
                  <a:gd name="T2" fmla="*/ 1036 w 55"/>
                  <a:gd name="T3" fmla="*/ 293 h 11"/>
                  <a:gd name="T4" fmla="*/ 1036 w 55"/>
                  <a:gd name="T5" fmla="*/ 293 h 11"/>
                  <a:gd name="T6" fmla="*/ 0 w 55"/>
                  <a:gd name="T7" fmla="*/ 55 h 11"/>
                  <a:gd name="T8" fmla="*/ 0 w 55"/>
                  <a:gd name="T9" fmla="*/ 480 h 11"/>
                  <a:gd name="T10" fmla="*/ 1036 w 55"/>
                  <a:gd name="T11" fmla="*/ 527 h 11"/>
                  <a:gd name="T12" fmla="*/ 1036 w 55"/>
                  <a:gd name="T13" fmla="*/ 527 h 11"/>
                  <a:gd name="T14" fmla="*/ 2085 w 55"/>
                  <a:gd name="T15" fmla="*/ 480 h 11"/>
                  <a:gd name="T16" fmla="*/ 2115 w 55"/>
                  <a:gd name="T17" fmla="*/ 527 h 11"/>
                  <a:gd name="T18" fmla="*/ 2115 w 55"/>
                  <a:gd name="T19" fmla="*/ 527 h 11"/>
                  <a:gd name="T20" fmla="*/ 2085 w 55"/>
                  <a:gd name="T21" fmla="*/ 0 h 11"/>
                  <a:gd name="T22" fmla="*/ 2085 w 55"/>
                  <a:gd name="T23" fmla="*/ 55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5"/>
                  <a:gd name="T37" fmla="*/ 0 h 11"/>
                  <a:gd name="T38" fmla="*/ 55 w 55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5" h="11">
                    <a:moveTo>
                      <a:pt x="54" y="1"/>
                    </a:moveTo>
                    <a:cubicBezTo>
                      <a:pt x="49" y="5"/>
                      <a:pt x="40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4" y="6"/>
                      <a:pt x="5" y="5"/>
                      <a:pt x="0" y="1"/>
                    </a:cubicBezTo>
                    <a:cubicBezTo>
                      <a:pt x="2" y="4"/>
                      <a:pt x="2" y="7"/>
                      <a:pt x="0" y="10"/>
                    </a:cubicBezTo>
                    <a:cubicBezTo>
                      <a:pt x="4" y="7"/>
                      <a:pt x="5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49" y="11"/>
                      <a:pt x="50" y="7"/>
                      <a:pt x="54" y="10"/>
                    </a:cubicBezTo>
                    <a:cubicBezTo>
                      <a:pt x="54" y="10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8"/>
                      <a:pt x="53" y="3"/>
                      <a:pt x="54" y="0"/>
                    </a:cubicBezTo>
                    <a:cubicBezTo>
                      <a:pt x="54" y="0"/>
                      <a:pt x="54" y="0"/>
                      <a:pt x="54" y="1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9" name="Freeform 22"/>
              <p:cNvSpPr>
                <a:spLocks/>
              </p:cNvSpPr>
              <p:nvPr/>
            </p:nvSpPr>
            <p:spPr bwMode="auto">
              <a:xfrm>
                <a:off x="2771" y="1925"/>
                <a:ext cx="108" cy="70"/>
              </a:xfrm>
              <a:custGeom>
                <a:avLst/>
                <a:gdLst>
                  <a:gd name="T0" fmla="*/ 158 w 43"/>
                  <a:gd name="T1" fmla="*/ 59 h 26"/>
                  <a:gd name="T2" fmla="*/ 681 w 43"/>
                  <a:gd name="T3" fmla="*/ 840 h 26"/>
                  <a:gd name="T4" fmla="*/ 1665 w 43"/>
                  <a:gd name="T5" fmla="*/ 899 h 26"/>
                  <a:gd name="T6" fmla="*/ 997 w 43"/>
                  <a:gd name="T7" fmla="*/ 369 h 26"/>
                  <a:gd name="T8" fmla="*/ 239 w 43"/>
                  <a:gd name="T9" fmla="*/ 59 h 26"/>
                  <a:gd name="T10" fmla="*/ 158 w 43"/>
                  <a:gd name="T11" fmla="*/ 5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26"/>
                  <a:gd name="T20" fmla="*/ 43 w 43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26">
                    <a:moveTo>
                      <a:pt x="4" y="1"/>
                    </a:moveTo>
                    <a:cubicBezTo>
                      <a:pt x="0" y="12"/>
                      <a:pt x="10" y="14"/>
                      <a:pt x="17" y="16"/>
                    </a:cubicBezTo>
                    <a:cubicBezTo>
                      <a:pt x="25" y="18"/>
                      <a:pt x="41" y="26"/>
                      <a:pt x="42" y="17"/>
                    </a:cubicBezTo>
                    <a:cubicBezTo>
                      <a:pt x="43" y="7"/>
                      <a:pt x="37" y="10"/>
                      <a:pt x="25" y="7"/>
                    </a:cubicBezTo>
                    <a:cubicBezTo>
                      <a:pt x="14" y="4"/>
                      <a:pt x="12" y="0"/>
                      <a:pt x="6" y="1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766" y="1963"/>
                <a:ext cx="113" cy="85"/>
              </a:xfrm>
              <a:custGeom>
                <a:avLst/>
                <a:gdLst>
                  <a:gd name="T0" fmla="*/ 126 w 45"/>
                  <a:gd name="T1" fmla="*/ 396 h 32"/>
                  <a:gd name="T2" fmla="*/ 713 w 45"/>
                  <a:gd name="T3" fmla="*/ 996 h 32"/>
                  <a:gd name="T4" fmla="*/ 1665 w 45"/>
                  <a:gd name="T5" fmla="*/ 1052 h 32"/>
                  <a:gd name="T6" fmla="*/ 997 w 45"/>
                  <a:gd name="T7" fmla="*/ 452 h 32"/>
                  <a:gd name="T8" fmla="*/ 126 w 45"/>
                  <a:gd name="T9" fmla="*/ 396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2"/>
                  <a:gd name="T17" fmla="*/ 45 w 45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2">
                    <a:moveTo>
                      <a:pt x="3" y="8"/>
                    </a:moveTo>
                    <a:cubicBezTo>
                      <a:pt x="0" y="17"/>
                      <a:pt x="11" y="18"/>
                      <a:pt x="18" y="20"/>
                    </a:cubicBezTo>
                    <a:cubicBezTo>
                      <a:pt x="25" y="22"/>
                      <a:pt x="39" y="32"/>
                      <a:pt x="42" y="21"/>
                    </a:cubicBezTo>
                    <a:cubicBezTo>
                      <a:pt x="45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1" name="Freeform 24"/>
              <p:cNvSpPr>
                <a:spLocks/>
              </p:cNvSpPr>
              <p:nvPr/>
            </p:nvSpPr>
            <p:spPr bwMode="auto">
              <a:xfrm>
                <a:off x="2754" y="2011"/>
                <a:ext cx="115" cy="85"/>
              </a:xfrm>
              <a:custGeom>
                <a:avLst/>
                <a:gdLst>
                  <a:gd name="T0" fmla="*/ 108 w 46"/>
                  <a:gd name="T1" fmla="*/ 396 h 32"/>
                  <a:gd name="T2" fmla="*/ 708 w 46"/>
                  <a:gd name="T3" fmla="*/ 996 h 32"/>
                  <a:gd name="T4" fmla="*/ 1688 w 46"/>
                  <a:gd name="T5" fmla="*/ 1086 h 32"/>
                  <a:gd name="T6" fmla="*/ 970 w 46"/>
                  <a:gd name="T7" fmla="*/ 452 h 32"/>
                  <a:gd name="T8" fmla="*/ 108 w 46"/>
                  <a:gd name="T9" fmla="*/ 396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2"/>
                  <a:gd name="T17" fmla="*/ 46 w 46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2">
                    <a:moveTo>
                      <a:pt x="3" y="8"/>
                    </a:moveTo>
                    <a:cubicBezTo>
                      <a:pt x="0" y="17"/>
                      <a:pt x="10" y="18"/>
                      <a:pt x="18" y="20"/>
                    </a:cubicBezTo>
                    <a:cubicBezTo>
                      <a:pt x="25" y="22"/>
                      <a:pt x="39" y="32"/>
                      <a:pt x="43" y="22"/>
                    </a:cubicBezTo>
                    <a:cubicBezTo>
                      <a:pt x="46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2" name="Freeform 25"/>
              <p:cNvSpPr>
                <a:spLocks/>
              </p:cNvSpPr>
              <p:nvPr/>
            </p:nvSpPr>
            <p:spPr bwMode="auto">
              <a:xfrm>
                <a:off x="2741" y="2064"/>
                <a:ext cx="115" cy="83"/>
              </a:xfrm>
              <a:custGeom>
                <a:avLst/>
                <a:gdLst>
                  <a:gd name="T0" fmla="*/ 108 w 46"/>
                  <a:gd name="T1" fmla="*/ 402 h 31"/>
                  <a:gd name="T2" fmla="*/ 708 w 46"/>
                  <a:gd name="T3" fmla="*/ 983 h 31"/>
                  <a:gd name="T4" fmla="*/ 1688 w 46"/>
                  <a:gd name="T5" fmla="*/ 1076 h 31"/>
                  <a:gd name="T6" fmla="*/ 970 w 46"/>
                  <a:gd name="T7" fmla="*/ 458 h 31"/>
                  <a:gd name="T8" fmla="*/ 108 w 46"/>
                  <a:gd name="T9" fmla="*/ 40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1"/>
                  <a:gd name="T17" fmla="*/ 46 w 4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1">
                    <a:moveTo>
                      <a:pt x="3" y="8"/>
                    </a:moveTo>
                    <a:cubicBezTo>
                      <a:pt x="0" y="16"/>
                      <a:pt x="11" y="17"/>
                      <a:pt x="18" y="19"/>
                    </a:cubicBezTo>
                    <a:cubicBezTo>
                      <a:pt x="25" y="21"/>
                      <a:pt x="39" y="31"/>
                      <a:pt x="43" y="21"/>
                    </a:cubicBezTo>
                    <a:cubicBezTo>
                      <a:pt x="46" y="11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2726" y="2115"/>
                <a:ext cx="113" cy="85"/>
              </a:xfrm>
              <a:custGeom>
                <a:avLst/>
                <a:gdLst>
                  <a:gd name="T0" fmla="*/ 126 w 45"/>
                  <a:gd name="T1" fmla="*/ 452 h 32"/>
                  <a:gd name="T2" fmla="*/ 681 w 45"/>
                  <a:gd name="T3" fmla="*/ 996 h 32"/>
                  <a:gd name="T4" fmla="*/ 1665 w 45"/>
                  <a:gd name="T5" fmla="*/ 1086 h 32"/>
                  <a:gd name="T6" fmla="*/ 952 w 45"/>
                  <a:gd name="T7" fmla="*/ 353 h 32"/>
                  <a:gd name="T8" fmla="*/ 126 w 45"/>
                  <a:gd name="T9" fmla="*/ 45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2"/>
                  <a:gd name="T17" fmla="*/ 45 w 45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2">
                    <a:moveTo>
                      <a:pt x="3" y="9"/>
                    </a:moveTo>
                    <a:cubicBezTo>
                      <a:pt x="0" y="17"/>
                      <a:pt x="10" y="18"/>
                      <a:pt x="17" y="20"/>
                    </a:cubicBezTo>
                    <a:cubicBezTo>
                      <a:pt x="24" y="22"/>
                      <a:pt x="39" y="32"/>
                      <a:pt x="42" y="22"/>
                    </a:cubicBezTo>
                    <a:cubicBezTo>
                      <a:pt x="45" y="12"/>
                      <a:pt x="36" y="10"/>
                      <a:pt x="24" y="7"/>
                    </a:cubicBezTo>
                    <a:cubicBezTo>
                      <a:pt x="12" y="4"/>
                      <a:pt x="6" y="0"/>
                      <a:pt x="3" y="9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2896" y="1960"/>
                <a:ext cx="110" cy="83"/>
              </a:xfrm>
              <a:custGeom>
                <a:avLst/>
                <a:gdLst>
                  <a:gd name="T0" fmla="*/ 1608 w 44"/>
                  <a:gd name="T1" fmla="*/ 402 h 31"/>
                  <a:gd name="T2" fmla="*/ 1050 w 44"/>
                  <a:gd name="T3" fmla="*/ 983 h 31"/>
                  <a:gd name="T4" fmla="*/ 83 w 44"/>
                  <a:gd name="T5" fmla="*/ 1039 h 31"/>
                  <a:gd name="T6" fmla="*/ 750 w 44"/>
                  <a:gd name="T7" fmla="*/ 458 h 31"/>
                  <a:gd name="T8" fmla="*/ 1608 w 44"/>
                  <a:gd name="T9" fmla="*/ 40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1"/>
                  <a:gd name="T17" fmla="*/ 44 w 44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1">
                    <a:moveTo>
                      <a:pt x="41" y="8"/>
                    </a:moveTo>
                    <a:cubicBezTo>
                      <a:pt x="44" y="16"/>
                      <a:pt x="34" y="17"/>
                      <a:pt x="27" y="19"/>
                    </a:cubicBezTo>
                    <a:cubicBezTo>
                      <a:pt x="19" y="21"/>
                      <a:pt x="5" y="31"/>
                      <a:pt x="2" y="20"/>
                    </a:cubicBezTo>
                    <a:cubicBezTo>
                      <a:pt x="0" y="11"/>
                      <a:pt x="7" y="12"/>
                      <a:pt x="19" y="9"/>
                    </a:cubicBezTo>
                    <a:cubicBezTo>
                      <a:pt x="31" y="6"/>
                      <a:pt x="38" y="0"/>
                      <a:pt x="41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5" name="Freeform 28"/>
              <p:cNvSpPr>
                <a:spLocks/>
              </p:cNvSpPr>
              <p:nvPr/>
            </p:nvSpPr>
            <p:spPr bwMode="auto">
              <a:xfrm>
                <a:off x="2886" y="1909"/>
                <a:ext cx="98" cy="80"/>
              </a:xfrm>
              <a:custGeom>
                <a:avLst/>
                <a:gdLst>
                  <a:gd name="T0" fmla="*/ 1427 w 39"/>
                  <a:gd name="T1" fmla="*/ 397 h 30"/>
                  <a:gd name="T2" fmla="*/ 998 w 39"/>
                  <a:gd name="T3" fmla="*/ 1003 h 30"/>
                  <a:gd name="T4" fmla="*/ 83 w 39"/>
                  <a:gd name="T5" fmla="*/ 1117 h 30"/>
                  <a:gd name="T6" fmla="*/ 681 w 39"/>
                  <a:gd name="T7" fmla="*/ 512 h 30"/>
                  <a:gd name="T8" fmla="*/ 1427 w 39"/>
                  <a:gd name="T9" fmla="*/ 39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0"/>
                  <a:gd name="T17" fmla="*/ 39 w 3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0">
                    <a:moveTo>
                      <a:pt x="36" y="8"/>
                    </a:moveTo>
                    <a:cubicBezTo>
                      <a:pt x="39" y="16"/>
                      <a:pt x="32" y="18"/>
                      <a:pt x="25" y="20"/>
                    </a:cubicBezTo>
                    <a:cubicBezTo>
                      <a:pt x="17" y="22"/>
                      <a:pt x="3" y="30"/>
                      <a:pt x="2" y="22"/>
                    </a:cubicBezTo>
                    <a:cubicBezTo>
                      <a:pt x="0" y="12"/>
                      <a:pt x="6" y="13"/>
                      <a:pt x="17" y="10"/>
                    </a:cubicBezTo>
                    <a:cubicBezTo>
                      <a:pt x="26" y="7"/>
                      <a:pt x="33" y="0"/>
                      <a:pt x="36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6" name="Freeform 29"/>
              <p:cNvSpPr>
                <a:spLocks/>
              </p:cNvSpPr>
              <p:nvPr/>
            </p:nvSpPr>
            <p:spPr bwMode="auto">
              <a:xfrm>
                <a:off x="2921" y="2048"/>
                <a:ext cx="113" cy="85"/>
              </a:xfrm>
              <a:custGeom>
                <a:avLst/>
                <a:gdLst>
                  <a:gd name="T0" fmla="*/ 158 w 45"/>
                  <a:gd name="T1" fmla="*/ 1142 h 32"/>
                  <a:gd name="T2" fmla="*/ 713 w 45"/>
                  <a:gd name="T3" fmla="*/ 600 h 32"/>
                  <a:gd name="T4" fmla="*/ 1665 w 45"/>
                  <a:gd name="T5" fmla="*/ 545 h 32"/>
                  <a:gd name="T6" fmla="*/ 997 w 45"/>
                  <a:gd name="T7" fmla="*/ 1142 h 32"/>
                  <a:gd name="T8" fmla="*/ 158 w 45"/>
                  <a:gd name="T9" fmla="*/ 114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2"/>
                  <a:gd name="T17" fmla="*/ 45 w 45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2">
                    <a:moveTo>
                      <a:pt x="4" y="23"/>
                    </a:moveTo>
                    <a:cubicBezTo>
                      <a:pt x="0" y="15"/>
                      <a:pt x="11" y="14"/>
                      <a:pt x="18" y="12"/>
                    </a:cubicBezTo>
                    <a:cubicBezTo>
                      <a:pt x="25" y="10"/>
                      <a:pt x="40" y="0"/>
                      <a:pt x="42" y="11"/>
                    </a:cubicBezTo>
                    <a:cubicBezTo>
                      <a:pt x="45" y="20"/>
                      <a:pt x="37" y="20"/>
                      <a:pt x="25" y="23"/>
                    </a:cubicBezTo>
                    <a:cubicBezTo>
                      <a:pt x="14" y="26"/>
                      <a:pt x="7" y="32"/>
                      <a:pt x="4" y="23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2946" y="2104"/>
                <a:ext cx="98" cy="77"/>
              </a:xfrm>
              <a:custGeom>
                <a:avLst/>
                <a:gdLst>
                  <a:gd name="T0" fmla="*/ 126 w 39"/>
                  <a:gd name="T1" fmla="*/ 1051 h 29"/>
                  <a:gd name="T2" fmla="*/ 555 w 39"/>
                  <a:gd name="T3" fmla="*/ 451 h 29"/>
                  <a:gd name="T4" fmla="*/ 1478 w 39"/>
                  <a:gd name="T5" fmla="*/ 396 h 29"/>
                  <a:gd name="T6" fmla="*/ 839 w 39"/>
                  <a:gd name="T7" fmla="*/ 993 h 29"/>
                  <a:gd name="T8" fmla="*/ 126 w 39"/>
                  <a:gd name="T9" fmla="*/ 1051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29"/>
                  <a:gd name="T17" fmla="*/ 39 w 3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29">
                    <a:moveTo>
                      <a:pt x="3" y="21"/>
                    </a:moveTo>
                    <a:cubicBezTo>
                      <a:pt x="0" y="13"/>
                      <a:pt x="7" y="11"/>
                      <a:pt x="14" y="9"/>
                    </a:cubicBezTo>
                    <a:cubicBezTo>
                      <a:pt x="21" y="7"/>
                      <a:pt x="35" y="0"/>
                      <a:pt x="37" y="8"/>
                    </a:cubicBezTo>
                    <a:cubicBezTo>
                      <a:pt x="39" y="17"/>
                      <a:pt x="33" y="16"/>
                      <a:pt x="21" y="20"/>
                    </a:cubicBezTo>
                    <a:cubicBezTo>
                      <a:pt x="13" y="22"/>
                      <a:pt x="6" y="29"/>
                      <a:pt x="3" y="21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2961" y="2152"/>
                <a:ext cx="98" cy="80"/>
              </a:xfrm>
              <a:custGeom>
                <a:avLst/>
                <a:gdLst>
                  <a:gd name="T0" fmla="*/ 126 w 39"/>
                  <a:gd name="T1" fmla="*/ 1117 h 30"/>
                  <a:gd name="T2" fmla="*/ 601 w 39"/>
                  <a:gd name="T3" fmla="*/ 456 h 30"/>
                  <a:gd name="T4" fmla="*/ 1478 w 39"/>
                  <a:gd name="T5" fmla="*/ 397 h 30"/>
                  <a:gd name="T6" fmla="*/ 872 w 39"/>
                  <a:gd name="T7" fmla="*/ 1003 h 30"/>
                  <a:gd name="T8" fmla="*/ 126 w 39"/>
                  <a:gd name="T9" fmla="*/ 111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0"/>
                  <a:gd name="T17" fmla="*/ 39 w 3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0">
                    <a:moveTo>
                      <a:pt x="3" y="22"/>
                    </a:moveTo>
                    <a:cubicBezTo>
                      <a:pt x="0" y="13"/>
                      <a:pt x="7" y="11"/>
                      <a:pt x="15" y="9"/>
                    </a:cubicBezTo>
                    <a:cubicBezTo>
                      <a:pt x="22" y="7"/>
                      <a:pt x="36" y="0"/>
                      <a:pt x="37" y="8"/>
                    </a:cubicBezTo>
                    <a:cubicBezTo>
                      <a:pt x="39" y="17"/>
                      <a:pt x="34" y="17"/>
                      <a:pt x="22" y="20"/>
                    </a:cubicBezTo>
                    <a:cubicBezTo>
                      <a:pt x="13" y="23"/>
                      <a:pt x="6" y="30"/>
                      <a:pt x="3" y="22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2906" y="2008"/>
                <a:ext cx="115" cy="83"/>
              </a:xfrm>
              <a:custGeom>
                <a:avLst/>
                <a:gdLst>
                  <a:gd name="T0" fmla="*/ 1688 w 46"/>
                  <a:gd name="T1" fmla="*/ 402 h 31"/>
                  <a:gd name="T2" fmla="*/ 1095 w 46"/>
                  <a:gd name="T3" fmla="*/ 983 h 31"/>
                  <a:gd name="T4" fmla="*/ 108 w 46"/>
                  <a:gd name="T5" fmla="*/ 1076 h 31"/>
                  <a:gd name="T6" fmla="*/ 825 w 46"/>
                  <a:gd name="T7" fmla="*/ 458 h 31"/>
                  <a:gd name="T8" fmla="*/ 1688 w 46"/>
                  <a:gd name="T9" fmla="*/ 40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1"/>
                  <a:gd name="T17" fmla="*/ 46 w 4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1">
                    <a:moveTo>
                      <a:pt x="43" y="8"/>
                    </a:moveTo>
                    <a:cubicBezTo>
                      <a:pt x="46" y="16"/>
                      <a:pt x="35" y="17"/>
                      <a:pt x="28" y="19"/>
                    </a:cubicBezTo>
                    <a:cubicBezTo>
                      <a:pt x="21" y="21"/>
                      <a:pt x="6" y="31"/>
                      <a:pt x="3" y="21"/>
                    </a:cubicBezTo>
                    <a:cubicBezTo>
                      <a:pt x="0" y="11"/>
                      <a:pt x="9" y="12"/>
                      <a:pt x="21" y="9"/>
                    </a:cubicBezTo>
                    <a:cubicBezTo>
                      <a:pt x="33" y="6"/>
                      <a:pt x="40" y="0"/>
                      <a:pt x="4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0" name="Freeform 33"/>
              <p:cNvSpPr>
                <a:spLocks/>
              </p:cNvSpPr>
              <p:nvPr/>
            </p:nvSpPr>
            <p:spPr bwMode="auto">
              <a:xfrm>
                <a:off x="2811" y="1387"/>
                <a:ext cx="135" cy="32"/>
              </a:xfrm>
              <a:custGeom>
                <a:avLst/>
                <a:gdLst>
                  <a:gd name="T0" fmla="*/ 2033 w 54"/>
                  <a:gd name="T1" fmla="*/ 0 h 12"/>
                  <a:gd name="T2" fmla="*/ 1020 w 54"/>
                  <a:gd name="T3" fmla="*/ 248 h 12"/>
                  <a:gd name="T4" fmla="*/ 1020 w 54"/>
                  <a:gd name="T5" fmla="*/ 248 h 12"/>
                  <a:gd name="T6" fmla="*/ 50 w 54"/>
                  <a:gd name="T7" fmla="*/ 56 h 12"/>
                  <a:gd name="T8" fmla="*/ 0 w 54"/>
                  <a:gd name="T9" fmla="*/ 512 h 12"/>
                  <a:gd name="T10" fmla="*/ 1020 w 54"/>
                  <a:gd name="T11" fmla="*/ 605 h 12"/>
                  <a:gd name="T12" fmla="*/ 1020 w 54"/>
                  <a:gd name="T13" fmla="*/ 605 h 12"/>
                  <a:gd name="T14" fmla="*/ 2083 w 54"/>
                  <a:gd name="T15" fmla="*/ 547 h 12"/>
                  <a:gd name="T16" fmla="*/ 2113 w 54"/>
                  <a:gd name="T17" fmla="*/ 605 h 12"/>
                  <a:gd name="T18" fmla="*/ 2113 w 54"/>
                  <a:gd name="T19" fmla="*/ 547 h 12"/>
                  <a:gd name="T20" fmla="*/ 2033 w 54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12"/>
                  <a:gd name="T35" fmla="*/ 54 w 54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12">
                    <a:moveTo>
                      <a:pt x="52" y="0"/>
                    </a:moveTo>
                    <a:cubicBezTo>
                      <a:pt x="47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3" y="9"/>
                      <a:pt x="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48" y="12"/>
                      <a:pt x="49" y="8"/>
                      <a:pt x="53" y="11"/>
                    </a:cubicBezTo>
                    <a:cubicBezTo>
                      <a:pt x="53" y="11"/>
                      <a:pt x="54" y="11"/>
                      <a:pt x="54" y="12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1" y="9"/>
                      <a:pt x="50" y="4"/>
                      <a:pt x="52" y="0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1" name="Freeform 34"/>
              <p:cNvSpPr>
                <a:spLocks/>
              </p:cNvSpPr>
              <p:nvPr/>
            </p:nvSpPr>
            <p:spPr bwMode="auto">
              <a:xfrm>
                <a:off x="2809" y="1309"/>
                <a:ext cx="137" cy="35"/>
              </a:xfrm>
              <a:custGeom>
                <a:avLst/>
                <a:gdLst>
                  <a:gd name="T0" fmla="*/ 2043 w 55"/>
                  <a:gd name="T1" fmla="*/ 0 h 13"/>
                  <a:gd name="T2" fmla="*/ 1036 w 55"/>
                  <a:gd name="T3" fmla="*/ 253 h 13"/>
                  <a:gd name="T4" fmla="*/ 1036 w 55"/>
                  <a:gd name="T5" fmla="*/ 253 h 13"/>
                  <a:gd name="T6" fmla="*/ 75 w 55"/>
                  <a:gd name="T7" fmla="*/ 59 h 13"/>
                  <a:gd name="T8" fmla="*/ 0 w 55"/>
                  <a:gd name="T9" fmla="*/ 625 h 13"/>
                  <a:gd name="T10" fmla="*/ 1036 w 55"/>
                  <a:gd name="T11" fmla="*/ 681 h 13"/>
                  <a:gd name="T12" fmla="*/ 1036 w 55"/>
                  <a:gd name="T13" fmla="*/ 681 h 13"/>
                  <a:gd name="T14" fmla="*/ 2085 w 55"/>
                  <a:gd name="T15" fmla="*/ 625 h 13"/>
                  <a:gd name="T16" fmla="*/ 2115 w 55"/>
                  <a:gd name="T17" fmla="*/ 625 h 13"/>
                  <a:gd name="T18" fmla="*/ 2115 w 55"/>
                  <a:gd name="T19" fmla="*/ 625 h 13"/>
                  <a:gd name="T20" fmla="*/ 2043 w 55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13"/>
                  <a:gd name="T35" fmla="*/ 55 w 55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13">
                    <a:moveTo>
                      <a:pt x="53" y="0"/>
                    </a:moveTo>
                    <a:cubicBezTo>
                      <a:pt x="49" y="4"/>
                      <a:pt x="40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5" y="5"/>
                      <a:pt x="7" y="4"/>
                      <a:pt x="2" y="1"/>
                    </a:cubicBezTo>
                    <a:cubicBezTo>
                      <a:pt x="4" y="5"/>
                      <a:pt x="2" y="10"/>
                      <a:pt x="0" y="12"/>
                    </a:cubicBezTo>
                    <a:cubicBezTo>
                      <a:pt x="4" y="9"/>
                      <a:pt x="5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49" y="13"/>
                      <a:pt x="50" y="9"/>
                      <a:pt x="54" y="12"/>
                    </a:cubicBezTo>
                    <a:cubicBezTo>
                      <a:pt x="54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2" y="10"/>
                      <a:pt x="51" y="4"/>
                      <a:pt x="53" y="0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2811" y="1629"/>
                <a:ext cx="133" cy="32"/>
              </a:xfrm>
              <a:custGeom>
                <a:avLst/>
                <a:gdLst>
                  <a:gd name="T0" fmla="*/ 1026 w 53"/>
                  <a:gd name="T1" fmla="*/ 605 h 12"/>
                  <a:gd name="T2" fmla="*/ 1026 w 53"/>
                  <a:gd name="T3" fmla="*/ 605 h 12"/>
                  <a:gd name="T4" fmla="*/ 2103 w 53"/>
                  <a:gd name="T5" fmla="*/ 547 h 12"/>
                  <a:gd name="T6" fmla="*/ 2053 w 53"/>
                  <a:gd name="T7" fmla="*/ 0 h 12"/>
                  <a:gd name="T8" fmla="*/ 1026 w 53"/>
                  <a:gd name="T9" fmla="*/ 248 h 12"/>
                  <a:gd name="T10" fmla="*/ 1026 w 53"/>
                  <a:gd name="T11" fmla="*/ 248 h 12"/>
                  <a:gd name="T12" fmla="*/ 50 w 53"/>
                  <a:gd name="T13" fmla="*/ 56 h 12"/>
                  <a:gd name="T14" fmla="*/ 0 w 53"/>
                  <a:gd name="T15" fmla="*/ 512 h 12"/>
                  <a:gd name="T16" fmla="*/ 1026 w 53"/>
                  <a:gd name="T17" fmla="*/ 605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2"/>
                  <a:gd name="T29" fmla="*/ 53 w 53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2"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47" y="12"/>
                      <a:pt x="49" y="8"/>
                      <a:pt x="53" y="11"/>
                    </a:cubicBezTo>
                    <a:cubicBezTo>
                      <a:pt x="51" y="8"/>
                      <a:pt x="50" y="3"/>
                      <a:pt x="52" y="0"/>
                    </a:cubicBezTo>
                    <a:cubicBezTo>
                      <a:pt x="48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4" y="9"/>
                      <a:pt x="7" y="12"/>
                      <a:pt x="26" y="12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2814" y="1541"/>
                <a:ext cx="132" cy="38"/>
              </a:xfrm>
              <a:custGeom>
                <a:avLst/>
                <a:gdLst>
                  <a:gd name="T0" fmla="*/ 956 w 53"/>
                  <a:gd name="T1" fmla="*/ 383 h 14"/>
                  <a:gd name="T2" fmla="*/ 956 w 53"/>
                  <a:gd name="T3" fmla="*/ 383 h 14"/>
                  <a:gd name="T4" fmla="*/ 0 w 53"/>
                  <a:gd name="T5" fmla="*/ 163 h 14"/>
                  <a:gd name="T6" fmla="*/ 0 w 53"/>
                  <a:gd name="T7" fmla="*/ 662 h 14"/>
                  <a:gd name="T8" fmla="*/ 956 w 53"/>
                  <a:gd name="T9" fmla="*/ 760 h 14"/>
                  <a:gd name="T10" fmla="*/ 956 w 53"/>
                  <a:gd name="T11" fmla="*/ 760 h 14"/>
                  <a:gd name="T12" fmla="*/ 1960 w 53"/>
                  <a:gd name="T13" fmla="*/ 662 h 14"/>
                  <a:gd name="T14" fmla="*/ 2040 w 53"/>
                  <a:gd name="T15" fmla="*/ 0 h 14"/>
                  <a:gd name="T16" fmla="*/ 2040 w 53"/>
                  <a:gd name="T17" fmla="*/ 0 h 14"/>
                  <a:gd name="T18" fmla="*/ 2010 w 53"/>
                  <a:gd name="T19" fmla="*/ 103 h 14"/>
                  <a:gd name="T20" fmla="*/ 956 w 53"/>
                  <a:gd name="T21" fmla="*/ 383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14"/>
                  <a:gd name="T35" fmla="*/ 53 w 5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14">
                    <a:moveTo>
                      <a:pt x="25" y="7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13" y="7"/>
                      <a:pt x="5" y="6"/>
                      <a:pt x="0" y="3"/>
                    </a:cubicBezTo>
                    <a:cubicBezTo>
                      <a:pt x="1" y="6"/>
                      <a:pt x="1" y="10"/>
                      <a:pt x="0" y="12"/>
                    </a:cubicBezTo>
                    <a:cubicBezTo>
                      <a:pt x="3" y="11"/>
                      <a:pt x="6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46" y="14"/>
                      <a:pt x="48" y="10"/>
                      <a:pt x="51" y="12"/>
                    </a:cubicBezTo>
                    <a:cubicBezTo>
                      <a:pt x="49" y="9"/>
                      <a:pt x="49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1"/>
                      <a:pt x="52" y="2"/>
                    </a:cubicBezTo>
                    <a:cubicBezTo>
                      <a:pt x="47" y="6"/>
                      <a:pt x="38" y="7"/>
                      <a:pt x="25" y="7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2811" y="1464"/>
                <a:ext cx="135" cy="40"/>
              </a:xfrm>
              <a:custGeom>
                <a:avLst/>
                <a:gdLst>
                  <a:gd name="T0" fmla="*/ 2113 w 54"/>
                  <a:gd name="T1" fmla="*/ 0 h 15"/>
                  <a:gd name="T2" fmla="*/ 2083 w 54"/>
                  <a:gd name="T3" fmla="*/ 93 h 15"/>
                  <a:gd name="T4" fmla="*/ 1020 w 54"/>
                  <a:gd name="T5" fmla="*/ 363 h 15"/>
                  <a:gd name="T6" fmla="*/ 1020 w 54"/>
                  <a:gd name="T7" fmla="*/ 363 h 15"/>
                  <a:gd name="T8" fmla="*/ 50 w 54"/>
                  <a:gd name="T9" fmla="*/ 149 h 15"/>
                  <a:gd name="T10" fmla="*/ 0 w 54"/>
                  <a:gd name="T11" fmla="*/ 661 h 15"/>
                  <a:gd name="T12" fmla="*/ 1020 w 54"/>
                  <a:gd name="T13" fmla="*/ 760 h 15"/>
                  <a:gd name="T14" fmla="*/ 1020 w 54"/>
                  <a:gd name="T15" fmla="*/ 760 h 15"/>
                  <a:gd name="T16" fmla="*/ 2083 w 54"/>
                  <a:gd name="T17" fmla="*/ 704 h 15"/>
                  <a:gd name="T18" fmla="*/ 2113 w 54"/>
                  <a:gd name="T19" fmla="*/ 704 h 15"/>
                  <a:gd name="T20" fmla="*/ 2113 w 54"/>
                  <a:gd name="T21" fmla="*/ 704 h 15"/>
                  <a:gd name="T22" fmla="*/ 2113 w 54"/>
                  <a:gd name="T23" fmla="*/ 56 h 15"/>
                  <a:gd name="T24" fmla="*/ 2113 w 54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15"/>
                  <a:gd name="T41" fmla="*/ 54 w 54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15">
                    <a:moveTo>
                      <a:pt x="54" y="0"/>
                    </a:moveTo>
                    <a:cubicBezTo>
                      <a:pt x="53" y="1"/>
                      <a:pt x="53" y="1"/>
                      <a:pt x="53" y="2"/>
                    </a:cubicBezTo>
                    <a:cubicBezTo>
                      <a:pt x="48" y="6"/>
                      <a:pt x="39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4" y="7"/>
                      <a:pt x="6" y="6"/>
                      <a:pt x="1" y="3"/>
                    </a:cubicBezTo>
                    <a:cubicBezTo>
                      <a:pt x="3" y="6"/>
                      <a:pt x="2" y="11"/>
                      <a:pt x="0" y="13"/>
                    </a:cubicBezTo>
                    <a:cubicBezTo>
                      <a:pt x="3" y="12"/>
                      <a:pt x="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48" y="15"/>
                      <a:pt x="49" y="11"/>
                      <a:pt x="53" y="14"/>
                    </a:cubicBezTo>
                    <a:cubicBezTo>
                      <a:pt x="53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2"/>
                      <a:pt x="49" y="5"/>
                      <a:pt x="54" y="1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2811" y="1387"/>
                <a:ext cx="135" cy="32"/>
              </a:xfrm>
              <a:custGeom>
                <a:avLst/>
                <a:gdLst>
                  <a:gd name="T0" fmla="*/ 2033 w 54"/>
                  <a:gd name="T1" fmla="*/ 0 h 12"/>
                  <a:gd name="T2" fmla="*/ 1020 w 54"/>
                  <a:gd name="T3" fmla="*/ 248 h 12"/>
                  <a:gd name="T4" fmla="*/ 1020 w 54"/>
                  <a:gd name="T5" fmla="*/ 248 h 12"/>
                  <a:gd name="T6" fmla="*/ 50 w 54"/>
                  <a:gd name="T7" fmla="*/ 56 h 12"/>
                  <a:gd name="T8" fmla="*/ 0 w 54"/>
                  <a:gd name="T9" fmla="*/ 512 h 12"/>
                  <a:gd name="T10" fmla="*/ 1020 w 54"/>
                  <a:gd name="T11" fmla="*/ 605 h 12"/>
                  <a:gd name="T12" fmla="*/ 1020 w 54"/>
                  <a:gd name="T13" fmla="*/ 605 h 12"/>
                  <a:gd name="T14" fmla="*/ 2083 w 54"/>
                  <a:gd name="T15" fmla="*/ 547 h 12"/>
                  <a:gd name="T16" fmla="*/ 2113 w 54"/>
                  <a:gd name="T17" fmla="*/ 605 h 12"/>
                  <a:gd name="T18" fmla="*/ 2113 w 54"/>
                  <a:gd name="T19" fmla="*/ 547 h 12"/>
                  <a:gd name="T20" fmla="*/ 2033 w 54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12"/>
                  <a:gd name="T35" fmla="*/ 54 w 54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12">
                    <a:moveTo>
                      <a:pt x="52" y="0"/>
                    </a:moveTo>
                    <a:cubicBezTo>
                      <a:pt x="47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3" y="9"/>
                      <a:pt x="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48" y="12"/>
                      <a:pt x="49" y="8"/>
                      <a:pt x="53" y="11"/>
                    </a:cubicBezTo>
                    <a:cubicBezTo>
                      <a:pt x="53" y="11"/>
                      <a:pt x="54" y="11"/>
                      <a:pt x="54" y="12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1" y="9"/>
                      <a:pt x="50" y="4"/>
                      <a:pt x="52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2809" y="1309"/>
                <a:ext cx="137" cy="35"/>
              </a:xfrm>
              <a:custGeom>
                <a:avLst/>
                <a:gdLst>
                  <a:gd name="T0" fmla="*/ 2043 w 55"/>
                  <a:gd name="T1" fmla="*/ 0 h 13"/>
                  <a:gd name="T2" fmla="*/ 1036 w 55"/>
                  <a:gd name="T3" fmla="*/ 253 h 13"/>
                  <a:gd name="T4" fmla="*/ 1036 w 55"/>
                  <a:gd name="T5" fmla="*/ 253 h 13"/>
                  <a:gd name="T6" fmla="*/ 75 w 55"/>
                  <a:gd name="T7" fmla="*/ 59 h 13"/>
                  <a:gd name="T8" fmla="*/ 0 w 55"/>
                  <a:gd name="T9" fmla="*/ 625 h 13"/>
                  <a:gd name="T10" fmla="*/ 1036 w 55"/>
                  <a:gd name="T11" fmla="*/ 681 h 13"/>
                  <a:gd name="T12" fmla="*/ 1036 w 55"/>
                  <a:gd name="T13" fmla="*/ 681 h 13"/>
                  <a:gd name="T14" fmla="*/ 2085 w 55"/>
                  <a:gd name="T15" fmla="*/ 625 h 13"/>
                  <a:gd name="T16" fmla="*/ 2115 w 55"/>
                  <a:gd name="T17" fmla="*/ 625 h 13"/>
                  <a:gd name="T18" fmla="*/ 2115 w 55"/>
                  <a:gd name="T19" fmla="*/ 625 h 13"/>
                  <a:gd name="T20" fmla="*/ 2043 w 55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13"/>
                  <a:gd name="T35" fmla="*/ 55 w 55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13">
                    <a:moveTo>
                      <a:pt x="53" y="0"/>
                    </a:moveTo>
                    <a:cubicBezTo>
                      <a:pt x="49" y="4"/>
                      <a:pt x="40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5" y="5"/>
                      <a:pt x="7" y="4"/>
                      <a:pt x="2" y="1"/>
                    </a:cubicBezTo>
                    <a:cubicBezTo>
                      <a:pt x="4" y="5"/>
                      <a:pt x="2" y="10"/>
                      <a:pt x="0" y="12"/>
                    </a:cubicBezTo>
                    <a:cubicBezTo>
                      <a:pt x="4" y="9"/>
                      <a:pt x="5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49" y="13"/>
                      <a:pt x="50" y="9"/>
                      <a:pt x="54" y="12"/>
                    </a:cubicBezTo>
                    <a:cubicBezTo>
                      <a:pt x="54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2" y="10"/>
                      <a:pt x="51" y="4"/>
                      <a:pt x="53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2811" y="1629"/>
                <a:ext cx="133" cy="32"/>
              </a:xfrm>
              <a:custGeom>
                <a:avLst/>
                <a:gdLst>
                  <a:gd name="T0" fmla="*/ 1026 w 53"/>
                  <a:gd name="T1" fmla="*/ 605 h 12"/>
                  <a:gd name="T2" fmla="*/ 1026 w 53"/>
                  <a:gd name="T3" fmla="*/ 605 h 12"/>
                  <a:gd name="T4" fmla="*/ 2103 w 53"/>
                  <a:gd name="T5" fmla="*/ 547 h 12"/>
                  <a:gd name="T6" fmla="*/ 2053 w 53"/>
                  <a:gd name="T7" fmla="*/ 0 h 12"/>
                  <a:gd name="T8" fmla="*/ 1026 w 53"/>
                  <a:gd name="T9" fmla="*/ 248 h 12"/>
                  <a:gd name="T10" fmla="*/ 1026 w 53"/>
                  <a:gd name="T11" fmla="*/ 248 h 12"/>
                  <a:gd name="T12" fmla="*/ 50 w 53"/>
                  <a:gd name="T13" fmla="*/ 56 h 12"/>
                  <a:gd name="T14" fmla="*/ 0 w 53"/>
                  <a:gd name="T15" fmla="*/ 512 h 12"/>
                  <a:gd name="T16" fmla="*/ 1026 w 53"/>
                  <a:gd name="T17" fmla="*/ 605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2"/>
                  <a:gd name="T29" fmla="*/ 53 w 53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2"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47" y="12"/>
                      <a:pt x="49" y="8"/>
                      <a:pt x="53" y="11"/>
                    </a:cubicBezTo>
                    <a:cubicBezTo>
                      <a:pt x="51" y="8"/>
                      <a:pt x="50" y="3"/>
                      <a:pt x="52" y="0"/>
                    </a:cubicBezTo>
                    <a:cubicBezTo>
                      <a:pt x="48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4" y="9"/>
                      <a:pt x="7" y="12"/>
                      <a:pt x="26" y="1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2814" y="1541"/>
                <a:ext cx="132" cy="38"/>
              </a:xfrm>
              <a:custGeom>
                <a:avLst/>
                <a:gdLst>
                  <a:gd name="T0" fmla="*/ 956 w 53"/>
                  <a:gd name="T1" fmla="*/ 383 h 14"/>
                  <a:gd name="T2" fmla="*/ 956 w 53"/>
                  <a:gd name="T3" fmla="*/ 383 h 14"/>
                  <a:gd name="T4" fmla="*/ 0 w 53"/>
                  <a:gd name="T5" fmla="*/ 163 h 14"/>
                  <a:gd name="T6" fmla="*/ 0 w 53"/>
                  <a:gd name="T7" fmla="*/ 662 h 14"/>
                  <a:gd name="T8" fmla="*/ 956 w 53"/>
                  <a:gd name="T9" fmla="*/ 760 h 14"/>
                  <a:gd name="T10" fmla="*/ 956 w 53"/>
                  <a:gd name="T11" fmla="*/ 760 h 14"/>
                  <a:gd name="T12" fmla="*/ 1960 w 53"/>
                  <a:gd name="T13" fmla="*/ 662 h 14"/>
                  <a:gd name="T14" fmla="*/ 2040 w 53"/>
                  <a:gd name="T15" fmla="*/ 0 h 14"/>
                  <a:gd name="T16" fmla="*/ 2040 w 53"/>
                  <a:gd name="T17" fmla="*/ 0 h 14"/>
                  <a:gd name="T18" fmla="*/ 2010 w 53"/>
                  <a:gd name="T19" fmla="*/ 103 h 14"/>
                  <a:gd name="T20" fmla="*/ 956 w 53"/>
                  <a:gd name="T21" fmla="*/ 383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14"/>
                  <a:gd name="T35" fmla="*/ 53 w 5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14">
                    <a:moveTo>
                      <a:pt x="25" y="7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13" y="7"/>
                      <a:pt x="5" y="6"/>
                      <a:pt x="0" y="3"/>
                    </a:cubicBezTo>
                    <a:cubicBezTo>
                      <a:pt x="1" y="6"/>
                      <a:pt x="1" y="10"/>
                      <a:pt x="0" y="12"/>
                    </a:cubicBezTo>
                    <a:cubicBezTo>
                      <a:pt x="3" y="11"/>
                      <a:pt x="6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46" y="14"/>
                      <a:pt x="48" y="10"/>
                      <a:pt x="51" y="12"/>
                    </a:cubicBezTo>
                    <a:cubicBezTo>
                      <a:pt x="49" y="9"/>
                      <a:pt x="49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1"/>
                      <a:pt x="52" y="2"/>
                    </a:cubicBezTo>
                    <a:cubicBezTo>
                      <a:pt x="47" y="6"/>
                      <a:pt x="38" y="7"/>
                      <a:pt x="25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2811" y="1464"/>
                <a:ext cx="135" cy="40"/>
              </a:xfrm>
              <a:custGeom>
                <a:avLst/>
                <a:gdLst>
                  <a:gd name="T0" fmla="*/ 2113 w 54"/>
                  <a:gd name="T1" fmla="*/ 0 h 15"/>
                  <a:gd name="T2" fmla="*/ 2083 w 54"/>
                  <a:gd name="T3" fmla="*/ 93 h 15"/>
                  <a:gd name="T4" fmla="*/ 1020 w 54"/>
                  <a:gd name="T5" fmla="*/ 363 h 15"/>
                  <a:gd name="T6" fmla="*/ 1020 w 54"/>
                  <a:gd name="T7" fmla="*/ 363 h 15"/>
                  <a:gd name="T8" fmla="*/ 50 w 54"/>
                  <a:gd name="T9" fmla="*/ 149 h 15"/>
                  <a:gd name="T10" fmla="*/ 0 w 54"/>
                  <a:gd name="T11" fmla="*/ 661 h 15"/>
                  <a:gd name="T12" fmla="*/ 1020 w 54"/>
                  <a:gd name="T13" fmla="*/ 760 h 15"/>
                  <a:gd name="T14" fmla="*/ 1020 w 54"/>
                  <a:gd name="T15" fmla="*/ 760 h 15"/>
                  <a:gd name="T16" fmla="*/ 2083 w 54"/>
                  <a:gd name="T17" fmla="*/ 704 h 15"/>
                  <a:gd name="T18" fmla="*/ 2113 w 54"/>
                  <a:gd name="T19" fmla="*/ 704 h 15"/>
                  <a:gd name="T20" fmla="*/ 2113 w 54"/>
                  <a:gd name="T21" fmla="*/ 704 h 15"/>
                  <a:gd name="T22" fmla="*/ 2113 w 54"/>
                  <a:gd name="T23" fmla="*/ 56 h 15"/>
                  <a:gd name="T24" fmla="*/ 2113 w 54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15"/>
                  <a:gd name="T41" fmla="*/ 54 w 54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15">
                    <a:moveTo>
                      <a:pt x="54" y="0"/>
                    </a:moveTo>
                    <a:cubicBezTo>
                      <a:pt x="53" y="1"/>
                      <a:pt x="53" y="1"/>
                      <a:pt x="53" y="2"/>
                    </a:cubicBezTo>
                    <a:cubicBezTo>
                      <a:pt x="48" y="6"/>
                      <a:pt x="39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4" y="7"/>
                      <a:pt x="6" y="6"/>
                      <a:pt x="1" y="3"/>
                    </a:cubicBezTo>
                    <a:cubicBezTo>
                      <a:pt x="3" y="6"/>
                      <a:pt x="2" y="11"/>
                      <a:pt x="0" y="13"/>
                    </a:cubicBezTo>
                    <a:cubicBezTo>
                      <a:pt x="3" y="12"/>
                      <a:pt x="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48" y="15"/>
                      <a:pt x="49" y="11"/>
                      <a:pt x="53" y="14"/>
                    </a:cubicBezTo>
                    <a:cubicBezTo>
                      <a:pt x="53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2"/>
                      <a:pt x="49" y="5"/>
                      <a:pt x="54" y="1"/>
                    </a:cubicBezTo>
                    <a:lnTo>
                      <a:pt x="5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2896" y="1947"/>
                <a:ext cx="90" cy="50"/>
              </a:xfrm>
              <a:custGeom>
                <a:avLst/>
                <a:gdLst>
                  <a:gd name="T0" fmla="*/ 1408 w 36"/>
                  <a:gd name="T1" fmla="*/ 437 h 19"/>
                  <a:gd name="T2" fmla="*/ 1250 w 36"/>
                  <a:gd name="T3" fmla="*/ 0 h 19"/>
                  <a:gd name="T4" fmla="*/ 1250 w 36"/>
                  <a:gd name="T5" fmla="*/ 0 h 19"/>
                  <a:gd name="T6" fmla="*/ 813 w 36"/>
                  <a:gd name="T7" fmla="*/ 292 h 19"/>
                  <a:gd name="T8" fmla="*/ 0 w 36"/>
                  <a:gd name="T9" fmla="*/ 526 h 19"/>
                  <a:gd name="T10" fmla="*/ 108 w 36"/>
                  <a:gd name="T11" fmla="*/ 913 h 19"/>
                  <a:gd name="T12" fmla="*/ 733 w 36"/>
                  <a:gd name="T13" fmla="*/ 671 h 19"/>
                  <a:gd name="T14" fmla="*/ 1408 w 36"/>
                  <a:gd name="T15" fmla="*/ 437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9"/>
                  <a:gd name="T26" fmla="*/ 36 w 36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9">
                    <a:moveTo>
                      <a:pt x="36" y="9"/>
                    </a:moveTo>
                    <a:cubicBezTo>
                      <a:pt x="33" y="5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4"/>
                      <a:pt x="26" y="5"/>
                      <a:pt x="21" y="6"/>
                    </a:cubicBezTo>
                    <a:cubicBezTo>
                      <a:pt x="15" y="8"/>
                      <a:pt x="5" y="13"/>
                      <a:pt x="0" y="11"/>
                    </a:cubicBezTo>
                    <a:cubicBezTo>
                      <a:pt x="2" y="14"/>
                      <a:pt x="3" y="18"/>
                      <a:pt x="3" y="19"/>
                    </a:cubicBezTo>
                    <a:cubicBezTo>
                      <a:pt x="5" y="16"/>
                      <a:pt x="11" y="16"/>
                      <a:pt x="19" y="14"/>
                    </a:cubicBezTo>
                    <a:cubicBezTo>
                      <a:pt x="26" y="12"/>
                      <a:pt x="32" y="9"/>
                      <a:pt x="36" y="9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2766" y="1997"/>
                <a:ext cx="95" cy="51"/>
              </a:xfrm>
              <a:custGeom>
                <a:avLst/>
                <a:gdLst>
                  <a:gd name="T0" fmla="*/ 0 w 38"/>
                  <a:gd name="T1" fmla="*/ 518 h 19"/>
                  <a:gd name="T2" fmla="*/ 783 w 38"/>
                  <a:gd name="T3" fmla="*/ 735 h 19"/>
                  <a:gd name="T4" fmla="*/ 1408 w 38"/>
                  <a:gd name="T5" fmla="*/ 988 h 19"/>
                  <a:gd name="T6" fmla="*/ 1483 w 38"/>
                  <a:gd name="T7" fmla="*/ 676 h 19"/>
                  <a:gd name="T8" fmla="*/ 1483 w 38"/>
                  <a:gd name="T9" fmla="*/ 620 h 19"/>
                  <a:gd name="T10" fmla="*/ 700 w 38"/>
                  <a:gd name="T11" fmla="*/ 368 h 19"/>
                  <a:gd name="T12" fmla="*/ 108 w 38"/>
                  <a:gd name="T13" fmla="*/ 0 h 19"/>
                  <a:gd name="T14" fmla="*/ 108 w 38"/>
                  <a:gd name="T15" fmla="*/ 0 h 19"/>
                  <a:gd name="T16" fmla="*/ 0 w 38"/>
                  <a:gd name="T17" fmla="*/ 518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19"/>
                  <a:gd name="T29" fmla="*/ 38 w 38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19">
                    <a:moveTo>
                      <a:pt x="0" y="10"/>
                    </a:moveTo>
                    <a:cubicBezTo>
                      <a:pt x="4" y="7"/>
                      <a:pt x="11" y="12"/>
                      <a:pt x="20" y="14"/>
                    </a:cubicBezTo>
                    <a:cubicBezTo>
                      <a:pt x="27" y="16"/>
                      <a:pt x="33" y="17"/>
                      <a:pt x="36" y="19"/>
                    </a:cubicBezTo>
                    <a:cubicBezTo>
                      <a:pt x="35" y="15"/>
                      <a:pt x="38" y="13"/>
                      <a:pt x="38" y="1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3" y="14"/>
                      <a:pt x="23" y="8"/>
                      <a:pt x="18" y="7"/>
                    </a:cubicBezTo>
                    <a:cubicBezTo>
                      <a:pt x="12" y="5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8"/>
                      <a:pt x="0" y="10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2784" y="1957"/>
                <a:ext cx="87" cy="43"/>
              </a:xfrm>
              <a:custGeom>
                <a:avLst/>
                <a:gdLst>
                  <a:gd name="T0" fmla="*/ 462 w 35"/>
                  <a:gd name="T1" fmla="*/ 218 h 16"/>
                  <a:gd name="T2" fmla="*/ 30 w 35"/>
                  <a:gd name="T3" fmla="*/ 0 h 16"/>
                  <a:gd name="T4" fmla="*/ 0 w 35"/>
                  <a:gd name="T5" fmla="*/ 312 h 16"/>
                  <a:gd name="T6" fmla="*/ 691 w 35"/>
                  <a:gd name="T7" fmla="*/ 586 h 16"/>
                  <a:gd name="T8" fmla="*/ 1303 w 35"/>
                  <a:gd name="T9" fmla="*/ 839 h 16"/>
                  <a:gd name="T10" fmla="*/ 1335 w 35"/>
                  <a:gd name="T11" fmla="*/ 527 h 16"/>
                  <a:gd name="T12" fmla="*/ 1335 w 35"/>
                  <a:gd name="T13" fmla="*/ 462 h 16"/>
                  <a:gd name="T14" fmla="*/ 462 w 35"/>
                  <a:gd name="T15" fmla="*/ 21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6"/>
                  <a:gd name="T26" fmla="*/ 35 w 35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6">
                    <a:moveTo>
                      <a:pt x="12" y="4"/>
                    </a:moveTo>
                    <a:cubicBezTo>
                      <a:pt x="9" y="3"/>
                      <a:pt x="4" y="2"/>
                      <a:pt x="1" y="0"/>
                    </a:cubicBezTo>
                    <a:cubicBezTo>
                      <a:pt x="2" y="3"/>
                      <a:pt x="2" y="5"/>
                      <a:pt x="0" y="6"/>
                    </a:cubicBezTo>
                    <a:cubicBezTo>
                      <a:pt x="4" y="5"/>
                      <a:pt x="10" y="9"/>
                      <a:pt x="18" y="11"/>
                    </a:cubicBezTo>
                    <a:cubicBezTo>
                      <a:pt x="26" y="13"/>
                      <a:pt x="32" y="14"/>
                      <a:pt x="34" y="16"/>
                    </a:cubicBezTo>
                    <a:cubicBezTo>
                      <a:pt x="34" y="12"/>
                      <a:pt x="35" y="10"/>
                      <a:pt x="35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0" y="11"/>
                      <a:pt x="18" y="5"/>
                      <a:pt x="12" y="4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2906" y="2000"/>
                <a:ext cx="98" cy="45"/>
              </a:xfrm>
              <a:custGeom>
                <a:avLst/>
                <a:gdLst>
                  <a:gd name="T0" fmla="*/ 839 w 39"/>
                  <a:gd name="T1" fmla="*/ 596 h 17"/>
                  <a:gd name="T2" fmla="*/ 1553 w 39"/>
                  <a:gd name="T3" fmla="*/ 349 h 17"/>
                  <a:gd name="T4" fmla="*/ 1427 w 39"/>
                  <a:gd name="T5" fmla="*/ 0 h 17"/>
                  <a:gd name="T6" fmla="*/ 922 w 39"/>
                  <a:gd name="T7" fmla="*/ 204 h 17"/>
                  <a:gd name="T8" fmla="*/ 0 w 39"/>
                  <a:gd name="T9" fmla="*/ 392 h 17"/>
                  <a:gd name="T10" fmla="*/ 0 w 39"/>
                  <a:gd name="T11" fmla="*/ 447 h 17"/>
                  <a:gd name="T12" fmla="*/ 158 w 39"/>
                  <a:gd name="T13" fmla="*/ 834 h 17"/>
                  <a:gd name="T14" fmla="*/ 839 w 39"/>
                  <a:gd name="T15" fmla="*/ 596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"/>
                  <a:gd name="T25" fmla="*/ 0 h 17"/>
                  <a:gd name="T26" fmla="*/ 39 w 3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" h="17">
                    <a:moveTo>
                      <a:pt x="21" y="12"/>
                    </a:moveTo>
                    <a:cubicBezTo>
                      <a:pt x="29" y="9"/>
                      <a:pt x="35" y="6"/>
                      <a:pt x="39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2"/>
                      <a:pt x="27" y="3"/>
                      <a:pt x="23" y="4"/>
                    </a:cubicBezTo>
                    <a:cubicBezTo>
                      <a:pt x="16" y="6"/>
                      <a:pt x="4" y="14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12"/>
                      <a:pt x="3" y="15"/>
                      <a:pt x="4" y="17"/>
                    </a:cubicBezTo>
                    <a:cubicBezTo>
                      <a:pt x="6" y="14"/>
                      <a:pt x="13" y="14"/>
                      <a:pt x="21" y="12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2766" y="2024"/>
                <a:ext cx="1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81 h 1"/>
                  <a:gd name="T4" fmla="*/ 0 w 1"/>
                  <a:gd name="T5" fmla="*/ 8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2786" y="1891"/>
                <a:ext cx="180" cy="66"/>
              </a:xfrm>
              <a:custGeom>
                <a:avLst/>
                <a:gdLst>
                  <a:gd name="T0" fmla="*/ 2220 w 72"/>
                  <a:gd name="T1" fmla="*/ 829 h 25"/>
                  <a:gd name="T2" fmla="*/ 2813 w 72"/>
                  <a:gd name="T3" fmla="*/ 536 h 25"/>
                  <a:gd name="T4" fmla="*/ 2545 w 72"/>
                  <a:gd name="T5" fmla="*/ 0 h 25"/>
                  <a:gd name="T6" fmla="*/ 2450 w 72"/>
                  <a:gd name="T7" fmla="*/ 203 h 25"/>
                  <a:gd name="T8" fmla="*/ 1408 w 72"/>
                  <a:gd name="T9" fmla="*/ 774 h 25"/>
                  <a:gd name="T10" fmla="*/ 1408 w 72"/>
                  <a:gd name="T11" fmla="*/ 774 h 25"/>
                  <a:gd name="T12" fmla="*/ 358 w 72"/>
                  <a:gd name="T13" fmla="*/ 203 h 25"/>
                  <a:gd name="T14" fmla="*/ 233 w 72"/>
                  <a:gd name="T15" fmla="*/ 0 h 25"/>
                  <a:gd name="T16" fmla="*/ 0 w 72"/>
                  <a:gd name="T17" fmla="*/ 684 h 25"/>
                  <a:gd name="T18" fmla="*/ 733 w 72"/>
                  <a:gd name="T19" fmla="*/ 977 h 25"/>
                  <a:gd name="T20" fmla="*/ 1408 w 72"/>
                  <a:gd name="T21" fmla="*/ 1212 h 25"/>
                  <a:gd name="T22" fmla="*/ 1638 w 72"/>
                  <a:gd name="T23" fmla="*/ 1067 h 25"/>
                  <a:gd name="T24" fmla="*/ 2220 w 72"/>
                  <a:gd name="T25" fmla="*/ 829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"/>
                  <a:gd name="T40" fmla="*/ 0 h 25"/>
                  <a:gd name="T41" fmla="*/ 72 w 72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" h="25">
                    <a:moveTo>
                      <a:pt x="57" y="17"/>
                    </a:moveTo>
                    <a:cubicBezTo>
                      <a:pt x="63" y="15"/>
                      <a:pt x="68" y="11"/>
                      <a:pt x="72" y="11"/>
                    </a:cubicBezTo>
                    <a:cubicBezTo>
                      <a:pt x="69" y="9"/>
                      <a:pt x="66" y="4"/>
                      <a:pt x="65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58" y="8"/>
                      <a:pt x="49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23" y="16"/>
                      <a:pt x="14" y="8"/>
                      <a:pt x="9" y="4"/>
                    </a:cubicBezTo>
                    <a:cubicBezTo>
                      <a:pt x="8" y="3"/>
                      <a:pt x="7" y="1"/>
                      <a:pt x="6" y="0"/>
                    </a:cubicBezTo>
                    <a:cubicBezTo>
                      <a:pt x="5" y="10"/>
                      <a:pt x="0" y="14"/>
                      <a:pt x="0" y="14"/>
                    </a:cubicBezTo>
                    <a:cubicBezTo>
                      <a:pt x="6" y="13"/>
                      <a:pt x="8" y="17"/>
                      <a:pt x="19" y="20"/>
                    </a:cubicBezTo>
                    <a:cubicBezTo>
                      <a:pt x="29" y="22"/>
                      <a:pt x="34" y="21"/>
                      <a:pt x="36" y="25"/>
                    </a:cubicBezTo>
                    <a:cubicBezTo>
                      <a:pt x="37" y="20"/>
                      <a:pt x="40" y="21"/>
                      <a:pt x="42" y="22"/>
                    </a:cubicBezTo>
                    <a:cubicBezTo>
                      <a:pt x="44" y="19"/>
                      <a:pt x="49" y="19"/>
                      <a:pt x="57" y="17"/>
                    </a:cubicBezTo>
                    <a:close/>
                  </a:path>
                </a:pathLst>
              </a:custGeom>
              <a:solidFill>
                <a:srgbClr val="B6CF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2896" y="1947"/>
                <a:ext cx="90" cy="50"/>
              </a:xfrm>
              <a:custGeom>
                <a:avLst/>
                <a:gdLst>
                  <a:gd name="T0" fmla="*/ 1408 w 36"/>
                  <a:gd name="T1" fmla="*/ 437 h 19"/>
                  <a:gd name="T2" fmla="*/ 1250 w 36"/>
                  <a:gd name="T3" fmla="*/ 0 h 19"/>
                  <a:gd name="T4" fmla="*/ 1250 w 36"/>
                  <a:gd name="T5" fmla="*/ 0 h 19"/>
                  <a:gd name="T6" fmla="*/ 813 w 36"/>
                  <a:gd name="T7" fmla="*/ 292 h 19"/>
                  <a:gd name="T8" fmla="*/ 0 w 36"/>
                  <a:gd name="T9" fmla="*/ 526 h 19"/>
                  <a:gd name="T10" fmla="*/ 108 w 36"/>
                  <a:gd name="T11" fmla="*/ 913 h 19"/>
                  <a:gd name="T12" fmla="*/ 733 w 36"/>
                  <a:gd name="T13" fmla="*/ 671 h 19"/>
                  <a:gd name="T14" fmla="*/ 1408 w 36"/>
                  <a:gd name="T15" fmla="*/ 437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9"/>
                  <a:gd name="T26" fmla="*/ 36 w 36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9">
                    <a:moveTo>
                      <a:pt x="36" y="9"/>
                    </a:moveTo>
                    <a:cubicBezTo>
                      <a:pt x="33" y="5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4"/>
                      <a:pt x="26" y="5"/>
                      <a:pt x="21" y="6"/>
                    </a:cubicBezTo>
                    <a:cubicBezTo>
                      <a:pt x="15" y="8"/>
                      <a:pt x="5" y="13"/>
                      <a:pt x="0" y="11"/>
                    </a:cubicBezTo>
                    <a:cubicBezTo>
                      <a:pt x="2" y="14"/>
                      <a:pt x="3" y="18"/>
                      <a:pt x="3" y="19"/>
                    </a:cubicBezTo>
                    <a:cubicBezTo>
                      <a:pt x="5" y="16"/>
                      <a:pt x="11" y="16"/>
                      <a:pt x="19" y="14"/>
                    </a:cubicBezTo>
                    <a:cubicBezTo>
                      <a:pt x="26" y="12"/>
                      <a:pt x="32" y="9"/>
                      <a:pt x="36" y="9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2766" y="1997"/>
                <a:ext cx="95" cy="51"/>
              </a:xfrm>
              <a:custGeom>
                <a:avLst/>
                <a:gdLst>
                  <a:gd name="T0" fmla="*/ 0 w 38"/>
                  <a:gd name="T1" fmla="*/ 518 h 19"/>
                  <a:gd name="T2" fmla="*/ 783 w 38"/>
                  <a:gd name="T3" fmla="*/ 735 h 19"/>
                  <a:gd name="T4" fmla="*/ 1408 w 38"/>
                  <a:gd name="T5" fmla="*/ 988 h 19"/>
                  <a:gd name="T6" fmla="*/ 1483 w 38"/>
                  <a:gd name="T7" fmla="*/ 676 h 19"/>
                  <a:gd name="T8" fmla="*/ 1483 w 38"/>
                  <a:gd name="T9" fmla="*/ 620 h 19"/>
                  <a:gd name="T10" fmla="*/ 700 w 38"/>
                  <a:gd name="T11" fmla="*/ 368 h 19"/>
                  <a:gd name="T12" fmla="*/ 108 w 38"/>
                  <a:gd name="T13" fmla="*/ 0 h 19"/>
                  <a:gd name="T14" fmla="*/ 108 w 38"/>
                  <a:gd name="T15" fmla="*/ 0 h 19"/>
                  <a:gd name="T16" fmla="*/ 0 w 38"/>
                  <a:gd name="T17" fmla="*/ 518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19"/>
                  <a:gd name="T29" fmla="*/ 38 w 38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19">
                    <a:moveTo>
                      <a:pt x="0" y="10"/>
                    </a:moveTo>
                    <a:cubicBezTo>
                      <a:pt x="4" y="7"/>
                      <a:pt x="11" y="12"/>
                      <a:pt x="20" y="14"/>
                    </a:cubicBezTo>
                    <a:cubicBezTo>
                      <a:pt x="27" y="16"/>
                      <a:pt x="33" y="17"/>
                      <a:pt x="36" y="19"/>
                    </a:cubicBezTo>
                    <a:cubicBezTo>
                      <a:pt x="35" y="15"/>
                      <a:pt x="38" y="13"/>
                      <a:pt x="38" y="1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3" y="14"/>
                      <a:pt x="23" y="8"/>
                      <a:pt x="18" y="7"/>
                    </a:cubicBezTo>
                    <a:cubicBezTo>
                      <a:pt x="12" y="5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8"/>
                      <a:pt x="0" y="10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2784" y="1957"/>
                <a:ext cx="87" cy="43"/>
              </a:xfrm>
              <a:custGeom>
                <a:avLst/>
                <a:gdLst>
                  <a:gd name="T0" fmla="*/ 462 w 35"/>
                  <a:gd name="T1" fmla="*/ 218 h 16"/>
                  <a:gd name="T2" fmla="*/ 30 w 35"/>
                  <a:gd name="T3" fmla="*/ 0 h 16"/>
                  <a:gd name="T4" fmla="*/ 0 w 35"/>
                  <a:gd name="T5" fmla="*/ 312 h 16"/>
                  <a:gd name="T6" fmla="*/ 691 w 35"/>
                  <a:gd name="T7" fmla="*/ 586 h 16"/>
                  <a:gd name="T8" fmla="*/ 1303 w 35"/>
                  <a:gd name="T9" fmla="*/ 839 h 16"/>
                  <a:gd name="T10" fmla="*/ 1335 w 35"/>
                  <a:gd name="T11" fmla="*/ 527 h 16"/>
                  <a:gd name="T12" fmla="*/ 1335 w 35"/>
                  <a:gd name="T13" fmla="*/ 462 h 16"/>
                  <a:gd name="T14" fmla="*/ 462 w 35"/>
                  <a:gd name="T15" fmla="*/ 21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6"/>
                  <a:gd name="T26" fmla="*/ 35 w 35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6">
                    <a:moveTo>
                      <a:pt x="12" y="4"/>
                    </a:moveTo>
                    <a:cubicBezTo>
                      <a:pt x="9" y="3"/>
                      <a:pt x="4" y="2"/>
                      <a:pt x="1" y="0"/>
                    </a:cubicBezTo>
                    <a:cubicBezTo>
                      <a:pt x="2" y="3"/>
                      <a:pt x="2" y="5"/>
                      <a:pt x="0" y="6"/>
                    </a:cubicBezTo>
                    <a:cubicBezTo>
                      <a:pt x="4" y="5"/>
                      <a:pt x="10" y="9"/>
                      <a:pt x="18" y="11"/>
                    </a:cubicBezTo>
                    <a:cubicBezTo>
                      <a:pt x="26" y="13"/>
                      <a:pt x="32" y="14"/>
                      <a:pt x="34" y="16"/>
                    </a:cubicBezTo>
                    <a:cubicBezTo>
                      <a:pt x="34" y="12"/>
                      <a:pt x="35" y="10"/>
                      <a:pt x="35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0" y="11"/>
                      <a:pt x="18" y="5"/>
                      <a:pt x="12" y="4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2906" y="2000"/>
                <a:ext cx="98" cy="45"/>
              </a:xfrm>
              <a:custGeom>
                <a:avLst/>
                <a:gdLst>
                  <a:gd name="T0" fmla="*/ 839 w 39"/>
                  <a:gd name="T1" fmla="*/ 596 h 17"/>
                  <a:gd name="T2" fmla="*/ 1553 w 39"/>
                  <a:gd name="T3" fmla="*/ 349 h 17"/>
                  <a:gd name="T4" fmla="*/ 1427 w 39"/>
                  <a:gd name="T5" fmla="*/ 0 h 17"/>
                  <a:gd name="T6" fmla="*/ 922 w 39"/>
                  <a:gd name="T7" fmla="*/ 204 h 17"/>
                  <a:gd name="T8" fmla="*/ 0 w 39"/>
                  <a:gd name="T9" fmla="*/ 392 h 17"/>
                  <a:gd name="T10" fmla="*/ 0 w 39"/>
                  <a:gd name="T11" fmla="*/ 447 h 17"/>
                  <a:gd name="T12" fmla="*/ 158 w 39"/>
                  <a:gd name="T13" fmla="*/ 834 h 17"/>
                  <a:gd name="T14" fmla="*/ 839 w 39"/>
                  <a:gd name="T15" fmla="*/ 596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"/>
                  <a:gd name="T25" fmla="*/ 0 h 17"/>
                  <a:gd name="T26" fmla="*/ 39 w 3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" h="17">
                    <a:moveTo>
                      <a:pt x="21" y="12"/>
                    </a:moveTo>
                    <a:cubicBezTo>
                      <a:pt x="29" y="9"/>
                      <a:pt x="35" y="6"/>
                      <a:pt x="39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2"/>
                      <a:pt x="27" y="3"/>
                      <a:pt x="23" y="4"/>
                    </a:cubicBezTo>
                    <a:cubicBezTo>
                      <a:pt x="16" y="6"/>
                      <a:pt x="4" y="14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12"/>
                      <a:pt x="3" y="15"/>
                      <a:pt x="4" y="17"/>
                    </a:cubicBezTo>
                    <a:cubicBezTo>
                      <a:pt x="6" y="14"/>
                      <a:pt x="13" y="14"/>
                      <a:pt x="21" y="12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2766" y="2024"/>
                <a:ext cx="1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81 h 1"/>
                  <a:gd name="T4" fmla="*/ 0 w 1"/>
                  <a:gd name="T5" fmla="*/ 8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2786" y="1891"/>
                <a:ext cx="180" cy="66"/>
              </a:xfrm>
              <a:custGeom>
                <a:avLst/>
                <a:gdLst>
                  <a:gd name="T0" fmla="*/ 2220 w 72"/>
                  <a:gd name="T1" fmla="*/ 829 h 25"/>
                  <a:gd name="T2" fmla="*/ 2813 w 72"/>
                  <a:gd name="T3" fmla="*/ 536 h 25"/>
                  <a:gd name="T4" fmla="*/ 2545 w 72"/>
                  <a:gd name="T5" fmla="*/ 0 h 25"/>
                  <a:gd name="T6" fmla="*/ 2450 w 72"/>
                  <a:gd name="T7" fmla="*/ 203 h 25"/>
                  <a:gd name="T8" fmla="*/ 1408 w 72"/>
                  <a:gd name="T9" fmla="*/ 774 h 25"/>
                  <a:gd name="T10" fmla="*/ 1408 w 72"/>
                  <a:gd name="T11" fmla="*/ 774 h 25"/>
                  <a:gd name="T12" fmla="*/ 358 w 72"/>
                  <a:gd name="T13" fmla="*/ 203 h 25"/>
                  <a:gd name="T14" fmla="*/ 233 w 72"/>
                  <a:gd name="T15" fmla="*/ 0 h 25"/>
                  <a:gd name="T16" fmla="*/ 0 w 72"/>
                  <a:gd name="T17" fmla="*/ 684 h 25"/>
                  <a:gd name="T18" fmla="*/ 733 w 72"/>
                  <a:gd name="T19" fmla="*/ 977 h 25"/>
                  <a:gd name="T20" fmla="*/ 1408 w 72"/>
                  <a:gd name="T21" fmla="*/ 1212 h 25"/>
                  <a:gd name="T22" fmla="*/ 1638 w 72"/>
                  <a:gd name="T23" fmla="*/ 1067 h 25"/>
                  <a:gd name="T24" fmla="*/ 2220 w 72"/>
                  <a:gd name="T25" fmla="*/ 829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"/>
                  <a:gd name="T40" fmla="*/ 0 h 25"/>
                  <a:gd name="T41" fmla="*/ 72 w 72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" h="25">
                    <a:moveTo>
                      <a:pt x="57" y="17"/>
                    </a:moveTo>
                    <a:cubicBezTo>
                      <a:pt x="63" y="15"/>
                      <a:pt x="68" y="11"/>
                      <a:pt x="72" y="11"/>
                    </a:cubicBezTo>
                    <a:cubicBezTo>
                      <a:pt x="69" y="9"/>
                      <a:pt x="66" y="4"/>
                      <a:pt x="65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58" y="8"/>
                      <a:pt x="49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23" y="16"/>
                      <a:pt x="14" y="8"/>
                      <a:pt x="9" y="4"/>
                    </a:cubicBezTo>
                    <a:cubicBezTo>
                      <a:pt x="8" y="3"/>
                      <a:pt x="7" y="1"/>
                      <a:pt x="6" y="0"/>
                    </a:cubicBezTo>
                    <a:cubicBezTo>
                      <a:pt x="5" y="10"/>
                      <a:pt x="0" y="14"/>
                      <a:pt x="0" y="14"/>
                    </a:cubicBezTo>
                    <a:cubicBezTo>
                      <a:pt x="6" y="13"/>
                      <a:pt x="8" y="17"/>
                      <a:pt x="19" y="20"/>
                    </a:cubicBezTo>
                    <a:cubicBezTo>
                      <a:pt x="29" y="22"/>
                      <a:pt x="34" y="21"/>
                      <a:pt x="36" y="25"/>
                    </a:cubicBezTo>
                    <a:cubicBezTo>
                      <a:pt x="37" y="20"/>
                      <a:pt x="40" y="21"/>
                      <a:pt x="42" y="22"/>
                    </a:cubicBezTo>
                    <a:cubicBezTo>
                      <a:pt x="44" y="19"/>
                      <a:pt x="49" y="19"/>
                      <a:pt x="57" y="17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2966" y="2141"/>
                <a:ext cx="80" cy="54"/>
              </a:xfrm>
              <a:custGeom>
                <a:avLst/>
                <a:gdLst>
                  <a:gd name="T0" fmla="*/ 45 w 32"/>
                  <a:gd name="T1" fmla="*/ 1064 h 20"/>
                  <a:gd name="T2" fmla="*/ 500 w 32"/>
                  <a:gd name="T3" fmla="*/ 694 h 20"/>
                  <a:gd name="T4" fmla="*/ 1250 w 32"/>
                  <a:gd name="T5" fmla="*/ 475 h 20"/>
                  <a:gd name="T6" fmla="*/ 1095 w 32"/>
                  <a:gd name="T7" fmla="*/ 0 h 20"/>
                  <a:gd name="T8" fmla="*/ 500 w 32"/>
                  <a:gd name="T9" fmla="*/ 313 h 20"/>
                  <a:gd name="T10" fmla="*/ 0 w 32"/>
                  <a:gd name="T11" fmla="*/ 591 h 20"/>
                  <a:gd name="T12" fmla="*/ 45 w 32"/>
                  <a:gd name="T13" fmla="*/ 1064 h 20"/>
                  <a:gd name="T14" fmla="*/ 45 w 32"/>
                  <a:gd name="T15" fmla="*/ 1064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0"/>
                  <a:gd name="T26" fmla="*/ 32 w 32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0">
                    <a:moveTo>
                      <a:pt x="1" y="20"/>
                    </a:moveTo>
                    <a:cubicBezTo>
                      <a:pt x="2" y="16"/>
                      <a:pt x="7" y="15"/>
                      <a:pt x="13" y="13"/>
                    </a:cubicBezTo>
                    <a:cubicBezTo>
                      <a:pt x="18" y="12"/>
                      <a:pt x="27" y="8"/>
                      <a:pt x="32" y="9"/>
                    </a:cubicBezTo>
                    <a:cubicBezTo>
                      <a:pt x="31" y="7"/>
                      <a:pt x="29" y="3"/>
                      <a:pt x="28" y="0"/>
                    </a:cubicBezTo>
                    <a:cubicBezTo>
                      <a:pt x="26" y="3"/>
                      <a:pt x="21" y="3"/>
                      <a:pt x="13" y="6"/>
                    </a:cubicBezTo>
                    <a:cubicBezTo>
                      <a:pt x="8" y="7"/>
                      <a:pt x="4" y="10"/>
                      <a:pt x="0" y="11"/>
                    </a:cubicBezTo>
                    <a:cubicBezTo>
                      <a:pt x="1" y="12"/>
                      <a:pt x="2" y="16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2944" y="2093"/>
                <a:ext cx="87" cy="48"/>
              </a:xfrm>
              <a:custGeom>
                <a:avLst/>
                <a:gdLst>
                  <a:gd name="T0" fmla="*/ 154 w 35"/>
                  <a:gd name="T1" fmla="*/ 909 h 18"/>
                  <a:gd name="T2" fmla="*/ 569 w 35"/>
                  <a:gd name="T3" fmla="*/ 661 h 18"/>
                  <a:gd name="T4" fmla="*/ 1335 w 35"/>
                  <a:gd name="T5" fmla="*/ 397 h 18"/>
                  <a:gd name="T6" fmla="*/ 1260 w 35"/>
                  <a:gd name="T7" fmla="*/ 0 h 18"/>
                  <a:gd name="T8" fmla="*/ 611 w 35"/>
                  <a:gd name="T9" fmla="*/ 307 h 18"/>
                  <a:gd name="T10" fmla="*/ 0 w 35"/>
                  <a:gd name="T11" fmla="*/ 547 h 18"/>
                  <a:gd name="T12" fmla="*/ 0 w 35"/>
                  <a:gd name="T13" fmla="*/ 547 h 18"/>
                  <a:gd name="T14" fmla="*/ 154 w 35"/>
                  <a:gd name="T15" fmla="*/ 909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8"/>
                  <a:gd name="T26" fmla="*/ 35 w 35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8">
                    <a:moveTo>
                      <a:pt x="4" y="18"/>
                    </a:moveTo>
                    <a:cubicBezTo>
                      <a:pt x="6" y="15"/>
                      <a:pt x="11" y="14"/>
                      <a:pt x="15" y="13"/>
                    </a:cubicBezTo>
                    <a:cubicBezTo>
                      <a:pt x="20" y="12"/>
                      <a:pt x="30" y="7"/>
                      <a:pt x="35" y="8"/>
                    </a:cubicBezTo>
                    <a:cubicBezTo>
                      <a:pt x="34" y="7"/>
                      <a:pt x="32" y="3"/>
                      <a:pt x="33" y="0"/>
                    </a:cubicBezTo>
                    <a:cubicBezTo>
                      <a:pt x="30" y="3"/>
                      <a:pt x="24" y="4"/>
                      <a:pt x="16" y="6"/>
                    </a:cubicBezTo>
                    <a:cubicBezTo>
                      <a:pt x="9" y="8"/>
                      <a:pt x="4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4" y="14"/>
                      <a:pt x="4" y="18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2924" y="2045"/>
                <a:ext cx="90" cy="51"/>
              </a:xfrm>
              <a:custGeom>
                <a:avLst/>
                <a:gdLst>
                  <a:gd name="T0" fmla="*/ 108 w 36"/>
                  <a:gd name="T1" fmla="*/ 988 h 19"/>
                  <a:gd name="T2" fmla="*/ 108 w 36"/>
                  <a:gd name="T3" fmla="*/ 988 h 19"/>
                  <a:gd name="T4" fmla="*/ 670 w 36"/>
                  <a:gd name="T5" fmla="*/ 676 h 19"/>
                  <a:gd name="T6" fmla="*/ 1408 w 36"/>
                  <a:gd name="T7" fmla="*/ 368 h 19"/>
                  <a:gd name="T8" fmla="*/ 1375 w 36"/>
                  <a:gd name="T9" fmla="*/ 0 h 19"/>
                  <a:gd name="T10" fmla="*/ 813 w 36"/>
                  <a:gd name="T11" fmla="*/ 252 h 19"/>
                  <a:gd name="T12" fmla="*/ 0 w 36"/>
                  <a:gd name="T13" fmla="*/ 582 h 19"/>
                  <a:gd name="T14" fmla="*/ 108 w 36"/>
                  <a:gd name="T15" fmla="*/ 988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9"/>
                  <a:gd name="T26" fmla="*/ 36 w 36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15"/>
                      <a:pt x="12" y="14"/>
                      <a:pt x="17" y="13"/>
                    </a:cubicBezTo>
                    <a:cubicBezTo>
                      <a:pt x="22" y="12"/>
                      <a:pt x="31" y="6"/>
                      <a:pt x="36" y="7"/>
                    </a:cubicBezTo>
                    <a:cubicBezTo>
                      <a:pt x="36" y="6"/>
                      <a:pt x="34" y="2"/>
                      <a:pt x="35" y="0"/>
                    </a:cubicBezTo>
                    <a:cubicBezTo>
                      <a:pt x="32" y="3"/>
                      <a:pt x="26" y="4"/>
                      <a:pt x="21" y="5"/>
                    </a:cubicBezTo>
                    <a:cubicBezTo>
                      <a:pt x="16" y="7"/>
                      <a:pt x="6" y="13"/>
                      <a:pt x="0" y="11"/>
                    </a:cubicBezTo>
                    <a:cubicBezTo>
                      <a:pt x="4" y="15"/>
                      <a:pt x="4" y="16"/>
                      <a:pt x="3" y="19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2966" y="2141"/>
                <a:ext cx="80" cy="54"/>
              </a:xfrm>
              <a:custGeom>
                <a:avLst/>
                <a:gdLst>
                  <a:gd name="T0" fmla="*/ 45 w 32"/>
                  <a:gd name="T1" fmla="*/ 1064 h 20"/>
                  <a:gd name="T2" fmla="*/ 500 w 32"/>
                  <a:gd name="T3" fmla="*/ 694 h 20"/>
                  <a:gd name="T4" fmla="*/ 1250 w 32"/>
                  <a:gd name="T5" fmla="*/ 475 h 20"/>
                  <a:gd name="T6" fmla="*/ 1095 w 32"/>
                  <a:gd name="T7" fmla="*/ 0 h 20"/>
                  <a:gd name="T8" fmla="*/ 500 w 32"/>
                  <a:gd name="T9" fmla="*/ 313 h 20"/>
                  <a:gd name="T10" fmla="*/ 0 w 32"/>
                  <a:gd name="T11" fmla="*/ 591 h 20"/>
                  <a:gd name="T12" fmla="*/ 45 w 32"/>
                  <a:gd name="T13" fmla="*/ 1064 h 20"/>
                  <a:gd name="T14" fmla="*/ 45 w 32"/>
                  <a:gd name="T15" fmla="*/ 1064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0"/>
                  <a:gd name="T26" fmla="*/ 32 w 32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0">
                    <a:moveTo>
                      <a:pt x="1" y="20"/>
                    </a:moveTo>
                    <a:cubicBezTo>
                      <a:pt x="2" y="16"/>
                      <a:pt x="7" y="15"/>
                      <a:pt x="13" y="13"/>
                    </a:cubicBezTo>
                    <a:cubicBezTo>
                      <a:pt x="18" y="12"/>
                      <a:pt x="27" y="8"/>
                      <a:pt x="32" y="9"/>
                    </a:cubicBezTo>
                    <a:cubicBezTo>
                      <a:pt x="31" y="7"/>
                      <a:pt x="29" y="3"/>
                      <a:pt x="28" y="0"/>
                    </a:cubicBezTo>
                    <a:cubicBezTo>
                      <a:pt x="26" y="3"/>
                      <a:pt x="21" y="3"/>
                      <a:pt x="13" y="6"/>
                    </a:cubicBezTo>
                    <a:cubicBezTo>
                      <a:pt x="8" y="7"/>
                      <a:pt x="4" y="10"/>
                      <a:pt x="0" y="11"/>
                    </a:cubicBezTo>
                    <a:cubicBezTo>
                      <a:pt x="1" y="12"/>
                      <a:pt x="2" y="16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2944" y="2093"/>
                <a:ext cx="87" cy="48"/>
              </a:xfrm>
              <a:custGeom>
                <a:avLst/>
                <a:gdLst>
                  <a:gd name="T0" fmla="*/ 154 w 35"/>
                  <a:gd name="T1" fmla="*/ 909 h 18"/>
                  <a:gd name="T2" fmla="*/ 569 w 35"/>
                  <a:gd name="T3" fmla="*/ 661 h 18"/>
                  <a:gd name="T4" fmla="*/ 1335 w 35"/>
                  <a:gd name="T5" fmla="*/ 397 h 18"/>
                  <a:gd name="T6" fmla="*/ 1260 w 35"/>
                  <a:gd name="T7" fmla="*/ 0 h 18"/>
                  <a:gd name="T8" fmla="*/ 611 w 35"/>
                  <a:gd name="T9" fmla="*/ 307 h 18"/>
                  <a:gd name="T10" fmla="*/ 0 w 35"/>
                  <a:gd name="T11" fmla="*/ 547 h 18"/>
                  <a:gd name="T12" fmla="*/ 0 w 35"/>
                  <a:gd name="T13" fmla="*/ 547 h 18"/>
                  <a:gd name="T14" fmla="*/ 154 w 35"/>
                  <a:gd name="T15" fmla="*/ 909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8"/>
                  <a:gd name="T26" fmla="*/ 35 w 35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8">
                    <a:moveTo>
                      <a:pt x="4" y="18"/>
                    </a:moveTo>
                    <a:cubicBezTo>
                      <a:pt x="6" y="15"/>
                      <a:pt x="11" y="14"/>
                      <a:pt x="15" y="13"/>
                    </a:cubicBezTo>
                    <a:cubicBezTo>
                      <a:pt x="20" y="12"/>
                      <a:pt x="30" y="7"/>
                      <a:pt x="35" y="8"/>
                    </a:cubicBezTo>
                    <a:cubicBezTo>
                      <a:pt x="34" y="7"/>
                      <a:pt x="32" y="3"/>
                      <a:pt x="33" y="0"/>
                    </a:cubicBezTo>
                    <a:cubicBezTo>
                      <a:pt x="30" y="3"/>
                      <a:pt x="24" y="4"/>
                      <a:pt x="16" y="6"/>
                    </a:cubicBezTo>
                    <a:cubicBezTo>
                      <a:pt x="9" y="8"/>
                      <a:pt x="4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4" y="14"/>
                      <a:pt x="4" y="1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2924" y="2045"/>
                <a:ext cx="90" cy="51"/>
              </a:xfrm>
              <a:custGeom>
                <a:avLst/>
                <a:gdLst>
                  <a:gd name="T0" fmla="*/ 108 w 36"/>
                  <a:gd name="T1" fmla="*/ 988 h 19"/>
                  <a:gd name="T2" fmla="*/ 108 w 36"/>
                  <a:gd name="T3" fmla="*/ 988 h 19"/>
                  <a:gd name="T4" fmla="*/ 670 w 36"/>
                  <a:gd name="T5" fmla="*/ 676 h 19"/>
                  <a:gd name="T6" fmla="*/ 1408 w 36"/>
                  <a:gd name="T7" fmla="*/ 368 h 19"/>
                  <a:gd name="T8" fmla="*/ 1375 w 36"/>
                  <a:gd name="T9" fmla="*/ 0 h 19"/>
                  <a:gd name="T10" fmla="*/ 813 w 36"/>
                  <a:gd name="T11" fmla="*/ 252 h 19"/>
                  <a:gd name="T12" fmla="*/ 0 w 36"/>
                  <a:gd name="T13" fmla="*/ 582 h 19"/>
                  <a:gd name="T14" fmla="*/ 108 w 36"/>
                  <a:gd name="T15" fmla="*/ 988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9"/>
                  <a:gd name="T26" fmla="*/ 36 w 36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15"/>
                      <a:pt x="12" y="14"/>
                      <a:pt x="17" y="13"/>
                    </a:cubicBezTo>
                    <a:cubicBezTo>
                      <a:pt x="22" y="12"/>
                      <a:pt x="31" y="6"/>
                      <a:pt x="36" y="7"/>
                    </a:cubicBezTo>
                    <a:cubicBezTo>
                      <a:pt x="36" y="6"/>
                      <a:pt x="34" y="2"/>
                      <a:pt x="35" y="0"/>
                    </a:cubicBezTo>
                    <a:cubicBezTo>
                      <a:pt x="32" y="3"/>
                      <a:pt x="26" y="4"/>
                      <a:pt x="21" y="5"/>
                    </a:cubicBezTo>
                    <a:cubicBezTo>
                      <a:pt x="16" y="7"/>
                      <a:pt x="6" y="13"/>
                      <a:pt x="0" y="11"/>
                    </a:cubicBezTo>
                    <a:cubicBezTo>
                      <a:pt x="4" y="15"/>
                      <a:pt x="4" y="16"/>
                      <a:pt x="3" y="19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2759" y="2051"/>
                <a:ext cx="92" cy="53"/>
              </a:xfrm>
              <a:custGeom>
                <a:avLst/>
                <a:gdLst>
                  <a:gd name="T0" fmla="*/ 612 w 37"/>
                  <a:gd name="T1" fmla="*/ 239 h 20"/>
                  <a:gd name="T2" fmla="*/ 75 w 37"/>
                  <a:gd name="T3" fmla="*/ 0 h 20"/>
                  <a:gd name="T4" fmla="*/ 0 w 37"/>
                  <a:gd name="T5" fmla="*/ 451 h 20"/>
                  <a:gd name="T6" fmla="*/ 691 w 37"/>
                  <a:gd name="T7" fmla="*/ 689 h 20"/>
                  <a:gd name="T8" fmla="*/ 1385 w 37"/>
                  <a:gd name="T9" fmla="*/ 983 h 20"/>
                  <a:gd name="T10" fmla="*/ 1385 w 37"/>
                  <a:gd name="T11" fmla="*/ 983 h 20"/>
                  <a:gd name="T12" fmla="*/ 1415 w 37"/>
                  <a:gd name="T13" fmla="*/ 506 h 20"/>
                  <a:gd name="T14" fmla="*/ 612 w 37"/>
                  <a:gd name="T15" fmla="*/ 239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0"/>
                  <a:gd name="T26" fmla="*/ 37 w 37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0">
                    <a:moveTo>
                      <a:pt x="16" y="5"/>
                    </a:moveTo>
                    <a:cubicBezTo>
                      <a:pt x="11" y="3"/>
                      <a:pt x="5" y="2"/>
                      <a:pt x="2" y="0"/>
                    </a:cubicBezTo>
                    <a:cubicBezTo>
                      <a:pt x="3" y="3"/>
                      <a:pt x="1" y="7"/>
                      <a:pt x="0" y="9"/>
                    </a:cubicBezTo>
                    <a:cubicBezTo>
                      <a:pt x="3" y="8"/>
                      <a:pt x="9" y="11"/>
                      <a:pt x="18" y="14"/>
                    </a:cubicBezTo>
                    <a:cubicBezTo>
                      <a:pt x="27" y="16"/>
                      <a:pt x="34" y="16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16"/>
                      <a:pt x="34" y="13"/>
                      <a:pt x="37" y="10"/>
                    </a:cubicBezTo>
                    <a:cubicBezTo>
                      <a:pt x="32" y="13"/>
                      <a:pt x="21" y="6"/>
                      <a:pt x="16" y="5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2739" y="2096"/>
                <a:ext cx="102" cy="69"/>
              </a:xfrm>
              <a:custGeom>
                <a:avLst/>
                <a:gdLst>
                  <a:gd name="T0" fmla="*/ 1572 w 41"/>
                  <a:gd name="T1" fmla="*/ 656 h 26"/>
                  <a:gd name="T2" fmla="*/ 724 w 41"/>
                  <a:gd name="T3" fmla="*/ 353 h 26"/>
                  <a:gd name="T4" fmla="*/ 154 w 41"/>
                  <a:gd name="T5" fmla="*/ 0 h 26"/>
                  <a:gd name="T6" fmla="*/ 30 w 41"/>
                  <a:gd name="T7" fmla="*/ 541 h 26"/>
                  <a:gd name="T8" fmla="*/ 0 w 41"/>
                  <a:gd name="T9" fmla="*/ 600 h 26"/>
                  <a:gd name="T10" fmla="*/ 724 w 41"/>
                  <a:gd name="T11" fmla="*/ 690 h 26"/>
                  <a:gd name="T12" fmla="*/ 1460 w 41"/>
                  <a:gd name="T13" fmla="*/ 1290 h 26"/>
                  <a:gd name="T14" fmla="*/ 1460 w 41"/>
                  <a:gd name="T15" fmla="*/ 1290 h 26"/>
                  <a:gd name="T16" fmla="*/ 1572 w 41"/>
                  <a:gd name="T17" fmla="*/ 656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1"/>
                  <a:gd name="T28" fmla="*/ 0 h 26"/>
                  <a:gd name="T29" fmla="*/ 41 w 41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1" h="26">
                    <a:moveTo>
                      <a:pt x="41" y="13"/>
                    </a:moveTo>
                    <a:cubicBezTo>
                      <a:pt x="36" y="16"/>
                      <a:pt x="25" y="9"/>
                      <a:pt x="19" y="7"/>
                    </a:cubicBezTo>
                    <a:cubicBezTo>
                      <a:pt x="13" y="6"/>
                      <a:pt x="5" y="5"/>
                      <a:pt x="4" y="0"/>
                    </a:cubicBezTo>
                    <a:cubicBezTo>
                      <a:pt x="4" y="1"/>
                      <a:pt x="5" y="7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4" y="9"/>
                      <a:pt x="10" y="12"/>
                      <a:pt x="19" y="14"/>
                    </a:cubicBezTo>
                    <a:cubicBezTo>
                      <a:pt x="29" y="17"/>
                      <a:pt x="38" y="19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0"/>
                      <a:pt x="39" y="15"/>
                      <a:pt x="41" y="13"/>
                    </a:cubicBez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2759" y="2051"/>
                <a:ext cx="92" cy="53"/>
              </a:xfrm>
              <a:custGeom>
                <a:avLst/>
                <a:gdLst>
                  <a:gd name="T0" fmla="*/ 612 w 37"/>
                  <a:gd name="T1" fmla="*/ 239 h 20"/>
                  <a:gd name="T2" fmla="*/ 75 w 37"/>
                  <a:gd name="T3" fmla="*/ 0 h 20"/>
                  <a:gd name="T4" fmla="*/ 0 w 37"/>
                  <a:gd name="T5" fmla="*/ 451 h 20"/>
                  <a:gd name="T6" fmla="*/ 691 w 37"/>
                  <a:gd name="T7" fmla="*/ 689 h 20"/>
                  <a:gd name="T8" fmla="*/ 1385 w 37"/>
                  <a:gd name="T9" fmla="*/ 983 h 20"/>
                  <a:gd name="T10" fmla="*/ 1385 w 37"/>
                  <a:gd name="T11" fmla="*/ 983 h 20"/>
                  <a:gd name="T12" fmla="*/ 1415 w 37"/>
                  <a:gd name="T13" fmla="*/ 506 h 20"/>
                  <a:gd name="T14" fmla="*/ 612 w 37"/>
                  <a:gd name="T15" fmla="*/ 239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0"/>
                  <a:gd name="T26" fmla="*/ 37 w 37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0">
                    <a:moveTo>
                      <a:pt x="16" y="5"/>
                    </a:moveTo>
                    <a:cubicBezTo>
                      <a:pt x="11" y="3"/>
                      <a:pt x="5" y="2"/>
                      <a:pt x="2" y="0"/>
                    </a:cubicBezTo>
                    <a:cubicBezTo>
                      <a:pt x="3" y="3"/>
                      <a:pt x="1" y="7"/>
                      <a:pt x="0" y="9"/>
                    </a:cubicBezTo>
                    <a:cubicBezTo>
                      <a:pt x="3" y="8"/>
                      <a:pt x="9" y="11"/>
                      <a:pt x="18" y="14"/>
                    </a:cubicBezTo>
                    <a:cubicBezTo>
                      <a:pt x="27" y="16"/>
                      <a:pt x="34" y="16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16"/>
                      <a:pt x="34" y="13"/>
                      <a:pt x="37" y="10"/>
                    </a:cubicBezTo>
                    <a:cubicBezTo>
                      <a:pt x="32" y="13"/>
                      <a:pt x="21" y="6"/>
                      <a:pt x="16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2739" y="2096"/>
                <a:ext cx="102" cy="69"/>
              </a:xfrm>
              <a:custGeom>
                <a:avLst/>
                <a:gdLst>
                  <a:gd name="T0" fmla="*/ 1572 w 41"/>
                  <a:gd name="T1" fmla="*/ 656 h 26"/>
                  <a:gd name="T2" fmla="*/ 724 w 41"/>
                  <a:gd name="T3" fmla="*/ 353 h 26"/>
                  <a:gd name="T4" fmla="*/ 154 w 41"/>
                  <a:gd name="T5" fmla="*/ 0 h 26"/>
                  <a:gd name="T6" fmla="*/ 30 w 41"/>
                  <a:gd name="T7" fmla="*/ 541 h 26"/>
                  <a:gd name="T8" fmla="*/ 0 w 41"/>
                  <a:gd name="T9" fmla="*/ 600 h 26"/>
                  <a:gd name="T10" fmla="*/ 724 w 41"/>
                  <a:gd name="T11" fmla="*/ 690 h 26"/>
                  <a:gd name="T12" fmla="*/ 1460 w 41"/>
                  <a:gd name="T13" fmla="*/ 1290 h 26"/>
                  <a:gd name="T14" fmla="*/ 1460 w 41"/>
                  <a:gd name="T15" fmla="*/ 1290 h 26"/>
                  <a:gd name="T16" fmla="*/ 1572 w 41"/>
                  <a:gd name="T17" fmla="*/ 656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1"/>
                  <a:gd name="T28" fmla="*/ 0 h 26"/>
                  <a:gd name="T29" fmla="*/ 41 w 41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1" h="26">
                    <a:moveTo>
                      <a:pt x="41" y="13"/>
                    </a:moveTo>
                    <a:cubicBezTo>
                      <a:pt x="36" y="16"/>
                      <a:pt x="25" y="9"/>
                      <a:pt x="19" y="7"/>
                    </a:cubicBezTo>
                    <a:cubicBezTo>
                      <a:pt x="13" y="6"/>
                      <a:pt x="5" y="5"/>
                      <a:pt x="4" y="0"/>
                    </a:cubicBezTo>
                    <a:cubicBezTo>
                      <a:pt x="4" y="1"/>
                      <a:pt x="5" y="7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4" y="9"/>
                      <a:pt x="10" y="12"/>
                      <a:pt x="19" y="14"/>
                    </a:cubicBezTo>
                    <a:cubicBezTo>
                      <a:pt x="29" y="17"/>
                      <a:pt x="38" y="19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0"/>
                      <a:pt x="39" y="15"/>
                      <a:pt x="41" y="1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2814" y="1235"/>
                <a:ext cx="127" cy="32"/>
              </a:xfrm>
              <a:custGeom>
                <a:avLst/>
                <a:gdLst>
                  <a:gd name="T0" fmla="*/ 0 w 51"/>
                  <a:gd name="T1" fmla="*/ 512 h 12"/>
                  <a:gd name="T2" fmla="*/ 954 w 51"/>
                  <a:gd name="T3" fmla="*/ 605 h 12"/>
                  <a:gd name="T4" fmla="*/ 954 w 51"/>
                  <a:gd name="T5" fmla="*/ 605 h 12"/>
                  <a:gd name="T6" fmla="*/ 1960 w 51"/>
                  <a:gd name="T7" fmla="*/ 512 h 12"/>
                  <a:gd name="T8" fmla="*/ 1960 w 51"/>
                  <a:gd name="T9" fmla="*/ 512 h 12"/>
                  <a:gd name="T10" fmla="*/ 1855 w 51"/>
                  <a:gd name="T11" fmla="*/ 0 h 12"/>
                  <a:gd name="T12" fmla="*/ 30 w 51"/>
                  <a:gd name="T13" fmla="*/ 0 h 12"/>
                  <a:gd name="T14" fmla="*/ 0 w 51"/>
                  <a:gd name="T15" fmla="*/ 456 h 12"/>
                  <a:gd name="T16" fmla="*/ 0 w 51"/>
                  <a:gd name="T17" fmla="*/ 5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1"/>
                  <a:gd name="T28" fmla="*/ 0 h 12"/>
                  <a:gd name="T29" fmla="*/ 51 w 51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1" h="12">
                    <a:moveTo>
                      <a:pt x="0" y="10"/>
                    </a:moveTo>
                    <a:cubicBezTo>
                      <a:pt x="3" y="10"/>
                      <a:pt x="7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44" y="12"/>
                      <a:pt x="47" y="9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8" y="8"/>
                      <a:pt x="48" y="0"/>
                      <a:pt x="4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3"/>
                      <a:pt x="2" y="7"/>
                      <a:pt x="0" y="9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BDD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2804" y="1269"/>
                <a:ext cx="100" cy="35"/>
              </a:xfrm>
              <a:custGeom>
                <a:avLst/>
                <a:gdLst>
                  <a:gd name="T0" fmla="*/ 1533 w 40"/>
                  <a:gd name="T1" fmla="*/ 94 h 13"/>
                  <a:gd name="T2" fmla="*/ 500 w 40"/>
                  <a:gd name="T3" fmla="*/ 59 h 13"/>
                  <a:gd name="T4" fmla="*/ 158 w 40"/>
                  <a:gd name="T5" fmla="*/ 94 h 13"/>
                  <a:gd name="T6" fmla="*/ 313 w 40"/>
                  <a:gd name="T7" fmla="*/ 681 h 13"/>
                  <a:gd name="T8" fmla="*/ 270 w 40"/>
                  <a:gd name="T9" fmla="*/ 253 h 13"/>
                  <a:gd name="T10" fmla="*/ 813 w 40"/>
                  <a:gd name="T11" fmla="*/ 159 h 13"/>
                  <a:gd name="T12" fmla="*/ 1563 w 40"/>
                  <a:gd name="T13" fmla="*/ 159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3"/>
                  <a:gd name="T23" fmla="*/ 40 w 40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3">
                    <a:moveTo>
                      <a:pt x="39" y="2"/>
                    </a:moveTo>
                    <a:cubicBezTo>
                      <a:pt x="31" y="4"/>
                      <a:pt x="22" y="2"/>
                      <a:pt x="13" y="1"/>
                    </a:cubicBezTo>
                    <a:cubicBezTo>
                      <a:pt x="10" y="1"/>
                      <a:pt x="7" y="0"/>
                      <a:pt x="4" y="2"/>
                    </a:cubicBezTo>
                    <a:cubicBezTo>
                      <a:pt x="0" y="4"/>
                      <a:pt x="4" y="12"/>
                      <a:pt x="8" y="13"/>
                    </a:cubicBezTo>
                    <a:cubicBezTo>
                      <a:pt x="7" y="10"/>
                      <a:pt x="4" y="7"/>
                      <a:pt x="7" y="5"/>
                    </a:cubicBezTo>
                    <a:cubicBezTo>
                      <a:pt x="10" y="3"/>
                      <a:pt x="17" y="3"/>
                      <a:pt x="21" y="3"/>
                    </a:cubicBezTo>
                    <a:cubicBezTo>
                      <a:pt x="27" y="4"/>
                      <a:pt x="34" y="5"/>
                      <a:pt x="40" y="3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2801" y="1347"/>
                <a:ext cx="100" cy="32"/>
              </a:xfrm>
              <a:custGeom>
                <a:avLst/>
                <a:gdLst>
                  <a:gd name="T0" fmla="*/ 1563 w 40"/>
                  <a:gd name="T1" fmla="*/ 93 h 12"/>
                  <a:gd name="T2" fmla="*/ 550 w 40"/>
                  <a:gd name="T3" fmla="*/ 56 h 12"/>
                  <a:gd name="T4" fmla="*/ 200 w 40"/>
                  <a:gd name="T5" fmla="*/ 56 h 12"/>
                  <a:gd name="T6" fmla="*/ 313 w 40"/>
                  <a:gd name="T7" fmla="*/ 605 h 12"/>
                  <a:gd name="T8" fmla="*/ 313 w 40"/>
                  <a:gd name="T9" fmla="*/ 205 h 12"/>
                  <a:gd name="T10" fmla="*/ 813 w 40"/>
                  <a:gd name="T11" fmla="*/ 149 h 12"/>
                  <a:gd name="T12" fmla="*/ 1563 w 40"/>
                  <a:gd name="T13" fmla="*/ 93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2"/>
                  <a:gd name="T23" fmla="*/ 40 w 40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2">
                    <a:moveTo>
                      <a:pt x="40" y="2"/>
                    </a:moveTo>
                    <a:cubicBezTo>
                      <a:pt x="31" y="4"/>
                      <a:pt x="22" y="1"/>
                      <a:pt x="14" y="1"/>
                    </a:cubicBezTo>
                    <a:cubicBezTo>
                      <a:pt x="11" y="0"/>
                      <a:pt x="8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2799" y="1421"/>
                <a:ext cx="100" cy="40"/>
              </a:xfrm>
              <a:custGeom>
                <a:avLst/>
                <a:gdLst>
                  <a:gd name="T0" fmla="*/ 1563 w 40"/>
                  <a:gd name="T1" fmla="*/ 93 h 15"/>
                  <a:gd name="T2" fmla="*/ 550 w 40"/>
                  <a:gd name="T3" fmla="*/ 56 h 15"/>
                  <a:gd name="T4" fmla="*/ 200 w 40"/>
                  <a:gd name="T5" fmla="*/ 56 h 15"/>
                  <a:gd name="T6" fmla="*/ 313 w 40"/>
                  <a:gd name="T7" fmla="*/ 760 h 15"/>
                  <a:gd name="T8" fmla="*/ 313 w 40"/>
                  <a:gd name="T9" fmla="*/ 205 h 15"/>
                  <a:gd name="T10" fmla="*/ 813 w 40"/>
                  <a:gd name="T11" fmla="*/ 149 h 15"/>
                  <a:gd name="T12" fmla="*/ 1563 w 40"/>
                  <a:gd name="T13" fmla="*/ 93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5"/>
                  <a:gd name="T23" fmla="*/ 40 w 40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5">
                    <a:moveTo>
                      <a:pt x="40" y="2"/>
                    </a:moveTo>
                    <a:cubicBezTo>
                      <a:pt x="32" y="4"/>
                      <a:pt x="22" y="1"/>
                      <a:pt x="14" y="1"/>
                    </a:cubicBezTo>
                    <a:cubicBezTo>
                      <a:pt x="11" y="1"/>
                      <a:pt x="8" y="0"/>
                      <a:pt x="5" y="1"/>
                    </a:cubicBezTo>
                    <a:cubicBezTo>
                      <a:pt x="0" y="4"/>
                      <a:pt x="4" y="14"/>
                      <a:pt x="8" y="15"/>
                    </a:cubicBezTo>
                    <a:cubicBezTo>
                      <a:pt x="7" y="12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8" y="3"/>
                      <a:pt x="35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2799" y="1507"/>
                <a:ext cx="100" cy="32"/>
              </a:xfrm>
              <a:custGeom>
                <a:avLst/>
                <a:gdLst>
                  <a:gd name="T0" fmla="*/ 1563 w 40"/>
                  <a:gd name="T1" fmla="*/ 93 h 12"/>
                  <a:gd name="T2" fmla="*/ 550 w 40"/>
                  <a:gd name="T3" fmla="*/ 56 h 12"/>
                  <a:gd name="T4" fmla="*/ 200 w 40"/>
                  <a:gd name="T5" fmla="*/ 56 h 12"/>
                  <a:gd name="T6" fmla="*/ 313 w 40"/>
                  <a:gd name="T7" fmla="*/ 605 h 12"/>
                  <a:gd name="T8" fmla="*/ 313 w 40"/>
                  <a:gd name="T9" fmla="*/ 205 h 12"/>
                  <a:gd name="T10" fmla="*/ 813 w 40"/>
                  <a:gd name="T11" fmla="*/ 149 h 12"/>
                  <a:gd name="T12" fmla="*/ 1563 w 40"/>
                  <a:gd name="T13" fmla="*/ 93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2"/>
                  <a:gd name="T23" fmla="*/ 40 w 40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2">
                    <a:moveTo>
                      <a:pt x="40" y="2"/>
                    </a:moveTo>
                    <a:cubicBezTo>
                      <a:pt x="31" y="4"/>
                      <a:pt x="22" y="1"/>
                      <a:pt x="14" y="1"/>
                    </a:cubicBezTo>
                    <a:cubicBezTo>
                      <a:pt x="11" y="0"/>
                      <a:pt x="8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2799" y="1664"/>
                <a:ext cx="100" cy="32"/>
              </a:xfrm>
              <a:custGeom>
                <a:avLst/>
                <a:gdLst>
                  <a:gd name="T0" fmla="*/ 1563 w 40"/>
                  <a:gd name="T1" fmla="*/ 93 h 12"/>
                  <a:gd name="T2" fmla="*/ 500 w 40"/>
                  <a:gd name="T3" fmla="*/ 56 h 12"/>
                  <a:gd name="T4" fmla="*/ 200 w 40"/>
                  <a:gd name="T5" fmla="*/ 56 h 12"/>
                  <a:gd name="T6" fmla="*/ 313 w 40"/>
                  <a:gd name="T7" fmla="*/ 605 h 12"/>
                  <a:gd name="T8" fmla="*/ 313 w 40"/>
                  <a:gd name="T9" fmla="*/ 205 h 12"/>
                  <a:gd name="T10" fmla="*/ 813 w 40"/>
                  <a:gd name="T11" fmla="*/ 149 h 12"/>
                  <a:gd name="T12" fmla="*/ 1563 w 40"/>
                  <a:gd name="T13" fmla="*/ 93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2"/>
                  <a:gd name="T23" fmla="*/ 40 w 40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2">
                    <a:moveTo>
                      <a:pt x="40" y="2"/>
                    </a:moveTo>
                    <a:cubicBezTo>
                      <a:pt x="31" y="4"/>
                      <a:pt x="22" y="1"/>
                      <a:pt x="13" y="1"/>
                    </a:cubicBezTo>
                    <a:cubicBezTo>
                      <a:pt x="10" y="0"/>
                      <a:pt x="7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2799" y="1731"/>
                <a:ext cx="100" cy="34"/>
              </a:xfrm>
              <a:custGeom>
                <a:avLst/>
                <a:gdLst>
                  <a:gd name="T0" fmla="*/ 1563 w 40"/>
                  <a:gd name="T1" fmla="*/ 89 h 13"/>
                  <a:gd name="T2" fmla="*/ 500 w 40"/>
                  <a:gd name="T3" fmla="*/ 55 h 13"/>
                  <a:gd name="T4" fmla="*/ 200 w 40"/>
                  <a:gd name="T5" fmla="*/ 55 h 13"/>
                  <a:gd name="T6" fmla="*/ 313 w 40"/>
                  <a:gd name="T7" fmla="*/ 609 h 13"/>
                  <a:gd name="T8" fmla="*/ 313 w 40"/>
                  <a:gd name="T9" fmla="*/ 178 h 13"/>
                  <a:gd name="T10" fmla="*/ 813 w 40"/>
                  <a:gd name="T11" fmla="*/ 144 h 13"/>
                  <a:gd name="T12" fmla="*/ 1563 w 40"/>
                  <a:gd name="T13" fmla="*/ 89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3"/>
                  <a:gd name="T23" fmla="*/ 40 w 40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3">
                    <a:moveTo>
                      <a:pt x="40" y="2"/>
                    </a:moveTo>
                    <a:cubicBezTo>
                      <a:pt x="31" y="4"/>
                      <a:pt x="22" y="1"/>
                      <a:pt x="13" y="1"/>
                    </a:cubicBezTo>
                    <a:cubicBezTo>
                      <a:pt x="10" y="1"/>
                      <a:pt x="7" y="0"/>
                      <a:pt x="5" y="1"/>
                    </a:cubicBezTo>
                    <a:cubicBezTo>
                      <a:pt x="0" y="4"/>
                      <a:pt x="4" y="12"/>
                      <a:pt x="8" y="13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2799" y="1797"/>
                <a:ext cx="100" cy="32"/>
              </a:xfrm>
              <a:custGeom>
                <a:avLst/>
                <a:gdLst>
                  <a:gd name="T0" fmla="*/ 1563 w 40"/>
                  <a:gd name="T1" fmla="*/ 205 h 12"/>
                  <a:gd name="T2" fmla="*/ 500 w 40"/>
                  <a:gd name="T3" fmla="*/ 93 h 12"/>
                  <a:gd name="T4" fmla="*/ 200 w 40"/>
                  <a:gd name="T5" fmla="*/ 56 h 12"/>
                  <a:gd name="T6" fmla="*/ 313 w 40"/>
                  <a:gd name="T7" fmla="*/ 605 h 12"/>
                  <a:gd name="T8" fmla="*/ 313 w 40"/>
                  <a:gd name="T9" fmla="*/ 248 h 12"/>
                  <a:gd name="T10" fmla="*/ 858 w 40"/>
                  <a:gd name="T11" fmla="*/ 248 h 12"/>
                  <a:gd name="T12" fmla="*/ 1563 w 40"/>
                  <a:gd name="T13" fmla="*/ 205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2"/>
                  <a:gd name="T23" fmla="*/ 40 w 40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2">
                    <a:moveTo>
                      <a:pt x="40" y="4"/>
                    </a:moveTo>
                    <a:cubicBezTo>
                      <a:pt x="32" y="6"/>
                      <a:pt x="22" y="4"/>
                      <a:pt x="13" y="2"/>
                    </a:cubicBezTo>
                    <a:cubicBezTo>
                      <a:pt x="10" y="1"/>
                      <a:pt x="8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9"/>
                      <a:pt x="5" y="7"/>
                      <a:pt x="8" y="5"/>
                    </a:cubicBezTo>
                    <a:cubicBezTo>
                      <a:pt x="11" y="3"/>
                      <a:pt x="19" y="5"/>
                      <a:pt x="22" y="5"/>
                    </a:cubicBezTo>
                    <a:cubicBezTo>
                      <a:pt x="28" y="6"/>
                      <a:pt x="35" y="7"/>
                      <a:pt x="40" y="4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2799" y="1581"/>
                <a:ext cx="100" cy="40"/>
              </a:xfrm>
              <a:custGeom>
                <a:avLst/>
                <a:gdLst>
                  <a:gd name="T0" fmla="*/ 1563 w 40"/>
                  <a:gd name="T1" fmla="*/ 93 h 15"/>
                  <a:gd name="T2" fmla="*/ 550 w 40"/>
                  <a:gd name="T3" fmla="*/ 56 h 15"/>
                  <a:gd name="T4" fmla="*/ 200 w 40"/>
                  <a:gd name="T5" fmla="*/ 56 h 15"/>
                  <a:gd name="T6" fmla="*/ 313 w 40"/>
                  <a:gd name="T7" fmla="*/ 760 h 15"/>
                  <a:gd name="T8" fmla="*/ 313 w 40"/>
                  <a:gd name="T9" fmla="*/ 205 h 15"/>
                  <a:gd name="T10" fmla="*/ 813 w 40"/>
                  <a:gd name="T11" fmla="*/ 149 h 15"/>
                  <a:gd name="T12" fmla="*/ 1563 w 40"/>
                  <a:gd name="T13" fmla="*/ 93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5"/>
                  <a:gd name="T23" fmla="*/ 40 w 40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5">
                    <a:moveTo>
                      <a:pt x="40" y="2"/>
                    </a:moveTo>
                    <a:cubicBezTo>
                      <a:pt x="31" y="4"/>
                      <a:pt x="22" y="1"/>
                      <a:pt x="14" y="1"/>
                    </a:cubicBezTo>
                    <a:cubicBezTo>
                      <a:pt x="11" y="0"/>
                      <a:pt x="8" y="0"/>
                      <a:pt x="5" y="1"/>
                    </a:cubicBezTo>
                    <a:cubicBezTo>
                      <a:pt x="0" y="3"/>
                      <a:pt x="3" y="14"/>
                      <a:pt x="8" y="15"/>
                    </a:cubicBezTo>
                    <a:cubicBezTo>
                      <a:pt x="6" y="13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2804" y="1864"/>
                <a:ext cx="90" cy="51"/>
              </a:xfrm>
              <a:custGeom>
                <a:avLst/>
                <a:gdLst>
                  <a:gd name="T0" fmla="*/ 1408 w 36"/>
                  <a:gd name="T1" fmla="*/ 252 h 19"/>
                  <a:gd name="T2" fmla="*/ 270 w 36"/>
                  <a:gd name="T3" fmla="*/ 368 h 19"/>
                  <a:gd name="T4" fmla="*/ 550 w 36"/>
                  <a:gd name="T5" fmla="*/ 988 h 19"/>
                  <a:gd name="T6" fmla="*/ 270 w 36"/>
                  <a:gd name="T7" fmla="*/ 676 h 19"/>
                  <a:gd name="T8" fmla="*/ 108 w 36"/>
                  <a:gd name="T9" fmla="*/ 56 h 19"/>
                  <a:gd name="T10" fmla="*/ 575 w 36"/>
                  <a:gd name="T11" fmla="*/ 150 h 19"/>
                  <a:gd name="T12" fmla="*/ 1408 w 36"/>
                  <a:gd name="T13" fmla="*/ 252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19"/>
                  <a:gd name="T23" fmla="*/ 36 w 36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19">
                    <a:moveTo>
                      <a:pt x="36" y="5"/>
                    </a:moveTo>
                    <a:cubicBezTo>
                      <a:pt x="21" y="10"/>
                      <a:pt x="10" y="5"/>
                      <a:pt x="7" y="7"/>
                    </a:cubicBezTo>
                    <a:cubicBezTo>
                      <a:pt x="5" y="8"/>
                      <a:pt x="10" y="15"/>
                      <a:pt x="14" y="19"/>
                    </a:cubicBezTo>
                    <a:cubicBezTo>
                      <a:pt x="14" y="19"/>
                      <a:pt x="13" y="18"/>
                      <a:pt x="7" y="13"/>
                    </a:cubicBezTo>
                    <a:cubicBezTo>
                      <a:pt x="0" y="8"/>
                      <a:pt x="0" y="4"/>
                      <a:pt x="3" y="1"/>
                    </a:cubicBezTo>
                    <a:cubicBezTo>
                      <a:pt x="6" y="0"/>
                      <a:pt x="7" y="3"/>
                      <a:pt x="15" y="3"/>
                    </a:cubicBezTo>
                    <a:cubicBezTo>
                      <a:pt x="22" y="4"/>
                      <a:pt x="31" y="6"/>
                      <a:pt x="36" y="5"/>
                    </a:cubicBezTo>
                    <a:close/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2889" y="1936"/>
                <a:ext cx="50" cy="32"/>
              </a:xfrm>
              <a:custGeom>
                <a:avLst/>
                <a:gdLst>
                  <a:gd name="T0" fmla="*/ 783 w 20"/>
                  <a:gd name="T1" fmla="*/ 0 h 12"/>
                  <a:gd name="T2" fmla="*/ 358 w 20"/>
                  <a:gd name="T3" fmla="*/ 205 h 12"/>
                  <a:gd name="T4" fmla="*/ 233 w 20"/>
                  <a:gd name="T5" fmla="*/ 605 h 12"/>
                  <a:gd name="T6" fmla="*/ 625 w 20"/>
                  <a:gd name="T7" fmla="*/ 149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2"/>
                  <a:gd name="T14" fmla="*/ 20 w 20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2">
                    <a:moveTo>
                      <a:pt x="20" y="0"/>
                    </a:moveTo>
                    <a:cubicBezTo>
                      <a:pt x="17" y="2"/>
                      <a:pt x="13" y="3"/>
                      <a:pt x="9" y="4"/>
                    </a:cubicBezTo>
                    <a:cubicBezTo>
                      <a:pt x="7" y="5"/>
                      <a:pt x="0" y="10"/>
                      <a:pt x="6" y="12"/>
                    </a:cubicBezTo>
                    <a:cubicBezTo>
                      <a:pt x="6" y="8"/>
                      <a:pt x="12" y="3"/>
                      <a:pt x="16" y="3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2909" y="1989"/>
                <a:ext cx="32" cy="27"/>
              </a:xfrm>
              <a:custGeom>
                <a:avLst/>
                <a:gdLst>
                  <a:gd name="T0" fmla="*/ 478 w 13"/>
                  <a:gd name="T1" fmla="*/ 0 h 10"/>
                  <a:gd name="T2" fmla="*/ 74 w 13"/>
                  <a:gd name="T3" fmla="*/ 159 h 10"/>
                  <a:gd name="T4" fmla="*/ 103 w 13"/>
                  <a:gd name="T5" fmla="*/ 532 h 10"/>
                  <a:gd name="T6" fmla="*/ 478 w 13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0"/>
                  <a:gd name="T14" fmla="*/ 13 w 13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0">
                    <a:moveTo>
                      <a:pt x="13" y="0"/>
                    </a:moveTo>
                    <a:cubicBezTo>
                      <a:pt x="10" y="1"/>
                      <a:pt x="5" y="1"/>
                      <a:pt x="2" y="3"/>
                    </a:cubicBezTo>
                    <a:cubicBezTo>
                      <a:pt x="0" y="5"/>
                      <a:pt x="0" y="9"/>
                      <a:pt x="3" y="10"/>
                    </a:cubicBezTo>
                    <a:cubicBezTo>
                      <a:pt x="0" y="5"/>
                      <a:pt x="10" y="2"/>
                      <a:pt x="13" y="0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2914" y="2043"/>
                <a:ext cx="30" cy="26"/>
              </a:xfrm>
              <a:custGeom>
                <a:avLst/>
                <a:gdLst>
                  <a:gd name="T0" fmla="*/ 470 w 12"/>
                  <a:gd name="T1" fmla="*/ 0 h 10"/>
                  <a:gd name="T2" fmla="*/ 270 w 12"/>
                  <a:gd name="T3" fmla="*/ 460 h 10"/>
                  <a:gd name="T4" fmla="*/ 470 w 12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0"/>
                  <a:gd name="T11" fmla="*/ 12 w 1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0">
                    <a:moveTo>
                      <a:pt x="12" y="0"/>
                    </a:moveTo>
                    <a:cubicBezTo>
                      <a:pt x="7" y="1"/>
                      <a:pt x="0" y="4"/>
                      <a:pt x="7" y="10"/>
                    </a:cubicBezTo>
                    <a:cubicBezTo>
                      <a:pt x="3" y="4"/>
                      <a:pt x="10" y="3"/>
                      <a:pt x="12" y="0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2929" y="2091"/>
                <a:ext cx="22" cy="21"/>
              </a:xfrm>
              <a:custGeom>
                <a:avLst/>
                <a:gdLst>
                  <a:gd name="T0" fmla="*/ 323 w 9"/>
                  <a:gd name="T1" fmla="*/ 0 h 8"/>
                  <a:gd name="T2" fmla="*/ 174 w 9"/>
                  <a:gd name="T3" fmla="*/ 378 h 8"/>
                  <a:gd name="T4" fmla="*/ 293 w 9"/>
                  <a:gd name="T5" fmla="*/ 55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9" y="0"/>
                    </a:moveTo>
                    <a:cubicBezTo>
                      <a:pt x="4" y="0"/>
                      <a:pt x="0" y="5"/>
                      <a:pt x="5" y="8"/>
                    </a:cubicBezTo>
                    <a:cubicBezTo>
                      <a:pt x="4" y="5"/>
                      <a:pt x="6" y="3"/>
                      <a:pt x="8" y="1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2824" y="1947"/>
                <a:ext cx="45" cy="26"/>
              </a:xfrm>
              <a:custGeom>
                <a:avLst/>
                <a:gdLst>
                  <a:gd name="T0" fmla="*/ 0 w 18"/>
                  <a:gd name="T1" fmla="*/ 0 h 10"/>
                  <a:gd name="T2" fmla="*/ 470 w 18"/>
                  <a:gd name="T3" fmla="*/ 143 h 10"/>
                  <a:gd name="T4" fmla="*/ 625 w 18"/>
                  <a:gd name="T5" fmla="*/ 460 h 10"/>
                  <a:gd name="T6" fmla="*/ 500 w 18"/>
                  <a:gd name="T7" fmla="*/ 229 h 10"/>
                  <a:gd name="T8" fmla="*/ 188 w 18"/>
                  <a:gd name="T9" fmla="*/ 14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0"/>
                  <a:gd name="T17" fmla="*/ 18 w 1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0">
                    <a:moveTo>
                      <a:pt x="0" y="0"/>
                    </a:moveTo>
                    <a:cubicBezTo>
                      <a:pt x="3" y="2"/>
                      <a:pt x="9" y="3"/>
                      <a:pt x="12" y="3"/>
                    </a:cubicBezTo>
                    <a:cubicBezTo>
                      <a:pt x="17" y="4"/>
                      <a:pt x="18" y="5"/>
                      <a:pt x="16" y="10"/>
                    </a:cubicBezTo>
                    <a:cubicBezTo>
                      <a:pt x="16" y="7"/>
                      <a:pt x="15" y="6"/>
                      <a:pt x="13" y="5"/>
                    </a:cubicBezTo>
                    <a:cubicBezTo>
                      <a:pt x="11" y="4"/>
                      <a:pt x="7" y="3"/>
                      <a:pt x="5" y="3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2829" y="1992"/>
                <a:ext cx="37" cy="32"/>
              </a:xfrm>
              <a:custGeom>
                <a:avLst/>
                <a:gdLst>
                  <a:gd name="T0" fmla="*/ 0 w 15"/>
                  <a:gd name="T1" fmla="*/ 0 h 12"/>
                  <a:gd name="T2" fmla="*/ 451 w 15"/>
                  <a:gd name="T3" fmla="*/ 205 h 12"/>
                  <a:gd name="T4" fmla="*/ 451 w 15"/>
                  <a:gd name="T5" fmla="*/ 605 h 12"/>
                  <a:gd name="T6" fmla="*/ 407 w 15"/>
                  <a:gd name="T7" fmla="*/ 248 h 12"/>
                  <a:gd name="T8" fmla="*/ 30 w 15"/>
                  <a:gd name="T9" fmla="*/ 5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2"/>
                  <a:gd name="T17" fmla="*/ 15 w 15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2">
                    <a:moveTo>
                      <a:pt x="0" y="0"/>
                    </a:moveTo>
                    <a:cubicBezTo>
                      <a:pt x="4" y="2"/>
                      <a:pt x="9" y="2"/>
                      <a:pt x="12" y="4"/>
                    </a:cubicBezTo>
                    <a:cubicBezTo>
                      <a:pt x="15" y="6"/>
                      <a:pt x="14" y="11"/>
                      <a:pt x="12" y="12"/>
                    </a:cubicBezTo>
                    <a:cubicBezTo>
                      <a:pt x="12" y="9"/>
                      <a:pt x="13" y="7"/>
                      <a:pt x="11" y="5"/>
                    </a:cubicBezTo>
                    <a:cubicBezTo>
                      <a:pt x="9" y="3"/>
                      <a:pt x="4" y="1"/>
                      <a:pt x="1" y="1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2834" y="2045"/>
                <a:ext cx="22" cy="27"/>
              </a:xfrm>
              <a:custGeom>
                <a:avLst/>
                <a:gdLst>
                  <a:gd name="T0" fmla="*/ 0 w 9"/>
                  <a:gd name="T1" fmla="*/ 0 h 10"/>
                  <a:gd name="T2" fmla="*/ 252 w 9"/>
                  <a:gd name="T3" fmla="*/ 159 h 10"/>
                  <a:gd name="T4" fmla="*/ 220 w 9"/>
                  <a:gd name="T5" fmla="*/ 532 h 10"/>
                  <a:gd name="T6" fmla="*/ 71 w 9"/>
                  <a:gd name="T7" fmla="*/ 103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0" y="0"/>
                    </a:moveTo>
                    <a:cubicBezTo>
                      <a:pt x="2" y="1"/>
                      <a:pt x="6" y="1"/>
                      <a:pt x="7" y="3"/>
                    </a:cubicBezTo>
                    <a:cubicBezTo>
                      <a:pt x="9" y="5"/>
                      <a:pt x="7" y="8"/>
                      <a:pt x="6" y="10"/>
                    </a:cubicBezTo>
                    <a:cubicBezTo>
                      <a:pt x="7" y="6"/>
                      <a:pt x="5" y="4"/>
                      <a:pt x="2" y="2"/>
                    </a:cubicBezTo>
                  </a:path>
                </a:pathLst>
              </a:custGeom>
              <a:solidFill>
                <a:srgbClr val="EBF1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2869" y="1272"/>
                <a:ext cx="85" cy="53"/>
              </a:xfrm>
              <a:custGeom>
                <a:avLst/>
                <a:gdLst>
                  <a:gd name="T0" fmla="*/ 0 w 34"/>
                  <a:gd name="T1" fmla="*/ 745 h 20"/>
                  <a:gd name="T2" fmla="*/ 1125 w 34"/>
                  <a:gd name="T3" fmla="*/ 0 h 20"/>
                  <a:gd name="T4" fmla="*/ 625 w 34"/>
                  <a:gd name="T5" fmla="*/ 541 h 20"/>
                  <a:gd name="T6" fmla="*/ 0 w 34"/>
                  <a:gd name="T7" fmla="*/ 745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0"/>
                  <a:gd name="T14" fmla="*/ 34 w 34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0">
                    <a:moveTo>
                      <a:pt x="0" y="15"/>
                    </a:moveTo>
                    <a:cubicBezTo>
                      <a:pt x="10" y="13"/>
                      <a:pt x="34" y="20"/>
                      <a:pt x="29" y="0"/>
                    </a:cubicBezTo>
                    <a:cubicBezTo>
                      <a:pt x="28" y="6"/>
                      <a:pt x="22" y="10"/>
                      <a:pt x="16" y="11"/>
                    </a:cubicBezTo>
                    <a:cubicBezTo>
                      <a:pt x="11" y="13"/>
                      <a:pt x="5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0" name="Freeform 83"/>
              <p:cNvSpPr>
                <a:spLocks/>
              </p:cNvSpPr>
              <p:nvPr/>
            </p:nvSpPr>
            <p:spPr bwMode="auto">
              <a:xfrm>
                <a:off x="2869" y="1347"/>
                <a:ext cx="85" cy="53"/>
              </a:xfrm>
              <a:custGeom>
                <a:avLst/>
                <a:gdLst>
                  <a:gd name="T0" fmla="*/ 45 w 34"/>
                  <a:gd name="T1" fmla="*/ 745 h 20"/>
                  <a:gd name="T2" fmla="*/ 1125 w 34"/>
                  <a:gd name="T3" fmla="*/ 0 h 20"/>
                  <a:gd name="T4" fmla="*/ 625 w 34"/>
                  <a:gd name="T5" fmla="*/ 596 h 20"/>
                  <a:gd name="T6" fmla="*/ 0 w 34"/>
                  <a:gd name="T7" fmla="*/ 745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0"/>
                  <a:gd name="T14" fmla="*/ 34 w 34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0">
                    <a:moveTo>
                      <a:pt x="1" y="15"/>
                    </a:moveTo>
                    <a:cubicBezTo>
                      <a:pt x="10" y="14"/>
                      <a:pt x="34" y="20"/>
                      <a:pt x="29" y="0"/>
                    </a:cubicBezTo>
                    <a:cubicBezTo>
                      <a:pt x="28" y="7"/>
                      <a:pt x="22" y="10"/>
                      <a:pt x="16" y="12"/>
                    </a:cubicBezTo>
                    <a:cubicBezTo>
                      <a:pt x="11" y="13"/>
                      <a:pt x="6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1" name="Freeform 84"/>
              <p:cNvSpPr>
                <a:spLocks/>
              </p:cNvSpPr>
              <p:nvPr/>
            </p:nvSpPr>
            <p:spPr bwMode="auto">
              <a:xfrm>
                <a:off x="2869" y="1507"/>
                <a:ext cx="85" cy="53"/>
              </a:xfrm>
              <a:custGeom>
                <a:avLst/>
                <a:gdLst>
                  <a:gd name="T0" fmla="*/ 45 w 34"/>
                  <a:gd name="T1" fmla="*/ 745 h 20"/>
                  <a:gd name="T2" fmla="*/ 1125 w 34"/>
                  <a:gd name="T3" fmla="*/ 0 h 20"/>
                  <a:gd name="T4" fmla="*/ 625 w 34"/>
                  <a:gd name="T5" fmla="*/ 596 h 20"/>
                  <a:gd name="T6" fmla="*/ 0 w 34"/>
                  <a:gd name="T7" fmla="*/ 745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0"/>
                  <a:gd name="T14" fmla="*/ 34 w 34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0">
                    <a:moveTo>
                      <a:pt x="1" y="15"/>
                    </a:moveTo>
                    <a:cubicBezTo>
                      <a:pt x="10" y="14"/>
                      <a:pt x="34" y="20"/>
                      <a:pt x="29" y="0"/>
                    </a:cubicBezTo>
                    <a:cubicBezTo>
                      <a:pt x="28" y="7"/>
                      <a:pt x="22" y="10"/>
                      <a:pt x="16" y="12"/>
                    </a:cubicBezTo>
                    <a:cubicBezTo>
                      <a:pt x="11" y="13"/>
                      <a:pt x="6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2871" y="1589"/>
                <a:ext cx="85" cy="54"/>
              </a:xfrm>
              <a:custGeom>
                <a:avLst/>
                <a:gdLst>
                  <a:gd name="T0" fmla="*/ 0 w 34"/>
                  <a:gd name="T1" fmla="*/ 788 h 20"/>
                  <a:gd name="T2" fmla="*/ 1125 w 34"/>
                  <a:gd name="T3" fmla="*/ 0 h 20"/>
                  <a:gd name="T4" fmla="*/ 625 w 34"/>
                  <a:gd name="T5" fmla="*/ 626 h 20"/>
                  <a:gd name="T6" fmla="*/ 0 w 34"/>
                  <a:gd name="T7" fmla="*/ 788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0"/>
                  <a:gd name="T14" fmla="*/ 34 w 34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0">
                    <a:moveTo>
                      <a:pt x="0" y="15"/>
                    </a:moveTo>
                    <a:cubicBezTo>
                      <a:pt x="10" y="14"/>
                      <a:pt x="34" y="20"/>
                      <a:pt x="29" y="0"/>
                    </a:cubicBezTo>
                    <a:cubicBezTo>
                      <a:pt x="28" y="7"/>
                      <a:pt x="22" y="10"/>
                      <a:pt x="16" y="12"/>
                    </a:cubicBezTo>
                    <a:cubicBezTo>
                      <a:pt x="11" y="13"/>
                      <a:pt x="5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2871" y="1667"/>
                <a:ext cx="83" cy="50"/>
              </a:xfrm>
              <a:custGeom>
                <a:avLst/>
                <a:gdLst>
                  <a:gd name="T0" fmla="*/ 0 w 33"/>
                  <a:gd name="T1" fmla="*/ 713 h 19"/>
                  <a:gd name="T2" fmla="*/ 1114 w 33"/>
                  <a:gd name="T3" fmla="*/ 0 h 19"/>
                  <a:gd name="T4" fmla="*/ 606 w 33"/>
                  <a:gd name="T5" fmla="*/ 526 h 19"/>
                  <a:gd name="T6" fmla="*/ 0 w 33"/>
                  <a:gd name="T7" fmla="*/ 713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9"/>
                  <a:gd name="T14" fmla="*/ 33 w 33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9">
                    <a:moveTo>
                      <a:pt x="0" y="15"/>
                    </a:moveTo>
                    <a:cubicBezTo>
                      <a:pt x="9" y="13"/>
                      <a:pt x="33" y="19"/>
                      <a:pt x="28" y="0"/>
                    </a:cubicBezTo>
                    <a:cubicBezTo>
                      <a:pt x="28" y="6"/>
                      <a:pt x="21" y="9"/>
                      <a:pt x="15" y="11"/>
                    </a:cubicBezTo>
                    <a:cubicBezTo>
                      <a:pt x="10" y="13"/>
                      <a:pt x="5" y="14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2871" y="1731"/>
                <a:ext cx="85" cy="53"/>
              </a:xfrm>
              <a:custGeom>
                <a:avLst/>
                <a:gdLst>
                  <a:gd name="T0" fmla="*/ 0 w 34"/>
                  <a:gd name="T1" fmla="*/ 928 h 20"/>
                  <a:gd name="T2" fmla="*/ 1125 w 34"/>
                  <a:gd name="T3" fmla="*/ 0 h 20"/>
                  <a:gd name="T4" fmla="*/ 700 w 34"/>
                  <a:gd name="T5" fmla="*/ 633 h 20"/>
                  <a:gd name="T6" fmla="*/ 0 w 34"/>
                  <a:gd name="T7" fmla="*/ 928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0"/>
                  <a:gd name="T14" fmla="*/ 34 w 34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0">
                    <a:moveTo>
                      <a:pt x="0" y="19"/>
                    </a:moveTo>
                    <a:cubicBezTo>
                      <a:pt x="9" y="17"/>
                      <a:pt x="34" y="20"/>
                      <a:pt x="29" y="0"/>
                    </a:cubicBezTo>
                    <a:cubicBezTo>
                      <a:pt x="28" y="6"/>
                      <a:pt x="24" y="10"/>
                      <a:pt x="18" y="13"/>
                    </a:cubicBezTo>
                    <a:cubicBezTo>
                      <a:pt x="13" y="16"/>
                      <a:pt x="5" y="18"/>
                      <a:pt x="0" y="19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2871" y="1795"/>
                <a:ext cx="85" cy="53"/>
              </a:xfrm>
              <a:custGeom>
                <a:avLst/>
                <a:gdLst>
                  <a:gd name="T0" fmla="*/ 0 w 34"/>
                  <a:gd name="T1" fmla="*/ 928 h 20"/>
                  <a:gd name="T2" fmla="*/ 1125 w 34"/>
                  <a:gd name="T3" fmla="*/ 0 h 20"/>
                  <a:gd name="T4" fmla="*/ 700 w 34"/>
                  <a:gd name="T5" fmla="*/ 689 h 20"/>
                  <a:gd name="T6" fmla="*/ 0 w 34"/>
                  <a:gd name="T7" fmla="*/ 928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0"/>
                  <a:gd name="T14" fmla="*/ 34 w 34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0">
                    <a:moveTo>
                      <a:pt x="0" y="19"/>
                    </a:moveTo>
                    <a:cubicBezTo>
                      <a:pt x="9" y="17"/>
                      <a:pt x="34" y="20"/>
                      <a:pt x="29" y="0"/>
                    </a:cubicBezTo>
                    <a:cubicBezTo>
                      <a:pt x="28" y="7"/>
                      <a:pt x="24" y="10"/>
                      <a:pt x="18" y="14"/>
                    </a:cubicBezTo>
                    <a:cubicBezTo>
                      <a:pt x="13" y="16"/>
                      <a:pt x="5" y="19"/>
                      <a:pt x="0" y="19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2871" y="1424"/>
                <a:ext cx="83" cy="56"/>
              </a:xfrm>
              <a:custGeom>
                <a:avLst/>
                <a:gdLst>
                  <a:gd name="T0" fmla="*/ 0 w 33"/>
                  <a:gd name="T1" fmla="*/ 968 h 21"/>
                  <a:gd name="T2" fmla="*/ 1114 w 33"/>
                  <a:gd name="T3" fmla="*/ 0 h 21"/>
                  <a:gd name="T4" fmla="*/ 606 w 33"/>
                  <a:gd name="T5" fmla="*/ 704 h 21"/>
                  <a:gd name="T6" fmla="*/ 0 w 33"/>
                  <a:gd name="T7" fmla="*/ 968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21"/>
                  <a:gd name="T14" fmla="*/ 33 w 33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21">
                    <a:moveTo>
                      <a:pt x="0" y="19"/>
                    </a:moveTo>
                    <a:cubicBezTo>
                      <a:pt x="9" y="18"/>
                      <a:pt x="33" y="21"/>
                      <a:pt x="28" y="0"/>
                    </a:cubicBezTo>
                    <a:cubicBezTo>
                      <a:pt x="27" y="7"/>
                      <a:pt x="21" y="12"/>
                      <a:pt x="15" y="14"/>
                    </a:cubicBezTo>
                    <a:cubicBezTo>
                      <a:pt x="10" y="15"/>
                      <a:pt x="5" y="19"/>
                      <a:pt x="0" y="19"/>
                    </a:cubicBezTo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2889" y="1864"/>
                <a:ext cx="60" cy="61"/>
              </a:xfrm>
              <a:custGeom>
                <a:avLst/>
                <a:gdLst>
                  <a:gd name="T0" fmla="*/ 0 w 24"/>
                  <a:gd name="T1" fmla="*/ 1140 h 23"/>
                  <a:gd name="T2" fmla="*/ 858 w 24"/>
                  <a:gd name="T3" fmla="*/ 204 h 23"/>
                  <a:gd name="T4" fmla="*/ 583 w 24"/>
                  <a:gd name="T5" fmla="*/ 149 h 23"/>
                  <a:gd name="T6" fmla="*/ 0 w 24"/>
                  <a:gd name="T7" fmla="*/ 1140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3"/>
                  <a:gd name="T14" fmla="*/ 24 w 24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3">
                    <a:moveTo>
                      <a:pt x="0" y="23"/>
                    </a:moveTo>
                    <a:cubicBezTo>
                      <a:pt x="16" y="18"/>
                      <a:pt x="24" y="7"/>
                      <a:pt x="22" y="4"/>
                    </a:cubicBezTo>
                    <a:cubicBezTo>
                      <a:pt x="21" y="0"/>
                      <a:pt x="16" y="2"/>
                      <a:pt x="15" y="3"/>
                    </a:cubicBezTo>
                    <a:cubicBezTo>
                      <a:pt x="14" y="3"/>
                      <a:pt x="21" y="11"/>
                      <a:pt x="0" y="23"/>
                    </a:cubicBezTo>
                    <a:close/>
                  </a:path>
                </a:pathLst>
              </a:custGeom>
              <a:solidFill>
                <a:srgbClr val="7AA9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8" name="Freeform 91"/>
              <p:cNvSpPr>
                <a:spLocks/>
              </p:cNvSpPr>
              <p:nvPr/>
            </p:nvSpPr>
            <p:spPr bwMode="auto">
              <a:xfrm>
                <a:off x="2794" y="1651"/>
                <a:ext cx="162" cy="64"/>
              </a:xfrm>
              <a:custGeom>
                <a:avLst/>
                <a:gdLst>
                  <a:gd name="T0" fmla="*/ 1266 w 65"/>
                  <a:gd name="T1" fmla="*/ 1216 h 24"/>
                  <a:gd name="T2" fmla="*/ 2323 w 65"/>
                  <a:gd name="T3" fmla="*/ 968 h 24"/>
                  <a:gd name="T4" fmla="*/ 2323 w 65"/>
                  <a:gd name="T5" fmla="*/ 149 h 24"/>
                  <a:gd name="T6" fmla="*/ 1266 w 65"/>
                  <a:gd name="T7" fmla="*/ 205 h 24"/>
                  <a:gd name="T8" fmla="*/ 1266 w 65"/>
                  <a:gd name="T9" fmla="*/ 205 h 24"/>
                  <a:gd name="T10" fmla="*/ 229 w 65"/>
                  <a:gd name="T11" fmla="*/ 149 h 24"/>
                  <a:gd name="T12" fmla="*/ 229 w 65"/>
                  <a:gd name="T13" fmla="*/ 968 h 24"/>
                  <a:gd name="T14" fmla="*/ 1266 w 65"/>
                  <a:gd name="T15" fmla="*/ 1216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4"/>
                  <a:gd name="T26" fmla="*/ 65 w 65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4">
                    <a:moveTo>
                      <a:pt x="33" y="24"/>
                    </a:moveTo>
                    <a:cubicBezTo>
                      <a:pt x="46" y="24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24"/>
                      <a:pt x="33" y="24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2794" y="1568"/>
                <a:ext cx="162" cy="75"/>
              </a:xfrm>
              <a:custGeom>
                <a:avLst/>
                <a:gdLst>
                  <a:gd name="T0" fmla="*/ 1266 w 65"/>
                  <a:gd name="T1" fmla="*/ 1441 h 28"/>
                  <a:gd name="T2" fmla="*/ 2323 w 65"/>
                  <a:gd name="T3" fmla="*/ 1192 h 28"/>
                  <a:gd name="T4" fmla="*/ 2323 w 65"/>
                  <a:gd name="T5" fmla="*/ 150 h 28"/>
                  <a:gd name="T6" fmla="*/ 1266 w 65"/>
                  <a:gd name="T7" fmla="*/ 209 h 28"/>
                  <a:gd name="T8" fmla="*/ 1266 w 65"/>
                  <a:gd name="T9" fmla="*/ 209 h 28"/>
                  <a:gd name="T10" fmla="*/ 229 w 65"/>
                  <a:gd name="T11" fmla="*/ 150 h 28"/>
                  <a:gd name="T12" fmla="*/ 229 w 65"/>
                  <a:gd name="T13" fmla="*/ 1192 h 28"/>
                  <a:gd name="T14" fmla="*/ 1266 w 65"/>
                  <a:gd name="T15" fmla="*/ 1441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8"/>
                  <a:gd name="T26" fmla="*/ 65 w 65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8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2794" y="1493"/>
                <a:ext cx="162" cy="67"/>
              </a:xfrm>
              <a:custGeom>
                <a:avLst/>
                <a:gdLst>
                  <a:gd name="T0" fmla="*/ 1266 w 65"/>
                  <a:gd name="T1" fmla="*/ 1292 h 25"/>
                  <a:gd name="T2" fmla="*/ 2323 w 65"/>
                  <a:gd name="T3" fmla="*/ 1043 h 25"/>
                  <a:gd name="T4" fmla="*/ 2323 w 65"/>
                  <a:gd name="T5" fmla="*/ 150 h 25"/>
                  <a:gd name="T6" fmla="*/ 1266 w 65"/>
                  <a:gd name="T7" fmla="*/ 209 h 25"/>
                  <a:gd name="T8" fmla="*/ 1266 w 65"/>
                  <a:gd name="T9" fmla="*/ 209 h 25"/>
                  <a:gd name="T10" fmla="*/ 229 w 65"/>
                  <a:gd name="T11" fmla="*/ 150 h 25"/>
                  <a:gd name="T12" fmla="*/ 229 w 65"/>
                  <a:gd name="T13" fmla="*/ 1043 h 25"/>
                  <a:gd name="T14" fmla="*/ 1266 w 65"/>
                  <a:gd name="T15" fmla="*/ 1292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5"/>
                  <a:gd name="T26" fmla="*/ 65 w 6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5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2794" y="1408"/>
                <a:ext cx="162" cy="75"/>
              </a:xfrm>
              <a:custGeom>
                <a:avLst/>
                <a:gdLst>
                  <a:gd name="T0" fmla="*/ 1266 w 65"/>
                  <a:gd name="T1" fmla="*/ 1441 h 28"/>
                  <a:gd name="T2" fmla="*/ 2323 w 65"/>
                  <a:gd name="T3" fmla="*/ 1192 h 28"/>
                  <a:gd name="T4" fmla="*/ 2323 w 65"/>
                  <a:gd name="T5" fmla="*/ 150 h 28"/>
                  <a:gd name="T6" fmla="*/ 1266 w 65"/>
                  <a:gd name="T7" fmla="*/ 209 h 28"/>
                  <a:gd name="T8" fmla="*/ 1266 w 65"/>
                  <a:gd name="T9" fmla="*/ 209 h 28"/>
                  <a:gd name="T10" fmla="*/ 229 w 65"/>
                  <a:gd name="T11" fmla="*/ 150 h 28"/>
                  <a:gd name="T12" fmla="*/ 229 w 65"/>
                  <a:gd name="T13" fmla="*/ 1192 h 28"/>
                  <a:gd name="T14" fmla="*/ 1266 w 65"/>
                  <a:gd name="T15" fmla="*/ 1441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8"/>
                  <a:gd name="T26" fmla="*/ 65 w 65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8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2794" y="1333"/>
                <a:ext cx="162" cy="67"/>
              </a:xfrm>
              <a:custGeom>
                <a:avLst/>
                <a:gdLst>
                  <a:gd name="T0" fmla="*/ 1266 w 65"/>
                  <a:gd name="T1" fmla="*/ 1292 h 25"/>
                  <a:gd name="T2" fmla="*/ 2323 w 65"/>
                  <a:gd name="T3" fmla="*/ 1043 h 25"/>
                  <a:gd name="T4" fmla="*/ 2323 w 65"/>
                  <a:gd name="T5" fmla="*/ 150 h 25"/>
                  <a:gd name="T6" fmla="*/ 1266 w 65"/>
                  <a:gd name="T7" fmla="*/ 209 h 25"/>
                  <a:gd name="T8" fmla="*/ 1266 w 65"/>
                  <a:gd name="T9" fmla="*/ 209 h 25"/>
                  <a:gd name="T10" fmla="*/ 229 w 65"/>
                  <a:gd name="T11" fmla="*/ 150 h 25"/>
                  <a:gd name="T12" fmla="*/ 229 w 65"/>
                  <a:gd name="T13" fmla="*/ 1043 h 25"/>
                  <a:gd name="T14" fmla="*/ 1266 w 65"/>
                  <a:gd name="T15" fmla="*/ 1292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5"/>
                  <a:gd name="T26" fmla="*/ 65 w 6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5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2794" y="1256"/>
                <a:ext cx="162" cy="67"/>
              </a:xfrm>
              <a:custGeom>
                <a:avLst/>
                <a:gdLst>
                  <a:gd name="T0" fmla="*/ 1266 w 65"/>
                  <a:gd name="T1" fmla="*/ 1292 h 25"/>
                  <a:gd name="T2" fmla="*/ 2323 w 65"/>
                  <a:gd name="T3" fmla="*/ 1043 h 25"/>
                  <a:gd name="T4" fmla="*/ 2323 w 65"/>
                  <a:gd name="T5" fmla="*/ 150 h 25"/>
                  <a:gd name="T6" fmla="*/ 1266 w 65"/>
                  <a:gd name="T7" fmla="*/ 209 h 25"/>
                  <a:gd name="T8" fmla="*/ 1266 w 65"/>
                  <a:gd name="T9" fmla="*/ 209 h 25"/>
                  <a:gd name="T10" fmla="*/ 229 w 65"/>
                  <a:gd name="T11" fmla="*/ 150 h 25"/>
                  <a:gd name="T12" fmla="*/ 229 w 65"/>
                  <a:gd name="T13" fmla="*/ 1043 h 25"/>
                  <a:gd name="T14" fmla="*/ 1266 w 65"/>
                  <a:gd name="T15" fmla="*/ 1292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5"/>
                  <a:gd name="T26" fmla="*/ 65 w 65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5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2794" y="1717"/>
                <a:ext cx="162" cy="70"/>
              </a:xfrm>
              <a:custGeom>
                <a:avLst/>
                <a:gdLst>
                  <a:gd name="T0" fmla="*/ 1266 w 65"/>
                  <a:gd name="T1" fmla="*/ 218 h 26"/>
                  <a:gd name="T2" fmla="*/ 2323 w 65"/>
                  <a:gd name="T3" fmla="*/ 159 h 26"/>
                  <a:gd name="T4" fmla="*/ 2323 w 65"/>
                  <a:gd name="T5" fmla="*/ 993 h 26"/>
                  <a:gd name="T6" fmla="*/ 1266 w 65"/>
                  <a:gd name="T7" fmla="*/ 1362 h 26"/>
                  <a:gd name="T8" fmla="*/ 1266 w 65"/>
                  <a:gd name="T9" fmla="*/ 1362 h 26"/>
                  <a:gd name="T10" fmla="*/ 229 w 65"/>
                  <a:gd name="T11" fmla="*/ 993 h 26"/>
                  <a:gd name="T12" fmla="*/ 229 w 65"/>
                  <a:gd name="T13" fmla="*/ 159 h 26"/>
                  <a:gd name="T14" fmla="*/ 1266 w 65"/>
                  <a:gd name="T15" fmla="*/ 218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6"/>
                  <a:gd name="T26" fmla="*/ 65 w 65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6">
                    <a:moveTo>
                      <a:pt x="33" y="4"/>
                    </a:moveTo>
                    <a:cubicBezTo>
                      <a:pt x="55" y="4"/>
                      <a:pt x="56" y="0"/>
                      <a:pt x="60" y="3"/>
                    </a:cubicBezTo>
                    <a:cubicBezTo>
                      <a:pt x="65" y="6"/>
                      <a:pt x="64" y="14"/>
                      <a:pt x="60" y="19"/>
                    </a:cubicBezTo>
                    <a:cubicBezTo>
                      <a:pt x="55" y="23"/>
                      <a:pt x="46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0" y="26"/>
                      <a:pt x="11" y="23"/>
                      <a:pt x="6" y="19"/>
                    </a:cubicBezTo>
                    <a:cubicBezTo>
                      <a:pt x="2" y="14"/>
                      <a:pt x="0" y="6"/>
                      <a:pt x="6" y="3"/>
                    </a:cubicBezTo>
                    <a:cubicBezTo>
                      <a:pt x="10" y="0"/>
                      <a:pt x="11" y="4"/>
                      <a:pt x="33" y="4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2794" y="1784"/>
                <a:ext cx="162" cy="69"/>
              </a:xfrm>
              <a:custGeom>
                <a:avLst/>
                <a:gdLst>
                  <a:gd name="T0" fmla="*/ 1266 w 65"/>
                  <a:gd name="T1" fmla="*/ 1290 h 26"/>
                  <a:gd name="T2" fmla="*/ 2323 w 65"/>
                  <a:gd name="T3" fmla="*/ 894 h 26"/>
                  <a:gd name="T4" fmla="*/ 2323 w 65"/>
                  <a:gd name="T5" fmla="*/ 93 h 26"/>
                  <a:gd name="T6" fmla="*/ 1266 w 65"/>
                  <a:gd name="T7" fmla="*/ 353 h 26"/>
                  <a:gd name="T8" fmla="*/ 1266 w 65"/>
                  <a:gd name="T9" fmla="*/ 353 h 26"/>
                  <a:gd name="T10" fmla="*/ 229 w 65"/>
                  <a:gd name="T11" fmla="*/ 93 h 26"/>
                  <a:gd name="T12" fmla="*/ 229 w 65"/>
                  <a:gd name="T13" fmla="*/ 894 h 26"/>
                  <a:gd name="T14" fmla="*/ 1266 w 65"/>
                  <a:gd name="T15" fmla="*/ 129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26"/>
                  <a:gd name="T26" fmla="*/ 65 w 65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26">
                    <a:moveTo>
                      <a:pt x="33" y="26"/>
                    </a:moveTo>
                    <a:cubicBezTo>
                      <a:pt x="46" y="26"/>
                      <a:pt x="55" y="23"/>
                      <a:pt x="60" y="18"/>
                    </a:cubicBezTo>
                    <a:cubicBezTo>
                      <a:pt x="64" y="14"/>
                      <a:pt x="65" y="6"/>
                      <a:pt x="60" y="2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2"/>
                    </a:cubicBezTo>
                    <a:cubicBezTo>
                      <a:pt x="0" y="6"/>
                      <a:pt x="2" y="14"/>
                      <a:pt x="6" y="18"/>
                    </a:cubicBezTo>
                    <a:cubicBezTo>
                      <a:pt x="11" y="23"/>
                      <a:pt x="20" y="26"/>
                      <a:pt x="33" y="26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2794" y="1851"/>
                <a:ext cx="162" cy="82"/>
              </a:xfrm>
              <a:custGeom>
                <a:avLst/>
                <a:gdLst>
                  <a:gd name="T0" fmla="*/ 1266 w 65"/>
                  <a:gd name="T1" fmla="*/ 1518 h 31"/>
                  <a:gd name="T2" fmla="*/ 2323 w 65"/>
                  <a:gd name="T3" fmla="*/ 923 h 31"/>
                  <a:gd name="T4" fmla="*/ 2323 w 65"/>
                  <a:gd name="T5" fmla="*/ 148 h 31"/>
                  <a:gd name="T6" fmla="*/ 1266 w 65"/>
                  <a:gd name="T7" fmla="*/ 349 h 31"/>
                  <a:gd name="T8" fmla="*/ 1266 w 65"/>
                  <a:gd name="T9" fmla="*/ 349 h 31"/>
                  <a:gd name="T10" fmla="*/ 229 w 65"/>
                  <a:gd name="T11" fmla="*/ 148 h 31"/>
                  <a:gd name="T12" fmla="*/ 229 w 65"/>
                  <a:gd name="T13" fmla="*/ 923 h 31"/>
                  <a:gd name="T14" fmla="*/ 1266 w 65"/>
                  <a:gd name="T15" fmla="*/ 1518 h 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31"/>
                  <a:gd name="T26" fmla="*/ 65 w 65"/>
                  <a:gd name="T27" fmla="*/ 31 h 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31">
                    <a:moveTo>
                      <a:pt x="33" y="31"/>
                    </a:moveTo>
                    <a:cubicBezTo>
                      <a:pt x="46" y="31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31"/>
                      <a:pt x="33" y="31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2809" y="1832"/>
                <a:ext cx="135" cy="37"/>
              </a:xfrm>
              <a:custGeom>
                <a:avLst/>
                <a:gdLst>
                  <a:gd name="T0" fmla="*/ 1063 w 54"/>
                  <a:gd name="T1" fmla="*/ 391 h 14"/>
                  <a:gd name="T2" fmla="*/ 1063 w 54"/>
                  <a:gd name="T3" fmla="*/ 391 h 14"/>
                  <a:gd name="T4" fmla="*/ 0 w 54"/>
                  <a:gd name="T5" fmla="*/ 0 h 14"/>
                  <a:gd name="T6" fmla="*/ 50 w 54"/>
                  <a:gd name="T7" fmla="*/ 441 h 14"/>
                  <a:gd name="T8" fmla="*/ 1063 w 54"/>
                  <a:gd name="T9" fmla="*/ 685 h 14"/>
                  <a:gd name="T10" fmla="*/ 1063 w 54"/>
                  <a:gd name="T11" fmla="*/ 685 h 14"/>
                  <a:gd name="T12" fmla="*/ 2083 w 54"/>
                  <a:gd name="T13" fmla="*/ 441 h 14"/>
                  <a:gd name="T14" fmla="*/ 2113 w 54"/>
                  <a:gd name="T15" fmla="*/ 0 h 14"/>
                  <a:gd name="T16" fmla="*/ 1063 w 54"/>
                  <a:gd name="T17" fmla="*/ 39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14"/>
                  <a:gd name="T29" fmla="*/ 54 w 54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14">
                    <a:moveTo>
                      <a:pt x="27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14" y="8"/>
                      <a:pt x="5" y="5"/>
                      <a:pt x="0" y="0"/>
                    </a:cubicBezTo>
                    <a:cubicBezTo>
                      <a:pt x="2" y="3"/>
                      <a:pt x="2" y="7"/>
                      <a:pt x="1" y="9"/>
                    </a:cubicBezTo>
                    <a:cubicBezTo>
                      <a:pt x="4" y="8"/>
                      <a:pt x="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47" y="14"/>
                      <a:pt x="49" y="8"/>
                      <a:pt x="53" y="9"/>
                    </a:cubicBezTo>
                    <a:cubicBezTo>
                      <a:pt x="51" y="6"/>
                      <a:pt x="51" y="4"/>
                      <a:pt x="54" y="0"/>
                    </a:cubicBezTo>
                    <a:cubicBezTo>
                      <a:pt x="49" y="5"/>
                      <a:pt x="40" y="8"/>
                      <a:pt x="27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2811" y="1765"/>
                <a:ext cx="133" cy="38"/>
              </a:xfrm>
              <a:custGeom>
                <a:avLst/>
                <a:gdLst>
                  <a:gd name="T0" fmla="*/ 1026 w 53"/>
                  <a:gd name="T1" fmla="*/ 442 h 14"/>
                  <a:gd name="T2" fmla="*/ 1026 w 53"/>
                  <a:gd name="T3" fmla="*/ 442 h 14"/>
                  <a:gd name="T4" fmla="*/ 0 w 53"/>
                  <a:gd name="T5" fmla="*/ 60 h 14"/>
                  <a:gd name="T6" fmla="*/ 0 w 53"/>
                  <a:gd name="T7" fmla="*/ 478 h 14"/>
                  <a:gd name="T8" fmla="*/ 1026 w 53"/>
                  <a:gd name="T9" fmla="*/ 760 h 14"/>
                  <a:gd name="T10" fmla="*/ 1026 w 53"/>
                  <a:gd name="T11" fmla="*/ 760 h 14"/>
                  <a:gd name="T12" fmla="*/ 2103 w 53"/>
                  <a:gd name="T13" fmla="*/ 478 h 14"/>
                  <a:gd name="T14" fmla="*/ 2103 w 53"/>
                  <a:gd name="T15" fmla="*/ 0 h 14"/>
                  <a:gd name="T16" fmla="*/ 2103 w 53"/>
                  <a:gd name="T17" fmla="*/ 0 h 14"/>
                  <a:gd name="T18" fmla="*/ 2103 w 53"/>
                  <a:gd name="T19" fmla="*/ 60 h 14"/>
                  <a:gd name="T20" fmla="*/ 1026 w 53"/>
                  <a:gd name="T21" fmla="*/ 442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14"/>
                  <a:gd name="T35" fmla="*/ 53 w 5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14">
                    <a:moveTo>
                      <a:pt x="26" y="8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13" y="8"/>
                      <a:pt x="5" y="6"/>
                      <a:pt x="0" y="1"/>
                    </a:cubicBezTo>
                    <a:cubicBezTo>
                      <a:pt x="0" y="2"/>
                      <a:pt x="2" y="5"/>
                      <a:pt x="0" y="9"/>
                    </a:cubicBezTo>
                    <a:cubicBezTo>
                      <a:pt x="4" y="8"/>
                      <a:pt x="7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48" y="14"/>
                      <a:pt x="49" y="7"/>
                      <a:pt x="53" y="9"/>
                    </a:cubicBezTo>
                    <a:cubicBezTo>
                      <a:pt x="50" y="6"/>
                      <a:pt x="50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3" y="1"/>
                    </a:cubicBezTo>
                    <a:cubicBezTo>
                      <a:pt x="48" y="5"/>
                      <a:pt x="39" y="8"/>
                      <a:pt x="26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2809" y="1699"/>
                <a:ext cx="137" cy="29"/>
              </a:xfrm>
              <a:custGeom>
                <a:avLst/>
                <a:gdLst>
                  <a:gd name="T0" fmla="*/ 2085 w 55"/>
                  <a:gd name="T1" fmla="*/ 55 h 11"/>
                  <a:gd name="T2" fmla="*/ 1036 w 55"/>
                  <a:gd name="T3" fmla="*/ 293 h 11"/>
                  <a:gd name="T4" fmla="*/ 1036 w 55"/>
                  <a:gd name="T5" fmla="*/ 293 h 11"/>
                  <a:gd name="T6" fmla="*/ 0 w 55"/>
                  <a:gd name="T7" fmla="*/ 55 h 11"/>
                  <a:gd name="T8" fmla="*/ 0 w 55"/>
                  <a:gd name="T9" fmla="*/ 480 h 11"/>
                  <a:gd name="T10" fmla="*/ 1036 w 55"/>
                  <a:gd name="T11" fmla="*/ 527 h 11"/>
                  <a:gd name="T12" fmla="*/ 1036 w 55"/>
                  <a:gd name="T13" fmla="*/ 527 h 11"/>
                  <a:gd name="T14" fmla="*/ 2085 w 55"/>
                  <a:gd name="T15" fmla="*/ 480 h 11"/>
                  <a:gd name="T16" fmla="*/ 2115 w 55"/>
                  <a:gd name="T17" fmla="*/ 527 h 11"/>
                  <a:gd name="T18" fmla="*/ 2115 w 55"/>
                  <a:gd name="T19" fmla="*/ 527 h 11"/>
                  <a:gd name="T20" fmla="*/ 2085 w 55"/>
                  <a:gd name="T21" fmla="*/ 0 h 11"/>
                  <a:gd name="T22" fmla="*/ 2085 w 55"/>
                  <a:gd name="T23" fmla="*/ 55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5"/>
                  <a:gd name="T37" fmla="*/ 0 h 11"/>
                  <a:gd name="T38" fmla="*/ 55 w 55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5" h="11">
                    <a:moveTo>
                      <a:pt x="54" y="1"/>
                    </a:moveTo>
                    <a:cubicBezTo>
                      <a:pt x="49" y="5"/>
                      <a:pt x="40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4" y="6"/>
                      <a:pt x="5" y="5"/>
                      <a:pt x="0" y="1"/>
                    </a:cubicBezTo>
                    <a:cubicBezTo>
                      <a:pt x="2" y="4"/>
                      <a:pt x="2" y="7"/>
                      <a:pt x="0" y="10"/>
                    </a:cubicBezTo>
                    <a:cubicBezTo>
                      <a:pt x="4" y="7"/>
                      <a:pt x="5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49" y="11"/>
                      <a:pt x="50" y="7"/>
                      <a:pt x="54" y="10"/>
                    </a:cubicBezTo>
                    <a:cubicBezTo>
                      <a:pt x="54" y="10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8"/>
                      <a:pt x="53" y="3"/>
                      <a:pt x="54" y="0"/>
                    </a:cubicBezTo>
                    <a:cubicBezTo>
                      <a:pt x="54" y="0"/>
                      <a:pt x="54" y="0"/>
                      <a:pt x="54" y="1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2771" y="1925"/>
                <a:ext cx="108" cy="70"/>
              </a:xfrm>
              <a:custGeom>
                <a:avLst/>
                <a:gdLst>
                  <a:gd name="T0" fmla="*/ 158 w 43"/>
                  <a:gd name="T1" fmla="*/ 59 h 26"/>
                  <a:gd name="T2" fmla="*/ 681 w 43"/>
                  <a:gd name="T3" fmla="*/ 840 h 26"/>
                  <a:gd name="T4" fmla="*/ 1665 w 43"/>
                  <a:gd name="T5" fmla="*/ 899 h 26"/>
                  <a:gd name="T6" fmla="*/ 997 w 43"/>
                  <a:gd name="T7" fmla="*/ 369 h 26"/>
                  <a:gd name="T8" fmla="*/ 239 w 43"/>
                  <a:gd name="T9" fmla="*/ 59 h 26"/>
                  <a:gd name="T10" fmla="*/ 158 w 43"/>
                  <a:gd name="T11" fmla="*/ 5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26"/>
                  <a:gd name="T20" fmla="*/ 43 w 43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26">
                    <a:moveTo>
                      <a:pt x="4" y="1"/>
                    </a:moveTo>
                    <a:cubicBezTo>
                      <a:pt x="0" y="12"/>
                      <a:pt x="10" y="14"/>
                      <a:pt x="17" y="16"/>
                    </a:cubicBezTo>
                    <a:cubicBezTo>
                      <a:pt x="25" y="18"/>
                      <a:pt x="41" y="26"/>
                      <a:pt x="42" y="17"/>
                    </a:cubicBezTo>
                    <a:cubicBezTo>
                      <a:pt x="43" y="7"/>
                      <a:pt x="37" y="10"/>
                      <a:pt x="25" y="7"/>
                    </a:cubicBezTo>
                    <a:cubicBezTo>
                      <a:pt x="14" y="4"/>
                      <a:pt x="12" y="0"/>
                      <a:pt x="6" y="1"/>
                    </a:cubicBezTo>
                    <a:lnTo>
                      <a:pt x="4" y="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2766" y="1963"/>
                <a:ext cx="113" cy="85"/>
              </a:xfrm>
              <a:custGeom>
                <a:avLst/>
                <a:gdLst>
                  <a:gd name="T0" fmla="*/ 126 w 45"/>
                  <a:gd name="T1" fmla="*/ 396 h 32"/>
                  <a:gd name="T2" fmla="*/ 713 w 45"/>
                  <a:gd name="T3" fmla="*/ 996 h 32"/>
                  <a:gd name="T4" fmla="*/ 1665 w 45"/>
                  <a:gd name="T5" fmla="*/ 1052 h 32"/>
                  <a:gd name="T6" fmla="*/ 997 w 45"/>
                  <a:gd name="T7" fmla="*/ 452 h 32"/>
                  <a:gd name="T8" fmla="*/ 126 w 45"/>
                  <a:gd name="T9" fmla="*/ 396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2"/>
                  <a:gd name="T17" fmla="*/ 45 w 45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2">
                    <a:moveTo>
                      <a:pt x="3" y="8"/>
                    </a:moveTo>
                    <a:cubicBezTo>
                      <a:pt x="0" y="17"/>
                      <a:pt x="11" y="18"/>
                      <a:pt x="18" y="20"/>
                    </a:cubicBezTo>
                    <a:cubicBezTo>
                      <a:pt x="25" y="22"/>
                      <a:pt x="39" y="32"/>
                      <a:pt x="42" y="21"/>
                    </a:cubicBezTo>
                    <a:cubicBezTo>
                      <a:pt x="45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2754" y="2011"/>
                <a:ext cx="115" cy="85"/>
              </a:xfrm>
              <a:custGeom>
                <a:avLst/>
                <a:gdLst>
                  <a:gd name="T0" fmla="*/ 108 w 46"/>
                  <a:gd name="T1" fmla="*/ 396 h 32"/>
                  <a:gd name="T2" fmla="*/ 708 w 46"/>
                  <a:gd name="T3" fmla="*/ 996 h 32"/>
                  <a:gd name="T4" fmla="*/ 1688 w 46"/>
                  <a:gd name="T5" fmla="*/ 1086 h 32"/>
                  <a:gd name="T6" fmla="*/ 970 w 46"/>
                  <a:gd name="T7" fmla="*/ 452 h 32"/>
                  <a:gd name="T8" fmla="*/ 108 w 46"/>
                  <a:gd name="T9" fmla="*/ 396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2"/>
                  <a:gd name="T17" fmla="*/ 46 w 46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2">
                    <a:moveTo>
                      <a:pt x="3" y="8"/>
                    </a:moveTo>
                    <a:cubicBezTo>
                      <a:pt x="0" y="17"/>
                      <a:pt x="10" y="18"/>
                      <a:pt x="18" y="20"/>
                    </a:cubicBezTo>
                    <a:cubicBezTo>
                      <a:pt x="25" y="22"/>
                      <a:pt x="39" y="32"/>
                      <a:pt x="43" y="22"/>
                    </a:cubicBezTo>
                    <a:cubicBezTo>
                      <a:pt x="46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2741" y="2064"/>
                <a:ext cx="115" cy="83"/>
              </a:xfrm>
              <a:custGeom>
                <a:avLst/>
                <a:gdLst>
                  <a:gd name="T0" fmla="*/ 108 w 46"/>
                  <a:gd name="T1" fmla="*/ 402 h 31"/>
                  <a:gd name="T2" fmla="*/ 708 w 46"/>
                  <a:gd name="T3" fmla="*/ 983 h 31"/>
                  <a:gd name="T4" fmla="*/ 1688 w 46"/>
                  <a:gd name="T5" fmla="*/ 1076 h 31"/>
                  <a:gd name="T6" fmla="*/ 970 w 46"/>
                  <a:gd name="T7" fmla="*/ 458 h 31"/>
                  <a:gd name="T8" fmla="*/ 108 w 46"/>
                  <a:gd name="T9" fmla="*/ 40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1"/>
                  <a:gd name="T17" fmla="*/ 46 w 4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1">
                    <a:moveTo>
                      <a:pt x="3" y="8"/>
                    </a:moveTo>
                    <a:cubicBezTo>
                      <a:pt x="0" y="16"/>
                      <a:pt x="11" y="17"/>
                      <a:pt x="18" y="19"/>
                    </a:cubicBezTo>
                    <a:cubicBezTo>
                      <a:pt x="25" y="21"/>
                      <a:pt x="39" y="31"/>
                      <a:pt x="43" y="21"/>
                    </a:cubicBezTo>
                    <a:cubicBezTo>
                      <a:pt x="46" y="11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2726" y="2115"/>
                <a:ext cx="113" cy="85"/>
              </a:xfrm>
              <a:custGeom>
                <a:avLst/>
                <a:gdLst>
                  <a:gd name="T0" fmla="*/ 126 w 45"/>
                  <a:gd name="T1" fmla="*/ 452 h 32"/>
                  <a:gd name="T2" fmla="*/ 681 w 45"/>
                  <a:gd name="T3" fmla="*/ 996 h 32"/>
                  <a:gd name="T4" fmla="*/ 1665 w 45"/>
                  <a:gd name="T5" fmla="*/ 1086 h 32"/>
                  <a:gd name="T6" fmla="*/ 952 w 45"/>
                  <a:gd name="T7" fmla="*/ 353 h 32"/>
                  <a:gd name="T8" fmla="*/ 126 w 45"/>
                  <a:gd name="T9" fmla="*/ 45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2"/>
                  <a:gd name="T17" fmla="*/ 45 w 45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2">
                    <a:moveTo>
                      <a:pt x="3" y="9"/>
                    </a:moveTo>
                    <a:cubicBezTo>
                      <a:pt x="0" y="17"/>
                      <a:pt x="10" y="18"/>
                      <a:pt x="17" y="20"/>
                    </a:cubicBezTo>
                    <a:cubicBezTo>
                      <a:pt x="24" y="22"/>
                      <a:pt x="39" y="32"/>
                      <a:pt x="42" y="22"/>
                    </a:cubicBezTo>
                    <a:cubicBezTo>
                      <a:pt x="45" y="12"/>
                      <a:pt x="36" y="10"/>
                      <a:pt x="24" y="7"/>
                    </a:cubicBezTo>
                    <a:cubicBezTo>
                      <a:pt x="12" y="4"/>
                      <a:pt x="6" y="0"/>
                      <a:pt x="3" y="9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2896" y="1960"/>
                <a:ext cx="110" cy="83"/>
              </a:xfrm>
              <a:custGeom>
                <a:avLst/>
                <a:gdLst>
                  <a:gd name="T0" fmla="*/ 1608 w 44"/>
                  <a:gd name="T1" fmla="*/ 402 h 31"/>
                  <a:gd name="T2" fmla="*/ 1050 w 44"/>
                  <a:gd name="T3" fmla="*/ 983 h 31"/>
                  <a:gd name="T4" fmla="*/ 83 w 44"/>
                  <a:gd name="T5" fmla="*/ 1039 h 31"/>
                  <a:gd name="T6" fmla="*/ 750 w 44"/>
                  <a:gd name="T7" fmla="*/ 458 h 31"/>
                  <a:gd name="T8" fmla="*/ 1608 w 44"/>
                  <a:gd name="T9" fmla="*/ 40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1"/>
                  <a:gd name="T17" fmla="*/ 44 w 44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1">
                    <a:moveTo>
                      <a:pt x="41" y="8"/>
                    </a:moveTo>
                    <a:cubicBezTo>
                      <a:pt x="44" y="16"/>
                      <a:pt x="34" y="17"/>
                      <a:pt x="27" y="19"/>
                    </a:cubicBezTo>
                    <a:cubicBezTo>
                      <a:pt x="19" y="21"/>
                      <a:pt x="5" y="31"/>
                      <a:pt x="2" y="20"/>
                    </a:cubicBezTo>
                    <a:cubicBezTo>
                      <a:pt x="0" y="11"/>
                      <a:pt x="7" y="12"/>
                      <a:pt x="19" y="9"/>
                    </a:cubicBezTo>
                    <a:cubicBezTo>
                      <a:pt x="31" y="6"/>
                      <a:pt x="38" y="0"/>
                      <a:pt x="41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2886" y="1909"/>
                <a:ext cx="98" cy="80"/>
              </a:xfrm>
              <a:custGeom>
                <a:avLst/>
                <a:gdLst>
                  <a:gd name="T0" fmla="*/ 1427 w 39"/>
                  <a:gd name="T1" fmla="*/ 397 h 30"/>
                  <a:gd name="T2" fmla="*/ 998 w 39"/>
                  <a:gd name="T3" fmla="*/ 1003 h 30"/>
                  <a:gd name="T4" fmla="*/ 83 w 39"/>
                  <a:gd name="T5" fmla="*/ 1117 h 30"/>
                  <a:gd name="T6" fmla="*/ 681 w 39"/>
                  <a:gd name="T7" fmla="*/ 512 h 30"/>
                  <a:gd name="T8" fmla="*/ 1427 w 39"/>
                  <a:gd name="T9" fmla="*/ 39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0"/>
                  <a:gd name="T17" fmla="*/ 39 w 3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0">
                    <a:moveTo>
                      <a:pt x="36" y="8"/>
                    </a:moveTo>
                    <a:cubicBezTo>
                      <a:pt x="39" y="16"/>
                      <a:pt x="32" y="18"/>
                      <a:pt x="25" y="20"/>
                    </a:cubicBezTo>
                    <a:cubicBezTo>
                      <a:pt x="17" y="22"/>
                      <a:pt x="3" y="30"/>
                      <a:pt x="2" y="22"/>
                    </a:cubicBezTo>
                    <a:cubicBezTo>
                      <a:pt x="0" y="12"/>
                      <a:pt x="6" y="13"/>
                      <a:pt x="17" y="10"/>
                    </a:cubicBezTo>
                    <a:cubicBezTo>
                      <a:pt x="26" y="7"/>
                      <a:pt x="33" y="0"/>
                      <a:pt x="36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2921" y="2048"/>
                <a:ext cx="113" cy="85"/>
              </a:xfrm>
              <a:custGeom>
                <a:avLst/>
                <a:gdLst>
                  <a:gd name="T0" fmla="*/ 158 w 45"/>
                  <a:gd name="T1" fmla="*/ 1142 h 32"/>
                  <a:gd name="T2" fmla="*/ 713 w 45"/>
                  <a:gd name="T3" fmla="*/ 600 h 32"/>
                  <a:gd name="T4" fmla="*/ 1665 w 45"/>
                  <a:gd name="T5" fmla="*/ 545 h 32"/>
                  <a:gd name="T6" fmla="*/ 997 w 45"/>
                  <a:gd name="T7" fmla="*/ 1142 h 32"/>
                  <a:gd name="T8" fmla="*/ 158 w 45"/>
                  <a:gd name="T9" fmla="*/ 114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2"/>
                  <a:gd name="T17" fmla="*/ 45 w 45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2">
                    <a:moveTo>
                      <a:pt x="4" y="23"/>
                    </a:moveTo>
                    <a:cubicBezTo>
                      <a:pt x="0" y="15"/>
                      <a:pt x="11" y="14"/>
                      <a:pt x="18" y="12"/>
                    </a:cubicBezTo>
                    <a:cubicBezTo>
                      <a:pt x="25" y="10"/>
                      <a:pt x="40" y="0"/>
                      <a:pt x="42" y="11"/>
                    </a:cubicBezTo>
                    <a:cubicBezTo>
                      <a:pt x="45" y="20"/>
                      <a:pt x="37" y="20"/>
                      <a:pt x="25" y="23"/>
                    </a:cubicBezTo>
                    <a:cubicBezTo>
                      <a:pt x="14" y="26"/>
                      <a:pt x="7" y="32"/>
                      <a:pt x="4" y="2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2946" y="2104"/>
                <a:ext cx="98" cy="77"/>
              </a:xfrm>
              <a:custGeom>
                <a:avLst/>
                <a:gdLst>
                  <a:gd name="T0" fmla="*/ 126 w 39"/>
                  <a:gd name="T1" fmla="*/ 1051 h 29"/>
                  <a:gd name="T2" fmla="*/ 555 w 39"/>
                  <a:gd name="T3" fmla="*/ 451 h 29"/>
                  <a:gd name="T4" fmla="*/ 1478 w 39"/>
                  <a:gd name="T5" fmla="*/ 396 h 29"/>
                  <a:gd name="T6" fmla="*/ 839 w 39"/>
                  <a:gd name="T7" fmla="*/ 993 h 29"/>
                  <a:gd name="T8" fmla="*/ 126 w 39"/>
                  <a:gd name="T9" fmla="*/ 1051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29"/>
                  <a:gd name="T17" fmla="*/ 39 w 3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29">
                    <a:moveTo>
                      <a:pt x="3" y="21"/>
                    </a:moveTo>
                    <a:cubicBezTo>
                      <a:pt x="0" y="13"/>
                      <a:pt x="7" y="11"/>
                      <a:pt x="14" y="9"/>
                    </a:cubicBezTo>
                    <a:cubicBezTo>
                      <a:pt x="21" y="7"/>
                      <a:pt x="35" y="0"/>
                      <a:pt x="37" y="8"/>
                    </a:cubicBezTo>
                    <a:cubicBezTo>
                      <a:pt x="39" y="17"/>
                      <a:pt x="33" y="16"/>
                      <a:pt x="21" y="20"/>
                    </a:cubicBezTo>
                    <a:cubicBezTo>
                      <a:pt x="13" y="22"/>
                      <a:pt x="6" y="29"/>
                      <a:pt x="3" y="21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2961" y="2152"/>
                <a:ext cx="98" cy="80"/>
              </a:xfrm>
              <a:custGeom>
                <a:avLst/>
                <a:gdLst>
                  <a:gd name="T0" fmla="*/ 126 w 39"/>
                  <a:gd name="T1" fmla="*/ 1117 h 30"/>
                  <a:gd name="T2" fmla="*/ 601 w 39"/>
                  <a:gd name="T3" fmla="*/ 456 h 30"/>
                  <a:gd name="T4" fmla="*/ 1478 w 39"/>
                  <a:gd name="T5" fmla="*/ 397 h 30"/>
                  <a:gd name="T6" fmla="*/ 872 w 39"/>
                  <a:gd name="T7" fmla="*/ 1003 h 30"/>
                  <a:gd name="T8" fmla="*/ 126 w 39"/>
                  <a:gd name="T9" fmla="*/ 111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0"/>
                  <a:gd name="T17" fmla="*/ 39 w 3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0">
                    <a:moveTo>
                      <a:pt x="3" y="22"/>
                    </a:moveTo>
                    <a:cubicBezTo>
                      <a:pt x="0" y="13"/>
                      <a:pt x="7" y="11"/>
                      <a:pt x="15" y="9"/>
                    </a:cubicBezTo>
                    <a:cubicBezTo>
                      <a:pt x="22" y="7"/>
                      <a:pt x="36" y="0"/>
                      <a:pt x="37" y="8"/>
                    </a:cubicBezTo>
                    <a:cubicBezTo>
                      <a:pt x="39" y="17"/>
                      <a:pt x="34" y="17"/>
                      <a:pt x="22" y="20"/>
                    </a:cubicBezTo>
                    <a:cubicBezTo>
                      <a:pt x="13" y="23"/>
                      <a:pt x="6" y="30"/>
                      <a:pt x="3" y="2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2906" y="2008"/>
                <a:ext cx="115" cy="83"/>
              </a:xfrm>
              <a:custGeom>
                <a:avLst/>
                <a:gdLst>
                  <a:gd name="T0" fmla="*/ 1688 w 46"/>
                  <a:gd name="T1" fmla="*/ 402 h 31"/>
                  <a:gd name="T2" fmla="*/ 1095 w 46"/>
                  <a:gd name="T3" fmla="*/ 983 h 31"/>
                  <a:gd name="T4" fmla="*/ 108 w 46"/>
                  <a:gd name="T5" fmla="*/ 1076 h 31"/>
                  <a:gd name="T6" fmla="*/ 825 w 46"/>
                  <a:gd name="T7" fmla="*/ 458 h 31"/>
                  <a:gd name="T8" fmla="*/ 1688 w 46"/>
                  <a:gd name="T9" fmla="*/ 40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1"/>
                  <a:gd name="T17" fmla="*/ 46 w 4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1">
                    <a:moveTo>
                      <a:pt x="43" y="8"/>
                    </a:moveTo>
                    <a:cubicBezTo>
                      <a:pt x="46" y="16"/>
                      <a:pt x="35" y="17"/>
                      <a:pt x="28" y="19"/>
                    </a:cubicBezTo>
                    <a:cubicBezTo>
                      <a:pt x="21" y="21"/>
                      <a:pt x="6" y="31"/>
                      <a:pt x="3" y="21"/>
                    </a:cubicBezTo>
                    <a:cubicBezTo>
                      <a:pt x="0" y="11"/>
                      <a:pt x="9" y="12"/>
                      <a:pt x="21" y="9"/>
                    </a:cubicBezTo>
                    <a:cubicBezTo>
                      <a:pt x="33" y="6"/>
                      <a:pt x="40" y="0"/>
                      <a:pt x="43" y="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2811" y="1387"/>
                <a:ext cx="135" cy="32"/>
              </a:xfrm>
              <a:custGeom>
                <a:avLst/>
                <a:gdLst>
                  <a:gd name="T0" fmla="*/ 2033 w 54"/>
                  <a:gd name="T1" fmla="*/ 0 h 12"/>
                  <a:gd name="T2" fmla="*/ 1020 w 54"/>
                  <a:gd name="T3" fmla="*/ 248 h 12"/>
                  <a:gd name="T4" fmla="*/ 1020 w 54"/>
                  <a:gd name="T5" fmla="*/ 248 h 12"/>
                  <a:gd name="T6" fmla="*/ 50 w 54"/>
                  <a:gd name="T7" fmla="*/ 56 h 12"/>
                  <a:gd name="T8" fmla="*/ 0 w 54"/>
                  <a:gd name="T9" fmla="*/ 512 h 12"/>
                  <a:gd name="T10" fmla="*/ 1020 w 54"/>
                  <a:gd name="T11" fmla="*/ 605 h 12"/>
                  <a:gd name="T12" fmla="*/ 1020 w 54"/>
                  <a:gd name="T13" fmla="*/ 605 h 12"/>
                  <a:gd name="T14" fmla="*/ 2083 w 54"/>
                  <a:gd name="T15" fmla="*/ 547 h 12"/>
                  <a:gd name="T16" fmla="*/ 2113 w 54"/>
                  <a:gd name="T17" fmla="*/ 605 h 12"/>
                  <a:gd name="T18" fmla="*/ 2113 w 54"/>
                  <a:gd name="T19" fmla="*/ 547 h 12"/>
                  <a:gd name="T20" fmla="*/ 2033 w 54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12"/>
                  <a:gd name="T35" fmla="*/ 54 w 54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12">
                    <a:moveTo>
                      <a:pt x="52" y="0"/>
                    </a:moveTo>
                    <a:cubicBezTo>
                      <a:pt x="47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3" y="9"/>
                      <a:pt x="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48" y="12"/>
                      <a:pt x="49" y="8"/>
                      <a:pt x="53" y="11"/>
                    </a:cubicBezTo>
                    <a:cubicBezTo>
                      <a:pt x="53" y="11"/>
                      <a:pt x="54" y="11"/>
                      <a:pt x="54" y="12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1" y="9"/>
                      <a:pt x="50" y="4"/>
                      <a:pt x="52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2809" y="1309"/>
                <a:ext cx="137" cy="35"/>
              </a:xfrm>
              <a:custGeom>
                <a:avLst/>
                <a:gdLst>
                  <a:gd name="T0" fmla="*/ 2043 w 55"/>
                  <a:gd name="T1" fmla="*/ 0 h 13"/>
                  <a:gd name="T2" fmla="*/ 1036 w 55"/>
                  <a:gd name="T3" fmla="*/ 253 h 13"/>
                  <a:gd name="T4" fmla="*/ 1036 w 55"/>
                  <a:gd name="T5" fmla="*/ 253 h 13"/>
                  <a:gd name="T6" fmla="*/ 75 w 55"/>
                  <a:gd name="T7" fmla="*/ 59 h 13"/>
                  <a:gd name="T8" fmla="*/ 0 w 55"/>
                  <a:gd name="T9" fmla="*/ 625 h 13"/>
                  <a:gd name="T10" fmla="*/ 1036 w 55"/>
                  <a:gd name="T11" fmla="*/ 681 h 13"/>
                  <a:gd name="T12" fmla="*/ 1036 w 55"/>
                  <a:gd name="T13" fmla="*/ 681 h 13"/>
                  <a:gd name="T14" fmla="*/ 2085 w 55"/>
                  <a:gd name="T15" fmla="*/ 625 h 13"/>
                  <a:gd name="T16" fmla="*/ 2115 w 55"/>
                  <a:gd name="T17" fmla="*/ 625 h 13"/>
                  <a:gd name="T18" fmla="*/ 2115 w 55"/>
                  <a:gd name="T19" fmla="*/ 625 h 13"/>
                  <a:gd name="T20" fmla="*/ 2043 w 55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13"/>
                  <a:gd name="T35" fmla="*/ 55 w 55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13">
                    <a:moveTo>
                      <a:pt x="53" y="0"/>
                    </a:moveTo>
                    <a:cubicBezTo>
                      <a:pt x="49" y="4"/>
                      <a:pt x="40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5" y="5"/>
                      <a:pt x="7" y="4"/>
                      <a:pt x="2" y="1"/>
                    </a:cubicBezTo>
                    <a:cubicBezTo>
                      <a:pt x="4" y="5"/>
                      <a:pt x="2" y="10"/>
                      <a:pt x="0" y="12"/>
                    </a:cubicBezTo>
                    <a:cubicBezTo>
                      <a:pt x="4" y="9"/>
                      <a:pt x="5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49" y="13"/>
                      <a:pt x="50" y="9"/>
                      <a:pt x="54" y="12"/>
                    </a:cubicBezTo>
                    <a:cubicBezTo>
                      <a:pt x="54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2" y="10"/>
                      <a:pt x="51" y="4"/>
                      <a:pt x="53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2811" y="1629"/>
                <a:ext cx="133" cy="32"/>
              </a:xfrm>
              <a:custGeom>
                <a:avLst/>
                <a:gdLst>
                  <a:gd name="T0" fmla="*/ 1026 w 53"/>
                  <a:gd name="T1" fmla="*/ 605 h 12"/>
                  <a:gd name="T2" fmla="*/ 1026 w 53"/>
                  <a:gd name="T3" fmla="*/ 605 h 12"/>
                  <a:gd name="T4" fmla="*/ 2103 w 53"/>
                  <a:gd name="T5" fmla="*/ 547 h 12"/>
                  <a:gd name="T6" fmla="*/ 2053 w 53"/>
                  <a:gd name="T7" fmla="*/ 0 h 12"/>
                  <a:gd name="T8" fmla="*/ 1026 w 53"/>
                  <a:gd name="T9" fmla="*/ 248 h 12"/>
                  <a:gd name="T10" fmla="*/ 1026 w 53"/>
                  <a:gd name="T11" fmla="*/ 248 h 12"/>
                  <a:gd name="T12" fmla="*/ 50 w 53"/>
                  <a:gd name="T13" fmla="*/ 56 h 12"/>
                  <a:gd name="T14" fmla="*/ 0 w 53"/>
                  <a:gd name="T15" fmla="*/ 512 h 12"/>
                  <a:gd name="T16" fmla="*/ 1026 w 53"/>
                  <a:gd name="T17" fmla="*/ 605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"/>
                  <a:gd name="T28" fmla="*/ 0 h 12"/>
                  <a:gd name="T29" fmla="*/ 53 w 53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" h="12"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47" y="12"/>
                      <a:pt x="49" y="8"/>
                      <a:pt x="53" y="11"/>
                    </a:cubicBezTo>
                    <a:cubicBezTo>
                      <a:pt x="51" y="8"/>
                      <a:pt x="50" y="3"/>
                      <a:pt x="52" y="0"/>
                    </a:cubicBezTo>
                    <a:cubicBezTo>
                      <a:pt x="48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4" y="9"/>
                      <a:pt x="7" y="12"/>
                      <a:pt x="26" y="1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2814" y="1541"/>
                <a:ext cx="132" cy="38"/>
              </a:xfrm>
              <a:custGeom>
                <a:avLst/>
                <a:gdLst>
                  <a:gd name="T0" fmla="*/ 956 w 53"/>
                  <a:gd name="T1" fmla="*/ 383 h 14"/>
                  <a:gd name="T2" fmla="*/ 956 w 53"/>
                  <a:gd name="T3" fmla="*/ 383 h 14"/>
                  <a:gd name="T4" fmla="*/ 0 w 53"/>
                  <a:gd name="T5" fmla="*/ 163 h 14"/>
                  <a:gd name="T6" fmla="*/ 0 w 53"/>
                  <a:gd name="T7" fmla="*/ 662 h 14"/>
                  <a:gd name="T8" fmla="*/ 956 w 53"/>
                  <a:gd name="T9" fmla="*/ 760 h 14"/>
                  <a:gd name="T10" fmla="*/ 956 w 53"/>
                  <a:gd name="T11" fmla="*/ 760 h 14"/>
                  <a:gd name="T12" fmla="*/ 1960 w 53"/>
                  <a:gd name="T13" fmla="*/ 662 h 14"/>
                  <a:gd name="T14" fmla="*/ 2040 w 53"/>
                  <a:gd name="T15" fmla="*/ 0 h 14"/>
                  <a:gd name="T16" fmla="*/ 2040 w 53"/>
                  <a:gd name="T17" fmla="*/ 0 h 14"/>
                  <a:gd name="T18" fmla="*/ 2010 w 53"/>
                  <a:gd name="T19" fmla="*/ 103 h 14"/>
                  <a:gd name="T20" fmla="*/ 956 w 53"/>
                  <a:gd name="T21" fmla="*/ 383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14"/>
                  <a:gd name="T35" fmla="*/ 53 w 53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14">
                    <a:moveTo>
                      <a:pt x="25" y="7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13" y="7"/>
                      <a:pt x="5" y="6"/>
                      <a:pt x="0" y="3"/>
                    </a:cubicBezTo>
                    <a:cubicBezTo>
                      <a:pt x="1" y="6"/>
                      <a:pt x="1" y="10"/>
                      <a:pt x="0" y="12"/>
                    </a:cubicBezTo>
                    <a:cubicBezTo>
                      <a:pt x="3" y="11"/>
                      <a:pt x="6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46" y="14"/>
                      <a:pt x="48" y="10"/>
                      <a:pt x="51" y="12"/>
                    </a:cubicBezTo>
                    <a:cubicBezTo>
                      <a:pt x="49" y="9"/>
                      <a:pt x="49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1"/>
                      <a:pt x="52" y="2"/>
                    </a:cubicBezTo>
                    <a:cubicBezTo>
                      <a:pt x="47" y="6"/>
                      <a:pt x="38" y="7"/>
                      <a:pt x="25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2811" y="1464"/>
                <a:ext cx="135" cy="40"/>
              </a:xfrm>
              <a:custGeom>
                <a:avLst/>
                <a:gdLst>
                  <a:gd name="T0" fmla="*/ 2113 w 54"/>
                  <a:gd name="T1" fmla="*/ 0 h 15"/>
                  <a:gd name="T2" fmla="*/ 2083 w 54"/>
                  <a:gd name="T3" fmla="*/ 93 h 15"/>
                  <a:gd name="T4" fmla="*/ 1020 w 54"/>
                  <a:gd name="T5" fmla="*/ 363 h 15"/>
                  <a:gd name="T6" fmla="*/ 1020 w 54"/>
                  <a:gd name="T7" fmla="*/ 363 h 15"/>
                  <a:gd name="T8" fmla="*/ 50 w 54"/>
                  <a:gd name="T9" fmla="*/ 149 h 15"/>
                  <a:gd name="T10" fmla="*/ 0 w 54"/>
                  <a:gd name="T11" fmla="*/ 661 h 15"/>
                  <a:gd name="T12" fmla="*/ 1020 w 54"/>
                  <a:gd name="T13" fmla="*/ 760 h 15"/>
                  <a:gd name="T14" fmla="*/ 1020 w 54"/>
                  <a:gd name="T15" fmla="*/ 760 h 15"/>
                  <a:gd name="T16" fmla="*/ 2083 w 54"/>
                  <a:gd name="T17" fmla="*/ 704 h 15"/>
                  <a:gd name="T18" fmla="*/ 2113 w 54"/>
                  <a:gd name="T19" fmla="*/ 704 h 15"/>
                  <a:gd name="T20" fmla="*/ 2113 w 54"/>
                  <a:gd name="T21" fmla="*/ 704 h 15"/>
                  <a:gd name="T22" fmla="*/ 2113 w 54"/>
                  <a:gd name="T23" fmla="*/ 56 h 15"/>
                  <a:gd name="T24" fmla="*/ 2113 w 54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15"/>
                  <a:gd name="T41" fmla="*/ 54 w 54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15">
                    <a:moveTo>
                      <a:pt x="54" y="0"/>
                    </a:moveTo>
                    <a:cubicBezTo>
                      <a:pt x="53" y="1"/>
                      <a:pt x="53" y="1"/>
                      <a:pt x="53" y="2"/>
                    </a:cubicBezTo>
                    <a:cubicBezTo>
                      <a:pt x="48" y="6"/>
                      <a:pt x="39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4" y="7"/>
                      <a:pt x="6" y="6"/>
                      <a:pt x="1" y="3"/>
                    </a:cubicBezTo>
                    <a:cubicBezTo>
                      <a:pt x="3" y="6"/>
                      <a:pt x="2" y="11"/>
                      <a:pt x="0" y="13"/>
                    </a:cubicBezTo>
                    <a:cubicBezTo>
                      <a:pt x="3" y="12"/>
                      <a:pt x="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48" y="15"/>
                      <a:pt x="49" y="11"/>
                      <a:pt x="53" y="14"/>
                    </a:cubicBezTo>
                    <a:cubicBezTo>
                      <a:pt x="53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2"/>
                      <a:pt x="49" y="5"/>
                      <a:pt x="54" y="1"/>
                    </a:cubicBezTo>
                    <a:lnTo>
                      <a:pt x="5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2896" y="1947"/>
                <a:ext cx="90" cy="50"/>
              </a:xfrm>
              <a:custGeom>
                <a:avLst/>
                <a:gdLst>
                  <a:gd name="T0" fmla="*/ 1408 w 36"/>
                  <a:gd name="T1" fmla="*/ 437 h 19"/>
                  <a:gd name="T2" fmla="*/ 1250 w 36"/>
                  <a:gd name="T3" fmla="*/ 0 h 19"/>
                  <a:gd name="T4" fmla="*/ 1250 w 36"/>
                  <a:gd name="T5" fmla="*/ 0 h 19"/>
                  <a:gd name="T6" fmla="*/ 813 w 36"/>
                  <a:gd name="T7" fmla="*/ 292 h 19"/>
                  <a:gd name="T8" fmla="*/ 0 w 36"/>
                  <a:gd name="T9" fmla="*/ 526 h 19"/>
                  <a:gd name="T10" fmla="*/ 108 w 36"/>
                  <a:gd name="T11" fmla="*/ 913 h 19"/>
                  <a:gd name="T12" fmla="*/ 733 w 36"/>
                  <a:gd name="T13" fmla="*/ 671 h 19"/>
                  <a:gd name="T14" fmla="*/ 1408 w 36"/>
                  <a:gd name="T15" fmla="*/ 437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9"/>
                  <a:gd name="T26" fmla="*/ 36 w 36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9">
                    <a:moveTo>
                      <a:pt x="36" y="9"/>
                    </a:moveTo>
                    <a:cubicBezTo>
                      <a:pt x="33" y="5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4"/>
                      <a:pt x="26" y="5"/>
                      <a:pt x="21" y="6"/>
                    </a:cubicBezTo>
                    <a:cubicBezTo>
                      <a:pt x="15" y="8"/>
                      <a:pt x="5" y="13"/>
                      <a:pt x="0" y="11"/>
                    </a:cubicBezTo>
                    <a:cubicBezTo>
                      <a:pt x="2" y="14"/>
                      <a:pt x="3" y="18"/>
                      <a:pt x="3" y="19"/>
                    </a:cubicBezTo>
                    <a:cubicBezTo>
                      <a:pt x="5" y="16"/>
                      <a:pt x="11" y="16"/>
                      <a:pt x="19" y="14"/>
                    </a:cubicBezTo>
                    <a:cubicBezTo>
                      <a:pt x="26" y="12"/>
                      <a:pt x="32" y="9"/>
                      <a:pt x="36" y="9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2766" y="1997"/>
                <a:ext cx="95" cy="51"/>
              </a:xfrm>
              <a:custGeom>
                <a:avLst/>
                <a:gdLst>
                  <a:gd name="T0" fmla="*/ 0 w 38"/>
                  <a:gd name="T1" fmla="*/ 518 h 19"/>
                  <a:gd name="T2" fmla="*/ 783 w 38"/>
                  <a:gd name="T3" fmla="*/ 735 h 19"/>
                  <a:gd name="T4" fmla="*/ 1408 w 38"/>
                  <a:gd name="T5" fmla="*/ 988 h 19"/>
                  <a:gd name="T6" fmla="*/ 1483 w 38"/>
                  <a:gd name="T7" fmla="*/ 676 h 19"/>
                  <a:gd name="T8" fmla="*/ 1483 w 38"/>
                  <a:gd name="T9" fmla="*/ 620 h 19"/>
                  <a:gd name="T10" fmla="*/ 700 w 38"/>
                  <a:gd name="T11" fmla="*/ 368 h 19"/>
                  <a:gd name="T12" fmla="*/ 108 w 38"/>
                  <a:gd name="T13" fmla="*/ 0 h 19"/>
                  <a:gd name="T14" fmla="*/ 108 w 38"/>
                  <a:gd name="T15" fmla="*/ 0 h 19"/>
                  <a:gd name="T16" fmla="*/ 0 w 38"/>
                  <a:gd name="T17" fmla="*/ 518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19"/>
                  <a:gd name="T29" fmla="*/ 38 w 38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19">
                    <a:moveTo>
                      <a:pt x="0" y="10"/>
                    </a:moveTo>
                    <a:cubicBezTo>
                      <a:pt x="4" y="7"/>
                      <a:pt x="11" y="12"/>
                      <a:pt x="20" y="14"/>
                    </a:cubicBezTo>
                    <a:cubicBezTo>
                      <a:pt x="27" y="16"/>
                      <a:pt x="33" y="17"/>
                      <a:pt x="36" y="19"/>
                    </a:cubicBezTo>
                    <a:cubicBezTo>
                      <a:pt x="35" y="15"/>
                      <a:pt x="38" y="13"/>
                      <a:pt x="38" y="1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3" y="14"/>
                      <a:pt x="23" y="8"/>
                      <a:pt x="18" y="7"/>
                    </a:cubicBezTo>
                    <a:cubicBezTo>
                      <a:pt x="12" y="5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8"/>
                      <a:pt x="0" y="1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2784" y="1957"/>
                <a:ext cx="87" cy="43"/>
              </a:xfrm>
              <a:custGeom>
                <a:avLst/>
                <a:gdLst>
                  <a:gd name="T0" fmla="*/ 462 w 35"/>
                  <a:gd name="T1" fmla="*/ 218 h 16"/>
                  <a:gd name="T2" fmla="*/ 30 w 35"/>
                  <a:gd name="T3" fmla="*/ 0 h 16"/>
                  <a:gd name="T4" fmla="*/ 0 w 35"/>
                  <a:gd name="T5" fmla="*/ 312 h 16"/>
                  <a:gd name="T6" fmla="*/ 691 w 35"/>
                  <a:gd name="T7" fmla="*/ 586 h 16"/>
                  <a:gd name="T8" fmla="*/ 1303 w 35"/>
                  <a:gd name="T9" fmla="*/ 839 h 16"/>
                  <a:gd name="T10" fmla="*/ 1335 w 35"/>
                  <a:gd name="T11" fmla="*/ 527 h 16"/>
                  <a:gd name="T12" fmla="*/ 1335 w 35"/>
                  <a:gd name="T13" fmla="*/ 462 h 16"/>
                  <a:gd name="T14" fmla="*/ 462 w 35"/>
                  <a:gd name="T15" fmla="*/ 21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6"/>
                  <a:gd name="T26" fmla="*/ 35 w 35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6">
                    <a:moveTo>
                      <a:pt x="12" y="4"/>
                    </a:moveTo>
                    <a:cubicBezTo>
                      <a:pt x="9" y="3"/>
                      <a:pt x="4" y="2"/>
                      <a:pt x="1" y="0"/>
                    </a:cubicBezTo>
                    <a:cubicBezTo>
                      <a:pt x="2" y="3"/>
                      <a:pt x="2" y="5"/>
                      <a:pt x="0" y="6"/>
                    </a:cubicBezTo>
                    <a:cubicBezTo>
                      <a:pt x="4" y="5"/>
                      <a:pt x="10" y="9"/>
                      <a:pt x="18" y="11"/>
                    </a:cubicBezTo>
                    <a:cubicBezTo>
                      <a:pt x="26" y="13"/>
                      <a:pt x="32" y="14"/>
                      <a:pt x="34" y="16"/>
                    </a:cubicBezTo>
                    <a:cubicBezTo>
                      <a:pt x="34" y="12"/>
                      <a:pt x="35" y="10"/>
                      <a:pt x="35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0" y="11"/>
                      <a:pt x="18" y="5"/>
                      <a:pt x="12" y="4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2906" y="2000"/>
                <a:ext cx="98" cy="45"/>
              </a:xfrm>
              <a:custGeom>
                <a:avLst/>
                <a:gdLst>
                  <a:gd name="T0" fmla="*/ 839 w 39"/>
                  <a:gd name="T1" fmla="*/ 596 h 17"/>
                  <a:gd name="T2" fmla="*/ 1553 w 39"/>
                  <a:gd name="T3" fmla="*/ 349 h 17"/>
                  <a:gd name="T4" fmla="*/ 1427 w 39"/>
                  <a:gd name="T5" fmla="*/ 0 h 17"/>
                  <a:gd name="T6" fmla="*/ 922 w 39"/>
                  <a:gd name="T7" fmla="*/ 204 h 17"/>
                  <a:gd name="T8" fmla="*/ 0 w 39"/>
                  <a:gd name="T9" fmla="*/ 392 h 17"/>
                  <a:gd name="T10" fmla="*/ 0 w 39"/>
                  <a:gd name="T11" fmla="*/ 447 h 17"/>
                  <a:gd name="T12" fmla="*/ 158 w 39"/>
                  <a:gd name="T13" fmla="*/ 834 h 17"/>
                  <a:gd name="T14" fmla="*/ 839 w 39"/>
                  <a:gd name="T15" fmla="*/ 596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"/>
                  <a:gd name="T25" fmla="*/ 0 h 17"/>
                  <a:gd name="T26" fmla="*/ 39 w 3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" h="17">
                    <a:moveTo>
                      <a:pt x="21" y="12"/>
                    </a:moveTo>
                    <a:cubicBezTo>
                      <a:pt x="29" y="9"/>
                      <a:pt x="35" y="6"/>
                      <a:pt x="39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2"/>
                      <a:pt x="27" y="3"/>
                      <a:pt x="23" y="4"/>
                    </a:cubicBezTo>
                    <a:cubicBezTo>
                      <a:pt x="16" y="6"/>
                      <a:pt x="4" y="14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12"/>
                      <a:pt x="3" y="15"/>
                      <a:pt x="4" y="17"/>
                    </a:cubicBezTo>
                    <a:cubicBezTo>
                      <a:pt x="6" y="14"/>
                      <a:pt x="13" y="14"/>
                      <a:pt x="21" y="1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2766" y="2024"/>
                <a:ext cx="1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81 h 1"/>
                  <a:gd name="T4" fmla="*/ 0 w 1"/>
                  <a:gd name="T5" fmla="*/ 8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2786" y="1891"/>
                <a:ext cx="180" cy="66"/>
              </a:xfrm>
              <a:custGeom>
                <a:avLst/>
                <a:gdLst>
                  <a:gd name="T0" fmla="*/ 2220 w 72"/>
                  <a:gd name="T1" fmla="*/ 829 h 25"/>
                  <a:gd name="T2" fmla="*/ 2813 w 72"/>
                  <a:gd name="T3" fmla="*/ 536 h 25"/>
                  <a:gd name="T4" fmla="*/ 2545 w 72"/>
                  <a:gd name="T5" fmla="*/ 0 h 25"/>
                  <a:gd name="T6" fmla="*/ 2450 w 72"/>
                  <a:gd name="T7" fmla="*/ 203 h 25"/>
                  <a:gd name="T8" fmla="*/ 1408 w 72"/>
                  <a:gd name="T9" fmla="*/ 774 h 25"/>
                  <a:gd name="T10" fmla="*/ 1408 w 72"/>
                  <a:gd name="T11" fmla="*/ 774 h 25"/>
                  <a:gd name="T12" fmla="*/ 358 w 72"/>
                  <a:gd name="T13" fmla="*/ 203 h 25"/>
                  <a:gd name="T14" fmla="*/ 233 w 72"/>
                  <a:gd name="T15" fmla="*/ 0 h 25"/>
                  <a:gd name="T16" fmla="*/ 0 w 72"/>
                  <a:gd name="T17" fmla="*/ 684 h 25"/>
                  <a:gd name="T18" fmla="*/ 733 w 72"/>
                  <a:gd name="T19" fmla="*/ 977 h 25"/>
                  <a:gd name="T20" fmla="*/ 1408 w 72"/>
                  <a:gd name="T21" fmla="*/ 1212 h 25"/>
                  <a:gd name="T22" fmla="*/ 1638 w 72"/>
                  <a:gd name="T23" fmla="*/ 1067 h 25"/>
                  <a:gd name="T24" fmla="*/ 2220 w 72"/>
                  <a:gd name="T25" fmla="*/ 829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"/>
                  <a:gd name="T40" fmla="*/ 0 h 25"/>
                  <a:gd name="T41" fmla="*/ 72 w 72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" h="25">
                    <a:moveTo>
                      <a:pt x="57" y="17"/>
                    </a:moveTo>
                    <a:cubicBezTo>
                      <a:pt x="63" y="15"/>
                      <a:pt x="68" y="11"/>
                      <a:pt x="72" y="11"/>
                    </a:cubicBezTo>
                    <a:cubicBezTo>
                      <a:pt x="69" y="9"/>
                      <a:pt x="66" y="4"/>
                      <a:pt x="65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58" y="8"/>
                      <a:pt x="49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23" y="16"/>
                      <a:pt x="14" y="8"/>
                      <a:pt x="9" y="4"/>
                    </a:cubicBezTo>
                    <a:cubicBezTo>
                      <a:pt x="8" y="3"/>
                      <a:pt x="7" y="1"/>
                      <a:pt x="6" y="0"/>
                    </a:cubicBezTo>
                    <a:cubicBezTo>
                      <a:pt x="5" y="10"/>
                      <a:pt x="0" y="14"/>
                      <a:pt x="0" y="14"/>
                    </a:cubicBezTo>
                    <a:cubicBezTo>
                      <a:pt x="6" y="13"/>
                      <a:pt x="8" y="17"/>
                      <a:pt x="19" y="20"/>
                    </a:cubicBezTo>
                    <a:cubicBezTo>
                      <a:pt x="29" y="22"/>
                      <a:pt x="34" y="21"/>
                      <a:pt x="36" y="25"/>
                    </a:cubicBezTo>
                    <a:cubicBezTo>
                      <a:pt x="37" y="20"/>
                      <a:pt x="40" y="21"/>
                      <a:pt x="42" y="22"/>
                    </a:cubicBezTo>
                    <a:cubicBezTo>
                      <a:pt x="44" y="19"/>
                      <a:pt x="49" y="19"/>
                      <a:pt x="57" y="1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2966" y="2141"/>
                <a:ext cx="80" cy="54"/>
              </a:xfrm>
              <a:custGeom>
                <a:avLst/>
                <a:gdLst>
                  <a:gd name="T0" fmla="*/ 45 w 32"/>
                  <a:gd name="T1" fmla="*/ 1064 h 20"/>
                  <a:gd name="T2" fmla="*/ 500 w 32"/>
                  <a:gd name="T3" fmla="*/ 694 h 20"/>
                  <a:gd name="T4" fmla="*/ 1250 w 32"/>
                  <a:gd name="T5" fmla="*/ 475 h 20"/>
                  <a:gd name="T6" fmla="*/ 1095 w 32"/>
                  <a:gd name="T7" fmla="*/ 0 h 20"/>
                  <a:gd name="T8" fmla="*/ 500 w 32"/>
                  <a:gd name="T9" fmla="*/ 313 h 20"/>
                  <a:gd name="T10" fmla="*/ 0 w 32"/>
                  <a:gd name="T11" fmla="*/ 591 h 20"/>
                  <a:gd name="T12" fmla="*/ 45 w 32"/>
                  <a:gd name="T13" fmla="*/ 1064 h 20"/>
                  <a:gd name="T14" fmla="*/ 45 w 32"/>
                  <a:gd name="T15" fmla="*/ 1064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0"/>
                  <a:gd name="T26" fmla="*/ 32 w 32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0">
                    <a:moveTo>
                      <a:pt x="1" y="20"/>
                    </a:moveTo>
                    <a:cubicBezTo>
                      <a:pt x="2" y="16"/>
                      <a:pt x="7" y="15"/>
                      <a:pt x="13" y="13"/>
                    </a:cubicBezTo>
                    <a:cubicBezTo>
                      <a:pt x="18" y="12"/>
                      <a:pt x="27" y="8"/>
                      <a:pt x="32" y="9"/>
                    </a:cubicBezTo>
                    <a:cubicBezTo>
                      <a:pt x="31" y="7"/>
                      <a:pt x="29" y="3"/>
                      <a:pt x="28" y="0"/>
                    </a:cubicBezTo>
                    <a:cubicBezTo>
                      <a:pt x="26" y="3"/>
                      <a:pt x="21" y="3"/>
                      <a:pt x="13" y="6"/>
                    </a:cubicBezTo>
                    <a:cubicBezTo>
                      <a:pt x="8" y="7"/>
                      <a:pt x="4" y="10"/>
                      <a:pt x="0" y="11"/>
                    </a:cubicBezTo>
                    <a:cubicBezTo>
                      <a:pt x="1" y="12"/>
                      <a:pt x="2" y="16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2944" y="2093"/>
                <a:ext cx="87" cy="48"/>
              </a:xfrm>
              <a:custGeom>
                <a:avLst/>
                <a:gdLst>
                  <a:gd name="T0" fmla="*/ 154 w 35"/>
                  <a:gd name="T1" fmla="*/ 909 h 18"/>
                  <a:gd name="T2" fmla="*/ 569 w 35"/>
                  <a:gd name="T3" fmla="*/ 661 h 18"/>
                  <a:gd name="T4" fmla="*/ 1335 w 35"/>
                  <a:gd name="T5" fmla="*/ 397 h 18"/>
                  <a:gd name="T6" fmla="*/ 1260 w 35"/>
                  <a:gd name="T7" fmla="*/ 0 h 18"/>
                  <a:gd name="T8" fmla="*/ 611 w 35"/>
                  <a:gd name="T9" fmla="*/ 307 h 18"/>
                  <a:gd name="T10" fmla="*/ 0 w 35"/>
                  <a:gd name="T11" fmla="*/ 547 h 18"/>
                  <a:gd name="T12" fmla="*/ 0 w 35"/>
                  <a:gd name="T13" fmla="*/ 547 h 18"/>
                  <a:gd name="T14" fmla="*/ 154 w 35"/>
                  <a:gd name="T15" fmla="*/ 909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8"/>
                  <a:gd name="T26" fmla="*/ 35 w 35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8">
                    <a:moveTo>
                      <a:pt x="4" y="18"/>
                    </a:moveTo>
                    <a:cubicBezTo>
                      <a:pt x="6" y="15"/>
                      <a:pt x="11" y="14"/>
                      <a:pt x="15" y="13"/>
                    </a:cubicBezTo>
                    <a:cubicBezTo>
                      <a:pt x="20" y="12"/>
                      <a:pt x="30" y="7"/>
                      <a:pt x="35" y="8"/>
                    </a:cubicBezTo>
                    <a:cubicBezTo>
                      <a:pt x="34" y="7"/>
                      <a:pt x="32" y="3"/>
                      <a:pt x="33" y="0"/>
                    </a:cubicBezTo>
                    <a:cubicBezTo>
                      <a:pt x="30" y="3"/>
                      <a:pt x="24" y="4"/>
                      <a:pt x="16" y="6"/>
                    </a:cubicBezTo>
                    <a:cubicBezTo>
                      <a:pt x="9" y="8"/>
                      <a:pt x="4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4" y="14"/>
                      <a:pt x="4" y="1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4" name="Freeform 127"/>
              <p:cNvSpPr>
                <a:spLocks/>
              </p:cNvSpPr>
              <p:nvPr/>
            </p:nvSpPr>
            <p:spPr bwMode="auto">
              <a:xfrm>
                <a:off x="2924" y="2045"/>
                <a:ext cx="90" cy="51"/>
              </a:xfrm>
              <a:custGeom>
                <a:avLst/>
                <a:gdLst>
                  <a:gd name="T0" fmla="*/ 108 w 36"/>
                  <a:gd name="T1" fmla="*/ 988 h 19"/>
                  <a:gd name="T2" fmla="*/ 108 w 36"/>
                  <a:gd name="T3" fmla="*/ 988 h 19"/>
                  <a:gd name="T4" fmla="*/ 670 w 36"/>
                  <a:gd name="T5" fmla="*/ 676 h 19"/>
                  <a:gd name="T6" fmla="*/ 1408 w 36"/>
                  <a:gd name="T7" fmla="*/ 368 h 19"/>
                  <a:gd name="T8" fmla="*/ 1375 w 36"/>
                  <a:gd name="T9" fmla="*/ 0 h 19"/>
                  <a:gd name="T10" fmla="*/ 813 w 36"/>
                  <a:gd name="T11" fmla="*/ 252 h 19"/>
                  <a:gd name="T12" fmla="*/ 0 w 36"/>
                  <a:gd name="T13" fmla="*/ 582 h 19"/>
                  <a:gd name="T14" fmla="*/ 108 w 36"/>
                  <a:gd name="T15" fmla="*/ 988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9"/>
                  <a:gd name="T26" fmla="*/ 36 w 36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15"/>
                      <a:pt x="12" y="14"/>
                      <a:pt x="17" y="13"/>
                    </a:cubicBezTo>
                    <a:cubicBezTo>
                      <a:pt x="22" y="12"/>
                      <a:pt x="31" y="6"/>
                      <a:pt x="36" y="7"/>
                    </a:cubicBezTo>
                    <a:cubicBezTo>
                      <a:pt x="36" y="6"/>
                      <a:pt x="34" y="2"/>
                      <a:pt x="35" y="0"/>
                    </a:cubicBezTo>
                    <a:cubicBezTo>
                      <a:pt x="32" y="3"/>
                      <a:pt x="26" y="4"/>
                      <a:pt x="21" y="5"/>
                    </a:cubicBezTo>
                    <a:cubicBezTo>
                      <a:pt x="16" y="7"/>
                      <a:pt x="6" y="13"/>
                      <a:pt x="0" y="11"/>
                    </a:cubicBezTo>
                    <a:cubicBezTo>
                      <a:pt x="4" y="15"/>
                      <a:pt x="4" y="16"/>
                      <a:pt x="3" y="19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5" name="Freeform 128"/>
              <p:cNvSpPr>
                <a:spLocks/>
              </p:cNvSpPr>
              <p:nvPr/>
            </p:nvSpPr>
            <p:spPr bwMode="auto">
              <a:xfrm>
                <a:off x="2759" y="2051"/>
                <a:ext cx="92" cy="53"/>
              </a:xfrm>
              <a:custGeom>
                <a:avLst/>
                <a:gdLst>
                  <a:gd name="T0" fmla="*/ 612 w 37"/>
                  <a:gd name="T1" fmla="*/ 239 h 20"/>
                  <a:gd name="T2" fmla="*/ 75 w 37"/>
                  <a:gd name="T3" fmla="*/ 0 h 20"/>
                  <a:gd name="T4" fmla="*/ 0 w 37"/>
                  <a:gd name="T5" fmla="*/ 451 h 20"/>
                  <a:gd name="T6" fmla="*/ 691 w 37"/>
                  <a:gd name="T7" fmla="*/ 689 h 20"/>
                  <a:gd name="T8" fmla="*/ 1385 w 37"/>
                  <a:gd name="T9" fmla="*/ 983 h 20"/>
                  <a:gd name="T10" fmla="*/ 1385 w 37"/>
                  <a:gd name="T11" fmla="*/ 983 h 20"/>
                  <a:gd name="T12" fmla="*/ 1415 w 37"/>
                  <a:gd name="T13" fmla="*/ 506 h 20"/>
                  <a:gd name="T14" fmla="*/ 612 w 37"/>
                  <a:gd name="T15" fmla="*/ 239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20"/>
                  <a:gd name="T26" fmla="*/ 37 w 37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20">
                    <a:moveTo>
                      <a:pt x="16" y="5"/>
                    </a:moveTo>
                    <a:cubicBezTo>
                      <a:pt x="11" y="3"/>
                      <a:pt x="5" y="2"/>
                      <a:pt x="2" y="0"/>
                    </a:cubicBezTo>
                    <a:cubicBezTo>
                      <a:pt x="3" y="3"/>
                      <a:pt x="1" y="7"/>
                      <a:pt x="0" y="9"/>
                    </a:cubicBezTo>
                    <a:cubicBezTo>
                      <a:pt x="3" y="8"/>
                      <a:pt x="9" y="11"/>
                      <a:pt x="18" y="14"/>
                    </a:cubicBezTo>
                    <a:cubicBezTo>
                      <a:pt x="27" y="16"/>
                      <a:pt x="34" y="16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16"/>
                      <a:pt x="34" y="13"/>
                      <a:pt x="37" y="10"/>
                    </a:cubicBezTo>
                    <a:cubicBezTo>
                      <a:pt x="32" y="13"/>
                      <a:pt x="21" y="6"/>
                      <a:pt x="16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2739" y="2096"/>
                <a:ext cx="102" cy="69"/>
              </a:xfrm>
              <a:custGeom>
                <a:avLst/>
                <a:gdLst>
                  <a:gd name="T0" fmla="*/ 1572 w 41"/>
                  <a:gd name="T1" fmla="*/ 656 h 26"/>
                  <a:gd name="T2" fmla="*/ 724 w 41"/>
                  <a:gd name="T3" fmla="*/ 353 h 26"/>
                  <a:gd name="T4" fmla="*/ 154 w 41"/>
                  <a:gd name="T5" fmla="*/ 0 h 26"/>
                  <a:gd name="T6" fmla="*/ 30 w 41"/>
                  <a:gd name="T7" fmla="*/ 541 h 26"/>
                  <a:gd name="T8" fmla="*/ 0 w 41"/>
                  <a:gd name="T9" fmla="*/ 600 h 26"/>
                  <a:gd name="T10" fmla="*/ 724 w 41"/>
                  <a:gd name="T11" fmla="*/ 690 h 26"/>
                  <a:gd name="T12" fmla="*/ 1460 w 41"/>
                  <a:gd name="T13" fmla="*/ 1290 h 26"/>
                  <a:gd name="T14" fmla="*/ 1460 w 41"/>
                  <a:gd name="T15" fmla="*/ 1290 h 26"/>
                  <a:gd name="T16" fmla="*/ 1572 w 41"/>
                  <a:gd name="T17" fmla="*/ 656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1"/>
                  <a:gd name="T28" fmla="*/ 0 h 26"/>
                  <a:gd name="T29" fmla="*/ 41 w 41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1" h="26">
                    <a:moveTo>
                      <a:pt x="41" y="13"/>
                    </a:moveTo>
                    <a:cubicBezTo>
                      <a:pt x="36" y="16"/>
                      <a:pt x="25" y="9"/>
                      <a:pt x="19" y="7"/>
                    </a:cubicBezTo>
                    <a:cubicBezTo>
                      <a:pt x="13" y="6"/>
                      <a:pt x="5" y="5"/>
                      <a:pt x="4" y="0"/>
                    </a:cubicBezTo>
                    <a:cubicBezTo>
                      <a:pt x="4" y="1"/>
                      <a:pt x="5" y="7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4" y="9"/>
                      <a:pt x="10" y="12"/>
                      <a:pt x="19" y="14"/>
                    </a:cubicBezTo>
                    <a:cubicBezTo>
                      <a:pt x="29" y="17"/>
                      <a:pt x="38" y="19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4" y="9"/>
                      <a:pt x="36" y="17"/>
                      <a:pt x="41" y="1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2814" y="1259"/>
                <a:ext cx="127" cy="8"/>
              </a:xfrm>
              <a:custGeom>
                <a:avLst/>
                <a:gdLst>
                  <a:gd name="T0" fmla="*/ 0 w 51"/>
                  <a:gd name="T1" fmla="*/ 0 h 3"/>
                  <a:gd name="T2" fmla="*/ 0 w 51"/>
                  <a:gd name="T3" fmla="*/ 56 h 3"/>
                  <a:gd name="T4" fmla="*/ 954 w 51"/>
                  <a:gd name="T5" fmla="*/ 149 h 3"/>
                  <a:gd name="T6" fmla="*/ 954 w 51"/>
                  <a:gd name="T7" fmla="*/ 149 h 3"/>
                  <a:gd name="T8" fmla="*/ 1960 w 51"/>
                  <a:gd name="T9" fmla="*/ 56 h 3"/>
                  <a:gd name="T10" fmla="*/ 1960 w 51"/>
                  <a:gd name="T11" fmla="*/ 56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"/>
                  <a:gd name="T19" fmla="*/ 0 h 3"/>
                  <a:gd name="T20" fmla="*/ 51 w 51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44" y="3"/>
                      <a:pt x="47" y="0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2931" y="1235"/>
                <a:ext cx="13" cy="29"/>
              </a:xfrm>
              <a:custGeom>
                <a:avLst/>
                <a:gdLst>
                  <a:gd name="T0" fmla="*/ 143 w 5"/>
                  <a:gd name="T1" fmla="*/ 527 h 11"/>
                  <a:gd name="T2" fmla="*/ 229 w 5"/>
                  <a:gd name="T3" fmla="*/ 438 h 11"/>
                  <a:gd name="T4" fmla="*/ 55 w 5"/>
                  <a:gd name="T5" fmla="*/ 0 h 11"/>
                  <a:gd name="T6" fmla="*/ 55 w 5"/>
                  <a:gd name="T7" fmla="*/ 0 h 11"/>
                  <a:gd name="T8" fmla="*/ 143 w 5"/>
                  <a:gd name="T9" fmla="*/ 52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1"/>
                  <a:gd name="T17" fmla="*/ 5 w 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1">
                    <a:moveTo>
                      <a:pt x="3" y="11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2" y="7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8"/>
                      <a:pt x="3" y="1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2811" y="1235"/>
                <a:ext cx="10" cy="26"/>
              </a:xfrm>
              <a:custGeom>
                <a:avLst/>
                <a:gdLst>
                  <a:gd name="T0" fmla="*/ 75 w 4"/>
                  <a:gd name="T1" fmla="*/ 0 h 10"/>
                  <a:gd name="T2" fmla="*/ 0 w 4"/>
                  <a:gd name="T3" fmla="*/ 406 h 10"/>
                  <a:gd name="T4" fmla="*/ 75 w 4"/>
                  <a:gd name="T5" fmla="*/ 460 h 10"/>
                  <a:gd name="T6" fmla="*/ 75 w 4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2" y="0"/>
                    </a:moveTo>
                    <a:cubicBezTo>
                      <a:pt x="4" y="3"/>
                      <a:pt x="2" y="6"/>
                      <a:pt x="0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4" y="7"/>
                      <a:pt x="4" y="3"/>
                      <a:pt x="2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1876" y="1325"/>
                <a:ext cx="968" cy="1750"/>
              </a:xfrm>
              <a:custGeom>
                <a:avLst/>
                <a:gdLst>
                  <a:gd name="T0" fmla="*/ 11423 w 387"/>
                  <a:gd name="T1" fmla="*/ 307 h 656"/>
                  <a:gd name="T2" fmla="*/ 13740 w 387"/>
                  <a:gd name="T3" fmla="*/ 8961 h 656"/>
                  <a:gd name="T4" fmla="*/ 14990 w 387"/>
                  <a:gd name="T5" fmla="*/ 17223 h 656"/>
                  <a:gd name="T6" fmla="*/ 14915 w 387"/>
                  <a:gd name="T7" fmla="*/ 18887 h 656"/>
                  <a:gd name="T8" fmla="*/ 14445 w 387"/>
                  <a:gd name="T9" fmla="*/ 24908 h 656"/>
                  <a:gd name="T10" fmla="*/ 7014 w 387"/>
                  <a:gd name="T11" fmla="*/ 30486 h 656"/>
                  <a:gd name="T12" fmla="*/ 5943 w 387"/>
                  <a:gd name="T13" fmla="*/ 30588 h 656"/>
                  <a:gd name="T14" fmla="*/ 5713 w 387"/>
                  <a:gd name="T15" fmla="*/ 30545 h 656"/>
                  <a:gd name="T16" fmla="*/ 5525 w 387"/>
                  <a:gd name="T17" fmla="*/ 30644 h 656"/>
                  <a:gd name="T18" fmla="*/ 833 w 387"/>
                  <a:gd name="T19" fmla="*/ 31399 h 656"/>
                  <a:gd name="T20" fmla="*/ 908 w 387"/>
                  <a:gd name="T21" fmla="*/ 18340 h 656"/>
                  <a:gd name="T22" fmla="*/ 1063 w 387"/>
                  <a:gd name="T23" fmla="*/ 17884 h 656"/>
                  <a:gd name="T24" fmla="*/ 1721 w 387"/>
                  <a:gd name="T25" fmla="*/ 14125 h 656"/>
                  <a:gd name="T26" fmla="*/ 2659 w 387"/>
                  <a:gd name="T27" fmla="*/ 10745 h 656"/>
                  <a:gd name="T28" fmla="*/ 6776 w 387"/>
                  <a:gd name="T29" fmla="*/ 3743 h 656"/>
                  <a:gd name="T30" fmla="*/ 11423 w 387"/>
                  <a:gd name="T31" fmla="*/ 307 h 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7"/>
                  <a:gd name="T49" fmla="*/ 0 h 656"/>
                  <a:gd name="T50" fmla="*/ 387 w 387"/>
                  <a:gd name="T51" fmla="*/ 656 h 65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7" h="656">
                    <a:moveTo>
                      <a:pt x="292" y="6"/>
                    </a:moveTo>
                    <a:cubicBezTo>
                      <a:pt x="335" y="13"/>
                      <a:pt x="376" y="67"/>
                      <a:pt x="351" y="177"/>
                    </a:cubicBezTo>
                    <a:cubicBezTo>
                      <a:pt x="369" y="222"/>
                      <a:pt x="385" y="289"/>
                      <a:pt x="383" y="340"/>
                    </a:cubicBezTo>
                    <a:cubicBezTo>
                      <a:pt x="382" y="363"/>
                      <a:pt x="381" y="373"/>
                      <a:pt x="381" y="373"/>
                    </a:cubicBezTo>
                    <a:cubicBezTo>
                      <a:pt x="385" y="402"/>
                      <a:pt x="387" y="463"/>
                      <a:pt x="369" y="492"/>
                    </a:cubicBezTo>
                    <a:cubicBezTo>
                      <a:pt x="352" y="522"/>
                      <a:pt x="301" y="595"/>
                      <a:pt x="179" y="602"/>
                    </a:cubicBezTo>
                    <a:cubicBezTo>
                      <a:pt x="169" y="602"/>
                      <a:pt x="161" y="603"/>
                      <a:pt x="152" y="604"/>
                    </a:cubicBezTo>
                    <a:cubicBezTo>
                      <a:pt x="150" y="604"/>
                      <a:pt x="148" y="603"/>
                      <a:pt x="146" y="603"/>
                    </a:cubicBezTo>
                    <a:cubicBezTo>
                      <a:pt x="144" y="603"/>
                      <a:pt x="143" y="605"/>
                      <a:pt x="141" y="605"/>
                    </a:cubicBezTo>
                    <a:cubicBezTo>
                      <a:pt x="50" y="619"/>
                      <a:pt x="29" y="656"/>
                      <a:pt x="21" y="620"/>
                    </a:cubicBezTo>
                    <a:cubicBezTo>
                      <a:pt x="12" y="580"/>
                      <a:pt x="0" y="411"/>
                      <a:pt x="23" y="362"/>
                    </a:cubicBezTo>
                    <a:cubicBezTo>
                      <a:pt x="25" y="358"/>
                      <a:pt x="27" y="353"/>
                      <a:pt x="27" y="353"/>
                    </a:cubicBezTo>
                    <a:cubicBezTo>
                      <a:pt x="28" y="338"/>
                      <a:pt x="34" y="286"/>
                      <a:pt x="44" y="279"/>
                    </a:cubicBezTo>
                    <a:cubicBezTo>
                      <a:pt x="45" y="266"/>
                      <a:pt x="51" y="244"/>
                      <a:pt x="68" y="212"/>
                    </a:cubicBezTo>
                    <a:cubicBezTo>
                      <a:pt x="86" y="179"/>
                      <a:pt x="126" y="118"/>
                      <a:pt x="173" y="74"/>
                    </a:cubicBezTo>
                    <a:cubicBezTo>
                      <a:pt x="220" y="29"/>
                      <a:pt x="250" y="0"/>
                      <a:pt x="292" y="6"/>
                    </a:cubicBezTo>
                    <a:close/>
                  </a:path>
                </a:pathLst>
              </a:custGeom>
              <a:solidFill>
                <a:srgbClr val="E1C0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2749" y="1792"/>
                <a:ext cx="87" cy="477"/>
              </a:xfrm>
              <a:custGeom>
                <a:avLst/>
                <a:gdLst>
                  <a:gd name="T0" fmla="*/ 0 w 35"/>
                  <a:gd name="T1" fmla="*/ 0 h 179"/>
                  <a:gd name="T2" fmla="*/ 1230 w 35"/>
                  <a:gd name="T3" fmla="*/ 9026 h 179"/>
                  <a:gd name="T4" fmla="*/ 0 60000 65536"/>
                  <a:gd name="T5" fmla="*/ 0 60000 65536"/>
                  <a:gd name="T6" fmla="*/ 0 w 35"/>
                  <a:gd name="T7" fmla="*/ 0 h 179"/>
                  <a:gd name="T8" fmla="*/ 35 w 35"/>
                  <a:gd name="T9" fmla="*/ 179 h 17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5" h="179">
                    <a:moveTo>
                      <a:pt x="0" y="0"/>
                    </a:moveTo>
                    <a:cubicBezTo>
                      <a:pt x="19" y="46"/>
                      <a:pt x="35" y="128"/>
                      <a:pt x="32" y="179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2" name="Freeform 135"/>
              <p:cNvSpPr>
                <a:spLocks/>
              </p:cNvSpPr>
              <p:nvPr/>
            </p:nvSpPr>
            <p:spPr bwMode="auto">
              <a:xfrm>
                <a:off x="2931" y="1243"/>
                <a:ext cx="923" cy="1837"/>
              </a:xfrm>
              <a:custGeom>
                <a:avLst/>
                <a:gdLst>
                  <a:gd name="T0" fmla="*/ 2942 w 369"/>
                  <a:gd name="T1" fmla="*/ 2069 h 689"/>
                  <a:gd name="T2" fmla="*/ 1458 w 369"/>
                  <a:gd name="T3" fmla="*/ 9852 h 689"/>
                  <a:gd name="T4" fmla="*/ 470 w 369"/>
                  <a:gd name="T5" fmla="*/ 16733 h 689"/>
                  <a:gd name="T6" fmla="*/ 1771 w 369"/>
                  <a:gd name="T7" fmla="*/ 20863 h 689"/>
                  <a:gd name="T8" fmla="*/ 4535 w 369"/>
                  <a:gd name="T9" fmla="*/ 25662 h 689"/>
                  <a:gd name="T10" fmla="*/ 4505 w 369"/>
                  <a:gd name="T11" fmla="*/ 30418 h 689"/>
                  <a:gd name="T12" fmla="*/ 6701 w 369"/>
                  <a:gd name="T13" fmla="*/ 31384 h 689"/>
                  <a:gd name="T14" fmla="*/ 8735 w 369"/>
                  <a:gd name="T15" fmla="*/ 32485 h 689"/>
                  <a:gd name="T16" fmla="*/ 13820 w 369"/>
                  <a:gd name="T17" fmla="*/ 34420 h 689"/>
                  <a:gd name="T18" fmla="*/ 14448 w 369"/>
                  <a:gd name="T19" fmla="*/ 24412 h 689"/>
                  <a:gd name="T20" fmla="*/ 14135 w 369"/>
                  <a:gd name="T21" fmla="*/ 21114 h 689"/>
                  <a:gd name="T22" fmla="*/ 14165 w 369"/>
                  <a:gd name="T23" fmla="*/ 20623 h 689"/>
                  <a:gd name="T24" fmla="*/ 12132 w 369"/>
                  <a:gd name="T25" fmla="*/ 11067 h 689"/>
                  <a:gd name="T26" fmla="*/ 2942 w 369"/>
                  <a:gd name="T27" fmla="*/ 2069 h 6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69"/>
                  <a:gd name="T43" fmla="*/ 0 h 689"/>
                  <a:gd name="T44" fmla="*/ 369 w 369"/>
                  <a:gd name="T45" fmla="*/ 689 h 6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69" h="689">
                    <a:moveTo>
                      <a:pt x="75" y="41"/>
                    </a:moveTo>
                    <a:cubicBezTo>
                      <a:pt x="50" y="55"/>
                      <a:pt x="25" y="79"/>
                      <a:pt x="37" y="195"/>
                    </a:cubicBezTo>
                    <a:cubicBezTo>
                      <a:pt x="29" y="204"/>
                      <a:pt x="0" y="262"/>
                      <a:pt x="12" y="331"/>
                    </a:cubicBezTo>
                    <a:cubicBezTo>
                      <a:pt x="23" y="401"/>
                      <a:pt x="45" y="413"/>
                      <a:pt x="45" y="413"/>
                    </a:cubicBezTo>
                    <a:cubicBezTo>
                      <a:pt x="70" y="438"/>
                      <a:pt x="114" y="466"/>
                      <a:pt x="116" y="508"/>
                    </a:cubicBezTo>
                    <a:cubicBezTo>
                      <a:pt x="119" y="551"/>
                      <a:pt x="94" y="577"/>
                      <a:pt x="115" y="602"/>
                    </a:cubicBezTo>
                    <a:cubicBezTo>
                      <a:pt x="136" y="627"/>
                      <a:pt x="160" y="622"/>
                      <a:pt x="171" y="621"/>
                    </a:cubicBezTo>
                    <a:cubicBezTo>
                      <a:pt x="176" y="629"/>
                      <a:pt x="177" y="627"/>
                      <a:pt x="223" y="643"/>
                    </a:cubicBezTo>
                    <a:cubicBezTo>
                      <a:pt x="270" y="659"/>
                      <a:pt x="341" y="689"/>
                      <a:pt x="353" y="681"/>
                    </a:cubicBezTo>
                    <a:cubicBezTo>
                      <a:pt x="365" y="673"/>
                      <a:pt x="369" y="523"/>
                      <a:pt x="369" y="483"/>
                    </a:cubicBezTo>
                    <a:cubicBezTo>
                      <a:pt x="369" y="443"/>
                      <a:pt x="365" y="418"/>
                      <a:pt x="361" y="418"/>
                    </a:cubicBezTo>
                    <a:cubicBezTo>
                      <a:pt x="361" y="416"/>
                      <a:pt x="362" y="411"/>
                      <a:pt x="362" y="408"/>
                    </a:cubicBezTo>
                    <a:cubicBezTo>
                      <a:pt x="362" y="367"/>
                      <a:pt x="357" y="296"/>
                      <a:pt x="310" y="219"/>
                    </a:cubicBezTo>
                    <a:cubicBezTo>
                      <a:pt x="261" y="137"/>
                      <a:pt x="158" y="0"/>
                      <a:pt x="75" y="41"/>
                    </a:cubicBezTo>
                    <a:close/>
                  </a:path>
                </a:pathLst>
              </a:custGeom>
              <a:solidFill>
                <a:srgbClr val="E1C0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1961" y="2728"/>
                <a:ext cx="788" cy="315"/>
              </a:xfrm>
              <a:custGeom>
                <a:avLst/>
                <a:gdLst>
                  <a:gd name="T0" fmla="*/ 5681 w 315"/>
                  <a:gd name="T1" fmla="*/ 3863 h 118"/>
                  <a:gd name="T2" fmla="*/ 4618 w 315"/>
                  <a:gd name="T3" fmla="*/ 3956 h 118"/>
                  <a:gd name="T4" fmla="*/ 4380 w 315"/>
                  <a:gd name="T5" fmla="*/ 3919 h 118"/>
                  <a:gd name="T6" fmla="*/ 4193 w 315"/>
                  <a:gd name="T7" fmla="*/ 4012 h 118"/>
                  <a:gd name="T8" fmla="*/ 0 w 315"/>
                  <a:gd name="T9" fmla="*/ 5537 h 118"/>
                  <a:gd name="T10" fmla="*/ 8811 w 315"/>
                  <a:gd name="T11" fmla="*/ 4981 h 118"/>
                  <a:gd name="T12" fmla="*/ 12178 w 315"/>
                  <a:gd name="T13" fmla="*/ 0 h 118"/>
                  <a:gd name="T14" fmla="*/ 5681 w 315"/>
                  <a:gd name="T15" fmla="*/ 3863 h 1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118"/>
                  <a:gd name="T26" fmla="*/ 315 w 315"/>
                  <a:gd name="T27" fmla="*/ 118 h 1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118">
                    <a:moveTo>
                      <a:pt x="145" y="76"/>
                    </a:moveTo>
                    <a:cubicBezTo>
                      <a:pt x="135" y="76"/>
                      <a:pt x="127" y="77"/>
                      <a:pt x="118" y="78"/>
                    </a:cubicBezTo>
                    <a:cubicBezTo>
                      <a:pt x="116" y="78"/>
                      <a:pt x="114" y="77"/>
                      <a:pt x="112" y="77"/>
                    </a:cubicBezTo>
                    <a:cubicBezTo>
                      <a:pt x="110" y="77"/>
                      <a:pt x="109" y="79"/>
                      <a:pt x="107" y="79"/>
                    </a:cubicBezTo>
                    <a:cubicBezTo>
                      <a:pt x="45" y="89"/>
                      <a:pt x="15" y="109"/>
                      <a:pt x="0" y="109"/>
                    </a:cubicBezTo>
                    <a:cubicBezTo>
                      <a:pt x="27" y="118"/>
                      <a:pt x="138" y="108"/>
                      <a:pt x="225" y="98"/>
                    </a:cubicBezTo>
                    <a:cubicBezTo>
                      <a:pt x="315" y="88"/>
                      <a:pt x="307" y="23"/>
                      <a:pt x="311" y="0"/>
                    </a:cubicBezTo>
                    <a:cubicBezTo>
                      <a:pt x="283" y="32"/>
                      <a:pt x="232" y="71"/>
                      <a:pt x="145" y="76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3031" y="2352"/>
                <a:ext cx="783" cy="776"/>
              </a:xfrm>
              <a:custGeom>
                <a:avLst/>
                <a:gdLst>
                  <a:gd name="T0" fmla="*/ 7172 w 313"/>
                  <a:gd name="T1" fmla="*/ 11469 h 291"/>
                  <a:gd name="T2" fmla="*/ 5138 w 313"/>
                  <a:gd name="T3" fmla="*/ 10376 h 291"/>
                  <a:gd name="T4" fmla="*/ 2942 w 313"/>
                  <a:gd name="T5" fmla="*/ 9408 h 291"/>
                  <a:gd name="T6" fmla="*/ 2972 w 313"/>
                  <a:gd name="T7" fmla="*/ 4643 h 291"/>
                  <a:gd name="T8" fmla="*/ 283 w 313"/>
                  <a:gd name="T9" fmla="*/ 0 h 291"/>
                  <a:gd name="T10" fmla="*/ 595 w 313"/>
                  <a:gd name="T11" fmla="*/ 5667 h 291"/>
                  <a:gd name="T12" fmla="*/ 595 w 313"/>
                  <a:gd name="T13" fmla="*/ 10467 h 291"/>
                  <a:gd name="T14" fmla="*/ 4931 w 313"/>
                  <a:gd name="T15" fmla="*/ 13048 h 291"/>
                  <a:gd name="T16" fmla="*/ 12210 w 313"/>
                  <a:gd name="T17" fmla="*/ 13448 h 291"/>
                  <a:gd name="T18" fmla="*/ 12260 w 313"/>
                  <a:gd name="T19" fmla="*/ 13405 h 291"/>
                  <a:gd name="T20" fmla="*/ 7172 w 313"/>
                  <a:gd name="T21" fmla="*/ 11469 h 29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3"/>
                  <a:gd name="T34" fmla="*/ 0 h 291"/>
                  <a:gd name="T35" fmla="*/ 313 w 313"/>
                  <a:gd name="T36" fmla="*/ 291 h 29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3" h="291">
                    <a:moveTo>
                      <a:pt x="183" y="227"/>
                    </a:moveTo>
                    <a:cubicBezTo>
                      <a:pt x="137" y="211"/>
                      <a:pt x="136" y="213"/>
                      <a:pt x="131" y="205"/>
                    </a:cubicBezTo>
                    <a:cubicBezTo>
                      <a:pt x="120" y="206"/>
                      <a:pt x="96" y="211"/>
                      <a:pt x="75" y="186"/>
                    </a:cubicBezTo>
                    <a:cubicBezTo>
                      <a:pt x="54" y="161"/>
                      <a:pt x="79" y="135"/>
                      <a:pt x="76" y="92"/>
                    </a:cubicBezTo>
                    <a:cubicBezTo>
                      <a:pt x="74" y="51"/>
                      <a:pt x="33" y="24"/>
                      <a:pt x="7" y="0"/>
                    </a:cubicBezTo>
                    <a:cubicBezTo>
                      <a:pt x="0" y="41"/>
                      <a:pt x="13" y="78"/>
                      <a:pt x="15" y="112"/>
                    </a:cubicBezTo>
                    <a:cubicBezTo>
                      <a:pt x="18" y="150"/>
                      <a:pt x="12" y="177"/>
                      <a:pt x="15" y="207"/>
                    </a:cubicBezTo>
                    <a:cubicBezTo>
                      <a:pt x="18" y="238"/>
                      <a:pt x="67" y="251"/>
                      <a:pt x="126" y="258"/>
                    </a:cubicBezTo>
                    <a:cubicBezTo>
                      <a:pt x="185" y="265"/>
                      <a:pt x="277" y="291"/>
                      <a:pt x="312" y="266"/>
                    </a:cubicBezTo>
                    <a:cubicBezTo>
                      <a:pt x="312" y="265"/>
                      <a:pt x="312" y="265"/>
                      <a:pt x="313" y="265"/>
                    </a:cubicBezTo>
                    <a:cubicBezTo>
                      <a:pt x="300" y="273"/>
                      <a:pt x="230" y="243"/>
                      <a:pt x="183" y="227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2068" y="1371"/>
                <a:ext cx="466" cy="522"/>
              </a:xfrm>
              <a:custGeom>
                <a:avLst/>
                <a:gdLst>
                  <a:gd name="T0" fmla="*/ 0 w 186"/>
                  <a:gd name="T1" fmla="*/ 9859 h 196"/>
                  <a:gd name="T2" fmla="*/ 7331 w 186"/>
                  <a:gd name="T3" fmla="*/ 0 h 196"/>
                  <a:gd name="T4" fmla="*/ 0 w 186"/>
                  <a:gd name="T5" fmla="*/ 9859 h 196"/>
                  <a:gd name="T6" fmla="*/ 0 60000 65536"/>
                  <a:gd name="T7" fmla="*/ 0 60000 65536"/>
                  <a:gd name="T8" fmla="*/ 0 60000 65536"/>
                  <a:gd name="T9" fmla="*/ 0 w 186"/>
                  <a:gd name="T10" fmla="*/ 0 h 196"/>
                  <a:gd name="T11" fmla="*/ 186 w 186"/>
                  <a:gd name="T12" fmla="*/ 196 h 1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6" h="196">
                    <a:moveTo>
                      <a:pt x="0" y="196"/>
                    </a:moveTo>
                    <a:cubicBezTo>
                      <a:pt x="20" y="152"/>
                      <a:pt x="119" y="21"/>
                      <a:pt x="186" y="0"/>
                    </a:cubicBezTo>
                    <a:cubicBezTo>
                      <a:pt x="166" y="15"/>
                      <a:pt x="61" y="97"/>
                      <a:pt x="0" y="1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3014" y="1360"/>
                <a:ext cx="142" cy="341"/>
              </a:xfrm>
              <a:custGeom>
                <a:avLst/>
                <a:gdLst>
                  <a:gd name="T0" fmla="*/ 2197 w 57"/>
                  <a:gd name="T1" fmla="*/ 0 h 128"/>
                  <a:gd name="T2" fmla="*/ 311 w 57"/>
                  <a:gd name="T3" fmla="*/ 6444 h 128"/>
                  <a:gd name="T4" fmla="*/ 2197 w 57"/>
                  <a:gd name="T5" fmla="*/ 0 h 128"/>
                  <a:gd name="T6" fmla="*/ 0 60000 65536"/>
                  <a:gd name="T7" fmla="*/ 0 60000 65536"/>
                  <a:gd name="T8" fmla="*/ 0 60000 65536"/>
                  <a:gd name="T9" fmla="*/ 0 w 57"/>
                  <a:gd name="T10" fmla="*/ 0 h 128"/>
                  <a:gd name="T11" fmla="*/ 57 w 57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7" h="128">
                    <a:moveTo>
                      <a:pt x="57" y="0"/>
                    </a:moveTo>
                    <a:cubicBezTo>
                      <a:pt x="33" y="6"/>
                      <a:pt x="0" y="26"/>
                      <a:pt x="8" y="128"/>
                    </a:cubicBezTo>
                    <a:cubicBezTo>
                      <a:pt x="10" y="107"/>
                      <a:pt x="14" y="18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2956" y="1651"/>
                <a:ext cx="130" cy="637"/>
              </a:xfrm>
              <a:custGeom>
                <a:avLst/>
                <a:gdLst>
                  <a:gd name="T0" fmla="*/ 983 w 52"/>
                  <a:gd name="T1" fmla="*/ 12063 h 239"/>
                  <a:gd name="T2" fmla="*/ 208 w 52"/>
                  <a:gd name="T3" fmla="*/ 8220 h 239"/>
                  <a:gd name="T4" fmla="*/ 983 w 52"/>
                  <a:gd name="T5" fmla="*/ 2785 h 239"/>
                  <a:gd name="T6" fmla="*/ 2033 w 52"/>
                  <a:gd name="T7" fmla="*/ 0 h 239"/>
                  <a:gd name="T8" fmla="*/ 983 w 52"/>
                  <a:gd name="T9" fmla="*/ 3729 h 239"/>
                  <a:gd name="T10" fmla="*/ 983 w 52"/>
                  <a:gd name="T11" fmla="*/ 12063 h 2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239"/>
                  <a:gd name="T20" fmla="*/ 52 w 52"/>
                  <a:gd name="T21" fmla="*/ 239 h 2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239">
                    <a:moveTo>
                      <a:pt x="25" y="239"/>
                    </a:moveTo>
                    <a:cubicBezTo>
                      <a:pt x="16" y="226"/>
                      <a:pt x="10" y="207"/>
                      <a:pt x="5" y="163"/>
                    </a:cubicBezTo>
                    <a:cubicBezTo>
                      <a:pt x="0" y="119"/>
                      <a:pt x="14" y="72"/>
                      <a:pt x="25" y="55"/>
                    </a:cubicBezTo>
                    <a:cubicBezTo>
                      <a:pt x="36" y="38"/>
                      <a:pt x="52" y="17"/>
                      <a:pt x="52" y="0"/>
                    </a:cubicBezTo>
                    <a:cubicBezTo>
                      <a:pt x="51" y="25"/>
                      <a:pt x="34" y="50"/>
                      <a:pt x="25" y="74"/>
                    </a:cubicBezTo>
                    <a:cubicBezTo>
                      <a:pt x="16" y="98"/>
                      <a:pt x="3" y="172"/>
                      <a:pt x="25" y="2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2081" y="2179"/>
                <a:ext cx="695" cy="141"/>
              </a:xfrm>
              <a:custGeom>
                <a:avLst/>
                <a:gdLst>
                  <a:gd name="T0" fmla="*/ 0 w 278"/>
                  <a:gd name="T1" fmla="*/ 0 h 53"/>
                  <a:gd name="T2" fmla="*/ 4220 w 278"/>
                  <a:gd name="T3" fmla="*/ 1599 h 53"/>
                  <a:gd name="T4" fmla="*/ 8675 w 278"/>
                  <a:gd name="T5" fmla="*/ 2054 h 53"/>
                  <a:gd name="T6" fmla="*/ 10858 w 278"/>
                  <a:gd name="T7" fmla="*/ 2655 h 53"/>
                  <a:gd name="T8" fmla="*/ 8283 w 278"/>
                  <a:gd name="T9" fmla="*/ 2259 h 53"/>
                  <a:gd name="T10" fmla="*/ 3625 w 278"/>
                  <a:gd name="T11" fmla="*/ 1692 h 53"/>
                  <a:gd name="T12" fmla="*/ 0 w 278"/>
                  <a:gd name="T13" fmla="*/ 0 h 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8"/>
                  <a:gd name="T22" fmla="*/ 0 h 53"/>
                  <a:gd name="T23" fmla="*/ 278 w 278"/>
                  <a:gd name="T24" fmla="*/ 53 h 5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8" h="53">
                    <a:moveTo>
                      <a:pt x="0" y="0"/>
                    </a:moveTo>
                    <a:cubicBezTo>
                      <a:pt x="20" y="9"/>
                      <a:pt x="75" y="26"/>
                      <a:pt x="108" y="32"/>
                    </a:cubicBezTo>
                    <a:cubicBezTo>
                      <a:pt x="141" y="38"/>
                      <a:pt x="200" y="40"/>
                      <a:pt x="222" y="41"/>
                    </a:cubicBezTo>
                    <a:cubicBezTo>
                      <a:pt x="244" y="42"/>
                      <a:pt x="270" y="50"/>
                      <a:pt x="278" y="53"/>
                    </a:cubicBezTo>
                    <a:cubicBezTo>
                      <a:pt x="262" y="50"/>
                      <a:pt x="227" y="46"/>
                      <a:pt x="212" y="45"/>
                    </a:cubicBezTo>
                    <a:cubicBezTo>
                      <a:pt x="197" y="44"/>
                      <a:pt x="121" y="43"/>
                      <a:pt x="93" y="34"/>
                    </a:cubicBezTo>
                    <a:cubicBezTo>
                      <a:pt x="65" y="25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1951" y="2504"/>
                <a:ext cx="255" cy="419"/>
              </a:xfrm>
              <a:custGeom>
                <a:avLst/>
                <a:gdLst>
                  <a:gd name="T0" fmla="*/ 3983 w 102"/>
                  <a:gd name="T1" fmla="*/ 7964 h 157"/>
                  <a:gd name="T2" fmla="*/ 50 w 102"/>
                  <a:gd name="T3" fmla="*/ 0 h 157"/>
                  <a:gd name="T4" fmla="*/ 3983 w 102"/>
                  <a:gd name="T5" fmla="*/ 7964 h 157"/>
                  <a:gd name="T6" fmla="*/ 0 60000 65536"/>
                  <a:gd name="T7" fmla="*/ 0 60000 65536"/>
                  <a:gd name="T8" fmla="*/ 0 60000 65536"/>
                  <a:gd name="T9" fmla="*/ 0 w 102"/>
                  <a:gd name="T10" fmla="*/ 0 h 157"/>
                  <a:gd name="T11" fmla="*/ 102 w 102"/>
                  <a:gd name="T12" fmla="*/ 157 h 1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2" h="157">
                    <a:moveTo>
                      <a:pt x="102" y="157"/>
                    </a:moveTo>
                    <a:cubicBezTo>
                      <a:pt x="45" y="137"/>
                      <a:pt x="4" y="27"/>
                      <a:pt x="1" y="0"/>
                    </a:cubicBezTo>
                    <a:cubicBezTo>
                      <a:pt x="0" y="25"/>
                      <a:pt x="32" y="139"/>
                      <a:pt x="102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51" y="2435"/>
                <a:ext cx="118" cy="432"/>
              </a:xfrm>
              <a:custGeom>
                <a:avLst/>
                <a:gdLst>
                  <a:gd name="T0" fmla="*/ 1632 w 47"/>
                  <a:gd name="T1" fmla="*/ 8192 h 162"/>
                  <a:gd name="T2" fmla="*/ 1235 w 47"/>
                  <a:gd name="T3" fmla="*/ 4493 h 162"/>
                  <a:gd name="T4" fmla="*/ 0 w 47"/>
                  <a:gd name="T5" fmla="*/ 0 h 162"/>
                  <a:gd name="T6" fmla="*/ 1506 w 47"/>
                  <a:gd name="T7" fmla="*/ 4493 h 162"/>
                  <a:gd name="T8" fmla="*/ 1632 w 47"/>
                  <a:gd name="T9" fmla="*/ 8192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62"/>
                  <a:gd name="T17" fmla="*/ 47 w 47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62">
                    <a:moveTo>
                      <a:pt x="41" y="162"/>
                    </a:moveTo>
                    <a:cubicBezTo>
                      <a:pt x="21" y="147"/>
                      <a:pt x="20" y="140"/>
                      <a:pt x="31" y="89"/>
                    </a:cubicBezTo>
                    <a:cubicBezTo>
                      <a:pt x="42" y="38"/>
                      <a:pt x="13" y="9"/>
                      <a:pt x="0" y="0"/>
                    </a:cubicBezTo>
                    <a:cubicBezTo>
                      <a:pt x="22" y="18"/>
                      <a:pt x="47" y="31"/>
                      <a:pt x="38" y="89"/>
                    </a:cubicBezTo>
                    <a:cubicBezTo>
                      <a:pt x="32" y="127"/>
                      <a:pt x="20" y="139"/>
                      <a:pt x="41" y="1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511" y="2456"/>
                <a:ext cx="313" cy="419"/>
              </a:xfrm>
              <a:custGeom>
                <a:avLst/>
                <a:gdLst>
                  <a:gd name="T0" fmla="*/ 0 w 125"/>
                  <a:gd name="T1" fmla="*/ 7964 h 157"/>
                  <a:gd name="T2" fmla="*/ 4915 w 125"/>
                  <a:gd name="T3" fmla="*/ 0 h 157"/>
                  <a:gd name="T4" fmla="*/ 0 w 125"/>
                  <a:gd name="T5" fmla="*/ 7964 h 157"/>
                  <a:gd name="T6" fmla="*/ 0 60000 65536"/>
                  <a:gd name="T7" fmla="*/ 0 60000 65536"/>
                  <a:gd name="T8" fmla="*/ 0 60000 65536"/>
                  <a:gd name="T9" fmla="*/ 0 w 125"/>
                  <a:gd name="T10" fmla="*/ 0 h 157"/>
                  <a:gd name="T11" fmla="*/ 125 w 125"/>
                  <a:gd name="T12" fmla="*/ 157 h 1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5" h="157">
                    <a:moveTo>
                      <a:pt x="0" y="157"/>
                    </a:moveTo>
                    <a:cubicBezTo>
                      <a:pt x="95" y="117"/>
                      <a:pt x="119" y="21"/>
                      <a:pt x="125" y="0"/>
                    </a:cubicBezTo>
                    <a:cubicBezTo>
                      <a:pt x="116" y="41"/>
                      <a:pt x="89" y="136"/>
                      <a:pt x="0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2704" y="1443"/>
                <a:ext cx="62" cy="306"/>
              </a:xfrm>
              <a:custGeom>
                <a:avLst/>
                <a:gdLst>
                  <a:gd name="T0" fmla="*/ 30 w 25"/>
                  <a:gd name="T1" fmla="*/ 2302 h 115"/>
                  <a:gd name="T2" fmla="*/ 610 w 25"/>
                  <a:gd name="T3" fmla="*/ 5763 h 115"/>
                  <a:gd name="T4" fmla="*/ 719 w 25"/>
                  <a:gd name="T5" fmla="*/ 2507 h 115"/>
                  <a:gd name="T6" fmla="*/ 0 w 25"/>
                  <a:gd name="T7" fmla="*/ 0 h 115"/>
                  <a:gd name="T8" fmla="*/ 104 w 25"/>
                  <a:gd name="T9" fmla="*/ 2302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15"/>
                  <a:gd name="T17" fmla="*/ 25 w 25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15">
                    <a:moveTo>
                      <a:pt x="1" y="46"/>
                    </a:moveTo>
                    <a:cubicBezTo>
                      <a:pt x="15" y="66"/>
                      <a:pt x="7" y="93"/>
                      <a:pt x="16" y="115"/>
                    </a:cubicBezTo>
                    <a:cubicBezTo>
                      <a:pt x="25" y="97"/>
                      <a:pt x="23" y="70"/>
                      <a:pt x="19" y="50"/>
                    </a:cubicBezTo>
                    <a:cubicBezTo>
                      <a:pt x="17" y="33"/>
                      <a:pt x="13" y="12"/>
                      <a:pt x="0" y="0"/>
                    </a:cubicBezTo>
                    <a:cubicBezTo>
                      <a:pt x="3" y="13"/>
                      <a:pt x="20" y="35"/>
                      <a:pt x="3" y="46"/>
                    </a:cubicBezTo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1946" y="2331"/>
                <a:ext cx="308" cy="600"/>
              </a:xfrm>
              <a:custGeom>
                <a:avLst/>
                <a:gdLst>
                  <a:gd name="T0" fmla="*/ 4835 w 123"/>
                  <a:gd name="T1" fmla="*/ 11379 h 225"/>
                  <a:gd name="T2" fmla="*/ 0 w 123"/>
                  <a:gd name="T3" fmla="*/ 0 h 225"/>
                  <a:gd name="T4" fmla="*/ 4835 w 123"/>
                  <a:gd name="T5" fmla="*/ 11379 h 225"/>
                  <a:gd name="T6" fmla="*/ 0 60000 65536"/>
                  <a:gd name="T7" fmla="*/ 0 60000 65536"/>
                  <a:gd name="T8" fmla="*/ 0 60000 65536"/>
                  <a:gd name="T9" fmla="*/ 0 w 123"/>
                  <a:gd name="T10" fmla="*/ 0 h 225"/>
                  <a:gd name="T11" fmla="*/ 123 w 123"/>
                  <a:gd name="T12" fmla="*/ 225 h 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3" h="225">
                    <a:moveTo>
                      <a:pt x="123" y="225"/>
                    </a:moveTo>
                    <a:cubicBezTo>
                      <a:pt x="28" y="192"/>
                      <a:pt x="0" y="43"/>
                      <a:pt x="0" y="0"/>
                    </a:cubicBezTo>
                    <a:cubicBezTo>
                      <a:pt x="6" y="43"/>
                      <a:pt x="47" y="194"/>
                      <a:pt x="123" y="225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2389" y="2429"/>
                <a:ext cx="435" cy="475"/>
              </a:xfrm>
              <a:custGeom>
                <a:avLst/>
                <a:gdLst>
                  <a:gd name="T0" fmla="*/ 0 w 174"/>
                  <a:gd name="T1" fmla="*/ 9030 h 178"/>
                  <a:gd name="T2" fmla="*/ 4925 w 174"/>
                  <a:gd name="T3" fmla="*/ 5988 h 178"/>
                  <a:gd name="T4" fmla="*/ 6763 w 174"/>
                  <a:gd name="T5" fmla="*/ 0 h 178"/>
                  <a:gd name="T6" fmla="*/ 4720 w 174"/>
                  <a:gd name="T7" fmla="*/ 5591 h 178"/>
                  <a:gd name="T8" fmla="*/ 0 w 174"/>
                  <a:gd name="T9" fmla="*/ 9030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178"/>
                  <a:gd name="T17" fmla="*/ 174 w 174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178">
                    <a:moveTo>
                      <a:pt x="0" y="178"/>
                    </a:moveTo>
                    <a:cubicBezTo>
                      <a:pt x="33" y="174"/>
                      <a:pt x="78" y="163"/>
                      <a:pt x="126" y="118"/>
                    </a:cubicBezTo>
                    <a:cubicBezTo>
                      <a:pt x="174" y="73"/>
                      <a:pt x="171" y="37"/>
                      <a:pt x="173" y="0"/>
                    </a:cubicBezTo>
                    <a:cubicBezTo>
                      <a:pt x="172" y="18"/>
                      <a:pt x="165" y="68"/>
                      <a:pt x="121" y="110"/>
                    </a:cubicBezTo>
                    <a:cubicBezTo>
                      <a:pt x="77" y="152"/>
                      <a:pt x="16" y="178"/>
                      <a:pt x="0" y="178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2038" y="2133"/>
                <a:ext cx="731" cy="166"/>
              </a:xfrm>
              <a:custGeom>
                <a:avLst/>
                <a:gdLst>
                  <a:gd name="T0" fmla="*/ 0 w 292"/>
                  <a:gd name="T1" fmla="*/ 0 h 62"/>
                  <a:gd name="T2" fmla="*/ 2714 w 292"/>
                  <a:gd name="T3" fmla="*/ 1384 h 62"/>
                  <a:gd name="T4" fmla="*/ 6166 w 292"/>
                  <a:gd name="T5" fmla="*/ 2517 h 62"/>
                  <a:gd name="T6" fmla="*/ 11468 w 292"/>
                  <a:gd name="T7" fmla="*/ 3183 h 62"/>
                  <a:gd name="T8" fmla="*/ 7313 w 292"/>
                  <a:gd name="T9" fmla="*/ 2115 h 62"/>
                  <a:gd name="T10" fmla="*/ 5540 w 292"/>
                  <a:gd name="T11" fmla="*/ 1842 h 62"/>
                  <a:gd name="T12" fmla="*/ 2513 w 292"/>
                  <a:gd name="T13" fmla="*/ 983 h 62"/>
                  <a:gd name="T14" fmla="*/ 0 w 292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2"/>
                  <a:gd name="T25" fmla="*/ 0 h 62"/>
                  <a:gd name="T26" fmla="*/ 292 w 292"/>
                  <a:gd name="T27" fmla="*/ 62 h 6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2" h="62">
                    <a:moveTo>
                      <a:pt x="0" y="0"/>
                    </a:moveTo>
                    <a:cubicBezTo>
                      <a:pt x="17" y="11"/>
                      <a:pt x="43" y="18"/>
                      <a:pt x="69" y="27"/>
                    </a:cubicBezTo>
                    <a:cubicBezTo>
                      <a:pt x="95" y="35"/>
                      <a:pt x="126" y="45"/>
                      <a:pt x="157" y="49"/>
                    </a:cubicBezTo>
                    <a:cubicBezTo>
                      <a:pt x="188" y="52"/>
                      <a:pt x="247" y="49"/>
                      <a:pt x="292" y="62"/>
                    </a:cubicBezTo>
                    <a:cubicBezTo>
                      <a:pt x="269" y="53"/>
                      <a:pt x="240" y="44"/>
                      <a:pt x="186" y="41"/>
                    </a:cubicBezTo>
                    <a:cubicBezTo>
                      <a:pt x="177" y="40"/>
                      <a:pt x="159" y="39"/>
                      <a:pt x="141" y="36"/>
                    </a:cubicBezTo>
                    <a:cubicBezTo>
                      <a:pt x="111" y="31"/>
                      <a:pt x="78" y="23"/>
                      <a:pt x="64" y="19"/>
                    </a:cubicBezTo>
                    <a:cubicBezTo>
                      <a:pt x="42" y="13"/>
                      <a:pt x="7" y="4"/>
                      <a:pt x="0" y="0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2704" y="1653"/>
                <a:ext cx="122" cy="587"/>
              </a:xfrm>
              <a:custGeom>
                <a:avLst/>
                <a:gdLst>
                  <a:gd name="T0" fmla="*/ 1730 w 49"/>
                  <a:gd name="T1" fmla="*/ 11148 h 220"/>
                  <a:gd name="T2" fmla="*/ 849 w 49"/>
                  <a:gd name="T3" fmla="*/ 4008 h 220"/>
                  <a:gd name="T4" fmla="*/ 0 w 49"/>
                  <a:gd name="T5" fmla="*/ 0 h 220"/>
                  <a:gd name="T6" fmla="*/ 650 w 49"/>
                  <a:gd name="T7" fmla="*/ 4861 h 220"/>
                  <a:gd name="T8" fmla="*/ 1730 w 49"/>
                  <a:gd name="T9" fmla="*/ 11148 h 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220"/>
                  <a:gd name="T17" fmla="*/ 49 w 49"/>
                  <a:gd name="T18" fmla="*/ 220 h 2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220">
                    <a:moveTo>
                      <a:pt x="45" y="220"/>
                    </a:moveTo>
                    <a:cubicBezTo>
                      <a:pt x="46" y="170"/>
                      <a:pt x="34" y="120"/>
                      <a:pt x="22" y="79"/>
                    </a:cubicBezTo>
                    <a:cubicBezTo>
                      <a:pt x="13" y="49"/>
                      <a:pt x="2" y="25"/>
                      <a:pt x="0" y="0"/>
                    </a:cubicBezTo>
                    <a:cubicBezTo>
                      <a:pt x="0" y="32"/>
                      <a:pt x="9" y="68"/>
                      <a:pt x="17" y="96"/>
                    </a:cubicBezTo>
                    <a:cubicBezTo>
                      <a:pt x="24" y="123"/>
                      <a:pt x="49" y="199"/>
                      <a:pt x="45" y="220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2619" y="2104"/>
                <a:ext cx="217" cy="197"/>
              </a:xfrm>
              <a:custGeom>
                <a:avLst/>
                <a:gdLst>
                  <a:gd name="T0" fmla="*/ 466 w 87"/>
                  <a:gd name="T1" fmla="*/ 2963 h 74"/>
                  <a:gd name="T2" fmla="*/ 2948 w 87"/>
                  <a:gd name="T3" fmla="*/ 0 h 74"/>
                  <a:gd name="T4" fmla="*/ 2711 w 87"/>
                  <a:gd name="T5" fmla="*/ 3509 h 74"/>
                  <a:gd name="T6" fmla="*/ 1816 w 87"/>
                  <a:gd name="T7" fmla="*/ 3360 h 74"/>
                  <a:gd name="T8" fmla="*/ 0 w 87"/>
                  <a:gd name="T9" fmla="*/ 332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74"/>
                  <a:gd name="T17" fmla="*/ 87 w 8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74">
                    <a:moveTo>
                      <a:pt x="12" y="59"/>
                    </a:moveTo>
                    <a:cubicBezTo>
                      <a:pt x="45" y="70"/>
                      <a:pt x="77" y="31"/>
                      <a:pt x="76" y="0"/>
                    </a:cubicBezTo>
                    <a:cubicBezTo>
                      <a:pt x="75" y="16"/>
                      <a:pt x="87" y="62"/>
                      <a:pt x="70" y="70"/>
                    </a:cubicBezTo>
                    <a:cubicBezTo>
                      <a:pt x="62" y="74"/>
                      <a:pt x="54" y="69"/>
                      <a:pt x="47" y="67"/>
                    </a:cubicBezTo>
                    <a:cubicBezTo>
                      <a:pt x="31" y="64"/>
                      <a:pt x="16" y="67"/>
                      <a:pt x="0" y="66"/>
                    </a:cubicBezTo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1941" y="2915"/>
                <a:ext cx="245" cy="88"/>
              </a:xfrm>
              <a:custGeom>
                <a:avLst/>
                <a:gdLst>
                  <a:gd name="T0" fmla="*/ 50 w 98"/>
                  <a:gd name="T1" fmla="*/ 363 h 33"/>
                  <a:gd name="T2" fmla="*/ 1333 w 98"/>
                  <a:gd name="T3" fmla="*/ 1272 h 33"/>
                  <a:gd name="T4" fmla="*/ 3825 w 98"/>
                  <a:gd name="T5" fmla="*/ 363 h 33"/>
                  <a:gd name="T6" fmla="*/ 2783 w 98"/>
                  <a:gd name="T7" fmla="*/ 397 h 33"/>
                  <a:gd name="T8" fmla="*/ 1720 w 98"/>
                  <a:gd name="T9" fmla="*/ 397 h 33"/>
                  <a:gd name="T10" fmla="*/ 1020 w 98"/>
                  <a:gd name="T11" fmla="*/ 1003 h 33"/>
                  <a:gd name="T12" fmla="*/ 125 w 98"/>
                  <a:gd name="T13" fmla="*/ 397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"/>
                  <a:gd name="T22" fmla="*/ 0 h 33"/>
                  <a:gd name="T23" fmla="*/ 98 w 98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" h="33">
                    <a:moveTo>
                      <a:pt x="1" y="7"/>
                    </a:moveTo>
                    <a:cubicBezTo>
                      <a:pt x="0" y="33"/>
                      <a:pt x="13" y="33"/>
                      <a:pt x="34" y="25"/>
                    </a:cubicBezTo>
                    <a:cubicBezTo>
                      <a:pt x="53" y="18"/>
                      <a:pt x="78" y="6"/>
                      <a:pt x="98" y="7"/>
                    </a:cubicBezTo>
                    <a:cubicBezTo>
                      <a:pt x="89" y="1"/>
                      <a:pt x="81" y="7"/>
                      <a:pt x="71" y="8"/>
                    </a:cubicBezTo>
                    <a:cubicBezTo>
                      <a:pt x="58" y="9"/>
                      <a:pt x="54" y="0"/>
                      <a:pt x="44" y="8"/>
                    </a:cubicBezTo>
                    <a:cubicBezTo>
                      <a:pt x="37" y="13"/>
                      <a:pt x="36" y="19"/>
                      <a:pt x="26" y="20"/>
                    </a:cubicBezTo>
                    <a:cubicBezTo>
                      <a:pt x="14" y="22"/>
                      <a:pt x="11" y="13"/>
                      <a:pt x="3" y="8"/>
                    </a:cubicBezTo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339" y="1424"/>
                <a:ext cx="510" cy="1456"/>
              </a:xfrm>
              <a:custGeom>
                <a:avLst/>
                <a:gdLst>
                  <a:gd name="T0" fmla="*/ 438 w 204"/>
                  <a:gd name="T1" fmla="*/ 0 h 546"/>
                  <a:gd name="T2" fmla="*/ 6533 w 204"/>
                  <a:gd name="T3" fmla="*/ 10675 h 546"/>
                  <a:gd name="T4" fmla="*/ 5675 w 204"/>
                  <a:gd name="T5" fmla="*/ 23267 h 546"/>
                  <a:gd name="T6" fmla="*/ 0 w 204"/>
                  <a:gd name="T7" fmla="*/ 27456 h 546"/>
                  <a:gd name="T8" fmla="*/ 5908 w 204"/>
                  <a:gd name="T9" fmla="*/ 18147 h 546"/>
                  <a:gd name="T10" fmla="*/ 438 w 204"/>
                  <a:gd name="T11" fmla="*/ 0 h 5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4"/>
                  <a:gd name="T19" fmla="*/ 0 h 546"/>
                  <a:gd name="T20" fmla="*/ 204 w 204"/>
                  <a:gd name="T21" fmla="*/ 546 h 5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4" h="546">
                    <a:moveTo>
                      <a:pt x="11" y="0"/>
                    </a:moveTo>
                    <a:cubicBezTo>
                      <a:pt x="43" y="26"/>
                      <a:pt x="129" y="108"/>
                      <a:pt x="167" y="211"/>
                    </a:cubicBezTo>
                    <a:cubicBezTo>
                      <a:pt x="204" y="314"/>
                      <a:pt x="193" y="388"/>
                      <a:pt x="145" y="460"/>
                    </a:cubicBezTo>
                    <a:cubicBezTo>
                      <a:pt x="97" y="532"/>
                      <a:pt x="32" y="546"/>
                      <a:pt x="0" y="543"/>
                    </a:cubicBezTo>
                    <a:cubicBezTo>
                      <a:pt x="31" y="534"/>
                      <a:pt x="128" y="502"/>
                      <a:pt x="151" y="359"/>
                    </a:cubicBezTo>
                    <a:cubicBezTo>
                      <a:pt x="173" y="216"/>
                      <a:pt x="80" y="56"/>
                      <a:pt x="11" y="0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0" name="Freeform 153"/>
              <p:cNvSpPr>
                <a:spLocks/>
              </p:cNvSpPr>
              <p:nvPr/>
            </p:nvSpPr>
            <p:spPr bwMode="auto">
              <a:xfrm>
                <a:off x="3476" y="2480"/>
                <a:ext cx="363" cy="573"/>
              </a:xfrm>
              <a:custGeom>
                <a:avLst/>
                <a:gdLst>
                  <a:gd name="T0" fmla="*/ 5698 w 145"/>
                  <a:gd name="T1" fmla="*/ 0 h 215"/>
                  <a:gd name="T2" fmla="*/ 4914 w 145"/>
                  <a:gd name="T3" fmla="*/ 10391 h 215"/>
                  <a:gd name="T4" fmla="*/ 0 w 145"/>
                  <a:gd name="T5" fmla="*/ 8574 h 215"/>
                  <a:gd name="T6" fmla="*/ 4469 w 145"/>
                  <a:gd name="T7" fmla="*/ 8177 h 215"/>
                  <a:gd name="T8" fmla="*/ 5698 w 145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215"/>
                  <a:gd name="T17" fmla="*/ 145 w 145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215">
                    <a:moveTo>
                      <a:pt x="145" y="0"/>
                    </a:moveTo>
                    <a:cubicBezTo>
                      <a:pt x="145" y="46"/>
                      <a:pt x="140" y="196"/>
                      <a:pt x="125" y="206"/>
                    </a:cubicBezTo>
                    <a:cubicBezTo>
                      <a:pt x="110" y="215"/>
                      <a:pt x="24" y="180"/>
                      <a:pt x="0" y="170"/>
                    </a:cubicBezTo>
                    <a:cubicBezTo>
                      <a:pt x="37" y="178"/>
                      <a:pt x="96" y="188"/>
                      <a:pt x="114" y="162"/>
                    </a:cubicBezTo>
                    <a:cubicBezTo>
                      <a:pt x="133" y="135"/>
                      <a:pt x="145" y="19"/>
                      <a:pt x="145" y="0"/>
                    </a:cubicBezTo>
                    <a:close/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2446" y="1915"/>
                <a:ext cx="363" cy="362"/>
              </a:xfrm>
              <a:custGeom>
                <a:avLst/>
                <a:gdLst>
                  <a:gd name="T0" fmla="*/ 0 w 145"/>
                  <a:gd name="T1" fmla="*/ 5981 h 136"/>
                  <a:gd name="T2" fmla="*/ 4236 w 145"/>
                  <a:gd name="T3" fmla="*/ 4528 h 136"/>
                  <a:gd name="T4" fmla="*/ 4789 w 145"/>
                  <a:gd name="T5" fmla="*/ 0 h 136"/>
                  <a:gd name="T6" fmla="*/ 5332 w 145"/>
                  <a:gd name="T7" fmla="*/ 1565 h 136"/>
                  <a:gd name="T8" fmla="*/ 5698 w 145"/>
                  <a:gd name="T9" fmla="*/ 4767 h 136"/>
                  <a:gd name="T10" fmla="*/ 5332 w 145"/>
                  <a:gd name="T11" fmla="*/ 6433 h 136"/>
                  <a:gd name="T12" fmla="*/ 3810 w 145"/>
                  <a:gd name="T13" fmla="*/ 683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5"/>
                  <a:gd name="T22" fmla="*/ 0 h 136"/>
                  <a:gd name="T23" fmla="*/ 145 w 145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5" h="136">
                    <a:moveTo>
                      <a:pt x="0" y="119"/>
                    </a:moveTo>
                    <a:cubicBezTo>
                      <a:pt x="28" y="123"/>
                      <a:pt x="80" y="124"/>
                      <a:pt x="108" y="90"/>
                    </a:cubicBezTo>
                    <a:cubicBezTo>
                      <a:pt x="136" y="55"/>
                      <a:pt x="125" y="15"/>
                      <a:pt x="122" y="0"/>
                    </a:cubicBezTo>
                    <a:cubicBezTo>
                      <a:pt x="136" y="31"/>
                      <a:pt x="136" y="31"/>
                      <a:pt x="136" y="31"/>
                    </a:cubicBezTo>
                    <a:cubicBezTo>
                      <a:pt x="145" y="95"/>
                      <a:pt x="145" y="95"/>
                      <a:pt x="145" y="95"/>
                    </a:cubicBezTo>
                    <a:cubicBezTo>
                      <a:pt x="136" y="128"/>
                      <a:pt x="136" y="128"/>
                      <a:pt x="136" y="128"/>
                    </a:cubicBezTo>
                    <a:cubicBezTo>
                      <a:pt x="97" y="136"/>
                      <a:pt x="97" y="136"/>
                      <a:pt x="97" y="136"/>
                    </a:cubicBezTo>
                  </a:path>
                </a:pathLst>
              </a:custGeom>
              <a:solidFill>
                <a:srgbClr val="D7AA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3061" y="2376"/>
                <a:ext cx="153" cy="440"/>
              </a:xfrm>
              <a:custGeom>
                <a:avLst/>
                <a:gdLst>
                  <a:gd name="T0" fmla="*/ 50 w 61"/>
                  <a:gd name="T1" fmla="*/ 149 h 165"/>
                  <a:gd name="T2" fmla="*/ 1894 w 61"/>
                  <a:gd name="T3" fmla="*/ 3891 h 165"/>
                  <a:gd name="T4" fmla="*/ 2132 w 61"/>
                  <a:gd name="T5" fmla="*/ 8341 h 165"/>
                  <a:gd name="T6" fmla="*/ 2257 w 61"/>
                  <a:gd name="T7" fmla="*/ 5667 h 165"/>
                  <a:gd name="T8" fmla="*/ 2257 w 61"/>
                  <a:gd name="T9" fmla="*/ 3336 h 165"/>
                  <a:gd name="T10" fmla="*/ 0 w 61"/>
                  <a:gd name="T11" fmla="*/ 0 h 1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165"/>
                  <a:gd name="T20" fmla="*/ 61 w 61"/>
                  <a:gd name="T21" fmla="*/ 165 h 1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165">
                    <a:moveTo>
                      <a:pt x="1" y="3"/>
                    </a:moveTo>
                    <a:cubicBezTo>
                      <a:pt x="25" y="17"/>
                      <a:pt x="49" y="46"/>
                      <a:pt x="48" y="77"/>
                    </a:cubicBezTo>
                    <a:cubicBezTo>
                      <a:pt x="48" y="106"/>
                      <a:pt x="34" y="140"/>
                      <a:pt x="54" y="165"/>
                    </a:cubicBezTo>
                    <a:cubicBezTo>
                      <a:pt x="45" y="151"/>
                      <a:pt x="53" y="128"/>
                      <a:pt x="57" y="112"/>
                    </a:cubicBezTo>
                    <a:cubicBezTo>
                      <a:pt x="60" y="98"/>
                      <a:pt x="61" y="80"/>
                      <a:pt x="57" y="66"/>
                    </a:cubicBezTo>
                    <a:cubicBezTo>
                      <a:pt x="50" y="38"/>
                      <a:pt x="21" y="15"/>
                      <a:pt x="0" y="0"/>
                    </a:cubicBezTo>
                  </a:path>
                </a:pathLst>
              </a:custGeom>
              <a:solidFill>
                <a:srgbClr val="C68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3539" y="2992"/>
                <a:ext cx="227" cy="91"/>
              </a:xfrm>
              <a:custGeom>
                <a:avLst/>
                <a:gdLst>
                  <a:gd name="T0" fmla="*/ 0 w 91"/>
                  <a:gd name="T1" fmla="*/ 0 h 34"/>
                  <a:gd name="T2" fmla="*/ 2016 w 91"/>
                  <a:gd name="T3" fmla="*/ 918 h 34"/>
                  <a:gd name="T4" fmla="*/ 3522 w 91"/>
                  <a:gd name="T5" fmla="*/ 1440 h 34"/>
                  <a:gd name="T6" fmla="*/ 2016 w 91"/>
                  <a:gd name="T7" fmla="*/ 1692 h 34"/>
                  <a:gd name="T8" fmla="*/ 229 w 91"/>
                  <a:gd name="T9" fmla="*/ 1384 h 34"/>
                  <a:gd name="T10" fmla="*/ 1195 w 91"/>
                  <a:gd name="T11" fmla="*/ 1188 h 34"/>
                  <a:gd name="T12" fmla="*/ 654 w 91"/>
                  <a:gd name="T13" fmla="*/ 367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34"/>
                  <a:gd name="T23" fmla="*/ 91 w 91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34">
                    <a:moveTo>
                      <a:pt x="0" y="0"/>
                    </a:moveTo>
                    <a:cubicBezTo>
                      <a:pt x="17" y="4"/>
                      <a:pt x="34" y="12"/>
                      <a:pt x="52" y="18"/>
                    </a:cubicBezTo>
                    <a:cubicBezTo>
                      <a:pt x="62" y="21"/>
                      <a:pt x="83" y="21"/>
                      <a:pt x="91" y="28"/>
                    </a:cubicBezTo>
                    <a:cubicBezTo>
                      <a:pt x="79" y="34"/>
                      <a:pt x="64" y="33"/>
                      <a:pt x="52" y="33"/>
                    </a:cubicBezTo>
                    <a:cubicBezTo>
                      <a:pt x="37" y="32"/>
                      <a:pt x="20" y="32"/>
                      <a:pt x="6" y="27"/>
                    </a:cubicBezTo>
                    <a:cubicBezTo>
                      <a:pt x="13" y="27"/>
                      <a:pt x="27" y="30"/>
                      <a:pt x="31" y="23"/>
                    </a:cubicBezTo>
                    <a:cubicBezTo>
                      <a:pt x="35" y="14"/>
                      <a:pt x="23" y="10"/>
                      <a:pt x="17" y="7"/>
                    </a:cubicBezTo>
                  </a:path>
                </a:pathLst>
              </a:custGeom>
              <a:solidFill>
                <a:srgbClr val="C68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2013" y="2949"/>
                <a:ext cx="191" cy="83"/>
              </a:xfrm>
              <a:custGeom>
                <a:avLst/>
                <a:gdLst>
                  <a:gd name="T0" fmla="*/ 0 w 76"/>
                  <a:gd name="T1" fmla="*/ 1282 h 31"/>
                  <a:gd name="T2" fmla="*/ 1427 w 76"/>
                  <a:gd name="T3" fmla="*/ 616 h 31"/>
                  <a:gd name="T4" fmla="*/ 3031 w 76"/>
                  <a:gd name="T5" fmla="*/ 150 h 31"/>
                  <a:gd name="T6" fmla="*/ 2475 w 76"/>
                  <a:gd name="T7" fmla="*/ 1076 h 31"/>
                  <a:gd name="T8" fmla="*/ 241 w 76"/>
                  <a:gd name="T9" fmla="*/ 128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31"/>
                  <a:gd name="T17" fmla="*/ 76 w 7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31">
                    <a:moveTo>
                      <a:pt x="0" y="25"/>
                    </a:moveTo>
                    <a:cubicBezTo>
                      <a:pt x="10" y="24"/>
                      <a:pt x="25" y="15"/>
                      <a:pt x="36" y="12"/>
                    </a:cubicBezTo>
                    <a:cubicBezTo>
                      <a:pt x="46" y="9"/>
                      <a:pt x="67" y="0"/>
                      <a:pt x="76" y="3"/>
                    </a:cubicBezTo>
                    <a:cubicBezTo>
                      <a:pt x="70" y="6"/>
                      <a:pt x="44" y="14"/>
                      <a:pt x="62" y="21"/>
                    </a:cubicBezTo>
                    <a:cubicBezTo>
                      <a:pt x="57" y="27"/>
                      <a:pt x="9" y="31"/>
                      <a:pt x="6" y="25"/>
                    </a:cubicBezTo>
                  </a:path>
                </a:pathLst>
              </a:custGeom>
              <a:solidFill>
                <a:srgbClr val="C68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2656" y="2752"/>
                <a:ext cx="73" cy="171"/>
              </a:xfrm>
              <a:custGeom>
                <a:avLst/>
                <a:gdLst>
                  <a:gd name="T0" fmla="*/ 0 w 29"/>
                  <a:gd name="T1" fmla="*/ 1315 h 64"/>
                  <a:gd name="T2" fmla="*/ 1115 w 29"/>
                  <a:gd name="T3" fmla="*/ 0 h 64"/>
                  <a:gd name="T4" fmla="*/ 1007 w 29"/>
                  <a:gd name="T5" fmla="*/ 1315 h 64"/>
                  <a:gd name="T6" fmla="*/ 209 w 29"/>
                  <a:gd name="T7" fmla="*/ 3262 h 64"/>
                  <a:gd name="T8" fmla="*/ 609 w 29"/>
                  <a:gd name="T9" fmla="*/ 1643 h 64"/>
                  <a:gd name="T10" fmla="*/ 83 w 29"/>
                  <a:gd name="T11" fmla="*/ 137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64"/>
                  <a:gd name="T20" fmla="*/ 29 w 29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64">
                    <a:moveTo>
                      <a:pt x="0" y="26"/>
                    </a:moveTo>
                    <a:cubicBezTo>
                      <a:pt x="10" y="18"/>
                      <a:pt x="19" y="8"/>
                      <a:pt x="28" y="0"/>
                    </a:cubicBezTo>
                    <a:cubicBezTo>
                      <a:pt x="29" y="9"/>
                      <a:pt x="28" y="17"/>
                      <a:pt x="25" y="26"/>
                    </a:cubicBezTo>
                    <a:cubicBezTo>
                      <a:pt x="21" y="37"/>
                      <a:pt x="14" y="56"/>
                      <a:pt x="5" y="64"/>
                    </a:cubicBezTo>
                    <a:cubicBezTo>
                      <a:pt x="9" y="54"/>
                      <a:pt x="14" y="43"/>
                      <a:pt x="15" y="32"/>
                    </a:cubicBezTo>
                    <a:cubicBezTo>
                      <a:pt x="16" y="25"/>
                      <a:pt x="9" y="14"/>
                      <a:pt x="2" y="27"/>
                    </a:cubicBezTo>
                  </a:path>
                </a:pathLst>
              </a:custGeom>
              <a:solidFill>
                <a:srgbClr val="C68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1876" y="1325"/>
                <a:ext cx="968" cy="1750"/>
              </a:xfrm>
              <a:custGeom>
                <a:avLst/>
                <a:gdLst>
                  <a:gd name="T0" fmla="*/ 11423 w 387"/>
                  <a:gd name="T1" fmla="*/ 307 h 656"/>
                  <a:gd name="T2" fmla="*/ 13740 w 387"/>
                  <a:gd name="T3" fmla="*/ 8961 h 656"/>
                  <a:gd name="T4" fmla="*/ 14990 w 387"/>
                  <a:gd name="T5" fmla="*/ 17223 h 656"/>
                  <a:gd name="T6" fmla="*/ 14915 w 387"/>
                  <a:gd name="T7" fmla="*/ 18887 h 656"/>
                  <a:gd name="T8" fmla="*/ 14445 w 387"/>
                  <a:gd name="T9" fmla="*/ 24908 h 656"/>
                  <a:gd name="T10" fmla="*/ 7014 w 387"/>
                  <a:gd name="T11" fmla="*/ 30486 h 656"/>
                  <a:gd name="T12" fmla="*/ 5943 w 387"/>
                  <a:gd name="T13" fmla="*/ 30588 h 656"/>
                  <a:gd name="T14" fmla="*/ 5713 w 387"/>
                  <a:gd name="T15" fmla="*/ 30545 h 656"/>
                  <a:gd name="T16" fmla="*/ 5525 w 387"/>
                  <a:gd name="T17" fmla="*/ 30644 h 656"/>
                  <a:gd name="T18" fmla="*/ 833 w 387"/>
                  <a:gd name="T19" fmla="*/ 31399 h 656"/>
                  <a:gd name="T20" fmla="*/ 908 w 387"/>
                  <a:gd name="T21" fmla="*/ 18340 h 656"/>
                  <a:gd name="T22" fmla="*/ 1063 w 387"/>
                  <a:gd name="T23" fmla="*/ 17884 h 656"/>
                  <a:gd name="T24" fmla="*/ 1721 w 387"/>
                  <a:gd name="T25" fmla="*/ 14125 h 656"/>
                  <a:gd name="T26" fmla="*/ 2659 w 387"/>
                  <a:gd name="T27" fmla="*/ 10745 h 656"/>
                  <a:gd name="T28" fmla="*/ 6776 w 387"/>
                  <a:gd name="T29" fmla="*/ 3743 h 656"/>
                  <a:gd name="T30" fmla="*/ 11423 w 387"/>
                  <a:gd name="T31" fmla="*/ 307 h 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7"/>
                  <a:gd name="T49" fmla="*/ 0 h 656"/>
                  <a:gd name="T50" fmla="*/ 387 w 387"/>
                  <a:gd name="T51" fmla="*/ 656 h 65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7" h="656">
                    <a:moveTo>
                      <a:pt x="292" y="6"/>
                    </a:moveTo>
                    <a:cubicBezTo>
                      <a:pt x="335" y="13"/>
                      <a:pt x="376" y="67"/>
                      <a:pt x="351" y="177"/>
                    </a:cubicBezTo>
                    <a:cubicBezTo>
                      <a:pt x="369" y="222"/>
                      <a:pt x="385" y="289"/>
                      <a:pt x="383" y="340"/>
                    </a:cubicBezTo>
                    <a:cubicBezTo>
                      <a:pt x="382" y="363"/>
                      <a:pt x="381" y="373"/>
                      <a:pt x="381" y="373"/>
                    </a:cubicBezTo>
                    <a:cubicBezTo>
                      <a:pt x="385" y="402"/>
                      <a:pt x="387" y="463"/>
                      <a:pt x="369" y="492"/>
                    </a:cubicBezTo>
                    <a:cubicBezTo>
                      <a:pt x="352" y="522"/>
                      <a:pt x="301" y="595"/>
                      <a:pt x="179" y="602"/>
                    </a:cubicBezTo>
                    <a:cubicBezTo>
                      <a:pt x="169" y="602"/>
                      <a:pt x="161" y="603"/>
                      <a:pt x="152" y="604"/>
                    </a:cubicBezTo>
                    <a:cubicBezTo>
                      <a:pt x="150" y="604"/>
                      <a:pt x="148" y="603"/>
                      <a:pt x="146" y="603"/>
                    </a:cubicBezTo>
                    <a:cubicBezTo>
                      <a:pt x="144" y="603"/>
                      <a:pt x="143" y="605"/>
                      <a:pt x="141" y="605"/>
                    </a:cubicBezTo>
                    <a:cubicBezTo>
                      <a:pt x="50" y="619"/>
                      <a:pt x="29" y="656"/>
                      <a:pt x="21" y="620"/>
                    </a:cubicBezTo>
                    <a:cubicBezTo>
                      <a:pt x="12" y="580"/>
                      <a:pt x="0" y="411"/>
                      <a:pt x="23" y="362"/>
                    </a:cubicBezTo>
                    <a:cubicBezTo>
                      <a:pt x="25" y="358"/>
                      <a:pt x="27" y="353"/>
                      <a:pt x="27" y="353"/>
                    </a:cubicBezTo>
                    <a:cubicBezTo>
                      <a:pt x="28" y="338"/>
                      <a:pt x="34" y="286"/>
                      <a:pt x="44" y="279"/>
                    </a:cubicBezTo>
                    <a:cubicBezTo>
                      <a:pt x="45" y="266"/>
                      <a:pt x="51" y="244"/>
                      <a:pt x="68" y="212"/>
                    </a:cubicBezTo>
                    <a:cubicBezTo>
                      <a:pt x="86" y="179"/>
                      <a:pt x="126" y="118"/>
                      <a:pt x="173" y="74"/>
                    </a:cubicBezTo>
                    <a:cubicBezTo>
                      <a:pt x="220" y="29"/>
                      <a:pt x="250" y="0"/>
                      <a:pt x="292" y="6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2704" y="1608"/>
                <a:ext cx="50" cy="192"/>
              </a:xfrm>
              <a:custGeom>
                <a:avLst/>
                <a:gdLst>
                  <a:gd name="T0" fmla="*/ 158 w 20"/>
                  <a:gd name="T1" fmla="*/ 0 h 72"/>
                  <a:gd name="T2" fmla="*/ 783 w 20"/>
                  <a:gd name="T3" fmla="*/ 3640 h 72"/>
                  <a:gd name="T4" fmla="*/ 0 60000 65536"/>
                  <a:gd name="T5" fmla="*/ 0 60000 65536"/>
                  <a:gd name="T6" fmla="*/ 0 w 20"/>
                  <a:gd name="T7" fmla="*/ 0 h 72"/>
                  <a:gd name="T8" fmla="*/ 20 w 20"/>
                  <a:gd name="T9" fmla="*/ 72 h 7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" h="72">
                    <a:moveTo>
                      <a:pt x="4" y="0"/>
                    </a:moveTo>
                    <a:cubicBezTo>
                      <a:pt x="0" y="15"/>
                      <a:pt x="12" y="48"/>
                      <a:pt x="20" y="72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1978" y="2069"/>
                <a:ext cx="851" cy="251"/>
              </a:xfrm>
              <a:custGeom>
                <a:avLst/>
                <a:gdLst>
                  <a:gd name="T0" fmla="*/ 125 w 340"/>
                  <a:gd name="T1" fmla="*/ 0 h 94"/>
                  <a:gd name="T2" fmla="*/ 1805 w 340"/>
                  <a:gd name="T3" fmla="*/ 1768 h 94"/>
                  <a:gd name="T4" fmla="*/ 4831 w 340"/>
                  <a:gd name="T5" fmla="*/ 3103 h 94"/>
                  <a:gd name="T6" fmla="*/ 10995 w 340"/>
                  <a:gd name="T7" fmla="*/ 4013 h 94"/>
                  <a:gd name="T8" fmla="*/ 13343 w 340"/>
                  <a:gd name="T9" fmla="*/ 4721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"/>
                  <a:gd name="T16" fmla="*/ 0 h 94"/>
                  <a:gd name="T17" fmla="*/ 340 w 340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" h="94">
                    <a:moveTo>
                      <a:pt x="3" y="0"/>
                    </a:moveTo>
                    <a:cubicBezTo>
                      <a:pt x="0" y="9"/>
                      <a:pt x="18" y="25"/>
                      <a:pt x="46" y="35"/>
                    </a:cubicBezTo>
                    <a:cubicBezTo>
                      <a:pt x="73" y="46"/>
                      <a:pt x="94" y="52"/>
                      <a:pt x="123" y="61"/>
                    </a:cubicBezTo>
                    <a:cubicBezTo>
                      <a:pt x="173" y="76"/>
                      <a:pt x="228" y="74"/>
                      <a:pt x="280" y="79"/>
                    </a:cubicBezTo>
                    <a:cubicBezTo>
                      <a:pt x="301" y="81"/>
                      <a:pt x="334" y="94"/>
                      <a:pt x="340" y="93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49" name="Freeform 162"/>
              <p:cNvSpPr>
                <a:spLocks/>
              </p:cNvSpPr>
              <p:nvPr/>
            </p:nvSpPr>
            <p:spPr bwMode="auto">
              <a:xfrm>
                <a:off x="1936" y="2267"/>
                <a:ext cx="308" cy="666"/>
              </a:xfrm>
              <a:custGeom>
                <a:avLst/>
                <a:gdLst>
                  <a:gd name="T0" fmla="*/ 125 w 123"/>
                  <a:gd name="T1" fmla="*/ 0 h 250"/>
                  <a:gd name="T2" fmla="*/ 1460 w 123"/>
                  <a:gd name="T3" fmla="*/ 7963 h 250"/>
                  <a:gd name="T4" fmla="*/ 4835 w 123"/>
                  <a:gd name="T5" fmla="*/ 12590 h 250"/>
                  <a:gd name="T6" fmla="*/ 0 60000 65536"/>
                  <a:gd name="T7" fmla="*/ 0 60000 65536"/>
                  <a:gd name="T8" fmla="*/ 0 60000 65536"/>
                  <a:gd name="T9" fmla="*/ 0 w 123"/>
                  <a:gd name="T10" fmla="*/ 0 h 250"/>
                  <a:gd name="T11" fmla="*/ 123 w 123"/>
                  <a:gd name="T12" fmla="*/ 250 h 2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3" h="250">
                    <a:moveTo>
                      <a:pt x="3" y="0"/>
                    </a:moveTo>
                    <a:cubicBezTo>
                      <a:pt x="0" y="28"/>
                      <a:pt x="7" y="97"/>
                      <a:pt x="37" y="158"/>
                    </a:cubicBezTo>
                    <a:cubicBezTo>
                      <a:pt x="67" y="218"/>
                      <a:pt x="108" y="247"/>
                      <a:pt x="123" y="25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0" name="Freeform 163"/>
              <p:cNvSpPr>
                <a:spLocks/>
              </p:cNvSpPr>
              <p:nvPr/>
            </p:nvSpPr>
            <p:spPr bwMode="auto">
              <a:xfrm>
                <a:off x="2931" y="1243"/>
                <a:ext cx="923" cy="1837"/>
              </a:xfrm>
              <a:custGeom>
                <a:avLst/>
                <a:gdLst>
                  <a:gd name="T0" fmla="*/ 2942 w 369"/>
                  <a:gd name="T1" fmla="*/ 2069 h 689"/>
                  <a:gd name="T2" fmla="*/ 1458 w 369"/>
                  <a:gd name="T3" fmla="*/ 9852 h 689"/>
                  <a:gd name="T4" fmla="*/ 470 w 369"/>
                  <a:gd name="T5" fmla="*/ 16733 h 689"/>
                  <a:gd name="T6" fmla="*/ 1771 w 369"/>
                  <a:gd name="T7" fmla="*/ 20863 h 689"/>
                  <a:gd name="T8" fmla="*/ 4535 w 369"/>
                  <a:gd name="T9" fmla="*/ 25662 h 689"/>
                  <a:gd name="T10" fmla="*/ 4505 w 369"/>
                  <a:gd name="T11" fmla="*/ 30418 h 689"/>
                  <a:gd name="T12" fmla="*/ 6701 w 369"/>
                  <a:gd name="T13" fmla="*/ 31384 h 689"/>
                  <a:gd name="T14" fmla="*/ 8735 w 369"/>
                  <a:gd name="T15" fmla="*/ 32485 h 689"/>
                  <a:gd name="T16" fmla="*/ 13820 w 369"/>
                  <a:gd name="T17" fmla="*/ 34420 h 689"/>
                  <a:gd name="T18" fmla="*/ 14448 w 369"/>
                  <a:gd name="T19" fmla="*/ 24412 h 689"/>
                  <a:gd name="T20" fmla="*/ 14135 w 369"/>
                  <a:gd name="T21" fmla="*/ 21114 h 689"/>
                  <a:gd name="T22" fmla="*/ 14165 w 369"/>
                  <a:gd name="T23" fmla="*/ 20623 h 689"/>
                  <a:gd name="T24" fmla="*/ 12132 w 369"/>
                  <a:gd name="T25" fmla="*/ 11067 h 689"/>
                  <a:gd name="T26" fmla="*/ 2942 w 369"/>
                  <a:gd name="T27" fmla="*/ 2069 h 6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69"/>
                  <a:gd name="T43" fmla="*/ 0 h 689"/>
                  <a:gd name="T44" fmla="*/ 369 w 369"/>
                  <a:gd name="T45" fmla="*/ 689 h 6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69" h="689">
                    <a:moveTo>
                      <a:pt x="75" y="41"/>
                    </a:moveTo>
                    <a:cubicBezTo>
                      <a:pt x="50" y="55"/>
                      <a:pt x="25" y="79"/>
                      <a:pt x="37" y="195"/>
                    </a:cubicBezTo>
                    <a:cubicBezTo>
                      <a:pt x="29" y="204"/>
                      <a:pt x="0" y="262"/>
                      <a:pt x="12" y="331"/>
                    </a:cubicBezTo>
                    <a:cubicBezTo>
                      <a:pt x="23" y="401"/>
                      <a:pt x="45" y="413"/>
                      <a:pt x="45" y="413"/>
                    </a:cubicBezTo>
                    <a:cubicBezTo>
                      <a:pt x="70" y="438"/>
                      <a:pt x="114" y="466"/>
                      <a:pt x="116" y="508"/>
                    </a:cubicBezTo>
                    <a:cubicBezTo>
                      <a:pt x="119" y="551"/>
                      <a:pt x="94" y="577"/>
                      <a:pt x="115" y="602"/>
                    </a:cubicBezTo>
                    <a:cubicBezTo>
                      <a:pt x="136" y="627"/>
                      <a:pt x="160" y="622"/>
                      <a:pt x="171" y="621"/>
                    </a:cubicBezTo>
                    <a:cubicBezTo>
                      <a:pt x="176" y="629"/>
                      <a:pt x="177" y="627"/>
                      <a:pt x="223" y="643"/>
                    </a:cubicBezTo>
                    <a:cubicBezTo>
                      <a:pt x="270" y="659"/>
                      <a:pt x="341" y="689"/>
                      <a:pt x="353" y="681"/>
                    </a:cubicBezTo>
                    <a:cubicBezTo>
                      <a:pt x="365" y="673"/>
                      <a:pt x="369" y="523"/>
                      <a:pt x="369" y="483"/>
                    </a:cubicBezTo>
                    <a:cubicBezTo>
                      <a:pt x="369" y="443"/>
                      <a:pt x="365" y="418"/>
                      <a:pt x="361" y="418"/>
                    </a:cubicBezTo>
                    <a:cubicBezTo>
                      <a:pt x="361" y="416"/>
                      <a:pt x="362" y="411"/>
                      <a:pt x="362" y="408"/>
                    </a:cubicBezTo>
                    <a:cubicBezTo>
                      <a:pt x="362" y="367"/>
                      <a:pt x="357" y="296"/>
                      <a:pt x="310" y="219"/>
                    </a:cubicBezTo>
                    <a:cubicBezTo>
                      <a:pt x="261" y="137"/>
                      <a:pt x="158" y="0"/>
                      <a:pt x="75" y="41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3024" y="1616"/>
                <a:ext cx="62" cy="147"/>
              </a:xfrm>
              <a:custGeom>
                <a:avLst/>
                <a:gdLst>
                  <a:gd name="T0" fmla="*/ 947 w 25"/>
                  <a:gd name="T1" fmla="*/ 0 h 55"/>
                  <a:gd name="T2" fmla="*/ 0 w 25"/>
                  <a:gd name="T3" fmla="*/ 2806 h 55"/>
                  <a:gd name="T4" fmla="*/ 0 60000 65536"/>
                  <a:gd name="T5" fmla="*/ 0 60000 65536"/>
                  <a:gd name="T6" fmla="*/ 0 w 25"/>
                  <a:gd name="T7" fmla="*/ 0 h 55"/>
                  <a:gd name="T8" fmla="*/ 25 w 25"/>
                  <a:gd name="T9" fmla="*/ 55 h 5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55">
                    <a:moveTo>
                      <a:pt x="25" y="0"/>
                    </a:moveTo>
                    <a:cubicBezTo>
                      <a:pt x="18" y="21"/>
                      <a:pt x="8" y="43"/>
                      <a:pt x="0" y="55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3359" y="2357"/>
                <a:ext cx="475" cy="547"/>
              </a:xfrm>
              <a:custGeom>
                <a:avLst/>
                <a:gdLst>
                  <a:gd name="T0" fmla="*/ 0 w 190"/>
                  <a:gd name="T1" fmla="*/ 10294 h 205"/>
                  <a:gd name="T2" fmla="*/ 7420 w 190"/>
                  <a:gd name="T3" fmla="*/ 0 h 205"/>
                  <a:gd name="T4" fmla="*/ 0 60000 65536"/>
                  <a:gd name="T5" fmla="*/ 0 60000 65536"/>
                  <a:gd name="T6" fmla="*/ 0 w 190"/>
                  <a:gd name="T7" fmla="*/ 0 h 205"/>
                  <a:gd name="T8" fmla="*/ 190 w 190"/>
                  <a:gd name="T9" fmla="*/ 205 h 20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0" h="205">
                    <a:moveTo>
                      <a:pt x="0" y="203"/>
                    </a:moveTo>
                    <a:cubicBezTo>
                      <a:pt x="40" y="205"/>
                      <a:pt x="161" y="173"/>
                      <a:pt x="19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1961" y="2728"/>
                <a:ext cx="788" cy="315"/>
              </a:xfrm>
              <a:custGeom>
                <a:avLst/>
                <a:gdLst>
                  <a:gd name="T0" fmla="*/ 5681 w 315"/>
                  <a:gd name="T1" fmla="*/ 3863 h 118"/>
                  <a:gd name="T2" fmla="*/ 4618 w 315"/>
                  <a:gd name="T3" fmla="*/ 3956 h 118"/>
                  <a:gd name="T4" fmla="*/ 4380 w 315"/>
                  <a:gd name="T5" fmla="*/ 3919 h 118"/>
                  <a:gd name="T6" fmla="*/ 4193 w 315"/>
                  <a:gd name="T7" fmla="*/ 4012 h 118"/>
                  <a:gd name="T8" fmla="*/ 0 w 315"/>
                  <a:gd name="T9" fmla="*/ 5537 h 118"/>
                  <a:gd name="T10" fmla="*/ 8811 w 315"/>
                  <a:gd name="T11" fmla="*/ 4981 h 118"/>
                  <a:gd name="T12" fmla="*/ 12178 w 315"/>
                  <a:gd name="T13" fmla="*/ 0 h 118"/>
                  <a:gd name="T14" fmla="*/ 5681 w 315"/>
                  <a:gd name="T15" fmla="*/ 3863 h 1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118"/>
                  <a:gd name="T26" fmla="*/ 315 w 315"/>
                  <a:gd name="T27" fmla="*/ 118 h 1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118">
                    <a:moveTo>
                      <a:pt x="145" y="76"/>
                    </a:moveTo>
                    <a:cubicBezTo>
                      <a:pt x="135" y="76"/>
                      <a:pt x="127" y="77"/>
                      <a:pt x="118" y="78"/>
                    </a:cubicBezTo>
                    <a:cubicBezTo>
                      <a:pt x="116" y="78"/>
                      <a:pt x="114" y="77"/>
                      <a:pt x="112" y="77"/>
                    </a:cubicBezTo>
                    <a:cubicBezTo>
                      <a:pt x="110" y="77"/>
                      <a:pt x="109" y="79"/>
                      <a:pt x="107" y="79"/>
                    </a:cubicBezTo>
                    <a:cubicBezTo>
                      <a:pt x="45" y="89"/>
                      <a:pt x="15" y="109"/>
                      <a:pt x="0" y="109"/>
                    </a:cubicBezTo>
                    <a:cubicBezTo>
                      <a:pt x="27" y="118"/>
                      <a:pt x="138" y="108"/>
                      <a:pt x="225" y="98"/>
                    </a:cubicBezTo>
                    <a:cubicBezTo>
                      <a:pt x="315" y="88"/>
                      <a:pt x="307" y="23"/>
                      <a:pt x="311" y="0"/>
                    </a:cubicBezTo>
                    <a:cubicBezTo>
                      <a:pt x="283" y="32"/>
                      <a:pt x="232" y="71"/>
                      <a:pt x="145" y="76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4" name="Freeform 167"/>
              <p:cNvSpPr>
                <a:spLocks/>
              </p:cNvSpPr>
              <p:nvPr/>
            </p:nvSpPr>
            <p:spPr bwMode="auto">
              <a:xfrm>
                <a:off x="3031" y="2352"/>
                <a:ext cx="783" cy="776"/>
              </a:xfrm>
              <a:custGeom>
                <a:avLst/>
                <a:gdLst>
                  <a:gd name="T0" fmla="*/ 7172 w 313"/>
                  <a:gd name="T1" fmla="*/ 11469 h 291"/>
                  <a:gd name="T2" fmla="*/ 5138 w 313"/>
                  <a:gd name="T3" fmla="*/ 10376 h 291"/>
                  <a:gd name="T4" fmla="*/ 2942 w 313"/>
                  <a:gd name="T5" fmla="*/ 9408 h 291"/>
                  <a:gd name="T6" fmla="*/ 2972 w 313"/>
                  <a:gd name="T7" fmla="*/ 4643 h 291"/>
                  <a:gd name="T8" fmla="*/ 283 w 313"/>
                  <a:gd name="T9" fmla="*/ 0 h 291"/>
                  <a:gd name="T10" fmla="*/ 595 w 313"/>
                  <a:gd name="T11" fmla="*/ 5667 h 291"/>
                  <a:gd name="T12" fmla="*/ 595 w 313"/>
                  <a:gd name="T13" fmla="*/ 10467 h 291"/>
                  <a:gd name="T14" fmla="*/ 4931 w 313"/>
                  <a:gd name="T15" fmla="*/ 13048 h 291"/>
                  <a:gd name="T16" fmla="*/ 12210 w 313"/>
                  <a:gd name="T17" fmla="*/ 13448 h 291"/>
                  <a:gd name="T18" fmla="*/ 12260 w 313"/>
                  <a:gd name="T19" fmla="*/ 13405 h 291"/>
                  <a:gd name="T20" fmla="*/ 7172 w 313"/>
                  <a:gd name="T21" fmla="*/ 11469 h 29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3"/>
                  <a:gd name="T34" fmla="*/ 0 h 291"/>
                  <a:gd name="T35" fmla="*/ 313 w 313"/>
                  <a:gd name="T36" fmla="*/ 291 h 29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3" h="291">
                    <a:moveTo>
                      <a:pt x="183" y="227"/>
                    </a:moveTo>
                    <a:cubicBezTo>
                      <a:pt x="137" y="211"/>
                      <a:pt x="136" y="213"/>
                      <a:pt x="131" y="205"/>
                    </a:cubicBezTo>
                    <a:cubicBezTo>
                      <a:pt x="120" y="206"/>
                      <a:pt x="96" y="211"/>
                      <a:pt x="75" y="186"/>
                    </a:cubicBezTo>
                    <a:cubicBezTo>
                      <a:pt x="54" y="161"/>
                      <a:pt x="79" y="135"/>
                      <a:pt x="76" y="92"/>
                    </a:cubicBezTo>
                    <a:cubicBezTo>
                      <a:pt x="74" y="51"/>
                      <a:pt x="33" y="24"/>
                      <a:pt x="7" y="0"/>
                    </a:cubicBezTo>
                    <a:cubicBezTo>
                      <a:pt x="0" y="41"/>
                      <a:pt x="13" y="78"/>
                      <a:pt x="15" y="112"/>
                    </a:cubicBezTo>
                    <a:cubicBezTo>
                      <a:pt x="18" y="150"/>
                      <a:pt x="12" y="177"/>
                      <a:pt x="15" y="207"/>
                    </a:cubicBezTo>
                    <a:cubicBezTo>
                      <a:pt x="18" y="238"/>
                      <a:pt x="67" y="251"/>
                      <a:pt x="126" y="258"/>
                    </a:cubicBezTo>
                    <a:cubicBezTo>
                      <a:pt x="185" y="265"/>
                      <a:pt x="277" y="291"/>
                      <a:pt x="312" y="266"/>
                    </a:cubicBezTo>
                    <a:cubicBezTo>
                      <a:pt x="312" y="265"/>
                      <a:pt x="312" y="265"/>
                      <a:pt x="313" y="265"/>
                    </a:cubicBezTo>
                    <a:cubicBezTo>
                      <a:pt x="300" y="273"/>
                      <a:pt x="230" y="243"/>
                      <a:pt x="183" y="22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2171" y="1888"/>
                <a:ext cx="35" cy="85"/>
              </a:xfrm>
              <a:custGeom>
                <a:avLst/>
                <a:gdLst>
                  <a:gd name="T0" fmla="*/ 0 w 14"/>
                  <a:gd name="T1" fmla="*/ 0 h 32"/>
                  <a:gd name="T2" fmla="*/ 550 w 14"/>
                  <a:gd name="T3" fmla="*/ 1594 h 32"/>
                  <a:gd name="T4" fmla="*/ 0 60000 65536"/>
                  <a:gd name="T5" fmla="*/ 0 60000 65536"/>
                  <a:gd name="T6" fmla="*/ 0 w 14"/>
                  <a:gd name="T7" fmla="*/ 0 h 32"/>
                  <a:gd name="T8" fmla="*/ 14 w 14"/>
                  <a:gd name="T9" fmla="*/ 32 h 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32">
                    <a:moveTo>
                      <a:pt x="0" y="0"/>
                    </a:moveTo>
                    <a:cubicBezTo>
                      <a:pt x="0" y="11"/>
                      <a:pt x="3" y="25"/>
                      <a:pt x="14" y="3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2148" y="1947"/>
                <a:ext cx="33" cy="5"/>
              </a:xfrm>
              <a:custGeom>
                <a:avLst/>
                <a:gdLst>
                  <a:gd name="T0" fmla="*/ 541 w 13"/>
                  <a:gd name="T1" fmla="*/ 0 h 2"/>
                  <a:gd name="T2" fmla="*/ 0 w 13"/>
                  <a:gd name="T3" fmla="*/ 75 h 2"/>
                  <a:gd name="T4" fmla="*/ 0 60000 65536"/>
                  <a:gd name="T5" fmla="*/ 0 60000 65536"/>
                  <a:gd name="T6" fmla="*/ 0 w 13"/>
                  <a:gd name="T7" fmla="*/ 0 h 2"/>
                  <a:gd name="T8" fmla="*/ 13 w 13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" h="2">
                    <a:moveTo>
                      <a:pt x="13" y="0"/>
                    </a:moveTo>
                    <a:cubicBezTo>
                      <a:pt x="9" y="0"/>
                      <a:pt x="4" y="1"/>
                      <a:pt x="0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2261" y="1691"/>
                <a:ext cx="38" cy="64"/>
              </a:xfrm>
              <a:custGeom>
                <a:avLst/>
                <a:gdLst>
                  <a:gd name="T0" fmla="*/ 84 w 15"/>
                  <a:gd name="T1" fmla="*/ 0 h 24"/>
                  <a:gd name="T2" fmla="*/ 616 w 15"/>
                  <a:gd name="T3" fmla="*/ 1216 h 24"/>
                  <a:gd name="T4" fmla="*/ 0 60000 65536"/>
                  <a:gd name="T5" fmla="*/ 0 60000 65536"/>
                  <a:gd name="T6" fmla="*/ 0 w 15"/>
                  <a:gd name="T7" fmla="*/ 0 h 24"/>
                  <a:gd name="T8" fmla="*/ 15 w 15"/>
                  <a:gd name="T9" fmla="*/ 24 h 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" h="24">
                    <a:moveTo>
                      <a:pt x="2" y="0"/>
                    </a:moveTo>
                    <a:cubicBezTo>
                      <a:pt x="0" y="11"/>
                      <a:pt x="8" y="18"/>
                      <a:pt x="15" y="2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2256" y="1733"/>
                <a:ext cx="23" cy="19"/>
              </a:xfrm>
              <a:custGeom>
                <a:avLst/>
                <a:gdLst>
                  <a:gd name="T0" fmla="*/ 0 w 9"/>
                  <a:gd name="T1" fmla="*/ 383 h 7"/>
                  <a:gd name="T2" fmla="*/ 386 w 9"/>
                  <a:gd name="T3" fmla="*/ 0 h 7"/>
                  <a:gd name="T4" fmla="*/ 0 60000 65536"/>
                  <a:gd name="T5" fmla="*/ 0 60000 65536"/>
                  <a:gd name="T6" fmla="*/ 0 w 9"/>
                  <a:gd name="T7" fmla="*/ 0 h 7"/>
                  <a:gd name="T8" fmla="*/ 9 w 9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7">
                    <a:moveTo>
                      <a:pt x="0" y="7"/>
                    </a:moveTo>
                    <a:cubicBezTo>
                      <a:pt x="2" y="4"/>
                      <a:pt x="5" y="2"/>
                      <a:pt x="9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2506" y="1539"/>
                <a:ext cx="10" cy="74"/>
              </a:xfrm>
              <a:custGeom>
                <a:avLst/>
                <a:gdLst>
                  <a:gd name="T0" fmla="*/ 0 w 4"/>
                  <a:gd name="T1" fmla="*/ 0 h 28"/>
                  <a:gd name="T2" fmla="*/ 0 w 4"/>
                  <a:gd name="T3" fmla="*/ 1369 h 28"/>
                  <a:gd name="T4" fmla="*/ 0 60000 65536"/>
                  <a:gd name="T5" fmla="*/ 0 60000 65536"/>
                  <a:gd name="T6" fmla="*/ 0 w 4"/>
                  <a:gd name="T7" fmla="*/ 0 h 28"/>
                  <a:gd name="T8" fmla="*/ 4 w 4"/>
                  <a:gd name="T9" fmla="*/ 28 h 2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8">
                    <a:moveTo>
                      <a:pt x="0" y="0"/>
                    </a:moveTo>
                    <a:cubicBezTo>
                      <a:pt x="4" y="9"/>
                      <a:pt x="1" y="18"/>
                      <a:pt x="0" y="2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2511" y="1576"/>
                <a:ext cx="35" cy="5"/>
              </a:xfrm>
              <a:custGeom>
                <a:avLst/>
                <a:gdLst>
                  <a:gd name="T0" fmla="*/ 0 w 14"/>
                  <a:gd name="T1" fmla="*/ 75 h 2"/>
                  <a:gd name="T2" fmla="*/ 550 w 14"/>
                  <a:gd name="T3" fmla="*/ 0 h 2"/>
                  <a:gd name="T4" fmla="*/ 0 60000 65536"/>
                  <a:gd name="T5" fmla="*/ 0 60000 65536"/>
                  <a:gd name="T6" fmla="*/ 0 w 14"/>
                  <a:gd name="T7" fmla="*/ 0 h 2"/>
                  <a:gd name="T8" fmla="*/ 14 w 1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2">
                    <a:moveTo>
                      <a:pt x="0" y="2"/>
                    </a:moveTo>
                    <a:cubicBezTo>
                      <a:pt x="5" y="1"/>
                      <a:pt x="9" y="0"/>
                      <a:pt x="14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1" name="Freeform 174"/>
              <p:cNvSpPr>
                <a:spLocks/>
              </p:cNvSpPr>
              <p:nvPr/>
            </p:nvSpPr>
            <p:spPr bwMode="auto">
              <a:xfrm>
                <a:off x="2676" y="1475"/>
                <a:ext cx="13" cy="61"/>
              </a:xfrm>
              <a:custGeom>
                <a:avLst/>
                <a:gdLst>
                  <a:gd name="T0" fmla="*/ 229 w 5"/>
                  <a:gd name="T1" fmla="*/ 0 h 23"/>
                  <a:gd name="T2" fmla="*/ 0 w 5"/>
                  <a:gd name="T3" fmla="*/ 1140 h 23"/>
                  <a:gd name="T4" fmla="*/ 0 60000 65536"/>
                  <a:gd name="T5" fmla="*/ 0 60000 65536"/>
                  <a:gd name="T6" fmla="*/ 0 w 5"/>
                  <a:gd name="T7" fmla="*/ 0 h 23"/>
                  <a:gd name="T8" fmla="*/ 5 w 5"/>
                  <a:gd name="T9" fmla="*/ 23 h 2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23">
                    <a:moveTo>
                      <a:pt x="5" y="0"/>
                    </a:moveTo>
                    <a:cubicBezTo>
                      <a:pt x="5" y="8"/>
                      <a:pt x="3" y="16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2" name="Freeform 175"/>
              <p:cNvSpPr>
                <a:spLocks/>
              </p:cNvSpPr>
              <p:nvPr/>
            </p:nvSpPr>
            <p:spPr bwMode="auto">
              <a:xfrm>
                <a:off x="2686" y="1507"/>
                <a:ext cx="33" cy="13"/>
              </a:xfrm>
              <a:custGeom>
                <a:avLst/>
                <a:gdLst>
                  <a:gd name="T0" fmla="*/ 0 w 13"/>
                  <a:gd name="T1" fmla="*/ 0 h 5"/>
                  <a:gd name="T2" fmla="*/ 541 w 13"/>
                  <a:gd name="T3" fmla="*/ 229 h 5"/>
                  <a:gd name="T4" fmla="*/ 0 60000 65536"/>
                  <a:gd name="T5" fmla="*/ 0 60000 65536"/>
                  <a:gd name="T6" fmla="*/ 0 w 13"/>
                  <a:gd name="T7" fmla="*/ 0 h 5"/>
                  <a:gd name="T8" fmla="*/ 13 w 13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" h="5">
                    <a:moveTo>
                      <a:pt x="0" y="0"/>
                    </a:moveTo>
                    <a:cubicBezTo>
                      <a:pt x="4" y="1"/>
                      <a:pt x="9" y="3"/>
                      <a:pt x="13" y="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3" name="Freeform 176"/>
              <p:cNvSpPr>
                <a:spLocks/>
              </p:cNvSpPr>
              <p:nvPr/>
            </p:nvSpPr>
            <p:spPr bwMode="auto">
              <a:xfrm>
                <a:off x="2554" y="1392"/>
                <a:ext cx="15" cy="64"/>
              </a:xfrm>
              <a:custGeom>
                <a:avLst/>
                <a:gdLst>
                  <a:gd name="T0" fmla="*/ 50 w 6"/>
                  <a:gd name="T1" fmla="*/ 0 h 24"/>
                  <a:gd name="T2" fmla="*/ 233 w 6"/>
                  <a:gd name="T3" fmla="*/ 1216 h 24"/>
                  <a:gd name="T4" fmla="*/ 0 60000 65536"/>
                  <a:gd name="T5" fmla="*/ 0 60000 65536"/>
                  <a:gd name="T6" fmla="*/ 0 w 6"/>
                  <a:gd name="T7" fmla="*/ 0 h 24"/>
                  <a:gd name="T8" fmla="*/ 6 w 6"/>
                  <a:gd name="T9" fmla="*/ 24 h 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24">
                    <a:moveTo>
                      <a:pt x="1" y="0"/>
                    </a:moveTo>
                    <a:cubicBezTo>
                      <a:pt x="0" y="9"/>
                      <a:pt x="0" y="18"/>
                      <a:pt x="6" y="2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2531" y="1427"/>
                <a:ext cx="25" cy="5"/>
              </a:xfrm>
              <a:custGeom>
                <a:avLst/>
                <a:gdLst>
                  <a:gd name="T0" fmla="*/ 388 w 10"/>
                  <a:gd name="T1" fmla="*/ 45 h 2"/>
                  <a:gd name="T2" fmla="*/ 0 w 10"/>
                  <a:gd name="T3" fmla="*/ 75 h 2"/>
                  <a:gd name="T4" fmla="*/ 0 60000 65536"/>
                  <a:gd name="T5" fmla="*/ 0 60000 65536"/>
                  <a:gd name="T6" fmla="*/ 0 w 10"/>
                  <a:gd name="T7" fmla="*/ 0 h 2"/>
                  <a:gd name="T8" fmla="*/ 10 w 1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2">
                    <a:moveTo>
                      <a:pt x="10" y="1"/>
                    </a:moveTo>
                    <a:cubicBezTo>
                      <a:pt x="6" y="0"/>
                      <a:pt x="3" y="1"/>
                      <a:pt x="0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5" name="Freeform 178"/>
              <p:cNvSpPr>
                <a:spLocks/>
              </p:cNvSpPr>
              <p:nvPr/>
            </p:nvSpPr>
            <p:spPr bwMode="auto">
              <a:xfrm>
                <a:off x="2416" y="1731"/>
                <a:ext cx="18" cy="77"/>
              </a:xfrm>
              <a:custGeom>
                <a:avLst/>
                <a:gdLst>
                  <a:gd name="T0" fmla="*/ 0 w 7"/>
                  <a:gd name="T1" fmla="*/ 0 h 29"/>
                  <a:gd name="T2" fmla="*/ 172 w 7"/>
                  <a:gd name="T3" fmla="*/ 1439 h 29"/>
                  <a:gd name="T4" fmla="*/ 0 60000 65536"/>
                  <a:gd name="T5" fmla="*/ 0 60000 65536"/>
                  <a:gd name="T6" fmla="*/ 0 w 7"/>
                  <a:gd name="T7" fmla="*/ 0 h 29"/>
                  <a:gd name="T8" fmla="*/ 7 w 7"/>
                  <a:gd name="T9" fmla="*/ 29 h 2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29">
                    <a:moveTo>
                      <a:pt x="0" y="0"/>
                    </a:moveTo>
                    <a:cubicBezTo>
                      <a:pt x="7" y="7"/>
                      <a:pt x="5" y="20"/>
                      <a:pt x="4" y="2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2431" y="1773"/>
                <a:ext cx="28" cy="1"/>
              </a:xfrm>
              <a:custGeom>
                <a:avLst/>
                <a:gdLst>
                  <a:gd name="T0" fmla="*/ 0 w 11"/>
                  <a:gd name="T1" fmla="*/ 0 h 1"/>
                  <a:gd name="T2" fmla="*/ 461 w 11"/>
                  <a:gd name="T3" fmla="*/ 0 h 1"/>
                  <a:gd name="T4" fmla="*/ 0 60000 65536"/>
                  <a:gd name="T5" fmla="*/ 0 60000 65536"/>
                  <a:gd name="T6" fmla="*/ 0 w 11"/>
                  <a:gd name="T7" fmla="*/ 0 h 1"/>
                  <a:gd name="T8" fmla="*/ 11 w 1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">
                    <a:moveTo>
                      <a:pt x="0" y="0"/>
                    </a:moveTo>
                    <a:cubicBezTo>
                      <a:pt x="4" y="0"/>
                      <a:pt x="7" y="0"/>
                      <a:pt x="11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7" name="Freeform 180"/>
              <p:cNvSpPr>
                <a:spLocks/>
              </p:cNvSpPr>
              <p:nvPr/>
            </p:nvSpPr>
            <p:spPr bwMode="auto">
              <a:xfrm>
                <a:off x="2586" y="1667"/>
                <a:ext cx="35" cy="66"/>
              </a:xfrm>
              <a:custGeom>
                <a:avLst/>
                <a:gdLst>
                  <a:gd name="T0" fmla="*/ 50 w 14"/>
                  <a:gd name="T1" fmla="*/ 0 h 25"/>
                  <a:gd name="T2" fmla="*/ 550 w 14"/>
                  <a:gd name="T3" fmla="*/ 1212 h 25"/>
                  <a:gd name="T4" fmla="*/ 0 60000 65536"/>
                  <a:gd name="T5" fmla="*/ 0 60000 65536"/>
                  <a:gd name="T6" fmla="*/ 0 w 14"/>
                  <a:gd name="T7" fmla="*/ 0 h 25"/>
                  <a:gd name="T8" fmla="*/ 14 w 14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25">
                    <a:moveTo>
                      <a:pt x="1" y="0"/>
                    </a:moveTo>
                    <a:cubicBezTo>
                      <a:pt x="0" y="11"/>
                      <a:pt x="5" y="20"/>
                      <a:pt x="14" y="2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8" name="Freeform 181"/>
              <p:cNvSpPr>
                <a:spLocks/>
              </p:cNvSpPr>
              <p:nvPr/>
            </p:nvSpPr>
            <p:spPr bwMode="auto">
              <a:xfrm>
                <a:off x="2579" y="1720"/>
                <a:ext cx="20" cy="19"/>
              </a:xfrm>
              <a:custGeom>
                <a:avLst/>
                <a:gdLst>
                  <a:gd name="T0" fmla="*/ 313 w 8"/>
                  <a:gd name="T1" fmla="*/ 0 h 7"/>
                  <a:gd name="T2" fmla="*/ 0 w 8"/>
                  <a:gd name="T3" fmla="*/ 383 h 7"/>
                  <a:gd name="T4" fmla="*/ 0 60000 65536"/>
                  <a:gd name="T5" fmla="*/ 0 60000 65536"/>
                  <a:gd name="T6" fmla="*/ 0 w 8"/>
                  <a:gd name="T7" fmla="*/ 0 h 7"/>
                  <a:gd name="T8" fmla="*/ 8 w 8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7">
                    <a:moveTo>
                      <a:pt x="8" y="0"/>
                    </a:moveTo>
                    <a:cubicBezTo>
                      <a:pt x="5" y="2"/>
                      <a:pt x="2" y="4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2048" y="2027"/>
                <a:ext cx="28" cy="48"/>
              </a:xfrm>
              <a:custGeom>
                <a:avLst/>
                <a:gdLst>
                  <a:gd name="T0" fmla="*/ 51 w 11"/>
                  <a:gd name="T1" fmla="*/ 0 h 18"/>
                  <a:gd name="T2" fmla="*/ 461 w 11"/>
                  <a:gd name="T3" fmla="*/ 909 h 18"/>
                  <a:gd name="T4" fmla="*/ 0 60000 65536"/>
                  <a:gd name="T5" fmla="*/ 0 60000 65536"/>
                  <a:gd name="T6" fmla="*/ 0 w 11"/>
                  <a:gd name="T7" fmla="*/ 0 h 18"/>
                  <a:gd name="T8" fmla="*/ 11 w 11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8">
                    <a:moveTo>
                      <a:pt x="1" y="0"/>
                    </a:moveTo>
                    <a:cubicBezTo>
                      <a:pt x="0" y="7"/>
                      <a:pt x="4" y="14"/>
                      <a:pt x="11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0" name="Freeform 183"/>
              <p:cNvSpPr>
                <a:spLocks/>
              </p:cNvSpPr>
              <p:nvPr/>
            </p:nvSpPr>
            <p:spPr bwMode="auto">
              <a:xfrm>
                <a:off x="2046" y="2059"/>
                <a:ext cx="17" cy="10"/>
              </a:xfrm>
              <a:custGeom>
                <a:avLst/>
                <a:gdLst>
                  <a:gd name="T0" fmla="*/ 0 w 7"/>
                  <a:gd name="T1" fmla="*/ 158 h 4"/>
                  <a:gd name="T2" fmla="*/ 243 w 7"/>
                  <a:gd name="T3" fmla="*/ 45 h 4"/>
                  <a:gd name="T4" fmla="*/ 0 60000 65536"/>
                  <a:gd name="T5" fmla="*/ 0 60000 65536"/>
                  <a:gd name="T6" fmla="*/ 0 w 7"/>
                  <a:gd name="T7" fmla="*/ 0 h 4"/>
                  <a:gd name="T8" fmla="*/ 7 w 7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4">
                    <a:moveTo>
                      <a:pt x="0" y="4"/>
                    </a:moveTo>
                    <a:cubicBezTo>
                      <a:pt x="2" y="1"/>
                      <a:pt x="4" y="0"/>
                      <a:pt x="7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2324" y="1880"/>
                <a:ext cx="12" cy="67"/>
              </a:xfrm>
              <a:custGeom>
                <a:avLst/>
                <a:gdLst>
                  <a:gd name="T0" fmla="*/ 0 w 5"/>
                  <a:gd name="T1" fmla="*/ 0 h 25"/>
                  <a:gd name="T2" fmla="*/ 70 w 5"/>
                  <a:gd name="T3" fmla="*/ 1292 h 25"/>
                  <a:gd name="T4" fmla="*/ 0 60000 65536"/>
                  <a:gd name="T5" fmla="*/ 0 60000 65536"/>
                  <a:gd name="T6" fmla="*/ 0 w 5"/>
                  <a:gd name="T7" fmla="*/ 0 h 25"/>
                  <a:gd name="T8" fmla="*/ 5 w 5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25">
                    <a:moveTo>
                      <a:pt x="0" y="0"/>
                    </a:moveTo>
                    <a:cubicBezTo>
                      <a:pt x="5" y="6"/>
                      <a:pt x="4" y="18"/>
                      <a:pt x="2" y="2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2" name="Freeform 185"/>
              <p:cNvSpPr>
                <a:spLocks/>
              </p:cNvSpPr>
              <p:nvPr/>
            </p:nvSpPr>
            <p:spPr bwMode="auto">
              <a:xfrm>
                <a:off x="2334" y="1920"/>
                <a:ext cx="27" cy="3"/>
              </a:xfrm>
              <a:custGeom>
                <a:avLst/>
                <a:gdLst>
                  <a:gd name="T0" fmla="*/ 0 w 11"/>
                  <a:gd name="T1" fmla="*/ 81 h 1"/>
                  <a:gd name="T2" fmla="*/ 398 w 11"/>
                  <a:gd name="T3" fmla="*/ 81 h 1"/>
                  <a:gd name="T4" fmla="*/ 0 60000 65536"/>
                  <a:gd name="T5" fmla="*/ 0 60000 65536"/>
                  <a:gd name="T6" fmla="*/ 0 w 11"/>
                  <a:gd name="T7" fmla="*/ 0 h 1"/>
                  <a:gd name="T8" fmla="*/ 11 w 1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">
                    <a:moveTo>
                      <a:pt x="0" y="1"/>
                    </a:moveTo>
                    <a:cubicBezTo>
                      <a:pt x="3" y="0"/>
                      <a:pt x="7" y="0"/>
                      <a:pt x="11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3" name="Freeform 186"/>
              <p:cNvSpPr>
                <a:spLocks/>
              </p:cNvSpPr>
              <p:nvPr/>
            </p:nvSpPr>
            <p:spPr bwMode="auto">
              <a:xfrm>
                <a:off x="2369" y="2091"/>
                <a:ext cx="52" cy="24"/>
              </a:xfrm>
              <a:custGeom>
                <a:avLst/>
                <a:gdLst>
                  <a:gd name="T0" fmla="*/ 0 w 21"/>
                  <a:gd name="T1" fmla="*/ 363 h 9"/>
                  <a:gd name="T2" fmla="*/ 790 w 21"/>
                  <a:gd name="T3" fmla="*/ 0 h 9"/>
                  <a:gd name="T4" fmla="*/ 0 60000 65536"/>
                  <a:gd name="T5" fmla="*/ 0 60000 65536"/>
                  <a:gd name="T6" fmla="*/ 0 w 21"/>
                  <a:gd name="T7" fmla="*/ 0 h 9"/>
                  <a:gd name="T8" fmla="*/ 21 w 21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" h="9">
                    <a:moveTo>
                      <a:pt x="0" y="7"/>
                    </a:moveTo>
                    <a:cubicBezTo>
                      <a:pt x="7" y="9"/>
                      <a:pt x="16" y="4"/>
                      <a:pt x="21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4" name="Freeform 187"/>
              <p:cNvSpPr>
                <a:spLocks/>
              </p:cNvSpPr>
              <p:nvPr/>
            </p:nvSpPr>
            <p:spPr bwMode="auto">
              <a:xfrm>
                <a:off x="2401" y="2107"/>
                <a:ext cx="5" cy="21"/>
              </a:xfrm>
              <a:custGeom>
                <a:avLst/>
                <a:gdLst>
                  <a:gd name="T0" fmla="*/ 0 w 2"/>
                  <a:gd name="T1" fmla="*/ 0 h 8"/>
                  <a:gd name="T2" fmla="*/ 75 w 2"/>
                  <a:gd name="T3" fmla="*/ 378 h 8"/>
                  <a:gd name="T4" fmla="*/ 0 60000 65536"/>
                  <a:gd name="T5" fmla="*/ 0 60000 65536"/>
                  <a:gd name="T6" fmla="*/ 0 w 2"/>
                  <a:gd name="T7" fmla="*/ 0 h 8"/>
                  <a:gd name="T8" fmla="*/ 2 w 2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8">
                    <a:moveTo>
                      <a:pt x="0" y="0"/>
                    </a:moveTo>
                    <a:cubicBezTo>
                      <a:pt x="1" y="3"/>
                      <a:pt x="2" y="6"/>
                      <a:pt x="2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2259" y="2069"/>
                <a:ext cx="5" cy="51"/>
              </a:xfrm>
              <a:custGeom>
                <a:avLst/>
                <a:gdLst>
                  <a:gd name="T0" fmla="*/ 75 w 2"/>
                  <a:gd name="T1" fmla="*/ 0 h 19"/>
                  <a:gd name="T2" fmla="*/ 75 w 2"/>
                  <a:gd name="T3" fmla="*/ 988 h 19"/>
                  <a:gd name="T4" fmla="*/ 0 60000 65536"/>
                  <a:gd name="T5" fmla="*/ 0 60000 65536"/>
                  <a:gd name="T6" fmla="*/ 0 w 2"/>
                  <a:gd name="T7" fmla="*/ 0 h 19"/>
                  <a:gd name="T8" fmla="*/ 2 w 2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9">
                    <a:moveTo>
                      <a:pt x="2" y="0"/>
                    </a:moveTo>
                    <a:cubicBezTo>
                      <a:pt x="0" y="6"/>
                      <a:pt x="0" y="13"/>
                      <a:pt x="2" y="1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2244" y="2107"/>
                <a:ext cx="17" cy="1"/>
              </a:xfrm>
              <a:custGeom>
                <a:avLst/>
                <a:gdLst>
                  <a:gd name="T0" fmla="*/ 243 w 7"/>
                  <a:gd name="T1" fmla="*/ 0 h 1"/>
                  <a:gd name="T2" fmla="*/ 0 w 7"/>
                  <a:gd name="T3" fmla="*/ 0 h 1"/>
                  <a:gd name="T4" fmla="*/ 0 60000 65536"/>
                  <a:gd name="T5" fmla="*/ 0 60000 65536"/>
                  <a:gd name="T6" fmla="*/ 0 w 7"/>
                  <a:gd name="T7" fmla="*/ 0 h 1"/>
                  <a:gd name="T8" fmla="*/ 7 w 7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1">
                    <a:moveTo>
                      <a:pt x="7" y="0"/>
                    </a:move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2481" y="1893"/>
                <a:ext cx="10" cy="62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1213 h 23"/>
                  <a:gd name="T4" fmla="*/ 0 60000 65536"/>
                  <a:gd name="T5" fmla="*/ 0 60000 65536"/>
                  <a:gd name="T6" fmla="*/ 0 w 4"/>
                  <a:gd name="T7" fmla="*/ 0 h 23"/>
                  <a:gd name="T8" fmla="*/ 4 w 4"/>
                  <a:gd name="T9" fmla="*/ 23 h 2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3">
                    <a:moveTo>
                      <a:pt x="0" y="0"/>
                    </a:moveTo>
                    <a:cubicBezTo>
                      <a:pt x="4" y="7"/>
                      <a:pt x="4" y="16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2491" y="1925"/>
                <a:ext cx="25" cy="6"/>
              </a:xfrm>
              <a:custGeom>
                <a:avLst/>
                <a:gdLst>
                  <a:gd name="T0" fmla="*/ 0 w 10"/>
                  <a:gd name="T1" fmla="*/ 162 h 2"/>
                  <a:gd name="T2" fmla="*/ 388 w 10"/>
                  <a:gd name="T3" fmla="*/ 81 h 2"/>
                  <a:gd name="T4" fmla="*/ 0 60000 65536"/>
                  <a:gd name="T5" fmla="*/ 0 60000 65536"/>
                  <a:gd name="T6" fmla="*/ 0 w 10"/>
                  <a:gd name="T7" fmla="*/ 0 h 2"/>
                  <a:gd name="T8" fmla="*/ 10 w 1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2">
                    <a:moveTo>
                      <a:pt x="0" y="2"/>
                    </a:moveTo>
                    <a:cubicBezTo>
                      <a:pt x="3" y="1"/>
                      <a:pt x="6" y="0"/>
                      <a:pt x="10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79" name="Freeform 192"/>
              <p:cNvSpPr>
                <a:spLocks/>
              </p:cNvSpPr>
              <p:nvPr/>
            </p:nvSpPr>
            <p:spPr bwMode="auto">
              <a:xfrm>
                <a:off x="2601" y="1840"/>
                <a:ext cx="35" cy="24"/>
              </a:xfrm>
              <a:custGeom>
                <a:avLst/>
                <a:gdLst>
                  <a:gd name="T0" fmla="*/ 0 w 14"/>
                  <a:gd name="T1" fmla="*/ 397 h 9"/>
                  <a:gd name="T2" fmla="*/ 550 w 14"/>
                  <a:gd name="T3" fmla="*/ 0 h 9"/>
                  <a:gd name="T4" fmla="*/ 0 60000 65536"/>
                  <a:gd name="T5" fmla="*/ 0 60000 65536"/>
                  <a:gd name="T6" fmla="*/ 0 w 14"/>
                  <a:gd name="T7" fmla="*/ 0 h 9"/>
                  <a:gd name="T8" fmla="*/ 14 w 14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9">
                    <a:moveTo>
                      <a:pt x="0" y="8"/>
                    </a:moveTo>
                    <a:cubicBezTo>
                      <a:pt x="6" y="9"/>
                      <a:pt x="13" y="7"/>
                      <a:pt x="14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2624" y="1859"/>
                <a:ext cx="7" cy="24"/>
              </a:xfrm>
              <a:custGeom>
                <a:avLst/>
                <a:gdLst>
                  <a:gd name="T0" fmla="*/ 0 w 3"/>
                  <a:gd name="T1" fmla="*/ 0 h 9"/>
                  <a:gd name="T2" fmla="*/ 86 w 3"/>
                  <a:gd name="T3" fmla="*/ 456 h 9"/>
                  <a:gd name="T4" fmla="*/ 0 60000 65536"/>
                  <a:gd name="T5" fmla="*/ 0 60000 65536"/>
                  <a:gd name="T6" fmla="*/ 0 w 3"/>
                  <a:gd name="T7" fmla="*/ 0 h 9"/>
                  <a:gd name="T8" fmla="*/ 3 w 3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9">
                    <a:moveTo>
                      <a:pt x="0" y="0"/>
                    </a:moveTo>
                    <a:cubicBezTo>
                      <a:pt x="1" y="3"/>
                      <a:pt x="2" y="6"/>
                      <a:pt x="3" y="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2581" y="2048"/>
                <a:ext cx="50" cy="13"/>
              </a:xfrm>
              <a:custGeom>
                <a:avLst/>
                <a:gdLst>
                  <a:gd name="T0" fmla="*/ 0 w 20"/>
                  <a:gd name="T1" fmla="*/ 55 h 5"/>
                  <a:gd name="T2" fmla="*/ 783 w 20"/>
                  <a:gd name="T3" fmla="*/ 0 h 5"/>
                  <a:gd name="T4" fmla="*/ 0 60000 65536"/>
                  <a:gd name="T5" fmla="*/ 0 60000 65536"/>
                  <a:gd name="T6" fmla="*/ 0 w 20"/>
                  <a:gd name="T7" fmla="*/ 0 h 5"/>
                  <a:gd name="T8" fmla="*/ 20 w 20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" h="5">
                    <a:moveTo>
                      <a:pt x="0" y="1"/>
                    </a:moveTo>
                    <a:cubicBezTo>
                      <a:pt x="5" y="5"/>
                      <a:pt x="14" y="2"/>
                      <a:pt x="2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2606" y="2056"/>
                <a:ext cx="1" cy="24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456 h 9"/>
                  <a:gd name="T4" fmla="*/ 0 60000 65536"/>
                  <a:gd name="T5" fmla="*/ 0 60000 65536"/>
                  <a:gd name="T6" fmla="*/ 0 w 1"/>
                  <a:gd name="T7" fmla="*/ 0 h 9"/>
                  <a:gd name="T8" fmla="*/ 1 w 1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9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2691" y="1917"/>
                <a:ext cx="8" cy="48"/>
              </a:xfrm>
              <a:custGeom>
                <a:avLst/>
                <a:gdLst>
                  <a:gd name="T0" fmla="*/ 93 w 3"/>
                  <a:gd name="T1" fmla="*/ 0 h 18"/>
                  <a:gd name="T2" fmla="*/ 0 w 3"/>
                  <a:gd name="T3" fmla="*/ 909 h 18"/>
                  <a:gd name="T4" fmla="*/ 0 60000 65536"/>
                  <a:gd name="T5" fmla="*/ 0 60000 65536"/>
                  <a:gd name="T6" fmla="*/ 0 w 3"/>
                  <a:gd name="T7" fmla="*/ 0 h 18"/>
                  <a:gd name="T8" fmla="*/ 3 w 3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8">
                    <a:moveTo>
                      <a:pt x="2" y="0"/>
                    </a:moveTo>
                    <a:cubicBezTo>
                      <a:pt x="3" y="6"/>
                      <a:pt x="1" y="12"/>
                      <a:pt x="0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2696" y="1949"/>
                <a:ext cx="20" cy="1"/>
              </a:xfrm>
              <a:custGeom>
                <a:avLst/>
                <a:gdLst>
                  <a:gd name="T0" fmla="*/ 0 w 8"/>
                  <a:gd name="T1" fmla="*/ 0 h 1"/>
                  <a:gd name="T2" fmla="*/ 313 w 8"/>
                  <a:gd name="T3" fmla="*/ 0 h 1"/>
                  <a:gd name="T4" fmla="*/ 0 60000 65536"/>
                  <a:gd name="T5" fmla="*/ 0 60000 65536"/>
                  <a:gd name="T6" fmla="*/ 0 w 8"/>
                  <a:gd name="T7" fmla="*/ 0 h 1"/>
                  <a:gd name="T8" fmla="*/ 8 w 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">
                    <a:moveTo>
                      <a:pt x="0" y="0"/>
                    </a:moveTo>
                    <a:cubicBezTo>
                      <a:pt x="3" y="0"/>
                      <a:pt x="6" y="0"/>
                      <a:pt x="8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2711" y="2181"/>
                <a:ext cx="20" cy="43"/>
              </a:xfrm>
              <a:custGeom>
                <a:avLst/>
                <a:gdLst>
                  <a:gd name="T0" fmla="*/ 263 w 8"/>
                  <a:gd name="T1" fmla="*/ 0 h 16"/>
                  <a:gd name="T2" fmla="*/ 0 w 8"/>
                  <a:gd name="T3" fmla="*/ 839 h 16"/>
                  <a:gd name="T4" fmla="*/ 0 60000 65536"/>
                  <a:gd name="T5" fmla="*/ 0 60000 65536"/>
                  <a:gd name="T6" fmla="*/ 0 w 8"/>
                  <a:gd name="T7" fmla="*/ 0 h 16"/>
                  <a:gd name="T8" fmla="*/ 8 w 8"/>
                  <a:gd name="T9" fmla="*/ 16 h 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6">
                    <a:moveTo>
                      <a:pt x="7" y="0"/>
                    </a:moveTo>
                    <a:cubicBezTo>
                      <a:pt x="8" y="5"/>
                      <a:pt x="5" y="13"/>
                      <a:pt x="0" y="1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2726" y="2213"/>
                <a:ext cx="15" cy="11"/>
              </a:xfrm>
              <a:custGeom>
                <a:avLst/>
                <a:gdLst>
                  <a:gd name="T0" fmla="*/ 0 w 6"/>
                  <a:gd name="T1" fmla="*/ 0 h 4"/>
                  <a:gd name="T2" fmla="*/ 233 w 6"/>
                  <a:gd name="T3" fmla="*/ 228 h 4"/>
                  <a:gd name="T4" fmla="*/ 0 60000 65536"/>
                  <a:gd name="T5" fmla="*/ 0 60000 65536"/>
                  <a:gd name="T6" fmla="*/ 0 w 6"/>
                  <a:gd name="T7" fmla="*/ 0 h 4"/>
                  <a:gd name="T8" fmla="*/ 6 w 6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4">
                    <a:moveTo>
                      <a:pt x="0" y="0"/>
                    </a:moveTo>
                    <a:cubicBezTo>
                      <a:pt x="2" y="1"/>
                      <a:pt x="4" y="3"/>
                      <a:pt x="6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2529" y="2200"/>
                <a:ext cx="40" cy="13"/>
              </a:xfrm>
              <a:custGeom>
                <a:avLst/>
                <a:gdLst>
                  <a:gd name="T0" fmla="*/ 0 w 16"/>
                  <a:gd name="T1" fmla="*/ 88 h 5"/>
                  <a:gd name="T2" fmla="*/ 625 w 16"/>
                  <a:gd name="T3" fmla="*/ 0 h 5"/>
                  <a:gd name="T4" fmla="*/ 0 60000 65536"/>
                  <a:gd name="T5" fmla="*/ 0 60000 65536"/>
                  <a:gd name="T6" fmla="*/ 0 w 16"/>
                  <a:gd name="T7" fmla="*/ 0 h 5"/>
                  <a:gd name="T8" fmla="*/ 16 w 16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" h="5">
                    <a:moveTo>
                      <a:pt x="0" y="2"/>
                    </a:moveTo>
                    <a:cubicBezTo>
                      <a:pt x="4" y="5"/>
                      <a:pt x="11" y="2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2551" y="2211"/>
                <a:ext cx="1" cy="18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303 h 7"/>
                  <a:gd name="T4" fmla="*/ 0 60000 65536"/>
                  <a:gd name="T5" fmla="*/ 0 60000 65536"/>
                  <a:gd name="T6" fmla="*/ 0 w 1"/>
                  <a:gd name="T7" fmla="*/ 0 h 7"/>
                  <a:gd name="T8" fmla="*/ 1 w 1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">
                    <a:moveTo>
                      <a:pt x="0" y="0"/>
                    </a:moveTo>
                    <a:cubicBezTo>
                      <a:pt x="0" y="2"/>
                      <a:pt x="0" y="4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2086" y="2237"/>
                <a:ext cx="55" cy="14"/>
              </a:xfrm>
              <a:custGeom>
                <a:avLst/>
                <a:gdLst>
                  <a:gd name="T0" fmla="*/ 0 w 22"/>
                  <a:gd name="T1" fmla="*/ 305 h 5"/>
                  <a:gd name="T2" fmla="*/ 858 w 22"/>
                  <a:gd name="T3" fmla="*/ 62 h 5"/>
                  <a:gd name="T4" fmla="*/ 0 60000 65536"/>
                  <a:gd name="T5" fmla="*/ 0 60000 65536"/>
                  <a:gd name="T6" fmla="*/ 0 w 22"/>
                  <a:gd name="T7" fmla="*/ 0 h 5"/>
                  <a:gd name="T8" fmla="*/ 22 w 2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2" h="5">
                    <a:moveTo>
                      <a:pt x="0" y="5"/>
                    </a:moveTo>
                    <a:cubicBezTo>
                      <a:pt x="6" y="0"/>
                      <a:pt x="15" y="0"/>
                      <a:pt x="22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2108" y="2224"/>
                <a:ext cx="5" cy="16"/>
              </a:xfrm>
              <a:custGeom>
                <a:avLst/>
                <a:gdLst>
                  <a:gd name="T0" fmla="*/ 0 w 2"/>
                  <a:gd name="T1" fmla="*/ 0 h 6"/>
                  <a:gd name="T2" fmla="*/ 75 w 2"/>
                  <a:gd name="T3" fmla="*/ 307 h 6"/>
                  <a:gd name="T4" fmla="*/ 0 60000 65536"/>
                  <a:gd name="T5" fmla="*/ 0 60000 65536"/>
                  <a:gd name="T6" fmla="*/ 0 w 2"/>
                  <a:gd name="T7" fmla="*/ 0 h 6"/>
                  <a:gd name="T8" fmla="*/ 2 w 2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2" y="4"/>
                      <a:pt x="2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2331" y="2283"/>
                <a:ext cx="8" cy="37"/>
              </a:xfrm>
              <a:custGeom>
                <a:avLst/>
                <a:gdLst>
                  <a:gd name="T0" fmla="*/ 0 w 3"/>
                  <a:gd name="T1" fmla="*/ 0 h 14"/>
                  <a:gd name="T2" fmla="*/ 0 w 3"/>
                  <a:gd name="T3" fmla="*/ 685 h 14"/>
                  <a:gd name="T4" fmla="*/ 0 60000 65536"/>
                  <a:gd name="T5" fmla="*/ 0 60000 65536"/>
                  <a:gd name="T6" fmla="*/ 0 w 3"/>
                  <a:gd name="T7" fmla="*/ 0 h 14"/>
                  <a:gd name="T8" fmla="*/ 3 w 3"/>
                  <a:gd name="T9" fmla="*/ 14 h 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4">
                    <a:moveTo>
                      <a:pt x="0" y="0"/>
                    </a:moveTo>
                    <a:cubicBezTo>
                      <a:pt x="3" y="3"/>
                      <a:pt x="3" y="10"/>
                      <a:pt x="0" y="1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80" name="Group 205"/>
            <p:cNvGrpSpPr>
              <a:grpSpLocks/>
            </p:cNvGrpSpPr>
            <p:nvPr/>
          </p:nvGrpSpPr>
          <p:grpSpPr bwMode="auto">
            <a:xfrm>
              <a:off x="1931" y="1395"/>
              <a:ext cx="1875" cy="1610"/>
              <a:chOff x="1931" y="1395"/>
              <a:chExt cx="1875" cy="1610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2336" y="2304"/>
                <a:ext cx="28" cy="3"/>
              </a:xfrm>
              <a:custGeom>
                <a:avLst/>
                <a:gdLst>
                  <a:gd name="T0" fmla="*/ 0 w 11"/>
                  <a:gd name="T1" fmla="*/ 81 h 1"/>
                  <a:gd name="T2" fmla="*/ 461 w 11"/>
                  <a:gd name="T3" fmla="*/ 0 h 1"/>
                  <a:gd name="T4" fmla="*/ 0 60000 65536"/>
                  <a:gd name="T5" fmla="*/ 0 60000 65536"/>
                  <a:gd name="T6" fmla="*/ 0 w 11"/>
                  <a:gd name="T7" fmla="*/ 0 h 1"/>
                  <a:gd name="T8" fmla="*/ 11 w 1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">
                    <a:moveTo>
                      <a:pt x="0" y="1"/>
                    </a:moveTo>
                    <a:cubicBezTo>
                      <a:pt x="3" y="1"/>
                      <a:pt x="7" y="0"/>
                      <a:pt x="11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2504" y="2307"/>
                <a:ext cx="50" cy="24"/>
              </a:xfrm>
              <a:custGeom>
                <a:avLst/>
                <a:gdLst>
                  <a:gd name="T0" fmla="*/ 0 w 20"/>
                  <a:gd name="T1" fmla="*/ 0 h 9"/>
                  <a:gd name="T2" fmla="*/ 783 w 20"/>
                  <a:gd name="T3" fmla="*/ 456 h 9"/>
                  <a:gd name="T4" fmla="*/ 0 60000 65536"/>
                  <a:gd name="T5" fmla="*/ 0 60000 65536"/>
                  <a:gd name="T6" fmla="*/ 0 w 20"/>
                  <a:gd name="T7" fmla="*/ 0 h 9"/>
                  <a:gd name="T8" fmla="*/ 20 w 20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" h="9">
                    <a:moveTo>
                      <a:pt x="0" y="0"/>
                    </a:moveTo>
                    <a:cubicBezTo>
                      <a:pt x="7" y="0"/>
                      <a:pt x="15" y="3"/>
                      <a:pt x="20" y="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2541" y="2301"/>
                <a:ext cx="18" cy="16"/>
              </a:xfrm>
              <a:custGeom>
                <a:avLst/>
                <a:gdLst>
                  <a:gd name="T0" fmla="*/ 0 w 7"/>
                  <a:gd name="T1" fmla="*/ 307 h 6"/>
                  <a:gd name="T2" fmla="*/ 303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0" y="6"/>
                    </a:moveTo>
                    <a:cubicBezTo>
                      <a:pt x="1" y="3"/>
                      <a:pt x="4" y="2"/>
                      <a:pt x="7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2674" y="2365"/>
                <a:ext cx="10" cy="35"/>
              </a:xfrm>
              <a:custGeom>
                <a:avLst/>
                <a:gdLst>
                  <a:gd name="T0" fmla="*/ 0 w 4"/>
                  <a:gd name="T1" fmla="*/ 0 h 13"/>
                  <a:gd name="T2" fmla="*/ 108 w 4"/>
                  <a:gd name="T3" fmla="*/ 681 h 13"/>
                  <a:gd name="T4" fmla="*/ 0 60000 65536"/>
                  <a:gd name="T5" fmla="*/ 0 60000 65536"/>
                  <a:gd name="T6" fmla="*/ 0 w 4"/>
                  <a:gd name="T7" fmla="*/ 0 h 13"/>
                  <a:gd name="T8" fmla="*/ 4 w 4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3">
                    <a:moveTo>
                      <a:pt x="0" y="0"/>
                    </a:moveTo>
                    <a:cubicBezTo>
                      <a:pt x="2" y="4"/>
                      <a:pt x="4" y="8"/>
                      <a:pt x="3" y="1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2684" y="2381"/>
                <a:ext cx="20" cy="8"/>
              </a:xfrm>
              <a:custGeom>
                <a:avLst/>
                <a:gdLst>
                  <a:gd name="T0" fmla="*/ 0 w 8"/>
                  <a:gd name="T1" fmla="*/ 149 h 3"/>
                  <a:gd name="T2" fmla="*/ 313 w 8"/>
                  <a:gd name="T3" fmla="*/ 0 h 3"/>
                  <a:gd name="T4" fmla="*/ 0 60000 65536"/>
                  <a:gd name="T5" fmla="*/ 0 60000 65536"/>
                  <a:gd name="T6" fmla="*/ 0 w 8"/>
                  <a:gd name="T7" fmla="*/ 0 h 3"/>
                  <a:gd name="T8" fmla="*/ 8 w 8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3">
                    <a:moveTo>
                      <a:pt x="0" y="3"/>
                    </a:moveTo>
                    <a:cubicBezTo>
                      <a:pt x="2" y="0"/>
                      <a:pt x="5" y="0"/>
                      <a:pt x="8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2779" y="2469"/>
                <a:ext cx="15" cy="54"/>
              </a:xfrm>
              <a:custGeom>
                <a:avLst/>
                <a:gdLst>
                  <a:gd name="T0" fmla="*/ 158 w 6"/>
                  <a:gd name="T1" fmla="*/ 0 h 20"/>
                  <a:gd name="T2" fmla="*/ 0 w 6"/>
                  <a:gd name="T3" fmla="*/ 1064 h 20"/>
                  <a:gd name="T4" fmla="*/ 0 60000 65536"/>
                  <a:gd name="T5" fmla="*/ 0 60000 65536"/>
                  <a:gd name="T6" fmla="*/ 0 w 6"/>
                  <a:gd name="T7" fmla="*/ 0 h 20"/>
                  <a:gd name="T8" fmla="*/ 6 w 6"/>
                  <a:gd name="T9" fmla="*/ 20 h 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20">
                    <a:moveTo>
                      <a:pt x="4" y="0"/>
                    </a:moveTo>
                    <a:cubicBezTo>
                      <a:pt x="6" y="7"/>
                      <a:pt x="5" y="14"/>
                      <a:pt x="0" y="2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2791" y="2504"/>
                <a:ext cx="18" cy="5"/>
              </a:xfrm>
              <a:custGeom>
                <a:avLst/>
                <a:gdLst>
                  <a:gd name="T0" fmla="*/ 0 w 7"/>
                  <a:gd name="T1" fmla="*/ 45 h 2"/>
                  <a:gd name="T2" fmla="*/ 303 w 7"/>
                  <a:gd name="T3" fmla="*/ 75 h 2"/>
                  <a:gd name="T4" fmla="*/ 0 60000 65536"/>
                  <a:gd name="T5" fmla="*/ 0 60000 65536"/>
                  <a:gd name="T6" fmla="*/ 0 w 7"/>
                  <a:gd name="T7" fmla="*/ 0 h 2"/>
                  <a:gd name="T8" fmla="*/ 7 w 7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2">
                    <a:moveTo>
                      <a:pt x="0" y="1"/>
                    </a:moveTo>
                    <a:cubicBezTo>
                      <a:pt x="2" y="0"/>
                      <a:pt x="5" y="1"/>
                      <a:pt x="7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2449" y="2395"/>
                <a:ext cx="17" cy="32"/>
              </a:xfrm>
              <a:custGeom>
                <a:avLst/>
                <a:gdLst>
                  <a:gd name="T0" fmla="*/ 0 w 7"/>
                  <a:gd name="T1" fmla="*/ 0 h 12"/>
                  <a:gd name="T2" fmla="*/ 243 w 7"/>
                  <a:gd name="T3" fmla="*/ 605 h 12"/>
                  <a:gd name="T4" fmla="*/ 0 60000 65536"/>
                  <a:gd name="T5" fmla="*/ 0 60000 65536"/>
                  <a:gd name="T6" fmla="*/ 0 w 7"/>
                  <a:gd name="T7" fmla="*/ 0 h 12"/>
                  <a:gd name="T8" fmla="*/ 7 w 7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12">
                    <a:moveTo>
                      <a:pt x="0" y="0"/>
                    </a:moveTo>
                    <a:cubicBezTo>
                      <a:pt x="2" y="5"/>
                      <a:pt x="3" y="10"/>
                      <a:pt x="7" y="1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2441" y="2421"/>
                <a:ext cx="15" cy="11"/>
              </a:xfrm>
              <a:custGeom>
                <a:avLst/>
                <a:gdLst>
                  <a:gd name="T0" fmla="*/ 233 w 6"/>
                  <a:gd name="T1" fmla="*/ 0 h 4"/>
                  <a:gd name="T2" fmla="*/ 0 w 6"/>
                  <a:gd name="T3" fmla="*/ 228 h 4"/>
                  <a:gd name="T4" fmla="*/ 0 60000 65536"/>
                  <a:gd name="T5" fmla="*/ 0 60000 65536"/>
                  <a:gd name="T6" fmla="*/ 0 w 6"/>
                  <a:gd name="T7" fmla="*/ 0 h 4"/>
                  <a:gd name="T8" fmla="*/ 6 w 6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4">
                    <a:moveTo>
                      <a:pt x="6" y="0"/>
                    </a:moveTo>
                    <a:cubicBezTo>
                      <a:pt x="3" y="0"/>
                      <a:pt x="1" y="1"/>
                      <a:pt x="0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2644" y="2467"/>
                <a:ext cx="32" cy="32"/>
              </a:xfrm>
              <a:custGeom>
                <a:avLst/>
                <a:gdLst>
                  <a:gd name="T0" fmla="*/ 0 w 13"/>
                  <a:gd name="T1" fmla="*/ 0 h 12"/>
                  <a:gd name="T2" fmla="*/ 478 w 13"/>
                  <a:gd name="T3" fmla="*/ 605 h 12"/>
                  <a:gd name="T4" fmla="*/ 0 60000 65536"/>
                  <a:gd name="T5" fmla="*/ 0 60000 65536"/>
                  <a:gd name="T6" fmla="*/ 0 w 13"/>
                  <a:gd name="T7" fmla="*/ 0 h 12"/>
                  <a:gd name="T8" fmla="*/ 13 w 13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" h="12">
                    <a:moveTo>
                      <a:pt x="0" y="0"/>
                    </a:moveTo>
                    <a:cubicBezTo>
                      <a:pt x="1" y="7"/>
                      <a:pt x="6" y="11"/>
                      <a:pt x="13" y="1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2644" y="2491"/>
                <a:ext cx="12" cy="18"/>
              </a:xfrm>
              <a:custGeom>
                <a:avLst/>
                <a:gdLst>
                  <a:gd name="T0" fmla="*/ 168 w 5"/>
                  <a:gd name="T1" fmla="*/ 0 h 7"/>
                  <a:gd name="T2" fmla="*/ 0 w 5"/>
                  <a:gd name="T3" fmla="*/ 303 h 7"/>
                  <a:gd name="T4" fmla="*/ 0 60000 65536"/>
                  <a:gd name="T5" fmla="*/ 0 60000 65536"/>
                  <a:gd name="T6" fmla="*/ 0 w 5"/>
                  <a:gd name="T7" fmla="*/ 0 h 7"/>
                  <a:gd name="T8" fmla="*/ 5 w 5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7">
                    <a:moveTo>
                      <a:pt x="5" y="0"/>
                    </a:moveTo>
                    <a:cubicBezTo>
                      <a:pt x="3" y="2"/>
                      <a:pt x="1" y="4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3" name="Freeform 217"/>
              <p:cNvSpPr>
                <a:spLocks/>
              </p:cNvSpPr>
              <p:nvPr/>
            </p:nvSpPr>
            <p:spPr bwMode="auto">
              <a:xfrm>
                <a:off x="1986" y="2325"/>
                <a:ext cx="20" cy="48"/>
              </a:xfrm>
              <a:custGeom>
                <a:avLst/>
                <a:gdLst>
                  <a:gd name="T0" fmla="*/ 0 w 8"/>
                  <a:gd name="T1" fmla="*/ 0 h 18"/>
                  <a:gd name="T2" fmla="*/ 313 w 8"/>
                  <a:gd name="T3" fmla="*/ 909 h 18"/>
                  <a:gd name="T4" fmla="*/ 0 60000 65536"/>
                  <a:gd name="T5" fmla="*/ 0 60000 65536"/>
                  <a:gd name="T6" fmla="*/ 0 w 8"/>
                  <a:gd name="T7" fmla="*/ 0 h 18"/>
                  <a:gd name="T8" fmla="*/ 8 w 8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8">
                    <a:moveTo>
                      <a:pt x="0" y="0"/>
                    </a:moveTo>
                    <a:cubicBezTo>
                      <a:pt x="0" y="7"/>
                      <a:pt x="3" y="14"/>
                      <a:pt x="8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4" name="Freeform 218"/>
              <p:cNvSpPr>
                <a:spLocks/>
              </p:cNvSpPr>
              <p:nvPr/>
            </p:nvSpPr>
            <p:spPr bwMode="auto">
              <a:xfrm>
                <a:off x="1983" y="2363"/>
                <a:ext cx="13" cy="10"/>
              </a:xfrm>
              <a:custGeom>
                <a:avLst/>
                <a:gdLst>
                  <a:gd name="T0" fmla="*/ 229 w 5"/>
                  <a:gd name="T1" fmla="*/ 0 h 4"/>
                  <a:gd name="T2" fmla="*/ 0 w 5"/>
                  <a:gd name="T3" fmla="*/ 158 h 4"/>
                  <a:gd name="T4" fmla="*/ 0 60000 65536"/>
                  <a:gd name="T5" fmla="*/ 0 60000 65536"/>
                  <a:gd name="T6" fmla="*/ 0 w 5"/>
                  <a:gd name="T7" fmla="*/ 0 h 4"/>
                  <a:gd name="T8" fmla="*/ 5 w 5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4">
                    <a:moveTo>
                      <a:pt x="5" y="0"/>
                    </a:moveTo>
                    <a:cubicBezTo>
                      <a:pt x="3" y="1"/>
                      <a:pt x="1" y="2"/>
                      <a:pt x="0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5" name="Freeform 219"/>
              <p:cNvSpPr>
                <a:spLocks/>
              </p:cNvSpPr>
              <p:nvPr/>
            </p:nvSpPr>
            <p:spPr bwMode="auto">
              <a:xfrm>
                <a:off x="2128" y="2339"/>
                <a:ext cx="38" cy="24"/>
              </a:xfrm>
              <a:custGeom>
                <a:avLst/>
                <a:gdLst>
                  <a:gd name="T0" fmla="*/ 0 w 15"/>
                  <a:gd name="T1" fmla="*/ 363 h 9"/>
                  <a:gd name="T2" fmla="*/ 616 w 15"/>
                  <a:gd name="T3" fmla="*/ 0 h 9"/>
                  <a:gd name="T4" fmla="*/ 0 60000 65536"/>
                  <a:gd name="T5" fmla="*/ 0 60000 65536"/>
                  <a:gd name="T6" fmla="*/ 0 w 15"/>
                  <a:gd name="T7" fmla="*/ 0 h 9"/>
                  <a:gd name="T8" fmla="*/ 15 w 15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" h="9">
                    <a:moveTo>
                      <a:pt x="0" y="7"/>
                    </a:moveTo>
                    <a:cubicBezTo>
                      <a:pt x="5" y="9"/>
                      <a:pt x="12" y="4"/>
                      <a:pt x="15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6" name="Freeform 220"/>
              <p:cNvSpPr>
                <a:spLocks/>
              </p:cNvSpPr>
              <p:nvPr/>
            </p:nvSpPr>
            <p:spPr bwMode="auto">
              <a:xfrm>
                <a:off x="2146" y="2360"/>
                <a:ext cx="12" cy="21"/>
              </a:xfrm>
              <a:custGeom>
                <a:avLst/>
                <a:gdLst>
                  <a:gd name="T0" fmla="*/ 0 w 5"/>
                  <a:gd name="T1" fmla="*/ 0 h 8"/>
                  <a:gd name="T2" fmla="*/ 168 w 5"/>
                  <a:gd name="T3" fmla="*/ 378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0" y="0"/>
                    </a:moveTo>
                    <a:cubicBezTo>
                      <a:pt x="2" y="3"/>
                      <a:pt x="3" y="5"/>
                      <a:pt x="5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7" name="Freeform 221"/>
              <p:cNvSpPr>
                <a:spLocks/>
              </p:cNvSpPr>
              <p:nvPr/>
            </p:nvSpPr>
            <p:spPr bwMode="auto">
              <a:xfrm>
                <a:off x="2281" y="2389"/>
                <a:ext cx="28" cy="38"/>
              </a:xfrm>
              <a:custGeom>
                <a:avLst/>
                <a:gdLst>
                  <a:gd name="T0" fmla="*/ 461 w 11"/>
                  <a:gd name="T1" fmla="*/ 0 h 14"/>
                  <a:gd name="T2" fmla="*/ 0 w 11"/>
                  <a:gd name="T3" fmla="*/ 760 h 14"/>
                  <a:gd name="T4" fmla="*/ 0 60000 65536"/>
                  <a:gd name="T5" fmla="*/ 0 60000 65536"/>
                  <a:gd name="T6" fmla="*/ 0 w 11"/>
                  <a:gd name="T7" fmla="*/ 0 h 14"/>
                  <a:gd name="T8" fmla="*/ 11 w 11"/>
                  <a:gd name="T9" fmla="*/ 14 h 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4">
                    <a:moveTo>
                      <a:pt x="11" y="0"/>
                    </a:moveTo>
                    <a:cubicBezTo>
                      <a:pt x="11" y="7"/>
                      <a:pt x="6" y="11"/>
                      <a:pt x="0" y="1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8" name="Freeform 222"/>
              <p:cNvSpPr>
                <a:spLocks/>
              </p:cNvSpPr>
              <p:nvPr/>
            </p:nvSpPr>
            <p:spPr bwMode="auto">
              <a:xfrm>
                <a:off x="2296" y="2421"/>
                <a:ext cx="13" cy="16"/>
              </a:xfrm>
              <a:custGeom>
                <a:avLst/>
                <a:gdLst>
                  <a:gd name="T0" fmla="*/ 0 w 5"/>
                  <a:gd name="T1" fmla="*/ 0 h 6"/>
                  <a:gd name="T2" fmla="*/ 229 w 5"/>
                  <a:gd name="T3" fmla="*/ 307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0"/>
                    </a:moveTo>
                    <a:cubicBezTo>
                      <a:pt x="2" y="2"/>
                      <a:pt x="3" y="4"/>
                      <a:pt x="5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2184" y="2493"/>
                <a:ext cx="12" cy="30"/>
              </a:xfrm>
              <a:custGeom>
                <a:avLst/>
                <a:gdLst>
                  <a:gd name="T0" fmla="*/ 168 w 5"/>
                  <a:gd name="T1" fmla="*/ 0 h 11"/>
                  <a:gd name="T2" fmla="*/ 0 w 5"/>
                  <a:gd name="T3" fmla="*/ 611 h 11"/>
                  <a:gd name="T4" fmla="*/ 0 60000 65536"/>
                  <a:gd name="T5" fmla="*/ 0 60000 65536"/>
                  <a:gd name="T6" fmla="*/ 0 w 5"/>
                  <a:gd name="T7" fmla="*/ 0 h 11"/>
                  <a:gd name="T8" fmla="*/ 5 w 5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11">
                    <a:moveTo>
                      <a:pt x="5" y="0"/>
                    </a:moveTo>
                    <a:cubicBezTo>
                      <a:pt x="5" y="4"/>
                      <a:pt x="4" y="9"/>
                      <a:pt x="0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2194" y="2517"/>
                <a:ext cx="22" cy="11"/>
              </a:xfrm>
              <a:custGeom>
                <a:avLst/>
                <a:gdLst>
                  <a:gd name="T0" fmla="*/ 0 w 9"/>
                  <a:gd name="T1" fmla="*/ 0 h 4"/>
                  <a:gd name="T2" fmla="*/ 323 w 9"/>
                  <a:gd name="T3" fmla="*/ 228 h 4"/>
                  <a:gd name="T4" fmla="*/ 0 60000 65536"/>
                  <a:gd name="T5" fmla="*/ 0 60000 65536"/>
                  <a:gd name="T6" fmla="*/ 0 w 9"/>
                  <a:gd name="T7" fmla="*/ 0 h 4"/>
                  <a:gd name="T8" fmla="*/ 9 w 9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4">
                    <a:moveTo>
                      <a:pt x="0" y="0"/>
                    </a:moveTo>
                    <a:cubicBezTo>
                      <a:pt x="4" y="0"/>
                      <a:pt x="7" y="1"/>
                      <a:pt x="9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2449" y="2547"/>
                <a:ext cx="22" cy="48"/>
              </a:xfrm>
              <a:custGeom>
                <a:avLst/>
                <a:gdLst>
                  <a:gd name="T0" fmla="*/ 29 w 9"/>
                  <a:gd name="T1" fmla="*/ 0 h 18"/>
                  <a:gd name="T2" fmla="*/ 323 w 9"/>
                  <a:gd name="T3" fmla="*/ 909 h 18"/>
                  <a:gd name="T4" fmla="*/ 0 60000 65536"/>
                  <a:gd name="T5" fmla="*/ 0 60000 65536"/>
                  <a:gd name="T6" fmla="*/ 0 w 9"/>
                  <a:gd name="T7" fmla="*/ 0 h 18"/>
                  <a:gd name="T8" fmla="*/ 9 w 9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18">
                    <a:moveTo>
                      <a:pt x="1" y="0"/>
                    </a:moveTo>
                    <a:cubicBezTo>
                      <a:pt x="0" y="7"/>
                      <a:pt x="3" y="14"/>
                      <a:pt x="9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2441" y="2581"/>
                <a:ext cx="15" cy="6"/>
              </a:xfrm>
              <a:custGeom>
                <a:avLst/>
                <a:gdLst>
                  <a:gd name="T0" fmla="*/ 233 w 6"/>
                  <a:gd name="T1" fmla="*/ 0 h 2"/>
                  <a:gd name="T2" fmla="*/ 0 w 6"/>
                  <a:gd name="T3" fmla="*/ 162 h 2"/>
                  <a:gd name="T4" fmla="*/ 0 60000 65536"/>
                  <a:gd name="T5" fmla="*/ 0 60000 65536"/>
                  <a:gd name="T6" fmla="*/ 0 w 6"/>
                  <a:gd name="T7" fmla="*/ 0 h 2"/>
                  <a:gd name="T8" fmla="*/ 6 w 6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2">
                    <a:moveTo>
                      <a:pt x="6" y="0"/>
                    </a:moveTo>
                    <a:cubicBezTo>
                      <a:pt x="4" y="1"/>
                      <a:pt x="2" y="1"/>
                      <a:pt x="0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3" name="Freeform 227"/>
              <p:cNvSpPr>
                <a:spLocks/>
              </p:cNvSpPr>
              <p:nvPr/>
            </p:nvSpPr>
            <p:spPr bwMode="auto">
              <a:xfrm>
                <a:off x="2536" y="2496"/>
                <a:ext cx="5" cy="21"/>
              </a:xfrm>
              <a:custGeom>
                <a:avLst/>
                <a:gdLst>
                  <a:gd name="T0" fmla="*/ 0 w 2"/>
                  <a:gd name="T1" fmla="*/ 0 h 8"/>
                  <a:gd name="T2" fmla="*/ 75 w 2"/>
                  <a:gd name="T3" fmla="*/ 378 h 8"/>
                  <a:gd name="T4" fmla="*/ 0 60000 65536"/>
                  <a:gd name="T5" fmla="*/ 0 60000 65536"/>
                  <a:gd name="T6" fmla="*/ 0 w 2"/>
                  <a:gd name="T7" fmla="*/ 0 h 8"/>
                  <a:gd name="T8" fmla="*/ 2 w 2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8">
                    <a:moveTo>
                      <a:pt x="0" y="0"/>
                    </a:moveTo>
                    <a:cubicBezTo>
                      <a:pt x="2" y="3"/>
                      <a:pt x="2" y="5"/>
                      <a:pt x="2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4" name="Freeform 228"/>
              <p:cNvSpPr>
                <a:spLocks/>
              </p:cNvSpPr>
              <p:nvPr/>
            </p:nvSpPr>
            <p:spPr bwMode="auto">
              <a:xfrm>
                <a:off x="2541" y="2499"/>
                <a:ext cx="13" cy="8"/>
              </a:xfrm>
              <a:custGeom>
                <a:avLst/>
                <a:gdLst>
                  <a:gd name="T0" fmla="*/ 0 w 5"/>
                  <a:gd name="T1" fmla="*/ 149 h 3"/>
                  <a:gd name="T2" fmla="*/ 229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2621" y="2635"/>
                <a:ext cx="8" cy="45"/>
              </a:xfrm>
              <a:custGeom>
                <a:avLst/>
                <a:gdLst>
                  <a:gd name="T0" fmla="*/ 149 w 3"/>
                  <a:gd name="T1" fmla="*/ 0 h 17"/>
                  <a:gd name="T2" fmla="*/ 0 w 3"/>
                  <a:gd name="T3" fmla="*/ 834 h 17"/>
                  <a:gd name="T4" fmla="*/ 0 60000 65536"/>
                  <a:gd name="T5" fmla="*/ 0 60000 65536"/>
                  <a:gd name="T6" fmla="*/ 0 w 3"/>
                  <a:gd name="T7" fmla="*/ 0 h 17"/>
                  <a:gd name="T8" fmla="*/ 3 w 3"/>
                  <a:gd name="T9" fmla="*/ 17 h 1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7">
                    <a:moveTo>
                      <a:pt x="3" y="0"/>
                    </a:moveTo>
                    <a:cubicBezTo>
                      <a:pt x="3" y="6"/>
                      <a:pt x="2" y="12"/>
                      <a:pt x="0" y="1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2626" y="2659"/>
                <a:ext cx="30" cy="8"/>
              </a:xfrm>
              <a:custGeom>
                <a:avLst/>
                <a:gdLst>
                  <a:gd name="T0" fmla="*/ 0 w 12"/>
                  <a:gd name="T1" fmla="*/ 149 h 3"/>
                  <a:gd name="T2" fmla="*/ 470 w 12"/>
                  <a:gd name="T3" fmla="*/ 0 h 3"/>
                  <a:gd name="T4" fmla="*/ 0 60000 65536"/>
                  <a:gd name="T5" fmla="*/ 0 60000 65536"/>
                  <a:gd name="T6" fmla="*/ 0 w 12"/>
                  <a:gd name="T7" fmla="*/ 0 h 3"/>
                  <a:gd name="T8" fmla="*/ 12 w 1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3">
                    <a:moveTo>
                      <a:pt x="0" y="3"/>
                    </a:moveTo>
                    <a:cubicBezTo>
                      <a:pt x="3" y="0"/>
                      <a:pt x="7" y="0"/>
                      <a:pt x="12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7" name="Freeform 231"/>
              <p:cNvSpPr>
                <a:spLocks/>
              </p:cNvSpPr>
              <p:nvPr/>
            </p:nvSpPr>
            <p:spPr bwMode="auto">
              <a:xfrm>
                <a:off x="2031" y="2509"/>
                <a:ext cx="27" cy="30"/>
              </a:xfrm>
              <a:custGeom>
                <a:avLst/>
                <a:gdLst>
                  <a:gd name="T0" fmla="*/ 0 w 11"/>
                  <a:gd name="T1" fmla="*/ 0 h 11"/>
                  <a:gd name="T2" fmla="*/ 398 w 11"/>
                  <a:gd name="T3" fmla="*/ 611 h 11"/>
                  <a:gd name="T4" fmla="*/ 0 60000 65536"/>
                  <a:gd name="T5" fmla="*/ 0 60000 65536"/>
                  <a:gd name="T6" fmla="*/ 0 w 11"/>
                  <a:gd name="T7" fmla="*/ 0 h 11"/>
                  <a:gd name="T8" fmla="*/ 11 w 11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1">
                    <a:moveTo>
                      <a:pt x="0" y="0"/>
                    </a:moveTo>
                    <a:cubicBezTo>
                      <a:pt x="1" y="6"/>
                      <a:pt x="6" y="9"/>
                      <a:pt x="11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8" name="Freeform 232"/>
              <p:cNvSpPr>
                <a:spLocks/>
              </p:cNvSpPr>
              <p:nvPr/>
            </p:nvSpPr>
            <p:spPr bwMode="auto">
              <a:xfrm>
                <a:off x="2031" y="2531"/>
                <a:ext cx="10" cy="18"/>
              </a:xfrm>
              <a:custGeom>
                <a:avLst/>
                <a:gdLst>
                  <a:gd name="T0" fmla="*/ 158 w 4"/>
                  <a:gd name="T1" fmla="*/ 0 h 7"/>
                  <a:gd name="T2" fmla="*/ 0 w 4"/>
                  <a:gd name="T3" fmla="*/ 303 h 7"/>
                  <a:gd name="T4" fmla="*/ 0 60000 65536"/>
                  <a:gd name="T5" fmla="*/ 0 60000 65536"/>
                  <a:gd name="T6" fmla="*/ 0 w 4"/>
                  <a:gd name="T7" fmla="*/ 0 h 7"/>
                  <a:gd name="T8" fmla="*/ 4 w 4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7">
                    <a:moveTo>
                      <a:pt x="4" y="0"/>
                    </a:moveTo>
                    <a:cubicBezTo>
                      <a:pt x="2" y="2"/>
                      <a:pt x="1" y="4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2113" y="2627"/>
                <a:ext cx="43" cy="29"/>
              </a:xfrm>
              <a:custGeom>
                <a:avLst/>
                <a:gdLst>
                  <a:gd name="T0" fmla="*/ 0 w 17"/>
                  <a:gd name="T1" fmla="*/ 527 h 11"/>
                  <a:gd name="T2" fmla="*/ 698 w 17"/>
                  <a:gd name="T3" fmla="*/ 0 h 11"/>
                  <a:gd name="T4" fmla="*/ 0 60000 65536"/>
                  <a:gd name="T5" fmla="*/ 0 60000 65536"/>
                  <a:gd name="T6" fmla="*/ 0 w 17"/>
                  <a:gd name="T7" fmla="*/ 0 h 11"/>
                  <a:gd name="T8" fmla="*/ 17 w 17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" h="11">
                    <a:moveTo>
                      <a:pt x="0" y="11"/>
                    </a:moveTo>
                    <a:cubicBezTo>
                      <a:pt x="6" y="10"/>
                      <a:pt x="16" y="7"/>
                      <a:pt x="17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2138" y="2651"/>
                <a:ext cx="10" cy="16"/>
              </a:xfrm>
              <a:custGeom>
                <a:avLst/>
                <a:gdLst>
                  <a:gd name="T0" fmla="*/ 0 w 4"/>
                  <a:gd name="T1" fmla="*/ 0 h 6"/>
                  <a:gd name="T2" fmla="*/ 158 w 4"/>
                  <a:gd name="T3" fmla="*/ 307 h 6"/>
                  <a:gd name="T4" fmla="*/ 0 60000 65536"/>
                  <a:gd name="T5" fmla="*/ 0 60000 65536"/>
                  <a:gd name="T6" fmla="*/ 0 w 4"/>
                  <a:gd name="T7" fmla="*/ 0 h 6"/>
                  <a:gd name="T8" fmla="*/ 4 w 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6">
                    <a:moveTo>
                      <a:pt x="0" y="0"/>
                    </a:moveTo>
                    <a:cubicBezTo>
                      <a:pt x="1" y="2"/>
                      <a:pt x="3" y="4"/>
                      <a:pt x="4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2296" y="2573"/>
                <a:ext cx="23" cy="40"/>
              </a:xfrm>
              <a:custGeom>
                <a:avLst/>
                <a:gdLst>
                  <a:gd name="T0" fmla="*/ 302 w 9"/>
                  <a:gd name="T1" fmla="*/ 0 h 15"/>
                  <a:gd name="T2" fmla="*/ 0 w 9"/>
                  <a:gd name="T3" fmla="*/ 760 h 15"/>
                  <a:gd name="T4" fmla="*/ 0 60000 65536"/>
                  <a:gd name="T5" fmla="*/ 0 60000 65536"/>
                  <a:gd name="T6" fmla="*/ 0 w 9"/>
                  <a:gd name="T7" fmla="*/ 0 h 15"/>
                  <a:gd name="T8" fmla="*/ 9 w 9"/>
                  <a:gd name="T9" fmla="*/ 15 h 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15">
                    <a:moveTo>
                      <a:pt x="7" y="0"/>
                    </a:moveTo>
                    <a:cubicBezTo>
                      <a:pt x="9" y="5"/>
                      <a:pt x="4" y="11"/>
                      <a:pt x="0" y="1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2311" y="2597"/>
                <a:ext cx="20" cy="14"/>
              </a:xfrm>
              <a:custGeom>
                <a:avLst/>
                <a:gdLst>
                  <a:gd name="T0" fmla="*/ 0 w 8"/>
                  <a:gd name="T1" fmla="*/ 0 h 5"/>
                  <a:gd name="T2" fmla="*/ 313 w 8"/>
                  <a:gd name="T3" fmla="*/ 305 h 5"/>
                  <a:gd name="T4" fmla="*/ 0 60000 65536"/>
                  <a:gd name="T5" fmla="*/ 0 60000 65536"/>
                  <a:gd name="T6" fmla="*/ 0 w 8"/>
                  <a:gd name="T7" fmla="*/ 0 h 5"/>
                  <a:gd name="T8" fmla="*/ 8 w 8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5">
                    <a:moveTo>
                      <a:pt x="0" y="0"/>
                    </a:moveTo>
                    <a:cubicBezTo>
                      <a:pt x="1" y="2"/>
                      <a:pt x="4" y="4"/>
                      <a:pt x="8" y="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2231" y="2720"/>
                <a:ext cx="48" cy="35"/>
              </a:xfrm>
              <a:custGeom>
                <a:avLst/>
                <a:gdLst>
                  <a:gd name="T0" fmla="*/ 0 w 19"/>
                  <a:gd name="T1" fmla="*/ 681 h 13"/>
                  <a:gd name="T2" fmla="*/ 773 w 19"/>
                  <a:gd name="T3" fmla="*/ 0 h 13"/>
                  <a:gd name="T4" fmla="*/ 0 60000 65536"/>
                  <a:gd name="T5" fmla="*/ 0 60000 65536"/>
                  <a:gd name="T6" fmla="*/ 0 w 19"/>
                  <a:gd name="T7" fmla="*/ 0 h 13"/>
                  <a:gd name="T8" fmla="*/ 19 w 19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" h="13">
                    <a:moveTo>
                      <a:pt x="0" y="13"/>
                    </a:moveTo>
                    <a:cubicBezTo>
                      <a:pt x="8" y="13"/>
                      <a:pt x="16" y="8"/>
                      <a:pt x="19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4" name="Freeform 238"/>
              <p:cNvSpPr>
                <a:spLocks/>
              </p:cNvSpPr>
              <p:nvPr/>
            </p:nvSpPr>
            <p:spPr bwMode="auto">
              <a:xfrm>
                <a:off x="2261" y="2752"/>
                <a:ext cx="5" cy="16"/>
              </a:xfrm>
              <a:custGeom>
                <a:avLst/>
                <a:gdLst>
                  <a:gd name="T0" fmla="*/ 0 w 2"/>
                  <a:gd name="T1" fmla="*/ 0 h 6"/>
                  <a:gd name="T2" fmla="*/ 75 w 2"/>
                  <a:gd name="T3" fmla="*/ 307 h 6"/>
                  <a:gd name="T4" fmla="*/ 0 60000 65536"/>
                  <a:gd name="T5" fmla="*/ 0 60000 65536"/>
                  <a:gd name="T6" fmla="*/ 0 w 2"/>
                  <a:gd name="T7" fmla="*/ 0 h 6"/>
                  <a:gd name="T8" fmla="*/ 2 w 2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6">
                    <a:moveTo>
                      <a:pt x="0" y="0"/>
                    </a:moveTo>
                    <a:cubicBezTo>
                      <a:pt x="1" y="1"/>
                      <a:pt x="2" y="4"/>
                      <a:pt x="2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2416" y="2704"/>
                <a:ext cx="30" cy="24"/>
              </a:xfrm>
              <a:custGeom>
                <a:avLst/>
                <a:gdLst>
                  <a:gd name="T0" fmla="*/ 0 w 12"/>
                  <a:gd name="T1" fmla="*/ 0 h 9"/>
                  <a:gd name="T2" fmla="*/ 470 w 12"/>
                  <a:gd name="T3" fmla="*/ 397 h 9"/>
                  <a:gd name="T4" fmla="*/ 0 60000 65536"/>
                  <a:gd name="T5" fmla="*/ 0 60000 65536"/>
                  <a:gd name="T6" fmla="*/ 0 w 12"/>
                  <a:gd name="T7" fmla="*/ 0 h 9"/>
                  <a:gd name="T8" fmla="*/ 12 w 12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9">
                    <a:moveTo>
                      <a:pt x="0" y="0"/>
                    </a:moveTo>
                    <a:cubicBezTo>
                      <a:pt x="1" y="5"/>
                      <a:pt x="7" y="9"/>
                      <a:pt x="12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2421" y="2725"/>
                <a:ext cx="8" cy="16"/>
              </a:xfrm>
              <a:custGeom>
                <a:avLst/>
                <a:gdLst>
                  <a:gd name="T0" fmla="*/ 149 w 3"/>
                  <a:gd name="T1" fmla="*/ 0 h 6"/>
                  <a:gd name="T2" fmla="*/ 0 w 3"/>
                  <a:gd name="T3" fmla="*/ 307 h 6"/>
                  <a:gd name="T4" fmla="*/ 0 60000 65536"/>
                  <a:gd name="T5" fmla="*/ 0 60000 65536"/>
                  <a:gd name="T6" fmla="*/ 0 w 3"/>
                  <a:gd name="T7" fmla="*/ 0 h 6"/>
                  <a:gd name="T8" fmla="*/ 3 w 3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6">
                    <a:moveTo>
                      <a:pt x="3" y="0"/>
                    </a:moveTo>
                    <a:cubicBezTo>
                      <a:pt x="2" y="2"/>
                      <a:pt x="0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2334" y="2848"/>
                <a:ext cx="42" cy="24"/>
              </a:xfrm>
              <a:custGeom>
                <a:avLst/>
                <a:gdLst>
                  <a:gd name="T0" fmla="*/ 0 w 17"/>
                  <a:gd name="T1" fmla="*/ 456 h 9"/>
                  <a:gd name="T2" fmla="*/ 635 w 17"/>
                  <a:gd name="T3" fmla="*/ 0 h 9"/>
                  <a:gd name="T4" fmla="*/ 0 60000 65536"/>
                  <a:gd name="T5" fmla="*/ 0 60000 65536"/>
                  <a:gd name="T6" fmla="*/ 0 w 17"/>
                  <a:gd name="T7" fmla="*/ 0 h 9"/>
                  <a:gd name="T8" fmla="*/ 17 w 17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" h="9">
                    <a:moveTo>
                      <a:pt x="0" y="9"/>
                    </a:moveTo>
                    <a:cubicBezTo>
                      <a:pt x="6" y="8"/>
                      <a:pt x="12" y="4"/>
                      <a:pt x="17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2361" y="2867"/>
                <a:ext cx="5" cy="21"/>
              </a:xfrm>
              <a:custGeom>
                <a:avLst/>
                <a:gdLst>
                  <a:gd name="T0" fmla="*/ 0 w 2"/>
                  <a:gd name="T1" fmla="*/ 0 h 8"/>
                  <a:gd name="T2" fmla="*/ 75 w 2"/>
                  <a:gd name="T3" fmla="*/ 378 h 8"/>
                  <a:gd name="T4" fmla="*/ 0 60000 65536"/>
                  <a:gd name="T5" fmla="*/ 0 60000 65536"/>
                  <a:gd name="T6" fmla="*/ 0 w 2"/>
                  <a:gd name="T7" fmla="*/ 0 h 8"/>
                  <a:gd name="T8" fmla="*/ 2 w 2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8">
                    <a:moveTo>
                      <a:pt x="0" y="0"/>
                    </a:moveTo>
                    <a:cubicBezTo>
                      <a:pt x="0" y="3"/>
                      <a:pt x="1" y="5"/>
                      <a:pt x="2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2564" y="2755"/>
                <a:ext cx="12" cy="42"/>
              </a:xfrm>
              <a:custGeom>
                <a:avLst/>
                <a:gdLst>
                  <a:gd name="T0" fmla="*/ 168 w 5"/>
                  <a:gd name="T1" fmla="*/ 0 h 16"/>
                  <a:gd name="T2" fmla="*/ 0 w 5"/>
                  <a:gd name="T3" fmla="*/ 759 h 16"/>
                  <a:gd name="T4" fmla="*/ 0 60000 65536"/>
                  <a:gd name="T5" fmla="*/ 0 60000 65536"/>
                  <a:gd name="T6" fmla="*/ 0 w 5"/>
                  <a:gd name="T7" fmla="*/ 0 h 16"/>
                  <a:gd name="T8" fmla="*/ 5 w 5"/>
                  <a:gd name="T9" fmla="*/ 16 h 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16">
                    <a:moveTo>
                      <a:pt x="5" y="0"/>
                    </a:moveTo>
                    <a:cubicBezTo>
                      <a:pt x="4" y="6"/>
                      <a:pt x="3" y="11"/>
                      <a:pt x="0" y="1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2571" y="2779"/>
                <a:ext cx="23" cy="1"/>
              </a:xfrm>
              <a:custGeom>
                <a:avLst/>
                <a:gdLst>
                  <a:gd name="T0" fmla="*/ 0 w 9"/>
                  <a:gd name="T1" fmla="*/ 0 h 1"/>
                  <a:gd name="T2" fmla="*/ 386 w 9"/>
                  <a:gd name="T3" fmla="*/ 0 h 1"/>
                  <a:gd name="T4" fmla="*/ 0 60000 65536"/>
                  <a:gd name="T5" fmla="*/ 0 60000 65536"/>
                  <a:gd name="T6" fmla="*/ 0 w 9"/>
                  <a:gd name="T7" fmla="*/ 0 h 1"/>
                  <a:gd name="T8" fmla="*/ 9 w 9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1">
                    <a:moveTo>
                      <a:pt x="0" y="0"/>
                    </a:moveTo>
                    <a:cubicBezTo>
                      <a:pt x="3" y="0"/>
                      <a:pt x="6" y="0"/>
                      <a:pt x="9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2123" y="2768"/>
                <a:ext cx="15" cy="27"/>
              </a:xfrm>
              <a:custGeom>
                <a:avLst/>
                <a:gdLst>
                  <a:gd name="T0" fmla="*/ 50 w 6"/>
                  <a:gd name="T1" fmla="*/ 0 h 10"/>
                  <a:gd name="T2" fmla="*/ 233 w 6"/>
                  <a:gd name="T3" fmla="*/ 532 h 10"/>
                  <a:gd name="T4" fmla="*/ 0 60000 65536"/>
                  <a:gd name="T5" fmla="*/ 0 60000 65536"/>
                  <a:gd name="T6" fmla="*/ 0 w 6"/>
                  <a:gd name="T7" fmla="*/ 0 h 10"/>
                  <a:gd name="T8" fmla="*/ 6 w 6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0">
                    <a:moveTo>
                      <a:pt x="1" y="0"/>
                    </a:moveTo>
                    <a:cubicBezTo>
                      <a:pt x="0" y="4"/>
                      <a:pt x="3" y="7"/>
                      <a:pt x="6" y="1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2121" y="2784"/>
                <a:ext cx="10" cy="11"/>
              </a:xfrm>
              <a:custGeom>
                <a:avLst/>
                <a:gdLst>
                  <a:gd name="T0" fmla="*/ 158 w 4"/>
                  <a:gd name="T1" fmla="*/ 0 h 4"/>
                  <a:gd name="T2" fmla="*/ 0 w 4"/>
                  <a:gd name="T3" fmla="*/ 228 h 4"/>
                  <a:gd name="T4" fmla="*/ 0 60000 65536"/>
                  <a:gd name="T5" fmla="*/ 0 60000 65536"/>
                  <a:gd name="T6" fmla="*/ 0 w 4"/>
                  <a:gd name="T7" fmla="*/ 0 h 4"/>
                  <a:gd name="T8" fmla="*/ 4 w 4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4">
                    <a:moveTo>
                      <a:pt x="4" y="0"/>
                    </a:moveTo>
                    <a:cubicBezTo>
                      <a:pt x="2" y="1"/>
                      <a:pt x="1" y="2"/>
                      <a:pt x="0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2726" y="2595"/>
                <a:ext cx="10" cy="29"/>
              </a:xfrm>
              <a:custGeom>
                <a:avLst/>
                <a:gdLst>
                  <a:gd name="T0" fmla="*/ 0 w 4"/>
                  <a:gd name="T1" fmla="*/ 0 h 11"/>
                  <a:gd name="T2" fmla="*/ 158 w 4"/>
                  <a:gd name="T3" fmla="*/ 527 h 11"/>
                  <a:gd name="T4" fmla="*/ 0 60000 65536"/>
                  <a:gd name="T5" fmla="*/ 0 60000 65536"/>
                  <a:gd name="T6" fmla="*/ 0 w 4"/>
                  <a:gd name="T7" fmla="*/ 0 h 11"/>
                  <a:gd name="T8" fmla="*/ 4 w 4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1">
                    <a:moveTo>
                      <a:pt x="0" y="0"/>
                    </a:moveTo>
                    <a:cubicBezTo>
                      <a:pt x="0" y="4"/>
                      <a:pt x="1" y="8"/>
                      <a:pt x="4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721" y="2616"/>
                <a:ext cx="8" cy="11"/>
              </a:xfrm>
              <a:custGeom>
                <a:avLst/>
                <a:gdLst>
                  <a:gd name="T0" fmla="*/ 149 w 3"/>
                  <a:gd name="T1" fmla="*/ 0 h 4"/>
                  <a:gd name="T2" fmla="*/ 0 w 3"/>
                  <a:gd name="T3" fmla="*/ 228 h 4"/>
                  <a:gd name="T4" fmla="*/ 0 60000 65536"/>
                  <a:gd name="T5" fmla="*/ 0 60000 65536"/>
                  <a:gd name="T6" fmla="*/ 0 w 3"/>
                  <a:gd name="T7" fmla="*/ 0 h 4"/>
                  <a:gd name="T8" fmla="*/ 3 w 3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4">
                    <a:moveTo>
                      <a:pt x="3" y="0"/>
                    </a:moveTo>
                    <a:cubicBezTo>
                      <a:pt x="1" y="0"/>
                      <a:pt x="0" y="2"/>
                      <a:pt x="0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1931" y="2613"/>
                <a:ext cx="25" cy="40"/>
              </a:xfrm>
              <a:custGeom>
                <a:avLst/>
                <a:gdLst>
                  <a:gd name="T0" fmla="*/ 0 w 10"/>
                  <a:gd name="T1" fmla="*/ 0 h 15"/>
                  <a:gd name="T2" fmla="*/ 388 w 10"/>
                  <a:gd name="T3" fmla="*/ 760 h 15"/>
                  <a:gd name="T4" fmla="*/ 0 60000 65536"/>
                  <a:gd name="T5" fmla="*/ 0 60000 65536"/>
                  <a:gd name="T6" fmla="*/ 0 w 10"/>
                  <a:gd name="T7" fmla="*/ 0 h 15"/>
                  <a:gd name="T8" fmla="*/ 10 w 10"/>
                  <a:gd name="T9" fmla="*/ 15 h 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5">
                    <a:moveTo>
                      <a:pt x="0" y="0"/>
                    </a:moveTo>
                    <a:cubicBezTo>
                      <a:pt x="1" y="7"/>
                      <a:pt x="4" y="11"/>
                      <a:pt x="10" y="1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1933" y="2645"/>
                <a:ext cx="5" cy="16"/>
              </a:xfrm>
              <a:custGeom>
                <a:avLst/>
                <a:gdLst>
                  <a:gd name="T0" fmla="*/ 75 w 2"/>
                  <a:gd name="T1" fmla="*/ 0 h 6"/>
                  <a:gd name="T2" fmla="*/ 0 w 2"/>
                  <a:gd name="T3" fmla="*/ 307 h 6"/>
                  <a:gd name="T4" fmla="*/ 0 60000 65536"/>
                  <a:gd name="T5" fmla="*/ 0 60000 65536"/>
                  <a:gd name="T6" fmla="*/ 0 w 2"/>
                  <a:gd name="T7" fmla="*/ 0 h 6"/>
                  <a:gd name="T8" fmla="*/ 2 w 2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6">
                    <a:moveTo>
                      <a:pt x="2" y="0"/>
                    </a:moveTo>
                    <a:cubicBezTo>
                      <a:pt x="1" y="2"/>
                      <a:pt x="1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1986" y="2744"/>
                <a:ext cx="20" cy="29"/>
              </a:xfrm>
              <a:custGeom>
                <a:avLst/>
                <a:gdLst>
                  <a:gd name="T0" fmla="*/ 0 w 8"/>
                  <a:gd name="T1" fmla="*/ 527 h 11"/>
                  <a:gd name="T2" fmla="*/ 313 w 8"/>
                  <a:gd name="T3" fmla="*/ 0 h 11"/>
                  <a:gd name="T4" fmla="*/ 0 60000 65536"/>
                  <a:gd name="T5" fmla="*/ 0 60000 65536"/>
                  <a:gd name="T6" fmla="*/ 0 w 8"/>
                  <a:gd name="T7" fmla="*/ 0 h 11"/>
                  <a:gd name="T8" fmla="*/ 8 w 8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1">
                    <a:moveTo>
                      <a:pt x="0" y="11"/>
                    </a:moveTo>
                    <a:cubicBezTo>
                      <a:pt x="4" y="8"/>
                      <a:pt x="8" y="4"/>
                      <a:pt x="8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1998" y="2763"/>
                <a:ext cx="10" cy="16"/>
              </a:xfrm>
              <a:custGeom>
                <a:avLst/>
                <a:gdLst>
                  <a:gd name="T0" fmla="*/ 0 w 4"/>
                  <a:gd name="T1" fmla="*/ 0 h 6"/>
                  <a:gd name="T2" fmla="*/ 158 w 4"/>
                  <a:gd name="T3" fmla="*/ 307 h 6"/>
                  <a:gd name="T4" fmla="*/ 0 60000 65536"/>
                  <a:gd name="T5" fmla="*/ 0 60000 65536"/>
                  <a:gd name="T6" fmla="*/ 0 w 4"/>
                  <a:gd name="T7" fmla="*/ 0 h 6"/>
                  <a:gd name="T8" fmla="*/ 4 w 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6">
                    <a:moveTo>
                      <a:pt x="0" y="0"/>
                    </a:moveTo>
                    <a:cubicBezTo>
                      <a:pt x="1" y="2"/>
                      <a:pt x="2" y="4"/>
                      <a:pt x="4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1951" y="2837"/>
                <a:ext cx="17" cy="30"/>
              </a:xfrm>
              <a:custGeom>
                <a:avLst/>
                <a:gdLst>
                  <a:gd name="T0" fmla="*/ 0 w 7"/>
                  <a:gd name="T1" fmla="*/ 0 h 11"/>
                  <a:gd name="T2" fmla="*/ 243 w 7"/>
                  <a:gd name="T3" fmla="*/ 611 h 11"/>
                  <a:gd name="T4" fmla="*/ 0 60000 65536"/>
                  <a:gd name="T5" fmla="*/ 0 60000 65536"/>
                  <a:gd name="T6" fmla="*/ 0 w 7"/>
                  <a:gd name="T7" fmla="*/ 0 h 11"/>
                  <a:gd name="T8" fmla="*/ 7 w 7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11">
                    <a:moveTo>
                      <a:pt x="0" y="0"/>
                    </a:moveTo>
                    <a:cubicBezTo>
                      <a:pt x="0" y="5"/>
                      <a:pt x="2" y="9"/>
                      <a:pt x="7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1946" y="2856"/>
                <a:ext cx="10" cy="19"/>
              </a:xfrm>
              <a:custGeom>
                <a:avLst/>
                <a:gdLst>
                  <a:gd name="T0" fmla="*/ 158 w 4"/>
                  <a:gd name="T1" fmla="*/ 0 h 7"/>
                  <a:gd name="T2" fmla="*/ 0 w 4"/>
                  <a:gd name="T3" fmla="*/ 383 h 7"/>
                  <a:gd name="T4" fmla="*/ 0 60000 65536"/>
                  <a:gd name="T5" fmla="*/ 0 60000 65536"/>
                  <a:gd name="T6" fmla="*/ 0 w 4"/>
                  <a:gd name="T7" fmla="*/ 0 h 7"/>
                  <a:gd name="T8" fmla="*/ 4 w 4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7">
                    <a:moveTo>
                      <a:pt x="4" y="0"/>
                    </a:moveTo>
                    <a:cubicBezTo>
                      <a:pt x="2" y="2"/>
                      <a:pt x="1" y="5"/>
                      <a:pt x="0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2056" y="2837"/>
                <a:ext cx="10" cy="51"/>
              </a:xfrm>
              <a:custGeom>
                <a:avLst/>
                <a:gdLst>
                  <a:gd name="T0" fmla="*/ 158 w 4"/>
                  <a:gd name="T1" fmla="*/ 0 h 19"/>
                  <a:gd name="T2" fmla="*/ 0 w 4"/>
                  <a:gd name="T3" fmla="*/ 988 h 19"/>
                  <a:gd name="T4" fmla="*/ 0 60000 65536"/>
                  <a:gd name="T5" fmla="*/ 0 60000 65536"/>
                  <a:gd name="T6" fmla="*/ 0 w 4"/>
                  <a:gd name="T7" fmla="*/ 0 h 19"/>
                  <a:gd name="T8" fmla="*/ 4 w 4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9">
                    <a:moveTo>
                      <a:pt x="4" y="0"/>
                    </a:moveTo>
                    <a:cubicBezTo>
                      <a:pt x="4" y="7"/>
                      <a:pt x="4" y="14"/>
                      <a:pt x="0" y="1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2063" y="2869"/>
                <a:ext cx="18" cy="8"/>
              </a:xfrm>
              <a:custGeom>
                <a:avLst/>
                <a:gdLst>
                  <a:gd name="T0" fmla="*/ 0 w 7"/>
                  <a:gd name="T1" fmla="*/ 0 h 3"/>
                  <a:gd name="T2" fmla="*/ 303 w 7"/>
                  <a:gd name="T3" fmla="*/ 149 h 3"/>
                  <a:gd name="T4" fmla="*/ 0 60000 65536"/>
                  <a:gd name="T5" fmla="*/ 0 60000 65536"/>
                  <a:gd name="T6" fmla="*/ 0 w 7"/>
                  <a:gd name="T7" fmla="*/ 0 h 3"/>
                  <a:gd name="T8" fmla="*/ 7 w 7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3">
                    <a:moveTo>
                      <a:pt x="0" y="0"/>
                    </a:moveTo>
                    <a:cubicBezTo>
                      <a:pt x="3" y="0"/>
                      <a:pt x="5" y="1"/>
                      <a:pt x="7" y="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1986" y="2933"/>
                <a:ext cx="40" cy="32"/>
              </a:xfrm>
              <a:custGeom>
                <a:avLst/>
                <a:gdLst>
                  <a:gd name="T0" fmla="*/ 0 w 16"/>
                  <a:gd name="T1" fmla="*/ 397 h 12"/>
                  <a:gd name="T2" fmla="*/ 625 w 16"/>
                  <a:gd name="T3" fmla="*/ 0 h 12"/>
                  <a:gd name="T4" fmla="*/ 0 60000 65536"/>
                  <a:gd name="T5" fmla="*/ 0 60000 65536"/>
                  <a:gd name="T6" fmla="*/ 0 w 16"/>
                  <a:gd name="T7" fmla="*/ 0 h 12"/>
                  <a:gd name="T8" fmla="*/ 16 w 16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" h="12">
                    <a:moveTo>
                      <a:pt x="0" y="8"/>
                    </a:moveTo>
                    <a:cubicBezTo>
                      <a:pt x="5" y="12"/>
                      <a:pt x="15" y="5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4" name="Freeform 258"/>
              <p:cNvSpPr>
                <a:spLocks/>
              </p:cNvSpPr>
              <p:nvPr/>
            </p:nvSpPr>
            <p:spPr bwMode="auto">
              <a:xfrm>
                <a:off x="2013" y="2955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158 w 4"/>
                  <a:gd name="T3" fmla="*/ 149 h 3"/>
                  <a:gd name="T4" fmla="*/ 0 60000 65536"/>
                  <a:gd name="T5" fmla="*/ 0 60000 65536"/>
                  <a:gd name="T6" fmla="*/ 0 w 4"/>
                  <a:gd name="T7" fmla="*/ 0 h 3"/>
                  <a:gd name="T8" fmla="*/ 4 w 4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3">
                    <a:moveTo>
                      <a:pt x="0" y="0"/>
                    </a:moveTo>
                    <a:cubicBezTo>
                      <a:pt x="2" y="0"/>
                      <a:pt x="3" y="2"/>
                      <a:pt x="4" y="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5" name="Freeform 259"/>
              <p:cNvSpPr>
                <a:spLocks/>
              </p:cNvSpPr>
              <p:nvPr/>
            </p:nvSpPr>
            <p:spPr bwMode="auto">
              <a:xfrm>
                <a:off x="2006" y="2192"/>
                <a:ext cx="15" cy="35"/>
              </a:xfrm>
              <a:custGeom>
                <a:avLst/>
                <a:gdLst>
                  <a:gd name="T0" fmla="*/ 50 w 6"/>
                  <a:gd name="T1" fmla="*/ 0 h 13"/>
                  <a:gd name="T2" fmla="*/ 233 w 6"/>
                  <a:gd name="T3" fmla="*/ 681 h 13"/>
                  <a:gd name="T4" fmla="*/ 0 60000 65536"/>
                  <a:gd name="T5" fmla="*/ 0 60000 65536"/>
                  <a:gd name="T6" fmla="*/ 0 w 6"/>
                  <a:gd name="T7" fmla="*/ 0 h 13"/>
                  <a:gd name="T8" fmla="*/ 6 w 6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3">
                    <a:moveTo>
                      <a:pt x="1" y="0"/>
                    </a:moveTo>
                    <a:cubicBezTo>
                      <a:pt x="0" y="5"/>
                      <a:pt x="2" y="10"/>
                      <a:pt x="6" y="1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6" name="Freeform 260"/>
              <p:cNvSpPr>
                <a:spLocks/>
              </p:cNvSpPr>
              <p:nvPr/>
            </p:nvSpPr>
            <p:spPr bwMode="auto">
              <a:xfrm>
                <a:off x="2003" y="2219"/>
                <a:ext cx="10" cy="5"/>
              </a:xfrm>
              <a:custGeom>
                <a:avLst/>
                <a:gdLst>
                  <a:gd name="T0" fmla="*/ 158 w 4"/>
                  <a:gd name="T1" fmla="*/ 0 h 2"/>
                  <a:gd name="T2" fmla="*/ 0 w 4"/>
                  <a:gd name="T3" fmla="*/ 75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0"/>
                    </a:moveTo>
                    <a:cubicBezTo>
                      <a:pt x="2" y="0"/>
                      <a:pt x="1" y="1"/>
                      <a:pt x="0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7" name="Freeform 261"/>
              <p:cNvSpPr>
                <a:spLocks/>
              </p:cNvSpPr>
              <p:nvPr/>
            </p:nvSpPr>
            <p:spPr bwMode="auto">
              <a:xfrm>
                <a:off x="2088" y="2416"/>
                <a:ext cx="10" cy="29"/>
              </a:xfrm>
              <a:custGeom>
                <a:avLst/>
                <a:gdLst>
                  <a:gd name="T0" fmla="*/ 0 w 4"/>
                  <a:gd name="T1" fmla="*/ 0 h 11"/>
                  <a:gd name="T2" fmla="*/ 158 w 4"/>
                  <a:gd name="T3" fmla="*/ 527 h 11"/>
                  <a:gd name="T4" fmla="*/ 0 60000 65536"/>
                  <a:gd name="T5" fmla="*/ 0 60000 65536"/>
                  <a:gd name="T6" fmla="*/ 0 w 4"/>
                  <a:gd name="T7" fmla="*/ 0 h 11"/>
                  <a:gd name="T8" fmla="*/ 4 w 4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1">
                    <a:moveTo>
                      <a:pt x="0" y="0"/>
                    </a:moveTo>
                    <a:cubicBezTo>
                      <a:pt x="2" y="4"/>
                      <a:pt x="3" y="7"/>
                      <a:pt x="4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2096" y="2427"/>
                <a:ext cx="10" cy="8"/>
              </a:xfrm>
              <a:custGeom>
                <a:avLst/>
                <a:gdLst>
                  <a:gd name="T0" fmla="*/ 0 w 4"/>
                  <a:gd name="T1" fmla="*/ 149 h 3"/>
                  <a:gd name="T2" fmla="*/ 158 w 4"/>
                  <a:gd name="T3" fmla="*/ 0 h 3"/>
                  <a:gd name="T4" fmla="*/ 0 60000 65536"/>
                  <a:gd name="T5" fmla="*/ 0 60000 65536"/>
                  <a:gd name="T6" fmla="*/ 0 w 4"/>
                  <a:gd name="T7" fmla="*/ 0 h 3"/>
                  <a:gd name="T8" fmla="*/ 4 w 4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3">
                    <a:moveTo>
                      <a:pt x="0" y="3"/>
                    </a:moveTo>
                    <a:cubicBezTo>
                      <a:pt x="1" y="1"/>
                      <a:pt x="2" y="0"/>
                      <a:pt x="4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2366" y="2483"/>
                <a:ext cx="13" cy="34"/>
              </a:xfrm>
              <a:custGeom>
                <a:avLst/>
                <a:gdLst>
                  <a:gd name="T0" fmla="*/ 0 w 5"/>
                  <a:gd name="T1" fmla="*/ 0 h 13"/>
                  <a:gd name="T2" fmla="*/ 229 w 5"/>
                  <a:gd name="T3" fmla="*/ 609 h 13"/>
                  <a:gd name="T4" fmla="*/ 0 60000 65536"/>
                  <a:gd name="T5" fmla="*/ 0 60000 65536"/>
                  <a:gd name="T6" fmla="*/ 0 w 5"/>
                  <a:gd name="T7" fmla="*/ 0 h 13"/>
                  <a:gd name="T8" fmla="*/ 5 w 5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13">
                    <a:moveTo>
                      <a:pt x="0" y="0"/>
                    </a:moveTo>
                    <a:cubicBezTo>
                      <a:pt x="2" y="4"/>
                      <a:pt x="5" y="8"/>
                      <a:pt x="5" y="1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2381" y="2491"/>
                <a:ext cx="18" cy="13"/>
              </a:xfrm>
              <a:custGeom>
                <a:avLst/>
                <a:gdLst>
                  <a:gd name="T0" fmla="*/ 0 w 7"/>
                  <a:gd name="T1" fmla="*/ 229 h 5"/>
                  <a:gd name="T2" fmla="*/ 303 w 7"/>
                  <a:gd name="T3" fmla="*/ 55 h 5"/>
                  <a:gd name="T4" fmla="*/ 0 60000 65536"/>
                  <a:gd name="T5" fmla="*/ 0 60000 65536"/>
                  <a:gd name="T6" fmla="*/ 0 w 7"/>
                  <a:gd name="T7" fmla="*/ 0 h 5"/>
                  <a:gd name="T8" fmla="*/ 7 w 7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5">
                    <a:moveTo>
                      <a:pt x="0" y="5"/>
                    </a:moveTo>
                    <a:cubicBezTo>
                      <a:pt x="1" y="1"/>
                      <a:pt x="3" y="0"/>
                      <a:pt x="7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2376" y="1517"/>
                <a:ext cx="28" cy="51"/>
              </a:xfrm>
              <a:custGeom>
                <a:avLst/>
                <a:gdLst>
                  <a:gd name="T0" fmla="*/ 0 w 11"/>
                  <a:gd name="T1" fmla="*/ 0 h 19"/>
                  <a:gd name="T2" fmla="*/ 461 w 11"/>
                  <a:gd name="T3" fmla="*/ 988 h 19"/>
                  <a:gd name="T4" fmla="*/ 0 60000 65536"/>
                  <a:gd name="T5" fmla="*/ 0 60000 65536"/>
                  <a:gd name="T6" fmla="*/ 0 w 11"/>
                  <a:gd name="T7" fmla="*/ 0 h 19"/>
                  <a:gd name="T8" fmla="*/ 11 w 11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9">
                    <a:moveTo>
                      <a:pt x="0" y="0"/>
                    </a:moveTo>
                    <a:cubicBezTo>
                      <a:pt x="0" y="8"/>
                      <a:pt x="3" y="15"/>
                      <a:pt x="11" y="1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2369" y="1549"/>
                <a:ext cx="17" cy="14"/>
              </a:xfrm>
              <a:custGeom>
                <a:avLst/>
                <a:gdLst>
                  <a:gd name="T0" fmla="*/ 243 w 7"/>
                  <a:gd name="T1" fmla="*/ 0 h 5"/>
                  <a:gd name="T2" fmla="*/ 0 w 7"/>
                  <a:gd name="T3" fmla="*/ 305 h 5"/>
                  <a:gd name="T4" fmla="*/ 0 60000 65536"/>
                  <a:gd name="T5" fmla="*/ 0 60000 65536"/>
                  <a:gd name="T6" fmla="*/ 0 w 7"/>
                  <a:gd name="T7" fmla="*/ 0 h 5"/>
                  <a:gd name="T8" fmla="*/ 7 w 7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5">
                    <a:moveTo>
                      <a:pt x="7" y="0"/>
                    </a:moveTo>
                    <a:cubicBezTo>
                      <a:pt x="3" y="0"/>
                      <a:pt x="1" y="1"/>
                      <a:pt x="0" y="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561" y="1904"/>
                <a:ext cx="35" cy="85"/>
              </a:xfrm>
              <a:custGeom>
                <a:avLst/>
                <a:gdLst>
                  <a:gd name="T0" fmla="*/ 550 w 14"/>
                  <a:gd name="T1" fmla="*/ 0 h 32"/>
                  <a:gd name="T2" fmla="*/ 0 w 14"/>
                  <a:gd name="T3" fmla="*/ 1594 h 32"/>
                  <a:gd name="T4" fmla="*/ 0 60000 65536"/>
                  <a:gd name="T5" fmla="*/ 0 60000 65536"/>
                  <a:gd name="T6" fmla="*/ 0 w 14"/>
                  <a:gd name="T7" fmla="*/ 0 h 32"/>
                  <a:gd name="T8" fmla="*/ 14 w 14"/>
                  <a:gd name="T9" fmla="*/ 32 h 3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32">
                    <a:moveTo>
                      <a:pt x="14" y="0"/>
                    </a:moveTo>
                    <a:cubicBezTo>
                      <a:pt x="14" y="12"/>
                      <a:pt x="11" y="26"/>
                      <a:pt x="0" y="3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4" name="Freeform 268"/>
              <p:cNvSpPr>
                <a:spLocks/>
              </p:cNvSpPr>
              <p:nvPr/>
            </p:nvSpPr>
            <p:spPr bwMode="auto">
              <a:xfrm>
                <a:off x="3586" y="1965"/>
                <a:ext cx="33" cy="3"/>
              </a:xfrm>
              <a:custGeom>
                <a:avLst/>
                <a:gdLst>
                  <a:gd name="T0" fmla="*/ 0 w 13"/>
                  <a:gd name="T1" fmla="*/ 0 h 1"/>
                  <a:gd name="T2" fmla="*/ 541 w 13"/>
                  <a:gd name="T3" fmla="*/ 81 h 1"/>
                  <a:gd name="T4" fmla="*/ 0 60000 65536"/>
                  <a:gd name="T5" fmla="*/ 0 60000 65536"/>
                  <a:gd name="T6" fmla="*/ 0 w 13"/>
                  <a:gd name="T7" fmla="*/ 0 h 1"/>
                  <a:gd name="T8" fmla="*/ 13 w 13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" h="1">
                    <a:moveTo>
                      <a:pt x="0" y="0"/>
                    </a:moveTo>
                    <a:cubicBezTo>
                      <a:pt x="4" y="0"/>
                      <a:pt x="9" y="0"/>
                      <a:pt x="13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5" name="Freeform 269"/>
              <p:cNvSpPr>
                <a:spLocks/>
              </p:cNvSpPr>
              <p:nvPr/>
            </p:nvSpPr>
            <p:spPr bwMode="auto">
              <a:xfrm>
                <a:off x="3546" y="1728"/>
                <a:ext cx="35" cy="64"/>
              </a:xfrm>
              <a:custGeom>
                <a:avLst/>
                <a:gdLst>
                  <a:gd name="T0" fmla="*/ 520 w 14"/>
                  <a:gd name="T1" fmla="*/ 0 h 24"/>
                  <a:gd name="T2" fmla="*/ 0 w 14"/>
                  <a:gd name="T3" fmla="*/ 1216 h 24"/>
                  <a:gd name="T4" fmla="*/ 0 60000 65536"/>
                  <a:gd name="T5" fmla="*/ 0 60000 65536"/>
                  <a:gd name="T6" fmla="*/ 0 w 14"/>
                  <a:gd name="T7" fmla="*/ 0 h 24"/>
                  <a:gd name="T8" fmla="*/ 14 w 14"/>
                  <a:gd name="T9" fmla="*/ 24 h 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24">
                    <a:moveTo>
                      <a:pt x="13" y="0"/>
                    </a:moveTo>
                    <a:cubicBezTo>
                      <a:pt x="14" y="10"/>
                      <a:pt x="7" y="17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566" y="1771"/>
                <a:ext cx="23" cy="16"/>
              </a:xfrm>
              <a:custGeom>
                <a:avLst/>
                <a:gdLst>
                  <a:gd name="T0" fmla="*/ 386 w 9"/>
                  <a:gd name="T1" fmla="*/ 307 h 6"/>
                  <a:gd name="T2" fmla="*/ 0 w 9"/>
                  <a:gd name="T3" fmla="*/ 0 h 6"/>
                  <a:gd name="T4" fmla="*/ 0 60000 65536"/>
                  <a:gd name="T5" fmla="*/ 0 60000 65536"/>
                  <a:gd name="T6" fmla="*/ 0 w 9"/>
                  <a:gd name="T7" fmla="*/ 0 h 6"/>
                  <a:gd name="T8" fmla="*/ 9 w 9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6">
                    <a:moveTo>
                      <a:pt x="9" y="6"/>
                    </a:moveTo>
                    <a:cubicBezTo>
                      <a:pt x="7" y="3"/>
                      <a:pt x="3" y="1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401" y="1504"/>
                <a:ext cx="10" cy="72"/>
              </a:xfrm>
              <a:custGeom>
                <a:avLst/>
                <a:gdLst>
                  <a:gd name="T0" fmla="*/ 158 w 4"/>
                  <a:gd name="T1" fmla="*/ 0 h 27"/>
                  <a:gd name="T2" fmla="*/ 158 w 4"/>
                  <a:gd name="T3" fmla="*/ 1365 h 27"/>
                  <a:gd name="T4" fmla="*/ 0 60000 65536"/>
                  <a:gd name="T5" fmla="*/ 0 60000 65536"/>
                  <a:gd name="T6" fmla="*/ 0 w 4"/>
                  <a:gd name="T7" fmla="*/ 0 h 27"/>
                  <a:gd name="T8" fmla="*/ 4 w 4"/>
                  <a:gd name="T9" fmla="*/ 27 h 2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7">
                    <a:moveTo>
                      <a:pt x="4" y="0"/>
                    </a:moveTo>
                    <a:cubicBezTo>
                      <a:pt x="0" y="9"/>
                      <a:pt x="3" y="18"/>
                      <a:pt x="4" y="2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371" y="1541"/>
                <a:ext cx="35" cy="6"/>
              </a:xfrm>
              <a:custGeom>
                <a:avLst/>
                <a:gdLst>
                  <a:gd name="T0" fmla="*/ 550 w 14"/>
                  <a:gd name="T1" fmla="*/ 162 h 2"/>
                  <a:gd name="T2" fmla="*/ 0 w 14"/>
                  <a:gd name="T3" fmla="*/ 0 h 2"/>
                  <a:gd name="T4" fmla="*/ 0 60000 65536"/>
                  <a:gd name="T5" fmla="*/ 0 60000 65536"/>
                  <a:gd name="T6" fmla="*/ 0 w 14"/>
                  <a:gd name="T7" fmla="*/ 0 h 2"/>
                  <a:gd name="T8" fmla="*/ 14 w 1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2">
                    <a:moveTo>
                      <a:pt x="14" y="2"/>
                    </a:moveTo>
                    <a:cubicBezTo>
                      <a:pt x="9" y="1"/>
                      <a:pt x="5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116" y="1456"/>
                <a:ext cx="13" cy="61"/>
              </a:xfrm>
              <a:custGeom>
                <a:avLst/>
                <a:gdLst>
                  <a:gd name="T0" fmla="*/ 0 w 5"/>
                  <a:gd name="T1" fmla="*/ 0 h 23"/>
                  <a:gd name="T2" fmla="*/ 229 w 5"/>
                  <a:gd name="T3" fmla="*/ 1140 h 23"/>
                  <a:gd name="T4" fmla="*/ 0 60000 65536"/>
                  <a:gd name="T5" fmla="*/ 0 60000 65536"/>
                  <a:gd name="T6" fmla="*/ 0 w 5"/>
                  <a:gd name="T7" fmla="*/ 0 h 23"/>
                  <a:gd name="T8" fmla="*/ 5 w 5"/>
                  <a:gd name="T9" fmla="*/ 23 h 2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23">
                    <a:moveTo>
                      <a:pt x="0" y="0"/>
                    </a:moveTo>
                    <a:cubicBezTo>
                      <a:pt x="0" y="8"/>
                      <a:pt x="1" y="16"/>
                      <a:pt x="5" y="2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086" y="1488"/>
                <a:ext cx="33" cy="16"/>
              </a:xfrm>
              <a:custGeom>
                <a:avLst/>
                <a:gdLst>
                  <a:gd name="T0" fmla="*/ 541 w 13"/>
                  <a:gd name="T1" fmla="*/ 0 h 6"/>
                  <a:gd name="T2" fmla="*/ 0 w 13"/>
                  <a:gd name="T3" fmla="*/ 307 h 6"/>
                  <a:gd name="T4" fmla="*/ 0 60000 65536"/>
                  <a:gd name="T5" fmla="*/ 0 60000 65536"/>
                  <a:gd name="T6" fmla="*/ 0 w 13"/>
                  <a:gd name="T7" fmla="*/ 0 h 6"/>
                  <a:gd name="T8" fmla="*/ 13 w 13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" h="6">
                    <a:moveTo>
                      <a:pt x="13" y="0"/>
                    </a:moveTo>
                    <a:cubicBezTo>
                      <a:pt x="8" y="1"/>
                      <a:pt x="4" y="3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229" y="1552"/>
                <a:ext cx="15" cy="64"/>
              </a:xfrm>
              <a:custGeom>
                <a:avLst/>
                <a:gdLst>
                  <a:gd name="T0" fmla="*/ 200 w 6"/>
                  <a:gd name="T1" fmla="*/ 0 h 24"/>
                  <a:gd name="T2" fmla="*/ 0 w 6"/>
                  <a:gd name="T3" fmla="*/ 1216 h 24"/>
                  <a:gd name="T4" fmla="*/ 0 60000 65536"/>
                  <a:gd name="T5" fmla="*/ 0 60000 65536"/>
                  <a:gd name="T6" fmla="*/ 0 w 6"/>
                  <a:gd name="T7" fmla="*/ 0 h 24"/>
                  <a:gd name="T8" fmla="*/ 6 w 6"/>
                  <a:gd name="T9" fmla="*/ 24 h 2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24">
                    <a:moveTo>
                      <a:pt x="5" y="0"/>
                    </a:moveTo>
                    <a:cubicBezTo>
                      <a:pt x="6" y="9"/>
                      <a:pt x="6" y="1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241" y="1587"/>
                <a:ext cx="25" cy="5"/>
              </a:xfrm>
              <a:custGeom>
                <a:avLst/>
                <a:gdLst>
                  <a:gd name="T0" fmla="*/ 0 w 10"/>
                  <a:gd name="T1" fmla="*/ 45 h 2"/>
                  <a:gd name="T2" fmla="*/ 388 w 10"/>
                  <a:gd name="T3" fmla="*/ 75 h 2"/>
                  <a:gd name="T4" fmla="*/ 0 60000 65536"/>
                  <a:gd name="T5" fmla="*/ 0 60000 65536"/>
                  <a:gd name="T6" fmla="*/ 0 w 10"/>
                  <a:gd name="T7" fmla="*/ 0 h 2"/>
                  <a:gd name="T8" fmla="*/ 10 w 1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2">
                    <a:moveTo>
                      <a:pt x="0" y="1"/>
                    </a:moveTo>
                    <a:cubicBezTo>
                      <a:pt x="4" y="0"/>
                      <a:pt x="7" y="1"/>
                      <a:pt x="10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316" y="1731"/>
                <a:ext cx="20" cy="77"/>
              </a:xfrm>
              <a:custGeom>
                <a:avLst/>
                <a:gdLst>
                  <a:gd name="T0" fmla="*/ 313 w 8"/>
                  <a:gd name="T1" fmla="*/ 0 h 29"/>
                  <a:gd name="T2" fmla="*/ 158 w 8"/>
                  <a:gd name="T3" fmla="*/ 1439 h 29"/>
                  <a:gd name="T4" fmla="*/ 0 60000 65536"/>
                  <a:gd name="T5" fmla="*/ 0 60000 65536"/>
                  <a:gd name="T6" fmla="*/ 0 w 8"/>
                  <a:gd name="T7" fmla="*/ 0 h 29"/>
                  <a:gd name="T8" fmla="*/ 8 w 8"/>
                  <a:gd name="T9" fmla="*/ 29 h 2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29">
                    <a:moveTo>
                      <a:pt x="8" y="0"/>
                    </a:moveTo>
                    <a:cubicBezTo>
                      <a:pt x="0" y="7"/>
                      <a:pt x="2" y="20"/>
                      <a:pt x="4" y="2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4" name="Freeform 278"/>
              <p:cNvSpPr>
                <a:spLocks/>
              </p:cNvSpPr>
              <p:nvPr/>
            </p:nvSpPr>
            <p:spPr bwMode="auto">
              <a:xfrm>
                <a:off x="3291" y="1773"/>
                <a:ext cx="28" cy="1"/>
              </a:xfrm>
              <a:custGeom>
                <a:avLst/>
                <a:gdLst>
                  <a:gd name="T0" fmla="*/ 461 w 11"/>
                  <a:gd name="T1" fmla="*/ 0 h 1"/>
                  <a:gd name="T2" fmla="*/ 0 w 11"/>
                  <a:gd name="T3" fmla="*/ 0 h 1"/>
                  <a:gd name="T4" fmla="*/ 0 60000 65536"/>
                  <a:gd name="T5" fmla="*/ 0 60000 65536"/>
                  <a:gd name="T6" fmla="*/ 0 w 11"/>
                  <a:gd name="T7" fmla="*/ 0 h 1"/>
                  <a:gd name="T8" fmla="*/ 11 w 1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129" y="1667"/>
                <a:ext cx="37" cy="66"/>
              </a:xfrm>
              <a:custGeom>
                <a:avLst/>
                <a:gdLst>
                  <a:gd name="T0" fmla="*/ 481 w 15"/>
                  <a:gd name="T1" fmla="*/ 0 h 25"/>
                  <a:gd name="T2" fmla="*/ 0 w 15"/>
                  <a:gd name="T3" fmla="*/ 1212 h 25"/>
                  <a:gd name="T4" fmla="*/ 0 60000 65536"/>
                  <a:gd name="T5" fmla="*/ 0 60000 65536"/>
                  <a:gd name="T6" fmla="*/ 0 w 15"/>
                  <a:gd name="T7" fmla="*/ 0 h 25"/>
                  <a:gd name="T8" fmla="*/ 15 w 15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" h="25">
                    <a:moveTo>
                      <a:pt x="13" y="0"/>
                    </a:moveTo>
                    <a:cubicBezTo>
                      <a:pt x="15" y="11"/>
                      <a:pt x="9" y="20"/>
                      <a:pt x="0" y="2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3151" y="1720"/>
                <a:ext cx="20" cy="19"/>
              </a:xfrm>
              <a:custGeom>
                <a:avLst/>
                <a:gdLst>
                  <a:gd name="T0" fmla="*/ 0 w 8"/>
                  <a:gd name="T1" fmla="*/ 0 h 7"/>
                  <a:gd name="T2" fmla="*/ 313 w 8"/>
                  <a:gd name="T3" fmla="*/ 383 h 7"/>
                  <a:gd name="T4" fmla="*/ 0 60000 65536"/>
                  <a:gd name="T5" fmla="*/ 0 60000 65536"/>
                  <a:gd name="T6" fmla="*/ 0 w 8"/>
                  <a:gd name="T7" fmla="*/ 0 h 7"/>
                  <a:gd name="T8" fmla="*/ 8 w 8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7">
                    <a:moveTo>
                      <a:pt x="0" y="0"/>
                    </a:moveTo>
                    <a:cubicBezTo>
                      <a:pt x="3" y="2"/>
                      <a:pt x="6" y="4"/>
                      <a:pt x="8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3649" y="2061"/>
                <a:ext cx="27" cy="48"/>
              </a:xfrm>
              <a:custGeom>
                <a:avLst/>
                <a:gdLst>
                  <a:gd name="T0" fmla="*/ 368 w 11"/>
                  <a:gd name="T1" fmla="*/ 0 h 18"/>
                  <a:gd name="T2" fmla="*/ 0 w 11"/>
                  <a:gd name="T3" fmla="*/ 909 h 18"/>
                  <a:gd name="T4" fmla="*/ 0 60000 65536"/>
                  <a:gd name="T5" fmla="*/ 0 60000 65536"/>
                  <a:gd name="T6" fmla="*/ 0 w 11"/>
                  <a:gd name="T7" fmla="*/ 0 h 18"/>
                  <a:gd name="T8" fmla="*/ 11 w 11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8">
                    <a:moveTo>
                      <a:pt x="10" y="0"/>
                    </a:moveTo>
                    <a:cubicBezTo>
                      <a:pt x="11" y="8"/>
                      <a:pt x="6" y="14"/>
                      <a:pt x="0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3661" y="2096"/>
                <a:ext cx="15" cy="8"/>
              </a:xfrm>
              <a:custGeom>
                <a:avLst/>
                <a:gdLst>
                  <a:gd name="T0" fmla="*/ 233 w 6"/>
                  <a:gd name="T1" fmla="*/ 149 h 3"/>
                  <a:gd name="T2" fmla="*/ 0 w 6"/>
                  <a:gd name="T3" fmla="*/ 0 h 3"/>
                  <a:gd name="T4" fmla="*/ 0 60000 65536"/>
                  <a:gd name="T5" fmla="*/ 0 60000 65536"/>
                  <a:gd name="T6" fmla="*/ 0 w 6"/>
                  <a:gd name="T7" fmla="*/ 0 h 3"/>
                  <a:gd name="T8" fmla="*/ 6 w 6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">
                    <a:moveTo>
                      <a:pt x="6" y="3"/>
                    </a:moveTo>
                    <a:cubicBezTo>
                      <a:pt x="5" y="0"/>
                      <a:pt x="2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3416" y="1880"/>
                <a:ext cx="10" cy="67"/>
              </a:xfrm>
              <a:custGeom>
                <a:avLst/>
                <a:gdLst>
                  <a:gd name="T0" fmla="*/ 158 w 4"/>
                  <a:gd name="T1" fmla="*/ 0 h 25"/>
                  <a:gd name="T2" fmla="*/ 75 w 4"/>
                  <a:gd name="T3" fmla="*/ 1292 h 25"/>
                  <a:gd name="T4" fmla="*/ 0 60000 65536"/>
                  <a:gd name="T5" fmla="*/ 0 60000 65536"/>
                  <a:gd name="T6" fmla="*/ 0 w 4"/>
                  <a:gd name="T7" fmla="*/ 0 h 25"/>
                  <a:gd name="T8" fmla="*/ 4 w 4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5">
                    <a:moveTo>
                      <a:pt x="4" y="0"/>
                    </a:moveTo>
                    <a:cubicBezTo>
                      <a:pt x="0" y="6"/>
                      <a:pt x="0" y="18"/>
                      <a:pt x="2" y="2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3391" y="1920"/>
                <a:ext cx="25" cy="3"/>
              </a:xfrm>
              <a:custGeom>
                <a:avLst/>
                <a:gdLst>
                  <a:gd name="T0" fmla="*/ 388 w 10"/>
                  <a:gd name="T1" fmla="*/ 81 h 1"/>
                  <a:gd name="T2" fmla="*/ 0 w 10"/>
                  <a:gd name="T3" fmla="*/ 81 h 1"/>
                  <a:gd name="T4" fmla="*/ 0 60000 65536"/>
                  <a:gd name="T5" fmla="*/ 0 60000 65536"/>
                  <a:gd name="T6" fmla="*/ 0 w 10"/>
                  <a:gd name="T7" fmla="*/ 0 h 1"/>
                  <a:gd name="T8" fmla="*/ 10 w 1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">
                    <a:moveTo>
                      <a:pt x="10" y="1"/>
                    </a:moveTo>
                    <a:cubicBezTo>
                      <a:pt x="7" y="0"/>
                      <a:pt x="3" y="0"/>
                      <a:pt x="0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3329" y="2091"/>
                <a:ext cx="52" cy="24"/>
              </a:xfrm>
              <a:custGeom>
                <a:avLst/>
                <a:gdLst>
                  <a:gd name="T0" fmla="*/ 790 w 21"/>
                  <a:gd name="T1" fmla="*/ 363 h 9"/>
                  <a:gd name="T2" fmla="*/ 0 w 21"/>
                  <a:gd name="T3" fmla="*/ 0 h 9"/>
                  <a:gd name="T4" fmla="*/ 0 60000 65536"/>
                  <a:gd name="T5" fmla="*/ 0 60000 65536"/>
                  <a:gd name="T6" fmla="*/ 0 w 21"/>
                  <a:gd name="T7" fmla="*/ 0 h 9"/>
                  <a:gd name="T8" fmla="*/ 21 w 21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" h="9">
                    <a:moveTo>
                      <a:pt x="21" y="7"/>
                    </a:moveTo>
                    <a:cubicBezTo>
                      <a:pt x="14" y="9"/>
                      <a:pt x="6" y="4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3344" y="2107"/>
                <a:ext cx="5" cy="21"/>
              </a:xfrm>
              <a:custGeom>
                <a:avLst/>
                <a:gdLst>
                  <a:gd name="T0" fmla="*/ 75 w 2"/>
                  <a:gd name="T1" fmla="*/ 0 h 8"/>
                  <a:gd name="T2" fmla="*/ 0 w 2"/>
                  <a:gd name="T3" fmla="*/ 378 h 8"/>
                  <a:gd name="T4" fmla="*/ 0 60000 65536"/>
                  <a:gd name="T5" fmla="*/ 0 60000 65536"/>
                  <a:gd name="T6" fmla="*/ 0 w 2"/>
                  <a:gd name="T7" fmla="*/ 0 h 8"/>
                  <a:gd name="T8" fmla="*/ 2 w 2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8">
                    <a:moveTo>
                      <a:pt x="2" y="0"/>
                    </a:moveTo>
                    <a:cubicBezTo>
                      <a:pt x="2" y="3"/>
                      <a:pt x="1" y="6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3486" y="2069"/>
                <a:ext cx="5" cy="51"/>
              </a:xfrm>
              <a:custGeom>
                <a:avLst/>
                <a:gdLst>
                  <a:gd name="T0" fmla="*/ 0 w 2"/>
                  <a:gd name="T1" fmla="*/ 0 h 19"/>
                  <a:gd name="T2" fmla="*/ 0 w 2"/>
                  <a:gd name="T3" fmla="*/ 988 h 19"/>
                  <a:gd name="T4" fmla="*/ 0 60000 65536"/>
                  <a:gd name="T5" fmla="*/ 0 60000 65536"/>
                  <a:gd name="T6" fmla="*/ 0 w 2"/>
                  <a:gd name="T7" fmla="*/ 0 h 19"/>
                  <a:gd name="T8" fmla="*/ 2 w 2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9">
                    <a:moveTo>
                      <a:pt x="0" y="0"/>
                    </a:moveTo>
                    <a:cubicBezTo>
                      <a:pt x="2" y="6"/>
                      <a:pt x="2" y="13"/>
                      <a:pt x="0" y="1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3491" y="2107"/>
                <a:ext cx="15" cy="1"/>
              </a:xfrm>
              <a:custGeom>
                <a:avLst/>
                <a:gdLst>
                  <a:gd name="T0" fmla="*/ 0 w 6"/>
                  <a:gd name="T1" fmla="*/ 0 h 1"/>
                  <a:gd name="T2" fmla="*/ 233 w 6"/>
                  <a:gd name="T3" fmla="*/ 0 h 1"/>
                  <a:gd name="T4" fmla="*/ 0 60000 65536"/>
                  <a:gd name="T5" fmla="*/ 0 60000 65536"/>
                  <a:gd name="T6" fmla="*/ 0 w 6"/>
                  <a:gd name="T7" fmla="*/ 0 h 1"/>
                  <a:gd name="T8" fmla="*/ 6 w 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259" y="1893"/>
                <a:ext cx="12" cy="62"/>
              </a:xfrm>
              <a:custGeom>
                <a:avLst/>
                <a:gdLst>
                  <a:gd name="T0" fmla="*/ 139 w 5"/>
                  <a:gd name="T1" fmla="*/ 0 h 23"/>
                  <a:gd name="T2" fmla="*/ 168 w 5"/>
                  <a:gd name="T3" fmla="*/ 1213 h 23"/>
                  <a:gd name="T4" fmla="*/ 0 60000 65536"/>
                  <a:gd name="T5" fmla="*/ 0 60000 65536"/>
                  <a:gd name="T6" fmla="*/ 0 w 5"/>
                  <a:gd name="T7" fmla="*/ 0 h 23"/>
                  <a:gd name="T8" fmla="*/ 5 w 5"/>
                  <a:gd name="T9" fmla="*/ 23 h 2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23">
                    <a:moveTo>
                      <a:pt x="4" y="0"/>
                    </a:moveTo>
                    <a:cubicBezTo>
                      <a:pt x="0" y="7"/>
                      <a:pt x="0" y="16"/>
                      <a:pt x="5" y="2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236" y="1925"/>
                <a:ext cx="25" cy="6"/>
              </a:xfrm>
              <a:custGeom>
                <a:avLst/>
                <a:gdLst>
                  <a:gd name="T0" fmla="*/ 388 w 10"/>
                  <a:gd name="T1" fmla="*/ 162 h 2"/>
                  <a:gd name="T2" fmla="*/ 0 w 10"/>
                  <a:gd name="T3" fmla="*/ 81 h 2"/>
                  <a:gd name="T4" fmla="*/ 0 60000 65536"/>
                  <a:gd name="T5" fmla="*/ 0 60000 65536"/>
                  <a:gd name="T6" fmla="*/ 0 w 10"/>
                  <a:gd name="T7" fmla="*/ 0 h 2"/>
                  <a:gd name="T8" fmla="*/ 10 w 1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2">
                    <a:moveTo>
                      <a:pt x="10" y="2"/>
                    </a:moveTo>
                    <a:cubicBezTo>
                      <a:pt x="6" y="1"/>
                      <a:pt x="3" y="0"/>
                      <a:pt x="0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231" y="1395"/>
                <a:ext cx="13" cy="61"/>
              </a:xfrm>
              <a:custGeom>
                <a:avLst/>
                <a:gdLst>
                  <a:gd name="T0" fmla="*/ 177 w 5"/>
                  <a:gd name="T1" fmla="*/ 0 h 23"/>
                  <a:gd name="T2" fmla="*/ 229 w 5"/>
                  <a:gd name="T3" fmla="*/ 1140 h 23"/>
                  <a:gd name="T4" fmla="*/ 0 60000 65536"/>
                  <a:gd name="T5" fmla="*/ 0 60000 65536"/>
                  <a:gd name="T6" fmla="*/ 0 w 5"/>
                  <a:gd name="T7" fmla="*/ 0 h 23"/>
                  <a:gd name="T8" fmla="*/ 5 w 5"/>
                  <a:gd name="T9" fmla="*/ 23 h 2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23">
                    <a:moveTo>
                      <a:pt x="4" y="0"/>
                    </a:moveTo>
                    <a:cubicBezTo>
                      <a:pt x="0" y="7"/>
                      <a:pt x="0" y="17"/>
                      <a:pt x="5" y="2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209" y="1429"/>
                <a:ext cx="25" cy="3"/>
              </a:xfrm>
              <a:custGeom>
                <a:avLst/>
                <a:gdLst>
                  <a:gd name="T0" fmla="*/ 388 w 10"/>
                  <a:gd name="T1" fmla="*/ 81 h 1"/>
                  <a:gd name="T2" fmla="*/ 0 w 10"/>
                  <a:gd name="T3" fmla="*/ 0 h 1"/>
                  <a:gd name="T4" fmla="*/ 0 60000 65536"/>
                  <a:gd name="T5" fmla="*/ 0 60000 65536"/>
                  <a:gd name="T6" fmla="*/ 0 w 10"/>
                  <a:gd name="T7" fmla="*/ 0 h 1"/>
                  <a:gd name="T8" fmla="*/ 10 w 1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114" y="1840"/>
                <a:ext cx="37" cy="24"/>
              </a:xfrm>
              <a:custGeom>
                <a:avLst/>
                <a:gdLst>
                  <a:gd name="T0" fmla="*/ 553 w 15"/>
                  <a:gd name="T1" fmla="*/ 397 h 9"/>
                  <a:gd name="T2" fmla="*/ 0 w 15"/>
                  <a:gd name="T3" fmla="*/ 0 h 9"/>
                  <a:gd name="T4" fmla="*/ 0 60000 65536"/>
                  <a:gd name="T5" fmla="*/ 0 60000 65536"/>
                  <a:gd name="T6" fmla="*/ 0 w 15"/>
                  <a:gd name="T7" fmla="*/ 0 h 9"/>
                  <a:gd name="T8" fmla="*/ 15 w 15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" h="9">
                    <a:moveTo>
                      <a:pt x="15" y="8"/>
                    </a:moveTo>
                    <a:cubicBezTo>
                      <a:pt x="9" y="9"/>
                      <a:pt x="2" y="7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3119" y="1859"/>
                <a:ext cx="7" cy="24"/>
              </a:xfrm>
              <a:custGeom>
                <a:avLst/>
                <a:gdLst>
                  <a:gd name="T0" fmla="*/ 86 w 3"/>
                  <a:gd name="T1" fmla="*/ 0 h 9"/>
                  <a:gd name="T2" fmla="*/ 0 w 3"/>
                  <a:gd name="T3" fmla="*/ 456 h 9"/>
                  <a:gd name="T4" fmla="*/ 0 60000 65536"/>
                  <a:gd name="T5" fmla="*/ 0 60000 65536"/>
                  <a:gd name="T6" fmla="*/ 0 w 3"/>
                  <a:gd name="T7" fmla="*/ 0 h 9"/>
                  <a:gd name="T8" fmla="*/ 3 w 3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9">
                    <a:moveTo>
                      <a:pt x="3" y="0"/>
                    </a:moveTo>
                    <a:cubicBezTo>
                      <a:pt x="3" y="3"/>
                      <a:pt x="1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3121" y="2048"/>
                <a:ext cx="50" cy="13"/>
              </a:xfrm>
              <a:custGeom>
                <a:avLst/>
                <a:gdLst>
                  <a:gd name="T0" fmla="*/ 783 w 20"/>
                  <a:gd name="T1" fmla="*/ 55 h 5"/>
                  <a:gd name="T2" fmla="*/ 0 w 20"/>
                  <a:gd name="T3" fmla="*/ 0 h 5"/>
                  <a:gd name="T4" fmla="*/ 0 60000 65536"/>
                  <a:gd name="T5" fmla="*/ 0 60000 65536"/>
                  <a:gd name="T6" fmla="*/ 0 w 20"/>
                  <a:gd name="T7" fmla="*/ 0 h 5"/>
                  <a:gd name="T8" fmla="*/ 20 w 20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" h="5">
                    <a:moveTo>
                      <a:pt x="20" y="1"/>
                    </a:moveTo>
                    <a:cubicBezTo>
                      <a:pt x="14" y="5"/>
                      <a:pt x="6" y="2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3144" y="2056"/>
                <a:ext cx="2" cy="24"/>
              </a:xfrm>
              <a:custGeom>
                <a:avLst/>
                <a:gdLst>
                  <a:gd name="T0" fmla="*/ 16 w 1"/>
                  <a:gd name="T1" fmla="*/ 0 h 9"/>
                  <a:gd name="T2" fmla="*/ 0 w 1"/>
                  <a:gd name="T3" fmla="*/ 456 h 9"/>
                  <a:gd name="T4" fmla="*/ 0 60000 65536"/>
                  <a:gd name="T5" fmla="*/ 0 60000 65536"/>
                  <a:gd name="T6" fmla="*/ 0 w 1"/>
                  <a:gd name="T7" fmla="*/ 0 h 9"/>
                  <a:gd name="T8" fmla="*/ 1 w 1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9">
                    <a:moveTo>
                      <a:pt x="1" y="0"/>
                    </a:moveTo>
                    <a:cubicBezTo>
                      <a:pt x="0" y="3"/>
                      <a:pt x="0" y="6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3054" y="1917"/>
                <a:ext cx="5" cy="48"/>
              </a:xfrm>
              <a:custGeom>
                <a:avLst/>
                <a:gdLst>
                  <a:gd name="T0" fmla="*/ 45 w 2"/>
                  <a:gd name="T1" fmla="*/ 0 h 18"/>
                  <a:gd name="T2" fmla="*/ 75 w 2"/>
                  <a:gd name="T3" fmla="*/ 909 h 18"/>
                  <a:gd name="T4" fmla="*/ 0 60000 65536"/>
                  <a:gd name="T5" fmla="*/ 0 60000 65536"/>
                  <a:gd name="T6" fmla="*/ 0 w 2"/>
                  <a:gd name="T7" fmla="*/ 0 h 18"/>
                  <a:gd name="T8" fmla="*/ 2 w 2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8">
                    <a:moveTo>
                      <a:pt x="1" y="0"/>
                    </a:moveTo>
                    <a:cubicBezTo>
                      <a:pt x="0" y="6"/>
                      <a:pt x="1" y="12"/>
                      <a:pt x="2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3034" y="1949"/>
                <a:ext cx="20" cy="1"/>
              </a:xfrm>
              <a:custGeom>
                <a:avLst/>
                <a:gdLst>
                  <a:gd name="T0" fmla="*/ 313 w 8"/>
                  <a:gd name="T1" fmla="*/ 0 h 1"/>
                  <a:gd name="T2" fmla="*/ 0 w 8"/>
                  <a:gd name="T3" fmla="*/ 0 h 1"/>
                  <a:gd name="T4" fmla="*/ 0 60000 65536"/>
                  <a:gd name="T5" fmla="*/ 0 60000 65536"/>
                  <a:gd name="T6" fmla="*/ 0 w 8"/>
                  <a:gd name="T7" fmla="*/ 0 h 1"/>
                  <a:gd name="T8" fmla="*/ 8 w 8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">
                    <a:moveTo>
                      <a:pt x="8" y="0"/>
                    </a:moveTo>
                    <a:cubicBezTo>
                      <a:pt x="5" y="0"/>
                      <a:pt x="3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3069" y="2107"/>
                <a:ext cx="20" cy="42"/>
              </a:xfrm>
              <a:custGeom>
                <a:avLst/>
                <a:gdLst>
                  <a:gd name="T0" fmla="*/ 45 w 8"/>
                  <a:gd name="T1" fmla="*/ 0 h 16"/>
                  <a:gd name="T2" fmla="*/ 313 w 8"/>
                  <a:gd name="T3" fmla="*/ 759 h 16"/>
                  <a:gd name="T4" fmla="*/ 0 60000 65536"/>
                  <a:gd name="T5" fmla="*/ 0 60000 65536"/>
                  <a:gd name="T6" fmla="*/ 0 w 8"/>
                  <a:gd name="T7" fmla="*/ 0 h 16"/>
                  <a:gd name="T8" fmla="*/ 8 w 8"/>
                  <a:gd name="T9" fmla="*/ 16 h 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6">
                    <a:moveTo>
                      <a:pt x="1" y="0"/>
                    </a:moveTo>
                    <a:cubicBezTo>
                      <a:pt x="0" y="5"/>
                      <a:pt x="3" y="13"/>
                      <a:pt x="8" y="1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3061" y="2139"/>
                <a:ext cx="15" cy="10"/>
              </a:xfrm>
              <a:custGeom>
                <a:avLst/>
                <a:gdLst>
                  <a:gd name="T0" fmla="*/ 233 w 6"/>
                  <a:gd name="T1" fmla="*/ 0 h 4"/>
                  <a:gd name="T2" fmla="*/ 0 w 6"/>
                  <a:gd name="T3" fmla="*/ 158 h 4"/>
                  <a:gd name="T4" fmla="*/ 0 60000 65536"/>
                  <a:gd name="T5" fmla="*/ 0 60000 65536"/>
                  <a:gd name="T6" fmla="*/ 0 w 6"/>
                  <a:gd name="T7" fmla="*/ 0 h 4"/>
                  <a:gd name="T8" fmla="*/ 6 w 6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4">
                    <a:moveTo>
                      <a:pt x="6" y="0"/>
                    </a:moveTo>
                    <a:cubicBezTo>
                      <a:pt x="4" y="1"/>
                      <a:pt x="2" y="3"/>
                      <a:pt x="0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3211" y="2155"/>
                <a:ext cx="40" cy="13"/>
              </a:xfrm>
              <a:custGeom>
                <a:avLst/>
                <a:gdLst>
                  <a:gd name="T0" fmla="*/ 625 w 16"/>
                  <a:gd name="T1" fmla="*/ 88 h 5"/>
                  <a:gd name="T2" fmla="*/ 0 w 16"/>
                  <a:gd name="T3" fmla="*/ 0 h 5"/>
                  <a:gd name="T4" fmla="*/ 0 60000 65536"/>
                  <a:gd name="T5" fmla="*/ 0 60000 65536"/>
                  <a:gd name="T6" fmla="*/ 0 w 16"/>
                  <a:gd name="T7" fmla="*/ 0 h 5"/>
                  <a:gd name="T8" fmla="*/ 16 w 16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" h="5">
                    <a:moveTo>
                      <a:pt x="16" y="2"/>
                    </a:moveTo>
                    <a:cubicBezTo>
                      <a:pt x="12" y="5"/>
                      <a:pt x="5" y="1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3229" y="2165"/>
                <a:ext cx="1" cy="1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307 h 6"/>
                  <a:gd name="T4" fmla="*/ 0 60000 65536"/>
                  <a:gd name="T5" fmla="*/ 0 60000 65536"/>
                  <a:gd name="T6" fmla="*/ 0 w 1"/>
                  <a:gd name="T7" fmla="*/ 0 h 6"/>
                  <a:gd name="T8" fmla="*/ 1 w 1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3611" y="2237"/>
                <a:ext cx="53" cy="14"/>
              </a:xfrm>
              <a:custGeom>
                <a:avLst/>
                <a:gdLst>
                  <a:gd name="T0" fmla="*/ 853 w 21"/>
                  <a:gd name="T1" fmla="*/ 305 h 5"/>
                  <a:gd name="T2" fmla="*/ 0 w 21"/>
                  <a:gd name="T3" fmla="*/ 62 h 5"/>
                  <a:gd name="T4" fmla="*/ 0 60000 65536"/>
                  <a:gd name="T5" fmla="*/ 0 60000 65536"/>
                  <a:gd name="T6" fmla="*/ 0 w 21"/>
                  <a:gd name="T7" fmla="*/ 0 h 5"/>
                  <a:gd name="T8" fmla="*/ 21 w 21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" h="5">
                    <a:moveTo>
                      <a:pt x="21" y="5"/>
                    </a:moveTo>
                    <a:cubicBezTo>
                      <a:pt x="15" y="0"/>
                      <a:pt x="7" y="0"/>
                      <a:pt x="0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3636" y="2224"/>
                <a:ext cx="5" cy="16"/>
              </a:xfrm>
              <a:custGeom>
                <a:avLst/>
                <a:gdLst>
                  <a:gd name="T0" fmla="*/ 75 w 2"/>
                  <a:gd name="T1" fmla="*/ 0 h 6"/>
                  <a:gd name="T2" fmla="*/ 0 w 2"/>
                  <a:gd name="T3" fmla="*/ 307 h 6"/>
                  <a:gd name="T4" fmla="*/ 0 60000 65536"/>
                  <a:gd name="T5" fmla="*/ 0 60000 65536"/>
                  <a:gd name="T6" fmla="*/ 0 w 2"/>
                  <a:gd name="T7" fmla="*/ 0 h 6"/>
                  <a:gd name="T8" fmla="*/ 2 w 2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6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3636" y="1864"/>
                <a:ext cx="55" cy="13"/>
              </a:xfrm>
              <a:custGeom>
                <a:avLst/>
                <a:gdLst>
                  <a:gd name="T0" fmla="*/ 858 w 22"/>
                  <a:gd name="T1" fmla="*/ 229 h 5"/>
                  <a:gd name="T2" fmla="*/ 0 w 22"/>
                  <a:gd name="T3" fmla="*/ 55 h 5"/>
                  <a:gd name="T4" fmla="*/ 0 60000 65536"/>
                  <a:gd name="T5" fmla="*/ 0 60000 65536"/>
                  <a:gd name="T6" fmla="*/ 0 w 22"/>
                  <a:gd name="T7" fmla="*/ 0 h 5"/>
                  <a:gd name="T8" fmla="*/ 22 w 2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2" h="5">
                    <a:moveTo>
                      <a:pt x="22" y="5"/>
                    </a:moveTo>
                    <a:cubicBezTo>
                      <a:pt x="16" y="0"/>
                      <a:pt x="7" y="0"/>
                      <a:pt x="0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3664" y="1851"/>
                <a:ext cx="5" cy="16"/>
              </a:xfrm>
              <a:custGeom>
                <a:avLst/>
                <a:gdLst>
                  <a:gd name="T0" fmla="*/ 75 w 2"/>
                  <a:gd name="T1" fmla="*/ 0 h 6"/>
                  <a:gd name="T2" fmla="*/ 0 w 2"/>
                  <a:gd name="T3" fmla="*/ 307 h 6"/>
                  <a:gd name="T4" fmla="*/ 0 60000 65536"/>
                  <a:gd name="T5" fmla="*/ 0 60000 65536"/>
                  <a:gd name="T6" fmla="*/ 0 w 2"/>
                  <a:gd name="T7" fmla="*/ 0 h 6"/>
                  <a:gd name="T8" fmla="*/ 2 w 2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6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3" name="Freeform 307"/>
              <p:cNvSpPr>
                <a:spLocks/>
              </p:cNvSpPr>
              <p:nvPr/>
            </p:nvSpPr>
            <p:spPr bwMode="auto">
              <a:xfrm>
                <a:off x="3356" y="2235"/>
                <a:ext cx="8" cy="40"/>
              </a:xfrm>
              <a:custGeom>
                <a:avLst/>
                <a:gdLst>
                  <a:gd name="T0" fmla="*/ 149 w 3"/>
                  <a:gd name="T1" fmla="*/ 0 h 15"/>
                  <a:gd name="T2" fmla="*/ 149 w 3"/>
                  <a:gd name="T3" fmla="*/ 760 h 15"/>
                  <a:gd name="T4" fmla="*/ 0 60000 65536"/>
                  <a:gd name="T5" fmla="*/ 0 60000 65536"/>
                  <a:gd name="T6" fmla="*/ 0 w 3"/>
                  <a:gd name="T7" fmla="*/ 0 h 15"/>
                  <a:gd name="T8" fmla="*/ 3 w 3"/>
                  <a:gd name="T9" fmla="*/ 15 h 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5">
                    <a:moveTo>
                      <a:pt x="3" y="0"/>
                    </a:moveTo>
                    <a:cubicBezTo>
                      <a:pt x="0" y="4"/>
                      <a:pt x="0" y="11"/>
                      <a:pt x="3" y="1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3331" y="2259"/>
                <a:ext cx="28" cy="2"/>
              </a:xfrm>
              <a:custGeom>
                <a:avLst/>
                <a:gdLst>
                  <a:gd name="T0" fmla="*/ 461 w 11"/>
                  <a:gd name="T1" fmla="*/ 16 h 1"/>
                  <a:gd name="T2" fmla="*/ 0 w 11"/>
                  <a:gd name="T3" fmla="*/ 0 h 1"/>
                  <a:gd name="T4" fmla="*/ 0 60000 65536"/>
                  <a:gd name="T5" fmla="*/ 0 60000 65536"/>
                  <a:gd name="T6" fmla="*/ 0 w 11"/>
                  <a:gd name="T7" fmla="*/ 0 h 1"/>
                  <a:gd name="T8" fmla="*/ 11 w 1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">
                    <a:moveTo>
                      <a:pt x="11" y="1"/>
                    </a:moveTo>
                    <a:cubicBezTo>
                      <a:pt x="7" y="0"/>
                      <a:pt x="3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3196" y="2307"/>
                <a:ext cx="50" cy="24"/>
              </a:xfrm>
              <a:custGeom>
                <a:avLst/>
                <a:gdLst>
                  <a:gd name="T0" fmla="*/ 783 w 20"/>
                  <a:gd name="T1" fmla="*/ 0 h 9"/>
                  <a:gd name="T2" fmla="*/ 0 w 20"/>
                  <a:gd name="T3" fmla="*/ 456 h 9"/>
                  <a:gd name="T4" fmla="*/ 0 60000 65536"/>
                  <a:gd name="T5" fmla="*/ 0 60000 65536"/>
                  <a:gd name="T6" fmla="*/ 0 w 20"/>
                  <a:gd name="T7" fmla="*/ 0 h 9"/>
                  <a:gd name="T8" fmla="*/ 20 w 20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" h="9">
                    <a:moveTo>
                      <a:pt x="20" y="0"/>
                    </a:moveTo>
                    <a:cubicBezTo>
                      <a:pt x="13" y="0"/>
                      <a:pt x="5" y="3"/>
                      <a:pt x="0" y="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3191" y="2301"/>
                <a:ext cx="18" cy="16"/>
              </a:xfrm>
              <a:custGeom>
                <a:avLst/>
                <a:gdLst>
                  <a:gd name="T0" fmla="*/ 303 w 7"/>
                  <a:gd name="T1" fmla="*/ 30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6" y="3"/>
                      <a:pt x="3" y="2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3089" y="2256"/>
                <a:ext cx="7" cy="35"/>
              </a:xfrm>
              <a:custGeom>
                <a:avLst/>
                <a:gdLst>
                  <a:gd name="T0" fmla="*/ 86 w 3"/>
                  <a:gd name="T1" fmla="*/ 0 h 13"/>
                  <a:gd name="T2" fmla="*/ 28 w 3"/>
                  <a:gd name="T3" fmla="*/ 681 h 13"/>
                  <a:gd name="T4" fmla="*/ 0 60000 65536"/>
                  <a:gd name="T5" fmla="*/ 0 60000 65536"/>
                  <a:gd name="T6" fmla="*/ 0 w 3"/>
                  <a:gd name="T7" fmla="*/ 0 h 13"/>
                  <a:gd name="T8" fmla="*/ 3 w 3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3">
                    <a:moveTo>
                      <a:pt x="3" y="0"/>
                    </a:moveTo>
                    <a:cubicBezTo>
                      <a:pt x="1" y="4"/>
                      <a:pt x="0" y="8"/>
                      <a:pt x="1" y="1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3066" y="2269"/>
                <a:ext cx="20" cy="8"/>
              </a:xfrm>
              <a:custGeom>
                <a:avLst/>
                <a:gdLst>
                  <a:gd name="T0" fmla="*/ 313 w 8"/>
                  <a:gd name="T1" fmla="*/ 149 h 3"/>
                  <a:gd name="T2" fmla="*/ 0 w 8"/>
                  <a:gd name="T3" fmla="*/ 56 h 3"/>
                  <a:gd name="T4" fmla="*/ 0 60000 65536"/>
                  <a:gd name="T5" fmla="*/ 0 60000 65536"/>
                  <a:gd name="T6" fmla="*/ 0 w 8"/>
                  <a:gd name="T7" fmla="*/ 0 h 3"/>
                  <a:gd name="T8" fmla="*/ 8 w 8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3">
                    <a:moveTo>
                      <a:pt x="8" y="3"/>
                    </a:moveTo>
                    <a:cubicBezTo>
                      <a:pt x="6" y="1"/>
                      <a:pt x="3" y="0"/>
                      <a:pt x="0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3284" y="2395"/>
                <a:ext cx="17" cy="32"/>
              </a:xfrm>
              <a:custGeom>
                <a:avLst/>
                <a:gdLst>
                  <a:gd name="T0" fmla="*/ 243 w 7"/>
                  <a:gd name="T1" fmla="*/ 0 h 12"/>
                  <a:gd name="T2" fmla="*/ 0 w 7"/>
                  <a:gd name="T3" fmla="*/ 605 h 12"/>
                  <a:gd name="T4" fmla="*/ 0 60000 65536"/>
                  <a:gd name="T5" fmla="*/ 0 60000 65536"/>
                  <a:gd name="T6" fmla="*/ 0 w 7"/>
                  <a:gd name="T7" fmla="*/ 0 h 12"/>
                  <a:gd name="T8" fmla="*/ 7 w 7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12">
                    <a:moveTo>
                      <a:pt x="7" y="0"/>
                    </a:moveTo>
                    <a:cubicBezTo>
                      <a:pt x="6" y="5"/>
                      <a:pt x="5" y="10"/>
                      <a:pt x="0" y="1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3294" y="2421"/>
                <a:ext cx="17" cy="11"/>
              </a:xfrm>
              <a:custGeom>
                <a:avLst/>
                <a:gdLst>
                  <a:gd name="T0" fmla="*/ 0 w 7"/>
                  <a:gd name="T1" fmla="*/ 0 h 4"/>
                  <a:gd name="T2" fmla="*/ 243 w 7"/>
                  <a:gd name="T3" fmla="*/ 228 h 4"/>
                  <a:gd name="T4" fmla="*/ 0 60000 65536"/>
                  <a:gd name="T5" fmla="*/ 0 60000 65536"/>
                  <a:gd name="T6" fmla="*/ 0 w 7"/>
                  <a:gd name="T7" fmla="*/ 0 h 4"/>
                  <a:gd name="T8" fmla="*/ 7 w 7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4">
                    <a:moveTo>
                      <a:pt x="0" y="0"/>
                    </a:moveTo>
                    <a:cubicBezTo>
                      <a:pt x="3" y="0"/>
                      <a:pt x="5" y="1"/>
                      <a:pt x="7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3496" y="2221"/>
                <a:ext cx="30" cy="32"/>
              </a:xfrm>
              <a:custGeom>
                <a:avLst/>
                <a:gdLst>
                  <a:gd name="T0" fmla="*/ 470 w 12"/>
                  <a:gd name="T1" fmla="*/ 0 h 12"/>
                  <a:gd name="T2" fmla="*/ 0 w 12"/>
                  <a:gd name="T3" fmla="*/ 605 h 12"/>
                  <a:gd name="T4" fmla="*/ 0 60000 65536"/>
                  <a:gd name="T5" fmla="*/ 0 60000 65536"/>
                  <a:gd name="T6" fmla="*/ 0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12">
                    <a:moveTo>
                      <a:pt x="12" y="0"/>
                    </a:moveTo>
                    <a:cubicBezTo>
                      <a:pt x="11" y="7"/>
                      <a:pt x="6" y="11"/>
                      <a:pt x="0" y="1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2" name="Freeform 316"/>
              <p:cNvSpPr>
                <a:spLocks/>
              </p:cNvSpPr>
              <p:nvPr/>
            </p:nvSpPr>
            <p:spPr bwMode="auto">
              <a:xfrm>
                <a:off x="3514" y="2245"/>
                <a:ext cx="12" cy="19"/>
              </a:xfrm>
              <a:custGeom>
                <a:avLst/>
                <a:gdLst>
                  <a:gd name="T0" fmla="*/ 0 w 5"/>
                  <a:gd name="T1" fmla="*/ 0 h 7"/>
                  <a:gd name="T2" fmla="*/ 168 w 5"/>
                  <a:gd name="T3" fmla="*/ 383 h 7"/>
                  <a:gd name="T4" fmla="*/ 0 60000 65536"/>
                  <a:gd name="T5" fmla="*/ 0 60000 65536"/>
                  <a:gd name="T6" fmla="*/ 0 w 5"/>
                  <a:gd name="T7" fmla="*/ 0 h 7"/>
                  <a:gd name="T8" fmla="*/ 5 w 5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7">
                    <a:moveTo>
                      <a:pt x="0" y="0"/>
                    </a:moveTo>
                    <a:cubicBezTo>
                      <a:pt x="2" y="2"/>
                      <a:pt x="4" y="4"/>
                      <a:pt x="5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3746" y="2325"/>
                <a:ext cx="20" cy="48"/>
              </a:xfrm>
              <a:custGeom>
                <a:avLst/>
                <a:gdLst>
                  <a:gd name="T0" fmla="*/ 263 w 8"/>
                  <a:gd name="T1" fmla="*/ 0 h 18"/>
                  <a:gd name="T2" fmla="*/ 0 w 8"/>
                  <a:gd name="T3" fmla="*/ 909 h 18"/>
                  <a:gd name="T4" fmla="*/ 0 60000 65536"/>
                  <a:gd name="T5" fmla="*/ 0 60000 65536"/>
                  <a:gd name="T6" fmla="*/ 0 w 8"/>
                  <a:gd name="T7" fmla="*/ 0 h 18"/>
                  <a:gd name="T8" fmla="*/ 8 w 8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8">
                    <a:moveTo>
                      <a:pt x="7" y="0"/>
                    </a:moveTo>
                    <a:cubicBezTo>
                      <a:pt x="8" y="7"/>
                      <a:pt x="4" y="14"/>
                      <a:pt x="0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3756" y="2363"/>
                <a:ext cx="10" cy="10"/>
              </a:xfrm>
              <a:custGeom>
                <a:avLst/>
                <a:gdLst>
                  <a:gd name="T0" fmla="*/ 0 w 4"/>
                  <a:gd name="T1" fmla="*/ 0 h 4"/>
                  <a:gd name="T2" fmla="*/ 158 w 4"/>
                  <a:gd name="T3" fmla="*/ 158 h 4"/>
                  <a:gd name="T4" fmla="*/ 0 60000 65536"/>
                  <a:gd name="T5" fmla="*/ 0 60000 65536"/>
                  <a:gd name="T6" fmla="*/ 0 w 4"/>
                  <a:gd name="T7" fmla="*/ 0 h 4"/>
                  <a:gd name="T8" fmla="*/ 4 w 4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4">
                    <a:moveTo>
                      <a:pt x="0" y="0"/>
                    </a:moveTo>
                    <a:cubicBezTo>
                      <a:pt x="1" y="1"/>
                      <a:pt x="3" y="2"/>
                      <a:pt x="4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3586" y="2339"/>
                <a:ext cx="35" cy="24"/>
              </a:xfrm>
              <a:custGeom>
                <a:avLst/>
                <a:gdLst>
                  <a:gd name="T0" fmla="*/ 550 w 14"/>
                  <a:gd name="T1" fmla="*/ 363 h 9"/>
                  <a:gd name="T2" fmla="*/ 0 w 14"/>
                  <a:gd name="T3" fmla="*/ 0 h 9"/>
                  <a:gd name="T4" fmla="*/ 0 60000 65536"/>
                  <a:gd name="T5" fmla="*/ 0 60000 65536"/>
                  <a:gd name="T6" fmla="*/ 0 w 14"/>
                  <a:gd name="T7" fmla="*/ 0 h 9"/>
                  <a:gd name="T8" fmla="*/ 14 w 14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9">
                    <a:moveTo>
                      <a:pt x="14" y="7"/>
                    </a:moveTo>
                    <a:cubicBezTo>
                      <a:pt x="9" y="9"/>
                      <a:pt x="2" y="4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3591" y="2360"/>
                <a:ext cx="13" cy="21"/>
              </a:xfrm>
              <a:custGeom>
                <a:avLst/>
                <a:gdLst>
                  <a:gd name="T0" fmla="*/ 229 w 5"/>
                  <a:gd name="T1" fmla="*/ 0 h 8"/>
                  <a:gd name="T2" fmla="*/ 0 w 5"/>
                  <a:gd name="T3" fmla="*/ 378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5" y="0"/>
                    </a:moveTo>
                    <a:cubicBezTo>
                      <a:pt x="3" y="3"/>
                      <a:pt x="2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3426" y="2341"/>
                <a:ext cx="25" cy="35"/>
              </a:xfrm>
              <a:custGeom>
                <a:avLst/>
                <a:gdLst>
                  <a:gd name="T0" fmla="*/ 0 w 10"/>
                  <a:gd name="T1" fmla="*/ 0 h 13"/>
                  <a:gd name="T2" fmla="*/ 388 w 10"/>
                  <a:gd name="T3" fmla="*/ 681 h 13"/>
                  <a:gd name="T4" fmla="*/ 0 60000 65536"/>
                  <a:gd name="T5" fmla="*/ 0 60000 65536"/>
                  <a:gd name="T6" fmla="*/ 0 w 10"/>
                  <a:gd name="T7" fmla="*/ 0 h 13"/>
                  <a:gd name="T8" fmla="*/ 10 w 10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3">
                    <a:moveTo>
                      <a:pt x="0" y="0"/>
                    </a:moveTo>
                    <a:cubicBezTo>
                      <a:pt x="0" y="7"/>
                      <a:pt x="5" y="10"/>
                      <a:pt x="10" y="1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3426" y="2371"/>
                <a:ext cx="10" cy="16"/>
              </a:xfrm>
              <a:custGeom>
                <a:avLst/>
                <a:gdLst>
                  <a:gd name="T0" fmla="*/ 158 w 4"/>
                  <a:gd name="T1" fmla="*/ 0 h 6"/>
                  <a:gd name="T2" fmla="*/ 0 w 4"/>
                  <a:gd name="T3" fmla="*/ 307 h 6"/>
                  <a:gd name="T4" fmla="*/ 0 60000 65536"/>
                  <a:gd name="T5" fmla="*/ 0 60000 65536"/>
                  <a:gd name="T6" fmla="*/ 0 w 4"/>
                  <a:gd name="T7" fmla="*/ 0 h 6"/>
                  <a:gd name="T8" fmla="*/ 4 w 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6">
                    <a:moveTo>
                      <a:pt x="4" y="0"/>
                    </a:moveTo>
                    <a:cubicBezTo>
                      <a:pt x="3" y="2"/>
                      <a:pt x="1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3554" y="2493"/>
                <a:ext cx="12" cy="30"/>
              </a:xfrm>
              <a:custGeom>
                <a:avLst/>
                <a:gdLst>
                  <a:gd name="T0" fmla="*/ 29 w 5"/>
                  <a:gd name="T1" fmla="*/ 0 h 11"/>
                  <a:gd name="T2" fmla="*/ 168 w 5"/>
                  <a:gd name="T3" fmla="*/ 611 h 11"/>
                  <a:gd name="T4" fmla="*/ 0 60000 65536"/>
                  <a:gd name="T5" fmla="*/ 0 60000 65536"/>
                  <a:gd name="T6" fmla="*/ 0 w 5"/>
                  <a:gd name="T7" fmla="*/ 0 h 11"/>
                  <a:gd name="T8" fmla="*/ 5 w 5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11">
                    <a:moveTo>
                      <a:pt x="1" y="0"/>
                    </a:moveTo>
                    <a:cubicBezTo>
                      <a:pt x="0" y="4"/>
                      <a:pt x="2" y="9"/>
                      <a:pt x="5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3536" y="2517"/>
                <a:ext cx="20" cy="11"/>
              </a:xfrm>
              <a:custGeom>
                <a:avLst/>
                <a:gdLst>
                  <a:gd name="T0" fmla="*/ 313 w 8"/>
                  <a:gd name="T1" fmla="*/ 0 h 4"/>
                  <a:gd name="T2" fmla="*/ 0 w 8"/>
                  <a:gd name="T3" fmla="*/ 228 h 4"/>
                  <a:gd name="T4" fmla="*/ 0 60000 65536"/>
                  <a:gd name="T5" fmla="*/ 0 60000 65536"/>
                  <a:gd name="T6" fmla="*/ 0 w 8"/>
                  <a:gd name="T7" fmla="*/ 0 h 4"/>
                  <a:gd name="T8" fmla="*/ 8 w 8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4">
                    <a:moveTo>
                      <a:pt x="8" y="0"/>
                    </a:moveTo>
                    <a:cubicBezTo>
                      <a:pt x="5" y="0"/>
                      <a:pt x="2" y="1"/>
                      <a:pt x="0" y="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1" name="Freeform 325"/>
              <p:cNvSpPr>
                <a:spLocks/>
              </p:cNvSpPr>
              <p:nvPr/>
            </p:nvSpPr>
            <p:spPr bwMode="auto">
              <a:xfrm>
                <a:off x="3279" y="2547"/>
                <a:ext cx="22" cy="48"/>
              </a:xfrm>
              <a:custGeom>
                <a:avLst/>
                <a:gdLst>
                  <a:gd name="T0" fmla="*/ 293 w 9"/>
                  <a:gd name="T1" fmla="*/ 0 h 18"/>
                  <a:gd name="T2" fmla="*/ 0 w 9"/>
                  <a:gd name="T3" fmla="*/ 909 h 18"/>
                  <a:gd name="T4" fmla="*/ 0 60000 65536"/>
                  <a:gd name="T5" fmla="*/ 0 60000 65536"/>
                  <a:gd name="T6" fmla="*/ 0 w 9"/>
                  <a:gd name="T7" fmla="*/ 0 h 18"/>
                  <a:gd name="T8" fmla="*/ 9 w 9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18">
                    <a:moveTo>
                      <a:pt x="8" y="0"/>
                    </a:moveTo>
                    <a:cubicBezTo>
                      <a:pt x="9" y="7"/>
                      <a:pt x="6" y="14"/>
                      <a:pt x="0" y="1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3294" y="2581"/>
                <a:ext cx="15" cy="6"/>
              </a:xfrm>
              <a:custGeom>
                <a:avLst/>
                <a:gdLst>
                  <a:gd name="T0" fmla="*/ 0 w 6"/>
                  <a:gd name="T1" fmla="*/ 0 h 2"/>
                  <a:gd name="T2" fmla="*/ 233 w 6"/>
                  <a:gd name="T3" fmla="*/ 162 h 2"/>
                  <a:gd name="T4" fmla="*/ 0 60000 65536"/>
                  <a:gd name="T5" fmla="*/ 0 60000 65536"/>
                  <a:gd name="T6" fmla="*/ 0 w 6"/>
                  <a:gd name="T7" fmla="*/ 0 h 2"/>
                  <a:gd name="T8" fmla="*/ 6 w 6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2">
                    <a:moveTo>
                      <a:pt x="0" y="0"/>
                    </a:moveTo>
                    <a:cubicBezTo>
                      <a:pt x="2" y="1"/>
                      <a:pt x="4" y="1"/>
                      <a:pt x="6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3224" y="2469"/>
                <a:ext cx="5" cy="22"/>
              </a:xfrm>
              <a:custGeom>
                <a:avLst/>
                <a:gdLst>
                  <a:gd name="T0" fmla="*/ 75 w 2"/>
                  <a:gd name="T1" fmla="*/ 0 h 8"/>
                  <a:gd name="T2" fmla="*/ 0 w 2"/>
                  <a:gd name="T3" fmla="*/ 454 h 8"/>
                  <a:gd name="T4" fmla="*/ 0 60000 65536"/>
                  <a:gd name="T5" fmla="*/ 0 60000 65536"/>
                  <a:gd name="T6" fmla="*/ 0 w 2"/>
                  <a:gd name="T7" fmla="*/ 0 h 8"/>
                  <a:gd name="T8" fmla="*/ 2 w 2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8">
                    <a:moveTo>
                      <a:pt x="2" y="0"/>
                    </a:moveTo>
                    <a:cubicBezTo>
                      <a:pt x="0" y="2"/>
                      <a:pt x="0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3211" y="2469"/>
                <a:ext cx="10" cy="11"/>
              </a:xfrm>
              <a:custGeom>
                <a:avLst/>
                <a:gdLst>
                  <a:gd name="T0" fmla="*/ 158 w 4"/>
                  <a:gd name="T1" fmla="*/ 228 h 4"/>
                  <a:gd name="T2" fmla="*/ 0 w 4"/>
                  <a:gd name="T3" fmla="*/ 0 h 4"/>
                  <a:gd name="T4" fmla="*/ 0 60000 65536"/>
                  <a:gd name="T5" fmla="*/ 0 60000 65536"/>
                  <a:gd name="T6" fmla="*/ 0 w 4"/>
                  <a:gd name="T7" fmla="*/ 0 h 4"/>
                  <a:gd name="T8" fmla="*/ 4 w 4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4">
                    <a:moveTo>
                      <a:pt x="4" y="4"/>
                    </a:move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3691" y="2509"/>
                <a:ext cx="30" cy="30"/>
              </a:xfrm>
              <a:custGeom>
                <a:avLst/>
                <a:gdLst>
                  <a:gd name="T0" fmla="*/ 470 w 12"/>
                  <a:gd name="T1" fmla="*/ 0 h 11"/>
                  <a:gd name="T2" fmla="*/ 0 w 12"/>
                  <a:gd name="T3" fmla="*/ 611 h 11"/>
                  <a:gd name="T4" fmla="*/ 0 60000 65536"/>
                  <a:gd name="T5" fmla="*/ 0 60000 65536"/>
                  <a:gd name="T6" fmla="*/ 0 w 12"/>
                  <a:gd name="T7" fmla="*/ 0 h 11"/>
                  <a:gd name="T8" fmla="*/ 12 w 1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11">
                    <a:moveTo>
                      <a:pt x="12" y="0"/>
                    </a:moveTo>
                    <a:cubicBezTo>
                      <a:pt x="10" y="6"/>
                      <a:pt x="5" y="9"/>
                      <a:pt x="0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3709" y="2531"/>
                <a:ext cx="12" cy="18"/>
              </a:xfrm>
              <a:custGeom>
                <a:avLst/>
                <a:gdLst>
                  <a:gd name="T0" fmla="*/ 0 w 5"/>
                  <a:gd name="T1" fmla="*/ 0 h 7"/>
                  <a:gd name="T2" fmla="*/ 168 w 5"/>
                  <a:gd name="T3" fmla="*/ 303 h 7"/>
                  <a:gd name="T4" fmla="*/ 0 60000 65536"/>
                  <a:gd name="T5" fmla="*/ 0 60000 65536"/>
                  <a:gd name="T6" fmla="*/ 0 w 5"/>
                  <a:gd name="T7" fmla="*/ 0 h 7"/>
                  <a:gd name="T8" fmla="*/ 5 w 5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7">
                    <a:moveTo>
                      <a:pt x="0" y="0"/>
                    </a:moveTo>
                    <a:cubicBezTo>
                      <a:pt x="2" y="2"/>
                      <a:pt x="4" y="4"/>
                      <a:pt x="5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3594" y="2627"/>
                <a:ext cx="42" cy="29"/>
              </a:xfrm>
              <a:custGeom>
                <a:avLst/>
                <a:gdLst>
                  <a:gd name="T0" fmla="*/ 635 w 17"/>
                  <a:gd name="T1" fmla="*/ 527 h 11"/>
                  <a:gd name="T2" fmla="*/ 0 w 17"/>
                  <a:gd name="T3" fmla="*/ 0 h 11"/>
                  <a:gd name="T4" fmla="*/ 0 60000 65536"/>
                  <a:gd name="T5" fmla="*/ 0 60000 65536"/>
                  <a:gd name="T6" fmla="*/ 0 w 17"/>
                  <a:gd name="T7" fmla="*/ 0 h 11"/>
                  <a:gd name="T8" fmla="*/ 17 w 17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" h="11">
                    <a:moveTo>
                      <a:pt x="17" y="11"/>
                    </a:moveTo>
                    <a:cubicBezTo>
                      <a:pt x="11" y="10"/>
                      <a:pt x="1" y="7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3601" y="2651"/>
                <a:ext cx="10" cy="16"/>
              </a:xfrm>
              <a:custGeom>
                <a:avLst/>
                <a:gdLst>
                  <a:gd name="T0" fmla="*/ 158 w 4"/>
                  <a:gd name="T1" fmla="*/ 0 h 6"/>
                  <a:gd name="T2" fmla="*/ 0 w 4"/>
                  <a:gd name="T3" fmla="*/ 307 h 6"/>
                  <a:gd name="T4" fmla="*/ 0 60000 65536"/>
                  <a:gd name="T5" fmla="*/ 0 60000 65536"/>
                  <a:gd name="T6" fmla="*/ 0 w 4"/>
                  <a:gd name="T7" fmla="*/ 0 h 6"/>
                  <a:gd name="T8" fmla="*/ 4 w 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6">
                    <a:moveTo>
                      <a:pt x="4" y="0"/>
                    </a:moveTo>
                    <a:cubicBezTo>
                      <a:pt x="3" y="2"/>
                      <a:pt x="1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3434" y="2573"/>
                <a:ext cx="20" cy="40"/>
              </a:xfrm>
              <a:custGeom>
                <a:avLst/>
                <a:gdLst>
                  <a:gd name="T0" fmla="*/ 45 w 8"/>
                  <a:gd name="T1" fmla="*/ 0 h 15"/>
                  <a:gd name="T2" fmla="*/ 313 w 8"/>
                  <a:gd name="T3" fmla="*/ 760 h 15"/>
                  <a:gd name="T4" fmla="*/ 0 60000 65536"/>
                  <a:gd name="T5" fmla="*/ 0 60000 65536"/>
                  <a:gd name="T6" fmla="*/ 0 w 8"/>
                  <a:gd name="T7" fmla="*/ 0 h 15"/>
                  <a:gd name="T8" fmla="*/ 8 w 8"/>
                  <a:gd name="T9" fmla="*/ 15 h 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5">
                    <a:moveTo>
                      <a:pt x="1" y="0"/>
                    </a:moveTo>
                    <a:cubicBezTo>
                      <a:pt x="0" y="5"/>
                      <a:pt x="4" y="11"/>
                      <a:pt x="8" y="1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0" name="Freeform 334"/>
              <p:cNvSpPr>
                <a:spLocks/>
              </p:cNvSpPr>
              <p:nvPr/>
            </p:nvSpPr>
            <p:spPr bwMode="auto">
              <a:xfrm>
                <a:off x="3421" y="2597"/>
                <a:ext cx="20" cy="14"/>
              </a:xfrm>
              <a:custGeom>
                <a:avLst/>
                <a:gdLst>
                  <a:gd name="T0" fmla="*/ 313 w 8"/>
                  <a:gd name="T1" fmla="*/ 0 h 5"/>
                  <a:gd name="T2" fmla="*/ 0 w 8"/>
                  <a:gd name="T3" fmla="*/ 305 h 5"/>
                  <a:gd name="T4" fmla="*/ 0 60000 65536"/>
                  <a:gd name="T5" fmla="*/ 0 60000 65536"/>
                  <a:gd name="T6" fmla="*/ 0 w 8"/>
                  <a:gd name="T7" fmla="*/ 0 h 5"/>
                  <a:gd name="T8" fmla="*/ 8 w 8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5">
                    <a:moveTo>
                      <a:pt x="8" y="0"/>
                    </a:moveTo>
                    <a:cubicBezTo>
                      <a:pt x="6" y="2"/>
                      <a:pt x="3" y="4"/>
                      <a:pt x="0" y="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3471" y="2720"/>
                <a:ext cx="50" cy="35"/>
              </a:xfrm>
              <a:custGeom>
                <a:avLst/>
                <a:gdLst>
                  <a:gd name="T0" fmla="*/ 783 w 20"/>
                  <a:gd name="T1" fmla="*/ 681 h 13"/>
                  <a:gd name="T2" fmla="*/ 0 w 20"/>
                  <a:gd name="T3" fmla="*/ 0 h 13"/>
                  <a:gd name="T4" fmla="*/ 0 60000 65536"/>
                  <a:gd name="T5" fmla="*/ 0 60000 65536"/>
                  <a:gd name="T6" fmla="*/ 0 w 20"/>
                  <a:gd name="T7" fmla="*/ 0 h 13"/>
                  <a:gd name="T8" fmla="*/ 20 w 20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0" h="13">
                    <a:moveTo>
                      <a:pt x="20" y="13"/>
                    </a:moveTo>
                    <a:cubicBezTo>
                      <a:pt x="11" y="13"/>
                      <a:pt x="3" y="8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3484" y="2752"/>
                <a:ext cx="7" cy="16"/>
              </a:xfrm>
              <a:custGeom>
                <a:avLst/>
                <a:gdLst>
                  <a:gd name="T0" fmla="*/ 86 w 3"/>
                  <a:gd name="T1" fmla="*/ 0 h 6"/>
                  <a:gd name="T2" fmla="*/ 28 w 3"/>
                  <a:gd name="T3" fmla="*/ 307 h 6"/>
                  <a:gd name="T4" fmla="*/ 0 60000 65536"/>
                  <a:gd name="T5" fmla="*/ 0 60000 65536"/>
                  <a:gd name="T6" fmla="*/ 0 w 3"/>
                  <a:gd name="T7" fmla="*/ 0 h 6"/>
                  <a:gd name="T8" fmla="*/ 3 w 3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6">
                    <a:moveTo>
                      <a:pt x="3" y="0"/>
                    </a:moveTo>
                    <a:cubicBezTo>
                      <a:pt x="1" y="1"/>
                      <a:pt x="0" y="4"/>
                      <a:pt x="1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3304" y="2704"/>
                <a:ext cx="32" cy="24"/>
              </a:xfrm>
              <a:custGeom>
                <a:avLst/>
                <a:gdLst>
                  <a:gd name="T0" fmla="*/ 478 w 13"/>
                  <a:gd name="T1" fmla="*/ 0 h 9"/>
                  <a:gd name="T2" fmla="*/ 0 w 13"/>
                  <a:gd name="T3" fmla="*/ 397 h 9"/>
                  <a:gd name="T4" fmla="*/ 0 60000 65536"/>
                  <a:gd name="T5" fmla="*/ 0 60000 65536"/>
                  <a:gd name="T6" fmla="*/ 0 w 13"/>
                  <a:gd name="T7" fmla="*/ 0 h 9"/>
                  <a:gd name="T8" fmla="*/ 13 w 13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" h="9">
                    <a:moveTo>
                      <a:pt x="13" y="0"/>
                    </a:moveTo>
                    <a:cubicBezTo>
                      <a:pt x="11" y="5"/>
                      <a:pt x="5" y="9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3321" y="2725"/>
                <a:ext cx="10" cy="16"/>
              </a:xfrm>
              <a:custGeom>
                <a:avLst/>
                <a:gdLst>
                  <a:gd name="T0" fmla="*/ 0 w 4"/>
                  <a:gd name="T1" fmla="*/ 0 h 6"/>
                  <a:gd name="T2" fmla="*/ 158 w 4"/>
                  <a:gd name="T3" fmla="*/ 307 h 6"/>
                  <a:gd name="T4" fmla="*/ 0 60000 65536"/>
                  <a:gd name="T5" fmla="*/ 0 60000 65536"/>
                  <a:gd name="T6" fmla="*/ 0 w 4"/>
                  <a:gd name="T7" fmla="*/ 0 h 6"/>
                  <a:gd name="T8" fmla="*/ 4 w 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6">
                    <a:moveTo>
                      <a:pt x="0" y="0"/>
                    </a:moveTo>
                    <a:cubicBezTo>
                      <a:pt x="2" y="2"/>
                      <a:pt x="3" y="4"/>
                      <a:pt x="4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3346" y="2816"/>
                <a:ext cx="40" cy="24"/>
              </a:xfrm>
              <a:custGeom>
                <a:avLst/>
                <a:gdLst>
                  <a:gd name="T0" fmla="*/ 625 w 16"/>
                  <a:gd name="T1" fmla="*/ 456 h 9"/>
                  <a:gd name="T2" fmla="*/ 0 w 16"/>
                  <a:gd name="T3" fmla="*/ 0 h 9"/>
                  <a:gd name="T4" fmla="*/ 0 60000 65536"/>
                  <a:gd name="T5" fmla="*/ 0 60000 65536"/>
                  <a:gd name="T6" fmla="*/ 0 w 16"/>
                  <a:gd name="T7" fmla="*/ 0 h 9"/>
                  <a:gd name="T8" fmla="*/ 16 w 16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" h="9">
                    <a:moveTo>
                      <a:pt x="16" y="9"/>
                    </a:moveTo>
                    <a:cubicBezTo>
                      <a:pt x="10" y="8"/>
                      <a:pt x="4" y="4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3356" y="2835"/>
                <a:ext cx="5" cy="21"/>
              </a:xfrm>
              <a:custGeom>
                <a:avLst/>
                <a:gdLst>
                  <a:gd name="T0" fmla="*/ 75 w 2"/>
                  <a:gd name="T1" fmla="*/ 0 h 8"/>
                  <a:gd name="T2" fmla="*/ 0 w 2"/>
                  <a:gd name="T3" fmla="*/ 378 h 8"/>
                  <a:gd name="T4" fmla="*/ 0 60000 65536"/>
                  <a:gd name="T5" fmla="*/ 0 60000 65536"/>
                  <a:gd name="T6" fmla="*/ 0 w 2"/>
                  <a:gd name="T7" fmla="*/ 0 h 8"/>
                  <a:gd name="T8" fmla="*/ 2 w 2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8">
                    <a:moveTo>
                      <a:pt x="2" y="0"/>
                    </a:moveTo>
                    <a:cubicBezTo>
                      <a:pt x="1" y="3"/>
                      <a:pt x="0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3579" y="2891"/>
                <a:ext cx="15" cy="26"/>
              </a:xfrm>
              <a:custGeom>
                <a:avLst/>
                <a:gdLst>
                  <a:gd name="T0" fmla="*/ 200 w 6"/>
                  <a:gd name="T1" fmla="*/ 0 h 10"/>
                  <a:gd name="T2" fmla="*/ 0 w 6"/>
                  <a:gd name="T3" fmla="*/ 460 h 10"/>
                  <a:gd name="T4" fmla="*/ 0 60000 65536"/>
                  <a:gd name="T5" fmla="*/ 0 60000 65536"/>
                  <a:gd name="T6" fmla="*/ 0 w 6"/>
                  <a:gd name="T7" fmla="*/ 0 h 10"/>
                  <a:gd name="T8" fmla="*/ 6 w 6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0">
                    <a:moveTo>
                      <a:pt x="5" y="0"/>
                    </a:moveTo>
                    <a:cubicBezTo>
                      <a:pt x="6" y="4"/>
                      <a:pt x="3" y="8"/>
                      <a:pt x="0" y="1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3586" y="2909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158 w 4"/>
                  <a:gd name="T3" fmla="*/ 149 h 3"/>
                  <a:gd name="T4" fmla="*/ 0 60000 65536"/>
                  <a:gd name="T5" fmla="*/ 0 60000 65536"/>
                  <a:gd name="T6" fmla="*/ 0 w 4"/>
                  <a:gd name="T7" fmla="*/ 0 h 3"/>
                  <a:gd name="T8" fmla="*/ 4 w 4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3">
                    <a:moveTo>
                      <a:pt x="0" y="0"/>
                    </a:moveTo>
                    <a:cubicBezTo>
                      <a:pt x="2" y="0"/>
                      <a:pt x="3" y="2"/>
                      <a:pt x="4" y="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9" name="Freeform 343"/>
              <p:cNvSpPr>
                <a:spLocks/>
              </p:cNvSpPr>
              <p:nvPr/>
            </p:nvSpPr>
            <p:spPr bwMode="auto">
              <a:xfrm>
                <a:off x="3771" y="2635"/>
                <a:ext cx="25" cy="40"/>
              </a:xfrm>
              <a:custGeom>
                <a:avLst/>
                <a:gdLst>
                  <a:gd name="T0" fmla="*/ 388 w 10"/>
                  <a:gd name="T1" fmla="*/ 0 h 15"/>
                  <a:gd name="T2" fmla="*/ 0 w 10"/>
                  <a:gd name="T3" fmla="*/ 760 h 15"/>
                  <a:gd name="T4" fmla="*/ 0 60000 65536"/>
                  <a:gd name="T5" fmla="*/ 0 60000 65536"/>
                  <a:gd name="T6" fmla="*/ 0 w 10"/>
                  <a:gd name="T7" fmla="*/ 0 h 15"/>
                  <a:gd name="T8" fmla="*/ 10 w 10"/>
                  <a:gd name="T9" fmla="*/ 15 h 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5">
                    <a:moveTo>
                      <a:pt x="10" y="0"/>
                    </a:moveTo>
                    <a:cubicBezTo>
                      <a:pt x="9" y="7"/>
                      <a:pt x="6" y="11"/>
                      <a:pt x="0" y="1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3789" y="2667"/>
                <a:ext cx="5" cy="16"/>
              </a:xfrm>
              <a:custGeom>
                <a:avLst/>
                <a:gdLst>
                  <a:gd name="T0" fmla="*/ 0 w 2"/>
                  <a:gd name="T1" fmla="*/ 0 h 6"/>
                  <a:gd name="T2" fmla="*/ 75 w 2"/>
                  <a:gd name="T3" fmla="*/ 307 h 6"/>
                  <a:gd name="T4" fmla="*/ 0 60000 65536"/>
                  <a:gd name="T5" fmla="*/ 0 60000 65536"/>
                  <a:gd name="T6" fmla="*/ 0 w 2"/>
                  <a:gd name="T7" fmla="*/ 0 h 6"/>
                  <a:gd name="T8" fmla="*/ 2 w 2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1" y="4"/>
                      <a:pt x="2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3744" y="2744"/>
                <a:ext cx="20" cy="29"/>
              </a:xfrm>
              <a:custGeom>
                <a:avLst/>
                <a:gdLst>
                  <a:gd name="T0" fmla="*/ 313 w 8"/>
                  <a:gd name="T1" fmla="*/ 527 h 11"/>
                  <a:gd name="T2" fmla="*/ 0 w 8"/>
                  <a:gd name="T3" fmla="*/ 0 h 11"/>
                  <a:gd name="T4" fmla="*/ 0 60000 65536"/>
                  <a:gd name="T5" fmla="*/ 0 60000 65536"/>
                  <a:gd name="T6" fmla="*/ 0 w 8"/>
                  <a:gd name="T7" fmla="*/ 0 h 11"/>
                  <a:gd name="T8" fmla="*/ 8 w 8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11">
                    <a:moveTo>
                      <a:pt x="8" y="11"/>
                    </a:moveTo>
                    <a:cubicBezTo>
                      <a:pt x="4" y="8"/>
                      <a:pt x="1" y="4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3741" y="2763"/>
                <a:ext cx="10" cy="16"/>
              </a:xfrm>
              <a:custGeom>
                <a:avLst/>
                <a:gdLst>
                  <a:gd name="T0" fmla="*/ 158 w 4"/>
                  <a:gd name="T1" fmla="*/ 0 h 6"/>
                  <a:gd name="T2" fmla="*/ 0 w 4"/>
                  <a:gd name="T3" fmla="*/ 307 h 6"/>
                  <a:gd name="T4" fmla="*/ 0 60000 65536"/>
                  <a:gd name="T5" fmla="*/ 0 60000 65536"/>
                  <a:gd name="T6" fmla="*/ 0 w 4"/>
                  <a:gd name="T7" fmla="*/ 0 h 6"/>
                  <a:gd name="T8" fmla="*/ 4 w 4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6">
                    <a:moveTo>
                      <a:pt x="4" y="0"/>
                    </a:moveTo>
                    <a:cubicBezTo>
                      <a:pt x="3" y="2"/>
                      <a:pt x="2" y="4"/>
                      <a:pt x="0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3781" y="2837"/>
                <a:ext cx="18" cy="30"/>
              </a:xfrm>
              <a:custGeom>
                <a:avLst/>
                <a:gdLst>
                  <a:gd name="T0" fmla="*/ 303 w 7"/>
                  <a:gd name="T1" fmla="*/ 0 h 11"/>
                  <a:gd name="T2" fmla="*/ 0 w 7"/>
                  <a:gd name="T3" fmla="*/ 611 h 11"/>
                  <a:gd name="T4" fmla="*/ 0 60000 65536"/>
                  <a:gd name="T5" fmla="*/ 0 60000 65536"/>
                  <a:gd name="T6" fmla="*/ 0 w 7"/>
                  <a:gd name="T7" fmla="*/ 0 h 11"/>
                  <a:gd name="T8" fmla="*/ 7 w 7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11">
                    <a:moveTo>
                      <a:pt x="7" y="0"/>
                    </a:moveTo>
                    <a:cubicBezTo>
                      <a:pt x="7" y="5"/>
                      <a:pt x="6" y="9"/>
                      <a:pt x="0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3796" y="2856"/>
                <a:ext cx="10" cy="19"/>
              </a:xfrm>
              <a:custGeom>
                <a:avLst/>
                <a:gdLst>
                  <a:gd name="T0" fmla="*/ 0 w 4"/>
                  <a:gd name="T1" fmla="*/ 0 h 7"/>
                  <a:gd name="T2" fmla="*/ 158 w 4"/>
                  <a:gd name="T3" fmla="*/ 383 h 7"/>
                  <a:gd name="T4" fmla="*/ 0 60000 65536"/>
                  <a:gd name="T5" fmla="*/ 0 60000 65536"/>
                  <a:gd name="T6" fmla="*/ 0 w 4"/>
                  <a:gd name="T7" fmla="*/ 0 h 7"/>
                  <a:gd name="T8" fmla="*/ 4 w 4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7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3684" y="2837"/>
                <a:ext cx="12" cy="51"/>
              </a:xfrm>
              <a:custGeom>
                <a:avLst/>
                <a:gdLst>
                  <a:gd name="T0" fmla="*/ 0 w 5"/>
                  <a:gd name="T1" fmla="*/ 0 h 19"/>
                  <a:gd name="T2" fmla="*/ 168 w 5"/>
                  <a:gd name="T3" fmla="*/ 988 h 19"/>
                  <a:gd name="T4" fmla="*/ 0 60000 65536"/>
                  <a:gd name="T5" fmla="*/ 0 60000 65536"/>
                  <a:gd name="T6" fmla="*/ 0 w 5"/>
                  <a:gd name="T7" fmla="*/ 0 h 19"/>
                  <a:gd name="T8" fmla="*/ 5 w 5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19">
                    <a:moveTo>
                      <a:pt x="0" y="0"/>
                    </a:moveTo>
                    <a:cubicBezTo>
                      <a:pt x="0" y="7"/>
                      <a:pt x="1" y="14"/>
                      <a:pt x="5" y="1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3671" y="2869"/>
                <a:ext cx="15" cy="8"/>
              </a:xfrm>
              <a:custGeom>
                <a:avLst/>
                <a:gdLst>
                  <a:gd name="T0" fmla="*/ 233 w 6"/>
                  <a:gd name="T1" fmla="*/ 0 h 3"/>
                  <a:gd name="T2" fmla="*/ 0 w 6"/>
                  <a:gd name="T3" fmla="*/ 149 h 3"/>
                  <a:gd name="T4" fmla="*/ 0 60000 65536"/>
                  <a:gd name="T5" fmla="*/ 0 60000 65536"/>
                  <a:gd name="T6" fmla="*/ 0 w 6"/>
                  <a:gd name="T7" fmla="*/ 0 h 3"/>
                  <a:gd name="T8" fmla="*/ 6 w 6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3">
                    <a:moveTo>
                      <a:pt x="6" y="0"/>
                    </a:moveTo>
                    <a:cubicBezTo>
                      <a:pt x="4" y="0"/>
                      <a:pt x="2" y="1"/>
                      <a:pt x="0" y="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3724" y="2933"/>
                <a:ext cx="40" cy="32"/>
              </a:xfrm>
              <a:custGeom>
                <a:avLst/>
                <a:gdLst>
                  <a:gd name="T0" fmla="*/ 625 w 16"/>
                  <a:gd name="T1" fmla="*/ 397 h 12"/>
                  <a:gd name="T2" fmla="*/ 0 w 16"/>
                  <a:gd name="T3" fmla="*/ 0 h 12"/>
                  <a:gd name="T4" fmla="*/ 0 60000 65536"/>
                  <a:gd name="T5" fmla="*/ 0 60000 65536"/>
                  <a:gd name="T6" fmla="*/ 0 w 16"/>
                  <a:gd name="T7" fmla="*/ 0 h 12"/>
                  <a:gd name="T8" fmla="*/ 16 w 16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" h="12">
                    <a:moveTo>
                      <a:pt x="16" y="8"/>
                    </a:moveTo>
                    <a:cubicBezTo>
                      <a:pt x="11" y="12"/>
                      <a:pt x="1" y="5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8" name="Freeform 352"/>
              <p:cNvSpPr>
                <a:spLocks/>
              </p:cNvSpPr>
              <p:nvPr/>
            </p:nvSpPr>
            <p:spPr bwMode="auto">
              <a:xfrm>
                <a:off x="3726" y="2955"/>
                <a:ext cx="10" cy="8"/>
              </a:xfrm>
              <a:custGeom>
                <a:avLst/>
                <a:gdLst>
                  <a:gd name="T0" fmla="*/ 158 w 4"/>
                  <a:gd name="T1" fmla="*/ 0 h 3"/>
                  <a:gd name="T2" fmla="*/ 0 w 4"/>
                  <a:gd name="T3" fmla="*/ 149 h 3"/>
                  <a:gd name="T4" fmla="*/ 0 60000 65536"/>
                  <a:gd name="T5" fmla="*/ 0 60000 65536"/>
                  <a:gd name="T6" fmla="*/ 0 w 4"/>
                  <a:gd name="T7" fmla="*/ 0 h 3"/>
                  <a:gd name="T8" fmla="*/ 4 w 4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1" y="2"/>
                      <a:pt x="0" y="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3761" y="2160"/>
                <a:ext cx="15" cy="35"/>
              </a:xfrm>
              <a:custGeom>
                <a:avLst/>
                <a:gdLst>
                  <a:gd name="T0" fmla="*/ 233 w 6"/>
                  <a:gd name="T1" fmla="*/ 0 h 13"/>
                  <a:gd name="T2" fmla="*/ 0 w 6"/>
                  <a:gd name="T3" fmla="*/ 681 h 13"/>
                  <a:gd name="T4" fmla="*/ 0 60000 65536"/>
                  <a:gd name="T5" fmla="*/ 0 60000 65536"/>
                  <a:gd name="T6" fmla="*/ 0 w 6"/>
                  <a:gd name="T7" fmla="*/ 0 h 13"/>
                  <a:gd name="T8" fmla="*/ 6 w 6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3">
                    <a:moveTo>
                      <a:pt x="6" y="0"/>
                    </a:moveTo>
                    <a:cubicBezTo>
                      <a:pt x="6" y="5"/>
                      <a:pt x="5" y="10"/>
                      <a:pt x="0" y="1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3771" y="218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158 w 4"/>
                  <a:gd name="T3" fmla="*/ 75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1"/>
                      <a:pt x="4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3651" y="2416"/>
                <a:ext cx="10" cy="29"/>
              </a:xfrm>
              <a:custGeom>
                <a:avLst/>
                <a:gdLst>
                  <a:gd name="T0" fmla="*/ 158 w 4"/>
                  <a:gd name="T1" fmla="*/ 0 h 11"/>
                  <a:gd name="T2" fmla="*/ 0 w 4"/>
                  <a:gd name="T3" fmla="*/ 527 h 11"/>
                  <a:gd name="T4" fmla="*/ 0 60000 65536"/>
                  <a:gd name="T5" fmla="*/ 0 60000 65536"/>
                  <a:gd name="T6" fmla="*/ 0 w 4"/>
                  <a:gd name="T7" fmla="*/ 0 h 11"/>
                  <a:gd name="T8" fmla="*/ 4 w 4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1">
                    <a:moveTo>
                      <a:pt x="4" y="0"/>
                    </a:moveTo>
                    <a:cubicBezTo>
                      <a:pt x="2" y="4"/>
                      <a:pt x="1" y="7"/>
                      <a:pt x="0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3644" y="2427"/>
                <a:ext cx="10" cy="8"/>
              </a:xfrm>
              <a:custGeom>
                <a:avLst/>
                <a:gdLst>
                  <a:gd name="T0" fmla="*/ 158 w 4"/>
                  <a:gd name="T1" fmla="*/ 149 h 3"/>
                  <a:gd name="T2" fmla="*/ 0 w 4"/>
                  <a:gd name="T3" fmla="*/ 0 h 3"/>
                  <a:gd name="T4" fmla="*/ 0 60000 65536"/>
                  <a:gd name="T5" fmla="*/ 0 60000 65536"/>
                  <a:gd name="T6" fmla="*/ 0 w 4"/>
                  <a:gd name="T7" fmla="*/ 0 h 3"/>
                  <a:gd name="T8" fmla="*/ 4 w 4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3">
                    <a:moveTo>
                      <a:pt x="4" y="3"/>
                    </a:moveTo>
                    <a:cubicBezTo>
                      <a:pt x="3" y="1"/>
                      <a:pt x="2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3391" y="2472"/>
                <a:ext cx="15" cy="35"/>
              </a:xfrm>
              <a:custGeom>
                <a:avLst/>
                <a:gdLst>
                  <a:gd name="T0" fmla="*/ 233 w 6"/>
                  <a:gd name="T1" fmla="*/ 0 h 13"/>
                  <a:gd name="T2" fmla="*/ 50 w 6"/>
                  <a:gd name="T3" fmla="*/ 681 h 13"/>
                  <a:gd name="T4" fmla="*/ 0 60000 65536"/>
                  <a:gd name="T5" fmla="*/ 0 60000 65536"/>
                  <a:gd name="T6" fmla="*/ 0 w 6"/>
                  <a:gd name="T7" fmla="*/ 0 h 13"/>
                  <a:gd name="T8" fmla="*/ 6 w 6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3">
                    <a:moveTo>
                      <a:pt x="6" y="0"/>
                    </a:moveTo>
                    <a:cubicBezTo>
                      <a:pt x="3" y="4"/>
                      <a:pt x="0" y="8"/>
                      <a:pt x="1" y="13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3374" y="2480"/>
                <a:ext cx="17" cy="13"/>
              </a:xfrm>
              <a:custGeom>
                <a:avLst/>
                <a:gdLst>
                  <a:gd name="T0" fmla="*/ 243 w 7"/>
                  <a:gd name="T1" fmla="*/ 229 h 5"/>
                  <a:gd name="T2" fmla="*/ 0 w 7"/>
                  <a:gd name="T3" fmla="*/ 55 h 5"/>
                  <a:gd name="T4" fmla="*/ 0 60000 65536"/>
                  <a:gd name="T5" fmla="*/ 0 60000 65536"/>
                  <a:gd name="T6" fmla="*/ 0 w 7"/>
                  <a:gd name="T7" fmla="*/ 0 h 5"/>
                  <a:gd name="T8" fmla="*/ 7 w 7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5">
                    <a:moveTo>
                      <a:pt x="7" y="5"/>
                    </a:moveTo>
                    <a:cubicBezTo>
                      <a:pt x="6" y="1"/>
                      <a:pt x="3" y="0"/>
                      <a:pt x="0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3411" y="1688"/>
                <a:ext cx="28" cy="51"/>
              </a:xfrm>
              <a:custGeom>
                <a:avLst/>
                <a:gdLst>
                  <a:gd name="T0" fmla="*/ 461 w 11"/>
                  <a:gd name="T1" fmla="*/ 0 h 19"/>
                  <a:gd name="T2" fmla="*/ 0 w 11"/>
                  <a:gd name="T3" fmla="*/ 988 h 19"/>
                  <a:gd name="T4" fmla="*/ 0 60000 65536"/>
                  <a:gd name="T5" fmla="*/ 0 60000 65536"/>
                  <a:gd name="T6" fmla="*/ 0 w 11"/>
                  <a:gd name="T7" fmla="*/ 0 h 19"/>
                  <a:gd name="T8" fmla="*/ 11 w 11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19">
                    <a:moveTo>
                      <a:pt x="11" y="0"/>
                    </a:moveTo>
                    <a:cubicBezTo>
                      <a:pt x="10" y="8"/>
                      <a:pt x="8" y="15"/>
                      <a:pt x="0" y="1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3429" y="1720"/>
                <a:ext cx="17" cy="13"/>
              </a:xfrm>
              <a:custGeom>
                <a:avLst/>
                <a:gdLst>
                  <a:gd name="T0" fmla="*/ 0 w 7"/>
                  <a:gd name="T1" fmla="*/ 0 h 5"/>
                  <a:gd name="T2" fmla="*/ 243 w 7"/>
                  <a:gd name="T3" fmla="*/ 229 h 5"/>
                  <a:gd name="T4" fmla="*/ 0 60000 65536"/>
                  <a:gd name="T5" fmla="*/ 0 60000 65536"/>
                  <a:gd name="T6" fmla="*/ 0 w 7"/>
                  <a:gd name="T7" fmla="*/ 0 h 5"/>
                  <a:gd name="T8" fmla="*/ 7 w 7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5">
                    <a:moveTo>
                      <a:pt x="0" y="0"/>
                    </a:moveTo>
                    <a:cubicBezTo>
                      <a:pt x="4" y="0"/>
                      <a:pt x="6" y="1"/>
                      <a:pt x="7" y="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3131" y="2576"/>
                <a:ext cx="38" cy="43"/>
              </a:xfrm>
              <a:custGeom>
                <a:avLst/>
                <a:gdLst>
                  <a:gd name="T0" fmla="*/ 0 w 15"/>
                  <a:gd name="T1" fmla="*/ 0 h 16"/>
                  <a:gd name="T2" fmla="*/ 616 w 15"/>
                  <a:gd name="T3" fmla="*/ 839 h 16"/>
                  <a:gd name="T4" fmla="*/ 0 60000 65536"/>
                  <a:gd name="T5" fmla="*/ 0 60000 65536"/>
                  <a:gd name="T6" fmla="*/ 0 w 15"/>
                  <a:gd name="T7" fmla="*/ 0 h 16"/>
                  <a:gd name="T8" fmla="*/ 15 w 15"/>
                  <a:gd name="T9" fmla="*/ 16 h 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" h="16">
                    <a:moveTo>
                      <a:pt x="0" y="0"/>
                    </a:moveTo>
                    <a:cubicBezTo>
                      <a:pt x="1" y="8"/>
                      <a:pt x="7" y="13"/>
                      <a:pt x="15" y="1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3129" y="2603"/>
                <a:ext cx="15" cy="37"/>
              </a:xfrm>
              <a:custGeom>
                <a:avLst/>
                <a:gdLst>
                  <a:gd name="T0" fmla="*/ 233 w 6"/>
                  <a:gd name="T1" fmla="*/ 0 h 14"/>
                  <a:gd name="T2" fmla="*/ 0 w 6"/>
                  <a:gd name="T3" fmla="*/ 685 h 14"/>
                  <a:gd name="T4" fmla="*/ 0 60000 65536"/>
                  <a:gd name="T5" fmla="*/ 0 60000 65536"/>
                  <a:gd name="T6" fmla="*/ 0 w 6"/>
                  <a:gd name="T7" fmla="*/ 0 h 14"/>
                  <a:gd name="T8" fmla="*/ 6 w 6"/>
                  <a:gd name="T9" fmla="*/ 14 h 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4">
                    <a:moveTo>
                      <a:pt x="6" y="0"/>
                    </a:moveTo>
                    <a:cubicBezTo>
                      <a:pt x="2" y="4"/>
                      <a:pt x="0" y="9"/>
                      <a:pt x="0" y="14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3119" y="2763"/>
                <a:ext cx="32" cy="74"/>
              </a:xfrm>
              <a:custGeom>
                <a:avLst/>
                <a:gdLst>
                  <a:gd name="T0" fmla="*/ 30 w 13"/>
                  <a:gd name="T1" fmla="*/ 0 h 28"/>
                  <a:gd name="T2" fmla="*/ 478 w 13"/>
                  <a:gd name="T3" fmla="*/ 1369 h 28"/>
                  <a:gd name="T4" fmla="*/ 0 60000 65536"/>
                  <a:gd name="T5" fmla="*/ 0 60000 65536"/>
                  <a:gd name="T6" fmla="*/ 0 w 13"/>
                  <a:gd name="T7" fmla="*/ 0 h 28"/>
                  <a:gd name="T8" fmla="*/ 13 w 13"/>
                  <a:gd name="T9" fmla="*/ 28 h 2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3" h="28">
                    <a:moveTo>
                      <a:pt x="1" y="0"/>
                    </a:moveTo>
                    <a:cubicBezTo>
                      <a:pt x="0" y="10"/>
                      <a:pt x="4" y="21"/>
                      <a:pt x="13" y="2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3101" y="2811"/>
                <a:ext cx="25" cy="29"/>
              </a:xfrm>
              <a:custGeom>
                <a:avLst/>
                <a:gdLst>
                  <a:gd name="T0" fmla="*/ 388 w 10"/>
                  <a:gd name="T1" fmla="*/ 0 h 11"/>
                  <a:gd name="T2" fmla="*/ 0 w 10"/>
                  <a:gd name="T3" fmla="*/ 527 h 11"/>
                  <a:gd name="T4" fmla="*/ 0 60000 65536"/>
                  <a:gd name="T5" fmla="*/ 0 60000 65536"/>
                  <a:gd name="T6" fmla="*/ 0 w 10"/>
                  <a:gd name="T7" fmla="*/ 0 h 11"/>
                  <a:gd name="T8" fmla="*/ 10 w 10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1">
                    <a:moveTo>
                      <a:pt x="10" y="0"/>
                    </a:moveTo>
                    <a:cubicBezTo>
                      <a:pt x="6" y="3"/>
                      <a:pt x="1" y="6"/>
                      <a:pt x="0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3156" y="2931"/>
                <a:ext cx="73" cy="37"/>
              </a:xfrm>
              <a:custGeom>
                <a:avLst/>
                <a:gdLst>
                  <a:gd name="T0" fmla="*/ 0 w 29"/>
                  <a:gd name="T1" fmla="*/ 349 h 14"/>
                  <a:gd name="T2" fmla="*/ 1165 w 29"/>
                  <a:gd name="T3" fmla="*/ 0 h 14"/>
                  <a:gd name="T4" fmla="*/ 0 60000 65536"/>
                  <a:gd name="T5" fmla="*/ 0 60000 65536"/>
                  <a:gd name="T6" fmla="*/ 0 w 29"/>
                  <a:gd name="T7" fmla="*/ 0 h 14"/>
                  <a:gd name="T8" fmla="*/ 29 w 29"/>
                  <a:gd name="T9" fmla="*/ 14 h 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9" h="14">
                    <a:moveTo>
                      <a:pt x="0" y="7"/>
                    </a:moveTo>
                    <a:cubicBezTo>
                      <a:pt x="6" y="14"/>
                      <a:pt x="24" y="6"/>
                      <a:pt x="29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2" name="Freeform 366"/>
              <p:cNvSpPr>
                <a:spLocks/>
              </p:cNvSpPr>
              <p:nvPr/>
            </p:nvSpPr>
            <p:spPr bwMode="auto">
              <a:xfrm>
                <a:off x="3199" y="2955"/>
                <a:ext cx="22" cy="29"/>
              </a:xfrm>
              <a:custGeom>
                <a:avLst/>
                <a:gdLst>
                  <a:gd name="T0" fmla="*/ 0 w 9"/>
                  <a:gd name="T1" fmla="*/ 0 h 11"/>
                  <a:gd name="T2" fmla="*/ 323 w 9"/>
                  <a:gd name="T3" fmla="*/ 527 h 11"/>
                  <a:gd name="T4" fmla="*/ 0 60000 65536"/>
                  <a:gd name="T5" fmla="*/ 0 60000 65536"/>
                  <a:gd name="T6" fmla="*/ 0 w 9"/>
                  <a:gd name="T7" fmla="*/ 0 h 11"/>
                  <a:gd name="T8" fmla="*/ 9 w 9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11">
                    <a:moveTo>
                      <a:pt x="0" y="0"/>
                    </a:moveTo>
                    <a:cubicBezTo>
                      <a:pt x="3" y="3"/>
                      <a:pt x="7" y="6"/>
                      <a:pt x="9" y="1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3386" y="2955"/>
                <a:ext cx="30" cy="50"/>
              </a:xfrm>
              <a:custGeom>
                <a:avLst/>
                <a:gdLst>
                  <a:gd name="T0" fmla="*/ 0 w 12"/>
                  <a:gd name="T1" fmla="*/ 0 h 19"/>
                  <a:gd name="T2" fmla="*/ 470 w 12"/>
                  <a:gd name="T3" fmla="*/ 913 h 19"/>
                  <a:gd name="T4" fmla="*/ 0 60000 65536"/>
                  <a:gd name="T5" fmla="*/ 0 60000 65536"/>
                  <a:gd name="T6" fmla="*/ 0 w 12"/>
                  <a:gd name="T7" fmla="*/ 0 h 19"/>
                  <a:gd name="T8" fmla="*/ 12 w 12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19">
                    <a:moveTo>
                      <a:pt x="0" y="0"/>
                    </a:moveTo>
                    <a:cubicBezTo>
                      <a:pt x="1" y="8"/>
                      <a:pt x="5" y="13"/>
                      <a:pt x="12" y="19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3369" y="2976"/>
                <a:ext cx="25" cy="5"/>
              </a:xfrm>
              <a:custGeom>
                <a:avLst/>
                <a:gdLst>
                  <a:gd name="T0" fmla="*/ 388 w 10"/>
                  <a:gd name="T1" fmla="*/ 45 h 2"/>
                  <a:gd name="T2" fmla="*/ 0 w 10"/>
                  <a:gd name="T3" fmla="*/ 75 h 2"/>
                  <a:gd name="T4" fmla="*/ 0 60000 65536"/>
                  <a:gd name="T5" fmla="*/ 0 60000 65536"/>
                  <a:gd name="T6" fmla="*/ 0 w 10"/>
                  <a:gd name="T7" fmla="*/ 0 h 2"/>
                  <a:gd name="T8" fmla="*/ 10 w 1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2">
                    <a:moveTo>
                      <a:pt x="10" y="1"/>
                    </a:moveTo>
                    <a:cubicBezTo>
                      <a:pt x="6" y="0"/>
                      <a:pt x="3" y="1"/>
                      <a:pt x="0" y="2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2419" y="2941"/>
                <a:ext cx="62" cy="35"/>
              </a:xfrm>
              <a:custGeom>
                <a:avLst/>
                <a:gdLst>
                  <a:gd name="T0" fmla="*/ 0 w 25"/>
                  <a:gd name="T1" fmla="*/ 369 h 13"/>
                  <a:gd name="T2" fmla="*/ 947 w 25"/>
                  <a:gd name="T3" fmla="*/ 0 h 13"/>
                  <a:gd name="T4" fmla="*/ 0 60000 65536"/>
                  <a:gd name="T5" fmla="*/ 0 60000 65536"/>
                  <a:gd name="T6" fmla="*/ 0 w 25"/>
                  <a:gd name="T7" fmla="*/ 0 h 13"/>
                  <a:gd name="T8" fmla="*/ 25 w 25"/>
                  <a:gd name="T9" fmla="*/ 13 h 1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" h="13">
                    <a:moveTo>
                      <a:pt x="0" y="7"/>
                    </a:moveTo>
                    <a:cubicBezTo>
                      <a:pt x="9" y="13"/>
                      <a:pt x="17" y="4"/>
                      <a:pt x="25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2459" y="2960"/>
                <a:ext cx="17" cy="13"/>
              </a:xfrm>
              <a:custGeom>
                <a:avLst/>
                <a:gdLst>
                  <a:gd name="T0" fmla="*/ 0 w 7"/>
                  <a:gd name="T1" fmla="*/ 0 h 5"/>
                  <a:gd name="T2" fmla="*/ 243 w 7"/>
                  <a:gd name="T3" fmla="*/ 229 h 5"/>
                  <a:gd name="T4" fmla="*/ 0 60000 65536"/>
                  <a:gd name="T5" fmla="*/ 0 60000 65536"/>
                  <a:gd name="T6" fmla="*/ 0 w 7"/>
                  <a:gd name="T7" fmla="*/ 0 h 5"/>
                  <a:gd name="T8" fmla="*/ 7 w 7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5">
                    <a:moveTo>
                      <a:pt x="0" y="0"/>
                    </a:moveTo>
                    <a:cubicBezTo>
                      <a:pt x="2" y="1"/>
                      <a:pt x="4" y="3"/>
                      <a:pt x="7" y="5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2611" y="2848"/>
                <a:ext cx="43" cy="59"/>
              </a:xfrm>
              <a:custGeom>
                <a:avLst/>
                <a:gdLst>
                  <a:gd name="T0" fmla="*/ 0 w 17"/>
                  <a:gd name="T1" fmla="*/ 1137 h 22"/>
                  <a:gd name="T2" fmla="*/ 698 w 17"/>
                  <a:gd name="T3" fmla="*/ 0 h 22"/>
                  <a:gd name="T4" fmla="*/ 0 60000 65536"/>
                  <a:gd name="T5" fmla="*/ 0 60000 65536"/>
                  <a:gd name="T6" fmla="*/ 0 w 17"/>
                  <a:gd name="T7" fmla="*/ 0 h 22"/>
                  <a:gd name="T8" fmla="*/ 17 w 17"/>
                  <a:gd name="T9" fmla="*/ 22 h 2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" h="22">
                    <a:moveTo>
                      <a:pt x="0" y="22"/>
                    </a:moveTo>
                    <a:cubicBezTo>
                      <a:pt x="8" y="17"/>
                      <a:pt x="15" y="9"/>
                      <a:pt x="17" y="0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2644" y="2880"/>
                <a:ext cx="17" cy="16"/>
              </a:xfrm>
              <a:custGeom>
                <a:avLst/>
                <a:gdLst>
                  <a:gd name="T0" fmla="*/ 0 w 7"/>
                  <a:gd name="T1" fmla="*/ 0 h 6"/>
                  <a:gd name="T2" fmla="*/ 243 w 7"/>
                  <a:gd name="T3" fmla="*/ 307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0" y="0"/>
                    </a:moveTo>
                    <a:cubicBezTo>
                      <a:pt x="2" y="2"/>
                      <a:pt x="4" y="4"/>
                      <a:pt x="7" y="6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2241" y="2973"/>
                <a:ext cx="60" cy="14"/>
              </a:xfrm>
              <a:custGeom>
                <a:avLst/>
                <a:gdLst>
                  <a:gd name="T0" fmla="*/ 0 w 24"/>
                  <a:gd name="T1" fmla="*/ 305 h 5"/>
                  <a:gd name="T2" fmla="*/ 938 w 24"/>
                  <a:gd name="T3" fmla="*/ 62 h 5"/>
                  <a:gd name="T4" fmla="*/ 0 60000 65536"/>
                  <a:gd name="T5" fmla="*/ 0 60000 65536"/>
                  <a:gd name="T6" fmla="*/ 0 w 24"/>
                  <a:gd name="T7" fmla="*/ 0 h 5"/>
                  <a:gd name="T8" fmla="*/ 24 w 2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4" h="5">
                    <a:moveTo>
                      <a:pt x="0" y="5"/>
                    </a:moveTo>
                    <a:cubicBezTo>
                      <a:pt x="8" y="1"/>
                      <a:pt x="16" y="0"/>
                      <a:pt x="24" y="1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2266" y="2957"/>
                <a:ext cx="1" cy="22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454 h 8"/>
                  <a:gd name="T4" fmla="*/ 0 60000 65536"/>
                  <a:gd name="T5" fmla="*/ 0 60000 65536"/>
                  <a:gd name="T6" fmla="*/ 0 w 1"/>
                  <a:gd name="T7" fmla="*/ 0 h 8"/>
                  <a:gd name="T8" fmla="*/ 1 w 1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8">
                    <a:moveTo>
                      <a:pt x="0" y="0"/>
                    </a:moveTo>
                    <a:cubicBezTo>
                      <a:pt x="0" y="3"/>
                      <a:pt x="0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8B57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1" name="Freeform 375"/>
              <p:cNvSpPr>
                <a:spLocks/>
              </p:cNvSpPr>
              <p:nvPr/>
            </p:nvSpPr>
            <p:spPr bwMode="auto">
              <a:xfrm>
                <a:off x="2249" y="1693"/>
                <a:ext cx="32" cy="24"/>
              </a:xfrm>
              <a:custGeom>
                <a:avLst/>
                <a:gdLst>
                  <a:gd name="T0" fmla="*/ 0 w 13"/>
                  <a:gd name="T1" fmla="*/ 149 h 9"/>
                  <a:gd name="T2" fmla="*/ 478 w 13"/>
                  <a:gd name="T3" fmla="*/ 56 h 9"/>
                  <a:gd name="T4" fmla="*/ 0 w 13"/>
                  <a:gd name="T5" fmla="*/ 456 h 9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9"/>
                  <a:gd name="T11" fmla="*/ 13 w 1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9">
                    <a:moveTo>
                      <a:pt x="0" y="3"/>
                    </a:moveTo>
                    <a:cubicBezTo>
                      <a:pt x="4" y="2"/>
                      <a:pt x="9" y="0"/>
                      <a:pt x="13" y="1"/>
                    </a:cubicBezTo>
                    <a:cubicBezTo>
                      <a:pt x="12" y="6"/>
                      <a:pt x="5" y="8"/>
                      <a:pt x="0" y="9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2401" y="1741"/>
                <a:ext cx="40" cy="30"/>
              </a:xfrm>
              <a:custGeom>
                <a:avLst/>
                <a:gdLst>
                  <a:gd name="T0" fmla="*/ 45 w 16"/>
                  <a:gd name="T1" fmla="*/ 164 h 11"/>
                  <a:gd name="T2" fmla="*/ 625 w 16"/>
                  <a:gd name="T3" fmla="*/ 60 h 11"/>
                  <a:gd name="T4" fmla="*/ 0 w 16"/>
                  <a:gd name="T5" fmla="*/ 611 h 1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1"/>
                  <a:gd name="T11" fmla="*/ 16 w 1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1">
                    <a:moveTo>
                      <a:pt x="1" y="3"/>
                    </a:moveTo>
                    <a:cubicBezTo>
                      <a:pt x="5" y="0"/>
                      <a:pt x="12" y="0"/>
                      <a:pt x="16" y="1"/>
                    </a:cubicBezTo>
                    <a:cubicBezTo>
                      <a:pt x="13" y="7"/>
                      <a:pt x="5" y="8"/>
                      <a:pt x="0" y="11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2566" y="1675"/>
                <a:ext cx="38" cy="26"/>
              </a:xfrm>
              <a:custGeom>
                <a:avLst/>
                <a:gdLst>
                  <a:gd name="T0" fmla="*/ 0 w 15"/>
                  <a:gd name="T1" fmla="*/ 0 h 10"/>
                  <a:gd name="T2" fmla="*/ 616 w 15"/>
                  <a:gd name="T3" fmla="*/ 229 h 10"/>
                  <a:gd name="T4" fmla="*/ 51 w 15"/>
                  <a:gd name="T5" fmla="*/ 460 h 10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0"/>
                  <a:gd name="T11" fmla="*/ 15 w 15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0">
                    <a:moveTo>
                      <a:pt x="0" y="0"/>
                    </a:moveTo>
                    <a:cubicBezTo>
                      <a:pt x="4" y="2"/>
                      <a:pt x="13" y="0"/>
                      <a:pt x="15" y="5"/>
                    </a:cubicBezTo>
                    <a:cubicBezTo>
                      <a:pt x="11" y="8"/>
                      <a:pt x="6" y="9"/>
                      <a:pt x="1" y="1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2611" y="1717"/>
                <a:ext cx="15" cy="27"/>
              </a:xfrm>
              <a:custGeom>
                <a:avLst/>
                <a:gdLst>
                  <a:gd name="T0" fmla="*/ 0 w 6"/>
                  <a:gd name="T1" fmla="*/ 532 h 10"/>
                  <a:gd name="T2" fmla="*/ 233 w 6"/>
                  <a:gd name="T3" fmla="*/ 0 h 10"/>
                  <a:gd name="T4" fmla="*/ 0 60000 65536"/>
                  <a:gd name="T5" fmla="*/ 0 60000 65536"/>
                  <a:gd name="T6" fmla="*/ 0 w 6"/>
                  <a:gd name="T7" fmla="*/ 0 h 10"/>
                  <a:gd name="T8" fmla="*/ 6 w 6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0">
                    <a:moveTo>
                      <a:pt x="0" y="10"/>
                    </a:moveTo>
                    <a:cubicBezTo>
                      <a:pt x="0" y="6"/>
                      <a:pt x="3" y="2"/>
                      <a:pt x="6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2576" y="1717"/>
                <a:ext cx="25" cy="32"/>
              </a:xfrm>
              <a:custGeom>
                <a:avLst/>
                <a:gdLst>
                  <a:gd name="T0" fmla="*/ 0 w 10"/>
                  <a:gd name="T1" fmla="*/ 0 h 12"/>
                  <a:gd name="T2" fmla="*/ 388 w 10"/>
                  <a:gd name="T3" fmla="*/ 605 h 12"/>
                  <a:gd name="T4" fmla="*/ 0 60000 65536"/>
                  <a:gd name="T5" fmla="*/ 0 60000 65536"/>
                  <a:gd name="T6" fmla="*/ 0 w 10"/>
                  <a:gd name="T7" fmla="*/ 0 h 12"/>
                  <a:gd name="T8" fmla="*/ 10 w 10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2">
                    <a:moveTo>
                      <a:pt x="0" y="0"/>
                    </a:moveTo>
                    <a:cubicBezTo>
                      <a:pt x="2" y="5"/>
                      <a:pt x="7" y="8"/>
                      <a:pt x="10" y="12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2626" y="1845"/>
                <a:ext cx="20" cy="8"/>
              </a:xfrm>
              <a:custGeom>
                <a:avLst/>
                <a:gdLst>
                  <a:gd name="T0" fmla="*/ 0 w 8"/>
                  <a:gd name="T1" fmla="*/ 0 h 3"/>
                  <a:gd name="T2" fmla="*/ 313 w 8"/>
                  <a:gd name="T3" fmla="*/ 149 h 3"/>
                  <a:gd name="T4" fmla="*/ 0 60000 65536"/>
                  <a:gd name="T5" fmla="*/ 0 60000 65536"/>
                  <a:gd name="T6" fmla="*/ 0 w 8"/>
                  <a:gd name="T7" fmla="*/ 0 h 3"/>
                  <a:gd name="T8" fmla="*/ 8 w 8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3">
                    <a:moveTo>
                      <a:pt x="0" y="0"/>
                    </a:moveTo>
                    <a:cubicBezTo>
                      <a:pt x="3" y="1"/>
                      <a:pt x="6" y="1"/>
                      <a:pt x="8" y="3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2471" y="1891"/>
                <a:ext cx="53" cy="32"/>
              </a:xfrm>
              <a:custGeom>
                <a:avLst/>
                <a:gdLst>
                  <a:gd name="T0" fmla="*/ 0 w 21"/>
                  <a:gd name="T1" fmla="*/ 456 h 12"/>
                  <a:gd name="T2" fmla="*/ 527 w 21"/>
                  <a:gd name="T3" fmla="*/ 93 h 12"/>
                  <a:gd name="T4" fmla="*/ 242 w 21"/>
                  <a:gd name="T5" fmla="*/ 605 h 12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2"/>
                  <a:gd name="T11" fmla="*/ 21 w 2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2">
                    <a:moveTo>
                      <a:pt x="0" y="9"/>
                    </a:moveTo>
                    <a:cubicBezTo>
                      <a:pt x="3" y="7"/>
                      <a:pt x="9" y="0"/>
                      <a:pt x="13" y="2"/>
                    </a:cubicBezTo>
                    <a:cubicBezTo>
                      <a:pt x="21" y="5"/>
                      <a:pt x="9" y="11"/>
                      <a:pt x="6" y="12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2311" y="1880"/>
                <a:ext cx="45" cy="35"/>
              </a:xfrm>
              <a:custGeom>
                <a:avLst/>
                <a:gdLst>
                  <a:gd name="T0" fmla="*/ 0 w 18"/>
                  <a:gd name="T1" fmla="*/ 369 h 13"/>
                  <a:gd name="T2" fmla="*/ 470 w 18"/>
                  <a:gd name="T3" fmla="*/ 159 h 13"/>
                  <a:gd name="T4" fmla="*/ 45 w 18"/>
                  <a:gd name="T5" fmla="*/ 681 h 13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3"/>
                  <a:gd name="T11" fmla="*/ 18 w 18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3">
                    <a:moveTo>
                      <a:pt x="0" y="7"/>
                    </a:moveTo>
                    <a:cubicBezTo>
                      <a:pt x="3" y="6"/>
                      <a:pt x="9" y="0"/>
                      <a:pt x="12" y="3"/>
                    </a:cubicBezTo>
                    <a:cubicBezTo>
                      <a:pt x="18" y="8"/>
                      <a:pt x="4" y="13"/>
                      <a:pt x="1" y="13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2151" y="1885"/>
                <a:ext cx="48" cy="38"/>
              </a:xfrm>
              <a:custGeom>
                <a:avLst/>
                <a:gdLst>
                  <a:gd name="T0" fmla="*/ 159 w 19"/>
                  <a:gd name="T1" fmla="*/ 280 h 14"/>
                  <a:gd name="T2" fmla="*/ 728 w 19"/>
                  <a:gd name="T3" fmla="*/ 318 h 14"/>
                  <a:gd name="T4" fmla="*/ 0 w 19"/>
                  <a:gd name="T5" fmla="*/ 760 h 1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4"/>
                  <a:gd name="T11" fmla="*/ 19 w 19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4">
                    <a:moveTo>
                      <a:pt x="4" y="5"/>
                    </a:moveTo>
                    <a:cubicBezTo>
                      <a:pt x="7" y="5"/>
                      <a:pt x="17" y="0"/>
                      <a:pt x="18" y="6"/>
                    </a:cubicBezTo>
                    <a:cubicBezTo>
                      <a:pt x="19" y="11"/>
                      <a:pt x="3" y="13"/>
                      <a:pt x="0" y="14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0" name="Freeform 384"/>
              <p:cNvSpPr>
                <a:spLocks/>
              </p:cNvSpPr>
              <p:nvPr/>
            </p:nvSpPr>
            <p:spPr bwMode="auto">
              <a:xfrm>
                <a:off x="2186" y="1952"/>
                <a:ext cx="20" cy="21"/>
              </a:xfrm>
              <a:custGeom>
                <a:avLst/>
                <a:gdLst>
                  <a:gd name="T0" fmla="*/ 0 w 8"/>
                  <a:gd name="T1" fmla="*/ 378 h 8"/>
                  <a:gd name="T2" fmla="*/ 313 w 8"/>
                  <a:gd name="T3" fmla="*/ 0 h 8"/>
                  <a:gd name="T4" fmla="*/ 0 60000 65536"/>
                  <a:gd name="T5" fmla="*/ 0 60000 65536"/>
                  <a:gd name="T6" fmla="*/ 0 w 8"/>
                  <a:gd name="T7" fmla="*/ 0 h 8"/>
                  <a:gd name="T8" fmla="*/ 8 w 8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8">
                    <a:moveTo>
                      <a:pt x="0" y="8"/>
                    </a:moveTo>
                    <a:cubicBezTo>
                      <a:pt x="2" y="6"/>
                      <a:pt x="5" y="3"/>
                      <a:pt x="8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2158" y="1936"/>
                <a:ext cx="3" cy="32"/>
              </a:xfrm>
              <a:custGeom>
                <a:avLst/>
                <a:gdLst>
                  <a:gd name="T0" fmla="*/ 0 w 1"/>
                  <a:gd name="T1" fmla="*/ 0 h 12"/>
                  <a:gd name="T2" fmla="*/ 81 w 1"/>
                  <a:gd name="T3" fmla="*/ 605 h 12"/>
                  <a:gd name="T4" fmla="*/ 0 60000 65536"/>
                  <a:gd name="T5" fmla="*/ 0 60000 65536"/>
                  <a:gd name="T6" fmla="*/ 0 w 1"/>
                  <a:gd name="T7" fmla="*/ 0 h 12"/>
                  <a:gd name="T8" fmla="*/ 1 w 1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2">
                    <a:moveTo>
                      <a:pt x="0" y="0"/>
                    </a:moveTo>
                    <a:cubicBezTo>
                      <a:pt x="1" y="4"/>
                      <a:pt x="0" y="8"/>
                      <a:pt x="1" y="12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2036" y="2027"/>
                <a:ext cx="40" cy="16"/>
              </a:xfrm>
              <a:custGeom>
                <a:avLst/>
                <a:gdLst>
                  <a:gd name="T0" fmla="*/ 0 w 16"/>
                  <a:gd name="T1" fmla="*/ 248 h 6"/>
                  <a:gd name="T2" fmla="*/ 625 w 16"/>
                  <a:gd name="T3" fmla="*/ 0 h 6"/>
                  <a:gd name="T4" fmla="*/ 0 60000 65536"/>
                  <a:gd name="T5" fmla="*/ 0 60000 65536"/>
                  <a:gd name="T6" fmla="*/ 0 w 16"/>
                  <a:gd name="T7" fmla="*/ 0 h 6"/>
                  <a:gd name="T8" fmla="*/ 16 w 1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" h="6">
                    <a:moveTo>
                      <a:pt x="0" y="5"/>
                    </a:moveTo>
                    <a:cubicBezTo>
                      <a:pt x="5" y="6"/>
                      <a:pt x="11" y="1"/>
                      <a:pt x="16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2061" y="2053"/>
                <a:ext cx="17" cy="22"/>
              </a:xfrm>
              <a:custGeom>
                <a:avLst/>
                <a:gdLst>
                  <a:gd name="T0" fmla="*/ 0 w 7"/>
                  <a:gd name="T1" fmla="*/ 454 h 8"/>
                  <a:gd name="T2" fmla="*/ 243 w 7"/>
                  <a:gd name="T3" fmla="*/ 0 h 8"/>
                  <a:gd name="T4" fmla="*/ 0 60000 65536"/>
                  <a:gd name="T5" fmla="*/ 0 60000 65536"/>
                  <a:gd name="T6" fmla="*/ 0 w 7"/>
                  <a:gd name="T7" fmla="*/ 0 h 8"/>
                  <a:gd name="T8" fmla="*/ 7 w 7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8">
                    <a:moveTo>
                      <a:pt x="0" y="8"/>
                    </a:moveTo>
                    <a:cubicBezTo>
                      <a:pt x="2" y="6"/>
                      <a:pt x="5" y="3"/>
                      <a:pt x="7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2249" y="2080"/>
                <a:ext cx="35" cy="5"/>
              </a:xfrm>
              <a:custGeom>
                <a:avLst/>
                <a:gdLst>
                  <a:gd name="T0" fmla="*/ 0 w 14"/>
                  <a:gd name="T1" fmla="*/ 0 h 2"/>
                  <a:gd name="T2" fmla="*/ 550 w 14"/>
                  <a:gd name="T3" fmla="*/ 75 h 2"/>
                  <a:gd name="T4" fmla="*/ 0 60000 65536"/>
                  <a:gd name="T5" fmla="*/ 0 60000 65536"/>
                  <a:gd name="T6" fmla="*/ 0 w 14"/>
                  <a:gd name="T7" fmla="*/ 0 h 2"/>
                  <a:gd name="T8" fmla="*/ 14 w 1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2">
                    <a:moveTo>
                      <a:pt x="0" y="0"/>
                    </a:moveTo>
                    <a:cubicBezTo>
                      <a:pt x="5" y="1"/>
                      <a:pt x="9" y="1"/>
                      <a:pt x="14" y="2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2374" y="2091"/>
                <a:ext cx="7" cy="37"/>
              </a:xfrm>
              <a:custGeom>
                <a:avLst/>
                <a:gdLst>
                  <a:gd name="T0" fmla="*/ 28 w 3"/>
                  <a:gd name="T1" fmla="*/ 0 h 14"/>
                  <a:gd name="T2" fmla="*/ 86 w 3"/>
                  <a:gd name="T3" fmla="*/ 685 h 14"/>
                  <a:gd name="T4" fmla="*/ 0 60000 65536"/>
                  <a:gd name="T5" fmla="*/ 0 60000 65536"/>
                  <a:gd name="T6" fmla="*/ 0 w 3"/>
                  <a:gd name="T7" fmla="*/ 0 h 14"/>
                  <a:gd name="T8" fmla="*/ 3 w 3"/>
                  <a:gd name="T9" fmla="*/ 14 h 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4">
                    <a:moveTo>
                      <a:pt x="1" y="0"/>
                    </a:moveTo>
                    <a:cubicBezTo>
                      <a:pt x="0" y="5"/>
                      <a:pt x="2" y="9"/>
                      <a:pt x="3" y="14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2411" y="2085"/>
                <a:ext cx="10" cy="27"/>
              </a:xfrm>
              <a:custGeom>
                <a:avLst/>
                <a:gdLst>
                  <a:gd name="T0" fmla="*/ 0 w 4"/>
                  <a:gd name="T1" fmla="*/ 0 h 10"/>
                  <a:gd name="T2" fmla="*/ 158 w 4"/>
                  <a:gd name="T3" fmla="*/ 532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1" y="3"/>
                      <a:pt x="3" y="7"/>
                      <a:pt x="4" y="1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2391" y="2117"/>
                <a:ext cx="23" cy="8"/>
              </a:xfrm>
              <a:custGeom>
                <a:avLst/>
                <a:gdLst>
                  <a:gd name="T0" fmla="*/ 0 w 9"/>
                  <a:gd name="T1" fmla="*/ 149 h 3"/>
                  <a:gd name="T2" fmla="*/ 386 w 9"/>
                  <a:gd name="T3" fmla="*/ 0 h 3"/>
                  <a:gd name="T4" fmla="*/ 0 60000 65536"/>
                  <a:gd name="T5" fmla="*/ 0 60000 65536"/>
                  <a:gd name="T6" fmla="*/ 0 w 9"/>
                  <a:gd name="T7" fmla="*/ 0 h 3"/>
                  <a:gd name="T8" fmla="*/ 9 w 9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" h="3">
                    <a:moveTo>
                      <a:pt x="0" y="3"/>
                    </a:moveTo>
                    <a:cubicBezTo>
                      <a:pt x="3" y="2"/>
                      <a:pt x="6" y="1"/>
                      <a:pt x="9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2586" y="2048"/>
                <a:ext cx="10" cy="24"/>
              </a:xfrm>
              <a:custGeom>
                <a:avLst/>
                <a:gdLst>
                  <a:gd name="T0" fmla="*/ 158 w 4"/>
                  <a:gd name="T1" fmla="*/ 0 h 9"/>
                  <a:gd name="T2" fmla="*/ 0 w 4"/>
                  <a:gd name="T3" fmla="*/ 456 h 9"/>
                  <a:gd name="T4" fmla="*/ 0 60000 65536"/>
                  <a:gd name="T5" fmla="*/ 0 60000 65536"/>
                  <a:gd name="T6" fmla="*/ 0 w 4"/>
                  <a:gd name="T7" fmla="*/ 0 h 9"/>
                  <a:gd name="T8" fmla="*/ 4 w 4"/>
                  <a:gd name="T9" fmla="*/ 9 h 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9">
                    <a:moveTo>
                      <a:pt x="4" y="0"/>
                    </a:moveTo>
                    <a:cubicBezTo>
                      <a:pt x="2" y="3"/>
                      <a:pt x="1" y="6"/>
                      <a:pt x="0" y="9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79" name="Freeform 393"/>
              <p:cNvSpPr>
                <a:spLocks/>
              </p:cNvSpPr>
              <p:nvPr/>
            </p:nvSpPr>
            <p:spPr bwMode="auto">
              <a:xfrm>
                <a:off x="2619" y="2037"/>
                <a:ext cx="12" cy="32"/>
              </a:xfrm>
              <a:custGeom>
                <a:avLst/>
                <a:gdLst>
                  <a:gd name="T0" fmla="*/ 29 w 5"/>
                  <a:gd name="T1" fmla="*/ 0 h 12"/>
                  <a:gd name="T2" fmla="*/ 168 w 5"/>
                  <a:gd name="T3" fmla="*/ 605 h 12"/>
                  <a:gd name="T4" fmla="*/ 0 60000 65536"/>
                  <a:gd name="T5" fmla="*/ 0 60000 65536"/>
                  <a:gd name="T6" fmla="*/ 0 w 5"/>
                  <a:gd name="T7" fmla="*/ 0 h 12"/>
                  <a:gd name="T8" fmla="*/ 5 w 5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12">
                    <a:moveTo>
                      <a:pt x="1" y="0"/>
                    </a:moveTo>
                    <a:cubicBezTo>
                      <a:pt x="0" y="5"/>
                      <a:pt x="1" y="9"/>
                      <a:pt x="5" y="12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2686" y="1931"/>
                <a:ext cx="20" cy="5"/>
              </a:xfrm>
              <a:custGeom>
                <a:avLst/>
                <a:gdLst>
                  <a:gd name="T0" fmla="*/ 0 w 8"/>
                  <a:gd name="T1" fmla="*/ 75 h 2"/>
                  <a:gd name="T2" fmla="*/ 313 w 8"/>
                  <a:gd name="T3" fmla="*/ 0 h 2"/>
                  <a:gd name="T4" fmla="*/ 0 60000 65536"/>
                  <a:gd name="T5" fmla="*/ 0 60000 65536"/>
                  <a:gd name="T6" fmla="*/ 0 w 8"/>
                  <a:gd name="T7" fmla="*/ 0 h 2"/>
                  <a:gd name="T8" fmla="*/ 8 w 8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2">
                    <a:moveTo>
                      <a:pt x="0" y="2"/>
                    </a:moveTo>
                    <a:cubicBezTo>
                      <a:pt x="2" y="1"/>
                      <a:pt x="5" y="1"/>
                      <a:pt x="8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2704" y="1936"/>
                <a:ext cx="5" cy="32"/>
              </a:xfrm>
              <a:custGeom>
                <a:avLst/>
                <a:gdLst>
                  <a:gd name="T0" fmla="*/ 75 w 2"/>
                  <a:gd name="T1" fmla="*/ 0 h 12"/>
                  <a:gd name="T2" fmla="*/ 0 w 2"/>
                  <a:gd name="T3" fmla="*/ 605 h 12"/>
                  <a:gd name="T4" fmla="*/ 0 60000 65536"/>
                  <a:gd name="T5" fmla="*/ 0 60000 65536"/>
                  <a:gd name="T6" fmla="*/ 0 w 2"/>
                  <a:gd name="T7" fmla="*/ 0 h 12"/>
                  <a:gd name="T8" fmla="*/ 2 w 2"/>
                  <a:gd name="T9" fmla="*/ 12 h 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2">
                    <a:moveTo>
                      <a:pt x="2" y="0"/>
                    </a:moveTo>
                    <a:cubicBezTo>
                      <a:pt x="0" y="4"/>
                      <a:pt x="0" y="8"/>
                      <a:pt x="0" y="12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2494" y="1541"/>
                <a:ext cx="27" cy="27"/>
              </a:xfrm>
              <a:custGeom>
                <a:avLst/>
                <a:gdLst>
                  <a:gd name="T0" fmla="*/ 0 w 11"/>
                  <a:gd name="T1" fmla="*/ 278 h 10"/>
                  <a:gd name="T2" fmla="*/ 398 w 11"/>
                  <a:gd name="T3" fmla="*/ 159 h 10"/>
                  <a:gd name="T4" fmla="*/ 0 w 11"/>
                  <a:gd name="T5" fmla="*/ 532 h 10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0"/>
                  <a:gd name="T11" fmla="*/ 11 w 11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0">
                    <a:moveTo>
                      <a:pt x="0" y="5"/>
                    </a:moveTo>
                    <a:cubicBezTo>
                      <a:pt x="3" y="2"/>
                      <a:pt x="7" y="0"/>
                      <a:pt x="11" y="3"/>
                    </a:cubicBezTo>
                    <a:cubicBezTo>
                      <a:pt x="9" y="7"/>
                      <a:pt x="4" y="9"/>
                      <a:pt x="0" y="1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2529" y="1565"/>
                <a:ext cx="2" cy="30"/>
              </a:xfrm>
              <a:custGeom>
                <a:avLst/>
                <a:gdLst>
                  <a:gd name="T0" fmla="*/ 16 w 1"/>
                  <a:gd name="T1" fmla="*/ 0 h 11"/>
                  <a:gd name="T2" fmla="*/ 0 w 1"/>
                  <a:gd name="T3" fmla="*/ 611 h 11"/>
                  <a:gd name="T4" fmla="*/ 0 60000 65536"/>
                  <a:gd name="T5" fmla="*/ 0 60000 65536"/>
                  <a:gd name="T6" fmla="*/ 0 w 1"/>
                  <a:gd name="T7" fmla="*/ 0 h 11"/>
                  <a:gd name="T8" fmla="*/ 1 w 1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1">
                    <a:moveTo>
                      <a:pt x="1" y="0"/>
                    </a:moveTo>
                    <a:cubicBezTo>
                      <a:pt x="0" y="4"/>
                      <a:pt x="0" y="8"/>
                      <a:pt x="0" y="11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2496" y="1600"/>
                <a:ext cx="25" cy="3"/>
              </a:xfrm>
              <a:custGeom>
                <a:avLst/>
                <a:gdLst>
                  <a:gd name="T0" fmla="*/ 0 w 10"/>
                  <a:gd name="T1" fmla="*/ 0 h 1"/>
                  <a:gd name="T2" fmla="*/ 388 w 10"/>
                  <a:gd name="T3" fmla="*/ 0 h 1"/>
                  <a:gd name="T4" fmla="*/ 0 60000 65536"/>
                  <a:gd name="T5" fmla="*/ 0 60000 65536"/>
                  <a:gd name="T6" fmla="*/ 0 w 10"/>
                  <a:gd name="T7" fmla="*/ 0 h 1"/>
                  <a:gd name="T8" fmla="*/ 10 w 10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" h="1">
                    <a:moveTo>
                      <a:pt x="0" y="0"/>
                    </a:moveTo>
                    <a:cubicBezTo>
                      <a:pt x="3" y="1"/>
                      <a:pt x="6" y="1"/>
                      <a:pt x="10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2676" y="1485"/>
                <a:ext cx="18" cy="3"/>
              </a:xfrm>
              <a:custGeom>
                <a:avLst/>
                <a:gdLst>
                  <a:gd name="T0" fmla="*/ 0 w 7"/>
                  <a:gd name="T1" fmla="*/ 81 h 1"/>
                  <a:gd name="T2" fmla="*/ 303 w 7"/>
                  <a:gd name="T3" fmla="*/ 81 h 1"/>
                  <a:gd name="T4" fmla="*/ 0 60000 65536"/>
                  <a:gd name="T5" fmla="*/ 0 60000 65536"/>
                  <a:gd name="T6" fmla="*/ 0 w 7"/>
                  <a:gd name="T7" fmla="*/ 0 h 1"/>
                  <a:gd name="T8" fmla="*/ 7 w 7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1">
                    <a:moveTo>
                      <a:pt x="0" y="1"/>
                    </a:moveTo>
                    <a:cubicBezTo>
                      <a:pt x="3" y="0"/>
                      <a:pt x="5" y="0"/>
                      <a:pt x="7" y="1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2671" y="1523"/>
                <a:ext cx="15" cy="5"/>
              </a:xfrm>
              <a:custGeom>
                <a:avLst/>
                <a:gdLst>
                  <a:gd name="T0" fmla="*/ 0 w 6"/>
                  <a:gd name="T1" fmla="*/ 0 h 2"/>
                  <a:gd name="T2" fmla="*/ 233 w 6"/>
                  <a:gd name="T3" fmla="*/ 75 h 2"/>
                  <a:gd name="T4" fmla="*/ 0 60000 65536"/>
                  <a:gd name="T5" fmla="*/ 0 60000 65536"/>
                  <a:gd name="T6" fmla="*/ 0 w 6"/>
                  <a:gd name="T7" fmla="*/ 0 h 2"/>
                  <a:gd name="T8" fmla="*/ 6 w 6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2">
                    <a:moveTo>
                      <a:pt x="0" y="0"/>
                    </a:moveTo>
                    <a:cubicBezTo>
                      <a:pt x="2" y="1"/>
                      <a:pt x="4" y="2"/>
                      <a:pt x="6" y="2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2704" y="1504"/>
                <a:ext cx="7" cy="27"/>
              </a:xfrm>
              <a:custGeom>
                <a:avLst/>
                <a:gdLst>
                  <a:gd name="T0" fmla="*/ 86 w 3"/>
                  <a:gd name="T1" fmla="*/ 0 h 10"/>
                  <a:gd name="T2" fmla="*/ 0 w 3"/>
                  <a:gd name="T3" fmla="*/ 532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1" y="3"/>
                      <a:pt x="1" y="6"/>
                      <a:pt x="0" y="1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8" name="Freeform 402"/>
              <p:cNvSpPr>
                <a:spLocks/>
              </p:cNvSpPr>
              <p:nvPr/>
            </p:nvSpPr>
            <p:spPr bwMode="auto">
              <a:xfrm>
                <a:off x="2541" y="1400"/>
                <a:ext cx="35" cy="16"/>
              </a:xfrm>
              <a:custGeom>
                <a:avLst/>
                <a:gdLst>
                  <a:gd name="T0" fmla="*/ 0 w 14"/>
                  <a:gd name="T1" fmla="*/ 93 h 6"/>
                  <a:gd name="T2" fmla="*/ 550 w 14"/>
                  <a:gd name="T3" fmla="*/ 149 h 6"/>
                  <a:gd name="T4" fmla="*/ 0 w 14"/>
                  <a:gd name="T5" fmla="*/ 307 h 6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6"/>
                  <a:gd name="T11" fmla="*/ 14 w 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6">
                    <a:moveTo>
                      <a:pt x="0" y="2"/>
                    </a:moveTo>
                    <a:cubicBezTo>
                      <a:pt x="4" y="1"/>
                      <a:pt x="11" y="0"/>
                      <a:pt x="14" y="3"/>
                    </a:cubicBezTo>
                    <a:cubicBezTo>
                      <a:pt x="10" y="6"/>
                      <a:pt x="4" y="6"/>
                      <a:pt x="0" y="6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2556" y="1440"/>
                <a:ext cx="30" cy="11"/>
              </a:xfrm>
              <a:custGeom>
                <a:avLst/>
                <a:gdLst>
                  <a:gd name="T0" fmla="*/ 0 w 12"/>
                  <a:gd name="T1" fmla="*/ 228 h 4"/>
                  <a:gd name="T2" fmla="*/ 470 w 12"/>
                  <a:gd name="T3" fmla="*/ 0 h 4"/>
                  <a:gd name="T4" fmla="*/ 0 60000 65536"/>
                  <a:gd name="T5" fmla="*/ 0 60000 65536"/>
                  <a:gd name="T6" fmla="*/ 0 w 12"/>
                  <a:gd name="T7" fmla="*/ 0 h 4"/>
                  <a:gd name="T8" fmla="*/ 12 w 12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4">
                    <a:moveTo>
                      <a:pt x="0" y="4"/>
                    </a:moveTo>
                    <a:cubicBezTo>
                      <a:pt x="5" y="4"/>
                      <a:pt x="8" y="1"/>
                      <a:pt x="12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2391" y="1557"/>
                <a:ext cx="13" cy="19"/>
              </a:xfrm>
              <a:custGeom>
                <a:avLst/>
                <a:gdLst>
                  <a:gd name="T0" fmla="*/ 0 w 5"/>
                  <a:gd name="T1" fmla="*/ 383 h 7"/>
                  <a:gd name="T2" fmla="*/ 229 w 5"/>
                  <a:gd name="T3" fmla="*/ 0 h 7"/>
                  <a:gd name="T4" fmla="*/ 0 60000 65536"/>
                  <a:gd name="T5" fmla="*/ 0 60000 65536"/>
                  <a:gd name="T6" fmla="*/ 0 w 5"/>
                  <a:gd name="T7" fmla="*/ 0 h 7"/>
                  <a:gd name="T8" fmla="*/ 5 w 5"/>
                  <a:gd name="T9" fmla="*/ 7 h 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7">
                    <a:moveTo>
                      <a:pt x="0" y="7"/>
                    </a:moveTo>
                    <a:cubicBezTo>
                      <a:pt x="2" y="4"/>
                      <a:pt x="3" y="2"/>
                      <a:pt x="5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2371" y="1528"/>
                <a:ext cx="20" cy="8"/>
              </a:xfrm>
              <a:custGeom>
                <a:avLst/>
                <a:gdLst>
                  <a:gd name="T0" fmla="*/ 0 w 8"/>
                  <a:gd name="T1" fmla="*/ 149 h 3"/>
                  <a:gd name="T2" fmla="*/ 313 w 8"/>
                  <a:gd name="T3" fmla="*/ 0 h 3"/>
                  <a:gd name="T4" fmla="*/ 0 60000 65536"/>
                  <a:gd name="T5" fmla="*/ 0 60000 65536"/>
                  <a:gd name="T6" fmla="*/ 0 w 8"/>
                  <a:gd name="T7" fmla="*/ 0 h 3"/>
                  <a:gd name="T8" fmla="*/ 8 w 8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3">
                    <a:moveTo>
                      <a:pt x="0" y="3"/>
                    </a:moveTo>
                    <a:cubicBezTo>
                      <a:pt x="3" y="2"/>
                      <a:pt x="5" y="1"/>
                      <a:pt x="8" y="0"/>
                    </a:cubicBezTo>
                  </a:path>
                </a:pathLst>
              </a:custGeom>
              <a:noFill/>
              <a:ln w="15875" cap="flat">
                <a:solidFill>
                  <a:srgbClr val="E1C0C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81" name="Freeform 406"/>
            <p:cNvSpPr>
              <a:spLocks/>
            </p:cNvSpPr>
            <p:nvPr/>
          </p:nvSpPr>
          <p:spPr bwMode="auto">
            <a:xfrm>
              <a:off x="2281" y="1739"/>
              <a:ext cx="15" cy="16"/>
            </a:xfrm>
            <a:custGeom>
              <a:avLst/>
              <a:gdLst>
                <a:gd name="T0" fmla="*/ 0 w 6"/>
                <a:gd name="T1" fmla="*/ 307 h 6"/>
                <a:gd name="T2" fmla="*/ 233 w 6"/>
                <a:gd name="T3" fmla="*/ 0 h 6"/>
                <a:gd name="T4" fmla="*/ 0 60000 65536"/>
                <a:gd name="T5" fmla="*/ 0 60000 65536"/>
                <a:gd name="T6" fmla="*/ 0 w 6"/>
                <a:gd name="T7" fmla="*/ 0 h 6"/>
                <a:gd name="T8" fmla="*/ 6 w 6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6">
                  <a:moveTo>
                    <a:pt x="0" y="6"/>
                  </a:moveTo>
                  <a:cubicBezTo>
                    <a:pt x="1" y="3"/>
                    <a:pt x="3" y="1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2" name="Freeform 407"/>
            <p:cNvSpPr>
              <a:spLocks/>
            </p:cNvSpPr>
            <p:nvPr/>
          </p:nvSpPr>
          <p:spPr bwMode="auto">
            <a:xfrm>
              <a:off x="2416" y="1792"/>
              <a:ext cx="18" cy="8"/>
            </a:xfrm>
            <a:custGeom>
              <a:avLst/>
              <a:gdLst>
                <a:gd name="T0" fmla="*/ 0 w 7"/>
                <a:gd name="T1" fmla="*/ 0 h 3"/>
                <a:gd name="T2" fmla="*/ 303 w 7"/>
                <a:gd name="T3" fmla="*/ 149 h 3"/>
                <a:gd name="T4" fmla="*/ 0 60000 65536"/>
                <a:gd name="T5" fmla="*/ 0 60000 65536"/>
                <a:gd name="T6" fmla="*/ 0 w 7"/>
                <a:gd name="T7" fmla="*/ 0 h 3"/>
                <a:gd name="T8" fmla="*/ 7 w 7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3">
                  <a:moveTo>
                    <a:pt x="0" y="0"/>
                  </a:moveTo>
                  <a:cubicBezTo>
                    <a:pt x="3" y="1"/>
                    <a:pt x="5" y="2"/>
                    <a:pt x="7" y="3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3" name="Freeform 408"/>
            <p:cNvSpPr>
              <a:spLocks/>
            </p:cNvSpPr>
            <p:nvPr/>
          </p:nvSpPr>
          <p:spPr bwMode="auto">
            <a:xfrm>
              <a:off x="2439" y="1760"/>
              <a:ext cx="7" cy="27"/>
            </a:xfrm>
            <a:custGeom>
              <a:avLst/>
              <a:gdLst>
                <a:gd name="T0" fmla="*/ 65 w 3"/>
                <a:gd name="T1" fmla="*/ 532 h 10"/>
                <a:gd name="T2" fmla="*/ 86 w 3"/>
                <a:gd name="T3" fmla="*/ 0 h 10"/>
                <a:gd name="T4" fmla="*/ 0 60000 65536"/>
                <a:gd name="T5" fmla="*/ 0 60000 65536"/>
                <a:gd name="T6" fmla="*/ 0 w 3"/>
                <a:gd name="T7" fmla="*/ 0 h 10"/>
                <a:gd name="T8" fmla="*/ 3 w 3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0">
                  <a:moveTo>
                    <a:pt x="2" y="10"/>
                  </a:moveTo>
                  <a:cubicBezTo>
                    <a:pt x="0" y="6"/>
                    <a:pt x="2" y="3"/>
                    <a:pt x="3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4" name="Freeform 409"/>
            <p:cNvSpPr>
              <a:spLocks/>
            </p:cNvSpPr>
            <p:nvPr/>
          </p:nvSpPr>
          <p:spPr bwMode="auto">
            <a:xfrm>
              <a:off x="2321" y="1936"/>
              <a:ext cx="25" cy="3"/>
            </a:xfrm>
            <a:custGeom>
              <a:avLst/>
              <a:gdLst>
                <a:gd name="T0" fmla="*/ 0 w 10"/>
                <a:gd name="T1" fmla="*/ 0 h 1"/>
                <a:gd name="T2" fmla="*/ 388 w 10"/>
                <a:gd name="T3" fmla="*/ 81 h 1"/>
                <a:gd name="T4" fmla="*/ 0 60000 65536"/>
                <a:gd name="T5" fmla="*/ 0 60000 65536"/>
                <a:gd name="T6" fmla="*/ 0 w 10"/>
                <a:gd name="T7" fmla="*/ 0 h 1"/>
                <a:gd name="T8" fmla="*/ 10 w 1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1">
                  <a:moveTo>
                    <a:pt x="0" y="0"/>
                  </a:moveTo>
                  <a:cubicBezTo>
                    <a:pt x="3" y="1"/>
                    <a:pt x="7" y="1"/>
                    <a:pt x="10" y="1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5" name="Freeform 410"/>
            <p:cNvSpPr>
              <a:spLocks/>
            </p:cNvSpPr>
            <p:nvPr/>
          </p:nvSpPr>
          <p:spPr bwMode="auto">
            <a:xfrm>
              <a:off x="2534" y="2197"/>
              <a:ext cx="5" cy="16"/>
            </a:xfrm>
            <a:custGeom>
              <a:avLst/>
              <a:gdLst>
                <a:gd name="T0" fmla="*/ 75 w 2"/>
                <a:gd name="T1" fmla="*/ 307 h 6"/>
                <a:gd name="T2" fmla="*/ 75 w 2"/>
                <a:gd name="T3" fmla="*/ 0 h 6"/>
                <a:gd name="T4" fmla="*/ 0 60000 65536"/>
                <a:gd name="T5" fmla="*/ 0 60000 65536"/>
                <a:gd name="T6" fmla="*/ 0 w 2"/>
                <a:gd name="T7" fmla="*/ 0 h 6"/>
                <a:gd name="T8" fmla="*/ 2 w 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6">
                  <a:moveTo>
                    <a:pt x="2" y="6"/>
                  </a:moveTo>
                  <a:cubicBezTo>
                    <a:pt x="0" y="4"/>
                    <a:pt x="0" y="2"/>
                    <a:pt x="2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6" name="Freeform 411"/>
            <p:cNvSpPr>
              <a:spLocks/>
            </p:cNvSpPr>
            <p:nvPr/>
          </p:nvSpPr>
          <p:spPr bwMode="auto">
            <a:xfrm>
              <a:off x="2514" y="2301"/>
              <a:ext cx="2" cy="24"/>
            </a:xfrm>
            <a:custGeom>
              <a:avLst/>
              <a:gdLst>
                <a:gd name="T0" fmla="*/ 16 w 1"/>
                <a:gd name="T1" fmla="*/ 0 h 9"/>
                <a:gd name="T2" fmla="*/ 0 w 1"/>
                <a:gd name="T3" fmla="*/ 456 h 9"/>
                <a:gd name="T4" fmla="*/ 0 60000 65536"/>
                <a:gd name="T5" fmla="*/ 0 60000 65536"/>
                <a:gd name="T6" fmla="*/ 0 w 1"/>
                <a:gd name="T7" fmla="*/ 0 h 9"/>
                <a:gd name="T8" fmla="*/ 1 w 1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9">
                  <a:moveTo>
                    <a:pt x="1" y="0"/>
                  </a:moveTo>
                  <a:cubicBezTo>
                    <a:pt x="0" y="3"/>
                    <a:pt x="0" y="6"/>
                    <a:pt x="0" y="9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7" name="Freeform 412"/>
            <p:cNvSpPr>
              <a:spLocks/>
            </p:cNvSpPr>
            <p:nvPr/>
          </p:nvSpPr>
          <p:spPr bwMode="auto">
            <a:xfrm>
              <a:off x="2631" y="2475"/>
              <a:ext cx="28" cy="10"/>
            </a:xfrm>
            <a:custGeom>
              <a:avLst/>
              <a:gdLst>
                <a:gd name="T0" fmla="*/ 0 w 11"/>
                <a:gd name="T1" fmla="*/ 158 h 4"/>
                <a:gd name="T2" fmla="*/ 461 w 11"/>
                <a:gd name="T3" fmla="*/ 0 h 4"/>
                <a:gd name="T4" fmla="*/ 0 60000 65536"/>
                <a:gd name="T5" fmla="*/ 0 60000 65536"/>
                <a:gd name="T6" fmla="*/ 0 w 11"/>
                <a:gd name="T7" fmla="*/ 0 h 4"/>
                <a:gd name="T8" fmla="*/ 11 w 11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4">
                  <a:moveTo>
                    <a:pt x="0" y="4"/>
                  </a:moveTo>
                  <a:cubicBezTo>
                    <a:pt x="4" y="4"/>
                    <a:pt x="8" y="2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8" name="Freeform 413"/>
            <p:cNvSpPr>
              <a:spLocks/>
            </p:cNvSpPr>
            <p:nvPr/>
          </p:nvSpPr>
          <p:spPr bwMode="auto">
            <a:xfrm>
              <a:off x="2441" y="2405"/>
              <a:ext cx="20" cy="8"/>
            </a:xfrm>
            <a:custGeom>
              <a:avLst/>
              <a:gdLst>
                <a:gd name="T0" fmla="*/ 0 w 8"/>
                <a:gd name="T1" fmla="*/ 149 h 3"/>
                <a:gd name="T2" fmla="*/ 313 w 8"/>
                <a:gd name="T3" fmla="*/ 0 h 3"/>
                <a:gd name="T4" fmla="*/ 0 60000 65536"/>
                <a:gd name="T5" fmla="*/ 0 60000 65536"/>
                <a:gd name="T6" fmla="*/ 0 w 8"/>
                <a:gd name="T7" fmla="*/ 0 h 3"/>
                <a:gd name="T8" fmla="*/ 8 w 8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3">
                  <a:moveTo>
                    <a:pt x="0" y="3"/>
                  </a:moveTo>
                  <a:cubicBezTo>
                    <a:pt x="2" y="2"/>
                    <a:pt x="5" y="2"/>
                    <a:pt x="8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9" name="Freeform 414"/>
            <p:cNvSpPr>
              <a:spLocks/>
            </p:cNvSpPr>
            <p:nvPr/>
          </p:nvSpPr>
          <p:spPr bwMode="auto">
            <a:xfrm>
              <a:off x="2291" y="2395"/>
              <a:ext cx="25" cy="16"/>
            </a:xfrm>
            <a:custGeom>
              <a:avLst/>
              <a:gdLst>
                <a:gd name="T0" fmla="*/ 0 w 10"/>
                <a:gd name="T1" fmla="*/ 0 h 6"/>
                <a:gd name="T2" fmla="*/ 388 w 10"/>
                <a:gd name="T3" fmla="*/ 307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0"/>
                  </a:moveTo>
                  <a:cubicBezTo>
                    <a:pt x="2" y="4"/>
                    <a:pt x="6" y="6"/>
                    <a:pt x="10" y="6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0" name="Freeform 415"/>
            <p:cNvSpPr>
              <a:spLocks/>
            </p:cNvSpPr>
            <p:nvPr/>
          </p:nvSpPr>
          <p:spPr bwMode="auto">
            <a:xfrm>
              <a:off x="2146" y="2336"/>
              <a:ext cx="17" cy="21"/>
            </a:xfrm>
            <a:custGeom>
              <a:avLst/>
              <a:gdLst>
                <a:gd name="T0" fmla="*/ 0 w 7"/>
                <a:gd name="T1" fmla="*/ 0 h 8"/>
                <a:gd name="T2" fmla="*/ 243 w 7"/>
                <a:gd name="T3" fmla="*/ 378 h 8"/>
                <a:gd name="T4" fmla="*/ 0 60000 65536"/>
                <a:gd name="T5" fmla="*/ 0 60000 65536"/>
                <a:gd name="T6" fmla="*/ 0 w 7"/>
                <a:gd name="T7" fmla="*/ 0 h 8"/>
                <a:gd name="T8" fmla="*/ 7 w 7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8">
                  <a:moveTo>
                    <a:pt x="0" y="0"/>
                  </a:moveTo>
                  <a:cubicBezTo>
                    <a:pt x="1" y="4"/>
                    <a:pt x="3" y="7"/>
                    <a:pt x="7" y="8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1" name="Freeform 416"/>
            <p:cNvSpPr>
              <a:spLocks/>
            </p:cNvSpPr>
            <p:nvPr/>
          </p:nvSpPr>
          <p:spPr bwMode="auto">
            <a:xfrm>
              <a:off x="1976" y="2323"/>
              <a:ext cx="32" cy="34"/>
            </a:xfrm>
            <a:custGeom>
              <a:avLst/>
              <a:gdLst>
                <a:gd name="T0" fmla="*/ 0 w 13"/>
                <a:gd name="T1" fmla="*/ 322 h 13"/>
                <a:gd name="T2" fmla="*/ 399 w 13"/>
                <a:gd name="T3" fmla="*/ 233 h 13"/>
                <a:gd name="T4" fmla="*/ 0 w 13"/>
                <a:gd name="T5" fmla="*/ 609 h 13"/>
                <a:gd name="T6" fmla="*/ 0 60000 65536"/>
                <a:gd name="T7" fmla="*/ 0 60000 65536"/>
                <a:gd name="T8" fmla="*/ 0 60000 65536"/>
                <a:gd name="T9" fmla="*/ 0 w 13"/>
                <a:gd name="T10" fmla="*/ 0 h 13"/>
                <a:gd name="T11" fmla="*/ 13 w 1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3">
                  <a:moveTo>
                    <a:pt x="0" y="7"/>
                  </a:moveTo>
                  <a:cubicBezTo>
                    <a:pt x="2" y="5"/>
                    <a:pt x="9" y="0"/>
                    <a:pt x="11" y="5"/>
                  </a:cubicBezTo>
                  <a:cubicBezTo>
                    <a:pt x="13" y="9"/>
                    <a:pt x="2" y="13"/>
                    <a:pt x="0" y="13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2" name="Freeform 417"/>
            <p:cNvSpPr>
              <a:spLocks/>
            </p:cNvSpPr>
            <p:nvPr/>
          </p:nvSpPr>
          <p:spPr bwMode="auto">
            <a:xfrm>
              <a:off x="2091" y="2240"/>
              <a:ext cx="15" cy="16"/>
            </a:xfrm>
            <a:custGeom>
              <a:avLst/>
              <a:gdLst>
                <a:gd name="T0" fmla="*/ 0 w 6"/>
                <a:gd name="T1" fmla="*/ 0 h 6"/>
                <a:gd name="T2" fmla="*/ 233 w 6"/>
                <a:gd name="T3" fmla="*/ 307 h 6"/>
                <a:gd name="T4" fmla="*/ 0 60000 65536"/>
                <a:gd name="T5" fmla="*/ 0 60000 65536"/>
                <a:gd name="T6" fmla="*/ 0 w 6"/>
                <a:gd name="T7" fmla="*/ 0 h 6"/>
                <a:gd name="T8" fmla="*/ 6 w 6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6">
                  <a:moveTo>
                    <a:pt x="0" y="0"/>
                  </a:moveTo>
                  <a:cubicBezTo>
                    <a:pt x="4" y="0"/>
                    <a:pt x="4" y="3"/>
                    <a:pt x="6" y="6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3" name="Freeform 418"/>
            <p:cNvSpPr>
              <a:spLocks/>
            </p:cNvSpPr>
            <p:nvPr/>
          </p:nvSpPr>
          <p:spPr bwMode="auto">
            <a:xfrm>
              <a:off x="2123" y="2224"/>
              <a:ext cx="5" cy="24"/>
            </a:xfrm>
            <a:custGeom>
              <a:avLst/>
              <a:gdLst>
                <a:gd name="T0" fmla="*/ 45 w 2"/>
                <a:gd name="T1" fmla="*/ 0 h 9"/>
                <a:gd name="T2" fmla="*/ 75 w 2"/>
                <a:gd name="T3" fmla="*/ 456 h 9"/>
                <a:gd name="T4" fmla="*/ 0 60000 65536"/>
                <a:gd name="T5" fmla="*/ 0 60000 65536"/>
                <a:gd name="T6" fmla="*/ 0 w 2"/>
                <a:gd name="T7" fmla="*/ 0 h 9"/>
                <a:gd name="T8" fmla="*/ 2 w 2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9">
                  <a:moveTo>
                    <a:pt x="1" y="0"/>
                  </a:moveTo>
                  <a:cubicBezTo>
                    <a:pt x="1" y="3"/>
                    <a:pt x="0" y="6"/>
                    <a:pt x="2" y="9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4" name="Freeform 419"/>
            <p:cNvSpPr>
              <a:spLocks/>
            </p:cNvSpPr>
            <p:nvPr/>
          </p:nvSpPr>
          <p:spPr bwMode="auto">
            <a:xfrm>
              <a:off x="2118" y="2635"/>
              <a:ext cx="3" cy="37"/>
            </a:xfrm>
            <a:custGeom>
              <a:avLst/>
              <a:gdLst>
                <a:gd name="T0" fmla="*/ 0 w 1"/>
                <a:gd name="T1" fmla="*/ 0 h 14"/>
                <a:gd name="T2" fmla="*/ 81 w 1"/>
                <a:gd name="T3" fmla="*/ 685 h 14"/>
                <a:gd name="T4" fmla="*/ 0 60000 65536"/>
                <a:gd name="T5" fmla="*/ 0 60000 65536"/>
                <a:gd name="T6" fmla="*/ 0 w 1"/>
                <a:gd name="T7" fmla="*/ 0 h 14"/>
                <a:gd name="T8" fmla="*/ 1 w 1"/>
                <a:gd name="T9" fmla="*/ 14 h 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">
                  <a:moveTo>
                    <a:pt x="0" y="0"/>
                  </a:moveTo>
                  <a:cubicBezTo>
                    <a:pt x="1" y="4"/>
                    <a:pt x="1" y="9"/>
                    <a:pt x="1" y="14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5" name="Freeform 420"/>
            <p:cNvSpPr>
              <a:spLocks/>
            </p:cNvSpPr>
            <p:nvPr/>
          </p:nvSpPr>
          <p:spPr bwMode="auto">
            <a:xfrm>
              <a:off x="2146" y="2624"/>
              <a:ext cx="22" cy="24"/>
            </a:xfrm>
            <a:custGeom>
              <a:avLst/>
              <a:gdLst>
                <a:gd name="T0" fmla="*/ 0 w 9"/>
                <a:gd name="T1" fmla="*/ 0 h 9"/>
                <a:gd name="T2" fmla="*/ 323 w 9"/>
                <a:gd name="T3" fmla="*/ 456 h 9"/>
                <a:gd name="T4" fmla="*/ 0 60000 65536"/>
                <a:gd name="T5" fmla="*/ 0 60000 65536"/>
                <a:gd name="T6" fmla="*/ 0 w 9"/>
                <a:gd name="T7" fmla="*/ 0 h 9"/>
                <a:gd name="T8" fmla="*/ 9 w 9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9">
                  <a:moveTo>
                    <a:pt x="0" y="0"/>
                  </a:moveTo>
                  <a:cubicBezTo>
                    <a:pt x="3" y="3"/>
                    <a:pt x="5" y="7"/>
                    <a:pt x="9" y="9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6" name="Freeform 421"/>
            <p:cNvSpPr>
              <a:spLocks/>
            </p:cNvSpPr>
            <p:nvPr/>
          </p:nvSpPr>
          <p:spPr bwMode="auto">
            <a:xfrm>
              <a:off x="2236" y="2736"/>
              <a:ext cx="10" cy="40"/>
            </a:xfrm>
            <a:custGeom>
              <a:avLst/>
              <a:gdLst>
                <a:gd name="T0" fmla="*/ 0 w 4"/>
                <a:gd name="T1" fmla="*/ 0 h 15"/>
                <a:gd name="T2" fmla="*/ 158 w 4"/>
                <a:gd name="T3" fmla="*/ 760 h 15"/>
                <a:gd name="T4" fmla="*/ 0 60000 65536"/>
                <a:gd name="T5" fmla="*/ 0 60000 65536"/>
                <a:gd name="T6" fmla="*/ 0 w 4"/>
                <a:gd name="T7" fmla="*/ 0 h 15"/>
                <a:gd name="T8" fmla="*/ 4 w 4"/>
                <a:gd name="T9" fmla="*/ 15 h 1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5">
                  <a:moveTo>
                    <a:pt x="0" y="0"/>
                  </a:moveTo>
                  <a:cubicBezTo>
                    <a:pt x="1" y="5"/>
                    <a:pt x="3" y="10"/>
                    <a:pt x="4" y="15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7" name="Freeform 422"/>
            <p:cNvSpPr>
              <a:spLocks/>
            </p:cNvSpPr>
            <p:nvPr/>
          </p:nvSpPr>
          <p:spPr bwMode="auto">
            <a:xfrm>
              <a:off x="2261" y="2720"/>
              <a:ext cx="20" cy="27"/>
            </a:xfrm>
            <a:custGeom>
              <a:avLst/>
              <a:gdLst>
                <a:gd name="T0" fmla="*/ 0 w 8"/>
                <a:gd name="T1" fmla="*/ 0 h 10"/>
                <a:gd name="T2" fmla="*/ 313 w 8"/>
                <a:gd name="T3" fmla="*/ 532 h 10"/>
                <a:gd name="T4" fmla="*/ 0 60000 65536"/>
                <a:gd name="T5" fmla="*/ 0 60000 65536"/>
                <a:gd name="T6" fmla="*/ 0 w 8"/>
                <a:gd name="T7" fmla="*/ 0 h 10"/>
                <a:gd name="T8" fmla="*/ 8 w 8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0">
                  <a:moveTo>
                    <a:pt x="0" y="0"/>
                  </a:moveTo>
                  <a:cubicBezTo>
                    <a:pt x="0" y="4"/>
                    <a:pt x="3" y="9"/>
                    <a:pt x="8" y="1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8" name="Freeform 423"/>
            <p:cNvSpPr>
              <a:spLocks/>
            </p:cNvSpPr>
            <p:nvPr/>
          </p:nvSpPr>
          <p:spPr bwMode="auto">
            <a:xfrm>
              <a:off x="2396" y="2712"/>
              <a:ext cx="30" cy="13"/>
            </a:xfrm>
            <a:custGeom>
              <a:avLst/>
              <a:gdLst>
                <a:gd name="T0" fmla="*/ 0 w 12"/>
                <a:gd name="T1" fmla="*/ 229 h 5"/>
                <a:gd name="T2" fmla="*/ 470 w 12"/>
                <a:gd name="T3" fmla="*/ 0 h 5"/>
                <a:gd name="T4" fmla="*/ 0 60000 65536"/>
                <a:gd name="T5" fmla="*/ 0 60000 65536"/>
                <a:gd name="T6" fmla="*/ 0 w 12"/>
                <a:gd name="T7" fmla="*/ 0 h 5"/>
                <a:gd name="T8" fmla="*/ 12 w 12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5">
                  <a:moveTo>
                    <a:pt x="0" y="5"/>
                  </a:moveTo>
                  <a:cubicBezTo>
                    <a:pt x="4" y="4"/>
                    <a:pt x="8" y="1"/>
                    <a:pt x="12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9" name="Freeform 424"/>
            <p:cNvSpPr>
              <a:spLocks/>
            </p:cNvSpPr>
            <p:nvPr/>
          </p:nvSpPr>
          <p:spPr bwMode="auto">
            <a:xfrm>
              <a:off x="2429" y="2555"/>
              <a:ext cx="27" cy="5"/>
            </a:xfrm>
            <a:custGeom>
              <a:avLst/>
              <a:gdLst>
                <a:gd name="T0" fmla="*/ 0 w 11"/>
                <a:gd name="T1" fmla="*/ 75 h 2"/>
                <a:gd name="T2" fmla="*/ 398 w 11"/>
                <a:gd name="T3" fmla="*/ 0 h 2"/>
                <a:gd name="T4" fmla="*/ 0 60000 65536"/>
                <a:gd name="T5" fmla="*/ 0 60000 65536"/>
                <a:gd name="T6" fmla="*/ 0 w 11"/>
                <a:gd name="T7" fmla="*/ 0 h 2"/>
                <a:gd name="T8" fmla="*/ 11 w 1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2">
                  <a:moveTo>
                    <a:pt x="0" y="2"/>
                  </a:moveTo>
                  <a:cubicBezTo>
                    <a:pt x="4" y="2"/>
                    <a:pt x="8" y="0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0" name="Freeform 425"/>
            <p:cNvSpPr>
              <a:spLocks/>
            </p:cNvSpPr>
            <p:nvPr/>
          </p:nvSpPr>
          <p:spPr bwMode="auto">
            <a:xfrm>
              <a:off x="2454" y="2587"/>
              <a:ext cx="20" cy="13"/>
            </a:xfrm>
            <a:custGeom>
              <a:avLst/>
              <a:gdLst>
                <a:gd name="T0" fmla="*/ 0 w 8"/>
                <a:gd name="T1" fmla="*/ 229 h 5"/>
                <a:gd name="T2" fmla="*/ 313 w 8"/>
                <a:gd name="T3" fmla="*/ 0 h 5"/>
                <a:gd name="T4" fmla="*/ 0 60000 65536"/>
                <a:gd name="T5" fmla="*/ 0 60000 65536"/>
                <a:gd name="T6" fmla="*/ 0 w 8"/>
                <a:gd name="T7" fmla="*/ 0 h 5"/>
                <a:gd name="T8" fmla="*/ 8 w 8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5">
                  <a:moveTo>
                    <a:pt x="0" y="5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1" name="Freeform 426"/>
            <p:cNvSpPr>
              <a:spLocks/>
            </p:cNvSpPr>
            <p:nvPr/>
          </p:nvSpPr>
          <p:spPr bwMode="auto">
            <a:xfrm>
              <a:off x="2614" y="2648"/>
              <a:ext cx="25" cy="5"/>
            </a:xfrm>
            <a:custGeom>
              <a:avLst/>
              <a:gdLst>
                <a:gd name="T0" fmla="*/ 0 w 10"/>
                <a:gd name="T1" fmla="*/ 45 h 2"/>
                <a:gd name="T2" fmla="*/ 388 w 10"/>
                <a:gd name="T3" fmla="*/ 0 h 2"/>
                <a:gd name="T4" fmla="*/ 0 60000 65536"/>
                <a:gd name="T5" fmla="*/ 0 60000 65536"/>
                <a:gd name="T6" fmla="*/ 0 w 10"/>
                <a:gd name="T7" fmla="*/ 0 h 2"/>
                <a:gd name="T8" fmla="*/ 10 w 10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2">
                  <a:moveTo>
                    <a:pt x="0" y="1"/>
                  </a:moveTo>
                  <a:cubicBezTo>
                    <a:pt x="3" y="2"/>
                    <a:pt x="7" y="1"/>
                    <a:pt x="1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2" name="Freeform 427"/>
            <p:cNvSpPr>
              <a:spLocks/>
            </p:cNvSpPr>
            <p:nvPr/>
          </p:nvSpPr>
          <p:spPr bwMode="auto">
            <a:xfrm>
              <a:off x="2566" y="2760"/>
              <a:ext cx="25" cy="5"/>
            </a:xfrm>
            <a:custGeom>
              <a:avLst/>
              <a:gdLst>
                <a:gd name="T0" fmla="*/ 0 w 10"/>
                <a:gd name="T1" fmla="*/ 45 h 2"/>
                <a:gd name="T2" fmla="*/ 388 w 10"/>
                <a:gd name="T3" fmla="*/ 0 h 2"/>
                <a:gd name="T4" fmla="*/ 0 60000 65536"/>
                <a:gd name="T5" fmla="*/ 0 60000 65536"/>
                <a:gd name="T6" fmla="*/ 0 w 10"/>
                <a:gd name="T7" fmla="*/ 0 h 2"/>
                <a:gd name="T8" fmla="*/ 10 w 10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2">
                  <a:moveTo>
                    <a:pt x="0" y="1"/>
                  </a:moveTo>
                  <a:cubicBezTo>
                    <a:pt x="3" y="2"/>
                    <a:pt x="6" y="1"/>
                    <a:pt x="1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3" name="Freeform 428"/>
            <p:cNvSpPr>
              <a:spLocks/>
            </p:cNvSpPr>
            <p:nvPr/>
          </p:nvSpPr>
          <p:spPr bwMode="auto">
            <a:xfrm>
              <a:off x="2354" y="2869"/>
              <a:ext cx="20" cy="11"/>
            </a:xfrm>
            <a:custGeom>
              <a:avLst/>
              <a:gdLst>
                <a:gd name="T0" fmla="*/ 0 w 8"/>
                <a:gd name="T1" fmla="*/ 228 h 4"/>
                <a:gd name="T2" fmla="*/ 313 w 8"/>
                <a:gd name="T3" fmla="*/ 0 h 4"/>
                <a:gd name="T4" fmla="*/ 0 60000 65536"/>
                <a:gd name="T5" fmla="*/ 0 60000 65536"/>
                <a:gd name="T6" fmla="*/ 0 w 8"/>
                <a:gd name="T7" fmla="*/ 0 h 4"/>
                <a:gd name="T8" fmla="*/ 8 w 8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4">
                  <a:moveTo>
                    <a:pt x="0" y="4"/>
                  </a:moveTo>
                  <a:cubicBezTo>
                    <a:pt x="3" y="3"/>
                    <a:pt x="5" y="1"/>
                    <a:pt x="8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4" name="Freeform 429"/>
            <p:cNvSpPr>
              <a:spLocks/>
            </p:cNvSpPr>
            <p:nvPr/>
          </p:nvSpPr>
          <p:spPr bwMode="auto">
            <a:xfrm>
              <a:off x="2336" y="2851"/>
              <a:ext cx="10" cy="29"/>
            </a:xfrm>
            <a:custGeom>
              <a:avLst/>
              <a:gdLst>
                <a:gd name="T0" fmla="*/ 0 w 4"/>
                <a:gd name="T1" fmla="*/ 0 h 11"/>
                <a:gd name="T2" fmla="*/ 158 w 4"/>
                <a:gd name="T3" fmla="*/ 527 h 11"/>
                <a:gd name="T4" fmla="*/ 0 60000 65536"/>
                <a:gd name="T5" fmla="*/ 0 60000 65536"/>
                <a:gd name="T6" fmla="*/ 0 w 4"/>
                <a:gd name="T7" fmla="*/ 0 h 11"/>
                <a:gd name="T8" fmla="*/ 4 w 4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1">
                  <a:moveTo>
                    <a:pt x="0" y="0"/>
                  </a:moveTo>
                  <a:cubicBezTo>
                    <a:pt x="3" y="3"/>
                    <a:pt x="4" y="7"/>
                    <a:pt x="4" y="11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5" name="Freeform 430"/>
            <p:cNvSpPr>
              <a:spLocks/>
            </p:cNvSpPr>
            <p:nvPr/>
          </p:nvSpPr>
          <p:spPr bwMode="auto">
            <a:xfrm>
              <a:off x="2028" y="2512"/>
              <a:ext cx="13" cy="16"/>
            </a:xfrm>
            <a:custGeom>
              <a:avLst/>
              <a:gdLst>
                <a:gd name="T0" fmla="*/ 0 w 5"/>
                <a:gd name="T1" fmla="*/ 307 h 6"/>
                <a:gd name="T2" fmla="*/ 229 w 5"/>
                <a:gd name="T3" fmla="*/ 0 h 6"/>
                <a:gd name="T4" fmla="*/ 0 60000 65536"/>
                <a:gd name="T5" fmla="*/ 0 60000 65536"/>
                <a:gd name="T6" fmla="*/ 0 w 5"/>
                <a:gd name="T7" fmla="*/ 0 h 6"/>
                <a:gd name="T8" fmla="*/ 5 w 5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6">
                  <a:moveTo>
                    <a:pt x="0" y="6"/>
                  </a:moveTo>
                  <a:cubicBezTo>
                    <a:pt x="1" y="4"/>
                    <a:pt x="3" y="1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6" name="Freeform 431"/>
            <p:cNvSpPr>
              <a:spLocks/>
            </p:cNvSpPr>
            <p:nvPr/>
          </p:nvSpPr>
          <p:spPr bwMode="auto">
            <a:xfrm>
              <a:off x="1926" y="2619"/>
              <a:ext cx="25" cy="10"/>
            </a:xfrm>
            <a:custGeom>
              <a:avLst/>
              <a:gdLst>
                <a:gd name="T0" fmla="*/ 0 w 10"/>
                <a:gd name="T1" fmla="*/ 158 h 4"/>
                <a:gd name="T2" fmla="*/ 388 w 10"/>
                <a:gd name="T3" fmla="*/ 0 h 4"/>
                <a:gd name="T4" fmla="*/ 0 60000 65536"/>
                <a:gd name="T5" fmla="*/ 0 60000 65536"/>
                <a:gd name="T6" fmla="*/ 0 w 10"/>
                <a:gd name="T7" fmla="*/ 0 h 4"/>
                <a:gd name="T8" fmla="*/ 10 w 10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4">
                  <a:moveTo>
                    <a:pt x="0" y="4"/>
                  </a:moveTo>
                  <a:cubicBezTo>
                    <a:pt x="4" y="3"/>
                    <a:pt x="7" y="1"/>
                    <a:pt x="1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7" name="Freeform 432"/>
            <p:cNvSpPr>
              <a:spLocks/>
            </p:cNvSpPr>
            <p:nvPr/>
          </p:nvSpPr>
          <p:spPr bwMode="auto">
            <a:xfrm>
              <a:off x="1946" y="2845"/>
              <a:ext cx="15" cy="8"/>
            </a:xfrm>
            <a:custGeom>
              <a:avLst/>
              <a:gdLst>
                <a:gd name="T0" fmla="*/ 0 w 6"/>
                <a:gd name="T1" fmla="*/ 149 h 3"/>
                <a:gd name="T2" fmla="*/ 233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1" y="1"/>
                    <a:pt x="4" y="0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8" name="Freeform 433"/>
            <p:cNvSpPr>
              <a:spLocks/>
            </p:cNvSpPr>
            <p:nvPr/>
          </p:nvSpPr>
          <p:spPr bwMode="auto">
            <a:xfrm>
              <a:off x="1996" y="2741"/>
              <a:ext cx="25" cy="22"/>
            </a:xfrm>
            <a:custGeom>
              <a:avLst/>
              <a:gdLst>
                <a:gd name="T0" fmla="*/ 0 w 10"/>
                <a:gd name="T1" fmla="*/ 0 h 8"/>
                <a:gd name="T2" fmla="*/ 388 w 10"/>
                <a:gd name="T3" fmla="*/ 454 h 8"/>
                <a:gd name="T4" fmla="*/ 0 60000 65536"/>
                <a:gd name="T5" fmla="*/ 0 60000 65536"/>
                <a:gd name="T6" fmla="*/ 0 w 10"/>
                <a:gd name="T7" fmla="*/ 0 h 8"/>
                <a:gd name="T8" fmla="*/ 10 w 10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8">
                  <a:moveTo>
                    <a:pt x="0" y="0"/>
                  </a:moveTo>
                  <a:cubicBezTo>
                    <a:pt x="3" y="3"/>
                    <a:pt x="5" y="7"/>
                    <a:pt x="10" y="8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9" name="Freeform 434"/>
            <p:cNvSpPr>
              <a:spLocks/>
            </p:cNvSpPr>
            <p:nvPr/>
          </p:nvSpPr>
          <p:spPr bwMode="auto">
            <a:xfrm>
              <a:off x="2048" y="2851"/>
              <a:ext cx="28" cy="2"/>
            </a:xfrm>
            <a:custGeom>
              <a:avLst/>
              <a:gdLst>
                <a:gd name="T0" fmla="*/ 0 w 11"/>
                <a:gd name="T1" fmla="*/ 0 h 1"/>
                <a:gd name="T2" fmla="*/ 461 w 11"/>
                <a:gd name="T3" fmla="*/ 16 h 1"/>
                <a:gd name="T4" fmla="*/ 0 60000 65536"/>
                <a:gd name="T5" fmla="*/ 0 60000 65536"/>
                <a:gd name="T6" fmla="*/ 0 w 11"/>
                <a:gd name="T7" fmla="*/ 0 h 1"/>
                <a:gd name="T8" fmla="*/ 11 w 1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1">
                  <a:moveTo>
                    <a:pt x="0" y="0"/>
                  </a:moveTo>
                  <a:cubicBezTo>
                    <a:pt x="3" y="1"/>
                    <a:pt x="7" y="1"/>
                    <a:pt x="11" y="1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0" name="Freeform 435"/>
            <p:cNvSpPr>
              <a:spLocks/>
            </p:cNvSpPr>
            <p:nvPr/>
          </p:nvSpPr>
          <p:spPr bwMode="auto">
            <a:xfrm>
              <a:off x="2671" y="2371"/>
              <a:ext cx="15" cy="8"/>
            </a:xfrm>
            <a:custGeom>
              <a:avLst/>
              <a:gdLst>
                <a:gd name="T0" fmla="*/ 0 w 6"/>
                <a:gd name="T1" fmla="*/ 149 h 3"/>
                <a:gd name="T2" fmla="*/ 233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3"/>
                    <a:pt x="5" y="2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1" name="Freeform 436"/>
            <p:cNvSpPr>
              <a:spLocks/>
            </p:cNvSpPr>
            <p:nvPr/>
          </p:nvSpPr>
          <p:spPr bwMode="auto">
            <a:xfrm>
              <a:off x="2774" y="2483"/>
              <a:ext cx="25" cy="8"/>
            </a:xfrm>
            <a:custGeom>
              <a:avLst/>
              <a:gdLst>
                <a:gd name="T0" fmla="*/ 388 w 10"/>
                <a:gd name="T1" fmla="*/ 0 h 3"/>
                <a:gd name="T2" fmla="*/ 0 w 10"/>
                <a:gd name="T3" fmla="*/ 149 h 3"/>
                <a:gd name="T4" fmla="*/ 0 60000 65536"/>
                <a:gd name="T5" fmla="*/ 0 60000 65536"/>
                <a:gd name="T6" fmla="*/ 0 w 10"/>
                <a:gd name="T7" fmla="*/ 0 h 3"/>
                <a:gd name="T8" fmla="*/ 10 w 10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3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2" name="Freeform 437"/>
            <p:cNvSpPr>
              <a:spLocks/>
            </p:cNvSpPr>
            <p:nvPr/>
          </p:nvSpPr>
          <p:spPr bwMode="auto">
            <a:xfrm>
              <a:off x="2344" y="2296"/>
              <a:ext cx="5" cy="27"/>
            </a:xfrm>
            <a:custGeom>
              <a:avLst/>
              <a:gdLst>
                <a:gd name="T0" fmla="*/ 75 w 2"/>
                <a:gd name="T1" fmla="*/ 0 h 10"/>
                <a:gd name="T2" fmla="*/ 45 w 2"/>
                <a:gd name="T3" fmla="*/ 532 h 10"/>
                <a:gd name="T4" fmla="*/ 0 60000 65536"/>
                <a:gd name="T5" fmla="*/ 0 60000 65536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0">
                  <a:moveTo>
                    <a:pt x="2" y="0"/>
                  </a:moveTo>
                  <a:cubicBezTo>
                    <a:pt x="0" y="3"/>
                    <a:pt x="0" y="7"/>
                    <a:pt x="1" y="1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3" name="Freeform 438"/>
            <p:cNvSpPr>
              <a:spLocks/>
            </p:cNvSpPr>
            <p:nvPr/>
          </p:nvSpPr>
          <p:spPr bwMode="auto">
            <a:xfrm>
              <a:off x="2296" y="2581"/>
              <a:ext cx="30" cy="11"/>
            </a:xfrm>
            <a:custGeom>
              <a:avLst/>
              <a:gdLst>
                <a:gd name="T0" fmla="*/ 0 w 12"/>
                <a:gd name="T1" fmla="*/ 121 h 4"/>
                <a:gd name="T2" fmla="*/ 470 w 12"/>
                <a:gd name="T3" fmla="*/ 0 h 4"/>
                <a:gd name="T4" fmla="*/ 0 60000 65536"/>
                <a:gd name="T5" fmla="*/ 0 60000 65536"/>
                <a:gd name="T6" fmla="*/ 0 w 12"/>
                <a:gd name="T7" fmla="*/ 0 h 4"/>
                <a:gd name="T8" fmla="*/ 12 w 12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4">
                  <a:moveTo>
                    <a:pt x="0" y="2"/>
                  </a:moveTo>
                  <a:cubicBezTo>
                    <a:pt x="4" y="4"/>
                    <a:pt x="9" y="3"/>
                    <a:pt x="12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4" name="Freeform 439"/>
            <p:cNvSpPr>
              <a:spLocks/>
            </p:cNvSpPr>
            <p:nvPr/>
          </p:nvSpPr>
          <p:spPr bwMode="auto">
            <a:xfrm>
              <a:off x="2359" y="2485"/>
              <a:ext cx="17" cy="24"/>
            </a:xfrm>
            <a:custGeom>
              <a:avLst/>
              <a:gdLst>
                <a:gd name="T0" fmla="*/ 0 w 7"/>
                <a:gd name="T1" fmla="*/ 456 h 9"/>
                <a:gd name="T2" fmla="*/ 243 w 7"/>
                <a:gd name="T3" fmla="*/ 0 h 9"/>
                <a:gd name="T4" fmla="*/ 0 60000 65536"/>
                <a:gd name="T5" fmla="*/ 0 60000 65536"/>
                <a:gd name="T6" fmla="*/ 0 w 7"/>
                <a:gd name="T7" fmla="*/ 0 h 9"/>
                <a:gd name="T8" fmla="*/ 7 w 7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9">
                  <a:moveTo>
                    <a:pt x="0" y="9"/>
                  </a:moveTo>
                  <a:cubicBezTo>
                    <a:pt x="3" y="6"/>
                    <a:pt x="5" y="3"/>
                    <a:pt x="7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5" name="Freeform 440"/>
            <p:cNvSpPr>
              <a:spLocks/>
            </p:cNvSpPr>
            <p:nvPr/>
          </p:nvSpPr>
          <p:spPr bwMode="auto">
            <a:xfrm>
              <a:off x="2176" y="2504"/>
              <a:ext cx="25" cy="3"/>
            </a:xfrm>
            <a:custGeom>
              <a:avLst/>
              <a:gdLst>
                <a:gd name="T0" fmla="*/ 388 w 10"/>
                <a:gd name="T1" fmla="*/ 81 h 1"/>
                <a:gd name="T2" fmla="*/ 0 w 10"/>
                <a:gd name="T3" fmla="*/ 0 h 1"/>
                <a:gd name="T4" fmla="*/ 0 60000 65536"/>
                <a:gd name="T5" fmla="*/ 0 60000 65536"/>
                <a:gd name="T6" fmla="*/ 0 w 10"/>
                <a:gd name="T7" fmla="*/ 0 h 1"/>
                <a:gd name="T8" fmla="*/ 10 w 1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1">
                  <a:moveTo>
                    <a:pt x="10" y="1"/>
                  </a:moveTo>
                  <a:cubicBezTo>
                    <a:pt x="6" y="1"/>
                    <a:pt x="2" y="1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6" name="Freeform 441"/>
            <p:cNvSpPr>
              <a:spLocks/>
            </p:cNvSpPr>
            <p:nvPr/>
          </p:nvSpPr>
          <p:spPr bwMode="auto">
            <a:xfrm>
              <a:off x="2474" y="1941"/>
              <a:ext cx="27" cy="11"/>
            </a:xfrm>
            <a:custGeom>
              <a:avLst/>
              <a:gdLst>
                <a:gd name="T0" fmla="*/ 0 w 11"/>
                <a:gd name="T1" fmla="*/ 0 h 4"/>
                <a:gd name="T2" fmla="*/ 398 w 11"/>
                <a:gd name="T3" fmla="*/ 228 h 4"/>
                <a:gd name="T4" fmla="*/ 0 60000 65536"/>
                <a:gd name="T5" fmla="*/ 0 60000 65536"/>
                <a:gd name="T6" fmla="*/ 0 w 11"/>
                <a:gd name="T7" fmla="*/ 0 h 4"/>
                <a:gd name="T8" fmla="*/ 11 w 11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4">
                  <a:moveTo>
                    <a:pt x="0" y="0"/>
                  </a:moveTo>
                  <a:cubicBezTo>
                    <a:pt x="4" y="0"/>
                    <a:pt x="7" y="2"/>
                    <a:pt x="11" y="4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7" name="Freeform 442"/>
            <p:cNvSpPr>
              <a:spLocks/>
            </p:cNvSpPr>
            <p:nvPr/>
          </p:nvSpPr>
          <p:spPr bwMode="auto">
            <a:xfrm>
              <a:off x="3044" y="1931"/>
              <a:ext cx="22" cy="5"/>
            </a:xfrm>
            <a:custGeom>
              <a:avLst/>
              <a:gdLst>
                <a:gd name="T0" fmla="*/ 0 w 9"/>
                <a:gd name="T1" fmla="*/ 0 h 2"/>
                <a:gd name="T2" fmla="*/ 323 w 9"/>
                <a:gd name="T3" fmla="*/ 75 h 2"/>
                <a:gd name="T4" fmla="*/ 0 60000 65536"/>
                <a:gd name="T5" fmla="*/ 0 60000 65536"/>
                <a:gd name="T6" fmla="*/ 0 w 9"/>
                <a:gd name="T7" fmla="*/ 0 h 2"/>
                <a:gd name="T8" fmla="*/ 9 w 9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2">
                  <a:moveTo>
                    <a:pt x="0" y="0"/>
                  </a:moveTo>
                  <a:cubicBezTo>
                    <a:pt x="3" y="2"/>
                    <a:pt x="5" y="2"/>
                    <a:pt x="9" y="2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8" name="Freeform 443"/>
            <p:cNvSpPr>
              <a:spLocks/>
            </p:cNvSpPr>
            <p:nvPr/>
          </p:nvSpPr>
          <p:spPr bwMode="auto">
            <a:xfrm>
              <a:off x="3249" y="1901"/>
              <a:ext cx="35" cy="8"/>
            </a:xfrm>
            <a:custGeom>
              <a:avLst/>
              <a:gdLst>
                <a:gd name="T0" fmla="*/ 0 w 14"/>
                <a:gd name="T1" fmla="*/ 149 h 3"/>
                <a:gd name="T2" fmla="*/ 550 w 14"/>
                <a:gd name="T3" fmla="*/ 93 h 3"/>
                <a:gd name="T4" fmla="*/ 0 60000 65536"/>
                <a:gd name="T5" fmla="*/ 0 60000 65536"/>
                <a:gd name="T6" fmla="*/ 0 w 14"/>
                <a:gd name="T7" fmla="*/ 0 h 3"/>
                <a:gd name="T8" fmla="*/ 14 w 14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" h="3">
                  <a:moveTo>
                    <a:pt x="0" y="3"/>
                  </a:moveTo>
                  <a:cubicBezTo>
                    <a:pt x="5" y="0"/>
                    <a:pt x="9" y="2"/>
                    <a:pt x="14" y="2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9" name="Freeform 444"/>
            <p:cNvSpPr>
              <a:spLocks/>
            </p:cNvSpPr>
            <p:nvPr/>
          </p:nvSpPr>
          <p:spPr bwMode="auto">
            <a:xfrm>
              <a:off x="3311" y="1795"/>
              <a:ext cx="25" cy="8"/>
            </a:xfrm>
            <a:custGeom>
              <a:avLst/>
              <a:gdLst>
                <a:gd name="T0" fmla="*/ 0 w 10"/>
                <a:gd name="T1" fmla="*/ 149 h 3"/>
                <a:gd name="T2" fmla="*/ 388 w 10"/>
                <a:gd name="T3" fmla="*/ 0 h 3"/>
                <a:gd name="T4" fmla="*/ 0 60000 65536"/>
                <a:gd name="T5" fmla="*/ 0 60000 65536"/>
                <a:gd name="T6" fmla="*/ 0 w 10"/>
                <a:gd name="T7" fmla="*/ 0 h 3"/>
                <a:gd name="T8" fmla="*/ 10 w 10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3">
                  <a:moveTo>
                    <a:pt x="0" y="3"/>
                  </a:moveTo>
                  <a:cubicBezTo>
                    <a:pt x="4" y="3"/>
                    <a:pt x="7" y="2"/>
                    <a:pt x="1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0" name="Freeform 445"/>
            <p:cNvSpPr>
              <a:spLocks/>
            </p:cNvSpPr>
            <p:nvPr/>
          </p:nvSpPr>
          <p:spPr bwMode="auto">
            <a:xfrm>
              <a:off x="3299" y="1728"/>
              <a:ext cx="42" cy="32"/>
            </a:xfrm>
            <a:custGeom>
              <a:avLst/>
              <a:gdLst>
                <a:gd name="T0" fmla="*/ 635 w 17"/>
                <a:gd name="T1" fmla="*/ 307 h 12"/>
                <a:gd name="T2" fmla="*/ 153 w 17"/>
                <a:gd name="T3" fmla="*/ 149 h 12"/>
                <a:gd name="T4" fmla="*/ 452 w 17"/>
                <a:gd name="T5" fmla="*/ 605 h 12"/>
                <a:gd name="T6" fmla="*/ 0 60000 65536"/>
                <a:gd name="T7" fmla="*/ 0 60000 65536"/>
                <a:gd name="T8" fmla="*/ 0 60000 65536"/>
                <a:gd name="T9" fmla="*/ 0 w 17"/>
                <a:gd name="T10" fmla="*/ 0 h 12"/>
                <a:gd name="T11" fmla="*/ 17 w 17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2">
                  <a:moveTo>
                    <a:pt x="17" y="6"/>
                  </a:moveTo>
                  <a:cubicBezTo>
                    <a:pt x="15" y="5"/>
                    <a:pt x="7" y="0"/>
                    <a:pt x="4" y="3"/>
                  </a:cubicBezTo>
                  <a:cubicBezTo>
                    <a:pt x="0" y="7"/>
                    <a:pt x="9" y="12"/>
                    <a:pt x="12" y="12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1" name="Freeform 446"/>
            <p:cNvSpPr>
              <a:spLocks/>
            </p:cNvSpPr>
            <p:nvPr/>
          </p:nvSpPr>
          <p:spPr bwMode="auto">
            <a:xfrm>
              <a:off x="3421" y="1696"/>
              <a:ext cx="38" cy="11"/>
            </a:xfrm>
            <a:custGeom>
              <a:avLst/>
              <a:gdLst>
                <a:gd name="T0" fmla="*/ 0 w 15"/>
                <a:gd name="T1" fmla="*/ 0 h 4"/>
                <a:gd name="T2" fmla="*/ 616 w 15"/>
                <a:gd name="T3" fmla="*/ 228 h 4"/>
                <a:gd name="T4" fmla="*/ 0 60000 65536"/>
                <a:gd name="T5" fmla="*/ 0 60000 65536"/>
                <a:gd name="T6" fmla="*/ 0 w 15"/>
                <a:gd name="T7" fmla="*/ 0 h 4"/>
                <a:gd name="T8" fmla="*/ 15 w 15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" h="4">
                  <a:moveTo>
                    <a:pt x="0" y="0"/>
                  </a:moveTo>
                  <a:cubicBezTo>
                    <a:pt x="5" y="1"/>
                    <a:pt x="10" y="2"/>
                    <a:pt x="15" y="4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2" name="Freeform 447"/>
            <p:cNvSpPr>
              <a:spLocks/>
            </p:cNvSpPr>
            <p:nvPr/>
          </p:nvSpPr>
          <p:spPr bwMode="auto">
            <a:xfrm>
              <a:off x="3546" y="1771"/>
              <a:ext cx="20" cy="24"/>
            </a:xfrm>
            <a:custGeom>
              <a:avLst/>
              <a:gdLst>
                <a:gd name="T0" fmla="*/ 0 w 8"/>
                <a:gd name="T1" fmla="*/ 0 h 9"/>
                <a:gd name="T2" fmla="*/ 313 w 8"/>
                <a:gd name="T3" fmla="*/ 456 h 9"/>
                <a:gd name="T4" fmla="*/ 0 60000 65536"/>
                <a:gd name="T5" fmla="*/ 0 60000 65536"/>
                <a:gd name="T6" fmla="*/ 0 w 8"/>
                <a:gd name="T7" fmla="*/ 0 h 9"/>
                <a:gd name="T8" fmla="*/ 8 w 8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9">
                  <a:moveTo>
                    <a:pt x="0" y="0"/>
                  </a:moveTo>
                  <a:cubicBezTo>
                    <a:pt x="1" y="4"/>
                    <a:pt x="5" y="6"/>
                    <a:pt x="8" y="9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3" name="Freeform 448"/>
            <p:cNvSpPr>
              <a:spLocks/>
            </p:cNvSpPr>
            <p:nvPr/>
          </p:nvSpPr>
          <p:spPr bwMode="auto">
            <a:xfrm>
              <a:off x="3566" y="1731"/>
              <a:ext cx="18" cy="18"/>
            </a:xfrm>
            <a:custGeom>
              <a:avLst/>
              <a:gdLst>
                <a:gd name="T0" fmla="*/ 303 w 7"/>
                <a:gd name="T1" fmla="*/ 303 h 7"/>
                <a:gd name="T2" fmla="*/ 0 w 7"/>
                <a:gd name="T3" fmla="*/ 0 h 7"/>
                <a:gd name="T4" fmla="*/ 0 60000 65536"/>
                <a:gd name="T5" fmla="*/ 0 60000 65536"/>
                <a:gd name="T6" fmla="*/ 0 w 7"/>
                <a:gd name="T7" fmla="*/ 0 h 7"/>
                <a:gd name="T8" fmla="*/ 7 w 7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7">
                  <a:moveTo>
                    <a:pt x="7" y="7"/>
                  </a:move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4" name="Freeform 449"/>
            <p:cNvSpPr>
              <a:spLocks/>
            </p:cNvSpPr>
            <p:nvPr/>
          </p:nvSpPr>
          <p:spPr bwMode="auto">
            <a:xfrm>
              <a:off x="3576" y="1917"/>
              <a:ext cx="40" cy="27"/>
            </a:xfrm>
            <a:custGeom>
              <a:avLst/>
              <a:gdLst>
                <a:gd name="T0" fmla="*/ 75 w 16"/>
                <a:gd name="T1" fmla="*/ 0 h 10"/>
                <a:gd name="T2" fmla="*/ 0 w 16"/>
                <a:gd name="T3" fmla="*/ 373 h 10"/>
                <a:gd name="T4" fmla="*/ 0 60000 65536"/>
                <a:gd name="T5" fmla="*/ 0 60000 65536"/>
                <a:gd name="T6" fmla="*/ 0 w 16"/>
                <a:gd name="T7" fmla="*/ 0 h 10"/>
                <a:gd name="T8" fmla="*/ 16 w 16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" h="10">
                  <a:moveTo>
                    <a:pt x="2" y="0"/>
                  </a:moveTo>
                  <a:cubicBezTo>
                    <a:pt x="16" y="2"/>
                    <a:pt x="13" y="10"/>
                    <a:pt x="0" y="7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5" name="Freeform 450"/>
            <p:cNvSpPr>
              <a:spLocks/>
            </p:cNvSpPr>
            <p:nvPr/>
          </p:nvSpPr>
          <p:spPr bwMode="auto">
            <a:xfrm>
              <a:off x="3566" y="1973"/>
              <a:ext cx="10" cy="19"/>
            </a:xfrm>
            <a:custGeom>
              <a:avLst/>
              <a:gdLst>
                <a:gd name="T0" fmla="*/ 0 w 4"/>
                <a:gd name="T1" fmla="*/ 0 h 7"/>
                <a:gd name="T2" fmla="*/ 158 w 4"/>
                <a:gd name="T3" fmla="*/ 383 h 7"/>
                <a:gd name="T4" fmla="*/ 0 60000 65536"/>
                <a:gd name="T5" fmla="*/ 0 60000 65536"/>
                <a:gd name="T6" fmla="*/ 0 w 4"/>
                <a:gd name="T7" fmla="*/ 0 h 7"/>
                <a:gd name="T8" fmla="*/ 4 w 4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7">
                  <a:moveTo>
                    <a:pt x="0" y="0"/>
                  </a:moveTo>
                  <a:cubicBezTo>
                    <a:pt x="0" y="3"/>
                    <a:pt x="1" y="6"/>
                    <a:pt x="4" y="7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6" name="Freeform 451"/>
            <p:cNvSpPr>
              <a:spLocks/>
            </p:cNvSpPr>
            <p:nvPr/>
          </p:nvSpPr>
          <p:spPr bwMode="auto">
            <a:xfrm>
              <a:off x="3601" y="1955"/>
              <a:ext cx="8" cy="29"/>
            </a:xfrm>
            <a:custGeom>
              <a:avLst/>
              <a:gdLst>
                <a:gd name="T0" fmla="*/ 149 w 3"/>
                <a:gd name="T1" fmla="*/ 0 h 11"/>
                <a:gd name="T2" fmla="*/ 56 w 3"/>
                <a:gd name="T3" fmla="*/ 527 h 11"/>
                <a:gd name="T4" fmla="*/ 0 60000 65536"/>
                <a:gd name="T5" fmla="*/ 0 60000 65536"/>
                <a:gd name="T6" fmla="*/ 0 w 3"/>
                <a:gd name="T7" fmla="*/ 0 h 11"/>
                <a:gd name="T8" fmla="*/ 3 w 3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1">
                  <a:moveTo>
                    <a:pt x="3" y="0"/>
                  </a:moveTo>
                  <a:cubicBezTo>
                    <a:pt x="2" y="3"/>
                    <a:pt x="0" y="7"/>
                    <a:pt x="1" y="11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7" name="Freeform 452"/>
            <p:cNvSpPr>
              <a:spLocks/>
            </p:cNvSpPr>
            <p:nvPr/>
          </p:nvSpPr>
          <p:spPr bwMode="auto">
            <a:xfrm>
              <a:off x="3409" y="1941"/>
              <a:ext cx="15" cy="1"/>
            </a:xfrm>
            <a:custGeom>
              <a:avLst/>
              <a:gdLst>
                <a:gd name="T0" fmla="*/ 0 w 6"/>
                <a:gd name="T1" fmla="*/ 0 h 1"/>
                <a:gd name="T2" fmla="*/ 233 w 6"/>
                <a:gd name="T3" fmla="*/ 0 h 1"/>
                <a:gd name="T4" fmla="*/ 0 60000 65536"/>
                <a:gd name="T5" fmla="*/ 0 60000 65536"/>
                <a:gd name="T6" fmla="*/ 0 w 6"/>
                <a:gd name="T7" fmla="*/ 0 h 1"/>
                <a:gd name="T8" fmla="*/ 6 w 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1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8" name="Freeform 453"/>
            <p:cNvSpPr>
              <a:spLocks/>
            </p:cNvSpPr>
            <p:nvPr/>
          </p:nvSpPr>
          <p:spPr bwMode="auto">
            <a:xfrm>
              <a:off x="3404" y="1883"/>
              <a:ext cx="30" cy="16"/>
            </a:xfrm>
            <a:custGeom>
              <a:avLst/>
              <a:gdLst>
                <a:gd name="T0" fmla="*/ 470 w 12"/>
                <a:gd name="T1" fmla="*/ 307 h 6"/>
                <a:gd name="T2" fmla="*/ 0 w 12"/>
                <a:gd name="T3" fmla="*/ 0 h 6"/>
                <a:gd name="T4" fmla="*/ 0 60000 65536"/>
                <a:gd name="T5" fmla="*/ 0 60000 65536"/>
                <a:gd name="T6" fmla="*/ 0 w 12"/>
                <a:gd name="T7" fmla="*/ 0 h 6"/>
                <a:gd name="T8" fmla="*/ 12 w 12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6">
                  <a:moveTo>
                    <a:pt x="12" y="6"/>
                  </a:moveTo>
                  <a:cubicBezTo>
                    <a:pt x="8" y="4"/>
                    <a:pt x="4" y="2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9" name="Freeform 454"/>
            <p:cNvSpPr>
              <a:spLocks/>
            </p:cNvSpPr>
            <p:nvPr/>
          </p:nvSpPr>
          <p:spPr bwMode="auto">
            <a:xfrm>
              <a:off x="3256" y="1944"/>
              <a:ext cx="15" cy="11"/>
            </a:xfrm>
            <a:custGeom>
              <a:avLst/>
              <a:gdLst>
                <a:gd name="T0" fmla="*/ 0 w 6"/>
                <a:gd name="T1" fmla="*/ 228 h 4"/>
                <a:gd name="T2" fmla="*/ 233 w 6"/>
                <a:gd name="T3" fmla="*/ 0 h 4"/>
                <a:gd name="T4" fmla="*/ 0 60000 65536"/>
                <a:gd name="T5" fmla="*/ 0 60000 65536"/>
                <a:gd name="T6" fmla="*/ 0 w 6"/>
                <a:gd name="T7" fmla="*/ 0 h 4"/>
                <a:gd name="T8" fmla="*/ 6 w 6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4">
                  <a:moveTo>
                    <a:pt x="0" y="4"/>
                  </a:moveTo>
                  <a:cubicBezTo>
                    <a:pt x="2" y="3"/>
                    <a:pt x="4" y="1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0" name="Freeform 455"/>
            <p:cNvSpPr>
              <a:spLocks/>
            </p:cNvSpPr>
            <p:nvPr/>
          </p:nvSpPr>
          <p:spPr bwMode="auto">
            <a:xfrm>
              <a:off x="3106" y="1845"/>
              <a:ext cx="15" cy="14"/>
            </a:xfrm>
            <a:custGeom>
              <a:avLst/>
              <a:gdLst>
                <a:gd name="T0" fmla="*/ 0 w 6"/>
                <a:gd name="T1" fmla="*/ 305 h 5"/>
                <a:gd name="T2" fmla="*/ 233 w 6"/>
                <a:gd name="T3" fmla="*/ 0 h 5"/>
                <a:gd name="T4" fmla="*/ 0 60000 65536"/>
                <a:gd name="T5" fmla="*/ 0 60000 65536"/>
                <a:gd name="T6" fmla="*/ 0 w 6"/>
                <a:gd name="T7" fmla="*/ 0 h 5"/>
                <a:gd name="T8" fmla="*/ 6 w 6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5">
                  <a:moveTo>
                    <a:pt x="0" y="5"/>
                  </a:moveTo>
                  <a:cubicBezTo>
                    <a:pt x="1" y="3"/>
                    <a:pt x="3" y="1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1" name="Freeform 456"/>
            <p:cNvSpPr>
              <a:spLocks/>
            </p:cNvSpPr>
            <p:nvPr/>
          </p:nvSpPr>
          <p:spPr bwMode="auto">
            <a:xfrm>
              <a:off x="3121" y="2037"/>
              <a:ext cx="13" cy="30"/>
            </a:xfrm>
            <a:custGeom>
              <a:avLst/>
              <a:gdLst>
                <a:gd name="T0" fmla="*/ 0 w 5"/>
                <a:gd name="T1" fmla="*/ 611 h 11"/>
                <a:gd name="T2" fmla="*/ 229 w 5"/>
                <a:gd name="T3" fmla="*/ 0 h 11"/>
                <a:gd name="T4" fmla="*/ 0 60000 65536"/>
                <a:gd name="T5" fmla="*/ 0 60000 65536"/>
                <a:gd name="T6" fmla="*/ 0 w 5"/>
                <a:gd name="T7" fmla="*/ 0 h 11"/>
                <a:gd name="T8" fmla="*/ 5 w 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1">
                  <a:moveTo>
                    <a:pt x="0" y="11"/>
                  </a:moveTo>
                  <a:cubicBezTo>
                    <a:pt x="2" y="7"/>
                    <a:pt x="3" y="4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2" name="Freeform 457"/>
            <p:cNvSpPr>
              <a:spLocks/>
            </p:cNvSpPr>
            <p:nvPr/>
          </p:nvSpPr>
          <p:spPr bwMode="auto">
            <a:xfrm>
              <a:off x="3056" y="2115"/>
              <a:ext cx="28" cy="10"/>
            </a:xfrm>
            <a:custGeom>
              <a:avLst/>
              <a:gdLst>
                <a:gd name="T0" fmla="*/ 0 w 11"/>
                <a:gd name="T1" fmla="*/ 108 h 4"/>
                <a:gd name="T2" fmla="*/ 461 w 11"/>
                <a:gd name="T3" fmla="*/ 0 h 4"/>
                <a:gd name="T4" fmla="*/ 0 60000 65536"/>
                <a:gd name="T5" fmla="*/ 0 60000 65536"/>
                <a:gd name="T6" fmla="*/ 0 w 11"/>
                <a:gd name="T7" fmla="*/ 0 h 4"/>
                <a:gd name="T8" fmla="*/ 11 w 11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4">
                  <a:moveTo>
                    <a:pt x="0" y="3"/>
                  </a:moveTo>
                  <a:cubicBezTo>
                    <a:pt x="4" y="4"/>
                    <a:pt x="8" y="2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3" name="Freeform 458"/>
            <p:cNvSpPr>
              <a:spLocks/>
            </p:cNvSpPr>
            <p:nvPr/>
          </p:nvSpPr>
          <p:spPr bwMode="auto">
            <a:xfrm>
              <a:off x="3071" y="2272"/>
              <a:ext cx="5" cy="13"/>
            </a:xfrm>
            <a:custGeom>
              <a:avLst/>
              <a:gdLst>
                <a:gd name="T0" fmla="*/ 0 w 2"/>
                <a:gd name="T1" fmla="*/ 229 h 5"/>
                <a:gd name="T2" fmla="*/ 75 w 2"/>
                <a:gd name="T3" fmla="*/ 0 h 5"/>
                <a:gd name="T4" fmla="*/ 0 60000 65536"/>
                <a:gd name="T5" fmla="*/ 0 60000 65536"/>
                <a:gd name="T6" fmla="*/ 0 w 2"/>
                <a:gd name="T7" fmla="*/ 0 h 5"/>
                <a:gd name="T8" fmla="*/ 2 w 2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5">
                  <a:moveTo>
                    <a:pt x="0" y="5"/>
                  </a:moveTo>
                  <a:cubicBezTo>
                    <a:pt x="1" y="3"/>
                    <a:pt x="1" y="2"/>
                    <a:pt x="2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4" name="Freeform 459"/>
            <p:cNvSpPr>
              <a:spLocks/>
            </p:cNvSpPr>
            <p:nvPr/>
          </p:nvSpPr>
          <p:spPr bwMode="auto">
            <a:xfrm>
              <a:off x="3229" y="2296"/>
              <a:ext cx="2" cy="43"/>
            </a:xfrm>
            <a:custGeom>
              <a:avLst/>
              <a:gdLst>
                <a:gd name="T0" fmla="*/ 16 w 1"/>
                <a:gd name="T1" fmla="*/ 0 h 16"/>
                <a:gd name="T2" fmla="*/ 16 w 1"/>
                <a:gd name="T3" fmla="*/ 839 h 16"/>
                <a:gd name="T4" fmla="*/ 0 60000 65536"/>
                <a:gd name="T5" fmla="*/ 0 60000 65536"/>
                <a:gd name="T6" fmla="*/ 0 w 1"/>
                <a:gd name="T7" fmla="*/ 0 h 16"/>
                <a:gd name="T8" fmla="*/ 1 w 1"/>
                <a:gd name="T9" fmla="*/ 16 h 1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6">
                  <a:moveTo>
                    <a:pt x="1" y="0"/>
                  </a:moveTo>
                  <a:cubicBezTo>
                    <a:pt x="1" y="5"/>
                    <a:pt x="0" y="11"/>
                    <a:pt x="1" y="16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5" name="Freeform 460"/>
            <p:cNvSpPr>
              <a:spLocks/>
            </p:cNvSpPr>
            <p:nvPr/>
          </p:nvSpPr>
          <p:spPr bwMode="auto">
            <a:xfrm>
              <a:off x="3414" y="2344"/>
              <a:ext cx="25" cy="16"/>
            </a:xfrm>
            <a:custGeom>
              <a:avLst/>
              <a:gdLst>
                <a:gd name="T0" fmla="*/ 0 w 10"/>
                <a:gd name="T1" fmla="*/ 307 h 6"/>
                <a:gd name="T2" fmla="*/ 388 w 10"/>
                <a:gd name="T3" fmla="*/ 0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6"/>
                  </a:moveTo>
                  <a:cubicBezTo>
                    <a:pt x="3" y="4"/>
                    <a:pt x="7" y="2"/>
                    <a:pt x="1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6" name="Freeform 461"/>
            <p:cNvSpPr>
              <a:spLocks/>
            </p:cNvSpPr>
            <p:nvPr/>
          </p:nvSpPr>
          <p:spPr bwMode="auto">
            <a:xfrm>
              <a:off x="3616" y="2227"/>
              <a:ext cx="5" cy="29"/>
            </a:xfrm>
            <a:custGeom>
              <a:avLst/>
              <a:gdLst>
                <a:gd name="T0" fmla="*/ 75 w 2"/>
                <a:gd name="T1" fmla="*/ 0 h 11"/>
                <a:gd name="T2" fmla="*/ 0 w 2"/>
                <a:gd name="T3" fmla="*/ 527 h 11"/>
                <a:gd name="T4" fmla="*/ 0 60000 65536"/>
                <a:gd name="T5" fmla="*/ 0 60000 65536"/>
                <a:gd name="T6" fmla="*/ 0 w 2"/>
                <a:gd name="T7" fmla="*/ 0 h 11"/>
                <a:gd name="T8" fmla="*/ 2 w 2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1">
                  <a:moveTo>
                    <a:pt x="2" y="0"/>
                  </a:moveTo>
                  <a:cubicBezTo>
                    <a:pt x="0" y="3"/>
                    <a:pt x="0" y="7"/>
                    <a:pt x="0" y="11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7" name="Freeform 462"/>
            <p:cNvSpPr>
              <a:spLocks/>
            </p:cNvSpPr>
            <p:nvPr/>
          </p:nvSpPr>
          <p:spPr bwMode="auto">
            <a:xfrm>
              <a:off x="3644" y="2229"/>
              <a:ext cx="22" cy="27"/>
            </a:xfrm>
            <a:custGeom>
              <a:avLst/>
              <a:gdLst>
                <a:gd name="T0" fmla="*/ 323 w 9"/>
                <a:gd name="T1" fmla="*/ 0 h 10"/>
                <a:gd name="T2" fmla="*/ 0 w 9"/>
                <a:gd name="T3" fmla="*/ 532 h 10"/>
                <a:gd name="T4" fmla="*/ 0 60000 65536"/>
                <a:gd name="T5" fmla="*/ 0 60000 65536"/>
                <a:gd name="T6" fmla="*/ 0 w 9"/>
                <a:gd name="T7" fmla="*/ 0 h 10"/>
                <a:gd name="T8" fmla="*/ 9 w 9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10">
                  <a:moveTo>
                    <a:pt x="9" y="0"/>
                  </a:moveTo>
                  <a:cubicBezTo>
                    <a:pt x="4" y="1"/>
                    <a:pt x="1" y="5"/>
                    <a:pt x="0" y="1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8" name="Freeform 463"/>
            <p:cNvSpPr>
              <a:spLocks/>
            </p:cNvSpPr>
            <p:nvPr/>
          </p:nvSpPr>
          <p:spPr bwMode="auto">
            <a:xfrm>
              <a:off x="3576" y="2336"/>
              <a:ext cx="20" cy="32"/>
            </a:xfrm>
            <a:custGeom>
              <a:avLst/>
              <a:gdLst>
                <a:gd name="T0" fmla="*/ 0 w 8"/>
                <a:gd name="T1" fmla="*/ 605 h 12"/>
                <a:gd name="T2" fmla="*/ 313 w 8"/>
                <a:gd name="T3" fmla="*/ 0 h 12"/>
                <a:gd name="T4" fmla="*/ 0 60000 65536"/>
                <a:gd name="T5" fmla="*/ 0 60000 65536"/>
                <a:gd name="T6" fmla="*/ 0 w 8"/>
                <a:gd name="T7" fmla="*/ 0 h 12"/>
                <a:gd name="T8" fmla="*/ 8 w 8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">
                  <a:moveTo>
                    <a:pt x="0" y="12"/>
                  </a:moveTo>
                  <a:cubicBezTo>
                    <a:pt x="3" y="8"/>
                    <a:pt x="5" y="3"/>
                    <a:pt x="8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9" name="Freeform 464"/>
            <p:cNvSpPr>
              <a:spLocks/>
            </p:cNvSpPr>
            <p:nvPr/>
          </p:nvSpPr>
          <p:spPr bwMode="auto">
            <a:xfrm>
              <a:off x="3586" y="2371"/>
              <a:ext cx="23" cy="16"/>
            </a:xfrm>
            <a:custGeom>
              <a:avLst/>
              <a:gdLst>
                <a:gd name="T0" fmla="*/ 0 w 9"/>
                <a:gd name="T1" fmla="*/ 0 h 6"/>
                <a:gd name="T2" fmla="*/ 386 w 9"/>
                <a:gd name="T3" fmla="*/ 307 h 6"/>
                <a:gd name="T4" fmla="*/ 0 60000 65536"/>
                <a:gd name="T5" fmla="*/ 0 60000 65536"/>
                <a:gd name="T6" fmla="*/ 0 w 9"/>
                <a:gd name="T7" fmla="*/ 0 h 6"/>
                <a:gd name="T8" fmla="*/ 9 w 9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">
                  <a:moveTo>
                    <a:pt x="0" y="0"/>
                  </a:moveTo>
                  <a:cubicBezTo>
                    <a:pt x="4" y="0"/>
                    <a:pt x="7" y="3"/>
                    <a:pt x="9" y="6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0" name="Freeform 465"/>
            <p:cNvSpPr>
              <a:spLocks/>
            </p:cNvSpPr>
            <p:nvPr/>
          </p:nvSpPr>
          <p:spPr bwMode="auto">
            <a:xfrm>
              <a:off x="3536" y="2507"/>
              <a:ext cx="18" cy="32"/>
            </a:xfrm>
            <a:custGeom>
              <a:avLst/>
              <a:gdLst>
                <a:gd name="T0" fmla="*/ 0 w 7"/>
                <a:gd name="T1" fmla="*/ 0 h 12"/>
                <a:gd name="T2" fmla="*/ 303 w 7"/>
                <a:gd name="T3" fmla="*/ 605 h 12"/>
                <a:gd name="T4" fmla="*/ 0 60000 65536"/>
                <a:gd name="T5" fmla="*/ 0 60000 65536"/>
                <a:gd name="T6" fmla="*/ 0 w 7"/>
                <a:gd name="T7" fmla="*/ 0 h 12"/>
                <a:gd name="T8" fmla="*/ 7 w 7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12">
                  <a:moveTo>
                    <a:pt x="0" y="0"/>
                  </a:moveTo>
                  <a:cubicBezTo>
                    <a:pt x="3" y="3"/>
                    <a:pt x="5" y="9"/>
                    <a:pt x="7" y="12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1" name="Freeform 466"/>
            <p:cNvSpPr>
              <a:spLocks/>
            </p:cNvSpPr>
            <p:nvPr/>
          </p:nvSpPr>
          <p:spPr bwMode="auto">
            <a:xfrm>
              <a:off x="3586" y="2635"/>
              <a:ext cx="15" cy="16"/>
            </a:xfrm>
            <a:custGeom>
              <a:avLst/>
              <a:gdLst>
                <a:gd name="T0" fmla="*/ 0 w 6"/>
                <a:gd name="T1" fmla="*/ 307 h 6"/>
                <a:gd name="T2" fmla="*/ 233 w 6"/>
                <a:gd name="T3" fmla="*/ 0 h 6"/>
                <a:gd name="T4" fmla="*/ 0 60000 65536"/>
                <a:gd name="T5" fmla="*/ 0 60000 65536"/>
                <a:gd name="T6" fmla="*/ 0 w 6"/>
                <a:gd name="T7" fmla="*/ 0 h 6"/>
                <a:gd name="T8" fmla="*/ 6 w 6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6">
                  <a:moveTo>
                    <a:pt x="0" y="6"/>
                  </a:moveTo>
                  <a:cubicBezTo>
                    <a:pt x="3" y="5"/>
                    <a:pt x="5" y="2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2" name="Freeform 467"/>
            <p:cNvSpPr>
              <a:spLocks/>
            </p:cNvSpPr>
            <p:nvPr/>
          </p:nvSpPr>
          <p:spPr bwMode="auto">
            <a:xfrm>
              <a:off x="3456" y="2725"/>
              <a:ext cx="30" cy="22"/>
            </a:xfrm>
            <a:custGeom>
              <a:avLst/>
              <a:gdLst>
                <a:gd name="T0" fmla="*/ 0 w 12"/>
                <a:gd name="T1" fmla="*/ 454 h 8"/>
                <a:gd name="T2" fmla="*/ 470 w 12"/>
                <a:gd name="T3" fmla="*/ 0 h 8"/>
                <a:gd name="T4" fmla="*/ 0 60000 65536"/>
                <a:gd name="T5" fmla="*/ 0 60000 65536"/>
                <a:gd name="T6" fmla="*/ 0 w 12"/>
                <a:gd name="T7" fmla="*/ 0 h 8"/>
                <a:gd name="T8" fmla="*/ 12 w 12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8">
                  <a:moveTo>
                    <a:pt x="0" y="8"/>
                  </a:moveTo>
                  <a:cubicBezTo>
                    <a:pt x="5" y="7"/>
                    <a:pt x="8" y="3"/>
                    <a:pt x="12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3" name="Freeform 468"/>
            <p:cNvSpPr>
              <a:spLocks/>
            </p:cNvSpPr>
            <p:nvPr/>
          </p:nvSpPr>
          <p:spPr bwMode="auto">
            <a:xfrm>
              <a:off x="3499" y="2739"/>
              <a:ext cx="17" cy="29"/>
            </a:xfrm>
            <a:custGeom>
              <a:avLst/>
              <a:gdLst>
                <a:gd name="T0" fmla="*/ 29 w 7"/>
                <a:gd name="T1" fmla="*/ 527 h 11"/>
                <a:gd name="T2" fmla="*/ 243 w 7"/>
                <a:gd name="T3" fmla="*/ 0 h 11"/>
                <a:gd name="T4" fmla="*/ 0 60000 65536"/>
                <a:gd name="T5" fmla="*/ 0 60000 65536"/>
                <a:gd name="T6" fmla="*/ 0 w 7"/>
                <a:gd name="T7" fmla="*/ 0 h 11"/>
                <a:gd name="T8" fmla="*/ 7 w 7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11">
                  <a:moveTo>
                    <a:pt x="1" y="11"/>
                  </a:moveTo>
                  <a:cubicBezTo>
                    <a:pt x="0" y="6"/>
                    <a:pt x="3" y="3"/>
                    <a:pt x="7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4" name="Freeform 469"/>
            <p:cNvSpPr>
              <a:spLocks/>
            </p:cNvSpPr>
            <p:nvPr/>
          </p:nvSpPr>
          <p:spPr bwMode="auto">
            <a:xfrm>
              <a:off x="3339" y="2808"/>
              <a:ext cx="22" cy="32"/>
            </a:xfrm>
            <a:custGeom>
              <a:avLst/>
              <a:gdLst>
                <a:gd name="T0" fmla="*/ 0 w 9"/>
                <a:gd name="T1" fmla="*/ 605 h 12"/>
                <a:gd name="T2" fmla="*/ 323 w 9"/>
                <a:gd name="T3" fmla="*/ 0 h 12"/>
                <a:gd name="T4" fmla="*/ 0 60000 65536"/>
                <a:gd name="T5" fmla="*/ 0 60000 65536"/>
                <a:gd name="T6" fmla="*/ 0 w 9"/>
                <a:gd name="T7" fmla="*/ 0 h 12"/>
                <a:gd name="T8" fmla="*/ 9 w 9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12">
                  <a:moveTo>
                    <a:pt x="0" y="12"/>
                  </a:moveTo>
                  <a:cubicBezTo>
                    <a:pt x="4" y="8"/>
                    <a:pt x="6" y="3"/>
                    <a:pt x="9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5" name="Freeform 470"/>
            <p:cNvSpPr>
              <a:spLocks/>
            </p:cNvSpPr>
            <p:nvPr/>
          </p:nvSpPr>
          <p:spPr bwMode="auto">
            <a:xfrm>
              <a:off x="3321" y="2707"/>
              <a:ext cx="23" cy="24"/>
            </a:xfrm>
            <a:custGeom>
              <a:avLst/>
              <a:gdLst>
                <a:gd name="T0" fmla="*/ 0 w 9"/>
                <a:gd name="T1" fmla="*/ 0 h 9"/>
                <a:gd name="T2" fmla="*/ 386 w 9"/>
                <a:gd name="T3" fmla="*/ 456 h 9"/>
                <a:gd name="T4" fmla="*/ 0 60000 65536"/>
                <a:gd name="T5" fmla="*/ 0 60000 65536"/>
                <a:gd name="T6" fmla="*/ 0 w 9"/>
                <a:gd name="T7" fmla="*/ 0 h 9"/>
                <a:gd name="T8" fmla="*/ 9 w 9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9">
                  <a:moveTo>
                    <a:pt x="0" y="0"/>
                  </a:moveTo>
                  <a:cubicBezTo>
                    <a:pt x="2" y="4"/>
                    <a:pt x="5" y="7"/>
                    <a:pt x="9" y="9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6" name="Freeform 471"/>
            <p:cNvSpPr>
              <a:spLocks/>
            </p:cNvSpPr>
            <p:nvPr/>
          </p:nvSpPr>
          <p:spPr bwMode="auto">
            <a:xfrm>
              <a:off x="3421" y="2587"/>
              <a:ext cx="25" cy="10"/>
            </a:xfrm>
            <a:custGeom>
              <a:avLst/>
              <a:gdLst>
                <a:gd name="T0" fmla="*/ 0 w 10"/>
                <a:gd name="T1" fmla="*/ 0 h 4"/>
                <a:gd name="T2" fmla="*/ 388 w 10"/>
                <a:gd name="T3" fmla="*/ 0 h 4"/>
                <a:gd name="T4" fmla="*/ 0 60000 65536"/>
                <a:gd name="T5" fmla="*/ 0 60000 65536"/>
                <a:gd name="T6" fmla="*/ 0 w 10"/>
                <a:gd name="T7" fmla="*/ 0 h 4"/>
                <a:gd name="T8" fmla="*/ 10 w 10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4">
                  <a:moveTo>
                    <a:pt x="0" y="0"/>
                  </a:moveTo>
                  <a:cubicBezTo>
                    <a:pt x="2" y="4"/>
                    <a:pt x="7" y="1"/>
                    <a:pt x="1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7" name="Freeform 472"/>
            <p:cNvSpPr>
              <a:spLocks/>
            </p:cNvSpPr>
            <p:nvPr/>
          </p:nvSpPr>
          <p:spPr bwMode="auto">
            <a:xfrm>
              <a:off x="3286" y="2557"/>
              <a:ext cx="30" cy="11"/>
            </a:xfrm>
            <a:custGeom>
              <a:avLst/>
              <a:gdLst>
                <a:gd name="T0" fmla="*/ 0 w 12"/>
                <a:gd name="T1" fmla="*/ 0 h 4"/>
                <a:gd name="T2" fmla="*/ 470 w 12"/>
                <a:gd name="T3" fmla="*/ 228 h 4"/>
                <a:gd name="T4" fmla="*/ 0 60000 65536"/>
                <a:gd name="T5" fmla="*/ 0 60000 65536"/>
                <a:gd name="T6" fmla="*/ 0 w 12"/>
                <a:gd name="T7" fmla="*/ 0 h 4"/>
                <a:gd name="T8" fmla="*/ 12 w 12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4">
                  <a:moveTo>
                    <a:pt x="0" y="0"/>
                  </a:moveTo>
                  <a:cubicBezTo>
                    <a:pt x="4" y="0"/>
                    <a:pt x="8" y="2"/>
                    <a:pt x="12" y="4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8" name="Freeform 473"/>
            <p:cNvSpPr>
              <a:spLocks/>
            </p:cNvSpPr>
            <p:nvPr/>
          </p:nvSpPr>
          <p:spPr bwMode="auto">
            <a:xfrm>
              <a:off x="3394" y="2472"/>
              <a:ext cx="10" cy="24"/>
            </a:xfrm>
            <a:custGeom>
              <a:avLst/>
              <a:gdLst>
                <a:gd name="T0" fmla="*/ 0 w 4"/>
                <a:gd name="T1" fmla="*/ 0 h 9"/>
                <a:gd name="T2" fmla="*/ 158 w 4"/>
                <a:gd name="T3" fmla="*/ 456 h 9"/>
                <a:gd name="T4" fmla="*/ 0 60000 65536"/>
                <a:gd name="T5" fmla="*/ 0 60000 65536"/>
                <a:gd name="T6" fmla="*/ 0 w 4"/>
                <a:gd name="T7" fmla="*/ 0 h 9"/>
                <a:gd name="T8" fmla="*/ 4 w 4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9">
                  <a:moveTo>
                    <a:pt x="0" y="0"/>
                  </a:moveTo>
                  <a:cubicBezTo>
                    <a:pt x="1" y="3"/>
                    <a:pt x="2" y="6"/>
                    <a:pt x="4" y="9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9" name="Freeform 474"/>
            <p:cNvSpPr>
              <a:spLocks/>
            </p:cNvSpPr>
            <p:nvPr/>
          </p:nvSpPr>
          <p:spPr bwMode="auto">
            <a:xfrm>
              <a:off x="3286" y="2408"/>
              <a:ext cx="23" cy="3"/>
            </a:xfrm>
            <a:custGeom>
              <a:avLst/>
              <a:gdLst>
                <a:gd name="T0" fmla="*/ 0 w 9"/>
                <a:gd name="T1" fmla="*/ 81 h 1"/>
                <a:gd name="T2" fmla="*/ 386 w 9"/>
                <a:gd name="T3" fmla="*/ 0 h 1"/>
                <a:gd name="T4" fmla="*/ 0 60000 65536"/>
                <a:gd name="T5" fmla="*/ 0 60000 65536"/>
                <a:gd name="T6" fmla="*/ 0 w 9"/>
                <a:gd name="T7" fmla="*/ 0 h 1"/>
                <a:gd name="T8" fmla="*/ 9 w 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1">
                  <a:moveTo>
                    <a:pt x="0" y="1"/>
                  </a:moveTo>
                  <a:cubicBezTo>
                    <a:pt x="3" y="1"/>
                    <a:pt x="6" y="0"/>
                    <a:pt x="9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0" name="Freeform 475"/>
            <p:cNvSpPr>
              <a:spLocks/>
            </p:cNvSpPr>
            <p:nvPr/>
          </p:nvSpPr>
          <p:spPr bwMode="auto">
            <a:xfrm>
              <a:off x="3339" y="2251"/>
              <a:ext cx="2" cy="26"/>
            </a:xfrm>
            <a:custGeom>
              <a:avLst/>
              <a:gdLst>
                <a:gd name="T0" fmla="*/ 16 w 1"/>
                <a:gd name="T1" fmla="*/ 0 h 10"/>
                <a:gd name="T2" fmla="*/ 0 w 1"/>
                <a:gd name="T3" fmla="*/ 460 h 10"/>
                <a:gd name="T4" fmla="*/ 0 60000 65536"/>
                <a:gd name="T5" fmla="*/ 0 60000 65536"/>
                <a:gd name="T6" fmla="*/ 0 w 1"/>
                <a:gd name="T7" fmla="*/ 0 h 10"/>
                <a:gd name="T8" fmla="*/ 1 w 1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0">
                  <a:moveTo>
                    <a:pt x="1" y="0"/>
                  </a:moveTo>
                  <a:cubicBezTo>
                    <a:pt x="0" y="3"/>
                    <a:pt x="0" y="6"/>
                    <a:pt x="0" y="1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1" name="Freeform 476"/>
            <p:cNvSpPr>
              <a:spLocks/>
            </p:cNvSpPr>
            <p:nvPr/>
          </p:nvSpPr>
          <p:spPr bwMode="auto">
            <a:xfrm>
              <a:off x="3364" y="2093"/>
              <a:ext cx="10" cy="30"/>
            </a:xfrm>
            <a:custGeom>
              <a:avLst/>
              <a:gdLst>
                <a:gd name="T0" fmla="*/ 0 w 4"/>
                <a:gd name="T1" fmla="*/ 611 h 11"/>
                <a:gd name="T2" fmla="*/ 158 w 4"/>
                <a:gd name="T3" fmla="*/ 0 h 11"/>
                <a:gd name="T4" fmla="*/ 0 60000 65536"/>
                <a:gd name="T5" fmla="*/ 0 60000 65536"/>
                <a:gd name="T6" fmla="*/ 0 w 4"/>
                <a:gd name="T7" fmla="*/ 0 h 11"/>
                <a:gd name="T8" fmla="*/ 4 w 4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1">
                  <a:moveTo>
                    <a:pt x="0" y="11"/>
                  </a:moveTo>
                  <a:cubicBezTo>
                    <a:pt x="1" y="7"/>
                    <a:pt x="3" y="4"/>
                    <a:pt x="4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2" name="Freeform 477"/>
            <p:cNvSpPr>
              <a:spLocks/>
            </p:cNvSpPr>
            <p:nvPr/>
          </p:nvSpPr>
          <p:spPr bwMode="auto">
            <a:xfrm>
              <a:off x="3324" y="2083"/>
              <a:ext cx="30" cy="29"/>
            </a:xfrm>
            <a:custGeom>
              <a:avLst/>
              <a:gdLst>
                <a:gd name="T0" fmla="*/ 0 w 12"/>
                <a:gd name="T1" fmla="*/ 527 h 11"/>
                <a:gd name="T2" fmla="*/ 470 w 12"/>
                <a:gd name="T3" fmla="*/ 0 h 11"/>
                <a:gd name="T4" fmla="*/ 0 60000 65536"/>
                <a:gd name="T5" fmla="*/ 0 60000 65536"/>
                <a:gd name="T6" fmla="*/ 0 w 12"/>
                <a:gd name="T7" fmla="*/ 0 h 11"/>
                <a:gd name="T8" fmla="*/ 12 w 12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11">
                  <a:moveTo>
                    <a:pt x="0" y="11"/>
                  </a:moveTo>
                  <a:cubicBezTo>
                    <a:pt x="4" y="8"/>
                    <a:pt x="8" y="3"/>
                    <a:pt x="12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3" name="Freeform 478"/>
            <p:cNvSpPr>
              <a:spLocks/>
            </p:cNvSpPr>
            <p:nvPr/>
          </p:nvSpPr>
          <p:spPr bwMode="auto">
            <a:xfrm>
              <a:off x="3474" y="2080"/>
              <a:ext cx="27" cy="11"/>
            </a:xfrm>
            <a:custGeom>
              <a:avLst/>
              <a:gdLst>
                <a:gd name="T0" fmla="*/ 0 w 11"/>
                <a:gd name="T1" fmla="*/ 228 h 4"/>
                <a:gd name="T2" fmla="*/ 398 w 11"/>
                <a:gd name="T3" fmla="*/ 0 h 4"/>
                <a:gd name="T4" fmla="*/ 0 60000 65536"/>
                <a:gd name="T5" fmla="*/ 0 60000 65536"/>
                <a:gd name="T6" fmla="*/ 0 w 11"/>
                <a:gd name="T7" fmla="*/ 0 h 4"/>
                <a:gd name="T8" fmla="*/ 11 w 11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4">
                  <a:moveTo>
                    <a:pt x="0" y="4"/>
                  </a:moveTo>
                  <a:cubicBezTo>
                    <a:pt x="4" y="3"/>
                    <a:pt x="7" y="0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4" name="Freeform 479"/>
            <p:cNvSpPr>
              <a:spLocks/>
            </p:cNvSpPr>
            <p:nvPr/>
          </p:nvSpPr>
          <p:spPr bwMode="auto">
            <a:xfrm>
              <a:off x="3654" y="2075"/>
              <a:ext cx="27" cy="5"/>
            </a:xfrm>
            <a:custGeom>
              <a:avLst/>
              <a:gdLst>
                <a:gd name="T0" fmla="*/ 0 w 11"/>
                <a:gd name="T1" fmla="*/ 0 h 2"/>
                <a:gd name="T2" fmla="*/ 398 w 11"/>
                <a:gd name="T3" fmla="*/ 75 h 2"/>
                <a:gd name="T4" fmla="*/ 0 60000 65536"/>
                <a:gd name="T5" fmla="*/ 0 60000 65536"/>
                <a:gd name="T6" fmla="*/ 0 w 11"/>
                <a:gd name="T7" fmla="*/ 0 h 2"/>
                <a:gd name="T8" fmla="*/ 11 w 1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2">
                  <a:moveTo>
                    <a:pt x="0" y="0"/>
                  </a:moveTo>
                  <a:cubicBezTo>
                    <a:pt x="3" y="1"/>
                    <a:pt x="7" y="2"/>
                    <a:pt x="11" y="2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5" name="Freeform 480"/>
            <p:cNvSpPr>
              <a:spLocks/>
            </p:cNvSpPr>
            <p:nvPr/>
          </p:nvSpPr>
          <p:spPr bwMode="auto">
            <a:xfrm>
              <a:off x="3164" y="2043"/>
              <a:ext cx="5" cy="26"/>
            </a:xfrm>
            <a:custGeom>
              <a:avLst/>
              <a:gdLst>
                <a:gd name="T0" fmla="*/ 0 w 2"/>
                <a:gd name="T1" fmla="*/ 0 h 10"/>
                <a:gd name="T2" fmla="*/ 75 w 2"/>
                <a:gd name="T3" fmla="*/ 460 h 10"/>
                <a:gd name="T4" fmla="*/ 0 60000 65536"/>
                <a:gd name="T5" fmla="*/ 0 60000 65536"/>
                <a:gd name="T6" fmla="*/ 0 w 2"/>
                <a:gd name="T7" fmla="*/ 0 h 10"/>
                <a:gd name="T8" fmla="*/ 2 w 2"/>
                <a:gd name="T9" fmla="*/ 10 h 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0">
                  <a:moveTo>
                    <a:pt x="0" y="0"/>
                  </a:moveTo>
                  <a:cubicBezTo>
                    <a:pt x="0" y="3"/>
                    <a:pt x="0" y="7"/>
                    <a:pt x="2" y="1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6" name="Freeform 481"/>
            <p:cNvSpPr>
              <a:spLocks/>
            </p:cNvSpPr>
            <p:nvPr/>
          </p:nvSpPr>
          <p:spPr bwMode="auto">
            <a:xfrm>
              <a:off x="3081" y="2264"/>
              <a:ext cx="25" cy="5"/>
            </a:xfrm>
            <a:custGeom>
              <a:avLst/>
              <a:gdLst>
                <a:gd name="T0" fmla="*/ 0 w 10"/>
                <a:gd name="T1" fmla="*/ 0 h 2"/>
                <a:gd name="T2" fmla="*/ 388 w 10"/>
                <a:gd name="T3" fmla="*/ 75 h 2"/>
                <a:gd name="T4" fmla="*/ 0 60000 65536"/>
                <a:gd name="T5" fmla="*/ 0 60000 65536"/>
                <a:gd name="T6" fmla="*/ 0 w 10"/>
                <a:gd name="T7" fmla="*/ 0 h 2"/>
                <a:gd name="T8" fmla="*/ 10 w 10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2">
                  <a:moveTo>
                    <a:pt x="0" y="0"/>
                  </a:moveTo>
                  <a:cubicBezTo>
                    <a:pt x="4" y="1"/>
                    <a:pt x="7" y="2"/>
                    <a:pt x="10" y="2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7" name="Freeform 482"/>
            <p:cNvSpPr>
              <a:spLocks/>
            </p:cNvSpPr>
            <p:nvPr/>
          </p:nvSpPr>
          <p:spPr bwMode="auto">
            <a:xfrm>
              <a:off x="3144" y="1675"/>
              <a:ext cx="32" cy="34"/>
            </a:xfrm>
            <a:custGeom>
              <a:avLst/>
              <a:gdLst>
                <a:gd name="T0" fmla="*/ 478 w 13"/>
                <a:gd name="T1" fmla="*/ 178 h 13"/>
                <a:gd name="T2" fmla="*/ 30 w 13"/>
                <a:gd name="T3" fmla="*/ 288 h 13"/>
                <a:gd name="T4" fmla="*/ 478 w 13"/>
                <a:gd name="T5" fmla="*/ 609 h 13"/>
                <a:gd name="T6" fmla="*/ 0 60000 65536"/>
                <a:gd name="T7" fmla="*/ 0 60000 65536"/>
                <a:gd name="T8" fmla="*/ 0 60000 65536"/>
                <a:gd name="T9" fmla="*/ 0 w 13"/>
                <a:gd name="T10" fmla="*/ 0 h 13"/>
                <a:gd name="T11" fmla="*/ 13 w 1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3">
                  <a:moveTo>
                    <a:pt x="13" y="4"/>
                  </a:moveTo>
                  <a:cubicBezTo>
                    <a:pt x="10" y="1"/>
                    <a:pt x="0" y="0"/>
                    <a:pt x="1" y="6"/>
                  </a:cubicBezTo>
                  <a:cubicBezTo>
                    <a:pt x="2" y="8"/>
                    <a:pt x="11" y="10"/>
                    <a:pt x="13" y="13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8" name="Freeform 483"/>
            <p:cNvSpPr>
              <a:spLocks/>
            </p:cNvSpPr>
            <p:nvPr/>
          </p:nvSpPr>
          <p:spPr bwMode="auto">
            <a:xfrm>
              <a:off x="3156" y="1720"/>
              <a:ext cx="15" cy="13"/>
            </a:xfrm>
            <a:custGeom>
              <a:avLst/>
              <a:gdLst>
                <a:gd name="T0" fmla="*/ 0 w 6"/>
                <a:gd name="T1" fmla="*/ 229 h 5"/>
                <a:gd name="T2" fmla="*/ 233 w 6"/>
                <a:gd name="T3" fmla="*/ 0 h 5"/>
                <a:gd name="T4" fmla="*/ 0 60000 65536"/>
                <a:gd name="T5" fmla="*/ 0 60000 65536"/>
                <a:gd name="T6" fmla="*/ 0 w 6"/>
                <a:gd name="T7" fmla="*/ 0 h 5"/>
                <a:gd name="T8" fmla="*/ 6 w 6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5">
                  <a:moveTo>
                    <a:pt x="0" y="5"/>
                  </a:moveTo>
                  <a:cubicBezTo>
                    <a:pt x="1" y="3"/>
                    <a:pt x="3" y="1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9" name="Freeform 484"/>
            <p:cNvSpPr>
              <a:spLocks/>
            </p:cNvSpPr>
            <p:nvPr/>
          </p:nvSpPr>
          <p:spPr bwMode="auto">
            <a:xfrm>
              <a:off x="3221" y="1563"/>
              <a:ext cx="30" cy="8"/>
            </a:xfrm>
            <a:custGeom>
              <a:avLst/>
              <a:gdLst>
                <a:gd name="T0" fmla="*/ 470 w 12"/>
                <a:gd name="T1" fmla="*/ 0 h 3"/>
                <a:gd name="T2" fmla="*/ 0 w 12"/>
                <a:gd name="T3" fmla="*/ 149 h 3"/>
                <a:gd name="T4" fmla="*/ 0 60000 65536"/>
                <a:gd name="T5" fmla="*/ 0 60000 65536"/>
                <a:gd name="T6" fmla="*/ 0 w 12"/>
                <a:gd name="T7" fmla="*/ 0 h 3"/>
                <a:gd name="T8" fmla="*/ 12 w 1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3">
                  <a:moveTo>
                    <a:pt x="12" y="0"/>
                  </a:moveTo>
                  <a:cubicBezTo>
                    <a:pt x="8" y="1"/>
                    <a:pt x="4" y="1"/>
                    <a:pt x="0" y="3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0" name="Freeform 485"/>
            <p:cNvSpPr>
              <a:spLocks/>
            </p:cNvSpPr>
            <p:nvPr/>
          </p:nvSpPr>
          <p:spPr bwMode="auto">
            <a:xfrm>
              <a:off x="3226" y="1597"/>
              <a:ext cx="25" cy="19"/>
            </a:xfrm>
            <a:custGeom>
              <a:avLst/>
              <a:gdLst>
                <a:gd name="T0" fmla="*/ 0 w 10"/>
                <a:gd name="T1" fmla="*/ 0 h 7"/>
                <a:gd name="T2" fmla="*/ 388 w 10"/>
                <a:gd name="T3" fmla="*/ 383 h 7"/>
                <a:gd name="T4" fmla="*/ 0 60000 65536"/>
                <a:gd name="T5" fmla="*/ 0 60000 65536"/>
                <a:gd name="T6" fmla="*/ 0 w 10"/>
                <a:gd name="T7" fmla="*/ 0 h 7"/>
                <a:gd name="T8" fmla="*/ 10 w 10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7">
                  <a:moveTo>
                    <a:pt x="0" y="0"/>
                  </a:moveTo>
                  <a:cubicBezTo>
                    <a:pt x="0" y="5"/>
                    <a:pt x="6" y="6"/>
                    <a:pt x="10" y="7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1" name="Freeform 486"/>
            <p:cNvSpPr>
              <a:spLocks/>
            </p:cNvSpPr>
            <p:nvPr/>
          </p:nvSpPr>
          <p:spPr bwMode="auto">
            <a:xfrm>
              <a:off x="3381" y="1528"/>
              <a:ext cx="5" cy="29"/>
            </a:xfrm>
            <a:custGeom>
              <a:avLst/>
              <a:gdLst>
                <a:gd name="T0" fmla="*/ 0 w 2"/>
                <a:gd name="T1" fmla="*/ 0 h 11"/>
                <a:gd name="T2" fmla="*/ 75 w 2"/>
                <a:gd name="T3" fmla="*/ 527 h 11"/>
                <a:gd name="T4" fmla="*/ 0 60000 65536"/>
                <a:gd name="T5" fmla="*/ 0 60000 65536"/>
                <a:gd name="T6" fmla="*/ 0 w 2"/>
                <a:gd name="T7" fmla="*/ 0 h 11"/>
                <a:gd name="T8" fmla="*/ 2 w 2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1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2" name="Freeform 487"/>
            <p:cNvSpPr>
              <a:spLocks/>
            </p:cNvSpPr>
            <p:nvPr/>
          </p:nvSpPr>
          <p:spPr bwMode="auto">
            <a:xfrm>
              <a:off x="3401" y="1568"/>
              <a:ext cx="20" cy="3"/>
            </a:xfrm>
            <a:custGeom>
              <a:avLst/>
              <a:gdLst>
                <a:gd name="T0" fmla="*/ 0 w 8"/>
                <a:gd name="T1" fmla="*/ 0 h 1"/>
                <a:gd name="T2" fmla="*/ 313 w 8"/>
                <a:gd name="T3" fmla="*/ 0 h 1"/>
                <a:gd name="T4" fmla="*/ 0 60000 65536"/>
                <a:gd name="T5" fmla="*/ 0 60000 65536"/>
                <a:gd name="T6" fmla="*/ 0 w 8"/>
                <a:gd name="T7" fmla="*/ 0 h 1"/>
                <a:gd name="T8" fmla="*/ 8 w 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">
                  <a:moveTo>
                    <a:pt x="0" y="0"/>
                  </a:moveTo>
                  <a:cubicBezTo>
                    <a:pt x="3" y="1"/>
                    <a:pt x="6" y="0"/>
                    <a:pt x="8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3" name="Freeform 488"/>
            <p:cNvSpPr>
              <a:spLocks/>
            </p:cNvSpPr>
            <p:nvPr/>
          </p:nvSpPr>
          <p:spPr bwMode="auto">
            <a:xfrm>
              <a:off x="3376" y="1499"/>
              <a:ext cx="40" cy="37"/>
            </a:xfrm>
            <a:custGeom>
              <a:avLst/>
              <a:gdLst>
                <a:gd name="T0" fmla="*/ 625 w 16"/>
                <a:gd name="T1" fmla="*/ 349 h 14"/>
                <a:gd name="T2" fmla="*/ 575 w 16"/>
                <a:gd name="T3" fmla="*/ 685 h 14"/>
                <a:gd name="T4" fmla="*/ 0 60000 65536"/>
                <a:gd name="T5" fmla="*/ 0 60000 65536"/>
                <a:gd name="T6" fmla="*/ 0 w 16"/>
                <a:gd name="T7" fmla="*/ 0 h 14"/>
                <a:gd name="T8" fmla="*/ 16 w 16"/>
                <a:gd name="T9" fmla="*/ 14 h 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" h="14">
                  <a:moveTo>
                    <a:pt x="16" y="7"/>
                  </a:moveTo>
                  <a:cubicBezTo>
                    <a:pt x="6" y="0"/>
                    <a:pt x="0" y="12"/>
                    <a:pt x="15" y="14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4" name="Freeform 489"/>
            <p:cNvSpPr>
              <a:spLocks/>
            </p:cNvSpPr>
            <p:nvPr/>
          </p:nvSpPr>
          <p:spPr bwMode="auto">
            <a:xfrm>
              <a:off x="3229" y="1443"/>
              <a:ext cx="25" cy="8"/>
            </a:xfrm>
            <a:custGeom>
              <a:avLst/>
              <a:gdLst>
                <a:gd name="T0" fmla="*/ 0 w 10"/>
                <a:gd name="T1" fmla="*/ 149 h 3"/>
                <a:gd name="T2" fmla="*/ 388 w 10"/>
                <a:gd name="T3" fmla="*/ 0 h 3"/>
                <a:gd name="T4" fmla="*/ 0 60000 65536"/>
                <a:gd name="T5" fmla="*/ 0 60000 65536"/>
                <a:gd name="T6" fmla="*/ 0 w 10"/>
                <a:gd name="T7" fmla="*/ 0 h 3"/>
                <a:gd name="T8" fmla="*/ 10 w 10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3">
                  <a:moveTo>
                    <a:pt x="0" y="3"/>
                  </a:moveTo>
                  <a:cubicBezTo>
                    <a:pt x="2" y="0"/>
                    <a:pt x="6" y="0"/>
                    <a:pt x="10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5" name="Freeform 490"/>
            <p:cNvSpPr>
              <a:spLocks/>
            </p:cNvSpPr>
            <p:nvPr/>
          </p:nvSpPr>
          <p:spPr bwMode="auto">
            <a:xfrm>
              <a:off x="3209" y="1400"/>
              <a:ext cx="42" cy="24"/>
            </a:xfrm>
            <a:custGeom>
              <a:avLst/>
              <a:gdLst>
                <a:gd name="T0" fmla="*/ 556 w 17"/>
                <a:gd name="T1" fmla="*/ 149 h 9"/>
                <a:gd name="T2" fmla="*/ 257 w 17"/>
                <a:gd name="T3" fmla="*/ 56 h 9"/>
                <a:gd name="T4" fmla="*/ 635 w 17"/>
                <a:gd name="T5" fmla="*/ 456 h 9"/>
                <a:gd name="T6" fmla="*/ 0 60000 65536"/>
                <a:gd name="T7" fmla="*/ 0 60000 65536"/>
                <a:gd name="T8" fmla="*/ 0 60000 65536"/>
                <a:gd name="T9" fmla="*/ 0 w 17"/>
                <a:gd name="T10" fmla="*/ 0 h 9"/>
                <a:gd name="T11" fmla="*/ 17 w 17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9">
                  <a:moveTo>
                    <a:pt x="15" y="3"/>
                  </a:moveTo>
                  <a:cubicBezTo>
                    <a:pt x="13" y="3"/>
                    <a:pt x="9" y="0"/>
                    <a:pt x="7" y="1"/>
                  </a:cubicBezTo>
                  <a:cubicBezTo>
                    <a:pt x="0" y="5"/>
                    <a:pt x="15" y="9"/>
                    <a:pt x="17" y="9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6" name="Freeform 491"/>
            <p:cNvSpPr>
              <a:spLocks/>
            </p:cNvSpPr>
            <p:nvPr/>
          </p:nvSpPr>
          <p:spPr bwMode="auto">
            <a:xfrm>
              <a:off x="3111" y="1499"/>
              <a:ext cx="28" cy="13"/>
            </a:xfrm>
            <a:custGeom>
              <a:avLst/>
              <a:gdLst>
                <a:gd name="T0" fmla="*/ 0 w 11"/>
                <a:gd name="T1" fmla="*/ 229 h 5"/>
                <a:gd name="T2" fmla="*/ 461 w 11"/>
                <a:gd name="T3" fmla="*/ 0 h 5"/>
                <a:gd name="T4" fmla="*/ 0 60000 65536"/>
                <a:gd name="T5" fmla="*/ 0 60000 65536"/>
                <a:gd name="T6" fmla="*/ 0 w 11"/>
                <a:gd name="T7" fmla="*/ 0 h 5"/>
                <a:gd name="T8" fmla="*/ 11 w 11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5">
                  <a:moveTo>
                    <a:pt x="0" y="5"/>
                  </a:moveTo>
                  <a:cubicBezTo>
                    <a:pt x="4" y="5"/>
                    <a:pt x="7" y="2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7" name="Freeform 492"/>
            <p:cNvSpPr>
              <a:spLocks/>
            </p:cNvSpPr>
            <p:nvPr/>
          </p:nvSpPr>
          <p:spPr bwMode="auto">
            <a:xfrm>
              <a:off x="3101" y="1467"/>
              <a:ext cx="28" cy="10"/>
            </a:xfrm>
            <a:custGeom>
              <a:avLst/>
              <a:gdLst>
                <a:gd name="T0" fmla="*/ 0 w 11"/>
                <a:gd name="T1" fmla="*/ 158 h 4"/>
                <a:gd name="T2" fmla="*/ 461 w 11"/>
                <a:gd name="T3" fmla="*/ 0 h 4"/>
                <a:gd name="T4" fmla="*/ 0 60000 65536"/>
                <a:gd name="T5" fmla="*/ 0 60000 65536"/>
                <a:gd name="T6" fmla="*/ 0 w 11"/>
                <a:gd name="T7" fmla="*/ 0 h 4"/>
                <a:gd name="T8" fmla="*/ 11 w 11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4">
                  <a:moveTo>
                    <a:pt x="0" y="4"/>
                  </a:moveTo>
                  <a:cubicBezTo>
                    <a:pt x="4" y="3"/>
                    <a:pt x="8" y="2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8" name="Freeform 493"/>
            <p:cNvSpPr>
              <a:spLocks/>
            </p:cNvSpPr>
            <p:nvPr/>
          </p:nvSpPr>
          <p:spPr bwMode="auto">
            <a:xfrm>
              <a:off x="3096" y="1488"/>
              <a:ext cx="5" cy="29"/>
            </a:xfrm>
            <a:custGeom>
              <a:avLst/>
              <a:gdLst>
                <a:gd name="T0" fmla="*/ 0 w 2"/>
                <a:gd name="T1" fmla="*/ 0 h 11"/>
                <a:gd name="T2" fmla="*/ 75 w 2"/>
                <a:gd name="T3" fmla="*/ 527 h 11"/>
                <a:gd name="T4" fmla="*/ 0 60000 65536"/>
                <a:gd name="T5" fmla="*/ 0 60000 65536"/>
                <a:gd name="T6" fmla="*/ 0 w 2"/>
                <a:gd name="T7" fmla="*/ 0 h 11"/>
                <a:gd name="T8" fmla="*/ 2 w 2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1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9" name="Freeform 494"/>
            <p:cNvSpPr>
              <a:spLocks/>
            </p:cNvSpPr>
            <p:nvPr/>
          </p:nvSpPr>
          <p:spPr bwMode="auto">
            <a:xfrm>
              <a:off x="3671" y="2851"/>
              <a:ext cx="28" cy="5"/>
            </a:xfrm>
            <a:custGeom>
              <a:avLst/>
              <a:gdLst>
                <a:gd name="T0" fmla="*/ 0 w 11"/>
                <a:gd name="T1" fmla="*/ 0 h 2"/>
                <a:gd name="T2" fmla="*/ 461 w 11"/>
                <a:gd name="T3" fmla="*/ 0 h 2"/>
                <a:gd name="T4" fmla="*/ 0 60000 65536"/>
                <a:gd name="T5" fmla="*/ 0 60000 65536"/>
                <a:gd name="T6" fmla="*/ 0 w 11"/>
                <a:gd name="T7" fmla="*/ 0 h 2"/>
                <a:gd name="T8" fmla="*/ 11 w 1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2">
                  <a:moveTo>
                    <a:pt x="0" y="0"/>
                  </a:moveTo>
                  <a:cubicBezTo>
                    <a:pt x="3" y="2"/>
                    <a:pt x="7" y="1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0" name="Freeform 495"/>
            <p:cNvSpPr>
              <a:spLocks/>
            </p:cNvSpPr>
            <p:nvPr/>
          </p:nvSpPr>
          <p:spPr bwMode="auto">
            <a:xfrm>
              <a:off x="3736" y="2749"/>
              <a:ext cx="28" cy="14"/>
            </a:xfrm>
            <a:custGeom>
              <a:avLst/>
              <a:gdLst>
                <a:gd name="T0" fmla="*/ 0 w 11"/>
                <a:gd name="T1" fmla="*/ 305 h 5"/>
                <a:gd name="T2" fmla="*/ 461 w 11"/>
                <a:gd name="T3" fmla="*/ 0 h 5"/>
                <a:gd name="T4" fmla="*/ 0 60000 65536"/>
                <a:gd name="T5" fmla="*/ 0 60000 65536"/>
                <a:gd name="T6" fmla="*/ 0 w 11"/>
                <a:gd name="T7" fmla="*/ 0 h 5"/>
                <a:gd name="T8" fmla="*/ 11 w 11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5">
                  <a:moveTo>
                    <a:pt x="0" y="5"/>
                  </a:moveTo>
                  <a:cubicBezTo>
                    <a:pt x="4" y="4"/>
                    <a:pt x="7" y="2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1" name="Freeform 496"/>
            <p:cNvSpPr>
              <a:spLocks/>
            </p:cNvSpPr>
            <p:nvPr/>
          </p:nvSpPr>
          <p:spPr bwMode="auto">
            <a:xfrm>
              <a:off x="3786" y="2651"/>
              <a:ext cx="20" cy="16"/>
            </a:xfrm>
            <a:custGeom>
              <a:avLst/>
              <a:gdLst>
                <a:gd name="T0" fmla="*/ 0 w 8"/>
                <a:gd name="T1" fmla="*/ 0 h 6"/>
                <a:gd name="T2" fmla="*/ 313 w 8"/>
                <a:gd name="T3" fmla="*/ 307 h 6"/>
                <a:gd name="T4" fmla="*/ 0 60000 65536"/>
                <a:gd name="T5" fmla="*/ 0 60000 65536"/>
                <a:gd name="T6" fmla="*/ 0 w 8"/>
                <a:gd name="T7" fmla="*/ 0 h 6"/>
                <a:gd name="T8" fmla="*/ 8 w 8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6">
                  <a:moveTo>
                    <a:pt x="0" y="0"/>
                  </a:moveTo>
                  <a:cubicBezTo>
                    <a:pt x="2" y="2"/>
                    <a:pt x="5" y="4"/>
                    <a:pt x="8" y="6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2" name="Freeform 497"/>
            <p:cNvSpPr>
              <a:spLocks/>
            </p:cNvSpPr>
            <p:nvPr/>
          </p:nvSpPr>
          <p:spPr bwMode="auto">
            <a:xfrm>
              <a:off x="3754" y="2341"/>
              <a:ext cx="22" cy="3"/>
            </a:xfrm>
            <a:custGeom>
              <a:avLst/>
              <a:gdLst>
                <a:gd name="T0" fmla="*/ 0 w 9"/>
                <a:gd name="T1" fmla="*/ 0 h 1"/>
                <a:gd name="T2" fmla="*/ 323 w 9"/>
                <a:gd name="T3" fmla="*/ 81 h 1"/>
                <a:gd name="T4" fmla="*/ 0 60000 65536"/>
                <a:gd name="T5" fmla="*/ 0 60000 65536"/>
                <a:gd name="T6" fmla="*/ 0 w 9"/>
                <a:gd name="T7" fmla="*/ 0 h 1"/>
                <a:gd name="T8" fmla="*/ 9 w 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1">
                  <a:moveTo>
                    <a:pt x="0" y="0"/>
                  </a:moveTo>
                  <a:cubicBezTo>
                    <a:pt x="3" y="1"/>
                    <a:pt x="6" y="1"/>
                    <a:pt x="9" y="1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3" name="Freeform 498"/>
            <p:cNvSpPr>
              <a:spLocks/>
            </p:cNvSpPr>
            <p:nvPr/>
          </p:nvSpPr>
          <p:spPr bwMode="auto">
            <a:xfrm>
              <a:off x="3711" y="2515"/>
              <a:ext cx="13" cy="16"/>
            </a:xfrm>
            <a:custGeom>
              <a:avLst/>
              <a:gdLst>
                <a:gd name="T0" fmla="*/ 0 w 5"/>
                <a:gd name="T1" fmla="*/ 0 h 6"/>
                <a:gd name="T2" fmla="*/ 229 w 5"/>
                <a:gd name="T3" fmla="*/ 307 h 6"/>
                <a:gd name="T4" fmla="*/ 0 60000 65536"/>
                <a:gd name="T5" fmla="*/ 0 60000 65536"/>
                <a:gd name="T6" fmla="*/ 0 w 5"/>
                <a:gd name="T7" fmla="*/ 0 h 6"/>
                <a:gd name="T8" fmla="*/ 5 w 5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6">
                  <a:moveTo>
                    <a:pt x="0" y="0"/>
                  </a:moveTo>
                  <a:cubicBezTo>
                    <a:pt x="1" y="2"/>
                    <a:pt x="3" y="4"/>
                    <a:pt x="5" y="6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4" name="Freeform 499"/>
            <p:cNvSpPr>
              <a:spLocks/>
            </p:cNvSpPr>
            <p:nvPr/>
          </p:nvSpPr>
          <p:spPr bwMode="auto">
            <a:xfrm>
              <a:off x="3746" y="2944"/>
              <a:ext cx="13" cy="21"/>
            </a:xfrm>
            <a:custGeom>
              <a:avLst/>
              <a:gdLst>
                <a:gd name="T0" fmla="*/ 0 w 5"/>
                <a:gd name="T1" fmla="*/ 378 h 8"/>
                <a:gd name="T2" fmla="*/ 229 w 5"/>
                <a:gd name="T3" fmla="*/ 0 h 8"/>
                <a:gd name="T4" fmla="*/ 0 60000 65536"/>
                <a:gd name="T5" fmla="*/ 0 60000 65536"/>
                <a:gd name="T6" fmla="*/ 0 w 5"/>
                <a:gd name="T7" fmla="*/ 0 h 8"/>
                <a:gd name="T8" fmla="*/ 5 w 5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8">
                  <a:moveTo>
                    <a:pt x="0" y="8"/>
                  </a:moveTo>
                  <a:cubicBezTo>
                    <a:pt x="3" y="6"/>
                    <a:pt x="3" y="3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5" name="Freeform 500"/>
            <p:cNvSpPr>
              <a:spLocks/>
            </p:cNvSpPr>
            <p:nvPr/>
          </p:nvSpPr>
          <p:spPr bwMode="auto">
            <a:xfrm>
              <a:off x="3794" y="2859"/>
              <a:ext cx="12" cy="18"/>
            </a:xfrm>
            <a:custGeom>
              <a:avLst/>
              <a:gdLst>
                <a:gd name="T0" fmla="*/ 29 w 5"/>
                <a:gd name="T1" fmla="*/ 303 h 7"/>
                <a:gd name="T2" fmla="*/ 168 w 5"/>
                <a:gd name="T3" fmla="*/ 0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1" y="7"/>
                  </a:moveTo>
                  <a:cubicBezTo>
                    <a:pt x="0" y="4"/>
                    <a:pt x="2" y="2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6" name="Freeform 501"/>
            <p:cNvSpPr>
              <a:spLocks/>
            </p:cNvSpPr>
            <p:nvPr/>
          </p:nvSpPr>
          <p:spPr bwMode="auto">
            <a:xfrm>
              <a:off x="2716" y="2187"/>
              <a:ext cx="30" cy="5"/>
            </a:xfrm>
            <a:custGeom>
              <a:avLst/>
              <a:gdLst>
                <a:gd name="T0" fmla="*/ 0 w 12"/>
                <a:gd name="T1" fmla="*/ 75 h 2"/>
                <a:gd name="T2" fmla="*/ 470 w 12"/>
                <a:gd name="T3" fmla="*/ 0 h 2"/>
                <a:gd name="T4" fmla="*/ 0 60000 65536"/>
                <a:gd name="T5" fmla="*/ 0 60000 65536"/>
                <a:gd name="T6" fmla="*/ 0 w 12"/>
                <a:gd name="T7" fmla="*/ 0 h 2"/>
                <a:gd name="T8" fmla="*/ 12 w 1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2">
                  <a:moveTo>
                    <a:pt x="0" y="2"/>
                  </a:moveTo>
                  <a:cubicBezTo>
                    <a:pt x="4" y="1"/>
                    <a:pt x="8" y="0"/>
                    <a:pt x="12" y="0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7" name="Freeform 502"/>
            <p:cNvSpPr>
              <a:spLocks/>
            </p:cNvSpPr>
            <p:nvPr/>
          </p:nvSpPr>
          <p:spPr bwMode="auto">
            <a:xfrm>
              <a:off x="2729" y="2211"/>
              <a:ext cx="10" cy="13"/>
            </a:xfrm>
            <a:custGeom>
              <a:avLst/>
              <a:gdLst>
                <a:gd name="T0" fmla="*/ 0 w 4"/>
                <a:gd name="T1" fmla="*/ 229 h 5"/>
                <a:gd name="T2" fmla="*/ 158 w 4"/>
                <a:gd name="T3" fmla="*/ 0 h 5"/>
                <a:gd name="T4" fmla="*/ 0 60000 65536"/>
                <a:gd name="T5" fmla="*/ 0 60000 65536"/>
                <a:gd name="T6" fmla="*/ 0 w 4"/>
                <a:gd name="T7" fmla="*/ 0 h 5"/>
                <a:gd name="T8" fmla="*/ 4 w 4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5">
                  <a:moveTo>
                    <a:pt x="0" y="5"/>
                  </a:moveTo>
                  <a:cubicBezTo>
                    <a:pt x="1" y="3"/>
                    <a:pt x="2" y="1"/>
                    <a:pt x="4" y="0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8" name="Freeform 503"/>
            <p:cNvSpPr>
              <a:spLocks/>
            </p:cNvSpPr>
            <p:nvPr/>
          </p:nvSpPr>
          <p:spPr bwMode="auto">
            <a:xfrm>
              <a:off x="2641" y="2856"/>
              <a:ext cx="20" cy="13"/>
            </a:xfrm>
            <a:custGeom>
              <a:avLst/>
              <a:gdLst>
                <a:gd name="T0" fmla="*/ 0 w 8"/>
                <a:gd name="T1" fmla="*/ 0 h 5"/>
                <a:gd name="T2" fmla="*/ 313 w 8"/>
                <a:gd name="T3" fmla="*/ 229 h 5"/>
                <a:gd name="T4" fmla="*/ 0 60000 65536"/>
                <a:gd name="T5" fmla="*/ 0 60000 65536"/>
                <a:gd name="T6" fmla="*/ 0 w 8"/>
                <a:gd name="T7" fmla="*/ 0 h 5"/>
                <a:gd name="T8" fmla="*/ 8 w 8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5">
                  <a:moveTo>
                    <a:pt x="0" y="0"/>
                  </a:moveTo>
                  <a:cubicBezTo>
                    <a:pt x="1" y="4"/>
                    <a:pt x="5" y="4"/>
                    <a:pt x="8" y="5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9" name="Freeform 504"/>
            <p:cNvSpPr>
              <a:spLocks/>
            </p:cNvSpPr>
            <p:nvPr/>
          </p:nvSpPr>
          <p:spPr bwMode="auto">
            <a:xfrm>
              <a:off x="2619" y="2888"/>
              <a:ext cx="10" cy="16"/>
            </a:xfrm>
            <a:custGeom>
              <a:avLst/>
              <a:gdLst>
                <a:gd name="T0" fmla="*/ 0 w 4"/>
                <a:gd name="T1" fmla="*/ 0 h 6"/>
                <a:gd name="T2" fmla="*/ 158 w 4"/>
                <a:gd name="T3" fmla="*/ 307 h 6"/>
                <a:gd name="T4" fmla="*/ 0 60000 65536"/>
                <a:gd name="T5" fmla="*/ 0 60000 65536"/>
                <a:gd name="T6" fmla="*/ 0 w 4"/>
                <a:gd name="T7" fmla="*/ 0 h 6"/>
                <a:gd name="T8" fmla="*/ 4 w 4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6">
                  <a:moveTo>
                    <a:pt x="0" y="0"/>
                  </a:moveTo>
                  <a:cubicBezTo>
                    <a:pt x="1" y="2"/>
                    <a:pt x="3" y="4"/>
                    <a:pt x="4" y="6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0" name="Freeform 505"/>
            <p:cNvSpPr>
              <a:spLocks/>
            </p:cNvSpPr>
            <p:nvPr/>
          </p:nvSpPr>
          <p:spPr bwMode="auto">
            <a:xfrm>
              <a:off x="2461" y="2944"/>
              <a:ext cx="20" cy="11"/>
            </a:xfrm>
            <a:custGeom>
              <a:avLst/>
              <a:gdLst>
                <a:gd name="T0" fmla="*/ 0 w 8"/>
                <a:gd name="T1" fmla="*/ 0 h 4"/>
                <a:gd name="T2" fmla="*/ 313 w 8"/>
                <a:gd name="T3" fmla="*/ 228 h 4"/>
                <a:gd name="T4" fmla="*/ 0 60000 65536"/>
                <a:gd name="T5" fmla="*/ 0 60000 65536"/>
                <a:gd name="T6" fmla="*/ 0 w 8"/>
                <a:gd name="T7" fmla="*/ 0 h 4"/>
                <a:gd name="T8" fmla="*/ 8 w 8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4">
                  <a:moveTo>
                    <a:pt x="0" y="0"/>
                  </a:moveTo>
                  <a:cubicBezTo>
                    <a:pt x="2" y="2"/>
                    <a:pt x="5" y="3"/>
                    <a:pt x="8" y="4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1" name="Freeform 506"/>
            <p:cNvSpPr>
              <a:spLocks/>
            </p:cNvSpPr>
            <p:nvPr/>
          </p:nvSpPr>
          <p:spPr bwMode="auto">
            <a:xfrm>
              <a:off x="2426" y="2955"/>
              <a:ext cx="3" cy="18"/>
            </a:xfrm>
            <a:custGeom>
              <a:avLst/>
              <a:gdLst>
                <a:gd name="T0" fmla="*/ 0 w 1"/>
                <a:gd name="T1" fmla="*/ 0 h 7"/>
                <a:gd name="T2" fmla="*/ 81 w 1"/>
                <a:gd name="T3" fmla="*/ 303 h 7"/>
                <a:gd name="T4" fmla="*/ 0 60000 65536"/>
                <a:gd name="T5" fmla="*/ 0 60000 65536"/>
                <a:gd name="T6" fmla="*/ 0 w 1"/>
                <a:gd name="T7" fmla="*/ 0 h 7"/>
                <a:gd name="T8" fmla="*/ 1 w 1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">
                  <a:moveTo>
                    <a:pt x="0" y="0"/>
                  </a:moveTo>
                  <a:cubicBezTo>
                    <a:pt x="1" y="2"/>
                    <a:pt x="1" y="5"/>
                    <a:pt x="1" y="7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2" name="Freeform 507"/>
            <p:cNvSpPr>
              <a:spLocks/>
            </p:cNvSpPr>
            <p:nvPr/>
          </p:nvSpPr>
          <p:spPr bwMode="auto">
            <a:xfrm>
              <a:off x="2289" y="2968"/>
              <a:ext cx="2" cy="13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229 h 5"/>
                <a:gd name="T4" fmla="*/ 0 60000 65536"/>
                <a:gd name="T5" fmla="*/ 0 60000 65536"/>
                <a:gd name="T6" fmla="*/ 0 w 1"/>
                <a:gd name="T7" fmla="*/ 0 h 5"/>
                <a:gd name="T8" fmla="*/ 1 w 1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">
                  <a:moveTo>
                    <a:pt x="0" y="0"/>
                  </a:moveTo>
                  <a:cubicBezTo>
                    <a:pt x="1" y="2"/>
                    <a:pt x="1" y="4"/>
                    <a:pt x="0" y="5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3" name="Freeform 508"/>
            <p:cNvSpPr>
              <a:spLocks/>
            </p:cNvSpPr>
            <p:nvPr/>
          </p:nvSpPr>
          <p:spPr bwMode="auto">
            <a:xfrm>
              <a:off x="3201" y="2928"/>
              <a:ext cx="43" cy="35"/>
            </a:xfrm>
            <a:custGeom>
              <a:avLst/>
              <a:gdLst>
                <a:gd name="T0" fmla="*/ 243 w 17"/>
                <a:gd name="T1" fmla="*/ 0 h 13"/>
                <a:gd name="T2" fmla="*/ 51 w 17"/>
                <a:gd name="T3" fmla="*/ 159 h 13"/>
                <a:gd name="T4" fmla="*/ 0 60000 65536"/>
                <a:gd name="T5" fmla="*/ 0 60000 65536"/>
                <a:gd name="T6" fmla="*/ 0 w 17"/>
                <a:gd name="T7" fmla="*/ 0 h 13"/>
                <a:gd name="T8" fmla="*/ 17 w 17"/>
                <a:gd name="T9" fmla="*/ 13 h 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3">
                  <a:moveTo>
                    <a:pt x="6" y="0"/>
                  </a:moveTo>
                  <a:cubicBezTo>
                    <a:pt x="17" y="13"/>
                    <a:pt x="0" y="13"/>
                    <a:pt x="1" y="3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4" name="Freeform 509"/>
            <p:cNvSpPr>
              <a:spLocks/>
            </p:cNvSpPr>
            <p:nvPr/>
          </p:nvSpPr>
          <p:spPr bwMode="auto">
            <a:xfrm>
              <a:off x="3159" y="2944"/>
              <a:ext cx="17" cy="27"/>
            </a:xfrm>
            <a:custGeom>
              <a:avLst/>
              <a:gdLst>
                <a:gd name="T0" fmla="*/ 100 w 7"/>
                <a:gd name="T1" fmla="*/ 0 h 10"/>
                <a:gd name="T2" fmla="*/ 100 w 7"/>
                <a:gd name="T3" fmla="*/ 532 h 10"/>
                <a:gd name="T4" fmla="*/ 243 w 7"/>
                <a:gd name="T5" fmla="*/ 103 h 10"/>
                <a:gd name="T6" fmla="*/ 0 60000 65536"/>
                <a:gd name="T7" fmla="*/ 0 60000 65536"/>
                <a:gd name="T8" fmla="*/ 0 60000 65536"/>
                <a:gd name="T9" fmla="*/ 0 w 7"/>
                <a:gd name="T10" fmla="*/ 0 h 10"/>
                <a:gd name="T11" fmla="*/ 7 w 7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0">
                  <a:moveTo>
                    <a:pt x="3" y="0"/>
                  </a:moveTo>
                  <a:cubicBezTo>
                    <a:pt x="2" y="3"/>
                    <a:pt x="0" y="7"/>
                    <a:pt x="3" y="10"/>
                  </a:cubicBezTo>
                  <a:cubicBezTo>
                    <a:pt x="6" y="10"/>
                    <a:pt x="7" y="6"/>
                    <a:pt x="7" y="2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5" name="Freeform 510"/>
            <p:cNvSpPr>
              <a:spLocks/>
            </p:cNvSpPr>
            <p:nvPr/>
          </p:nvSpPr>
          <p:spPr bwMode="auto">
            <a:xfrm>
              <a:off x="3111" y="2771"/>
              <a:ext cx="28" cy="24"/>
            </a:xfrm>
            <a:custGeom>
              <a:avLst/>
              <a:gdLst>
                <a:gd name="T0" fmla="*/ 0 w 11"/>
                <a:gd name="T1" fmla="*/ 149 h 9"/>
                <a:gd name="T2" fmla="*/ 461 w 11"/>
                <a:gd name="T3" fmla="*/ 205 h 9"/>
                <a:gd name="T4" fmla="*/ 0 w 11"/>
                <a:gd name="T5" fmla="*/ 456 h 9"/>
                <a:gd name="T6" fmla="*/ 0 60000 65536"/>
                <a:gd name="T7" fmla="*/ 0 60000 65536"/>
                <a:gd name="T8" fmla="*/ 0 60000 65536"/>
                <a:gd name="T9" fmla="*/ 0 w 11"/>
                <a:gd name="T10" fmla="*/ 0 h 9"/>
                <a:gd name="T11" fmla="*/ 11 w 11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9">
                  <a:moveTo>
                    <a:pt x="0" y="3"/>
                  </a:moveTo>
                  <a:cubicBezTo>
                    <a:pt x="4" y="1"/>
                    <a:pt x="8" y="0"/>
                    <a:pt x="11" y="4"/>
                  </a:cubicBezTo>
                  <a:cubicBezTo>
                    <a:pt x="9" y="8"/>
                    <a:pt x="4" y="7"/>
                    <a:pt x="0" y="9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6" name="Freeform 511"/>
            <p:cNvSpPr>
              <a:spLocks/>
            </p:cNvSpPr>
            <p:nvPr/>
          </p:nvSpPr>
          <p:spPr bwMode="auto">
            <a:xfrm>
              <a:off x="3154" y="2605"/>
              <a:ext cx="2" cy="22"/>
            </a:xfrm>
            <a:custGeom>
              <a:avLst/>
              <a:gdLst>
                <a:gd name="T0" fmla="*/ 16 w 1"/>
                <a:gd name="T1" fmla="*/ 0 h 8"/>
                <a:gd name="T2" fmla="*/ 16 w 1"/>
                <a:gd name="T3" fmla="*/ 454 h 8"/>
                <a:gd name="T4" fmla="*/ 0 60000 65536"/>
                <a:gd name="T5" fmla="*/ 0 60000 65536"/>
                <a:gd name="T6" fmla="*/ 0 w 1"/>
                <a:gd name="T7" fmla="*/ 0 h 8"/>
                <a:gd name="T8" fmla="*/ 1 w 1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8">
                  <a:moveTo>
                    <a:pt x="1" y="0"/>
                  </a:moveTo>
                  <a:cubicBezTo>
                    <a:pt x="0" y="2"/>
                    <a:pt x="0" y="5"/>
                    <a:pt x="1" y="8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7" name="Freeform 512"/>
            <p:cNvSpPr>
              <a:spLocks/>
            </p:cNvSpPr>
            <p:nvPr/>
          </p:nvSpPr>
          <p:spPr bwMode="auto">
            <a:xfrm>
              <a:off x="3126" y="2592"/>
              <a:ext cx="18" cy="3"/>
            </a:xfrm>
            <a:custGeom>
              <a:avLst/>
              <a:gdLst>
                <a:gd name="T0" fmla="*/ 0 w 7"/>
                <a:gd name="T1" fmla="*/ 81 h 1"/>
                <a:gd name="T2" fmla="*/ 303 w 7"/>
                <a:gd name="T3" fmla="*/ 0 h 1"/>
                <a:gd name="T4" fmla="*/ 0 60000 65536"/>
                <a:gd name="T5" fmla="*/ 0 60000 65536"/>
                <a:gd name="T6" fmla="*/ 0 w 7"/>
                <a:gd name="T7" fmla="*/ 0 h 1"/>
                <a:gd name="T8" fmla="*/ 7 w 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1">
                  <a:moveTo>
                    <a:pt x="0" y="1"/>
                  </a:moveTo>
                  <a:cubicBezTo>
                    <a:pt x="2" y="0"/>
                    <a:pt x="5" y="0"/>
                    <a:pt x="7" y="0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8" name="Freeform 513"/>
            <p:cNvSpPr>
              <a:spLocks/>
            </p:cNvSpPr>
            <p:nvPr/>
          </p:nvSpPr>
          <p:spPr bwMode="auto">
            <a:xfrm>
              <a:off x="3379" y="2965"/>
              <a:ext cx="12" cy="3"/>
            </a:xfrm>
            <a:custGeom>
              <a:avLst/>
              <a:gdLst>
                <a:gd name="T0" fmla="*/ 0 w 5"/>
                <a:gd name="T1" fmla="*/ 81 h 1"/>
                <a:gd name="T2" fmla="*/ 168 w 5"/>
                <a:gd name="T3" fmla="*/ 0 h 1"/>
                <a:gd name="T4" fmla="*/ 0 60000 65536"/>
                <a:gd name="T5" fmla="*/ 0 60000 65536"/>
                <a:gd name="T6" fmla="*/ 0 w 5"/>
                <a:gd name="T7" fmla="*/ 0 h 1"/>
                <a:gd name="T8" fmla="*/ 5 w 5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9" name="Freeform 514"/>
            <p:cNvSpPr>
              <a:spLocks/>
            </p:cNvSpPr>
            <p:nvPr/>
          </p:nvSpPr>
          <p:spPr bwMode="auto">
            <a:xfrm>
              <a:off x="3394" y="2984"/>
              <a:ext cx="12" cy="19"/>
            </a:xfrm>
            <a:custGeom>
              <a:avLst/>
              <a:gdLst>
                <a:gd name="T0" fmla="*/ 168 w 5"/>
                <a:gd name="T1" fmla="*/ 0 h 7"/>
                <a:gd name="T2" fmla="*/ 0 w 5"/>
                <a:gd name="T3" fmla="*/ 383 h 7"/>
                <a:gd name="T4" fmla="*/ 0 60000 65536"/>
                <a:gd name="T5" fmla="*/ 0 60000 65536"/>
                <a:gd name="T6" fmla="*/ 0 w 5"/>
                <a:gd name="T7" fmla="*/ 0 h 7"/>
                <a:gd name="T8" fmla="*/ 5 w 5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7">
                  <a:moveTo>
                    <a:pt x="5" y="0"/>
                  </a:moveTo>
                  <a:cubicBezTo>
                    <a:pt x="3" y="2"/>
                    <a:pt x="1" y="4"/>
                    <a:pt x="0" y="7"/>
                  </a:cubicBezTo>
                </a:path>
              </a:pathLst>
            </a:custGeom>
            <a:noFill/>
            <a:ln w="15875" cap="flat">
              <a:solidFill>
                <a:srgbClr val="D7AA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0" name="Freeform 515"/>
            <p:cNvSpPr>
              <a:spLocks/>
            </p:cNvSpPr>
            <p:nvPr/>
          </p:nvSpPr>
          <p:spPr bwMode="auto">
            <a:xfrm>
              <a:off x="2681" y="1605"/>
              <a:ext cx="40" cy="35"/>
            </a:xfrm>
            <a:custGeom>
              <a:avLst/>
              <a:gdLst>
                <a:gd name="T0" fmla="*/ 625 w 16"/>
                <a:gd name="T1" fmla="*/ 312 h 13"/>
                <a:gd name="T2" fmla="*/ 575 w 16"/>
                <a:gd name="T3" fmla="*/ 625 h 13"/>
                <a:gd name="T4" fmla="*/ 0 60000 65536"/>
                <a:gd name="T5" fmla="*/ 0 60000 65536"/>
                <a:gd name="T6" fmla="*/ 0 w 16"/>
                <a:gd name="T7" fmla="*/ 0 h 13"/>
                <a:gd name="T8" fmla="*/ 16 w 16"/>
                <a:gd name="T9" fmla="*/ 13 h 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" h="13">
                  <a:moveTo>
                    <a:pt x="16" y="6"/>
                  </a:moveTo>
                  <a:cubicBezTo>
                    <a:pt x="5" y="0"/>
                    <a:pt x="0" y="13"/>
                    <a:pt x="15" y="12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1" name="Freeform 516"/>
            <p:cNvSpPr>
              <a:spLocks/>
            </p:cNvSpPr>
            <p:nvPr/>
          </p:nvSpPr>
          <p:spPr bwMode="auto">
            <a:xfrm>
              <a:off x="3036" y="1603"/>
              <a:ext cx="53" cy="53"/>
            </a:xfrm>
            <a:custGeom>
              <a:avLst/>
              <a:gdLst>
                <a:gd name="T0" fmla="*/ 853 w 21"/>
                <a:gd name="T1" fmla="*/ 541 h 20"/>
                <a:gd name="T2" fmla="*/ 803 w 21"/>
                <a:gd name="T3" fmla="*/ 893 h 20"/>
                <a:gd name="T4" fmla="*/ 0 60000 65536"/>
                <a:gd name="T5" fmla="*/ 0 60000 65536"/>
                <a:gd name="T6" fmla="*/ 0 w 21"/>
                <a:gd name="T7" fmla="*/ 0 h 20"/>
                <a:gd name="T8" fmla="*/ 21 w 21"/>
                <a:gd name="T9" fmla="*/ 20 h 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" h="20">
                  <a:moveTo>
                    <a:pt x="21" y="11"/>
                  </a:moveTo>
                  <a:cubicBezTo>
                    <a:pt x="11" y="0"/>
                    <a:pt x="0" y="20"/>
                    <a:pt x="20" y="18"/>
                  </a:cubicBezTo>
                </a:path>
              </a:pathLst>
            </a:custGeom>
            <a:noFill/>
            <a:ln w="15875" cap="flat">
              <a:solidFill>
                <a:srgbClr val="E1C0C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87" name="Group 68"/>
          <p:cNvGrpSpPr>
            <a:grpSpLocks/>
          </p:cNvGrpSpPr>
          <p:nvPr/>
        </p:nvGrpSpPr>
        <p:grpSpPr bwMode="auto">
          <a:xfrm>
            <a:off x="1854200" y="1268194"/>
            <a:ext cx="636587" cy="569912"/>
            <a:chOff x="2040" y="1339"/>
            <a:chExt cx="1634" cy="1634"/>
          </a:xfrm>
        </p:grpSpPr>
        <p:sp>
          <p:nvSpPr>
            <p:cNvPr id="116" name="Freeform 5"/>
            <p:cNvSpPr>
              <a:spLocks noEditPoints="1"/>
            </p:cNvSpPr>
            <p:nvPr/>
          </p:nvSpPr>
          <p:spPr bwMode="auto">
            <a:xfrm>
              <a:off x="2040" y="1339"/>
              <a:ext cx="1634" cy="1634"/>
            </a:xfrm>
            <a:custGeom>
              <a:avLst/>
              <a:gdLst>
                <a:gd name="T0" fmla="*/ 23303 w 654"/>
                <a:gd name="T1" fmla="*/ 13181 h 613"/>
                <a:gd name="T2" fmla="*/ 21429 w 654"/>
                <a:gd name="T3" fmla="*/ 909 h 613"/>
                <a:gd name="T4" fmla="*/ 16250 w 654"/>
                <a:gd name="T5" fmla="*/ 3241 h 613"/>
                <a:gd name="T6" fmla="*/ 6736 w 654"/>
                <a:gd name="T7" fmla="*/ 1421 h 613"/>
                <a:gd name="T8" fmla="*/ 4557 w 654"/>
                <a:gd name="T9" fmla="*/ 5550 h 613"/>
                <a:gd name="T10" fmla="*/ 3121 w 654"/>
                <a:gd name="T11" fmla="*/ 6062 h 613"/>
                <a:gd name="T12" fmla="*/ 1479 w 654"/>
                <a:gd name="T13" fmla="*/ 15396 h 613"/>
                <a:gd name="T14" fmla="*/ 2528 w 654"/>
                <a:gd name="T15" fmla="*/ 23185 h 613"/>
                <a:gd name="T16" fmla="*/ 8452 w 654"/>
                <a:gd name="T17" fmla="*/ 27917 h 613"/>
                <a:gd name="T18" fmla="*/ 8845 w 654"/>
                <a:gd name="T19" fmla="*/ 28122 h 613"/>
                <a:gd name="T20" fmla="*/ 15426 w 654"/>
                <a:gd name="T21" fmla="*/ 27312 h 613"/>
                <a:gd name="T22" fmla="*/ 20850 w 654"/>
                <a:gd name="T23" fmla="*/ 30134 h 613"/>
                <a:gd name="T24" fmla="*/ 25250 w 654"/>
                <a:gd name="T25" fmla="*/ 24585 h 613"/>
                <a:gd name="T26" fmla="*/ 6424 w 654"/>
                <a:gd name="T27" fmla="*/ 14282 h 613"/>
                <a:gd name="T28" fmla="*/ 4837 w 654"/>
                <a:gd name="T29" fmla="*/ 14885 h 613"/>
                <a:gd name="T30" fmla="*/ 5069 w 654"/>
                <a:gd name="T31" fmla="*/ 11518 h 613"/>
                <a:gd name="T32" fmla="*/ 5799 w 654"/>
                <a:gd name="T33" fmla="*/ 13485 h 613"/>
                <a:gd name="T34" fmla="*/ 6424 w 654"/>
                <a:gd name="T35" fmla="*/ 14282 h 613"/>
                <a:gd name="T36" fmla="*/ 7360 w 654"/>
                <a:gd name="T37" fmla="*/ 8583 h 613"/>
                <a:gd name="T38" fmla="*/ 9469 w 654"/>
                <a:gd name="T39" fmla="*/ 9244 h 613"/>
                <a:gd name="T40" fmla="*/ 10636 w 654"/>
                <a:gd name="T41" fmla="*/ 24491 h 613"/>
                <a:gd name="T42" fmla="*/ 9594 w 654"/>
                <a:gd name="T43" fmla="*/ 21458 h 613"/>
                <a:gd name="T44" fmla="*/ 12635 w 654"/>
                <a:gd name="T45" fmla="*/ 23676 h 613"/>
                <a:gd name="T46" fmla="*/ 13397 w 654"/>
                <a:gd name="T47" fmla="*/ 18579 h 613"/>
                <a:gd name="T48" fmla="*/ 9594 w 654"/>
                <a:gd name="T49" fmla="*/ 14885 h 613"/>
                <a:gd name="T50" fmla="*/ 11336 w 654"/>
                <a:gd name="T51" fmla="*/ 13123 h 613"/>
                <a:gd name="T52" fmla="*/ 12118 w 654"/>
                <a:gd name="T53" fmla="*/ 15945 h 613"/>
                <a:gd name="T54" fmla="*/ 13397 w 654"/>
                <a:gd name="T55" fmla="*/ 18579 h 613"/>
                <a:gd name="T56" fmla="*/ 14694 w 654"/>
                <a:gd name="T57" fmla="*/ 10758 h 613"/>
                <a:gd name="T58" fmla="*/ 14259 w 654"/>
                <a:gd name="T59" fmla="*/ 9087 h 613"/>
                <a:gd name="T60" fmla="*/ 15938 w 654"/>
                <a:gd name="T61" fmla="*/ 7765 h 613"/>
                <a:gd name="T62" fmla="*/ 14726 w 654"/>
                <a:gd name="T63" fmla="*/ 10609 h 613"/>
                <a:gd name="T64" fmla="*/ 15863 w 654"/>
                <a:gd name="T65" fmla="*/ 23369 h 613"/>
                <a:gd name="T66" fmla="*/ 17922 w 654"/>
                <a:gd name="T67" fmla="*/ 23127 h 613"/>
                <a:gd name="T68" fmla="*/ 17372 w 654"/>
                <a:gd name="T69" fmla="*/ 23468 h 613"/>
                <a:gd name="T70" fmla="*/ 15780 w 654"/>
                <a:gd name="T71" fmla="*/ 14999 h 613"/>
                <a:gd name="T72" fmla="*/ 19920 w 654"/>
                <a:gd name="T73" fmla="*/ 14850 h 6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4"/>
                <a:gd name="T112" fmla="*/ 0 h 613"/>
                <a:gd name="T113" fmla="*/ 654 w 654"/>
                <a:gd name="T114" fmla="*/ 613 h 6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4" h="613">
                  <a:moveTo>
                    <a:pt x="564" y="333"/>
                  </a:moveTo>
                  <a:cubicBezTo>
                    <a:pt x="571" y="323"/>
                    <a:pt x="586" y="296"/>
                    <a:pt x="598" y="261"/>
                  </a:cubicBezTo>
                  <a:cubicBezTo>
                    <a:pt x="609" y="223"/>
                    <a:pt x="613" y="151"/>
                    <a:pt x="622" y="112"/>
                  </a:cubicBezTo>
                  <a:cubicBezTo>
                    <a:pt x="632" y="66"/>
                    <a:pt x="592" y="11"/>
                    <a:pt x="550" y="18"/>
                  </a:cubicBezTo>
                  <a:cubicBezTo>
                    <a:pt x="507" y="25"/>
                    <a:pt x="482" y="39"/>
                    <a:pt x="488" y="103"/>
                  </a:cubicBezTo>
                  <a:cubicBezTo>
                    <a:pt x="476" y="74"/>
                    <a:pt x="452" y="47"/>
                    <a:pt x="417" y="64"/>
                  </a:cubicBezTo>
                  <a:cubicBezTo>
                    <a:pt x="381" y="81"/>
                    <a:pt x="337" y="104"/>
                    <a:pt x="300" y="109"/>
                  </a:cubicBezTo>
                  <a:cubicBezTo>
                    <a:pt x="263" y="113"/>
                    <a:pt x="174" y="120"/>
                    <a:pt x="173" y="28"/>
                  </a:cubicBezTo>
                  <a:cubicBezTo>
                    <a:pt x="172" y="9"/>
                    <a:pt x="104" y="0"/>
                    <a:pt x="101" y="32"/>
                  </a:cubicBezTo>
                  <a:cubicBezTo>
                    <a:pt x="97" y="64"/>
                    <a:pt x="103" y="97"/>
                    <a:pt x="117" y="110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06" y="111"/>
                    <a:pt x="93" y="114"/>
                    <a:pt x="80" y="120"/>
                  </a:cubicBezTo>
                  <a:cubicBezTo>
                    <a:pt x="40" y="141"/>
                    <a:pt x="26" y="176"/>
                    <a:pt x="38" y="216"/>
                  </a:cubicBezTo>
                  <a:cubicBezTo>
                    <a:pt x="50" y="256"/>
                    <a:pt x="56" y="264"/>
                    <a:pt x="38" y="305"/>
                  </a:cubicBezTo>
                  <a:cubicBezTo>
                    <a:pt x="20" y="346"/>
                    <a:pt x="0" y="439"/>
                    <a:pt x="89" y="425"/>
                  </a:cubicBezTo>
                  <a:cubicBezTo>
                    <a:pt x="81" y="437"/>
                    <a:pt x="71" y="450"/>
                    <a:pt x="65" y="459"/>
                  </a:cubicBezTo>
                  <a:cubicBezTo>
                    <a:pt x="44" y="482"/>
                    <a:pt x="33" y="583"/>
                    <a:pt x="125" y="586"/>
                  </a:cubicBezTo>
                  <a:cubicBezTo>
                    <a:pt x="184" y="589"/>
                    <a:pt x="217" y="553"/>
                    <a:pt x="217" y="553"/>
                  </a:cubicBezTo>
                  <a:cubicBezTo>
                    <a:pt x="217" y="553"/>
                    <a:pt x="217" y="553"/>
                    <a:pt x="217" y="553"/>
                  </a:cubicBezTo>
                  <a:cubicBezTo>
                    <a:pt x="220" y="554"/>
                    <a:pt x="223" y="555"/>
                    <a:pt x="227" y="557"/>
                  </a:cubicBezTo>
                  <a:cubicBezTo>
                    <a:pt x="279" y="573"/>
                    <a:pt x="322" y="562"/>
                    <a:pt x="342" y="551"/>
                  </a:cubicBezTo>
                  <a:cubicBezTo>
                    <a:pt x="361" y="541"/>
                    <a:pt x="374" y="536"/>
                    <a:pt x="396" y="541"/>
                  </a:cubicBezTo>
                  <a:cubicBezTo>
                    <a:pt x="418" y="545"/>
                    <a:pt x="474" y="559"/>
                    <a:pt x="495" y="524"/>
                  </a:cubicBezTo>
                  <a:cubicBezTo>
                    <a:pt x="492" y="540"/>
                    <a:pt x="502" y="579"/>
                    <a:pt x="535" y="597"/>
                  </a:cubicBezTo>
                  <a:cubicBezTo>
                    <a:pt x="562" y="613"/>
                    <a:pt x="610" y="609"/>
                    <a:pt x="634" y="553"/>
                  </a:cubicBezTo>
                  <a:cubicBezTo>
                    <a:pt x="642" y="533"/>
                    <a:pt x="646" y="509"/>
                    <a:pt x="648" y="487"/>
                  </a:cubicBezTo>
                  <a:cubicBezTo>
                    <a:pt x="654" y="429"/>
                    <a:pt x="636" y="320"/>
                    <a:pt x="564" y="333"/>
                  </a:cubicBezTo>
                  <a:close/>
                  <a:moveTo>
                    <a:pt x="165" y="283"/>
                  </a:moveTo>
                  <a:cubicBezTo>
                    <a:pt x="148" y="282"/>
                    <a:pt x="135" y="287"/>
                    <a:pt x="124" y="295"/>
                  </a:cubicBezTo>
                  <a:cubicBezTo>
                    <a:pt x="124" y="295"/>
                    <a:pt x="124" y="295"/>
                    <a:pt x="124" y="295"/>
                  </a:cubicBezTo>
                  <a:cubicBezTo>
                    <a:pt x="124" y="295"/>
                    <a:pt x="128" y="281"/>
                    <a:pt x="131" y="267"/>
                  </a:cubicBezTo>
                  <a:cubicBezTo>
                    <a:pt x="134" y="254"/>
                    <a:pt x="130" y="241"/>
                    <a:pt x="130" y="228"/>
                  </a:cubicBezTo>
                  <a:cubicBezTo>
                    <a:pt x="131" y="227"/>
                    <a:pt x="131" y="227"/>
                    <a:pt x="131" y="227"/>
                  </a:cubicBezTo>
                  <a:cubicBezTo>
                    <a:pt x="138" y="243"/>
                    <a:pt x="145" y="259"/>
                    <a:pt x="149" y="267"/>
                  </a:cubicBezTo>
                  <a:cubicBezTo>
                    <a:pt x="152" y="273"/>
                    <a:pt x="158" y="279"/>
                    <a:pt x="166" y="283"/>
                  </a:cubicBezTo>
                  <a:lnTo>
                    <a:pt x="165" y="283"/>
                  </a:lnTo>
                  <a:close/>
                  <a:moveTo>
                    <a:pt x="213" y="206"/>
                  </a:moveTo>
                  <a:cubicBezTo>
                    <a:pt x="201" y="205"/>
                    <a:pt x="198" y="192"/>
                    <a:pt x="189" y="170"/>
                  </a:cubicBezTo>
                  <a:cubicBezTo>
                    <a:pt x="190" y="171"/>
                    <a:pt x="190" y="171"/>
                    <a:pt x="190" y="171"/>
                  </a:cubicBezTo>
                  <a:cubicBezTo>
                    <a:pt x="199" y="185"/>
                    <a:pt x="223" y="195"/>
                    <a:pt x="243" y="183"/>
                  </a:cubicBezTo>
                  <a:cubicBezTo>
                    <a:pt x="236" y="196"/>
                    <a:pt x="228" y="208"/>
                    <a:pt x="213" y="206"/>
                  </a:cubicBezTo>
                  <a:close/>
                  <a:moveTo>
                    <a:pt x="273" y="485"/>
                  </a:moveTo>
                  <a:cubicBezTo>
                    <a:pt x="253" y="482"/>
                    <a:pt x="252" y="454"/>
                    <a:pt x="245" y="425"/>
                  </a:cubicBezTo>
                  <a:cubicBezTo>
                    <a:pt x="246" y="425"/>
                    <a:pt x="246" y="425"/>
                    <a:pt x="246" y="425"/>
                  </a:cubicBezTo>
                  <a:cubicBezTo>
                    <a:pt x="258" y="453"/>
                    <a:pt x="275" y="476"/>
                    <a:pt x="323" y="469"/>
                  </a:cubicBezTo>
                  <a:cubicBezTo>
                    <a:pt x="324" y="469"/>
                    <a:pt x="324" y="469"/>
                    <a:pt x="324" y="469"/>
                  </a:cubicBezTo>
                  <a:cubicBezTo>
                    <a:pt x="309" y="479"/>
                    <a:pt x="292" y="488"/>
                    <a:pt x="273" y="485"/>
                  </a:cubicBezTo>
                  <a:close/>
                  <a:moveTo>
                    <a:pt x="344" y="368"/>
                  </a:moveTo>
                  <a:cubicBezTo>
                    <a:pt x="344" y="368"/>
                    <a:pt x="333" y="371"/>
                    <a:pt x="313" y="359"/>
                  </a:cubicBezTo>
                  <a:cubicBezTo>
                    <a:pt x="292" y="347"/>
                    <a:pt x="270" y="304"/>
                    <a:pt x="246" y="295"/>
                  </a:cubicBezTo>
                  <a:cubicBezTo>
                    <a:pt x="245" y="294"/>
                    <a:pt x="245" y="294"/>
                    <a:pt x="245" y="294"/>
                  </a:cubicBezTo>
                  <a:cubicBezTo>
                    <a:pt x="271" y="289"/>
                    <a:pt x="285" y="271"/>
                    <a:pt x="291" y="260"/>
                  </a:cubicBezTo>
                  <a:cubicBezTo>
                    <a:pt x="291" y="259"/>
                    <a:pt x="291" y="259"/>
                    <a:pt x="291" y="259"/>
                  </a:cubicBezTo>
                  <a:cubicBezTo>
                    <a:pt x="293" y="276"/>
                    <a:pt x="299" y="294"/>
                    <a:pt x="311" y="316"/>
                  </a:cubicBezTo>
                  <a:cubicBezTo>
                    <a:pt x="323" y="337"/>
                    <a:pt x="333" y="354"/>
                    <a:pt x="346" y="368"/>
                  </a:cubicBezTo>
                  <a:lnTo>
                    <a:pt x="344" y="368"/>
                  </a:lnTo>
                  <a:close/>
                  <a:moveTo>
                    <a:pt x="378" y="210"/>
                  </a:moveTo>
                  <a:cubicBezTo>
                    <a:pt x="377" y="213"/>
                    <a:pt x="377" y="213"/>
                    <a:pt x="377" y="213"/>
                  </a:cubicBezTo>
                  <a:cubicBezTo>
                    <a:pt x="374" y="202"/>
                    <a:pt x="369" y="190"/>
                    <a:pt x="365" y="180"/>
                  </a:cubicBezTo>
                  <a:cubicBezTo>
                    <a:pt x="366" y="180"/>
                    <a:pt x="366" y="180"/>
                    <a:pt x="366" y="180"/>
                  </a:cubicBezTo>
                  <a:cubicBezTo>
                    <a:pt x="374" y="184"/>
                    <a:pt x="393" y="170"/>
                    <a:pt x="404" y="159"/>
                  </a:cubicBezTo>
                  <a:cubicBezTo>
                    <a:pt x="406" y="158"/>
                    <a:pt x="407" y="156"/>
                    <a:pt x="409" y="154"/>
                  </a:cubicBezTo>
                  <a:cubicBezTo>
                    <a:pt x="407" y="156"/>
                    <a:pt x="406" y="157"/>
                    <a:pt x="404" y="159"/>
                  </a:cubicBezTo>
                  <a:cubicBezTo>
                    <a:pt x="391" y="174"/>
                    <a:pt x="378" y="190"/>
                    <a:pt x="378" y="210"/>
                  </a:cubicBezTo>
                  <a:close/>
                  <a:moveTo>
                    <a:pt x="446" y="465"/>
                  </a:moveTo>
                  <a:cubicBezTo>
                    <a:pt x="429" y="470"/>
                    <a:pt x="418" y="468"/>
                    <a:pt x="407" y="463"/>
                  </a:cubicBezTo>
                  <a:cubicBezTo>
                    <a:pt x="408" y="464"/>
                    <a:pt x="408" y="464"/>
                    <a:pt x="408" y="464"/>
                  </a:cubicBezTo>
                  <a:cubicBezTo>
                    <a:pt x="423" y="461"/>
                    <a:pt x="449" y="456"/>
                    <a:pt x="460" y="458"/>
                  </a:cubicBezTo>
                  <a:cubicBezTo>
                    <a:pt x="461" y="458"/>
                    <a:pt x="461" y="458"/>
                    <a:pt x="461" y="458"/>
                  </a:cubicBezTo>
                  <a:cubicBezTo>
                    <a:pt x="456" y="461"/>
                    <a:pt x="451" y="463"/>
                    <a:pt x="446" y="465"/>
                  </a:cubicBezTo>
                  <a:close/>
                  <a:moveTo>
                    <a:pt x="447" y="318"/>
                  </a:moveTo>
                  <a:cubicBezTo>
                    <a:pt x="430" y="317"/>
                    <a:pt x="416" y="310"/>
                    <a:pt x="405" y="297"/>
                  </a:cubicBezTo>
                  <a:cubicBezTo>
                    <a:pt x="405" y="297"/>
                    <a:pt x="405" y="297"/>
                    <a:pt x="405" y="297"/>
                  </a:cubicBezTo>
                  <a:cubicBezTo>
                    <a:pt x="415" y="308"/>
                    <a:pt x="467" y="331"/>
                    <a:pt x="511" y="294"/>
                  </a:cubicBezTo>
                  <a:cubicBezTo>
                    <a:pt x="490" y="316"/>
                    <a:pt x="469" y="320"/>
                    <a:pt x="447" y="318"/>
                  </a:cubicBezTo>
                  <a:close/>
                </a:path>
              </a:pathLst>
            </a:custGeom>
            <a:solidFill>
              <a:srgbClr val="FDD1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7" name="Freeform 6"/>
            <p:cNvSpPr>
              <a:spLocks/>
            </p:cNvSpPr>
            <p:nvPr/>
          </p:nvSpPr>
          <p:spPr bwMode="auto">
            <a:xfrm>
              <a:off x="2652" y="2472"/>
              <a:ext cx="110" cy="160"/>
            </a:xfrm>
            <a:custGeom>
              <a:avLst/>
              <a:gdLst>
                <a:gd name="T0" fmla="*/ 1720 w 44"/>
                <a:gd name="T1" fmla="*/ 2219 h 60"/>
                <a:gd name="T2" fmla="*/ 1720 w 44"/>
                <a:gd name="T3" fmla="*/ 2184 h 60"/>
                <a:gd name="T4" fmla="*/ 45 w 44"/>
                <a:gd name="T5" fmla="*/ 0 h 60"/>
                <a:gd name="T6" fmla="*/ 0 w 44"/>
                <a:gd name="T7" fmla="*/ 0 h 60"/>
                <a:gd name="T8" fmla="*/ 1095 w 44"/>
                <a:gd name="T9" fmla="*/ 3037 h 60"/>
                <a:gd name="T10" fmla="*/ 1720 w 44"/>
                <a:gd name="T11" fmla="*/ 2219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60"/>
                <a:gd name="T20" fmla="*/ 44 w 44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60">
                  <a:moveTo>
                    <a:pt x="44" y="44"/>
                  </a:moveTo>
                  <a:cubicBezTo>
                    <a:pt x="44" y="43"/>
                    <a:pt x="44" y="43"/>
                    <a:pt x="44" y="43"/>
                  </a:cubicBezTo>
                  <a:cubicBezTo>
                    <a:pt x="21" y="38"/>
                    <a:pt x="9" y="2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9"/>
                    <a:pt x="8" y="57"/>
                    <a:pt x="28" y="60"/>
                  </a:cubicBezTo>
                  <a:cubicBezTo>
                    <a:pt x="37" y="56"/>
                    <a:pt x="44" y="44"/>
                    <a:pt x="44" y="44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2397" y="2651"/>
              <a:ext cx="158" cy="210"/>
            </a:xfrm>
            <a:custGeom>
              <a:avLst/>
              <a:gdLst>
                <a:gd name="T0" fmla="*/ 125 w 63"/>
                <a:gd name="T1" fmla="*/ 1350 h 79"/>
                <a:gd name="T2" fmla="*/ 868 w 63"/>
                <a:gd name="T3" fmla="*/ 0 h 79"/>
                <a:gd name="T4" fmla="*/ 1026 w 63"/>
                <a:gd name="T5" fmla="*/ 1236 h 79"/>
                <a:gd name="T6" fmla="*/ 1577 w 63"/>
                <a:gd name="T7" fmla="*/ 2403 h 79"/>
                <a:gd name="T8" fmla="*/ 1893 w 63"/>
                <a:gd name="T9" fmla="*/ 3546 h 79"/>
                <a:gd name="T10" fmla="*/ 943 w 63"/>
                <a:gd name="T11" fmla="*/ 3793 h 79"/>
                <a:gd name="T12" fmla="*/ 0 w 63"/>
                <a:gd name="T13" fmla="*/ 3942 h 79"/>
                <a:gd name="T14" fmla="*/ 913 w 63"/>
                <a:gd name="T15" fmla="*/ 2945 h 79"/>
                <a:gd name="T16" fmla="*/ 396 w 63"/>
                <a:gd name="T17" fmla="*/ 1598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"/>
                <a:gd name="T28" fmla="*/ 0 h 79"/>
                <a:gd name="T29" fmla="*/ 63 w 63"/>
                <a:gd name="T30" fmla="*/ 79 h 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" h="79">
                  <a:moveTo>
                    <a:pt x="3" y="27"/>
                  </a:moveTo>
                  <a:cubicBezTo>
                    <a:pt x="6" y="16"/>
                    <a:pt x="12" y="5"/>
                    <a:pt x="22" y="0"/>
                  </a:cubicBezTo>
                  <a:cubicBezTo>
                    <a:pt x="26" y="6"/>
                    <a:pt x="24" y="18"/>
                    <a:pt x="26" y="25"/>
                  </a:cubicBezTo>
                  <a:cubicBezTo>
                    <a:pt x="29" y="34"/>
                    <a:pt x="34" y="42"/>
                    <a:pt x="40" y="48"/>
                  </a:cubicBezTo>
                  <a:cubicBezTo>
                    <a:pt x="48" y="56"/>
                    <a:pt x="63" y="63"/>
                    <a:pt x="48" y="71"/>
                  </a:cubicBezTo>
                  <a:cubicBezTo>
                    <a:pt x="41" y="74"/>
                    <a:pt x="31" y="75"/>
                    <a:pt x="24" y="76"/>
                  </a:cubicBezTo>
                  <a:cubicBezTo>
                    <a:pt x="16" y="77"/>
                    <a:pt x="8" y="79"/>
                    <a:pt x="0" y="79"/>
                  </a:cubicBezTo>
                  <a:cubicBezTo>
                    <a:pt x="10" y="73"/>
                    <a:pt x="21" y="72"/>
                    <a:pt x="23" y="59"/>
                  </a:cubicBezTo>
                  <a:cubicBezTo>
                    <a:pt x="25" y="48"/>
                    <a:pt x="19" y="39"/>
                    <a:pt x="10" y="32"/>
                  </a:cubicBezTo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9" name="Freeform 8"/>
            <p:cNvSpPr>
              <a:spLocks/>
            </p:cNvSpPr>
            <p:nvPr/>
          </p:nvSpPr>
          <p:spPr bwMode="auto">
            <a:xfrm>
              <a:off x="2517" y="2613"/>
              <a:ext cx="842" cy="254"/>
            </a:xfrm>
            <a:custGeom>
              <a:avLst/>
              <a:gdLst>
                <a:gd name="T0" fmla="*/ 0 w 337"/>
                <a:gd name="T1" fmla="*/ 2444 h 95"/>
                <a:gd name="T2" fmla="*/ 2371 w 337"/>
                <a:gd name="T3" fmla="*/ 4032 h 95"/>
                <a:gd name="T4" fmla="*/ 5769 w 337"/>
                <a:gd name="T5" fmla="*/ 3425 h 95"/>
                <a:gd name="T6" fmla="*/ 8110 w 337"/>
                <a:gd name="T7" fmla="*/ 2866 h 95"/>
                <a:gd name="T8" fmla="*/ 11461 w 337"/>
                <a:gd name="T9" fmla="*/ 2660 h 95"/>
                <a:gd name="T10" fmla="*/ 12043 w 337"/>
                <a:gd name="T11" fmla="*/ 1588 h 95"/>
                <a:gd name="T12" fmla="*/ 13135 w 337"/>
                <a:gd name="T13" fmla="*/ 0 h 95"/>
                <a:gd name="T14" fmla="*/ 11698 w 337"/>
                <a:gd name="T15" fmla="*/ 1588 h 95"/>
                <a:gd name="T16" fmla="*/ 9357 w 337"/>
                <a:gd name="T17" fmla="*/ 2503 h 95"/>
                <a:gd name="T18" fmla="*/ 6349 w 337"/>
                <a:gd name="T19" fmla="*/ 2195 h 95"/>
                <a:gd name="T20" fmla="*/ 0 w 337"/>
                <a:gd name="T21" fmla="*/ 2444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7"/>
                <a:gd name="T34" fmla="*/ 0 h 95"/>
                <a:gd name="T35" fmla="*/ 337 w 337"/>
                <a:gd name="T36" fmla="*/ 95 h 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7" h="95">
                  <a:moveTo>
                    <a:pt x="0" y="48"/>
                  </a:moveTo>
                  <a:cubicBezTo>
                    <a:pt x="10" y="61"/>
                    <a:pt x="29" y="73"/>
                    <a:pt x="61" y="79"/>
                  </a:cubicBezTo>
                  <a:cubicBezTo>
                    <a:pt x="93" y="84"/>
                    <a:pt x="124" y="77"/>
                    <a:pt x="148" y="67"/>
                  </a:cubicBezTo>
                  <a:cubicBezTo>
                    <a:pt x="172" y="56"/>
                    <a:pt x="180" y="49"/>
                    <a:pt x="208" y="56"/>
                  </a:cubicBezTo>
                  <a:cubicBezTo>
                    <a:pt x="236" y="63"/>
                    <a:pt x="273" y="67"/>
                    <a:pt x="294" y="52"/>
                  </a:cubicBezTo>
                  <a:cubicBezTo>
                    <a:pt x="299" y="49"/>
                    <a:pt x="294" y="44"/>
                    <a:pt x="309" y="31"/>
                  </a:cubicBezTo>
                  <a:cubicBezTo>
                    <a:pt x="324" y="19"/>
                    <a:pt x="337" y="8"/>
                    <a:pt x="337" y="0"/>
                  </a:cubicBezTo>
                  <a:cubicBezTo>
                    <a:pt x="335" y="7"/>
                    <a:pt x="313" y="18"/>
                    <a:pt x="300" y="31"/>
                  </a:cubicBezTo>
                  <a:cubicBezTo>
                    <a:pt x="286" y="43"/>
                    <a:pt x="264" y="54"/>
                    <a:pt x="240" y="49"/>
                  </a:cubicBezTo>
                  <a:cubicBezTo>
                    <a:pt x="216" y="45"/>
                    <a:pt x="186" y="37"/>
                    <a:pt x="163" y="43"/>
                  </a:cubicBezTo>
                  <a:cubicBezTo>
                    <a:pt x="140" y="49"/>
                    <a:pt x="63" y="95"/>
                    <a:pt x="0" y="48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0" name="Freeform 9"/>
            <p:cNvSpPr>
              <a:spLocks/>
            </p:cNvSpPr>
            <p:nvPr/>
          </p:nvSpPr>
          <p:spPr bwMode="auto">
            <a:xfrm>
              <a:off x="2844" y="1549"/>
              <a:ext cx="745" cy="859"/>
            </a:xfrm>
            <a:custGeom>
              <a:avLst/>
              <a:gdLst>
                <a:gd name="T0" fmla="*/ 11483 w 298"/>
                <a:gd name="T1" fmla="*/ 0 h 322"/>
                <a:gd name="T2" fmla="*/ 11170 w 298"/>
                <a:gd name="T3" fmla="*/ 4255 h 322"/>
                <a:gd name="T4" fmla="*/ 7658 w 298"/>
                <a:gd name="T5" fmla="*/ 14731 h 322"/>
                <a:gd name="T6" fmla="*/ 3283 w 298"/>
                <a:gd name="T7" fmla="*/ 15913 h 322"/>
                <a:gd name="T8" fmla="*/ 0 w 298"/>
                <a:gd name="T9" fmla="*/ 12362 h 322"/>
                <a:gd name="T10" fmla="*/ 3700 w 298"/>
                <a:gd name="T11" fmla="*/ 15457 h 322"/>
                <a:gd name="T12" fmla="*/ 9145 w 298"/>
                <a:gd name="T13" fmla="*/ 11693 h 322"/>
                <a:gd name="T14" fmla="*/ 10938 w 298"/>
                <a:gd name="T15" fmla="*/ 4199 h 322"/>
                <a:gd name="T16" fmla="*/ 11483 w 298"/>
                <a:gd name="T17" fmla="*/ 0 h 3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8"/>
                <a:gd name="T28" fmla="*/ 0 h 322"/>
                <a:gd name="T29" fmla="*/ 298 w 298"/>
                <a:gd name="T30" fmla="*/ 322 h 3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8" h="322">
                  <a:moveTo>
                    <a:pt x="294" y="0"/>
                  </a:moveTo>
                  <a:cubicBezTo>
                    <a:pt x="298" y="17"/>
                    <a:pt x="290" y="53"/>
                    <a:pt x="286" y="84"/>
                  </a:cubicBezTo>
                  <a:cubicBezTo>
                    <a:pt x="283" y="114"/>
                    <a:pt x="273" y="236"/>
                    <a:pt x="196" y="291"/>
                  </a:cubicBezTo>
                  <a:cubicBezTo>
                    <a:pt x="163" y="312"/>
                    <a:pt x="129" y="322"/>
                    <a:pt x="84" y="314"/>
                  </a:cubicBezTo>
                  <a:cubicBezTo>
                    <a:pt x="38" y="305"/>
                    <a:pt x="10" y="266"/>
                    <a:pt x="0" y="244"/>
                  </a:cubicBezTo>
                  <a:cubicBezTo>
                    <a:pt x="10" y="262"/>
                    <a:pt x="52" y="302"/>
                    <a:pt x="95" y="305"/>
                  </a:cubicBezTo>
                  <a:cubicBezTo>
                    <a:pt x="139" y="309"/>
                    <a:pt x="203" y="290"/>
                    <a:pt x="234" y="231"/>
                  </a:cubicBezTo>
                  <a:cubicBezTo>
                    <a:pt x="266" y="173"/>
                    <a:pt x="274" y="116"/>
                    <a:pt x="280" y="83"/>
                  </a:cubicBezTo>
                  <a:cubicBezTo>
                    <a:pt x="285" y="50"/>
                    <a:pt x="297" y="18"/>
                    <a:pt x="294" y="0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1" name="Freeform 10"/>
            <p:cNvSpPr>
              <a:spLocks/>
            </p:cNvSpPr>
            <p:nvPr/>
          </p:nvSpPr>
          <p:spPr bwMode="auto">
            <a:xfrm>
              <a:off x="3097" y="1637"/>
              <a:ext cx="330" cy="536"/>
            </a:xfrm>
            <a:custGeom>
              <a:avLst/>
              <a:gdLst>
                <a:gd name="T0" fmla="*/ 5158 w 132"/>
                <a:gd name="T1" fmla="*/ 0 h 201"/>
                <a:gd name="T2" fmla="*/ 5045 w 132"/>
                <a:gd name="T3" fmla="*/ 1912 h 201"/>
                <a:gd name="T4" fmla="*/ 2813 w 132"/>
                <a:gd name="T5" fmla="*/ 9408 h 201"/>
                <a:gd name="T6" fmla="*/ 0 w 132"/>
                <a:gd name="T7" fmla="*/ 9557 h 201"/>
                <a:gd name="T8" fmla="*/ 3200 w 132"/>
                <a:gd name="T9" fmla="*/ 8043 h 201"/>
                <a:gd name="T10" fmla="*/ 4763 w 132"/>
                <a:gd name="T11" fmla="*/ 2275 h 201"/>
                <a:gd name="T12" fmla="*/ 5158 w 132"/>
                <a:gd name="T13" fmla="*/ 0 h 2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201"/>
                <a:gd name="T23" fmla="*/ 132 w 132"/>
                <a:gd name="T24" fmla="*/ 201 h 2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201">
                  <a:moveTo>
                    <a:pt x="132" y="0"/>
                  </a:moveTo>
                  <a:cubicBezTo>
                    <a:pt x="127" y="11"/>
                    <a:pt x="127" y="19"/>
                    <a:pt x="129" y="38"/>
                  </a:cubicBezTo>
                  <a:cubicBezTo>
                    <a:pt x="132" y="58"/>
                    <a:pt x="123" y="147"/>
                    <a:pt x="72" y="186"/>
                  </a:cubicBezTo>
                  <a:cubicBezTo>
                    <a:pt x="52" y="197"/>
                    <a:pt x="17" y="201"/>
                    <a:pt x="0" y="189"/>
                  </a:cubicBezTo>
                  <a:cubicBezTo>
                    <a:pt x="14" y="191"/>
                    <a:pt x="56" y="194"/>
                    <a:pt x="82" y="159"/>
                  </a:cubicBezTo>
                  <a:cubicBezTo>
                    <a:pt x="109" y="124"/>
                    <a:pt x="121" y="72"/>
                    <a:pt x="122" y="45"/>
                  </a:cubicBezTo>
                  <a:cubicBezTo>
                    <a:pt x="123" y="19"/>
                    <a:pt x="126" y="5"/>
                    <a:pt x="132" y="0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3384" y="2357"/>
              <a:ext cx="288" cy="611"/>
            </a:xfrm>
            <a:custGeom>
              <a:avLst/>
              <a:gdLst>
                <a:gd name="T0" fmla="*/ 3581 w 115"/>
                <a:gd name="T1" fmla="*/ 0 h 229"/>
                <a:gd name="T2" fmla="*/ 3739 w 115"/>
                <a:gd name="T3" fmla="*/ 7866 h 229"/>
                <a:gd name="T4" fmla="*/ 0 w 115"/>
                <a:gd name="T5" fmla="*/ 10635 h 229"/>
                <a:gd name="T6" fmla="*/ 3186 w 115"/>
                <a:gd name="T7" fmla="*/ 8471 h 229"/>
                <a:gd name="T8" fmla="*/ 3581 w 115"/>
                <a:gd name="T9" fmla="*/ 0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229"/>
                <a:gd name="T17" fmla="*/ 115 w 115"/>
                <a:gd name="T18" fmla="*/ 229 h 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229">
                  <a:moveTo>
                    <a:pt x="91" y="0"/>
                  </a:moveTo>
                  <a:cubicBezTo>
                    <a:pt x="99" y="18"/>
                    <a:pt x="115" y="96"/>
                    <a:pt x="95" y="155"/>
                  </a:cubicBezTo>
                  <a:cubicBezTo>
                    <a:pt x="75" y="213"/>
                    <a:pt x="40" y="229"/>
                    <a:pt x="0" y="210"/>
                  </a:cubicBezTo>
                  <a:cubicBezTo>
                    <a:pt x="14" y="213"/>
                    <a:pt x="59" y="220"/>
                    <a:pt x="81" y="167"/>
                  </a:cubicBezTo>
                  <a:cubicBezTo>
                    <a:pt x="103" y="114"/>
                    <a:pt x="103" y="23"/>
                    <a:pt x="91" y="0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3" name="Freeform 12"/>
            <p:cNvSpPr>
              <a:spLocks/>
            </p:cNvSpPr>
            <p:nvPr/>
          </p:nvSpPr>
          <p:spPr bwMode="auto">
            <a:xfrm>
              <a:off x="2257" y="2221"/>
              <a:ext cx="1195" cy="371"/>
            </a:xfrm>
            <a:custGeom>
              <a:avLst/>
              <a:gdLst>
                <a:gd name="T0" fmla="*/ 1533 w 478"/>
                <a:gd name="T1" fmla="*/ 1732 h 139"/>
                <a:gd name="T2" fmla="*/ 5783 w 478"/>
                <a:gd name="T3" fmla="*/ 1767 h 139"/>
                <a:gd name="T4" fmla="*/ 8208 w 478"/>
                <a:gd name="T5" fmla="*/ 5434 h 139"/>
                <a:gd name="T6" fmla="*/ 10625 w 478"/>
                <a:gd name="T7" fmla="*/ 5173 h 139"/>
                <a:gd name="T8" fmla="*/ 13050 w 478"/>
                <a:gd name="T9" fmla="*/ 5592 h 139"/>
                <a:gd name="T10" fmla="*/ 16250 w 478"/>
                <a:gd name="T11" fmla="*/ 4260 h 139"/>
                <a:gd name="T12" fmla="*/ 18675 w 478"/>
                <a:gd name="T13" fmla="*/ 4110 h 139"/>
                <a:gd name="T14" fmla="*/ 14688 w 478"/>
                <a:gd name="T15" fmla="*/ 6083 h 139"/>
                <a:gd name="T16" fmla="*/ 12938 w 478"/>
                <a:gd name="T17" fmla="*/ 6232 h 139"/>
                <a:gd name="T18" fmla="*/ 11220 w 478"/>
                <a:gd name="T19" fmla="*/ 5835 h 139"/>
                <a:gd name="T20" fmla="*/ 9033 w 478"/>
                <a:gd name="T21" fmla="*/ 6697 h 139"/>
                <a:gd name="T22" fmla="*/ 6533 w 478"/>
                <a:gd name="T23" fmla="*/ 5023 h 139"/>
                <a:gd name="T24" fmla="*/ 4063 w 478"/>
                <a:gd name="T25" fmla="*/ 969 h 139"/>
                <a:gd name="T26" fmla="*/ 0 w 478"/>
                <a:gd name="T27" fmla="*/ 4316 h 139"/>
                <a:gd name="T28" fmla="*/ 1533 w 478"/>
                <a:gd name="T29" fmla="*/ 1732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8"/>
                <a:gd name="T46" fmla="*/ 0 h 139"/>
                <a:gd name="T47" fmla="*/ 478 w 478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8" h="139">
                  <a:moveTo>
                    <a:pt x="39" y="34"/>
                  </a:moveTo>
                  <a:cubicBezTo>
                    <a:pt x="82" y="0"/>
                    <a:pt x="111" y="11"/>
                    <a:pt x="148" y="35"/>
                  </a:cubicBezTo>
                  <a:cubicBezTo>
                    <a:pt x="185" y="60"/>
                    <a:pt x="191" y="97"/>
                    <a:pt x="210" y="107"/>
                  </a:cubicBezTo>
                  <a:cubicBezTo>
                    <a:pt x="229" y="118"/>
                    <a:pt x="237" y="102"/>
                    <a:pt x="272" y="102"/>
                  </a:cubicBezTo>
                  <a:cubicBezTo>
                    <a:pt x="307" y="102"/>
                    <a:pt x="314" y="108"/>
                    <a:pt x="334" y="110"/>
                  </a:cubicBezTo>
                  <a:cubicBezTo>
                    <a:pt x="354" y="112"/>
                    <a:pt x="390" y="95"/>
                    <a:pt x="416" y="84"/>
                  </a:cubicBezTo>
                  <a:cubicBezTo>
                    <a:pt x="443" y="72"/>
                    <a:pt x="466" y="69"/>
                    <a:pt x="478" y="81"/>
                  </a:cubicBezTo>
                  <a:cubicBezTo>
                    <a:pt x="447" y="58"/>
                    <a:pt x="383" y="120"/>
                    <a:pt x="376" y="120"/>
                  </a:cubicBezTo>
                  <a:cubicBezTo>
                    <a:pt x="368" y="120"/>
                    <a:pt x="346" y="122"/>
                    <a:pt x="331" y="123"/>
                  </a:cubicBezTo>
                  <a:cubicBezTo>
                    <a:pt x="316" y="124"/>
                    <a:pt x="309" y="121"/>
                    <a:pt x="287" y="115"/>
                  </a:cubicBezTo>
                  <a:cubicBezTo>
                    <a:pt x="264" y="109"/>
                    <a:pt x="251" y="125"/>
                    <a:pt x="231" y="132"/>
                  </a:cubicBezTo>
                  <a:cubicBezTo>
                    <a:pt x="210" y="139"/>
                    <a:pt x="174" y="120"/>
                    <a:pt x="167" y="99"/>
                  </a:cubicBezTo>
                  <a:cubicBezTo>
                    <a:pt x="161" y="78"/>
                    <a:pt x="159" y="33"/>
                    <a:pt x="104" y="19"/>
                  </a:cubicBezTo>
                  <a:cubicBezTo>
                    <a:pt x="49" y="5"/>
                    <a:pt x="14" y="70"/>
                    <a:pt x="0" y="85"/>
                  </a:cubicBezTo>
                  <a:cubicBezTo>
                    <a:pt x="5" y="76"/>
                    <a:pt x="28" y="45"/>
                    <a:pt x="39" y="34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4" name="Freeform 13"/>
            <p:cNvSpPr>
              <a:spLocks/>
            </p:cNvSpPr>
            <p:nvPr/>
          </p:nvSpPr>
          <p:spPr bwMode="auto">
            <a:xfrm>
              <a:off x="2362" y="1904"/>
              <a:ext cx="395" cy="237"/>
            </a:xfrm>
            <a:custGeom>
              <a:avLst/>
              <a:gdLst>
                <a:gd name="T0" fmla="*/ 0 w 158"/>
                <a:gd name="T1" fmla="*/ 0 h 89"/>
                <a:gd name="T2" fmla="*/ 1408 w 158"/>
                <a:gd name="T3" fmla="*/ 3326 h 89"/>
                <a:gd name="T4" fmla="*/ 4563 w 158"/>
                <a:gd name="T5" fmla="*/ 4021 h 89"/>
                <a:gd name="T6" fmla="*/ 6170 w 158"/>
                <a:gd name="T7" fmla="*/ 2114 h 89"/>
                <a:gd name="T8" fmla="*/ 2300 w 158"/>
                <a:gd name="T9" fmla="*/ 3270 h 89"/>
                <a:gd name="T10" fmla="*/ 0 w 158"/>
                <a:gd name="T11" fmla="*/ 0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8"/>
                <a:gd name="T19" fmla="*/ 0 h 89"/>
                <a:gd name="T20" fmla="*/ 158 w 158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8" h="89">
                  <a:moveTo>
                    <a:pt x="0" y="0"/>
                  </a:moveTo>
                  <a:cubicBezTo>
                    <a:pt x="7" y="19"/>
                    <a:pt x="28" y="62"/>
                    <a:pt x="36" y="66"/>
                  </a:cubicBezTo>
                  <a:cubicBezTo>
                    <a:pt x="45" y="70"/>
                    <a:pt x="87" y="89"/>
                    <a:pt x="117" y="80"/>
                  </a:cubicBezTo>
                  <a:cubicBezTo>
                    <a:pt x="146" y="70"/>
                    <a:pt x="158" y="42"/>
                    <a:pt x="158" y="42"/>
                  </a:cubicBezTo>
                  <a:cubicBezTo>
                    <a:pt x="143" y="53"/>
                    <a:pt x="111" y="80"/>
                    <a:pt x="59" y="65"/>
                  </a:cubicBezTo>
                  <a:cubicBezTo>
                    <a:pt x="25" y="56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5" name="Freeform 14"/>
            <p:cNvSpPr>
              <a:spLocks/>
            </p:cNvSpPr>
            <p:nvPr/>
          </p:nvSpPr>
          <p:spPr bwMode="auto">
            <a:xfrm>
              <a:off x="2202" y="1880"/>
              <a:ext cx="155" cy="435"/>
            </a:xfrm>
            <a:custGeom>
              <a:avLst/>
              <a:gdLst>
                <a:gd name="T0" fmla="*/ 1770 w 62"/>
                <a:gd name="T1" fmla="*/ 0 h 163"/>
                <a:gd name="T2" fmla="*/ 2395 w 62"/>
                <a:gd name="T3" fmla="*/ 2335 h 163"/>
                <a:gd name="T4" fmla="*/ 2238 w 62"/>
                <a:gd name="T5" fmla="*/ 4374 h 163"/>
                <a:gd name="T6" fmla="*/ 938 w 62"/>
                <a:gd name="T7" fmla="*/ 6653 h 163"/>
                <a:gd name="T8" fmla="*/ 0 w 62"/>
                <a:gd name="T9" fmla="*/ 8268 h 163"/>
                <a:gd name="T10" fmla="*/ 938 w 62"/>
                <a:gd name="T11" fmla="*/ 5775 h 163"/>
                <a:gd name="T12" fmla="*/ 2033 w 62"/>
                <a:gd name="T13" fmla="*/ 2493 h 163"/>
                <a:gd name="T14" fmla="*/ 1770 w 62"/>
                <a:gd name="T15" fmla="*/ 0 h 1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"/>
                <a:gd name="T25" fmla="*/ 0 h 163"/>
                <a:gd name="T26" fmla="*/ 62 w 62"/>
                <a:gd name="T27" fmla="*/ 163 h 1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" h="163">
                  <a:moveTo>
                    <a:pt x="45" y="0"/>
                  </a:moveTo>
                  <a:cubicBezTo>
                    <a:pt x="53" y="8"/>
                    <a:pt x="62" y="20"/>
                    <a:pt x="61" y="46"/>
                  </a:cubicBezTo>
                  <a:cubicBezTo>
                    <a:pt x="60" y="71"/>
                    <a:pt x="57" y="86"/>
                    <a:pt x="57" y="86"/>
                  </a:cubicBezTo>
                  <a:cubicBezTo>
                    <a:pt x="57" y="86"/>
                    <a:pt x="35" y="106"/>
                    <a:pt x="24" y="131"/>
                  </a:cubicBezTo>
                  <a:cubicBezTo>
                    <a:pt x="12" y="157"/>
                    <a:pt x="0" y="163"/>
                    <a:pt x="0" y="163"/>
                  </a:cubicBezTo>
                  <a:cubicBezTo>
                    <a:pt x="11" y="150"/>
                    <a:pt x="16" y="124"/>
                    <a:pt x="24" y="114"/>
                  </a:cubicBezTo>
                  <a:cubicBezTo>
                    <a:pt x="31" y="105"/>
                    <a:pt x="49" y="79"/>
                    <a:pt x="52" y="49"/>
                  </a:cubicBezTo>
                  <a:cubicBezTo>
                    <a:pt x="55" y="18"/>
                    <a:pt x="50" y="3"/>
                    <a:pt x="45" y="0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2315" y="1565"/>
              <a:ext cx="734" cy="278"/>
            </a:xfrm>
            <a:custGeom>
              <a:avLst/>
              <a:gdLst>
                <a:gd name="T0" fmla="*/ 0 w 294"/>
                <a:gd name="T1" fmla="*/ 0 h 104"/>
                <a:gd name="T2" fmla="*/ 729 w 294"/>
                <a:gd name="T3" fmla="*/ 1165 h 104"/>
                <a:gd name="T4" fmla="*/ 2444 w 294"/>
                <a:gd name="T5" fmla="*/ 2866 h 104"/>
                <a:gd name="T6" fmla="*/ 3348 w 294"/>
                <a:gd name="T7" fmla="*/ 4646 h 104"/>
                <a:gd name="T8" fmla="*/ 4699 w 294"/>
                <a:gd name="T9" fmla="*/ 5215 h 104"/>
                <a:gd name="T10" fmla="*/ 5448 w 294"/>
                <a:gd name="T11" fmla="*/ 4143 h 104"/>
                <a:gd name="T12" fmla="*/ 8463 w 294"/>
                <a:gd name="T13" fmla="*/ 3015 h 104"/>
                <a:gd name="T14" fmla="*/ 10066 w 294"/>
                <a:gd name="T15" fmla="*/ 4758 h 104"/>
                <a:gd name="T16" fmla="*/ 11424 w 294"/>
                <a:gd name="T17" fmla="*/ 3665 h 104"/>
                <a:gd name="T18" fmla="*/ 9554 w 294"/>
                <a:gd name="T19" fmla="*/ 3114 h 104"/>
                <a:gd name="T20" fmla="*/ 7030 w 294"/>
                <a:gd name="T21" fmla="*/ 2350 h 104"/>
                <a:gd name="T22" fmla="*/ 4669 w 294"/>
                <a:gd name="T23" fmla="*/ 4143 h 104"/>
                <a:gd name="T24" fmla="*/ 3348 w 294"/>
                <a:gd name="T25" fmla="*/ 3416 h 104"/>
                <a:gd name="T26" fmla="*/ 1508 w 294"/>
                <a:gd name="T27" fmla="*/ 1222 h 104"/>
                <a:gd name="T28" fmla="*/ 0 w 294"/>
                <a:gd name="T29" fmla="*/ 0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4"/>
                <a:gd name="T46" fmla="*/ 0 h 104"/>
                <a:gd name="T47" fmla="*/ 294 w 294"/>
                <a:gd name="T48" fmla="*/ 104 h 1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4" h="104">
                  <a:moveTo>
                    <a:pt x="0" y="0"/>
                  </a:moveTo>
                  <a:cubicBezTo>
                    <a:pt x="4" y="16"/>
                    <a:pt x="7" y="20"/>
                    <a:pt x="19" y="23"/>
                  </a:cubicBezTo>
                  <a:cubicBezTo>
                    <a:pt x="32" y="26"/>
                    <a:pt x="51" y="35"/>
                    <a:pt x="63" y="56"/>
                  </a:cubicBezTo>
                  <a:cubicBezTo>
                    <a:pt x="74" y="77"/>
                    <a:pt x="80" y="83"/>
                    <a:pt x="86" y="91"/>
                  </a:cubicBezTo>
                  <a:cubicBezTo>
                    <a:pt x="93" y="99"/>
                    <a:pt x="108" y="104"/>
                    <a:pt x="121" y="102"/>
                  </a:cubicBezTo>
                  <a:cubicBezTo>
                    <a:pt x="133" y="100"/>
                    <a:pt x="132" y="91"/>
                    <a:pt x="140" y="81"/>
                  </a:cubicBezTo>
                  <a:cubicBezTo>
                    <a:pt x="149" y="70"/>
                    <a:pt x="178" y="38"/>
                    <a:pt x="218" y="59"/>
                  </a:cubicBezTo>
                  <a:cubicBezTo>
                    <a:pt x="258" y="80"/>
                    <a:pt x="251" y="94"/>
                    <a:pt x="259" y="93"/>
                  </a:cubicBezTo>
                  <a:cubicBezTo>
                    <a:pt x="266" y="92"/>
                    <a:pt x="294" y="72"/>
                    <a:pt x="294" y="72"/>
                  </a:cubicBezTo>
                  <a:cubicBezTo>
                    <a:pt x="277" y="79"/>
                    <a:pt x="255" y="67"/>
                    <a:pt x="246" y="61"/>
                  </a:cubicBezTo>
                  <a:cubicBezTo>
                    <a:pt x="238" y="54"/>
                    <a:pt x="214" y="42"/>
                    <a:pt x="181" y="46"/>
                  </a:cubicBezTo>
                  <a:cubicBezTo>
                    <a:pt x="148" y="51"/>
                    <a:pt x="133" y="65"/>
                    <a:pt x="120" y="81"/>
                  </a:cubicBezTo>
                  <a:cubicBezTo>
                    <a:pt x="106" y="96"/>
                    <a:pt x="92" y="79"/>
                    <a:pt x="86" y="67"/>
                  </a:cubicBezTo>
                  <a:cubicBezTo>
                    <a:pt x="79" y="56"/>
                    <a:pt x="59" y="28"/>
                    <a:pt x="39" y="24"/>
                  </a:cubicBezTo>
                  <a:cubicBezTo>
                    <a:pt x="19" y="19"/>
                    <a:pt x="5" y="14"/>
                    <a:pt x="0" y="0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7" name="Freeform 16"/>
            <p:cNvSpPr>
              <a:spLocks/>
            </p:cNvSpPr>
            <p:nvPr/>
          </p:nvSpPr>
          <p:spPr bwMode="auto">
            <a:xfrm>
              <a:off x="3139" y="1533"/>
              <a:ext cx="138" cy="446"/>
            </a:xfrm>
            <a:custGeom>
              <a:avLst/>
              <a:gdLst>
                <a:gd name="T0" fmla="*/ 1109 w 55"/>
                <a:gd name="T1" fmla="*/ 5178 h 167"/>
                <a:gd name="T2" fmla="*/ 158 w 55"/>
                <a:gd name="T3" fmla="*/ 8495 h 167"/>
                <a:gd name="T4" fmla="*/ 1623 w 55"/>
                <a:gd name="T5" fmla="*/ 4722 h 167"/>
                <a:gd name="T6" fmla="*/ 918 w 55"/>
                <a:gd name="T7" fmla="*/ 0 h 167"/>
                <a:gd name="T8" fmla="*/ 1109 w 55"/>
                <a:gd name="T9" fmla="*/ 5178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67"/>
                <a:gd name="T17" fmla="*/ 55 w 55"/>
                <a:gd name="T18" fmla="*/ 167 h 1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67">
                  <a:moveTo>
                    <a:pt x="28" y="102"/>
                  </a:moveTo>
                  <a:cubicBezTo>
                    <a:pt x="22" y="116"/>
                    <a:pt x="0" y="146"/>
                    <a:pt x="4" y="167"/>
                  </a:cubicBezTo>
                  <a:cubicBezTo>
                    <a:pt x="0" y="134"/>
                    <a:pt x="28" y="137"/>
                    <a:pt x="41" y="93"/>
                  </a:cubicBezTo>
                  <a:cubicBezTo>
                    <a:pt x="55" y="48"/>
                    <a:pt x="34" y="10"/>
                    <a:pt x="23" y="0"/>
                  </a:cubicBezTo>
                  <a:cubicBezTo>
                    <a:pt x="31" y="17"/>
                    <a:pt x="45" y="59"/>
                    <a:pt x="28" y="102"/>
                  </a:cubicBezTo>
                  <a:close/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3217" y="1432"/>
              <a:ext cx="122" cy="472"/>
            </a:xfrm>
            <a:custGeom>
              <a:avLst/>
              <a:gdLst>
                <a:gd name="T0" fmla="*/ 1885 w 49"/>
                <a:gd name="T1" fmla="*/ 0 h 177"/>
                <a:gd name="T2" fmla="*/ 924 w 49"/>
                <a:gd name="T3" fmla="*/ 3187 h 177"/>
                <a:gd name="T4" fmla="*/ 0 w 49"/>
                <a:gd name="T5" fmla="*/ 8952 h 177"/>
                <a:gd name="T6" fmla="*/ 1419 w 49"/>
                <a:gd name="T7" fmla="*/ 5611 h 177"/>
                <a:gd name="T8" fmla="*/ 1885 w 49"/>
                <a:gd name="T9" fmla="*/ 0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177"/>
                <a:gd name="T17" fmla="*/ 49 w 49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177">
                  <a:moveTo>
                    <a:pt x="49" y="0"/>
                  </a:moveTo>
                  <a:cubicBezTo>
                    <a:pt x="33" y="9"/>
                    <a:pt x="23" y="24"/>
                    <a:pt x="24" y="63"/>
                  </a:cubicBezTo>
                  <a:cubicBezTo>
                    <a:pt x="25" y="102"/>
                    <a:pt x="37" y="137"/>
                    <a:pt x="0" y="177"/>
                  </a:cubicBezTo>
                  <a:cubicBezTo>
                    <a:pt x="23" y="166"/>
                    <a:pt x="34" y="141"/>
                    <a:pt x="37" y="111"/>
                  </a:cubicBezTo>
                  <a:cubicBezTo>
                    <a:pt x="40" y="81"/>
                    <a:pt x="16" y="19"/>
                    <a:pt x="49" y="0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9" name="Freeform 18"/>
            <p:cNvSpPr>
              <a:spLocks/>
            </p:cNvSpPr>
            <p:nvPr/>
          </p:nvSpPr>
          <p:spPr bwMode="auto">
            <a:xfrm>
              <a:off x="2127" y="1677"/>
              <a:ext cx="113" cy="432"/>
            </a:xfrm>
            <a:custGeom>
              <a:avLst/>
              <a:gdLst>
                <a:gd name="T0" fmla="*/ 839 w 45"/>
                <a:gd name="T1" fmla="*/ 4152 h 162"/>
                <a:gd name="T2" fmla="*/ 630 w 45"/>
                <a:gd name="T3" fmla="*/ 8192 h 162"/>
                <a:gd name="T4" fmla="*/ 208 w 45"/>
                <a:gd name="T5" fmla="*/ 3435 h 162"/>
                <a:gd name="T6" fmla="*/ 1790 w 45"/>
                <a:gd name="T7" fmla="*/ 0 h 162"/>
                <a:gd name="T8" fmla="*/ 839 w 45"/>
                <a:gd name="T9" fmla="*/ 4152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62"/>
                <a:gd name="T17" fmla="*/ 45 w 45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62">
                  <a:moveTo>
                    <a:pt x="21" y="82"/>
                  </a:moveTo>
                  <a:cubicBezTo>
                    <a:pt x="29" y="115"/>
                    <a:pt x="26" y="143"/>
                    <a:pt x="16" y="162"/>
                  </a:cubicBezTo>
                  <a:cubicBezTo>
                    <a:pt x="31" y="123"/>
                    <a:pt x="10" y="95"/>
                    <a:pt x="5" y="68"/>
                  </a:cubicBezTo>
                  <a:cubicBezTo>
                    <a:pt x="0" y="41"/>
                    <a:pt x="27" y="10"/>
                    <a:pt x="45" y="0"/>
                  </a:cubicBezTo>
                  <a:cubicBezTo>
                    <a:pt x="28" y="14"/>
                    <a:pt x="12" y="48"/>
                    <a:pt x="21" y="82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0" name="Freeform 19"/>
            <p:cNvSpPr>
              <a:spLocks/>
            </p:cNvSpPr>
            <p:nvPr/>
          </p:nvSpPr>
          <p:spPr bwMode="auto">
            <a:xfrm>
              <a:off x="2562" y="1715"/>
              <a:ext cx="252" cy="200"/>
            </a:xfrm>
            <a:custGeom>
              <a:avLst/>
              <a:gdLst>
                <a:gd name="T0" fmla="*/ 3915 w 101"/>
                <a:gd name="T1" fmla="*/ 205 h 75"/>
                <a:gd name="T2" fmla="*/ 1432 w 101"/>
                <a:gd name="T3" fmla="*/ 2525 h 75"/>
                <a:gd name="T4" fmla="*/ 0 w 101"/>
                <a:gd name="T5" fmla="*/ 3584 h 75"/>
                <a:gd name="T6" fmla="*/ 1861 w 101"/>
                <a:gd name="T7" fmla="*/ 2637 h 75"/>
                <a:gd name="T8" fmla="*/ 3915 w 101"/>
                <a:gd name="T9" fmla="*/ 20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5"/>
                <a:gd name="T17" fmla="*/ 101 w 101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5">
                  <a:moveTo>
                    <a:pt x="101" y="4"/>
                  </a:moveTo>
                  <a:cubicBezTo>
                    <a:pt x="62" y="0"/>
                    <a:pt x="46" y="30"/>
                    <a:pt x="37" y="50"/>
                  </a:cubicBezTo>
                  <a:cubicBezTo>
                    <a:pt x="28" y="70"/>
                    <a:pt x="16" y="74"/>
                    <a:pt x="0" y="71"/>
                  </a:cubicBezTo>
                  <a:cubicBezTo>
                    <a:pt x="23" y="75"/>
                    <a:pt x="37" y="67"/>
                    <a:pt x="48" y="52"/>
                  </a:cubicBezTo>
                  <a:cubicBezTo>
                    <a:pt x="59" y="37"/>
                    <a:pt x="67" y="2"/>
                    <a:pt x="101" y="4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1" name="Freeform 20"/>
            <p:cNvSpPr>
              <a:spLocks/>
            </p:cNvSpPr>
            <p:nvPr/>
          </p:nvSpPr>
          <p:spPr bwMode="auto">
            <a:xfrm>
              <a:off x="2232" y="2099"/>
              <a:ext cx="195" cy="229"/>
            </a:xfrm>
            <a:custGeom>
              <a:avLst/>
              <a:gdLst>
                <a:gd name="T0" fmla="*/ 3045 w 78"/>
                <a:gd name="T1" fmla="*/ 0 h 86"/>
                <a:gd name="T2" fmla="*/ 0 w 78"/>
                <a:gd name="T3" fmla="*/ 4324 h 86"/>
                <a:gd name="T4" fmla="*/ 3045 w 78"/>
                <a:gd name="T5" fmla="*/ 0 h 86"/>
                <a:gd name="T6" fmla="*/ 0 60000 65536"/>
                <a:gd name="T7" fmla="*/ 0 60000 65536"/>
                <a:gd name="T8" fmla="*/ 0 60000 65536"/>
                <a:gd name="T9" fmla="*/ 0 w 78"/>
                <a:gd name="T10" fmla="*/ 0 h 86"/>
                <a:gd name="T11" fmla="*/ 78 w 7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86">
                  <a:moveTo>
                    <a:pt x="78" y="0"/>
                  </a:moveTo>
                  <a:cubicBezTo>
                    <a:pt x="28" y="11"/>
                    <a:pt x="10" y="67"/>
                    <a:pt x="0" y="86"/>
                  </a:cubicBezTo>
                  <a:cubicBezTo>
                    <a:pt x="21" y="52"/>
                    <a:pt x="44" y="12"/>
                    <a:pt x="78" y="0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2" name="Freeform 21"/>
            <p:cNvSpPr>
              <a:spLocks/>
            </p:cNvSpPr>
            <p:nvPr/>
          </p:nvSpPr>
          <p:spPr bwMode="auto">
            <a:xfrm>
              <a:off x="2237" y="2251"/>
              <a:ext cx="365" cy="277"/>
            </a:xfrm>
            <a:custGeom>
              <a:avLst/>
              <a:gdLst>
                <a:gd name="T0" fmla="*/ 0 w 146"/>
                <a:gd name="T1" fmla="*/ 5236 h 104"/>
                <a:gd name="T2" fmla="*/ 4608 w 146"/>
                <a:gd name="T3" fmla="*/ 1113 h 104"/>
                <a:gd name="T4" fmla="*/ 5700 w 146"/>
                <a:gd name="T5" fmla="*/ 2512 h 104"/>
                <a:gd name="T6" fmla="*/ 2888 w 146"/>
                <a:gd name="T7" fmla="*/ 1816 h 104"/>
                <a:gd name="T8" fmla="*/ 0 w 146"/>
                <a:gd name="T9" fmla="*/ 5236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04"/>
                <a:gd name="T17" fmla="*/ 146 w 14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04">
                  <a:moveTo>
                    <a:pt x="0" y="104"/>
                  </a:moveTo>
                  <a:cubicBezTo>
                    <a:pt x="19" y="79"/>
                    <a:pt x="66" y="0"/>
                    <a:pt x="118" y="22"/>
                  </a:cubicBezTo>
                  <a:cubicBezTo>
                    <a:pt x="137" y="30"/>
                    <a:pt x="146" y="50"/>
                    <a:pt x="146" y="50"/>
                  </a:cubicBezTo>
                  <a:cubicBezTo>
                    <a:pt x="139" y="39"/>
                    <a:pt x="109" y="13"/>
                    <a:pt x="74" y="36"/>
                  </a:cubicBezTo>
                  <a:cubicBezTo>
                    <a:pt x="39" y="59"/>
                    <a:pt x="0" y="104"/>
                    <a:pt x="0" y="104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3" name="Freeform 22"/>
            <p:cNvSpPr>
              <a:spLocks/>
            </p:cNvSpPr>
            <p:nvPr/>
          </p:nvSpPr>
          <p:spPr bwMode="auto">
            <a:xfrm>
              <a:off x="2705" y="2464"/>
              <a:ext cx="657" cy="224"/>
            </a:xfrm>
            <a:custGeom>
              <a:avLst/>
              <a:gdLst>
                <a:gd name="T0" fmla="*/ 0 w 263"/>
                <a:gd name="T1" fmla="*/ 3491 h 84"/>
                <a:gd name="T2" fmla="*/ 2058 w 263"/>
                <a:gd name="T3" fmla="*/ 3093 h 84"/>
                <a:gd name="T4" fmla="*/ 3932 w 263"/>
                <a:gd name="T5" fmla="*/ 1763 h 84"/>
                <a:gd name="T6" fmla="*/ 6577 w 263"/>
                <a:gd name="T7" fmla="*/ 2731 h 84"/>
                <a:gd name="T8" fmla="*/ 10240 w 263"/>
                <a:gd name="T9" fmla="*/ 0 h 84"/>
                <a:gd name="T10" fmla="*/ 6657 w 263"/>
                <a:gd name="T11" fmla="*/ 3093 h 84"/>
                <a:gd name="T12" fmla="*/ 3850 w 263"/>
                <a:gd name="T13" fmla="*/ 2219 h 84"/>
                <a:gd name="T14" fmla="*/ 0 w 263"/>
                <a:gd name="T15" fmla="*/ 3491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3"/>
                <a:gd name="T25" fmla="*/ 0 h 84"/>
                <a:gd name="T26" fmla="*/ 263 w 263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3" h="84">
                  <a:moveTo>
                    <a:pt x="0" y="69"/>
                  </a:moveTo>
                  <a:cubicBezTo>
                    <a:pt x="17" y="75"/>
                    <a:pt x="41" y="70"/>
                    <a:pt x="53" y="61"/>
                  </a:cubicBezTo>
                  <a:cubicBezTo>
                    <a:pt x="65" y="52"/>
                    <a:pt x="82" y="33"/>
                    <a:pt x="101" y="35"/>
                  </a:cubicBezTo>
                  <a:cubicBezTo>
                    <a:pt x="120" y="37"/>
                    <a:pt x="140" y="57"/>
                    <a:pt x="169" y="54"/>
                  </a:cubicBezTo>
                  <a:cubicBezTo>
                    <a:pt x="198" y="51"/>
                    <a:pt x="236" y="7"/>
                    <a:pt x="263" y="0"/>
                  </a:cubicBezTo>
                  <a:cubicBezTo>
                    <a:pt x="249" y="7"/>
                    <a:pt x="193" y="60"/>
                    <a:pt x="171" y="61"/>
                  </a:cubicBezTo>
                  <a:cubicBezTo>
                    <a:pt x="149" y="62"/>
                    <a:pt x="112" y="42"/>
                    <a:pt x="99" y="44"/>
                  </a:cubicBezTo>
                  <a:cubicBezTo>
                    <a:pt x="72" y="49"/>
                    <a:pt x="52" y="84"/>
                    <a:pt x="0" y="69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4" name="Freeform 23"/>
            <p:cNvSpPr>
              <a:spLocks/>
            </p:cNvSpPr>
            <p:nvPr/>
          </p:nvSpPr>
          <p:spPr bwMode="auto">
            <a:xfrm>
              <a:off x="3497" y="2448"/>
              <a:ext cx="75" cy="323"/>
            </a:xfrm>
            <a:custGeom>
              <a:avLst/>
              <a:gdLst>
                <a:gd name="T0" fmla="*/ 675 w 30"/>
                <a:gd name="T1" fmla="*/ 3769 h 121"/>
                <a:gd name="T2" fmla="*/ 83 w 30"/>
                <a:gd name="T3" fmla="*/ 6142 h 121"/>
                <a:gd name="T4" fmla="*/ 438 w 30"/>
                <a:gd name="T5" fmla="*/ 3863 h 121"/>
                <a:gd name="T6" fmla="*/ 50 w 30"/>
                <a:gd name="T7" fmla="*/ 0 h 121"/>
                <a:gd name="T8" fmla="*/ 675 w 30"/>
                <a:gd name="T9" fmla="*/ 3769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21"/>
                <a:gd name="T17" fmla="*/ 30 w 30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21">
                  <a:moveTo>
                    <a:pt x="17" y="74"/>
                  </a:moveTo>
                  <a:cubicBezTo>
                    <a:pt x="11" y="87"/>
                    <a:pt x="2" y="111"/>
                    <a:pt x="2" y="121"/>
                  </a:cubicBezTo>
                  <a:cubicBezTo>
                    <a:pt x="0" y="117"/>
                    <a:pt x="3" y="110"/>
                    <a:pt x="11" y="76"/>
                  </a:cubicBezTo>
                  <a:cubicBezTo>
                    <a:pt x="19" y="42"/>
                    <a:pt x="14" y="9"/>
                    <a:pt x="1" y="0"/>
                  </a:cubicBezTo>
                  <a:cubicBezTo>
                    <a:pt x="13" y="6"/>
                    <a:pt x="30" y="30"/>
                    <a:pt x="17" y="74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5" name="Freeform 24"/>
            <p:cNvSpPr>
              <a:spLocks/>
            </p:cNvSpPr>
            <p:nvPr/>
          </p:nvSpPr>
          <p:spPr bwMode="auto">
            <a:xfrm>
              <a:off x="2772" y="1899"/>
              <a:ext cx="40" cy="213"/>
            </a:xfrm>
            <a:custGeom>
              <a:avLst/>
              <a:gdLst>
                <a:gd name="T0" fmla="*/ 625 w 16"/>
                <a:gd name="T1" fmla="*/ 4020 h 80"/>
                <a:gd name="T2" fmla="*/ 420 w 16"/>
                <a:gd name="T3" fmla="*/ 0 h 80"/>
                <a:gd name="T4" fmla="*/ 625 w 16"/>
                <a:gd name="T5" fmla="*/ 4020 h 80"/>
                <a:gd name="T6" fmla="*/ 0 60000 65536"/>
                <a:gd name="T7" fmla="*/ 0 60000 65536"/>
                <a:gd name="T8" fmla="*/ 0 60000 65536"/>
                <a:gd name="T9" fmla="*/ 0 w 16"/>
                <a:gd name="T10" fmla="*/ 0 h 80"/>
                <a:gd name="T11" fmla="*/ 16 w 16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80">
                  <a:moveTo>
                    <a:pt x="16" y="80"/>
                  </a:moveTo>
                  <a:cubicBezTo>
                    <a:pt x="0" y="50"/>
                    <a:pt x="2" y="20"/>
                    <a:pt x="11" y="0"/>
                  </a:cubicBezTo>
                  <a:cubicBezTo>
                    <a:pt x="10" y="10"/>
                    <a:pt x="7" y="55"/>
                    <a:pt x="16" y="80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6" name="Freeform 25"/>
            <p:cNvSpPr>
              <a:spLocks/>
            </p:cNvSpPr>
            <p:nvPr/>
          </p:nvSpPr>
          <p:spPr bwMode="auto">
            <a:xfrm>
              <a:off x="2992" y="1813"/>
              <a:ext cx="50" cy="280"/>
            </a:xfrm>
            <a:custGeom>
              <a:avLst/>
              <a:gdLst>
                <a:gd name="T0" fmla="*/ 783 w 20"/>
                <a:gd name="T1" fmla="*/ 5312 h 105"/>
                <a:gd name="T2" fmla="*/ 200 w 20"/>
                <a:gd name="T3" fmla="*/ 2424 h 105"/>
                <a:gd name="T4" fmla="*/ 625 w 20"/>
                <a:gd name="T5" fmla="*/ 0 h 105"/>
                <a:gd name="T6" fmla="*/ 500 w 20"/>
                <a:gd name="T7" fmla="*/ 2333 h 105"/>
                <a:gd name="T8" fmla="*/ 783 w 20"/>
                <a:gd name="T9" fmla="*/ 5312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05"/>
                <a:gd name="T17" fmla="*/ 20 w 20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05">
                  <a:moveTo>
                    <a:pt x="20" y="105"/>
                  </a:moveTo>
                  <a:cubicBezTo>
                    <a:pt x="6" y="96"/>
                    <a:pt x="10" y="64"/>
                    <a:pt x="5" y="48"/>
                  </a:cubicBezTo>
                  <a:cubicBezTo>
                    <a:pt x="0" y="32"/>
                    <a:pt x="3" y="18"/>
                    <a:pt x="16" y="0"/>
                  </a:cubicBezTo>
                  <a:cubicBezTo>
                    <a:pt x="8" y="9"/>
                    <a:pt x="10" y="36"/>
                    <a:pt x="13" y="46"/>
                  </a:cubicBezTo>
                  <a:cubicBezTo>
                    <a:pt x="16" y="56"/>
                    <a:pt x="13" y="93"/>
                    <a:pt x="20" y="105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7" name="Freeform 26"/>
            <p:cNvSpPr>
              <a:spLocks/>
            </p:cNvSpPr>
            <p:nvPr/>
          </p:nvSpPr>
          <p:spPr bwMode="auto">
            <a:xfrm>
              <a:off x="3264" y="2237"/>
              <a:ext cx="260" cy="174"/>
            </a:xfrm>
            <a:custGeom>
              <a:avLst/>
              <a:gdLst>
                <a:gd name="T0" fmla="*/ 0 w 104"/>
                <a:gd name="T1" fmla="*/ 3338 h 65"/>
                <a:gd name="T2" fmla="*/ 2583 w 104"/>
                <a:gd name="T3" fmla="*/ 982 h 65"/>
                <a:gd name="T4" fmla="*/ 4063 w 104"/>
                <a:gd name="T5" fmla="*/ 308 h 65"/>
                <a:gd name="T6" fmla="*/ 2895 w 104"/>
                <a:gd name="T7" fmla="*/ 1039 h 65"/>
                <a:gd name="T8" fmla="*/ 0 w 104"/>
                <a:gd name="T9" fmla="*/ 3338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65"/>
                <a:gd name="T17" fmla="*/ 104 w 10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65">
                  <a:moveTo>
                    <a:pt x="0" y="65"/>
                  </a:moveTo>
                  <a:cubicBezTo>
                    <a:pt x="24" y="58"/>
                    <a:pt x="54" y="37"/>
                    <a:pt x="66" y="19"/>
                  </a:cubicBezTo>
                  <a:cubicBezTo>
                    <a:pt x="78" y="1"/>
                    <a:pt x="87" y="0"/>
                    <a:pt x="104" y="6"/>
                  </a:cubicBezTo>
                  <a:cubicBezTo>
                    <a:pt x="92" y="3"/>
                    <a:pt x="83" y="8"/>
                    <a:pt x="74" y="20"/>
                  </a:cubicBezTo>
                  <a:cubicBezTo>
                    <a:pt x="65" y="32"/>
                    <a:pt x="28" y="61"/>
                    <a:pt x="0" y="65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8" name="Freeform 27"/>
            <p:cNvSpPr>
              <a:spLocks/>
            </p:cNvSpPr>
            <p:nvPr/>
          </p:nvSpPr>
          <p:spPr bwMode="auto">
            <a:xfrm>
              <a:off x="3334" y="1763"/>
              <a:ext cx="133" cy="357"/>
            </a:xfrm>
            <a:custGeom>
              <a:avLst/>
              <a:gdLst>
                <a:gd name="T0" fmla="*/ 1789 w 53"/>
                <a:gd name="T1" fmla="*/ 0 h 134"/>
                <a:gd name="T2" fmla="*/ 0 w 53"/>
                <a:gd name="T3" fmla="*/ 6751 h 134"/>
                <a:gd name="T4" fmla="*/ 1789 w 53"/>
                <a:gd name="T5" fmla="*/ 0 h 134"/>
                <a:gd name="T6" fmla="*/ 0 60000 65536"/>
                <a:gd name="T7" fmla="*/ 0 60000 65536"/>
                <a:gd name="T8" fmla="*/ 0 60000 65536"/>
                <a:gd name="T9" fmla="*/ 0 w 53"/>
                <a:gd name="T10" fmla="*/ 0 h 134"/>
                <a:gd name="T11" fmla="*/ 53 w 53"/>
                <a:gd name="T12" fmla="*/ 134 h 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134">
                  <a:moveTo>
                    <a:pt x="45" y="0"/>
                  </a:moveTo>
                  <a:cubicBezTo>
                    <a:pt x="47" y="14"/>
                    <a:pt x="50" y="83"/>
                    <a:pt x="0" y="134"/>
                  </a:cubicBezTo>
                  <a:cubicBezTo>
                    <a:pt x="28" y="112"/>
                    <a:pt x="53" y="79"/>
                    <a:pt x="45" y="0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9" name="Freeform 28"/>
            <p:cNvSpPr>
              <a:spLocks/>
            </p:cNvSpPr>
            <p:nvPr/>
          </p:nvSpPr>
          <p:spPr bwMode="auto">
            <a:xfrm>
              <a:off x="3287" y="2757"/>
              <a:ext cx="60" cy="134"/>
            </a:xfrm>
            <a:custGeom>
              <a:avLst/>
              <a:gdLst>
                <a:gd name="T0" fmla="*/ 0 w 24"/>
                <a:gd name="T1" fmla="*/ 0 h 50"/>
                <a:gd name="T2" fmla="*/ 938 w 24"/>
                <a:gd name="T3" fmla="*/ 2578 h 50"/>
                <a:gd name="T4" fmla="*/ 0 w 24"/>
                <a:gd name="T5" fmla="*/ 0 h 50"/>
                <a:gd name="T6" fmla="*/ 0 60000 65536"/>
                <a:gd name="T7" fmla="*/ 0 60000 65536"/>
                <a:gd name="T8" fmla="*/ 0 60000 65536"/>
                <a:gd name="T9" fmla="*/ 0 w 24"/>
                <a:gd name="T10" fmla="*/ 0 h 50"/>
                <a:gd name="T11" fmla="*/ 24 w 24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50">
                  <a:moveTo>
                    <a:pt x="0" y="0"/>
                  </a:moveTo>
                  <a:cubicBezTo>
                    <a:pt x="0" y="13"/>
                    <a:pt x="11" y="41"/>
                    <a:pt x="24" y="50"/>
                  </a:cubicBezTo>
                  <a:cubicBezTo>
                    <a:pt x="18" y="41"/>
                    <a:pt x="2" y="15"/>
                    <a:pt x="0" y="0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0" name="Freeform 29"/>
            <p:cNvSpPr>
              <a:spLocks/>
            </p:cNvSpPr>
            <p:nvPr/>
          </p:nvSpPr>
          <p:spPr bwMode="auto">
            <a:xfrm>
              <a:off x="2167" y="2653"/>
              <a:ext cx="138" cy="232"/>
            </a:xfrm>
            <a:custGeom>
              <a:avLst/>
              <a:gdLst>
                <a:gd name="T0" fmla="*/ 284 w 55"/>
                <a:gd name="T1" fmla="*/ 0 h 87"/>
                <a:gd name="T2" fmla="*/ 2178 w 55"/>
                <a:gd name="T3" fmla="*/ 4403 h 87"/>
                <a:gd name="T4" fmla="*/ 284 w 55"/>
                <a:gd name="T5" fmla="*/ 0 h 87"/>
                <a:gd name="T6" fmla="*/ 0 60000 65536"/>
                <a:gd name="T7" fmla="*/ 0 60000 65536"/>
                <a:gd name="T8" fmla="*/ 0 60000 65536"/>
                <a:gd name="T9" fmla="*/ 0 w 55"/>
                <a:gd name="T10" fmla="*/ 0 h 87"/>
                <a:gd name="T11" fmla="*/ 55 w 55"/>
                <a:gd name="T12" fmla="*/ 87 h 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87">
                  <a:moveTo>
                    <a:pt x="7" y="0"/>
                  </a:moveTo>
                  <a:cubicBezTo>
                    <a:pt x="0" y="23"/>
                    <a:pt x="7" y="77"/>
                    <a:pt x="55" y="87"/>
                  </a:cubicBezTo>
                  <a:cubicBezTo>
                    <a:pt x="42" y="82"/>
                    <a:pt x="8" y="52"/>
                    <a:pt x="7" y="0"/>
                  </a:cubicBez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1" name="Freeform 30"/>
            <p:cNvSpPr>
              <a:spLocks/>
            </p:cNvSpPr>
            <p:nvPr/>
          </p:nvSpPr>
          <p:spPr bwMode="auto">
            <a:xfrm>
              <a:off x="2794" y="2440"/>
              <a:ext cx="328" cy="99"/>
            </a:xfrm>
            <a:custGeom>
              <a:avLst/>
              <a:gdLst>
                <a:gd name="T0" fmla="*/ 0 w 131"/>
                <a:gd name="T1" fmla="*/ 1440 h 37"/>
                <a:gd name="T2" fmla="*/ 1617 w 131"/>
                <a:gd name="T3" fmla="*/ 974 h 37"/>
                <a:gd name="T4" fmla="*/ 2985 w 131"/>
                <a:gd name="T5" fmla="*/ 401 h 37"/>
                <a:gd name="T6" fmla="*/ 3999 w 131"/>
                <a:gd name="T7" fmla="*/ 1188 h 37"/>
                <a:gd name="T8" fmla="*/ 5148 w 131"/>
                <a:gd name="T9" fmla="*/ 1841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37"/>
                <a:gd name="T17" fmla="*/ 131 w 1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37">
                  <a:moveTo>
                    <a:pt x="0" y="28"/>
                  </a:moveTo>
                  <a:cubicBezTo>
                    <a:pt x="10" y="37"/>
                    <a:pt x="32" y="26"/>
                    <a:pt x="41" y="19"/>
                  </a:cubicBezTo>
                  <a:cubicBezTo>
                    <a:pt x="54" y="10"/>
                    <a:pt x="61" y="0"/>
                    <a:pt x="76" y="8"/>
                  </a:cubicBezTo>
                  <a:cubicBezTo>
                    <a:pt x="86" y="13"/>
                    <a:pt x="92" y="20"/>
                    <a:pt x="102" y="23"/>
                  </a:cubicBezTo>
                  <a:cubicBezTo>
                    <a:pt x="111" y="25"/>
                    <a:pt x="129" y="24"/>
                    <a:pt x="131" y="36"/>
                  </a:cubicBezTo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2" name="Freeform 31"/>
            <p:cNvSpPr>
              <a:spLocks/>
            </p:cNvSpPr>
            <p:nvPr/>
          </p:nvSpPr>
          <p:spPr bwMode="auto">
            <a:xfrm>
              <a:off x="2852" y="2691"/>
              <a:ext cx="242" cy="74"/>
            </a:xfrm>
            <a:custGeom>
              <a:avLst/>
              <a:gdLst>
                <a:gd name="T0" fmla="*/ 0 w 97"/>
                <a:gd name="T1" fmla="*/ 1369 h 28"/>
                <a:gd name="T2" fmla="*/ 1320 w 97"/>
                <a:gd name="T3" fmla="*/ 349 h 28"/>
                <a:gd name="T4" fmla="*/ 2253 w 97"/>
                <a:gd name="T5" fmla="*/ 238 h 28"/>
                <a:gd name="T6" fmla="*/ 3760 w 97"/>
                <a:gd name="T7" fmla="*/ 1160 h 28"/>
                <a:gd name="T8" fmla="*/ 3605 w 97"/>
                <a:gd name="T9" fmla="*/ 112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28"/>
                <a:gd name="T17" fmla="*/ 97 w 9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28">
                  <a:moveTo>
                    <a:pt x="0" y="28"/>
                  </a:moveTo>
                  <a:cubicBezTo>
                    <a:pt x="10" y="20"/>
                    <a:pt x="23" y="14"/>
                    <a:pt x="34" y="7"/>
                  </a:cubicBezTo>
                  <a:cubicBezTo>
                    <a:pt x="46" y="0"/>
                    <a:pt x="46" y="0"/>
                    <a:pt x="58" y="5"/>
                  </a:cubicBezTo>
                  <a:cubicBezTo>
                    <a:pt x="71" y="10"/>
                    <a:pt x="83" y="18"/>
                    <a:pt x="97" y="24"/>
                  </a:cubicBezTo>
                  <a:cubicBezTo>
                    <a:pt x="96" y="23"/>
                    <a:pt x="94" y="23"/>
                    <a:pt x="93" y="23"/>
                  </a:cubicBezTo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3" name="Freeform 32"/>
            <p:cNvSpPr>
              <a:spLocks/>
            </p:cNvSpPr>
            <p:nvPr/>
          </p:nvSpPr>
          <p:spPr bwMode="auto">
            <a:xfrm>
              <a:off x="3447" y="2469"/>
              <a:ext cx="57" cy="270"/>
            </a:xfrm>
            <a:custGeom>
              <a:avLst/>
              <a:gdLst>
                <a:gd name="T0" fmla="*/ 607 w 23"/>
                <a:gd name="T1" fmla="*/ 821 h 101"/>
                <a:gd name="T2" fmla="*/ 307 w 23"/>
                <a:gd name="T3" fmla="*/ 5159 h 101"/>
                <a:gd name="T4" fmla="*/ 454 w 23"/>
                <a:gd name="T5" fmla="*/ 2294 h 101"/>
                <a:gd name="T6" fmla="*/ 104 w 23"/>
                <a:gd name="T7" fmla="*/ 0 h 101"/>
                <a:gd name="T8" fmla="*/ 639 w 23"/>
                <a:gd name="T9" fmla="*/ 858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01"/>
                <a:gd name="T17" fmla="*/ 23 w 23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01">
                  <a:moveTo>
                    <a:pt x="16" y="16"/>
                  </a:moveTo>
                  <a:cubicBezTo>
                    <a:pt x="23" y="45"/>
                    <a:pt x="14" y="74"/>
                    <a:pt x="8" y="101"/>
                  </a:cubicBezTo>
                  <a:cubicBezTo>
                    <a:pt x="0" y="87"/>
                    <a:pt x="11" y="60"/>
                    <a:pt x="12" y="45"/>
                  </a:cubicBezTo>
                  <a:cubicBezTo>
                    <a:pt x="14" y="29"/>
                    <a:pt x="13" y="13"/>
                    <a:pt x="3" y="0"/>
                  </a:cubicBezTo>
                  <a:cubicBezTo>
                    <a:pt x="9" y="4"/>
                    <a:pt x="15" y="10"/>
                    <a:pt x="17" y="17"/>
                  </a:cubicBezTo>
                </a:path>
              </a:pathLst>
            </a:custGeom>
            <a:solidFill>
              <a:srgbClr val="F3A9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Freeform 33"/>
            <p:cNvSpPr>
              <a:spLocks/>
            </p:cNvSpPr>
            <p:nvPr/>
          </p:nvSpPr>
          <p:spPr bwMode="auto">
            <a:xfrm>
              <a:off x="2749" y="1880"/>
              <a:ext cx="700" cy="544"/>
            </a:xfrm>
            <a:custGeom>
              <a:avLst/>
              <a:gdLst>
                <a:gd name="T0" fmla="*/ 625 w 280"/>
                <a:gd name="T1" fmla="*/ 0 h 204"/>
                <a:gd name="T2" fmla="*/ 1050 w 280"/>
                <a:gd name="T3" fmla="*/ 5709 h 204"/>
                <a:gd name="T4" fmla="*/ 5500 w 280"/>
                <a:gd name="T5" fmla="*/ 10069 h 204"/>
                <a:gd name="T6" fmla="*/ 10938 w 280"/>
                <a:gd name="T7" fmla="*/ 6579 h 2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204"/>
                <a:gd name="T14" fmla="*/ 280 w 280"/>
                <a:gd name="T15" fmla="*/ 204 h 2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204">
                  <a:moveTo>
                    <a:pt x="16" y="0"/>
                  </a:moveTo>
                  <a:cubicBezTo>
                    <a:pt x="4" y="32"/>
                    <a:pt x="0" y="62"/>
                    <a:pt x="27" y="113"/>
                  </a:cubicBezTo>
                  <a:cubicBezTo>
                    <a:pt x="55" y="165"/>
                    <a:pt x="79" y="193"/>
                    <a:pt x="141" y="199"/>
                  </a:cubicBezTo>
                  <a:cubicBezTo>
                    <a:pt x="203" y="204"/>
                    <a:pt x="243" y="175"/>
                    <a:pt x="280" y="13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Freeform 34"/>
            <p:cNvSpPr>
              <a:spLocks/>
            </p:cNvSpPr>
            <p:nvPr/>
          </p:nvSpPr>
          <p:spPr bwMode="auto">
            <a:xfrm>
              <a:off x="2262" y="2253"/>
              <a:ext cx="1270" cy="555"/>
            </a:xfrm>
            <a:custGeom>
              <a:avLst/>
              <a:gdLst>
                <a:gd name="T0" fmla="*/ 0 w 508"/>
                <a:gd name="T1" fmla="*/ 4157 h 208"/>
                <a:gd name="T2" fmla="*/ 3958 w 508"/>
                <a:gd name="T3" fmla="*/ 704 h 208"/>
                <a:gd name="T4" fmla="*/ 7188 w 508"/>
                <a:gd name="T5" fmla="*/ 7199 h 208"/>
                <a:gd name="T6" fmla="*/ 11020 w 508"/>
                <a:gd name="T7" fmla="*/ 5467 h 208"/>
                <a:gd name="T8" fmla="*/ 13958 w 508"/>
                <a:gd name="T9" fmla="*/ 6193 h 208"/>
                <a:gd name="T10" fmla="*/ 18438 w 508"/>
                <a:gd name="T11" fmla="*/ 3402 h 208"/>
                <a:gd name="T12" fmla="*/ 19345 w 508"/>
                <a:gd name="T13" fmla="*/ 8266 h 208"/>
                <a:gd name="T14" fmla="*/ 19533 w 508"/>
                <a:gd name="T15" fmla="*/ 10452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8"/>
                <a:gd name="T25" fmla="*/ 0 h 208"/>
                <a:gd name="T26" fmla="*/ 508 w 508"/>
                <a:gd name="T27" fmla="*/ 208 h 2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8" h="208">
                  <a:moveTo>
                    <a:pt x="0" y="82"/>
                  </a:moveTo>
                  <a:cubicBezTo>
                    <a:pt x="21" y="56"/>
                    <a:pt x="54" y="0"/>
                    <a:pt x="101" y="14"/>
                  </a:cubicBezTo>
                  <a:cubicBezTo>
                    <a:pt x="178" y="37"/>
                    <a:pt x="145" y="136"/>
                    <a:pt x="184" y="142"/>
                  </a:cubicBezTo>
                  <a:cubicBezTo>
                    <a:pt x="223" y="149"/>
                    <a:pt x="250" y="103"/>
                    <a:pt x="282" y="108"/>
                  </a:cubicBezTo>
                  <a:cubicBezTo>
                    <a:pt x="313" y="113"/>
                    <a:pt x="323" y="132"/>
                    <a:pt x="357" y="122"/>
                  </a:cubicBezTo>
                  <a:cubicBezTo>
                    <a:pt x="391" y="112"/>
                    <a:pt x="436" y="51"/>
                    <a:pt x="472" y="67"/>
                  </a:cubicBezTo>
                  <a:cubicBezTo>
                    <a:pt x="508" y="82"/>
                    <a:pt x="503" y="132"/>
                    <a:pt x="495" y="163"/>
                  </a:cubicBezTo>
                  <a:cubicBezTo>
                    <a:pt x="486" y="194"/>
                    <a:pt x="488" y="208"/>
                    <a:pt x="500" y="206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6" name="Freeform 35"/>
            <p:cNvSpPr>
              <a:spLocks/>
            </p:cNvSpPr>
            <p:nvPr/>
          </p:nvSpPr>
          <p:spPr bwMode="auto">
            <a:xfrm>
              <a:off x="3277" y="2600"/>
              <a:ext cx="130" cy="136"/>
            </a:xfrm>
            <a:custGeom>
              <a:avLst/>
              <a:gdLst>
                <a:gd name="T0" fmla="*/ 1250 w 52"/>
                <a:gd name="T1" fmla="*/ 0 h 51"/>
                <a:gd name="T2" fmla="*/ 0 w 52"/>
                <a:gd name="T3" fmla="*/ 2581 h 51"/>
                <a:gd name="T4" fmla="*/ 0 60000 65536"/>
                <a:gd name="T5" fmla="*/ 0 60000 65536"/>
                <a:gd name="T6" fmla="*/ 0 w 52"/>
                <a:gd name="T7" fmla="*/ 0 h 51"/>
                <a:gd name="T8" fmla="*/ 52 w 52"/>
                <a:gd name="T9" fmla="*/ 51 h 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2" h="51">
                  <a:moveTo>
                    <a:pt x="32" y="0"/>
                  </a:moveTo>
                  <a:cubicBezTo>
                    <a:pt x="52" y="12"/>
                    <a:pt x="5" y="32"/>
                    <a:pt x="0" y="5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7" name="Freeform 36"/>
            <p:cNvSpPr>
              <a:spLocks/>
            </p:cNvSpPr>
            <p:nvPr/>
          </p:nvSpPr>
          <p:spPr bwMode="auto">
            <a:xfrm>
              <a:off x="2417" y="2453"/>
              <a:ext cx="53" cy="166"/>
            </a:xfrm>
            <a:custGeom>
              <a:avLst/>
              <a:gdLst>
                <a:gd name="T0" fmla="*/ 0 w 21"/>
                <a:gd name="T1" fmla="*/ 308 h 62"/>
                <a:gd name="T2" fmla="*/ 644 w 21"/>
                <a:gd name="T3" fmla="*/ 3183 h 62"/>
                <a:gd name="T4" fmla="*/ 0 60000 65536"/>
                <a:gd name="T5" fmla="*/ 0 60000 65536"/>
                <a:gd name="T6" fmla="*/ 0 w 21"/>
                <a:gd name="T7" fmla="*/ 0 h 62"/>
                <a:gd name="T8" fmla="*/ 21 w 21"/>
                <a:gd name="T9" fmla="*/ 62 h 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" h="62">
                  <a:moveTo>
                    <a:pt x="0" y="6"/>
                  </a:moveTo>
                  <a:cubicBezTo>
                    <a:pt x="21" y="0"/>
                    <a:pt x="16" y="44"/>
                    <a:pt x="16" y="62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8" name="Freeform 37"/>
            <p:cNvSpPr>
              <a:spLocks/>
            </p:cNvSpPr>
            <p:nvPr/>
          </p:nvSpPr>
          <p:spPr bwMode="auto">
            <a:xfrm>
              <a:off x="2300" y="1824"/>
              <a:ext cx="469" cy="309"/>
            </a:xfrm>
            <a:custGeom>
              <a:avLst/>
              <a:gdLst>
                <a:gd name="T0" fmla="*/ 7282 w 188"/>
                <a:gd name="T1" fmla="*/ 3817 h 116"/>
                <a:gd name="T2" fmla="*/ 5029 w 188"/>
                <a:gd name="T3" fmla="*/ 5748 h 116"/>
                <a:gd name="T4" fmla="*/ 1736 w 188"/>
                <a:gd name="T5" fmla="*/ 4273 h 116"/>
                <a:gd name="T6" fmla="*/ 0 w 188"/>
                <a:gd name="T7" fmla="*/ 661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8"/>
                <a:gd name="T13" fmla="*/ 0 h 116"/>
                <a:gd name="T14" fmla="*/ 188 w 18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" h="116">
                  <a:moveTo>
                    <a:pt x="188" y="76"/>
                  </a:moveTo>
                  <a:cubicBezTo>
                    <a:pt x="181" y="89"/>
                    <a:pt x="164" y="111"/>
                    <a:pt x="130" y="114"/>
                  </a:cubicBezTo>
                  <a:cubicBezTo>
                    <a:pt x="96" y="116"/>
                    <a:pt x="55" y="105"/>
                    <a:pt x="45" y="85"/>
                  </a:cubicBezTo>
                  <a:cubicBezTo>
                    <a:pt x="35" y="66"/>
                    <a:pt x="9" y="0"/>
                    <a:pt x="0" y="13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Freeform 38"/>
            <p:cNvSpPr>
              <a:spLocks/>
            </p:cNvSpPr>
            <p:nvPr/>
          </p:nvSpPr>
          <p:spPr bwMode="auto">
            <a:xfrm>
              <a:off x="2167" y="2083"/>
              <a:ext cx="285" cy="282"/>
            </a:xfrm>
            <a:custGeom>
              <a:avLst/>
              <a:gdLst>
                <a:gd name="T0" fmla="*/ 208 w 114"/>
                <a:gd name="T1" fmla="*/ 3802 h 106"/>
                <a:gd name="T2" fmla="*/ 863 w 114"/>
                <a:gd name="T3" fmla="*/ 4467 h 106"/>
                <a:gd name="T4" fmla="*/ 4458 w 114"/>
                <a:gd name="T5" fmla="*/ 205 h 106"/>
                <a:gd name="T6" fmla="*/ 0 60000 65536"/>
                <a:gd name="T7" fmla="*/ 0 60000 65536"/>
                <a:gd name="T8" fmla="*/ 0 60000 65536"/>
                <a:gd name="T9" fmla="*/ 0 w 114"/>
                <a:gd name="T10" fmla="*/ 0 h 106"/>
                <a:gd name="T11" fmla="*/ 114 w 114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106">
                  <a:moveTo>
                    <a:pt x="5" y="76"/>
                  </a:moveTo>
                  <a:cubicBezTo>
                    <a:pt x="0" y="93"/>
                    <a:pt x="6" y="106"/>
                    <a:pt x="22" y="89"/>
                  </a:cubicBezTo>
                  <a:cubicBezTo>
                    <a:pt x="38" y="72"/>
                    <a:pt x="55" y="0"/>
                    <a:pt x="114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0" name="Freeform 39"/>
            <p:cNvSpPr>
              <a:spLocks/>
            </p:cNvSpPr>
            <p:nvPr/>
          </p:nvSpPr>
          <p:spPr bwMode="auto">
            <a:xfrm>
              <a:off x="2655" y="2125"/>
              <a:ext cx="244" cy="203"/>
            </a:xfrm>
            <a:custGeom>
              <a:avLst/>
              <a:gdLst>
                <a:gd name="T0" fmla="*/ 0 w 98"/>
                <a:gd name="T1" fmla="*/ 0 h 76"/>
                <a:gd name="T2" fmla="*/ 2579 w 98"/>
                <a:gd name="T3" fmla="*/ 3261 h 76"/>
                <a:gd name="T4" fmla="*/ 3770 w 98"/>
                <a:gd name="T5" fmla="*/ 3718 h 76"/>
                <a:gd name="T6" fmla="*/ 0 60000 65536"/>
                <a:gd name="T7" fmla="*/ 0 60000 65536"/>
                <a:gd name="T8" fmla="*/ 0 60000 65536"/>
                <a:gd name="T9" fmla="*/ 0 w 98"/>
                <a:gd name="T10" fmla="*/ 0 h 76"/>
                <a:gd name="T11" fmla="*/ 98 w 98"/>
                <a:gd name="T12" fmla="*/ 76 h 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" h="76">
                  <a:moveTo>
                    <a:pt x="0" y="0"/>
                  </a:moveTo>
                  <a:cubicBezTo>
                    <a:pt x="24" y="9"/>
                    <a:pt x="46" y="52"/>
                    <a:pt x="67" y="64"/>
                  </a:cubicBezTo>
                  <a:cubicBezTo>
                    <a:pt x="87" y="76"/>
                    <a:pt x="98" y="73"/>
                    <a:pt x="98" y="73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1" name="Freeform 40"/>
            <p:cNvSpPr>
              <a:spLocks/>
            </p:cNvSpPr>
            <p:nvPr/>
          </p:nvSpPr>
          <p:spPr bwMode="auto">
            <a:xfrm>
              <a:off x="3124" y="1613"/>
              <a:ext cx="150" cy="384"/>
            </a:xfrm>
            <a:custGeom>
              <a:avLst/>
              <a:gdLst>
                <a:gd name="T0" fmla="*/ 2113 w 60"/>
                <a:gd name="T1" fmla="*/ 0 h 144"/>
                <a:gd name="T2" fmla="*/ 1645 w 60"/>
                <a:gd name="T3" fmla="*/ 4608 h 144"/>
                <a:gd name="T4" fmla="*/ 783 w 60"/>
                <a:gd name="T5" fmla="*/ 7283 h 144"/>
                <a:gd name="T6" fmla="*/ 0 60000 65536"/>
                <a:gd name="T7" fmla="*/ 0 60000 65536"/>
                <a:gd name="T8" fmla="*/ 0 60000 65536"/>
                <a:gd name="T9" fmla="*/ 0 w 60"/>
                <a:gd name="T10" fmla="*/ 0 h 144"/>
                <a:gd name="T11" fmla="*/ 60 w 60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144">
                  <a:moveTo>
                    <a:pt x="54" y="0"/>
                  </a:moveTo>
                  <a:cubicBezTo>
                    <a:pt x="60" y="34"/>
                    <a:pt x="54" y="73"/>
                    <a:pt x="42" y="91"/>
                  </a:cubicBezTo>
                  <a:cubicBezTo>
                    <a:pt x="30" y="109"/>
                    <a:pt x="0" y="127"/>
                    <a:pt x="20" y="14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2" name="Freeform 41"/>
            <p:cNvSpPr>
              <a:spLocks/>
            </p:cNvSpPr>
            <p:nvPr/>
          </p:nvSpPr>
          <p:spPr bwMode="auto">
            <a:xfrm>
              <a:off x="2380" y="2619"/>
              <a:ext cx="202" cy="194"/>
            </a:xfrm>
            <a:custGeom>
              <a:avLst/>
              <a:gdLst>
                <a:gd name="T0" fmla="*/ 0 w 81"/>
                <a:gd name="T1" fmla="*/ 2437 h 73"/>
                <a:gd name="T2" fmla="*/ 1195 w 81"/>
                <a:gd name="T3" fmla="*/ 0 h 73"/>
                <a:gd name="T4" fmla="*/ 3135 w 81"/>
                <a:gd name="T5" fmla="*/ 3643 h 73"/>
                <a:gd name="T6" fmla="*/ 0 60000 65536"/>
                <a:gd name="T7" fmla="*/ 0 60000 65536"/>
                <a:gd name="T8" fmla="*/ 0 60000 65536"/>
                <a:gd name="T9" fmla="*/ 0 w 81"/>
                <a:gd name="T10" fmla="*/ 0 h 73"/>
                <a:gd name="T11" fmla="*/ 81 w 81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3">
                  <a:moveTo>
                    <a:pt x="0" y="49"/>
                  </a:moveTo>
                  <a:cubicBezTo>
                    <a:pt x="12" y="9"/>
                    <a:pt x="28" y="3"/>
                    <a:pt x="31" y="0"/>
                  </a:cubicBezTo>
                  <a:cubicBezTo>
                    <a:pt x="38" y="29"/>
                    <a:pt x="39" y="56"/>
                    <a:pt x="81" y="73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3" name="Freeform 42"/>
            <p:cNvSpPr>
              <a:spLocks/>
            </p:cNvSpPr>
            <p:nvPr/>
          </p:nvSpPr>
          <p:spPr bwMode="auto">
            <a:xfrm>
              <a:off x="2040" y="1339"/>
              <a:ext cx="1634" cy="1634"/>
            </a:xfrm>
            <a:custGeom>
              <a:avLst/>
              <a:gdLst>
                <a:gd name="T0" fmla="*/ 8452 w 654"/>
                <a:gd name="T1" fmla="*/ 27917 h 613"/>
                <a:gd name="T2" fmla="*/ 8845 w 654"/>
                <a:gd name="T3" fmla="*/ 28122 h 613"/>
                <a:gd name="T4" fmla="*/ 13322 w 654"/>
                <a:gd name="T5" fmla="*/ 27823 h 613"/>
                <a:gd name="T6" fmla="*/ 15426 w 654"/>
                <a:gd name="T7" fmla="*/ 27312 h 613"/>
                <a:gd name="T8" fmla="*/ 19296 w 654"/>
                <a:gd name="T9" fmla="*/ 26461 h 613"/>
                <a:gd name="T10" fmla="*/ 20850 w 654"/>
                <a:gd name="T11" fmla="*/ 30134 h 613"/>
                <a:gd name="T12" fmla="*/ 24707 w 654"/>
                <a:gd name="T13" fmla="*/ 27917 h 613"/>
                <a:gd name="T14" fmla="*/ 25250 w 654"/>
                <a:gd name="T15" fmla="*/ 24585 h 613"/>
                <a:gd name="T16" fmla="*/ 21974 w 654"/>
                <a:gd name="T17" fmla="*/ 16817 h 613"/>
                <a:gd name="T18" fmla="*/ 23303 w 654"/>
                <a:gd name="T19" fmla="*/ 13181 h 613"/>
                <a:gd name="T20" fmla="*/ 24240 w 654"/>
                <a:gd name="T21" fmla="*/ 5662 h 613"/>
                <a:gd name="T22" fmla="*/ 21429 w 654"/>
                <a:gd name="T23" fmla="*/ 909 h 613"/>
                <a:gd name="T24" fmla="*/ 19013 w 654"/>
                <a:gd name="T25" fmla="*/ 5209 h 613"/>
                <a:gd name="T26" fmla="*/ 16250 w 654"/>
                <a:gd name="T27" fmla="*/ 3241 h 613"/>
                <a:gd name="T28" fmla="*/ 11698 w 654"/>
                <a:gd name="T29" fmla="*/ 5512 h 613"/>
                <a:gd name="T30" fmla="*/ 6736 w 654"/>
                <a:gd name="T31" fmla="*/ 1421 h 613"/>
                <a:gd name="T32" fmla="*/ 3933 w 654"/>
                <a:gd name="T33" fmla="*/ 1613 h 613"/>
                <a:gd name="T34" fmla="*/ 4557 w 654"/>
                <a:gd name="T35" fmla="*/ 5550 h 613"/>
                <a:gd name="T36" fmla="*/ 4557 w 654"/>
                <a:gd name="T37" fmla="*/ 5550 h 613"/>
                <a:gd name="T38" fmla="*/ 3121 w 654"/>
                <a:gd name="T39" fmla="*/ 6062 h 613"/>
                <a:gd name="T40" fmla="*/ 1479 w 654"/>
                <a:gd name="T41" fmla="*/ 10908 h 613"/>
                <a:gd name="T42" fmla="*/ 1479 w 654"/>
                <a:gd name="T43" fmla="*/ 15396 h 613"/>
                <a:gd name="T44" fmla="*/ 3465 w 654"/>
                <a:gd name="T45" fmla="*/ 21458 h 613"/>
                <a:gd name="T46" fmla="*/ 2528 w 654"/>
                <a:gd name="T47" fmla="*/ 23185 h 613"/>
                <a:gd name="T48" fmla="*/ 4870 w 654"/>
                <a:gd name="T49" fmla="*/ 29585 h 613"/>
                <a:gd name="T50" fmla="*/ 8452 w 654"/>
                <a:gd name="T51" fmla="*/ 27917 h 6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54"/>
                <a:gd name="T79" fmla="*/ 0 h 613"/>
                <a:gd name="T80" fmla="*/ 654 w 654"/>
                <a:gd name="T81" fmla="*/ 613 h 6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54" h="613">
                  <a:moveTo>
                    <a:pt x="217" y="553"/>
                  </a:moveTo>
                  <a:cubicBezTo>
                    <a:pt x="220" y="554"/>
                    <a:pt x="223" y="555"/>
                    <a:pt x="227" y="557"/>
                  </a:cubicBezTo>
                  <a:cubicBezTo>
                    <a:pt x="279" y="573"/>
                    <a:pt x="322" y="562"/>
                    <a:pt x="342" y="551"/>
                  </a:cubicBezTo>
                  <a:cubicBezTo>
                    <a:pt x="361" y="541"/>
                    <a:pt x="374" y="536"/>
                    <a:pt x="396" y="541"/>
                  </a:cubicBezTo>
                  <a:cubicBezTo>
                    <a:pt x="418" y="545"/>
                    <a:pt x="474" y="559"/>
                    <a:pt x="495" y="524"/>
                  </a:cubicBezTo>
                  <a:cubicBezTo>
                    <a:pt x="492" y="540"/>
                    <a:pt x="502" y="579"/>
                    <a:pt x="535" y="597"/>
                  </a:cubicBezTo>
                  <a:cubicBezTo>
                    <a:pt x="562" y="613"/>
                    <a:pt x="610" y="609"/>
                    <a:pt x="634" y="553"/>
                  </a:cubicBezTo>
                  <a:cubicBezTo>
                    <a:pt x="642" y="533"/>
                    <a:pt x="646" y="509"/>
                    <a:pt x="648" y="487"/>
                  </a:cubicBezTo>
                  <a:cubicBezTo>
                    <a:pt x="654" y="429"/>
                    <a:pt x="636" y="320"/>
                    <a:pt x="564" y="333"/>
                  </a:cubicBezTo>
                  <a:cubicBezTo>
                    <a:pt x="571" y="323"/>
                    <a:pt x="586" y="296"/>
                    <a:pt x="598" y="261"/>
                  </a:cubicBezTo>
                  <a:cubicBezTo>
                    <a:pt x="609" y="223"/>
                    <a:pt x="613" y="151"/>
                    <a:pt x="622" y="112"/>
                  </a:cubicBezTo>
                  <a:cubicBezTo>
                    <a:pt x="632" y="66"/>
                    <a:pt x="592" y="11"/>
                    <a:pt x="550" y="18"/>
                  </a:cubicBezTo>
                  <a:cubicBezTo>
                    <a:pt x="507" y="25"/>
                    <a:pt x="482" y="39"/>
                    <a:pt x="488" y="103"/>
                  </a:cubicBezTo>
                  <a:cubicBezTo>
                    <a:pt x="476" y="74"/>
                    <a:pt x="452" y="47"/>
                    <a:pt x="417" y="64"/>
                  </a:cubicBezTo>
                  <a:cubicBezTo>
                    <a:pt x="381" y="81"/>
                    <a:pt x="337" y="104"/>
                    <a:pt x="300" y="109"/>
                  </a:cubicBezTo>
                  <a:cubicBezTo>
                    <a:pt x="263" y="113"/>
                    <a:pt x="174" y="120"/>
                    <a:pt x="173" y="28"/>
                  </a:cubicBezTo>
                  <a:cubicBezTo>
                    <a:pt x="172" y="9"/>
                    <a:pt x="104" y="0"/>
                    <a:pt x="101" y="32"/>
                  </a:cubicBezTo>
                  <a:cubicBezTo>
                    <a:pt x="97" y="64"/>
                    <a:pt x="103" y="97"/>
                    <a:pt x="117" y="110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06" y="111"/>
                    <a:pt x="93" y="114"/>
                    <a:pt x="80" y="120"/>
                  </a:cubicBezTo>
                  <a:cubicBezTo>
                    <a:pt x="40" y="141"/>
                    <a:pt x="26" y="176"/>
                    <a:pt x="38" y="216"/>
                  </a:cubicBezTo>
                  <a:cubicBezTo>
                    <a:pt x="50" y="256"/>
                    <a:pt x="56" y="264"/>
                    <a:pt x="38" y="305"/>
                  </a:cubicBezTo>
                  <a:cubicBezTo>
                    <a:pt x="20" y="346"/>
                    <a:pt x="0" y="439"/>
                    <a:pt x="89" y="425"/>
                  </a:cubicBezTo>
                  <a:cubicBezTo>
                    <a:pt x="81" y="437"/>
                    <a:pt x="71" y="450"/>
                    <a:pt x="65" y="459"/>
                  </a:cubicBezTo>
                  <a:cubicBezTo>
                    <a:pt x="44" y="482"/>
                    <a:pt x="33" y="583"/>
                    <a:pt x="125" y="586"/>
                  </a:cubicBezTo>
                  <a:cubicBezTo>
                    <a:pt x="184" y="589"/>
                    <a:pt x="217" y="553"/>
                    <a:pt x="217" y="553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4" name="Freeform 43"/>
            <p:cNvSpPr>
              <a:spLocks/>
            </p:cNvSpPr>
            <p:nvPr/>
          </p:nvSpPr>
          <p:spPr bwMode="auto">
            <a:xfrm>
              <a:off x="2332" y="1624"/>
              <a:ext cx="1132" cy="571"/>
            </a:xfrm>
            <a:custGeom>
              <a:avLst/>
              <a:gdLst>
                <a:gd name="T0" fmla="*/ 17665 w 453"/>
                <a:gd name="T1" fmla="*/ 149 h 214"/>
                <a:gd name="T2" fmla="*/ 17165 w 453"/>
                <a:gd name="T3" fmla="*/ 1003 h 214"/>
                <a:gd name="T4" fmla="*/ 16335 w 453"/>
                <a:gd name="T5" fmla="*/ 7652 h 214"/>
                <a:gd name="T6" fmla="*/ 12877 w 453"/>
                <a:gd name="T7" fmla="*/ 10694 h 214"/>
                <a:gd name="T8" fmla="*/ 10453 w 453"/>
                <a:gd name="T9" fmla="*/ 7298 h 214"/>
                <a:gd name="T10" fmla="*/ 8381 w 453"/>
                <a:gd name="T11" fmla="*/ 1916 h 214"/>
                <a:gd name="T12" fmla="*/ 5775 w 453"/>
                <a:gd name="T13" fmla="*/ 2185 h 214"/>
                <a:gd name="T14" fmla="*/ 5540 w 453"/>
                <a:gd name="T15" fmla="*/ 2436 h 214"/>
                <a:gd name="T16" fmla="*/ 3746 w 453"/>
                <a:gd name="T17" fmla="*/ 5011 h 214"/>
                <a:gd name="T18" fmla="*/ 2374 w 453"/>
                <a:gd name="T19" fmla="*/ 2036 h 214"/>
                <a:gd name="T20" fmla="*/ 2137 w 453"/>
                <a:gd name="T21" fmla="*/ 1574 h 214"/>
                <a:gd name="T22" fmla="*/ 0 w 453"/>
                <a:gd name="T23" fmla="*/ 149 h 2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3"/>
                <a:gd name="T37" fmla="*/ 0 h 214"/>
                <a:gd name="T38" fmla="*/ 453 w 453"/>
                <a:gd name="T39" fmla="*/ 214 h 2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3" h="214">
                  <a:moveTo>
                    <a:pt x="453" y="3"/>
                  </a:moveTo>
                  <a:cubicBezTo>
                    <a:pt x="449" y="0"/>
                    <a:pt x="443" y="0"/>
                    <a:pt x="440" y="20"/>
                  </a:cubicBezTo>
                  <a:cubicBezTo>
                    <a:pt x="436" y="39"/>
                    <a:pt x="453" y="89"/>
                    <a:pt x="419" y="151"/>
                  </a:cubicBezTo>
                  <a:cubicBezTo>
                    <a:pt x="390" y="204"/>
                    <a:pt x="361" y="214"/>
                    <a:pt x="330" y="211"/>
                  </a:cubicBezTo>
                  <a:cubicBezTo>
                    <a:pt x="298" y="209"/>
                    <a:pt x="275" y="185"/>
                    <a:pt x="268" y="144"/>
                  </a:cubicBezTo>
                  <a:cubicBezTo>
                    <a:pt x="261" y="105"/>
                    <a:pt x="247" y="50"/>
                    <a:pt x="215" y="38"/>
                  </a:cubicBezTo>
                  <a:cubicBezTo>
                    <a:pt x="186" y="24"/>
                    <a:pt x="162" y="34"/>
                    <a:pt x="148" y="43"/>
                  </a:cubicBezTo>
                  <a:cubicBezTo>
                    <a:pt x="146" y="45"/>
                    <a:pt x="144" y="46"/>
                    <a:pt x="142" y="48"/>
                  </a:cubicBezTo>
                  <a:cubicBezTo>
                    <a:pt x="125" y="65"/>
                    <a:pt x="122" y="102"/>
                    <a:pt x="96" y="99"/>
                  </a:cubicBezTo>
                  <a:cubicBezTo>
                    <a:pt x="81" y="97"/>
                    <a:pt x="81" y="77"/>
                    <a:pt x="61" y="40"/>
                  </a:cubicBezTo>
                  <a:cubicBezTo>
                    <a:pt x="59" y="37"/>
                    <a:pt x="57" y="34"/>
                    <a:pt x="55" y="31"/>
                  </a:cubicBezTo>
                  <a:cubicBezTo>
                    <a:pt x="45" y="14"/>
                    <a:pt x="25" y="2"/>
                    <a:pt x="0" y="3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5" name="Freeform 44"/>
            <p:cNvSpPr>
              <a:spLocks/>
            </p:cNvSpPr>
            <p:nvPr/>
          </p:nvSpPr>
          <p:spPr bwMode="auto">
            <a:xfrm>
              <a:off x="2655" y="2472"/>
              <a:ext cx="192" cy="136"/>
            </a:xfrm>
            <a:custGeom>
              <a:avLst/>
              <a:gdLst>
                <a:gd name="T0" fmla="*/ 0 w 77"/>
                <a:gd name="T1" fmla="*/ 0 h 51"/>
                <a:gd name="T2" fmla="*/ 2977 w 77"/>
                <a:gd name="T3" fmla="*/ 2219 h 51"/>
                <a:gd name="T4" fmla="*/ 0 60000 65536"/>
                <a:gd name="T5" fmla="*/ 0 60000 65536"/>
                <a:gd name="T6" fmla="*/ 0 w 77"/>
                <a:gd name="T7" fmla="*/ 0 h 51"/>
                <a:gd name="T8" fmla="*/ 77 w 77"/>
                <a:gd name="T9" fmla="*/ 51 h 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7" h="51">
                  <a:moveTo>
                    <a:pt x="0" y="0"/>
                  </a:moveTo>
                  <a:cubicBezTo>
                    <a:pt x="12" y="28"/>
                    <a:pt x="29" y="51"/>
                    <a:pt x="77" y="4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Freeform 45"/>
            <p:cNvSpPr>
              <a:spLocks/>
            </p:cNvSpPr>
            <p:nvPr/>
          </p:nvSpPr>
          <p:spPr bwMode="auto">
            <a:xfrm>
              <a:off x="2350" y="1947"/>
              <a:ext cx="25" cy="178"/>
            </a:xfrm>
            <a:custGeom>
              <a:avLst/>
              <a:gdLst>
                <a:gd name="T0" fmla="*/ 233 w 10"/>
                <a:gd name="T1" fmla="*/ 0 h 67"/>
                <a:gd name="T2" fmla="*/ 270 w 10"/>
                <a:gd name="T3" fmla="*/ 1947 h 67"/>
                <a:gd name="T4" fmla="*/ 0 w 10"/>
                <a:gd name="T5" fmla="*/ 3339 h 67"/>
                <a:gd name="T6" fmla="*/ 0 60000 65536"/>
                <a:gd name="T7" fmla="*/ 0 60000 65536"/>
                <a:gd name="T8" fmla="*/ 0 60000 65536"/>
                <a:gd name="T9" fmla="*/ 0 w 10"/>
                <a:gd name="T10" fmla="*/ 0 h 67"/>
                <a:gd name="T11" fmla="*/ 10 w 10"/>
                <a:gd name="T12" fmla="*/ 67 h 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67">
                  <a:moveTo>
                    <a:pt x="6" y="0"/>
                  </a:moveTo>
                  <a:cubicBezTo>
                    <a:pt x="6" y="13"/>
                    <a:pt x="10" y="26"/>
                    <a:pt x="7" y="39"/>
                  </a:cubicBezTo>
                  <a:cubicBezTo>
                    <a:pt x="4" y="53"/>
                    <a:pt x="0" y="67"/>
                    <a:pt x="0" y="67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7" name="Freeform 46"/>
            <p:cNvSpPr>
              <a:spLocks/>
            </p:cNvSpPr>
            <p:nvPr/>
          </p:nvSpPr>
          <p:spPr bwMode="auto">
            <a:xfrm>
              <a:off x="2954" y="1749"/>
              <a:ext cx="108" cy="150"/>
            </a:xfrm>
            <a:custGeom>
              <a:avLst/>
              <a:gdLst>
                <a:gd name="T0" fmla="*/ 0 w 43"/>
                <a:gd name="T1" fmla="*/ 1350 h 56"/>
                <a:gd name="T2" fmla="*/ 1710 w 43"/>
                <a:gd name="T3" fmla="*/ 0 h 56"/>
                <a:gd name="T4" fmla="*/ 472 w 43"/>
                <a:gd name="T5" fmla="*/ 2885 h 56"/>
                <a:gd name="T6" fmla="*/ 0 60000 65536"/>
                <a:gd name="T7" fmla="*/ 0 60000 65536"/>
                <a:gd name="T8" fmla="*/ 0 60000 65536"/>
                <a:gd name="T9" fmla="*/ 0 w 43"/>
                <a:gd name="T10" fmla="*/ 0 h 56"/>
                <a:gd name="T11" fmla="*/ 43 w 43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56">
                  <a:moveTo>
                    <a:pt x="0" y="26"/>
                  </a:moveTo>
                  <a:cubicBezTo>
                    <a:pt x="9" y="31"/>
                    <a:pt x="34" y="11"/>
                    <a:pt x="43" y="0"/>
                  </a:cubicBezTo>
                  <a:cubicBezTo>
                    <a:pt x="29" y="16"/>
                    <a:pt x="12" y="33"/>
                    <a:pt x="12" y="56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Freeform 47"/>
            <p:cNvSpPr>
              <a:spLocks/>
            </p:cNvSpPr>
            <p:nvPr/>
          </p:nvSpPr>
          <p:spPr bwMode="auto">
            <a:xfrm>
              <a:off x="2652" y="2029"/>
              <a:ext cx="252" cy="299"/>
            </a:xfrm>
            <a:custGeom>
              <a:avLst/>
              <a:gdLst>
                <a:gd name="T0" fmla="*/ 3835 w 101"/>
                <a:gd name="T1" fmla="*/ 5537 h 112"/>
                <a:gd name="T2" fmla="*/ 2640 w 101"/>
                <a:gd name="T3" fmla="*/ 5080 h 112"/>
                <a:gd name="T4" fmla="*/ 30 w 101"/>
                <a:gd name="T5" fmla="*/ 1823 h 112"/>
                <a:gd name="T6" fmla="*/ 0 w 101"/>
                <a:gd name="T7" fmla="*/ 1767 h 112"/>
                <a:gd name="T8" fmla="*/ 1786 w 101"/>
                <a:gd name="T9" fmla="*/ 56 h 112"/>
                <a:gd name="T10" fmla="*/ 1786 w 101"/>
                <a:gd name="T11" fmla="*/ 0 h 112"/>
                <a:gd name="T12" fmla="*/ 2565 w 101"/>
                <a:gd name="T13" fmla="*/ 2894 h 112"/>
                <a:gd name="T14" fmla="*/ 3915 w 101"/>
                <a:gd name="T15" fmla="*/ 5537 h 112"/>
                <a:gd name="T16" fmla="*/ 3835 w 101"/>
                <a:gd name="T17" fmla="*/ 5537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1"/>
                <a:gd name="T28" fmla="*/ 0 h 112"/>
                <a:gd name="T29" fmla="*/ 101 w 101"/>
                <a:gd name="T30" fmla="*/ 112 h 1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1" h="112">
                  <a:moveTo>
                    <a:pt x="99" y="109"/>
                  </a:moveTo>
                  <a:cubicBezTo>
                    <a:pt x="99" y="109"/>
                    <a:pt x="88" y="112"/>
                    <a:pt x="68" y="100"/>
                  </a:cubicBezTo>
                  <a:cubicBezTo>
                    <a:pt x="47" y="88"/>
                    <a:pt x="25" y="45"/>
                    <a:pt x="1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6" y="30"/>
                    <a:pt x="40" y="12"/>
                    <a:pt x="46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8" y="17"/>
                    <a:pt x="54" y="35"/>
                    <a:pt x="66" y="57"/>
                  </a:cubicBezTo>
                  <a:cubicBezTo>
                    <a:pt x="78" y="78"/>
                    <a:pt x="88" y="95"/>
                    <a:pt x="101" y="109"/>
                  </a:cubicBezTo>
                  <a:lnTo>
                    <a:pt x="99" y="109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9" name="Freeform 48"/>
            <p:cNvSpPr>
              <a:spLocks/>
            </p:cNvSpPr>
            <p:nvPr/>
          </p:nvSpPr>
          <p:spPr bwMode="auto">
            <a:xfrm>
              <a:off x="2652" y="2472"/>
              <a:ext cx="197" cy="168"/>
            </a:xfrm>
            <a:custGeom>
              <a:avLst/>
              <a:gdLst>
                <a:gd name="T0" fmla="*/ 3022 w 79"/>
                <a:gd name="T1" fmla="*/ 2219 h 63"/>
                <a:gd name="T2" fmla="*/ 30 w 79"/>
                <a:gd name="T3" fmla="*/ 0 h 63"/>
                <a:gd name="T4" fmla="*/ 0 w 79"/>
                <a:gd name="T5" fmla="*/ 0 h 63"/>
                <a:gd name="T6" fmla="*/ 1087 w 79"/>
                <a:gd name="T7" fmla="*/ 3037 h 63"/>
                <a:gd name="T8" fmla="*/ 3052 w 79"/>
                <a:gd name="T9" fmla="*/ 2219 h 63"/>
                <a:gd name="T10" fmla="*/ 3022 w 79"/>
                <a:gd name="T11" fmla="*/ 2219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63"/>
                <a:gd name="T20" fmla="*/ 79 w 79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63">
                  <a:moveTo>
                    <a:pt x="78" y="44"/>
                  </a:moveTo>
                  <a:cubicBezTo>
                    <a:pt x="30" y="51"/>
                    <a:pt x="13" y="28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9"/>
                    <a:pt x="8" y="57"/>
                    <a:pt x="28" y="60"/>
                  </a:cubicBezTo>
                  <a:cubicBezTo>
                    <a:pt x="47" y="63"/>
                    <a:pt x="64" y="54"/>
                    <a:pt x="79" y="44"/>
                  </a:cubicBezTo>
                  <a:lnTo>
                    <a:pt x="78" y="44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0" name="Freeform 49"/>
            <p:cNvSpPr>
              <a:spLocks/>
            </p:cNvSpPr>
            <p:nvPr/>
          </p:nvSpPr>
          <p:spPr bwMode="auto">
            <a:xfrm>
              <a:off x="2350" y="1944"/>
              <a:ext cx="105" cy="181"/>
            </a:xfrm>
            <a:custGeom>
              <a:avLst/>
              <a:gdLst>
                <a:gd name="T0" fmla="*/ 233 w 42"/>
                <a:gd name="T1" fmla="*/ 56 h 68"/>
                <a:gd name="T2" fmla="*/ 270 w 42"/>
                <a:gd name="T3" fmla="*/ 1999 h 68"/>
                <a:gd name="T4" fmla="*/ 0 w 42"/>
                <a:gd name="T5" fmla="*/ 3415 h 68"/>
                <a:gd name="T6" fmla="*/ 0 w 42"/>
                <a:gd name="T7" fmla="*/ 3415 h 68"/>
                <a:gd name="T8" fmla="*/ 1608 w 42"/>
                <a:gd name="T9" fmla="*/ 2813 h 68"/>
                <a:gd name="T10" fmla="*/ 1638 w 42"/>
                <a:gd name="T11" fmla="*/ 2813 h 68"/>
                <a:gd name="T12" fmla="*/ 970 w 42"/>
                <a:gd name="T13" fmla="*/ 1999 h 68"/>
                <a:gd name="T14" fmla="*/ 270 w 42"/>
                <a:gd name="T15" fmla="*/ 0 h 68"/>
                <a:gd name="T16" fmla="*/ 233 w 42"/>
                <a:gd name="T17" fmla="*/ 56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68"/>
                <a:gd name="T29" fmla="*/ 42 w 42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68">
                  <a:moveTo>
                    <a:pt x="6" y="1"/>
                  </a:moveTo>
                  <a:cubicBezTo>
                    <a:pt x="6" y="14"/>
                    <a:pt x="10" y="27"/>
                    <a:pt x="7" y="40"/>
                  </a:cubicBezTo>
                  <a:cubicBezTo>
                    <a:pt x="4" y="54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1" y="60"/>
                    <a:pt x="24" y="55"/>
                    <a:pt x="41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34" y="52"/>
                    <a:pt x="28" y="46"/>
                    <a:pt x="25" y="40"/>
                  </a:cubicBezTo>
                  <a:cubicBezTo>
                    <a:pt x="21" y="32"/>
                    <a:pt x="14" y="16"/>
                    <a:pt x="7" y="0"/>
                  </a:cubicBezTo>
                  <a:lnTo>
                    <a:pt x="6" y="1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1" name="Freeform 50"/>
            <p:cNvSpPr>
              <a:spLocks/>
            </p:cNvSpPr>
            <p:nvPr/>
          </p:nvSpPr>
          <p:spPr bwMode="auto">
            <a:xfrm>
              <a:off x="3057" y="2555"/>
              <a:ext cx="135" cy="37"/>
            </a:xfrm>
            <a:custGeom>
              <a:avLst/>
              <a:gdLst>
                <a:gd name="T0" fmla="*/ 2083 w 54"/>
                <a:gd name="T1" fmla="*/ 90 h 14"/>
                <a:gd name="T2" fmla="*/ 50 w 54"/>
                <a:gd name="T3" fmla="*/ 391 h 14"/>
                <a:gd name="T4" fmla="*/ 0 w 54"/>
                <a:gd name="T5" fmla="*/ 349 h 14"/>
                <a:gd name="T6" fmla="*/ 1533 w 54"/>
                <a:gd name="T7" fmla="*/ 441 h 14"/>
                <a:gd name="T8" fmla="*/ 2113 w 54"/>
                <a:gd name="T9" fmla="*/ 90 h 14"/>
                <a:gd name="T10" fmla="*/ 2083 w 54"/>
                <a:gd name="T11" fmla="*/ 9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4"/>
                <a:gd name="T20" fmla="*/ 54 w 5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4">
                  <a:moveTo>
                    <a:pt x="53" y="2"/>
                  </a:moveTo>
                  <a:cubicBezTo>
                    <a:pt x="42" y="0"/>
                    <a:pt x="16" y="5"/>
                    <a:pt x="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12"/>
                    <a:pt x="22" y="14"/>
                    <a:pt x="39" y="9"/>
                  </a:cubicBezTo>
                  <a:cubicBezTo>
                    <a:pt x="44" y="7"/>
                    <a:pt x="49" y="5"/>
                    <a:pt x="54" y="2"/>
                  </a:cubicBezTo>
                  <a:lnTo>
                    <a:pt x="53" y="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2" name="Freeform 51"/>
            <p:cNvSpPr>
              <a:spLocks/>
            </p:cNvSpPr>
            <p:nvPr/>
          </p:nvSpPr>
          <p:spPr bwMode="auto">
            <a:xfrm>
              <a:off x="2952" y="1749"/>
              <a:ext cx="110" cy="158"/>
            </a:xfrm>
            <a:custGeom>
              <a:avLst/>
              <a:gdLst>
                <a:gd name="T0" fmla="*/ 500 w 44"/>
                <a:gd name="T1" fmla="*/ 2884 h 59"/>
                <a:gd name="T2" fmla="*/ 1720 w 44"/>
                <a:gd name="T3" fmla="*/ 0 h 59"/>
                <a:gd name="T4" fmla="*/ 45 w 44"/>
                <a:gd name="T5" fmla="*/ 1342 h 59"/>
                <a:gd name="T6" fmla="*/ 0 w 44"/>
                <a:gd name="T7" fmla="*/ 1342 h 59"/>
                <a:gd name="T8" fmla="*/ 470 w 44"/>
                <a:gd name="T9" fmla="*/ 3034 h 59"/>
                <a:gd name="T10" fmla="*/ 500 w 44"/>
                <a:gd name="T11" fmla="*/ 2884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59"/>
                <a:gd name="T20" fmla="*/ 44 w 44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59">
                  <a:moveTo>
                    <a:pt x="13" y="56"/>
                  </a:moveTo>
                  <a:cubicBezTo>
                    <a:pt x="13" y="33"/>
                    <a:pt x="30" y="16"/>
                    <a:pt x="44" y="0"/>
                  </a:cubicBezTo>
                  <a:cubicBezTo>
                    <a:pt x="35" y="11"/>
                    <a:pt x="10" y="31"/>
                    <a:pt x="1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" y="36"/>
                    <a:pt x="9" y="48"/>
                    <a:pt x="12" y="59"/>
                  </a:cubicBezTo>
                  <a:lnTo>
                    <a:pt x="13" y="56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3" name="Freeform 52"/>
            <p:cNvSpPr>
              <a:spLocks/>
            </p:cNvSpPr>
            <p:nvPr/>
          </p:nvSpPr>
          <p:spPr bwMode="auto">
            <a:xfrm>
              <a:off x="3057" y="2555"/>
              <a:ext cx="132" cy="21"/>
            </a:xfrm>
            <a:custGeom>
              <a:avLst/>
              <a:gdLst>
                <a:gd name="T0" fmla="*/ 0 w 53"/>
                <a:gd name="T1" fmla="*/ 378 h 8"/>
                <a:gd name="T2" fmla="*/ 2040 w 53"/>
                <a:gd name="T3" fmla="*/ 89 h 8"/>
                <a:gd name="T4" fmla="*/ 0 60000 65536"/>
                <a:gd name="T5" fmla="*/ 0 60000 65536"/>
                <a:gd name="T6" fmla="*/ 0 w 53"/>
                <a:gd name="T7" fmla="*/ 0 h 8"/>
                <a:gd name="T8" fmla="*/ 53 w 53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3" h="8">
                  <a:moveTo>
                    <a:pt x="0" y="8"/>
                  </a:moveTo>
                  <a:cubicBezTo>
                    <a:pt x="16" y="5"/>
                    <a:pt x="42" y="0"/>
                    <a:pt x="53" y="2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4" name="Freeform 53"/>
            <p:cNvSpPr>
              <a:spLocks/>
            </p:cNvSpPr>
            <p:nvPr/>
          </p:nvSpPr>
          <p:spPr bwMode="auto">
            <a:xfrm>
              <a:off x="3052" y="2123"/>
              <a:ext cx="265" cy="98"/>
            </a:xfrm>
            <a:custGeom>
              <a:avLst/>
              <a:gdLst>
                <a:gd name="T0" fmla="*/ 4145 w 106"/>
                <a:gd name="T1" fmla="*/ 0 h 37"/>
                <a:gd name="T2" fmla="*/ 0 w 106"/>
                <a:gd name="T3" fmla="*/ 148 h 37"/>
                <a:gd name="T4" fmla="*/ 0 w 106"/>
                <a:gd name="T5" fmla="*/ 148 h 37"/>
                <a:gd name="T6" fmla="*/ 1645 w 106"/>
                <a:gd name="T7" fmla="*/ 1192 h 37"/>
                <a:gd name="T8" fmla="*/ 4145 w 106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37"/>
                <a:gd name="T17" fmla="*/ 106 w 10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37">
                  <a:moveTo>
                    <a:pt x="106" y="0"/>
                  </a:moveTo>
                  <a:cubicBezTo>
                    <a:pt x="62" y="37"/>
                    <a:pt x="10" y="1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1" y="16"/>
                    <a:pt x="25" y="23"/>
                    <a:pt x="42" y="24"/>
                  </a:cubicBezTo>
                  <a:cubicBezTo>
                    <a:pt x="64" y="26"/>
                    <a:pt x="85" y="22"/>
                    <a:pt x="106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5" name="Freeform 54"/>
            <p:cNvSpPr>
              <a:spLocks/>
            </p:cNvSpPr>
            <p:nvPr/>
          </p:nvSpPr>
          <p:spPr bwMode="auto">
            <a:xfrm>
              <a:off x="2360" y="2712"/>
              <a:ext cx="42" cy="53"/>
            </a:xfrm>
            <a:custGeom>
              <a:avLst/>
              <a:gdLst>
                <a:gd name="T0" fmla="*/ 104 w 17"/>
                <a:gd name="T1" fmla="*/ 0 h 20"/>
                <a:gd name="T2" fmla="*/ 635 w 17"/>
                <a:gd name="T3" fmla="*/ 983 h 20"/>
                <a:gd name="T4" fmla="*/ 0 60000 65536"/>
                <a:gd name="T5" fmla="*/ 0 60000 65536"/>
                <a:gd name="T6" fmla="*/ 0 w 17"/>
                <a:gd name="T7" fmla="*/ 0 h 20"/>
                <a:gd name="T8" fmla="*/ 17 w 17"/>
                <a:gd name="T9" fmla="*/ 20 h 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20">
                  <a:moveTo>
                    <a:pt x="3" y="0"/>
                  </a:moveTo>
                  <a:cubicBezTo>
                    <a:pt x="0" y="15"/>
                    <a:pt x="8" y="16"/>
                    <a:pt x="17" y="2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6" name="Freeform 55"/>
            <p:cNvSpPr>
              <a:spLocks/>
            </p:cNvSpPr>
            <p:nvPr/>
          </p:nvSpPr>
          <p:spPr bwMode="auto">
            <a:xfrm>
              <a:off x="2512" y="1792"/>
              <a:ext cx="135" cy="101"/>
            </a:xfrm>
            <a:custGeom>
              <a:avLst/>
              <a:gdLst>
                <a:gd name="T0" fmla="*/ 50 w 54"/>
                <a:gd name="T1" fmla="*/ 56 h 38"/>
                <a:gd name="T2" fmla="*/ 0 w 54"/>
                <a:gd name="T3" fmla="*/ 0 h 38"/>
                <a:gd name="T4" fmla="*/ 938 w 54"/>
                <a:gd name="T5" fmla="*/ 1802 h 38"/>
                <a:gd name="T6" fmla="*/ 2113 w 54"/>
                <a:gd name="T7" fmla="*/ 657 h 38"/>
                <a:gd name="T8" fmla="*/ 50 w 54"/>
                <a:gd name="T9" fmla="*/ 56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38"/>
                <a:gd name="T17" fmla="*/ 54 w 54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38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22"/>
                    <a:pt x="12" y="35"/>
                    <a:pt x="24" y="36"/>
                  </a:cubicBezTo>
                  <a:cubicBezTo>
                    <a:pt x="39" y="38"/>
                    <a:pt x="47" y="26"/>
                    <a:pt x="54" y="13"/>
                  </a:cubicBezTo>
                  <a:cubicBezTo>
                    <a:pt x="34" y="25"/>
                    <a:pt x="10" y="15"/>
                    <a:pt x="1" y="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7" name="Freeform 56"/>
            <p:cNvSpPr>
              <a:spLocks/>
            </p:cNvSpPr>
            <p:nvPr/>
          </p:nvSpPr>
          <p:spPr bwMode="auto">
            <a:xfrm>
              <a:off x="2652" y="2472"/>
              <a:ext cx="110" cy="160"/>
            </a:xfrm>
            <a:custGeom>
              <a:avLst/>
              <a:gdLst>
                <a:gd name="T0" fmla="*/ 1720 w 44"/>
                <a:gd name="T1" fmla="*/ 2219 h 60"/>
                <a:gd name="T2" fmla="*/ 1720 w 44"/>
                <a:gd name="T3" fmla="*/ 2184 h 60"/>
                <a:gd name="T4" fmla="*/ 45 w 44"/>
                <a:gd name="T5" fmla="*/ 0 h 60"/>
                <a:gd name="T6" fmla="*/ 0 w 44"/>
                <a:gd name="T7" fmla="*/ 0 h 60"/>
                <a:gd name="T8" fmla="*/ 1095 w 44"/>
                <a:gd name="T9" fmla="*/ 3037 h 60"/>
                <a:gd name="T10" fmla="*/ 1720 w 44"/>
                <a:gd name="T11" fmla="*/ 2219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60"/>
                <a:gd name="T20" fmla="*/ 44 w 44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60">
                  <a:moveTo>
                    <a:pt x="44" y="44"/>
                  </a:moveTo>
                  <a:cubicBezTo>
                    <a:pt x="44" y="43"/>
                    <a:pt x="44" y="43"/>
                    <a:pt x="44" y="43"/>
                  </a:cubicBezTo>
                  <a:cubicBezTo>
                    <a:pt x="21" y="38"/>
                    <a:pt x="9" y="2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9"/>
                    <a:pt x="8" y="57"/>
                    <a:pt x="28" y="60"/>
                  </a:cubicBezTo>
                  <a:cubicBezTo>
                    <a:pt x="37" y="56"/>
                    <a:pt x="44" y="44"/>
                    <a:pt x="44" y="4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8" name="Freeform 57"/>
            <p:cNvSpPr>
              <a:spLocks/>
            </p:cNvSpPr>
            <p:nvPr/>
          </p:nvSpPr>
          <p:spPr bwMode="auto">
            <a:xfrm>
              <a:off x="3432" y="1605"/>
              <a:ext cx="25" cy="54"/>
            </a:xfrm>
            <a:custGeom>
              <a:avLst/>
              <a:gdLst>
                <a:gd name="T0" fmla="*/ 388 w 10"/>
                <a:gd name="T1" fmla="*/ 694 h 20"/>
                <a:gd name="T2" fmla="*/ 200 w 10"/>
                <a:gd name="T3" fmla="*/ 159 h 20"/>
                <a:gd name="T4" fmla="*/ 233 w 10"/>
                <a:gd name="T5" fmla="*/ 1007 h 20"/>
                <a:gd name="T6" fmla="*/ 158 w 10"/>
                <a:gd name="T7" fmla="*/ 106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20"/>
                <a:gd name="T14" fmla="*/ 10 w 10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20">
                  <a:moveTo>
                    <a:pt x="10" y="13"/>
                  </a:moveTo>
                  <a:cubicBezTo>
                    <a:pt x="10" y="10"/>
                    <a:pt x="10" y="0"/>
                    <a:pt x="5" y="3"/>
                  </a:cubicBezTo>
                  <a:cubicBezTo>
                    <a:pt x="0" y="5"/>
                    <a:pt x="6" y="16"/>
                    <a:pt x="6" y="19"/>
                  </a:cubicBezTo>
                  <a:cubicBezTo>
                    <a:pt x="6" y="20"/>
                    <a:pt x="5" y="20"/>
                    <a:pt x="4" y="20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9" name="Freeform 58"/>
            <p:cNvSpPr>
              <a:spLocks/>
            </p:cNvSpPr>
            <p:nvPr/>
          </p:nvSpPr>
          <p:spPr bwMode="auto">
            <a:xfrm>
              <a:off x="3152" y="1973"/>
              <a:ext cx="27" cy="30"/>
            </a:xfrm>
            <a:custGeom>
              <a:avLst/>
              <a:gdLst>
                <a:gd name="T0" fmla="*/ 150 w 11"/>
                <a:gd name="T1" fmla="*/ 611 h 11"/>
                <a:gd name="T2" fmla="*/ 326 w 11"/>
                <a:gd name="T3" fmla="*/ 0 h 11"/>
                <a:gd name="T4" fmla="*/ 0 w 11"/>
                <a:gd name="T5" fmla="*/ 224 h 11"/>
                <a:gd name="T6" fmla="*/ 0 60000 65536"/>
                <a:gd name="T7" fmla="*/ 0 60000 65536"/>
                <a:gd name="T8" fmla="*/ 0 60000 65536"/>
                <a:gd name="T9" fmla="*/ 0 w 11"/>
                <a:gd name="T10" fmla="*/ 0 h 11"/>
                <a:gd name="T11" fmla="*/ 11 w 11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1">
                  <a:moveTo>
                    <a:pt x="4" y="11"/>
                  </a:moveTo>
                  <a:cubicBezTo>
                    <a:pt x="8" y="9"/>
                    <a:pt x="11" y="4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0" name="Freeform 59"/>
            <p:cNvSpPr>
              <a:spLocks/>
            </p:cNvSpPr>
            <p:nvPr/>
          </p:nvSpPr>
          <p:spPr bwMode="auto">
            <a:xfrm>
              <a:off x="2160" y="2293"/>
              <a:ext cx="30" cy="48"/>
            </a:xfrm>
            <a:custGeom>
              <a:avLst/>
              <a:gdLst>
                <a:gd name="T0" fmla="*/ 438 w 12"/>
                <a:gd name="T1" fmla="*/ 0 h 18"/>
                <a:gd name="T2" fmla="*/ 83 w 12"/>
                <a:gd name="T3" fmla="*/ 248 h 18"/>
                <a:gd name="T4" fmla="*/ 363 w 12"/>
                <a:gd name="T5" fmla="*/ 205 h 18"/>
                <a:gd name="T6" fmla="*/ 0 w 12"/>
                <a:gd name="T7" fmla="*/ 909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11" y="0"/>
                  </a:moveTo>
                  <a:cubicBezTo>
                    <a:pt x="7" y="0"/>
                    <a:pt x="1" y="0"/>
                    <a:pt x="2" y="5"/>
                  </a:cubicBezTo>
                  <a:cubicBezTo>
                    <a:pt x="4" y="6"/>
                    <a:pt x="7" y="5"/>
                    <a:pt x="9" y="4"/>
                  </a:cubicBezTo>
                  <a:cubicBezTo>
                    <a:pt x="12" y="9"/>
                    <a:pt x="5" y="17"/>
                    <a:pt x="0" y="18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1" name="Freeform 60"/>
            <p:cNvSpPr>
              <a:spLocks/>
            </p:cNvSpPr>
            <p:nvPr/>
          </p:nvSpPr>
          <p:spPr bwMode="auto">
            <a:xfrm>
              <a:off x="2300" y="1840"/>
              <a:ext cx="32" cy="35"/>
            </a:xfrm>
            <a:custGeom>
              <a:avLst/>
              <a:gdLst>
                <a:gd name="T0" fmla="*/ 103 w 13"/>
                <a:gd name="T1" fmla="*/ 587 h 13"/>
                <a:gd name="T2" fmla="*/ 298 w 13"/>
                <a:gd name="T3" fmla="*/ 0 h 13"/>
                <a:gd name="T4" fmla="*/ 254 w 13"/>
                <a:gd name="T5" fmla="*/ 681 h 13"/>
                <a:gd name="T6" fmla="*/ 0 60000 65536"/>
                <a:gd name="T7" fmla="*/ 0 60000 65536"/>
                <a:gd name="T8" fmla="*/ 0 60000 65536"/>
                <a:gd name="T9" fmla="*/ 0 w 13"/>
                <a:gd name="T10" fmla="*/ 0 h 13"/>
                <a:gd name="T11" fmla="*/ 13 w 1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3">
                  <a:moveTo>
                    <a:pt x="3" y="11"/>
                  </a:moveTo>
                  <a:cubicBezTo>
                    <a:pt x="0" y="7"/>
                    <a:pt x="5" y="2"/>
                    <a:pt x="8" y="0"/>
                  </a:cubicBezTo>
                  <a:cubicBezTo>
                    <a:pt x="13" y="2"/>
                    <a:pt x="10" y="9"/>
                    <a:pt x="7" y="13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2" name="Freeform 61"/>
            <p:cNvSpPr>
              <a:spLocks/>
            </p:cNvSpPr>
            <p:nvPr/>
          </p:nvSpPr>
          <p:spPr bwMode="auto">
            <a:xfrm>
              <a:off x="2425" y="2448"/>
              <a:ext cx="35" cy="51"/>
            </a:xfrm>
            <a:custGeom>
              <a:avLst/>
              <a:gdLst>
                <a:gd name="T0" fmla="*/ 0 w 14"/>
                <a:gd name="T1" fmla="*/ 582 h 19"/>
                <a:gd name="T2" fmla="*/ 233 w 14"/>
                <a:gd name="T3" fmla="*/ 56 h 19"/>
                <a:gd name="T4" fmla="*/ 125 w 14"/>
                <a:gd name="T5" fmla="*/ 988 h 19"/>
                <a:gd name="T6" fmla="*/ 0 60000 65536"/>
                <a:gd name="T7" fmla="*/ 0 60000 65536"/>
                <a:gd name="T8" fmla="*/ 0 60000 65536"/>
                <a:gd name="T9" fmla="*/ 0 w 14"/>
                <a:gd name="T10" fmla="*/ 0 h 19"/>
                <a:gd name="T11" fmla="*/ 14 w 14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9">
                  <a:moveTo>
                    <a:pt x="0" y="11"/>
                  </a:moveTo>
                  <a:cubicBezTo>
                    <a:pt x="1" y="9"/>
                    <a:pt x="2" y="0"/>
                    <a:pt x="6" y="1"/>
                  </a:cubicBezTo>
                  <a:cubicBezTo>
                    <a:pt x="14" y="4"/>
                    <a:pt x="5" y="16"/>
                    <a:pt x="3" y="19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3" name="Freeform 62"/>
            <p:cNvSpPr>
              <a:spLocks/>
            </p:cNvSpPr>
            <p:nvPr/>
          </p:nvSpPr>
          <p:spPr bwMode="auto">
            <a:xfrm>
              <a:off x="2385" y="2752"/>
              <a:ext cx="10" cy="21"/>
            </a:xfrm>
            <a:custGeom>
              <a:avLst/>
              <a:gdLst>
                <a:gd name="T0" fmla="*/ 158 w 4"/>
                <a:gd name="T1" fmla="*/ 0 h 8"/>
                <a:gd name="T2" fmla="*/ 0 w 4"/>
                <a:gd name="T3" fmla="*/ 378 h 8"/>
                <a:gd name="T4" fmla="*/ 0 60000 65536"/>
                <a:gd name="T5" fmla="*/ 0 60000 65536"/>
                <a:gd name="T6" fmla="*/ 0 w 4"/>
                <a:gd name="T7" fmla="*/ 0 h 8"/>
                <a:gd name="T8" fmla="*/ 4 w 4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8">
                  <a:moveTo>
                    <a:pt x="4" y="0"/>
                  </a:moveTo>
                  <a:cubicBezTo>
                    <a:pt x="2" y="3"/>
                    <a:pt x="1" y="5"/>
                    <a:pt x="0" y="8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4" name="Freeform 63"/>
            <p:cNvSpPr>
              <a:spLocks/>
            </p:cNvSpPr>
            <p:nvPr/>
          </p:nvSpPr>
          <p:spPr bwMode="auto">
            <a:xfrm>
              <a:off x="3472" y="2781"/>
              <a:ext cx="27" cy="48"/>
            </a:xfrm>
            <a:custGeom>
              <a:avLst/>
              <a:gdLst>
                <a:gd name="T0" fmla="*/ 368 w 11"/>
                <a:gd name="T1" fmla="*/ 307 h 18"/>
                <a:gd name="T2" fmla="*/ 71 w 11"/>
                <a:gd name="T3" fmla="*/ 512 h 18"/>
                <a:gd name="T4" fmla="*/ 398 w 11"/>
                <a:gd name="T5" fmla="*/ 0 h 18"/>
                <a:gd name="T6" fmla="*/ 0 60000 65536"/>
                <a:gd name="T7" fmla="*/ 0 60000 65536"/>
                <a:gd name="T8" fmla="*/ 0 60000 65536"/>
                <a:gd name="T9" fmla="*/ 0 w 11"/>
                <a:gd name="T10" fmla="*/ 0 h 18"/>
                <a:gd name="T11" fmla="*/ 11 w 11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8">
                  <a:moveTo>
                    <a:pt x="10" y="6"/>
                  </a:moveTo>
                  <a:cubicBezTo>
                    <a:pt x="10" y="10"/>
                    <a:pt x="4" y="18"/>
                    <a:pt x="2" y="10"/>
                  </a:cubicBezTo>
                  <a:cubicBezTo>
                    <a:pt x="0" y="5"/>
                    <a:pt x="8" y="1"/>
                    <a:pt x="11" y="0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5" name="Freeform 64"/>
            <p:cNvSpPr>
              <a:spLocks/>
            </p:cNvSpPr>
            <p:nvPr/>
          </p:nvSpPr>
          <p:spPr bwMode="auto">
            <a:xfrm>
              <a:off x="3357" y="2597"/>
              <a:ext cx="15" cy="8"/>
            </a:xfrm>
            <a:custGeom>
              <a:avLst/>
              <a:gdLst>
                <a:gd name="T0" fmla="*/ 0 w 6"/>
                <a:gd name="T1" fmla="*/ 149 h 3"/>
                <a:gd name="T2" fmla="*/ 233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0" y="3"/>
                  </a:move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6" name="Freeform 65"/>
            <p:cNvSpPr>
              <a:spLocks/>
            </p:cNvSpPr>
            <p:nvPr/>
          </p:nvSpPr>
          <p:spPr bwMode="auto">
            <a:xfrm>
              <a:off x="2767" y="1875"/>
              <a:ext cx="27" cy="29"/>
            </a:xfrm>
            <a:custGeom>
              <a:avLst/>
              <a:gdLst>
                <a:gd name="T0" fmla="*/ 398 w 11"/>
                <a:gd name="T1" fmla="*/ 293 h 11"/>
                <a:gd name="T2" fmla="*/ 0 w 11"/>
                <a:gd name="T3" fmla="*/ 293 h 11"/>
                <a:gd name="T4" fmla="*/ 295 w 11"/>
                <a:gd name="T5" fmla="*/ 527 h 11"/>
                <a:gd name="T6" fmla="*/ 0 60000 65536"/>
                <a:gd name="T7" fmla="*/ 0 60000 65536"/>
                <a:gd name="T8" fmla="*/ 0 60000 65536"/>
                <a:gd name="T9" fmla="*/ 0 w 11"/>
                <a:gd name="T10" fmla="*/ 0 h 11"/>
                <a:gd name="T11" fmla="*/ 11 w 11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1">
                  <a:moveTo>
                    <a:pt x="11" y="6"/>
                  </a:moveTo>
                  <a:cubicBezTo>
                    <a:pt x="8" y="2"/>
                    <a:pt x="3" y="0"/>
                    <a:pt x="0" y="6"/>
                  </a:cubicBezTo>
                  <a:cubicBezTo>
                    <a:pt x="2" y="9"/>
                    <a:pt x="5" y="11"/>
                    <a:pt x="8" y="11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7" name="Freeform 66"/>
            <p:cNvSpPr>
              <a:spLocks/>
            </p:cNvSpPr>
            <p:nvPr/>
          </p:nvSpPr>
          <p:spPr bwMode="auto">
            <a:xfrm>
              <a:off x="3049" y="1747"/>
              <a:ext cx="18" cy="29"/>
            </a:xfrm>
            <a:custGeom>
              <a:avLst/>
              <a:gdLst>
                <a:gd name="T0" fmla="*/ 0 w 7"/>
                <a:gd name="T1" fmla="*/ 0 h 11"/>
                <a:gd name="T2" fmla="*/ 303 w 7"/>
                <a:gd name="T3" fmla="*/ 527 h 11"/>
                <a:gd name="T4" fmla="*/ 0 60000 65536"/>
                <a:gd name="T5" fmla="*/ 0 60000 65536"/>
                <a:gd name="T6" fmla="*/ 0 w 7"/>
                <a:gd name="T7" fmla="*/ 0 h 11"/>
                <a:gd name="T8" fmla="*/ 7 w 7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" h="11">
                  <a:moveTo>
                    <a:pt x="0" y="0"/>
                  </a:moveTo>
                  <a:cubicBezTo>
                    <a:pt x="0" y="5"/>
                    <a:pt x="3" y="9"/>
                    <a:pt x="7" y="11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8" name="Freeform 67"/>
            <p:cNvSpPr>
              <a:spLocks/>
            </p:cNvSpPr>
            <p:nvPr/>
          </p:nvSpPr>
          <p:spPr bwMode="auto">
            <a:xfrm>
              <a:off x="2357" y="2723"/>
              <a:ext cx="15" cy="5"/>
            </a:xfrm>
            <a:custGeom>
              <a:avLst/>
              <a:gdLst>
                <a:gd name="T0" fmla="*/ 233 w 6"/>
                <a:gd name="T1" fmla="*/ 0 h 2"/>
                <a:gd name="T2" fmla="*/ 0 w 6"/>
                <a:gd name="T3" fmla="*/ 75 h 2"/>
                <a:gd name="T4" fmla="*/ 0 60000 65536"/>
                <a:gd name="T5" fmla="*/ 0 60000 65536"/>
                <a:gd name="T6" fmla="*/ 0 w 6"/>
                <a:gd name="T7" fmla="*/ 0 h 2"/>
                <a:gd name="T8" fmla="*/ 6 w 6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2">
                  <a:moveTo>
                    <a:pt x="6" y="0"/>
                  </a:moveTo>
                  <a:cubicBezTo>
                    <a:pt x="4" y="0"/>
                    <a:pt x="2" y="1"/>
                    <a:pt x="0" y="2"/>
                  </a:cubicBezTo>
                </a:path>
              </a:pathLst>
            </a:custGeom>
            <a:noFill/>
            <a:ln w="15875" cap="flat">
              <a:solidFill>
                <a:srgbClr val="FDD1D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89" name="TextBox 824"/>
          <p:cNvSpPr txBox="1">
            <a:spLocks noChangeArrowheads="1"/>
          </p:cNvSpPr>
          <p:nvPr/>
        </p:nvSpPr>
        <p:spPr bwMode="auto">
          <a:xfrm>
            <a:off x="828675" y="1026894"/>
            <a:ext cx="68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Segoe UI" pitchFamily="34" charset="0"/>
                <a:ea typeface="Segoe UI" pitchFamily="34" charset="0"/>
                <a:cs typeface="Segoe UI" pitchFamily="34" charset="0"/>
              </a:rPr>
              <a:t>Lung</a:t>
            </a:r>
          </a:p>
        </p:txBody>
      </p:sp>
      <p:sp>
        <p:nvSpPr>
          <p:cNvPr id="90" name="TextBox 825"/>
          <p:cNvSpPr txBox="1">
            <a:spLocks noChangeArrowheads="1"/>
          </p:cNvSpPr>
          <p:nvPr/>
        </p:nvSpPr>
        <p:spPr bwMode="auto">
          <a:xfrm>
            <a:off x="1828800" y="1026894"/>
            <a:ext cx="68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Segoe UI" pitchFamily="34" charset="0"/>
                <a:ea typeface="Segoe UI" pitchFamily="34" charset="0"/>
                <a:cs typeface="Segoe UI" pitchFamily="34" charset="0"/>
              </a:rPr>
              <a:t>Colon</a:t>
            </a:r>
          </a:p>
        </p:txBody>
      </p:sp>
      <p:sp>
        <p:nvSpPr>
          <p:cNvPr id="92" name="TextBox 821"/>
          <p:cNvSpPr txBox="1">
            <a:spLocks noChangeArrowheads="1"/>
          </p:cNvSpPr>
          <p:nvPr/>
        </p:nvSpPr>
        <p:spPr bwMode="auto">
          <a:xfrm>
            <a:off x="217488" y="2148840"/>
            <a:ext cx="2743200" cy="365760"/>
          </a:xfrm>
          <a:prstGeom prst="rect">
            <a:avLst/>
          </a:prstGeom>
          <a:solidFill>
            <a:schemeClr val="tx1"/>
          </a:solidFill>
          <a:ln w="9525">
            <a:solidFill>
              <a:srgbClr val="FF66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 ECM </a:t>
            </a:r>
            <a:r>
              <a:rPr lang="en-US" sz="1400" b="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protein enrichment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2062163" y="1017786"/>
            <a:ext cx="898525" cy="60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06" name="TextBox 705"/>
          <p:cNvSpPr txBox="1"/>
          <p:nvPr/>
        </p:nvSpPr>
        <p:spPr>
          <a:xfrm>
            <a:off x="2362200" y="1902023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~150 mg</a:t>
            </a:r>
            <a:endParaRPr lang="en-US" sz="1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10" name="Text Box 163"/>
          <p:cNvSpPr txBox="1">
            <a:spLocks noChangeArrowheads="1"/>
          </p:cNvSpPr>
          <p:nvPr/>
        </p:nvSpPr>
        <p:spPr bwMode="auto">
          <a:xfrm>
            <a:off x="0" y="6320135"/>
            <a:ext cx="289053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Naba et al., 2012, Mol. Cell. Proteomics</a:t>
            </a:r>
            <a:endParaRPr lang="en-US" sz="1200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1200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://web.mit.edu/hyneslab/matrisome/</a:t>
            </a:r>
          </a:p>
        </p:txBody>
      </p:sp>
      <p:sp>
        <p:nvSpPr>
          <p:cNvPr id="712" name="TextBox 711"/>
          <p:cNvSpPr txBox="1"/>
          <p:nvPr/>
        </p:nvSpPr>
        <p:spPr>
          <a:xfrm>
            <a:off x="96093" y="4436239"/>
            <a:ext cx="3104307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7030A0"/>
                </a:solidFill>
              </a:rPr>
              <a:t>What is the Matrisome?</a:t>
            </a:r>
          </a:p>
          <a:p>
            <a:pPr marL="53975">
              <a:buFontTx/>
              <a:buChar char="-"/>
            </a:pPr>
            <a:r>
              <a:rPr lang="en-US" sz="1600" b="1" dirty="0" smtClean="0"/>
              <a:t>Core Matrisome:</a:t>
            </a:r>
            <a:r>
              <a:rPr lang="en-US" sz="1600" dirty="0" smtClean="0"/>
              <a:t> </a:t>
            </a:r>
          </a:p>
          <a:p>
            <a:pPr marL="53975"/>
            <a:r>
              <a:rPr lang="en-US" sz="1600" dirty="0" smtClean="0"/>
              <a:t>ECM Glycoproteins, Collagens, Proteoglycans</a:t>
            </a:r>
          </a:p>
          <a:p>
            <a:pPr marL="53975">
              <a:buFontTx/>
              <a:buChar char="-"/>
            </a:pPr>
            <a:r>
              <a:rPr lang="en-US" sz="1600" b="1" dirty="0" smtClean="0"/>
              <a:t>Matrisome-associated: </a:t>
            </a:r>
          </a:p>
          <a:p>
            <a:pPr marL="53975"/>
            <a:r>
              <a:rPr lang="en-US" sz="1600" dirty="0" smtClean="0"/>
              <a:t>Secreted </a:t>
            </a:r>
            <a:r>
              <a:rPr lang="en-US" sz="1600" dirty="0"/>
              <a:t>Factors, </a:t>
            </a:r>
            <a:r>
              <a:rPr lang="en-US" sz="1600" dirty="0" smtClean="0"/>
              <a:t>ECM-affiliated Proteins, ECM Regulators</a:t>
            </a:r>
            <a:endParaRPr lang="fr-FR" sz="1600" dirty="0"/>
          </a:p>
        </p:txBody>
      </p:sp>
      <p:sp>
        <p:nvSpPr>
          <p:cNvPr id="713" name="Rounded Rectangle 712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2"/>
          <p:cNvGrpSpPr/>
          <p:nvPr/>
        </p:nvGrpSpPr>
        <p:grpSpPr>
          <a:xfrm>
            <a:off x="3322320" y="5067181"/>
            <a:ext cx="2773680" cy="1333619"/>
            <a:chOff x="3322320" y="5067181"/>
            <a:chExt cx="2773680" cy="1333619"/>
          </a:xfrm>
        </p:grpSpPr>
        <p:grpSp>
          <p:nvGrpSpPr>
            <p:cNvPr id="6" name="Group 5"/>
            <p:cNvGrpSpPr/>
            <p:nvPr/>
          </p:nvGrpSpPr>
          <p:grpSpPr>
            <a:xfrm>
              <a:off x="3322320" y="5067181"/>
              <a:ext cx="2773680" cy="1333619"/>
              <a:chOff x="2845226" y="5209401"/>
              <a:chExt cx="2773680" cy="1333619"/>
            </a:xfrm>
          </p:grpSpPr>
          <p:sp>
            <p:nvSpPr>
              <p:cNvPr id="707" name="Rectangle 24"/>
              <p:cNvSpPr>
                <a:spLocks noChangeArrowheads="1"/>
              </p:cNvSpPr>
              <p:nvPr/>
            </p:nvSpPr>
            <p:spPr bwMode="auto">
              <a:xfrm>
                <a:off x="2845226" y="5209401"/>
                <a:ext cx="1371600" cy="553998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7030A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List of ECM Proteins</a:t>
                </a:r>
                <a:endParaRPr lang="en-US" sz="1500" dirty="0">
                  <a:solidFill>
                    <a:srgbClr val="7030A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04" name="Rectangle 24"/>
              <p:cNvSpPr>
                <a:spLocks noChangeArrowheads="1"/>
              </p:cNvSpPr>
              <p:nvPr/>
            </p:nvSpPr>
            <p:spPr bwMode="auto">
              <a:xfrm>
                <a:off x="3790106" y="6019800"/>
                <a:ext cx="1828800" cy="523220"/>
              </a:xfrm>
              <a:prstGeom prst="rect">
                <a:avLst/>
              </a:prstGeom>
              <a:solidFill>
                <a:schemeClr val="tx1"/>
              </a:solidFill>
              <a:ln w="15875">
                <a:solidFill>
                  <a:srgbClr val="934BC9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3. Annotation: </a:t>
                </a:r>
              </a:p>
              <a:p>
                <a:pPr algn="ctr"/>
                <a:r>
                  <a:rPr lang="en-US" sz="1400" b="1" i="1" dirty="0" smtClean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in silico 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Matrisome</a:t>
                </a:r>
                <a:endParaRPr lang="en-US" sz="14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08" name="Down Arrow 707"/>
              <p:cNvSpPr/>
              <p:nvPr/>
            </p:nvSpPr>
            <p:spPr bwMode="auto">
              <a:xfrm flipV="1">
                <a:off x="4557663" y="5715000"/>
                <a:ext cx="293687" cy="242887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rgbClr val="934B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99" name="Line 15"/>
            <p:cNvSpPr>
              <a:spLocks noChangeShapeType="1"/>
            </p:cNvSpPr>
            <p:nvPr/>
          </p:nvSpPr>
          <p:spPr bwMode="auto">
            <a:xfrm>
              <a:off x="4815840" y="5334000"/>
              <a:ext cx="7315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z="140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2133600"/>
            <a:ext cx="9185124" cy="4267200"/>
            <a:chOff x="0" y="2133600"/>
            <a:chExt cx="9185124" cy="4267200"/>
          </a:xfrm>
        </p:grpSpPr>
        <p:sp>
          <p:nvSpPr>
            <p:cNvPr id="698" name="Rectangle 24"/>
            <p:cNvSpPr>
              <a:spLocks noChangeArrowheads="1"/>
            </p:cNvSpPr>
            <p:nvPr/>
          </p:nvSpPr>
          <p:spPr bwMode="auto">
            <a:xfrm>
              <a:off x="5715000" y="4969386"/>
              <a:ext cx="1371600" cy="7848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List of </a:t>
              </a:r>
            </a:p>
            <a:p>
              <a:pPr algn="ctr"/>
              <a:r>
                <a:rPr lang="en-US" sz="15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2000-3000 Proteins</a:t>
              </a:r>
              <a:endParaRPr lang="en-US" sz="15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2133600"/>
              <a:ext cx="9185124" cy="4267200"/>
              <a:chOff x="0" y="2133600"/>
              <a:chExt cx="9185124" cy="42672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0" y="2133600"/>
                <a:ext cx="9185124" cy="4267200"/>
                <a:chOff x="0" y="2133600"/>
                <a:chExt cx="9185124" cy="4267200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0" y="2576513"/>
                  <a:ext cx="8458200" cy="2071687"/>
                  <a:chOff x="0" y="2576513"/>
                  <a:chExt cx="8458200" cy="2071687"/>
                </a:xfrm>
              </p:grpSpPr>
              <p:pic>
                <p:nvPicPr>
                  <p:cNvPr id="7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 rot="16200000">
                    <a:off x="4494603" y="2840389"/>
                    <a:ext cx="780525" cy="4924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 rot="16200000">
                    <a:off x="3189994" y="2840389"/>
                    <a:ext cx="780525" cy="4924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" name="Text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86400" y="3376814"/>
                    <a:ext cx="2071657" cy="7386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Peptide</a:t>
                    </a:r>
                  </a:p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Fractionation</a:t>
                    </a:r>
                  </a:p>
                  <a:p>
                    <a:pPr algn="ctr"/>
                    <a:r>
                      <a:rPr lang="en-US" sz="1400" i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(Off-Gel Electrophoresis)</a:t>
                    </a:r>
                  </a:p>
                </p:txBody>
              </p:sp>
              <p:sp>
                <p:nvSpPr>
                  <p:cNvPr id="1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66490" y="3376814"/>
                    <a:ext cx="1537198" cy="5232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Digestion </a:t>
                    </a:r>
                  </a:p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 </a:t>
                    </a:r>
                    <a:r>
                      <a:rPr lang="en-US" sz="1400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(Lys-C, </a:t>
                    </a:r>
                    <a:r>
                      <a:rPr lang="en-US" sz="1400" dirty="0" err="1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trypsin</a:t>
                    </a:r>
                    <a:r>
                      <a:rPr lang="en-US" sz="1400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)</a:t>
                    </a:r>
                  </a:p>
                </p:txBody>
              </p:sp>
              <p:pic>
                <p:nvPicPr>
                  <p:cNvPr id="12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34057" y="2644015"/>
                    <a:ext cx="922239" cy="7427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1444" y="3086637"/>
                    <a:ext cx="437307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15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743200" y="3376814"/>
                    <a:ext cx="1571980" cy="5232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dirty="0" err="1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Deglycosylation</a:t>
                    </a:r>
                    <a:endParaRPr lang="en-US" sz="1400" b="1" dirty="0" smtClean="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  <a:p>
                    <a:pPr algn="ctr"/>
                    <a:r>
                      <a:rPr lang="en-US" sz="1400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(PNGaseF)</a:t>
                    </a:r>
                    <a:endParaRPr lang="en-US" sz="1400" dirty="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16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376814"/>
                    <a:ext cx="1081176" cy="5232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dirty="0" err="1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Solubilize</a:t>
                    </a:r>
                    <a:endParaRPr lang="en-US" sz="1400" dirty="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  <a:p>
                    <a:pPr algn="ctr"/>
                    <a:r>
                      <a:rPr lang="en-US" sz="1400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(8M urea)</a:t>
                    </a:r>
                    <a:endParaRPr lang="en-US" sz="1400" dirty="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19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38600" y="3086637"/>
                    <a:ext cx="437307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20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10200" y="3086637"/>
                    <a:ext cx="437307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21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182694" y="3078214"/>
                    <a:ext cx="43730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pic>
                <p:nvPicPr>
                  <p:cNvPr id="23" name="Picture 23" descr="epp tube.pn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51277" y="2773581"/>
                    <a:ext cx="373755" cy="6261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92" name="Down Arrow 691"/>
                  <p:cNvSpPr/>
                  <p:nvPr/>
                </p:nvSpPr>
                <p:spPr bwMode="auto">
                  <a:xfrm>
                    <a:off x="381000" y="2576513"/>
                    <a:ext cx="293687" cy="242887"/>
                  </a:xfrm>
                  <a:prstGeom prst="downArrow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40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693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211394" y="2855805"/>
                    <a:ext cx="1439688" cy="52322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DTT</a:t>
                    </a:r>
                  </a:p>
                  <a:p>
                    <a:pPr algn="ctr"/>
                    <a:r>
                      <a:rPr lang="en-US" sz="1400" b="1" dirty="0" err="1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Iodoacetamide</a:t>
                    </a:r>
                    <a:endParaRPr lang="en-US" sz="1400" dirty="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694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43200" y="3086637"/>
                    <a:ext cx="437307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69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370668" y="3376814"/>
                    <a:ext cx="1121141" cy="7386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Reduction/</a:t>
                    </a:r>
                  </a:p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Alkylation</a:t>
                    </a:r>
                  </a:p>
                  <a:p>
                    <a:pPr algn="ctr"/>
                    <a:r>
                      <a:rPr lang="en-US" sz="1400" b="1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 </a:t>
                    </a:r>
                    <a:r>
                      <a:rPr lang="en-US" sz="1400" dirty="0" smtClean="0">
                        <a:latin typeface="Segoe UI" pitchFamily="34" charset="0"/>
                        <a:ea typeface="Segoe UI" pitchFamily="34" charset="0"/>
                        <a:cs typeface="Segoe UI" pitchFamily="34" charset="0"/>
                      </a:rPr>
                      <a:t>(2M urea)</a:t>
                    </a:r>
                    <a:endParaRPr lang="en-US" sz="1400" dirty="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700" name="Down Arrow 699"/>
                  <p:cNvSpPr/>
                  <p:nvPr/>
                </p:nvSpPr>
                <p:spPr bwMode="auto">
                  <a:xfrm>
                    <a:off x="8164513" y="4191000"/>
                    <a:ext cx="293687" cy="457200"/>
                  </a:xfrm>
                  <a:prstGeom prst="downArrow">
                    <a:avLst/>
                  </a:prstGeom>
                  <a:solidFill>
                    <a:schemeClr val="tx1"/>
                  </a:solidFill>
                  <a:ln>
                    <a:solidFill>
                      <a:srgbClr val="33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400">
                      <a:latin typeface="Segoe UI" pitchFamily="34" charset="0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  <p:pic>
              <p:nvPicPr>
                <p:cNvPr id="10" name="Picture 9" descr="ETD_Orbitrap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7807947" y="2133600"/>
                  <a:ext cx="743862" cy="13137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7467600" y="3376814"/>
                  <a:ext cx="16002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LC-MS/MS</a:t>
                  </a:r>
                </a:p>
                <a:p>
                  <a:pPr algn="ctr"/>
                  <a:r>
                    <a:rPr lang="en-US" sz="1400" dirty="0" smtClean="0"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(LTQ </a:t>
                  </a:r>
                  <a:r>
                    <a:rPr lang="en-US" sz="1400" dirty="0" err="1" smtClean="0"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Orbitrap</a:t>
                  </a:r>
                  <a:r>
                    <a:rPr lang="en-US" sz="1400" dirty="0" smtClean="0"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 XL)</a:t>
                  </a:r>
                </a:p>
              </p:txBody>
            </p:sp>
            <p:sp>
              <p:nvSpPr>
                <p:cNvPr id="696" name="computr3"/>
                <p:cNvSpPr>
                  <a:spLocks noEditPoints="1" noChangeArrowheads="1"/>
                </p:cNvSpPr>
                <p:nvPr/>
              </p:nvSpPr>
              <p:spPr bwMode="auto">
                <a:xfrm>
                  <a:off x="7858569" y="4953000"/>
                  <a:ext cx="828231" cy="665909"/>
                </a:xfrm>
                <a:custGeom>
                  <a:avLst/>
                  <a:gdLst>
                    <a:gd name="T0" fmla="*/ 0 w 21600"/>
                    <a:gd name="T1" fmla="*/ 10264710 h 21600"/>
                    <a:gd name="T2" fmla="*/ 15880025 w 21600"/>
                    <a:gd name="T3" fmla="*/ 0 h 21600"/>
                    <a:gd name="T4" fmla="*/ 15880025 w 21600"/>
                    <a:gd name="T5" fmla="*/ 20529389 h 21600"/>
                    <a:gd name="T6" fmla="*/ 26665173 w 21600"/>
                    <a:gd name="T7" fmla="*/ 1026471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7811 w 21600"/>
                    <a:gd name="T13" fmla="*/ 2584 h 21600"/>
                    <a:gd name="T14" fmla="*/ 16359 w 21600"/>
                    <a:gd name="T15" fmla="*/ 1176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8250" y="17743"/>
                      </a:moveTo>
                      <a:lnTo>
                        <a:pt x="17557" y="16971"/>
                      </a:lnTo>
                      <a:lnTo>
                        <a:pt x="5429" y="16971"/>
                      </a:lnTo>
                      <a:lnTo>
                        <a:pt x="4736" y="17743"/>
                      </a:lnTo>
                      <a:lnTo>
                        <a:pt x="18250" y="17743"/>
                      </a:lnTo>
                      <a:close/>
                    </a:path>
                    <a:path w="21600" h="21600" extrusionOk="0">
                      <a:moveTo>
                        <a:pt x="18250" y="17743"/>
                      </a:moveTo>
                      <a:moveTo>
                        <a:pt x="19405" y="19131"/>
                      </a:moveTo>
                      <a:lnTo>
                        <a:pt x="18712" y="18360"/>
                      </a:lnTo>
                      <a:lnTo>
                        <a:pt x="4274" y="18360"/>
                      </a:lnTo>
                      <a:lnTo>
                        <a:pt x="3581" y="19131"/>
                      </a:lnTo>
                      <a:lnTo>
                        <a:pt x="19405" y="19131"/>
                      </a:lnTo>
                      <a:close/>
                    </a:path>
                    <a:path w="21600" h="21600" extrusionOk="0">
                      <a:moveTo>
                        <a:pt x="19405" y="19131"/>
                      </a:moveTo>
                      <a:moveTo>
                        <a:pt x="20560" y="20520"/>
                      </a:moveTo>
                      <a:lnTo>
                        <a:pt x="19867" y="19749"/>
                      </a:lnTo>
                      <a:lnTo>
                        <a:pt x="3119" y="19749"/>
                      </a:lnTo>
                      <a:lnTo>
                        <a:pt x="2426" y="20520"/>
                      </a:lnTo>
                      <a:lnTo>
                        <a:pt x="20560" y="20520"/>
                      </a:lnTo>
                      <a:close/>
                    </a:path>
                    <a:path w="21600" h="21600" extrusionOk="0">
                      <a:moveTo>
                        <a:pt x="20560" y="20520"/>
                      </a:moveTo>
                      <a:moveTo>
                        <a:pt x="4620" y="16971"/>
                      </a:moveTo>
                      <a:lnTo>
                        <a:pt x="5313" y="16200"/>
                      </a:lnTo>
                      <a:lnTo>
                        <a:pt x="7624" y="16200"/>
                      </a:lnTo>
                      <a:lnTo>
                        <a:pt x="7624" y="14194"/>
                      </a:lnTo>
                      <a:lnTo>
                        <a:pt x="5891" y="14194"/>
                      </a:lnTo>
                      <a:lnTo>
                        <a:pt x="5891" y="0"/>
                      </a:lnTo>
                      <a:lnTo>
                        <a:pt x="12013" y="0"/>
                      </a:lnTo>
                      <a:lnTo>
                        <a:pt x="18135" y="0"/>
                      </a:lnTo>
                      <a:lnTo>
                        <a:pt x="18135" y="10800"/>
                      </a:lnTo>
                      <a:lnTo>
                        <a:pt x="18135" y="14194"/>
                      </a:lnTo>
                      <a:lnTo>
                        <a:pt x="16402" y="14194"/>
                      </a:lnTo>
                      <a:lnTo>
                        <a:pt x="16402" y="16200"/>
                      </a:lnTo>
                      <a:lnTo>
                        <a:pt x="17788" y="16200"/>
                      </a:lnTo>
                      <a:lnTo>
                        <a:pt x="19059" y="17743"/>
                      </a:lnTo>
                      <a:lnTo>
                        <a:pt x="21022" y="19903"/>
                      </a:lnTo>
                      <a:lnTo>
                        <a:pt x="21253" y="20057"/>
                      </a:lnTo>
                      <a:lnTo>
                        <a:pt x="21369" y="20366"/>
                      </a:lnTo>
                      <a:lnTo>
                        <a:pt x="21600" y="20674"/>
                      </a:lnTo>
                      <a:lnTo>
                        <a:pt x="21600" y="20829"/>
                      </a:lnTo>
                      <a:lnTo>
                        <a:pt x="21600" y="20983"/>
                      </a:lnTo>
                      <a:lnTo>
                        <a:pt x="21600" y="21137"/>
                      </a:lnTo>
                      <a:lnTo>
                        <a:pt x="21600" y="21291"/>
                      </a:lnTo>
                      <a:lnTo>
                        <a:pt x="21484" y="21446"/>
                      </a:lnTo>
                      <a:lnTo>
                        <a:pt x="21369" y="21446"/>
                      </a:lnTo>
                      <a:lnTo>
                        <a:pt x="21138" y="21600"/>
                      </a:lnTo>
                      <a:lnTo>
                        <a:pt x="21022" y="21600"/>
                      </a:lnTo>
                      <a:lnTo>
                        <a:pt x="10973" y="21600"/>
                      </a:lnTo>
                      <a:lnTo>
                        <a:pt x="2079" y="21600"/>
                      </a:lnTo>
                      <a:lnTo>
                        <a:pt x="1848" y="21600"/>
                      </a:lnTo>
                      <a:lnTo>
                        <a:pt x="1733" y="21446"/>
                      </a:lnTo>
                      <a:lnTo>
                        <a:pt x="1617" y="21446"/>
                      </a:lnTo>
                      <a:lnTo>
                        <a:pt x="1502" y="21291"/>
                      </a:lnTo>
                      <a:lnTo>
                        <a:pt x="1386" y="21291"/>
                      </a:lnTo>
                      <a:lnTo>
                        <a:pt x="1386" y="21137"/>
                      </a:lnTo>
                      <a:lnTo>
                        <a:pt x="1386" y="20983"/>
                      </a:lnTo>
                      <a:lnTo>
                        <a:pt x="1386" y="20829"/>
                      </a:lnTo>
                      <a:lnTo>
                        <a:pt x="1502" y="20674"/>
                      </a:lnTo>
                      <a:lnTo>
                        <a:pt x="1617" y="20366"/>
                      </a:lnTo>
                      <a:lnTo>
                        <a:pt x="1733" y="20057"/>
                      </a:lnTo>
                      <a:lnTo>
                        <a:pt x="1964" y="19903"/>
                      </a:lnTo>
                      <a:lnTo>
                        <a:pt x="0" y="19903"/>
                      </a:lnTo>
                      <a:lnTo>
                        <a:pt x="0" y="10800"/>
                      </a:lnTo>
                      <a:lnTo>
                        <a:pt x="0" y="2777"/>
                      </a:lnTo>
                      <a:lnTo>
                        <a:pt x="4620" y="2777"/>
                      </a:lnTo>
                      <a:lnTo>
                        <a:pt x="4620" y="16971"/>
                      </a:lnTo>
                      <a:moveTo>
                        <a:pt x="4620" y="16971"/>
                      </a:moveTo>
                      <a:moveTo>
                        <a:pt x="4620" y="16971"/>
                      </a:moveTo>
                      <a:lnTo>
                        <a:pt x="4158" y="17434"/>
                      </a:lnTo>
                      <a:lnTo>
                        <a:pt x="2541" y="19286"/>
                      </a:lnTo>
                      <a:lnTo>
                        <a:pt x="1964" y="19903"/>
                      </a:lnTo>
                      <a:lnTo>
                        <a:pt x="4620" y="16971"/>
                      </a:lnTo>
                      <a:close/>
                    </a:path>
                    <a:path w="21600" h="21600" extrusionOk="0">
                      <a:moveTo>
                        <a:pt x="7624" y="2314"/>
                      </a:moveTo>
                      <a:moveTo>
                        <a:pt x="16402" y="2314"/>
                      </a:moveTo>
                      <a:lnTo>
                        <a:pt x="16402" y="11880"/>
                      </a:lnTo>
                      <a:lnTo>
                        <a:pt x="7624" y="11880"/>
                      </a:lnTo>
                      <a:lnTo>
                        <a:pt x="7624" y="2314"/>
                      </a:lnTo>
                      <a:close/>
                    </a:path>
                    <a:path w="21600" h="21600" extrusionOk="0">
                      <a:moveTo>
                        <a:pt x="578" y="4011"/>
                      </a:moveTo>
                      <a:moveTo>
                        <a:pt x="4043" y="4011"/>
                      </a:moveTo>
                      <a:lnTo>
                        <a:pt x="4043" y="4320"/>
                      </a:lnTo>
                      <a:lnTo>
                        <a:pt x="578" y="4320"/>
                      </a:lnTo>
                      <a:lnTo>
                        <a:pt x="578" y="4011"/>
                      </a:lnTo>
                      <a:close/>
                      <a:moveTo>
                        <a:pt x="7624" y="14194"/>
                      </a:moveTo>
                      <a:lnTo>
                        <a:pt x="16402" y="14194"/>
                      </a:lnTo>
                      <a:lnTo>
                        <a:pt x="16402" y="16200"/>
                      </a:lnTo>
                      <a:lnTo>
                        <a:pt x="7624" y="16200"/>
                      </a:lnTo>
                    </a:path>
                  </a:pathLst>
                </a:custGeom>
                <a:gradFill rotWithShape="1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697" name="Rectangle 25"/>
                <p:cNvSpPr>
                  <a:spLocks noChangeArrowheads="1"/>
                </p:cNvSpPr>
                <p:nvPr/>
              </p:nvSpPr>
              <p:spPr bwMode="auto">
                <a:xfrm>
                  <a:off x="7005809" y="5877580"/>
                  <a:ext cx="217931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Software: </a:t>
                  </a:r>
                  <a:r>
                    <a:rPr lang="en-US" sz="1400" b="1" dirty="0" err="1" smtClean="0">
                      <a:solidFill>
                        <a:schemeClr val="accent1"/>
                      </a:solidFill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SpectrumMill</a:t>
                  </a:r>
                  <a:endParaRPr lang="en-US" sz="1400" b="1" dirty="0" smtClean="0">
                    <a:solidFill>
                      <a:schemeClr val="accent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  <a:p>
                  <a:pPr algn="ctr"/>
                  <a:r>
                    <a:rPr lang="en-US" sz="1400" b="1" dirty="0" smtClean="0"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DB: </a:t>
                  </a:r>
                  <a:r>
                    <a:rPr lang="en-US" sz="1400" b="1" dirty="0" err="1" smtClean="0">
                      <a:solidFill>
                        <a:schemeClr val="accent1"/>
                      </a:solidFill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UniProt</a:t>
                  </a:r>
                  <a:endParaRPr lang="en-US" sz="1400" b="1" dirty="0" smtClean="0">
                    <a:solidFill>
                      <a:schemeClr val="accent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11" name="Rectangle 24"/>
                <p:cNvSpPr>
                  <a:spLocks noChangeArrowheads="1"/>
                </p:cNvSpPr>
                <p:nvPr/>
              </p:nvSpPr>
              <p:spPr bwMode="auto">
                <a:xfrm>
                  <a:off x="4385627" y="4219991"/>
                  <a:ext cx="3657600" cy="307777"/>
                </a:xfrm>
                <a:prstGeom prst="rect">
                  <a:avLst/>
                </a:prstGeom>
                <a:solidFill>
                  <a:schemeClr val="tx1"/>
                </a:solidFill>
                <a:ln w="15875">
                  <a:solidFill>
                    <a:srgbClr val="33CCFF"/>
                  </a:solidFill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chemeClr val="bg1"/>
                      </a:solidFill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2. Multidimensional Proteomic Analysis</a:t>
                  </a:r>
                  <a:endParaRPr lang="en-US" sz="1400" dirty="0">
                    <a:solidFill>
                      <a:schemeClr val="bg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701" name="Line 15"/>
              <p:cNvSpPr>
                <a:spLocks noChangeShapeType="1"/>
              </p:cNvSpPr>
              <p:nvPr/>
            </p:nvSpPr>
            <p:spPr bwMode="auto">
              <a:xfrm>
                <a:off x="7132320" y="5334000"/>
                <a:ext cx="6400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 sz="140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900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54"/>
    </mc:Choice>
    <mc:Fallback>
      <p:transition spd="slow" advTm="13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The domain-based organization of ECM proteins</a:t>
            </a:r>
            <a:endParaRPr lang="fr-FR" sz="3000" dirty="0"/>
          </a:p>
        </p:txBody>
      </p:sp>
      <p:sp>
        <p:nvSpPr>
          <p:cNvPr id="182" name="Content Placeholder 9"/>
          <p:cNvSpPr>
            <a:spLocks noGrp="1"/>
          </p:cNvSpPr>
          <p:nvPr>
            <p:ph idx="1"/>
          </p:nvPr>
        </p:nvSpPr>
        <p:spPr>
          <a:xfrm>
            <a:off x="1181100" y="5562600"/>
            <a:ext cx="6781800" cy="685800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buSzPct val="175000"/>
              <a:buFont typeface="Wingdings" pitchFamily="2" charset="2"/>
              <a:buChar char=""/>
            </a:pPr>
            <a:r>
              <a:rPr lang="en-US" sz="2000" dirty="0"/>
              <a:t>List of 55 domains commonly found in ECM proteins</a:t>
            </a:r>
          </a:p>
          <a:p>
            <a:pPr>
              <a:lnSpc>
                <a:spcPct val="150000"/>
              </a:lnSpc>
              <a:buSzPct val="175000"/>
              <a:buFont typeface="Wingdings" pitchFamily="2" charset="2"/>
              <a:buChar char=""/>
            </a:pPr>
            <a:r>
              <a:rPr lang="en-US" sz="2000" dirty="0"/>
              <a:t> Presence of an amino-terminal signal peptide</a:t>
            </a:r>
          </a:p>
          <a:p>
            <a:pPr>
              <a:lnSpc>
                <a:spcPct val="150000"/>
              </a:lnSpc>
              <a:buSzPct val="175000"/>
              <a:buFont typeface="Wingdings" pitchFamily="2" charset="2"/>
              <a:buChar char=""/>
            </a:pPr>
            <a:endParaRPr lang="en-US" sz="2000" dirty="0"/>
          </a:p>
          <a:p>
            <a:pPr>
              <a:lnSpc>
                <a:spcPct val="150000"/>
              </a:lnSpc>
              <a:buSzPct val="175000"/>
              <a:buFont typeface="Wingdings" pitchFamily="2" charset="2"/>
              <a:buChar char=""/>
            </a:pP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533400" y="4059990"/>
            <a:ext cx="6871113" cy="1392990"/>
            <a:chOff x="533400" y="4206240"/>
            <a:chExt cx="6871113" cy="1392990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" t="26610" r="47372" b="54348"/>
            <a:stretch/>
          </p:blipFill>
          <p:spPr bwMode="auto">
            <a:xfrm>
              <a:off x="624840" y="4206240"/>
              <a:ext cx="6779673" cy="1392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33400" y="5081033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SP</a:t>
              </a:r>
              <a:endParaRPr lang="fr-FR" sz="1400" b="1" i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3400" y="2688390"/>
            <a:ext cx="5196840" cy="1187423"/>
            <a:chOff x="533400" y="2796819"/>
            <a:chExt cx="5196840" cy="118742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" t="26508" r="61170" b="57259"/>
            <a:stretch/>
          </p:blipFill>
          <p:spPr bwMode="auto">
            <a:xfrm>
              <a:off x="624840" y="2796819"/>
              <a:ext cx="5105400" cy="1187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33400" y="363621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SP</a:t>
              </a:r>
              <a:endParaRPr lang="fr-FR" sz="1400" b="1" i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3400" y="1219200"/>
            <a:ext cx="7611592" cy="1337442"/>
            <a:chOff x="533400" y="1274010"/>
            <a:chExt cx="7611592" cy="133744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" t="26508" r="41681" b="55208"/>
            <a:stretch/>
          </p:blipFill>
          <p:spPr bwMode="auto">
            <a:xfrm>
              <a:off x="624840" y="1274010"/>
              <a:ext cx="7520152" cy="1337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33400" y="2109233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SP</a:t>
              </a:r>
              <a:endParaRPr lang="fr-FR" sz="1400" b="1" i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98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5313" y="5029200"/>
            <a:ext cx="7953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Tx/>
              <a:buSzPct val="175000"/>
              <a:buFont typeface="Wingdings" pitchFamily="2" charset="2"/>
              <a:buChar char=""/>
            </a:pPr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List of 20 domains that shouldn’t be displayed by an ECM proteins (kinase domains, phosphatase domains, etc.)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Tx/>
              <a:buSzPct val="175000"/>
              <a:buFont typeface="Wingdings" pitchFamily="2" charset="2"/>
              <a:buChar char=""/>
            </a:pPr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No </a:t>
            </a:r>
            <a:r>
              <a:rPr lang="en-US" sz="20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transmembrane</a:t>
            </a:r>
            <a:r>
              <a:rPr lang="en-US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domain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 domain-based organization of ECM proteins</a:t>
            </a:r>
            <a:endParaRPr lang="fr-FR" sz="3000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" y="1447800"/>
            <a:ext cx="7409793" cy="1377261"/>
            <a:chOff x="45720" y="1975104"/>
            <a:chExt cx="7409793" cy="13772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" t="27000" r="42698" b="54466"/>
            <a:stretch/>
          </p:blipFill>
          <p:spPr bwMode="auto">
            <a:xfrm>
              <a:off x="45720" y="1975104"/>
              <a:ext cx="7409793" cy="1355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648200" y="3013811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0000FF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TM</a:t>
              </a:r>
              <a:endParaRPr lang="fr-FR" sz="1600" b="1" i="1" dirty="0">
                <a:solidFill>
                  <a:srgbClr val="0000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3400" y="3124200"/>
            <a:ext cx="7772400" cy="1466193"/>
            <a:chOff x="533400" y="3258207"/>
            <a:chExt cx="7772400" cy="146619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" t="26724" r="39562" b="53233"/>
            <a:stretch/>
          </p:blipFill>
          <p:spPr bwMode="auto">
            <a:xfrm>
              <a:off x="533400" y="3258207"/>
              <a:ext cx="7772400" cy="146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391400" y="4369676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0000FF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TM</a:t>
              </a:r>
              <a:endParaRPr lang="fr-FR" sz="1600" b="1" i="1" dirty="0">
                <a:solidFill>
                  <a:srgbClr val="0000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8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973666"/>
            <a:ext cx="6842462" cy="5960534"/>
            <a:chOff x="1143000" y="973666"/>
            <a:chExt cx="6842462" cy="5960534"/>
          </a:xfrm>
        </p:grpSpPr>
        <p:sp>
          <p:nvSpPr>
            <p:cNvPr id="96" name="TextBox 95"/>
            <p:cNvSpPr txBox="1"/>
            <p:nvPr/>
          </p:nvSpPr>
          <p:spPr>
            <a:xfrm rot="16200000">
              <a:off x="935879" y="6450079"/>
              <a:ext cx="6912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Division</a:t>
              </a:r>
              <a:endParaRPr lang="en-US" sz="1200" b="1" dirty="0"/>
            </a:p>
          </p:txBody>
        </p:sp>
        <p:sp>
          <p:nvSpPr>
            <p:cNvPr id="97" name="TextBox 96"/>
            <p:cNvSpPr txBox="1"/>
            <p:nvPr/>
          </p:nvSpPr>
          <p:spPr>
            <a:xfrm rot="16200000">
              <a:off x="881451" y="5742507"/>
              <a:ext cx="800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Category</a:t>
              </a:r>
              <a:endParaRPr lang="en-US" sz="12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417022" y="6469392"/>
              <a:ext cx="1554480" cy="26161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 (Body)"/>
                </a:rPr>
                <a:t>Core Matrisome</a:t>
              </a:r>
              <a:endParaRPr lang="en-US" sz="1100" b="1" dirty="0">
                <a:solidFill>
                  <a:schemeClr val="bg1"/>
                </a:solidFill>
                <a:latin typeface="Calibri (Body)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053798" y="6469392"/>
              <a:ext cx="4855464" cy="26161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smtClean="0">
                  <a:latin typeface="Calibri (Body)"/>
                </a:rPr>
                <a:t>Matrisome-associated </a:t>
              </a:r>
              <a:endParaRPr lang="en-US" sz="1100" b="1" dirty="0">
                <a:latin typeface="Calibri (Body)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417022" y="5576432"/>
              <a:ext cx="1554480" cy="261610"/>
            </a:xfrm>
            <a:prstGeom prst="rect">
              <a:avLst/>
            </a:prstGeom>
            <a:solidFill>
              <a:srgbClr val="CC00FF"/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latin typeface="Calibri (Body)"/>
                </a:rPr>
                <a:t>ECM </a:t>
              </a:r>
              <a:r>
                <a:rPr lang="en-US" sz="1100" b="1" dirty="0" err="1" smtClean="0">
                  <a:solidFill>
                    <a:schemeClr val="bg1"/>
                  </a:solidFill>
                  <a:latin typeface="Calibri (Body)"/>
                </a:rPr>
                <a:t>Glycoproteins</a:t>
              </a:r>
              <a:endParaRPr lang="en-US" sz="1100" b="1" dirty="0">
                <a:solidFill>
                  <a:schemeClr val="bg1"/>
                </a:solidFill>
                <a:latin typeface="Calibri (Body)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693622" y="5870203"/>
              <a:ext cx="1554480" cy="2616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smtClean="0">
                  <a:latin typeface="Calibri (Body)"/>
                </a:rPr>
                <a:t>ECM regulators</a:t>
              </a:r>
              <a:endParaRPr lang="en-US" sz="1100" b="1" dirty="0">
                <a:latin typeface="Calibri (Body)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354782" y="5870203"/>
              <a:ext cx="1554480" cy="2616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smtClean="0">
                  <a:latin typeface="Calibri (Body)"/>
                </a:rPr>
                <a:t>Secreted Factors</a:t>
              </a:r>
              <a:endParaRPr lang="en-US" sz="1100" b="1" dirty="0">
                <a:latin typeface="Calibri (Body)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047702" y="5870203"/>
              <a:ext cx="1554480" cy="26161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smtClean="0">
                  <a:latin typeface="Calibri (Body)"/>
                </a:rPr>
                <a:t>ECM-affiliated</a:t>
              </a:r>
              <a:endParaRPr lang="en-US" sz="1100" b="1" dirty="0">
                <a:latin typeface="Calibri (Body)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417022" y="5828947"/>
              <a:ext cx="1554480" cy="2616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smtClean="0">
                  <a:latin typeface="Calibri (Body)"/>
                </a:rPr>
                <a:t>Collagens</a:t>
              </a:r>
              <a:endParaRPr lang="en-US" sz="1100" b="1" dirty="0">
                <a:latin typeface="Calibri (Body)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417022" y="6090557"/>
              <a:ext cx="1554480" cy="26161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100" b="1" dirty="0" err="1" smtClean="0">
                  <a:latin typeface="Calibri (Body)"/>
                </a:rPr>
                <a:t>Proteoglycans</a:t>
              </a:r>
              <a:endParaRPr lang="en-US" sz="1100" b="1" dirty="0">
                <a:latin typeface="Calibri (Body)"/>
              </a:endParaRPr>
            </a:p>
          </p:txBody>
        </p:sp>
        <p:sp>
          <p:nvSpPr>
            <p:cNvPr id="102" name="Text Box 10"/>
            <p:cNvSpPr txBox="1">
              <a:spLocks noChangeArrowheads="1"/>
            </p:cNvSpPr>
            <p:nvPr/>
          </p:nvSpPr>
          <p:spPr bwMode="auto">
            <a:xfrm>
              <a:off x="1493222" y="2039081"/>
              <a:ext cx="649224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Make gene-centric, using </a:t>
              </a:r>
              <a:r>
                <a:rPr lang="en-US" sz="900" b="1" dirty="0" err="1" smtClean="0">
                  <a:latin typeface="Calibri (Body)"/>
                </a:rPr>
                <a:t>EntrezGene</a:t>
              </a:r>
              <a:r>
                <a:rPr lang="en-US" sz="900" b="1" dirty="0" smtClean="0">
                  <a:latin typeface="Calibri (Body)"/>
                </a:rPr>
                <a:t>, </a:t>
              </a:r>
              <a:r>
                <a:rPr lang="en-US" sz="900" b="1" dirty="0" err="1" smtClean="0">
                  <a:latin typeface="Calibri (Body)"/>
                </a:rPr>
                <a:t>GenPept</a:t>
              </a:r>
              <a:r>
                <a:rPr lang="en-US" sz="900" b="1" dirty="0" smtClean="0">
                  <a:latin typeface="Calibri (Body)"/>
                </a:rPr>
                <a:t>, and </a:t>
              </a:r>
              <a:r>
                <a:rPr lang="en-US" sz="900" b="1" dirty="0" err="1" smtClean="0">
                  <a:latin typeface="Calibri (Body)"/>
                </a:rPr>
                <a:t>Ensembl</a:t>
              </a:r>
              <a:r>
                <a:rPr lang="en-US" sz="900" b="1" dirty="0" smtClean="0">
                  <a:latin typeface="Calibri (Body)"/>
                </a:rPr>
                <a:t> databases and manual sequence analysis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03" name="Text Box 13"/>
            <p:cNvSpPr txBox="1">
              <a:spLocks noChangeArrowheads="1"/>
            </p:cNvSpPr>
            <p:nvPr/>
          </p:nvSpPr>
          <p:spPr bwMode="auto">
            <a:xfrm>
              <a:off x="1493222" y="2238954"/>
              <a:ext cx="649224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For </a:t>
              </a:r>
              <a:r>
                <a:rPr lang="en-US" sz="900" b="1" dirty="0">
                  <a:latin typeface="Calibri (Body)"/>
                </a:rPr>
                <a:t>all candidate genes, </a:t>
              </a:r>
              <a:r>
                <a:rPr lang="en-US" sz="900" b="1" dirty="0" smtClean="0">
                  <a:latin typeface="Calibri (Body)"/>
                </a:rPr>
                <a:t>derive all the </a:t>
              </a:r>
              <a:r>
                <a:rPr lang="en-US" sz="900" b="1" dirty="0" err="1" smtClean="0">
                  <a:latin typeface="Calibri (Body)"/>
                </a:rPr>
                <a:t>UniProt</a:t>
              </a:r>
              <a:r>
                <a:rPr lang="en-US" sz="900" b="1" dirty="0" smtClean="0">
                  <a:latin typeface="Calibri (Body)"/>
                </a:rPr>
                <a:t>,  </a:t>
              </a:r>
              <a:r>
                <a:rPr lang="en-US" sz="900" b="1" dirty="0" err="1">
                  <a:latin typeface="Calibri (Body)"/>
                </a:rPr>
                <a:t>RefSeq</a:t>
              </a:r>
              <a:r>
                <a:rPr lang="en-US" sz="900" b="1" dirty="0">
                  <a:latin typeface="Calibri (Body)"/>
                </a:rPr>
                <a:t> and </a:t>
              </a:r>
              <a:r>
                <a:rPr lang="en-US" sz="900" b="1" dirty="0" err="1">
                  <a:latin typeface="Calibri (Body)"/>
                </a:rPr>
                <a:t>Ensembl</a:t>
              </a:r>
              <a:r>
                <a:rPr lang="en-US" sz="900" b="1" dirty="0">
                  <a:latin typeface="Calibri (Body)"/>
                </a:rPr>
                <a:t>-specific </a:t>
              </a:r>
              <a:r>
                <a:rPr lang="en-US" sz="900" b="1" dirty="0" smtClean="0">
                  <a:latin typeface="Calibri (Body)"/>
                </a:rPr>
                <a:t>information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493222" y="1603978"/>
              <a:ext cx="649224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Positive screen: search </a:t>
              </a:r>
              <a:r>
                <a:rPr lang="en-US" sz="900" b="1" dirty="0" err="1" smtClean="0">
                  <a:latin typeface="Calibri (Body)"/>
                </a:rPr>
                <a:t>UniProt</a:t>
              </a:r>
              <a:r>
                <a:rPr lang="en-US" sz="900" b="1" dirty="0" smtClean="0">
                  <a:latin typeface="Calibri (Body)"/>
                </a:rPr>
                <a:t> database  entries for presence of defining domains 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05" name="Text Box 12"/>
            <p:cNvSpPr txBox="1">
              <a:spLocks noChangeArrowheads="1"/>
            </p:cNvSpPr>
            <p:nvPr/>
          </p:nvSpPr>
          <p:spPr bwMode="auto">
            <a:xfrm>
              <a:off x="1493222" y="3498319"/>
              <a:ext cx="1554480" cy="5078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900" b="1" dirty="0" err="1" smtClean="0">
                  <a:latin typeface="Calibri (Body)"/>
                </a:rPr>
                <a:t>Transmembrane</a:t>
              </a:r>
              <a:r>
                <a:rPr lang="en-US" sz="900" b="1" dirty="0" smtClean="0">
                  <a:latin typeface="Calibri (Body)"/>
                </a:rPr>
                <a:t> domain-based negative screen: (TMHMM, </a:t>
              </a:r>
              <a:r>
                <a:rPr lang="en-US" sz="900" b="1" dirty="0" err="1" smtClean="0">
                  <a:latin typeface="Calibri (Body)"/>
                </a:rPr>
                <a:t>Phobius</a:t>
              </a:r>
              <a:r>
                <a:rPr lang="en-US" sz="900" b="1" dirty="0" smtClean="0">
                  <a:latin typeface="Calibri (Body)"/>
                </a:rPr>
                <a:t>).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06" name="Text Box 12"/>
            <p:cNvSpPr txBox="1">
              <a:spLocks noChangeArrowheads="1"/>
            </p:cNvSpPr>
            <p:nvPr/>
          </p:nvSpPr>
          <p:spPr bwMode="auto">
            <a:xfrm>
              <a:off x="1493222" y="4671038"/>
              <a:ext cx="649224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Orthology comparison 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07" name="Text Box 12"/>
            <p:cNvSpPr txBox="1">
              <a:spLocks noChangeArrowheads="1"/>
            </p:cNvSpPr>
            <p:nvPr/>
          </p:nvSpPr>
          <p:spPr bwMode="auto">
            <a:xfrm>
              <a:off x="1493222" y="5126420"/>
              <a:ext cx="6492240" cy="230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Manual curation: Division and category assignment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08" name="Text Box 12"/>
            <p:cNvSpPr txBox="1">
              <a:spLocks noChangeArrowheads="1"/>
            </p:cNvSpPr>
            <p:nvPr/>
          </p:nvSpPr>
          <p:spPr bwMode="auto">
            <a:xfrm>
              <a:off x="1493222" y="3982526"/>
              <a:ext cx="1554480" cy="5078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Signal peptide-based positive screen (</a:t>
              </a:r>
              <a:r>
                <a:rPr lang="en-US" sz="900" b="1" dirty="0" err="1" smtClean="0">
                  <a:latin typeface="Calibri (Body)"/>
                </a:rPr>
                <a:t>Phobius</a:t>
              </a:r>
              <a:r>
                <a:rPr lang="en-US" sz="900" b="1" dirty="0" smtClean="0">
                  <a:latin typeface="Calibri (Body)"/>
                </a:rPr>
                <a:t>).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69822" y="973666"/>
              <a:ext cx="1554480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latin typeface="Calibri (Body)"/>
                </a:rPr>
                <a:t>27 domains </a:t>
              </a:r>
            </a:p>
            <a:p>
              <a:pPr algn="ctr"/>
              <a:r>
                <a:rPr lang="en-US" sz="1200" b="1" dirty="0" smtClean="0">
                  <a:latin typeface="Calibri (Body)"/>
                </a:rPr>
                <a:t>ECM regulators</a:t>
              </a:r>
              <a:endParaRPr lang="en-US" sz="1200" b="1" dirty="0">
                <a:latin typeface="Calibri (Body)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430982" y="973666"/>
              <a:ext cx="1554480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latin typeface="Calibri (Body)"/>
                </a:rPr>
                <a:t>39 domains</a:t>
              </a:r>
            </a:p>
            <a:p>
              <a:pPr algn="ctr"/>
              <a:r>
                <a:rPr lang="en-US" sz="1200" b="1" dirty="0" smtClean="0">
                  <a:latin typeface="Calibri (Body)"/>
                </a:rPr>
                <a:t>Secreted factors</a:t>
              </a:r>
              <a:endParaRPr lang="en-US" sz="1200" b="1" dirty="0">
                <a:latin typeface="Calibri (Body)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123902" y="973666"/>
              <a:ext cx="1554480" cy="461665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latin typeface="Calibri (Body)"/>
                </a:rPr>
                <a:t>6 domains </a:t>
              </a:r>
            </a:p>
            <a:p>
              <a:pPr algn="ctr"/>
              <a:r>
                <a:rPr lang="en-US" sz="1200" b="1" dirty="0" smtClean="0">
                  <a:latin typeface="Calibri (Body)"/>
                </a:rPr>
                <a:t>ECM-affiliated</a:t>
              </a:r>
              <a:endParaRPr lang="en-US" sz="1200" b="1" dirty="0">
                <a:latin typeface="Calibri (Body)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493222" y="973666"/>
              <a:ext cx="155448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latin typeface="Calibri (Body)"/>
                </a:rPr>
                <a:t>55 domains</a:t>
              </a:r>
            </a:p>
            <a:p>
              <a:pPr algn="ctr"/>
              <a:r>
                <a:rPr lang="en-US" sz="1200" b="1" dirty="0" smtClean="0">
                  <a:latin typeface="Calibri (Body)"/>
                </a:rPr>
                <a:t>Core </a:t>
              </a:r>
              <a:r>
                <a:rPr lang="en-US" sz="1200" b="1" dirty="0" err="1" smtClean="0">
                  <a:latin typeface="Calibri (Body)"/>
                </a:rPr>
                <a:t>Matrisome</a:t>
              </a:r>
              <a:endParaRPr lang="en-US" sz="1200" b="1" dirty="0">
                <a:latin typeface="Calibri (Body)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2279988" y="1421759"/>
              <a:ext cx="4922520" cy="157504"/>
              <a:chOff x="3825241" y="-1589485"/>
              <a:chExt cx="4922520" cy="222989"/>
            </a:xfrm>
          </p:grpSpPr>
          <p:cxnSp>
            <p:nvCxnSpPr>
              <p:cNvPr id="114" name="Straight Arrow Connector 113"/>
              <p:cNvCxnSpPr/>
              <p:nvPr/>
            </p:nvCxnSpPr>
            <p:spPr>
              <a:xfrm rot="5400000">
                <a:off x="371374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rot="5400000">
                <a:off x="534442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5400000">
                <a:off x="863626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rot="5400000">
                <a:off x="699034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6" name="Straight Arrow Connector 135"/>
            <p:cNvCxnSpPr/>
            <p:nvPr/>
          </p:nvCxnSpPr>
          <p:spPr>
            <a:xfrm>
              <a:off x="2305514" y="5377091"/>
              <a:ext cx="1568958" cy="41093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4769822" y="2686629"/>
              <a:ext cx="1554480" cy="2308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smtClean="0">
                  <a:latin typeface="Calibri (Body)"/>
                </a:rPr>
                <a:t>12 </a:t>
              </a:r>
              <a:r>
                <a:rPr lang="en-US" sz="900" b="1" dirty="0" smtClean="0">
                  <a:latin typeface="Calibri (Body)"/>
                </a:rPr>
                <a:t>excluding domains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430982" y="2686629"/>
              <a:ext cx="1554480" cy="2308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17 excluding domains</a:t>
              </a:r>
              <a:endParaRPr lang="en-US" sz="900" b="1" dirty="0">
                <a:latin typeface="Calibri (Body)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493222" y="2686629"/>
              <a:ext cx="1554480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20 excluding domains</a:t>
              </a:r>
              <a:endParaRPr lang="en-US" sz="900" b="1" dirty="0">
                <a:latin typeface="Calibri (Body)"/>
              </a:endParaRPr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>
              <a:off x="2297755" y="4538208"/>
              <a:ext cx="155448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2279988" y="1850384"/>
              <a:ext cx="4922520" cy="157504"/>
              <a:chOff x="3825241" y="-1589485"/>
              <a:chExt cx="4922520" cy="222989"/>
            </a:xfrm>
          </p:grpSpPr>
          <p:cxnSp>
            <p:nvCxnSpPr>
              <p:cNvPr id="150" name="Straight Arrow Connector 149"/>
              <p:cNvCxnSpPr/>
              <p:nvPr/>
            </p:nvCxnSpPr>
            <p:spPr>
              <a:xfrm rot="5400000">
                <a:off x="371374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rot="5400000">
                <a:off x="534442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rot="5400000">
                <a:off x="863626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rot="5400000">
                <a:off x="699034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Arrow Connector 160"/>
            <p:cNvCxnSpPr/>
            <p:nvPr/>
          </p:nvCxnSpPr>
          <p:spPr>
            <a:xfrm>
              <a:off x="3910668" y="2503051"/>
              <a:ext cx="1904" cy="59962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 195"/>
            <p:cNvGrpSpPr/>
            <p:nvPr/>
          </p:nvGrpSpPr>
          <p:grpSpPr>
            <a:xfrm>
              <a:off x="2279988" y="2503051"/>
              <a:ext cx="4922520" cy="157504"/>
              <a:chOff x="3291841" y="2019755"/>
              <a:chExt cx="4922520" cy="157504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 rot="5400000">
                <a:off x="3213089" y="2098507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rot="5400000">
                <a:off x="8135609" y="2098507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 rot="5400000">
                <a:off x="6489689" y="2098507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Group 196"/>
            <p:cNvGrpSpPr/>
            <p:nvPr/>
          </p:nvGrpSpPr>
          <p:grpSpPr>
            <a:xfrm>
              <a:off x="2279988" y="2950726"/>
              <a:ext cx="4922520" cy="157504"/>
              <a:chOff x="3291841" y="2467430"/>
              <a:chExt cx="4922520" cy="157504"/>
            </a:xfrm>
          </p:grpSpPr>
          <p:cxnSp>
            <p:nvCxnSpPr>
              <p:cNvPr id="165" name="Straight Arrow Connector 164"/>
              <p:cNvCxnSpPr/>
              <p:nvPr/>
            </p:nvCxnSpPr>
            <p:spPr>
              <a:xfrm rot="5400000">
                <a:off x="3213089" y="254618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 rot="5400000">
                <a:off x="8135609" y="254618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rot="5400000">
                <a:off x="6489689" y="254618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2279988" y="4927602"/>
              <a:ext cx="4922520" cy="157504"/>
              <a:chOff x="3825241" y="-1589485"/>
              <a:chExt cx="4922520" cy="222989"/>
            </a:xfrm>
          </p:grpSpPr>
          <p:cxnSp>
            <p:nvCxnSpPr>
              <p:cNvPr id="170" name="Straight Arrow Connector 169"/>
              <p:cNvCxnSpPr/>
              <p:nvPr/>
            </p:nvCxnSpPr>
            <p:spPr>
              <a:xfrm rot="5400000">
                <a:off x="371374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rot="5400000">
                <a:off x="534442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rot="5400000">
                <a:off x="863626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/>
              <p:nvPr/>
            </p:nvCxnSpPr>
            <p:spPr>
              <a:xfrm rot="5400000">
                <a:off x="6990346" y="-1477990"/>
                <a:ext cx="222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5" name="Straight Arrow Connector 174"/>
            <p:cNvCxnSpPr/>
            <p:nvPr/>
          </p:nvCxnSpPr>
          <p:spPr>
            <a:xfrm rot="5400000">
              <a:off x="2201236" y="5463554"/>
              <a:ext cx="15750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/>
            <p:cNvGrpSpPr/>
            <p:nvPr/>
          </p:nvGrpSpPr>
          <p:grpSpPr>
            <a:xfrm>
              <a:off x="3910668" y="5384802"/>
              <a:ext cx="3291840" cy="469900"/>
              <a:chOff x="5465446" y="5149850"/>
              <a:chExt cx="3291840" cy="157504"/>
            </a:xfrm>
          </p:grpSpPr>
          <p:cxnSp>
            <p:nvCxnSpPr>
              <p:cNvPr id="176" name="Straight Arrow Connector 175"/>
              <p:cNvCxnSpPr/>
              <p:nvPr/>
            </p:nvCxnSpPr>
            <p:spPr>
              <a:xfrm rot="5400000">
                <a:off x="5386694" y="522860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rot="5400000">
                <a:off x="8678534" y="522860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/>
              <p:nvPr/>
            </p:nvCxnSpPr>
            <p:spPr>
              <a:xfrm rot="5400000">
                <a:off x="7032614" y="522860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Arrow Connector 179"/>
            <p:cNvCxnSpPr/>
            <p:nvPr/>
          </p:nvCxnSpPr>
          <p:spPr>
            <a:xfrm rot="5400000">
              <a:off x="2234268" y="3398520"/>
              <a:ext cx="914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/>
            <p:cNvGrpSpPr/>
            <p:nvPr/>
          </p:nvGrpSpPr>
          <p:grpSpPr>
            <a:xfrm>
              <a:off x="3910668" y="3313794"/>
              <a:ext cx="3291840" cy="1371600"/>
              <a:chOff x="5293996" y="2997200"/>
              <a:chExt cx="3291840" cy="157504"/>
            </a:xfrm>
          </p:grpSpPr>
          <p:cxnSp>
            <p:nvCxnSpPr>
              <p:cNvPr id="181" name="Straight Arrow Connector 180"/>
              <p:cNvCxnSpPr/>
              <p:nvPr/>
            </p:nvCxnSpPr>
            <p:spPr>
              <a:xfrm rot="5400000">
                <a:off x="5215244" y="307595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 rot="5400000">
                <a:off x="8507084" y="307595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 rot="5400000">
                <a:off x="6861164" y="3075952"/>
                <a:ext cx="15750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5" name="Straight Arrow Connector 184"/>
            <p:cNvCxnSpPr/>
            <p:nvPr/>
          </p:nvCxnSpPr>
          <p:spPr>
            <a:xfrm rot="5400000">
              <a:off x="2201236" y="4569109"/>
              <a:ext cx="15750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 Box 12"/>
            <p:cNvSpPr txBox="1">
              <a:spLocks noChangeArrowheads="1"/>
            </p:cNvSpPr>
            <p:nvPr/>
          </p:nvSpPr>
          <p:spPr bwMode="auto">
            <a:xfrm>
              <a:off x="1493222" y="3121968"/>
              <a:ext cx="649224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900" b="1" dirty="0" smtClean="0">
                  <a:latin typeface="Calibri (Body)"/>
                </a:rPr>
                <a:t>Domain-based negative screen: eliminate candidate genes with excluding </a:t>
              </a:r>
              <a:r>
                <a:rPr lang="en-US" sz="900" b="1" dirty="0">
                  <a:latin typeface="Calibri (Body)"/>
                </a:rPr>
                <a:t>domains in </a:t>
              </a:r>
              <a:r>
                <a:rPr lang="en-US" sz="900" b="1" u="sng" dirty="0" smtClean="0">
                  <a:latin typeface="Calibri (Body)"/>
                </a:rPr>
                <a:t>&gt;</a:t>
              </a:r>
              <a:r>
                <a:rPr lang="en-US" sz="900" b="1" dirty="0" smtClean="0">
                  <a:latin typeface="Calibri (Body)"/>
                </a:rPr>
                <a:t>1 </a:t>
              </a:r>
              <a:r>
                <a:rPr lang="en-US" sz="900" b="1" dirty="0">
                  <a:latin typeface="Calibri (Body)"/>
                </a:rPr>
                <a:t>member </a:t>
              </a:r>
              <a:r>
                <a:rPr lang="en-US" sz="900" b="1" dirty="0" err="1">
                  <a:latin typeface="Calibri (Body)"/>
                </a:rPr>
                <a:t>UniProt</a:t>
              </a:r>
              <a:r>
                <a:rPr lang="en-US" sz="900" b="1" dirty="0">
                  <a:latin typeface="Calibri (Body)"/>
                </a:rPr>
                <a:t> entry.</a:t>
              </a:r>
            </a:p>
          </p:txBody>
        </p:sp>
      </p:grpSp>
      <p:sp>
        <p:nvSpPr>
          <p:cNvPr id="73" name="Title 1"/>
          <p:cNvSpPr txBox="1">
            <a:spLocks/>
          </p:cNvSpPr>
          <p:nvPr/>
        </p:nvSpPr>
        <p:spPr>
          <a:xfrm>
            <a:off x="228600" y="0"/>
            <a:ext cx="8686800" cy="914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Segoe UI Semibold" pitchFamily="34" charset="0"/>
                <a:ea typeface="+mj-ea"/>
                <a:cs typeface="Aparajita" pitchFamily="34" charset="0"/>
              </a:defRPr>
            </a:lvl1pPr>
          </a:lstStyle>
          <a:p>
            <a:pPr algn="ctr"/>
            <a:r>
              <a:rPr lang="en-US" sz="3000" i="1" dirty="0" smtClean="0"/>
              <a:t>In silico </a:t>
            </a:r>
            <a:r>
              <a:rPr lang="en-US" sz="3000" dirty="0" smtClean="0"/>
              <a:t>definition of the matrisome: Workflow</a:t>
            </a:r>
            <a:endParaRPr lang="fr-FR" sz="3000" dirty="0"/>
          </a:p>
        </p:txBody>
      </p:sp>
      <p:sp>
        <p:nvSpPr>
          <p:cNvPr id="76" name="Rectangle 75"/>
          <p:cNvSpPr/>
          <p:nvPr/>
        </p:nvSpPr>
        <p:spPr>
          <a:xfrm>
            <a:off x="1493222" y="3572470"/>
            <a:ext cx="6492240" cy="82296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anchor="ctr">
            <a:spAutoFit/>
          </a:bodyPr>
          <a:lstStyle/>
          <a:p>
            <a:pPr algn="ctr"/>
            <a:endParaRPr lang="fr-F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fr-F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://mit.edu/hyneslab/matrisome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/</a:t>
            </a:r>
            <a:endParaRPr lang="fr-F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47800" y="1533377"/>
            <a:ext cx="6553200" cy="2678401"/>
            <a:chOff x="1447800" y="1609577"/>
            <a:chExt cx="6553200" cy="2678401"/>
          </a:xfrm>
        </p:grpSpPr>
        <p:cxnSp>
          <p:nvCxnSpPr>
            <p:cNvPr id="14" name="Straight Connector 13"/>
            <p:cNvCxnSpPr/>
            <p:nvPr/>
          </p:nvCxnSpPr>
          <p:spPr>
            <a:xfrm rot="16200000" flipH="1">
              <a:off x="2857765" y="2748308"/>
              <a:ext cx="443035" cy="377658"/>
            </a:xfrm>
            <a:prstGeom prst="line">
              <a:avLst/>
            </a:prstGeom>
            <a:ln w="28575">
              <a:solidFill>
                <a:srgbClr val="6F6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447800" y="2421808"/>
              <a:ext cx="1435100" cy="3077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F6FC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Collagens</a:t>
              </a:r>
            </a:p>
          </p:txBody>
        </p:sp>
        <p:grpSp>
          <p:nvGrpSpPr>
            <p:cNvPr id="8" name="Group 26"/>
            <p:cNvGrpSpPr/>
            <p:nvPr/>
          </p:nvGrpSpPr>
          <p:grpSpPr>
            <a:xfrm>
              <a:off x="2118520" y="1609577"/>
              <a:ext cx="1812757" cy="741277"/>
              <a:chOff x="609600" y="2017692"/>
              <a:chExt cx="1828799" cy="76497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2019299" y="2363569"/>
                <a:ext cx="457200" cy="381000"/>
              </a:xfrm>
              <a:prstGeom prst="line">
                <a:avLst/>
              </a:prstGeom>
              <a:ln w="28575">
                <a:solidFill>
                  <a:srgbClr val="9A9A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09600" y="2017692"/>
                <a:ext cx="1447800" cy="3176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9A9ADE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>
                    <a:latin typeface="Arial" pitchFamily="34" charset="0"/>
                    <a:cs typeface="Arial" pitchFamily="34" charset="0"/>
                  </a:rPr>
                  <a:t>Proteoglycans</a:t>
                </a:r>
                <a:endParaRPr lang="en-US" sz="1400" b="1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Group 47"/>
            <p:cNvGrpSpPr/>
            <p:nvPr/>
          </p:nvGrpSpPr>
          <p:grpSpPr>
            <a:xfrm>
              <a:off x="5375442" y="2793889"/>
              <a:ext cx="2492542" cy="815116"/>
              <a:chOff x="5105400" y="3807025"/>
              <a:chExt cx="2514600" cy="841177"/>
            </a:xfrm>
          </p:grpSpPr>
          <p:sp>
            <p:nvSpPr>
              <p:cNvPr id="10" name="TextBox 9"/>
              <p:cNvSpPr txBox="1"/>
              <p:nvPr/>
            </p:nvSpPr>
            <p:spPr>
              <a:xfrm flipH="1">
                <a:off x="5638800" y="3807025"/>
                <a:ext cx="1981200" cy="3176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33339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ECM Glycoproteins</a:t>
                </a: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rot="5400000" flipH="1" flipV="1">
                <a:off x="5105400" y="4114802"/>
                <a:ext cx="533400" cy="533400"/>
              </a:xfrm>
              <a:prstGeom prst="line">
                <a:avLst/>
              </a:prstGeom>
              <a:ln w="28575">
                <a:solidFill>
                  <a:srgbClr val="33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5886117" y="3118427"/>
              <a:ext cx="211488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Laminins</a:t>
              </a:r>
              <a:r>
                <a:rPr lang="en-US" sz="1400" i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 </a:t>
              </a:r>
            </a:p>
            <a:p>
              <a:r>
                <a:rPr lang="en-US" sz="1400" i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Fibrillins</a:t>
              </a:r>
              <a:r>
                <a:rPr lang="en-US" sz="1400" i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 </a:t>
              </a:r>
              <a:endParaRPr lang="en-US" sz="14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400" i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Fibronectin</a:t>
              </a:r>
              <a:r>
                <a:rPr lang="en-US" sz="1400" i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400" i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Thrombospondins</a:t>
              </a:r>
              <a:r>
                <a:rPr lang="en-US" sz="1400" i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</a:t>
              </a:r>
            </a:p>
            <a:p>
              <a:r>
                <a:rPr lang="en-US" sz="1400" i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+ few novel proteins</a:t>
              </a:r>
              <a:endParaRPr lang="fr-FR" sz="1400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i="1" dirty="0" smtClean="0"/>
              <a:t>In silico </a:t>
            </a:r>
            <a:r>
              <a:rPr lang="en-US" sz="3000" dirty="0" smtClean="0"/>
              <a:t>definition of the matrisome</a:t>
            </a:r>
            <a:endParaRPr lang="fr-FR" sz="3000" dirty="0"/>
          </a:p>
        </p:txBody>
      </p:sp>
      <p:sp>
        <p:nvSpPr>
          <p:cNvPr id="36" name="TextBox 35"/>
          <p:cNvSpPr txBox="1"/>
          <p:nvPr/>
        </p:nvSpPr>
        <p:spPr>
          <a:xfrm>
            <a:off x="914400" y="5568933"/>
            <a:ext cx="7315200" cy="914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The human genome encodes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1056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matrisome genes: </a:t>
            </a:r>
          </a:p>
          <a:p>
            <a:pPr algn="ctr">
              <a:lnSpc>
                <a:spcPts val="2500"/>
              </a:lnSpc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278 genes encoding </a:t>
            </a:r>
            <a:r>
              <a:rPr lang="en-US" sz="1900" i="1" dirty="0" err="1" smtClean="0">
                <a:latin typeface="Arial" pitchFamily="34" charset="0"/>
                <a:cs typeface="Arial" pitchFamily="34" charset="0"/>
              </a:rPr>
              <a:t>sensu</a:t>
            </a:r>
            <a:r>
              <a:rPr lang="en-US" sz="19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i="1" dirty="0" err="1" smtClean="0">
                <a:latin typeface="Arial" pitchFamily="34" charset="0"/>
                <a:cs typeface="Arial" pitchFamily="34" charset="0"/>
              </a:rPr>
              <a:t>stricto</a:t>
            </a:r>
            <a:r>
              <a:rPr lang="en-US" sz="19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ECM proteins</a:t>
            </a:r>
          </a:p>
          <a:p>
            <a:pPr algn="ctr">
              <a:lnSpc>
                <a:spcPts val="2500"/>
              </a:lnSpc>
            </a:pPr>
            <a:r>
              <a:rPr lang="en-US" sz="1900" i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778 genes encoding matrisome-associated proteins 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Picture2.png"/>
          <p:cNvPicPr>
            <a:picLocks noChangeAspect="1"/>
          </p:cNvPicPr>
          <p:nvPr/>
        </p:nvPicPr>
        <p:blipFill>
          <a:blip r:embed="rId3" cstate="print"/>
          <a:srcRect t="16346" b="15831"/>
          <a:stretch>
            <a:fillRect/>
          </a:stretch>
        </p:blipFill>
        <p:spPr>
          <a:xfrm>
            <a:off x="2958432" y="1911428"/>
            <a:ext cx="2719137" cy="258437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05079" y="2286180"/>
            <a:ext cx="1971842" cy="1251001"/>
            <a:chOff x="3205079" y="2362380"/>
            <a:chExt cx="1971842" cy="1251001"/>
          </a:xfrm>
        </p:grpSpPr>
        <p:sp>
          <p:nvSpPr>
            <p:cNvPr id="16" name="TextBox 15"/>
            <p:cNvSpPr txBox="1"/>
            <p:nvPr/>
          </p:nvSpPr>
          <p:spPr>
            <a:xfrm>
              <a:off x="4648200" y="3274827"/>
              <a:ext cx="5287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200</a:t>
              </a:r>
              <a:endPara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3800" y="2362380"/>
              <a:ext cx="5287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35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05079" y="2971980"/>
              <a:ext cx="5287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43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 54"/>
          <p:cNvGrpSpPr/>
          <p:nvPr/>
        </p:nvGrpSpPr>
        <p:grpSpPr>
          <a:xfrm>
            <a:off x="304800" y="872134"/>
            <a:ext cx="8610600" cy="4766666"/>
            <a:chOff x="457198" y="1938935"/>
            <a:chExt cx="8686804" cy="4919061"/>
          </a:xfrm>
        </p:grpSpPr>
        <p:cxnSp>
          <p:nvCxnSpPr>
            <p:cNvPr id="39" name="Straight Connector 38"/>
            <p:cNvCxnSpPr/>
            <p:nvPr/>
          </p:nvCxnSpPr>
          <p:spPr>
            <a:xfrm rot="10800000" flipV="1">
              <a:off x="6553200" y="4800598"/>
              <a:ext cx="533400" cy="457199"/>
            </a:xfrm>
            <a:prstGeom prst="line">
              <a:avLst/>
            </a:prstGeom>
            <a:ln w="38100">
              <a:solidFill>
                <a:srgbClr val="F57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209798" y="2819400"/>
              <a:ext cx="457200" cy="381000"/>
            </a:xfrm>
            <a:prstGeom prst="line">
              <a:avLst/>
            </a:prstGeom>
            <a:ln w="38100">
              <a:solidFill>
                <a:srgbClr val="FFA8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57198" y="2514600"/>
              <a:ext cx="1752600" cy="6034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A89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Secreted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Factors</a:t>
              </a:r>
            </a:p>
          </p:txBody>
        </p:sp>
        <p:grpSp>
          <p:nvGrpSpPr>
            <p:cNvPr id="42" name="Group 15"/>
            <p:cNvGrpSpPr/>
            <p:nvPr/>
          </p:nvGrpSpPr>
          <p:grpSpPr>
            <a:xfrm flipH="1">
              <a:off x="6019800" y="2301570"/>
              <a:ext cx="2971802" cy="664696"/>
              <a:chOff x="-228600" y="2154704"/>
              <a:chExt cx="2971800" cy="664698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286000" y="2438401"/>
                <a:ext cx="457200" cy="381001"/>
              </a:xfrm>
              <a:prstGeom prst="line">
                <a:avLst/>
              </a:prstGeom>
              <a:ln w="38100">
                <a:solidFill>
                  <a:srgbClr val="C75F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-228600" y="2154704"/>
                <a:ext cx="2590800" cy="34937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75F0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ECM-affiliated Proteins</a:t>
                </a:r>
              </a:p>
            </p:txBody>
          </p:sp>
        </p:grpSp>
        <p:sp>
          <p:nvSpPr>
            <p:cNvPr id="43" name="TextBox 23"/>
            <p:cNvSpPr txBox="1"/>
            <p:nvPr/>
          </p:nvSpPr>
          <p:spPr>
            <a:xfrm flipH="1">
              <a:off x="7086601" y="4524529"/>
              <a:ext cx="1828801" cy="6034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57E1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ECM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Regulators</a:t>
              </a:r>
            </a:p>
          </p:txBody>
        </p:sp>
        <p:pic>
          <p:nvPicPr>
            <p:cNvPr id="44" name="Picture 43" descr="Picture1.png"/>
            <p:cNvPicPr>
              <a:picLocks noChangeAspect="1"/>
            </p:cNvPicPr>
            <p:nvPr/>
          </p:nvPicPr>
          <p:blipFill>
            <a:blip r:embed="rId4" cstate="print"/>
            <a:srcRect l="18791" r="18791"/>
            <a:stretch>
              <a:fillRect/>
            </a:stretch>
          </p:blipFill>
          <p:spPr>
            <a:xfrm>
              <a:off x="1752599" y="1938935"/>
              <a:ext cx="5486403" cy="491906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590801" y="3657599"/>
              <a:ext cx="609601" cy="34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352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86401" y="5333998"/>
              <a:ext cx="685800" cy="34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250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86400" y="2929534"/>
              <a:ext cx="685800" cy="34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176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10402" y="5105398"/>
              <a:ext cx="2133600" cy="539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latin typeface="Arial" pitchFamily="34" charset="0"/>
                  <a:cs typeface="Arial" pitchFamily="34" charset="0"/>
                </a:rPr>
                <a:t>MMPs, ADAMs, TIMPs, LOXs, TGs, etc. </a:t>
              </a:r>
              <a:endParaRPr lang="en-US" sz="14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77000" y="2667000"/>
              <a:ext cx="2667000" cy="539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latin typeface="Arial" pitchFamily="34" charset="0"/>
                  <a:cs typeface="Arial" pitchFamily="34" charset="0"/>
                </a:rPr>
                <a:t>Galectins</a:t>
              </a:r>
              <a:r>
                <a:rPr lang="en-US" sz="1400" i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400" i="1" dirty="0" err="1" smtClean="0">
                  <a:latin typeface="Arial" pitchFamily="34" charset="0"/>
                  <a:cs typeface="Arial" pitchFamily="34" charset="0"/>
                </a:rPr>
                <a:t>mucins</a:t>
              </a:r>
              <a:r>
                <a:rPr lang="en-US" sz="1400" i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400" i="1" dirty="0" err="1" smtClean="0">
                  <a:latin typeface="Arial" pitchFamily="34" charset="0"/>
                  <a:cs typeface="Arial" pitchFamily="34" charset="0"/>
                </a:rPr>
                <a:t>semaphorins</a:t>
              </a:r>
              <a:r>
                <a:rPr lang="en-US" sz="1400" i="1" dirty="0" smtClean="0">
                  <a:latin typeface="Arial" pitchFamily="34" charset="0"/>
                  <a:cs typeface="Arial" pitchFamily="34" charset="0"/>
                </a:rPr>
                <a:t>,  </a:t>
              </a:r>
              <a:r>
                <a:rPr lang="en-US" sz="1400" i="1" dirty="0" err="1" smtClean="0">
                  <a:latin typeface="Arial" pitchFamily="34" charset="0"/>
                  <a:cs typeface="Arial" pitchFamily="34" charset="0"/>
                </a:rPr>
                <a:t>plexins</a:t>
              </a:r>
              <a:r>
                <a:rPr lang="en-US" sz="1400" i="1" dirty="0" smtClean="0">
                  <a:latin typeface="Arial" pitchFamily="34" charset="0"/>
                  <a:cs typeface="Arial" pitchFamily="34" charset="0"/>
                </a:rPr>
                <a:t>, etc.</a:t>
              </a:r>
              <a:endParaRPr lang="en-US" sz="140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Text Box 163"/>
          <p:cNvSpPr txBox="1">
            <a:spLocks noChangeArrowheads="1"/>
          </p:cNvSpPr>
          <p:nvPr/>
        </p:nvSpPr>
        <p:spPr bwMode="auto">
          <a:xfrm>
            <a:off x="5804624" y="6550223"/>
            <a:ext cx="333937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Naba et al., 2012, Mol. Cell.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Proteomics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5590" y="2577405"/>
            <a:ext cx="2417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Core Matrisome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278</a:t>
            </a:r>
          </a:p>
          <a:p>
            <a:pPr algn="ctr">
              <a:lnSpc>
                <a:spcPct val="150000"/>
              </a:lnSpc>
            </a:pPr>
            <a:r>
              <a:rPr lang="en-US" sz="15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(&gt;1 % of the genome)</a:t>
            </a:r>
            <a:endParaRPr lang="en-US" sz="15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343400" y="4445736"/>
            <a:ext cx="4668719" cy="1209600"/>
            <a:chOff x="4246681" y="4206240"/>
            <a:chExt cx="4668719" cy="12096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" t="25573" r="59558" b="58237"/>
            <a:stretch/>
          </p:blipFill>
          <p:spPr bwMode="auto">
            <a:xfrm>
              <a:off x="4246681" y="4241064"/>
              <a:ext cx="4668719" cy="117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257800" y="4206240"/>
              <a:ext cx="15961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(VWA7)</a:t>
              </a:r>
              <a:endParaRPr lang="fr-FR" sz="11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0"/>
            <a:ext cx="8686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spc="3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000" dirty="0" smtClean="0">
                <a:latin typeface="Segoe UI Semibold" pitchFamily="34" charset="0"/>
              </a:rPr>
              <a:t>Workflow to analyze the composition of tissue and tumor extracellular matrices</a:t>
            </a:r>
            <a:endParaRPr lang="en-US" sz="3000" dirty="0">
              <a:latin typeface="Segoe UI Semibold" pitchFamily="34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4724401" y="2057400"/>
            <a:ext cx="3581399" cy="1828800"/>
          </a:xfrm>
          <a:prstGeom prst="downArrowCallout">
            <a:avLst>
              <a:gd name="adj1" fmla="val 21061"/>
              <a:gd name="adj2" fmla="val 17551"/>
              <a:gd name="adj3" fmla="val 25000"/>
              <a:gd name="adj4" fmla="val 65119"/>
            </a:avLst>
          </a:prstGeom>
          <a:noFill/>
          <a:ln cap="rnd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ECM-rich samples from tissues/tumors</a:t>
            </a:r>
          </a:p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Analysis by LC-MS/MS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962400"/>
            <a:ext cx="54864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Mass Spec Output Annotation: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vivo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composition of the extracellular matrix</a:t>
            </a:r>
          </a:p>
        </p:txBody>
      </p:sp>
      <p:sp>
        <p:nvSpPr>
          <p:cNvPr id="8" name="Down Arrow Callout 7"/>
          <p:cNvSpPr/>
          <p:nvPr/>
        </p:nvSpPr>
        <p:spPr>
          <a:xfrm>
            <a:off x="838200" y="2057400"/>
            <a:ext cx="3581399" cy="1828800"/>
          </a:xfrm>
          <a:prstGeom prst="downArrowCallout">
            <a:avLst>
              <a:gd name="adj1" fmla="val 21061"/>
              <a:gd name="adj2" fmla="val 19943"/>
              <a:gd name="adj3" fmla="val 25000"/>
              <a:gd name="adj4" fmla="val 65119"/>
            </a:avLst>
          </a:prstGeom>
          <a:noFill/>
          <a:ln cap="rnd">
            <a:solidFill>
              <a:srgbClr val="F8A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silico definition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the “matrisome”</a:t>
            </a:r>
          </a:p>
        </p:txBody>
      </p:sp>
    </p:spTree>
    <p:extLst>
      <p:ext uri="{BB962C8B-B14F-4D97-AF65-F5344CB8AC3E}">
        <p14:creationId xmlns:p14="http://schemas.microsoft.com/office/powerpoint/2010/main" val="24083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3"/>
          <p:cNvSpPr txBox="1">
            <a:spLocks noChangeArrowheads="1"/>
          </p:cNvSpPr>
          <p:nvPr/>
        </p:nvSpPr>
        <p:spPr bwMode="auto">
          <a:xfrm>
            <a:off x="5804624" y="6550223"/>
            <a:ext cx="333937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Naba et al., 2012, Mol. Cell.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Proteomics</a:t>
            </a:r>
          </a:p>
        </p:txBody>
      </p:sp>
      <p:grpSp>
        <p:nvGrpSpPr>
          <p:cNvPr id="5" name="Group 88"/>
          <p:cNvGrpSpPr/>
          <p:nvPr/>
        </p:nvGrpSpPr>
        <p:grpSpPr>
          <a:xfrm>
            <a:off x="1828800" y="6111240"/>
            <a:ext cx="5514373" cy="365760"/>
            <a:chOff x="1524000" y="2432302"/>
            <a:chExt cx="3301354" cy="263347"/>
          </a:xfrm>
        </p:grpSpPr>
        <p:grpSp>
          <p:nvGrpSpPr>
            <p:cNvPr id="6" name="Group 21"/>
            <p:cNvGrpSpPr/>
            <p:nvPr/>
          </p:nvGrpSpPr>
          <p:grpSpPr>
            <a:xfrm>
              <a:off x="1569620" y="2450518"/>
              <a:ext cx="3210416" cy="221600"/>
              <a:chOff x="929540" y="2526718"/>
              <a:chExt cx="3210416" cy="221600"/>
            </a:xfrm>
          </p:grpSpPr>
          <p:grpSp>
            <p:nvGrpSpPr>
              <p:cNvPr id="8" name="Group 14"/>
              <p:cNvGrpSpPr/>
              <p:nvPr/>
            </p:nvGrpSpPr>
            <p:grpSpPr>
              <a:xfrm>
                <a:off x="929540" y="2526719"/>
                <a:ext cx="1234540" cy="221599"/>
                <a:chOff x="1615340" y="3441119"/>
                <a:chExt cx="1234540" cy="221599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615340" y="3483338"/>
                  <a:ext cx="137160" cy="137160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Segoe UI Semibold" pitchFamily="34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752600" y="3441119"/>
                  <a:ext cx="1097280" cy="22159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1400" dirty="0" smtClean="0">
                      <a:latin typeface="Segoe UI Semibold" pitchFamily="34" charset="0"/>
                    </a:rPr>
                    <a:t>Core Matrisome</a:t>
                  </a:r>
                  <a:endParaRPr lang="en-US" sz="1400" dirty="0">
                    <a:latin typeface="Segoe UI Semibold" pitchFamily="34" charset="0"/>
                  </a:endParaRPr>
                </a:p>
              </p:txBody>
            </p:sp>
          </p:grpSp>
          <p:grpSp>
            <p:nvGrpSpPr>
              <p:cNvPr id="9" name="Group 16"/>
              <p:cNvGrpSpPr/>
              <p:nvPr/>
            </p:nvGrpSpPr>
            <p:grpSpPr>
              <a:xfrm>
                <a:off x="2024409" y="2526718"/>
                <a:ext cx="2059007" cy="221600"/>
                <a:chOff x="1186209" y="3745918"/>
                <a:chExt cx="2059007" cy="22160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1186209" y="3788139"/>
                  <a:ext cx="137160" cy="137160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Segoe UI Semibold" pitchFamily="34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340216" y="3745918"/>
                  <a:ext cx="1905000" cy="2216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1400" dirty="0" smtClean="0">
                      <a:latin typeface="Segoe UI Semibold" pitchFamily="34" charset="0"/>
                    </a:rPr>
                    <a:t>Matrisome-associated</a:t>
                  </a:r>
                  <a:endParaRPr lang="en-US" sz="1400" dirty="0">
                    <a:latin typeface="Segoe UI Semibold" pitchFamily="34" charset="0"/>
                  </a:endParaRPr>
                </a:p>
              </p:txBody>
            </p:sp>
          </p:grpSp>
          <p:grpSp>
            <p:nvGrpSpPr>
              <p:cNvPr id="10" name="Group 18"/>
              <p:cNvGrpSpPr/>
              <p:nvPr/>
            </p:nvGrpSpPr>
            <p:grpSpPr>
              <a:xfrm>
                <a:off x="3438614" y="2526719"/>
                <a:ext cx="701342" cy="221599"/>
                <a:chOff x="1076414" y="4126919"/>
                <a:chExt cx="701342" cy="221599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076414" y="4169138"/>
                  <a:ext cx="137160" cy="13716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latin typeface="Segoe UI Semibold" pitchFamily="34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229116" y="4126919"/>
                  <a:ext cx="548640" cy="2215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latin typeface="Segoe UI Semibold" pitchFamily="34" charset="0"/>
                    </a:rPr>
                    <a:t>Other</a:t>
                  </a:r>
                  <a:endParaRPr lang="en-US" sz="1400" dirty="0">
                    <a:latin typeface="Segoe UI Semibold" pitchFamily="34" charset="0"/>
                  </a:endParaRP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1524000" y="2432302"/>
              <a:ext cx="3301354" cy="26334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Segoe UI Semibold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" y="1143000"/>
            <a:ext cx="7702241" cy="338554"/>
            <a:chOff x="977260" y="423446"/>
            <a:chExt cx="4611191" cy="243759"/>
          </a:xfrm>
        </p:grpSpPr>
        <p:sp>
          <p:nvSpPr>
            <p:cNvPr id="18" name="TextBox 17"/>
            <p:cNvSpPr txBox="1"/>
            <p:nvPr/>
          </p:nvSpPr>
          <p:spPr>
            <a:xfrm>
              <a:off x="977260" y="423446"/>
              <a:ext cx="1645920" cy="24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 smtClean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Peptide abundance</a:t>
              </a:r>
              <a:endParaRPr lang="en-US" sz="1600" u="sng" dirty="0">
                <a:latin typeface="Segoe UI Semibold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28526" y="423446"/>
              <a:ext cx="1554480" cy="243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 smtClean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Number of Peptides</a:t>
              </a:r>
              <a:endParaRPr lang="en-US" sz="1600" u="sng" dirty="0">
                <a:latin typeface="Segoe UI Semibold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33971" y="423446"/>
              <a:ext cx="1554480" cy="243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 smtClean="0">
                  <a:latin typeface="Segoe UI Semibold" pitchFamily="34" charset="0"/>
                  <a:ea typeface="Segoe UI" pitchFamily="34" charset="0"/>
                  <a:cs typeface="Segoe UI" pitchFamily="34" charset="0"/>
                </a:rPr>
                <a:t>Number of Proteins</a:t>
              </a:r>
              <a:endParaRPr lang="en-US" sz="1600" u="sng" dirty="0">
                <a:latin typeface="Segoe UI Semibold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616397742"/>
              </p:ext>
            </p:extLst>
          </p:nvPr>
        </p:nvGraphicFramePr>
        <p:xfrm>
          <a:off x="5824700" y="1252954"/>
          <a:ext cx="256032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60552321"/>
              </p:ext>
            </p:extLst>
          </p:nvPr>
        </p:nvGraphicFramePr>
        <p:xfrm>
          <a:off x="3285898" y="1252954"/>
          <a:ext cx="256032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2293605467"/>
              </p:ext>
            </p:extLst>
          </p:nvPr>
        </p:nvGraphicFramePr>
        <p:xfrm>
          <a:off x="762675" y="1252954"/>
          <a:ext cx="256032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Proof of Concept: The Lung Extracellular Matrix</a:t>
            </a:r>
            <a:endParaRPr lang="fr-FR" sz="30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038600" y="3352800"/>
            <a:ext cx="4038600" cy="731520"/>
            <a:chOff x="4038600" y="3352800"/>
            <a:chExt cx="4038600" cy="73152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7104860" y="3352800"/>
              <a:ext cx="0" cy="731520"/>
            </a:xfrm>
            <a:prstGeom prst="straightConnector1">
              <a:avLst/>
            </a:prstGeom>
            <a:ln w="38100" cap="flat">
              <a:solidFill>
                <a:srgbClr val="FF0000"/>
              </a:solidFill>
              <a:miter lim="800000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566058" y="3352800"/>
              <a:ext cx="0" cy="731520"/>
            </a:xfrm>
            <a:prstGeom prst="straightConnector1">
              <a:avLst/>
            </a:prstGeom>
            <a:ln w="38100" cap="flat">
              <a:solidFill>
                <a:srgbClr val="FF0000"/>
              </a:solidFill>
              <a:miter lim="800000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553200" y="34406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x8</a:t>
              </a:r>
              <a:r>
                <a:rPr lang="en-US" b="1" i="1" dirty="0" smtClean="0"/>
                <a:t>       </a:t>
              </a:r>
              <a:r>
                <a:rPr lang="en-US" b="1" i="1" dirty="0" smtClean="0">
                  <a:solidFill>
                    <a:srgbClr val="0000FF"/>
                  </a:solidFill>
                </a:rPr>
                <a:t>x2</a:t>
              </a:r>
              <a:r>
                <a:rPr lang="en-US" b="1" i="1" dirty="0" smtClean="0"/>
                <a:t>;  </a:t>
              </a:r>
              <a:r>
                <a:rPr lang="en-US" b="1" i="1" dirty="0" smtClean="0">
                  <a:solidFill>
                    <a:srgbClr val="FF6600"/>
                  </a:solidFill>
                </a:rPr>
                <a:t>x12</a:t>
              </a:r>
              <a:endParaRPr lang="fr-FR" b="1" i="1" dirty="0">
                <a:solidFill>
                  <a:srgbClr val="FF66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38600" y="34406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x7</a:t>
              </a:r>
              <a:r>
                <a:rPr lang="en-US" b="1" i="1" dirty="0" smtClean="0"/>
                <a:t>       </a:t>
              </a:r>
              <a:r>
                <a:rPr lang="en-US" b="1" i="1" dirty="0" smtClean="0">
                  <a:solidFill>
                    <a:srgbClr val="0000FF"/>
                  </a:solidFill>
                </a:rPr>
                <a:t>x2</a:t>
              </a:r>
              <a:r>
                <a:rPr lang="en-US" b="1" i="1" dirty="0" smtClean="0"/>
                <a:t>;  </a:t>
              </a:r>
              <a:r>
                <a:rPr lang="en-US" b="1" i="1" dirty="0" smtClean="0">
                  <a:solidFill>
                    <a:srgbClr val="FF6600"/>
                  </a:solidFill>
                </a:rPr>
                <a:t>x7</a:t>
              </a:r>
              <a:endParaRPr lang="fr-FR" b="1" i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0" y="161186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 smtClean="0">
                <a:latin typeface="Segoe UI Semibold" pitchFamily="34" charset="0"/>
              </a:rPr>
              <a:t>Pre-OGE:</a:t>
            </a:r>
            <a:endParaRPr lang="fr-FR" sz="1400" i="1" u="sng" dirty="0">
              <a:latin typeface="Segoe UI Semibold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0" y="3886200"/>
            <a:ext cx="8385020" cy="2286000"/>
            <a:chOff x="0" y="3886200"/>
            <a:chExt cx="8385020" cy="2286000"/>
          </a:xfrm>
        </p:grpSpPr>
        <p:graphicFrame>
          <p:nvGraphicFramePr>
            <p:cNvPr id="24" name="Chart 23"/>
            <p:cNvGraphicFramePr/>
            <p:nvPr>
              <p:extLst>
                <p:ext uri="{D42A27DB-BD31-4B8C-83A1-F6EECF244321}">
                  <p14:modId xmlns:p14="http://schemas.microsoft.com/office/powerpoint/2010/main" val="2445111409"/>
                </p:ext>
              </p:extLst>
            </p:nvPr>
          </p:nvGraphicFramePr>
          <p:xfrm>
            <a:off x="5824700" y="3886200"/>
            <a:ext cx="256032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5" name="Chart 24"/>
            <p:cNvGraphicFramePr/>
            <p:nvPr>
              <p:extLst>
                <p:ext uri="{D42A27DB-BD31-4B8C-83A1-F6EECF244321}">
                  <p14:modId xmlns:p14="http://schemas.microsoft.com/office/powerpoint/2010/main" val="2670171369"/>
                </p:ext>
              </p:extLst>
            </p:nvPr>
          </p:nvGraphicFramePr>
          <p:xfrm>
            <a:off x="3285898" y="3886200"/>
            <a:ext cx="256032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6" name="Chart 25"/>
            <p:cNvGraphicFramePr/>
            <p:nvPr>
              <p:extLst>
                <p:ext uri="{D42A27DB-BD31-4B8C-83A1-F6EECF244321}">
                  <p14:modId xmlns:p14="http://schemas.microsoft.com/office/powerpoint/2010/main" val="3344508415"/>
                </p:ext>
              </p:extLst>
            </p:nvPr>
          </p:nvGraphicFramePr>
          <p:xfrm>
            <a:off x="756635" y="3886200"/>
            <a:ext cx="256032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5" name="TextBox 34"/>
            <p:cNvSpPr txBox="1"/>
            <p:nvPr/>
          </p:nvSpPr>
          <p:spPr>
            <a:xfrm>
              <a:off x="0" y="4340423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u="sng" dirty="0" smtClean="0">
                  <a:latin typeface="Segoe UI Semibold" pitchFamily="34" charset="0"/>
                </a:rPr>
                <a:t>Post-OGE:</a:t>
              </a:r>
              <a:endParaRPr lang="fr-FR" sz="1400" i="1" u="sng" dirty="0">
                <a:latin typeface="Segoe UI Semi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29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 reproducible approach</a:t>
            </a:r>
            <a:endParaRPr lang="fr-FR" sz="3000" dirty="0"/>
          </a:p>
        </p:txBody>
      </p:sp>
      <p:sp>
        <p:nvSpPr>
          <p:cNvPr id="4" name="Text Box 163"/>
          <p:cNvSpPr txBox="1">
            <a:spLocks noChangeArrowheads="1"/>
          </p:cNvSpPr>
          <p:nvPr/>
        </p:nvSpPr>
        <p:spPr bwMode="auto">
          <a:xfrm>
            <a:off x="5804624" y="6550223"/>
            <a:ext cx="333937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Naba et al., 2012, Mol. Cell.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Proteomics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105399" y="1995825"/>
            <a:ext cx="4260113" cy="2271375"/>
            <a:chOff x="36577" y="1423738"/>
            <a:chExt cx="2198217" cy="1295400"/>
          </a:xfrm>
        </p:grpSpPr>
        <p:sp>
          <p:nvSpPr>
            <p:cNvPr id="15" name="Rectangle 14"/>
            <p:cNvSpPr/>
            <p:nvPr/>
          </p:nvSpPr>
          <p:spPr>
            <a:xfrm>
              <a:off x="262128" y="1423738"/>
              <a:ext cx="1858366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 Semibold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6577" y="1595872"/>
              <a:ext cx="2198217" cy="1123266"/>
              <a:chOff x="36577" y="1519670"/>
              <a:chExt cx="2198217" cy="1123266"/>
            </a:xfrm>
          </p:grpSpPr>
          <p:grpSp>
            <p:nvGrpSpPr>
              <p:cNvPr id="17" name="Group 36"/>
              <p:cNvGrpSpPr/>
              <p:nvPr/>
            </p:nvGrpSpPr>
            <p:grpSpPr>
              <a:xfrm>
                <a:off x="36577" y="1519670"/>
                <a:ext cx="2198217" cy="1123266"/>
                <a:chOff x="-115823" y="3699146"/>
                <a:chExt cx="2198217" cy="1123266"/>
              </a:xfrm>
            </p:grpSpPr>
            <p:grpSp>
              <p:nvGrpSpPr>
                <p:cNvPr id="21" name="Group 15"/>
                <p:cNvGrpSpPr>
                  <a:grpSpLocks noChangeAspect="1"/>
                </p:cNvGrpSpPr>
                <p:nvPr/>
              </p:nvGrpSpPr>
              <p:grpSpPr>
                <a:xfrm>
                  <a:off x="493777" y="3861210"/>
                  <a:ext cx="996696" cy="961202"/>
                  <a:chOff x="5919384" y="1685193"/>
                  <a:chExt cx="2158025" cy="2197814"/>
                </a:xfrm>
              </p:grpSpPr>
              <p:sp>
                <p:nvSpPr>
                  <p:cNvPr id="24" name="Oval 23"/>
                  <p:cNvSpPr>
                    <a:spLocks noChangeAspect="1"/>
                  </p:cNvSpPr>
                  <p:nvPr/>
                </p:nvSpPr>
                <p:spPr>
                  <a:xfrm>
                    <a:off x="6435463" y="1813527"/>
                    <a:ext cx="1641946" cy="1916492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CC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600">
                      <a:latin typeface="Segoe UI Semibold" pitchFamily="34" charset="0"/>
                    </a:endParaRPr>
                  </a:p>
                </p:txBody>
              </p:sp>
              <p:sp>
                <p:nvSpPr>
                  <p:cNvPr id="25" name="Oval 24"/>
                  <p:cNvSpPr>
                    <a:spLocks noChangeAspect="1"/>
                  </p:cNvSpPr>
                  <p:nvPr/>
                </p:nvSpPr>
                <p:spPr>
                  <a:xfrm>
                    <a:off x="5919384" y="1685193"/>
                    <a:ext cx="1882967" cy="2197814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918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600">
                      <a:latin typeface="Segoe UI Semibold" pitchFamily="34" charset="0"/>
                    </a:endParaRPr>
                  </a:p>
                </p:txBody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-115823" y="3699146"/>
                  <a:ext cx="1097280" cy="175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i="1" dirty="0" smtClean="0">
                      <a:solidFill>
                        <a:srgbClr val="00918E"/>
                      </a:solidFill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Lung Sample 1</a:t>
                  </a:r>
                  <a:endParaRPr lang="en-US" sz="1400" b="1" i="1" dirty="0">
                    <a:solidFill>
                      <a:srgbClr val="00918E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85114" y="3700844"/>
                  <a:ext cx="1097280" cy="175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i="1" dirty="0" smtClean="0">
                      <a:solidFill>
                        <a:srgbClr val="00CC00"/>
                      </a:solidFill>
                      <a:latin typeface="Segoe UI" pitchFamily="34" charset="0"/>
                      <a:ea typeface="Segoe UI" pitchFamily="34" charset="0"/>
                      <a:cs typeface="Segoe UI" pitchFamily="34" charset="0"/>
                    </a:rPr>
                    <a:t>Lung Sample 2</a:t>
                  </a:r>
                  <a:endParaRPr lang="en-US" sz="1400" b="1" i="1" dirty="0">
                    <a:solidFill>
                      <a:srgbClr val="00CC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542545" y="2102189"/>
                <a:ext cx="457200" cy="175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rgbClr val="00918E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46</a:t>
                </a:r>
                <a:endParaRPr lang="en-US" sz="1400" b="1" i="1" dirty="0">
                  <a:solidFill>
                    <a:srgbClr val="00918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347217" y="2102189"/>
                <a:ext cx="457200" cy="175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 smtClean="0">
                    <a:solidFill>
                      <a:srgbClr val="00CC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16</a:t>
                </a:r>
                <a:endParaRPr lang="en-US" sz="1400" b="1" i="1" dirty="0">
                  <a:solidFill>
                    <a:srgbClr val="00CC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55549" y="2102189"/>
                <a:ext cx="457200" cy="184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i="1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120</a:t>
                </a:r>
                <a:endParaRPr lang="en-US" sz="1500" b="1" i="1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75991" y="1981200"/>
            <a:ext cx="6020009" cy="3200400"/>
            <a:chOff x="1719630" y="1143000"/>
            <a:chExt cx="6233489" cy="3434190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41448226"/>
                </p:ext>
              </p:extLst>
            </p:nvPr>
          </p:nvGraphicFramePr>
          <p:xfrm>
            <a:off x="2082797" y="1143000"/>
            <a:ext cx="5870322" cy="27715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 rot="16200000">
              <a:off x="972003" y="2357633"/>
              <a:ext cx="1803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Number of proteins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18920795">
              <a:off x="1772351" y="4115525"/>
              <a:ext cx="139024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ECM </a:t>
              </a:r>
            </a:p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Glycoproteins</a:t>
              </a:r>
              <a:endParaRPr lang="en-US" sz="12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20795">
              <a:off x="2362105" y="4212240"/>
              <a:ext cx="140022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Collagens</a:t>
              </a:r>
              <a:endParaRPr lang="en-US" sz="12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8920795">
              <a:off x="4137040" y="3996909"/>
              <a:ext cx="112018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ECM-</a:t>
              </a:r>
            </a:p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affiliated</a:t>
              </a:r>
              <a:endParaRPr lang="en-US" sz="12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8920795">
              <a:off x="3013745" y="4268881"/>
              <a:ext cx="152920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err="1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Proteoglycans</a:t>
              </a:r>
              <a:endParaRPr lang="en-US" sz="12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8920795">
              <a:off x="4801175" y="3996909"/>
              <a:ext cx="112018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ECM </a:t>
              </a:r>
            </a:p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Regulators</a:t>
              </a:r>
              <a:endParaRPr lang="en-US" sz="12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8920795">
              <a:off x="5659582" y="3935412"/>
              <a:ext cx="98016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Secreted </a:t>
              </a:r>
            </a:p>
            <a:p>
              <a:pPr algn="r"/>
              <a:r>
                <a:rPr lang="en-US" sz="12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Factors</a:t>
              </a:r>
              <a:endParaRPr lang="en-US" sz="12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" name="Right Arrow 2"/>
          <p:cNvSpPr/>
          <p:nvPr/>
        </p:nvSpPr>
        <p:spPr>
          <a:xfrm rot="5400000">
            <a:off x="7028711" y="4438769"/>
            <a:ext cx="413489" cy="375151"/>
          </a:xfrm>
          <a:prstGeom prst="rightArrow">
            <a:avLst/>
          </a:prstGeom>
          <a:solidFill>
            <a:srgbClr val="00CC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5984020" y="4916269"/>
            <a:ext cx="250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Segoe UI Semibold" pitchFamily="34" charset="0"/>
              </a:rPr>
              <a:t>Definition of the lung extracellular matrix</a:t>
            </a:r>
            <a:endParaRPr lang="fr-FR" b="1" i="1" dirty="0"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38225"/>
            <a:ext cx="7477125" cy="5743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Identification of tissue-characteristic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ECM </a:t>
            </a:r>
            <a:r>
              <a:rPr lang="en-US" sz="3000" dirty="0"/>
              <a:t>proteins</a:t>
            </a:r>
            <a:endParaRPr lang="fr-FR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905125" y="579840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Colon </a:t>
            </a:r>
            <a:r>
              <a:rPr lang="en-US" sz="2400" b="1" i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vs</a:t>
            </a:r>
            <a:r>
              <a:rPr lang="en-US" sz="24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2400" b="1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Lung </a:t>
            </a:r>
            <a:r>
              <a:rPr lang="en-US" sz="24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ECM</a:t>
            </a:r>
            <a:endParaRPr lang="fr-FR" sz="2400" b="1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Experimental </a:t>
            </a:r>
            <a:r>
              <a:rPr lang="en-US" sz="3000" dirty="0" smtClean="0"/>
              <a:t>coverage </a:t>
            </a:r>
            <a:r>
              <a:rPr lang="en-US" sz="3000" dirty="0"/>
              <a:t>of </a:t>
            </a:r>
            <a:r>
              <a:rPr lang="en-US" sz="3000" dirty="0" smtClean="0"/>
              <a:t>the </a:t>
            </a:r>
            <a:r>
              <a:rPr lang="en-US" sz="3000" i="1" dirty="0" smtClean="0"/>
              <a:t>in </a:t>
            </a:r>
            <a:r>
              <a:rPr lang="en-US" sz="3000" i="1" dirty="0"/>
              <a:t>s</a:t>
            </a:r>
            <a:r>
              <a:rPr lang="en-US" sz="3000" i="1" dirty="0" smtClean="0"/>
              <a:t>ilico </a:t>
            </a:r>
            <a:r>
              <a:rPr lang="en-US" sz="3000" dirty="0" smtClean="0"/>
              <a:t>matrisome</a:t>
            </a:r>
            <a:endParaRPr lang="fr-FR" sz="3000" dirty="0"/>
          </a:p>
        </p:txBody>
      </p:sp>
      <p:sp>
        <p:nvSpPr>
          <p:cNvPr id="4" name="Text Box 163"/>
          <p:cNvSpPr txBox="1">
            <a:spLocks noChangeArrowheads="1"/>
          </p:cNvSpPr>
          <p:nvPr/>
        </p:nvSpPr>
        <p:spPr bwMode="auto">
          <a:xfrm>
            <a:off x="5804624" y="6550223"/>
            <a:ext cx="333937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Naba et al., 2012, Mol. Cell.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Proteomics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0" y="1991682"/>
            <a:ext cx="2410584" cy="3483748"/>
            <a:chOff x="6778822" y="2040748"/>
            <a:chExt cx="2410584" cy="3483748"/>
          </a:xfrm>
        </p:grpSpPr>
        <p:graphicFrame>
          <p:nvGraphicFramePr>
            <p:cNvPr id="24" name="Char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2363933"/>
                </p:ext>
              </p:extLst>
            </p:nvPr>
          </p:nvGraphicFramePr>
          <p:xfrm>
            <a:off x="6873238" y="2040748"/>
            <a:ext cx="2316168" cy="26746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 rot="16200000">
              <a:off x="7163017" y="4415910"/>
              <a:ext cx="973049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ECM-</a:t>
              </a:r>
            </a:p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affiliated</a:t>
              </a:r>
              <a:endParaRPr lang="en-US" sz="1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7606040" y="4596136"/>
              <a:ext cx="13335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ECM </a:t>
              </a:r>
            </a:p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Regulators</a:t>
              </a:r>
              <a:endParaRPr lang="en-US" sz="1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8274234" y="4537542"/>
              <a:ext cx="121631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Secreted </a:t>
              </a:r>
            </a:p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Factors</a:t>
              </a:r>
              <a:endParaRPr lang="en-US" sz="1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5803427" y="3051156"/>
              <a:ext cx="22585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9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% of </a:t>
              </a:r>
              <a:r>
                <a:rPr lang="en-US" sz="1400" b="1" i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in </a:t>
              </a:r>
              <a:r>
                <a:rPr lang="en-US" sz="1400" b="1" i="1" dirty="0" err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silico</a:t>
              </a:r>
              <a:r>
                <a:rPr lang="en-US" sz="1400" b="1" i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sz="1400" b="1" dirty="0" err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matrisome</a:t>
              </a:r>
              <a:r>
                <a:rPr lang="en-US" sz="14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52600" y="1981200"/>
            <a:ext cx="2375848" cy="3418032"/>
            <a:chOff x="4264222" y="2075059"/>
            <a:chExt cx="2375848" cy="3418032"/>
          </a:xfrm>
        </p:grpSpPr>
        <p:graphicFrame>
          <p:nvGraphicFramePr>
            <p:cNvPr id="19" name="Char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4240757"/>
                </p:ext>
              </p:extLst>
            </p:nvPr>
          </p:nvGraphicFramePr>
          <p:xfrm>
            <a:off x="4541525" y="2102193"/>
            <a:ext cx="2098545" cy="2263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 rot="16200000">
              <a:off x="4471661" y="4564728"/>
              <a:ext cx="1333499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ECM </a:t>
              </a:r>
            </a:p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Glycoproteins</a:t>
              </a:r>
              <a:endParaRPr lang="en-US" sz="1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105355" y="4613856"/>
              <a:ext cx="1216312" cy="3077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Collagens</a:t>
              </a:r>
              <a:endParaRPr lang="en-US" sz="1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5583138" y="4672451"/>
              <a:ext cx="1333502" cy="3077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dirty="0" err="1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Proteoglycans</a:t>
              </a:r>
              <a:endParaRPr lang="en-US" sz="14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3282479" y="3056802"/>
              <a:ext cx="22712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900" b="0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% of </a:t>
              </a:r>
              <a:r>
                <a:rPr lang="en-US" sz="1400" b="1" i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in </a:t>
              </a:r>
              <a:r>
                <a:rPr lang="en-US" sz="1400" b="1" i="1" dirty="0" err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silico</a:t>
              </a:r>
              <a:r>
                <a:rPr lang="en-US" sz="1400" b="1" i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sz="1400" b="1" dirty="0" err="1">
                  <a:latin typeface="Segoe UI" pitchFamily="34" charset="0"/>
                  <a:ea typeface="Segoe UI" pitchFamily="34" charset="0"/>
                  <a:cs typeface="Segoe UI" pitchFamily="34" charset="0"/>
                </a:rPr>
                <a:t>matrisome</a:t>
              </a:r>
              <a:r>
                <a:rPr lang="en-US" sz="14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15199" y="2840075"/>
            <a:ext cx="1752601" cy="765016"/>
            <a:chOff x="1149624" y="5562580"/>
            <a:chExt cx="1549946" cy="765016"/>
          </a:xfrm>
        </p:grpSpPr>
        <p:grpSp>
          <p:nvGrpSpPr>
            <p:cNvPr id="10" name="Group 9"/>
            <p:cNvGrpSpPr/>
            <p:nvPr/>
          </p:nvGrpSpPr>
          <p:grpSpPr>
            <a:xfrm>
              <a:off x="1149624" y="5791193"/>
              <a:ext cx="1549946" cy="523220"/>
              <a:chOff x="2590800" y="7315200"/>
              <a:chExt cx="1033297" cy="34881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671597" y="7315200"/>
                <a:ext cx="952500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Colon Specific</a:t>
                </a:r>
                <a:endParaRPr lang="en-US" sz="1400" b="1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590800" y="7377202"/>
                <a:ext cx="91440" cy="91440"/>
              </a:xfrm>
              <a:prstGeom prst="rect">
                <a:avLst/>
              </a:prstGeom>
              <a:solidFill>
                <a:srgbClr val="E717BA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149624" y="5562580"/>
              <a:ext cx="1549946" cy="307776"/>
              <a:chOff x="2590800" y="7581393"/>
              <a:chExt cx="1033297" cy="20518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671597" y="7581393"/>
                <a:ext cx="952500" cy="20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Lung Specific</a:t>
                </a:r>
                <a:endParaRPr lang="en-US" sz="1400" b="1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90800" y="7643395"/>
                <a:ext cx="91440" cy="91440"/>
              </a:xfrm>
              <a:prstGeom prst="rect">
                <a:avLst/>
              </a:prstGeom>
              <a:solidFill>
                <a:srgbClr val="00918E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149624" y="6019819"/>
              <a:ext cx="1549946" cy="307777"/>
              <a:chOff x="2590800" y="7785556"/>
              <a:chExt cx="1033297" cy="20518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671597" y="7785556"/>
                <a:ext cx="952500" cy="20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Both</a:t>
                </a:r>
                <a:endParaRPr lang="en-US" sz="1400" b="1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590800" y="7847558"/>
                <a:ext cx="91440" cy="9144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33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Conclusions</a:t>
            </a:r>
            <a:endParaRPr lang="fr-F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56360"/>
            <a:ext cx="8686800" cy="4892040"/>
          </a:xfrm>
        </p:spPr>
        <p:txBody>
          <a:bodyPr>
            <a:normAutofit/>
          </a:bodyPr>
          <a:lstStyle/>
          <a:p>
            <a:pPr>
              <a:buSzPct val="125000"/>
              <a:buFont typeface="Wingdings" pitchFamily="2" charset="2"/>
              <a:buChar char="§"/>
              <a:defRPr/>
            </a:pPr>
            <a:r>
              <a:rPr lang="en-US" sz="2400" dirty="0">
                <a:sym typeface="Calibri" pitchFamily="34" charset="0"/>
              </a:rPr>
              <a:t>We defined </a:t>
            </a:r>
            <a:r>
              <a:rPr lang="en-US" sz="2400" dirty="0" err="1">
                <a:sym typeface="Calibri" pitchFamily="34" charset="0"/>
              </a:rPr>
              <a:t>bioinformatically</a:t>
            </a:r>
            <a:r>
              <a:rPr lang="en-US" sz="2400" dirty="0">
                <a:sym typeface="Calibri" pitchFamily="34" charset="0"/>
              </a:rPr>
              <a:t>  the “matrisome” as the ensemble of ECM proteins and associated factors. </a:t>
            </a:r>
          </a:p>
          <a:p>
            <a:pPr>
              <a:buSzPct val="125000"/>
              <a:buFont typeface="Wingdings" pitchFamily="2" charset="2"/>
              <a:buChar char="§"/>
              <a:defRPr/>
            </a:pPr>
            <a:endParaRPr lang="en-US" sz="2400" dirty="0">
              <a:sym typeface="Calibri" pitchFamily="34" charset="0"/>
            </a:endParaRPr>
          </a:p>
          <a:p>
            <a:pPr>
              <a:buSzPct val="125000"/>
              <a:buFont typeface="Wingdings" pitchFamily="2" charset="2"/>
              <a:buChar char="§"/>
              <a:defRPr/>
            </a:pPr>
            <a:r>
              <a:rPr lang="en-US" sz="2400" dirty="0">
                <a:sym typeface="Calibri" pitchFamily="34" charset="0"/>
              </a:rPr>
              <a:t>We developed a proteomic pipeline to characterize the composition of </a:t>
            </a:r>
            <a:r>
              <a:rPr lang="en-US" sz="2400" i="1" dirty="0">
                <a:sym typeface="Calibri" pitchFamily="34" charset="0"/>
              </a:rPr>
              <a:t>in vivo </a:t>
            </a:r>
            <a:r>
              <a:rPr lang="en-US" sz="2400" dirty="0">
                <a:sym typeface="Calibri" pitchFamily="34" charset="0"/>
              </a:rPr>
              <a:t>extracellular matrices. </a:t>
            </a:r>
          </a:p>
          <a:p>
            <a:pPr>
              <a:buSzPct val="125000"/>
              <a:buFont typeface="Wingdings" pitchFamily="2" charset="2"/>
              <a:buChar char="§"/>
              <a:defRPr/>
            </a:pPr>
            <a:endParaRPr lang="en-US" sz="2400" dirty="0">
              <a:sym typeface="Calibri" pitchFamily="34" charset="0"/>
            </a:endParaRPr>
          </a:p>
          <a:p>
            <a:pPr>
              <a:buSzPct val="125000"/>
              <a:buFont typeface="Wingdings" pitchFamily="2" charset="2"/>
              <a:buChar char="§"/>
              <a:defRPr/>
            </a:pPr>
            <a:r>
              <a:rPr lang="en-US" sz="2400" dirty="0">
                <a:sym typeface="Calibri" pitchFamily="34" charset="0"/>
              </a:rPr>
              <a:t>We identified in any given tissue </a:t>
            </a:r>
            <a:r>
              <a:rPr lang="en-US" sz="2400" dirty="0" smtClean="0">
                <a:sym typeface="Calibri" pitchFamily="34" charset="0"/>
              </a:rPr>
              <a:t>100</a:t>
            </a:r>
            <a:r>
              <a:rPr lang="en-US" sz="2400" dirty="0">
                <a:sym typeface="Calibri" pitchFamily="34" charset="0"/>
              </a:rPr>
              <a:t>+ ECM proteins and found reproducible and characteristic differences between tissues.</a:t>
            </a:r>
          </a:p>
          <a:p>
            <a:pPr>
              <a:buFont typeface="Wingdings" pitchFamily="2" charset="2"/>
              <a:buChar char="§"/>
            </a:pPr>
            <a:endParaRPr lang="fr-FR" sz="2400" dirty="0"/>
          </a:p>
        </p:txBody>
      </p:sp>
      <p:sp>
        <p:nvSpPr>
          <p:cNvPr id="4" name="Text Box 163"/>
          <p:cNvSpPr txBox="1">
            <a:spLocks noChangeArrowheads="1"/>
          </p:cNvSpPr>
          <p:nvPr/>
        </p:nvSpPr>
        <p:spPr bwMode="auto">
          <a:xfrm>
            <a:off x="5804624" y="6550223"/>
            <a:ext cx="333937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Naba et al., 2012, Mol. Cell.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Proteomics</a:t>
            </a:r>
          </a:p>
        </p:txBody>
      </p:sp>
    </p:spTree>
    <p:extLst>
      <p:ext uri="{BB962C8B-B14F-4D97-AF65-F5344CB8AC3E}">
        <p14:creationId xmlns:p14="http://schemas.microsoft.com/office/powerpoint/2010/main" val="10045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2496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spc="3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300" dirty="0">
                <a:latin typeface="+mj-lt"/>
                <a:cs typeface="+mj-cs"/>
              </a:rPr>
              <a:t>The Extracellular Matrix Proteome</a:t>
            </a:r>
            <a:endParaRPr lang="fr-FR" sz="3300" dirty="0">
              <a:latin typeface="+mj-lt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The </a:t>
            </a:r>
            <a:r>
              <a:rPr lang="en-US" sz="2400" b="1" dirty="0"/>
              <a:t>ECM of any </a:t>
            </a:r>
            <a:r>
              <a:rPr lang="en-US" sz="2400" b="1" dirty="0" smtClean="0"/>
              <a:t>given tissue </a:t>
            </a:r>
            <a:r>
              <a:rPr lang="en-US" sz="2400" b="1" dirty="0"/>
              <a:t>comprises over </a:t>
            </a:r>
            <a:r>
              <a:rPr lang="en-US" sz="2400" b="1" dirty="0" smtClean="0"/>
              <a:t>150 </a:t>
            </a:r>
            <a:r>
              <a:rPr lang="en-US" sz="2400" b="1" dirty="0"/>
              <a:t>proteins 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Reproducible </a:t>
            </a:r>
            <a:r>
              <a:rPr lang="en-US" sz="2400" b="1" dirty="0"/>
              <a:t>and characteristic differences between </a:t>
            </a:r>
            <a:r>
              <a:rPr lang="en-US" sz="2400" b="1" dirty="0" smtClean="0"/>
              <a:t>tissues: definition of an “ECM Signature” for each tissue.</a:t>
            </a:r>
          </a:p>
          <a:p>
            <a:pPr marL="0" indent="0">
              <a:buNone/>
            </a:pPr>
            <a:endParaRPr lang="en-US" sz="2400" b="1" dirty="0"/>
          </a:p>
          <a:p>
            <a:pPr algn="ctr">
              <a:buSzPct val="80000"/>
              <a:buFont typeface="Arial" pitchFamily="34" charset="0"/>
              <a:buChar char="►"/>
            </a:pPr>
            <a:r>
              <a:rPr lang="en-US" sz="2400" b="1" dirty="0" smtClean="0">
                <a:solidFill>
                  <a:srgbClr val="7030A0"/>
                </a:solidFill>
              </a:rPr>
              <a:t>Apply our proteomic approach to understand tumor biology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7030A0"/>
              </a:solidFill>
            </a:endParaRPr>
          </a:p>
        </p:txBody>
      </p:sp>
      <p:sp>
        <p:nvSpPr>
          <p:cNvPr id="6" name="Text Box 163"/>
          <p:cNvSpPr txBox="1">
            <a:spLocks noChangeArrowheads="1"/>
          </p:cNvSpPr>
          <p:nvPr/>
        </p:nvSpPr>
        <p:spPr bwMode="auto">
          <a:xfrm>
            <a:off x="5804624" y="6400800"/>
            <a:ext cx="3339376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Naba et al., 2012, Mol. Cell.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Proteomics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35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9"/>
    </mc:Choice>
    <mc:Fallback>
      <p:transition spd="slow" advTm="3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LTBP3 </a:t>
            </a:r>
            <a:r>
              <a:rPr lang="en-US" dirty="0" smtClean="0"/>
              <a:t>knock </a:t>
            </a:r>
            <a:r>
              <a:rPr lang="en-US" dirty="0"/>
              <a:t>down strongly </a:t>
            </a:r>
            <a:r>
              <a:rPr lang="en-US" dirty="0" smtClean="0"/>
              <a:t>reduces </a:t>
            </a:r>
            <a:r>
              <a:rPr lang="en-US" dirty="0"/>
              <a:t>metastatic </a:t>
            </a:r>
            <a:r>
              <a:rPr lang="en-US" dirty="0" smtClean="0"/>
              <a:t>burden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274320" y="16002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+mj-lt"/>
                <a:cs typeface="Arial" pitchFamily="34" charset="0"/>
              </a:rPr>
              <a:t>LM2 - </a:t>
            </a:r>
            <a:r>
              <a:rPr lang="en-US" sz="1600" b="1" i="1" dirty="0" err="1">
                <a:latin typeface="+mj-lt"/>
                <a:cs typeface="Arial" pitchFamily="34" charset="0"/>
              </a:rPr>
              <a:t>shControl</a:t>
            </a:r>
            <a:endParaRPr lang="fr-FR" sz="1600" b="1" i="1" dirty="0">
              <a:latin typeface="+mj-lt"/>
              <a:cs typeface="Arial" pitchFamily="34" charset="0"/>
            </a:endParaRPr>
          </a:p>
        </p:txBody>
      </p:sp>
      <p:pic>
        <p:nvPicPr>
          <p:cNvPr id="5" name="Picture 2" descr="E:\AN PostDoc @ MIT\The Matrisome Project\MDA-MB-231\LM2 in vivo Knock down Experiment #1_October 2011\111031-FF10\1869-Lu-Lob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11454" b="1423"/>
          <a:stretch/>
        </p:blipFill>
        <p:spPr bwMode="auto">
          <a:xfrm>
            <a:off x="274320" y="1926854"/>
            <a:ext cx="1828800" cy="18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794266" y="266157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itchFamily="34" charset="0"/>
              </a:rPr>
              <a:t>Lung</a:t>
            </a:r>
            <a:endParaRPr lang="fr-FR" b="1" dirty="0">
              <a:latin typeface="+mj-lt"/>
              <a:cs typeface="Arial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7330440" y="6248400"/>
            <a:ext cx="137160" cy="91440"/>
          </a:xfrm>
          <a:prstGeom prst="straightConnector1">
            <a:avLst/>
          </a:prstGeom>
          <a:ln w="317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/>
          <p:cNvSpPr txBox="1"/>
          <p:nvPr/>
        </p:nvSpPr>
        <p:spPr>
          <a:xfrm>
            <a:off x="4038600" y="16002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+mj-lt"/>
                <a:cs typeface="Arial" pitchFamily="34" charset="0"/>
              </a:rPr>
              <a:t>LM2 </a:t>
            </a:r>
            <a:r>
              <a:rPr lang="en-US" sz="1600" b="1" i="1" dirty="0" smtClean="0">
                <a:latin typeface="+mj-lt"/>
                <a:cs typeface="Arial" pitchFamily="34" charset="0"/>
              </a:rPr>
              <a:t>– shLTBP3#2</a:t>
            </a:r>
            <a:endParaRPr lang="fr-FR" sz="1600" b="1" i="1" dirty="0">
              <a:latin typeface="+mj-lt"/>
              <a:cs typeface="Arial" pitchFamily="34" charset="0"/>
            </a:endParaRPr>
          </a:p>
        </p:txBody>
      </p:sp>
      <p:pic>
        <p:nvPicPr>
          <p:cNvPr id="2050" name="Picture 2" descr="E:\AN PostDoc @ MIT\The Matrisome Project\MDA-MB-231\LM2 in vivo Knock down Experiment #2_January 2012\ZsGreen @ Necropsy\120306_LTBP3-KD_D1\219-Lu-Lob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038600" y="192685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6460" y="16002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+mj-lt"/>
                <a:cs typeface="Arial" pitchFamily="34" charset="0"/>
              </a:rPr>
              <a:t>LM2 </a:t>
            </a:r>
            <a:r>
              <a:rPr lang="en-US" sz="1600" b="1" i="1" dirty="0" smtClean="0">
                <a:latin typeface="+mj-lt"/>
                <a:cs typeface="Arial" pitchFamily="34" charset="0"/>
              </a:rPr>
              <a:t>– shLTBP3#1</a:t>
            </a:r>
            <a:endParaRPr lang="fr-FR" sz="1600" b="1" i="1" dirty="0">
              <a:latin typeface="+mj-lt"/>
              <a:cs typeface="Arial" pitchFamily="34" charset="0"/>
            </a:endParaRPr>
          </a:p>
        </p:txBody>
      </p:sp>
      <p:pic>
        <p:nvPicPr>
          <p:cNvPr id="2051" name="Picture 3" descr="E:\AN PostDoc @ MIT\The Matrisome Project\MDA-MB-231\LM2 in vivo Knock down Experiment #1_October 2011\111029-LTBP3\1842-Lu-Lobe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  <a14:imgEffect>
                      <a14:brightnessContrast bright="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030" y="192685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AN PostDoc @ MIT\The Matrisome Project\MDA-MB-231\LM2 in vivo Knock down Experiment #2_January 2012\IHC\120518\GoodResolution_PS\219E-HE-x2.5-1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3832746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AN PostDoc @ MIT\The Matrisome Project\MDA-MB-231\LM2 in vivo Knock down Experiment #2_January 2012\IHC\120518\GoodResolution_PS\205E-HE-x2.5-1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832746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-588706" y="4322507"/>
            <a:ext cx="139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Arial" pitchFamily="34" charset="0"/>
              </a:rPr>
              <a:t>H&amp;E</a:t>
            </a:r>
            <a:endParaRPr lang="fr-FR" b="1" dirty="0">
              <a:latin typeface="+mj-lt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43600" y="2362200"/>
            <a:ext cx="3095767" cy="2743200"/>
            <a:chOff x="5943600" y="2362200"/>
            <a:chExt cx="3095767" cy="2743200"/>
          </a:xfrm>
        </p:grpSpPr>
        <p:graphicFrame>
          <p:nvGraphicFramePr>
            <p:cNvPr id="19" name="Char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653134"/>
                </p:ext>
              </p:extLst>
            </p:nvPr>
          </p:nvGraphicFramePr>
          <p:xfrm>
            <a:off x="6296167" y="2362200"/>
            <a:ext cx="27432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 rot="16200000">
              <a:off x="4866088" y="3450953"/>
              <a:ext cx="2493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  <a:cs typeface="Arial" pitchFamily="34" charset="0"/>
                </a:rPr>
                <a:t># Metastases (Left lobe)</a:t>
              </a:r>
              <a:endParaRPr lang="fr-FR" sz="1600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10200" y="4972334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x</a:t>
            </a:r>
            <a:r>
              <a:rPr lang="en-US" sz="1200" b="1" dirty="0" smtClean="0"/>
              <a:t>2.5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010400" y="2026920"/>
            <a:ext cx="1584960" cy="2087880"/>
            <a:chOff x="7010400" y="2026920"/>
            <a:chExt cx="1584960" cy="208788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7010400" y="2279904"/>
              <a:ext cx="8229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010400" y="2209800"/>
              <a:ext cx="0" cy="1828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818120" y="2286000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595360" y="2026920"/>
              <a:ext cx="0" cy="20116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010400" y="2026920"/>
              <a:ext cx="15819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010400" y="2026920"/>
              <a:ext cx="0" cy="1828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269480" y="2057400"/>
            <a:ext cx="80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</a:t>
            </a:r>
            <a:endParaRPr lang="fr-F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72400" y="1828800"/>
            <a:ext cx="80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</a:t>
            </a:r>
            <a:endParaRPr lang="fr-F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45339" y="52548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* p&lt;0.05</a:t>
            </a:r>
            <a:endParaRPr lang="fr-FR" sz="1400" i="1" dirty="0"/>
          </a:p>
        </p:txBody>
      </p:sp>
      <p:pic>
        <p:nvPicPr>
          <p:cNvPr id="1026" name="Picture 2" descr="H:\121106\AN110E-HE-X2.5.tif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5" y="3832746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Isosceles Triangle 34"/>
          <p:cNvSpPr/>
          <p:nvPr/>
        </p:nvSpPr>
        <p:spPr>
          <a:xfrm rot="2700000">
            <a:off x="2908251" y="4495341"/>
            <a:ext cx="36576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Isosceles Triangle 35"/>
          <p:cNvSpPr/>
          <p:nvPr/>
        </p:nvSpPr>
        <p:spPr>
          <a:xfrm rot="2700000">
            <a:off x="3441651" y="4481019"/>
            <a:ext cx="36576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Isosceles Triangle 37"/>
          <p:cNvSpPr/>
          <p:nvPr/>
        </p:nvSpPr>
        <p:spPr>
          <a:xfrm rot="2700000">
            <a:off x="2465372" y="4176219"/>
            <a:ext cx="36576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Isosceles Triangle 38"/>
          <p:cNvSpPr/>
          <p:nvPr/>
        </p:nvSpPr>
        <p:spPr>
          <a:xfrm rot="2700000">
            <a:off x="5056172" y="4647740"/>
            <a:ext cx="36576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2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LTBP3 knock down strongly reduces metastatic burden</a:t>
            </a:r>
            <a:endParaRPr lang="fr-FR" dirty="0"/>
          </a:p>
        </p:txBody>
      </p:sp>
      <p:grpSp>
        <p:nvGrpSpPr>
          <p:cNvPr id="4" name="Group 3"/>
          <p:cNvGrpSpPr/>
          <p:nvPr/>
        </p:nvGrpSpPr>
        <p:grpSpPr>
          <a:xfrm>
            <a:off x="1611868" y="1828800"/>
            <a:ext cx="5931932" cy="2133600"/>
            <a:chOff x="-64532" y="1600200"/>
            <a:chExt cx="5931932" cy="2133600"/>
          </a:xfrm>
        </p:grpSpPr>
        <p:grpSp>
          <p:nvGrpSpPr>
            <p:cNvPr id="5" name="Group 4"/>
            <p:cNvGrpSpPr/>
            <p:nvPr/>
          </p:nvGrpSpPr>
          <p:grpSpPr>
            <a:xfrm>
              <a:off x="274320" y="1600200"/>
              <a:ext cx="5593080" cy="2133600"/>
              <a:chOff x="274320" y="1600200"/>
              <a:chExt cx="5593080" cy="2133600"/>
            </a:xfrm>
          </p:grpSpPr>
          <p:pic>
            <p:nvPicPr>
              <p:cNvPr id="7" name="Picture 3" descr="H:\GoodResolution_Zs\207-Li-ZsGreen-focus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320" y="1905000"/>
                <a:ext cx="1828800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H:\GoodResolution_Zs\211-Li-ZsGreen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1905000"/>
                <a:ext cx="1828800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5" descr="H:\GoodResolution_Zs\219-Li-Lobe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5030" y="1905000"/>
                <a:ext cx="1828800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74320" y="1600200"/>
                <a:ext cx="1828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i="1" dirty="0">
                    <a:latin typeface="+mj-lt"/>
                    <a:cs typeface="Arial" pitchFamily="34" charset="0"/>
                  </a:rPr>
                  <a:t>LM2 - </a:t>
                </a:r>
                <a:r>
                  <a:rPr lang="en-US" sz="1600" b="1" i="1" dirty="0" err="1">
                    <a:latin typeface="+mj-lt"/>
                    <a:cs typeface="Arial" pitchFamily="34" charset="0"/>
                  </a:rPr>
                  <a:t>shControl</a:t>
                </a:r>
                <a:endParaRPr lang="fr-FR" sz="1600" b="1" i="1" dirty="0"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038600" y="1600200"/>
                <a:ext cx="1828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i="1" dirty="0">
                    <a:latin typeface="+mj-lt"/>
                    <a:cs typeface="Arial" pitchFamily="34" charset="0"/>
                  </a:rPr>
                  <a:t>LM2 </a:t>
                </a:r>
                <a:r>
                  <a:rPr lang="en-US" sz="1600" b="1" i="1" dirty="0" smtClean="0">
                    <a:latin typeface="+mj-lt"/>
                    <a:cs typeface="Arial" pitchFamily="34" charset="0"/>
                  </a:rPr>
                  <a:t>– shLTBP3#2</a:t>
                </a:r>
                <a:endParaRPr lang="fr-FR" sz="1600" b="1" i="1" dirty="0"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56460" y="1600200"/>
                <a:ext cx="1828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i="1" dirty="0">
                    <a:latin typeface="+mj-lt"/>
                    <a:cs typeface="Arial" pitchFamily="34" charset="0"/>
                  </a:rPr>
                  <a:t>LM2 </a:t>
                </a:r>
                <a:r>
                  <a:rPr lang="en-US" sz="1600" b="1" i="1" dirty="0" smtClean="0">
                    <a:latin typeface="+mj-lt"/>
                    <a:cs typeface="Arial" pitchFamily="34" charset="0"/>
                  </a:rPr>
                  <a:t>– shLTBP3#1</a:t>
                </a:r>
                <a:endParaRPr lang="fr-FR" sz="1600" b="1" i="1" dirty="0"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16200000">
              <a:off x="-794266" y="2634734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+mj-lt"/>
                  <a:cs typeface="Arial" pitchFamily="34" charset="0"/>
                </a:rPr>
                <a:t>Liver</a:t>
              </a:r>
              <a:endParaRPr lang="fr-FR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6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LTBP3 </a:t>
            </a:r>
            <a:r>
              <a:rPr lang="en-US" dirty="0" smtClean="0"/>
              <a:t>knock </a:t>
            </a:r>
            <a:r>
              <a:rPr lang="en-US" dirty="0"/>
              <a:t>down strongly attenuates metastatic burden</a:t>
            </a:r>
            <a:endParaRPr lang="fr-FR" dirty="0"/>
          </a:p>
        </p:txBody>
      </p:sp>
      <p:pic>
        <p:nvPicPr>
          <p:cNvPr id="7" name="Picture 5" descr="C:\Users\Alexa\Desktop\120224-LM2-KD#1-IHC Hs Vimentin\135E-X20-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6244" y="2063060"/>
            <a:ext cx="3566160" cy="2664372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8631" y="5257800"/>
            <a:ext cx="844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anti-human </a:t>
            </a:r>
            <a:r>
              <a:rPr lang="en-US" sz="16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Vimentin</a:t>
            </a:r>
            <a:r>
              <a:rPr lang="en-US" sz="16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en-US" sz="1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Methyl green counterstain</a:t>
            </a:r>
            <a:endParaRPr lang="fr-FR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4030" y="1219200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itchFamily="34" charset="0"/>
                <a:cs typeface="Arial" pitchFamily="34" charset="0"/>
              </a:rPr>
              <a:t>LM2 – </a:t>
            </a:r>
            <a:r>
              <a:rPr lang="en-US" b="1" i="1" dirty="0" err="1">
                <a:latin typeface="Arial" pitchFamily="34" charset="0"/>
                <a:cs typeface="Arial" pitchFamily="34" charset="0"/>
              </a:rPr>
              <a:t>shControl</a:t>
            </a:r>
            <a:endParaRPr lang="fr-FR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26452" y="3210218"/>
            <a:ext cx="3566160" cy="37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Lung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121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itchFamily="34" charset="0"/>
                <a:cs typeface="Arial" pitchFamily="34" charset="0"/>
              </a:rPr>
              <a:t>LM2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– shLTBP3</a:t>
            </a:r>
            <a:endParaRPr lang="fr-FR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Users\Alexa\Desktop\120224-LM2-KD#1-IHC Hs Vimentin\127E-X20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36721" y="2063060"/>
            <a:ext cx="3566160" cy="2664372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6400800" y="2118360"/>
            <a:ext cx="137160" cy="91440"/>
          </a:xfrm>
          <a:prstGeom prst="straightConnector1">
            <a:avLst/>
          </a:prstGeom>
          <a:ln w="3175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2628" y="5867400"/>
            <a:ext cx="9146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metastasis detected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other organs (spleen, LN, contra-lateral mammary gland)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3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Autofit/>
          </a:bodyPr>
          <a:lstStyle/>
          <a:p>
            <a:r>
              <a:rPr lang="en-US" sz="3000" dirty="0"/>
              <a:t>The tumor microenvironment is composed of many stromal cell types</a:t>
            </a:r>
            <a:endParaRPr lang="fr-FR" sz="3000" dirty="0"/>
          </a:p>
        </p:txBody>
      </p:sp>
      <p:sp>
        <p:nvSpPr>
          <p:cNvPr id="42" name="TextBox 41"/>
          <p:cNvSpPr txBox="1"/>
          <p:nvPr/>
        </p:nvSpPr>
        <p:spPr>
          <a:xfrm>
            <a:off x="2628900" y="6550223"/>
            <a:ext cx="651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 pitchFamily="34" charset="0"/>
                <a:cs typeface="Arial" pitchFamily="34" charset="0"/>
              </a:rPr>
              <a:t>Adapted from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Hanahan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 D. and Weinberg R.A., 2011, Cell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0" y="1143000"/>
            <a:ext cx="7391400" cy="4657888"/>
            <a:chOff x="0" y="1066800"/>
            <a:chExt cx="7391400" cy="4657888"/>
          </a:xfrm>
        </p:grpSpPr>
        <p:pic>
          <p:nvPicPr>
            <p:cNvPr id="22" name="Picture 3" descr="Screen shot 2011-03-07 at 10.08.15 PM.png"/>
            <p:cNvPicPr>
              <a:picLocks noChangeAspect="1"/>
            </p:cNvPicPr>
            <p:nvPr/>
          </p:nvPicPr>
          <p:blipFill rotWithShape="1">
            <a:blip r:embed="rId3"/>
            <a:srcRect l="8006" t="33899" r="60357" b="50689"/>
            <a:stretch/>
          </p:blipFill>
          <p:spPr bwMode="auto">
            <a:xfrm>
              <a:off x="5341076" y="1283238"/>
              <a:ext cx="2050324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creen shot 2011-03-07 at 10.08.15 PM.png"/>
            <p:cNvPicPr>
              <a:picLocks noChangeAspect="1"/>
            </p:cNvPicPr>
            <p:nvPr/>
          </p:nvPicPr>
          <p:blipFill rotWithShape="1">
            <a:blip r:embed="rId3"/>
            <a:srcRect l="2725" t="54749" r="31951" b="5411"/>
            <a:stretch/>
          </p:blipFill>
          <p:spPr bwMode="auto">
            <a:xfrm>
              <a:off x="0" y="2197640"/>
              <a:ext cx="6019800" cy="338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Connector 23"/>
            <p:cNvCxnSpPr>
              <a:stCxn id="18" idx="2"/>
            </p:cNvCxnSpPr>
            <p:nvPr/>
          </p:nvCxnSpPr>
          <p:spPr>
            <a:xfrm>
              <a:off x="614149" y="2121438"/>
              <a:ext cx="376451" cy="750332"/>
            </a:xfrm>
            <a:prstGeom prst="line">
              <a:avLst/>
            </a:prstGeom>
            <a:ln w="28575">
              <a:solidFill>
                <a:srgbClr val="FF9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124200" y="2098102"/>
              <a:ext cx="731520" cy="1463040"/>
            </a:xfrm>
            <a:prstGeom prst="line">
              <a:avLst/>
            </a:prstGeom>
            <a:ln w="28575">
              <a:solidFill>
                <a:srgbClr val="E717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71600" y="2098102"/>
              <a:ext cx="304800" cy="556736"/>
            </a:xfrm>
            <a:prstGeom prst="line">
              <a:avLst/>
            </a:prstGeom>
            <a:ln w="28575">
              <a:solidFill>
                <a:srgbClr val="3366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402575" y="2098102"/>
              <a:ext cx="457200" cy="9498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856857" y="1290441"/>
              <a:ext cx="1370463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717B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Immune/</a:t>
              </a:r>
            </a:p>
            <a:p>
              <a:r>
                <a:rPr lang="en-US" sz="1600" b="1" dirty="0" smtClean="0"/>
                <a:t>Inflammatory Cells</a:t>
              </a:r>
              <a:endParaRPr lang="fr-FR" sz="1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68332" y="1295400"/>
              <a:ext cx="1280160" cy="8229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669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Cancer Cells &amp;  Cancer Stem Cells</a:t>
              </a:r>
              <a:endParaRPr lang="fr-FR" sz="1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649" y="1290441"/>
              <a:ext cx="1143000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902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Cancer-associated Fibroblasts</a:t>
              </a:r>
              <a:endParaRPr lang="fr-FR" sz="16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4800" y="5078357"/>
              <a:ext cx="289787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88A9FF"/>
                  </a:solidFill>
                </a:rPr>
                <a:t>Core of Primary Tumor Microenvironment</a:t>
              </a:r>
              <a:endParaRPr lang="fr-FR" b="1" i="1" dirty="0">
                <a:solidFill>
                  <a:srgbClr val="88A9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42360" y="5078357"/>
              <a:ext cx="20726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C08E00"/>
                  </a:solidFill>
                </a:rPr>
                <a:t>Invasive Tumor Microenvironment</a:t>
              </a:r>
              <a:endParaRPr lang="fr-FR" b="1" i="1" dirty="0">
                <a:solidFill>
                  <a:srgbClr val="C08E00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2209800" y="1219200"/>
              <a:ext cx="822278" cy="1714006"/>
            </a:xfrm>
            <a:prstGeom prst="line">
              <a:avLst/>
            </a:prstGeom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631175" y="1536663"/>
              <a:ext cx="1143000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Endothelial Cells</a:t>
              </a:r>
              <a:endParaRPr lang="fr-FR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31175" y="1066800"/>
              <a:ext cx="114300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Mural Cells</a:t>
              </a:r>
              <a:endParaRPr lang="fr-FR" sz="16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8600" y="5752981"/>
            <a:ext cx="8686800" cy="830997"/>
            <a:chOff x="281940" y="5400824"/>
            <a:chExt cx="8595360" cy="830997"/>
          </a:xfrm>
          <a:solidFill>
            <a:schemeClr val="bg1"/>
          </a:solidFill>
        </p:grpSpPr>
        <p:sp>
          <p:nvSpPr>
            <p:cNvPr id="29" name="Rectangle 28"/>
            <p:cNvSpPr/>
            <p:nvPr/>
          </p:nvSpPr>
          <p:spPr>
            <a:xfrm>
              <a:off x="281940" y="5469523"/>
              <a:ext cx="8595360" cy="6858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b="1" i="1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1940" y="5400824"/>
              <a:ext cx="859536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7030A0"/>
                  </a:solidFill>
                  <a:latin typeface="+mj-lt"/>
                  <a:cs typeface="Arial" pitchFamily="34" charset="0"/>
                </a:rPr>
                <a:t>What is the contribution of stromal cells and tumor cells to the production of the tumor ECM?</a:t>
              </a:r>
              <a:endParaRPr lang="fr-FR" sz="2400" b="1" dirty="0">
                <a:solidFill>
                  <a:srgbClr val="7030A0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76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72"/>
    </mc:Choice>
    <mc:Fallback>
      <p:transition spd="slow" advTm="5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Strategy</a:t>
            </a:r>
            <a:endParaRPr lang="fr-FR" dirty="0"/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28600" y="1056620"/>
            <a:ext cx="8610600" cy="11237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latin typeface="+mj-lt"/>
                <a:ea typeface="Segoe UI" pitchFamily="34" charset="0"/>
                <a:cs typeface="Segoe UI" pitchFamily="34" charset="0"/>
              </a:rPr>
              <a:t>Orthotopic</a:t>
            </a:r>
            <a:r>
              <a:rPr lang="en-US" sz="2000" b="1" i="1" dirty="0" smtClean="0"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en-US" sz="2000" b="1" i="1" dirty="0" err="1" smtClean="0">
                <a:latin typeface="+mj-lt"/>
                <a:ea typeface="Segoe UI" pitchFamily="34" charset="0"/>
                <a:cs typeface="Segoe UI" pitchFamily="34" charset="0"/>
              </a:rPr>
              <a:t>xenograft</a:t>
            </a:r>
            <a:r>
              <a:rPr lang="en-US" sz="2000" b="1" i="1" dirty="0" smtClean="0">
                <a:latin typeface="+mj-lt"/>
                <a:ea typeface="Segoe UI" pitchFamily="34" charset="0"/>
                <a:cs typeface="Segoe UI" pitchFamily="34" charset="0"/>
              </a:rPr>
              <a:t>:</a:t>
            </a:r>
          </a:p>
          <a:p>
            <a:pPr algn="ctr"/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MDA-MB-231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 (poorly metastatic) or </a:t>
            </a: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LM2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 (highly metastatic to the lungs)</a:t>
            </a:r>
          </a:p>
          <a:p>
            <a:pPr algn="ctr"/>
            <a:r>
              <a:rPr lang="en-US" sz="2000" b="1" u="sng" dirty="0" smtClean="0">
                <a:solidFill>
                  <a:srgbClr val="FF0000"/>
                </a:solidFill>
                <a:latin typeface="+mj-lt"/>
                <a:ea typeface="Segoe UI" pitchFamily="34" charset="0"/>
                <a:cs typeface="Segoe UI" pitchFamily="34" charset="0"/>
              </a:rPr>
              <a:t>Human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en-US" sz="2000" b="1" dirty="0" smtClean="0">
                <a:latin typeface="+mj-lt"/>
                <a:ea typeface="Segoe UI" pitchFamily="34" charset="0"/>
                <a:cs typeface="Segoe UI" pitchFamily="34" charset="0"/>
              </a:rPr>
              <a:t>Mammary Carcinoma Cells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19558" y="2986446"/>
            <a:ext cx="2478631" cy="5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66FF"/>
                </a:solidFill>
                <a:latin typeface="+mj-lt"/>
                <a:ea typeface="Segoe UI" pitchFamily="34" charset="0"/>
                <a:cs typeface="Segoe UI" pitchFamily="34" charset="0"/>
              </a:rPr>
              <a:t>♀</a:t>
            </a:r>
            <a:r>
              <a:rPr lang="en-US" sz="1400" dirty="0" smtClean="0">
                <a:solidFill>
                  <a:srgbClr val="0066FF"/>
                </a:soli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b="1" dirty="0" smtClean="0">
                <a:solidFill>
                  <a:srgbClr val="0066FF"/>
                </a:solidFill>
                <a:latin typeface="+mj-lt"/>
                <a:ea typeface="Segoe UI" pitchFamily="34" charset="0"/>
                <a:cs typeface="Segoe UI" pitchFamily="34" charset="0"/>
              </a:rPr>
              <a:t>mouse </a:t>
            </a:r>
            <a:endParaRPr lang="en-US" sz="1400" b="1" dirty="0">
              <a:solidFill>
                <a:srgbClr val="0066FF"/>
              </a:solidFill>
              <a:latin typeface="+mj-lt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sz="1400" i="1" dirty="0" smtClean="0">
                <a:latin typeface="+mj-lt"/>
                <a:ea typeface="Segoe UI" pitchFamily="34" charset="0"/>
                <a:cs typeface="Segoe UI" pitchFamily="34" charset="0"/>
              </a:rPr>
              <a:t>NOD/SCID/IL2gR-/-</a:t>
            </a:r>
            <a:endParaRPr lang="en-US" sz="1400" i="1" baseline="300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" y="3571220"/>
            <a:ext cx="7315200" cy="2841486"/>
            <a:chOff x="914400" y="3429000"/>
            <a:chExt cx="7315200" cy="2841486"/>
          </a:xfrm>
        </p:grpSpPr>
        <p:sp>
          <p:nvSpPr>
            <p:cNvPr id="8" name="Right Arrow 7"/>
            <p:cNvSpPr/>
            <p:nvPr/>
          </p:nvSpPr>
          <p:spPr bwMode="auto">
            <a:xfrm rot="5400000">
              <a:off x="4330273" y="3543300"/>
              <a:ext cx="45720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2577674" y="3810000"/>
              <a:ext cx="3962399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  <a:ea typeface="Segoe UI" pitchFamily="34" charset="0"/>
                  <a:cs typeface="Segoe UI" pitchFamily="34" charset="0"/>
                </a:rPr>
                <a:t>Primary Tumor </a:t>
              </a:r>
              <a:r>
                <a:rPr lang="en-US" sz="2000" b="1" dirty="0">
                  <a:latin typeface="+mj-lt"/>
                  <a:ea typeface="Segoe UI" pitchFamily="34" charset="0"/>
                  <a:cs typeface="Segoe UI" pitchFamily="34" charset="0"/>
                </a:rPr>
                <a:t>Collection            </a:t>
              </a:r>
            </a:p>
            <a:p>
              <a:pPr algn="ctr"/>
              <a:r>
                <a:rPr lang="en-US" sz="2000" b="1" dirty="0">
                  <a:latin typeface="+mj-lt"/>
                  <a:ea typeface="Segoe UI" pitchFamily="34" charset="0"/>
                  <a:cs typeface="Segoe UI" pitchFamily="34" charset="0"/>
                </a:rPr>
                <a:t>---</a:t>
              </a:r>
            </a:p>
            <a:p>
              <a:pPr algn="ctr"/>
              <a:r>
                <a:rPr lang="en-US" sz="2000" b="1" dirty="0">
                  <a:latin typeface="+mj-lt"/>
                  <a:ea typeface="Segoe UI" pitchFamily="34" charset="0"/>
                  <a:cs typeface="Segoe UI" pitchFamily="34" charset="0"/>
                </a:rPr>
                <a:t>Tumor ECM preparation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5400000">
              <a:off x="4330273" y="4914900"/>
              <a:ext cx="45720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3444948" y="5238690"/>
              <a:ext cx="22278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i="1" dirty="0">
                  <a:latin typeface="+mj-lt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sz="2000" b="1" i="1" dirty="0" smtClean="0">
                  <a:latin typeface="+mj-lt"/>
                  <a:ea typeface="Segoe UI" pitchFamily="34" charset="0"/>
                  <a:cs typeface="Segoe UI" pitchFamily="34" charset="0"/>
                </a:rPr>
                <a:t>Proteomic </a:t>
              </a:r>
              <a:r>
                <a:rPr lang="en-US" sz="2000" b="1" i="1" dirty="0">
                  <a:latin typeface="+mj-lt"/>
                  <a:ea typeface="Segoe UI" pitchFamily="34" charset="0"/>
                  <a:cs typeface="Segoe UI" pitchFamily="34" charset="0"/>
                </a:rPr>
                <a:t>pipeline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914400" y="5562600"/>
              <a:ext cx="7315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Arial" pitchFamily="34" charset="0"/>
                <a:buChar char="►"/>
              </a:pPr>
              <a:r>
                <a:rPr lang="en-US" sz="2000" b="1" dirty="0" smtClean="0">
                  <a:latin typeface="+mj-lt"/>
                  <a:ea typeface="Segoe UI" pitchFamily="34" charset="0"/>
                  <a:cs typeface="Segoe UI" pitchFamily="34" charset="0"/>
                </a:rPr>
                <a:t> Proteins </a:t>
              </a:r>
              <a:r>
                <a:rPr lang="en-US" sz="2000" b="1" dirty="0">
                  <a:latin typeface="+mj-lt"/>
                  <a:ea typeface="Segoe UI" pitchFamily="34" charset="0"/>
                  <a:cs typeface="Segoe UI" pitchFamily="34" charset="0"/>
                </a:rPr>
                <a:t>secreted by the </a:t>
              </a:r>
              <a:r>
                <a:rPr lang="en-US" sz="2000" b="1" dirty="0">
                  <a:solidFill>
                    <a:srgbClr val="FF0000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tumor </a:t>
              </a:r>
              <a:r>
                <a:rPr lang="en-US" sz="2000" b="1" dirty="0" smtClean="0">
                  <a:solidFill>
                    <a:srgbClr val="FF0000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cells (</a:t>
              </a:r>
              <a:r>
                <a:rPr lang="en-US" sz="2000" b="1" u="sng" dirty="0" smtClean="0">
                  <a:solidFill>
                    <a:srgbClr val="FF0000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human sequence</a:t>
              </a:r>
              <a:r>
                <a:rPr lang="en-US" sz="2000" b="1" dirty="0" smtClean="0">
                  <a:solidFill>
                    <a:srgbClr val="FF0000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)</a:t>
              </a:r>
            </a:p>
            <a:p>
              <a:pPr marL="285750" indent="-285750">
                <a:buClr>
                  <a:srgbClr val="0066FF"/>
                </a:buClr>
                <a:buFont typeface="Arial" pitchFamily="34" charset="0"/>
                <a:buChar char="►"/>
              </a:pPr>
              <a:r>
                <a:rPr lang="en-US" sz="2000" b="1" dirty="0" smtClean="0">
                  <a:latin typeface="+mj-lt"/>
                  <a:ea typeface="Segoe UI" pitchFamily="34" charset="0"/>
                  <a:cs typeface="Segoe UI" pitchFamily="34" charset="0"/>
                </a:rPr>
                <a:t> Proteins secreted by the </a:t>
              </a:r>
              <a:r>
                <a:rPr lang="en-US" sz="2000" b="1" dirty="0" smtClean="0">
                  <a:solidFill>
                    <a:srgbClr val="0066F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stromal cells (</a:t>
              </a:r>
              <a:r>
                <a:rPr lang="en-US" sz="2000" b="1" u="sng" dirty="0" smtClean="0">
                  <a:solidFill>
                    <a:srgbClr val="0066F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murine sequence)</a:t>
              </a:r>
              <a:endParaRPr lang="en-US" sz="2000" b="1" dirty="0">
                <a:solidFill>
                  <a:srgbClr val="0066FF"/>
                </a:soli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4" name="Picture 2" descr="E:\AN PostDoc @ MIT\PowerPoint\Diapos Utiles\mouse carto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60351"/>
            <a:ext cx="914400" cy="9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381000" y="2123420"/>
            <a:ext cx="8150647" cy="4353580"/>
            <a:chOff x="381000" y="1371600"/>
            <a:chExt cx="8150647" cy="4353580"/>
          </a:xfrm>
        </p:grpSpPr>
        <p:sp>
          <p:nvSpPr>
            <p:cNvPr id="39" name="Rectangle 38"/>
            <p:cNvSpPr/>
            <p:nvPr/>
          </p:nvSpPr>
          <p:spPr>
            <a:xfrm>
              <a:off x="381000" y="1371600"/>
              <a:ext cx="8150647" cy="4353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27982" y="1371600"/>
              <a:ext cx="8103665" cy="3886200"/>
              <a:chOff x="427982" y="1219200"/>
              <a:chExt cx="8103665" cy="3886200"/>
            </a:xfrm>
          </p:grpSpPr>
          <p:pic>
            <p:nvPicPr>
              <p:cNvPr id="41" name="Picture 2" descr="E:\AN PostDoc @ MIT\The Matrisome Project\MDA-MB-231\LM2 in vivo Knock down Experiment #2_January 2012\ZsGreen @ Necropsy\120317\207-Spleen-ZsGreen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847" y="3276600"/>
                <a:ext cx="1828800" cy="1828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3" descr="E:\AN PostDoc @ MIT\The Matrisome Project\MDA-MB-231\LM2 in vivo Knock down Experiment #2_January 2012\ZsGreen @ Necropsy\120317\207-Li-ZsGreen-focus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3037" y="3276600"/>
                <a:ext cx="1828800" cy="1828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E:\AN PostDoc @ MIT\The Matrisome Project\MDA-MB-231\LM2 in vivo Knock down Experiment #2_January 2012\ZsGreen @ Necropsy\120317\207-Lung-Left Lobe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3226" y="3276600"/>
                <a:ext cx="1828800" cy="1828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7" descr="E:\AN PostDoc @ MIT\The Matrisome Project\MDA-MB-231\LM2 in vivo Knock down Experiment #2_January 2012\Necropsy\IMG_0654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3226" y="1828690"/>
                <a:ext cx="1828800" cy="13717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8" descr="E:\AN PostDoc @ MIT\The Matrisome Project\MDA-MB-231\LM2 in vivo Knock down Experiment #2_January 2012\Necropsy\IMG_0652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415" y="1828690"/>
                <a:ext cx="1828800" cy="13717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9" descr="E:\AN PostDoc @ MIT\The Matrisome Project\MDA-MB-231\LM2 in vivo Knock down Experiment #2_January 2012\Necropsy\IMG_0653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harpenSoften amount="50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3037" y="1828690"/>
                <a:ext cx="1828800" cy="13717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0" descr="E:\AN PostDoc @ MIT\The Matrisome Project\MDA-MB-231\LM2 in vivo Knock down Experiment #2_January 2012\Necropsy\IMG_0656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harpenSoften amount="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847" y="1828690"/>
                <a:ext cx="1828800" cy="13717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3415" y="1219200"/>
                <a:ext cx="7708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        Primary </a:t>
                </a:r>
              </a:p>
              <a:p>
                <a:r>
                  <a:rPr lang="en-US" dirty="0" smtClean="0">
                    <a:latin typeface="+mj-lt"/>
                  </a:rPr>
                  <a:t>      Tumor (LM2)                   Lung                            Liver                             Spleen</a:t>
                </a:r>
                <a:endParaRPr lang="fr-FR" dirty="0">
                  <a:latin typeface="+mj-lt"/>
                </a:endParaRPr>
              </a:p>
            </p:txBody>
          </p:sp>
          <p:pic>
            <p:nvPicPr>
              <p:cNvPr id="49" name="Picture 8" descr="LM2 ZsGreen PrimK 300m fluo.tif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415" y="3276600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 rot="16200000">
                <a:off x="-301752" y="4006334"/>
                <a:ext cx="18288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FF00"/>
                    </a:solidFill>
                    <a:latin typeface="+mj-lt"/>
                  </a:rPr>
                  <a:t>LM2  </a:t>
                </a:r>
                <a:r>
                  <a:rPr lang="en-US" b="1" dirty="0" err="1" smtClean="0">
                    <a:solidFill>
                      <a:srgbClr val="00FF00"/>
                    </a:solidFill>
                    <a:latin typeface="+mj-lt"/>
                  </a:rPr>
                  <a:t>Zs</a:t>
                </a:r>
                <a:r>
                  <a:rPr lang="en-US" b="1" dirty="0" smtClean="0">
                    <a:solidFill>
                      <a:srgbClr val="00FF00"/>
                    </a:solidFill>
                    <a:latin typeface="+mj-lt"/>
                  </a:rPr>
                  <a:t>-Green</a:t>
                </a:r>
                <a:endParaRPr lang="fr-FR" b="1" dirty="0">
                  <a:solidFill>
                    <a:srgbClr val="00FF00"/>
                  </a:solidFill>
                  <a:latin typeface="+mj-lt"/>
                </a:endParaRPr>
              </a:p>
            </p:txBody>
          </p:sp>
        </p:grpSp>
      </p:grpSp>
      <p:sp>
        <p:nvSpPr>
          <p:cNvPr id="25" name="Rounded Rectangle 24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00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50"/>
    </mc:Choice>
    <mc:Fallback>
      <p:transition spd="slow" advTm="10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68"/>
            <a:ext cx="9144000" cy="914400"/>
          </a:xfrm>
        </p:spPr>
        <p:txBody>
          <a:bodyPr/>
          <a:lstStyle/>
          <a:p>
            <a:r>
              <a:rPr lang="en-US" dirty="0" smtClean="0"/>
              <a:t>Of Mouse or Man?</a:t>
            </a:r>
            <a:endParaRPr lang="fr-FR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t="9556" r="6239" b="59046"/>
          <a:stretch>
            <a:fillRect/>
          </a:stretch>
        </p:blipFill>
        <p:spPr bwMode="auto">
          <a:xfrm>
            <a:off x="91440" y="2699852"/>
            <a:ext cx="8961120" cy="381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Group 28"/>
          <p:cNvGrpSpPr/>
          <p:nvPr/>
        </p:nvGrpSpPr>
        <p:grpSpPr>
          <a:xfrm>
            <a:off x="99190" y="1143000"/>
            <a:ext cx="8534400" cy="1412456"/>
            <a:chOff x="99190" y="1413812"/>
            <a:chExt cx="8534400" cy="1412456"/>
          </a:xfrm>
        </p:grpSpPr>
        <p:sp>
          <p:nvSpPr>
            <p:cNvPr id="22" name="Rectangle 21"/>
            <p:cNvSpPr/>
            <p:nvPr/>
          </p:nvSpPr>
          <p:spPr>
            <a:xfrm>
              <a:off x="7033390" y="1788032"/>
              <a:ext cx="713232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9190" y="1413812"/>
              <a:ext cx="8534400" cy="1412456"/>
              <a:chOff x="99190" y="1413812"/>
              <a:chExt cx="8534400" cy="1412456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63444" r="18221"/>
              <a:stretch/>
            </p:blipFill>
            <p:spPr bwMode="auto">
              <a:xfrm>
                <a:off x="6960238" y="1413812"/>
                <a:ext cx="1673352" cy="1412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r="36401"/>
              <a:stretch/>
            </p:blipFill>
            <p:spPr bwMode="auto">
              <a:xfrm>
                <a:off x="99190" y="1413812"/>
                <a:ext cx="5233916" cy="1412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81658" r="-95"/>
              <a:stretch/>
            </p:blipFill>
            <p:spPr bwMode="auto">
              <a:xfrm>
                <a:off x="5335654" y="1413812"/>
                <a:ext cx="1682810" cy="1412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349240" y="1856232"/>
                <a:ext cx="7772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 pitchFamily="34" charset="0"/>
                    <a:cs typeface="Arial" pitchFamily="34" charset="0"/>
                  </a:rPr>
                  <a:t>Peptide Abundance</a:t>
                </a:r>
                <a:endParaRPr lang="fr-FR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04304" y="1864232"/>
                <a:ext cx="7680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 pitchFamily="34" charset="0"/>
                    <a:cs typeface="Arial" pitchFamily="34" charset="0"/>
                  </a:rPr>
                  <a:t>Peptide Abundance</a:t>
                </a:r>
                <a:endParaRPr lang="fr-FR" sz="9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5" name="Oval 24"/>
          <p:cNvSpPr/>
          <p:nvPr/>
        </p:nvSpPr>
        <p:spPr>
          <a:xfrm>
            <a:off x="6984622" y="1517220"/>
            <a:ext cx="762000" cy="12192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75390" y="2749974"/>
            <a:ext cx="8839200" cy="3574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3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85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If (</a:t>
            </a:r>
            <a:r>
              <a:rPr lang="en-US" sz="2000" dirty="0" smtClean="0">
                <a:latin typeface="Symbol" pitchFamily="18" charset="2"/>
                <a:ea typeface="Segoe UI" pitchFamily="34" charset="0"/>
                <a:cs typeface="Segoe UI" pitchFamily="34" charset="0"/>
              </a:rPr>
              <a:t>S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I</a:t>
            </a:r>
            <a:r>
              <a:rPr lang="en-US" sz="2000" baseline="-25000" dirty="0" smtClean="0">
                <a:latin typeface="+mj-lt"/>
                <a:ea typeface="Segoe UI" pitchFamily="34" charset="0"/>
                <a:cs typeface="Segoe UI" pitchFamily="34" charset="0"/>
              </a:rPr>
              <a:t>Hs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/</a:t>
            </a:r>
            <a:r>
              <a:rPr lang="en-US" sz="2000" dirty="0" err="1" smtClean="0">
                <a:latin typeface="Symbol" pitchFamily="18" charset="2"/>
                <a:ea typeface="Segoe UI" pitchFamily="34" charset="0"/>
                <a:cs typeface="Segoe UI" pitchFamily="34" charset="0"/>
              </a:rPr>
              <a:t>S</a:t>
            </a:r>
            <a:r>
              <a:rPr lang="en-US" sz="2000" dirty="0" err="1" smtClean="0">
                <a:latin typeface="+mj-lt"/>
                <a:ea typeface="Segoe UI" pitchFamily="34" charset="0"/>
                <a:cs typeface="Segoe UI" pitchFamily="34" charset="0"/>
              </a:rPr>
              <a:t>I</a:t>
            </a:r>
            <a:r>
              <a:rPr lang="en-US" sz="2000" baseline="-25000" dirty="0" err="1" smtClean="0">
                <a:latin typeface="+mj-lt"/>
                <a:ea typeface="Segoe UI" pitchFamily="34" charset="0"/>
                <a:cs typeface="Segoe UI" pitchFamily="34" charset="0"/>
              </a:rPr>
              <a:t>Mm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) &gt;5: protein mostly secreted by the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Segoe UI" pitchFamily="34" charset="0"/>
                <a:cs typeface="Segoe UI" pitchFamily="34" charset="0"/>
              </a:rPr>
              <a:t>tumor cells</a:t>
            </a:r>
          </a:p>
          <a:p>
            <a:pPr>
              <a:buClrTx/>
              <a:buFont typeface="Arial" pitchFamily="34" charset="0"/>
              <a:buChar char="•"/>
            </a:pPr>
            <a:endParaRPr lang="en-US" sz="800" dirty="0" smtClean="0">
              <a:latin typeface="+mj-lt"/>
              <a:ea typeface="Segoe UI" pitchFamily="34" charset="0"/>
              <a:cs typeface="Segoe UI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If (</a:t>
            </a:r>
            <a:r>
              <a:rPr lang="en-US" sz="2000" dirty="0" err="1" smtClean="0">
                <a:latin typeface="Symbol" pitchFamily="18" charset="2"/>
                <a:ea typeface="Segoe UI" pitchFamily="34" charset="0"/>
                <a:cs typeface="Segoe UI" pitchFamily="34" charset="0"/>
              </a:rPr>
              <a:t>S</a:t>
            </a:r>
            <a:r>
              <a:rPr lang="en-US" sz="2000" dirty="0" err="1" smtClean="0">
                <a:latin typeface="+mj-lt"/>
                <a:ea typeface="Segoe UI" pitchFamily="34" charset="0"/>
                <a:cs typeface="Segoe UI" pitchFamily="34" charset="0"/>
              </a:rPr>
              <a:t>I</a:t>
            </a:r>
            <a:r>
              <a:rPr lang="en-US" sz="2000" baseline="-25000" dirty="0" err="1" smtClean="0">
                <a:latin typeface="+mj-lt"/>
                <a:ea typeface="Segoe UI" pitchFamily="34" charset="0"/>
                <a:cs typeface="Segoe UI" pitchFamily="34" charset="0"/>
              </a:rPr>
              <a:t>Mm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/</a:t>
            </a:r>
            <a:r>
              <a:rPr lang="en-US" sz="2000" dirty="0" smtClean="0">
                <a:latin typeface="Symbol" pitchFamily="18" charset="2"/>
                <a:ea typeface="Segoe UI" pitchFamily="34" charset="0"/>
                <a:cs typeface="Segoe UI" pitchFamily="34" charset="0"/>
              </a:rPr>
              <a:t>S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I</a:t>
            </a:r>
            <a:r>
              <a:rPr lang="en-US" sz="2000" baseline="-25000" dirty="0" smtClean="0">
                <a:latin typeface="+mj-lt"/>
                <a:ea typeface="Segoe UI" pitchFamily="34" charset="0"/>
                <a:cs typeface="Segoe UI" pitchFamily="34" charset="0"/>
              </a:rPr>
              <a:t>Hs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) &gt;5: protein mostly secreted by the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ea typeface="Segoe UI" pitchFamily="34" charset="0"/>
                <a:cs typeface="Segoe UI" pitchFamily="34" charset="0"/>
              </a:rPr>
              <a:t>stromal cells</a:t>
            </a:r>
            <a:endParaRPr lang="en-US" sz="2000" i="1" dirty="0" smtClean="0">
              <a:solidFill>
                <a:srgbClr val="0000FF"/>
              </a:solidFill>
              <a:latin typeface="+mj-lt"/>
              <a:ea typeface="Segoe UI" pitchFamily="34" charset="0"/>
              <a:cs typeface="Segoe UI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endParaRPr lang="en-US" sz="800" i="1" u="sng" dirty="0" smtClean="0">
              <a:latin typeface="+mj-lt"/>
              <a:ea typeface="Segoe UI" pitchFamily="34" charset="0"/>
              <a:cs typeface="Segoe UI" pitchFamily="34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2000" i="1" u="sng" dirty="0" smtClean="0">
                <a:latin typeface="+mj-lt"/>
                <a:ea typeface="Segoe UI" pitchFamily="34" charset="0"/>
                <a:cs typeface="Segoe UI" pitchFamily="34" charset="0"/>
              </a:rPr>
              <a:t>Ex: </a:t>
            </a:r>
            <a:r>
              <a:rPr lang="en-US" sz="2000" dirty="0" smtClean="0">
                <a:latin typeface="+mj-lt"/>
                <a:ea typeface="Segoe UI" pitchFamily="34" charset="0"/>
                <a:cs typeface="Segoe UI" pitchFamily="34" charset="0"/>
              </a:rPr>
              <a:t>Fibrillin-1 is secreted almost equally by the tumor and stromal cells</a:t>
            </a:r>
          </a:p>
          <a:p>
            <a:pPr>
              <a:buClrTx/>
              <a:buFont typeface="Arial" pitchFamily="34" charset="0"/>
              <a:buChar char="•"/>
            </a:pPr>
            <a:endParaRPr lang="en-US" sz="20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762250" y="4191003"/>
            <a:ext cx="3352799" cy="1219200"/>
            <a:chOff x="3055750" y="4648208"/>
            <a:chExt cx="3352799" cy="1219200"/>
          </a:xfrm>
        </p:grpSpPr>
        <p:grpSp>
          <p:nvGrpSpPr>
            <p:cNvPr id="31" name="Group 15"/>
            <p:cNvGrpSpPr/>
            <p:nvPr/>
          </p:nvGrpSpPr>
          <p:grpSpPr>
            <a:xfrm>
              <a:off x="3055750" y="4648208"/>
              <a:ext cx="3352799" cy="1219200"/>
              <a:chOff x="3352799" y="6290606"/>
              <a:chExt cx="2668554" cy="67524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365294" y="6597738"/>
                <a:ext cx="2289542" cy="368117"/>
                <a:chOff x="3348310" y="6436530"/>
                <a:chExt cx="2900090" cy="419236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3429000" y="6436530"/>
                  <a:ext cx="457200" cy="228600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019550" y="6436530"/>
                  <a:ext cx="457200" cy="228600"/>
                </a:xfrm>
                <a:prstGeom prst="rect">
                  <a:avLst/>
                </a:prstGeom>
                <a:solidFill>
                  <a:srgbClr val="F5770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610100" y="6436530"/>
                  <a:ext cx="457200" cy="228600"/>
                </a:xfrm>
                <a:prstGeom prst="rect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200650" y="6436530"/>
                  <a:ext cx="457200" cy="228600"/>
                </a:xfrm>
                <a:prstGeom prst="rect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5791200" y="6436530"/>
                  <a:ext cx="457200" cy="228600"/>
                </a:xfrm>
                <a:prstGeom prst="rect">
                  <a:avLst/>
                </a:prstGeom>
                <a:solidFill>
                  <a:srgbClr val="0A9CF6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348310" y="6695607"/>
                  <a:ext cx="2895600" cy="1601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>
                      <a:latin typeface="Arial" pitchFamily="34" charset="0"/>
                      <a:cs typeface="Arial" pitchFamily="34" charset="0"/>
                    </a:rPr>
                    <a:t>   </a:t>
                  </a:r>
                  <a:r>
                    <a:rPr lang="en-US" sz="1050" dirty="0" err="1" smtClean="0">
                      <a:latin typeface="Arial" pitchFamily="34" charset="0"/>
                      <a:cs typeface="Arial" pitchFamily="34" charset="0"/>
                    </a:rPr>
                    <a:t>Hs</a:t>
                  </a:r>
                  <a:r>
                    <a:rPr lang="en-US" sz="1050" dirty="0" smtClean="0">
                      <a:latin typeface="Arial" pitchFamily="34" charset="0"/>
                      <a:cs typeface="Arial" pitchFamily="34" charset="0"/>
                    </a:rPr>
                    <a:t>        </a:t>
                  </a:r>
                  <a:r>
                    <a:rPr lang="en-US" sz="1050" dirty="0" err="1" smtClean="0">
                      <a:latin typeface="Arial" pitchFamily="34" charset="0"/>
                      <a:cs typeface="Arial" pitchFamily="34" charset="0"/>
                    </a:rPr>
                    <a:t>Hs</a:t>
                  </a:r>
                  <a:r>
                    <a:rPr lang="en-US" sz="1050" dirty="0" smtClean="0">
                      <a:latin typeface="Arial" pitchFamily="34" charset="0"/>
                      <a:cs typeface="Arial" pitchFamily="34" charset="0"/>
                    </a:rPr>
                    <a:t>&gt;Mm    </a:t>
                  </a:r>
                  <a:r>
                    <a:rPr lang="en-US" sz="1050" dirty="0" err="1" smtClean="0">
                      <a:latin typeface="Arial" pitchFamily="34" charset="0"/>
                      <a:cs typeface="Arial" pitchFamily="34" charset="0"/>
                    </a:rPr>
                    <a:t>Hs</a:t>
                  </a:r>
                  <a:r>
                    <a:rPr lang="en-US" sz="1050" dirty="0" smtClean="0">
                      <a:latin typeface="Arial" pitchFamily="34" charset="0"/>
                      <a:cs typeface="Arial" pitchFamily="34" charset="0"/>
                    </a:rPr>
                    <a:t>=Mm    Mm&gt;</a:t>
                  </a:r>
                  <a:r>
                    <a:rPr lang="en-US" sz="1050" dirty="0" err="1" smtClean="0">
                      <a:latin typeface="Arial" pitchFamily="34" charset="0"/>
                      <a:cs typeface="Arial" pitchFamily="34" charset="0"/>
                    </a:rPr>
                    <a:t>Hs</a:t>
                  </a:r>
                  <a:r>
                    <a:rPr lang="en-US" sz="1050" dirty="0" smtClean="0">
                      <a:latin typeface="Arial" pitchFamily="34" charset="0"/>
                      <a:cs typeface="Arial" pitchFamily="34" charset="0"/>
                    </a:rPr>
                    <a:t>     Mm</a:t>
                  </a:r>
                  <a:endParaRPr lang="en-US" sz="105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3352799" y="6290606"/>
                <a:ext cx="2668554" cy="67524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 rot="19304907">
              <a:off x="3066637" y="4728373"/>
              <a:ext cx="891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Tumor </a:t>
              </a:r>
              <a:endParaRPr lang="fr-FR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14800" y="4812268"/>
              <a:ext cx="891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Both</a:t>
              </a:r>
              <a:endParaRPr lang="fr-FR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9304907">
              <a:off x="5498503" y="4732095"/>
              <a:ext cx="891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Stroma</a:t>
              </a:r>
              <a:r>
                <a:rPr lang="en-US" dirty="0" smtClean="0"/>
                <a:t> </a:t>
              </a:r>
              <a:endParaRPr lang="fr-FR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99" y="5569803"/>
            <a:ext cx="3505200" cy="1211997"/>
            <a:chOff x="2705099" y="5341203"/>
            <a:chExt cx="3505200" cy="1211997"/>
          </a:xfrm>
        </p:grpSpPr>
        <p:sp>
          <p:nvSpPr>
            <p:cNvPr id="43" name="Rectangle 42"/>
            <p:cNvSpPr/>
            <p:nvPr/>
          </p:nvSpPr>
          <p:spPr>
            <a:xfrm>
              <a:off x="4162871" y="5341203"/>
              <a:ext cx="453498" cy="36242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05099" y="5722203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Origin unknown: peptide detected are common to the human and mouse sequence</a:t>
              </a:r>
              <a:endParaRPr lang="fr-FR" sz="1600" i="1" dirty="0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762250" y="5486390"/>
            <a:ext cx="3352799" cy="12954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2880" y="1039368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34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53"/>
    </mc:Choice>
    <mc:Fallback>
      <p:transition spd="slow" advTm="15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100 ECM proteins are expressed by the 2 tumor types and by the same compartment</a:t>
            </a:r>
            <a:endParaRPr lang="fr-FR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336978"/>
              </p:ext>
            </p:extLst>
          </p:nvPr>
        </p:nvGraphicFramePr>
        <p:xfrm>
          <a:off x="1320245" y="990600"/>
          <a:ext cx="6217915" cy="5806441"/>
        </p:xfrm>
        <a:graphic>
          <a:graphicData uri="http://schemas.openxmlformats.org/drawingml/2006/table">
            <a:tbl>
              <a:tblPr/>
              <a:tblGrid>
                <a:gridCol w="580103"/>
                <a:gridCol w="302132"/>
                <a:gridCol w="302132"/>
                <a:gridCol w="302132"/>
                <a:gridCol w="302132"/>
                <a:gridCol w="426011"/>
                <a:gridCol w="580103"/>
                <a:gridCol w="302132"/>
                <a:gridCol w="302132"/>
                <a:gridCol w="302132"/>
                <a:gridCol w="302132"/>
                <a:gridCol w="426011"/>
                <a:gridCol w="580103"/>
                <a:gridCol w="302132"/>
                <a:gridCol w="302132"/>
                <a:gridCol w="302132"/>
                <a:gridCol w="302132"/>
              </a:tblGrid>
              <a:tr h="3549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MDA-MB-231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LM2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MDA-MB-231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LM2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MDA-MB-231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LM2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1534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7130" marR="7130" marT="7130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7130" marR="7130" marT="7130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7130" marR="7130" marT="7130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7130" marR="7130" marT="713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ANXA3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ANXA1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Col15a1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ANXA7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ANXA2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Cspg4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CSTB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COL3A1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Dpt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CYR61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PXDN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Emilin1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GAS6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TGM2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F13a1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HCFC1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THBS1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IGFBP3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ANXA11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Fbln2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LAMA3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ANXA5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Fga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LAMB3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COL10A1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Fgg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LAMC2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COL6A3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Hrg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LEPRE1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FBN1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Itih1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LGALS8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IGFBP7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Itih2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LMAN1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LAMA5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Kng1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LOX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LAMC1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Lama4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MMP14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PLOD3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Lgals9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P4HA2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COL1A1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Loxl1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PLOD1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COL1A2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Mfap5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PLOD2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COL5A2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Nid1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S100A11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COL5A3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Nid2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S100A4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HSPG2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Plg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S100A6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TNC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Pzp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SERPINB6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Serpina3k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SERPINB9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Serpinf2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WNT16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Vtn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LGALS1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Vwa5a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LTBP1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COL14A1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CTSD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DCN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48165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LTBP4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EFEMP1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7496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Fgb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7496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SERPING1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7496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Bmp1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496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TLL1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496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TLL2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130" marR="7130" marT="71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5"/>
          <p:cNvGrpSpPr/>
          <p:nvPr/>
        </p:nvGrpSpPr>
        <p:grpSpPr>
          <a:xfrm>
            <a:off x="155055" y="6019800"/>
            <a:ext cx="1792805" cy="609604"/>
            <a:chOff x="3028410" y="4768268"/>
            <a:chExt cx="1942128" cy="785099"/>
          </a:xfrm>
        </p:grpSpPr>
        <p:grpSp>
          <p:nvGrpSpPr>
            <p:cNvPr id="7" name="Group 15"/>
            <p:cNvGrpSpPr/>
            <p:nvPr/>
          </p:nvGrpSpPr>
          <p:grpSpPr>
            <a:xfrm>
              <a:off x="3055751" y="4768268"/>
              <a:ext cx="1783009" cy="785099"/>
              <a:chOff x="3352799" y="6357102"/>
              <a:chExt cx="1419129" cy="43482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428994" y="6662736"/>
                <a:ext cx="1080131" cy="97836"/>
                <a:chOff x="3429000" y="6510548"/>
                <a:chExt cx="1368169" cy="111422"/>
              </a:xfrm>
            </p:grpSpPr>
            <p:sp>
              <p:nvSpPr>
                <p:cNvPr id="13" name="Rectangle 12"/>
                <p:cNvSpPr>
                  <a:spLocks noChangeAspect="1"/>
                </p:cNvSpPr>
                <p:nvPr/>
              </p:nvSpPr>
              <p:spPr>
                <a:xfrm>
                  <a:off x="3429000" y="6510548"/>
                  <a:ext cx="222844" cy="111421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3715297" y="6510549"/>
                  <a:ext cx="219703" cy="111421"/>
                </a:xfrm>
                <a:prstGeom prst="rect">
                  <a:avLst/>
                </a:prstGeom>
                <a:solidFill>
                  <a:srgbClr val="F5770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994918" y="6510549"/>
                  <a:ext cx="219703" cy="111421"/>
                </a:xfrm>
                <a:prstGeom prst="rect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4297842" y="6510549"/>
                  <a:ext cx="219703" cy="111421"/>
                </a:xfrm>
                <a:prstGeom prst="rect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4577466" y="6510549"/>
                  <a:ext cx="219703" cy="111421"/>
                </a:xfrm>
                <a:prstGeom prst="rect">
                  <a:avLst/>
                </a:prstGeom>
                <a:solidFill>
                  <a:srgbClr val="0A9CF6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3352799" y="6357102"/>
                <a:ext cx="1419129" cy="43482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9304907">
              <a:off x="3028410" y="4836408"/>
              <a:ext cx="693627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Tumor </a:t>
              </a:r>
              <a:endParaRPr lang="fr-FR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69521" y="4970392"/>
              <a:ext cx="891410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Both</a:t>
              </a:r>
              <a:endParaRPr lang="fr-FR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9304907">
              <a:off x="4212063" y="4816265"/>
              <a:ext cx="758475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Stroma</a:t>
              </a:r>
              <a:r>
                <a:rPr lang="en-US" sz="1200" dirty="0" smtClean="0"/>
                <a:t> </a:t>
              </a:r>
              <a:endParaRPr lang="fr-FR" sz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990600"/>
            <a:ext cx="177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Tumor only</a:t>
            </a:r>
            <a:endParaRPr lang="fr-FR" sz="2000" b="1" i="1" u="sng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8434" y="990600"/>
            <a:ext cx="177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u="sng" dirty="0" err="1" smtClean="0">
                <a:solidFill>
                  <a:srgbClr val="00B0F0"/>
                </a:solidFill>
              </a:rPr>
              <a:t>Stroma</a:t>
            </a:r>
            <a:r>
              <a:rPr lang="en-US" sz="2000" b="1" i="1" u="sng" dirty="0" smtClean="0">
                <a:solidFill>
                  <a:srgbClr val="00B0F0"/>
                </a:solidFill>
              </a:rPr>
              <a:t> only</a:t>
            </a:r>
            <a:endParaRPr lang="fr-FR" sz="2000" b="1" i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91"/>
    </mc:Choice>
    <mc:Fallback>
      <p:transition spd="slow" advTm="365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ECM proteins </a:t>
            </a:r>
            <a:r>
              <a:rPr lang="en-US" dirty="0"/>
              <a:t>expressed by the 2 tumor types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by </a:t>
            </a:r>
            <a:r>
              <a:rPr lang="en-US" dirty="0"/>
              <a:t>a different </a:t>
            </a:r>
            <a:r>
              <a:rPr lang="en-US" dirty="0" smtClean="0"/>
              <a:t>compartment</a:t>
            </a:r>
            <a:endParaRPr lang="fr-FR" dirty="0"/>
          </a:p>
        </p:txBody>
      </p:sp>
      <p:sp>
        <p:nvSpPr>
          <p:cNvPr id="3" name="Rounded Rectangle 2"/>
          <p:cNvSpPr/>
          <p:nvPr/>
        </p:nvSpPr>
        <p:spPr>
          <a:xfrm>
            <a:off x="182880" y="914400"/>
            <a:ext cx="8778240" cy="2743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182880" y="990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►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Overexpressed by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stroma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 highly metastatic tumors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9427" y="990600"/>
            <a:ext cx="3911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►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Overexpressed by the tumor cells in highly metastatic tumors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454394"/>
              </p:ext>
            </p:extLst>
          </p:nvPr>
        </p:nvGraphicFramePr>
        <p:xfrm>
          <a:off x="1071880" y="1636931"/>
          <a:ext cx="1879600" cy="2310765"/>
        </p:xfrm>
        <a:graphic>
          <a:graphicData uri="http://schemas.openxmlformats.org/drawingml/2006/table">
            <a:tbl>
              <a:tblPr/>
              <a:tblGrid>
                <a:gridCol w="609600"/>
                <a:gridCol w="317500"/>
                <a:gridCol w="317500"/>
                <a:gridCol w="317500"/>
                <a:gridCol w="317500"/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MDA-MB-231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LM2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FN1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COL13A1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ANXA6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COL4A2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SERPIND1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COL16A1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COL4A3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S100A9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296364"/>
              </p:ext>
            </p:extLst>
          </p:nvPr>
        </p:nvGraphicFramePr>
        <p:xfrm>
          <a:off x="6058869" y="1636931"/>
          <a:ext cx="2011681" cy="5166093"/>
        </p:xfrm>
        <a:graphic>
          <a:graphicData uri="http://schemas.openxmlformats.org/drawingml/2006/table">
            <a:tbl>
              <a:tblPr/>
              <a:tblGrid>
                <a:gridCol w="651125"/>
                <a:gridCol w="340139"/>
                <a:gridCol w="340139"/>
                <a:gridCol w="340139"/>
                <a:gridCol w="340139"/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28" marR="6928" marT="69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MDA-MB-231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LM2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 Symbol</a:t>
                      </a:r>
                    </a:p>
                  </a:txBody>
                  <a:tcPr marL="6928" marR="6928" marT="6928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6928" marR="6928" marT="6928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6928" marR="6928" marT="6928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Tumor</a:t>
                      </a:r>
                    </a:p>
                  </a:txBody>
                  <a:tcPr marL="6928" marR="6928" marT="6928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Stroma</a:t>
                      </a:r>
                    </a:p>
                  </a:txBody>
                  <a:tcPr marL="6928" marR="6928" marT="6928" marB="0" vert="vert27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CRLF3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THSD4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P4HA1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PLAU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ECM1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COL11A2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COL2A1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COL4A4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LGALS3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POSTN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COL18A1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COL7A1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SERPINH1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TGFBI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ADAMTSL1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COL12A1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COL4A1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COL6A1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COL6A2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LAMB2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COL4A5</a:t>
                      </a:r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COL5A1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LAMB1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LTBP2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  <a:endParaRPr lang="fr-FR" sz="105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7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ELN</a:t>
                      </a: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28" marR="6928" marT="6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55055" y="6019800"/>
            <a:ext cx="1792805" cy="609604"/>
            <a:chOff x="3028410" y="4768268"/>
            <a:chExt cx="1942128" cy="785099"/>
          </a:xfrm>
        </p:grpSpPr>
        <p:grpSp>
          <p:nvGrpSpPr>
            <p:cNvPr id="11" name="Group 15"/>
            <p:cNvGrpSpPr/>
            <p:nvPr/>
          </p:nvGrpSpPr>
          <p:grpSpPr>
            <a:xfrm>
              <a:off x="3055751" y="4768268"/>
              <a:ext cx="1783009" cy="785099"/>
              <a:chOff x="3352799" y="6357102"/>
              <a:chExt cx="1419129" cy="43482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428994" y="6662736"/>
                <a:ext cx="1080131" cy="97836"/>
                <a:chOff x="3429000" y="6510548"/>
                <a:chExt cx="1368169" cy="111422"/>
              </a:xfrm>
            </p:grpSpPr>
            <p:sp>
              <p:nvSpPr>
                <p:cNvPr id="17" name="Rectangle 16"/>
                <p:cNvSpPr>
                  <a:spLocks noChangeAspect="1"/>
                </p:cNvSpPr>
                <p:nvPr/>
              </p:nvSpPr>
              <p:spPr>
                <a:xfrm>
                  <a:off x="3429000" y="6510548"/>
                  <a:ext cx="222844" cy="111421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715297" y="6510549"/>
                  <a:ext cx="219703" cy="111421"/>
                </a:xfrm>
                <a:prstGeom prst="rect">
                  <a:avLst/>
                </a:prstGeom>
                <a:solidFill>
                  <a:srgbClr val="F5770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994918" y="6510549"/>
                  <a:ext cx="219703" cy="111421"/>
                </a:xfrm>
                <a:prstGeom prst="rect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297842" y="6510549"/>
                  <a:ext cx="219703" cy="111421"/>
                </a:xfrm>
                <a:prstGeom prst="rect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577466" y="6510549"/>
                  <a:ext cx="219703" cy="111421"/>
                </a:xfrm>
                <a:prstGeom prst="rect">
                  <a:avLst/>
                </a:prstGeom>
                <a:solidFill>
                  <a:srgbClr val="0A9CF6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3352799" y="6357102"/>
                <a:ext cx="1419129" cy="43482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9304907">
              <a:off x="3028410" y="4836408"/>
              <a:ext cx="693627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Tumor </a:t>
              </a:r>
              <a:endParaRPr lang="fr-FR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9521" y="4970392"/>
              <a:ext cx="891410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Both</a:t>
              </a:r>
              <a:endParaRPr lang="fr-FR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9304907">
              <a:off x="4212063" y="4816265"/>
              <a:ext cx="758475" cy="35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Stroma</a:t>
              </a:r>
              <a:r>
                <a:rPr lang="en-US" sz="1200" dirty="0" smtClean="0"/>
                <a:t> 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98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71"/>
    </mc:Choice>
    <mc:Fallback>
      <p:transition spd="slow" advTm="2497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7|9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7|0.4|1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3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2|16.4|27.4|3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7.9|11.6|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2.3|1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2867</Words>
  <Application>Microsoft Office PowerPoint</Application>
  <PresentationFormat>On-screen Show (4:3)</PresentationFormat>
  <Paragraphs>954</Paragraphs>
  <Slides>42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Why should one be interested in the ECM composition in cancer?</vt:lpstr>
      <vt:lpstr>Proteomic Pipeline To Analyze The Composition Of  The Extracellular Matrix</vt:lpstr>
      <vt:lpstr>PowerPoint Presentation</vt:lpstr>
      <vt:lpstr>The tumor microenvironment is composed of many stromal cell types</vt:lpstr>
      <vt:lpstr>Experimental Strategy</vt:lpstr>
      <vt:lpstr>Of Mouse or Man?</vt:lpstr>
      <vt:lpstr>100 ECM proteins are expressed by the 2 tumor types and by the same compartment</vt:lpstr>
      <vt:lpstr>ECM proteins expressed by the 2 tumor types  but by a different compartment</vt:lpstr>
      <vt:lpstr>ECM proteins differentially expressed between poorly and highly metastatic tumors</vt:lpstr>
      <vt:lpstr>Identification of proteins that are both tumor-type and compartment specific</vt:lpstr>
      <vt:lpstr>Do ECM changes have functional consequences on tumor progression?</vt:lpstr>
      <vt:lpstr>LTBP3:  A regulator of TGFb secretion and bioavailability</vt:lpstr>
      <vt:lpstr>LTBP3 is expressed in LM2 and not MDA-MB-231 tumors</vt:lpstr>
      <vt:lpstr>LTBP3 and SNED1 knock-down in LM2 cells increases primary tumor growth</vt:lpstr>
      <vt:lpstr>LTBP3 knock down strongly reduces metastatic burden</vt:lpstr>
      <vt:lpstr>The metastatic cascade: a multi-step process</vt:lpstr>
      <vt:lpstr>LTBP3 knock down doesn’t affect extravasation or seeding and growth in the lungs</vt:lpstr>
      <vt:lpstr>Conclusions</vt:lpstr>
      <vt:lpstr>PowerPoint Presentation</vt:lpstr>
      <vt:lpstr>Acknowledgements</vt:lpstr>
      <vt:lpstr>PowerPoint Presentation</vt:lpstr>
      <vt:lpstr>Extracellular Matrices in Tumors</vt:lpstr>
      <vt:lpstr>Extracellular Matrix and Cancer Progression</vt:lpstr>
      <vt:lpstr>Challenges</vt:lpstr>
      <vt:lpstr>Enrichment of ECM proteins from tissues</vt:lpstr>
      <vt:lpstr>Peptide Separation by Off Gel Electrophoresis</vt:lpstr>
      <vt:lpstr>LC-MS/MS</vt:lpstr>
      <vt:lpstr>Limitations of the current protein annotation tools</vt:lpstr>
      <vt:lpstr>The domain-based organization of ECM proteins</vt:lpstr>
      <vt:lpstr>The domain-based organization of ECM proteins</vt:lpstr>
      <vt:lpstr>PowerPoint Presentation</vt:lpstr>
      <vt:lpstr>In silico definition of the matrisome</vt:lpstr>
      <vt:lpstr>PowerPoint Presentation</vt:lpstr>
      <vt:lpstr>Proof of Concept: The Lung Extracellular Matrix</vt:lpstr>
      <vt:lpstr>A reproducible approach</vt:lpstr>
      <vt:lpstr>Identification of tissue-characteristic  ECM proteins</vt:lpstr>
      <vt:lpstr>Experimental coverage of the in silico matrisome</vt:lpstr>
      <vt:lpstr>Conclusions</vt:lpstr>
      <vt:lpstr>LTBP3 knock down strongly reduces metastatic burden</vt:lpstr>
      <vt:lpstr>LTBP3 knock down strongly reduces metastatic burden</vt:lpstr>
      <vt:lpstr>LTBP3 knock down strongly attenuates metastatic burden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Naba</dc:creator>
  <cp:lastModifiedBy>Alexandra Naba</cp:lastModifiedBy>
  <cp:revision>143</cp:revision>
  <dcterms:created xsi:type="dcterms:W3CDTF">2012-10-11T14:44:14Z</dcterms:created>
  <dcterms:modified xsi:type="dcterms:W3CDTF">2012-11-13T06:52:22Z</dcterms:modified>
</cp:coreProperties>
</file>