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handoutMasterIdLst>
    <p:handoutMasterId r:id="rId35"/>
  </p:handoutMasterIdLst>
  <p:sldIdLst>
    <p:sldId id="426" r:id="rId2"/>
    <p:sldId id="428" r:id="rId3"/>
    <p:sldId id="447" r:id="rId4"/>
    <p:sldId id="449" r:id="rId5"/>
    <p:sldId id="450" r:id="rId6"/>
    <p:sldId id="471" r:id="rId7"/>
    <p:sldId id="472" r:id="rId8"/>
    <p:sldId id="455" r:id="rId9"/>
    <p:sldId id="429" r:id="rId10"/>
    <p:sldId id="430" r:id="rId11"/>
    <p:sldId id="437" r:id="rId12"/>
    <p:sldId id="438" r:id="rId13"/>
    <p:sldId id="442" r:id="rId14"/>
    <p:sldId id="475" r:id="rId15"/>
    <p:sldId id="444" r:id="rId16"/>
    <p:sldId id="445" r:id="rId17"/>
    <p:sldId id="446" r:id="rId18"/>
    <p:sldId id="457" r:id="rId19"/>
    <p:sldId id="456" r:id="rId20"/>
    <p:sldId id="459" r:id="rId21"/>
    <p:sldId id="458" r:id="rId22"/>
    <p:sldId id="461" r:id="rId23"/>
    <p:sldId id="465" r:id="rId24"/>
    <p:sldId id="463" r:id="rId25"/>
    <p:sldId id="464" r:id="rId26"/>
    <p:sldId id="467" r:id="rId27"/>
    <p:sldId id="466" r:id="rId28"/>
    <p:sldId id="454" r:id="rId29"/>
    <p:sldId id="448" r:id="rId30"/>
    <p:sldId id="427" r:id="rId31"/>
    <p:sldId id="462" r:id="rId32"/>
    <p:sldId id="460" r:id="rId3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8000"/>
    <a:srgbClr val="009900"/>
    <a:srgbClr val="FF00FF"/>
    <a:srgbClr val="0000FF"/>
    <a:srgbClr val="FFFF99"/>
    <a:srgbClr val="EAEAEA"/>
    <a:srgbClr val="800080"/>
    <a:srgbClr val="C0C0C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5" autoAdjust="0"/>
    <p:restoredTop sz="95537" autoAdjust="0"/>
  </p:normalViewPr>
  <p:slideViewPr>
    <p:cSldViewPr snapToGrid="0">
      <p:cViewPr varScale="1">
        <p:scale>
          <a:sx n="72" d="100"/>
          <a:sy n="72" d="100"/>
        </p:scale>
        <p:origin x="-1092" y="-96"/>
      </p:cViewPr>
      <p:guideLst>
        <p:guide orient="horz" pos="737"/>
        <p:guide orient="horz" pos="3968"/>
        <p:guide pos="2871"/>
        <p:guide pos="366"/>
        <p:guide pos="57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9075"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9076"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9077"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A34571-CCDB-4322-9237-9EA34FC8C1AD}" type="slidenum">
              <a:rPr lang="en-US"/>
              <a:pPr/>
              <a:t>‹#›</a:t>
            </a:fld>
            <a:endParaRPr lang="en-US"/>
          </a:p>
        </p:txBody>
      </p:sp>
    </p:spTree>
    <p:extLst>
      <p:ext uri="{BB962C8B-B14F-4D97-AF65-F5344CB8AC3E}">
        <p14:creationId xmlns:p14="http://schemas.microsoft.com/office/powerpoint/2010/main" val="75328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1945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1946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19463"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F99D0ACB-AB32-48BC-AAEB-B8230737FF53}" type="slidenum">
              <a:rPr lang="en-US"/>
              <a:pPr/>
              <a:t>‹#›</a:t>
            </a:fld>
            <a:endParaRPr lang="en-US"/>
          </a:p>
        </p:txBody>
      </p:sp>
    </p:spTree>
    <p:extLst>
      <p:ext uri="{BB962C8B-B14F-4D97-AF65-F5344CB8AC3E}">
        <p14:creationId xmlns:p14="http://schemas.microsoft.com/office/powerpoint/2010/main" val="18425987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mn-ea"/>
                <a:cs typeface="+mn-cs"/>
              </a:rPr>
              <a:t>Supplemental Figure 5. mRNA expression analyses. </a:t>
            </a:r>
            <a:r>
              <a:rPr lang="en-US" sz="1200" kern="1200" dirty="0" smtClean="0">
                <a:solidFill>
                  <a:schemeClr val="tx1"/>
                </a:solidFill>
                <a:latin typeface="Arial" charset="0"/>
                <a:ea typeface="+mn-ea"/>
                <a:cs typeface="+mn-cs"/>
              </a:rPr>
              <a:t>522 primary breast tumors, 3 metastatic tumors and 22 normal samples were used for two different hierarchical clustering analyses. a) a unsupervised hierarchical clustering analysis using the ~3600 most variably expressed genes was performed with the resulting data tested by </a:t>
            </a:r>
            <a:r>
              <a:rPr lang="en-US" sz="1200" kern="1200" dirty="0" err="1" smtClean="0">
                <a:solidFill>
                  <a:schemeClr val="tx1"/>
                </a:solidFill>
                <a:latin typeface="Arial" charset="0"/>
                <a:ea typeface="+mn-ea"/>
                <a:cs typeface="+mn-cs"/>
              </a:rPr>
              <a:t>SigClust</a:t>
            </a:r>
            <a:r>
              <a:rPr lang="en-US" sz="1200" kern="1200" dirty="0" smtClean="0">
                <a:solidFill>
                  <a:schemeClr val="tx1"/>
                </a:solidFill>
                <a:latin typeface="Arial" charset="0"/>
                <a:ea typeface="+mn-ea"/>
                <a:cs typeface="+mn-cs"/>
              </a:rPr>
              <a:t> to identify twelve possible groups. b) The unsupervised mRNA expression subtypes showed a high correlation to the previously defined PAM50 subtypes, as well as high correlation to ER, PR, and HER2 status, and to TP53, GATA3, MAP3K1 and MAP2K4 mutation status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ALSO USED A PREVIOUSLY PUBLISHED INTRINSIC GENE LIST (13 CLASSES) AND A PAM50 CLASSIFICATION; HIGH AND SIGNIFICANT CONCORDANCE WAS OBSERVED SO PAM50 WAS USED AS A COMMON CLASSIFICATION METRIC</a:t>
            </a:r>
            <a:endParaRPr lang="en-US" dirty="0"/>
          </a:p>
        </p:txBody>
      </p:sp>
      <p:sp>
        <p:nvSpPr>
          <p:cNvPr id="4" name="Slide Number Placeholder 3"/>
          <p:cNvSpPr>
            <a:spLocks noGrp="1"/>
          </p:cNvSpPr>
          <p:nvPr>
            <p:ph type="sldNum" sz="quarter" idx="10"/>
          </p:nvPr>
        </p:nvSpPr>
        <p:spPr/>
        <p:txBody>
          <a:bodyPr/>
          <a:lstStyle/>
          <a:p>
            <a:fld id="{F99D0ACB-AB32-48BC-AAEB-B8230737FF53}" type="slidenum">
              <a:rPr lang="en-US" smtClean="0"/>
              <a:pPr/>
              <a:t>3</a:t>
            </a:fld>
            <a:endParaRPr lang="en-US"/>
          </a:p>
        </p:txBody>
      </p:sp>
    </p:spTree>
    <p:extLst>
      <p:ext uri="{BB962C8B-B14F-4D97-AF65-F5344CB8AC3E}">
        <p14:creationId xmlns:p14="http://schemas.microsoft.com/office/powerpoint/2010/main" val="416341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EFB81F-A831-A045-8884-3FE65909107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3671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44439-6F85-4ED9-B347-FD62F77CFDF4}" type="slidenum">
              <a:rPr lang="en-US"/>
              <a:pPr/>
              <a:t>13</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sz="1000" dirty="0"/>
              <a:t>Figure 3 Resolving ambiguity in phosphorylation site localization. (a) Peptides containing multiple serine, threonine and/or tyrosine residues should be evaluated for precise site assignment. This </a:t>
            </a:r>
            <a:r>
              <a:rPr lang="en-US" sz="1000" dirty="0" err="1"/>
              <a:t>phosphopeptide</a:t>
            </a:r>
            <a:r>
              <a:rPr lang="en-US" sz="1000" dirty="0"/>
              <a:t> is from Zinc finger protein 638. (b) General scheme for calculating a probability-based ion matching score (Peptide Score) for each potential phosphorylation site. The tandem mass (MS/MS) spectrum for the </a:t>
            </a:r>
            <a:r>
              <a:rPr lang="en-US" sz="1000" dirty="0" err="1"/>
              <a:t>phosphopeptide</a:t>
            </a:r>
            <a:r>
              <a:rPr lang="en-US" sz="1000" dirty="0"/>
              <a:t> from panel a is shown. The spectrum was separated into 100 m/z windows where the top N most-intense peaks per window were matched to predicted b- and y-type ions for each possibility. This was repeated using from 1 to 10 ions in each window (6 is shown). The cumulative binomial probability P was calculated using the number of trials (all b- and y-type ions) and the number of successes (matched ions) for each possibility and plotted as -10  log (P) </a:t>
            </a:r>
            <a:r>
              <a:rPr lang="en-US" sz="1000" dirty="0" err="1"/>
              <a:t>vs</a:t>
            </a:r>
            <a:r>
              <a:rPr lang="en-US" sz="1000" dirty="0"/>
              <a:t> peak depth (peaks per 100 m/z). The peptide corresponding to the red line matched more ions at every peak depth than any other possibility. The actual ambiguity score (</a:t>
            </a:r>
            <a:r>
              <a:rPr lang="en-US" sz="1000" dirty="0" err="1"/>
              <a:t>Ascore</a:t>
            </a:r>
            <a:r>
              <a:rPr lang="en-US" sz="1000" dirty="0"/>
              <a:t>) for this peptide is calculated using only site-determining ions as shown in Figure 3c using information from this plot. (c) The </a:t>
            </a:r>
            <a:r>
              <a:rPr lang="en-US" sz="1000" dirty="0" err="1"/>
              <a:t>Ascore</a:t>
            </a:r>
            <a:r>
              <a:rPr lang="en-US" sz="1000" dirty="0"/>
              <a:t> is a probability-based metric that measures the likelihood that a difference in site-determining ions between two site positions was matched by random chance. In this example, only six b- or y-type ions could potentially differentiate the two phosphorylation sites. A peak depth of six was determined from Figure 3b as the earliest maximal difference in the number of matched ions. The cumulative binomial probability was applied as in Figure 3b but using only the site-determining subset of ions. An </a:t>
            </a:r>
            <a:r>
              <a:rPr lang="en-US" sz="1000" dirty="0" err="1"/>
              <a:t>Ascore</a:t>
            </a:r>
            <a:r>
              <a:rPr lang="en-US" sz="1000" dirty="0"/>
              <a:t> of 53.57 would represent a probability of less than 1 in 200,000 of matching a difference of at least 5 ions in 6 trials by random chance. Any of these 5 ions, if not due to chance, can differentiate between the two potential sites.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Figure 1. Overview of the processing steps performed by </a:t>
            </a:r>
            <a:r>
              <a:rPr lang="en-US" dirty="0" err="1" smtClean="0"/>
              <a:t>phosphoRS</a:t>
            </a:r>
            <a:r>
              <a:rPr lang="en-US" dirty="0" smtClean="0"/>
              <a:t>. (A) The MS/MS spectrum is divided in windows of 100 m/z. (B) Dynamic peak</a:t>
            </a:r>
          </a:p>
          <a:p>
            <a:r>
              <a:rPr lang="en-US" dirty="0" smtClean="0"/>
              <a:t>extraction. For each m/z window the optimal peak depth is determined by calculating cumulative binomial probabilities for each </a:t>
            </a:r>
            <a:r>
              <a:rPr lang="en-US" dirty="0" err="1" smtClean="0"/>
              <a:t>isoform</a:t>
            </a:r>
            <a:r>
              <a:rPr lang="en-US" dirty="0" smtClean="0"/>
              <a:t>. (C)</a:t>
            </a:r>
          </a:p>
          <a:p>
            <a:r>
              <a:rPr lang="en-US" dirty="0" smtClean="0"/>
              <a:t>Cumulative binomial probabilities and peptide scores are calculated for each </a:t>
            </a:r>
            <a:r>
              <a:rPr lang="en-US" dirty="0" err="1" smtClean="0"/>
              <a:t>isoform</a:t>
            </a:r>
            <a:r>
              <a:rPr lang="en-US" dirty="0" smtClean="0"/>
              <a:t>, considering the optimal number of most intense peaks for each m/z</a:t>
            </a:r>
          </a:p>
          <a:p>
            <a:r>
              <a:rPr lang="en-US" dirty="0" smtClean="0"/>
              <a:t>window. (D) </a:t>
            </a:r>
            <a:r>
              <a:rPr lang="en-US" dirty="0" err="1" smtClean="0"/>
              <a:t>phosphoRS</a:t>
            </a:r>
            <a:r>
              <a:rPr lang="en-US" dirty="0" smtClean="0"/>
              <a:t> sequence and site probabilities are calculated, using the inverse probabilities for a random match obtained for each </a:t>
            </a:r>
            <a:r>
              <a:rPr lang="en-US" dirty="0" err="1" smtClean="0"/>
              <a:t>isoform</a:t>
            </a:r>
            <a:r>
              <a:rPr lang="en-US" dirty="0" smtClean="0"/>
              <a:t>. </a:t>
            </a:r>
          </a:p>
          <a:p>
            <a:r>
              <a:rPr lang="en-US" dirty="0" smtClean="0"/>
              <a:t>Figure 6. Analysis of a </a:t>
            </a:r>
            <a:r>
              <a:rPr lang="en-US" dirty="0" err="1" smtClean="0"/>
              <a:t>titania</a:t>
            </a:r>
            <a:r>
              <a:rPr lang="en-US" dirty="0" smtClean="0"/>
              <a:t>-enriched peptide mixture from a </a:t>
            </a:r>
            <a:r>
              <a:rPr lang="en-US" dirty="0" err="1" smtClean="0"/>
              <a:t>HeLa</a:t>
            </a:r>
            <a:endParaRPr lang="en-US" dirty="0" smtClean="0"/>
          </a:p>
          <a:p>
            <a:r>
              <a:rPr lang="en-US" dirty="0" smtClean="0"/>
              <a:t>cell </a:t>
            </a:r>
            <a:r>
              <a:rPr lang="en-US" dirty="0" err="1" smtClean="0"/>
              <a:t>lysate</a:t>
            </a:r>
            <a:r>
              <a:rPr lang="en-US" dirty="0" smtClean="0"/>
              <a:t>. (A) The absolute numbers of </a:t>
            </a:r>
            <a:r>
              <a:rPr lang="en-US" dirty="0" err="1" smtClean="0"/>
              <a:t>phosphorylation</a:t>
            </a:r>
            <a:r>
              <a:rPr lang="en-US" dirty="0" smtClean="0"/>
              <a:t> sites at the</a:t>
            </a:r>
          </a:p>
          <a:p>
            <a:r>
              <a:rPr lang="en-US" dirty="0" smtClean="0"/>
              <a:t>PSM level localized with </a:t>
            </a:r>
            <a:r>
              <a:rPr lang="en-US" dirty="0" err="1" smtClean="0"/>
              <a:t>phosphoRS</a:t>
            </a:r>
            <a:r>
              <a:rPr lang="en-US" dirty="0" smtClean="0"/>
              <a:t> (red), </a:t>
            </a:r>
            <a:r>
              <a:rPr lang="en-US" dirty="0" err="1" smtClean="0"/>
              <a:t>Ascore</a:t>
            </a:r>
            <a:r>
              <a:rPr lang="en-US" dirty="0" smtClean="0"/>
              <a:t> (gold), and </a:t>
            </a:r>
            <a:r>
              <a:rPr lang="en-US" dirty="0" err="1" smtClean="0"/>
              <a:t>MDscore</a:t>
            </a:r>
            <a:endParaRPr lang="en-US" dirty="0" smtClean="0"/>
          </a:p>
          <a:p>
            <a:r>
              <a:rPr lang="en-US" dirty="0" smtClean="0"/>
              <a:t>(black) from a MSA-generated data set are shown. (B) The</a:t>
            </a:r>
          </a:p>
          <a:p>
            <a:r>
              <a:rPr lang="en-US" dirty="0" smtClean="0"/>
              <a:t>numbers of </a:t>
            </a:r>
            <a:r>
              <a:rPr lang="en-US" dirty="0" err="1" smtClean="0"/>
              <a:t>nonredundant</a:t>
            </a:r>
            <a:r>
              <a:rPr lang="en-US" dirty="0" smtClean="0"/>
              <a:t> </a:t>
            </a:r>
            <a:r>
              <a:rPr lang="en-US" dirty="0" err="1" smtClean="0"/>
              <a:t>phosphorylation</a:t>
            </a:r>
            <a:r>
              <a:rPr lang="en-US" dirty="0" smtClean="0"/>
              <a:t> sites localized using the</a:t>
            </a:r>
          </a:p>
          <a:p>
            <a:r>
              <a:rPr lang="en-US" dirty="0" smtClean="0"/>
              <a:t>respective cutoff values for the different software tools are depicted. The</a:t>
            </a:r>
          </a:p>
          <a:p>
            <a:r>
              <a:rPr lang="en-US" dirty="0" smtClean="0"/>
              <a:t>overlap and the uniquely localized sites are visualized. (C) The</a:t>
            </a:r>
          </a:p>
          <a:p>
            <a:r>
              <a:rPr lang="en-US" dirty="0" smtClean="0"/>
              <a:t>percentage and absolute numbers of localized </a:t>
            </a:r>
            <a:r>
              <a:rPr lang="en-US" dirty="0" err="1" smtClean="0"/>
              <a:t>phosphorylation</a:t>
            </a:r>
            <a:r>
              <a:rPr lang="en-US" dirty="0" smtClean="0"/>
              <a:t> sites at</a:t>
            </a:r>
          </a:p>
          <a:p>
            <a:r>
              <a:rPr lang="en-US" dirty="0" smtClean="0"/>
              <a:t>the PSM level are shown for MSA (red), ETD (violet), and HCD</a:t>
            </a:r>
          </a:p>
          <a:p>
            <a:r>
              <a:rPr lang="en-US" dirty="0" smtClean="0"/>
              <a:t>(green) generated data sets applying </a:t>
            </a:r>
            <a:r>
              <a:rPr lang="en-US" dirty="0" err="1" smtClean="0"/>
              <a:t>phosphoRS</a:t>
            </a:r>
            <a:r>
              <a:rPr lang="en-US" dirty="0" smtClean="0"/>
              <a:t> site probability cutoffs</a:t>
            </a:r>
          </a:p>
          <a:p>
            <a:r>
              <a:rPr lang="en-US" dirty="0" smtClean="0"/>
              <a:t>of 0.99 and 0.75.</a:t>
            </a:r>
            <a:endParaRPr lang="en-US" dirty="0"/>
          </a:p>
        </p:txBody>
      </p:sp>
      <p:sp>
        <p:nvSpPr>
          <p:cNvPr id="4" name="Slide Number Placeholder 3"/>
          <p:cNvSpPr>
            <a:spLocks noGrp="1"/>
          </p:cNvSpPr>
          <p:nvPr>
            <p:ph type="sldNum" sz="quarter" idx="10"/>
          </p:nvPr>
        </p:nvSpPr>
        <p:spPr/>
        <p:txBody>
          <a:bodyPr/>
          <a:lstStyle/>
          <a:p>
            <a:fld id="{A2EF3E05-CE65-45EB-9221-A01741A393A3}"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mn-lt"/>
              </a:rPr>
              <a:t>Supplemental Figure 12. </a:t>
            </a:r>
            <a:r>
              <a:rPr lang="en-US" b="1" dirty="0">
                <a:latin typeface="+mn-lt"/>
              </a:rPr>
              <a:t>Disease subtypes defined using the expression patterns proteins and </a:t>
            </a:r>
            <a:r>
              <a:rPr lang="en-US" b="1" dirty="0" err="1">
                <a:latin typeface="+mn-lt"/>
              </a:rPr>
              <a:t>phosphoproteins</a:t>
            </a:r>
            <a:r>
              <a:rPr lang="en-US" b="1" dirty="0">
                <a:latin typeface="+mn-lt"/>
              </a:rPr>
              <a:t>.</a:t>
            </a:r>
          </a:p>
          <a:p>
            <a:r>
              <a:rPr lang="en-US" dirty="0">
                <a:latin typeface="+mn-lt"/>
              </a:rPr>
              <a:t>a) Samples (n=403) were ordered by unsupervised clustering using non-negative matrix factorization (NMF) with 7 clusters. Proteins were ordered using hierarchical clustering.</a:t>
            </a:r>
          </a:p>
          <a:p>
            <a:r>
              <a:rPr lang="en-US" dirty="0">
                <a:latin typeface="+mn-lt"/>
              </a:rPr>
              <a:t>Colored squares on right of </a:t>
            </a:r>
            <a:r>
              <a:rPr lang="en-US" dirty="0" err="1">
                <a:latin typeface="+mn-lt"/>
              </a:rPr>
              <a:t>heatmap</a:t>
            </a:r>
            <a:r>
              <a:rPr lang="en-US" dirty="0">
                <a:latin typeface="+mn-lt"/>
              </a:rPr>
              <a:t> represent regions expanded in C. b) Sample annotation ordered as in a. ER, PR, HER2, T (tumor size), and N (node) status: white, negative or T1; black, positive or T2-4; gray, unknown. Mutation status of TP53, PIK3CA, GATA3, MAP3K1 and MAP3K4: white, wild type; black, mutated; gray, unknown. c) Expanded view of the HER2</a:t>
            </a:r>
          </a:p>
          <a:p>
            <a:r>
              <a:rPr lang="en-US" dirty="0">
                <a:latin typeface="+mn-lt"/>
              </a:rPr>
              <a:t>group with expression shown for EGFR, HER2, and HER3 antibodies.</a:t>
            </a:r>
            <a:endParaRPr lang="en-US" dirty="0"/>
          </a:p>
        </p:txBody>
      </p:sp>
      <p:sp>
        <p:nvSpPr>
          <p:cNvPr id="4" name="Slide Number Placeholder 3"/>
          <p:cNvSpPr>
            <a:spLocks noGrp="1"/>
          </p:cNvSpPr>
          <p:nvPr>
            <p:ph type="sldNum" sz="quarter" idx="10"/>
          </p:nvPr>
        </p:nvSpPr>
        <p:spPr/>
        <p:txBody>
          <a:bodyPr/>
          <a:lstStyle/>
          <a:p>
            <a:fld id="{09EFB81F-A831-A045-8884-3FE65909107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28866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400800" y="6527800"/>
            <a:ext cx="1676400" cy="228600"/>
          </a:xfrm>
          <a:prstGeom prst="rect">
            <a:avLst/>
          </a:prstGeom>
        </p:spPr>
        <p:txBody>
          <a:bodyPr/>
          <a:lstStyle>
            <a:lvl1pPr>
              <a:defRPr/>
            </a:lvl1pPr>
          </a:lstStyle>
          <a:p>
            <a:fld id="{CE3009FE-6B01-41E3-BD1B-BA49B692D599}" type="datetime9">
              <a:rPr lang="en-US"/>
              <a:pPr/>
              <a:t>3/5/2013 11:26:24 AM</a:t>
            </a:fld>
            <a:endParaRPr lang="en-US"/>
          </a:p>
        </p:txBody>
      </p:sp>
      <p:sp>
        <p:nvSpPr>
          <p:cNvPr id="5" name="Slide Number Placeholder 4"/>
          <p:cNvSpPr>
            <a:spLocks noGrp="1"/>
          </p:cNvSpPr>
          <p:nvPr>
            <p:ph type="sldNum" sz="quarter" idx="11"/>
          </p:nvPr>
        </p:nvSpPr>
        <p:spPr/>
        <p:txBody>
          <a:bodyPr/>
          <a:lstStyle>
            <a:lvl1pPr>
              <a:defRPr/>
            </a:lvl1pPr>
          </a:lstStyle>
          <a:p>
            <a:fld id="{19A337E7-7ED6-4BC5-A99F-CD9FCA13B1B3}"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675" y="57150"/>
            <a:ext cx="9001125" cy="514350"/>
          </a:xfrm>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9B212293-03F1-44AD-A1A3-3358B88E8357}"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9752EE0D-6F5D-47D4-8F02-6BACE3275735}"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82" name="Rectangle 2"/>
          <p:cNvSpPr>
            <a:spLocks noChangeArrowheads="1"/>
          </p:cNvSpPr>
          <p:nvPr userDrawn="1"/>
        </p:nvSpPr>
        <p:spPr bwMode="auto">
          <a:xfrm>
            <a:off x="0" y="6410325"/>
            <a:ext cx="9144000" cy="447675"/>
          </a:xfrm>
          <a:prstGeom prst="rect">
            <a:avLst/>
          </a:prstGeom>
          <a:solidFill>
            <a:srgbClr val="006699"/>
          </a:solidFill>
          <a:ln w="9525">
            <a:noFill/>
            <a:miter lim="800000"/>
            <a:headEnd/>
            <a:tailEnd/>
          </a:ln>
          <a:effectLst/>
        </p:spPr>
        <p:txBody>
          <a:bodyPr wrap="none" anchor="ctr"/>
          <a:lstStyle/>
          <a:p>
            <a:endParaRPr lang="en-US"/>
          </a:p>
        </p:txBody>
      </p:sp>
      <p:sp>
        <p:nvSpPr>
          <p:cNvPr id="430083" name="Rectangle 3"/>
          <p:cNvSpPr>
            <a:spLocks noGrp="1" noChangeArrowheads="1"/>
          </p:cNvSpPr>
          <p:nvPr>
            <p:ph type="title"/>
          </p:nvPr>
        </p:nvSpPr>
        <p:spPr bwMode="auto">
          <a:xfrm>
            <a:off x="381000" y="123825"/>
            <a:ext cx="8458200" cy="514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084" name="Rectangle 4"/>
          <p:cNvSpPr>
            <a:spLocks noGrp="1" noChangeArrowheads="1"/>
          </p:cNvSpPr>
          <p:nvPr>
            <p:ph type="body" idx="1"/>
          </p:nvPr>
        </p:nvSpPr>
        <p:spPr bwMode="auto">
          <a:xfrm>
            <a:off x="381000" y="1828800"/>
            <a:ext cx="84582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30085" name="Rectangle 5"/>
          <p:cNvSpPr>
            <a:spLocks noChangeArrowheads="1"/>
          </p:cNvSpPr>
          <p:nvPr userDrawn="1"/>
        </p:nvSpPr>
        <p:spPr bwMode="auto">
          <a:xfrm>
            <a:off x="1457325" y="6508750"/>
            <a:ext cx="1809750" cy="247650"/>
          </a:xfrm>
          <a:prstGeom prst="rect">
            <a:avLst/>
          </a:prstGeom>
          <a:noFill/>
          <a:ln w="9525">
            <a:noFill/>
            <a:miter lim="800000"/>
            <a:headEnd/>
            <a:tailEnd/>
          </a:ln>
          <a:effectLst/>
        </p:spPr>
        <p:txBody>
          <a:bodyPr/>
          <a:lstStyle/>
          <a:p>
            <a:pPr eaLnBrk="0" hangingPunct="0"/>
            <a:r>
              <a:rPr lang="en-US" sz="700">
                <a:solidFill>
                  <a:srgbClr val="F8F8F8"/>
                </a:solidFill>
              </a:rPr>
              <a:t>Karl Clauser</a:t>
            </a:r>
          </a:p>
          <a:p>
            <a:pPr eaLnBrk="0" hangingPunct="0"/>
            <a:r>
              <a:rPr lang="en-US" sz="700">
                <a:solidFill>
                  <a:srgbClr val="F8F8F8"/>
                </a:solidFill>
              </a:rPr>
              <a:t>Proteomics and Biomarker Discovery</a:t>
            </a:r>
          </a:p>
        </p:txBody>
      </p:sp>
      <p:sp>
        <p:nvSpPr>
          <p:cNvPr id="430087" name="Rectangle 7"/>
          <p:cNvSpPr>
            <a:spLocks noGrp="1" noChangeArrowheads="1"/>
          </p:cNvSpPr>
          <p:nvPr>
            <p:ph type="sldNum" sz="quarter" idx="4"/>
          </p:nvPr>
        </p:nvSpPr>
        <p:spPr bwMode="auto">
          <a:xfrm>
            <a:off x="8153400" y="6508750"/>
            <a:ext cx="6286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F8F8F8"/>
                </a:solidFill>
              </a:defRPr>
            </a:lvl1pPr>
          </a:lstStyle>
          <a:p>
            <a:fld id="{52661BCE-209D-4AAA-A8C5-68051CD2D0F2}" type="slidenum">
              <a:rPr lang="en-US"/>
              <a:pPr/>
              <a:t>‹#›</a:t>
            </a:fld>
            <a:endParaRPr lang="en-US"/>
          </a:p>
        </p:txBody>
      </p:sp>
      <p:pic>
        <p:nvPicPr>
          <p:cNvPr id="430089" name="Picture 9" descr="logo"/>
          <p:cNvPicPr>
            <a:picLocks noChangeAspect="1" noChangeArrowheads="1"/>
          </p:cNvPicPr>
          <p:nvPr userDrawn="1"/>
        </p:nvPicPr>
        <p:blipFill>
          <a:blip r:embed="rId5" cstate="print"/>
          <a:srcRect/>
          <a:stretch>
            <a:fillRect/>
          </a:stretch>
        </p:blipFill>
        <p:spPr bwMode="auto">
          <a:xfrm>
            <a:off x="23813" y="6442075"/>
            <a:ext cx="1343025" cy="382588"/>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6" r:id="rId2"/>
    <p:sldLayoutId id="2147483657" r:id="rId3"/>
  </p:sldLayoutIdLst>
  <p:transition/>
  <p:hf hdr="0" ftr="0"/>
  <p:txStyles>
    <p:titleStyle>
      <a:lvl1pPr algn="ctr" rtl="0" fontAlgn="base">
        <a:spcBef>
          <a:spcPct val="0"/>
        </a:spcBef>
        <a:spcAft>
          <a:spcPct val="0"/>
        </a:spcAft>
        <a:defRPr sz="2800" b="1">
          <a:solidFill>
            <a:srgbClr val="006699"/>
          </a:solidFill>
          <a:latin typeface="Calibri" pitchFamily="34" charset="0"/>
          <a:ea typeface="+mj-ea"/>
          <a:cs typeface="Calibri" pitchFamily="34" charset="0"/>
        </a:defRPr>
      </a:lvl1pPr>
      <a:lvl2pPr algn="ctr" rtl="0" fontAlgn="base">
        <a:spcBef>
          <a:spcPct val="0"/>
        </a:spcBef>
        <a:spcAft>
          <a:spcPct val="0"/>
        </a:spcAft>
        <a:defRPr sz="2800" b="1">
          <a:solidFill>
            <a:srgbClr val="006699"/>
          </a:solidFill>
          <a:latin typeface="Arial" charset="0"/>
        </a:defRPr>
      </a:lvl2pPr>
      <a:lvl3pPr algn="ctr" rtl="0" fontAlgn="base">
        <a:spcBef>
          <a:spcPct val="0"/>
        </a:spcBef>
        <a:spcAft>
          <a:spcPct val="0"/>
        </a:spcAft>
        <a:defRPr sz="2800" b="1">
          <a:solidFill>
            <a:srgbClr val="006699"/>
          </a:solidFill>
          <a:latin typeface="Arial" charset="0"/>
        </a:defRPr>
      </a:lvl3pPr>
      <a:lvl4pPr algn="ctr" rtl="0" fontAlgn="base">
        <a:spcBef>
          <a:spcPct val="0"/>
        </a:spcBef>
        <a:spcAft>
          <a:spcPct val="0"/>
        </a:spcAft>
        <a:defRPr sz="2800" b="1">
          <a:solidFill>
            <a:srgbClr val="006699"/>
          </a:solidFill>
          <a:latin typeface="Arial" charset="0"/>
        </a:defRPr>
      </a:lvl4pPr>
      <a:lvl5pPr algn="ctr" rtl="0" fontAlgn="base">
        <a:spcBef>
          <a:spcPct val="0"/>
        </a:spcBef>
        <a:spcAft>
          <a:spcPct val="0"/>
        </a:spcAft>
        <a:defRPr sz="2800" b="1">
          <a:solidFill>
            <a:srgbClr val="006699"/>
          </a:solidFill>
          <a:latin typeface="Arial" charset="0"/>
        </a:defRPr>
      </a:lvl5pPr>
      <a:lvl6pPr marL="457200" algn="ctr" rtl="0" fontAlgn="base">
        <a:spcBef>
          <a:spcPct val="0"/>
        </a:spcBef>
        <a:spcAft>
          <a:spcPct val="0"/>
        </a:spcAft>
        <a:defRPr sz="2800" b="1">
          <a:solidFill>
            <a:srgbClr val="006699"/>
          </a:solidFill>
          <a:latin typeface="Arial" charset="0"/>
        </a:defRPr>
      </a:lvl6pPr>
      <a:lvl7pPr marL="914400" algn="ctr" rtl="0" fontAlgn="base">
        <a:spcBef>
          <a:spcPct val="0"/>
        </a:spcBef>
        <a:spcAft>
          <a:spcPct val="0"/>
        </a:spcAft>
        <a:defRPr sz="2800" b="1">
          <a:solidFill>
            <a:srgbClr val="006699"/>
          </a:solidFill>
          <a:latin typeface="Arial" charset="0"/>
        </a:defRPr>
      </a:lvl7pPr>
      <a:lvl8pPr marL="1371600" algn="ctr" rtl="0" fontAlgn="base">
        <a:spcBef>
          <a:spcPct val="0"/>
        </a:spcBef>
        <a:spcAft>
          <a:spcPct val="0"/>
        </a:spcAft>
        <a:defRPr sz="2800" b="1">
          <a:solidFill>
            <a:srgbClr val="006699"/>
          </a:solidFill>
          <a:latin typeface="Arial" charset="0"/>
        </a:defRPr>
      </a:lvl8pPr>
      <a:lvl9pPr marL="1828800" algn="ctr" rtl="0" fontAlgn="base">
        <a:spcBef>
          <a:spcPct val="0"/>
        </a:spcBef>
        <a:spcAft>
          <a:spcPct val="0"/>
        </a:spcAft>
        <a:defRPr sz="2800" b="1">
          <a:solidFill>
            <a:srgbClr val="006699"/>
          </a:solidFill>
          <a:latin typeface="Arial" charset="0"/>
        </a:defRPr>
      </a:lvl9pPr>
    </p:titleStyle>
    <p:bodyStyle>
      <a:lvl1pPr marL="288925" indent="-288925" algn="l" rtl="0" fontAlgn="base">
        <a:lnSpc>
          <a:spcPct val="85000"/>
        </a:lnSpc>
        <a:spcBef>
          <a:spcPct val="35000"/>
        </a:spcBef>
        <a:spcAft>
          <a:spcPct val="0"/>
        </a:spcAft>
        <a:buClr>
          <a:srgbClr val="006699"/>
        </a:buClr>
        <a:buChar char="•"/>
        <a:defRPr sz="2400">
          <a:solidFill>
            <a:schemeClr val="tx1"/>
          </a:solidFill>
          <a:latin typeface="Calibri" pitchFamily="34" charset="0"/>
          <a:ea typeface="+mn-ea"/>
          <a:cs typeface="Calibri" pitchFamily="34" charset="0"/>
        </a:defRPr>
      </a:lvl1pPr>
      <a:lvl2pPr marL="746125" indent="-288925" algn="l" rtl="0" fontAlgn="base">
        <a:lnSpc>
          <a:spcPct val="85000"/>
        </a:lnSpc>
        <a:spcBef>
          <a:spcPct val="35000"/>
        </a:spcBef>
        <a:spcAft>
          <a:spcPct val="0"/>
        </a:spcAft>
        <a:buClr>
          <a:srgbClr val="006699"/>
        </a:buClr>
        <a:buSzPct val="80000"/>
        <a:buFont typeface="Arial" charset="0"/>
        <a:buChar char="◘"/>
        <a:defRPr sz="2000">
          <a:solidFill>
            <a:schemeClr val="tx1"/>
          </a:solidFill>
          <a:latin typeface="Calibri" pitchFamily="34" charset="0"/>
          <a:cs typeface="Calibri" pitchFamily="34" charset="0"/>
        </a:defRPr>
      </a:lvl2pPr>
      <a:lvl3pPr marL="1082675" indent="-168275" algn="l" rtl="0" fontAlgn="base">
        <a:lnSpc>
          <a:spcPct val="85000"/>
        </a:lnSpc>
        <a:spcBef>
          <a:spcPct val="35000"/>
        </a:spcBef>
        <a:spcAft>
          <a:spcPct val="0"/>
        </a:spcAft>
        <a:buClr>
          <a:srgbClr val="006699"/>
        </a:buClr>
        <a:buFont typeface="Arial" charset="0"/>
        <a:buChar char="–"/>
        <a:defRPr>
          <a:solidFill>
            <a:schemeClr val="tx1"/>
          </a:solidFill>
          <a:latin typeface="Calibri" pitchFamily="34" charset="0"/>
          <a:cs typeface="Calibri" pitchFamily="34" charset="0"/>
        </a:defRPr>
      </a:lvl3pPr>
      <a:lvl4pPr marL="1600200" indent="-228600" algn="l" rtl="0" fontAlgn="base">
        <a:lnSpc>
          <a:spcPct val="85000"/>
        </a:lnSpc>
        <a:spcBef>
          <a:spcPct val="35000"/>
        </a:spcBef>
        <a:spcAft>
          <a:spcPct val="0"/>
        </a:spcAft>
        <a:buClr>
          <a:schemeClr val="accent1"/>
        </a:buClr>
        <a:buFont typeface="Arial" charset="0"/>
        <a:buChar char="–"/>
        <a:defRPr sz="16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Bioinformatics of </a:t>
            </a:r>
            <a:r>
              <a:rPr lang="en-US" dirty="0" err="1"/>
              <a:t>Phosphopeptide</a:t>
            </a:r>
            <a:r>
              <a:rPr lang="en-US" dirty="0"/>
              <a:t> Identification, </a:t>
            </a:r>
            <a:r>
              <a:rPr lang="en-US" dirty="0" err="1"/>
              <a:t>Phosphosite</a:t>
            </a:r>
            <a:r>
              <a:rPr lang="en-US" dirty="0"/>
              <a:t> Localization, and </a:t>
            </a:r>
            <a:r>
              <a:rPr lang="en-US" dirty="0" err="1"/>
              <a:t>iTRAQ</a:t>
            </a:r>
            <a:r>
              <a:rPr lang="en-US" dirty="0"/>
              <a:t> Quantitation in </a:t>
            </a:r>
            <a:r>
              <a:rPr lang="en-US" dirty="0" err="1"/>
              <a:t>Phosphoproteomics</a:t>
            </a:r>
            <a:r>
              <a:rPr lang="en-US" dirty="0"/>
              <a:t> using LC-MS/MS</a:t>
            </a:r>
          </a:p>
        </p:txBody>
      </p:sp>
      <p:sp>
        <p:nvSpPr>
          <p:cNvPr id="5" name="Subtitle 4"/>
          <p:cNvSpPr>
            <a:spLocks noGrp="1"/>
          </p:cNvSpPr>
          <p:nvPr>
            <p:ph type="subTitle" idx="1"/>
          </p:nvPr>
        </p:nvSpPr>
        <p:spPr/>
        <p:txBody>
          <a:bodyPr/>
          <a:lstStyle/>
          <a:p>
            <a:r>
              <a:rPr lang="en-US" dirty="0"/>
              <a:t>Karl R Clauser; Philipp Mertins; Jana W Qiao; DR Mani; Michael A. Gillette; Steven A Carr</a:t>
            </a:r>
          </a:p>
          <a:p>
            <a:r>
              <a:rPr lang="en-US" b="1" dirty="0" smtClean="0"/>
              <a:t>Broad </a:t>
            </a:r>
            <a:r>
              <a:rPr lang="en-US" b="1" dirty="0" smtClean="0"/>
              <a:t>Institute of MIT and </a:t>
            </a:r>
            <a:r>
              <a:rPr lang="en-US" b="1" dirty="0" smtClean="0"/>
              <a:t>Harvard</a:t>
            </a:r>
          </a:p>
          <a:p>
            <a:r>
              <a:rPr lang="en-US" b="1" dirty="0" smtClean="0"/>
              <a:t>Cambridge, MA</a:t>
            </a:r>
            <a:endParaRPr lang="en-US" b="1"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a:t>
            </a:fld>
            <a:endParaRPr lang="en-US"/>
          </a:p>
        </p:txBody>
      </p:sp>
    </p:spTree>
    <p:extLst>
      <p:ext uri="{BB962C8B-B14F-4D97-AF65-F5344CB8AC3E}">
        <p14:creationId xmlns:p14="http://schemas.microsoft.com/office/powerpoint/2010/main" val="32051761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1"/>
          </p:nvPr>
        </p:nvSpPr>
        <p:spPr/>
        <p:txBody>
          <a:bodyPr/>
          <a:lstStyle/>
          <a:p>
            <a:fld id="{D26D1973-DEF5-43E4-8281-95D9318BA3AF}" type="slidenum">
              <a:rPr lang="en-US"/>
              <a:pPr/>
              <a:t>10</a:t>
            </a:fld>
            <a:endParaRPr lang="en-US"/>
          </a:p>
        </p:txBody>
      </p:sp>
      <p:sp>
        <p:nvSpPr>
          <p:cNvPr id="502788" name="Rectangle 4"/>
          <p:cNvSpPr>
            <a:spLocks noGrp="1" noChangeArrowheads="1"/>
          </p:cNvSpPr>
          <p:nvPr>
            <p:ph type="title"/>
          </p:nvPr>
        </p:nvSpPr>
        <p:spPr/>
        <p:txBody>
          <a:bodyPr/>
          <a:lstStyle/>
          <a:p>
            <a:r>
              <a:rPr lang="en-US" dirty="0"/>
              <a:t>PTM Site Localization</a:t>
            </a:r>
            <a:br>
              <a:rPr lang="en-US" dirty="0"/>
            </a:br>
            <a:r>
              <a:rPr lang="en-US" sz="2000" dirty="0"/>
              <a:t>Test all Locations, Examine Score Gaps</a:t>
            </a:r>
          </a:p>
        </p:txBody>
      </p:sp>
      <p:sp>
        <p:nvSpPr>
          <p:cNvPr id="502789" name="Text Box 5"/>
          <p:cNvSpPr txBox="1">
            <a:spLocks noChangeArrowheads="1"/>
          </p:cNvSpPr>
          <p:nvPr/>
        </p:nvSpPr>
        <p:spPr bwMode="auto">
          <a:xfrm>
            <a:off x="82550" y="1450975"/>
            <a:ext cx="1479550" cy="641350"/>
          </a:xfrm>
          <a:prstGeom prst="rect">
            <a:avLst/>
          </a:prstGeom>
          <a:noFill/>
          <a:ln w="9525">
            <a:noFill/>
            <a:miter lim="800000"/>
            <a:headEnd/>
            <a:tailEnd/>
          </a:ln>
          <a:effectLst/>
        </p:spPr>
        <p:txBody>
          <a:bodyPr wrap="none">
            <a:spAutoFit/>
          </a:bodyPr>
          <a:lstStyle/>
          <a:p>
            <a:pPr algn="ctr"/>
            <a:r>
              <a:rPr lang="en-US" b="1">
                <a:solidFill>
                  <a:srgbClr val="006699"/>
                </a:solidFill>
              </a:rPr>
              <a:t>No possible</a:t>
            </a:r>
          </a:p>
          <a:p>
            <a:pPr algn="ctr"/>
            <a:r>
              <a:rPr lang="en-US" b="1">
                <a:solidFill>
                  <a:srgbClr val="006699"/>
                </a:solidFill>
              </a:rPr>
              <a:t>ambiguity</a:t>
            </a:r>
          </a:p>
        </p:txBody>
      </p:sp>
      <p:sp>
        <p:nvSpPr>
          <p:cNvPr id="502790" name="Text Box 6"/>
          <p:cNvSpPr txBox="1">
            <a:spLocks noChangeArrowheads="1"/>
          </p:cNvSpPr>
          <p:nvPr/>
        </p:nvSpPr>
        <p:spPr bwMode="auto">
          <a:xfrm>
            <a:off x="387350" y="2522538"/>
            <a:ext cx="869950" cy="641350"/>
          </a:xfrm>
          <a:prstGeom prst="rect">
            <a:avLst/>
          </a:prstGeom>
          <a:noFill/>
          <a:ln w="9525">
            <a:noFill/>
            <a:miter lim="800000"/>
            <a:headEnd/>
            <a:tailEnd/>
          </a:ln>
          <a:effectLst/>
        </p:spPr>
        <p:txBody>
          <a:bodyPr wrap="none">
            <a:spAutoFit/>
          </a:bodyPr>
          <a:lstStyle/>
          <a:p>
            <a:pPr algn="ctr"/>
            <a:r>
              <a:rPr lang="en-US" b="1">
                <a:solidFill>
                  <a:srgbClr val="006699"/>
                </a:solidFill>
              </a:rPr>
              <a:t>Single</a:t>
            </a:r>
          </a:p>
          <a:p>
            <a:pPr algn="ctr"/>
            <a:r>
              <a:rPr lang="en-US" b="1">
                <a:solidFill>
                  <a:srgbClr val="006699"/>
                </a:solidFill>
              </a:rPr>
              <a:t>Site</a:t>
            </a:r>
          </a:p>
        </p:txBody>
      </p:sp>
      <p:sp>
        <p:nvSpPr>
          <p:cNvPr id="502791" name="Text Box 7"/>
          <p:cNvSpPr txBox="1">
            <a:spLocks noChangeArrowheads="1"/>
          </p:cNvSpPr>
          <p:nvPr/>
        </p:nvSpPr>
        <p:spPr bwMode="auto">
          <a:xfrm>
            <a:off x="298450" y="4719638"/>
            <a:ext cx="1047750" cy="641350"/>
          </a:xfrm>
          <a:prstGeom prst="rect">
            <a:avLst/>
          </a:prstGeom>
          <a:noFill/>
          <a:ln w="9525">
            <a:noFill/>
            <a:miter lim="800000"/>
            <a:headEnd/>
            <a:tailEnd/>
          </a:ln>
          <a:effectLst/>
        </p:spPr>
        <p:txBody>
          <a:bodyPr wrap="none">
            <a:spAutoFit/>
          </a:bodyPr>
          <a:lstStyle/>
          <a:p>
            <a:pPr algn="ctr"/>
            <a:r>
              <a:rPr lang="en-US" b="1">
                <a:solidFill>
                  <a:srgbClr val="006699"/>
                </a:solidFill>
              </a:rPr>
              <a:t>Multiple</a:t>
            </a:r>
          </a:p>
          <a:p>
            <a:pPr algn="ctr"/>
            <a:r>
              <a:rPr lang="en-US" b="1">
                <a:solidFill>
                  <a:srgbClr val="006699"/>
                </a:solidFill>
              </a:rPr>
              <a:t>Sites</a:t>
            </a:r>
          </a:p>
        </p:txBody>
      </p:sp>
      <p:sp>
        <p:nvSpPr>
          <p:cNvPr id="502792" name="Rectangle 8"/>
          <p:cNvSpPr>
            <a:spLocks noChangeArrowheads="1"/>
          </p:cNvSpPr>
          <p:nvPr/>
        </p:nvSpPr>
        <p:spPr bwMode="auto">
          <a:xfrm>
            <a:off x="1589088" y="1450975"/>
            <a:ext cx="1822450" cy="366713"/>
          </a:xfrm>
          <a:prstGeom prst="rect">
            <a:avLst/>
          </a:prstGeom>
          <a:noFill/>
          <a:ln w="9525">
            <a:noFill/>
            <a:miter lim="800000"/>
            <a:headEnd/>
            <a:tailEnd/>
          </a:ln>
          <a:effectLst/>
        </p:spPr>
        <p:txBody>
          <a:bodyPr wrap="none" anchor="ctr">
            <a:spAutoFit/>
          </a:bodyPr>
          <a:lstStyle/>
          <a:p>
            <a:r>
              <a:rPr lang="en-US" b="1">
                <a:latin typeface="Courier New" pitchFamily="49" charset="0"/>
              </a:rPr>
              <a:t>AV</a:t>
            </a:r>
            <a:r>
              <a:rPr lang="en-US" b="1">
                <a:solidFill>
                  <a:srgbClr val="009900"/>
                </a:solidFill>
                <a:latin typeface="Courier New" pitchFamily="49" charset="0"/>
              </a:rPr>
              <a:t>s</a:t>
            </a:r>
            <a:r>
              <a:rPr lang="en-US" b="1">
                <a:latin typeface="Courier New" pitchFamily="49" charset="0"/>
              </a:rPr>
              <a:t>EEQQPALK </a:t>
            </a:r>
          </a:p>
        </p:txBody>
      </p:sp>
      <p:sp>
        <p:nvSpPr>
          <p:cNvPr id="502793" name="Text Box 9"/>
          <p:cNvSpPr txBox="1">
            <a:spLocks noChangeArrowheads="1"/>
          </p:cNvSpPr>
          <p:nvPr/>
        </p:nvSpPr>
        <p:spPr bwMode="auto">
          <a:xfrm>
            <a:off x="6045200" y="1797050"/>
            <a:ext cx="2814638" cy="366713"/>
          </a:xfrm>
          <a:prstGeom prst="rect">
            <a:avLst/>
          </a:prstGeom>
          <a:noFill/>
          <a:ln w="9525">
            <a:noFill/>
            <a:miter lim="800000"/>
            <a:headEnd/>
            <a:tailEnd/>
          </a:ln>
          <a:effectLst/>
        </p:spPr>
        <p:txBody>
          <a:bodyPr wrap="none">
            <a:spAutoFit/>
          </a:bodyPr>
          <a:lstStyle/>
          <a:p>
            <a:r>
              <a:rPr lang="en-US" b="1">
                <a:solidFill>
                  <a:srgbClr val="006699"/>
                </a:solidFill>
              </a:rPr>
              <a:t># PO</a:t>
            </a:r>
            <a:r>
              <a:rPr lang="en-US" b="1" baseline="-25000">
                <a:solidFill>
                  <a:srgbClr val="006699"/>
                </a:solidFill>
              </a:rPr>
              <a:t>4</a:t>
            </a:r>
            <a:r>
              <a:rPr lang="en-US" b="1">
                <a:solidFill>
                  <a:srgbClr val="006699"/>
                </a:solidFill>
              </a:rPr>
              <a:t> sites =  # S,T, or Y</a:t>
            </a:r>
          </a:p>
        </p:txBody>
      </p:sp>
      <p:sp>
        <p:nvSpPr>
          <p:cNvPr id="502794" name="Rectangle 10"/>
          <p:cNvSpPr>
            <a:spLocks noChangeArrowheads="1"/>
          </p:cNvSpPr>
          <p:nvPr/>
        </p:nvSpPr>
        <p:spPr bwMode="auto">
          <a:xfrm>
            <a:off x="6183313" y="1450975"/>
            <a:ext cx="2470150" cy="366713"/>
          </a:xfrm>
          <a:prstGeom prst="rect">
            <a:avLst/>
          </a:prstGeom>
          <a:noFill/>
          <a:ln w="9525">
            <a:noFill/>
            <a:miter lim="800000"/>
            <a:headEnd/>
            <a:tailEnd/>
          </a:ln>
          <a:effectLst/>
        </p:spPr>
        <p:txBody>
          <a:bodyPr wrap="none" anchor="ctr">
            <a:spAutoFit/>
          </a:bodyPr>
          <a:lstStyle/>
          <a:p>
            <a:pPr algn="ctr"/>
            <a:r>
              <a:rPr lang="en-US" b="1"/>
              <a:t>AV</a:t>
            </a:r>
            <a:r>
              <a:rPr lang="en-US" b="1">
                <a:solidFill>
                  <a:srgbClr val="009900"/>
                </a:solidFill>
              </a:rPr>
              <a:t>S(1.0)</a:t>
            </a:r>
            <a:r>
              <a:rPr lang="en-US" b="1"/>
              <a:t>EEQQPALK </a:t>
            </a:r>
          </a:p>
        </p:txBody>
      </p:sp>
      <p:sp>
        <p:nvSpPr>
          <p:cNvPr id="502795" name="Rectangle 11"/>
          <p:cNvSpPr>
            <a:spLocks noChangeArrowheads="1"/>
          </p:cNvSpPr>
          <p:nvPr/>
        </p:nvSpPr>
        <p:spPr bwMode="auto">
          <a:xfrm>
            <a:off x="6069013" y="2522538"/>
            <a:ext cx="2622550" cy="366712"/>
          </a:xfrm>
          <a:prstGeom prst="rect">
            <a:avLst/>
          </a:prstGeom>
          <a:noFill/>
          <a:ln w="9525">
            <a:noFill/>
            <a:miter lim="800000"/>
            <a:headEnd/>
            <a:tailEnd/>
          </a:ln>
          <a:effectLst/>
        </p:spPr>
        <p:txBody>
          <a:bodyPr wrap="none">
            <a:spAutoFit/>
          </a:bodyPr>
          <a:lstStyle/>
          <a:p>
            <a:r>
              <a:rPr lang="en-US" b="1">
                <a:solidFill>
                  <a:srgbClr val="000000"/>
                </a:solidFill>
              </a:rPr>
              <a:t>AP</a:t>
            </a:r>
            <a:r>
              <a:rPr lang="en-US" b="1">
                <a:solidFill>
                  <a:srgbClr val="009900"/>
                </a:solidFill>
              </a:rPr>
              <a:t>S(0.99)</a:t>
            </a:r>
            <a:r>
              <a:rPr lang="en-US" b="1">
                <a:solidFill>
                  <a:srgbClr val="000000"/>
                </a:solidFill>
              </a:rPr>
              <a:t>LT(0.0)DLVK</a:t>
            </a:r>
          </a:p>
        </p:txBody>
      </p:sp>
      <p:sp>
        <p:nvSpPr>
          <p:cNvPr id="502796" name="Rectangle 12"/>
          <p:cNvSpPr>
            <a:spLocks noChangeArrowheads="1"/>
          </p:cNvSpPr>
          <p:nvPr/>
        </p:nvSpPr>
        <p:spPr bwMode="auto">
          <a:xfrm>
            <a:off x="1589088" y="2540000"/>
            <a:ext cx="1685925" cy="641350"/>
          </a:xfrm>
          <a:prstGeom prst="rect">
            <a:avLst/>
          </a:prstGeom>
          <a:noFill/>
          <a:ln w="9525">
            <a:noFill/>
            <a:miter lim="800000"/>
            <a:headEnd/>
            <a:tailEnd/>
          </a:ln>
          <a:effectLst/>
        </p:spPr>
        <p:txBody>
          <a:bodyPr wrap="none">
            <a:spAutoFit/>
          </a:bodyPr>
          <a:lstStyle/>
          <a:p>
            <a:r>
              <a:rPr lang="en-US" b="1">
                <a:solidFill>
                  <a:srgbClr val="000000"/>
                </a:solidFill>
                <a:latin typeface="Courier New" pitchFamily="49" charset="0"/>
              </a:rPr>
              <a:t>AP</a:t>
            </a:r>
            <a:r>
              <a:rPr lang="en-US" b="1">
                <a:solidFill>
                  <a:srgbClr val="009900"/>
                </a:solidFill>
                <a:latin typeface="Courier New" pitchFamily="49" charset="0"/>
              </a:rPr>
              <a:t>s</a:t>
            </a:r>
            <a:r>
              <a:rPr lang="en-US" b="1">
                <a:solidFill>
                  <a:srgbClr val="000000"/>
                </a:solidFill>
                <a:latin typeface="Courier New" pitchFamily="49" charset="0"/>
              </a:rPr>
              <a:t>LTDLVK </a:t>
            </a:r>
            <a:r>
              <a:rPr lang="en-US" b="1">
                <a:solidFill>
                  <a:srgbClr val="009900"/>
                </a:solidFill>
                <a:latin typeface="Courier New" pitchFamily="49" charset="0"/>
              </a:rPr>
              <a:t>*</a:t>
            </a:r>
          </a:p>
          <a:p>
            <a:r>
              <a:rPr lang="en-US" b="1">
                <a:solidFill>
                  <a:srgbClr val="000000"/>
                </a:solidFill>
                <a:latin typeface="Courier New" pitchFamily="49" charset="0"/>
              </a:rPr>
              <a:t>APSL</a:t>
            </a:r>
            <a:r>
              <a:rPr lang="en-US" b="1">
                <a:solidFill>
                  <a:srgbClr val="009900"/>
                </a:solidFill>
                <a:latin typeface="Courier New" pitchFamily="49" charset="0"/>
              </a:rPr>
              <a:t>t</a:t>
            </a:r>
            <a:r>
              <a:rPr lang="en-US" b="1">
                <a:solidFill>
                  <a:srgbClr val="000000"/>
                </a:solidFill>
                <a:latin typeface="Courier New" pitchFamily="49" charset="0"/>
              </a:rPr>
              <a:t>DLVK -</a:t>
            </a:r>
          </a:p>
        </p:txBody>
      </p:sp>
      <p:sp>
        <p:nvSpPr>
          <p:cNvPr id="502797" name="Text Box 13"/>
          <p:cNvSpPr txBox="1">
            <a:spLocks noChangeArrowheads="1"/>
          </p:cNvSpPr>
          <p:nvPr/>
        </p:nvSpPr>
        <p:spPr bwMode="auto">
          <a:xfrm>
            <a:off x="1609725" y="1016000"/>
            <a:ext cx="7361238" cy="366713"/>
          </a:xfrm>
          <a:prstGeom prst="rect">
            <a:avLst/>
          </a:prstGeom>
          <a:noFill/>
          <a:ln w="9525">
            <a:noFill/>
            <a:miter lim="800000"/>
            <a:headEnd/>
            <a:tailEnd/>
          </a:ln>
          <a:effectLst/>
        </p:spPr>
        <p:txBody>
          <a:bodyPr>
            <a:spAutoFit/>
          </a:bodyPr>
          <a:lstStyle/>
          <a:p>
            <a:pPr>
              <a:tabLst>
                <a:tab pos="4572000" algn="l"/>
                <a:tab pos="7089775" algn="l"/>
              </a:tabLst>
            </a:pPr>
            <a:r>
              <a:rPr lang="en-US" b="1" u="sng">
                <a:solidFill>
                  <a:srgbClr val="CC3300"/>
                </a:solidFill>
              </a:rPr>
              <a:t>Locations Tested	Conclusion	</a:t>
            </a:r>
          </a:p>
        </p:txBody>
      </p:sp>
      <p:sp>
        <p:nvSpPr>
          <p:cNvPr id="502798" name="Rectangle 14"/>
          <p:cNvSpPr>
            <a:spLocks noChangeArrowheads="1"/>
          </p:cNvSpPr>
          <p:nvPr/>
        </p:nvSpPr>
        <p:spPr bwMode="auto">
          <a:xfrm>
            <a:off x="4908550" y="3321050"/>
            <a:ext cx="4235450" cy="366713"/>
          </a:xfrm>
          <a:prstGeom prst="rect">
            <a:avLst/>
          </a:prstGeom>
          <a:noFill/>
          <a:ln w="9525">
            <a:noFill/>
            <a:miter lim="800000"/>
            <a:headEnd/>
            <a:tailEnd/>
          </a:ln>
          <a:effectLst/>
        </p:spPr>
        <p:txBody>
          <a:bodyPr wrap="none">
            <a:spAutoFit/>
          </a:bodyPr>
          <a:lstStyle/>
          <a:p>
            <a:r>
              <a:rPr lang="en-US" b="1">
                <a:solidFill>
                  <a:srgbClr val="009900"/>
                </a:solidFill>
              </a:rPr>
              <a:t>S(0.50)S(0.50)</a:t>
            </a:r>
            <a:r>
              <a:rPr lang="en-US" b="1">
                <a:solidFill>
                  <a:srgbClr val="000000"/>
                </a:solidFill>
              </a:rPr>
              <a:t>S(0.0)AGPEGPQLDVPR</a:t>
            </a:r>
          </a:p>
        </p:txBody>
      </p:sp>
      <p:sp>
        <p:nvSpPr>
          <p:cNvPr id="502799" name="Rectangle 15"/>
          <p:cNvSpPr>
            <a:spLocks noChangeArrowheads="1"/>
          </p:cNvSpPr>
          <p:nvPr/>
        </p:nvSpPr>
        <p:spPr bwMode="auto">
          <a:xfrm>
            <a:off x="1589088" y="3341688"/>
            <a:ext cx="2641600" cy="915987"/>
          </a:xfrm>
          <a:prstGeom prst="rect">
            <a:avLst/>
          </a:prstGeom>
          <a:noFill/>
          <a:ln w="9525">
            <a:noFill/>
            <a:miter lim="800000"/>
            <a:headEnd/>
            <a:tailEnd/>
          </a:ln>
          <a:effectLst/>
        </p:spPr>
        <p:txBody>
          <a:bodyPr wrap="none">
            <a:spAutoFit/>
          </a:bodyPr>
          <a:lstStyle/>
          <a:p>
            <a:r>
              <a:rPr lang="en-US" b="1">
                <a:solidFill>
                  <a:srgbClr val="009900"/>
                </a:solidFill>
                <a:latin typeface="Courier New" pitchFamily="49" charset="0"/>
              </a:rPr>
              <a:t>s</a:t>
            </a:r>
            <a:r>
              <a:rPr lang="en-US" b="1">
                <a:latin typeface="Courier New" pitchFamily="49" charset="0"/>
              </a:rPr>
              <a:t>SS</a:t>
            </a:r>
            <a:r>
              <a:rPr lang="en-US" b="1">
                <a:solidFill>
                  <a:srgbClr val="000000"/>
                </a:solidFill>
                <a:latin typeface="Courier New" pitchFamily="49" charset="0"/>
              </a:rPr>
              <a:t>AGPEGPQLDVPR </a:t>
            </a:r>
            <a:r>
              <a:rPr lang="en-US" b="1">
                <a:solidFill>
                  <a:srgbClr val="009900"/>
                </a:solidFill>
                <a:latin typeface="Courier New" pitchFamily="49" charset="0"/>
              </a:rPr>
              <a:t>*</a:t>
            </a:r>
            <a:r>
              <a:rPr lang="en-US" b="1">
                <a:latin typeface="Courier New" pitchFamily="49" charset="0"/>
              </a:rPr>
              <a:t> </a:t>
            </a:r>
          </a:p>
          <a:p>
            <a:r>
              <a:rPr lang="en-US" b="1">
                <a:solidFill>
                  <a:srgbClr val="000000"/>
                </a:solidFill>
                <a:latin typeface="Courier New" pitchFamily="49" charset="0"/>
              </a:rPr>
              <a:t>S</a:t>
            </a:r>
            <a:r>
              <a:rPr lang="en-US" b="1">
                <a:solidFill>
                  <a:srgbClr val="009900"/>
                </a:solidFill>
                <a:latin typeface="Courier New" pitchFamily="49" charset="0"/>
              </a:rPr>
              <a:t>s</a:t>
            </a:r>
            <a:r>
              <a:rPr lang="en-US" b="1">
                <a:latin typeface="Courier New" pitchFamily="49" charset="0"/>
              </a:rPr>
              <a:t>S</a:t>
            </a:r>
            <a:r>
              <a:rPr lang="en-US" b="1">
                <a:solidFill>
                  <a:srgbClr val="000000"/>
                </a:solidFill>
                <a:latin typeface="Courier New" pitchFamily="49" charset="0"/>
              </a:rPr>
              <a:t>AGPEGPQLDVPR </a:t>
            </a:r>
            <a:r>
              <a:rPr lang="en-US" b="1">
                <a:solidFill>
                  <a:srgbClr val="009900"/>
                </a:solidFill>
                <a:latin typeface="Courier New" pitchFamily="49" charset="0"/>
              </a:rPr>
              <a:t>*</a:t>
            </a:r>
            <a:r>
              <a:rPr lang="en-US" b="1">
                <a:latin typeface="Courier New" pitchFamily="49" charset="0"/>
              </a:rPr>
              <a:t> </a:t>
            </a:r>
          </a:p>
          <a:p>
            <a:r>
              <a:rPr lang="en-US" b="1">
                <a:solidFill>
                  <a:srgbClr val="000000"/>
                </a:solidFill>
                <a:latin typeface="Courier New" pitchFamily="49" charset="0"/>
              </a:rPr>
              <a:t>SS</a:t>
            </a:r>
            <a:r>
              <a:rPr lang="en-US" b="1">
                <a:solidFill>
                  <a:srgbClr val="009900"/>
                </a:solidFill>
                <a:latin typeface="Courier New" pitchFamily="49" charset="0"/>
              </a:rPr>
              <a:t>s</a:t>
            </a:r>
            <a:r>
              <a:rPr lang="en-US" b="1">
                <a:solidFill>
                  <a:srgbClr val="000000"/>
                </a:solidFill>
                <a:latin typeface="Courier New" pitchFamily="49" charset="0"/>
              </a:rPr>
              <a:t>AGPEGPQLDVPR -</a:t>
            </a:r>
          </a:p>
        </p:txBody>
      </p:sp>
      <p:sp>
        <p:nvSpPr>
          <p:cNvPr id="502800" name="Rectangle 16"/>
          <p:cNvSpPr>
            <a:spLocks noChangeArrowheads="1"/>
          </p:cNvSpPr>
          <p:nvPr/>
        </p:nvSpPr>
        <p:spPr bwMode="auto">
          <a:xfrm>
            <a:off x="4425950" y="4719638"/>
            <a:ext cx="4718050" cy="366712"/>
          </a:xfrm>
          <a:prstGeom prst="rect">
            <a:avLst/>
          </a:prstGeom>
          <a:noFill/>
          <a:ln w="9525">
            <a:noFill/>
            <a:miter lim="800000"/>
            <a:headEnd/>
            <a:tailEnd/>
          </a:ln>
          <a:effectLst/>
        </p:spPr>
        <p:txBody>
          <a:bodyPr wrap="none">
            <a:spAutoFit/>
          </a:bodyPr>
          <a:lstStyle/>
          <a:p>
            <a:r>
              <a:rPr lang="en-US" b="1">
                <a:solidFill>
                  <a:srgbClr val="000000"/>
                </a:solidFill>
              </a:rPr>
              <a:t>VT(0.0)NDI</a:t>
            </a:r>
            <a:r>
              <a:rPr lang="en-US" b="1">
                <a:solidFill>
                  <a:srgbClr val="009900"/>
                </a:solidFill>
              </a:rPr>
              <a:t>S(0.99)</a:t>
            </a:r>
            <a:r>
              <a:rPr lang="en-US" b="1">
                <a:solidFill>
                  <a:srgbClr val="000000"/>
                </a:solidFill>
              </a:rPr>
              <a:t>PE</a:t>
            </a:r>
            <a:r>
              <a:rPr lang="en-US" b="1">
                <a:solidFill>
                  <a:srgbClr val="009900"/>
                </a:solidFill>
              </a:rPr>
              <a:t>S(0.50)S(0.50)</a:t>
            </a:r>
            <a:r>
              <a:rPr lang="en-US" b="1">
                <a:solidFill>
                  <a:srgbClr val="000000"/>
                </a:solidFill>
              </a:rPr>
              <a:t>PGVGR</a:t>
            </a:r>
          </a:p>
        </p:txBody>
      </p:sp>
      <p:sp>
        <p:nvSpPr>
          <p:cNvPr id="502801" name="Text Box 17"/>
          <p:cNvSpPr txBox="1">
            <a:spLocks noChangeArrowheads="1"/>
          </p:cNvSpPr>
          <p:nvPr/>
        </p:nvSpPr>
        <p:spPr bwMode="auto">
          <a:xfrm>
            <a:off x="1560513" y="4740275"/>
            <a:ext cx="2505075" cy="1739900"/>
          </a:xfrm>
          <a:prstGeom prst="rect">
            <a:avLst/>
          </a:prstGeom>
          <a:noFill/>
          <a:ln w="9525">
            <a:noFill/>
            <a:miter lim="800000"/>
            <a:headEnd/>
            <a:tailEnd/>
          </a:ln>
          <a:effectLst/>
        </p:spPr>
        <p:txBody>
          <a:bodyPr wrap="none">
            <a:spAutoFit/>
          </a:bodyPr>
          <a:lstStyle/>
          <a:p>
            <a:r>
              <a:rPr lang="en-US" b="1">
                <a:solidFill>
                  <a:srgbClr val="000000"/>
                </a:solidFill>
                <a:latin typeface="Courier New" pitchFamily="49" charset="0"/>
              </a:rPr>
              <a:t>VTNDI</a:t>
            </a:r>
            <a:r>
              <a:rPr lang="en-US" b="1">
                <a:solidFill>
                  <a:srgbClr val="009900"/>
                </a:solidFill>
                <a:latin typeface="Courier New" pitchFamily="49" charset="0"/>
              </a:rPr>
              <a:t>s</a:t>
            </a:r>
            <a:r>
              <a:rPr lang="en-US" b="1">
                <a:solidFill>
                  <a:srgbClr val="000000"/>
                </a:solidFill>
                <a:latin typeface="Courier New" pitchFamily="49" charset="0"/>
              </a:rPr>
              <a:t>PE</a:t>
            </a:r>
            <a:r>
              <a:rPr lang="en-US" b="1">
                <a:solidFill>
                  <a:srgbClr val="009900"/>
                </a:solidFill>
                <a:latin typeface="Courier New" pitchFamily="49" charset="0"/>
              </a:rPr>
              <a:t>s</a:t>
            </a:r>
            <a:r>
              <a:rPr lang="en-US" b="1">
                <a:solidFill>
                  <a:srgbClr val="000000"/>
                </a:solidFill>
                <a:latin typeface="Courier New" pitchFamily="49" charset="0"/>
              </a:rPr>
              <a:t>SPGVGR</a:t>
            </a:r>
            <a:r>
              <a:rPr lang="en-US" b="1">
                <a:solidFill>
                  <a:srgbClr val="009900"/>
                </a:solidFill>
                <a:latin typeface="Courier New" pitchFamily="49" charset="0"/>
              </a:rPr>
              <a:t> *</a:t>
            </a:r>
          </a:p>
          <a:p>
            <a:r>
              <a:rPr lang="en-US" b="1">
                <a:solidFill>
                  <a:srgbClr val="000000"/>
                </a:solidFill>
                <a:latin typeface="Courier New" pitchFamily="49" charset="0"/>
              </a:rPr>
              <a:t>VTNDI</a:t>
            </a:r>
            <a:r>
              <a:rPr lang="en-US" b="1">
                <a:solidFill>
                  <a:srgbClr val="009900"/>
                </a:solidFill>
                <a:latin typeface="Courier New" pitchFamily="49" charset="0"/>
              </a:rPr>
              <a:t>s</a:t>
            </a:r>
            <a:r>
              <a:rPr lang="en-US" b="1">
                <a:solidFill>
                  <a:srgbClr val="000000"/>
                </a:solidFill>
                <a:latin typeface="Courier New" pitchFamily="49" charset="0"/>
              </a:rPr>
              <a:t>PES</a:t>
            </a:r>
            <a:r>
              <a:rPr lang="en-US" b="1">
                <a:solidFill>
                  <a:srgbClr val="009900"/>
                </a:solidFill>
                <a:latin typeface="Courier New" pitchFamily="49" charset="0"/>
              </a:rPr>
              <a:t>s</a:t>
            </a:r>
            <a:r>
              <a:rPr lang="en-US" b="1">
                <a:solidFill>
                  <a:srgbClr val="000000"/>
                </a:solidFill>
                <a:latin typeface="Courier New" pitchFamily="49" charset="0"/>
              </a:rPr>
              <a:t>PGVGR </a:t>
            </a:r>
            <a:r>
              <a:rPr lang="en-US" b="1">
                <a:solidFill>
                  <a:srgbClr val="009900"/>
                </a:solidFill>
                <a:latin typeface="Courier New" pitchFamily="49" charset="0"/>
              </a:rPr>
              <a:t>*</a:t>
            </a:r>
            <a:endParaRPr lang="en-US" b="1">
              <a:solidFill>
                <a:srgbClr val="000000"/>
              </a:solidFill>
              <a:latin typeface="Courier New" pitchFamily="49" charset="0"/>
            </a:endParaRPr>
          </a:p>
          <a:p>
            <a:r>
              <a:rPr lang="en-US" b="1">
                <a:solidFill>
                  <a:srgbClr val="000000"/>
                </a:solidFill>
                <a:latin typeface="Courier New" pitchFamily="49" charset="0"/>
              </a:rPr>
              <a:t>VTNDI</a:t>
            </a:r>
            <a:r>
              <a:rPr lang="en-US" b="1">
                <a:latin typeface="Courier New" pitchFamily="49" charset="0"/>
              </a:rPr>
              <a:t>S</a:t>
            </a:r>
            <a:r>
              <a:rPr lang="en-US" b="1">
                <a:solidFill>
                  <a:srgbClr val="000000"/>
                </a:solidFill>
                <a:latin typeface="Courier New" pitchFamily="49" charset="0"/>
              </a:rPr>
              <a:t>PE</a:t>
            </a:r>
            <a:r>
              <a:rPr lang="en-US" b="1">
                <a:solidFill>
                  <a:srgbClr val="009900"/>
                </a:solidFill>
                <a:latin typeface="Courier New" pitchFamily="49" charset="0"/>
              </a:rPr>
              <a:t>ss</a:t>
            </a:r>
            <a:r>
              <a:rPr lang="en-US" b="1">
                <a:solidFill>
                  <a:srgbClr val="000000"/>
                </a:solidFill>
                <a:latin typeface="Courier New" pitchFamily="49" charset="0"/>
              </a:rPr>
              <a:t>PGVGR -</a:t>
            </a:r>
          </a:p>
          <a:p>
            <a:r>
              <a:rPr lang="en-US" b="1">
                <a:solidFill>
                  <a:srgbClr val="000000"/>
                </a:solidFill>
                <a:latin typeface="Courier New" pitchFamily="49" charset="0"/>
              </a:rPr>
              <a:t>V</a:t>
            </a:r>
            <a:r>
              <a:rPr lang="en-US" b="1">
                <a:solidFill>
                  <a:srgbClr val="009900"/>
                </a:solidFill>
                <a:latin typeface="Courier New" pitchFamily="49" charset="0"/>
              </a:rPr>
              <a:t>t</a:t>
            </a:r>
            <a:r>
              <a:rPr lang="en-US" b="1">
                <a:solidFill>
                  <a:srgbClr val="000000"/>
                </a:solidFill>
                <a:latin typeface="Courier New" pitchFamily="49" charset="0"/>
              </a:rPr>
              <a:t>NDI</a:t>
            </a:r>
            <a:r>
              <a:rPr lang="en-US" b="1">
                <a:solidFill>
                  <a:srgbClr val="009900"/>
                </a:solidFill>
                <a:latin typeface="Courier New" pitchFamily="49" charset="0"/>
              </a:rPr>
              <a:t>s</a:t>
            </a:r>
            <a:r>
              <a:rPr lang="en-US" b="1">
                <a:solidFill>
                  <a:srgbClr val="000000"/>
                </a:solidFill>
                <a:latin typeface="Courier New" pitchFamily="49" charset="0"/>
              </a:rPr>
              <a:t>PE</a:t>
            </a:r>
            <a:r>
              <a:rPr lang="en-US" b="1">
                <a:latin typeface="Courier New" pitchFamily="49" charset="0"/>
              </a:rPr>
              <a:t>S</a:t>
            </a:r>
            <a:r>
              <a:rPr lang="en-US" b="1">
                <a:solidFill>
                  <a:srgbClr val="000000"/>
                </a:solidFill>
                <a:latin typeface="Courier New" pitchFamily="49" charset="0"/>
              </a:rPr>
              <a:t>SPGVGR -</a:t>
            </a:r>
          </a:p>
          <a:p>
            <a:r>
              <a:rPr lang="en-US" b="1">
                <a:solidFill>
                  <a:srgbClr val="000000"/>
                </a:solidFill>
                <a:latin typeface="Courier New" pitchFamily="49" charset="0"/>
              </a:rPr>
              <a:t>V</a:t>
            </a:r>
            <a:r>
              <a:rPr lang="en-US" b="1">
                <a:solidFill>
                  <a:srgbClr val="009900"/>
                </a:solidFill>
                <a:latin typeface="Courier New" pitchFamily="49" charset="0"/>
              </a:rPr>
              <a:t>t</a:t>
            </a:r>
            <a:r>
              <a:rPr lang="en-US" b="1">
                <a:solidFill>
                  <a:srgbClr val="000000"/>
                </a:solidFill>
                <a:latin typeface="Courier New" pitchFamily="49" charset="0"/>
              </a:rPr>
              <a:t>NDI</a:t>
            </a:r>
            <a:r>
              <a:rPr lang="en-US" b="1">
                <a:latin typeface="Courier New" pitchFamily="49" charset="0"/>
              </a:rPr>
              <a:t>S</a:t>
            </a:r>
            <a:r>
              <a:rPr lang="en-US" b="1">
                <a:solidFill>
                  <a:srgbClr val="000000"/>
                </a:solidFill>
                <a:latin typeface="Courier New" pitchFamily="49" charset="0"/>
              </a:rPr>
              <a:t>PE</a:t>
            </a:r>
            <a:r>
              <a:rPr lang="en-US" b="1">
                <a:solidFill>
                  <a:srgbClr val="009900"/>
                </a:solidFill>
                <a:latin typeface="Courier New" pitchFamily="49" charset="0"/>
              </a:rPr>
              <a:t>s</a:t>
            </a:r>
            <a:r>
              <a:rPr lang="en-US" b="1">
                <a:solidFill>
                  <a:srgbClr val="000000"/>
                </a:solidFill>
                <a:latin typeface="Courier New" pitchFamily="49" charset="0"/>
              </a:rPr>
              <a:t>SPGVGR -</a:t>
            </a:r>
          </a:p>
          <a:p>
            <a:r>
              <a:rPr lang="en-US" b="1">
                <a:solidFill>
                  <a:srgbClr val="000000"/>
                </a:solidFill>
                <a:latin typeface="Courier New" pitchFamily="49" charset="0"/>
              </a:rPr>
              <a:t>V</a:t>
            </a:r>
            <a:r>
              <a:rPr lang="en-US" b="1">
                <a:solidFill>
                  <a:srgbClr val="009900"/>
                </a:solidFill>
                <a:latin typeface="Courier New" pitchFamily="49" charset="0"/>
              </a:rPr>
              <a:t>t</a:t>
            </a:r>
            <a:r>
              <a:rPr lang="en-US" b="1">
                <a:solidFill>
                  <a:srgbClr val="000000"/>
                </a:solidFill>
                <a:latin typeface="Courier New" pitchFamily="49" charset="0"/>
              </a:rPr>
              <a:t>NDI</a:t>
            </a:r>
            <a:r>
              <a:rPr lang="en-US" b="1">
                <a:latin typeface="Courier New" pitchFamily="49" charset="0"/>
              </a:rPr>
              <a:t>S</a:t>
            </a:r>
            <a:r>
              <a:rPr lang="en-US" b="1">
                <a:solidFill>
                  <a:srgbClr val="000000"/>
                </a:solidFill>
                <a:latin typeface="Courier New" pitchFamily="49" charset="0"/>
              </a:rPr>
              <a:t>PE</a:t>
            </a:r>
            <a:r>
              <a:rPr lang="en-US" b="1">
                <a:latin typeface="Courier New" pitchFamily="49" charset="0"/>
              </a:rPr>
              <a:t>S</a:t>
            </a:r>
            <a:r>
              <a:rPr lang="en-US" b="1">
                <a:solidFill>
                  <a:srgbClr val="009900"/>
                </a:solidFill>
                <a:latin typeface="Courier New" pitchFamily="49" charset="0"/>
              </a:rPr>
              <a:t>s</a:t>
            </a:r>
            <a:r>
              <a:rPr lang="en-US" b="1">
                <a:solidFill>
                  <a:srgbClr val="000000"/>
                </a:solidFill>
                <a:latin typeface="Courier New" pitchFamily="49" charset="0"/>
              </a:rPr>
              <a:t>PGVGR -</a:t>
            </a:r>
          </a:p>
        </p:txBody>
      </p:sp>
    </p:spTree>
    <p:extLst>
      <p:ext uri="{BB962C8B-B14F-4D97-AF65-F5344CB8AC3E}">
        <p14:creationId xmlns:p14="http://schemas.microsoft.com/office/powerpoint/2010/main" val="32615839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Spectrum Mill Scoring of MS/MS </a:t>
            </a:r>
            <a:r>
              <a:rPr lang="en-US" altLang="en-US" dirty="0" smtClean="0"/>
              <a:t>Interpretations</a:t>
            </a:r>
            <a:endParaRPr lang="en-US" dirty="0"/>
          </a:p>
        </p:txBody>
      </p:sp>
      <p:sp>
        <p:nvSpPr>
          <p:cNvPr id="14" name="Slide Number Placeholder 2"/>
          <p:cNvSpPr>
            <a:spLocks noGrp="1"/>
          </p:cNvSpPr>
          <p:nvPr>
            <p:ph type="sldNum" sz="quarter" idx="11"/>
          </p:nvPr>
        </p:nvSpPr>
        <p:spPr/>
        <p:txBody>
          <a:bodyPr/>
          <a:lstStyle/>
          <a:p>
            <a:fld id="{BA274609-D2BE-4A40-84D3-5465BBB70C6B}" type="slidenum">
              <a:rPr lang="en-US"/>
              <a:pPr/>
              <a:t>11</a:t>
            </a:fld>
            <a:endParaRPr lang="en-US"/>
          </a:p>
        </p:txBody>
      </p:sp>
      <p:sp>
        <p:nvSpPr>
          <p:cNvPr id="508930" name="Text Box 2"/>
          <p:cNvSpPr txBox="1">
            <a:spLocks noChangeArrowheads="1"/>
          </p:cNvSpPr>
          <p:nvPr/>
        </p:nvSpPr>
        <p:spPr bwMode="auto">
          <a:xfrm>
            <a:off x="490538" y="2803525"/>
            <a:ext cx="5272087" cy="730250"/>
          </a:xfrm>
          <a:prstGeom prst="rect">
            <a:avLst/>
          </a:prstGeom>
          <a:noFill/>
          <a:ln w="9525">
            <a:noFill/>
            <a:miter lim="800000"/>
            <a:headEnd/>
            <a:tailEnd/>
          </a:ln>
          <a:effectLst/>
        </p:spPr>
        <p:txBody>
          <a:bodyPr wrap="none">
            <a:spAutoFit/>
          </a:bodyPr>
          <a:lstStyle/>
          <a:p>
            <a:pPr>
              <a:tabLst>
                <a:tab pos="1314450" algn="l"/>
              </a:tabLst>
            </a:pPr>
            <a:r>
              <a:rPr lang="en-US" sz="1400" b="1"/>
              <a:t>Peak Selection: De-Isotoping, S/N thresholding,</a:t>
            </a:r>
          </a:p>
          <a:p>
            <a:pPr>
              <a:tabLst>
                <a:tab pos="1314450" algn="l"/>
              </a:tabLst>
            </a:pPr>
            <a:r>
              <a:rPr lang="en-US" sz="1400" b="1"/>
              <a:t>	Parent - neutral removal, Charge assignment</a:t>
            </a:r>
          </a:p>
          <a:p>
            <a:pPr>
              <a:tabLst>
                <a:tab pos="1314450" algn="l"/>
              </a:tabLst>
            </a:pPr>
            <a:r>
              <a:rPr lang="en-US" sz="1400" b="1"/>
              <a:t>Match to Database Candidate Sequences</a:t>
            </a:r>
          </a:p>
        </p:txBody>
      </p:sp>
      <p:sp>
        <p:nvSpPr>
          <p:cNvPr id="508931" name="Text Box 3"/>
          <p:cNvSpPr txBox="1">
            <a:spLocks noChangeArrowheads="1"/>
          </p:cNvSpPr>
          <p:nvPr/>
        </p:nvSpPr>
        <p:spPr bwMode="auto">
          <a:xfrm>
            <a:off x="6442075" y="715963"/>
            <a:ext cx="2251075" cy="2432050"/>
          </a:xfrm>
          <a:prstGeom prst="rect">
            <a:avLst/>
          </a:prstGeom>
          <a:noFill/>
          <a:ln w="9525">
            <a:noFill/>
            <a:miter lim="800000"/>
            <a:headEnd/>
            <a:tailEnd/>
          </a:ln>
          <a:effectLst/>
        </p:spPr>
        <p:txBody>
          <a:bodyPr wrap="none">
            <a:spAutoFit/>
          </a:bodyPr>
          <a:lstStyle/>
          <a:p>
            <a:pPr algn="ctr">
              <a:tabLst>
                <a:tab pos="1314450" algn="l"/>
              </a:tabLst>
            </a:pPr>
            <a:r>
              <a:rPr lang="en-US" sz="1400" b="1">
                <a:solidFill>
                  <a:srgbClr val="FF0000"/>
                </a:solidFill>
              </a:rPr>
              <a:t>Score</a:t>
            </a:r>
          </a:p>
          <a:p>
            <a:pPr algn="ctr">
              <a:tabLst>
                <a:tab pos="1314450" algn="l"/>
              </a:tabLst>
            </a:pPr>
            <a:r>
              <a:rPr lang="en-US" sz="1400" b="1">
                <a:solidFill>
                  <a:srgbClr val="FF0000"/>
                </a:solidFill>
              </a:rPr>
              <a:t>=</a:t>
            </a:r>
          </a:p>
          <a:p>
            <a:pPr algn="ctr">
              <a:tabLst>
                <a:tab pos="1314450" algn="l"/>
              </a:tabLst>
            </a:pPr>
            <a:r>
              <a:rPr lang="en-US" sz="1400" b="1">
                <a:solidFill>
                  <a:srgbClr val="FF0000"/>
                </a:solidFill>
              </a:rPr>
              <a:t>Assignment Bonus</a:t>
            </a:r>
          </a:p>
          <a:p>
            <a:pPr algn="ctr">
              <a:tabLst>
                <a:tab pos="1314450" algn="l"/>
              </a:tabLst>
            </a:pPr>
            <a:r>
              <a:rPr lang="en-US" sz="1400" b="1">
                <a:solidFill>
                  <a:srgbClr val="FF0000"/>
                </a:solidFill>
              </a:rPr>
              <a:t>(Ion Type Weighted)</a:t>
            </a:r>
          </a:p>
          <a:p>
            <a:pPr algn="ctr">
              <a:tabLst>
                <a:tab pos="1314450" algn="l"/>
              </a:tabLst>
            </a:pPr>
            <a:r>
              <a:rPr lang="en-US" sz="1400" b="1">
                <a:solidFill>
                  <a:srgbClr val="FF0000"/>
                </a:solidFill>
              </a:rPr>
              <a:t>+</a:t>
            </a:r>
          </a:p>
          <a:p>
            <a:pPr algn="ctr">
              <a:tabLst>
                <a:tab pos="1314450" algn="l"/>
              </a:tabLst>
            </a:pPr>
            <a:r>
              <a:rPr lang="en-US" sz="1400" b="1">
                <a:solidFill>
                  <a:srgbClr val="FF0000"/>
                </a:solidFill>
              </a:rPr>
              <a:t>Marker Ion Bonus</a:t>
            </a:r>
          </a:p>
          <a:p>
            <a:pPr algn="ctr">
              <a:tabLst>
                <a:tab pos="1314450" algn="l"/>
              </a:tabLst>
            </a:pPr>
            <a:r>
              <a:rPr lang="en-US" sz="1400" b="1">
                <a:solidFill>
                  <a:srgbClr val="FF0000"/>
                </a:solidFill>
              </a:rPr>
              <a:t>(Ion Type Weighted)</a:t>
            </a:r>
          </a:p>
          <a:p>
            <a:pPr algn="ctr">
              <a:tabLst>
                <a:tab pos="1314450" algn="l"/>
              </a:tabLst>
            </a:pPr>
            <a:r>
              <a:rPr lang="en-US" sz="1400" b="1">
                <a:solidFill>
                  <a:srgbClr val="FF0000"/>
                </a:solidFill>
              </a:rPr>
              <a:t> -</a:t>
            </a:r>
          </a:p>
          <a:p>
            <a:pPr algn="ctr">
              <a:tabLst>
                <a:tab pos="1314450" algn="l"/>
              </a:tabLst>
            </a:pPr>
            <a:r>
              <a:rPr lang="en-US" sz="1400" b="1">
                <a:solidFill>
                  <a:srgbClr val="FF0000"/>
                </a:solidFill>
              </a:rPr>
              <a:t>Non-assignment Penalty</a:t>
            </a:r>
          </a:p>
          <a:p>
            <a:pPr algn="ctr">
              <a:tabLst>
                <a:tab pos="1314450" algn="l"/>
              </a:tabLst>
            </a:pPr>
            <a:r>
              <a:rPr lang="en-US" sz="1400" b="1">
                <a:solidFill>
                  <a:srgbClr val="FF0000"/>
                </a:solidFill>
              </a:rPr>
              <a:t>(Intensity Weighted)</a:t>
            </a:r>
          </a:p>
          <a:p>
            <a:pPr algn="ctr">
              <a:tabLst>
                <a:tab pos="1314450" algn="l"/>
              </a:tabLst>
            </a:pPr>
            <a:endParaRPr lang="en-US" sz="1400" b="1">
              <a:solidFill>
                <a:srgbClr val="FF0000"/>
              </a:solidFill>
            </a:endParaRPr>
          </a:p>
        </p:txBody>
      </p:sp>
      <p:sp>
        <p:nvSpPr>
          <p:cNvPr id="508936" name="Text Box 8"/>
          <p:cNvSpPr txBox="1">
            <a:spLocks noChangeArrowheads="1"/>
          </p:cNvSpPr>
          <p:nvPr/>
        </p:nvSpPr>
        <p:spPr bwMode="auto">
          <a:xfrm>
            <a:off x="7229475" y="4625975"/>
            <a:ext cx="676275" cy="517525"/>
          </a:xfrm>
          <a:prstGeom prst="rect">
            <a:avLst/>
          </a:prstGeom>
          <a:solidFill>
            <a:srgbClr val="EAEAEA"/>
          </a:solidFill>
          <a:ln w="9525">
            <a:noFill/>
            <a:miter lim="800000"/>
            <a:headEnd/>
            <a:tailEnd/>
          </a:ln>
          <a:effectLst/>
        </p:spPr>
        <p:txBody>
          <a:bodyPr wrap="none">
            <a:spAutoFit/>
          </a:bodyPr>
          <a:lstStyle/>
          <a:p>
            <a:pPr algn="ctr"/>
            <a:r>
              <a:rPr lang="en-US" sz="1400" b="1">
                <a:solidFill>
                  <a:srgbClr val="FF0000"/>
                </a:solidFill>
              </a:rPr>
              <a:t>12.68 </a:t>
            </a:r>
          </a:p>
          <a:p>
            <a:pPr algn="ctr"/>
            <a:r>
              <a:rPr lang="en-US" sz="1400" b="1">
                <a:solidFill>
                  <a:srgbClr val="0000FF"/>
                </a:solidFill>
              </a:rPr>
              <a:t>92%</a:t>
            </a:r>
          </a:p>
        </p:txBody>
      </p:sp>
      <p:sp>
        <p:nvSpPr>
          <p:cNvPr id="508938" name="AutoShape 10"/>
          <p:cNvSpPr>
            <a:spLocks noChangeArrowheads="1"/>
          </p:cNvSpPr>
          <p:nvPr/>
        </p:nvSpPr>
        <p:spPr bwMode="auto">
          <a:xfrm>
            <a:off x="160338" y="1165225"/>
            <a:ext cx="327025" cy="4006850"/>
          </a:xfrm>
          <a:prstGeom prst="curvedRightArrow">
            <a:avLst>
              <a:gd name="adj1" fmla="val 245049"/>
              <a:gd name="adj2" fmla="val 490097"/>
              <a:gd name="adj3" fmla="val 33333"/>
            </a:avLst>
          </a:prstGeom>
          <a:solidFill>
            <a:schemeClr val="accent1"/>
          </a:solidFill>
          <a:ln w="9525">
            <a:noFill/>
            <a:miter lim="800000"/>
            <a:headEnd/>
            <a:tailEnd/>
          </a:ln>
          <a:effectLst/>
        </p:spPr>
        <p:txBody>
          <a:bodyPr wrap="none" anchor="ctr"/>
          <a:lstStyle/>
          <a:p>
            <a:endParaRPr lang="en-US"/>
          </a:p>
        </p:txBody>
      </p:sp>
      <p:sp>
        <p:nvSpPr>
          <p:cNvPr id="508939" name="Text Box 11"/>
          <p:cNvSpPr txBox="1">
            <a:spLocks noChangeArrowheads="1"/>
          </p:cNvSpPr>
          <p:nvPr/>
        </p:nvSpPr>
        <p:spPr bwMode="auto">
          <a:xfrm>
            <a:off x="6554788" y="3640138"/>
            <a:ext cx="2025650" cy="517525"/>
          </a:xfrm>
          <a:prstGeom prst="rect">
            <a:avLst/>
          </a:prstGeom>
          <a:noFill/>
          <a:ln w="9525">
            <a:noFill/>
            <a:miter lim="800000"/>
            <a:headEnd/>
            <a:tailEnd/>
          </a:ln>
          <a:effectLst/>
        </p:spPr>
        <p:txBody>
          <a:bodyPr wrap="none">
            <a:spAutoFit/>
          </a:bodyPr>
          <a:lstStyle/>
          <a:p>
            <a:pPr algn="ctr">
              <a:tabLst>
                <a:tab pos="1314450" algn="l"/>
              </a:tabLst>
            </a:pPr>
            <a:r>
              <a:rPr lang="en-US" sz="1400" b="1">
                <a:solidFill>
                  <a:srgbClr val="0000FF"/>
                </a:solidFill>
              </a:rPr>
              <a:t>SPI (%)</a:t>
            </a:r>
          </a:p>
          <a:p>
            <a:pPr algn="ctr">
              <a:tabLst>
                <a:tab pos="1314450" algn="l"/>
              </a:tabLst>
            </a:pPr>
            <a:r>
              <a:rPr lang="en-US" sz="1400" b="1">
                <a:solidFill>
                  <a:srgbClr val="0000FF"/>
                </a:solidFill>
              </a:rPr>
              <a:t>Scored Peak Intensity</a:t>
            </a:r>
          </a:p>
        </p:txBody>
      </p:sp>
      <p:pic>
        <p:nvPicPr>
          <p:cNvPr id="508941" name="Picture 13"/>
          <p:cNvPicPr>
            <a:picLocks noChangeAspect="1" noChangeArrowheads="1"/>
          </p:cNvPicPr>
          <p:nvPr/>
        </p:nvPicPr>
        <p:blipFill>
          <a:blip r:embed="rId2" cstate="print"/>
          <a:srcRect l="4710" t="34891" r="13586" b="16116"/>
          <a:stretch>
            <a:fillRect/>
          </a:stretch>
        </p:blipFill>
        <p:spPr bwMode="auto">
          <a:xfrm>
            <a:off x="763588" y="3633788"/>
            <a:ext cx="5011737" cy="1698625"/>
          </a:xfrm>
          <a:prstGeom prst="rect">
            <a:avLst/>
          </a:prstGeom>
          <a:noFill/>
          <a:ln w="9525">
            <a:solidFill>
              <a:schemeClr val="tx1"/>
            </a:solidFill>
            <a:miter lim="800000"/>
            <a:headEnd/>
            <a:tailEnd/>
          </a:ln>
          <a:effectLst/>
        </p:spPr>
      </p:pic>
      <p:grpSp>
        <p:nvGrpSpPr>
          <p:cNvPr id="508945" name="Group 17"/>
          <p:cNvGrpSpPr>
            <a:grpSpLocks/>
          </p:cNvGrpSpPr>
          <p:nvPr/>
        </p:nvGrpSpPr>
        <p:grpSpPr bwMode="auto">
          <a:xfrm>
            <a:off x="26988" y="5429250"/>
            <a:ext cx="9104312" cy="939800"/>
            <a:chOff x="145" y="3404"/>
            <a:chExt cx="5735" cy="592"/>
          </a:xfrm>
        </p:grpSpPr>
        <p:pic>
          <p:nvPicPr>
            <p:cNvPr id="508942" name="Picture 14"/>
            <p:cNvPicPr>
              <a:picLocks noChangeAspect="1" noChangeArrowheads="1"/>
            </p:cNvPicPr>
            <p:nvPr/>
          </p:nvPicPr>
          <p:blipFill>
            <a:blip r:embed="rId3" cstate="print"/>
            <a:srcRect l="1884" t="39421" r="1875" b="22987"/>
            <a:stretch>
              <a:fillRect/>
            </a:stretch>
          </p:blipFill>
          <p:spPr bwMode="auto">
            <a:xfrm>
              <a:off x="145" y="3404"/>
              <a:ext cx="4777" cy="592"/>
            </a:xfrm>
            <a:prstGeom prst="rect">
              <a:avLst/>
            </a:prstGeom>
            <a:noFill/>
            <a:ln w="9525">
              <a:noFill/>
              <a:miter lim="800000"/>
              <a:headEnd/>
              <a:tailEnd/>
            </a:ln>
            <a:effectLst/>
          </p:spPr>
        </p:pic>
        <p:pic>
          <p:nvPicPr>
            <p:cNvPr id="508943" name="Picture 15"/>
            <p:cNvPicPr>
              <a:picLocks noChangeAspect="1" noChangeArrowheads="1"/>
            </p:cNvPicPr>
            <p:nvPr/>
          </p:nvPicPr>
          <p:blipFill>
            <a:blip r:embed="rId4" cstate="print"/>
            <a:srcRect l="4607" t="37469" r="19029" b="25229"/>
            <a:stretch>
              <a:fillRect/>
            </a:stretch>
          </p:blipFill>
          <p:spPr bwMode="auto">
            <a:xfrm>
              <a:off x="4901" y="3404"/>
              <a:ext cx="979" cy="592"/>
            </a:xfrm>
            <a:prstGeom prst="rect">
              <a:avLst/>
            </a:prstGeom>
            <a:noFill/>
            <a:ln w="9525">
              <a:noFill/>
              <a:miter lim="800000"/>
              <a:headEnd/>
              <a:tailEnd/>
            </a:ln>
            <a:effectLst/>
          </p:spPr>
        </p:pic>
      </p:grpSp>
      <p:pic>
        <p:nvPicPr>
          <p:cNvPr id="508947" name="Picture 19"/>
          <p:cNvPicPr>
            <a:picLocks noChangeAspect="1" noChangeArrowheads="1"/>
          </p:cNvPicPr>
          <p:nvPr/>
        </p:nvPicPr>
        <p:blipFill>
          <a:blip r:embed="rId5" cstate="print"/>
          <a:srcRect l="4669" t="33871" r="5315" b="7259"/>
          <a:stretch>
            <a:fillRect/>
          </a:stretch>
        </p:blipFill>
        <p:spPr bwMode="auto">
          <a:xfrm>
            <a:off x="608013" y="666750"/>
            <a:ext cx="5324475" cy="208597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2408065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99F50CB5-0DDA-4E1B-A63C-DE23C5BB5AD5}" type="slidenum">
              <a:rPr lang="en-US"/>
              <a:pPr/>
              <a:t>12</a:t>
            </a:fld>
            <a:endParaRPr lang="en-US"/>
          </a:p>
        </p:txBody>
      </p:sp>
      <p:sp>
        <p:nvSpPr>
          <p:cNvPr id="498692" name="Rectangle 4"/>
          <p:cNvSpPr>
            <a:spLocks noGrp="1" noChangeArrowheads="1"/>
          </p:cNvSpPr>
          <p:nvPr>
            <p:ph type="title"/>
          </p:nvPr>
        </p:nvSpPr>
        <p:spPr/>
        <p:txBody>
          <a:bodyPr/>
          <a:lstStyle/>
          <a:p>
            <a:r>
              <a:rPr lang="en-US"/>
              <a:t>Spectrum Mill Variable Modification Localization Score</a:t>
            </a:r>
          </a:p>
        </p:txBody>
      </p:sp>
      <p:sp>
        <p:nvSpPr>
          <p:cNvPr id="498693" name="Text Box 5"/>
          <p:cNvSpPr txBox="1">
            <a:spLocks noChangeArrowheads="1"/>
          </p:cNvSpPr>
          <p:nvPr/>
        </p:nvSpPr>
        <p:spPr bwMode="auto">
          <a:xfrm>
            <a:off x="188913" y="684231"/>
            <a:ext cx="8855629" cy="3416320"/>
          </a:xfrm>
          <a:prstGeom prst="rect">
            <a:avLst/>
          </a:prstGeom>
          <a:noFill/>
          <a:ln w="9525">
            <a:noFill/>
            <a:miter lim="800000"/>
            <a:headEnd/>
            <a:tailEnd/>
          </a:ln>
          <a:effectLst/>
        </p:spPr>
        <p:txBody>
          <a:bodyPr wrap="none">
            <a:spAutoFit/>
          </a:bodyPr>
          <a:lstStyle/>
          <a:p>
            <a:pPr>
              <a:tabLst>
                <a:tab pos="463550" algn="l"/>
              </a:tabLst>
            </a:pPr>
            <a:r>
              <a:rPr lang="en-US" dirty="0"/>
              <a:t>VML score = Difference in Score of same identified sequences with different</a:t>
            </a:r>
          </a:p>
          <a:p>
            <a:pPr>
              <a:tabLst>
                <a:tab pos="463550" algn="l"/>
              </a:tabLst>
            </a:pPr>
            <a:r>
              <a:rPr lang="en-US" dirty="0"/>
              <a:t>		 	variable modification localizations</a:t>
            </a:r>
          </a:p>
          <a:p>
            <a:pPr>
              <a:tabLst>
                <a:tab pos="463550" algn="l"/>
              </a:tabLst>
            </a:pPr>
            <a:endParaRPr lang="en-US" dirty="0"/>
          </a:p>
          <a:p>
            <a:pPr>
              <a:tabLst>
                <a:tab pos="463550" algn="l"/>
              </a:tabLst>
            </a:pPr>
            <a:r>
              <a:rPr lang="en-US" dirty="0"/>
              <a:t>VML score &gt; 1.1 indicates confident localization</a:t>
            </a:r>
          </a:p>
          <a:p>
            <a:pPr>
              <a:tabLst>
                <a:tab pos="463550" algn="l"/>
              </a:tabLst>
            </a:pPr>
            <a:endParaRPr lang="en-US" dirty="0"/>
          </a:p>
          <a:p>
            <a:pPr>
              <a:tabLst>
                <a:tab pos="463550" algn="l"/>
              </a:tabLst>
            </a:pPr>
            <a:r>
              <a:rPr lang="en-US" dirty="0"/>
              <a:t>Why a threshold value of 1.1?</a:t>
            </a:r>
          </a:p>
          <a:p>
            <a:pPr>
              <a:tabLst>
                <a:tab pos="463550" algn="l"/>
                <a:tab pos="1144588" algn="l"/>
              </a:tabLst>
            </a:pPr>
            <a:r>
              <a:rPr lang="en-US" dirty="0"/>
              <a:t>	</a:t>
            </a:r>
            <a:r>
              <a:rPr lang="en-US" dirty="0" smtClean="0"/>
              <a:t>1	implies </a:t>
            </a:r>
            <a:r>
              <a:rPr lang="en-US" dirty="0"/>
              <a:t>that there is a distinguishing ion of b or y ion type</a:t>
            </a:r>
          </a:p>
          <a:p>
            <a:pPr>
              <a:tabLst>
                <a:tab pos="463550" algn="l"/>
                <a:tab pos="1144588" algn="l"/>
              </a:tabLst>
            </a:pPr>
            <a:r>
              <a:rPr lang="en-US" dirty="0"/>
              <a:t>	</a:t>
            </a:r>
            <a:r>
              <a:rPr lang="en-US" dirty="0" smtClean="0"/>
              <a:t>0.1	means </a:t>
            </a:r>
            <a:r>
              <a:rPr lang="en-US" dirty="0"/>
              <a:t>that when unassigned, </a:t>
            </a:r>
            <a:r>
              <a:rPr lang="en-US" dirty="0" smtClean="0"/>
              <a:t>a </a:t>
            </a:r>
            <a:r>
              <a:rPr lang="en-US" dirty="0"/>
              <a:t>peak is 10% </a:t>
            </a:r>
            <a:r>
              <a:rPr lang="en-US" dirty="0" smtClean="0"/>
              <a:t>as intense as </a:t>
            </a:r>
            <a:r>
              <a:rPr lang="en-US" dirty="0"/>
              <a:t>the base </a:t>
            </a:r>
            <a:r>
              <a:rPr lang="en-US" dirty="0" smtClean="0"/>
              <a:t>peak</a:t>
            </a:r>
          </a:p>
          <a:p>
            <a:pPr>
              <a:tabLst>
                <a:tab pos="463550" algn="l"/>
              </a:tabLst>
            </a:pPr>
            <a:endParaRPr lang="en-US" dirty="0"/>
          </a:p>
          <a:p>
            <a:pPr lvl="1">
              <a:tabLst>
                <a:tab pos="1144588" algn="l"/>
              </a:tabLst>
            </a:pPr>
            <a:r>
              <a:rPr lang="en-US" dirty="0"/>
              <a:t>1.0	</a:t>
            </a:r>
            <a:r>
              <a:rPr lang="en-US" dirty="0" err="1"/>
              <a:t>b,y</a:t>
            </a:r>
            <a:r>
              <a:rPr lang="en-US" dirty="0"/>
              <a:t> </a:t>
            </a:r>
          </a:p>
          <a:p>
            <a:pPr lvl="1">
              <a:tabLst>
                <a:tab pos="1144588" algn="l"/>
              </a:tabLst>
            </a:pPr>
            <a:r>
              <a:rPr lang="en-US" dirty="0"/>
              <a:t>0.5	b-H</a:t>
            </a:r>
            <a:r>
              <a:rPr lang="en-US" baseline="-25000" dirty="0"/>
              <a:t>3</a:t>
            </a:r>
            <a:r>
              <a:rPr lang="en-US" dirty="0"/>
              <a:t>PO</a:t>
            </a:r>
            <a:r>
              <a:rPr lang="en-US" baseline="-25000" dirty="0"/>
              <a:t>4</a:t>
            </a:r>
            <a:r>
              <a:rPr lang="en-US" dirty="0"/>
              <a:t>, y-H</a:t>
            </a:r>
            <a:r>
              <a:rPr lang="en-US" baseline="-25000" dirty="0"/>
              <a:t>3</a:t>
            </a:r>
            <a:r>
              <a:rPr lang="en-US" dirty="0"/>
              <a:t>PO</a:t>
            </a:r>
            <a:r>
              <a:rPr lang="en-US" baseline="-25000" dirty="0"/>
              <a:t>4, </a:t>
            </a:r>
            <a:r>
              <a:rPr lang="en-US" dirty="0"/>
              <a:t>b-H</a:t>
            </a:r>
            <a:r>
              <a:rPr lang="en-US" baseline="-25000" dirty="0"/>
              <a:t>2</a:t>
            </a:r>
            <a:r>
              <a:rPr lang="en-US" dirty="0"/>
              <a:t>O, </a:t>
            </a:r>
            <a:r>
              <a:rPr lang="en-US" dirty="0" smtClean="0"/>
              <a:t>y-H</a:t>
            </a:r>
            <a:r>
              <a:rPr lang="en-US" baseline="-25000" dirty="0" smtClean="0"/>
              <a:t>2</a:t>
            </a:r>
            <a:r>
              <a:rPr lang="en-US" dirty="0" smtClean="0"/>
              <a:t>O, internal b</a:t>
            </a:r>
          </a:p>
          <a:p>
            <a:pPr lvl="1">
              <a:tabLst>
                <a:tab pos="1144588" algn="l"/>
              </a:tabLst>
            </a:pPr>
            <a:r>
              <a:rPr lang="en-US" dirty="0"/>
              <a:t>0.25	</a:t>
            </a:r>
            <a:r>
              <a:rPr lang="en-US" dirty="0" smtClean="0"/>
              <a:t>b-NH</a:t>
            </a:r>
            <a:r>
              <a:rPr lang="en-US" baseline="-25000" dirty="0" smtClean="0"/>
              <a:t>3</a:t>
            </a:r>
            <a:r>
              <a:rPr lang="en-US" dirty="0" smtClean="0"/>
              <a:t>, y-</a:t>
            </a:r>
            <a:r>
              <a:rPr lang="en-US" dirty="0"/>
              <a:t>NH</a:t>
            </a:r>
            <a:r>
              <a:rPr lang="en-US" baseline="-25000" dirty="0"/>
              <a:t>3</a:t>
            </a:r>
            <a:endParaRPr lang="en-US" dirty="0"/>
          </a:p>
        </p:txBody>
      </p:sp>
      <p:sp>
        <p:nvSpPr>
          <p:cNvPr id="6" name="TextBox 5"/>
          <p:cNvSpPr txBox="1"/>
          <p:nvPr/>
        </p:nvSpPr>
        <p:spPr>
          <a:xfrm>
            <a:off x="188913" y="4159421"/>
            <a:ext cx="3937616" cy="1077218"/>
          </a:xfrm>
          <a:prstGeom prst="rect">
            <a:avLst/>
          </a:prstGeom>
          <a:solidFill>
            <a:schemeClr val="bg1">
              <a:lumMod val="95000"/>
            </a:schemeClr>
          </a:solidFill>
        </p:spPr>
        <p:txBody>
          <a:bodyPr wrap="none" rtlCol="0">
            <a:spAutoFit/>
          </a:bodyPr>
          <a:lstStyle/>
          <a:p>
            <a:pPr>
              <a:tabLst>
                <a:tab pos="1255713" algn="l"/>
              </a:tabLst>
            </a:pPr>
            <a:r>
              <a:rPr lang="en-US" sz="1600" u="sng" dirty="0" smtClean="0">
                <a:solidFill>
                  <a:srgbClr val="C00000"/>
                </a:solidFill>
              </a:rPr>
              <a:t>Distorted phosphate </a:t>
            </a:r>
            <a:r>
              <a:rPr lang="en-US" sz="1600" u="sng" dirty="0" err="1" smtClean="0">
                <a:solidFill>
                  <a:srgbClr val="C00000"/>
                </a:solidFill>
              </a:rPr>
              <a:t>loss:water</a:t>
            </a:r>
            <a:r>
              <a:rPr lang="en-US" sz="1600" u="sng" dirty="0" smtClean="0">
                <a:solidFill>
                  <a:srgbClr val="C00000"/>
                </a:solidFill>
              </a:rPr>
              <a:t> loss</a:t>
            </a:r>
          </a:p>
          <a:p>
            <a:pPr lvl="1">
              <a:tabLst>
                <a:tab pos="1255713" algn="l"/>
              </a:tabLst>
            </a:pPr>
            <a:r>
              <a:rPr lang="en-US" sz="1600" dirty="0" smtClean="0">
                <a:solidFill>
                  <a:srgbClr val="C00000"/>
                </a:solidFill>
              </a:rPr>
              <a:t>0.81	b-H</a:t>
            </a:r>
            <a:r>
              <a:rPr lang="en-US" sz="1600" baseline="-25000" dirty="0" smtClean="0">
                <a:solidFill>
                  <a:srgbClr val="C00000"/>
                </a:solidFill>
              </a:rPr>
              <a:t>3</a:t>
            </a:r>
            <a:r>
              <a:rPr lang="en-US" sz="1600" dirty="0" smtClean="0">
                <a:solidFill>
                  <a:srgbClr val="C00000"/>
                </a:solidFill>
              </a:rPr>
              <a:t>PO</a:t>
            </a:r>
            <a:r>
              <a:rPr lang="en-US" sz="1600" baseline="-25000" dirty="0" smtClean="0">
                <a:solidFill>
                  <a:srgbClr val="C00000"/>
                </a:solidFill>
              </a:rPr>
              <a:t>4</a:t>
            </a:r>
            <a:r>
              <a:rPr lang="en-US" sz="1600" dirty="0" smtClean="0">
                <a:solidFill>
                  <a:srgbClr val="C00000"/>
                </a:solidFill>
              </a:rPr>
              <a:t>, y-H</a:t>
            </a:r>
            <a:r>
              <a:rPr lang="en-US" sz="1600" baseline="-25000" dirty="0" smtClean="0">
                <a:solidFill>
                  <a:srgbClr val="C00000"/>
                </a:solidFill>
              </a:rPr>
              <a:t>3</a:t>
            </a:r>
            <a:r>
              <a:rPr lang="en-US" sz="1600" dirty="0" smtClean="0">
                <a:solidFill>
                  <a:srgbClr val="C00000"/>
                </a:solidFill>
              </a:rPr>
              <a:t>PO</a:t>
            </a:r>
            <a:r>
              <a:rPr lang="en-US" sz="1600" baseline="-25000" dirty="0" smtClean="0">
                <a:solidFill>
                  <a:srgbClr val="C00000"/>
                </a:solidFill>
              </a:rPr>
              <a:t>4</a:t>
            </a:r>
          </a:p>
          <a:p>
            <a:pPr lvl="1">
              <a:tabLst>
                <a:tab pos="1255713" algn="l"/>
              </a:tabLst>
            </a:pPr>
            <a:r>
              <a:rPr lang="en-US" sz="1600" dirty="0" smtClean="0">
                <a:solidFill>
                  <a:srgbClr val="C00000"/>
                </a:solidFill>
              </a:rPr>
              <a:t>0.25	b-H</a:t>
            </a:r>
            <a:r>
              <a:rPr lang="en-US" sz="1600" baseline="-25000" dirty="0" smtClean="0">
                <a:solidFill>
                  <a:srgbClr val="C00000"/>
                </a:solidFill>
              </a:rPr>
              <a:t>2</a:t>
            </a:r>
            <a:r>
              <a:rPr lang="en-US" sz="1600" dirty="0" smtClean="0">
                <a:solidFill>
                  <a:srgbClr val="C00000"/>
                </a:solidFill>
              </a:rPr>
              <a:t>O, y-H</a:t>
            </a:r>
            <a:r>
              <a:rPr lang="en-US" sz="1600" baseline="-25000" dirty="0" smtClean="0">
                <a:solidFill>
                  <a:srgbClr val="C00000"/>
                </a:solidFill>
              </a:rPr>
              <a:t>2</a:t>
            </a:r>
            <a:r>
              <a:rPr lang="en-US" sz="1600" dirty="0" smtClean="0">
                <a:solidFill>
                  <a:srgbClr val="C00000"/>
                </a:solidFill>
              </a:rPr>
              <a:t>O</a:t>
            </a:r>
          </a:p>
          <a:p>
            <a:pPr lvl="1">
              <a:tabLst>
                <a:tab pos="1255713" algn="l"/>
              </a:tabLst>
            </a:pPr>
            <a:r>
              <a:rPr lang="en-US" sz="1600" dirty="0" smtClean="0">
                <a:solidFill>
                  <a:srgbClr val="C00000"/>
                </a:solidFill>
                <a:latin typeface="Symbol" pitchFamily="18" charset="2"/>
              </a:rPr>
              <a:t>D</a:t>
            </a:r>
            <a:r>
              <a:rPr lang="en-US" sz="1600" dirty="0" smtClean="0">
                <a:solidFill>
                  <a:srgbClr val="C00000"/>
                </a:solidFill>
              </a:rPr>
              <a:t>1.12	2 H</a:t>
            </a:r>
            <a:r>
              <a:rPr lang="en-US" sz="1600" baseline="-25000" dirty="0" smtClean="0">
                <a:solidFill>
                  <a:srgbClr val="C00000"/>
                </a:solidFill>
              </a:rPr>
              <a:t>3</a:t>
            </a:r>
            <a:r>
              <a:rPr lang="en-US" sz="1600" dirty="0" smtClean="0">
                <a:solidFill>
                  <a:srgbClr val="C00000"/>
                </a:solidFill>
              </a:rPr>
              <a:t>PO</a:t>
            </a:r>
            <a:r>
              <a:rPr lang="en-US" sz="1600" baseline="-25000" dirty="0" smtClean="0">
                <a:solidFill>
                  <a:srgbClr val="C00000"/>
                </a:solidFill>
              </a:rPr>
              <a:t>4</a:t>
            </a:r>
            <a:r>
              <a:rPr lang="en-US" sz="1600" dirty="0" smtClean="0">
                <a:solidFill>
                  <a:srgbClr val="C00000"/>
                </a:solidFill>
              </a:rPr>
              <a:t> loss </a:t>
            </a:r>
            <a:r>
              <a:rPr lang="en-US" sz="1600" dirty="0" err="1" smtClean="0">
                <a:solidFill>
                  <a:srgbClr val="C00000"/>
                </a:solidFill>
              </a:rPr>
              <a:t>vs</a:t>
            </a:r>
            <a:r>
              <a:rPr lang="en-US" sz="1600" dirty="0" smtClean="0">
                <a:solidFill>
                  <a:srgbClr val="C00000"/>
                </a:solidFill>
              </a:rPr>
              <a:t> 2 H</a:t>
            </a:r>
            <a:r>
              <a:rPr lang="en-US" sz="1600" baseline="-25000" dirty="0" smtClean="0">
                <a:solidFill>
                  <a:srgbClr val="C00000"/>
                </a:solidFill>
              </a:rPr>
              <a:t>2</a:t>
            </a:r>
            <a:r>
              <a:rPr lang="en-US" sz="1600" dirty="0" smtClean="0">
                <a:solidFill>
                  <a:srgbClr val="C00000"/>
                </a:solidFill>
              </a:rPr>
              <a:t>O loss</a:t>
            </a:r>
          </a:p>
        </p:txBody>
      </p:sp>
    </p:spTree>
    <p:extLst>
      <p:ext uri="{BB962C8B-B14F-4D97-AF65-F5344CB8AC3E}">
        <p14:creationId xmlns:p14="http://schemas.microsoft.com/office/powerpoint/2010/main" val="804553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Phosphosite</a:t>
            </a:r>
            <a:r>
              <a:rPr lang="en-US" dirty="0"/>
              <a:t> Localization Scoring - </a:t>
            </a:r>
            <a:r>
              <a:rPr lang="en-US" dirty="0" err="1"/>
              <a:t>Ascore</a:t>
            </a:r>
            <a:r>
              <a:rPr lang="en-US" dirty="0"/>
              <a:t> </a:t>
            </a:r>
          </a:p>
        </p:txBody>
      </p:sp>
      <p:sp>
        <p:nvSpPr>
          <p:cNvPr id="13" name="Slide Number Placeholder 2"/>
          <p:cNvSpPr>
            <a:spLocks noGrp="1"/>
          </p:cNvSpPr>
          <p:nvPr>
            <p:ph type="sldNum" sz="quarter" idx="11"/>
          </p:nvPr>
        </p:nvSpPr>
        <p:spPr/>
        <p:txBody>
          <a:bodyPr/>
          <a:lstStyle/>
          <a:p>
            <a:fld id="{D8211578-3821-42EC-84C9-8245E5B7D0E0}" type="slidenum">
              <a:rPr lang="en-US"/>
              <a:pPr/>
              <a:t>13</a:t>
            </a:fld>
            <a:endParaRPr lang="en-US"/>
          </a:p>
        </p:txBody>
      </p:sp>
      <p:sp>
        <p:nvSpPr>
          <p:cNvPr id="462850" name="Text Box 2"/>
          <p:cNvSpPr txBox="1">
            <a:spLocks noChangeArrowheads="1"/>
          </p:cNvSpPr>
          <p:nvPr/>
        </p:nvSpPr>
        <p:spPr bwMode="auto">
          <a:xfrm>
            <a:off x="6394450" y="6022975"/>
            <a:ext cx="2060575" cy="336550"/>
          </a:xfrm>
          <a:prstGeom prst="rect">
            <a:avLst/>
          </a:prstGeom>
          <a:noFill/>
          <a:ln w="9525">
            <a:noFill/>
            <a:miter lim="800000"/>
            <a:headEnd/>
            <a:tailEnd/>
          </a:ln>
          <a:effectLst/>
        </p:spPr>
        <p:txBody>
          <a:bodyPr wrap="none">
            <a:spAutoFit/>
          </a:bodyPr>
          <a:lstStyle/>
          <a:p>
            <a:r>
              <a:rPr lang="en-US" sz="800" b="1"/>
              <a:t>http://ascore.med.harvard.edu/</a:t>
            </a:r>
          </a:p>
          <a:p>
            <a:r>
              <a:rPr lang="en-US" sz="800"/>
              <a:t>Supports Sequest results only, Linux only</a:t>
            </a:r>
          </a:p>
        </p:txBody>
      </p:sp>
      <p:sp>
        <p:nvSpPr>
          <p:cNvPr id="462851" name="Text Box 3"/>
          <p:cNvSpPr txBox="1">
            <a:spLocks noChangeArrowheads="1"/>
          </p:cNvSpPr>
          <p:nvPr/>
        </p:nvSpPr>
        <p:spPr bwMode="auto">
          <a:xfrm>
            <a:off x="190500" y="6162675"/>
            <a:ext cx="5530850" cy="244475"/>
          </a:xfrm>
          <a:prstGeom prst="rect">
            <a:avLst/>
          </a:prstGeom>
          <a:noFill/>
          <a:ln w="9525">
            <a:noFill/>
            <a:miter lim="800000"/>
            <a:headEnd/>
            <a:tailEnd/>
          </a:ln>
          <a:effectLst/>
        </p:spPr>
        <p:txBody>
          <a:bodyPr>
            <a:spAutoFit/>
          </a:bodyPr>
          <a:lstStyle/>
          <a:p>
            <a:r>
              <a:rPr lang="en-US" sz="1000" b="1"/>
              <a:t>Beausoleil SA, Villen J, Gerber SA, Rush J, Gygi SP (2006) </a:t>
            </a:r>
            <a:r>
              <a:rPr lang="en-US" sz="1000" b="1" i="1"/>
              <a:t>Nat Biotechnol </a:t>
            </a:r>
            <a:r>
              <a:rPr lang="en-US" sz="1000" b="1"/>
              <a:t>24:1285–1292.</a:t>
            </a:r>
          </a:p>
        </p:txBody>
      </p:sp>
      <p:pic>
        <p:nvPicPr>
          <p:cNvPr id="462852" name="Picture 4"/>
          <p:cNvPicPr>
            <a:picLocks noChangeAspect="1" noChangeArrowheads="1"/>
          </p:cNvPicPr>
          <p:nvPr/>
        </p:nvPicPr>
        <p:blipFill>
          <a:blip r:embed="rId3" cstate="print"/>
          <a:srcRect/>
          <a:stretch>
            <a:fillRect/>
          </a:stretch>
        </p:blipFill>
        <p:spPr bwMode="auto">
          <a:xfrm>
            <a:off x="5535613" y="892175"/>
            <a:ext cx="3455987" cy="4973638"/>
          </a:xfrm>
          <a:prstGeom prst="rect">
            <a:avLst/>
          </a:prstGeom>
          <a:noFill/>
          <a:ln w="9525">
            <a:noFill/>
            <a:miter lim="800000"/>
            <a:headEnd/>
            <a:tailEnd/>
          </a:ln>
          <a:effectLst/>
        </p:spPr>
      </p:pic>
      <p:grpSp>
        <p:nvGrpSpPr>
          <p:cNvPr id="462853" name="Group 5"/>
          <p:cNvGrpSpPr>
            <a:grpSpLocks/>
          </p:cNvGrpSpPr>
          <p:nvPr/>
        </p:nvGrpSpPr>
        <p:grpSpPr bwMode="auto">
          <a:xfrm>
            <a:off x="149225" y="892175"/>
            <a:ext cx="4176713" cy="4614863"/>
            <a:chOff x="94" y="598"/>
            <a:chExt cx="2631" cy="2907"/>
          </a:xfrm>
        </p:grpSpPr>
        <p:pic>
          <p:nvPicPr>
            <p:cNvPr id="462854" name="Picture 6"/>
            <p:cNvPicPr>
              <a:picLocks noChangeAspect="1" noChangeArrowheads="1"/>
            </p:cNvPicPr>
            <p:nvPr/>
          </p:nvPicPr>
          <p:blipFill>
            <a:blip r:embed="rId4" cstate="print"/>
            <a:srcRect/>
            <a:stretch>
              <a:fillRect/>
            </a:stretch>
          </p:blipFill>
          <p:spPr bwMode="auto">
            <a:xfrm>
              <a:off x="94" y="995"/>
              <a:ext cx="2631" cy="2510"/>
            </a:xfrm>
            <a:prstGeom prst="rect">
              <a:avLst/>
            </a:prstGeom>
            <a:noFill/>
            <a:ln w="9525">
              <a:noFill/>
              <a:miter lim="800000"/>
              <a:headEnd/>
              <a:tailEnd/>
            </a:ln>
            <a:effectLst/>
          </p:spPr>
        </p:pic>
        <p:pic>
          <p:nvPicPr>
            <p:cNvPr id="462855" name="Picture 7"/>
            <p:cNvPicPr>
              <a:picLocks noChangeAspect="1" noChangeArrowheads="1"/>
            </p:cNvPicPr>
            <p:nvPr/>
          </p:nvPicPr>
          <p:blipFill>
            <a:blip r:embed="rId5" cstate="print"/>
            <a:srcRect/>
            <a:stretch>
              <a:fillRect/>
            </a:stretch>
          </p:blipFill>
          <p:spPr bwMode="auto">
            <a:xfrm>
              <a:off x="174" y="598"/>
              <a:ext cx="1848" cy="374"/>
            </a:xfrm>
            <a:prstGeom prst="rect">
              <a:avLst/>
            </a:prstGeom>
            <a:noFill/>
            <a:ln w="9525">
              <a:noFill/>
              <a:miter lim="800000"/>
              <a:headEnd/>
              <a:tailEnd/>
            </a:ln>
            <a:effectLst/>
          </p:spPr>
        </p:pic>
      </p:grpSp>
      <p:sp>
        <p:nvSpPr>
          <p:cNvPr id="462857" name="Text Box 9"/>
          <p:cNvSpPr txBox="1">
            <a:spLocks noChangeArrowheads="1"/>
          </p:cNvSpPr>
          <p:nvPr/>
        </p:nvSpPr>
        <p:spPr bwMode="auto">
          <a:xfrm>
            <a:off x="2916238" y="2833688"/>
            <a:ext cx="320675" cy="376237"/>
          </a:xfrm>
          <a:prstGeom prst="rect">
            <a:avLst/>
          </a:prstGeom>
          <a:noFill/>
          <a:ln w="9525">
            <a:solidFill>
              <a:srgbClr val="009900"/>
            </a:solidFill>
            <a:miter lim="800000"/>
            <a:headEnd/>
            <a:tailEnd/>
          </a:ln>
          <a:effectLst/>
        </p:spPr>
        <p:txBody>
          <a:bodyPr wrap="none">
            <a:spAutoFit/>
          </a:bodyPr>
          <a:lstStyle/>
          <a:p>
            <a:r>
              <a:rPr lang="en-US">
                <a:solidFill>
                  <a:srgbClr val="009900"/>
                </a:solidFill>
              </a:rPr>
              <a:t>7</a:t>
            </a:r>
          </a:p>
        </p:txBody>
      </p:sp>
      <p:sp>
        <p:nvSpPr>
          <p:cNvPr id="462859" name="Text Box 11"/>
          <p:cNvSpPr txBox="1">
            <a:spLocks noChangeArrowheads="1"/>
          </p:cNvSpPr>
          <p:nvPr/>
        </p:nvSpPr>
        <p:spPr bwMode="auto">
          <a:xfrm>
            <a:off x="2520950" y="4510088"/>
            <a:ext cx="528638" cy="304800"/>
          </a:xfrm>
          <a:prstGeom prst="rect">
            <a:avLst/>
          </a:prstGeom>
          <a:noFill/>
          <a:ln w="9525">
            <a:noFill/>
            <a:miter lim="800000"/>
            <a:headEnd/>
            <a:tailEnd/>
          </a:ln>
          <a:effectLst/>
        </p:spPr>
        <p:txBody>
          <a:bodyPr wrap="none">
            <a:spAutoFit/>
          </a:bodyPr>
          <a:lstStyle/>
          <a:p>
            <a:r>
              <a:rPr lang="en-US" sz="1400">
                <a:solidFill>
                  <a:srgbClr val="009900"/>
                </a:solidFill>
              </a:rPr>
              <a:t>0.07</a:t>
            </a:r>
          </a:p>
        </p:txBody>
      </p:sp>
      <p:sp>
        <p:nvSpPr>
          <p:cNvPr id="462860" name="Text Box 12"/>
          <p:cNvSpPr txBox="1">
            <a:spLocks noChangeArrowheads="1"/>
          </p:cNvSpPr>
          <p:nvPr/>
        </p:nvSpPr>
        <p:spPr bwMode="auto">
          <a:xfrm>
            <a:off x="3524250" y="4510088"/>
            <a:ext cx="528638" cy="304800"/>
          </a:xfrm>
          <a:prstGeom prst="rect">
            <a:avLst/>
          </a:prstGeom>
          <a:noFill/>
          <a:ln w="9525">
            <a:noFill/>
            <a:miter lim="800000"/>
            <a:headEnd/>
            <a:tailEnd/>
          </a:ln>
          <a:effectLst/>
        </p:spPr>
        <p:txBody>
          <a:bodyPr wrap="none">
            <a:spAutoFit/>
          </a:bodyPr>
          <a:lstStyle/>
          <a:p>
            <a:r>
              <a:rPr lang="en-US" sz="1400">
                <a:solidFill>
                  <a:srgbClr val="009900"/>
                </a:solidFill>
              </a:rPr>
              <a:t>0.07</a:t>
            </a:r>
          </a:p>
        </p:txBody>
      </p:sp>
    </p:spTree>
    <p:extLst>
      <p:ext uri="{BB962C8B-B14F-4D97-AF65-F5344CB8AC3E}">
        <p14:creationId xmlns:p14="http://schemas.microsoft.com/office/powerpoint/2010/main" val="10742445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Phosphosite</a:t>
            </a:r>
            <a:r>
              <a:rPr lang="en-US" dirty="0"/>
              <a:t> </a:t>
            </a:r>
            <a:r>
              <a:rPr lang="en-US" dirty="0" smtClean="0"/>
              <a:t>Localization </a:t>
            </a:r>
            <a:r>
              <a:rPr lang="en-US" dirty="0"/>
              <a:t>in </a:t>
            </a:r>
            <a:r>
              <a:rPr lang="en-US" dirty="0" err="1" smtClean="0"/>
              <a:t>MaxQuant</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14</a:t>
            </a:fld>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24" t="11660" r="13792" b="11461"/>
          <a:stretch/>
        </p:blipFill>
        <p:spPr bwMode="auto">
          <a:xfrm>
            <a:off x="64671" y="742791"/>
            <a:ext cx="3987823" cy="318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83996" y="4563076"/>
            <a:ext cx="3629330" cy="1810656"/>
            <a:chOff x="5299229" y="1135755"/>
            <a:chExt cx="3629330" cy="1810656"/>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2502" t="69837" r="37972" b="8284"/>
            <a:stretch/>
          </p:blipFill>
          <p:spPr bwMode="auto">
            <a:xfrm>
              <a:off x="5299229" y="1452188"/>
              <a:ext cx="3629330" cy="1494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822900" y="1135755"/>
              <a:ext cx="2693366" cy="338554"/>
            </a:xfrm>
            <a:prstGeom prst="rect">
              <a:avLst/>
            </a:prstGeom>
            <a:noFill/>
          </p:spPr>
          <p:txBody>
            <a:bodyPr wrap="none" rtlCol="0">
              <a:spAutoFit/>
            </a:bodyPr>
            <a:lstStyle/>
            <a:p>
              <a:r>
                <a:rPr lang="en-US" sz="1600" b="1" dirty="0" smtClean="0"/>
                <a:t>Probability based scoring</a:t>
              </a:r>
              <a:endParaRPr lang="en-US" sz="1600" b="1" dirty="0"/>
            </a:p>
          </p:txBody>
        </p:sp>
      </p:grpSp>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882" t="15392" r="1465" b="6238"/>
          <a:stretch/>
        </p:blipFill>
        <p:spPr bwMode="auto">
          <a:xfrm>
            <a:off x="4595176" y="742791"/>
            <a:ext cx="4469610" cy="2702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3990459" y="5358069"/>
            <a:ext cx="4794871" cy="1015663"/>
          </a:xfrm>
          <a:prstGeom prst="rect">
            <a:avLst/>
          </a:prstGeom>
          <a:noFill/>
          <a:ln w="9525">
            <a:noFill/>
            <a:miter lim="800000"/>
            <a:headEnd/>
            <a:tailEnd/>
          </a:ln>
          <a:effectLst/>
        </p:spPr>
        <p:txBody>
          <a:bodyPr wrap="square">
            <a:spAutoFit/>
          </a:bodyPr>
          <a:lstStyle/>
          <a:p>
            <a:pPr marL="230188" indent="-230188"/>
            <a:r>
              <a:rPr lang="en-US" sz="1000" b="1" dirty="0"/>
              <a:t>Cox J, </a:t>
            </a:r>
            <a:r>
              <a:rPr lang="en-US" sz="1000" b="1" dirty="0" err="1" smtClean="0"/>
              <a:t>Neuhauser</a:t>
            </a:r>
            <a:r>
              <a:rPr lang="en-US" sz="1000" b="1" dirty="0" smtClean="0"/>
              <a:t> N, </a:t>
            </a:r>
            <a:r>
              <a:rPr lang="en-US" sz="1000" b="1" dirty="0" err="1" smtClean="0"/>
              <a:t>Michalski</a:t>
            </a:r>
            <a:r>
              <a:rPr lang="en-US" sz="1000" b="1" dirty="0" smtClean="0"/>
              <a:t> A, </a:t>
            </a:r>
            <a:r>
              <a:rPr lang="en-US" sz="1000" b="1" dirty="0" err="1" smtClean="0"/>
              <a:t>Scheltema</a:t>
            </a:r>
            <a:r>
              <a:rPr lang="en-US" sz="1000" b="1" dirty="0" smtClean="0"/>
              <a:t> RA, </a:t>
            </a:r>
            <a:r>
              <a:rPr lang="en-US" sz="1000" b="1" dirty="0"/>
              <a:t>Olsen JV</a:t>
            </a:r>
            <a:r>
              <a:rPr lang="en-US" sz="1000" b="1" dirty="0" smtClean="0"/>
              <a:t>, </a:t>
            </a:r>
            <a:r>
              <a:rPr lang="en-US" sz="1000" b="1" dirty="0"/>
              <a:t>Mann </a:t>
            </a:r>
            <a:r>
              <a:rPr lang="en-US" sz="1000" b="1" dirty="0" smtClean="0"/>
              <a:t>M. J </a:t>
            </a:r>
            <a:r>
              <a:rPr lang="en-US" sz="1000" b="1" dirty="0"/>
              <a:t>Proteome </a:t>
            </a:r>
            <a:r>
              <a:rPr lang="en-US" sz="1000" b="1" dirty="0" smtClean="0"/>
              <a:t>Res (2011</a:t>
            </a:r>
            <a:r>
              <a:rPr lang="en-US" sz="1000" b="1" dirty="0"/>
              <a:t>)</a:t>
            </a:r>
            <a:r>
              <a:rPr lang="en-US" sz="1000" b="1" dirty="0" smtClean="0"/>
              <a:t> </a:t>
            </a:r>
            <a:r>
              <a:rPr lang="en-US" sz="1000" b="1" dirty="0"/>
              <a:t>10, </a:t>
            </a:r>
            <a:r>
              <a:rPr lang="en-US" sz="1000" b="1" dirty="0" smtClean="0"/>
              <a:t>1794–1805.</a:t>
            </a:r>
          </a:p>
          <a:p>
            <a:pPr marL="230188" indent="-230188"/>
            <a:r>
              <a:rPr lang="en-US" sz="1000" b="1" dirty="0" smtClean="0"/>
              <a:t>Cox </a:t>
            </a:r>
            <a:r>
              <a:rPr lang="en-US" sz="1000" b="1" dirty="0"/>
              <a:t>J, Mann </a:t>
            </a:r>
            <a:r>
              <a:rPr lang="en-US" sz="1000" b="1" dirty="0" smtClean="0"/>
              <a:t>M. </a:t>
            </a:r>
            <a:r>
              <a:rPr lang="en-US" sz="1000" b="1" i="1" dirty="0"/>
              <a:t>Nature Biotechnology</a:t>
            </a:r>
            <a:r>
              <a:rPr lang="en-US" sz="1000" b="1" dirty="0"/>
              <a:t> </a:t>
            </a:r>
            <a:r>
              <a:rPr lang="en-US" sz="1000" b="1" dirty="0" smtClean="0"/>
              <a:t>(2008) 26, 1367-1372.</a:t>
            </a:r>
            <a:endParaRPr lang="en-US" sz="1000" b="1" dirty="0"/>
          </a:p>
          <a:p>
            <a:pPr marL="230188" indent="-230188"/>
            <a:r>
              <a:rPr lang="en-US" sz="1000" b="1" dirty="0" smtClean="0"/>
              <a:t>Olsen JV, </a:t>
            </a:r>
            <a:r>
              <a:rPr lang="en-US" sz="1000" b="1" dirty="0" err="1" smtClean="0"/>
              <a:t>Blagoev</a:t>
            </a:r>
            <a:r>
              <a:rPr lang="en-US" sz="1000" b="1" dirty="0" smtClean="0"/>
              <a:t> B</a:t>
            </a:r>
            <a:r>
              <a:rPr lang="en-US" sz="1000" b="1" dirty="0"/>
              <a:t>,</a:t>
            </a:r>
            <a:r>
              <a:rPr lang="en-US" sz="1000" b="1" dirty="0" smtClean="0"/>
              <a:t> </a:t>
            </a:r>
            <a:r>
              <a:rPr lang="en-US" sz="1000" b="1" dirty="0" err="1" smtClean="0"/>
              <a:t>Gnad</a:t>
            </a:r>
            <a:r>
              <a:rPr lang="en-US" sz="1000" b="1" dirty="0" smtClean="0"/>
              <a:t> F</a:t>
            </a:r>
            <a:r>
              <a:rPr lang="en-US" sz="1000" b="1" dirty="0"/>
              <a:t>,</a:t>
            </a:r>
            <a:r>
              <a:rPr lang="en-US" sz="1000" b="1" dirty="0" smtClean="0"/>
              <a:t> </a:t>
            </a:r>
            <a:r>
              <a:rPr lang="en-US" sz="1000" b="1" dirty="0" err="1" smtClean="0"/>
              <a:t>Macek</a:t>
            </a:r>
            <a:r>
              <a:rPr lang="en-US" sz="1000" b="1" dirty="0" smtClean="0"/>
              <a:t> B</a:t>
            </a:r>
            <a:r>
              <a:rPr lang="en-US" sz="1000" b="1" dirty="0"/>
              <a:t>,</a:t>
            </a:r>
            <a:r>
              <a:rPr lang="en-US" sz="1000" b="1" dirty="0" smtClean="0"/>
              <a:t> Kumar C, Mortensen P, Mann M. </a:t>
            </a:r>
            <a:r>
              <a:rPr lang="en-US" sz="1000" b="1" i="1" dirty="0"/>
              <a:t>Cell</a:t>
            </a:r>
            <a:r>
              <a:rPr lang="en-US" sz="1000" b="1" dirty="0"/>
              <a:t>  (2006</a:t>
            </a:r>
            <a:r>
              <a:rPr lang="en-US" sz="1000" b="1" dirty="0" smtClean="0"/>
              <a:t>) 127, </a:t>
            </a:r>
            <a:r>
              <a:rPr lang="en-US" sz="1000" b="1" dirty="0"/>
              <a:t>635–48.</a:t>
            </a:r>
          </a:p>
          <a:p>
            <a:pPr marL="230188" indent="-230188"/>
            <a:r>
              <a:rPr lang="en-US" sz="1000" b="1" dirty="0" smtClean="0"/>
              <a:t>Olsen JV</a:t>
            </a:r>
            <a:r>
              <a:rPr lang="en-US" sz="1000" b="1" dirty="0"/>
              <a:t>,</a:t>
            </a:r>
            <a:r>
              <a:rPr lang="en-US" sz="1000" b="1" dirty="0" smtClean="0"/>
              <a:t> Mann</a:t>
            </a:r>
            <a:r>
              <a:rPr lang="en-US" sz="1000" b="1" dirty="0"/>
              <a:t>, </a:t>
            </a:r>
            <a:r>
              <a:rPr lang="en-US" sz="1000" b="1" dirty="0" smtClean="0"/>
              <a:t>M. </a:t>
            </a:r>
            <a:r>
              <a:rPr lang="en-US" sz="1000" b="1" dirty="0" err="1" smtClean="0"/>
              <a:t>Proc</a:t>
            </a:r>
            <a:r>
              <a:rPr lang="en-US" sz="1000" b="1" dirty="0" smtClean="0"/>
              <a:t> </a:t>
            </a:r>
            <a:r>
              <a:rPr lang="en-US" sz="1000" b="1" dirty="0" err="1" smtClean="0"/>
              <a:t>Natl</a:t>
            </a:r>
            <a:r>
              <a:rPr lang="en-US" sz="1000" b="1" dirty="0" smtClean="0"/>
              <a:t> </a:t>
            </a:r>
            <a:r>
              <a:rPr lang="en-US" sz="1000" b="1" dirty="0" err="1" smtClean="0"/>
              <a:t>Acad</a:t>
            </a:r>
            <a:r>
              <a:rPr lang="en-US" sz="1000" b="1" dirty="0" smtClean="0"/>
              <a:t> </a:t>
            </a:r>
            <a:r>
              <a:rPr lang="en-US" sz="1000" b="1" dirty="0" err="1" smtClean="0"/>
              <a:t>Sci</a:t>
            </a:r>
            <a:r>
              <a:rPr lang="en-US" sz="1000" b="1" dirty="0" smtClean="0"/>
              <a:t> </a:t>
            </a:r>
            <a:r>
              <a:rPr lang="en-US" sz="1000" b="1" dirty="0"/>
              <a:t>USA. (2004) 101, 13417–13422.</a:t>
            </a:r>
          </a:p>
        </p:txBody>
      </p:sp>
      <p:sp>
        <p:nvSpPr>
          <p:cNvPr id="11" name="TextBox 10"/>
          <p:cNvSpPr txBox="1"/>
          <p:nvPr/>
        </p:nvSpPr>
        <p:spPr>
          <a:xfrm>
            <a:off x="4818394" y="4578464"/>
            <a:ext cx="3139001" cy="584775"/>
          </a:xfrm>
          <a:prstGeom prst="rect">
            <a:avLst/>
          </a:prstGeom>
          <a:noFill/>
        </p:spPr>
        <p:txBody>
          <a:bodyPr wrap="none" rtlCol="0">
            <a:spAutoFit/>
          </a:bodyPr>
          <a:lstStyle/>
          <a:p>
            <a:pPr algn="ctr"/>
            <a:r>
              <a:rPr lang="en-US" sz="1600" dirty="0" smtClean="0">
                <a:solidFill>
                  <a:srgbClr val="C00000"/>
                </a:solidFill>
              </a:rPr>
              <a:t>Matching mass tolerance in ppm</a:t>
            </a:r>
          </a:p>
          <a:p>
            <a:pPr algn="ctr"/>
            <a:r>
              <a:rPr lang="en-US" sz="1600" dirty="0">
                <a:solidFill>
                  <a:srgbClr val="C00000"/>
                </a:solidFill>
              </a:rPr>
              <a:t>b</a:t>
            </a:r>
            <a:r>
              <a:rPr lang="en-US" sz="1600" dirty="0" smtClean="0">
                <a:solidFill>
                  <a:srgbClr val="C00000"/>
                </a:solidFill>
              </a:rPr>
              <a:t>ut scoring uses +/-0.5Da</a:t>
            </a:r>
            <a:endParaRPr lang="en-US" sz="1600" dirty="0">
              <a:solidFill>
                <a:srgbClr val="C00000"/>
              </a:solidFill>
            </a:endParaRPr>
          </a:p>
        </p:txBody>
      </p:sp>
    </p:spTree>
    <p:extLst>
      <p:ext uri="{BB962C8B-B14F-4D97-AF65-F5344CB8AC3E}">
        <p14:creationId xmlns:p14="http://schemas.microsoft.com/office/powerpoint/2010/main" val="19425437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ECD5723A-201C-4739-8FD5-67D75012799A}" type="slidenum">
              <a:rPr lang="en-US"/>
              <a:pPr/>
              <a:t>15</a:t>
            </a:fld>
            <a:endParaRPr lang="en-US"/>
          </a:p>
        </p:txBody>
      </p:sp>
      <p:sp>
        <p:nvSpPr>
          <p:cNvPr id="466946" name="Rectangle 2"/>
          <p:cNvSpPr>
            <a:spLocks noGrp="1" noChangeArrowheads="1"/>
          </p:cNvSpPr>
          <p:nvPr>
            <p:ph type="title"/>
          </p:nvPr>
        </p:nvSpPr>
        <p:spPr>
          <a:xfrm>
            <a:off x="134938" y="127000"/>
            <a:ext cx="8840787" cy="358775"/>
          </a:xfrm>
        </p:spPr>
        <p:txBody>
          <a:bodyPr/>
          <a:lstStyle/>
          <a:p>
            <a:r>
              <a:rPr lang="en-US"/>
              <a:t>True Probability or Just Effective Scores?</a:t>
            </a:r>
          </a:p>
        </p:txBody>
      </p:sp>
      <p:sp>
        <p:nvSpPr>
          <p:cNvPr id="466947" name="Text Box 3"/>
          <p:cNvSpPr txBox="1">
            <a:spLocks noChangeArrowheads="1"/>
          </p:cNvSpPr>
          <p:nvPr/>
        </p:nvSpPr>
        <p:spPr bwMode="auto">
          <a:xfrm>
            <a:off x="209550" y="1516063"/>
            <a:ext cx="8791702" cy="3477875"/>
          </a:xfrm>
          <a:prstGeom prst="rect">
            <a:avLst/>
          </a:prstGeom>
          <a:noFill/>
          <a:ln w="9525">
            <a:noFill/>
            <a:miter lim="800000"/>
            <a:headEnd/>
            <a:tailEnd/>
          </a:ln>
          <a:effectLst/>
        </p:spPr>
        <p:txBody>
          <a:bodyPr wrap="none">
            <a:spAutoFit/>
          </a:bodyPr>
          <a:lstStyle/>
          <a:p>
            <a:r>
              <a:rPr lang="en-US" sz="2000" dirty="0"/>
              <a:t> </a:t>
            </a:r>
            <a:r>
              <a:rPr lang="en-US" sz="2000" dirty="0">
                <a:solidFill>
                  <a:srgbClr val="336699"/>
                </a:solidFill>
              </a:rPr>
              <a:t>Peak selection assumptions</a:t>
            </a:r>
          </a:p>
          <a:p>
            <a:pPr lvl="1">
              <a:buFontTx/>
              <a:buChar char="•"/>
            </a:pPr>
            <a:r>
              <a:rPr lang="en-US" sz="2000" dirty="0"/>
              <a:t> All regions of spectrum equally likely</a:t>
            </a:r>
          </a:p>
          <a:p>
            <a:pPr lvl="2">
              <a:buFontTx/>
              <a:buChar char="•"/>
            </a:pPr>
            <a:r>
              <a:rPr lang="en-US" sz="2000" dirty="0"/>
              <a:t> multiply charged fragments below precursor</a:t>
            </a:r>
          </a:p>
          <a:p>
            <a:pPr lvl="2">
              <a:buFontTx/>
              <a:buChar char="•"/>
            </a:pPr>
            <a:r>
              <a:rPr lang="en-US" sz="2000" dirty="0"/>
              <a:t> some 100-300 m/z values not possible, </a:t>
            </a:r>
            <a:r>
              <a:rPr lang="en-US" sz="2000" dirty="0" err="1"/>
              <a:t>dipeptide</a:t>
            </a:r>
            <a:r>
              <a:rPr lang="en-US" sz="2000" dirty="0"/>
              <a:t> AA </a:t>
            </a:r>
            <a:r>
              <a:rPr lang="en-US" sz="2000" dirty="0" smtClean="0"/>
              <a:t>combinations</a:t>
            </a:r>
          </a:p>
          <a:p>
            <a:pPr lvl="2">
              <a:buFontTx/>
              <a:buChar char="•"/>
            </a:pPr>
            <a:r>
              <a:rPr lang="en-US" sz="2000" dirty="0" smtClean="0"/>
              <a:t> tolerance in </a:t>
            </a:r>
            <a:r>
              <a:rPr lang="en-US" sz="2000" dirty="0" err="1" smtClean="0"/>
              <a:t>Da</a:t>
            </a:r>
            <a:r>
              <a:rPr lang="en-US" sz="2000" dirty="0" smtClean="0"/>
              <a:t>, not </a:t>
            </a:r>
            <a:r>
              <a:rPr lang="en-US" sz="2000" dirty="0" err="1" smtClean="0"/>
              <a:t>ppm</a:t>
            </a:r>
            <a:endParaRPr lang="en-US" sz="2000" dirty="0"/>
          </a:p>
          <a:p>
            <a:pPr lvl="1">
              <a:buFontTx/>
              <a:buChar char="•"/>
            </a:pPr>
            <a:r>
              <a:rPr lang="en-US" sz="2000" dirty="0"/>
              <a:t> Tall and short peak intensities equally diagnostic</a:t>
            </a:r>
          </a:p>
          <a:p>
            <a:pPr lvl="1"/>
            <a:endParaRPr lang="en-US" sz="2000" dirty="0"/>
          </a:p>
          <a:p>
            <a:r>
              <a:rPr lang="en-US" sz="2000" dirty="0">
                <a:solidFill>
                  <a:srgbClr val="336699"/>
                </a:solidFill>
              </a:rPr>
              <a:t> Fragment ion type assumptions</a:t>
            </a:r>
          </a:p>
          <a:p>
            <a:pPr lvl="1">
              <a:buFontTx/>
              <a:buChar char="•"/>
            </a:pPr>
            <a:r>
              <a:rPr lang="en-US" sz="2000" dirty="0"/>
              <a:t> All ion types equally probable</a:t>
            </a:r>
          </a:p>
          <a:p>
            <a:pPr lvl="1">
              <a:buFontTx/>
              <a:buChar char="•"/>
            </a:pPr>
            <a:r>
              <a:rPr lang="en-US" sz="2000" dirty="0"/>
              <a:t> Neutral losses ignored, y-H</a:t>
            </a:r>
            <a:r>
              <a:rPr lang="en-US" sz="2000" baseline="-25000" dirty="0"/>
              <a:t>3</a:t>
            </a:r>
            <a:r>
              <a:rPr lang="en-US" sz="2000" dirty="0"/>
              <a:t>P0</a:t>
            </a:r>
            <a:r>
              <a:rPr lang="en-US" sz="2000" baseline="-25000" dirty="0"/>
              <a:t>4</a:t>
            </a:r>
            <a:r>
              <a:rPr lang="en-US" sz="2000" dirty="0"/>
              <a:t>, y-H</a:t>
            </a:r>
            <a:r>
              <a:rPr lang="en-US" sz="2000" baseline="-25000" dirty="0"/>
              <a:t>2</a:t>
            </a:r>
            <a:r>
              <a:rPr lang="en-US" sz="2000" dirty="0"/>
              <a:t>O </a:t>
            </a:r>
          </a:p>
          <a:p>
            <a:pPr lvl="1">
              <a:buFontTx/>
              <a:buChar char="•"/>
            </a:pPr>
            <a:endParaRPr lang="en-US" sz="2000" dirty="0"/>
          </a:p>
        </p:txBody>
      </p:sp>
    </p:spTree>
    <p:extLst>
      <p:ext uri="{BB962C8B-B14F-4D97-AF65-F5344CB8AC3E}">
        <p14:creationId xmlns:p14="http://schemas.microsoft.com/office/powerpoint/2010/main" val="32715263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Phosphosite</a:t>
            </a:r>
            <a:r>
              <a:rPr lang="en-US" dirty="0"/>
              <a:t> Localization Scoring - </a:t>
            </a:r>
            <a:r>
              <a:rPr lang="en-US" dirty="0" err="1"/>
              <a:t>PhosphoRS</a:t>
            </a:r>
            <a:r>
              <a:rPr lang="en-US" dirty="0"/>
              <a:t> </a:t>
            </a:r>
          </a:p>
        </p:txBody>
      </p:sp>
      <p:sp>
        <p:nvSpPr>
          <p:cNvPr id="3" name="Slide Number Placeholder 2"/>
          <p:cNvSpPr>
            <a:spLocks noGrp="1"/>
          </p:cNvSpPr>
          <p:nvPr>
            <p:ph type="sldNum" sz="quarter" idx="11"/>
          </p:nvPr>
        </p:nvSpPr>
        <p:spPr/>
        <p:txBody>
          <a:bodyPr/>
          <a:lstStyle/>
          <a:p>
            <a:fld id="{11C81EBA-1499-4125-ADEE-D3B7B3AD663E}" type="slidenum">
              <a:rPr lang="en-US" smtClean="0"/>
              <a:pPr/>
              <a:t>16</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57150" y="923925"/>
            <a:ext cx="4240244" cy="51455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981826" y="671513"/>
            <a:ext cx="2093405" cy="5302663"/>
          </a:xfrm>
          <a:prstGeom prst="rect">
            <a:avLst/>
          </a:prstGeom>
          <a:noFill/>
          <a:ln w="9525">
            <a:noFill/>
            <a:miter lim="800000"/>
            <a:headEnd/>
            <a:tailEnd/>
          </a:ln>
        </p:spPr>
      </p:pic>
      <p:sp>
        <p:nvSpPr>
          <p:cNvPr id="6" name="Text Box 3"/>
          <p:cNvSpPr txBox="1">
            <a:spLocks noChangeArrowheads="1"/>
          </p:cNvSpPr>
          <p:nvPr/>
        </p:nvSpPr>
        <p:spPr bwMode="auto">
          <a:xfrm>
            <a:off x="95249" y="6124575"/>
            <a:ext cx="7991476" cy="246221"/>
          </a:xfrm>
          <a:prstGeom prst="rect">
            <a:avLst/>
          </a:prstGeom>
          <a:noFill/>
          <a:ln w="9525">
            <a:noFill/>
            <a:miter lim="800000"/>
            <a:headEnd/>
            <a:tailEnd/>
          </a:ln>
          <a:effectLst/>
        </p:spPr>
        <p:txBody>
          <a:bodyPr wrap="square">
            <a:spAutoFit/>
          </a:bodyPr>
          <a:lstStyle/>
          <a:p>
            <a:r>
              <a:rPr lang="en-US" sz="1000" b="1" dirty="0" err="1" smtClean="0"/>
              <a:t>Taus</a:t>
            </a:r>
            <a:r>
              <a:rPr lang="en-US" sz="1000" b="1" dirty="0" smtClean="0"/>
              <a:t>, T., Kocher, T., </a:t>
            </a:r>
            <a:r>
              <a:rPr lang="en-US" sz="1000" b="1" dirty="0" err="1" smtClean="0"/>
              <a:t>Pichler</a:t>
            </a:r>
            <a:r>
              <a:rPr lang="en-US" sz="1000" b="1" dirty="0" smtClean="0"/>
              <a:t>, P., </a:t>
            </a:r>
            <a:r>
              <a:rPr lang="en-US" sz="1000" b="1" dirty="0" err="1" smtClean="0"/>
              <a:t>Paschke</a:t>
            </a:r>
            <a:r>
              <a:rPr lang="en-US" sz="1000" b="1" dirty="0" smtClean="0"/>
              <a:t>, C., Schmidt, A., </a:t>
            </a:r>
            <a:r>
              <a:rPr lang="en-US" sz="1000" b="1" dirty="0" err="1" smtClean="0"/>
              <a:t>Henrich</a:t>
            </a:r>
            <a:r>
              <a:rPr lang="en-US" sz="1000" b="1" dirty="0" smtClean="0"/>
              <a:t>, C., and </a:t>
            </a:r>
            <a:r>
              <a:rPr lang="en-US" sz="1000" b="1" dirty="0" err="1" smtClean="0"/>
              <a:t>Mechtler</a:t>
            </a:r>
            <a:r>
              <a:rPr lang="en-US" sz="1000" b="1" dirty="0" smtClean="0"/>
              <a:t>, K. (2011) </a:t>
            </a:r>
            <a:r>
              <a:rPr lang="en-US" sz="1000" b="1" i="1" dirty="0" smtClean="0"/>
              <a:t>J Proteome Res. 10(12): 5354-62</a:t>
            </a:r>
            <a:r>
              <a:rPr lang="en-US" sz="1000" b="1" dirty="0" smtClean="0"/>
              <a:t>.</a:t>
            </a:r>
            <a:endParaRPr lang="en-US" sz="1000" b="1" dirty="0"/>
          </a:p>
        </p:txBody>
      </p:sp>
      <p:sp>
        <p:nvSpPr>
          <p:cNvPr id="9" name="TextBox 8"/>
          <p:cNvSpPr txBox="1"/>
          <p:nvPr/>
        </p:nvSpPr>
        <p:spPr>
          <a:xfrm>
            <a:off x="4305300" y="3705225"/>
            <a:ext cx="2467342" cy="646331"/>
          </a:xfrm>
          <a:prstGeom prst="rect">
            <a:avLst/>
          </a:prstGeom>
          <a:noFill/>
          <a:ln>
            <a:solidFill>
              <a:srgbClr val="C00000"/>
            </a:solidFill>
          </a:ln>
        </p:spPr>
        <p:txBody>
          <a:bodyPr wrap="none" rtlCol="0">
            <a:spAutoFit/>
          </a:bodyPr>
          <a:lstStyle/>
          <a:p>
            <a:r>
              <a:rPr lang="en-US" sz="1200" b="1" dirty="0" smtClean="0">
                <a:solidFill>
                  <a:srgbClr val="C00000"/>
                </a:solidFill>
              </a:rPr>
              <a:t>N: total # of extracted peaks</a:t>
            </a:r>
          </a:p>
          <a:p>
            <a:r>
              <a:rPr lang="en-US" sz="1200" b="1" dirty="0" smtClean="0">
                <a:solidFill>
                  <a:srgbClr val="C00000"/>
                </a:solidFill>
              </a:rPr>
              <a:t>d: fragment ion mass tolerance</a:t>
            </a:r>
          </a:p>
          <a:p>
            <a:r>
              <a:rPr lang="en-US" sz="1200" b="1" dirty="0" smtClean="0">
                <a:solidFill>
                  <a:srgbClr val="C00000"/>
                </a:solidFill>
              </a:rPr>
              <a:t>w: full mass range of spectrum</a:t>
            </a:r>
            <a:endParaRPr lang="en-US" sz="1200" b="1" dirty="0">
              <a:solidFill>
                <a:srgbClr val="C00000"/>
              </a:solidFill>
            </a:endParaRPr>
          </a:p>
        </p:txBody>
      </p:sp>
      <p:sp>
        <p:nvSpPr>
          <p:cNvPr id="10" name="TextBox 9"/>
          <p:cNvSpPr txBox="1"/>
          <p:nvPr/>
        </p:nvSpPr>
        <p:spPr>
          <a:xfrm>
            <a:off x="4481696" y="5210175"/>
            <a:ext cx="2114550" cy="646331"/>
          </a:xfrm>
          <a:prstGeom prst="rect">
            <a:avLst/>
          </a:prstGeom>
          <a:noFill/>
          <a:ln>
            <a:solidFill>
              <a:srgbClr val="C00000"/>
            </a:solidFill>
          </a:ln>
        </p:spPr>
        <p:txBody>
          <a:bodyPr wrap="square" rtlCol="0">
            <a:spAutoFit/>
          </a:bodyPr>
          <a:lstStyle/>
          <a:p>
            <a:pPr algn="ctr"/>
            <a:r>
              <a:rPr lang="en-US" sz="1200" b="1" dirty="0" smtClean="0">
                <a:solidFill>
                  <a:srgbClr val="C00000"/>
                </a:solidFill>
              </a:rPr>
              <a:t>Score </a:t>
            </a:r>
            <a:r>
              <a:rPr lang="en-US" sz="1200" b="1" dirty="0" smtClean="0">
                <a:solidFill>
                  <a:srgbClr val="C00000"/>
                </a:solidFill>
              </a:rPr>
              <a:t>ions at all AA positions, </a:t>
            </a:r>
            <a:r>
              <a:rPr lang="en-US" sz="1200" b="1" dirty="0" smtClean="0">
                <a:solidFill>
                  <a:srgbClr val="C00000"/>
                </a:solidFill>
              </a:rPr>
              <a:t>not just site determining </a:t>
            </a:r>
            <a:r>
              <a:rPr lang="en-US" sz="1200" b="1" dirty="0" smtClean="0">
                <a:solidFill>
                  <a:srgbClr val="C00000"/>
                </a:solidFill>
              </a:rPr>
              <a:t>one.</a:t>
            </a:r>
            <a:endParaRPr lang="en-US" sz="1200" b="1" dirty="0">
              <a:solidFill>
                <a:srgbClr val="C00000"/>
              </a:solidFill>
            </a:endParaRPr>
          </a:p>
        </p:txBody>
      </p:sp>
      <p:sp>
        <p:nvSpPr>
          <p:cNvPr id="11" name="TextBox 10"/>
          <p:cNvSpPr txBox="1"/>
          <p:nvPr/>
        </p:nvSpPr>
        <p:spPr>
          <a:xfrm>
            <a:off x="4783011" y="2054380"/>
            <a:ext cx="1511920" cy="1015663"/>
          </a:xfrm>
          <a:prstGeom prst="rect">
            <a:avLst/>
          </a:prstGeom>
          <a:noFill/>
          <a:ln>
            <a:solidFill>
              <a:srgbClr val="006699"/>
            </a:solidFill>
          </a:ln>
        </p:spPr>
        <p:txBody>
          <a:bodyPr wrap="square" rtlCol="0">
            <a:spAutoFit/>
          </a:bodyPr>
          <a:lstStyle/>
          <a:p>
            <a:r>
              <a:rPr lang="en-US" sz="1200" b="1" dirty="0" smtClean="0">
                <a:solidFill>
                  <a:srgbClr val="006699"/>
                </a:solidFill>
              </a:rPr>
              <a:t>Ion types</a:t>
            </a:r>
          </a:p>
          <a:p>
            <a:pPr marL="628650" lvl="1" indent="-171450">
              <a:buFont typeface="Arial" pitchFamily="34" charset="0"/>
              <a:buChar char="•"/>
            </a:pPr>
            <a:r>
              <a:rPr lang="en-US" sz="1200" b="1" dirty="0" smtClean="0">
                <a:solidFill>
                  <a:srgbClr val="006699"/>
                </a:solidFill>
              </a:rPr>
              <a:t>b/y </a:t>
            </a:r>
          </a:p>
          <a:p>
            <a:pPr>
              <a:tabLst>
                <a:tab pos="230188" algn="l"/>
              </a:tabLst>
            </a:pPr>
            <a:r>
              <a:rPr lang="en-US" sz="1200" b="1" dirty="0" smtClean="0">
                <a:solidFill>
                  <a:srgbClr val="006699"/>
                </a:solidFill>
              </a:rPr>
              <a:t>	HCD-add </a:t>
            </a:r>
          </a:p>
          <a:p>
            <a:pPr marL="628650" lvl="1" indent="-171450">
              <a:buFont typeface="Arial" pitchFamily="34" charset="0"/>
              <a:buChar char="•"/>
              <a:tabLst>
                <a:tab pos="230188" algn="l"/>
              </a:tabLst>
            </a:pPr>
            <a:r>
              <a:rPr lang="en-US" sz="1200" b="1" dirty="0" smtClean="0">
                <a:solidFill>
                  <a:srgbClr val="006699"/>
                </a:solidFill>
              </a:rPr>
              <a:t>b-H</a:t>
            </a:r>
            <a:r>
              <a:rPr lang="en-US" sz="1200" b="1" baseline="-25000" dirty="0" smtClean="0">
                <a:solidFill>
                  <a:srgbClr val="006699"/>
                </a:solidFill>
              </a:rPr>
              <a:t>3</a:t>
            </a:r>
            <a:r>
              <a:rPr lang="en-US" sz="1200" b="1" dirty="0" smtClean="0">
                <a:solidFill>
                  <a:srgbClr val="006699"/>
                </a:solidFill>
              </a:rPr>
              <a:t>PO</a:t>
            </a:r>
            <a:r>
              <a:rPr lang="en-US" sz="1200" b="1" baseline="-25000" dirty="0" smtClean="0">
                <a:solidFill>
                  <a:srgbClr val="006699"/>
                </a:solidFill>
              </a:rPr>
              <a:t>4</a:t>
            </a:r>
          </a:p>
          <a:p>
            <a:pPr marL="628650" lvl="1" indent="-171450">
              <a:buFont typeface="Arial" pitchFamily="34" charset="0"/>
              <a:buChar char="•"/>
              <a:tabLst>
                <a:tab pos="230188" algn="l"/>
              </a:tabLst>
            </a:pPr>
            <a:r>
              <a:rPr lang="en-US" sz="1200" b="1" dirty="0" smtClean="0">
                <a:solidFill>
                  <a:srgbClr val="006699"/>
                </a:solidFill>
              </a:rPr>
              <a:t>y-H</a:t>
            </a:r>
            <a:r>
              <a:rPr lang="en-US" sz="1200" b="1" baseline="-25000" dirty="0" smtClean="0">
                <a:solidFill>
                  <a:srgbClr val="006699"/>
                </a:solidFill>
              </a:rPr>
              <a:t>3</a:t>
            </a:r>
            <a:r>
              <a:rPr lang="en-US" sz="1200" b="1" dirty="0" smtClean="0">
                <a:solidFill>
                  <a:srgbClr val="006699"/>
                </a:solidFill>
              </a:rPr>
              <a:t>PO</a:t>
            </a:r>
            <a:r>
              <a:rPr lang="en-US" sz="1200" b="1" baseline="-25000" dirty="0" smtClean="0">
                <a:solidFill>
                  <a:srgbClr val="006699"/>
                </a:solidFill>
              </a:rPr>
              <a:t>4</a:t>
            </a:r>
            <a:endParaRPr lang="en-US" sz="1200" b="1" baseline="-25000" dirty="0">
              <a:solidFill>
                <a:srgbClr val="006699"/>
              </a:solidFill>
            </a:endParaRPr>
          </a:p>
        </p:txBody>
      </p:sp>
    </p:spTree>
    <p:extLst>
      <p:ext uri="{BB962C8B-B14F-4D97-AF65-F5344CB8AC3E}">
        <p14:creationId xmlns:p14="http://schemas.microsoft.com/office/powerpoint/2010/main" val="254885434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98AC1AC1-5ABE-4F74-B4F2-131F3D300869}" type="slidenum">
              <a:rPr lang="en-US"/>
              <a:pPr/>
              <a:t>17</a:t>
            </a:fld>
            <a:endParaRPr lang="en-US"/>
          </a:p>
        </p:txBody>
      </p:sp>
      <p:sp>
        <p:nvSpPr>
          <p:cNvPr id="510978" name="Rectangle 2"/>
          <p:cNvSpPr>
            <a:spLocks noGrp="1" noChangeArrowheads="1"/>
          </p:cNvSpPr>
          <p:nvPr>
            <p:ph type="title"/>
          </p:nvPr>
        </p:nvSpPr>
        <p:spPr/>
        <p:txBody>
          <a:bodyPr/>
          <a:lstStyle/>
          <a:p>
            <a:r>
              <a:rPr lang="en-US"/>
              <a:t>Key Aspects of Scoring Localizations</a:t>
            </a:r>
          </a:p>
        </p:txBody>
      </p:sp>
      <p:sp>
        <p:nvSpPr>
          <p:cNvPr id="510979" name="Text Box 3"/>
          <p:cNvSpPr txBox="1">
            <a:spLocks noChangeArrowheads="1"/>
          </p:cNvSpPr>
          <p:nvPr/>
        </p:nvSpPr>
        <p:spPr bwMode="auto">
          <a:xfrm>
            <a:off x="358775" y="1295400"/>
            <a:ext cx="8645525" cy="3662363"/>
          </a:xfrm>
          <a:prstGeom prst="rect">
            <a:avLst/>
          </a:prstGeom>
          <a:noFill/>
          <a:ln w="9525">
            <a:noFill/>
            <a:miter lim="800000"/>
            <a:headEnd/>
            <a:tailEnd/>
          </a:ln>
          <a:effectLst/>
        </p:spPr>
        <p:txBody>
          <a:bodyPr>
            <a:spAutoFit/>
          </a:bodyPr>
          <a:lstStyle/>
          <a:p>
            <a:pPr marL="225425" indent="-225425">
              <a:buFontTx/>
              <a:buChar char="•"/>
              <a:tabLst>
                <a:tab pos="225425" algn="l"/>
              </a:tabLst>
            </a:pPr>
            <a:r>
              <a:rPr lang="en-US"/>
              <a:t>Select peaks in spectrum to be used for identification/localization</a:t>
            </a:r>
          </a:p>
          <a:p>
            <a:pPr marL="225425" indent="-225425">
              <a:buFontTx/>
              <a:buChar char="•"/>
              <a:tabLst>
                <a:tab pos="225425" algn="l"/>
              </a:tabLst>
            </a:pPr>
            <a:r>
              <a:rPr lang="en-US"/>
              <a:t>Test all sequence/location possibilities</a:t>
            </a:r>
          </a:p>
          <a:p>
            <a:pPr marL="225425" indent="-225425">
              <a:buFontTx/>
              <a:buChar char="•"/>
              <a:tabLst>
                <a:tab pos="225425" algn="l"/>
              </a:tabLst>
            </a:pPr>
            <a:r>
              <a:rPr lang="en-US"/>
              <a:t>Assign fragment ion types to peaks</a:t>
            </a:r>
          </a:p>
          <a:p>
            <a:pPr marL="695325" lvl="1" indent="-231775">
              <a:buFontTx/>
              <a:buChar char="•"/>
              <a:tabLst>
                <a:tab pos="225425" algn="l"/>
              </a:tabLst>
            </a:pPr>
            <a:r>
              <a:rPr lang="en-US"/>
              <a:t>Allow for peaks to have different ion type assignments for conflicting localization possibilities </a:t>
            </a:r>
          </a:p>
          <a:p>
            <a:pPr marL="225425" indent="-225425">
              <a:buFontTx/>
              <a:buChar char="•"/>
              <a:tabLst>
                <a:tab pos="225425" algn="l"/>
              </a:tabLst>
            </a:pPr>
            <a:r>
              <a:rPr lang="en-US"/>
              <a:t>Use score differences to make decision on localization certainty/ambiguity</a:t>
            </a:r>
          </a:p>
          <a:p>
            <a:pPr marL="695325" lvl="1" indent="-231775">
              <a:buFontTx/>
              <a:buChar char="•"/>
              <a:tabLst>
                <a:tab pos="225425" algn="l"/>
              </a:tabLst>
            </a:pPr>
            <a:r>
              <a:rPr lang="en-US"/>
              <a:t>Decide upon conservative/aggressive thresholds.</a:t>
            </a:r>
          </a:p>
          <a:p>
            <a:pPr marL="225425" indent="-225425">
              <a:buFontTx/>
              <a:buChar char="•"/>
              <a:tabLst>
                <a:tab pos="225425" algn="l"/>
              </a:tabLst>
            </a:pPr>
            <a:r>
              <a:rPr lang="en-US"/>
              <a:t>Provide a clear representation of the certainty/ambiguity in localization of each site</a:t>
            </a:r>
          </a:p>
          <a:p>
            <a:pPr marL="695325" lvl="1" indent="-231775">
              <a:buFontTx/>
              <a:buChar char="•"/>
              <a:tabLst>
                <a:tab pos="225425" algn="l"/>
              </a:tabLst>
            </a:pPr>
            <a:r>
              <a:rPr lang="en-US"/>
              <a:t>Allow for multiple sites with mix of certainty and ambiguity in localization</a:t>
            </a:r>
          </a:p>
          <a:p>
            <a:pPr marL="695325" lvl="1" indent="-231775">
              <a:buFontTx/>
              <a:buChar char="•"/>
              <a:tabLst>
                <a:tab pos="225425" algn="l"/>
              </a:tabLst>
            </a:pPr>
            <a:r>
              <a:rPr lang="en-US"/>
              <a:t>Distinguish between:</a:t>
            </a:r>
          </a:p>
          <a:p>
            <a:pPr lvl="2">
              <a:buFontTx/>
              <a:buChar char="•"/>
              <a:tabLst>
                <a:tab pos="225425" algn="l"/>
              </a:tabLst>
            </a:pPr>
            <a:r>
              <a:rPr lang="en-US"/>
              <a:t> Ambiguity – no distinguishing evidence, i.e. either possibility</a:t>
            </a:r>
          </a:p>
          <a:p>
            <a:pPr lvl="2">
              <a:buFontTx/>
              <a:buChar char="•"/>
              <a:tabLst>
                <a:tab pos="225425" algn="l"/>
              </a:tabLst>
            </a:pPr>
            <a:r>
              <a:rPr lang="en-US"/>
              <a:t> Ambiguity – conflicting evidence, multiple co-eluting isoforms present</a:t>
            </a:r>
          </a:p>
        </p:txBody>
      </p:sp>
      <p:grpSp>
        <p:nvGrpSpPr>
          <p:cNvPr id="510995" name="Group 19"/>
          <p:cNvGrpSpPr>
            <a:grpSpLocks/>
          </p:cNvGrpSpPr>
          <p:nvPr/>
        </p:nvGrpSpPr>
        <p:grpSpPr bwMode="auto">
          <a:xfrm>
            <a:off x="155575" y="1409700"/>
            <a:ext cx="204788" cy="2062163"/>
            <a:chOff x="98" y="888"/>
            <a:chExt cx="129" cy="1299"/>
          </a:xfrm>
        </p:grpSpPr>
        <p:sp>
          <p:nvSpPr>
            <p:cNvPr id="510992" name="AutoShape 8"/>
            <p:cNvSpPr>
              <a:spLocks noChangeArrowheads="1"/>
            </p:cNvSpPr>
            <p:nvPr/>
          </p:nvSpPr>
          <p:spPr bwMode="auto">
            <a:xfrm rot="5400000">
              <a:off x="124" y="862"/>
              <a:ext cx="78" cy="129"/>
            </a:xfrm>
            <a:prstGeom prst="upArrow">
              <a:avLst>
                <a:gd name="adj1" fmla="val 54898"/>
                <a:gd name="adj2" fmla="val 71797"/>
              </a:avLst>
            </a:prstGeom>
            <a:solidFill>
              <a:srgbClr val="FF0000"/>
            </a:solidFill>
            <a:ln w="9525">
              <a:noFill/>
              <a:miter lim="800000"/>
              <a:headEnd/>
              <a:tailEnd/>
            </a:ln>
          </p:spPr>
          <p:txBody>
            <a:bodyPr wrap="none" anchor="ctr"/>
            <a:lstStyle/>
            <a:p>
              <a:endParaRPr lang="en-US">
                <a:solidFill>
                  <a:srgbClr val="FF0000"/>
                </a:solidFill>
                <a:latin typeface="Calibri" pitchFamily="34" charset="0"/>
              </a:endParaRPr>
            </a:p>
          </p:txBody>
        </p:sp>
        <p:sp>
          <p:nvSpPr>
            <p:cNvPr id="510994" name="AutoShape 8"/>
            <p:cNvSpPr>
              <a:spLocks noChangeArrowheads="1"/>
            </p:cNvSpPr>
            <p:nvPr/>
          </p:nvSpPr>
          <p:spPr bwMode="auto">
            <a:xfrm rot="5400000">
              <a:off x="124" y="2083"/>
              <a:ext cx="78" cy="129"/>
            </a:xfrm>
            <a:prstGeom prst="upArrow">
              <a:avLst>
                <a:gd name="adj1" fmla="val 54898"/>
                <a:gd name="adj2" fmla="val 71797"/>
              </a:avLst>
            </a:prstGeom>
            <a:solidFill>
              <a:srgbClr val="FF0000"/>
            </a:solidFill>
            <a:ln w="9525">
              <a:noFill/>
              <a:miter lim="800000"/>
              <a:headEnd/>
              <a:tailEnd/>
            </a:ln>
          </p:spPr>
          <p:txBody>
            <a:bodyPr wrap="none" anchor="ctr"/>
            <a:lstStyle/>
            <a:p>
              <a:endParaRPr lang="en-US">
                <a:solidFill>
                  <a:srgbClr val="FF0000"/>
                </a:solidFill>
                <a:latin typeface="Calibri" pitchFamily="34" charset="0"/>
              </a:endParaRPr>
            </a:p>
          </p:txBody>
        </p:sp>
      </p:grpSp>
      <p:sp>
        <p:nvSpPr>
          <p:cNvPr id="510996" name="Text Box 20"/>
          <p:cNvSpPr txBox="1">
            <a:spLocks noChangeArrowheads="1"/>
          </p:cNvSpPr>
          <p:nvPr/>
        </p:nvSpPr>
        <p:spPr bwMode="auto">
          <a:xfrm>
            <a:off x="830263" y="5640388"/>
            <a:ext cx="7704137" cy="641350"/>
          </a:xfrm>
          <a:prstGeom prst="rect">
            <a:avLst/>
          </a:prstGeom>
          <a:solidFill>
            <a:srgbClr val="EAEAEA"/>
          </a:solidFill>
          <a:ln w="9525">
            <a:noFill/>
            <a:miter lim="800000"/>
            <a:headEnd/>
            <a:tailEnd/>
          </a:ln>
          <a:effectLst/>
        </p:spPr>
        <p:txBody>
          <a:bodyPr>
            <a:spAutoFit/>
          </a:bodyPr>
          <a:lstStyle/>
          <a:p>
            <a:pPr algn="ctr"/>
            <a:r>
              <a:rPr lang="en-US" b="1">
                <a:solidFill>
                  <a:srgbClr val="CC3300"/>
                </a:solidFill>
              </a:rPr>
              <a:t>How can we calculate a false localization rate as a standard measure of certainty for phosphosite assignment across a dataset?</a:t>
            </a:r>
          </a:p>
        </p:txBody>
      </p:sp>
    </p:spTree>
    <p:extLst>
      <p:ext uri="{BB962C8B-B14F-4D97-AF65-F5344CB8AC3E}">
        <p14:creationId xmlns:p14="http://schemas.microsoft.com/office/powerpoint/2010/main" val="3262469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9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a:t>
            </a:r>
            <a:r>
              <a:rPr lang="en-US" baseline="-25000" dirty="0" smtClean="0"/>
              <a:t>3</a:t>
            </a:r>
            <a:r>
              <a:rPr lang="en-US" dirty="0" smtClean="0"/>
              <a:t>PO</a:t>
            </a:r>
            <a:r>
              <a:rPr lang="en-US" baseline="-25000" dirty="0" smtClean="0"/>
              <a:t>4</a:t>
            </a:r>
            <a:r>
              <a:rPr lang="en-US" dirty="0" smtClean="0"/>
              <a:t> Ions </a:t>
            </a:r>
            <a:r>
              <a:rPr lang="en-US" dirty="0"/>
              <a:t>W</a:t>
            </a:r>
            <a:r>
              <a:rPr lang="en-US" dirty="0" smtClean="0"/>
              <a:t>ithout Precursor-H</a:t>
            </a:r>
            <a:r>
              <a:rPr lang="en-US" baseline="-25000" dirty="0" smtClean="0"/>
              <a:t>3</a:t>
            </a:r>
            <a:r>
              <a:rPr lang="en-US" dirty="0" smtClean="0"/>
              <a:t>PO</a:t>
            </a:r>
            <a:r>
              <a:rPr lang="en-US" baseline="-25000" dirty="0" smtClean="0"/>
              <a:t>4 </a:t>
            </a:r>
            <a:r>
              <a:rPr lang="en-US" dirty="0"/>
              <a:t>I</a:t>
            </a:r>
            <a:r>
              <a:rPr lang="en-US" dirty="0" smtClean="0"/>
              <a:t>on</a:t>
            </a:r>
            <a:r>
              <a:rPr lang="en-US" baseline="-25000" dirty="0" smtClean="0"/>
              <a:t> </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18</a:t>
            </a:fld>
            <a:endParaRPr lang="en-US"/>
          </a:p>
        </p:txBody>
      </p:sp>
      <p:grpSp>
        <p:nvGrpSpPr>
          <p:cNvPr id="5" name="Group 4"/>
          <p:cNvGrpSpPr/>
          <p:nvPr/>
        </p:nvGrpSpPr>
        <p:grpSpPr>
          <a:xfrm>
            <a:off x="231384" y="1360902"/>
            <a:ext cx="8674100" cy="2419350"/>
            <a:chOff x="216516" y="1360902"/>
            <a:chExt cx="8674100" cy="2419350"/>
          </a:xfrm>
        </p:grpSpPr>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2564" t="27855" r="3457" b="12937"/>
            <a:stretch/>
          </p:blipFill>
          <p:spPr bwMode="auto">
            <a:xfrm>
              <a:off x="216516" y="1360902"/>
              <a:ext cx="86741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663232" y="1903600"/>
              <a:ext cx="1141659" cy="584775"/>
            </a:xfrm>
            <a:prstGeom prst="rect">
              <a:avLst/>
            </a:prstGeom>
            <a:solidFill>
              <a:schemeClr val="bg1">
                <a:lumMod val="95000"/>
              </a:schemeClr>
            </a:solidFill>
          </p:spPr>
          <p:txBody>
            <a:bodyPr wrap="none" rtlCol="0">
              <a:spAutoFit/>
            </a:bodyPr>
            <a:lstStyle/>
            <a:p>
              <a:pPr algn="ctr"/>
              <a:r>
                <a:rPr lang="en-US" sz="1600" b="1" dirty="0" smtClean="0">
                  <a:solidFill>
                    <a:srgbClr val="008000"/>
                  </a:solidFill>
                </a:rPr>
                <a:t>+3</a:t>
              </a:r>
            </a:p>
            <a:p>
              <a:pPr algn="ctr"/>
              <a:r>
                <a:rPr lang="en-US" sz="1600" b="1" dirty="0" smtClean="0">
                  <a:solidFill>
                    <a:srgbClr val="008000"/>
                  </a:solidFill>
                </a:rPr>
                <a:t>precursor</a:t>
              </a:r>
              <a:endParaRPr lang="en-US" sz="1600" b="1" dirty="0">
                <a:solidFill>
                  <a:srgbClr val="008000"/>
                </a:solidFill>
              </a:endParaRPr>
            </a:p>
          </p:txBody>
        </p:sp>
      </p:grpSp>
      <p:grpSp>
        <p:nvGrpSpPr>
          <p:cNvPr id="6" name="Group 5"/>
          <p:cNvGrpSpPr/>
          <p:nvPr/>
        </p:nvGrpSpPr>
        <p:grpSpPr>
          <a:xfrm>
            <a:off x="231384" y="821785"/>
            <a:ext cx="8675649" cy="5504662"/>
            <a:chOff x="216516" y="821785"/>
            <a:chExt cx="8675649" cy="5504662"/>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671" t="28140" r="3333" b="12132"/>
            <a:stretch/>
          </p:blipFill>
          <p:spPr bwMode="auto">
            <a:xfrm>
              <a:off x="216516" y="3902915"/>
              <a:ext cx="8675649" cy="242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663232" y="4427725"/>
              <a:ext cx="1141659" cy="584775"/>
            </a:xfrm>
            <a:prstGeom prst="rect">
              <a:avLst/>
            </a:prstGeom>
            <a:solidFill>
              <a:schemeClr val="bg1">
                <a:lumMod val="95000"/>
              </a:schemeClr>
            </a:solidFill>
          </p:spPr>
          <p:txBody>
            <a:bodyPr wrap="none" rtlCol="0">
              <a:spAutoFit/>
            </a:bodyPr>
            <a:lstStyle/>
            <a:p>
              <a:pPr algn="ctr"/>
              <a:r>
                <a:rPr lang="en-US" sz="1600" b="1" dirty="0" smtClean="0">
                  <a:solidFill>
                    <a:srgbClr val="008000"/>
                  </a:solidFill>
                </a:rPr>
                <a:t>+2</a:t>
              </a:r>
            </a:p>
            <a:p>
              <a:pPr algn="ctr"/>
              <a:r>
                <a:rPr lang="en-US" sz="1600" b="1" dirty="0" smtClean="0">
                  <a:solidFill>
                    <a:srgbClr val="008000"/>
                  </a:solidFill>
                </a:rPr>
                <a:t>precursor</a:t>
              </a:r>
              <a:endParaRPr lang="en-US" sz="1600" b="1" dirty="0">
                <a:solidFill>
                  <a:srgbClr val="008000"/>
                </a:solidFill>
              </a:endParaRPr>
            </a:p>
          </p:txBody>
        </p:sp>
        <p:sp>
          <p:nvSpPr>
            <p:cNvPr id="4" name="Rectangle 9"/>
            <p:cNvSpPr>
              <a:spLocks noChangeArrowheads="1"/>
            </p:cNvSpPr>
            <p:nvPr/>
          </p:nvSpPr>
          <p:spPr bwMode="auto">
            <a:xfrm>
              <a:off x="2195492" y="821785"/>
              <a:ext cx="47367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(R)S</a:t>
              </a:r>
              <a:r>
                <a:rPr kumimoji="0" lang="en-US" sz="1600" b="0" i="0" u="none" strike="noStrike" cap="none" normalizeH="0" baseline="0" dirty="0" smtClean="0">
                  <a:ln>
                    <a:noFill/>
                  </a:ln>
                  <a:solidFill>
                    <a:srgbClr val="0000FF"/>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L</a:t>
              </a:r>
              <a:r>
                <a:rPr kumimoji="0" lang="en-US" sz="1600" b="0" i="0" u="none" strike="noStrike" cap="none" normalizeH="0" baseline="0" dirty="0" smtClean="0">
                  <a:ln>
                    <a:noFill/>
                  </a:ln>
                  <a:solidFill>
                    <a:srgbClr val="0000FF"/>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S</a:t>
              </a:r>
              <a:r>
                <a:rPr kumimoji="0" lang="en-US" sz="1600" b="0" i="0" u="none" strike="noStrike" cap="none" normalizeH="0" baseline="0" dirty="0" smtClean="0">
                  <a:ln>
                    <a:noFill/>
                  </a:ln>
                  <a:solidFill>
                    <a:srgbClr val="0000FF"/>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N</a:t>
              </a:r>
              <a:r>
                <a:rPr kumimoji="0" lang="en-US" sz="1600" b="0" i="0" u="none" strike="noStrike" cap="none" normalizeH="0" baseline="0" dirty="0" smtClean="0">
                  <a:ln>
                    <a:noFill/>
                  </a:ln>
                  <a:solidFill>
                    <a:srgbClr val="0000FF"/>
                  </a:solidFill>
                  <a:effectLst/>
                  <a:latin typeface="+mn-lt"/>
                  <a:cs typeface="Arial" pitchFamily="34" charset="0"/>
                </a:rPr>
                <a:t>\</a:t>
              </a:r>
              <a:r>
                <a:rPr kumimoji="0" lang="en-US" sz="1600" b="0" i="0" u="none" strike="noStrike" cap="none" normalizeH="0" baseline="0" dirty="0" smtClean="0">
                  <a:ln>
                    <a:noFill/>
                  </a:ln>
                  <a:solidFill>
                    <a:srgbClr val="008000"/>
                  </a:solidFill>
                  <a:effectLst/>
                  <a:latin typeface="+mn-lt"/>
                  <a:cs typeface="Arial" pitchFamily="34" charset="0"/>
                </a:rPr>
                <a:t>s</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N</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P D</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I</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S</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G</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T</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P T</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S P D</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D</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E</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V</a:t>
              </a:r>
              <a:r>
                <a:rPr kumimoji="0" lang="en-US" sz="1600" b="0" i="0" u="none" strike="noStrike" cap="none" normalizeH="0" baseline="0" dirty="0" smtClean="0">
                  <a:ln>
                    <a:noFill/>
                  </a:ln>
                  <a:solidFill>
                    <a:srgbClr val="FF0000"/>
                  </a:solidFill>
                  <a:effectLst/>
                  <a:latin typeface="+mn-lt"/>
                  <a:cs typeface="Arial" pitchFamily="34" charset="0"/>
                </a:rPr>
                <a:t>/</a:t>
              </a:r>
              <a:r>
                <a:rPr kumimoji="0" lang="en-US" sz="1600" b="0" i="0" u="none" strike="noStrike" cap="none" normalizeH="0" baseline="0" dirty="0" smtClean="0">
                  <a:ln>
                    <a:noFill/>
                  </a:ln>
                  <a:solidFill>
                    <a:schemeClr val="tx1"/>
                  </a:solidFill>
                  <a:effectLst/>
                  <a:latin typeface="+mn-lt"/>
                  <a:cs typeface="Arial" pitchFamily="34" charset="0"/>
                </a:rPr>
                <a:t>R(S) </a:t>
              </a:r>
            </a:p>
          </p:txBody>
        </p:sp>
      </p:grpSp>
      <p:grpSp>
        <p:nvGrpSpPr>
          <p:cNvPr id="7" name="Group 6"/>
          <p:cNvGrpSpPr/>
          <p:nvPr/>
        </p:nvGrpSpPr>
        <p:grpSpPr>
          <a:xfrm>
            <a:off x="2130674" y="1706596"/>
            <a:ext cx="2162858" cy="979668"/>
            <a:chOff x="2130674" y="1706596"/>
            <a:chExt cx="2162858" cy="979668"/>
          </a:xfrm>
        </p:grpSpPr>
        <p:cxnSp>
          <p:nvCxnSpPr>
            <p:cNvPr id="19" name="Straight Arrow Connector 18"/>
            <p:cNvCxnSpPr/>
            <p:nvPr/>
          </p:nvCxnSpPr>
          <p:spPr>
            <a:xfrm flipH="1" flipV="1">
              <a:off x="3149138" y="1706596"/>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059821" y="2331286"/>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130674" y="248926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Rectangle 10"/>
          <p:cNvSpPr>
            <a:spLocks noChangeArrowheads="1"/>
          </p:cNvSpPr>
          <p:nvPr/>
        </p:nvSpPr>
        <p:spPr bwMode="auto">
          <a:xfrm>
            <a:off x="2181652" y="503366"/>
            <a:ext cx="4751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 L 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N P D</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G 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917178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Precursor-H</a:t>
            </a:r>
            <a:r>
              <a:rPr lang="en-US" baseline="-25000" dirty="0" smtClean="0"/>
              <a:t>3</a:t>
            </a:r>
            <a:r>
              <a:rPr lang="en-US" dirty="0" smtClean="0"/>
              <a:t>PO</a:t>
            </a:r>
            <a:r>
              <a:rPr lang="en-US" baseline="-25000" dirty="0" smtClean="0"/>
              <a:t>4 </a:t>
            </a:r>
            <a:r>
              <a:rPr lang="en-US" dirty="0" smtClean="0"/>
              <a:t>Ion in </a:t>
            </a:r>
            <a:r>
              <a:rPr lang="en-US" dirty="0" err="1" smtClean="0"/>
              <a:t>Phosphopeptide</a:t>
            </a:r>
            <a:r>
              <a:rPr lang="en-US" dirty="0" smtClean="0"/>
              <a:t> </a:t>
            </a:r>
            <a:r>
              <a:rPr lang="en-US" dirty="0"/>
              <a:t>MS/MS S</a:t>
            </a:r>
            <a:r>
              <a:rPr lang="en-US" dirty="0" smtClean="0"/>
              <a:t>pectra</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19</a:t>
            </a:fld>
            <a:endParaRPr lang="en-US"/>
          </a:p>
        </p:txBody>
      </p:sp>
      <p:sp>
        <p:nvSpPr>
          <p:cNvPr id="7" name="TextBox 6"/>
          <p:cNvSpPr txBox="1"/>
          <p:nvPr/>
        </p:nvSpPr>
        <p:spPr>
          <a:xfrm>
            <a:off x="5166732" y="1597898"/>
            <a:ext cx="3677346" cy="3539430"/>
          </a:xfrm>
          <a:prstGeom prst="rect">
            <a:avLst/>
          </a:prstGeom>
          <a:noFill/>
        </p:spPr>
        <p:txBody>
          <a:bodyPr wrap="square" rtlCol="0">
            <a:spAutoFit/>
          </a:bodyPr>
          <a:lstStyle/>
          <a:p>
            <a:r>
              <a:rPr lang="en-US" sz="1600" dirty="0" smtClean="0"/>
              <a:t>In LTQ ion trap MS/MS spectra</a:t>
            </a:r>
          </a:p>
          <a:p>
            <a:r>
              <a:rPr lang="en-US" sz="1600" dirty="0" smtClean="0"/>
              <a:t>if the spectra lack</a:t>
            </a:r>
          </a:p>
          <a:p>
            <a:pPr marL="742950" lvl="1" indent="-285750">
              <a:buFont typeface="Arial" pitchFamily="34" charset="0"/>
              <a:buChar char="•"/>
            </a:pPr>
            <a:r>
              <a:rPr lang="en-US" sz="1600" dirty="0"/>
              <a:t>Precursor-H</a:t>
            </a:r>
            <a:r>
              <a:rPr lang="en-US" sz="1600" baseline="-25000" dirty="0"/>
              <a:t>3</a:t>
            </a:r>
            <a:r>
              <a:rPr lang="en-US" sz="1600" dirty="0"/>
              <a:t>PO</a:t>
            </a:r>
            <a:r>
              <a:rPr lang="en-US" sz="1600" baseline="-25000" dirty="0"/>
              <a:t>4 </a:t>
            </a:r>
            <a:r>
              <a:rPr lang="en-US" sz="1600" dirty="0"/>
              <a:t>(-98/z)</a:t>
            </a:r>
          </a:p>
          <a:p>
            <a:pPr marL="742950" lvl="1" indent="-285750">
              <a:buFont typeface="Arial" pitchFamily="34" charset="0"/>
              <a:buChar char="•"/>
            </a:pPr>
            <a:r>
              <a:rPr lang="en-US" sz="1600" dirty="0" smtClean="0"/>
              <a:t>Precursor-H</a:t>
            </a:r>
            <a:r>
              <a:rPr lang="en-US" sz="1600" baseline="-25000" dirty="0" smtClean="0"/>
              <a:t>3</a:t>
            </a:r>
            <a:r>
              <a:rPr lang="en-US" sz="1600" dirty="0" smtClean="0"/>
              <a:t>PO</a:t>
            </a:r>
            <a:r>
              <a:rPr lang="en-US" sz="1600" baseline="-25000" dirty="0" smtClean="0"/>
              <a:t>4</a:t>
            </a:r>
            <a:r>
              <a:rPr lang="en-US" sz="1600" dirty="0" smtClean="0"/>
              <a:t>-H</a:t>
            </a:r>
            <a:r>
              <a:rPr lang="en-US" sz="1600" baseline="-25000" dirty="0" smtClean="0"/>
              <a:t>2</a:t>
            </a:r>
            <a:r>
              <a:rPr lang="en-US" sz="1600" dirty="0" smtClean="0"/>
              <a:t>O </a:t>
            </a:r>
            <a:r>
              <a:rPr lang="en-US" sz="1600" dirty="0"/>
              <a:t>(-116/z</a:t>
            </a:r>
            <a:r>
              <a:rPr lang="en-US" sz="1600" dirty="0" smtClean="0"/>
              <a:t>)</a:t>
            </a:r>
          </a:p>
          <a:p>
            <a:r>
              <a:rPr lang="en-US" sz="1600" dirty="0"/>
              <a:t>t</a:t>
            </a:r>
            <a:r>
              <a:rPr lang="en-US" sz="1600" dirty="0" smtClean="0"/>
              <a:t>hen</a:t>
            </a:r>
          </a:p>
          <a:p>
            <a:pPr marL="742950" lvl="1" indent="-285750">
              <a:buFont typeface="Arial" pitchFamily="34" charset="0"/>
              <a:buChar char="•"/>
            </a:pPr>
            <a:r>
              <a:rPr lang="en-US" sz="1600" dirty="0" smtClean="0"/>
              <a:t>b-H</a:t>
            </a:r>
            <a:r>
              <a:rPr lang="en-US" sz="1600" baseline="-25000" dirty="0" smtClean="0"/>
              <a:t>3</a:t>
            </a:r>
            <a:r>
              <a:rPr lang="en-US" sz="1600" dirty="0" smtClean="0"/>
              <a:t>PO</a:t>
            </a:r>
            <a:r>
              <a:rPr lang="en-US" sz="1600" baseline="-25000" dirty="0" smtClean="0"/>
              <a:t>4</a:t>
            </a:r>
            <a:endParaRPr lang="en-US" sz="1600" dirty="0" smtClean="0"/>
          </a:p>
          <a:p>
            <a:pPr marL="742950" lvl="1" indent="-285750">
              <a:buFont typeface="Arial" pitchFamily="34" charset="0"/>
              <a:buChar char="•"/>
            </a:pPr>
            <a:r>
              <a:rPr lang="en-US" sz="1600" dirty="0" smtClean="0"/>
              <a:t>y-H</a:t>
            </a:r>
            <a:r>
              <a:rPr lang="en-US" sz="1600" baseline="-25000" dirty="0" smtClean="0"/>
              <a:t>3</a:t>
            </a:r>
            <a:r>
              <a:rPr lang="en-US" sz="1600" dirty="0" smtClean="0"/>
              <a:t>PO</a:t>
            </a:r>
            <a:r>
              <a:rPr lang="en-US" sz="1600" baseline="-25000" dirty="0" smtClean="0"/>
              <a:t>4 </a:t>
            </a:r>
          </a:p>
          <a:p>
            <a:r>
              <a:rPr lang="en-US" sz="1600" dirty="0"/>
              <a:t>a</a:t>
            </a:r>
            <a:r>
              <a:rPr lang="en-US" sz="1600" dirty="0" smtClean="0"/>
              <a:t>re not present.</a:t>
            </a:r>
            <a:endParaRPr lang="en-US" sz="1600" dirty="0"/>
          </a:p>
          <a:p>
            <a:endParaRPr lang="en-US" sz="1600" dirty="0" smtClean="0"/>
          </a:p>
          <a:p>
            <a:r>
              <a:rPr lang="en-US" sz="1600" dirty="0" smtClean="0"/>
              <a:t>Presence of the ions historically used in Spectrum Mill to enable fragment ion types:</a:t>
            </a:r>
          </a:p>
          <a:p>
            <a:pPr marL="742950" lvl="1" indent="-285750">
              <a:buFont typeface="Arial" pitchFamily="34" charset="0"/>
              <a:buChar char="•"/>
            </a:pPr>
            <a:r>
              <a:rPr lang="en-US" sz="1600" dirty="0" smtClean="0"/>
              <a:t>b-H</a:t>
            </a:r>
            <a:r>
              <a:rPr lang="en-US" sz="1600" baseline="-25000" dirty="0" smtClean="0"/>
              <a:t>3</a:t>
            </a:r>
            <a:r>
              <a:rPr lang="en-US" sz="1600" dirty="0" smtClean="0"/>
              <a:t>PO</a:t>
            </a:r>
            <a:r>
              <a:rPr lang="en-US" sz="1600" baseline="-25000" dirty="0" smtClean="0"/>
              <a:t>4</a:t>
            </a:r>
            <a:endParaRPr lang="en-US" sz="1600" dirty="0"/>
          </a:p>
          <a:p>
            <a:pPr marL="742950" lvl="1" indent="-285750">
              <a:buFont typeface="Arial" pitchFamily="34" charset="0"/>
              <a:buChar char="•"/>
            </a:pPr>
            <a:r>
              <a:rPr lang="en-US" sz="1600" dirty="0" smtClean="0"/>
              <a:t>y-H</a:t>
            </a:r>
            <a:r>
              <a:rPr lang="en-US" sz="1600" baseline="-25000" dirty="0" smtClean="0"/>
              <a:t>3</a:t>
            </a:r>
            <a:r>
              <a:rPr lang="en-US" sz="1600" dirty="0" smtClean="0"/>
              <a:t>PO</a:t>
            </a:r>
            <a:r>
              <a:rPr lang="en-US" sz="1600" baseline="-25000" dirty="0" smtClean="0"/>
              <a:t>4</a:t>
            </a:r>
            <a:endParaRPr lang="en-US" sz="1600" dirty="0"/>
          </a:p>
        </p:txBody>
      </p:sp>
      <p:grpSp>
        <p:nvGrpSpPr>
          <p:cNvPr id="12" name="Group 11"/>
          <p:cNvGrpSpPr/>
          <p:nvPr/>
        </p:nvGrpSpPr>
        <p:grpSpPr>
          <a:xfrm>
            <a:off x="230188" y="1790136"/>
            <a:ext cx="4340728" cy="3154954"/>
            <a:chOff x="230188" y="683516"/>
            <a:chExt cx="4340728" cy="3154954"/>
          </a:xfrm>
        </p:grpSpPr>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683516"/>
              <a:ext cx="4340728" cy="315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71239" y="1582263"/>
              <a:ext cx="2591863" cy="738664"/>
            </a:xfrm>
            <a:prstGeom prst="rect">
              <a:avLst/>
            </a:prstGeom>
            <a:solidFill>
              <a:schemeClr val="bg1">
                <a:lumMod val="95000"/>
              </a:schemeClr>
            </a:solidFill>
          </p:spPr>
          <p:txBody>
            <a:bodyPr wrap="none" rtlCol="0">
              <a:spAutoFit/>
            </a:bodyPr>
            <a:lstStyle/>
            <a:p>
              <a:r>
                <a:rPr lang="en-US" sz="1400" dirty="0" smtClean="0">
                  <a:solidFill>
                    <a:srgbClr val="C00000"/>
                  </a:solidFill>
                </a:rPr>
                <a:t>Precursor-H</a:t>
              </a:r>
              <a:r>
                <a:rPr lang="en-US" sz="1400" baseline="-25000" dirty="0" smtClean="0">
                  <a:solidFill>
                    <a:srgbClr val="C00000"/>
                  </a:solidFill>
                </a:rPr>
                <a:t>3</a:t>
              </a:r>
              <a:r>
                <a:rPr lang="en-US" sz="1400" dirty="0" smtClean="0">
                  <a:solidFill>
                    <a:srgbClr val="C00000"/>
                  </a:solidFill>
                </a:rPr>
                <a:t>PO</a:t>
              </a:r>
              <a:r>
                <a:rPr lang="en-US" sz="1400" baseline="-25000" dirty="0" smtClean="0">
                  <a:solidFill>
                    <a:srgbClr val="C00000"/>
                  </a:solidFill>
                </a:rPr>
                <a:t>4 </a:t>
              </a:r>
              <a:r>
                <a:rPr lang="en-US" sz="1400" dirty="0" smtClean="0">
                  <a:solidFill>
                    <a:srgbClr val="C00000"/>
                  </a:solidFill>
                </a:rPr>
                <a:t>(-98/z)</a:t>
              </a:r>
            </a:p>
            <a:p>
              <a:r>
                <a:rPr lang="en-US" sz="1400" dirty="0" smtClean="0">
                  <a:solidFill>
                    <a:srgbClr val="C00000"/>
                  </a:solidFill>
                </a:rPr>
                <a:t>or</a:t>
              </a:r>
              <a:endParaRPr lang="en-US" sz="1400" dirty="0">
                <a:solidFill>
                  <a:srgbClr val="C00000"/>
                </a:solidFill>
              </a:endParaRPr>
            </a:p>
            <a:p>
              <a:r>
                <a:rPr lang="en-US" sz="1400" dirty="0" smtClean="0">
                  <a:solidFill>
                    <a:srgbClr val="C00000"/>
                  </a:solidFill>
                </a:rPr>
                <a:t>Precursor-H</a:t>
              </a:r>
              <a:r>
                <a:rPr lang="en-US" sz="1400" baseline="-25000" dirty="0" smtClean="0">
                  <a:solidFill>
                    <a:srgbClr val="C00000"/>
                  </a:solidFill>
                </a:rPr>
                <a:t>3</a:t>
              </a:r>
              <a:r>
                <a:rPr lang="en-US" sz="1400" dirty="0" smtClean="0">
                  <a:solidFill>
                    <a:srgbClr val="C00000"/>
                  </a:solidFill>
                </a:rPr>
                <a:t>PO</a:t>
              </a:r>
              <a:r>
                <a:rPr lang="en-US" sz="1400" baseline="-25000" dirty="0" smtClean="0">
                  <a:solidFill>
                    <a:srgbClr val="C00000"/>
                  </a:solidFill>
                </a:rPr>
                <a:t>4</a:t>
              </a:r>
              <a:r>
                <a:rPr lang="en-US" sz="1400" dirty="0" smtClean="0">
                  <a:solidFill>
                    <a:srgbClr val="C00000"/>
                  </a:solidFill>
                </a:rPr>
                <a:t>-H</a:t>
              </a:r>
              <a:r>
                <a:rPr lang="en-US" sz="1400" baseline="-25000" dirty="0" smtClean="0">
                  <a:solidFill>
                    <a:srgbClr val="C00000"/>
                  </a:solidFill>
                </a:rPr>
                <a:t>2</a:t>
              </a:r>
              <a:r>
                <a:rPr lang="en-US" sz="1400" dirty="0" smtClean="0">
                  <a:solidFill>
                    <a:srgbClr val="C00000"/>
                  </a:solidFill>
                </a:rPr>
                <a:t>O (-116/z)</a:t>
              </a:r>
              <a:endParaRPr lang="en-US" sz="1400" dirty="0">
                <a:solidFill>
                  <a:srgbClr val="C00000"/>
                </a:solidFill>
              </a:endParaRPr>
            </a:p>
          </p:txBody>
        </p:sp>
        <p:sp>
          <p:nvSpPr>
            <p:cNvPr id="10" name="TextBox 9"/>
            <p:cNvSpPr txBox="1"/>
            <p:nvPr/>
          </p:nvSpPr>
          <p:spPr>
            <a:xfrm>
              <a:off x="624469" y="694249"/>
              <a:ext cx="752129" cy="400110"/>
            </a:xfrm>
            <a:prstGeom prst="rect">
              <a:avLst/>
            </a:prstGeom>
            <a:noFill/>
          </p:spPr>
          <p:txBody>
            <a:bodyPr wrap="none" rtlCol="0">
              <a:spAutoFit/>
            </a:bodyPr>
            <a:lstStyle/>
            <a:p>
              <a:pPr algn="ctr"/>
              <a:r>
                <a:rPr lang="en-US" sz="1000" b="1" dirty="0" smtClean="0"/>
                <a:t>Not</a:t>
              </a:r>
            </a:p>
            <a:p>
              <a:pPr algn="ctr"/>
              <a:r>
                <a:rPr lang="en-US" sz="1000" b="1" dirty="0" smtClean="0"/>
                <a:t>observed</a:t>
              </a:r>
              <a:endParaRPr lang="en-US" sz="1000" b="1" dirty="0"/>
            </a:p>
          </p:txBody>
        </p:sp>
        <p:sp>
          <p:nvSpPr>
            <p:cNvPr id="17" name="TextBox 16"/>
            <p:cNvSpPr txBox="1"/>
            <p:nvPr/>
          </p:nvSpPr>
          <p:spPr>
            <a:xfrm>
              <a:off x="4069176" y="694249"/>
              <a:ext cx="489238" cy="400110"/>
            </a:xfrm>
            <a:prstGeom prst="rect">
              <a:avLst/>
            </a:prstGeom>
            <a:noFill/>
          </p:spPr>
          <p:txBody>
            <a:bodyPr wrap="none" rtlCol="0">
              <a:spAutoFit/>
            </a:bodyPr>
            <a:lstStyle/>
            <a:p>
              <a:pPr algn="ctr"/>
              <a:r>
                <a:rPr lang="en-US" sz="1000" b="1" dirty="0"/>
                <a:t>b</a:t>
              </a:r>
              <a:r>
                <a:rPr lang="en-US" sz="1000" b="1" dirty="0" smtClean="0"/>
                <a:t>ase</a:t>
              </a:r>
            </a:p>
            <a:p>
              <a:pPr algn="ctr"/>
              <a:r>
                <a:rPr lang="en-US" sz="1000" b="1" dirty="0" smtClean="0"/>
                <a:t>peak</a:t>
              </a:r>
              <a:endParaRPr lang="en-US" sz="1000" b="1" dirty="0"/>
            </a:p>
          </p:txBody>
        </p:sp>
      </p:grpSp>
    </p:spTree>
    <p:extLst>
      <p:ext uri="{BB962C8B-B14F-4D97-AF65-F5344CB8AC3E}">
        <p14:creationId xmlns:p14="http://schemas.microsoft.com/office/powerpoint/2010/main" val="32412212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Topics Covered</a:t>
            </a:r>
            <a:endParaRPr lang="en-US" dirty="0"/>
          </a:p>
        </p:txBody>
      </p:sp>
      <p:sp>
        <p:nvSpPr>
          <p:cNvPr id="5" name="Slide Number Placeholder 4"/>
          <p:cNvSpPr>
            <a:spLocks noGrp="1"/>
          </p:cNvSpPr>
          <p:nvPr>
            <p:ph type="sldNum" sz="quarter" idx="11"/>
          </p:nvPr>
        </p:nvSpPr>
        <p:spPr/>
        <p:txBody>
          <a:bodyPr/>
          <a:lstStyle/>
          <a:p>
            <a:fld id="{CC1070BB-911F-4C15-849D-5AB88645E1D6}" type="slidenum">
              <a:rPr lang="en-US" smtClean="0"/>
              <a:pPr/>
              <a:t>2</a:t>
            </a:fld>
            <a:endParaRPr lang="en-US"/>
          </a:p>
        </p:txBody>
      </p:sp>
      <p:sp>
        <p:nvSpPr>
          <p:cNvPr id="3" name="Content Placeholder 2"/>
          <p:cNvSpPr>
            <a:spLocks noGrp="1"/>
          </p:cNvSpPr>
          <p:nvPr>
            <p:ph idx="4294967295"/>
          </p:nvPr>
        </p:nvSpPr>
        <p:spPr>
          <a:xfrm>
            <a:off x="161422" y="666169"/>
            <a:ext cx="8780462" cy="5191937"/>
          </a:xfrm>
        </p:spPr>
        <p:txBody>
          <a:bodyPr/>
          <a:lstStyle/>
          <a:p>
            <a:r>
              <a:rPr lang="en-US" sz="1800" b="1" dirty="0" smtClean="0"/>
              <a:t>CPTAC breast cancer tumor </a:t>
            </a:r>
            <a:r>
              <a:rPr lang="en-US" sz="1800" b="1" dirty="0" err="1" smtClean="0"/>
              <a:t>phosphoproteomics</a:t>
            </a:r>
            <a:r>
              <a:rPr lang="en-US" sz="1800" b="1" dirty="0" smtClean="0"/>
              <a:t> project</a:t>
            </a:r>
          </a:p>
          <a:p>
            <a:pPr lvl="1"/>
            <a:r>
              <a:rPr lang="en-US" sz="1800" b="1" dirty="0" smtClean="0"/>
              <a:t>goals, samples, methods</a:t>
            </a:r>
          </a:p>
          <a:p>
            <a:r>
              <a:rPr lang="en-US" sz="1800" b="1" dirty="0" smtClean="0"/>
              <a:t>Summary of initial results</a:t>
            </a:r>
          </a:p>
          <a:p>
            <a:r>
              <a:rPr lang="en-US" sz="1800" b="1" dirty="0" smtClean="0"/>
              <a:t>Condensing </a:t>
            </a:r>
            <a:r>
              <a:rPr lang="en-US" sz="1800" b="1" dirty="0"/>
              <a:t>PSM’s to the site level</a:t>
            </a:r>
          </a:p>
          <a:p>
            <a:pPr lvl="1"/>
            <a:r>
              <a:rPr lang="en-US" sz="1800" b="1" dirty="0"/>
              <a:t>S</a:t>
            </a:r>
            <a:r>
              <a:rPr lang="en-US" sz="1800" b="1" dirty="0" smtClean="0"/>
              <a:t>ite ambiguity, </a:t>
            </a:r>
            <a:r>
              <a:rPr lang="en-US" sz="1800" b="1" dirty="0"/>
              <a:t>missed </a:t>
            </a:r>
            <a:r>
              <a:rPr lang="en-US" sz="1800" b="1" dirty="0" smtClean="0"/>
              <a:t>cleavages, </a:t>
            </a:r>
            <a:r>
              <a:rPr lang="en-US" sz="1800" b="1" dirty="0"/>
              <a:t>Different </a:t>
            </a:r>
            <a:r>
              <a:rPr lang="en-US" sz="1800" b="1" dirty="0" smtClean="0"/>
              <a:t>parent </a:t>
            </a:r>
            <a:r>
              <a:rPr lang="en-US" sz="1800" b="1" dirty="0"/>
              <a:t>z, </a:t>
            </a:r>
            <a:r>
              <a:rPr lang="en-US" sz="1800" b="1" dirty="0" err="1" smtClean="0"/>
              <a:t>bRP</a:t>
            </a:r>
            <a:r>
              <a:rPr lang="en-US" sz="1800" b="1" dirty="0" smtClean="0"/>
              <a:t> </a:t>
            </a:r>
            <a:r>
              <a:rPr lang="en-US" sz="1800" b="1" dirty="0" err="1" smtClean="0"/>
              <a:t>frxn</a:t>
            </a:r>
            <a:r>
              <a:rPr lang="en-US" sz="1800" b="1" dirty="0" smtClean="0"/>
              <a:t>, median </a:t>
            </a:r>
            <a:r>
              <a:rPr lang="en-US" sz="1800" b="1" dirty="0" err="1" smtClean="0"/>
              <a:t>iTRAQ</a:t>
            </a:r>
            <a:r>
              <a:rPr lang="en-US" sz="1800" b="1" dirty="0" smtClean="0"/>
              <a:t> ratio </a:t>
            </a:r>
            <a:endParaRPr lang="en-US" sz="1800" b="1" dirty="0"/>
          </a:p>
          <a:p>
            <a:r>
              <a:rPr lang="en-US" sz="1800" b="1" dirty="0" smtClean="0"/>
              <a:t>Basics </a:t>
            </a:r>
            <a:r>
              <a:rPr lang="en-US" sz="1800" b="1" dirty="0" smtClean="0"/>
              <a:t>of </a:t>
            </a:r>
            <a:r>
              <a:rPr lang="en-US" sz="1800" b="1" dirty="0" err="1" smtClean="0"/>
              <a:t>phospho</a:t>
            </a:r>
            <a:r>
              <a:rPr lang="en-US" sz="1800" b="1" dirty="0" smtClean="0"/>
              <a:t> site </a:t>
            </a:r>
            <a:r>
              <a:rPr lang="en-US" sz="1800" b="1" dirty="0" smtClean="0"/>
              <a:t>localization scoring in MS/MS spectra</a:t>
            </a:r>
          </a:p>
          <a:p>
            <a:r>
              <a:rPr lang="en-US" sz="1800" b="1" dirty="0" smtClean="0"/>
              <a:t>Recent m</a:t>
            </a:r>
            <a:r>
              <a:rPr lang="en-US" sz="1800" b="1" dirty="0" smtClean="0"/>
              <a:t>odification </a:t>
            </a:r>
            <a:r>
              <a:rPr lang="en-US" sz="1800" b="1" dirty="0" smtClean="0"/>
              <a:t>site localization algorithm </a:t>
            </a:r>
            <a:r>
              <a:rPr lang="en-US" sz="1800" b="1" dirty="0" smtClean="0"/>
              <a:t>development</a:t>
            </a:r>
          </a:p>
          <a:p>
            <a:pPr lvl="1"/>
            <a:r>
              <a:rPr lang="en-US" sz="1800" b="1" dirty="0"/>
              <a:t>Precursor-H</a:t>
            </a:r>
            <a:r>
              <a:rPr lang="en-US" sz="1800" b="1" baseline="-25000" dirty="0"/>
              <a:t>3</a:t>
            </a:r>
            <a:r>
              <a:rPr lang="en-US" sz="1800" b="1" dirty="0"/>
              <a:t>PO</a:t>
            </a:r>
            <a:r>
              <a:rPr lang="en-US" sz="1800" b="1" baseline="-25000" dirty="0"/>
              <a:t>4 </a:t>
            </a:r>
            <a:r>
              <a:rPr lang="en-US" sz="1800" b="1" dirty="0" smtClean="0"/>
              <a:t>absence coupled with presence of </a:t>
            </a:r>
            <a:r>
              <a:rPr lang="en-US" sz="1800" b="1" dirty="0"/>
              <a:t>b-H</a:t>
            </a:r>
            <a:r>
              <a:rPr lang="en-US" sz="1800" b="1" baseline="-25000" dirty="0"/>
              <a:t>3</a:t>
            </a:r>
            <a:r>
              <a:rPr lang="en-US" sz="1800" b="1" dirty="0"/>
              <a:t>PO</a:t>
            </a:r>
            <a:r>
              <a:rPr lang="en-US" sz="1800" b="1" baseline="-25000" dirty="0"/>
              <a:t>4 </a:t>
            </a:r>
            <a:r>
              <a:rPr lang="en-US" sz="1800" b="1" baseline="-25000" dirty="0" smtClean="0"/>
              <a:t>, </a:t>
            </a:r>
            <a:r>
              <a:rPr lang="en-US" sz="1800" b="1" dirty="0" smtClean="0"/>
              <a:t>y-H</a:t>
            </a:r>
            <a:r>
              <a:rPr lang="en-US" sz="1800" b="1" baseline="-25000" dirty="0" smtClean="0"/>
              <a:t>3</a:t>
            </a:r>
            <a:r>
              <a:rPr lang="en-US" sz="1800" b="1" dirty="0" smtClean="0"/>
              <a:t>PO</a:t>
            </a:r>
            <a:r>
              <a:rPr lang="en-US" sz="1800" b="1" baseline="-25000" dirty="0" smtClean="0"/>
              <a:t>4</a:t>
            </a:r>
          </a:p>
          <a:p>
            <a:pPr lvl="2"/>
            <a:r>
              <a:rPr lang="en-US" b="1" dirty="0" smtClean="0"/>
              <a:t>PNL histograms, </a:t>
            </a:r>
            <a:r>
              <a:rPr lang="en-US" b="1" dirty="0" err="1" smtClean="0"/>
              <a:t>iTRAQ</a:t>
            </a:r>
            <a:r>
              <a:rPr lang="en-US" b="1" dirty="0" smtClean="0"/>
              <a:t> </a:t>
            </a:r>
            <a:r>
              <a:rPr lang="en-US" b="1" dirty="0"/>
              <a:t>QE-HCD </a:t>
            </a:r>
            <a:r>
              <a:rPr lang="en-US" b="1" dirty="0" err="1"/>
              <a:t>vs</a:t>
            </a:r>
            <a:r>
              <a:rPr lang="en-US" b="1" dirty="0"/>
              <a:t> unlabeled </a:t>
            </a:r>
            <a:r>
              <a:rPr lang="en-US" b="1" dirty="0" smtClean="0"/>
              <a:t>LTQ-CID</a:t>
            </a:r>
          </a:p>
          <a:p>
            <a:pPr lvl="2"/>
            <a:r>
              <a:rPr lang="en-US" b="1" dirty="0" smtClean="0"/>
              <a:t>example w &amp; w/o PNL different precursor charges</a:t>
            </a:r>
          </a:p>
          <a:p>
            <a:pPr lvl="1"/>
            <a:r>
              <a:rPr lang="en-US" sz="1800" b="1" dirty="0" smtClean="0"/>
              <a:t>Alternate localizations and ion type uncertainty</a:t>
            </a:r>
          </a:p>
          <a:p>
            <a:pPr lvl="2"/>
            <a:r>
              <a:rPr lang="en-US" b="1" dirty="0"/>
              <a:t>b-H</a:t>
            </a:r>
            <a:r>
              <a:rPr lang="en-US" b="1" baseline="-25000" dirty="0"/>
              <a:t>3</a:t>
            </a:r>
            <a:r>
              <a:rPr lang="en-US" b="1" dirty="0"/>
              <a:t>PO</a:t>
            </a:r>
            <a:r>
              <a:rPr lang="en-US" b="1" baseline="-25000" dirty="0"/>
              <a:t>4</a:t>
            </a:r>
            <a:r>
              <a:rPr lang="en-US" b="1" dirty="0"/>
              <a:t> or </a:t>
            </a:r>
            <a:r>
              <a:rPr lang="en-US" b="1" dirty="0" smtClean="0"/>
              <a:t>b-H</a:t>
            </a:r>
            <a:r>
              <a:rPr lang="en-US" b="1" baseline="-25000" dirty="0" smtClean="0"/>
              <a:t>2</a:t>
            </a:r>
            <a:r>
              <a:rPr lang="en-US" b="1" dirty="0" smtClean="0"/>
              <a:t>O when b missing</a:t>
            </a:r>
          </a:p>
          <a:p>
            <a:pPr lvl="1"/>
            <a:r>
              <a:rPr lang="en-US" sz="1800" b="1" dirty="0" smtClean="0"/>
              <a:t>Effect of revisions</a:t>
            </a:r>
          </a:p>
          <a:p>
            <a:r>
              <a:rPr lang="en-US" sz="1800" b="1" dirty="0" smtClean="0"/>
              <a:t>Opportunity </a:t>
            </a:r>
            <a:r>
              <a:rPr lang="en-US" sz="1800" b="1" dirty="0"/>
              <a:t>for </a:t>
            </a:r>
            <a:r>
              <a:rPr lang="en-US" sz="1800" b="1" dirty="0" smtClean="0"/>
              <a:t>localization algorithm comparison</a:t>
            </a:r>
          </a:p>
        </p:txBody>
      </p:sp>
    </p:spTree>
    <p:extLst>
      <p:ext uri="{BB962C8B-B14F-4D97-AF65-F5344CB8AC3E}">
        <p14:creationId xmlns:p14="http://schemas.microsoft.com/office/powerpoint/2010/main" val="42016500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820" t="26815" r="3120" b="13133"/>
          <a:stretch/>
        </p:blipFill>
        <p:spPr bwMode="auto">
          <a:xfrm>
            <a:off x="215746" y="1360471"/>
            <a:ext cx="8681457" cy="24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Different Site Localization with b-H</a:t>
            </a:r>
            <a:r>
              <a:rPr lang="en-US" baseline="-25000" dirty="0" smtClean="0"/>
              <a:t>3</a:t>
            </a:r>
            <a:r>
              <a:rPr lang="en-US" dirty="0" smtClean="0"/>
              <a:t>PO</a:t>
            </a:r>
            <a:r>
              <a:rPr lang="en-US" baseline="-25000" dirty="0" smtClean="0"/>
              <a:t>4</a:t>
            </a:r>
            <a:r>
              <a:rPr lang="en-US" dirty="0"/>
              <a:t>,</a:t>
            </a:r>
            <a:r>
              <a:rPr lang="en-US" dirty="0" smtClean="0"/>
              <a:t> y-H</a:t>
            </a:r>
            <a:r>
              <a:rPr lang="en-US" baseline="-25000" dirty="0" smtClean="0"/>
              <a:t>3</a:t>
            </a:r>
            <a:r>
              <a:rPr lang="en-US" dirty="0" smtClean="0"/>
              <a:t>PO</a:t>
            </a:r>
            <a:r>
              <a:rPr lang="en-US" baseline="-25000" dirty="0" smtClean="0"/>
              <a:t>4</a:t>
            </a:r>
            <a:r>
              <a:rPr lang="en-US" dirty="0" smtClean="0"/>
              <a:t> </a:t>
            </a:r>
            <a:r>
              <a:rPr lang="en-US" dirty="0"/>
              <a:t>Ions</a:t>
            </a:r>
            <a:r>
              <a:rPr lang="en-US" dirty="0" smtClean="0"/>
              <a:t> Off</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20</a:t>
            </a:fld>
            <a:endParaRPr lang="en-US"/>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52" t="27798" r="3477" b="12545"/>
          <a:stretch/>
        </p:blipFill>
        <p:spPr bwMode="auto">
          <a:xfrm>
            <a:off x="230614" y="3893404"/>
            <a:ext cx="8655050"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0"/>
          <p:cNvSpPr>
            <a:spLocks noChangeArrowheads="1"/>
          </p:cNvSpPr>
          <p:nvPr/>
        </p:nvSpPr>
        <p:spPr bwMode="auto">
          <a:xfrm>
            <a:off x="2181652" y="652046"/>
            <a:ext cx="4751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 L 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N P D</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G 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5" name="TextBox 14"/>
          <p:cNvSpPr txBox="1"/>
          <p:nvPr/>
        </p:nvSpPr>
        <p:spPr>
          <a:xfrm>
            <a:off x="7609594" y="1972761"/>
            <a:ext cx="1210588" cy="338554"/>
          </a:xfrm>
          <a:prstGeom prst="rect">
            <a:avLst/>
          </a:prstGeom>
          <a:solidFill>
            <a:schemeClr val="bg1">
              <a:lumMod val="95000"/>
            </a:schemeClr>
          </a:solidFill>
        </p:spPr>
        <p:txBody>
          <a:bodyPr wrap="none" rtlCol="0">
            <a:spAutoFit/>
          </a:bodyPr>
          <a:lstStyle/>
          <a:p>
            <a:r>
              <a:rPr lang="en-US" sz="1600" b="1" dirty="0" smtClean="0">
                <a:solidFill>
                  <a:srgbClr val="008000"/>
                </a:solidFill>
              </a:rPr>
              <a:t>Score 11.1</a:t>
            </a:r>
            <a:endParaRPr lang="en-US" sz="1600" b="1" dirty="0">
              <a:solidFill>
                <a:srgbClr val="008000"/>
              </a:solidFill>
            </a:endParaRPr>
          </a:p>
        </p:txBody>
      </p:sp>
      <p:cxnSp>
        <p:nvCxnSpPr>
          <p:cNvPr id="24" name="Straight Arrow Connector 23"/>
          <p:cNvCxnSpPr/>
          <p:nvPr/>
        </p:nvCxnSpPr>
        <p:spPr>
          <a:xfrm flipV="1">
            <a:off x="6433561" y="2470386"/>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11"/>
          <p:cNvSpPr>
            <a:spLocks noChangeArrowheads="1"/>
          </p:cNvSpPr>
          <p:nvPr/>
        </p:nvSpPr>
        <p:spPr bwMode="auto">
          <a:xfrm>
            <a:off x="2181652" y="945148"/>
            <a:ext cx="4751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 L S</a:t>
            </a:r>
            <a:r>
              <a:rPr lang="en-US" sz="1600" dirty="0">
                <a:solidFill>
                  <a:srgbClr val="0000FF"/>
                </a:solidFill>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N P D I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G 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18" name="Straight Arrow Connector 17"/>
          <p:cNvCxnSpPr/>
          <p:nvPr/>
        </p:nvCxnSpPr>
        <p:spPr>
          <a:xfrm flipV="1">
            <a:off x="7738254" y="2682646"/>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029261" y="1939460"/>
            <a:ext cx="3688423" cy="1274339"/>
            <a:chOff x="3029261" y="1939460"/>
            <a:chExt cx="3688423" cy="1274339"/>
          </a:xfrm>
        </p:grpSpPr>
        <p:cxnSp>
          <p:nvCxnSpPr>
            <p:cNvPr id="20" name="Straight Arrow Connector 19"/>
            <p:cNvCxnSpPr/>
            <p:nvPr/>
          </p:nvCxnSpPr>
          <p:spPr>
            <a:xfrm flipV="1">
              <a:off x="5812812" y="2559594"/>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79280" y="193946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29261" y="277580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483973" y="3016795"/>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V="1">
            <a:off x="7614896" y="2667390"/>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37239" y="4488650"/>
            <a:ext cx="1210588" cy="338554"/>
          </a:xfrm>
          <a:prstGeom prst="rect">
            <a:avLst/>
          </a:prstGeom>
          <a:solidFill>
            <a:schemeClr val="bg1">
              <a:lumMod val="95000"/>
            </a:schemeClr>
          </a:solidFill>
        </p:spPr>
        <p:txBody>
          <a:bodyPr wrap="none" rtlCol="0">
            <a:spAutoFit/>
          </a:bodyPr>
          <a:lstStyle/>
          <a:p>
            <a:r>
              <a:rPr lang="en-US" sz="1600" b="1" dirty="0" smtClean="0">
                <a:solidFill>
                  <a:srgbClr val="008000"/>
                </a:solidFill>
              </a:rPr>
              <a:t>Score 13.1</a:t>
            </a:r>
            <a:endParaRPr lang="en-US" sz="1600" b="1" dirty="0">
              <a:solidFill>
                <a:srgbClr val="008000"/>
              </a:solidFill>
            </a:endParaRPr>
          </a:p>
        </p:txBody>
      </p:sp>
      <p:sp>
        <p:nvSpPr>
          <p:cNvPr id="29" name="TextBox 28"/>
          <p:cNvSpPr txBox="1"/>
          <p:nvPr/>
        </p:nvSpPr>
        <p:spPr>
          <a:xfrm>
            <a:off x="803643" y="945148"/>
            <a:ext cx="1415772" cy="338554"/>
          </a:xfrm>
          <a:prstGeom prst="rect">
            <a:avLst/>
          </a:prstGeom>
          <a:noFill/>
          <a:ln>
            <a:noFill/>
          </a:ln>
        </p:spPr>
        <p:txBody>
          <a:bodyPr wrap="none" rtlCol="0">
            <a:spAutoFit/>
          </a:bodyPr>
          <a:lstStyle/>
          <a:p>
            <a:r>
              <a:rPr lang="en-US" sz="1600" b="1" dirty="0">
                <a:solidFill>
                  <a:srgbClr val="008000"/>
                </a:solidFill>
              </a:rPr>
              <a:t>h</a:t>
            </a:r>
            <a:r>
              <a:rPr lang="en-US" sz="1600" b="1" dirty="0" smtClean="0">
                <a:solidFill>
                  <a:srgbClr val="008000"/>
                </a:solidFill>
              </a:rPr>
              <a:t>igher score</a:t>
            </a:r>
            <a:endParaRPr lang="en-US" sz="1600" b="1" dirty="0">
              <a:solidFill>
                <a:srgbClr val="008000"/>
              </a:solidFill>
            </a:endParaRPr>
          </a:p>
        </p:txBody>
      </p:sp>
      <p:grpSp>
        <p:nvGrpSpPr>
          <p:cNvPr id="30" name="Group 29"/>
          <p:cNvGrpSpPr/>
          <p:nvPr/>
        </p:nvGrpSpPr>
        <p:grpSpPr>
          <a:xfrm>
            <a:off x="3070151" y="4217984"/>
            <a:ext cx="3688423" cy="1274339"/>
            <a:chOff x="3029261" y="1939460"/>
            <a:chExt cx="3688423" cy="1274339"/>
          </a:xfrm>
        </p:grpSpPr>
        <p:cxnSp>
          <p:nvCxnSpPr>
            <p:cNvPr id="31" name="Straight Arrow Connector 30"/>
            <p:cNvCxnSpPr/>
            <p:nvPr/>
          </p:nvCxnSpPr>
          <p:spPr>
            <a:xfrm flipV="1">
              <a:off x="5812812" y="2559594"/>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579280" y="193946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029261" y="277580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483973" y="3016795"/>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3829743" y="139764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980899" y="392878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0499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2460" t="27568" r="3433" b="11569"/>
          <a:stretch/>
        </p:blipFill>
        <p:spPr bwMode="auto">
          <a:xfrm>
            <a:off x="184832" y="1344422"/>
            <a:ext cx="8685790" cy="246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Correct Site </a:t>
            </a:r>
            <a:r>
              <a:rPr lang="en-US" dirty="0"/>
              <a:t>Localization </a:t>
            </a:r>
            <a:r>
              <a:rPr lang="en-US" dirty="0" smtClean="0"/>
              <a:t>with b-H</a:t>
            </a:r>
            <a:r>
              <a:rPr lang="en-US" baseline="-25000" dirty="0" smtClean="0"/>
              <a:t>3</a:t>
            </a:r>
            <a:r>
              <a:rPr lang="en-US" dirty="0" smtClean="0"/>
              <a:t>PO</a:t>
            </a:r>
            <a:r>
              <a:rPr lang="en-US" baseline="-25000" dirty="0" smtClean="0"/>
              <a:t>4</a:t>
            </a:r>
            <a:r>
              <a:rPr lang="en-US" dirty="0"/>
              <a:t>,</a:t>
            </a:r>
            <a:r>
              <a:rPr lang="en-US" dirty="0" smtClean="0"/>
              <a:t> y-H</a:t>
            </a:r>
            <a:r>
              <a:rPr lang="en-US" baseline="-25000" dirty="0" smtClean="0"/>
              <a:t>3</a:t>
            </a:r>
            <a:r>
              <a:rPr lang="en-US" dirty="0" smtClean="0"/>
              <a:t>PO</a:t>
            </a:r>
            <a:r>
              <a:rPr lang="en-US" baseline="-25000" dirty="0" smtClean="0"/>
              <a:t>4</a:t>
            </a:r>
            <a:r>
              <a:rPr lang="en-US" dirty="0" smtClean="0"/>
              <a:t> </a:t>
            </a:r>
            <a:r>
              <a:rPr lang="en-US" dirty="0"/>
              <a:t>Ions</a:t>
            </a:r>
            <a:r>
              <a:rPr lang="en-US" dirty="0" smtClean="0"/>
              <a:t> On</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21</a:t>
            </a:fld>
            <a:endParaRPr lang="en-US"/>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52" t="27798" r="3477" b="12545"/>
          <a:stretch/>
        </p:blipFill>
        <p:spPr bwMode="auto">
          <a:xfrm>
            <a:off x="230614" y="3893404"/>
            <a:ext cx="8655050"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37239" y="4488650"/>
            <a:ext cx="1210588" cy="338554"/>
          </a:xfrm>
          <a:prstGeom prst="rect">
            <a:avLst/>
          </a:prstGeom>
          <a:solidFill>
            <a:schemeClr val="bg1">
              <a:lumMod val="95000"/>
            </a:schemeClr>
          </a:solidFill>
        </p:spPr>
        <p:txBody>
          <a:bodyPr wrap="none" rtlCol="0">
            <a:spAutoFit/>
          </a:bodyPr>
          <a:lstStyle/>
          <a:p>
            <a:r>
              <a:rPr lang="en-US" sz="1600" b="1" dirty="0" smtClean="0">
                <a:solidFill>
                  <a:srgbClr val="008000"/>
                </a:solidFill>
              </a:rPr>
              <a:t>Score 13.1</a:t>
            </a:r>
            <a:endParaRPr lang="en-US" sz="1600" b="1" dirty="0">
              <a:solidFill>
                <a:srgbClr val="008000"/>
              </a:solidFill>
            </a:endParaRPr>
          </a:p>
        </p:txBody>
      </p:sp>
      <p:sp>
        <p:nvSpPr>
          <p:cNvPr id="5" name="Rectangle 10"/>
          <p:cNvSpPr>
            <a:spLocks noChangeArrowheads="1"/>
          </p:cNvSpPr>
          <p:nvPr/>
        </p:nvSpPr>
        <p:spPr bwMode="auto">
          <a:xfrm>
            <a:off x="2181652" y="649641"/>
            <a:ext cx="4751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 L 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N P D</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I</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G 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4" name="TextBox 13"/>
          <p:cNvSpPr txBox="1"/>
          <p:nvPr/>
        </p:nvSpPr>
        <p:spPr>
          <a:xfrm>
            <a:off x="7637239" y="2236975"/>
            <a:ext cx="1210588" cy="338554"/>
          </a:xfrm>
          <a:prstGeom prst="rect">
            <a:avLst/>
          </a:prstGeom>
          <a:solidFill>
            <a:schemeClr val="bg1">
              <a:lumMod val="95000"/>
            </a:schemeClr>
          </a:solidFill>
        </p:spPr>
        <p:txBody>
          <a:bodyPr wrap="none" rtlCol="0">
            <a:spAutoFit/>
          </a:bodyPr>
          <a:lstStyle/>
          <a:p>
            <a:r>
              <a:rPr lang="en-US" sz="1600" b="1" dirty="0" smtClean="0">
                <a:solidFill>
                  <a:srgbClr val="008000"/>
                </a:solidFill>
              </a:rPr>
              <a:t>Score 16.1</a:t>
            </a:r>
            <a:endParaRPr lang="en-US" sz="1600" b="1" dirty="0">
              <a:solidFill>
                <a:srgbClr val="008000"/>
              </a:solidFill>
            </a:endParaRPr>
          </a:p>
        </p:txBody>
      </p:sp>
      <p:cxnSp>
        <p:nvCxnSpPr>
          <p:cNvPr id="21" name="Straight Arrow Connector 20"/>
          <p:cNvCxnSpPr/>
          <p:nvPr/>
        </p:nvCxnSpPr>
        <p:spPr>
          <a:xfrm flipH="1" flipV="1">
            <a:off x="2751101" y="3052949"/>
            <a:ext cx="233711" cy="197004"/>
          </a:xfrm>
          <a:prstGeom prst="straightConnector1">
            <a:avLst/>
          </a:prstGeom>
          <a:ln w="19050">
            <a:solidFill>
              <a:srgbClr val="0099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11"/>
          <p:cNvSpPr>
            <a:spLocks noChangeArrowheads="1"/>
          </p:cNvSpPr>
          <p:nvPr/>
        </p:nvSpPr>
        <p:spPr bwMode="auto">
          <a:xfrm>
            <a:off x="2181652" y="945148"/>
            <a:ext cx="47516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 L S</a:t>
            </a:r>
            <a:r>
              <a:rPr lang="en-US" sz="1600" dirty="0">
                <a:solidFill>
                  <a:srgbClr val="0000FF"/>
                </a:solidFill>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N P D I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G 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29" name="Straight Arrow Connector 28"/>
          <p:cNvCxnSpPr/>
          <p:nvPr/>
        </p:nvCxnSpPr>
        <p:spPr>
          <a:xfrm flipV="1">
            <a:off x="6485599" y="2589330"/>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790292" y="2801590"/>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666934" y="2786334"/>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3643" y="649641"/>
            <a:ext cx="1438214" cy="338554"/>
          </a:xfrm>
          <a:prstGeom prst="rect">
            <a:avLst/>
          </a:prstGeom>
          <a:noFill/>
          <a:ln>
            <a:noFill/>
          </a:ln>
        </p:spPr>
        <p:txBody>
          <a:bodyPr wrap="none" rtlCol="0">
            <a:spAutoFit/>
          </a:bodyPr>
          <a:lstStyle/>
          <a:p>
            <a:r>
              <a:rPr lang="en-US" sz="1600" b="1" dirty="0" smtClean="0">
                <a:solidFill>
                  <a:srgbClr val="008000"/>
                </a:solidFill>
              </a:rPr>
              <a:t>higher score</a:t>
            </a:r>
            <a:endParaRPr lang="en-US" sz="1600" b="1" dirty="0">
              <a:solidFill>
                <a:srgbClr val="008000"/>
              </a:solidFill>
            </a:endParaRPr>
          </a:p>
        </p:txBody>
      </p:sp>
      <p:grpSp>
        <p:nvGrpSpPr>
          <p:cNvPr id="10" name="Group 9"/>
          <p:cNvGrpSpPr/>
          <p:nvPr/>
        </p:nvGrpSpPr>
        <p:grpSpPr>
          <a:xfrm>
            <a:off x="3029261" y="1709006"/>
            <a:ext cx="3688423" cy="1460189"/>
            <a:chOff x="3029261" y="1709006"/>
            <a:chExt cx="3688423" cy="1460189"/>
          </a:xfrm>
        </p:grpSpPr>
        <p:cxnSp>
          <p:nvCxnSpPr>
            <p:cNvPr id="38" name="Straight Arrow Connector 37"/>
            <p:cNvCxnSpPr/>
            <p:nvPr/>
          </p:nvCxnSpPr>
          <p:spPr>
            <a:xfrm flipV="1">
              <a:off x="5812812" y="232914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579280" y="1709006"/>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029261" y="2545348"/>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483973" y="2972191"/>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070151" y="4217984"/>
            <a:ext cx="3688423" cy="1274339"/>
            <a:chOff x="3029261" y="1939460"/>
            <a:chExt cx="3688423" cy="1274339"/>
          </a:xfrm>
        </p:grpSpPr>
        <p:cxnSp>
          <p:nvCxnSpPr>
            <p:cNvPr id="43" name="Straight Arrow Connector 42"/>
            <p:cNvCxnSpPr/>
            <p:nvPr/>
          </p:nvCxnSpPr>
          <p:spPr>
            <a:xfrm flipV="1">
              <a:off x="5812812" y="2559594"/>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579280" y="193946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029261" y="277580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483973" y="3016795"/>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3829743" y="139764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80899" y="392878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7908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y-H</a:t>
            </a:r>
            <a:r>
              <a:rPr lang="en-US" baseline="-25000" dirty="0" smtClean="0"/>
              <a:t>3</a:t>
            </a:r>
            <a:r>
              <a:rPr lang="en-US" dirty="0" smtClean="0"/>
              <a:t>PO</a:t>
            </a:r>
            <a:r>
              <a:rPr lang="en-US" baseline="-25000" dirty="0" smtClean="0"/>
              <a:t>4</a:t>
            </a:r>
            <a:r>
              <a:rPr lang="en-US" dirty="0" smtClean="0"/>
              <a:t> </a:t>
            </a:r>
            <a:r>
              <a:rPr lang="en-US" dirty="0"/>
              <a:t>or </a:t>
            </a:r>
            <a:r>
              <a:rPr lang="en-US" dirty="0" smtClean="0"/>
              <a:t>y-H</a:t>
            </a:r>
            <a:r>
              <a:rPr lang="en-US" baseline="-25000" dirty="0" smtClean="0"/>
              <a:t>2</a:t>
            </a:r>
            <a:r>
              <a:rPr lang="en-US" dirty="0" smtClean="0"/>
              <a:t>O </a:t>
            </a:r>
            <a:r>
              <a:rPr lang="en-US" dirty="0"/>
              <a:t>Ions?</a:t>
            </a:r>
          </a:p>
        </p:txBody>
      </p:sp>
      <p:sp>
        <p:nvSpPr>
          <p:cNvPr id="3" name="Slide Number Placeholder 2"/>
          <p:cNvSpPr>
            <a:spLocks noGrp="1"/>
          </p:cNvSpPr>
          <p:nvPr>
            <p:ph type="sldNum" sz="quarter" idx="11"/>
          </p:nvPr>
        </p:nvSpPr>
        <p:spPr/>
        <p:txBody>
          <a:bodyPr/>
          <a:lstStyle/>
          <a:p>
            <a:fld id="{9B212293-03F1-44AD-A1A3-3358B88E8357}" type="slidenum">
              <a:rPr lang="en-US" smtClean="0"/>
              <a:pPr/>
              <a:t>22</a:t>
            </a:fld>
            <a:endParaRPr lang="en-US"/>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657" t="27348" r="3540" b="14160"/>
          <a:stretch/>
        </p:blipFill>
        <p:spPr bwMode="auto">
          <a:xfrm>
            <a:off x="237894" y="1345578"/>
            <a:ext cx="8675649" cy="242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739" t="27810" r="3939" b="13017"/>
          <a:stretch/>
        </p:blipFill>
        <p:spPr bwMode="auto">
          <a:xfrm>
            <a:off x="237894" y="3895493"/>
            <a:ext cx="8675648" cy="242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70519" y="911055"/>
            <a:ext cx="521297" cy="307777"/>
          </a:xfrm>
          <a:prstGeom prst="rect">
            <a:avLst/>
          </a:prstGeom>
          <a:noFill/>
          <a:ln>
            <a:noFill/>
          </a:ln>
        </p:spPr>
        <p:txBody>
          <a:bodyPr wrap="none" rtlCol="0">
            <a:spAutoFit/>
          </a:bodyPr>
          <a:lstStyle/>
          <a:p>
            <a:r>
              <a:rPr lang="en-US" sz="1400" dirty="0">
                <a:solidFill>
                  <a:srgbClr val="008000"/>
                </a:solidFill>
              </a:rPr>
              <a:t>H</a:t>
            </a:r>
            <a:r>
              <a:rPr lang="en-US" sz="1400" baseline="-25000" dirty="0">
                <a:solidFill>
                  <a:srgbClr val="008000"/>
                </a:solidFill>
              </a:rPr>
              <a:t>2</a:t>
            </a:r>
            <a:r>
              <a:rPr lang="en-US" sz="1400" dirty="0">
                <a:solidFill>
                  <a:srgbClr val="008000"/>
                </a:solidFill>
              </a:rPr>
              <a:t>O</a:t>
            </a:r>
            <a:endParaRPr lang="en-US" sz="1400" b="1" dirty="0">
              <a:solidFill>
                <a:srgbClr val="008000"/>
              </a:solidFill>
            </a:endParaRPr>
          </a:p>
        </p:txBody>
      </p:sp>
      <p:sp>
        <p:nvSpPr>
          <p:cNvPr id="10" name="Rectangle 9"/>
          <p:cNvSpPr/>
          <p:nvPr/>
        </p:nvSpPr>
        <p:spPr>
          <a:xfrm>
            <a:off x="2070519" y="639711"/>
            <a:ext cx="708848" cy="307777"/>
          </a:xfrm>
          <a:prstGeom prst="rect">
            <a:avLst/>
          </a:prstGeom>
        </p:spPr>
        <p:txBody>
          <a:bodyPr wrap="none">
            <a:spAutoFit/>
          </a:bodyPr>
          <a:lstStyle/>
          <a:p>
            <a:r>
              <a:rPr lang="en-US" sz="1400" dirty="0">
                <a:solidFill>
                  <a:srgbClr val="008000"/>
                </a:solidFill>
              </a:rPr>
              <a:t>H</a:t>
            </a:r>
            <a:r>
              <a:rPr lang="en-US" sz="1400" baseline="-25000" dirty="0">
                <a:solidFill>
                  <a:srgbClr val="008000"/>
                </a:solidFill>
              </a:rPr>
              <a:t>3</a:t>
            </a:r>
            <a:r>
              <a:rPr lang="en-US" sz="1400" dirty="0">
                <a:solidFill>
                  <a:srgbClr val="008000"/>
                </a:solidFill>
              </a:rPr>
              <a:t>PO</a:t>
            </a:r>
            <a:r>
              <a:rPr lang="en-US" sz="1400" baseline="-25000" dirty="0">
                <a:solidFill>
                  <a:srgbClr val="008000"/>
                </a:solidFill>
              </a:rPr>
              <a:t>4</a:t>
            </a:r>
            <a:endParaRPr lang="en-US" sz="1400" dirty="0">
              <a:solidFill>
                <a:srgbClr val="008000"/>
              </a:solidFill>
            </a:endParaRPr>
          </a:p>
        </p:txBody>
      </p:sp>
      <p:sp>
        <p:nvSpPr>
          <p:cNvPr id="4" name="Rectangle 7"/>
          <p:cNvSpPr>
            <a:spLocks noChangeArrowheads="1"/>
          </p:cNvSpPr>
          <p:nvPr/>
        </p:nvSpPr>
        <p:spPr bwMode="auto">
          <a:xfrm>
            <a:off x="2837138" y="628406"/>
            <a:ext cx="34628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 L E I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 S L</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Rectangle 7"/>
          <p:cNvSpPr>
            <a:spLocks noChangeArrowheads="1"/>
          </p:cNvSpPr>
          <p:nvPr/>
        </p:nvSpPr>
        <p:spPr bwMode="auto">
          <a:xfrm>
            <a:off x="2844314" y="880278"/>
            <a:ext cx="34628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L E I 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 S L</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grpSp>
        <p:nvGrpSpPr>
          <p:cNvPr id="5" name="Group 4"/>
          <p:cNvGrpSpPr/>
          <p:nvPr/>
        </p:nvGrpSpPr>
        <p:grpSpPr>
          <a:xfrm>
            <a:off x="3231930" y="2451403"/>
            <a:ext cx="2834496" cy="386579"/>
            <a:chOff x="3257946" y="2533177"/>
            <a:chExt cx="2834496" cy="386579"/>
          </a:xfrm>
        </p:grpSpPr>
        <p:cxnSp>
          <p:nvCxnSpPr>
            <p:cNvPr id="13" name="Straight Arrow Connector 12"/>
            <p:cNvCxnSpPr/>
            <p:nvPr/>
          </p:nvCxnSpPr>
          <p:spPr>
            <a:xfrm flipH="1" flipV="1">
              <a:off x="4029931" y="272275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57946" y="253318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267716" y="2533177"/>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858731" y="2594509"/>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231930" y="4997551"/>
            <a:ext cx="2834496" cy="386579"/>
            <a:chOff x="3217062" y="5079325"/>
            <a:chExt cx="2834496" cy="386579"/>
          </a:xfrm>
        </p:grpSpPr>
        <p:cxnSp>
          <p:nvCxnSpPr>
            <p:cNvPr id="17" name="Straight Arrow Connector 16"/>
            <p:cNvCxnSpPr/>
            <p:nvPr/>
          </p:nvCxnSpPr>
          <p:spPr>
            <a:xfrm flipH="1" flipV="1">
              <a:off x="3989047" y="526890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17062" y="507933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226832" y="5079325"/>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817847" y="5140657"/>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3724968" y="137859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80824" y="392878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645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3" t="28386" r="3146" b="12575"/>
          <a:stretch/>
        </p:blipFill>
        <p:spPr bwMode="auto">
          <a:xfrm>
            <a:off x="237893" y="3910361"/>
            <a:ext cx="8675650" cy="240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y-H</a:t>
            </a:r>
            <a:r>
              <a:rPr lang="en-US" baseline="-25000" dirty="0" smtClean="0"/>
              <a:t>3</a:t>
            </a:r>
            <a:r>
              <a:rPr lang="en-US" dirty="0" smtClean="0"/>
              <a:t>PO</a:t>
            </a:r>
            <a:r>
              <a:rPr lang="en-US" baseline="-25000" dirty="0" smtClean="0"/>
              <a:t>4</a:t>
            </a:r>
            <a:r>
              <a:rPr lang="en-US" dirty="0" smtClean="0"/>
              <a:t> not y-H</a:t>
            </a:r>
            <a:r>
              <a:rPr lang="en-US" baseline="-25000" dirty="0" smtClean="0"/>
              <a:t>2</a:t>
            </a:r>
            <a:r>
              <a:rPr lang="en-US" dirty="0" smtClean="0"/>
              <a:t>O Ions</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23</a:t>
            </a:fld>
            <a:endParaRPr lang="en-US"/>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57" t="27348" r="3540" b="14160"/>
          <a:stretch/>
        </p:blipFill>
        <p:spPr bwMode="auto">
          <a:xfrm>
            <a:off x="237894" y="1345578"/>
            <a:ext cx="8675649" cy="242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070519" y="639711"/>
            <a:ext cx="708848" cy="307777"/>
          </a:xfrm>
          <a:prstGeom prst="rect">
            <a:avLst/>
          </a:prstGeom>
        </p:spPr>
        <p:txBody>
          <a:bodyPr wrap="none">
            <a:spAutoFit/>
          </a:bodyPr>
          <a:lstStyle/>
          <a:p>
            <a:r>
              <a:rPr lang="en-US" sz="1400" dirty="0">
                <a:solidFill>
                  <a:srgbClr val="008000"/>
                </a:solidFill>
              </a:rPr>
              <a:t>H</a:t>
            </a:r>
            <a:r>
              <a:rPr lang="en-US" sz="1400" baseline="-25000" dirty="0">
                <a:solidFill>
                  <a:srgbClr val="008000"/>
                </a:solidFill>
              </a:rPr>
              <a:t>3</a:t>
            </a:r>
            <a:r>
              <a:rPr lang="en-US" sz="1400" dirty="0">
                <a:solidFill>
                  <a:srgbClr val="008000"/>
                </a:solidFill>
              </a:rPr>
              <a:t>PO</a:t>
            </a:r>
            <a:r>
              <a:rPr lang="en-US" sz="1400" baseline="-25000" dirty="0">
                <a:solidFill>
                  <a:srgbClr val="008000"/>
                </a:solidFill>
              </a:rPr>
              <a:t>4</a:t>
            </a:r>
            <a:endParaRPr lang="en-US" sz="1400" dirty="0">
              <a:solidFill>
                <a:srgbClr val="008000"/>
              </a:solidFill>
            </a:endParaRPr>
          </a:p>
        </p:txBody>
      </p:sp>
      <p:sp>
        <p:nvSpPr>
          <p:cNvPr id="4" name="Rectangle 7"/>
          <p:cNvSpPr>
            <a:spLocks noChangeArrowheads="1"/>
          </p:cNvSpPr>
          <p:nvPr/>
        </p:nvSpPr>
        <p:spPr bwMode="auto">
          <a:xfrm>
            <a:off x="2817539" y="628406"/>
            <a:ext cx="34628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 L E I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 S L</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1" name="TextBox 10"/>
          <p:cNvSpPr txBox="1"/>
          <p:nvPr/>
        </p:nvSpPr>
        <p:spPr>
          <a:xfrm>
            <a:off x="7678100" y="1821826"/>
            <a:ext cx="1141659" cy="584775"/>
          </a:xfrm>
          <a:prstGeom prst="rect">
            <a:avLst/>
          </a:prstGeom>
          <a:solidFill>
            <a:schemeClr val="bg1">
              <a:lumMod val="95000"/>
            </a:schemeClr>
          </a:solidFill>
        </p:spPr>
        <p:txBody>
          <a:bodyPr wrap="none" rtlCol="0">
            <a:spAutoFit/>
          </a:bodyPr>
          <a:lstStyle/>
          <a:p>
            <a:pPr algn="ctr"/>
            <a:r>
              <a:rPr lang="en-US" sz="1600" b="1" dirty="0" smtClean="0">
                <a:solidFill>
                  <a:srgbClr val="008000"/>
                </a:solidFill>
              </a:rPr>
              <a:t>+2</a:t>
            </a:r>
          </a:p>
          <a:p>
            <a:pPr algn="ctr"/>
            <a:r>
              <a:rPr lang="en-US" sz="1600" b="1" dirty="0" smtClean="0">
                <a:solidFill>
                  <a:srgbClr val="008000"/>
                </a:solidFill>
              </a:rPr>
              <a:t>precursor</a:t>
            </a:r>
            <a:endParaRPr lang="en-US" sz="1600" b="1" dirty="0">
              <a:solidFill>
                <a:srgbClr val="008000"/>
              </a:solidFill>
            </a:endParaRPr>
          </a:p>
        </p:txBody>
      </p:sp>
      <p:sp>
        <p:nvSpPr>
          <p:cNvPr id="13" name="TextBox 12"/>
          <p:cNvSpPr txBox="1"/>
          <p:nvPr/>
        </p:nvSpPr>
        <p:spPr>
          <a:xfrm>
            <a:off x="7678100" y="4420058"/>
            <a:ext cx="1141659" cy="584775"/>
          </a:xfrm>
          <a:prstGeom prst="rect">
            <a:avLst/>
          </a:prstGeom>
          <a:solidFill>
            <a:schemeClr val="bg1">
              <a:lumMod val="95000"/>
            </a:schemeClr>
          </a:solidFill>
        </p:spPr>
        <p:txBody>
          <a:bodyPr wrap="none" rtlCol="0">
            <a:spAutoFit/>
          </a:bodyPr>
          <a:lstStyle/>
          <a:p>
            <a:pPr algn="ctr"/>
            <a:r>
              <a:rPr lang="en-US" sz="1600" b="1" dirty="0" smtClean="0">
                <a:solidFill>
                  <a:srgbClr val="008000"/>
                </a:solidFill>
              </a:rPr>
              <a:t>+3</a:t>
            </a:r>
          </a:p>
          <a:p>
            <a:pPr algn="ctr"/>
            <a:r>
              <a:rPr lang="en-US" sz="1600" b="1" dirty="0" smtClean="0">
                <a:solidFill>
                  <a:srgbClr val="008000"/>
                </a:solidFill>
              </a:rPr>
              <a:t>precursor</a:t>
            </a:r>
            <a:endParaRPr lang="en-US" sz="1600" b="1" dirty="0">
              <a:solidFill>
                <a:srgbClr val="008000"/>
              </a:solidFill>
            </a:endParaRPr>
          </a:p>
        </p:txBody>
      </p:sp>
      <p:sp>
        <p:nvSpPr>
          <p:cNvPr id="5" name="Rectangle 1"/>
          <p:cNvSpPr>
            <a:spLocks noChangeArrowheads="1"/>
          </p:cNvSpPr>
          <p:nvPr/>
        </p:nvSpPr>
        <p:spPr bwMode="auto">
          <a:xfrm>
            <a:off x="2817539" y="894477"/>
            <a:ext cx="34964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 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 I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N S L</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R(R)</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4" name="TextBox 13"/>
          <p:cNvSpPr txBox="1"/>
          <p:nvPr/>
        </p:nvSpPr>
        <p:spPr>
          <a:xfrm>
            <a:off x="4037723" y="5352277"/>
            <a:ext cx="444353" cy="338554"/>
          </a:xfrm>
          <a:prstGeom prst="rect">
            <a:avLst/>
          </a:prstGeom>
          <a:noFill/>
        </p:spPr>
        <p:txBody>
          <a:bodyPr wrap="none" rtlCol="0">
            <a:spAutoFit/>
          </a:bodyPr>
          <a:lstStyle/>
          <a:p>
            <a:pPr algn="ctr"/>
            <a:r>
              <a:rPr lang="en-US" sz="800" b="1" dirty="0" smtClean="0">
                <a:solidFill>
                  <a:srgbClr val="0000FF"/>
                </a:solidFill>
              </a:rPr>
              <a:t>b</a:t>
            </a:r>
            <a:r>
              <a:rPr lang="en-US" sz="800" b="1" baseline="-25000" dirty="0" smtClean="0">
                <a:solidFill>
                  <a:srgbClr val="0000FF"/>
                </a:solidFill>
              </a:rPr>
              <a:t>6</a:t>
            </a:r>
          </a:p>
          <a:p>
            <a:pPr algn="ctr"/>
            <a:r>
              <a:rPr lang="en-US" sz="800" b="1" dirty="0" smtClean="0">
                <a:solidFill>
                  <a:srgbClr val="0000FF"/>
                </a:solidFill>
              </a:rPr>
              <a:t>757.5</a:t>
            </a:r>
            <a:endParaRPr lang="en-US" sz="800" b="1" dirty="0">
              <a:solidFill>
                <a:srgbClr val="0000FF"/>
              </a:solidFill>
            </a:endParaRPr>
          </a:p>
        </p:txBody>
      </p:sp>
      <p:cxnSp>
        <p:nvCxnSpPr>
          <p:cNvPr id="15" name="Straight Arrow Connector 14"/>
          <p:cNvCxnSpPr/>
          <p:nvPr/>
        </p:nvCxnSpPr>
        <p:spPr>
          <a:xfrm flipH="1" flipV="1">
            <a:off x="3419479" y="4869059"/>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984006" y="5185007"/>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231930" y="2451403"/>
            <a:ext cx="2834496" cy="386579"/>
            <a:chOff x="3257946" y="2533177"/>
            <a:chExt cx="2834496" cy="386579"/>
          </a:xfrm>
        </p:grpSpPr>
        <p:cxnSp>
          <p:nvCxnSpPr>
            <p:cNvPr id="18" name="Straight Arrow Connector 17"/>
            <p:cNvCxnSpPr/>
            <p:nvPr/>
          </p:nvCxnSpPr>
          <p:spPr>
            <a:xfrm flipH="1" flipV="1">
              <a:off x="4029931" y="272275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257946" y="2533182"/>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267716" y="2533177"/>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858731" y="2594509"/>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6115020" y="658761"/>
            <a:ext cx="388248" cy="574516"/>
          </a:xfrm>
          <a:prstGeom prst="rect">
            <a:avLst/>
          </a:prstGeom>
        </p:spPr>
        <p:txBody>
          <a:bodyPr wrap="none">
            <a:spAutoFit/>
          </a:bodyPr>
          <a:lstStyle/>
          <a:p>
            <a:pPr>
              <a:spcAft>
                <a:spcPts val="300"/>
              </a:spcAft>
            </a:pPr>
            <a:r>
              <a:rPr lang="en-US" sz="1400" dirty="0" smtClean="0">
                <a:solidFill>
                  <a:srgbClr val="008000"/>
                </a:solidFill>
              </a:rPr>
              <a:t>+2</a:t>
            </a:r>
          </a:p>
          <a:p>
            <a:pPr>
              <a:spcAft>
                <a:spcPts val="300"/>
              </a:spcAft>
            </a:pPr>
            <a:r>
              <a:rPr lang="en-US" sz="1400" dirty="0" smtClean="0">
                <a:solidFill>
                  <a:srgbClr val="008000"/>
                </a:solidFill>
              </a:rPr>
              <a:t>+3</a:t>
            </a:r>
            <a:endParaRPr lang="en-US" sz="1400" dirty="0">
              <a:solidFill>
                <a:srgbClr val="008000"/>
              </a:solidFill>
            </a:endParaRPr>
          </a:p>
        </p:txBody>
      </p:sp>
    </p:spTree>
    <p:extLst>
      <p:ext uri="{BB962C8B-B14F-4D97-AF65-F5344CB8AC3E}">
        <p14:creationId xmlns:p14="http://schemas.microsoft.com/office/powerpoint/2010/main" val="39355681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a:t>
            </a:r>
            <a:r>
              <a:rPr lang="en-US" baseline="-25000" dirty="0"/>
              <a:t>3</a:t>
            </a:r>
            <a:r>
              <a:rPr lang="en-US" dirty="0"/>
              <a:t>PO</a:t>
            </a:r>
            <a:r>
              <a:rPr lang="en-US" baseline="-25000" dirty="0"/>
              <a:t>4</a:t>
            </a:r>
            <a:r>
              <a:rPr lang="en-US" dirty="0"/>
              <a:t> or b-H</a:t>
            </a:r>
            <a:r>
              <a:rPr lang="en-US" baseline="-25000" dirty="0"/>
              <a:t>2</a:t>
            </a:r>
            <a:r>
              <a:rPr lang="en-US" dirty="0"/>
              <a:t>O Ions?</a:t>
            </a:r>
          </a:p>
        </p:txBody>
      </p:sp>
      <p:sp>
        <p:nvSpPr>
          <p:cNvPr id="3" name="Slide Number Placeholder 2"/>
          <p:cNvSpPr>
            <a:spLocks noGrp="1"/>
          </p:cNvSpPr>
          <p:nvPr>
            <p:ph type="sldNum" sz="quarter" idx="11"/>
          </p:nvPr>
        </p:nvSpPr>
        <p:spPr/>
        <p:txBody>
          <a:bodyPr/>
          <a:lstStyle/>
          <a:p>
            <a:fld id="{9B212293-03F1-44AD-A1A3-3358B88E8357}" type="slidenum">
              <a:rPr lang="en-US" smtClean="0"/>
              <a:pPr/>
              <a:t>24</a:t>
            </a:fld>
            <a:endParaRPr lang="en-US"/>
          </a:p>
        </p:txBody>
      </p:sp>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79" t="27501" r="3767" b="13103"/>
          <a:stretch/>
        </p:blipFill>
        <p:spPr bwMode="auto">
          <a:xfrm>
            <a:off x="215590" y="1286095"/>
            <a:ext cx="86979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6"/>
          <p:cNvSpPr>
            <a:spLocks noChangeArrowheads="1"/>
          </p:cNvSpPr>
          <p:nvPr/>
        </p:nvSpPr>
        <p:spPr bwMode="auto">
          <a:xfrm>
            <a:off x="3018258" y="616887"/>
            <a:ext cx="35092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(R)E G F</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D T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K(M)</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717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639" t="27524" r="3124" b="12481"/>
          <a:stretch/>
        </p:blipFill>
        <p:spPr bwMode="auto">
          <a:xfrm>
            <a:off x="215589" y="3873163"/>
            <a:ext cx="8697951" cy="244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369720" y="4926604"/>
            <a:ext cx="2611469" cy="533881"/>
            <a:chOff x="2386214" y="4926604"/>
            <a:chExt cx="2611469" cy="533881"/>
          </a:xfrm>
        </p:grpSpPr>
        <p:cxnSp>
          <p:nvCxnSpPr>
            <p:cNvPr id="11" name="Straight Arrow Connector 10"/>
            <p:cNvCxnSpPr/>
            <p:nvPr/>
          </p:nvCxnSpPr>
          <p:spPr>
            <a:xfrm flipH="1" flipV="1">
              <a:off x="4763972" y="4926604"/>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86214" y="5263481"/>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369720" y="2350670"/>
            <a:ext cx="2611469" cy="533881"/>
            <a:chOff x="2369720" y="2350670"/>
            <a:chExt cx="2611469" cy="533881"/>
          </a:xfrm>
        </p:grpSpPr>
        <p:cxnSp>
          <p:nvCxnSpPr>
            <p:cNvPr id="13" name="Straight Arrow Connector 12"/>
            <p:cNvCxnSpPr/>
            <p:nvPr/>
          </p:nvCxnSpPr>
          <p:spPr>
            <a:xfrm flipH="1" flipV="1">
              <a:off x="4747478" y="235067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369720" y="2687547"/>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419917" y="911055"/>
            <a:ext cx="521297" cy="307777"/>
          </a:xfrm>
          <a:prstGeom prst="rect">
            <a:avLst/>
          </a:prstGeom>
          <a:noFill/>
          <a:ln>
            <a:noFill/>
          </a:ln>
        </p:spPr>
        <p:txBody>
          <a:bodyPr wrap="none" rtlCol="0">
            <a:spAutoFit/>
          </a:bodyPr>
          <a:lstStyle/>
          <a:p>
            <a:r>
              <a:rPr lang="en-US" sz="1400" dirty="0">
                <a:solidFill>
                  <a:srgbClr val="008000"/>
                </a:solidFill>
              </a:rPr>
              <a:t>H</a:t>
            </a:r>
            <a:r>
              <a:rPr lang="en-US" sz="1400" baseline="-25000" dirty="0">
                <a:solidFill>
                  <a:srgbClr val="008000"/>
                </a:solidFill>
              </a:rPr>
              <a:t>2</a:t>
            </a:r>
            <a:r>
              <a:rPr lang="en-US" sz="1400" dirty="0">
                <a:solidFill>
                  <a:srgbClr val="008000"/>
                </a:solidFill>
              </a:rPr>
              <a:t>O</a:t>
            </a:r>
            <a:endParaRPr lang="en-US" sz="1400" b="1" dirty="0">
              <a:solidFill>
                <a:srgbClr val="008000"/>
              </a:solidFill>
            </a:endParaRPr>
          </a:p>
        </p:txBody>
      </p:sp>
      <p:sp>
        <p:nvSpPr>
          <p:cNvPr id="18" name="Rectangle 17"/>
          <p:cNvSpPr/>
          <p:nvPr/>
        </p:nvSpPr>
        <p:spPr>
          <a:xfrm>
            <a:off x="2419917" y="632276"/>
            <a:ext cx="708848" cy="307777"/>
          </a:xfrm>
          <a:prstGeom prst="rect">
            <a:avLst/>
          </a:prstGeom>
        </p:spPr>
        <p:txBody>
          <a:bodyPr wrap="none">
            <a:spAutoFit/>
          </a:bodyPr>
          <a:lstStyle/>
          <a:p>
            <a:r>
              <a:rPr lang="en-US" sz="1400" dirty="0">
                <a:solidFill>
                  <a:srgbClr val="008000"/>
                </a:solidFill>
              </a:rPr>
              <a:t>H</a:t>
            </a:r>
            <a:r>
              <a:rPr lang="en-US" sz="1400" baseline="-25000" dirty="0">
                <a:solidFill>
                  <a:srgbClr val="008000"/>
                </a:solidFill>
              </a:rPr>
              <a:t>3</a:t>
            </a:r>
            <a:r>
              <a:rPr lang="en-US" sz="1400" dirty="0">
                <a:solidFill>
                  <a:srgbClr val="008000"/>
                </a:solidFill>
              </a:rPr>
              <a:t>PO</a:t>
            </a:r>
            <a:r>
              <a:rPr lang="en-US" sz="1400" baseline="-25000" dirty="0">
                <a:solidFill>
                  <a:srgbClr val="008000"/>
                </a:solidFill>
              </a:rPr>
              <a:t>4</a:t>
            </a:r>
            <a:endParaRPr lang="en-US" sz="1400" dirty="0">
              <a:solidFill>
                <a:srgbClr val="008000"/>
              </a:solidFill>
            </a:endParaRPr>
          </a:p>
        </p:txBody>
      </p:sp>
      <p:sp>
        <p:nvSpPr>
          <p:cNvPr id="19" name="Rectangle 6"/>
          <p:cNvSpPr>
            <a:spLocks noChangeArrowheads="1"/>
          </p:cNvSpPr>
          <p:nvPr/>
        </p:nvSpPr>
        <p:spPr bwMode="auto">
          <a:xfrm>
            <a:off x="3018258" y="880278"/>
            <a:ext cx="34515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(R)E G F</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effectLst/>
                <a:latin typeface="Arial Unicode MS" pitchFamily="34" charset="-128"/>
                <a:cs typeface="Arial" pitchFamily="34" charset="0"/>
              </a:rPr>
              <a:t>S</a:t>
            </a:r>
            <a:r>
              <a:rPr lang="en-US" sz="1600" dirty="0">
                <a:latin typeface="Arial Unicode MS" pitchFamily="34" charset="-128"/>
                <a:cs typeface="Arial" pitchFamily="34" charset="0"/>
              </a:rPr>
              <a:t> </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D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K(M)</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20" name="Rectangle 19"/>
          <p:cNvSpPr/>
          <p:nvPr/>
        </p:nvSpPr>
        <p:spPr>
          <a:xfrm>
            <a:off x="3705918" y="132144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09274" y="3928780"/>
            <a:ext cx="252761" cy="23043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6964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a:t>
            </a:r>
            <a:r>
              <a:rPr lang="en-US" baseline="-25000" dirty="0"/>
              <a:t>3</a:t>
            </a:r>
            <a:r>
              <a:rPr lang="en-US" dirty="0"/>
              <a:t>PO</a:t>
            </a:r>
            <a:r>
              <a:rPr lang="en-US" baseline="-25000" dirty="0"/>
              <a:t>4</a:t>
            </a:r>
            <a:r>
              <a:rPr lang="en-US" dirty="0"/>
              <a:t> </a:t>
            </a:r>
            <a:r>
              <a:rPr lang="en-US" dirty="0" smtClean="0"/>
              <a:t>not </a:t>
            </a:r>
            <a:r>
              <a:rPr lang="en-US" dirty="0"/>
              <a:t>b-H</a:t>
            </a:r>
            <a:r>
              <a:rPr lang="en-US" baseline="-25000" dirty="0"/>
              <a:t>2</a:t>
            </a:r>
            <a:r>
              <a:rPr lang="en-US" dirty="0"/>
              <a:t>O </a:t>
            </a:r>
            <a:r>
              <a:rPr lang="en-US" dirty="0" smtClean="0"/>
              <a:t>Ions</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25</a:t>
            </a:fld>
            <a:endParaRPr lang="en-US"/>
          </a:p>
        </p:txBody>
      </p:sp>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79" t="27501" r="3767" b="13103"/>
          <a:stretch/>
        </p:blipFill>
        <p:spPr bwMode="auto">
          <a:xfrm>
            <a:off x="215590" y="1286095"/>
            <a:ext cx="86979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6"/>
          <p:cNvSpPr>
            <a:spLocks noChangeArrowheads="1"/>
          </p:cNvSpPr>
          <p:nvPr/>
        </p:nvSpPr>
        <p:spPr bwMode="auto">
          <a:xfrm>
            <a:off x="3018258" y="616887"/>
            <a:ext cx="34515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(R)E G F</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D T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K(M)</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54" t="27447" r="2815" b="13435"/>
          <a:stretch/>
        </p:blipFill>
        <p:spPr bwMode="auto">
          <a:xfrm>
            <a:off x="215591" y="3880607"/>
            <a:ext cx="8697951" cy="242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flipV="1">
            <a:off x="4688006" y="5119888"/>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369720" y="2350670"/>
            <a:ext cx="2611469" cy="533881"/>
            <a:chOff x="2369720" y="2350670"/>
            <a:chExt cx="2611469" cy="533881"/>
          </a:xfrm>
        </p:grpSpPr>
        <p:cxnSp>
          <p:nvCxnSpPr>
            <p:cNvPr id="13" name="Straight Arrow Connector 12"/>
            <p:cNvCxnSpPr/>
            <p:nvPr/>
          </p:nvCxnSpPr>
          <p:spPr>
            <a:xfrm flipH="1" flipV="1">
              <a:off x="4747478" y="2350670"/>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369720" y="2687547"/>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2419917" y="632276"/>
            <a:ext cx="708848" cy="307777"/>
          </a:xfrm>
          <a:prstGeom prst="rect">
            <a:avLst/>
          </a:prstGeom>
        </p:spPr>
        <p:txBody>
          <a:bodyPr wrap="none">
            <a:spAutoFit/>
          </a:bodyPr>
          <a:lstStyle/>
          <a:p>
            <a:r>
              <a:rPr lang="en-US" sz="1400" dirty="0">
                <a:solidFill>
                  <a:srgbClr val="008000"/>
                </a:solidFill>
              </a:rPr>
              <a:t>H</a:t>
            </a:r>
            <a:r>
              <a:rPr lang="en-US" sz="1400" baseline="-25000" dirty="0">
                <a:solidFill>
                  <a:srgbClr val="008000"/>
                </a:solidFill>
              </a:rPr>
              <a:t>3</a:t>
            </a:r>
            <a:r>
              <a:rPr lang="en-US" sz="1400" dirty="0">
                <a:solidFill>
                  <a:srgbClr val="008000"/>
                </a:solidFill>
              </a:rPr>
              <a:t>PO</a:t>
            </a:r>
            <a:r>
              <a:rPr lang="en-US" sz="1400" baseline="-25000" dirty="0">
                <a:solidFill>
                  <a:srgbClr val="008000"/>
                </a:solidFill>
              </a:rPr>
              <a:t>4</a:t>
            </a:r>
            <a:endParaRPr lang="en-US" sz="1400" dirty="0">
              <a:solidFill>
                <a:srgbClr val="008000"/>
              </a:solidFill>
            </a:endParaRPr>
          </a:p>
        </p:txBody>
      </p:sp>
      <p:sp>
        <p:nvSpPr>
          <p:cNvPr id="7" name="Rectangle 4"/>
          <p:cNvSpPr>
            <a:spLocks noChangeArrowheads="1"/>
          </p:cNvSpPr>
          <p:nvPr/>
        </p:nvSpPr>
        <p:spPr bwMode="auto">
          <a:xfrm>
            <a:off x="3018258" y="881101"/>
            <a:ext cx="34515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(R)E</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G F</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E</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S E</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F</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K(M)</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20" name="TextBox 19"/>
          <p:cNvSpPr txBox="1"/>
          <p:nvPr/>
        </p:nvSpPr>
        <p:spPr>
          <a:xfrm>
            <a:off x="7678100" y="1821826"/>
            <a:ext cx="1141659" cy="584775"/>
          </a:xfrm>
          <a:prstGeom prst="rect">
            <a:avLst/>
          </a:prstGeom>
          <a:solidFill>
            <a:schemeClr val="bg1">
              <a:lumMod val="95000"/>
            </a:schemeClr>
          </a:solidFill>
        </p:spPr>
        <p:txBody>
          <a:bodyPr wrap="none" rtlCol="0">
            <a:spAutoFit/>
          </a:bodyPr>
          <a:lstStyle/>
          <a:p>
            <a:pPr algn="ctr"/>
            <a:r>
              <a:rPr lang="en-US" sz="1600" b="1" dirty="0" smtClean="0">
                <a:solidFill>
                  <a:srgbClr val="008000"/>
                </a:solidFill>
              </a:rPr>
              <a:t>+3</a:t>
            </a:r>
          </a:p>
          <a:p>
            <a:pPr algn="ctr"/>
            <a:r>
              <a:rPr lang="en-US" sz="1600" b="1" dirty="0" smtClean="0">
                <a:solidFill>
                  <a:srgbClr val="008000"/>
                </a:solidFill>
              </a:rPr>
              <a:t>precursor</a:t>
            </a:r>
            <a:endParaRPr lang="en-US" sz="1600" b="1" dirty="0">
              <a:solidFill>
                <a:srgbClr val="008000"/>
              </a:solidFill>
            </a:endParaRPr>
          </a:p>
        </p:txBody>
      </p:sp>
      <p:sp>
        <p:nvSpPr>
          <p:cNvPr id="21" name="TextBox 20"/>
          <p:cNvSpPr txBox="1"/>
          <p:nvPr/>
        </p:nvSpPr>
        <p:spPr>
          <a:xfrm>
            <a:off x="7678100" y="4420058"/>
            <a:ext cx="1141659" cy="584775"/>
          </a:xfrm>
          <a:prstGeom prst="rect">
            <a:avLst/>
          </a:prstGeom>
          <a:solidFill>
            <a:schemeClr val="bg1">
              <a:lumMod val="95000"/>
            </a:schemeClr>
          </a:solidFill>
        </p:spPr>
        <p:txBody>
          <a:bodyPr wrap="none" rtlCol="0">
            <a:spAutoFit/>
          </a:bodyPr>
          <a:lstStyle/>
          <a:p>
            <a:pPr algn="ctr"/>
            <a:r>
              <a:rPr lang="en-US" sz="1600" b="1" dirty="0" smtClean="0">
                <a:solidFill>
                  <a:srgbClr val="008000"/>
                </a:solidFill>
              </a:rPr>
              <a:t>+2</a:t>
            </a:r>
          </a:p>
          <a:p>
            <a:pPr algn="ctr"/>
            <a:r>
              <a:rPr lang="en-US" sz="1600" b="1" dirty="0" smtClean="0">
                <a:solidFill>
                  <a:srgbClr val="008000"/>
                </a:solidFill>
              </a:rPr>
              <a:t>precursor</a:t>
            </a:r>
            <a:endParaRPr lang="en-US" sz="1600" b="1" dirty="0">
              <a:solidFill>
                <a:srgbClr val="008000"/>
              </a:solidFill>
            </a:endParaRPr>
          </a:p>
        </p:txBody>
      </p:sp>
      <p:cxnSp>
        <p:nvCxnSpPr>
          <p:cNvPr id="22" name="Straight Arrow Connector 21"/>
          <p:cNvCxnSpPr/>
          <p:nvPr/>
        </p:nvCxnSpPr>
        <p:spPr>
          <a:xfrm flipV="1">
            <a:off x="6953950" y="5287156"/>
            <a:ext cx="233711" cy="19700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38845" y="649236"/>
            <a:ext cx="388248" cy="574516"/>
          </a:xfrm>
          <a:prstGeom prst="rect">
            <a:avLst/>
          </a:prstGeom>
        </p:spPr>
        <p:txBody>
          <a:bodyPr wrap="none">
            <a:spAutoFit/>
          </a:bodyPr>
          <a:lstStyle/>
          <a:p>
            <a:pPr>
              <a:spcAft>
                <a:spcPts val="300"/>
              </a:spcAft>
            </a:pPr>
            <a:r>
              <a:rPr lang="en-US" sz="1400" dirty="0" smtClean="0">
                <a:solidFill>
                  <a:srgbClr val="008000"/>
                </a:solidFill>
              </a:rPr>
              <a:t>+3</a:t>
            </a:r>
          </a:p>
          <a:p>
            <a:pPr>
              <a:spcAft>
                <a:spcPts val="300"/>
              </a:spcAft>
            </a:pPr>
            <a:r>
              <a:rPr lang="en-US" sz="1400" dirty="0" smtClean="0">
                <a:solidFill>
                  <a:srgbClr val="008000"/>
                </a:solidFill>
              </a:rPr>
              <a:t>+2</a:t>
            </a:r>
            <a:endParaRPr lang="en-US" sz="1400" dirty="0">
              <a:solidFill>
                <a:srgbClr val="008000"/>
              </a:solidFill>
            </a:endParaRPr>
          </a:p>
        </p:txBody>
      </p:sp>
    </p:spTree>
    <p:extLst>
      <p:ext uri="{BB962C8B-B14F-4D97-AF65-F5344CB8AC3E}">
        <p14:creationId xmlns:p14="http://schemas.microsoft.com/office/powerpoint/2010/main" val="1575292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Performance of Spectrum Mill ID/Localization Algorithm Revisions </a:t>
            </a:r>
            <a:endParaRPr lang="en-US" sz="2400"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26</a:t>
            </a:fld>
            <a:endParaRPr lang="en-US"/>
          </a:p>
        </p:txBody>
      </p:sp>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7140"/>
          <a:stretch/>
        </p:blipFill>
        <p:spPr bwMode="auto">
          <a:xfrm>
            <a:off x="124170" y="3273287"/>
            <a:ext cx="6506520" cy="20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50364"/>
          <a:stretch/>
        </p:blipFill>
        <p:spPr bwMode="auto">
          <a:xfrm>
            <a:off x="124170" y="790441"/>
            <a:ext cx="6511092" cy="23489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7078" y="5567403"/>
            <a:ext cx="2720633" cy="738664"/>
          </a:xfrm>
          <a:prstGeom prst="rect">
            <a:avLst/>
          </a:prstGeom>
        </p:spPr>
        <p:txBody>
          <a:bodyPr wrap="square">
            <a:spAutoFit/>
          </a:bodyPr>
          <a:lstStyle/>
          <a:p>
            <a:r>
              <a:rPr lang="en-US" sz="1400" b="1" dirty="0" smtClean="0">
                <a:solidFill>
                  <a:srgbClr val="008000"/>
                </a:solidFill>
              </a:rPr>
              <a:t>Allow b-H</a:t>
            </a:r>
            <a:r>
              <a:rPr lang="en-US" sz="1400" b="1" baseline="-25000" dirty="0" smtClean="0">
                <a:solidFill>
                  <a:srgbClr val="008000"/>
                </a:solidFill>
              </a:rPr>
              <a:t>3</a:t>
            </a:r>
            <a:r>
              <a:rPr lang="en-US" sz="1400" b="1" dirty="0" smtClean="0">
                <a:solidFill>
                  <a:srgbClr val="008000"/>
                </a:solidFill>
              </a:rPr>
              <a:t>PO</a:t>
            </a:r>
            <a:r>
              <a:rPr lang="en-US" sz="1400" b="1" baseline="-25000" dirty="0" smtClean="0">
                <a:solidFill>
                  <a:srgbClr val="008000"/>
                </a:solidFill>
              </a:rPr>
              <a:t>4, </a:t>
            </a:r>
            <a:r>
              <a:rPr lang="en-US" sz="1400" b="1" dirty="0" smtClean="0">
                <a:solidFill>
                  <a:srgbClr val="008000"/>
                </a:solidFill>
              </a:rPr>
              <a:t>y-H</a:t>
            </a:r>
            <a:r>
              <a:rPr lang="en-US" sz="1400" b="1" baseline="-25000" dirty="0" smtClean="0">
                <a:solidFill>
                  <a:srgbClr val="008000"/>
                </a:solidFill>
              </a:rPr>
              <a:t>3</a:t>
            </a:r>
            <a:r>
              <a:rPr lang="en-US" sz="1400" b="1" dirty="0" smtClean="0">
                <a:solidFill>
                  <a:srgbClr val="008000"/>
                </a:solidFill>
              </a:rPr>
              <a:t>PO</a:t>
            </a:r>
            <a:r>
              <a:rPr lang="en-US" sz="1400" b="1" baseline="-25000" dirty="0" smtClean="0">
                <a:solidFill>
                  <a:srgbClr val="008000"/>
                </a:solidFill>
              </a:rPr>
              <a:t>4 </a:t>
            </a:r>
            <a:r>
              <a:rPr lang="en-US" sz="1400" b="1" dirty="0" smtClean="0">
                <a:solidFill>
                  <a:srgbClr val="008000"/>
                </a:solidFill>
              </a:rPr>
              <a:t>when</a:t>
            </a:r>
          </a:p>
          <a:p>
            <a:r>
              <a:rPr lang="en-US" sz="1400" b="1" dirty="0" smtClean="0">
                <a:solidFill>
                  <a:srgbClr val="008000"/>
                </a:solidFill>
              </a:rPr>
              <a:t>Parent -  </a:t>
            </a:r>
            <a:r>
              <a:rPr lang="en-US" sz="1400" b="1" dirty="0">
                <a:solidFill>
                  <a:srgbClr val="008000"/>
                </a:solidFill>
              </a:rPr>
              <a:t>H</a:t>
            </a:r>
            <a:r>
              <a:rPr lang="en-US" sz="1400" b="1" baseline="-25000" dirty="0">
                <a:solidFill>
                  <a:srgbClr val="008000"/>
                </a:solidFill>
              </a:rPr>
              <a:t>3</a:t>
            </a:r>
            <a:r>
              <a:rPr lang="en-US" sz="1400" b="1" dirty="0">
                <a:solidFill>
                  <a:srgbClr val="008000"/>
                </a:solidFill>
              </a:rPr>
              <a:t>PO</a:t>
            </a:r>
            <a:r>
              <a:rPr lang="en-US" sz="1400" b="1" baseline="-25000" dirty="0">
                <a:solidFill>
                  <a:srgbClr val="008000"/>
                </a:solidFill>
              </a:rPr>
              <a:t>4</a:t>
            </a:r>
            <a:r>
              <a:rPr lang="en-US" sz="1400" b="1" dirty="0">
                <a:solidFill>
                  <a:srgbClr val="008000"/>
                </a:solidFill>
              </a:rPr>
              <a:t> loss</a:t>
            </a:r>
            <a:r>
              <a:rPr lang="en-US" sz="1400" b="1" dirty="0" smtClean="0">
                <a:solidFill>
                  <a:srgbClr val="008000"/>
                </a:solidFill>
              </a:rPr>
              <a:t> missing</a:t>
            </a:r>
          </a:p>
          <a:p>
            <a:r>
              <a:rPr lang="en-US" sz="1400" b="1" dirty="0" smtClean="0"/>
              <a:t>2% alter </a:t>
            </a:r>
            <a:r>
              <a:rPr lang="en-US" sz="1400" b="1" dirty="0" err="1" smtClean="0"/>
              <a:t>loc</a:t>
            </a:r>
            <a:r>
              <a:rPr lang="en-US" sz="1400" b="1" dirty="0" smtClean="0"/>
              <a:t> 78/3852</a:t>
            </a:r>
            <a:endParaRPr lang="en-US" sz="1400" b="1" dirty="0"/>
          </a:p>
        </p:txBody>
      </p:sp>
      <p:sp>
        <p:nvSpPr>
          <p:cNvPr id="16" name="Rectangle 15"/>
          <p:cNvSpPr/>
          <p:nvPr/>
        </p:nvSpPr>
        <p:spPr>
          <a:xfrm>
            <a:off x="3457782" y="5567403"/>
            <a:ext cx="1650310" cy="738664"/>
          </a:xfrm>
          <a:prstGeom prst="rect">
            <a:avLst/>
          </a:prstGeom>
        </p:spPr>
        <p:txBody>
          <a:bodyPr wrap="square">
            <a:spAutoFit/>
          </a:bodyPr>
          <a:lstStyle/>
          <a:p>
            <a:r>
              <a:rPr lang="en-US" sz="1400" b="1" dirty="0" smtClean="0">
                <a:solidFill>
                  <a:srgbClr val="008000"/>
                </a:solidFill>
              </a:rPr>
              <a:t>Increase</a:t>
            </a:r>
          </a:p>
          <a:p>
            <a:r>
              <a:rPr lang="en-US" sz="1400" b="1" dirty="0" smtClean="0">
                <a:solidFill>
                  <a:srgbClr val="008000"/>
                </a:solidFill>
              </a:rPr>
              <a:t>max peak depth</a:t>
            </a:r>
          </a:p>
          <a:p>
            <a:r>
              <a:rPr lang="en-US" sz="1400" b="1" dirty="0" smtClean="0">
                <a:solidFill>
                  <a:srgbClr val="008000"/>
                </a:solidFill>
              </a:rPr>
              <a:t>from 25 to 35</a:t>
            </a:r>
            <a:endParaRPr lang="en-US" sz="1400" b="1" dirty="0">
              <a:solidFill>
                <a:srgbClr val="008000"/>
              </a:solidFill>
            </a:endParaRPr>
          </a:p>
        </p:txBody>
      </p:sp>
      <p:sp>
        <p:nvSpPr>
          <p:cNvPr id="17" name="Rectangle 16"/>
          <p:cNvSpPr/>
          <p:nvPr/>
        </p:nvSpPr>
        <p:spPr>
          <a:xfrm>
            <a:off x="5257385" y="5567403"/>
            <a:ext cx="2796210" cy="738664"/>
          </a:xfrm>
          <a:prstGeom prst="rect">
            <a:avLst/>
          </a:prstGeom>
        </p:spPr>
        <p:txBody>
          <a:bodyPr wrap="square">
            <a:spAutoFit/>
          </a:bodyPr>
          <a:lstStyle/>
          <a:p>
            <a:r>
              <a:rPr lang="en-US" sz="1400" b="1" dirty="0" smtClean="0">
                <a:solidFill>
                  <a:schemeClr val="accent6">
                    <a:lumMod val="75000"/>
                  </a:schemeClr>
                </a:solidFill>
              </a:rPr>
              <a:t>Distort ion type scores</a:t>
            </a:r>
          </a:p>
          <a:p>
            <a:r>
              <a:rPr lang="en-US" sz="1400" b="1" dirty="0">
                <a:solidFill>
                  <a:schemeClr val="accent6">
                    <a:lumMod val="75000"/>
                  </a:schemeClr>
                </a:solidFill>
              </a:rPr>
              <a:t>2 H</a:t>
            </a:r>
            <a:r>
              <a:rPr lang="en-US" sz="1400" b="1" baseline="-25000" dirty="0">
                <a:solidFill>
                  <a:schemeClr val="accent6">
                    <a:lumMod val="75000"/>
                  </a:schemeClr>
                </a:solidFill>
              </a:rPr>
              <a:t>3</a:t>
            </a:r>
            <a:r>
              <a:rPr lang="en-US" sz="1400" b="1" dirty="0">
                <a:solidFill>
                  <a:schemeClr val="accent6">
                    <a:lumMod val="75000"/>
                  </a:schemeClr>
                </a:solidFill>
              </a:rPr>
              <a:t>PO</a:t>
            </a:r>
            <a:r>
              <a:rPr lang="en-US" sz="1400" b="1" baseline="-25000" dirty="0">
                <a:solidFill>
                  <a:schemeClr val="accent6">
                    <a:lumMod val="75000"/>
                  </a:schemeClr>
                </a:solidFill>
              </a:rPr>
              <a:t>4</a:t>
            </a:r>
            <a:r>
              <a:rPr lang="en-US" sz="1400" b="1" dirty="0">
                <a:solidFill>
                  <a:schemeClr val="accent6">
                    <a:lumMod val="75000"/>
                  </a:schemeClr>
                </a:solidFill>
              </a:rPr>
              <a:t> loss </a:t>
            </a:r>
            <a:r>
              <a:rPr lang="en-US" sz="1400" b="1" dirty="0" smtClean="0">
                <a:solidFill>
                  <a:schemeClr val="accent6">
                    <a:lumMod val="75000"/>
                  </a:schemeClr>
                </a:solidFill>
              </a:rPr>
              <a:t>beats</a:t>
            </a:r>
          </a:p>
          <a:p>
            <a:r>
              <a:rPr lang="en-US" sz="1400" b="1" dirty="0" smtClean="0">
                <a:solidFill>
                  <a:schemeClr val="accent6">
                    <a:lumMod val="75000"/>
                  </a:schemeClr>
                </a:solidFill>
              </a:rPr>
              <a:t>2 </a:t>
            </a:r>
            <a:r>
              <a:rPr lang="en-US" sz="1400" b="1" dirty="0">
                <a:solidFill>
                  <a:schemeClr val="accent6">
                    <a:lumMod val="75000"/>
                  </a:schemeClr>
                </a:solidFill>
              </a:rPr>
              <a:t>H</a:t>
            </a:r>
            <a:r>
              <a:rPr lang="en-US" sz="1400" b="1" baseline="-25000" dirty="0">
                <a:solidFill>
                  <a:schemeClr val="accent6">
                    <a:lumMod val="75000"/>
                  </a:schemeClr>
                </a:solidFill>
              </a:rPr>
              <a:t>2</a:t>
            </a:r>
            <a:r>
              <a:rPr lang="en-US" sz="1400" b="1" dirty="0">
                <a:solidFill>
                  <a:schemeClr val="accent6">
                    <a:lumMod val="75000"/>
                  </a:schemeClr>
                </a:solidFill>
              </a:rPr>
              <a:t>O loss</a:t>
            </a:r>
            <a:endParaRPr lang="en-US" sz="1400" b="1" dirty="0">
              <a:solidFill>
                <a:schemeClr val="accent6">
                  <a:lumMod val="75000"/>
                </a:schemeClr>
              </a:solidFill>
            </a:endParaRPr>
          </a:p>
        </p:txBody>
      </p:sp>
      <p:sp>
        <p:nvSpPr>
          <p:cNvPr id="9" name="Left Brace 8"/>
          <p:cNvSpPr/>
          <p:nvPr/>
        </p:nvSpPr>
        <p:spPr>
          <a:xfrm>
            <a:off x="3648075" y="4611756"/>
            <a:ext cx="248065" cy="588893"/>
          </a:xfrm>
          <a:prstGeom prst="leftBrac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flipH="1">
            <a:off x="4133850" y="4194313"/>
            <a:ext cx="248065" cy="588893"/>
          </a:xfrm>
          <a:prstGeom prst="leftBrac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flipH="1">
            <a:off x="4534315" y="3788051"/>
            <a:ext cx="248065" cy="588893"/>
          </a:xfrm>
          <a:prstGeom prst="leftBrac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630690" y="1753262"/>
            <a:ext cx="2513310" cy="2893100"/>
          </a:xfrm>
          <a:prstGeom prst="rect">
            <a:avLst/>
          </a:prstGeom>
          <a:noFill/>
        </p:spPr>
        <p:txBody>
          <a:bodyPr wrap="square" rtlCol="0">
            <a:spAutoFit/>
          </a:bodyPr>
          <a:lstStyle/>
          <a:p>
            <a:r>
              <a:rPr lang="en-US" sz="1400" b="1" dirty="0" smtClean="0">
                <a:solidFill>
                  <a:schemeClr val="accent6">
                    <a:lumMod val="75000"/>
                  </a:schemeClr>
                </a:solidFill>
              </a:rPr>
              <a:t>For alternate localizations</a:t>
            </a:r>
          </a:p>
          <a:p>
            <a:r>
              <a:rPr lang="en-US" sz="1400" b="1" dirty="0">
                <a:solidFill>
                  <a:schemeClr val="accent6">
                    <a:lumMod val="75000"/>
                  </a:schemeClr>
                </a:solidFill>
              </a:rPr>
              <a:t>s</a:t>
            </a:r>
            <a:r>
              <a:rPr lang="en-US" sz="1400" b="1" dirty="0" smtClean="0">
                <a:solidFill>
                  <a:schemeClr val="accent6">
                    <a:lumMod val="75000"/>
                  </a:schemeClr>
                </a:solidFill>
              </a:rPr>
              <a:t>hould </a:t>
            </a:r>
            <a:r>
              <a:rPr lang="en-US" sz="1400" b="1" dirty="0">
                <a:solidFill>
                  <a:schemeClr val="accent6">
                    <a:lumMod val="75000"/>
                  </a:schemeClr>
                </a:solidFill>
              </a:rPr>
              <a:t>H</a:t>
            </a:r>
            <a:r>
              <a:rPr lang="en-US" sz="1400" b="1" baseline="-25000" dirty="0">
                <a:solidFill>
                  <a:schemeClr val="accent6">
                    <a:lumMod val="75000"/>
                  </a:schemeClr>
                </a:solidFill>
              </a:rPr>
              <a:t>3</a:t>
            </a:r>
            <a:r>
              <a:rPr lang="en-US" sz="1400" b="1" dirty="0">
                <a:solidFill>
                  <a:schemeClr val="accent6">
                    <a:lumMod val="75000"/>
                  </a:schemeClr>
                </a:solidFill>
              </a:rPr>
              <a:t>PO</a:t>
            </a:r>
            <a:r>
              <a:rPr lang="en-US" sz="1400" b="1" baseline="-25000" dirty="0">
                <a:solidFill>
                  <a:schemeClr val="accent6">
                    <a:lumMod val="75000"/>
                  </a:schemeClr>
                </a:solidFill>
              </a:rPr>
              <a:t>4</a:t>
            </a:r>
            <a:r>
              <a:rPr lang="en-US" sz="1400" b="1" dirty="0">
                <a:solidFill>
                  <a:schemeClr val="accent6">
                    <a:lumMod val="75000"/>
                  </a:schemeClr>
                </a:solidFill>
              </a:rPr>
              <a:t> </a:t>
            </a:r>
            <a:r>
              <a:rPr lang="en-US" sz="1400" b="1" dirty="0" smtClean="0">
                <a:solidFill>
                  <a:schemeClr val="accent6">
                    <a:lumMod val="75000"/>
                  </a:schemeClr>
                </a:solidFill>
              </a:rPr>
              <a:t>loss ions be</a:t>
            </a:r>
          </a:p>
          <a:p>
            <a:r>
              <a:rPr lang="en-US" sz="1400" b="1" dirty="0" smtClean="0">
                <a:solidFill>
                  <a:schemeClr val="accent6">
                    <a:lumMod val="75000"/>
                  </a:schemeClr>
                </a:solidFill>
              </a:rPr>
              <a:t>preferred to H</a:t>
            </a:r>
            <a:r>
              <a:rPr lang="en-US" sz="1400" b="1" baseline="-25000" dirty="0" smtClean="0">
                <a:solidFill>
                  <a:schemeClr val="accent6">
                    <a:lumMod val="75000"/>
                  </a:schemeClr>
                </a:solidFill>
              </a:rPr>
              <a:t>2</a:t>
            </a:r>
            <a:r>
              <a:rPr lang="en-US" sz="1400" b="1" dirty="0" smtClean="0">
                <a:solidFill>
                  <a:schemeClr val="accent6">
                    <a:lumMod val="75000"/>
                  </a:schemeClr>
                </a:solidFill>
              </a:rPr>
              <a:t>O loss?</a:t>
            </a:r>
            <a:endParaRPr lang="en-US" sz="1400" b="1" dirty="0">
              <a:solidFill>
                <a:schemeClr val="accent6">
                  <a:lumMod val="75000"/>
                </a:schemeClr>
              </a:solidFill>
            </a:endParaRPr>
          </a:p>
          <a:p>
            <a:endParaRPr lang="en-US" sz="1400" b="1" dirty="0">
              <a:solidFill>
                <a:schemeClr val="accent6">
                  <a:lumMod val="75000"/>
                </a:schemeClr>
              </a:solidFill>
            </a:endParaRPr>
          </a:p>
          <a:p>
            <a:r>
              <a:rPr lang="en-US" sz="1400" b="1" dirty="0" smtClean="0">
                <a:solidFill>
                  <a:schemeClr val="accent6">
                    <a:lumMod val="75000"/>
                  </a:schemeClr>
                </a:solidFill>
              </a:rPr>
              <a:t>Recover accompanying</a:t>
            </a:r>
          </a:p>
          <a:p>
            <a:r>
              <a:rPr lang="en-US" sz="1400" b="1" dirty="0" smtClean="0">
                <a:solidFill>
                  <a:schemeClr val="accent6">
                    <a:lumMod val="75000"/>
                  </a:schemeClr>
                </a:solidFill>
              </a:rPr>
              <a:t>b/y ions by decreasing CE?</a:t>
            </a:r>
          </a:p>
          <a:p>
            <a:endParaRPr lang="en-US" sz="1400" b="1" dirty="0">
              <a:solidFill>
                <a:schemeClr val="accent6">
                  <a:lumMod val="75000"/>
                </a:schemeClr>
              </a:solidFill>
            </a:endParaRPr>
          </a:p>
          <a:p>
            <a:r>
              <a:rPr lang="en-US" sz="1400" b="1" dirty="0" smtClean="0">
                <a:solidFill>
                  <a:schemeClr val="accent6">
                    <a:lumMod val="75000"/>
                  </a:schemeClr>
                </a:solidFill>
              </a:rPr>
              <a:t>Is this more an </a:t>
            </a:r>
            <a:r>
              <a:rPr lang="en-US" sz="1400" b="1" dirty="0" err="1" smtClean="0">
                <a:solidFill>
                  <a:schemeClr val="accent6">
                    <a:lumMod val="75000"/>
                  </a:schemeClr>
                </a:solidFill>
              </a:rPr>
              <a:t>iTRAQ</a:t>
            </a:r>
            <a:r>
              <a:rPr lang="en-US" sz="1400" b="1" dirty="0" smtClean="0">
                <a:solidFill>
                  <a:schemeClr val="accent6">
                    <a:lumMod val="75000"/>
                  </a:schemeClr>
                </a:solidFill>
              </a:rPr>
              <a:t> issue or an HCD feature?</a:t>
            </a:r>
          </a:p>
          <a:p>
            <a:endParaRPr lang="en-US" sz="1400" b="1" dirty="0">
              <a:solidFill>
                <a:schemeClr val="accent6">
                  <a:lumMod val="75000"/>
                </a:schemeClr>
              </a:solidFill>
            </a:endParaRPr>
          </a:p>
          <a:p>
            <a:r>
              <a:rPr lang="en-US" sz="1400" b="1" dirty="0" smtClean="0"/>
              <a:t>Comparing different parent charge MS/MS of same</a:t>
            </a:r>
          </a:p>
          <a:p>
            <a:r>
              <a:rPr lang="en-US" sz="1400" b="1" dirty="0" smtClean="0"/>
              <a:t>peptide very helpful.</a:t>
            </a:r>
            <a:endParaRPr lang="en-US" sz="1400" b="1" dirty="0"/>
          </a:p>
        </p:txBody>
      </p:sp>
    </p:spTree>
    <p:extLst>
      <p:ext uri="{BB962C8B-B14F-4D97-AF65-F5344CB8AC3E}">
        <p14:creationId xmlns:p14="http://schemas.microsoft.com/office/powerpoint/2010/main" val="4073338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Opportunity to Participate in Localization Algorithm Comparison</a:t>
            </a:r>
            <a:endParaRPr lang="en-US" sz="2400"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27</a:t>
            </a:fld>
            <a:endParaRPr lang="en-US"/>
          </a:p>
        </p:txBody>
      </p:sp>
      <p:sp>
        <p:nvSpPr>
          <p:cNvPr id="4" name="TextBox 3"/>
          <p:cNvSpPr txBox="1"/>
          <p:nvPr/>
        </p:nvSpPr>
        <p:spPr>
          <a:xfrm>
            <a:off x="6527180" y="6000543"/>
            <a:ext cx="2573140" cy="369332"/>
          </a:xfrm>
          <a:prstGeom prst="rect">
            <a:avLst/>
          </a:prstGeom>
          <a:noFill/>
        </p:spPr>
        <p:txBody>
          <a:bodyPr wrap="none" rtlCol="0">
            <a:spAutoFit/>
          </a:bodyPr>
          <a:lstStyle/>
          <a:p>
            <a:r>
              <a:rPr lang="en-US" dirty="0" smtClean="0">
                <a:solidFill>
                  <a:srgbClr val="C00000"/>
                </a:solidFill>
              </a:rPr>
              <a:t>clauser@broad.mit.edu</a:t>
            </a:r>
            <a:endParaRPr lang="en-US" dirty="0">
              <a:solidFill>
                <a:srgbClr val="C00000"/>
              </a:solidFill>
            </a:endParaRPr>
          </a:p>
        </p:txBody>
      </p:sp>
      <p:sp>
        <p:nvSpPr>
          <p:cNvPr id="5" name="TextBox 4"/>
          <p:cNvSpPr txBox="1"/>
          <p:nvPr/>
        </p:nvSpPr>
        <p:spPr>
          <a:xfrm>
            <a:off x="6264186" y="3856666"/>
            <a:ext cx="2828694" cy="2062103"/>
          </a:xfrm>
          <a:prstGeom prst="rect">
            <a:avLst/>
          </a:prstGeom>
          <a:noFill/>
        </p:spPr>
        <p:txBody>
          <a:bodyPr wrap="square" rtlCol="0">
            <a:spAutoFit/>
          </a:bodyPr>
          <a:lstStyle/>
          <a:p>
            <a:pPr marL="285750" indent="-285750">
              <a:buFont typeface="Arial" pitchFamily="34" charset="0"/>
              <a:buChar char="•"/>
            </a:pPr>
            <a:r>
              <a:rPr lang="en-US" sz="1600" dirty="0" smtClean="0"/>
              <a:t>Obtain raw data/database</a:t>
            </a:r>
          </a:p>
          <a:p>
            <a:pPr marL="285750" indent="-285750">
              <a:buFont typeface="Arial" pitchFamily="34" charset="0"/>
              <a:buChar char="•"/>
            </a:pPr>
            <a:r>
              <a:rPr lang="en-US" sz="1600" dirty="0" smtClean="0"/>
              <a:t>Identify peptides</a:t>
            </a:r>
          </a:p>
          <a:p>
            <a:pPr marL="285750" indent="-285750">
              <a:buFont typeface="Arial" pitchFamily="34" charset="0"/>
              <a:buChar char="•"/>
            </a:pPr>
            <a:r>
              <a:rPr lang="en-US" sz="1600" dirty="0"/>
              <a:t>L</a:t>
            </a:r>
            <a:r>
              <a:rPr lang="en-US" sz="1600" dirty="0" smtClean="0"/>
              <a:t>ocalize </a:t>
            </a:r>
            <a:r>
              <a:rPr lang="en-US" sz="1600" dirty="0" err="1" smtClean="0"/>
              <a:t>phosphosites</a:t>
            </a:r>
            <a:endParaRPr lang="en-US" sz="1600" dirty="0" smtClean="0"/>
          </a:p>
          <a:p>
            <a:pPr marL="285750" indent="-285750">
              <a:buFont typeface="Arial" pitchFamily="34" charset="0"/>
              <a:buChar char="•"/>
            </a:pPr>
            <a:r>
              <a:rPr lang="en-US" sz="1600" dirty="0" smtClean="0"/>
              <a:t>Return result spreadsheet</a:t>
            </a:r>
          </a:p>
          <a:p>
            <a:pPr marL="285750" indent="-285750">
              <a:buFont typeface="Arial" pitchFamily="34" charset="0"/>
              <a:buChar char="•"/>
            </a:pPr>
            <a:r>
              <a:rPr lang="en-US" sz="1600" dirty="0" err="1"/>
              <a:t>R</a:t>
            </a:r>
            <a:r>
              <a:rPr lang="en-US" sz="1600" dirty="0" err="1" smtClean="0"/>
              <a:t>ecieve</a:t>
            </a:r>
            <a:r>
              <a:rPr lang="en-US" sz="1600" dirty="0" smtClean="0"/>
              <a:t> spectrum comparison spreadsheet with links to labeled spectra</a:t>
            </a:r>
            <a:endParaRPr lang="en-US" sz="1600" dirty="0"/>
          </a:p>
        </p:txBody>
      </p:sp>
      <p:pic>
        <p:nvPicPr>
          <p:cNvPr id="1126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444" t="27525" r="2011" b="8399"/>
          <a:stretch/>
        </p:blipFill>
        <p:spPr bwMode="auto">
          <a:xfrm>
            <a:off x="118947" y="914405"/>
            <a:ext cx="8623582" cy="270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0" t="27707" r="3165" b="12480"/>
          <a:stretch/>
        </p:blipFill>
        <p:spPr bwMode="auto">
          <a:xfrm>
            <a:off x="88982" y="3856666"/>
            <a:ext cx="6083350" cy="170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flipV="1">
            <a:off x="2897492" y="2435688"/>
            <a:ext cx="272259" cy="1333424"/>
          </a:xfrm>
          <a:prstGeom prst="straightConnector1">
            <a:avLst/>
          </a:prstGeom>
          <a:ln w="19050">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9756" y="673758"/>
            <a:ext cx="1121611" cy="276999"/>
          </a:xfrm>
          <a:prstGeom prst="rect">
            <a:avLst/>
          </a:prstGeom>
          <a:noFill/>
        </p:spPr>
        <p:txBody>
          <a:bodyPr wrap="square" rtlCol="0">
            <a:spAutoFit/>
          </a:bodyPr>
          <a:lstStyle/>
          <a:p>
            <a:pPr algn="ctr"/>
            <a:r>
              <a:rPr lang="en-US" sz="1200" dirty="0" smtClean="0"/>
              <a:t>Id/</a:t>
            </a:r>
            <a:r>
              <a:rPr lang="en-US" sz="1200" dirty="0" err="1" smtClean="0"/>
              <a:t>Loc</a:t>
            </a:r>
            <a:r>
              <a:rPr lang="en-US" sz="1200" dirty="0" smtClean="0"/>
              <a:t> Status</a:t>
            </a:r>
            <a:endParaRPr lang="en-US" sz="1200" dirty="0"/>
          </a:p>
        </p:txBody>
      </p:sp>
      <p:sp>
        <p:nvSpPr>
          <p:cNvPr id="16" name="TextBox 15"/>
          <p:cNvSpPr txBox="1"/>
          <p:nvPr/>
        </p:nvSpPr>
        <p:spPr>
          <a:xfrm>
            <a:off x="6527180" y="489092"/>
            <a:ext cx="1121611" cy="461665"/>
          </a:xfrm>
          <a:prstGeom prst="rect">
            <a:avLst/>
          </a:prstGeom>
          <a:noFill/>
        </p:spPr>
        <p:txBody>
          <a:bodyPr wrap="square" rtlCol="0">
            <a:spAutoFit/>
          </a:bodyPr>
          <a:lstStyle/>
          <a:p>
            <a:pPr algn="ctr"/>
            <a:r>
              <a:rPr lang="en-US" sz="1200" dirty="0" smtClean="0"/>
              <a:t>Spec Features</a:t>
            </a:r>
            <a:endParaRPr lang="en-US" sz="1200" dirty="0"/>
          </a:p>
        </p:txBody>
      </p:sp>
      <p:sp>
        <p:nvSpPr>
          <p:cNvPr id="17" name="TextBox 16"/>
          <p:cNvSpPr txBox="1"/>
          <p:nvPr/>
        </p:nvSpPr>
        <p:spPr>
          <a:xfrm>
            <a:off x="7678533" y="489092"/>
            <a:ext cx="1121611" cy="461665"/>
          </a:xfrm>
          <a:prstGeom prst="rect">
            <a:avLst/>
          </a:prstGeom>
          <a:noFill/>
        </p:spPr>
        <p:txBody>
          <a:bodyPr wrap="square" rtlCol="0">
            <a:spAutoFit/>
          </a:bodyPr>
          <a:lstStyle/>
          <a:p>
            <a:pPr algn="ctr"/>
            <a:r>
              <a:rPr lang="en-US" sz="1200" dirty="0" smtClean="0"/>
              <a:t>Localization</a:t>
            </a:r>
          </a:p>
          <a:p>
            <a:pPr algn="ctr"/>
            <a:r>
              <a:rPr lang="en-US" sz="1200" dirty="0" smtClean="0"/>
              <a:t>Scores</a:t>
            </a:r>
            <a:endParaRPr lang="en-US" sz="1200" dirty="0"/>
          </a:p>
        </p:txBody>
      </p:sp>
      <p:sp>
        <p:nvSpPr>
          <p:cNvPr id="18" name="TextBox 17"/>
          <p:cNvSpPr txBox="1"/>
          <p:nvPr/>
        </p:nvSpPr>
        <p:spPr>
          <a:xfrm>
            <a:off x="2272075" y="673758"/>
            <a:ext cx="1121611" cy="276999"/>
          </a:xfrm>
          <a:prstGeom prst="rect">
            <a:avLst/>
          </a:prstGeom>
          <a:noFill/>
        </p:spPr>
        <p:txBody>
          <a:bodyPr wrap="square" rtlCol="0">
            <a:spAutoFit/>
          </a:bodyPr>
          <a:lstStyle/>
          <a:p>
            <a:pPr algn="ctr"/>
            <a:r>
              <a:rPr lang="en-US" sz="1200" dirty="0" smtClean="0"/>
              <a:t>Link</a:t>
            </a:r>
            <a:endParaRPr lang="en-US" sz="1200" dirty="0"/>
          </a:p>
        </p:txBody>
      </p:sp>
      <p:sp>
        <p:nvSpPr>
          <p:cNvPr id="19" name="TextBox 18"/>
          <p:cNvSpPr txBox="1"/>
          <p:nvPr/>
        </p:nvSpPr>
        <p:spPr>
          <a:xfrm>
            <a:off x="4430738" y="673758"/>
            <a:ext cx="1308423" cy="276999"/>
          </a:xfrm>
          <a:prstGeom prst="rect">
            <a:avLst/>
          </a:prstGeom>
          <a:noFill/>
        </p:spPr>
        <p:txBody>
          <a:bodyPr wrap="square" rtlCol="0">
            <a:spAutoFit/>
          </a:bodyPr>
          <a:lstStyle/>
          <a:p>
            <a:pPr algn="ctr"/>
            <a:r>
              <a:rPr lang="en-US" sz="1200" dirty="0" err="1" smtClean="0"/>
              <a:t>Disagreeements</a:t>
            </a:r>
            <a:endParaRPr lang="en-US" sz="1200" dirty="0"/>
          </a:p>
        </p:txBody>
      </p:sp>
      <p:sp>
        <p:nvSpPr>
          <p:cNvPr id="20" name="TextBox 19"/>
          <p:cNvSpPr txBox="1"/>
          <p:nvPr/>
        </p:nvSpPr>
        <p:spPr>
          <a:xfrm>
            <a:off x="3122315" y="673758"/>
            <a:ext cx="1308423" cy="276999"/>
          </a:xfrm>
          <a:prstGeom prst="rect">
            <a:avLst/>
          </a:prstGeom>
          <a:noFill/>
        </p:spPr>
        <p:txBody>
          <a:bodyPr wrap="square" rtlCol="0">
            <a:spAutoFit/>
          </a:bodyPr>
          <a:lstStyle/>
          <a:p>
            <a:pPr algn="ctr"/>
            <a:r>
              <a:rPr lang="en-US" sz="1200" dirty="0"/>
              <a:t>C</a:t>
            </a:r>
            <a:r>
              <a:rPr lang="en-US" sz="1200" dirty="0" smtClean="0"/>
              <a:t>onsensus</a:t>
            </a:r>
            <a:endParaRPr lang="en-US" sz="1200" dirty="0"/>
          </a:p>
        </p:txBody>
      </p:sp>
      <p:sp>
        <p:nvSpPr>
          <p:cNvPr id="21" name="TextBox 20"/>
          <p:cNvSpPr txBox="1"/>
          <p:nvPr/>
        </p:nvSpPr>
        <p:spPr>
          <a:xfrm>
            <a:off x="118947" y="5785100"/>
            <a:ext cx="4588115" cy="584775"/>
          </a:xfrm>
          <a:prstGeom prst="rect">
            <a:avLst/>
          </a:prstGeom>
          <a:noFill/>
        </p:spPr>
        <p:txBody>
          <a:bodyPr wrap="none" rtlCol="0">
            <a:spAutoFit/>
          </a:bodyPr>
          <a:lstStyle/>
          <a:p>
            <a:r>
              <a:rPr lang="en-US" sz="1600" dirty="0" smtClean="0">
                <a:solidFill>
                  <a:srgbClr val="C00000"/>
                </a:solidFill>
              </a:rPr>
              <a:t>Comparison re-uses infrastructure developed for</a:t>
            </a:r>
          </a:p>
          <a:p>
            <a:r>
              <a:rPr lang="en-US" sz="1600" dirty="0" smtClean="0">
                <a:solidFill>
                  <a:srgbClr val="C00000"/>
                </a:solidFill>
              </a:rPr>
              <a:t>2010-2012 ABRF-</a:t>
            </a:r>
            <a:r>
              <a:rPr lang="en-US" sz="1600" dirty="0" err="1" smtClean="0">
                <a:solidFill>
                  <a:srgbClr val="C00000"/>
                </a:solidFill>
              </a:rPr>
              <a:t>iPRG</a:t>
            </a:r>
            <a:r>
              <a:rPr lang="en-US" sz="1600" dirty="0" smtClean="0">
                <a:solidFill>
                  <a:srgbClr val="C00000"/>
                </a:solidFill>
              </a:rPr>
              <a:t> studies</a:t>
            </a:r>
            <a:endParaRPr lang="en-US" sz="1600" dirty="0">
              <a:solidFill>
                <a:srgbClr val="C00000"/>
              </a:solidFill>
            </a:endParaRPr>
          </a:p>
        </p:txBody>
      </p:sp>
    </p:spTree>
    <p:extLst>
      <p:ext uri="{BB962C8B-B14F-4D97-AF65-F5344CB8AC3E}">
        <p14:creationId xmlns:p14="http://schemas.microsoft.com/office/powerpoint/2010/main" val="23420755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5"/>
          <p:cNvSpPr txBox="1">
            <a:spLocks/>
          </p:cNvSpPr>
          <p:nvPr/>
        </p:nvSpPr>
        <p:spPr bwMode="auto">
          <a:xfrm>
            <a:off x="152400" y="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sz="4400" b="1" dirty="0">
              <a:solidFill>
                <a:srgbClr val="000090"/>
              </a:solidFill>
              <a:latin typeface="Calibri" pitchFamily="34" charset="0"/>
            </a:endParaRPr>
          </a:p>
        </p:txBody>
      </p:sp>
      <p:sp>
        <p:nvSpPr>
          <p:cNvPr id="13316" name="Rectangle 4"/>
          <p:cNvSpPr>
            <a:spLocks noChangeArrowheads="1"/>
          </p:cNvSpPr>
          <p:nvPr/>
        </p:nvSpPr>
        <p:spPr bwMode="auto">
          <a:xfrm>
            <a:off x="4638675" y="1676400"/>
            <a:ext cx="37338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Aft>
                <a:spcPts val="400"/>
              </a:spcAft>
            </a:pPr>
            <a:r>
              <a:rPr lang="en-US" sz="2000" b="1" i="1" dirty="0">
                <a:solidFill>
                  <a:srgbClr val="000000"/>
                </a:solidFill>
              </a:rPr>
              <a:t>Washington University</a:t>
            </a:r>
          </a:p>
          <a:p>
            <a:pPr marL="742950" lvl="1" indent="-285750">
              <a:lnSpc>
                <a:spcPct val="90000"/>
              </a:lnSpc>
              <a:spcAft>
                <a:spcPts val="400"/>
              </a:spcAft>
              <a:buFont typeface="Lucida Grande"/>
              <a:buChar char="-"/>
            </a:pPr>
            <a:r>
              <a:rPr lang="en-US" sz="2000" dirty="0">
                <a:solidFill>
                  <a:srgbClr val="000000"/>
                </a:solidFill>
              </a:rPr>
              <a:t>Sherri Davies</a:t>
            </a:r>
          </a:p>
          <a:p>
            <a:pPr marL="742950" lvl="1" indent="-285750">
              <a:lnSpc>
                <a:spcPct val="90000"/>
              </a:lnSpc>
              <a:spcAft>
                <a:spcPts val="400"/>
              </a:spcAft>
              <a:buFont typeface="Lucida Grande"/>
              <a:buChar char="-"/>
            </a:pPr>
            <a:r>
              <a:rPr lang="en-US" sz="2000" dirty="0">
                <a:solidFill>
                  <a:srgbClr val="000000"/>
                </a:solidFill>
              </a:rPr>
              <a:t>Robert Kitchens</a:t>
            </a:r>
          </a:p>
          <a:p>
            <a:pPr marL="742950" lvl="1" indent="-285750">
              <a:lnSpc>
                <a:spcPct val="90000"/>
              </a:lnSpc>
              <a:spcAft>
                <a:spcPts val="400"/>
              </a:spcAft>
              <a:buFont typeface="Lucida Grande"/>
              <a:buChar char="-"/>
            </a:pPr>
            <a:r>
              <a:rPr lang="en-US" sz="2000" dirty="0">
                <a:solidFill>
                  <a:srgbClr val="000000"/>
                </a:solidFill>
              </a:rPr>
              <a:t>Petra Gilmore</a:t>
            </a:r>
          </a:p>
          <a:p>
            <a:pPr marL="742950" lvl="1" indent="-285750">
              <a:lnSpc>
                <a:spcPct val="90000"/>
              </a:lnSpc>
              <a:spcAft>
                <a:spcPts val="400"/>
              </a:spcAft>
              <a:buFont typeface="Lucida Grande"/>
              <a:buChar char="-"/>
            </a:pPr>
            <a:r>
              <a:rPr lang="en-US" sz="2000" dirty="0">
                <a:solidFill>
                  <a:srgbClr val="000000"/>
                </a:solidFill>
              </a:rPr>
              <a:t>Matthew Ellis</a:t>
            </a:r>
          </a:p>
          <a:p>
            <a:pPr marL="742950" lvl="1" indent="-285750">
              <a:lnSpc>
                <a:spcPct val="90000"/>
              </a:lnSpc>
              <a:spcAft>
                <a:spcPts val="400"/>
              </a:spcAft>
              <a:buFont typeface="Lucida Grande"/>
              <a:buChar char="-"/>
            </a:pPr>
            <a:r>
              <a:rPr lang="en-US" sz="2000" dirty="0">
                <a:solidFill>
                  <a:srgbClr val="000000"/>
                </a:solidFill>
              </a:rPr>
              <a:t>Reid Townsend</a:t>
            </a:r>
          </a:p>
        </p:txBody>
      </p:sp>
      <p:sp>
        <p:nvSpPr>
          <p:cNvPr id="13317" name="Rectangle 5"/>
          <p:cNvSpPr>
            <a:spLocks noChangeArrowheads="1"/>
          </p:cNvSpPr>
          <p:nvPr/>
        </p:nvSpPr>
        <p:spPr bwMode="auto">
          <a:xfrm>
            <a:off x="457200" y="1676400"/>
            <a:ext cx="3505200" cy="20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Aft>
                <a:spcPts val="400"/>
              </a:spcAft>
            </a:pPr>
            <a:r>
              <a:rPr lang="en-US" sz="2000" b="1" i="1" dirty="0">
                <a:solidFill>
                  <a:srgbClr val="000000"/>
                </a:solidFill>
              </a:rPr>
              <a:t>Broad Institute</a:t>
            </a:r>
          </a:p>
          <a:p>
            <a:pPr marL="742950" lvl="1" indent="-285750">
              <a:lnSpc>
                <a:spcPct val="90000"/>
              </a:lnSpc>
              <a:spcAft>
                <a:spcPts val="400"/>
              </a:spcAft>
              <a:buFont typeface="Lucida Grande"/>
              <a:buChar char="-"/>
            </a:pPr>
            <a:r>
              <a:rPr lang="en-US" sz="2000" dirty="0">
                <a:solidFill>
                  <a:srgbClr val="000000"/>
                </a:solidFill>
              </a:rPr>
              <a:t>Steve Carr</a:t>
            </a:r>
          </a:p>
          <a:p>
            <a:pPr marL="742950" lvl="1" indent="-285750">
              <a:lnSpc>
                <a:spcPct val="90000"/>
              </a:lnSpc>
              <a:spcAft>
                <a:spcPts val="400"/>
              </a:spcAft>
              <a:buFont typeface="Lucida Grande"/>
              <a:buChar char="-"/>
            </a:pPr>
            <a:r>
              <a:rPr lang="en-US" sz="2000" dirty="0" smtClean="0">
                <a:solidFill>
                  <a:srgbClr val="000000"/>
                </a:solidFill>
              </a:rPr>
              <a:t>Mike </a:t>
            </a:r>
            <a:r>
              <a:rPr lang="en-US" sz="2000" dirty="0">
                <a:solidFill>
                  <a:srgbClr val="000000"/>
                </a:solidFill>
              </a:rPr>
              <a:t>Gillette</a:t>
            </a:r>
          </a:p>
          <a:p>
            <a:pPr marL="742950" lvl="1" indent="-285750">
              <a:lnSpc>
                <a:spcPct val="90000"/>
              </a:lnSpc>
              <a:spcAft>
                <a:spcPts val="400"/>
              </a:spcAft>
              <a:buFont typeface="Lucida Grande"/>
              <a:buChar char="-"/>
            </a:pPr>
            <a:r>
              <a:rPr lang="en-US" sz="2000" dirty="0">
                <a:solidFill>
                  <a:srgbClr val="000000"/>
                </a:solidFill>
              </a:rPr>
              <a:t>DR Mani</a:t>
            </a:r>
          </a:p>
          <a:p>
            <a:pPr marL="742950" lvl="1" indent="-285750">
              <a:lnSpc>
                <a:spcPct val="90000"/>
              </a:lnSpc>
              <a:spcAft>
                <a:spcPts val="400"/>
              </a:spcAft>
              <a:buFont typeface="Lucida Grande"/>
              <a:buChar char="-"/>
            </a:pPr>
            <a:r>
              <a:rPr lang="en-US" sz="2000" dirty="0" smtClean="0">
                <a:solidFill>
                  <a:srgbClr val="000000"/>
                </a:solidFill>
              </a:rPr>
              <a:t>Philipp Mertins</a:t>
            </a:r>
          </a:p>
          <a:p>
            <a:pPr marL="742950" lvl="1" indent="-285750">
              <a:lnSpc>
                <a:spcPct val="90000"/>
              </a:lnSpc>
              <a:spcAft>
                <a:spcPts val="400"/>
              </a:spcAft>
              <a:buFont typeface="Lucida Grande"/>
              <a:buChar char="-"/>
            </a:pPr>
            <a:r>
              <a:rPr lang="en-US" sz="2000" dirty="0">
                <a:solidFill>
                  <a:srgbClr val="000000"/>
                </a:solidFill>
              </a:rPr>
              <a:t>Jana </a:t>
            </a:r>
            <a:r>
              <a:rPr lang="en-US" sz="2000" dirty="0" smtClean="0">
                <a:solidFill>
                  <a:srgbClr val="000000"/>
                </a:solidFill>
              </a:rPr>
              <a:t>Qiao</a:t>
            </a:r>
            <a:endParaRPr lang="en-US" sz="2000" dirty="0">
              <a:solidFill>
                <a:srgbClr val="000000"/>
              </a:solidFill>
            </a:endParaRPr>
          </a:p>
        </p:txBody>
      </p:sp>
      <p:sp>
        <p:nvSpPr>
          <p:cNvPr id="3" name="Title 2"/>
          <p:cNvSpPr>
            <a:spLocks noGrp="1"/>
          </p:cNvSpPr>
          <p:nvPr>
            <p:ph type="title"/>
          </p:nvPr>
        </p:nvSpPr>
        <p:spPr/>
        <p:txBody>
          <a:bodyPr/>
          <a:lstStyle/>
          <a:p>
            <a:r>
              <a:rPr lang="en-US" dirty="0" smtClean="0"/>
              <a:t>Acknowledgements</a:t>
            </a:r>
            <a:endParaRPr lang="en-US" dirty="0"/>
          </a:p>
        </p:txBody>
      </p:sp>
      <p:sp>
        <p:nvSpPr>
          <p:cNvPr id="7" name="Slide Number Placeholder 3"/>
          <p:cNvSpPr>
            <a:spLocks noGrp="1"/>
          </p:cNvSpPr>
          <p:nvPr>
            <p:ph type="sldNum" sz="quarter" idx="11"/>
          </p:nvPr>
        </p:nvSpPr>
        <p:spPr>
          <a:xfrm>
            <a:off x="8425249" y="6508750"/>
            <a:ext cx="628650" cy="228600"/>
          </a:xfrm>
        </p:spPr>
        <p:txBody>
          <a:bodyPr/>
          <a:lstStyle>
            <a:lvl1pPr>
              <a:defRPr/>
            </a:lvl1pPr>
          </a:lstStyle>
          <a:p>
            <a:fld id="{9B212293-03F1-44AD-A1A3-3358B88E8357}" type="slidenum">
              <a:rPr lang="en-US"/>
              <a:pPr/>
              <a:t>28</a:t>
            </a:fld>
            <a:endParaRPr lang="en-US"/>
          </a:p>
        </p:txBody>
      </p:sp>
      <p:sp>
        <p:nvSpPr>
          <p:cNvPr id="8" name="Rectangle 4"/>
          <p:cNvSpPr>
            <a:spLocks noChangeArrowheads="1"/>
          </p:cNvSpPr>
          <p:nvPr/>
        </p:nvSpPr>
        <p:spPr bwMode="auto">
          <a:xfrm>
            <a:off x="457200" y="4191000"/>
            <a:ext cx="37338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Aft>
                <a:spcPts val="400"/>
              </a:spcAft>
            </a:pPr>
            <a:r>
              <a:rPr lang="en-US" sz="2000" b="1" i="1" dirty="0" smtClean="0">
                <a:solidFill>
                  <a:srgbClr val="000000"/>
                </a:solidFill>
              </a:rPr>
              <a:t>NIST</a:t>
            </a:r>
            <a:endParaRPr lang="en-US" sz="2000" b="1" i="1" dirty="0">
              <a:solidFill>
                <a:srgbClr val="000000"/>
              </a:solidFill>
            </a:endParaRPr>
          </a:p>
          <a:p>
            <a:pPr marL="742950" lvl="1" indent="-285750">
              <a:lnSpc>
                <a:spcPct val="90000"/>
              </a:lnSpc>
              <a:spcAft>
                <a:spcPts val="400"/>
              </a:spcAft>
              <a:buFont typeface="Lucida Grande"/>
              <a:buChar char="-"/>
            </a:pPr>
            <a:r>
              <a:rPr lang="en-US" sz="2000" dirty="0" smtClean="0">
                <a:solidFill>
                  <a:srgbClr val="000000"/>
                </a:solidFill>
              </a:rPr>
              <a:t>Paul Rudnick</a:t>
            </a:r>
            <a:endParaRPr lang="en-US" sz="2000" dirty="0">
              <a:solidFill>
                <a:srgbClr val="000000"/>
              </a:solidFill>
            </a:endParaRPr>
          </a:p>
        </p:txBody>
      </p:sp>
      <p:sp>
        <p:nvSpPr>
          <p:cNvPr id="9" name="Rectangle 4"/>
          <p:cNvSpPr>
            <a:spLocks noChangeArrowheads="1"/>
          </p:cNvSpPr>
          <p:nvPr/>
        </p:nvSpPr>
        <p:spPr bwMode="auto">
          <a:xfrm>
            <a:off x="4638675" y="4191000"/>
            <a:ext cx="373380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Aft>
                <a:spcPts val="400"/>
              </a:spcAft>
            </a:pPr>
            <a:r>
              <a:rPr lang="en-US" sz="2000" b="1" i="1" dirty="0" smtClean="0">
                <a:solidFill>
                  <a:srgbClr val="000000"/>
                </a:solidFill>
              </a:rPr>
              <a:t>NYU</a:t>
            </a:r>
            <a:endParaRPr lang="en-US" sz="2000" b="1" i="1" dirty="0">
              <a:solidFill>
                <a:srgbClr val="000000"/>
              </a:solidFill>
            </a:endParaRPr>
          </a:p>
          <a:p>
            <a:pPr marL="742950" lvl="1" indent="-285750">
              <a:lnSpc>
                <a:spcPct val="90000"/>
              </a:lnSpc>
              <a:spcAft>
                <a:spcPts val="400"/>
              </a:spcAft>
              <a:buFont typeface="Lucida Grande"/>
              <a:buChar char="-"/>
            </a:pPr>
            <a:r>
              <a:rPr lang="en-US" sz="2000" dirty="0" smtClean="0">
                <a:solidFill>
                  <a:srgbClr val="000000"/>
                </a:solidFill>
              </a:rPr>
              <a:t>David Fenyo</a:t>
            </a:r>
            <a:endParaRPr lang="en-US" sz="2000" dirty="0">
              <a:solidFill>
                <a:srgbClr val="000000"/>
              </a:solidFill>
            </a:endParaRPr>
          </a:p>
        </p:txBody>
      </p:sp>
    </p:spTree>
    <p:extLst>
      <p:ext uri="{BB962C8B-B14F-4D97-AF65-F5344CB8AC3E}">
        <p14:creationId xmlns:p14="http://schemas.microsoft.com/office/powerpoint/2010/main" val="25450676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33900" y="894842"/>
            <a:ext cx="4299204" cy="5486908"/>
          </a:xfrm>
          <a:prstGeom prst="rect">
            <a:avLst/>
          </a:prstGeom>
        </p:spPr>
      </p:pic>
      <p:sp>
        <p:nvSpPr>
          <p:cNvPr id="6" name="TextBox 5"/>
          <p:cNvSpPr txBox="1"/>
          <p:nvPr/>
        </p:nvSpPr>
        <p:spPr>
          <a:xfrm>
            <a:off x="304800" y="1346002"/>
            <a:ext cx="3666671" cy="4616648"/>
          </a:xfrm>
          <a:prstGeom prst="rect">
            <a:avLst/>
          </a:prstGeom>
          <a:noFill/>
        </p:spPr>
        <p:txBody>
          <a:bodyPr wrap="square" rtlCol="0">
            <a:spAutoFit/>
          </a:bodyPr>
          <a:lstStyle/>
          <a:p>
            <a:pPr marL="285750" indent="-285750">
              <a:buFont typeface="Arial"/>
              <a:buChar char="•"/>
            </a:pPr>
            <a:r>
              <a:rPr lang="en-US" sz="1600" dirty="0">
                <a:solidFill>
                  <a:srgbClr val="000000"/>
                </a:solidFill>
                <a:ea typeface="ＭＳ Ｐゴシック" charset="0"/>
                <a:cs typeface="ＭＳ Ｐゴシック" charset="0"/>
              </a:rPr>
              <a:t>171 cancer related proteins and </a:t>
            </a:r>
            <a:r>
              <a:rPr lang="en-US" sz="1600" dirty="0" err="1">
                <a:solidFill>
                  <a:srgbClr val="000000"/>
                </a:solidFill>
                <a:ea typeface="ＭＳ Ｐゴシック" charset="0"/>
                <a:cs typeface="ＭＳ Ｐゴシック" charset="0"/>
              </a:rPr>
              <a:t>phosphoproteins</a:t>
            </a:r>
            <a:r>
              <a:rPr lang="en-US" sz="1600" dirty="0">
                <a:solidFill>
                  <a:srgbClr val="000000"/>
                </a:solidFill>
                <a:ea typeface="ＭＳ Ｐゴシック" charset="0"/>
                <a:cs typeface="ＭＳ Ｐゴシック" charset="0"/>
              </a:rPr>
              <a:t> </a:t>
            </a:r>
            <a:r>
              <a:rPr lang="en-US" sz="1600" dirty="0" smtClean="0">
                <a:solidFill>
                  <a:srgbClr val="000000"/>
                </a:solidFill>
                <a:ea typeface="ＭＳ Ｐゴシック" charset="0"/>
                <a:cs typeface="ＭＳ Ｐゴシック" charset="0"/>
              </a:rPr>
              <a:t>(403 samples)</a:t>
            </a:r>
            <a:endParaRPr lang="en-US" sz="1600" dirty="0">
              <a:solidFill>
                <a:srgbClr val="000000"/>
              </a:solidFill>
              <a:ea typeface="ＭＳ Ｐゴシック" charset="0"/>
              <a:cs typeface="ＭＳ Ｐゴシック" charset="0"/>
            </a:endParaRPr>
          </a:p>
          <a:p>
            <a:pPr marL="285750" indent="-285750">
              <a:buFont typeface="Arial"/>
              <a:buChar char="•"/>
            </a:pPr>
            <a:r>
              <a:rPr lang="en-US" sz="1600" dirty="0">
                <a:solidFill>
                  <a:srgbClr val="000000"/>
                </a:solidFill>
                <a:ea typeface="ＭＳ Ｐゴシック" charset="0"/>
                <a:cs typeface="ＭＳ Ｐゴシック" charset="0"/>
              </a:rPr>
              <a:t>HIGHLY concordant with mRNA subtypes</a:t>
            </a:r>
          </a:p>
          <a:p>
            <a:pPr marL="285750" indent="-285750">
              <a:buFont typeface="Arial"/>
              <a:buChar char="•"/>
            </a:pPr>
            <a:r>
              <a:rPr lang="en-US" sz="1600" dirty="0">
                <a:solidFill>
                  <a:srgbClr val="000000"/>
                </a:solidFill>
                <a:ea typeface="ＭＳ Ｐゴシック" charset="0"/>
                <a:cs typeface="ＭＳ Ｐゴシック" charset="0"/>
              </a:rPr>
              <a:t>Two potentially novel groups identified</a:t>
            </a:r>
          </a:p>
          <a:p>
            <a:pPr marL="742950" lvl="1" indent="-285750">
              <a:buFont typeface="Arial"/>
              <a:buChar char="•"/>
            </a:pPr>
            <a:r>
              <a:rPr lang="en-US" sz="1600" dirty="0">
                <a:solidFill>
                  <a:srgbClr val="000000"/>
                </a:solidFill>
                <a:ea typeface="ＭＳ Ｐゴシック" charset="0"/>
                <a:cs typeface="ＭＳ Ｐゴシック" charset="0"/>
              </a:rPr>
              <a:t>Suspected stromal derivation</a:t>
            </a:r>
          </a:p>
          <a:p>
            <a:pPr marL="742950" lvl="1" indent="-285750">
              <a:buFont typeface="Arial"/>
              <a:buChar char="•"/>
            </a:pPr>
            <a:r>
              <a:rPr lang="en-US" sz="1600" dirty="0">
                <a:solidFill>
                  <a:srgbClr val="000000"/>
                </a:solidFill>
                <a:ea typeface="ＭＳ Ｐゴシック" charset="0"/>
                <a:cs typeface="ＭＳ Ｐゴシック" charset="0"/>
              </a:rPr>
              <a:t>No difference in % tumor cell content</a:t>
            </a:r>
          </a:p>
          <a:p>
            <a:pPr marL="742950" lvl="1" indent="-285750">
              <a:buFont typeface="Arial"/>
              <a:buChar char="•"/>
            </a:pPr>
            <a:r>
              <a:rPr lang="en-US" sz="1600" dirty="0">
                <a:solidFill>
                  <a:srgbClr val="000000"/>
                </a:solidFill>
                <a:ea typeface="ＭＳ Ｐゴシック" charset="0"/>
                <a:cs typeface="ＭＳ Ｐゴシック" charset="0"/>
              </a:rPr>
              <a:t>Not recapitulated by </a:t>
            </a:r>
            <a:r>
              <a:rPr lang="en-US" sz="1600" dirty="0" err="1">
                <a:solidFill>
                  <a:srgbClr val="000000"/>
                </a:solidFill>
                <a:ea typeface="ＭＳ Ｐゴシック" charset="0"/>
                <a:cs typeface="ＭＳ Ｐゴシック" charset="0"/>
              </a:rPr>
              <a:t>miR</a:t>
            </a:r>
            <a:r>
              <a:rPr lang="en-US" sz="1600" dirty="0">
                <a:solidFill>
                  <a:srgbClr val="000000"/>
                </a:solidFill>
                <a:ea typeface="ＭＳ Ｐゴシック" charset="0"/>
                <a:cs typeface="ＭＳ Ｐゴシック" charset="0"/>
              </a:rPr>
              <a:t>, DNA methylation, mutation or copy number</a:t>
            </a:r>
          </a:p>
          <a:p>
            <a:pPr marL="742950" lvl="1" indent="-285750">
              <a:buFont typeface="Arial"/>
              <a:buChar char="•"/>
            </a:pPr>
            <a:r>
              <a:rPr lang="en-US" sz="1600" dirty="0">
                <a:solidFill>
                  <a:srgbClr val="000000"/>
                </a:solidFill>
                <a:ea typeface="ＭＳ Ｐゴシック" charset="0"/>
                <a:cs typeface="ＭＳ Ｐゴシック" charset="0"/>
              </a:rPr>
              <a:t>Supervised analysis shows many differential mRNA transcripts</a:t>
            </a:r>
          </a:p>
          <a:p>
            <a:pPr marL="742950" lvl="1" indent="-285750">
              <a:buFont typeface="Arial"/>
              <a:buChar char="•"/>
            </a:pPr>
            <a:r>
              <a:rPr lang="en-US" sz="1600" dirty="0">
                <a:solidFill>
                  <a:srgbClr val="000000"/>
                </a:solidFill>
                <a:ea typeface="ＭＳ Ｐゴシック" charset="0"/>
                <a:cs typeface="ＭＳ Ｐゴシック" charset="0"/>
              </a:rPr>
              <a:t>Difference appears a QUALITATIVE biological difference</a:t>
            </a:r>
          </a:p>
        </p:txBody>
      </p:sp>
      <p:sp>
        <p:nvSpPr>
          <p:cNvPr id="2" name="Title 1"/>
          <p:cNvSpPr>
            <a:spLocks noGrp="1"/>
          </p:cNvSpPr>
          <p:nvPr>
            <p:ph type="title"/>
          </p:nvPr>
        </p:nvSpPr>
        <p:spPr/>
        <p:txBody>
          <a:bodyPr/>
          <a:lstStyle/>
          <a:p>
            <a:r>
              <a:rPr lang="en-US" sz="2400" dirty="0"/>
              <a:t>Clustering of RPPA data hints at complementarity of proteomics</a:t>
            </a:r>
          </a:p>
        </p:txBody>
      </p:sp>
      <p:sp>
        <p:nvSpPr>
          <p:cNvPr id="7" name="Slide Number Placeholder 3"/>
          <p:cNvSpPr>
            <a:spLocks noGrp="1"/>
          </p:cNvSpPr>
          <p:nvPr>
            <p:ph type="sldNum" sz="quarter" idx="11"/>
          </p:nvPr>
        </p:nvSpPr>
        <p:spPr/>
        <p:txBody>
          <a:bodyPr/>
          <a:lstStyle>
            <a:lvl1pPr>
              <a:defRPr/>
            </a:lvl1pPr>
          </a:lstStyle>
          <a:p>
            <a:fld id="{9B212293-03F1-44AD-A1A3-3358B88E8357}" type="slidenum">
              <a:rPr lang="en-US"/>
              <a:pPr/>
              <a:t>29</a:t>
            </a:fld>
            <a:endParaRPr lang="en-US"/>
          </a:p>
        </p:txBody>
      </p:sp>
      <p:sp>
        <p:nvSpPr>
          <p:cNvPr id="9" name="TextBox 8"/>
          <p:cNvSpPr txBox="1"/>
          <p:nvPr/>
        </p:nvSpPr>
        <p:spPr>
          <a:xfrm>
            <a:off x="4111234" y="545067"/>
            <a:ext cx="1340495" cy="461665"/>
          </a:xfrm>
          <a:prstGeom prst="rect">
            <a:avLst/>
          </a:prstGeom>
          <a:solidFill>
            <a:schemeClr val="bg1">
              <a:lumMod val="95000"/>
            </a:schemeClr>
          </a:solidFill>
        </p:spPr>
        <p:txBody>
          <a:bodyPr wrap="none" rtlCol="0">
            <a:spAutoFit/>
          </a:bodyPr>
          <a:lstStyle/>
          <a:p>
            <a:r>
              <a:rPr lang="en-US" sz="1200" dirty="0" smtClean="0">
                <a:solidFill>
                  <a:srgbClr val="C00000"/>
                </a:solidFill>
                <a:latin typeface="Calibri" pitchFamily="34" charset="0"/>
                <a:cs typeface="Calibri" pitchFamily="34" charset="0"/>
              </a:rPr>
              <a:t>TCGA Nature 2012</a:t>
            </a:r>
          </a:p>
          <a:p>
            <a:r>
              <a:rPr lang="en-US" sz="1200" dirty="0" smtClean="0">
                <a:solidFill>
                  <a:srgbClr val="C00000"/>
                </a:solidFill>
                <a:latin typeface="Calibri" pitchFamily="34" charset="0"/>
                <a:cs typeface="Calibri" pitchFamily="34" charset="0"/>
              </a:rPr>
              <a:t>Sup fig 12</a:t>
            </a:r>
            <a:endParaRPr lang="en-US" sz="1200"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378919925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Clustering of mRNA Expression and Breast Cancer Subtypes</a:t>
            </a:r>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052"/>
          <a:stretch/>
        </p:blipFill>
        <p:spPr bwMode="auto">
          <a:xfrm>
            <a:off x="28575" y="1019175"/>
            <a:ext cx="6965156" cy="533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775" y="742176"/>
            <a:ext cx="1340495" cy="276999"/>
          </a:xfrm>
          <a:prstGeom prst="rect">
            <a:avLst/>
          </a:prstGeom>
          <a:solidFill>
            <a:schemeClr val="bg1">
              <a:lumMod val="95000"/>
            </a:schemeClr>
          </a:solidFill>
        </p:spPr>
        <p:txBody>
          <a:bodyPr wrap="none" rtlCol="0">
            <a:spAutoFit/>
          </a:bodyPr>
          <a:lstStyle/>
          <a:p>
            <a:r>
              <a:rPr lang="en-US" sz="1200" dirty="0" smtClean="0">
                <a:solidFill>
                  <a:srgbClr val="C00000"/>
                </a:solidFill>
                <a:latin typeface="Calibri" pitchFamily="34" charset="0"/>
                <a:cs typeface="Calibri" pitchFamily="34" charset="0"/>
              </a:rPr>
              <a:t>TCGA Nature 2012</a:t>
            </a:r>
            <a:endParaRPr lang="en-US" sz="1200" dirty="0">
              <a:solidFill>
                <a:srgbClr val="C00000"/>
              </a:solidFill>
              <a:latin typeface="Calibri" pitchFamily="34" charset="0"/>
              <a:cs typeface="Calibri" pitchFamily="34" charset="0"/>
            </a:endParaRPr>
          </a:p>
        </p:txBody>
      </p:sp>
      <p:sp>
        <p:nvSpPr>
          <p:cNvPr id="5" name="TextBox 4"/>
          <p:cNvSpPr txBox="1"/>
          <p:nvPr/>
        </p:nvSpPr>
        <p:spPr>
          <a:xfrm>
            <a:off x="7302290" y="2521019"/>
            <a:ext cx="1759392" cy="3693319"/>
          </a:xfrm>
          <a:prstGeom prst="rect">
            <a:avLst/>
          </a:prstGeom>
          <a:solidFill>
            <a:schemeClr val="bg1">
              <a:lumMod val="95000"/>
            </a:schemeClr>
          </a:solidFill>
          <a:ln>
            <a:solidFill>
              <a:srgbClr val="C00000"/>
            </a:solidFill>
          </a:ln>
        </p:spPr>
        <p:txBody>
          <a:bodyPr wrap="none" rtlCol="0">
            <a:spAutoFit/>
          </a:bodyPr>
          <a:lstStyle/>
          <a:p>
            <a:r>
              <a:rPr lang="en-US" dirty="0" smtClean="0">
                <a:solidFill>
                  <a:srgbClr val="C00000"/>
                </a:solidFill>
                <a:latin typeface="Calibri" pitchFamily="34" charset="0"/>
                <a:cs typeface="Calibri" pitchFamily="34" charset="0"/>
              </a:rPr>
              <a:t>A CPTAC goal is</a:t>
            </a:r>
          </a:p>
          <a:p>
            <a:r>
              <a:rPr lang="en-US" dirty="0">
                <a:solidFill>
                  <a:srgbClr val="C00000"/>
                </a:solidFill>
                <a:latin typeface="Calibri" pitchFamily="34" charset="0"/>
                <a:cs typeface="Calibri" pitchFamily="34" charset="0"/>
              </a:rPr>
              <a:t>t</a:t>
            </a:r>
            <a:r>
              <a:rPr lang="en-US" dirty="0" smtClean="0">
                <a:solidFill>
                  <a:srgbClr val="C00000"/>
                </a:solidFill>
                <a:latin typeface="Calibri" pitchFamily="34" charset="0"/>
                <a:cs typeface="Calibri" pitchFamily="34" charset="0"/>
              </a:rPr>
              <a:t>o produce a</a:t>
            </a:r>
          </a:p>
          <a:p>
            <a:r>
              <a:rPr lang="en-US" dirty="0" smtClean="0">
                <a:solidFill>
                  <a:srgbClr val="C00000"/>
                </a:solidFill>
                <a:latin typeface="Calibri" pitchFamily="34" charset="0"/>
                <a:cs typeface="Calibri" pitchFamily="34" charset="0"/>
              </a:rPr>
              <a:t>Proteomic</a:t>
            </a:r>
          </a:p>
          <a:p>
            <a:r>
              <a:rPr lang="en-US" u="sng" dirty="0" smtClean="0">
                <a:solidFill>
                  <a:srgbClr val="C00000"/>
                </a:solidFill>
                <a:latin typeface="Calibri" pitchFamily="34" charset="0"/>
                <a:cs typeface="Calibri" pitchFamily="34" charset="0"/>
              </a:rPr>
              <a:t>Equivalent</a:t>
            </a:r>
          </a:p>
          <a:p>
            <a:endParaRPr lang="en-US" dirty="0" smtClean="0">
              <a:solidFill>
                <a:srgbClr val="C00000"/>
              </a:solidFill>
              <a:latin typeface="Calibri" pitchFamily="34" charset="0"/>
              <a:cs typeface="Calibri" pitchFamily="34" charset="0"/>
            </a:endParaRPr>
          </a:p>
          <a:p>
            <a:r>
              <a:rPr lang="en-US" dirty="0" smtClean="0">
                <a:latin typeface="Calibri" pitchFamily="34" charset="0"/>
                <a:cs typeface="Calibri" pitchFamily="34" charset="0"/>
              </a:rPr>
              <a:t>Rows -ID</a:t>
            </a:r>
          </a:p>
          <a:p>
            <a:pPr>
              <a:tabLst>
                <a:tab pos="228600" algn="l"/>
              </a:tabLst>
            </a:pPr>
            <a:r>
              <a:rPr lang="en-US" dirty="0">
                <a:solidFill>
                  <a:srgbClr val="C00000"/>
                </a:solidFill>
                <a:latin typeface="Calibri" pitchFamily="34" charset="0"/>
                <a:cs typeface="Calibri" pitchFamily="34" charset="0"/>
              </a:rPr>
              <a:t>	</a:t>
            </a:r>
            <a:r>
              <a:rPr lang="en-US" dirty="0" smtClean="0">
                <a:solidFill>
                  <a:srgbClr val="C00000"/>
                </a:solidFill>
                <a:latin typeface="Calibri" pitchFamily="34" charset="0"/>
                <a:cs typeface="Calibri" pitchFamily="34" charset="0"/>
              </a:rPr>
              <a:t>PO</a:t>
            </a:r>
            <a:r>
              <a:rPr lang="en-US" baseline="-25000" dirty="0" smtClean="0">
                <a:solidFill>
                  <a:srgbClr val="C00000"/>
                </a:solidFill>
                <a:latin typeface="Calibri" pitchFamily="34" charset="0"/>
                <a:cs typeface="Calibri" pitchFamily="34" charset="0"/>
              </a:rPr>
              <a:t>4</a:t>
            </a:r>
            <a:r>
              <a:rPr lang="en-US" dirty="0" smtClean="0">
                <a:solidFill>
                  <a:srgbClr val="C00000"/>
                </a:solidFill>
                <a:latin typeface="Calibri" pitchFamily="34" charset="0"/>
                <a:cs typeface="Calibri" pitchFamily="34" charset="0"/>
              </a:rPr>
              <a:t> site</a:t>
            </a:r>
          </a:p>
          <a:p>
            <a:pPr>
              <a:tabLst>
                <a:tab pos="228600" algn="l"/>
              </a:tabLst>
            </a:pPr>
            <a:r>
              <a:rPr lang="en-US" dirty="0" smtClean="0">
                <a:solidFill>
                  <a:srgbClr val="C00000"/>
                </a:solidFill>
                <a:latin typeface="Calibri" pitchFamily="34" charset="0"/>
                <a:cs typeface="Calibri" pitchFamily="34" charset="0"/>
              </a:rPr>
              <a:t>	Protein</a:t>
            </a:r>
          </a:p>
          <a:p>
            <a:pPr>
              <a:tabLst>
                <a:tab pos="228600" algn="l"/>
              </a:tabLst>
            </a:pPr>
            <a:endParaRPr lang="en-US" dirty="0" smtClean="0">
              <a:solidFill>
                <a:srgbClr val="C00000"/>
              </a:solidFill>
              <a:latin typeface="Calibri" pitchFamily="34" charset="0"/>
              <a:cs typeface="Calibri" pitchFamily="34" charset="0"/>
            </a:endParaRPr>
          </a:p>
          <a:p>
            <a:pPr>
              <a:tabLst>
                <a:tab pos="228600" algn="l"/>
              </a:tabLst>
            </a:pPr>
            <a:r>
              <a:rPr lang="en-US" dirty="0" smtClean="0">
                <a:latin typeface="Calibri" pitchFamily="34" charset="0"/>
                <a:cs typeface="Calibri" pitchFamily="34" charset="0"/>
              </a:rPr>
              <a:t>Color - Quant</a:t>
            </a:r>
          </a:p>
          <a:p>
            <a:pPr>
              <a:tabLst>
                <a:tab pos="228600" algn="l"/>
              </a:tabLst>
            </a:pPr>
            <a:r>
              <a:rPr lang="en-US" dirty="0">
                <a:solidFill>
                  <a:srgbClr val="C00000"/>
                </a:solidFill>
                <a:latin typeface="Calibri" pitchFamily="34" charset="0"/>
                <a:cs typeface="Calibri" pitchFamily="34" charset="0"/>
              </a:rPr>
              <a:t>	</a:t>
            </a:r>
            <a:r>
              <a:rPr lang="en-US" dirty="0" err="1" smtClean="0">
                <a:solidFill>
                  <a:srgbClr val="C00000"/>
                </a:solidFill>
                <a:latin typeface="Calibri" pitchFamily="34" charset="0"/>
                <a:cs typeface="Calibri" pitchFamily="34" charset="0"/>
              </a:rPr>
              <a:t>iTRAQ</a:t>
            </a:r>
            <a:r>
              <a:rPr lang="en-US" dirty="0" smtClean="0">
                <a:solidFill>
                  <a:srgbClr val="C00000"/>
                </a:solidFill>
                <a:latin typeface="Calibri" pitchFamily="34" charset="0"/>
                <a:cs typeface="Calibri" pitchFamily="34" charset="0"/>
              </a:rPr>
              <a:t> Ratio</a:t>
            </a:r>
          </a:p>
          <a:p>
            <a:pPr>
              <a:tabLst>
                <a:tab pos="228600" algn="l"/>
              </a:tabLst>
            </a:pPr>
            <a:endParaRPr lang="en-US" dirty="0">
              <a:solidFill>
                <a:srgbClr val="C00000"/>
              </a:solidFill>
              <a:latin typeface="Calibri" pitchFamily="34" charset="0"/>
              <a:cs typeface="Calibri" pitchFamily="34" charset="0"/>
            </a:endParaRPr>
          </a:p>
          <a:p>
            <a:pPr>
              <a:tabLst>
                <a:tab pos="228600" algn="l"/>
              </a:tabLst>
            </a:pPr>
            <a:r>
              <a:rPr lang="en-US" dirty="0" smtClean="0">
                <a:latin typeface="Calibri" pitchFamily="34" charset="0"/>
                <a:cs typeface="Calibri" pitchFamily="34" charset="0"/>
              </a:rPr>
              <a:t>Column</a:t>
            </a:r>
            <a:r>
              <a:rPr lang="en-US" dirty="0">
                <a:latin typeface="Calibri" pitchFamily="34" charset="0"/>
                <a:cs typeface="Calibri" pitchFamily="34" charset="0"/>
              </a:rPr>
              <a:t> </a:t>
            </a:r>
            <a:r>
              <a:rPr lang="en-US" dirty="0" smtClean="0">
                <a:latin typeface="Calibri" pitchFamily="34" charset="0"/>
                <a:cs typeface="Calibri" pitchFamily="34" charset="0"/>
              </a:rPr>
              <a:t>- patient</a:t>
            </a:r>
          </a:p>
        </p:txBody>
      </p:sp>
      <p:sp>
        <p:nvSpPr>
          <p:cNvPr id="6" name="Slide Number Placeholder 3"/>
          <p:cNvSpPr>
            <a:spLocks noGrp="1"/>
          </p:cNvSpPr>
          <p:nvPr>
            <p:ph type="sldNum" sz="quarter" idx="11"/>
          </p:nvPr>
        </p:nvSpPr>
        <p:spPr>
          <a:xfrm>
            <a:off x="8425249" y="6508750"/>
            <a:ext cx="628650" cy="228600"/>
          </a:xfrm>
        </p:spPr>
        <p:txBody>
          <a:bodyPr/>
          <a:lstStyle>
            <a:lvl1pPr>
              <a:defRPr/>
            </a:lvl1pPr>
          </a:lstStyle>
          <a:p>
            <a:fld id="{9B212293-03F1-44AD-A1A3-3358B88E8357}" type="slidenum">
              <a:rPr lang="en-US"/>
              <a:pPr/>
              <a:t>3</a:t>
            </a:fld>
            <a:endParaRPr lang="en-US"/>
          </a:p>
        </p:txBody>
      </p:sp>
    </p:spTree>
    <p:extLst>
      <p:ext uri="{BB962C8B-B14F-4D97-AF65-F5344CB8AC3E}">
        <p14:creationId xmlns:p14="http://schemas.microsoft.com/office/powerpoint/2010/main" val="3318202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30</a:t>
            </a:fld>
            <a:endParaRPr lang="en-US"/>
          </a:p>
        </p:txBody>
      </p:sp>
      <p:sp>
        <p:nvSpPr>
          <p:cNvPr id="4" name="Rectangle 3"/>
          <p:cNvSpPr/>
          <p:nvPr/>
        </p:nvSpPr>
        <p:spPr>
          <a:xfrm>
            <a:off x="495300" y="1033731"/>
            <a:ext cx="4572000" cy="4893647"/>
          </a:xfrm>
          <a:prstGeom prst="rect">
            <a:avLst/>
          </a:prstGeom>
        </p:spPr>
        <p:txBody>
          <a:bodyPr>
            <a:spAutoFit/>
          </a:bodyPr>
          <a:lstStyle/>
          <a:p>
            <a:r>
              <a:rPr lang="en-US" sz="1200" dirty="0"/>
              <a:t>Abstract: 201 words</a:t>
            </a:r>
          </a:p>
          <a:p>
            <a:r>
              <a:rPr lang="en-US" sz="1200" dirty="0"/>
              <a:t>We are engaged in a large-scale </a:t>
            </a:r>
            <a:r>
              <a:rPr lang="en-US" sz="1200" dirty="0" err="1"/>
              <a:t>phosphoproteomic</a:t>
            </a:r>
            <a:r>
              <a:rPr lang="en-US" sz="1200" dirty="0"/>
              <a:t> project using human breast cancer tumor tissue obtained from ~100 patients that include luminal A, luminal B, Her-2 enriched and basal-like subtypes. The project is being done under the auspices of the Clinical Proteomic Tumor Analysis Consortium (CPTAC) of the National Cancer Institute (NCI), and the tumor samples were </a:t>
            </a:r>
            <a:r>
              <a:rPr lang="en-US" sz="1200" dirty="0" err="1"/>
              <a:t>genomically</a:t>
            </a:r>
            <a:r>
              <a:rPr lang="en-US" sz="1200" dirty="0"/>
              <a:t> characterized in The Cancer Genome Atlas (TCGA) initiative of the NCI. After </a:t>
            </a:r>
            <a:r>
              <a:rPr lang="en-US" sz="1200" dirty="0" err="1"/>
              <a:t>cryofracturing</a:t>
            </a:r>
            <a:r>
              <a:rPr lang="en-US" sz="1200" dirty="0"/>
              <a:t> frozen tumor tissue, protein was extracted and digested into peptides with trypsin.  Groups of 3 patient samples and a common control were prepared for multiplexed quantitation, after </a:t>
            </a:r>
            <a:r>
              <a:rPr lang="en-US" sz="1200" dirty="0" err="1"/>
              <a:t>iTRAQ</a:t>
            </a:r>
            <a:r>
              <a:rPr lang="en-US" sz="1200" dirty="0"/>
              <a:t> labeling of peptides. High pH reversed phase peptide fractionation and IMAC enrichment of </a:t>
            </a:r>
            <a:r>
              <a:rPr lang="en-US" sz="1200" dirty="0" err="1"/>
              <a:t>phosphopeptides</a:t>
            </a:r>
            <a:r>
              <a:rPr lang="en-US" sz="1200" dirty="0"/>
              <a:t> were followed by LC-MS/MS on a high resolution Thermo </a:t>
            </a:r>
            <a:r>
              <a:rPr lang="en-US" sz="1200" dirty="0" err="1"/>
              <a:t>QExactive</a:t>
            </a:r>
            <a:r>
              <a:rPr lang="en-US" sz="1200" dirty="0"/>
              <a:t> mass spectrometer. This presentation will focus on </a:t>
            </a:r>
            <a:r>
              <a:rPr lang="en-US" sz="1200" dirty="0" err="1"/>
              <a:t>bioinformatic</a:t>
            </a:r>
            <a:r>
              <a:rPr lang="en-US" sz="1200" dirty="0"/>
              <a:t> methods for mass spectral data analysis to address issues in </a:t>
            </a:r>
            <a:r>
              <a:rPr lang="en-US" sz="1200" dirty="0" err="1"/>
              <a:t>phosphopeptide</a:t>
            </a:r>
            <a:r>
              <a:rPr lang="en-US" sz="1200" dirty="0"/>
              <a:t> identification and </a:t>
            </a:r>
            <a:r>
              <a:rPr lang="en-US" sz="1200" dirty="0" err="1"/>
              <a:t>phosphosite</a:t>
            </a:r>
            <a:r>
              <a:rPr lang="en-US" sz="1200" dirty="0"/>
              <a:t> localization when combining multiple observations of peptides containing the same </a:t>
            </a:r>
            <a:r>
              <a:rPr lang="en-US" sz="1200" dirty="0" err="1"/>
              <a:t>phosphosite</a:t>
            </a:r>
            <a:r>
              <a:rPr lang="en-US" sz="1200" dirty="0"/>
              <a:t>(s) to produce quantitative results at the </a:t>
            </a:r>
            <a:r>
              <a:rPr lang="en-US" sz="1200" dirty="0" err="1"/>
              <a:t>phosphosite</a:t>
            </a:r>
            <a:r>
              <a:rPr lang="en-US" sz="1200" dirty="0"/>
              <a:t> level.  Particular attention will be devoted to the consequences of possible ambiguity in </a:t>
            </a:r>
            <a:r>
              <a:rPr lang="en-US" sz="1200" dirty="0" err="1"/>
              <a:t>phosphosite</a:t>
            </a:r>
            <a:r>
              <a:rPr lang="en-US" sz="1200" dirty="0"/>
              <a:t> localization. This inherent feature of </a:t>
            </a:r>
            <a:r>
              <a:rPr lang="en-US" sz="1200" dirty="0" err="1"/>
              <a:t>phosphoproteomic</a:t>
            </a:r>
            <a:r>
              <a:rPr lang="en-US" sz="1200" dirty="0"/>
              <a:t> datasets emerges when MS/MS fragmentation of a peptide is incomplete for individual peptides that have more </a:t>
            </a:r>
            <a:r>
              <a:rPr lang="en-US" sz="1200" dirty="0" err="1"/>
              <a:t>phosphorylatable</a:t>
            </a:r>
            <a:r>
              <a:rPr lang="en-US" sz="1200" dirty="0"/>
              <a:t> </a:t>
            </a:r>
            <a:r>
              <a:rPr lang="en-US" sz="1200" dirty="0" err="1"/>
              <a:t>Ser</a:t>
            </a:r>
            <a:r>
              <a:rPr lang="en-US" sz="1200" dirty="0"/>
              <a:t>, </a:t>
            </a:r>
            <a:r>
              <a:rPr lang="en-US" sz="1200" dirty="0" err="1"/>
              <a:t>Thr</a:t>
            </a:r>
            <a:r>
              <a:rPr lang="en-US" sz="1200" dirty="0"/>
              <a:t>, or Tyr residues than phosphates present. </a:t>
            </a:r>
          </a:p>
        </p:txBody>
      </p:sp>
    </p:spTree>
    <p:extLst>
      <p:ext uri="{BB962C8B-B14F-4D97-AF65-F5344CB8AC3E}">
        <p14:creationId xmlns:p14="http://schemas.microsoft.com/office/powerpoint/2010/main" val="35107020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a:t>
            </a:r>
            <a:r>
              <a:rPr lang="en-US" baseline="-25000" dirty="0"/>
              <a:t>3</a:t>
            </a:r>
            <a:r>
              <a:rPr lang="en-US" dirty="0"/>
              <a:t>PO</a:t>
            </a:r>
            <a:r>
              <a:rPr lang="en-US" baseline="-25000" dirty="0"/>
              <a:t>4</a:t>
            </a:r>
            <a:r>
              <a:rPr lang="en-US" dirty="0"/>
              <a:t> </a:t>
            </a:r>
            <a:r>
              <a:rPr lang="en-US" dirty="0" smtClean="0"/>
              <a:t>or b-H</a:t>
            </a:r>
            <a:r>
              <a:rPr lang="en-US" baseline="-25000" dirty="0" smtClean="0"/>
              <a:t>2</a:t>
            </a:r>
            <a:r>
              <a:rPr lang="en-US" dirty="0" smtClean="0"/>
              <a:t>O Ions?</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31</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 t="27707" r="3165" b="12480"/>
          <a:stretch/>
        </p:blipFill>
        <p:spPr bwMode="auto">
          <a:xfrm>
            <a:off x="230226" y="1341856"/>
            <a:ext cx="869051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2" t="27733" r="3844" b="13369"/>
          <a:stretch/>
        </p:blipFill>
        <p:spPr bwMode="auto">
          <a:xfrm>
            <a:off x="230226" y="3888048"/>
            <a:ext cx="8690517" cy="242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36809" y="2653685"/>
            <a:ext cx="619080" cy="338554"/>
          </a:xfrm>
          <a:prstGeom prst="rect">
            <a:avLst/>
          </a:prstGeom>
          <a:noFill/>
        </p:spPr>
        <p:txBody>
          <a:bodyPr wrap="none" rtlCol="0">
            <a:spAutoFit/>
          </a:bodyPr>
          <a:lstStyle/>
          <a:p>
            <a:pPr algn="ctr"/>
            <a:r>
              <a:rPr lang="en-US" sz="800" b="1" dirty="0" smtClean="0">
                <a:solidFill>
                  <a:srgbClr val="0000FF"/>
                </a:solidFill>
              </a:rPr>
              <a:t>b</a:t>
            </a:r>
            <a:r>
              <a:rPr lang="en-US" sz="800" b="1" baseline="-25000" dirty="0" smtClean="0">
                <a:solidFill>
                  <a:srgbClr val="0000FF"/>
                </a:solidFill>
              </a:rPr>
              <a:t>4</a:t>
            </a:r>
            <a:r>
              <a:rPr lang="en-US" sz="800" b="1" dirty="0" smtClean="0">
                <a:solidFill>
                  <a:srgbClr val="0000FF"/>
                </a:solidFill>
              </a:rPr>
              <a:t>-H</a:t>
            </a:r>
            <a:r>
              <a:rPr lang="en-US" sz="800" b="1" baseline="-25000" dirty="0" smtClean="0">
                <a:solidFill>
                  <a:srgbClr val="0000FF"/>
                </a:solidFill>
              </a:rPr>
              <a:t>3</a:t>
            </a:r>
            <a:r>
              <a:rPr lang="en-US" sz="800" b="1" dirty="0" smtClean="0">
                <a:solidFill>
                  <a:srgbClr val="0000FF"/>
                </a:solidFill>
              </a:rPr>
              <a:t>PO</a:t>
            </a:r>
            <a:r>
              <a:rPr lang="en-US" sz="800" b="1" baseline="-25000" dirty="0" smtClean="0">
                <a:solidFill>
                  <a:srgbClr val="0000FF"/>
                </a:solidFill>
              </a:rPr>
              <a:t>4</a:t>
            </a:r>
          </a:p>
          <a:p>
            <a:pPr algn="ctr"/>
            <a:r>
              <a:rPr lang="en-US" sz="800" b="1" dirty="0" smtClean="0">
                <a:solidFill>
                  <a:srgbClr val="0000FF"/>
                </a:solidFill>
              </a:rPr>
              <a:t>576.3</a:t>
            </a:r>
            <a:endParaRPr lang="en-US" sz="800" b="1" dirty="0">
              <a:solidFill>
                <a:srgbClr val="0000FF"/>
              </a:solidFill>
            </a:endParaRPr>
          </a:p>
        </p:txBody>
      </p:sp>
      <p:sp>
        <p:nvSpPr>
          <p:cNvPr id="7" name="TextBox 6"/>
          <p:cNvSpPr txBox="1"/>
          <p:nvPr/>
        </p:nvSpPr>
        <p:spPr>
          <a:xfrm>
            <a:off x="4605377" y="5170137"/>
            <a:ext cx="511679" cy="338554"/>
          </a:xfrm>
          <a:prstGeom prst="rect">
            <a:avLst/>
          </a:prstGeom>
          <a:noFill/>
        </p:spPr>
        <p:txBody>
          <a:bodyPr wrap="none" rtlCol="0">
            <a:spAutoFit/>
          </a:bodyPr>
          <a:lstStyle/>
          <a:p>
            <a:pPr algn="ctr"/>
            <a:r>
              <a:rPr lang="en-US" sz="800" b="1" dirty="0" smtClean="0">
                <a:solidFill>
                  <a:srgbClr val="0000FF"/>
                </a:solidFill>
              </a:rPr>
              <a:t>b</a:t>
            </a:r>
            <a:r>
              <a:rPr lang="en-US" sz="800" b="1" baseline="-25000" dirty="0" smtClean="0">
                <a:solidFill>
                  <a:srgbClr val="0000FF"/>
                </a:solidFill>
              </a:rPr>
              <a:t>4</a:t>
            </a:r>
            <a:r>
              <a:rPr lang="en-US" sz="800" b="1" dirty="0" smtClean="0">
                <a:solidFill>
                  <a:srgbClr val="0000FF"/>
                </a:solidFill>
              </a:rPr>
              <a:t>-H</a:t>
            </a:r>
            <a:r>
              <a:rPr lang="en-US" sz="800" b="1" baseline="-25000" dirty="0" smtClean="0">
                <a:solidFill>
                  <a:srgbClr val="0000FF"/>
                </a:solidFill>
              </a:rPr>
              <a:t>2</a:t>
            </a:r>
            <a:r>
              <a:rPr lang="en-US" sz="800" b="1" dirty="0" smtClean="0">
                <a:solidFill>
                  <a:srgbClr val="0000FF"/>
                </a:solidFill>
              </a:rPr>
              <a:t>O</a:t>
            </a:r>
            <a:endParaRPr lang="en-US" sz="800" b="1" baseline="-25000" dirty="0" smtClean="0">
              <a:solidFill>
                <a:srgbClr val="0000FF"/>
              </a:solidFill>
            </a:endParaRPr>
          </a:p>
          <a:p>
            <a:pPr algn="ctr"/>
            <a:r>
              <a:rPr lang="en-US" sz="800" b="1" dirty="0" smtClean="0">
                <a:solidFill>
                  <a:srgbClr val="0000FF"/>
                </a:solidFill>
              </a:rPr>
              <a:t>576.3</a:t>
            </a:r>
            <a:endParaRPr lang="en-US" sz="800" b="1" dirty="0">
              <a:solidFill>
                <a:srgbClr val="0000FF"/>
              </a:solidFill>
            </a:endParaRPr>
          </a:p>
        </p:txBody>
      </p:sp>
      <p:sp>
        <p:nvSpPr>
          <p:cNvPr id="4" name="Rectangle 4"/>
          <p:cNvSpPr>
            <a:spLocks noChangeArrowheads="1"/>
          </p:cNvSpPr>
          <p:nvPr/>
        </p:nvSpPr>
        <p:spPr bwMode="auto">
          <a:xfrm>
            <a:off x="3102843" y="624322"/>
            <a:ext cx="29274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Q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F 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H</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Q</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Q</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cxnSp>
        <p:nvCxnSpPr>
          <p:cNvPr id="9" name="Straight Arrow Connector 8"/>
          <p:cNvCxnSpPr/>
          <p:nvPr/>
        </p:nvCxnSpPr>
        <p:spPr>
          <a:xfrm flipH="1" flipV="1">
            <a:off x="4619006" y="2456681"/>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445577" y="2633699"/>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659896" y="4987961"/>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486467" y="5164979"/>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3102843" y="895666"/>
            <a:ext cx="29274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Q </a:t>
            </a:r>
            <a:r>
              <a:rPr kumimoji="0" lang="en-US" sz="1600" b="0" i="0" u="none" strike="noStrike" cap="none" normalizeH="0" baseline="0" dirty="0" smtClean="0">
                <a:ln>
                  <a:noFill/>
                </a:ln>
                <a:effectLst/>
                <a:latin typeface="Arial Unicode MS" pitchFamily="34" charset="-128"/>
                <a:cs typeface="Arial" pitchFamily="34" charset="0"/>
              </a:rPr>
              <a:t>S</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 F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H</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Q</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Q</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4" name="TextBox 13"/>
          <p:cNvSpPr txBox="1"/>
          <p:nvPr/>
        </p:nvSpPr>
        <p:spPr>
          <a:xfrm>
            <a:off x="2419917" y="911055"/>
            <a:ext cx="521297" cy="307777"/>
          </a:xfrm>
          <a:prstGeom prst="rect">
            <a:avLst/>
          </a:prstGeom>
          <a:noFill/>
          <a:ln>
            <a:noFill/>
          </a:ln>
        </p:spPr>
        <p:txBody>
          <a:bodyPr wrap="none" rtlCol="0">
            <a:spAutoFit/>
          </a:bodyPr>
          <a:lstStyle/>
          <a:p>
            <a:r>
              <a:rPr lang="en-US" sz="1400" dirty="0">
                <a:solidFill>
                  <a:srgbClr val="008000"/>
                </a:solidFill>
              </a:rPr>
              <a:t>H</a:t>
            </a:r>
            <a:r>
              <a:rPr lang="en-US" sz="1400" baseline="-25000" dirty="0">
                <a:solidFill>
                  <a:srgbClr val="008000"/>
                </a:solidFill>
              </a:rPr>
              <a:t>2</a:t>
            </a:r>
            <a:r>
              <a:rPr lang="en-US" sz="1400" dirty="0">
                <a:solidFill>
                  <a:srgbClr val="008000"/>
                </a:solidFill>
              </a:rPr>
              <a:t>O</a:t>
            </a:r>
            <a:endParaRPr lang="en-US" sz="1400" b="1" dirty="0">
              <a:solidFill>
                <a:srgbClr val="008000"/>
              </a:solidFill>
            </a:endParaRPr>
          </a:p>
        </p:txBody>
      </p:sp>
      <p:sp>
        <p:nvSpPr>
          <p:cNvPr id="5" name="Rectangle 4"/>
          <p:cNvSpPr/>
          <p:nvPr/>
        </p:nvSpPr>
        <p:spPr>
          <a:xfrm>
            <a:off x="2419917" y="639711"/>
            <a:ext cx="708848" cy="307777"/>
          </a:xfrm>
          <a:prstGeom prst="rect">
            <a:avLst/>
          </a:prstGeom>
        </p:spPr>
        <p:txBody>
          <a:bodyPr wrap="none">
            <a:spAutoFit/>
          </a:bodyPr>
          <a:lstStyle/>
          <a:p>
            <a:r>
              <a:rPr lang="en-US" sz="1400" dirty="0">
                <a:solidFill>
                  <a:srgbClr val="008000"/>
                </a:solidFill>
              </a:rPr>
              <a:t>H</a:t>
            </a:r>
            <a:r>
              <a:rPr lang="en-US" sz="1400" baseline="-25000" dirty="0">
                <a:solidFill>
                  <a:srgbClr val="008000"/>
                </a:solidFill>
              </a:rPr>
              <a:t>3</a:t>
            </a:r>
            <a:r>
              <a:rPr lang="en-US" sz="1400" dirty="0">
                <a:solidFill>
                  <a:srgbClr val="008000"/>
                </a:solidFill>
              </a:rPr>
              <a:t>PO</a:t>
            </a:r>
            <a:r>
              <a:rPr lang="en-US" sz="1400" baseline="-25000" dirty="0">
                <a:solidFill>
                  <a:srgbClr val="008000"/>
                </a:solidFill>
              </a:rPr>
              <a:t>4</a:t>
            </a:r>
            <a:endParaRPr lang="en-US" sz="1400" dirty="0">
              <a:solidFill>
                <a:srgbClr val="008000"/>
              </a:solidFill>
            </a:endParaRPr>
          </a:p>
        </p:txBody>
      </p:sp>
    </p:spTree>
    <p:extLst>
      <p:ext uri="{BB962C8B-B14F-4D97-AF65-F5344CB8AC3E}">
        <p14:creationId xmlns:p14="http://schemas.microsoft.com/office/powerpoint/2010/main" val="36095132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PhosphoRS</a:t>
            </a:r>
            <a:r>
              <a:rPr lang="en-US" dirty="0" smtClean="0"/>
              <a:t> Lone </a:t>
            </a:r>
            <a:r>
              <a:rPr lang="en-US" dirty="0" err="1" smtClean="0"/>
              <a:t>Disagreer</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32</a:t>
            </a:fld>
            <a:endParaRPr lang="en-US"/>
          </a:p>
        </p:txBody>
      </p:sp>
      <p:pic>
        <p:nvPicPr>
          <p:cNvPr id="410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642" t="27528" r="3763" b="14160"/>
          <a:stretch/>
        </p:blipFill>
        <p:spPr bwMode="auto">
          <a:xfrm>
            <a:off x="223023" y="3910361"/>
            <a:ext cx="8683082" cy="241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8"/>
          <p:cNvSpPr>
            <a:spLocks noChangeArrowheads="1"/>
          </p:cNvSpPr>
          <p:nvPr/>
        </p:nvSpPr>
        <p:spPr bwMode="auto">
          <a:xfrm>
            <a:off x="2847416" y="597603"/>
            <a:ext cx="27879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 </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K(S)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Rectangle 8"/>
          <p:cNvSpPr>
            <a:spLocks noChangeArrowheads="1"/>
          </p:cNvSpPr>
          <p:nvPr/>
        </p:nvSpPr>
        <p:spPr bwMode="auto">
          <a:xfrm>
            <a:off x="2847416" y="917967"/>
            <a:ext cx="27542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(R)L</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T</a:t>
            </a:r>
            <a:r>
              <a:rPr kumimoji="0" lang="en-US" sz="1600" b="0" i="0" u="none" strike="noStrike" cap="none" normalizeH="0" baseline="0" dirty="0" smtClean="0">
                <a:ln>
                  <a:noFill/>
                </a:ln>
                <a:solidFill>
                  <a:srgbClr val="0000FF"/>
                </a:solidFill>
                <a:effectLst/>
                <a:latin typeface="Arial Unicode MS" pitchFamily="34" charset="-128"/>
                <a:cs typeface="Arial" pitchFamily="34" charset="0"/>
              </a:rPr>
              <a:t>\</a:t>
            </a:r>
            <a:r>
              <a:rPr kumimoji="0" lang="en-US" sz="1600" b="0" i="0" u="none" strike="noStrike" cap="none" normalizeH="0" baseline="0" dirty="0" smtClean="0">
                <a:ln>
                  <a:noFill/>
                </a:ln>
                <a:solidFill>
                  <a:srgbClr val="008000"/>
                </a:solidFill>
                <a:effectLst/>
                <a:latin typeface="Arial Unicode MS" pitchFamily="34" charset="-128"/>
                <a:cs typeface="Arial" pitchFamily="34" charset="0"/>
              </a:rPr>
              <a:t>t</a:t>
            </a:r>
            <a:r>
              <a:rPr lang="en-US" sz="1600" dirty="0">
                <a:solidFill>
                  <a:srgbClr val="0000FF"/>
                </a:solidFill>
                <a:latin typeface="Arial Unicode MS" pitchFamily="34" charset="-128"/>
                <a:cs typeface="Arial" pitchFamily="34" charset="0"/>
              </a:rPr>
              <a:t> </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V </a:t>
            </a:r>
            <a:r>
              <a:rPr kumimoji="0" lang="en-US" sz="1600" b="0" i="0" u="none" strike="noStrike" cap="none" normalizeH="0" baseline="0" dirty="0" smtClean="0">
                <a:ln>
                  <a:noFill/>
                </a:ln>
                <a:effectLst/>
                <a:latin typeface="Arial Unicode MS" pitchFamily="34" charset="-128"/>
                <a:cs typeface="Arial" pitchFamily="34" charset="0"/>
              </a:rPr>
              <a:t>S</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A</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P D</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L</a:t>
            </a:r>
            <a:r>
              <a:rPr kumimoji="0" lang="en-US" sz="1600" b="0" i="0" u="none" strike="noStrike" cap="none" normalizeH="0" baseline="0" dirty="0" smtClean="0">
                <a:ln>
                  <a:noFill/>
                </a:ln>
                <a:solidFill>
                  <a:srgbClr val="FF0000"/>
                </a:solidFill>
                <a:effectLst/>
                <a:latin typeface="Arial Unicode MS" pitchFamily="34" charset="-128"/>
                <a:cs typeface="Arial" pitchFamily="34" charset="0"/>
              </a:rPr>
              <a:t>/</a:t>
            </a:r>
            <a:r>
              <a:rPr kumimoji="0" lang="en-US" sz="1600" b="0" i="0" u="none" strike="noStrike" cap="none" normalizeH="0" baseline="0" dirty="0" smtClean="0">
                <a:ln>
                  <a:noFill/>
                </a:ln>
                <a:solidFill>
                  <a:schemeClr val="tx1"/>
                </a:solidFill>
                <a:effectLst/>
                <a:latin typeface="Arial Unicode MS" pitchFamily="34" charset="-128"/>
                <a:cs typeface="Arial" pitchFamily="34" charset="0"/>
              </a:rPr>
              <a:t>K(S)</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5" name="TextBox 14"/>
          <p:cNvSpPr txBox="1"/>
          <p:nvPr/>
        </p:nvSpPr>
        <p:spPr>
          <a:xfrm>
            <a:off x="2193801" y="597603"/>
            <a:ext cx="755335" cy="338554"/>
          </a:xfrm>
          <a:prstGeom prst="rect">
            <a:avLst/>
          </a:prstGeom>
          <a:noFill/>
          <a:ln>
            <a:noFill/>
          </a:ln>
        </p:spPr>
        <p:txBody>
          <a:bodyPr wrap="none" rtlCol="0">
            <a:spAutoFit/>
          </a:bodyPr>
          <a:lstStyle/>
          <a:p>
            <a:r>
              <a:rPr lang="en-US" sz="1600" b="1" dirty="0" smtClean="0">
                <a:solidFill>
                  <a:srgbClr val="008000"/>
                </a:solidFill>
              </a:rPr>
              <a:t>better</a:t>
            </a:r>
            <a:endParaRPr lang="en-US" sz="1600" b="1" dirty="0">
              <a:solidFill>
                <a:srgbClr val="008000"/>
              </a:solidFill>
            </a:endParaRPr>
          </a:p>
        </p:txBody>
      </p:sp>
      <p:sp>
        <p:nvSpPr>
          <p:cNvPr id="16" name="TextBox 15"/>
          <p:cNvSpPr txBox="1"/>
          <p:nvPr/>
        </p:nvSpPr>
        <p:spPr>
          <a:xfrm>
            <a:off x="7480471" y="4427725"/>
            <a:ext cx="1343638" cy="338554"/>
          </a:xfrm>
          <a:prstGeom prst="rect">
            <a:avLst/>
          </a:prstGeom>
          <a:solidFill>
            <a:schemeClr val="bg1">
              <a:lumMod val="95000"/>
            </a:schemeClr>
          </a:solidFill>
        </p:spPr>
        <p:txBody>
          <a:bodyPr wrap="none" rtlCol="0">
            <a:spAutoFit/>
          </a:bodyPr>
          <a:lstStyle/>
          <a:p>
            <a:pPr algn="ctr"/>
            <a:r>
              <a:rPr lang="en-US" sz="1600" b="1" dirty="0" err="1" smtClean="0">
                <a:solidFill>
                  <a:srgbClr val="008000"/>
                </a:solidFill>
              </a:rPr>
              <a:t>PhosphoRS</a:t>
            </a:r>
            <a:endParaRPr lang="en-US" sz="1600" b="1" dirty="0">
              <a:solidFill>
                <a:srgbClr val="008000"/>
              </a:solidFill>
            </a:endParaRPr>
          </a:p>
        </p:txBody>
      </p:sp>
      <p:grpSp>
        <p:nvGrpSpPr>
          <p:cNvPr id="7" name="Group 6"/>
          <p:cNvGrpSpPr/>
          <p:nvPr/>
        </p:nvGrpSpPr>
        <p:grpSpPr>
          <a:xfrm>
            <a:off x="223023" y="1382749"/>
            <a:ext cx="8690517" cy="2423531"/>
            <a:chOff x="223023" y="1382749"/>
            <a:chExt cx="8690517" cy="2423531"/>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90" t="27942" r="3156" b="12749"/>
            <a:stretch/>
          </p:blipFill>
          <p:spPr bwMode="auto">
            <a:xfrm>
              <a:off x="223023" y="1382749"/>
              <a:ext cx="8690517" cy="242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18084" y="2943919"/>
              <a:ext cx="444352" cy="338554"/>
            </a:xfrm>
            <a:prstGeom prst="rect">
              <a:avLst/>
            </a:prstGeom>
            <a:noFill/>
          </p:spPr>
          <p:txBody>
            <a:bodyPr wrap="none" rtlCol="0">
              <a:spAutoFit/>
            </a:bodyPr>
            <a:lstStyle/>
            <a:p>
              <a:pPr algn="ctr"/>
              <a:r>
                <a:rPr lang="en-US" sz="800" b="1" dirty="0" smtClean="0">
                  <a:solidFill>
                    <a:srgbClr val="0000FF"/>
                  </a:solidFill>
                </a:rPr>
                <a:t>b</a:t>
              </a:r>
              <a:r>
                <a:rPr lang="en-US" sz="800" b="1" baseline="-25000" dirty="0" smtClean="0">
                  <a:solidFill>
                    <a:srgbClr val="0000FF"/>
                  </a:solidFill>
                </a:rPr>
                <a:t>4</a:t>
              </a:r>
            </a:p>
            <a:p>
              <a:pPr algn="ctr"/>
              <a:r>
                <a:rPr lang="en-US" sz="800" b="1" dirty="0" smtClean="0">
                  <a:solidFill>
                    <a:srgbClr val="0000FF"/>
                  </a:solidFill>
                </a:rPr>
                <a:t>531.3</a:t>
              </a:r>
              <a:endParaRPr lang="en-US" sz="800" b="1" dirty="0">
                <a:solidFill>
                  <a:srgbClr val="0000FF"/>
                </a:solidFill>
              </a:endParaRPr>
            </a:p>
          </p:txBody>
        </p:sp>
        <p:cxnSp>
          <p:nvCxnSpPr>
            <p:cNvPr id="12" name="Straight Arrow Connector 11"/>
            <p:cNvCxnSpPr/>
            <p:nvPr/>
          </p:nvCxnSpPr>
          <p:spPr>
            <a:xfrm flipV="1">
              <a:off x="3741731" y="2742346"/>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85559" y="2958483"/>
              <a:ext cx="444353" cy="338554"/>
            </a:xfrm>
            <a:prstGeom prst="rect">
              <a:avLst/>
            </a:prstGeom>
            <a:noFill/>
          </p:spPr>
          <p:txBody>
            <a:bodyPr wrap="none" rtlCol="0">
              <a:spAutoFit/>
            </a:bodyPr>
            <a:lstStyle/>
            <a:p>
              <a:pPr algn="ctr"/>
              <a:r>
                <a:rPr lang="en-US" sz="800" b="1" dirty="0" smtClean="0">
                  <a:solidFill>
                    <a:srgbClr val="0000FF"/>
                  </a:solidFill>
                </a:rPr>
                <a:t>b</a:t>
              </a:r>
              <a:r>
                <a:rPr lang="en-US" sz="800" b="1" baseline="-25000" dirty="0" smtClean="0">
                  <a:solidFill>
                    <a:srgbClr val="0000FF"/>
                  </a:solidFill>
                </a:rPr>
                <a:t>5</a:t>
              </a:r>
            </a:p>
            <a:p>
              <a:pPr algn="ctr"/>
              <a:r>
                <a:rPr lang="en-US" sz="800" b="1" dirty="0">
                  <a:solidFill>
                    <a:srgbClr val="0000FF"/>
                  </a:solidFill>
                </a:rPr>
                <a:t>6</a:t>
              </a:r>
              <a:r>
                <a:rPr lang="en-US" sz="800" b="1" dirty="0" smtClean="0">
                  <a:solidFill>
                    <a:srgbClr val="0000FF"/>
                  </a:solidFill>
                </a:rPr>
                <a:t>30.4</a:t>
              </a:r>
              <a:endParaRPr lang="en-US" sz="800" b="1" dirty="0">
                <a:solidFill>
                  <a:srgbClr val="0000FF"/>
                </a:solidFill>
              </a:endParaRPr>
            </a:p>
          </p:txBody>
        </p:sp>
        <p:cxnSp>
          <p:nvCxnSpPr>
            <p:cNvPr id="18" name="Straight Arrow Connector 17"/>
            <p:cNvCxnSpPr/>
            <p:nvPr/>
          </p:nvCxnSpPr>
          <p:spPr>
            <a:xfrm flipV="1">
              <a:off x="4389414" y="2761479"/>
              <a:ext cx="233711" cy="197004"/>
            </a:xfrm>
            <a:prstGeom prst="straightConnector1">
              <a:avLst/>
            </a:prstGeom>
            <a:ln w="19050">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4288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0120625 CPTA breast requisi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4347468"/>
            <a:ext cx="6900212" cy="1859156"/>
          </a:xfrm>
          <a:prstGeom prst="rect">
            <a:avLst/>
          </a:prstGeom>
        </p:spPr>
      </p:pic>
      <p:sp>
        <p:nvSpPr>
          <p:cNvPr id="20" name="Content Placeholder 2"/>
          <p:cNvSpPr txBox="1">
            <a:spLocks/>
          </p:cNvSpPr>
          <p:nvPr/>
        </p:nvSpPr>
        <p:spPr>
          <a:xfrm>
            <a:off x="33859" y="968110"/>
            <a:ext cx="9042400" cy="3246244"/>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800" dirty="0" smtClean="0">
                <a:solidFill>
                  <a:prstClr val="black"/>
                </a:solidFill>
              </a:rPr>
              <a:t>348 Primary breast cancers “comprehensively” analyzed</a:t>
            </a:r>
          </a:p>
          <a:p>
            <a:pPr lvl="1" fontAlgn="auto">
              <a:spcAft>
                <a:spcPts val="0"/>
              </a:spcAft>
            </a:pPr>
            <a:r>
              <a:rPr lang="en-US" sz="2400" dirty="0" smtClean="0">
                <a:solidFill>
                  <a:prstClr val="black"/>
                </a:solidFill>
              </a:rPr>
              <a:t>Genomic DNA copy number arrays (</a:t>
            </a:r>
            <a:r>
              <a:rPr lang="en-US" sz="2400" dirty="0" err="1" smtClean="0">
                <a:solidFill>
                  <a:prstClr val="black"/>
                </a:solidFill>
              </a:rPr>
              <a:t>Affy</a:t>
            </a:r>
            <a:r>
              <a:rPr lang="en-US" sz="2400" dirty="0" smtClean="0">
                <a:solidFill>
                  <a:prstClr val="black"/>
                </a:solidFill>
              </a:rPr>
              <a:t>; n=547)</a:t>
            </a:r>
          </a:p>
          <a:p>
            <a:pPr lvl="1" fontAlgn="auto">
              <a:spcAft>
                <a:spcPts val="0"/>
              </a:spcAft>
            </a:pPr>
            <a:r>
              <a:rPr lang="en-US" sz="2400" dirty="0" smtClean="0">
                <a:solidFill>
                  <a:prstClr val="black"/>
                </a:solidFill>
              </a:rPr>
              <a:t>DNA methylation (</a:t>
            </a:r>
            <a:r>
              <a:rPr lang="en-US" sz="2400" dirty="0" err="1" smtClean="0">
                <a:solidFill>
                  <a:prstClr val="black"/>
                </a:solidFill>
              </a:rPr>
              <a:t>Illumina</a:t>
            </a:r>
            <a:r>
              <a:rPr lang="en-US" sz="2400" dirty="0" smtClean="0">
                <a:solidFill>
                  <a:prstClr val="black"/>
                </a:solidFill>
              </a:rPr>
              <a:t> </a:t>
            </a:r>
            <a:r>
              <a:rPr lang="en-US" sz="2400" dirty="0" err="1" smtClean="0">
                <a:solidFill>
                  <a:prstClr val="black"/>
                </a:solidFill>
              </a:rPr>
              <a:t>Infinium</a:t>
            </a:r>
            <a:r>
              <a:rPr lang="en-US" sz="2400" dirty="0" smtClean="0">
                <a:solidFill>
                  <a:prstClr val="black"/>
                </a:solidFill>
              </a:rPr>
              <a:t>; n= 802)</a:t>
            </a:r>
          </a:p>
          <a:p>
            <a:pPr lvl="1" fontAlgn="auto">
              <a:spcAft>
                <a:spcPts val="0"/>
              </a:spcAft>
            </a:pPr>
            <a:r>
              <a:rPr lang="en-US" sz="2400" dirty="0" err="1" smtClean="0">
                <a:solidFill>
                  <a:prstClr val="black"/>
                </a:solidFill>
              </a:rPr>
              <a:t>Exome</a:t>
            </a:r>
            <a:r>
              <a:rPr lang="en-US" sz="2400" dirty="0" smtClean="0">
                <a:solidFill>
                  <a:prstClr val="black"/>
                </a:solidFill>
              </a:rPr>
              <a:t> sequencing (n=507)</a:t>
            </a:r>
          </a:p>
          <a:p>
            <a:pPr lvl="1" fontAlgn="auto">
              <a:spcAft>
                <a:spcPts val="0"/>
              </a:spcAft>
            </a:pPr>
            <a:r>
              <a:rPr lang="en-US" sz="2400" dirty="0" smtClean="0">
                <a:solidFill>
                  <a:prstClr val="black"/>
                </a:solidFill>
              </a:rPr>
              <a:t>Whole Genome sequencing (?n &lt;&lt; 348)</a:t>
            </a:r>
          </a:p>
          <a:p>
            <a:pPr lvl="1" fontAlgn="auto">
              <a:spcAft>
                <a:spcPts val="0"/>
              </a:spcAft>
            </a:pPr>
            <a:r>
              <a:rPr lang="en-US" sz="2400" dirty="0" smtClean="0">
                <a:solidFill>
                  <a:prstClr val="black"/>
                </a:solidFill>
              </a:rPr>
              <a:t>mRNA arrays (</a:t>
            </a:r>
            <a:r>
              <a:rPr lang="en-US" sz="2400" dirty="0" err="1" smtClean="0">
                <a:solidFill>
                  <a:prstClr val="black"/>
                </a:solidFill>
              </a:rPr>
              <a:t>Affy</a:t>
            </a:r>
            <a:r>
              <a:rPr lang="en-US" sz="2400" dirty="0" smtClean="0">
                <a:solidFill>
                  <a:prstClr val="black"/>
                </a:solidFill>
              </a:rPr>
              <a:t>; n=547)</a:t>
            </a:r>
          </a:p>
          <a:p>
            <a:pPr lvl="1" fontAlgn="auto">
              <a:spcAft>
                <a:spcPts val="0"/>
              </a:spcAft>
            </a:pPr>
            <a:r>
              <a:rPr lang="en-US" sz="2400" dirty="0" smtClean="0">
                <a:solidFill>
                  <a:prstClr val="black"/>
                </a:solidFill>
              </a:rPr>
              <a:t>microRNA sequencing (n=697)</a:t>
            </a:r>
          </a:p>
          <a:p>
            <a:pPr lvl="1" fontAlgn="auto">
              <a:spcAft>
                <a:spcPts val="0"/>
              </a:spcAft>
            </a:pPr>
            <a:r>
              <a:rPr lang="en-US" sz="2400" dirty="0" err="1" smtClean="0">
                <a:solidFill>
                  <a:prstClr val="black"/>
                </a:solidFill>
              </a:rPr>
              <a:t>RNASeq</a:t>
            </a:r>
            <a:r>
              <a:rPr lang="en-US" sz="2400" dirty="0" smtClean="0">
                <a:solidFill>
                  <a:prstClr val="black"/>
                </a:solidFill>
              </a:rPr>
              <a:t> (?n &gt; 348)</a:t>
            </a:r>
          </a:p>
          <a:p>
            <a:pPr lvl="1" fontAlgn="auto">
              <a:spcAft>
                <a:spcPts val="0"/>
              </a:spcAft>
            </a:pPr>
            <a:r>
              <a:rPr lang="en-US" sz="2400" dirty="0" smtClean="0">
                <a:solidFill>
                  <a:prstClr val="black"/>
                </a:solidFill>
              </a:rPr>
              <a:t>Reverse phase protein arrays (Gordon Mills RPPA; n=403)</a:t>
            </a:r>
            <a:endParaRPr lang="en-US" sz="2400" dirty="0">
              <a:solidFill>
                <a:prstClr val="black"/>
              </a:solidFill>
            </a:endParaRPr>
          </a:p>
        </p:txBody>
      </p:sp>
      <p:sp>
        <p:nvSpPr>
          <p:cNvPr id="2" name="Title 1"/>
          <p:cNvSpPr>
            <a:spLocks noGrp="1"/>
          </p:cNvSpPr>
          <p:nvPr>
            <p:ph type="title"/>
          </p:nvPr>
        </p:nvSpPr>
        <p:spPr>
          <a:xfrm>
            <a:off x="66675" y="149914"/>
            <a:ext cx="9001125" cy="514350"/>
          </a:xfrm>
        </p:spPr>
        <p:txBody>
          <a:bodyPr/>
          <a:lstStyle/>
          <a:p>
            <a:r>
              <a:rPr lang="en-US" dirty="0"/>
              <a:t>Initial </a:t>
            </a:r>
            <a:r>
              <a:rPr lang="en-US" dirty="0" smtClean="0"/>
              <a:t>100 </a:t>
            </a:r>
            <a:r>
              <a:rPr lang="en-US" dirty="0"/>
              <a:t>(of 150-200) samples selected from published TCGA breast cancer </a:t>
            </a:r>
            <a:r>
              <a:rPr lang="en-US" dirty="0" smtClean="0"/>
              <a:t>subset</a:t>
            </a:r>
            <a:endParaRPr lang="en-US" dirty="0"/>
          </a:p>
        </p:txBody>
      </p:sp>
      <p:sp>
        <p:nvSpPr>
          <p:cNvPr id="5" name="Slide Number Placeholder 3"/>
          <p:cNvSpPr>
            <a:spLocks noGrp="1"/>
          </p:cNvSpPr>
          <p:nvPr>
            <p:ph type="sldNum" sz="quarter" idx="11"/>
          </p:nvPr>
        </p:nvSpPr>
        <p:spPr>
          <a:xfrm>
            <a:off x="8425249" y="6508750"/>
            <a:ext cx="628650" cy="228600"/>
          </a:xfrm>
        </p:spPr>
        <p:txBody>
          <a:bodyPr/>
          <a:lstStyle>
            <a:lvl1pPr>
              <a:defRPr/>
            </a:lvl1pPr>
          </a:lstStyle>
          <a:p>
            <a:fld id="{9B212293-03F1-44AD-A1A3-3358B88E8357}" type="slidenum">
              <a:rPr lang="en-US"/>
              <a:pPr/>
              <a:t>4</a:t>
            </a:fld>
            <a:endParaRPr lang="en-US"/>
          </a:p>
        </p:txBody>
      </p:sp>
    </p:spTree>
    <p:extLst>
      <p:ext uri="{BB962C8B-B14F-4D97-AF65-F5344CB8AC3E}">
        <p14:creationId xmlns:p14="http://schemas.microsoft.com/office/powerpoint/2010/main" val="13529991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Quantitative  Proteome </a:t>
            </a:r>
            <a:r>
              <a:rPr lang="en-US" sz="2400" dirty="0"/>
              <a:t>and </a:t>
            </a:r>
            <a:r>
              <a:rPr lang="en-US" sz="2400" dirty="0" err="1" smtClean="0"/>
              <a:t>Phosphoproteome</a:t>
            </a:r>
            <a:r>
              <a:rPr lang="en-US" sz="2400" dirty="0" smtClean="0"/>
              <a:t> </a:t>
            </a:r>
            <a:r>
              <a:rPr lang="en-US" sz="2400" dirty="0" smtClean="0"/>
              <a:t>Analysis</a:t>
            </a:r>
            <a:endParaRPr lang="en-US" sz="2400" dirty="0"/>
          </a:p>
        </p:txBody>
      </p:sp>
      <p:sp>
        <p:nvSpPr>
          <p:cNvPr id="5" name="TextBox 1"/>
          <p:cNvSpPr txBox="1">
            <a:spLocks noChangeArrowheads="1"/>
          </p:cNvSpPr>
          <p:nvPr/>
        </p:nvSpPr>
        <p:spPr bwMode="auto">
          <a:xfrm>
            <a:off x="56536" y="6001747"/>
            <a:ext cx="2582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400" b="1" dirty="0">
                <a:latin typeface="Calibri" pitchFamily="34" charset="0"/>
                <a:cs typeface="Calibri" pitchFamily="34" charset="0"/>
              </a:rPr>
              <a:t>1 </a:t>
            </a:r>
            <a:r>
              <a:rPr lang="en-US" sz="1400" b="1" dirty="0" smtClean="0">
                <a:latin typeface="Calibri" pitchFamily="34" charset="0"/>
                <a:cs typeface="Calibri" pitchFamily="34" charset="0"/>
              </a:rPr>
              <a:t>mg peptide per </a:t>
            </a:r>
            <a:r>
              <a:rPr lang="en-US" sz="1400" b="1" dirty="0" err="1">
                <a:latin typeface="Calibri" pitchFamily="34" charset="0"/>
                <a:cs typeface="Calibri" pitchFamily="34" charset="0"/>
              </a:rPr>
              <a:t>iTRAQ</a:t>
            </a:r>
            <a:r>
              <a:rPr lang="en-US" sz="1400" b="1" dirty="0">
                <a:latin typeface="Calibri" pitchFamily="34" charset="0"/>
                <a:cs typeface="Calibri" pitchFamily="34" charset="0"/>
              </a:rPr>
              <a:t> </a:t>
            </a:r>
            <a:r>
              <a:rPr lang="en-US" sz="1400" b="1" dirty="0" smtClean="0">
                <a:latin typeface="Calibri" pitchFamily="34" charset="0"/>
                <a:cs typeface="Calibri" pitchFamily="34" charset="0"/>
              </a:rPr>
              <a:t>channel</a:t>
            </a:r>
            <a:endParaRPr lang="en-US" sz="1400" b="1" dirty="0">
              <a:latin typeface="Calibri" pitchFamily="34" charset="0"/>
              <a:cs typeface="Calibri" pitchFamily="34" charset="0"/>
            </a:endParaRPr>
          </a:p>
        </p:txBody>
      </p:sp>
      <p:sp>
        <p:nvSpPr>
          <p:cNvPr id="6" name="TextBox 5"/>
          <p:cNvSpPr txBox="1"/>
          <p:nvPr/>
        </p:nvSpPr>
        <p:spPr>
          <a:xfrm>
            <a:off x="2710201" y="6001747"/>
            <a:ext cx="6390019" cy="307777"/>
          </a:xfrm>
          <a:prstGeom prst="rect">
            <a:avLst/>
          </a:prstGeom>
          <a:solidFill>
            <a:schemeClr val="bg1">
              <a:lumMod val="95000"/>
            </a:schemeClr>
          </a:solidFill>
        </p:spPr>
        <p:txBody>
          <a:bodyPr wrap="none" rtlCol="0">
            <a:spAutoFit/>
          </a:bodyPr>
          <a:lstStyle/>
          <a:p>
            <a:r>
              <a:rPr lang="en-US" sz="1400" b="1" dirty="0" smtClean="0">
                <a:solidFill>
                  <a:srgbClr val="C00000"/>
                </a:solidFill>
                <a:latin typeface="Calibri" pitchFamily="34" charset="0"/>
                <a:cs typeface="Calibri" pitchFamily="34" charset="0"/>
              </a:rPr>
              <a:t>1,440 LC-MS/MS runs = 40 patient triplets x (12 </a:t>
            </a:r>
            <a:r>
              <a:rPr lang="en-US" sz="1400" b="1" dirty="0" err="1" smtClean="0">
                <a:solidFill>
                  <a:srgbClr val="C00000"/>
                </a:solidFill>
                <a:latin typeface="Calibri" pitchFamily="34" charset="0"/>
                <a:cs typeface="Calibri" pitchFamily="34" charset="0"/>
              </a:rPr>
              <a:t>phospho</a:t>
            </a:r>
            <a:r>
              <a:rPr lang="en-US" sz="1400" b="1" dirty="0" smtClean="0">
                <a:solidFill>
                  <a:srgbClr val="C00000"/>
                </a:solidFill>
                <a:latin typeface="Calibri" pitchFamily="34" charset="0"/>
                <a:cs typeface="Calibri" pitchFamily="34" charset="0"/>
              </a:rPr>
              <a:t> </a:t>
            </a:r>
            <a:r>
              <a:rPr lang="en-US" sz="1400" b="1" dirty="0" err="1" smtClean="0">
                <a:solidFill>
                  <a:srgbClr val="C00000"/>
                </a:solidFill>
                <a:latin typeface="Calibri" pitchFamily="34" charset="0"/>
                <a:cs typeface="Calibri" pitchFamily="34" charset="0"/>
              </a:rPr>
              <a:t>frxns</a:t>
            </a:r>
            <a:r>
              <a:rPr lang="en-US" sz="1400" b="1" dirty="0" smtClean="0">
                <a:solidFill>
                  <a:srgbClr val="C00000"/>
                </a:solidFill>
                <a:latin typeface="Calibri" pitchFamily="34" charset="0"/>
                <a:cs typeface="Calibri" pitchFamily="34" charset="0"/>
              </a:rPr>
              <a:t> + 24 proteome </a:t>
            </a:r>
            <a:r>
              <a:rPr lang="en-US" sz="1400" b="1" dirty="0" err="1" smtClean="0">
                <a:solidFill>
                  <a:srgbClr val="C00000"/>
                </a:solidFill>
                <a:latin typeface="Calibri" pitchFamily="34" charset="0"/>
                <a:cs typeface="Calibri" pitchFamily="34" charset="0"/>
              </a:rPr>
              <a:t>frxns</a:t>
            </a:r>
            <a:r>
              <a:rPr lang="en-US" sz="1400" b="1" dirty="0" smtClean="0">
                <a:solidFill>
                  <a:srgbClr val="C00000"/>
                </a:solidFill>
                <a:latin typeface="Calibri" pitchFamily="34" charset="0"/>
                <a:cs typeface="Calibri" pitchFamily="34" charset="0"/>
              </a:rPr>
              <a:t>)</a:t>
            </a:r>
            <a:endParaRPr lang="en-US" sz="1400" b="1" dirty="0">
              <a:solidFill>
                <a:srgbClr val="C00000"/>
              </a:solidFill>
              <a:latin typeface="Calibri" pitchFamily="34" charset="0"/>
              <a:cs typeface="Calibri" pitchFamily="34" charset="0"/>
            </a:endParaRPr>
          </a:p>
        </p:txBody>
      </p:sp>
      <p:sp>
        <p:nvSpPr>
          <p:cNvPr id="8" name="Slide Number Placeholder 3"/>
          <p:cNvSpPr>
            <a:spLocks noGrp="1"/>
          </p:cNvSpPr>
          <p:nvPr>
            <p:ph type="sldNum" sz="quarter" idx="11"/>
          </p:nvPr>
        </p:nvSpPr>
        <p:spPr>
          <a:xfrm>
            <a:off x="8425249" y="6508750"/>
            <a:ext cx="628650" cy="228600"/>
          </a:xfrm>
        </p:spPr>
        <p:txBody>
          <a:bodyPr/>
          <a:lstStyle>
            <a:lvl1pPr>
              <a:defRPr/>
            </a:lvl1pPr>
          </a:lstStyle>
          <a:p>
            <a:fld id="{9B212293-03F1-44AD-A1A3-3358B88E8357}" type="slidenum">
              <a:rPr lang="en-US"/>
              <a:pPr/>
              <a:t>5</a:t>
            </a:fld>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685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352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Markers </a:t>
            </a:r>
            <a:r>
              <a:rPr lang="en-US" dirty="0"/>
              <a:t>for BC subtypes </a:t>
            </a:r>
            <a:r>
              <a:rPr lang="en-US" dirty="0" smtClean="0"/>
              <a:t>detected </a:t>
            </a:r>
            <a:r>
              <a:rPr lang="en-US" dirty="0"/>
              <a:t>(</a:t>
            </a:r>
            <a:r>
              <a:rPr lang="en-US" dirty="0" smtClean="0"/>
              <a:t>Exp1-whole)</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50977222"/>
              </p:ext>
            </p:extLst>
          </p:nvPr>
        </p:nvGraphicFramePr>
        <p:xfrm>
          <a:off x="609600" y="1234440"/>
          <a:ext cx="8077199" cy="822960"/>
        </p:xfrm>
        <a:graphic>
          <a:graphicData uri="http://schemas.openxmlformats.org/drawingml/2006/table">
            <a:tbl>
              <a:tblPr/>
              <a:tblGrid>
                <a:gridCol w="841748"/>
                <a:gridCol w="841748"/>
                <a:gridCol w="841748"/>
                <a:gridCol w="1307396"/>
                <a:gridCol w="1414853"/>
                <a:gridCol w="1414853"/>
                <a:gridCol w="1414853"/>
              </a:tblGrid>
              <a:tr h="190500">
                <a:tc>
                  <a:txBody>
                    <a:bodyPr/>
                    <a:lstStyle/>
                    <a:p>
                      <a:pPr algn="l" fontAlgn="b"/>
                      <a:r>
                        <a:rPr lang="en-US" sz="1800" b="1" i="0" u="none" strike="noStrike" dirty="0">
                          <a:solidFill>
                            <a:srgbClr val="000000"/>
                          </a:solidFill>
                          <a:effectLst/>
                          <a:latin typeface="Calibri"/>
                        </a:rPr>
                        <a:t>Subtype</a:t>
                      </a:r>
                    </a:p>
                  </a:txBody>
                  <a:tcPr marL="0" marR="0" marT="0" marB="0" anchor="b">
                    <a:lnL>
                      <a:noFill/>
                    </a:lnL>
                    <a:lnR>
                      <a:noFill/>
                    </a:lnR>
                    <a:lnT>
                      <a:noFill/>
                    </a:lnT>
                    <a:lnB>
                      <a:noFill/>
                    </a:lnB>
                  </a:tcPr>
                </a:tc>
                <a:tc>
                  <a:txBody>
                    <a:bodyPr/>
                    <a:lstStyle/>
                    <a:p>
                      <a:pPr algn="l" fontAlgn="b"/>
                      <a:r>
                        <a:rPr lang="en-US" sz="1800" b="1" i="0" u="none" strike="noStrike">
                          <a:solidFill>
                            <a:srgbClr val="000000"/>
                          </a:solidFill>
                          <a:effectLst/>
                          <a:latin typeface="Calibri"/>
                        </a:rPr>
                        <a:t>Subtype</a:t>
                      </a:r>
                    </a:p>
                  </a:txBody>
                  <a:tcPr marL="0" marR="0" marT="0" marB="0" anchor="b">
                    <a:lnL>
                      <a:noFill/>
                    </a:lnL>
                    <a:lnR>
                      <a:noFill/>
                    </a:lnR>
                    <a:lnT>
                      <a:noFill/>
                    </a:lnT>
                    <a:lnB>
                      <a:noFill/>
                    </a:lnB>
                  </a:tcPr>
                </a:tc>
                <a:tc>
                  <a:txBody>
                    <a:bodyPr/>
                    <a:lstStyle/>
                    <a:p>
                      <a:pPr algn="l" fontAlgn="b"/>
                      <a:r>
                        <a:rPr lang="en-US" sz="1800" b="1" i="0" u="none" strike="noStrike">
                          <a:solidFill>
                            <a:srgbClr val="000000"/>
                          </a:solidFill>
                          <a:effectLst/>
                          <a:latin typeface="Calibri"/>
                        </a:rPr>
                        <a:t>Subtype</a:t>
                      </a: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Experiment#</a:t>
                      </a: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iTRAQ</a:t>
                      </a: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iTRAQ</a:t>
                      </a:r>
                    </a:p>
                  </a:txBody>
                  <a:tcPr marL="0" marR="0" marT="0" marB="0" anchor="b">
                    <a:lnL>
                      <a:noFill/>
                    </a:lnL>
                    <a:lnR>
                      <a:noFill/>
                    </a:lnR>
                    <a:lnT>
                      <a:noFill/>
                    </a:lnT>
                    <a:lnB>
                      <a:noFill/>
                    </a:lnB>
                  </a:tcPr>
                </a:tc>
                <a:tc>
                  <a:txBody>
                    <a:bodyPr/>
                    <a:lstStyle/>
                    <a:p>
                      <a:pPr algn="ctr" fontAlgn="b"/>
                      <a:r>
                        <a:rPr lang="en-US" sz="1800" b="1" i="0" u="none" strike="noStrike" dirty="0" err="1">
                          <a:solidFill>
                            <a:srgbClr val="000000"/>
                          </a:solidFill>
                          <a:effectLst/>
                          <a:latin typeface="Calibri"/>
                        </a:rPr>
                        <a:t>iTRAQ</a:t>
                      </a:r>
                      <a:endParaRPr lang="en-US" sz="1800" b="1" i="0" u="none" strike="noStrike" dirty="0">
                        <a:solidFill>
                          <a:srgbClr val="000000"/>
                        </a:solidFill>
                        <a:effectLst/>
                        <a:latin typeface="Calibri"/>
                      </a:endParaRPr>
                    </a:p>
                  </a:txBody>
                  <a:tcPr marL="0" marR="0" marT="0" marB="0" anchor="b">
                    <a:lnL>
                      <a:noFill/>
                    </a:lnL>
                    <a:lnR>
                      <a:noFill/>
                    </a:lnR>
                    <a:lnT>
                      <a:noFill/>
                    </a:lnT>
                    <a:lnB>
                      <a:noFill/>
                    </a:lnB>
                  </a:tcPr>
                </a:tc>
              </a:tr>
              <a:tr h="243840">
                <a:tc>
                  <a:txBody>
                    <a:bodyPr/>
                    <a:lstStyle/>
                    <a:p>
                      <a:pPr algn="ctr" fontAlgn="b"/>
                      <a:r>
                        <a:rPr lang="en-US" sz="1800" b="1" i="0" u="none" strike="noStrike">
                          <a:solidFill>
                            <a:srgbClr val="000000"/>
                          </a:solidFill>
                          <a:effectLst/>
                          <a:latin typeface="Calibri"/>
                        </a:rPr>
                        <a:t>114</a:t>
                      </a: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115</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116</a:t>
                      </a:r>
                    </a:p>
                  </a:txBody>
                  <a:tcPr marL="0" marR="0" marT="0" marB="0" anchor="b">
                    <a:lnL>
                      <a:noFill/>
                    </a:lnL>
                    <a:lnR>
                      <a:noFill/>
                    </a:lnR>
                    <a:lnT>
                      <a:noFill/>
                    </a:lnT>
                    <a:lnB>
                      <a:noFill/>
                    </a:lnB>
                  </a:tcPr>
                </a:tc>
                <a:tc>
                  <a:txBody>
                    <a:bodyPr/>
                    <a:lstStyle/>
                    <a:p>
                      <a:pPr algn="ctr" fontAlgn="b"/>
                      <a:endParaRPr lang="en-US" sz="18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114</a:t>
                      </a: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115</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116</a:t>
                      </a:r>
                    </a:p>
                  </a:txBody>
                  <a:tcPr marL="0" marR="0" marT="0" marB="0" anchor="b">
                    <a:lnL>
                      <a:noFill/>
                    </a:lnL>
                    <a:lnR>
                      <a:noFill/>
                    </a:lnR>
                    <a:lnT>
                      <a:noFill/>
                    </a:lnT>
                    <a:lnB>
                      <a:noFill/>
                    </a:lnB>
                  </a:tcPr>
                </a:tc>
              </a:tr>
              <a:tr h="190500">
                <a:tc>
                  <a:txBody>
                    <a:bodyPr/>
                    <a:lstStyle/>
                    <a:p>
                      <a:pPr algn="l" fontAlgn="b"/>
                      <a:r>
                        <a:rPr lang="en-US" sz="1800" b="1" i="0" u="none" strike="noStrike">
                          <a:solidFill>
                            <a:srgbClr val="000000"/>
                          </a:solidFill>
                          <a:effectLst/>
                          <a:latin typeface="Calibri"/>
                        </a:rPr>
                        <a:t>Her2</a:t>
                      </a:r>
                    </a:p>
                  </a:txBody>
                  <a:tcPr marL="0" marR="0" marT="0" marB="0" anchor="b">
                    <a:lnL>
                      <a:noFill/>
                    </a:lnL>
                    <a:lnR>
                      <a:noFill/>
                    </a:lnR>
                    <a:lnT>
                      <a:noFill/>
                    </a:lnT>
                    <a:lnB>
                      <a:noFill/>
                    </a:lnB>
                  </a:tcPr>
                </a:tc>
                <a:tc>
                  <a:txBody>
                    <a:bodyPr/>
                    <a:lstStyle/>
                    <a:p>
                      <a:pPr algn="l" fontAlgn="b"/>
                      <a:r>
                        <a:rPr lang="en-US" sz="1800" b="1" i="0" u="none" strike="noStrike">
                          <a:solidFill>
                            <a:srgbClr val="000000"/>
                          </a:solidFill>
                          <a:effectLst/>
                          <a:latin typeface="Calibri"/>
                        </a:rPr>
                        <a:t>Basal</a:t>
                      </a:r>
                    </a:p>
                  </a:txBody>
                  <a:tcPr marL="0" marR="0" marT="0" marB="0" anchor="b">
                    <a:lnL>
                      <a:noFill/>
                    </a:lnL>
                    <a:lnR>
                      <a:noFill/>
                    </a:lnR>
                    <a:lnT>
                      <a:noFill/>
                    </a:lnT>
                    <a:lnB>
                      <a:noFill/>
                    </a:lnB>
                  </a:tcPr>
                </a:tc>
                <a:tc>
                  <a:txBody>
                    <a:bodyPr/>
                    <a:lstStyle/>
                    <a:p>
                      <a:pPr algn="l" fontAlgn="b"/>
                      <a:r>
                        <a:rPr lang="en-US" sz="1800" b="1" i="0" u="none" strike="noStrike">
                          <a:solidFill>
                            <a:srgbClr val="000000"/>
                          </a:solidFill>
                          <a:effectLst/>
                          <a:latin typeface="Calibri"/>
                        </a:rPr>
                        <a:t>LumB</a:t>
                      </a:r>
                    </a:p>
                  </a:txBody>
                  <a:tcPr marL="0" marR="0" marT="0" marB="0" anchor="b">
                    <a:lnL>
                      <a:noFill/>
                    </a:lnL>
                    <a:lnR>
                      <a:noFill/>
                    </a:lnR>
                    <a:lnT>
                      <a:noFill/>
                    </a:lnT>
                    <a:lnB>
                      <a:noFill/>
                    </a:lnB>
                  </a:tcPr>
                </a:tc>
                <a:tc>
                  <a:txBody>
                    <a:bodyPr/>
                    <a:lstStyle/>
                    <a:p>
                      <a:pPr algn="ctr" fontAlgn="b"/>
                      <a:r>
                        <a:rPr lang="en-US" sz="1800" b="1" i="0" u="none" strike="noStrike">
                          <a:solidFill>
                            <a:srgbClr val="000000"/>
                          </a:solidFill>
                          <a:effectLst/>
                          <a:latin typeface="Calibri"/>
                        </a:rPr>
                        <a:t>1</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AO-A12D</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C8-A131</a:t>
                      </a:r>
                    </a:p>
                  </a:txBody>
                  <a:tcPr marL="0" marR="0" marT="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AO-A12B</a:t>
                      </a:r>
                    </a:p>
                  </a:txBody>
                  <a:tcPr marL="0" marR="0" marT="0"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5108194"/>
              </p:ext>
            </p:extLst>
          </p:nvPr>
        </p:nvGraphicFramePr>
        <p:xfrm>
          <a:off x="533400" y="2630805"/>
          <a:ext cx="8274051" cy="2017395"/>
        </p:xfrm>
        <a:graphic>
          <a:graphicData uri="http://schemas.openxmlformats.org/drawingml/2006/table">
            <a:tbl>
              <a:tblPr/>
              <a:tblGrid>
                <a:gridCol w="695948"/>
                <a:gridCol w="1098051"/>
                <a:gridCol w="1283638"/>
                <a:gridCol w="866069"/>
                <a:gridCol w="866069"/>
                <a:gridCol w="866069"/>
                <a:gridCol w="866069"/>
                <a:gridCol w="866069"/>
                <a:gridCol w="866069"/>
              </a:tblGrid>
              <a:tr h="190500">
                <a:tc>
                  <a:txBody>
                    <a:bodyPr/>
                    <a:lstStyle/>
                    <a:p>
                      <a:pPr algn="l" fontAlgn="b"/>
                      <a:r>
                        <a:rPr lang="en-US" sz="1600" b="1" i="0" u="none" strike="noStrike" dirty="0">
                          <a:solidFill>
                            <a:srgbClr val="000000"/>
                          </a:solidFill>
                          <a:effectLst/>
                          <a:latin typeface="Calibri"/>
                        </a:rPr>
                        <a:t>marker</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GI number</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unique peptides</a:t>
                      </a: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Calibri"/>
                        </a:rPr>
                        <a:t>Log2</a:t>
                      </a:r>
                    </a:p>
                    <a:p>
                      <a:pPr algn="ctr" fontAlgn="b"/>
                      <a:r>
                        <a:rPr lang="en-US" sz="1600" b="1" i="0" u="none" strike="noStrike" dirty="0" smtClean="0">
                          <a:solidFill>
                            <a:srgbClr val="000000"/>
                          </a:solidFill>
                          <a:effectLst/>
                          <a:latin typeface="Calibri"/>
                        </a:rPr>
                        <a:t>Her2/ref</a:t>
                      </a:r>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effectLst/>
                          <a:latin typeface="Calibri"/>
                        </a:rPr>
                        <a:t>ratio count</a:t>
                      </a: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Calibri"/>
                        </a:rPr>
                        <a:t>Log2</a:t>
                      </a:r>
                    </a:p>
                    <a:p>
                      <a:pPr algn="ctr" fontAlgn="b"/>
                      <a:r>
                        <a:rPr lang="en-US" sz="1600" b="1" i="0" u="none" strike="noStrike" dirty="0" smtClean="0">
                          <a:solidFill>
                            <a:srgbClr val="000000"/>
                          </a:solidFill>
                          <a:effectLst/>
                          <a:latin typeface="Calibri"/>
                        </a:rPr>
                        <a:t>Basal/ref</a:t>
                      </a:r>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effectLst/>
                          <a:latin typeface="Calibri"/>
                        </a:rPr>
                        <a:t>ratio count</a:t>
                      </a: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Calibri"/>
                        </a:rPr>
                        <a:t>Log2</a:t>
                      </a:r>
                    </a:p>
                    <a:p>
                      <a:pPr algn="ctr" fontAlgn="b"/>
                      <a:r>
                        <a:rPr lang="en-US" sz="1600" b="1" i="0" u="none" strike="noStrike" dirty="0" err="1" smtClean="0">
                          <a:solidFill>
                            <a:srgbClr val="000000"/>
                          </a:solidFill>
                          <a:effectLst/>
                          <a:latin typeface="Calibri"/>
                        </a:rPr>
                        <a:t>LumB</a:t>
                      </a:r>
                      <a:r>
                        <a:rPr lang="en-US" sz="1600" b="1" i="0" u="none" strike="noStrike" dirty="0" smtClean="0">
                          <a:solidFill>
                            <a:srgbClr val="000000"/>
                          </a:solidFill>
                          <a:effectLst/>
                          <a:latin typeface="Calibri"/>
                        </a:rPr>
                        <a:t>/ref</a:t>
                      </a:r>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effectLst/>
                          <a:latin typeface="Calibri"/>
                        </a:rPr>
                        <a:t>ratio count</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KRT5</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119395754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41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41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27</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KRT6A</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5031839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1.6</a:t>
                      </a:r>
                    </a:p>
                  </a:txBody>
                  <a:tcPr marL="9525" marR="9525" marT="9525" marB="0" anchor="b">
                    <a:lnL>
                      <a:noFill/>
                    </a:lnL>
                    <a:lnR>
                      <a:noFill/>
                    </a:lnR>
                    <a:lnT>
                      <a:noFill/>
                    </a:lnT>
                    <a:lnB>
                      <a:noFill/>
                    </a:lnB>
                    <a:solidFill>
                      <a:srgbClr val="FF0000"/>
                    </a:solidFill>
                  </a:tcPr>
                </a:tc>
                <a:tc>
                  <a:txBody>
                    <a:bodyPr/>
                    <a:lstStyle/>
                    <a:p>
                      <a:pPr algn="ctr" fontAlgn="b"/>
                      <a:r>
                        <a:rPr lang="en-US" sz="1600" b="1"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4</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HER2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54792096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45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2.3</a:t>
                      </a:r>
                    </a:p>
                  </a:txBody>
                  <a:tcPr marL="9525" marR="9525" marT="9525" marB="0" anchor="b">
                    <a:lnL>
                      <a:noFill/>
                    </a:lnL>
                    <a:lnR>
                      <a:noFill/>
                    </a:lnR>
                    <a:lnT>
                      <a:noFill/>
                    </a:lnT>
                    <a:lnB>
                      <a:noFill/>
                    </a:lnB>
                    <a:solidFill>
                      <a:srgbClr val="FF0000"/>
                    </a:solidFill>
                  </a:tcPr>
                </a:tc>
                <a:tc>
                  <a:txBody>
                    <a:bodyPr/>
                    <a:lstStyle/>
                    <a:p>
                      <a:pPr algn="ctr" fontAlgn="b"/>
                      <a:r>
                        <a:rPr lang="en-US" sz="1600" b="1" i="0" u="none" strike="noStrike">
                          <a:solidFill>
                            <a:srgbClr val="000000"/>
                          </a:solidFill>
                          <a:effectLst/>
                          <a:latin typeface="Calibri"/>
                        </a:rPr>
                        <a:t>106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84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105</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EGFR</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29725609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21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20</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PR</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110611914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31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53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49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1.2</a:t>
                      </a:r>
                    </a:p>
                  </a:txBody>
                  <a:tcPr marL="9525" marR="9525" marT="9525" marB="0" anchor="b">
                    <a:lnL>
                      <a:noFill/>
                    </a:lnL>
                    <a:lnR>
                      <a:noFill/>
                    </a:lnR>
                    <a:lnT>
                      <a:noFill/>
                    </a:lnT>
                    <a:lnB>
                      <a:noFill/>
                    </a:lnB>
                    <a:solidFill>
                      <a:srgbClr val="FF0000"/>
                    </a:solidFill>
                  </a:tcPr>
                </a:tc>
                <a:tc>
                  <a:txBody>
                    <a:bodyPr/>
                    <a:lstStyle/>
                    <a:p>
                      <a:pPr algn="ctr" fontAlgn="b"/>
                      <a:r>
                        <a:rPr lang="en-US" sz="1600" b="1" i="0" u="none" strike="noStrike">
                          <a:solidFill>
                            <a:srgbClr val="000000"/>
                          </a:solidFill>
                          <a:effectLst/>
                          <a:latin typeface="Calibri"/>
                        </a:rPr>
                        <a:t>55</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ER</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170295800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16</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-0.8</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-0.9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24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a:rPr>
                        <a:t>1.3</a:t>
                      </a:r>
                    </a:p>
                  </a:txBody>
                  <a:tcPr marL="9525" marR="9525" marT="9525" marB="0" anchor="b">
                    <a:lnL>
                      <a:noFill/>
                    </a:lnL>
                    <a:lnR>
                      <a:noFill/>
                    </a:lnR>
                    <a:lnT>
                      <a:noFill/>
                    </a:lnT>
                    <a:lnB>
                      <a:noFill/>
                    </a:lnB>
                    <a:solidFill>
                      <a:srgbClr val="FF0000"/>
                    </a:solidFill>
                  </a:tcPr>
                </a:tc>
                <a:tc>
                  <a:txBody>
                    <a:bodyPr/>
                    <a:lstStyle/>
                    <a:p>
                      <a:pPr algn="ctr" fontAlgn="b"/>
                      <a:r>
                        <a:rPr lang="en-US" sz="1600" b="1" i="0" u="none" strike="noStrike" dirty="0">
                          <a:solidFill>
                            <a:srgbClr val="000000"/>
                          </a:solidFill>
                          <a:effectLst/>
                          <a:latin typeface="Calibri"/>
                        </a:rPr>
                        <a:t>25</a:t>
                      </a:r>
                    </a:p>
                  </a:txBody>
                  <a:tcPr marL="9525" marR="9525" marT="9525"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88089971"/>
              </p:ext>
            </p:extLst>
          </p:nvPr>
        </p:nvGraphicFramePr>
        <p:xfrm>
          <a:off x="990601" y="5088678"/>
          <a:ext cx="7391399" cy="1257300"/>
        </p:xfrm>
        <a:graphic>
          <a:graphicData uri="http://schemas.openxmlformats.org/drawingml/2006/table">
            <a:tbl>
              <a:tblPr/>
              <a:tblGrid>
                <a:gridCol w="2074474"/>
                <a:gridCol w="1063385"/>
                <a:gridCol w="1063385"/>
                <a:gridCol w="1063385"/>
                <a:gridCol w="1063385"/>
                <a:gridCol w="1063385"/>
              </a:tblGrid>
              <a:tr h="190500">
                <a:tc>
                  <a:txBody>
                    <a:bodyPr/>
                    <a:lstStyle/>
                    <a:p>
                      <a:pPr algn="l" fontAlgn="b"/>
                      <a:r>
                        <a:rPr lang="en-US" sz="1600" b="1" i="0" u="none" strike="noStrike" dirty="0">
                          <a:solidFill>
                            <a:srgbClr val="000000"/>
                          </a:solidFill>
                          <a:effectLst/>
                          <a:latin typeface="Calibri"/>
                        </a:rPr>
                        <a:t>TCGA #</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ER Status</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PR Status</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HER2 Final Status (HH)</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PAM50</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Est OCT %</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TCGA-AO-A12B-01A-41</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Positive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Positive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Negative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LumB</a:t>
                      </a:r>
                    </a:p>
                  </a:txBody>
                  <a:tcPr marL="9525" marR="9525" marT="9525"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57</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TCGA-AO-A12D-01A-41</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Negative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Negative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Positive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Her2</a:t>
                      </a:r>
                    </a:p>
                  </a:txBody>
                  <a:tcPr marL="9525" marR="9525" marT="9525"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43</a:t>
                      </a:r>
                    </a:p>
                  </a:txBody>
                  <a:tcPr marL="9525" marR="9525" marT="9525" marB="0" anchor="b">
                    <a:lnL>
                      <a:noFill/>
                    </a:lnL>
                    <a:lnR>
                      <a:noFill/>
                    </a:lnR>
                    <a:lnT>
                      <a:noFill/>
                    </a:lnT>
                    <a:lnB>
                      <a:noFill/>
                    </a:lnB>
                  </a:tcPr>
                </a:tc>
              </a:tr>
              <a:tr h="190500">
                <a:tc>
                  <a:txBody>
                    <a:bodyPr/>
                    <a:lstStyle/>
                    <a:p>
                      <a:pPr algn="l" fontAlgn="b"/>
                      <a:r>
                        <a:rPr lang="en-US" sz="1600" b="1" i="0" u="none" strike="noStrike">
                          <a:solidFill>
                            <a:srgbClr val="000000"/>
                          </a:solidFill>
                          <a:effectLst/>
                          <a:latin typeface="Calibri"/>
                        </a:rPr>
                        <a:t>TCGA-C8-A131-01A-41</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Negative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Negative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Negative</a:t>
                      </a:r>
                    </a:p>
                  </a:txBody>
                  <a:tcPr marL="9525" marR="9525" marT="9525"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Basal</a:t>
                      </a:r>
                    </a:p>
                  </a:txBody>
                  <a:tcPr marL="9525" marR="9525" marT="9525" marB="0" anchor="b">
                    <a:lnL>
                      <a:noFill/>
                    </a:lnL>
                    <a:lnR>
                      <a:noFill/>
                    </a:lnR>
                    <a:lnT>
                      <a:noFill/>
                    </a:lnT>
                    <a:lnB>
                      <a:noFill/>
                    </a:lnB>
                  </a:tcPr>
                </a:tc>
                <a:tc>
                  <a:txBody>
                    <a:bodyPr/>
                    <a:lstStyle/>
                    <a:p>
                      <a:pPr algn="r" fontAlgn="b"/>
                      <a:r>
                        <a:rPr lang="en-US" sz="1600" b="1" i="0" u="none" strike="noStrike" dirty="0">
                          <a:solidFill>
                            <a:srgbClr val="000000"/>
                          </a:solidFill>
                          <a:effectLst/>
                          <a:latin typeface="Calibri"/>
                        </a:rPr>
                        <a:t>60</a:t>
                      </a:r>
                    </a:p>
                  </a:txBody>
                  <a:tcPr marL="9525" marR="9525" marT="9525" marB="0" anchor="b">
                    <a:lnL>
                      <a:noFill/>
                    </a:lnL>
                    <a:lnR>
                      <a:noFill/>
                    </a:lnR>
                    <a:lnT>
                      <a:noFill/>
                    </a:lnT>
                    <a:lnB>
                      <a:noFill/>
                    </a:lnB>
                  </a:tcPr>
                </a:tc>
              </a:tr>
            </a:tbl>
          </a:graphicData>
        </a:graphic>
      </p:graphicFrame>
      <p:sp>
        <p:nvSpPr>
          <p:cNvPr id="7" name="TextBox 6"/>
          <p:cNvSpPr txBox="1"/>
          <p:nvPr/>
        </p:nvSpPr>
        <p:spPr>
          <a:xfrm>
            <a:off x="76200" y="838200"/>
            <a:ext cx="2518638" cy="369332"/>
          </a:xfrm>
          <a:prstGeom prst="rect">
            <a:avLst/>
          </a:prstGeom>
          <a:noFill/>
        </p:spPr>
        <p:txBody>
          <a:bodyPr wrap="none" rtlCol="0">
            <a:spAutoFit/>
          </a:bodyPr>
          <a:lstStyle/>
          <a:p>
            <a:r>
              <a:rPr lang="en-US" b="1" dirty="0" smtClean="0">
                <a:solidFill>
                  <a:srgbClr val="C00000"/>
                </a:solidFill>
              </a:rPr>
              <a:t>Experimental design:</a:t>
            </a:r>
            <a:endParaRPr lang="en-US" b="1" dirty="0">
              <a:solidFill>
                <a:srgbClr val="C00000"/>
              </a:solidFill>
            </a:endParaRPr>
          </a:p>
        </p:txBody>
      </p:sp>
      <p:sp>
        <p:nvSpPr>
          <p:cNvPr id="8" name="TextBox 7"/>
          <p:cNvSpPr txBox="1"/>
          <p:nvPr/>
        </p:nvSpPr>
        <p:spPr>
          <a:xfrm>
            <a:off x="114300" y="2286000"/>
            <a:ext cx="1992853" cy="369332"/>
          </a:xfrm>
          <a:prstGeom prst="rect">
            <a:avLst/>
          </a:prstGeom>
          <a:noFill/>
        </p:spPr>
        <p:txBody>
          <a:bodyPr wrap="none" rtlCol="0">
            <a:spAutoFit/>
          </a:bodyPr>
          <a:lstStyle/>
          <a:p>
            <a:r>
              <a:rPr lang="en-US" b="1" dirty="0" smtClean="0">
                <a:solidFill>
                  <a:srgbClr val="C00000"/>
                </a:solidFill>
              </a:rPr>
              <a:t>Marker proteins:</a:t>
            </a:r>
            <a:endParaRPr lang="en-US" b="1" dirty="0">
              <a:solidFill>
                <a:srgbClr val="C00000"/>
              </a:solidFill>
            </a:endParaRPr>
          </a:p>
        </p:txBody>
      </p:sp>
      <p:sp>
        <p:nvSpPr>
          <p:cNvPr id="9" name="TextBox 8"/>
          <p:cNvSpPr txBox="1"/>
          <p:nvPr/>
        </p:nvSpPr>
        <p:spPr>
          <a:xfrm>
            <a:off x="114300" y="4783878"/>
            <a:ext cx="3976281" cy="369332"/>
          </a:xfrm>
          <a:prstGeom prst="rect">
            <a:avLst/>
          </a:prstGeom>
          <a:noFill/>
        </p:spPr>
        <p:txBody>
          <a:bodyPr wrap="none" rtlCol="0">
            <a:spAutoFit/>
          </a:bodyPr>
          <a:lstStyle/>
          <a:p>
            <a:r>
              <a:rPr lang="en-US" b="1" dirty="0" smtClean="0">
                <a:solidFill>
                  <a:srgbClr val="C00000"/>
                </a:solidFill>
              </a:rPr>
              <a:t>Histopathology and PAM50 status:</a:t>
            </a:r>
            <a:endParaRPr lang="en-US" b="1" dirty="0">
              <a:solidFill>
                <a:srgbClr val="C00000"/>
              </a:solidFill>
            </a:endParaRPr>
          </a:p>
        </p:txBody>
      </p:sp>
    </p:spTree>
    <p:extLst>
      <p:ext uri="{BB962C8B-B14F-4D97-AF65-F5344CB8AC3E}">
        <p14:creationId xmlns:p14="http://schemas.microsoft.com/office/powerpoint/2010/main" val="10241674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Site Localization, Quantitation (</a:t>
            </a:r>
            <a:r>
              <a:rPr lang="en-US" dirty="0" err="1" smtClean="0"/>
              <a:t>Phospho-Exp</a:t>
            </a:r>
            <a:r>
              <a:rPr lang="en-US" dirty="0" smtClean="0"/>
              <a:t> 1)</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7</a:t>
            </a:fld>
            <a:endParaRPr lang="en-US"/>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648" r="11496" b="12582"/>
          <a:stretch/>
        </p:blipFill>
        <p:spPr bwMode="auto">
          <a:xfrm>
            <a:off x="198782" y="2514169"/>
            <a:ext cx="2812774" cy="384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2644" b="12582"/>
          <a:stretch/>
        </p:blipFill>
        <p:spPr bwMode="auto">
          <a:xfrm>
            <a:off x="2985052" y="2514169"/>
            <a:ext cx="2895600" cy="384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7946" b="12582"/>
          <a:stretch/>
        </p:blipFill>
        <p:spPr bwMode="auto">
          <a:xfrm>
            <a:off x="5907156" y="2514169"/>
            <a:ext cx="3051313" cy="384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01450" y="1908476"/>
            <a:ext cx="6214970" cy="584775"/>
          </a:xfrm>
          <a:prstGeom prst="rect">
            <a:avLst/>
          </a:prstGeom>
          <a:noFill/>
        </p:spPr>
        <p:txBody>
          <a:bodyPr wrap="none" rtlCol="0">
            <a:spAutoFit/>
          </a:bodyPr>
          <a:lstStyle/>
          <a:p>
            <a:pPr algn="ctr"/>
            <a:r>
              <a:rPr lang="en-US" sz="1600" b="1" dirty="0" smtClean="0">
                <a:latin typeface="Calibri" pitchFamily="34" charset="0"/>
              </a:rPr>
              <a:t>&gt;99% sites quantifiable (</a:t>
            </a:r>
            <a:r>
              <a:rPr lang="en-US" sz="1600" b="1" dirty="0" err="1" smtClean="0">
                <a:latin typeface="Calibri" pitchFamily="34" charset="0"/>
              </a:rPr>
              <a:t>iTRAQ</a:t>
            </a:r>
            <a:r>
              <a:rPr lang="en-US" sz="1600" b="1" dirty="0">
                <a:latin typeface="Calibri" pitchFamily="34" charset="0"/>
              </a:rPr>
              <a:t> </a:t>
            </a:r>
            <a:r>
              <a:rPr lang="en-US" sz="1600" b="1" dirty="0" smtClean="0">
                <a:latin typeface="Calibri" pitchFamily="34" charset="0"/>
              </a:rPr>
              <a:t>reporter ion signal) </a:t>
            </a:r>
            <a:r>
              <a:rPr lang="en-US" sz="1600" b="1" dirty="0" smtClean="0">
                <a:latin typeface="Calibri" pitchFamily="34" charset="0"/>
              </a:rPr>
              <a:t>in each tumor</a:t>
            </a:r>
          </a:p>
          <a:p>
            <a:pPr algn="ctr"/>
            <a:r>
              <a:rPr lang="en-US" sz="1600" b="1" dirty="0" smtClean="0">
                <a:latin typeface="Calibri" pitchFamily="34" charset="0"/>
              </a:rPr>
              <a:t>Almost no missing values </a:t>
            </a:r>
            <a:r>
              <a:rPr lang="en-US" sz="1600" b="1" dirty="0" smtClean="0">
                <a:latin typeface="Calibri" pitchFamily="34" charset="0"/>
              </a:rPr>
              <a:t>indicates precursor </a:t>
            </a:r>
            <a:r>
              <a:rPr lang="en-US" sz="1600" b="1" dirty="0" smtClean="0">
                <a:latin typeface="Calibri" pitchFamily="34" charset="0"/>
              </a:rPr>
              <a:t>co-isolation </a:t>
            </a:r>
            <a:r>
              <a:rPr lang="en-US" sz="1600" b="1" dirty="0" smtClean="0">
                <a:latin typeface="Calibri" pitchFamily="34" charset="0"/>
              </a:rPr>
              <a:t>interference?</a:t>
            </a:r>
            <a:endParaRPr lang="en-US" sz="1600" b="1" dirty="0">
              <a:latin typeface="Calibri"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39402073"/>
              </p:ext>
            </p:extLst>
          </p:nvPr>
        </p:nvGraphicFramePr>
        <p:xfrm>
          <a:off x="198785" y="1073707"/>
          <a:ext cx="8759684" cy="563615"/>
        </p:xfrm>
        <a:graphic>
          <a:graphicData uri="http://schemas.openxmlformats.org/drawingml/2006/table">
            <a:tbl>
              <a:tblPr/>
              <a:tblGrid>
                <a:gridCol w="1981357"/>
                <a:gridCol w="677833"/>
                <a:gridCol w="391057"/>
                <a:gridCol w="1981357"/>
                <a:gridCol w="677833"/>
                <a:gridCol w="391057"/>
                <a:gridCol w="1981357"/>
                <a:gridCol w="677833"/>
              </a:tblGrid>
              <a:tr h="166463">
                <a:tc>
                  <a:txBody>
                    <a:bodyPr/>
                    <a:lstStyle/>
                    <a:p>
                      <a:pPr algn="l" fontAlgn="b"/>
                      <a:r>
                        <a:rPr lang="en-US" sz="1600" b="1" i="0" u="none" strike="noStrike" dirty="0">
                          <a:solidFill>
                            <a:srgbClr val="C00000"/>
                          </a:solidFill>
                          <a:effectLst/>
                          <a:latin typeface="Calibri" pitchFamily="34" charset="0"/>
                        </a:rPr>
                        <a:t>PSM's</a:t>
                      </a:r>
                    </a:p>
                  </a:txBody>
                  <a:tcPr marL="9440" marR="9440" marT="9440" marB="0" anchor="b">
                    <a:lnL>
                      <a:noFill/>
                    </a:lnL>
                    <a:lnR>
                      <a:noFill/>
                    </a:lnR>
                    <a:lnT>
                      <a:noFill/>
                    </a:lnT>
                    <a:lnB>
                      <a:noFill/>
                    </a:lnB>
                    <a:solidFill>
                      <a:srgbClr val="FFFFFF"/>
                    </a:solidFill>
                  </a:tcPr>
                </a:tc>
                <a:tc>
                  <a:txBody>
                    <a:bodyPr/>
                    <a:lstStyle/>
                    <a:p>
                      <a:pPr algn="r" fontAlgn="b"/>
                      <a:r>
                        <a:rPr lang="en-US" sz="1600" b="1" i="0" u="none" strike="noStrike">
                          <a:solidFill>
                            <a:srgbClr val="C00000"/>
                          </a:solidFill>
                          <a:effectLst/>
                          <a:latin typeface="Calibri" pitchFamily="34" charset="0"/>
                        </a:rPr>
                        <a:t>62,537</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a:solidFill>
                            <a:srgbClr val="C00000"/>
                          </a:solidFill>
                          <a:effectLst/>
                          <a:latin typeface="Calibri" pitchFamily="34" charset="0"/>
                        </a:rPr>
                        <a:t> </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a:solidFill>
                            <a:srgbClr val="C00000"/>
                          </a:solidFill>
                          <a:effectLst/>
                          <a:latin typeface="Calibri" pitchFamily="34" charset="0"/>
                        </a:rPr>
                        <a:t>PO4 sites</a:t>
                      </a:r>
                    </a:p>
                  </a:txBody>
                  <a:tcPr marL="9440" marR="9440" marT="9440" marB="0" anchor="b">
                    <a:lnL>
                      <a:noFill/>
                    </a:lnL>
                    <a:lnR>
                      <a:noFill/>
                    </a:lnR>
                    <a:lnT>
                      <a:noFill/>
                    </a:lnT>
                    <a:lnB>
                      <a:noFill/>
                    </a:lnB>
                    <a:solidFill>
                      <a:srgbClr val="FFFFFF"/>
                    </a:solidFill>
                  </a:tcPr>
                </a:tc>
                <a:tc>
                  <a:txBody>
                    <a:bodyPr/>
                    <a:lstStyle/>
                    <a:p>
                      <a:pPr algn="r" fontAlgn="b"/>
                      <a:r>
                        <a:rPr lang="en-US" sz="1600" b="1" i="0" u="none" strike="noStrike">
                          <a:solidFill>
                            <a:srgbClr val="C00000"/>
                          </a:solidFill>
                          <a:effectLst/>
                          <a:latin typeface="Calibri" pitchFamily="34" charset="0"/>
                        </a:rPr>
                        <a:t>28,044</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a:solidFill>
                            <a:srgbClr val="C00000"/>
                          </a:solidFill>
                          <a:effectLst/>
                          <a:latin typeface="Calibri" pitchFamily="34" charset="0"/>
                        </a:rPr>
                        <a:t> </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a:solidFill>
                            <a:srgbClr val="C00000"/>
                          </a:solidFill>
                          <a:effectLst/>
                          <a:latin typeface="Calibri" pitchFamily="34" charset="0"/>
                        </a:rPr>
                        <a:t>Single PSM sites</a:t>
                      </a:r>
                    </a:p>
                  </a:txBody>
                  <a:tcPr marL="9440" marR="9440" marT="9440" marB="0" anchor="b">
                    <a:lnL>
                      <a:noFill/>
                    </a:lnL>
                    <a:lnR>
                      <a:noFill/>
                    </a:lnR>
                    <a:lnT>
                      <a:noFill/>
                    </a:lnT>
                    <a:lnB>
                      <a:noFill/>
                    </a:lnB>
                    <a:solidFill>
                      <a:srgbClr val="FFFFFF"/>
                    </a:solidFill>
                  </a:tcPr>
                </a:tc>
                <a:tc>
                  <a:txBody>
                    <a:bodyPr/>
                    <a:lstStyle/>
                    <a:p>
                      <a:pPr algn="r" fontAlgn="b"/>
                      <a:r>
                        <a:rPr lang="en-US" sz="1600" b="1" i="0" u="none" strike="noStrike">
                          <a:solidFill>
                            <a:srgbClr val="C00000"/>
                          </a:solidFill>
                          <a:effectLst/>
                          <a:latin typeface="Calibri" pitchFamily="34" charset="0"/>
                        </a:rPr>
                        <a:t>14,660</a:t>
                      </a:r>
                    </a:p>
                  </a:txBody>
                  <a:tcPr marL="9440" marR="9440" marT="9440" marB="0" anchor="b">
                    <a:lnL>
                      <a:noFill/>
                    </a:lnL>
                    <a:lnR>
                      <a:noFill/>
                    </a:lnR>
                    <a:lnT>
                      <a:noFill/>
                    </a:lnT>
                    <a:lnB>
                      <a:noFill/>
                    </a:lnB>
                    <a:solidFill>
                      <a:srgbClr val="FFFFFF"/>
                    </a:solidFill>
                  </a:tcPr>
                </a:tc>
              </a:tr>
              <a:tr h="310335">
                <a:tc>
                  <a:txBody>
                    <a:bodyPr/>
                    <a:lstStyle/>
                    <a:p>
                      <a:pPr algn="l" fontAlgn="b"/>
                      <a:r>
                        <a:rPr lang="en-US" sz="1600" b="1" i="0" u="none" strike="noStrike">
                          <a:solidFill>
                            <a:srgbClr val="C00000"/>
                          </a:solidFill>
                          <a:effectLst/>
                          <a:latin typeface="Calibri" pitchFamily="34" charset="0"/>
                        </a:rPr>
                        <a:t>Fully localized sites (%)</a:t>
                      </a:r>
                    </a:p>
                  </a:txBody>
                  <a:tcPr marL="9440" marR="9440" marT="9440" marB="0" anchor="b">
                    <a:lnL>
                      <a:noFill/>
                    </a:lnL>
                    <a:lnR>
                      <a:noFill/>
                    </a:lnR>
                    <a:lnT>
                      <a:noFill/>
                    </a:lnT>
                    <a:lnB>
                      <a:noFill/>
                    </a:lnB>
                    <a:solidFill>
                      <a:srgbClr val="FFFFFF"/>
                    </a:solidFill>
                  </a:tcPr>
                </a:tc>
                <a:tc>
                  <a:txBody>
                    <a:bodyPr/>
                    <a:lstStyle/>
                    <a:p>
                      <a:pPr algn="r" fontAlgn="ctr"/>
                      <a:r>
                        <a:rPr lang="en-US" sz="1600" b="1" i="0" u="none" strike="noStrike">
                          <a:solidFill>
                            <a:srgbClr val="C00000"/>
                          </a:solidFill>
                          <a:effectLst/>
                          <a:latin typeface="Calibri" pitchFamily="34" charset="0"/>
                        </a:rPr>
                        <a:t>53.4</a:t>
                      </a:r>
                    </a:p>
                  </a:txBody>
                  <a:tcPr marL="9440" marR="9440" marT="9440" marB="0" anchor="ctr">
                    <a:lnL>
                      <a:noFill/>
                    </a:lnL>
                    <a:lnR>
                      <a:noFill/>
                    </a:lnR>
                    <a:lnT>
                      <a:noFill/>
                    </a:lnT>
                    <a:lnB>
                      <a:noFill/>
                    </a:lnB>
                    <a:solidFill>
                      <a:srgbClr val="FFFFFF"/>
                    </a:solidFill>
                  </a:tcPr>
                </a:tc>
                <a:tc>
                  <a:txBody>
                    <a:bodyPr/>
                    <a:lstStyle/>
                    <a:p>
                      <a:pPr algn="l" fontAlgn="b"/>
                      <a:r>
                        <a:rPr lang="en-US" sz="1600" b="1" i="0" u="none" strike="noStrike">
                          <a:solidFill>
                            <a:srgbClr val="C00000"/>
                          </a:solidFill>
                          <a:effectLst/>
                          <a:latin typeface="Calibri" pitchFamily="34" charset="0"/>
                        </a:rPr>
                        <a:t> </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dirty="0">
                          <a:solidFill>
                            <a:srgbClr val="C00000"/>
                          </a:solidFill>
                          <a:effectLst/>
                          <a:latin typeface="Calibri" pitchFamily="34" charset="0"/>
                        </a:rPr>
                        <a:t>Fully localized sites (%)</a:t>
                      </a:r>
                    </a:p>
                  </a:txBody>
                  <a:tcPr marL="9440" marR="9440" marT="9440" marB="0" anchor="b">
                    <a:lnL>
                      <a:noFill/>
                    </a:lnL>
                    <a:lnR>
                      <a:noFill/>
                    </a:lnR>
                    <a:lnT>
                      <a:noFill/>
                    </a:lnT>
                    <a:lnB>
                      <a:noFill/>
                    </a:lnB>
                    <a:solidFill>
                      <a:srgbClr val="FFFFFF"/>
                    </a:solidFill>
                  </a:tcPr>
                </a:tc>
                <a:tc>
                  <a:txBody>
                    <a:bodyPr/>
                    <a:lstStyle/>
                    <a:p>
                      <a:pPr algn="r" fontAlgn="b"/>
                      <a:r>
                        <a:rPr lang="en-US" sz="1600" b="1" i="0" u="none" strike="noStrike">
                          <a:solidFill>
                            <a:srgbClr val="C00000"/>
                          </a:solidFill>
                          <a:effectLst/>
                          <a:latin typeface="Calibri" pitchFamily="34" charset="0"/>
                        </a:rPr>
                        <a:t>63.1</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a:solidFill>
                            <a:srgbClr val="C00000"/>
                          </a:solidFill>
                          <a:effectLst/>
                          <a:latin typeface="Calibri" pitchFamily="34" charset="0"/>
                        </a:rPr>
                        <a:t> </a:t>
                      </a:r>
                    </a:p>
                  </a:txBody>
                  <a:tcPr marL="9440" marR="9440" marT="9440" marB="0" anchor="b">
                    <a:lnL>
                      <a:noFill/>
                    </a:lnL>
                    <a:lnR>
                      <a:noFill/>
                    </a:lnR>
                    <a:lnT>
                      <a:noFill/>
                    </a:lnT>
                    <a:lnB>
                      <a:noFill/>
                    </a:lnB>
                    <a:solidFill>
                      <a:srgbClr val="FFFFFF"/>
                    </a:solidFill>
                  </a:tcPr>
                </a:tc>
                <a:tc>
                  <a:txBody>
                    <a:bodyPr/>
                    <a:lstStyle/>
                    <a:p>
                      <a:pPr algn="l" fontAlgn="b"/>
                      <a:r>
                        <a:rPr lang="en-US" sz="1600" b="1" i="0" u="none" strike="noStrike" dirty="0">
                          <a:solidFill>
                            <a:srgbClr val="C00000"/>
                          </a:solidFill>
                          <a:effectLst/>
                          <a:latin typeface="Calibri" pitchFamily="34" charset="0"/>
                        </a:rPr>
                        <a:t>Fully localized sites (%)</a:t>
                      </a:r>
                    </a:p>
                  </a:txBody>
                  <a:tcPr marL="9440" marR="9440" marT="9440" marB="0" anchor="b">
                    <a:lnL>
                      <a:noFill/>
                    </a:lnL>
                    <a:lnR>
                      <a:noFill/>
                    </a:lnR>
                    <a:lnT>
                      <a:noFill/>
                    </a:lnT>
                    <a:lnB>
                      <a:noFill/>
                    </a:lnB>
                    <a:solidFill>
                      <a:srgbClr val="FFFFFF"/>
                    </a:solidFill>
                  </a:tcPr>
                </a:tc>
                <a:tc>
                  <a:txBody>
                    <a:bodyPr/>
                    <a:lstStyle/>
                    <a:p>
                      <a:pPr algn="r" fontAlgn="b"/>
                      <a:r>
                        <a:rPr lang="en-US" sz="1600" b="1" i="0" u="none" strike="noStrike" dirty="0">
                          <a:solidFill>
                            <a:srgbClr val="C00000"/>
                          </a:solidFill>
                          <a:effectLst/>
                          <a:latin typeface="Calibri" pitchFamily="34" charset="0"/>
                        </a:rPr>
                        <a:t>58.4</a:t>
                      </a:r>
                    </a:p>
                  </a:txBody>
                  <a:tcPr marL="9440" marR="9440" marT="9440"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0592196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Condensing PSM’s to the </a:t>
            </a:r>
            <a:r>
              <a:rPr lang="en-US" dirty="0" err="1" smtClean="0"/>
              <a:t>Phosphosite</a:t>
            </a:r>
            <a:r>
              <a:rPr lang="en-US" dirty="0" smtClean="0"/>
              <a:t> Level</a:t>
            </a:r>
            <a:endParaRPr lang="en-US" dirty="0"/>
          </a:p>
        </p:txBody>
      </p:sp>
      <p:sp>
        <p:nvSpPr>
          <p:cNvPr id="3" name="Slide Number Placeholder 2"/>
          <p:cNvSpPr>
            <a:spLocks noGrp="1"/>
          </p:cNvSpPr>
          <p:nvPr>
            <p:ph type="sldNum" sz="quarter" idx="11"/>
          </p:nvPr>
        </p:nvSpPr>
        <p:spPr/>
        <p:txBody>
          <a:bodyPr/>
          <a:lstStyle/>
          <a:p>
            <a:fld id="{9B212293-03F1-44AD-A1A3-3358B88E8357}" type="slidenum">
              <a:rPr lang="en-US" smtClean="0"/>
              <a:pPr/>
              <a:t>8</a:t>
            </a:fld>
            <a:endParaRPr lang="en-US"/>
          </a:p>
        </p:txBody>
      </p:sp>
      <p:sp>
        <p:nvSpPr>
          <p:cNvPr id="5" name="Rectangle 4"/>
          <p:cNvSpPr/>
          <p:nvPr/>
        </p:nvSpPr>
        <p:spPr>
          <a:xfrm>
            <a:off x="61913" y="4417528"/>
            <a:ext cx="4429124" cy="1477328"/>
          </a:xfrm>
          <a:prstGeom prst="rect">
            <a:avLst/>
          </a:prstGeom>
        </p:spPr>
        <p:txBody>
          <a:bodyPr wrap="square">
            <a:spAutoFit/>
          </a:bodyPr>
          <a:lstStyle/>
          <a:p>
            <a:pPr algn="ctr">
              <a:spcBef>
                <a:spcPts val="0"/>
              </a:spcBef>
              <a:buClr>
                <a:srgbClr val="006699"/>
              </a:buClr>
              <a:buSzPct val="80000"/>
            </a:pPr>
            <a:r>
              <a:rPr lang="en-US" b="1" kern="0" dirty="0" smtClean="0">
                <a:solidFill>
                  <a:srgbClr val="006699"/>
                </a:solidFill>
                <a:latin typeface="Calibri" pitchFamily="34" charset="0"/>
              </a:rPr>
              <a:t>Combine</a:t>
            </a:r>
            <a:endParaRPr lang="en-US" b="1" kern="0" dirty="0">
              <a:solidFill>
                <a:srgbClr val="006699"/>
              </a:solidFill>
              <a:latin typeface="Calibri" pitchFamily="34" charset="0"/>
            </a:endParaRPr>
          </a:p>
          <a:p>
            <a:pPr marL="114300" indent="-114300">
              <a:spcBef>
                <a:spcPts val="0"/>
              </a:spcBef>
              <a:buClr>
                <a:srgbClr val="006699"/>
              </a:buClr>
              <a:buSzPct val="80000"/>
              <a:buFont typeface="Arial" pitchFamily="34" charset="0"/>
              <a:buChar char="•"/>
            </a:pPr>
            <a:r>
              <a:rPr lang="en-US" b="1" kern="0" dirty="0" smtClean="0">
                <a:solidFill>
                  <a:prstClr val="black"/>
                </a:solidFill>
                <a:latin typeface="Calibri" pitchFamily="34" charset="0"/>
              </a:rPr>
              <a:t>Overlapping </a:t>
            </a:r>
            <a:r>
              <a:rPr lang="en-US" b="1" kern="0" dirty="0" err="1">
                <a:solidFill>
                  <a:prstClr val="black"/>
                </a:solidFill>
                <a:latin typeface="Calibri" pitchFamily="34" charset="0"/>
              </a:rPr>
              <a:t>p</a:t>
            </a:r>
            <a:r>
              <a:rPr lang="en-US" b="1" kern="0" dirty="0" err="1" smtClean="0">
                <a:solidFill>
                  <a:prstClr val="black"/>
                </a:solidFill>
                <a:latin typeface="Calibri" pitchFamily="34" charset="0"/>
              </a:rPr>
              <a:t>hosphosite</a:t>
            </a:r>
            <a:r>
              <a:rPr lang="en-US" b="1" kern="0" dirty="0" smtClean="0">
                <a:solidFill>
                  <a:prstClr val="black"/>
                </a:solidFill>
                <a:latin typeface="Calibri" pitchFamily="34" charset="0"/>
              </a:rPr>
              <a:t> </a:t>
            </a:r>
            <a:r>
              <a:rPr lang="en-US" b="1" kern="0" dirty="0">
                <a:solidFill>
                  <a:prstClr val="black"/>
                </a:solidFill>
                <a:latin typeface="Calibri" pitchFamily="34" charset="0"/>
              </a:rPr>
              <a:t>ambiguity</a:t>
            </a:r>
          </a:p>
          <a:p>
            <a:pPr marL="114300" indent="-114300">
              <a:spcBef>
                <a:spcPts val="0"/>
              </a:spcBef>
              <a:buClr>
                <a:srgbClr val="006699"/>
              </a:buClr>
              <a:buSzPct val="80000"/>
              <a:buFont typeface="Arial" pitchFamily="34" charset="0"/>
              <a:buChar char="•"/>
            </a:pPr>
            <a:r>
              <a:rPr lang="en-US" b="1" kern="0" dirty="0" smtClean="0">
                <a:solidFill>
                  <a:prstClr val="black"/>
                </a:solidFill>
                <a:latin typeface="Calibri" pitchFamily="34" charset="0"/>
              </a:rPr>
              <a:t>Missed cleavages</a:t>
            </a:r>
          </a:p>
          <a:p>
            <a:pPr marL="114300" indent="-114300">
              <a:spcBef>
                <a:spcPts val="0"/>
              </a:spcBef>
              <a:buClr>
                <a:srgbClr val="006699"/>
              </a:buClr>
              <a:buSzPct val="80000"/>
              <a:buFont typeface="Arial" pitchFamily="34" charset="0"/>
              <a:buChar char="•"/>
            </a:pPr>
            <a:r>
              <a:rPr lang="en-US" b="1" kern="0" dirty="0">
                <a:solidFill>
                  <a:prstClr val="black"/>
                </a:solidFill>
                <a:latin typeface="Calibri" pitchFamily="34" charset="0"/>
              </a:rPr>
              <a:t>D</a:t>
            </a:r>
            <a:r>
              <a:rPr lang="en-US" b="1" kern="0" dirty="0" smtClean="0">
                <a:solidFill>
                  <a:prstClr val="black"/>
                </a:solidFill>
                <a:latin typeface="Calibri" pitchFamily="34" charset="0"/>
              </a:rPr>
              <a:t>ifferent </a:t>
            </a:r>
            <a:r>
              <a:rPr lang="en-US" b="1" kern="0" dirty="0">
                <a:solidFill>
                  <a:prstClr val="black"/>
                </a:solidFill>
                <a:latin typeface="Calibri" pitchFamily="34" charset="0"/>
              </a:rPr>
              <a:t>precursor charge </a:t>
            </a:r>
            <a:r>
              <a:rPr lang="en-US" b="1" kern="0" dirty="0" smtClean="0">
                <a:solidFill>
                  <a:prstClr val="black"/>
                </a:solidFill>
                <a:latin typeface="Calibri" pitchFamily="34" charset="0"/>
              </a:rPr>
              <a:t>states</a:t>
            </a:r>
          </a:p>
          <a:p>
            <a:pPr marL="114300" indent="-114300">
              <a:spcBef>
                <a:spcPts val="0"/>
              </a:spcBef>
              <a:buClr>
                <a:srgbClr val="006699"/>
              </a:buClr>
              <a:buSzPct val="80000"/>
              <a:buFont typeface="Arial" pitchFamily="34" charset="0"/>
              <a:buChar char="•"/>
            </a:pPr>
            <a:r>
              <a:rPr lang="en-US" b="1" kern="0" dirty="0" smtClean="0">
                <a:solidFill>
                  <a:prstClr val="black"/>
                </a:solidFill>
                <a:latin typeface="Calibri" pitchFamily="34" charset="0"/>
              </a:rPr>
              <a:t>Different basic Reversed Phase Fractions</a:t>
            </a:r>
            <a:endParaRPr lang="en-US" b="1" kern="0" dirty="0">
              <a:solidFill>
                <a:prstClr val="black"/>
              </a:solidFill>
              <a:latin typeface="Calibri" pitchFamily="34" charset="0"/>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681038"/>
            <a:ext cx="90201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410074" y="4417528"/>
            <a:ext cx="4672013" cy="923330"/>
          </a:xfrm>
          <a:prstGeom prst="rect">
            <a:avLst/>
          </a:prstGeom>
        </p:spPr>
        <p:txBody>
          <a:bodyPr wrap="square">
            <a:spAutoFit/>
          </a:bodyPr>
          <a:lstStyle/>
          <a:p>
            <a:pPr algn="ctr">
              <a:spcBef>
                <a:spcPts val="0"/>
              </a:spcBef>
              <a:buClr>
                <a:srgbClr val="006699"/>
              </a:buClr>
              <a:buSzPct val="80000"/>
            </a:pPr>
            <a:r>
              <a:rPr lang="en-US" b="1" kern="0" dirty="0">
                <a:solidFill>
                  <a:srgbClr val="006699"/>
                </a:solidFill>
                <a:latin typeface="Calibri" pitchFamily="34" charset="0"/>
              </a:rPr>
              <a:t>S</a:t>
            </a:r>
            <a:r>
              <a:rPr lang="en-US" b="1" kern="0" dirty="0" smtClean="0">
                <a:solidFill>
                  <a:srgbClr val="006699"/>
                </a:solidFill>
                <a:latin typeface="Calibri" pitchFamily="34" charset="0"/>
              </a:rPr>
              <a:t>eparate</a:t>
            </a:r>
            <a:endParaRPr lang="en-US" b="1" kern="0" dirty="0">
              <a:solidFill>
                <a:srgbClr val="006699"/>
              </a:solidFill>
              <a:latin typeface="Calibri" pitchFamily="34" charset="0"/>
            </a:endParaRPr>
          </a:p>
          <a:p>
            <a:pPr marL="114300" indent="-114300">
              <a:spcBef>
                <a:spcPts val="0"/>
              </a:spcBef>
              <a:buClr>
                <a:srgbClr val="006699"/>
              </a:buClr>
              <a:buSzPct val="80000"/>
              <a:buFont typeface="Arial" pitchFamily="34" charset="0"/>
              <a:buChar char="•"/>
            </a:pPr>
            <a:r>
              <a:rPr lang="en-US" b="1" kern="0" dirty="0">
                <a:solidFill>
                  <a:prstClr val="black"/>
                </a:solidFill>
                <a:latin typeface="Calibri" pitchFamily="34" charset="0"/>
              </a:rPr>
              <a:t>S</a:t>
            </a:r>
            <a:r>
              <a:rPr lang="en-US" b="1" kern="0" dirty="0" smtClean="0">
                <a:solidFill>
                  <a:prstClr val="black"/>
                </a:solidFill>
                <a:latin typeface="Calibri" pitchFamily="34" charset="0"/>
              </a:rPr>
              <a:t>ame peptide, different </a:t>
            </a:r>
            <a:r>
              <a:rPr lang="en-US" b="1" kern="0" dirty="0">
                <a:solidFill>
                  <a:prstClr val="black"/>
                </a:solidFill>
                <a:latin typeface="Calibri" pitchFamily="34" charset="0"/>
              </a:rPr>
              <a:t># </a:t>
            </a:r>
            <a:r>
              <a:rPr lang="en-US" b="1" kern="0" dirty="0" smtClean="0">
                <a:solidFill>
                  <a:prstClr val="black"/>
                </a:solidFill>
                <a:latin typeface="Calibri" pitchFamily="34" charset="0"/>
              </a:rPr>
              <a:t>sites (1 </a:t>
            </a:r>
            <a:r>
              <a:rPr lang="en-US" b="1" kern="0" dirty="0" err="1" smtClean="0">
                <a:solidFill>
                  <a:prstClr val="black"/>
                </a:solidFill>
                <a:latin typeface="Calibri" pitchFamily="34" charset="0"/>
              </a:rPr>
              <a:t>vs</a:t>
            </a:r>
            <a:r>
              <a:rPr lang="en-US" b="1" kern="0" dirty="0" smtClean="0">
                <a:solidFill>
                  <a:prstClr val="black"/>
                </a:solidFill>
                <a:latin typeface="Calibri" pitchFamily="34" charset="0"/>
              </a:rPr>
              <a:t> 2 </a:t>
            </a:r>
            <a:r>
              <a:rPr lang="en-US" b="1" kern="0" dirty="0" err="1" smtClean="0">
                <a:solidFill>
                  <a:prstClr val="black"/>
                </a:solidFill>
                <a:latin typeface="Calibri" pitchFamily="34" charset="0"/>
              </a:rPr>
              <a:t>vs</a:t>
            </a:r>
            <a:r>
              <a:rPr lang="en-US" b="1" kern="0" dirty="0" smtClean="0">
                <a:solidFill>
                  <a:prstClr val="black"/>
                </a:solidFill>
                <a:latin typeface="Calibri" pitchFamily="34" charset="0"/>
              </a:rPr>
              <a:t> 3)</a:t>
            </a:r>
          </a:p>
          <a:p>
            <a:pPr marL="114300" indent="-114300">
              <a:spcBef>
                <a:spcPts val="0"/>
              </a:spcBef>
              <a:buClr>
                <a:srgbClr val="006699"/>
              </a:buClr>
              <a:buSzPct val="80000"/>
              <a:buFont typeface="Arial" pitchFamily="34" charset="0"/>
              <a:buChar char="•"/>
            </a:pPr>
            <a:r>
              <a:rPr lang="en-US" b="1" kern="0" dirty="0">
                <a:solidFill>
                  <a:prstClr val="black"/>
                </a:solidFill>
                <a:latin typeface="Calibri" pitchFamily="34" charset="0"/>
              </a:rPr>
              <a:t>Same peptide, </a:t>
            </a:r>
            <a:r>
              <a:rPr lang="en-US" b="1" kern="0" dirty="0" smtClean="0">
                <a:solidFill>
                  <a:prstClr val="black"/>
                </a:solidFill>
                <a:latin typeface="Calibri" pitchFamily="34" charset="0"/>
              </a:rPr>
              <a:t>different </a:t>
            </a:r>
            <a:r>
              <a:rPr lang="en-US" b="1" kern="0" dirty="0" err="1" smtClean="0">
                <a:solidFill>
                  <a:prstClr val="black"/>
                </a:solidFill>
                <a:latin typeface="Calibri" pitchFamily="34" charset="0"/>
              </a:rPr>
              <a:t>loc</a:t>
            </a:r>
            <a:r>
              <a:rPr lang="en-US" b="1" kern="0" dirty="0" smtClean="0">
                <a:solidFill>
                  <a:prstClr val="black"/>
                </a:solidFill>
                <a:latin typeface="Calibri" pitchFamily="34" charset="0"/>
              </a:rPr>
              <a:t> (S273 </a:t>
            </a:r>
            <a:r>
              <a:rPr lang="en-US" b="1" kern="0" dirty="0" err="1" smtClean="0">
                <a:solidFill>
                  <a:prstClr val="black"/>
                </a:solidFill>
                <a:latin typeface="Calibri" pitchFamily="34" charset="0"/>
              </a:rPr>
              <a:t>vs</a:t>
            </a:r>
            <a:r>
              <a:rPr lang="en-US" b="1" kern="0" dirty="0" smtClean="0">
                <a:solidFill>
                  <a:prstClr val="black"/>
                </a:solidFill>
                <a:latin typeface="Calibri" pitchFamily="34" charset="0"/>
              </a:rPr>
              <a:t> T276)</a:t>
            </a:r>
            <a:endParaRPr lang="en-US" b="1" kern="0" dirty="0">
              <a:solidFill>
                <a:prstClr val="black"/>
              </a:solidFill>
              <a:latin typeface="Calibri" pitchFamily="34" charset="0"/>
            </a:endParaRPr>
          </a:p>
        </p:txBody>
      </p:sp>
      <p:sp>
        <p:nvSpPr>
          <p:cNvPr id="17" name="Rectangle 16"/>
          <p:cNvSpPr/>
          <p:nvPr/>
        </p:nvSpPr>
        <p:spPr>
          <a:xfrm>
            <a:off x="4471987" y="5426583"/>
            <a:ext cx="4672013" cy="923330"/>
          </a:xfrm>
          <a:prstGeom prst="rect">
            <a:avLst/>
          </a:prstGeom>
        </p:spPr>
        <p:txBody>
          <a:bodyPr wrap="square">
            <a:spAutoFit/>
          </a:bodyPr>
          <a:lstStyle/>
          <a:p>
            <a:pPr algn="ctr">
              <a:spcBef>
                <a:spcPts val="0"/>
              </a:spcBef>
              <a:buClr>
                <a:srgbClr val="006699"/>
              </a:buClr>
              <a:buSzPct val="80000"/>
            </a:pPr>
            <a:r>
              <a:rPr lang="en-US" b="1" kern="0" dirty="0" smtClean="0">
                <a:solidFill>
                  <a:srgbClr val="006699"/>
                </a:solidFill>
                <a:latin typeface="Calibri" pitchFamily="34" charset="0"/>
              </a:rPr>
              <a:t>Discard/Beware</a:t>
            </a:r>
            <a:endParaRPr lang="en-US" b="1" kern="0" dirty="0">
              <a:solidFill>
                <a:srgbClr val="006699"/>
              </a:solidFill>
              <a:latin typeface="Calibri" pitchFamily="34" charset="0"/>
            </a:endParaRPr>
          </a:p>
          <a:p>
            <a:pPr marL="114300" indent="-114300">
              <a:spcBef>
                <a:spcPts val="0"/>
              </a:spcBef>
              <a:buClr>
                <a:srgbClr val="006699"/>
              </a:buClr>
              <a:buSzPct val="80000"/>
              <a:buFont typeface="Arial" pitchFamily="34" charset="0"/>
              <a:buChar char="•"/>
            </a:pPr>
            <a:r>
              <a:rPr lang="en-US" b="1" kern="0" dirty="0" smtClean="0">
                <a:solidFill>
                  <a:prstClr val="black"/>
                </a:solidFill>
                <a:latin typeface="Calibri" pitchFamily="34" charset="0"/>
              </a:rPr>
              <a:t>Site ambiguity w/ conflicting overlaps </a:t>
            </a:r>
          </a:p>
          <a:p>
            <a:pPr marL="114300" indent="-114300">
              <a:spcBef>
                <a:spcPts val="0"/>
              </a:spcBef>
              <a:buClr>
                <a:srgbClr val="006699"/>
              </a:buClr>
              <a:buSzPct val="80000"/>
              <a:buFont typeface="Arial" pitchFamily="34" charset="0"/>
              <a:buChar char="•"/>
            </a:pPr>
            <a:r>
              <a:rPr lang="en-US" b="1" kern="0" dirty="0" smtClean="0">
                <a:solidFill>
                  <a:prstClr val="black"/>
                </a:solidFill>
                <a:latin typeface="Calibri" pitchFamily="34" charset="0"/>
              </a:rPr>
              <a:t>Peptide repeats in same protein</a:t>
            </a:r>
            <a:endParaRPr lang="en-US" b="1" kern="0" dirty="0">
              <a:solidFill>
                <a:prstClr val="black"/>
              </a:solidFill>
              <a:latin typeface="Calibri" pitchFamily="34" charset="0"/>
            </a:endParaRPr>
          </a:p>
        </p:txBody>
      </p:sp>
    </p:spTree>
    <p:extLst>
      <p:ext uri="{BB962C8B-B14F-4D97-AF65-F5344CB8AC3E}">
        <p14:creationId xmlns:p14="http://schemas.microsoft.com/office/powerpoint/2010/main" val="1654415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p:txBody>
          <a:bodyPr/>
          <a:lstStyle/>
          <a:p>
            <a:fld id="{73F6D0BD-71CC-47DE-B459-9ECCF44A4C5F}" type="slidenum">
              <a:rPr lang="en-US"/>
              <a:pPr/>
              <a:t>9</a:t>
            </a:fld>
            <a:endParaRPr lang="en-US"/>
          </a:p>
        </p:txBody>
      </p:sp>
      <p:sp>
        <p:nvSpPr>
          <p:cNvPr id="500740" name="Rectangle 4"/>
          <p:cNvSpPr>
            <a:spLocks noGrp="1" noChangeArrowheads="1"/>
          </p:cNvSpPr>
          <p:nvPr>
            <p:ph type="title"/>
          </p:nvPr>
        </p:nvSpPr>
        <p:spPr>
          <a:xfrm>
            <a:off x="376238" y="157163"/>
            <a:ext cx="8334375" cy="357187"/>
          </a:xfrm>
        </p:spPr>
        <p:txBody>
          <a:bodyPr/>
          <a:lstStyle/>
          <a:p>
            <a:r>
              <a:rPr lang="en-US" altLang="en-US"/>
              <a:t>Localizing a Phosphorylation Site</a:t>
            </a:r>
            <a:endParaRPr lang="en-US"/>
          </a:p>
        </p:txBody>
      </p:sp>
      <p:pic>
        <p:nvPicPr>
          <p:cNvPr id="500741" name="Picture 5"/>
          <p:cNvPicPr>
            <a:picLocks noChangeAspect="1" noChangeArrowheads="1"/>
          </p:cNvPicPr>
          <p:nvPr/>
        </p:nvPicPr>
        <p:blipFill>
          <a:blip r:embed="rId2" cstate="print"/>
          <a:srcRect l="2054" t="24736" r="2748" b="6613"/>
          <a:stretch>
            <a:fillRect/>
          </a:stretch>
        </p:blipFill>
        <p:spPr bwMode="auto">
          <a:xfrm>
            <a:off x="234950" y="982663"/>
            <a:ext cx="8686800" cy="2471737"/>
          </a:xfrm>
          <a:prstGeom prst="rect">
            <a:avLst/>
          </a:prstGeom>
          <a:noFill/>
          <a:ln w="9525">
            <a:noFill/>
            <a:miter lim="800000"/>
            <a:headEnd/>
            <a:tailEnd/>
          </a:ln>
          <a:effectLst/>
        </p:spPr>
      </p:pic>
      <p:pic>
        <p:nvPicPr>
          <p:cNvPr id="500742" name="Picture 6"/>
          <p:cNvPicPr>
            <a:picLocks noChangeAspect="1" noChangeArrowheads="1"/>
          </p:cNvPicPr>
          <p:nvPr/>
        </p:nvPicPr>
        <p:blipFill>
          <a:blip r:embed="rId3" cstate="print"/>
          <a:srcRect l="2217" t="24933" r="2339" b="6311"/>
          <a:stretch>
            <a:fillRect/>
          </a:stretch>
        </p:blipFill>
        <p:spPr bwMode="auto">
          <a:xfrm>
            <a:off x="250825" y="3916363"/>
            <a:ext cx="8682038" cy="2455862"/>
          </a:xfrm>
          <a:prstGeom prst="rect">
            <a:avLst/>
          </a:prstGeom>
          <a:noFill/>
          <a:ln w="9525">
            <a:noFill/>
            <a:miter lim="800000"/>
            <a:headEnd/>
            <a:tailEnd/>
          </a:ln>
          <a:effectLst/>
        </p:spPr>
      </p:pic>
      <p:sp>
        <p:nvSpPr>
          <p:cNvPr id="500744" name="Rectangle 8"/>
          <p:cNvSpPr>
            <a:spLocks noChangeArrowheads="1"/>
          </p:cNvSpPr>
          <p:nvPr/>
        </p:nvSpPr>
        <p:spPr bwMode="auto">
          <a:xfrm>
            <a:off x="4749800" y="676275"/>
            <a:ext cx="2816225" cy="366713"/>
          </a:xfrm>
          <a:prstGeom prst="rect">
            <a:avLst/>
          </a:prstGeom>
          <a:solidFill>
            <a:srgbClr val="EAEAEA"/>
          </a:solidFill>
          <a:ln w="9525">
            <a:noFill/>
            <a:miter lim="800000"/>
            <a:headEnd/>
            <a:tailEnd/>
          </a:ln>
          <a:effectLst/>
        </p:spPr>
        <p:txBody>
          <a:bodyPr wrap="none" anchor="ctr">
            <a:spAutoFit/>
          </a:bodyPr>
          <a:lstStyle/>
          <a:p>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F</a:t>
            </a:r>
            <a:r>
              <a:rPr lang="en-US">
                <a:solidFill>
                  <a:srgbClr val="FF00FF"/>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A</a:t>
            </a:r>
            <a:r>
              <a:rPr lang="en-US">
                <a:solidFill>
                  <a:srgbClr val="FF0000"/>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latin typeface="Arial Unicode MS" pitchFamily="34" charset="-128"/>
              </a:rPr>
              <a:t>T</a:t>
            </a:r>
            <a:r>
              <a:rPr lang="en-US">
                <a:solidFill>
                  <a:srgbClr val="FF0000"/>
                </a:solidFill>
                <a:latin typeface="Arial Unicode MS" pitchFamily="34" charset="-128"/>
              </a:rPr>
              <a:t>/</a:t>
            </a:r>
            <a:r>
              <a:rPr lang="en-US">
                <a:solidFill>
                  <a:srgbClr val="009900"/>
                </a:solidFill>
                <a:latin typeface="Arial Unicode MS" pitchFamily="34" charset="-128"/>
              </a:rPr>
              <a:t>s</a:t>
            </a:r>
            <a:r>
              <a:rPr lang="en-US">
                <a:solidFill>
                  <a:srgbClr val="FF0000"/>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S T A</a:t>
            </a:r>
            <a:r>
              <a:rPr lang="en-US">
                <a:solidFill>
                  <a:srgbClr val="0000FF"/>
                </a:solidFill>
                <a:latin typeface="Arial Unicode MS" pitchFamily="34" charset="-128"/>
              </a:rPr>
              <a:t>\</a:t>
            </a:r>
            <a:r>
              <a:rPr lang="en-US">
                <a:latin typeface="Arial Unicode MS" pitchFamily="34" charset="-128"/>
              </a:rPr>
              <a:t>T K</a:t>
            </a:r>
            <a:endParaRPr lang="en-US"/>
          </a:p>
        </p:txBody>
      </p:sp>
      <p:sp>
        <p:nvSpPr>
          <p:cNvPr id="500745" name="Rectangle 9"/>
          <p:cNvSpPr>
            <a:spLocks noChangeArrowheads="1"/>
          </p:cNvSpPr>
          <p:nvPr/>
        </p:nvSpPr>
        <p:spPr bwMode="auto">
          <a:xfrm>
            <a:off x="4787900" y="3595688"/>
            <a:ext cx="2778125" cy="366712"/>
          </a:xfrm>
          <a:prstGeom prst="rect">
            <a:avLst/>
          </a:prstGeom>
          <a:solidFill>
            <a:srgbClr val="EAEAEA"/>
          </a:solidFill>
          <a:ln w="9525">
            <a:noFill/>
            <a:miter lim="800000"/>
            <a:headEnd/>
            <a:tailEnd/>
          </a:ln>
          <a:effectLst/>
        </p:spPr>
        <p:txBody>
          <a:bodyPr wrap="none" anchor="ctr">
            <a:spAutoFit/>
          </a:bodyPr>
          <a:lstStyle/>
          <a:p>
            <a:r>
              <a:rPr lang="en-US">
                <a:latin typeface="Arial Unicode MS" pitchFamily="34" charset="-128"/>
              </a:rPr>
              <a:t>L</a:t>
            </a:r>
            <a:r>
              <a:rPr lang="en-US">
                <a:solidFill>
                  <a:srgbClr val="FF0000"/>
                </a:solidFill>
                <a:latin typeface="Arial Unicode MS" pitchFamily="34" charset="-128"/>
              </a:rPr>
              <a:t>/</a:t>
            </a:r>
            <a:r>
              <a:rPr lang="en-US">
                <a:latin typeface="Arial Unicode MS" pitchFamily="34" charset="-128"/>
              </a:rPr>
              <a:t>F</a:t>
            </a:r>
            <a:r>
              <a:rPr lang="en-US">
                <a:solidFill>
                  <a:srgbClr val="FF00FF"/>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A</a:t>
            </a:r>
            <a:r>
              <a:rPr lang="en-US">
                <a:solidFill>
                  <a:srgbClr val="FF0000"/>
                </a:solidFill>
                <a:latin typeface="Arial Unicode MS" pitchFamily="34" charset="-128"/>
              </a:rPr>
              <a:t>/</a:t>
            </a:r>
            <a:r>
              <a:rPr lang="en-US">
                <a:latin typeface="Arial Unicode MS" pitchFamily="34" charset="-128"/>
              </a:rPr>
              <a:t>D</a:t>
            </a:r>
            <a:r>
              <a:rPr lang="en-US">
                <a:solidFill>
                  <a:srgbClr val="FF00FF"/>
                </a:solidFill>
                <a:latin typeface="Arial Unicode MS" pitchFamily="34" charset="-128"/>
              </a:rPr>
              <a:t>|</a:t>
            </a:r>
            <a:r>
              <a:rPr lang="en-US">
                <a:solidFill>
                  <a:srgbClr val="009900"/>
                </a:solidFill>
                <a:latin typeface="Arial Unicode MS" pitchFamily="34" charset="-128"/>
              </a:rPr>
              <a:t>t </a:t>
            </a:r>
            <a:r>
              <a:rPr lang="en-US">
                <a:latin typeface="Arial Unicode MS" pitchFamily="34" charset="-128"/>
              </a:rPr>
              <a:t>S</a:t>
            </a:r>
            <a:r>
              <a:rPr lang="en-US">
                <a:solidFill>
                  <a:srgbClr val="FF0000"/>
                </a:solidFill>
                <a:latin typeface="Arial Unicode MS" pitchFamily="34" charset="-128"/>
              </a:rPr>
              <a:t>/</a:t>
            </a:r>
            <a:r>
              <a:rPr lang="en-US">
                <a:latin typeface="Arial Unicode MS" pitchFamily="34" charset="-128"/>
              </a:rPr>
              <a:t>P</a:t>
            </a:r>
            <a:r>
              <a:rPr lang="en-US">
                <a:solidFill>
                  <a:srgbClr val="FF0000"/>
                </a:solidFill>
                <a:latin typeface="Arial Unicode MS" pitchFamily="34" charset="-128"/>
              </a:rPr>
              <a:t>/</a:t>
            </a:r>
            <a:r>
              <a:rPr lang="en-US">
                <a:latin typeface="Arial Unicode MS" pitchFamily="34" charset="-128"/>
              </a:rPr>
              <a:t>S T A</a:t>
            </a:r>
            <a:r>
              <a:rPr lang="en-US">
                <a:solidFill>
                  <a:srgbClr val="0000FF"/>
                </a:solidFill>
                <a:latin typeface="Arial Unicode MS" pitchFamily="34" charset="-128"/>
              </a:rPr>
              <a:t>\</a:t>
            </a:r>
            <a:r>
              <a:rPr lang="en-US">
                <a:latin typeface="Arial Unicode MS" pitchFamily="34" charset="-128"/>
              </a:rPr>
              <a:t>T K</a:t>
            </a:r>
            <a:endParaRPr lang="en-US"/>
          </a:p>
        </p:txBody>
      </p:sp>
    </p:spTree>
    <p:extLst>
      <p:ext uri="{BB962C8B-B14F-4D97-AF65-F5344CB8AC3E}">
        <p14:creationId xmlns:p14="http://schemas.microsoft.com/office/powerpoint/2010/main" val="26554234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4D4D4D"/>
        </a:dk1>
        <a:lt1>
          <a:srgbClr val="FFFFFF"/>
        </a:lt1>
        <a:dk2>
          <a:srgbClr val="003399"/>
        </a:dk2>
        <a:lt2>
          <a:srgbClr val="663366"/>
        </a:lt2>
        <a:accent1>
          <a:srgbClr val="3366CC"/>
        </a:accent1>
        <a:accent2>
          <a:srgbClr val="CC6600"/>
        </a:accent2>
        <a:accent3>
          <a:srgbClr val="FFFFFF"/>
        </a:accent3>
        <a:accent4>
          <a:srgbClr val="404040"/>
        </a:accent4>
        <a:accent5>
          <a:srgbClr val="ADB8E2"/>
        </a:accent5>
        <a:accent6>
          <a:srgbClr val="B95C00"/>
        </a:accent6>
        <a:hlink>
          <a:srgbClr val="66CCFF"/>
        </a:hlink>
        <a:folHlink>
          <a:srgbClr val="FFFF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32205</TotalTime>
  <Words>2802</Words>
  <Application>Microsoft Office PowerPoint</Application>
  <PresentationFormat>On-screen Show (4:3)</PresentationFormat>
  <Paragraphs>522</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1_Default Design</vt:lpstr>
      <vt:lpstr>Bioinformatics of Phosphopeptide Identification, Phosphosite Localization, and iTRAQ Quantitation in Phosphoproteomics using LC-MS/MS</vt:lpstr>
      <vt:lpstr>Topics Covered</vt:lpstr>
      <vt:lpstr>Clustering of mRNA Expression and Breast Cancer Subtypes</vt:lpstr>
      <vt:lpstr>Initial 100 (of 150-200) samples selected from published TCGA breast cancer subset</vt:lpstr>
      <vt:lpstr>Quantitative  Proteome and Phosphoproteome Analysis</vt:lpstr>
      <vt:lpstr>Known Markers for BC subtypes detected (Exp1-whole)</vt:lpstr>
      <vt:lpstr>Id, Site Localization, Quantitation (Phospho-Exp 1)</vt:lpstr>
      <vt:lpstr>Condensing PSM’s to the Phosphosite Level</vt:lpstr>
      <vt:lpstr>Localizing a Phosphorylation Site</vt:lpstr>
      <vt:lpstr>PTM Site Localization Test all Locations, Examine Score Gaps</vt:lpstr>
      <vt:lpstr>Spectrum Mill Scoring of MS/MS Interpretations</vt:lpstr>
      <vt:lpstr>Spectrum Mill Variable Modification Localization Score</vt:lpstr>
      <vt:lpstr>Phosphosite Localization Scoring - Ascore </vt:lpstr>
      <vt:lpstr>Phosphosite Localization in MaxQuant</vt:lpstr>
      <vt:lpstr>True Probability or Just Effective Scores?</vt:lpstr>
      <vt:lpstr>Phosphosite Localization Scoring - PhosphoRS </vt:lpstr>
      <vt:lpstr>Key Aspects of Scoring Localizations</vt:lpstr>
      <vt:lpstr>b-H3PO4 Ions Without Precursor-H3PO4 Ion </vt:lpstr>
      <vt:lpstr>Precursor-H3PO4 Ion in Phosphopeptide MS/MS Spectra</vt:lpstr>
      <vt:lpstr>Different Site Localization with b-H3PO4, y-H3PO4 Ions Off</vt:lpstr>
      <vt:lpstr>Correct Site Localization with b-H3PO4, y-H3PO4 Ions On</vt:lpstr>
      <vt:lpstr>y-H3PO4 or y-H2O Ions?</vt:lpstr>
      <vt:lpstr>y-H3PO4 not y-H2O Ions</vt:lpstr>
      <vt:lpstr>b-H3PO4 or b-H2O Ions?</vt:lpstr>
      <vt:lpstr>b-H3PO4 not b-H2O Ions</vt:lpstr>
      <vt:lpstr>Performance of Spectrum Mill ID/Localization Algorithm Revisions </vt:lpstr>
      <vt:lpstr>Opportunity to Participate in Localization Algorithm Comparison</vt:lpstr>
      <vt:lpstr>Acknowledgements</vt:lpstr>
      <vt:lpstr>Clustering of RPPA data hints at complementarity of proteomics</vt:lpstr>
      <vt:lpstr>Abstract</vt:lpstr>
      <vt:lpstr>b-H3PO4 or b-H2O Ions?</vt:lpstr>
      <vt:lpstr>PhosphoRS Lone Disagreer</vt:lpstr>
    </vt:vector>
  </TitlesOfParts>
  <Company>MPI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ldelucia</dc:creator>
  <cp:lastModifiedBy>Karl Clauser</cp:lastModifiedBy>
  <cp:revision>380</cp:revision>
  <dcterms:created xsi:type="dcterms:W3CDTF">2003-03-06T15:35:22Z</dcterms:created>
  <dcterms:modified xsi:type="dcterms:W3CDTF">2013-03-10T03:52:35Z</dcterms:modified>
</cp:coreProperties>
</file>