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charts/chart13.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7.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Default Extension="wdp" ContentType="image/vnd.ms-photo"/>
  <Override PartName="/ppt/slideLayouts/slideLayout10.xml" ContentType="application/vnd.openxmlformats-officedocument.presentationml.slideLayout+xml"/>
  <Default Extension="tiff" ContentType="image/tiff"/>
  <Override PartName="/ppt/charts/chart6.xml" ContentType="application/vnd.openxmlformats-officedocument.drawingml.chart+xml"/>
  <Override PartName="/ppt/charts/chart10.xml" ContentType="application/vnd.openxmlformats-officedocument.drawingml.char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99" r:id="rId3"/>
    <p:sldId id="261" r:id="rId4"/>
    <p:sldId id="275" r:id="rId5"/>
    <p:sldId id="300" r:id="rId6"/>
    <p:sldId id="276" r:id="rId7"/>
    <p:sldId id="278" r:id="rId8"/>
    <p:sldId id="283" r:id="rId9"/>
    <p:sldId id="291" r:id="rId10"/>
    <p:sldId id="286" r:id="rId11"/>
    <p:sldId id="289" r:id="rId12"/>
    <p:sldId id="284" r:id="rId13"/>
    <p:sldId id="269" r:id="rId14"/>
    <p:sldId id="270" r:id="rId15"/>
    <p:sldId id="292" r:id="rId16"/>
    <p:sldId id="293" r:id="rId17"/>
    <p:sldId id="297" r:id="rId18"/>
    <p:sldId id="295" r:id="rId19"/>
    <p:sldId id="267" r:id="rId20"/>
    <p:sldId id="268" r:id="rId21"/>
    <p:sldId id="301" r:id="rId22"/>
    <p:sldId id="272" r:id="rId23"/>
    <p:sldId id="265" r:id="rId24"/>
    <p:sldId id="279" r:id="rId25"/>
    <p:sldId id="280" r:id="rId26"/>
    <p:sldId id="302" r:id="rId27"/>
    <p:sldId id="303" r:id="rId28"/>
    <p:sldId id="281" r:id="rId29"/>
    <p:sldId id="260" r:id="rId30"/>
    <p:sldId id="307" r:id="rId31"/>
    <p:sldId id="306" r:id="rId32"/>
    <p:sldId id="305" r:id="rId33"/>
    <p:sldId id="273" r:id="rId34"/>
    <p:sldId id="304" r:id="rId3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69696"/>
    <a:srgbClr val="66FF33"/>
    <a:srgbClr val="00FF00"/>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05" autoAdjust="0"/>
  </p:normalViewPr>
  <p:slideViewPr>
    <p:cSldViewPr snapToGrid="0">
      <p:cViewPr>
        <p:scale>
          <a:sx n="100" d="100"/>
          <a:sy n="100" d="100"/>
        </p:scale>
        <p:origin x="-216" y="-132"/>
      </p:cViewPr>
      <p:guideLst>
        <p:guide orient="horz" pos="2160"/>
        <p:guide pos="2880"/>
      </p:guideLst>
    </p:cSldViewPr>
  </p:slideViewPr>
  <p:notesTextViewPr>
    <p:cViewPr>
      <p:scale>
        <a:sx n="1" d="1"/>
        <a:sy n="1" d="1"/>
      </p:scale>
      <p:origin x="0" y="552"/>
    </p:cViewPr>
  </p:notesTextViewPr>
  <p:sorterViewPr>
    <p:cViewPr>
      <p:scale>
        <a:sx n="100" d="100"/>
        <a:sy n="100" d="100"/>
      </p:scale>
      <p:origin x="0" y="544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file:///D:\karl\Collaborations\hynes\ETDvalue\normalColonStat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AN%20PostDoc%20@%20MIT\The%20Matrisome%20Project\Bioinformatics\Work%20with%20Sebastian\100917_Minor%20release\Copy%20of%20per-category-counts_release20100917-minor.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Alexandra\Desktop\100924_MS%20Reports_N\xls\NLu%205555%20pre%20and%20post%20OGE_1%20shared.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Alexandra\Desktop\100924_MS%20Reports_N\xls\NLu%205555%20pre%20and%20post%20OGE_1%20shared.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lexandra\Desktop\100924_MS%20Reports_N\xls\NLu%205555%20pre%20and%20post%20OGE_1%20shared.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lexandra\Desktop\Paper\Experimental%20Tables\Experimental%20Data\Normal%20Tissues_New%20Annotations\Ana%20AN%20with%20annotation%20fron%20Aug%2022,%202010\Compa%20NCo%20and%20NLu%20matrisomes%20post-OG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karl\Collaborations\hynes\ETDvalue\normalColonSta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karl\Collaborations\hynes\ETDvalue\normalColonSta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lexandra\AppData\Roaming\Microsoft\Windows\Network%20Shortcuts\NLu%20for%20pp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lexandra\AppData\Roaming\Microsoft\Windows\Network%20Shortcuts\NLu%20for%20ppt.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lexandra\AppData\Roaming\Microsoft\Windows\Network%20Shortcuts\NLu%20for%20ppt.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lexandra\AppData\Roaming\Microsoft\Windows\Network%20Shortcuts\NLu%20for%20ppt.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lexandra\AppData\Roaming\Microsoft\Windows\Network%20Shortcuts\NLu%20for%20pp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Alexandra\AppData\Roaming\Microsoft\Windows\Network%20Shortcuts\NLu%20for%20p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5.9563448020717745E-2"/>
          <c:y val="3.4257748776509001E-2"/>
          <c:w val="0.93229744728079933"/>
          <c:h val="0.78925846760325868"/>
        </c:manualLayout>
      </c:layout>
      <c:barChart>
        <c:barDir val="col"/>
        <c:grouping val="clustered"/>
        <c:ser>
          <c:idx val="1"/>
          <c:order val="0"/>
          <c:tx>
            <c:strRef>
              <c:f>compare!$B$1</c:f>
              <c:strCache>
                <c:ptCount val="1"/>
                <c:pt idx="0">
                  <c:v>ETD %</c:v>
                </c:pt>
              </c:strCache>
            </c:strRef>
          </c:tx>
          <c:spPr>
            <a:solidFill>
              <a:srgbClr val="0000FF"/>
            </a:solidFill>
            <a:ln w="25400">
              <a:noFill/>
            </a:ln>
          </c:spPr>
          <c:cat>
            <c:numRef>
              <c:f>compare!$A$2:$A$12</c:f>
              <c:numCache>
                <c:formatCode>0.0</c:formatCode>
                <c:ptCount val="11"/>
                <c:pt idx="0">
                  <c:v>4.25</c:v>
                </c:pt>
                <c:pt idx="1">
                  <c:v>4.5599999999999996</c:v>
                </c:pt>
                <c:pt idx="2">
                  <c:v>5.81</c:v>
                </c:pt>
                <c:pt idx="3">
                  <c:v>5.81</c:v>
                </c:pt>
                <c:pt idx="4">
                  <c:v>5.97</c:v>
                </c:pt>
                <c:pt idx="5">
                  <c:v>6</c:v>
                </c:pt>
                <c:pt idx="6">
                  <c:v>6.07</c:v>
                </c:pt>
                <c:pt idx="7">
                  <c:v>6.75</c:v>
                </c:pt>
                <c:pt idx="8">
                  <c:v>8.5</c:v>
                </c:pt>
                <c:pt idx="9">
                  <c:v>8.6</c:v>
                </c:pt>
                <c:pt idx="10">
                  <c:v>8.75</c:v>
                </c:pt>
              </c:numCache>
            </c:numRef>
          </c:cat>
          <c:val>
            <c:numRef>
              <c:f>compare!$B$2:$B$12</c:f>
              <c:numCache>
                <c:formatCode>0.0</c:formatCode>
                <c:ptCount val="11"/>
                <c:pt idx="0">
                  <c:v>14.4</c:v>
                </c:pt>
                <c:pt idx="1">
                  <c:v>36.200000000000003</c:v>
                </c:pt>
                <c:pt idx="2">
                  <c:v>31</c:v>
                </c:pt>
                <c:pt idx="3">
                  <c:v>33.200000000000003</c:v>
                </c:pt>
                <c:pt idx="4">
                  <c:v>24</c:v>
                </c:pt>
                <c:pt idx="5">
                  <c:v>28.5</c:v>
                </c:pt>
                <c:pt idx="6">
                  <c:v>39.4</c:v>
                </c:pt>
                <c:pt idx="7">
                  <c:v>57.7</c:v>
                </c:pt>
                <c:pt idx="8">
                  <c:v>28.4</c:v>
                </c:pt>
                <c:pt idx="9">
                  <c:v>33.6</c:v>
                </c:pt>
                <c:pt idx="10">
                  <c:v>30.8</c:v>
                </c:pt>
              </c:numCache>
            </c:numRef>
          </c:val>
        </c:ser>
        <c:axId val="554155008"/>
        <c:axId val="554199296"/>
      </c:barChart>
      <c:catAx>
        <c:axId val="554155008"/>
        <c:scaling>
          <c:orientation val="minMax"/>
        </c:scaling>
        <c:axPos val="b"/>
        <c:title>
          <c:tx>
            <c:rich>
              <a:bodyPr/>
              <a:lstStyle/>
              <a:p>
                <a:pPr>
                  <a:defRPr sz="1000" b="1" i="0" u="none" strike="noStrike" baseline="0">
                    <a:solidFill>
                      <a:srgbClr val="000000"/>
                    </a:solidFill>
                    <a:latin typeface="Arial"/>
                    <a:ea typeface="Arial"/>
                    <a:cs typeface="Arial"/>
                  </a:defRPr>
                </a:pPr>
                <a:r>
                  <a:rPr lang="en-US"/>
                  <a:t>pI</a:t>
                </a:r>
              </a:p>
            </c:rich>
          </c:tx>
          <c:layout>
            <c:manualLayout>
              <c:xMode val="edge"/>
              <c:yMode val="edge"/>
              <c:x val="0.48945615982241986"/>
              <c:y val="0.94453507340946163"/>
            </c:manualLayout>
          </c:layout>
          <c:spPr>
            <a:noFill/>
            <a:ln w="25400">
              <a:noFill/>
            </a:ln>
          </c:spPr>
        </c:title>
        <c:numFmt formatCode="0.0" sourceLinked="1"/>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554199296"/>
        <c:crosses val="autoZero"/>
        <c:auto val="1"/>
        <c:lblAlgn val="ctr"/>
        <c:lblOffset val="100"/>
        <c:tickLblSkip val="1"/>
        <c:tickMarkSkip val="1"/>
      </c:catAx>
      <c:valAx>
        <c:axId val="554199296"/>
        <c:scaling>
          <c:orientation val="minMax"/>
          <c:max val="60"/>
        </c:scaling>
        <c:axPos val="l"/>
        <c:majorGridlines/>
        <c:title>
          <c:tx>
            <c:rich>
              <a:bodyPr/>
              <a:lstStyle/>
              <a:p>
                <a:pPr>
                  <a:defRPr sz="1000" b="1" i="0" u="none" strike="noStrike" baseline="0">
                    <a:solidFill>
                      <a:srgbClr val="000000"/>
                    </a:solidFill>
                    <a:latin typeface="Arial"/>
                    <a:ea typeface="Arial"/>
                    <a:cs typeface="Arial"/>
                  </a:defRPr>
                </a:pPr>
                <a:r>
                  <a:rPr lang="en-US"/>
                  <a:t>% ETD</a:t>
                </a:r>
              </a:p>
            </c:rich>
          </c:tx>
          <c:layout>
            <c:manualLayout>
              <c:xMode val="edge"/>
              <c:yMode val="edge"/>
              <c:x val="3.3296337402885694E-3"/>
              <c:y val="0.38942096875969273"/>
            </c:manualLayout>
          </c:layout>
          <c:spPr>
            <a:noFill/>
            <a:ln w="25400">
              <a:noFill/>
            </a:ln>
          </c:spPr>
        </c:title>
        <c:numFmt formatCode="0" sourceLinked="0"/>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554155008"/>
        <c:crosses val="autoZero"/>
        <c:crossBetween val="between"/>
      </c:valAx>
      <c:spPr>
        <a:solidFill>
          <a:srgbClr val="FFFFFF"/>
        </a:solidFill>
        <a:ln w="12700">
          <a:solidFill>
            <a:srgbClr val="808080"/>
          </a:solidFill>
          <a:prstDash val="solid"/>
        </a:ln>
      </c:spPr>
    </c:plotArea>
    <c:legend>
      <c:legendPos val="r"/>
      <c:layout>
        <c:manualLayout>
          <c:xMode val="edge"/>
          <c:yMode val="edge"/>
          <c:x val="0.90788013318534966"/>
          <c:y val="5.3289831430125077E-2"/>
          <c:w val="6.548279689234196E-2"/>
          <c:h val="0.10380281137813142"/>
        </c:manualLayout>
      </c:layout>
      <c:spPr>
        <a:solidFill>
          <a:srgbClr val="FFFFFF"/>
        </a:solidFill>
        <a:ln w="3175">
          <a:noFill/>
          <a:prstDash val="solid"/>
        </a:ln>
      </c:spPr>
      <c:txPr>
        <a:bodyPr/>
        <a:lstStyle/>
        <a:p>
          <a:pPr>
            <a:defRPr sz="920" b="1" i="0" u="none" strike="noStrike" baseline="0">
              <a:solidFill>
                <a:srgbClr val="000000"/>
              </a:solidFill>
              <a:latin typeface="Arial"/>
              <a:ea typeface="Arial"/>
              <a:cs typeface="Arial"/>
            </a:defRPr>
          </a:pPr>
          <a:endParaRPr lang="en-US"/>
        </a:p>
      </c:txPr>
    </c:legend>
    <c:plotVisOnly val="1"/>
    <c:dispBlanksAs val="gap"/>
  </c:chart>
  <c:spPr>
    <a:solidFill>
      <a:schemeClr val="bg1"/>
    </a:solidFill>
    <a:ln w="9525">
      <a:noFill/>
    </a:ln>
  </c:spPr>
  <c:txPr>
    <a:bodyPr/>
    <a:lstStyle/>
    <a:p>
      <a:pPr>
        <a:defRPr sz="1000" b="1" i="0" u="none" strike="noStrike" baseline="0">
          <a:solidFill>
            <a:srgbClr val="000000"/>
          </a:solidFill>
          <a:latin typeface="Arial"/>
          <a:ea typeface="Arial"/>
          <a:cs typeface="Arial"/>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style val="26"/>
  <c:chart>
    <c:plotArea>
      <c:layout/>
      <c:ofPieChart>
        <c:ofPieType val="bar"/>
        <c:varyColors val="1"/>
        <c:ser>
          <c:idx val="0"/>
          <c:order val="0"/>
          <c:dPt>
            <c:idx val="0"/>
            <c:spPr>
              <a:solidFill>
                <a:srgbClr val="FF99CC"/>
              </a:solidFill>
            </c:spPr>
          </c:dPt>
          <c:dPt>
            <c:idx val="1"/>
            <c:spPr>
              <a:solidFill>
                <a:schemeClr val="accent6">
                  <a:lumMod val="60000"/>
                  <a:lumOff val="40000"/>
                </a:schemeClr>
              </a:solidFill>
            </c:spPr>
          </c:dPt>
          <c:dPt>
            <c:idx val="2"/>
            <c:spPr>
              <a:solidFill>
                <a:srgbClr val="FFFF99"/>
              </a:solidFill>
            </c:spPr>
          </c:dPt>
          <c:dPt>
            <c:idx val="3"/>
            <c:spPr>
              <a:solidFill>
                <a:srgbClr val="CC00FF"/>
              </a:solidFill>
            </c:spPr>
          </c:dPt>
          <c:dPt>
            <c:idx val="4"/>
            <c:spPr>
              <a:solidFill>
                <a:srgbClr val="00B0F0"/>
              </a:solidFill>
            </c:spPr>
          </c:dPt>
          <c:dPt>
            <c:idx val="5"/>
            <c:spPr>
              <a:solidFill>
                <a:srgbClr val="00FF00"/>
              </a:solidFill>
            </c:spPr>
          </c:dPt>
          <c:dPt>
            <c:idx val="6"/>
            <c:spPr>
              <a:solidFill>
                <a:srgbClr val="9966FF"/>
              </a:solidFill>
            </c:spPr>
          </c:dPt>
          <c:dLbls>
            <c:dLbl>
              <c:idx val="0"/>
              <c:layout>
                <c:manualLayout>
                  <c:x val="-5.4479637858651474E-2"/>
                  <c:y val="-0.12252293385890008"/>
                </c:manualLayout>
              </c:layout>
              <c:tx>
                <c:rich>
                  <a:bodyPr/>
                  <a:lstStyle/>
                  <a:p>
                    <a:pPr>
                      <a:defRPr sz="1400">
                        <a:solidFill>
                          <a:schemeClr val="tx1">
                            <a:lumMod val="85000"/>
                            <a:lumOff val="15000"/>
                          </a:schemeClr>
                        </a:solidFill>
                      </a:defRPr>
                    </a:pPr>
                    <a:r>
                      <a:rPr lang="en-US" sz="1400" dirty="0" smtClean="0">
                        <a:solidFill>
                          <a:schemeClr val="tx1">
                            <a:lumMod val="85000"/>
                            <a:lumOff val="15000"/>
                          </a:schemeClr>
                        </a:solidFill>
                      </a:rPr>
                      <a:t>ECM-related </a:t>
                    </a:r>
                    <a:r>
                      <a:rPr lang="en-US" sz="1400" dirty="0">
                        <a:solidFill>
                          <a:schemeClr val="tx1">
                            <a:lumMod val="85000"/>
                            <a:lumOff val="15000"/>
                          </a:schemeClr>
                        </a:solidFill>
                      </a:rPr>
                      <a:t>Proteins
</a:t>
                    </a:r>
                    <a:r>
                      <a:rPr lang="en-US" sz="1400" dirty="0" smtClean="0">
                        <a:solidFill>
                          <a:schemeClr val="tx1">
                            <a:lumMod val="85000"/>
                            <a:lumOff val="15000"/>
                          </a:schemeClr>
                        </a:solidFill>
                      </a:rPr>
                      <a:t>(167)</a:t>
                    </a:r>
                    <a:endParaRPr lang="en-US" sz="1400" dirty="0">
                      <a:solidFill>
                        <a:schemeClr val="tx1">
                          <a:lumMod val="85000"/>
                          <a:lumOff val="15000"/>
                        </a:schemeClr>
                      </a:solidFill>
                    </a:endParaRPr>
                  </a:p>
                </c:rich>
              </c:tx>
              <c:spPr/>
              <c:dLblPos val="bestFit"/>
              <c:showVal val="1"/>
              <c:showCatName val="1"/>
              <c:separator>
</c:separator>
            </c:dLbl>
            <c:dLbl>
              <c:idx val="1"/>
              <c:layout>
                <c:manualLayout>
                  <c:x val="0.14833214829891"/>
                  <c:y val="-0.174079572486664"/>
                </c:manualLayout>
              </c:layout>
              <c:tx>
                <c:rich>
                  <a:bodyPr/>
                  <a:lstStyle/>
                  <a:p>
                    <a:pPr>
                      <a:defRPr sz="1500">
                        <a:solidFill>
                          <a:schemeClr val="tx1">
                            <a:lumMod val="85000"/>
                            <a:lumOff val="15000"/>
                          </a:schemeClr>
                        </a:solidFill>
                      </a:defRPr>
                    </a:pPr>
                    <a:r>
                      <a:rPr lang="en-US" dirty="0">
                        <a:solidFill>
                          <a:schemeClr val="tx1">
                            <a:lumMod val="85000"/>
                            <a:lumOff val="15000"/>
                          </a:schemeClr>
                        </a:solidFill>
                      </a:rPr>
                      <a:t>ECM Regulators
</a:t>
                    </a:r>
                    <a:r>
                      <a:rPr lang="en-US" dirty="0" smtClean="0">
                        <a:solidFill>
                          <a:schemeClr val="tx1">
                            <a:lumMod val="85000"/>
                            <a:lumOff val="15000"/>
                          </a:schemeClr>
                        </a:solidFill>
                      </a:rPr>
                      <a:t>(226)</a:t>
                    </a:r>
                    <a:endParaRPr lang="en-US" dirty="0">
                      <a:solidFill>
                        <a:schemeClr val="tx1">
                          <a:lumMod val="85000"/>
                          <a:lumOff val="15000"/>
                        </a:schemeClr>
                      </a:solidFill>
                    </a:endParaRPr>
                  </a:p>
                </c:rich>
              </c:tx>
              <c:spPr/>
              <c:dLblPos val="bestFit"/>
              <c:showVal val="1"/>
              <c:showCatName val="1"/>
              <c:separator>
</c:separator>
            </c:dLbl>
            <c:dLbl>
              <c:idx val="2"/>
              <c:layout>
                <c:manualLayout>
                  <c:x val="0.12453816203238302"/>
                  <c:y val="0.23503237284220618"/>
                </c:manualLayout>
              </c:layout>
              <c:tx>
                <c:rich>
                  <a:bodyPr/>
                  <a:lstStyle/>
                  <a:p>
                    <a:pPr>
                      <a:defRPr sz="1500">
                        <a:solidFill>
                          <a:schemeClr val="tx1">
                            <a:lumMod val="85000"/>
                            <a:lumOff val="15000"/>
                          </a:schemeClr>
                        </a:solidFill>
                      </a:defRPr>
                    </a:pPr>
                    <a:r>
                      <a:rPr lang="en-US" sz="1500" dirty="0">
                        <a:solidFill>
                          <a:schemeClr val="tx1">
                            <a:lumMod val="85000"/>
                            <a:lumOff val="15000"/>
                          </a:schemeClr>
                        </a:solidFill>
                      </a:rPr>
                      <a:t>Secreted Factors
</a:t>
                    </a:r>
                    <a:r>
                      <a:rPr lang="en-US" sz="1500" dirty="0" smtClean="0">
                        <a:solidFill>
                          <a:schemeClr val="tx1">
                            <a:lumMod val="85000"/>
                            <a:lumOff val="15000"/>
                          </a:schemeClr>
                        </a:solidFill>
                      </a:rPr>
                      <a:t>(349)</a:t>
                    </a:r>
                    <a:endParaRPr lang="en-US" sz="1500" dirty="0">
                      <a:solidFill>
                        <a:schemeClr val="tx1">
                          <a:lumMod val="85000"/>
                          <a:lumOff val="15000"/>
                        </a:schemeClr>
                      </a:solidFill>
                    </a:endParaRPr>
                  </a:p>
                </c:rich>
              </c:tx>
              <c:spPr/>
              <c:dLblPos val="bestFit"/>
              <c:showVal val="1"/>
              <c:showCatName val="1"/>
              <c:separator>
</c:separator>
            </c:dLbl>
            <c:dLbl>
              <c:idx val="3"/>
              <c:layout>
                <c:manualLayout>
                  <c:x val="-0.16533238345922921"/>
                  <c:y val="-6.8622590610862731E-3"/>
                </c:manualLayout>
              </c:layout>
              <c:tx>
                <c:rich>
                  <a:bodyPr/>
                  <a:lstStyle/>
                  <a:p>
                    <a:pPr>
                      <a:defRPr sz="1400"/>
                    </a:pPr>
                    <a:r>
                      <a:rPr lang="en-US" sz="1400" dirty="0" smtClean="0"/>
                      <a:t>ECM </a:t>
                    </a:r>
                    <a:r>
                      <a:rPr lang="en-US" sz="1400" dirty="0"/>
                      <a:t>Glycoproteins
</a:t>
                    </a:r>
                    <a:r>
                      <a:rPr lang="en-US" sz="1400" dirty="0" smtClean="0"/>
                      <a:t>(205)</a:t>
                    </a:r>
                    <a:endParaRPr lang="en-US" sz="1400" dirty="0"/>
                  </a:p>
                </c:rich>
              </c:tx>
              <c:spPr/>
              <c:dLblPos val="bestFit"/>
              <c:showVal val="1"/>
              <c:showCatName val="1"/>
              <c:separator>
</c:separator>
            </c:dLbl>
            <c:dLbl>
              <c:idx val="4"/>
              <c:delete val="1"/>
            </c:dLbl>
            <c:dLbl>
              <c:idx val="5"/>
              <c:delete val="1"/>
            </c:dLbl>
            <c:dLbl>
              <c:idx val="6"/>
              <c:layout>
                <c:manualLayout>
                  <c:x val="-0.2098735203111759"/>
                  <c:y val="3.2991796358409896E-2"/>
                </c:manualLayout>
              </c:layout>
              <c:tx>
                <c:rich>
                  <a:bodyPr/>
                  <a:lstStyle/>
                  <a:p>
                    <a:pPr>
                      <a:defRPr sz="1600"/>
                    </a:pPr>
                    <a:r>
                      <a:rPr lang="en-US" sz="1600" dirty="0" smtClean="0"/>
                      <a:t>Core Matrisome</a:t>
                    </a:r>
                    <a:r>
                      <a:rPr lang="en-US" sz="1600" dirty="0"/>
                      <a:t>
</a:t>
                    </a:r>
                    <a:r>
                      <a:rPr lang="en-US" sz="1600" dirty="0" smtClean="0"/>
                      <a:t>(282)</a:t>
                    </a:r>
                    <a:endParaRPr lang="en-US" sz="1600" dirty="0"/>
                  </a:p>
                </c:rich>
              </c:tx>
              <c:spPr/>
              <c:dLblPos val="bestFit"/>
              <c:showVal val="1"/>
              <c:showCatName val="1"/>
              <c:separator>
</c:separator>
            </c:dLbl>
            <c:dLblPos val="bestFit"/>
            <c:showVal val="1"/>
            <c:showCatName val="1"/>
            <c:separator>
</c:separator>
            <c:showLeaderLines val="1"/>
          </c:dLbls>
          <c:cat>
            <c:strRef>
              <c:f>Sheet2!$A$1:$A$6</c:f>
              <c:strCache>
                <c:ptCount val="6"/>
                <c:pt idx="0">
                  <c:v>ECM-related Proteins</c:v>
                </c:pt>
                <c:pt idx="1">
                  <c:v>ECM Regulators</c:v>
                </c:pt>
                <c:pt idx="2">
                  <c:v>Secreted Factors</c:v>
                </c:pt>
                <c:pt idx="3">
                  <c:v>ECM Glycoproteins</c:v>
                </c:pt>
                <c:pt idx="4">
                  <c:v>Collagens</c:v>
                </c:pt>
                <c:pt idx="5">
                  <c:v>Proteoglycans</c:v>
                </c:pt>
              </c:strCache>
            </c:strRef>
          </c:cat>
          <c:val>
            <c:numRef>
              <c:f>Sheet2!$B$1:$B$6</c:f>
              <c:numCache>
                <c:formatCode>General</c:formatCode>
                <c:ptCount val="6"/>
                <c:pt idx="0">
                  <c:v>167</c:v>
                </c:pt>
                <c:pt idx="1">
                  <c:v>226</c:v>
                </c:pt>
                <c:pt idx="2">
                  <c:v>349</c:v>
                </c:pt>
                <c:pt idx="3">
                  <c:v>205</c:v>
                </c:pt>
                <c:pt idx="4">
                  <c:v>42</c:v>
                </c:pt>
                <c:pt idx="5">
                  <c:v>35</c:v>
                </c:pt>
              </c:numCache>
            </c:numRef>
          </c:val>
        </c:ser>
        <c:dLbls>
          <c:showVal val="1"/>
          <c:showCatName val="1"/>
        </c:dLbls>
        <c:gapWidth val="100"/>
        <c:splitType val="pos"/>
        <c:splitPos val="3"/>
        <c:secondPieSize val="100"/>
        <c:serLines/>
      </c:ofPieChart>
    </c:plotArea>
    <c:plotVisOnly val="1"/>
    <c:dispBlanksAs val="zero"/>
  </c:chart>
  <c:txPr>
    <a:bodyPr/>
    <a:lstStyle/>
    <a:p>
      <a:pPr>
        <a:defRPr sz="1400" b="1"/>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style val="10"/>
  <c:chart>
    <c:autoTitleDeleted val="1"/>
    <c:plotArea>
      <c:layout/>
      <c:barChart>
        <c:barDir val="col"/>
        <c:grouping val="clustered"/>
        <c:ser>
          <c:idx val="1"/>
          <c:order val="0"/>
          <c:tx>
            <c:strRef>
              <c:f>Numbers!$G$16</c:f>
              <c:strCache>
                <c:ptCount val="1"/>
                <c:pt idx="0">
                  <c:v>post-OGE</c:v>
                </c:pt>
              </c:strCache>
            </c:strRef>
          </c:tx>
          <c:spPr>
            <a:solidFill>
              <a:schemeClr val="tx1"/>
            </a:solidFill>
            <a:ln>
              <a:solidFill>
                <a:sysClr val="windowText" lastClr="000000"/>
              </a:solidFill>
            </a:ln>
            <a:effectLst/>
          </c:spPr>
          <c:dPt>
            <c:idx val="0"/>
            <c:spPr>
              <a:solidFill>
                <a:srgbClr val="0000FF"/>
              </a:solidFill>
              <a:ln>
                <a:solidFill>
                  <a:sysClr val="windowText" lastClr="000000"/>
                </a:solidFill>
              </a:ln>
              <a:effectLst/>
            </c:spPr>
          </c:dPt>
          <c:dPt>
            <c:idx val="1"/>
            <c:spPr>
              <a:solidFill>
                <a:srgbClr val="00B0F0"/>
              </a:solidFill>
              <a:ln>
                <a:solidFill>
                  <a:sysClr val="windowText" lastClr="000000"/>
                </a:solidFill>
              </a:ln>
              <a:effectLst/>
            </c:spPr>
          </c:dPt>
          <c:dPt>
            <c:idx val="2"/>
            <c:spPr>
              <a:solidFill>
                <a:srgbClr val="00FFFF"/>
              </a:solidFill>
              <a:ln>
                <a:solidFill>
                  <a:sysClr val="windowText" lastClr="000000"/>
                </a:solidFill>
              </a:ln>
              <a:effectLst/>
            </c:spPr>
          </c:dPt>
          <c:dPt>
            <c:idx val="3"/>
            <c:spPr>
              <a:solidFill>
                <a:srgbClr val="FF3F00"/>
              </a:solidFill>
              <a:ln>
                <a:solidFill>
                  <a:sysClr val="windowText" lastClr="000000"/>
                </a:solidFill>
              </a:ln>
              <a:effectLst/>
            </c:spPr>
          </c:dPt>
          <c:dPt>
            <c:idx val="4"/>
            <c:spPr>
              <a:solidFill>
                <a:srgbClr val="FF6600"/>
              </a:solidFill>
              <a:ln>
                <a:solidFill>
                  <a:sysClr val="windowText" lastClr="000000"/>
                </a:solidFill>
              </a:ln>
              <a:effectLst/>
            </c:spPr>
          </c:dPt>
          <c:dPt>
            <c:idx val="5"/>
            <c:spPr>
              <a:solidFill>
                <a:srgbClr val="FFB500"/>
              </a:solidFill>
              <a:ln>
                <a:solidFill>
                  <a:sysClr val="windowText" lastClr="000000"/>
                </a:solidFill>
              </a:ln>
              <a:effectLst/>
            </c:spPr>
          </c:dPt>
          <c:cat>
            <c:strRef>
              <c:f>Numbers!$A$19:$A$24</c:f>
              <c:strCache>
                <c:ptCount val="6"/>
                <c:pt idx="0">
                  <c:v>ECM</c:v>
                </c:pt>
                <c:pt idx="1">
                  <c:v>Collagens</c:v>
                </c:pt>
                <c:pt idx="2">
                  <c:v>Proteoglycans</c:v>
                </c:pt>
                <c:pt idx="3">
                  <c:v>ECM-related Proteins</c:v>
                </c:pt>
                <c:pt idx="4">
                  <c:v>Regulators</c:v>
                </c:pt>
                <c:pt idx="5">
                  <c:v>Secreted Factors</c:v>
                </c:pt>
              </c:strCache>
            </c:strRef>
          </c:cat>
          <c:val>
            <c:numRef>
              <c:f>Numbers!$G$19:$G$24</c:f>
              <c:numCache>
                <c:formatCode>General</c:formatCode>
                <c:ptCount val="6"/>
                <c:pt idx="0">
                  <c:v>67</c:v>
                </c:pt>
                <c:pt idx="1">
                  <c:v>24</c:v>
                </c:pt>
                <c:pt idx="2">
                  <c:v>9</c:v>
                </c:pt>
                <c:pt idx="3">
                  <c:v>22</c:v>
                </c:pt>
                <c:pt idx="4">
                  <c:v>32</c:v>
                </c:pt>
                <c:pt idx="5">
                  <c:v>9</c:v>
                </c:pt>
              </c:numCache>
            </c:numRef>
          </c:val>
        </c:ser>
        <c:dLbls/>
        <c:gapWidth val="70"/>
        <c:axId val="69249280"/>
        <c:axId val="69271552"/>
      </c:barChart>
      <c:catAx>
        <c:axId val="69249280"/>
        <c:scaling>
          <c:orientation val="minMax"/>
        </c:scaling>
        <c:delete val="1"/>
        <c:axPos val="b"/>
        <c:tickLblPos val="none"/>
        <c:crossAx val="69271552"/>
        <c:crosses val="autoZero"/>
        <c:auto val="1"/>
        <c:lblAlgn val="ctr"/>
        <c:lblOffset val="100"/>
      </c:catAx>
      <c:valAx>
        <c:axId val="69271552"/>
        <c:scaling>
          <c:orientation val="minMax"/>
          <c:max val="70"/>
        </c:scaling>
        <c:axPos val="l"/>
        <c:majorGridlines>
          <c:spPr>
            <a:ln>
              <a:solidFill>
                <a:schemeClr val="bg1">
                  <a:lumMod val="85000"/>
                </a:schemeClr>
              </a:solidFill>
            </a:ln>
          </c:spPr>
        </c:majorGridlines>
        <c:numFmt formatCode="General" sourceLinked="1"/>
        <c:tickLblPos val="nextTo"/>
        <c:crossAx val="69249280"/>
        <c:crosses val="autoZero"/>
        <c:crossBetween val="between"/>
        <c:majorUnit val="10"/>
      </c:valAx>
      <c:spPr>
        <a:ln>
          <a:solidFill>
            <a:schemeClr val="tx1"/>
          </a:solidFill>
        </a:ln>
      </c:spPr>
    </c:plotArea>
    <c:plotVisOnly val="1"/>
    <c:dispBlanksAs val="gap"/>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style val="10"/>
  <c:chart>
    <c:autoTitleDeleted val="1"/>
    <c:plotArea>
      <c:layout/>
      <c:pieChart>
        <c:varyColors val="1"/>
        <c:ser>
          <c:idx val="0"/>
          <c:order val="0"/>
          <c:tx>
            <c:strRef>
              <c:f>Numbers!$I$17</c:f>
              <c:strCache>
                <c:ptCount val="1"/>
                <c:pt idx="0">
                  <c:v>Total Mass Spec Intensity</c:v>
                </c:pt>
              </c:strCache>
            </c:strRef>
          </c:tx>
          <c:spPr>
            <a:ln>
              <a:solidFill>
                <a:schemeClr val="tx1"/>
              </a:solidFill>
            </a:ln>
            <a:effectLst/>
          </c:spPr>
          <c:dPt>
            <c:idx val="0"/>
            <c:spPr>
              <a:solidFill>
                <a:srgbClr val="0000FF"/>
              </a:solidFill>
              <a:ln>
                <a:solidFill>
                  <a:schemeClr val="tx1"/>
                </a:solidFill>
              </a:ln>
              <a:effectLst/>
            </c:spPr>
          </c:dPt>
          <c:dPt>
            <c:idx val="1"/>
            <c:spPr>
              <a:solidFill>
                <a:srgbClr val="E46D0A"/>
              </a:solidFill>
              <a:ln>
                <a:solidFill>
                  <a:schemeClr val="tx1"/>
                </a:solidFill>
              </a:ln>
              <a:effectLst/>
            </c:spPr>
          </c:dPt>
          <c:dPt>
            <c:idx val="2"/>
            <c:spPr>
              <a:solidFill>
                <a:schemeClr val="bg1">
                  <a:lumMod val="85000"/>
                </a:schemeClr>
              </a:solidFill>
              <a:ln>
                <a:solidFill>
                  <a:schemeClr val="tx1"/>
                </a:solidFill>
              </a:ln>
              <a:effectLst/>
            </c:spPr>
          </c:dPt>
          <c:dLbls>
            <c:dLbl>
              <c:idx val="0"/>
              <c:spPr/>
              <c:txPr>
                <a:bodyPr/>
                <a:lstStyle/>
                <a:p>
                  <a:pPr>
                    <a:defRPr>
                      <a:solidFill>
                        <a:schemeClr val="bg1"/>
                      </a:solidFill>
                    </a:defRPr>
                  </a:pPr>
                  <a:endParaRPr lang="en-US"/>
                </a:p>
              </c:txPr>
            </c:dLbl>
            <c:dLblPos val="bestFit"/>
            <c:showPercent val="1"/>
            <c:showLeaderLines val="1"/>
          </c:dLbls>
          <c:cat>
            <c:strRef>
              <c:f>Numbers!$A$25:$A$27</c:f>
              <c:strCache>
                <c:ptCount val="3"/>
                <c:pt idx="0">
                  <c:v>Core Matrisome</c:v>
                </c:pt>
                <c:pt idx="1">
                  <c:v>Matrisome-associated</c:v>
                </c:pt>
                <c:pt idx="2">
                  <c:v>Other</c:v>
                </c:pt>
              </c:strCache>
            </c:strRef>
          </c:cat>
          <c:val>
            <c:numRef>
              <c:f>Numbers!$I$25:$I$27</c:f>
              <c:numCache>
                <c:formatCode>0.00E+00</c:formatCode>
                <c:ptCount val="3"/>
                <c:pt idx="0">
                  <c:v>612643680000</c:v>
                </c:pt>
                <c:pt idx="1">
                  <c:v>14058930000</c:v>
                </c:pt>
                <c:pt idx="2">
                  <c:v>207866538000</c:v>
                </c:pt>
              </c:numCache>
            </c:numRef>
          </c:val>
        </c:ser>
        <c:dLbls/>
        <c:firstSliceAng val="0"/>
      </c:pieChart>
    </c:plotArea>
    <c:plotVisOnly val="1"/>
    <c:dispBlanksAs val="zero"/>
  </c:chart>
  <c:txPr>
    <a:bodyPr/>
    <a:lstStyle/>
    <a:p>
      <a:pPr>
        <a:defRPr sz="1600" b="1"/>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Numbers!$G$17</c:f>
              <c:strCache>
                <c:ptCount val="1"/>
                <c:pt idx="0">
                  <c:v>Number of Proteins</c:v>
                </c:pt>
              </c:strCache>
            </c:strRef>
          </c:tx>
          <c:spPr>
            <a:ln>
              <a:solidFill>
                <a:schemeClr val="tx1"/>
              </a:solidFill>
            </a:ln>
            <a:effectLst/>
          </c:spPr>
          <c:dPt>
            <c:idx val="0"/>
            <c:spPr>
              <a:solidFill>
                <a:srgbClr val="0000FF"/>
              </a:solidFill>
              <a:ln>
                <a:solidFill>
                  <a:schemeClr val="tx1"/>
                </a:solidFill>
              </a:ln>
              <a:effectLst/>
            </c:spPr>
          </c:dPt>
          <c:dPt>
            <c:idx val="1"/>
            <c:spPr>
              <a:solidFill>
                <a:srgbClr val="E46D0A"/>
              </a:solidFill>
              <a:ln>
                <a:solidFill>
                  <a:schemeClr val="tx1"/>
                </a:solidFill>
              </a:ln>
              <a:effectLst/>
            </c:spPr>
          </c:dPt>
          <c:dPt>
            <c:idx val="2"/>
            <c:spPr>
              <a:solidFill>
                <a:schemeClr val="bg1">
                  <a:lumMod val="85000"/>
                </a:schemeClr>
              </a:solidFill>
              <a:ln>
                <a:solidFill>
                  <a:schemeClr val="tx1"/>
                </a:solidFill>
              </a:ln>
              <a:effectLst/>
            </c:spPr>
          </c:dPt>
          <c:dLbls>
            <c:dLbl>
              <c:idx val="0"/>
              <c:layout/>
              <c:spPr/>
              <c:txPr>
                <a:bodyPr/>
                <a:lstStyle/>
                <a:p>
                  <a:pPr>
                    <a:defRPr sz="1400" b="1">
                      <a:solidFill>
                        <a:schemeClr val="bg1"/>
                      </a:solidFill>
                    </a:defRPr>
                  </a:pPr>
                  <a:endParaRPr lang="en-US"/>
                </a:p>
              </c:txPr>
              <c:dLblPos val="bestFit"/>
              <c:showVal val="1"/>
            </c:dLbl>
            <c:dLbl>
              <c:idx val="1"/>
              <c:layout/>
              <c:dLblPos val="bestFit"/>
              <c:showVal val="1"/>
            </c:dLbl>
            <c:dLbl>
              <c:idx val="2"/>
              <c:layout/>
              <c:dLblPos val="bestFit"/>
              <c:showVal val="1"/>
            </c:dLbl>
            <c:delete val="1"/>
            <c:txPr>
              <a:bodyPr/>
              <a:lstStyle/>
              <a:p>
                <a:pPr>
                  <a:defRPr sz="1400" b="1">
                    <a:solidFill>
                      <a:schemeClr val="tx1"/>
                    </a:solidFill>
                  </a:defRPr>
                </a:pPr>
                <a:endParaRPr lang="en-US"/>
              </a:p>
            </c:txPr>
          </c:dLbls>
          <c:cat>
            <c:strRef>
              <c:f>Numbers!$A$25:$A$27</c:f>
              <c:strCache>
                <c:ptCount val="3"/>
                <c:pt idx="0">
                  <c:v>Core Matrisome</c:v>
                </c:pt>
                <c:pt idx="1">
                  <c:v>Matrisome-associated</c:v>
                </c:pt>
                <c:pt idx="2">
                  <c:v>Other</c:v>
                </c:pt>
              </c:strCache>
            </c:strRef>
          </c:cat>
          <c:val>
            <c:numRef>
              <c:f>Numbers!$G$25:$G$27</c:f>
              <c:numCache>
                <c:formatCode>General</c:formatCode>
                <c:ptCount val="3"/>
                <c:pt idx="0">
                  <c:v>100</c:v>
                </c:pt>
                <c:pt idx="1">
                  <c:v>63</c:v>
                </c:pt>
                <c:pt idx="2">
                  <c:v>1062</c:v>
                </c:pt>
              </c:numCache>
            </c:numRef>
          </c:val>
        </c:ser>
        <c:ser>
          <c:idx val="1"/>
          <c:order val="1"/>
          <c:tx>
            <c:strRef>
              <c:f>Numbers!$B$17</c:f>
              <c:strCache>
                <c:ptCount val="1"/>
                <c:pt idx="0">
                  <c:v>Number of Proteins</c:v>
                </c:pt>
              </c:strCache>
            </c:strRef>
          </c:tx>
          <c:cat>
            <c:strRef>
              <c:f>Numbers!$A$25:$A$27</c:f>
              <c:strCache>
                <c:ptCount val="3"/>
                <c:pt idx="0">
                  <c:v>Core Matrisome</c:v>
                </c:pt>
                <c:pt idx="1">
                  <c:v>Matrisome-associated</c:v>
                </c:pt>
                <c:pt idx="2">
                  <c:v>Other</c:v>
                </c:pt>
              </c:strCache>
            </c:strRef>
          </c:cat>
          <c:val>
            <c:numRef>
              <c:f>Numbers!$B$25:$B$27</c:f>
              <c:numCache>
                <c:formatCode>General</c:formatCode>
                <c:ptCount val="3"/>
                <c:pt idx="0">
                  <c:v>50</c:v>
                </c:pt>
                <c:pt idx="1">
                  <c:v>4</c:v>
                </c:pt>
                <c:pt idx="2">
                  <c:v>130</c:v>
                </c:pt>
              </c:numCache>
            </c:numRef>
          </c:val>
        </c:ser>
        <c:dLbls/>
        <c:firstSliceAng val="0"/>
      </c:pieChart>
    </c:plotArea>
    <c:plotVisOnly val="1"/>
    <c:dispBlanksAs val="zero"/>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style val="1"/>
  <c:chart>
    <c:plotArea>
      <c:layout/>
      <c:barChart>
        <c:barDir val="col"/>
        <c:grouping val="stacked"/>
        <c:ser>
          <c:idx val="0"/>
          <c:order val="0"/>
          <c:tx>
            <c:strRef>
              <c:f>Results!$B$1</c:f>
              <c:strCache>
                <c:ptCount val="1"/>
                <c:pt idx="0">
                  <c:v>Lung and Colon</c:v>
                </c:pt>
              </c:strCache>
            </c:strRef>
          </c:tx>
          <c:spPr>
            <a:solidFill>
              <a:schemeClr val="bg1">
                <a:lumMod val="75000"/>
              </a:schemeClr>
            </a:solidFill>
            <a:ln>
              <a:solidFill>
                <a:schemeClr val="tx1">
                  <a:lumMod val="75000"/>
                  <a:lumOff val="25000"/>
                </a:schemeClr>
              </a:solidFill>
            </a:ln>
          </c:spPr>
          <c:cat>
            <c:strRef>
              <c:f>Results!$A$2:$A$7</c:f>
              <c:strCache>
                <c:ptCount val="6"/>
                <c:pt idx="0">
                  <c:v>ECM glycoproteins</c:v>
                </c:pt>
                <c:pt idx="1">
                  <c:v>Collagens</c:v>
                </c:pt>
                <c:pt idx="2">
                  <c:v>Proteoglycans</c:v>
                </c:pt>
                <c:pt idx="3">
                  <c:v>ECM-associated proteins</c:v>
                </c:pt>
                <c:pt idx="4">
                  <c:v>Regulators</c:v>
                </c:pt>
                <c:pt idx="5">
                  <c:v>Secreted Factors</c:v>
                </c:pt>
              </c:strCache>
            </c:strRef>
          </c:cat>
          <c:val>
            <c:numRef>
              <c:f>Results!$B$2:$B$7</c:f>
              <c:numCache>
                <c:formatCode>General</c:formatCode>
                <c:ptCount val="6"/>
                <c:pt idx="0">
                  <c:v>49</c:v>
                </c:pt>
                <c:pt idx="1">
                  <c:v>23</c:v>
                </c:pt>
                <c:pt idx="2">
                  <c:v>10</c:v>
                </c:pt>
                <c:pt idx="3">
                  <c:v>11</c:v>
                </c:pt>
                <c:pt idx="4">
                  <c:v>18</c:v>
                </c:pt>
                <c:pt idx="5">
                  <c:v>1</c:v>
                </c:pt>
              </c:numCache>
            </c:numRef>
          </c:val>
        </c:ser>
        <c:ser>
          <c:idx val="2"/>
          <c:order val="1"/>
          <c:tx>
            <c:strRef>
              <c:f>Results!$C$1</c:f>
              <c:strCache>
                <c:ptCount val="1"/>
                <c:pt idx="0">
                  <c:v>Lung-specific</c:v>
                </c:pt>
              </c:strCache>
            </c:strRef>
          </c:tx>
          <c:spPr>
            <a:solidFill>
              <a:srgbClr val="FF33CC"/>
            </a:solidFill>
            <a:ln>
              <a:solidFill>
                <a:schemeClr val="tx1">
                  <a:lumMod val="75000"/>
                  <a:lumOff val="25000"/>
                </a:schemeClr>
              </a:solidFill>
            </a:ln>
          </c:spPr>
          <c:cat>
            <c:strRef>
              <c:f>Results!$A$2:$A$7</c:f>
              <c:strCache>
                <c:ptCount val="6"/>
                <c:pt idx="0">
                  <c:v>ECM glycoproteins</c:v>
                </c:pt>
                <c:pt idx="1">
                  <c:v>Collagens</c:v>
                </c:pt>
                <c:pt idx="2">
                  <c:v>Proteoglycans</c:v>
                </c:pt>
                <c:pt idx="3">
                  <c:v>ECM-associated proteins</c:v>
                </c:pt>
                <c:pt idx="4">
                  <c:v>Regulators</c:v>
                </c:pt>
                <c:pt idx="5">
                  <c:v>Secreted Factors</c:v>
                </c:pt>
              </c:strCache>
            </c:strRef>
          </c:cat>
          <c:val>
            <c:numRef>
              <c:f>Results!$C$2:$C$7</c:f>
              <c:numCache>
                <c:formatCode>General</c:formatCode>
                <c:ptCount val="6"/>
                <c:pt idx="0">
                  <c:v>21</c:v>
                </c:pt>
                <c:pt idx="1">
                  <c:v>3</c:v>
                </c:pt>
                <c:pt idx="2">
                  <c:v>3</c:v>
                </c:pt>
                <c:pt idx="3">
                  <c:v>18</c:v>
                </c:pt>
                <c:pt idx="4">
                  <c:v>21</c:v>
                </c:pt>
                <c:pt idx="5">
                  <c:v>12</c:v>
                </c:pt>
              </c:numCache>
            </c:numRef>
          </c:val>
        </c:ser>
        <c:ser>
          <c:idx val="1"/>
          <c:order val="2"/>
          <c:tx>
            <c:strRef>
              <c:f>Results!$D$1</c:f>
              <c:strCache>
                <c:ptCount val="1"/>
                <c:pt idx="0">
                  <c:v>Colon-specific</c:v>
                </c:pt>
              </c:strCache>
            </c:strRef>
          </c:tx>
          <c:spPr>
            <a:solidFill>
              <a:srgbClr val="0066FF"/>
            </a:solidFill>
            <a:ln>
              <a:solidFill>
                <a:schemeClr val="tx1">
                  <a:lumMod val="75000"/>
                  <a:lumOff val="25000"/>
                </a:schemeClr>
              </a:solidFill>
            </a:ln>
          </c:spPr>
          <c:cat>
            <c:strRef>
              <c:f>Results!$A$2:$A$7</c:f>
              <c:strCache>
                <c:ptCount val="6"/>
                <c:pt idx="0">
                  <c:v>ECM glycoproteins</c:v>
                </c:pt>
                <c:pt idx="1">
                  <c:v>Collagens</c:v>
                </c:pt>
                <c:pt idx="2">
                  <c:v>Proteoglycans</c:v>
                </c:pt>
                <c:pt idx="3">
                  <c:v>ECM-associated proteins</c:v>
                </c:pt>
                <c:pt idx="4">
                  <c:v>Regulators</c:v>
                </c:pt>
                <c:pt idx="5">
                  <c:v>Secreted Factors</c:v>
                </c:pt>
              </c:strCache>
            </c:strRef>
          </c:cat>
          <c:val>
            <c:numRef>
              <c:f>Results!$D$2:$D$7</c:f>
              <c:numCache>
                <c:formatCode>General</c:formatCode>
                <c:ptCount val="6"/>
                <c:pt idx="0">
                  <c:v>12</c:v>
                </c:pt>
                <c:pt idx="1">
                  <c:v>7</c:v>
                </c:pt>
                <c:pt idx="2">
                  <c:v>1</c:v>
                </c:pt>
                <c:pt idx="3">
                  <c:v>4</c:v>
                </c:pt>
                <c:pt idx="4">
                  <c:v>3</c:v>
                </c:pt>
                <c:pt idx="5">
                  <c:v>4</c:v>
                </c:pt>
              </c:numCache>
            </c:numRef>
          </c:val>
        </c:ser>
        <c:dLbls/>
        <c:overlap val="100"/>
        <c:axId val="70695168"/>
        <c:axId val="70705152"/>
      </c:barChart>
      <c:catAx>
        <c:axId val="70695168"/>
        <c:scaling>
          <c:orientation val="minMax"/>
        </c:scaling>
        <c:delete val="1"/>
        <c:axPos val="b"/>
        <c:tickLblPos val="none"/>
        <c:crossAx val="70705152"/>
        <c:crosses val="autoZero"/>
        <c:auto val="1"/>
        <c:lblAlgn val="ctr"/>
        <c:lblOffset val="100"/>
      </c:catAx>
      <c:valAx>
        <c:axId val="70705152"/>
        <c:scaling>
          <c:orientation val="minMax"/>
        </c:scaling>
        <c:axPos val="l"/>
        <c:majorGridlines>
          <c:spPr>
            <a:ln>
              <a:solidFill>
                <a:schemeClr val="bg1">
                  <a:lumMod val="75000"/>
                </a:schemeClr>
              </a:solidFill>
            </a:ln>
          </c:spPr>
        </c:majorGridlines>
        <c:title>
          <c:tx>
            <c:rich>
              <a:bodyPr rot="-5400000" vert="horz"/>
              <a:lstStyle/>
              <a:p>
                <a:pPr>
                  <a:defRPr b="0"/>
                </a:pPr>
                <a:r>
                  <a:rPr lang="en-US" b="0" dirty="0" smtClean="0"/>
                  <a:t>Number of Proteins</a:t>
                </a:r>
                <a:endParaRPr lang="en-US" b="0" dirty="0"/>
              </a:p>
            </c:rich>
          </c:tx>
          <c:layout/>
        </c:title>
        <c:numFmt formatCode="General" sourceLinked="1"/>
        <c:tickLblPos val="nextTo"/>
        <c:spPr>
          <a:ln>
            <a:solidFill>
              <a:schemeClr val="bg1">
                <a:lumMod val="75000"/>
              </a:schemeClr>
            </a:solidFill>
          </a:ln>
        </c:spPr>
        <c:crossAx val="70695168"/>
        <c:crosses val="autoZero"/>
        <c:crossBetween val="between"/>
      </c:valAx>
    </c:plotArea>
    <c:legend>
      <c:legendPos val="r"/>
      <c:layout/>
      <c:txPr>
        <a:bodyPr/>
        <a:lstStyle/>
        <a:p>
          <a:pPr>
            <a:defRPr sz="1000"/>
          </a:pPr>
          <a:endParaRPr lang="en-US"/>
        </a:p>
      </c:txP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5"/>
  <c:chart>
    <c:plotArea>
      <c:layout>
        <c:manualLayout>
          <c:layoutTarget val="inner"/>
          <c:xMode val="edge"/>
          <c:yMode val="edge"/>
          <c:x val="5.7693070844960018E-2"/>
          <c:y val="3.4257748776509014E-2"/>
          <c:w val="0.93897722434617814"/>
          <c:h val="0.78173053231105061"/>
        </c:manualLayout>
      </c:layout>
      <c:barChart>
        <c:barDir val="col"/>
        <c:grouping val="clustered"/>
        <c:ser>
          <c:idx val="1"/>
          <c:order val="0"/>
          <c:tx>
            <c:strRef>
              <c:f>compare!$C$1</c:f>
              <c:strCache>
                <c:ptCount val="1"/>
                <c:pt idx="0">
                  <c:v>z2%</c:v>
                </c:pt>
              </c:strCache>
            </c:strRef>
          </c:tx>
          <c:spPr>
            <a:solidFill>
              <a:schemeClr val="accent3">
                <a:lumMod val="75000"/>
              </a:schemeClr>
            </a:solidFill>
          </c:spPr>
          <c:cat>
            <c:numRef>
              <c:f>compare!$A$2:$A$12</c:f>
              <c:numCache>
                <c:formatCode>0.0</c:formatCode>
                <c:ptCount val="11"/>
                <c:pt idx="0">
                  <c:v>4.25</c:v>
                </c:pt>
                <c:pt idx="1">
                  <c:v>4.5599999999999996</c:v>
                </c:pt>
                <c:pt idx="2">
                  <c:v>5.81</c:v>
                </c:pt>
                <c:pt idx="3">
                  <c:v>5.81</c:v>
                </c:pt>
                <c:pt idx="4">
                  <c:v>5.97</c:v>
                </c:pt>
                <c:pt idx="5">
                  <c:v>6</c:v>
                </c:pt>
                <c:pt idx="6">
                  <c:v>6.07</c:v>
                </c:pt>
                <c:pt idx="7">
                  <c:v>6.75</c:v>
                </c:pt>
                <c:pt idx="8">
                  <c:v>8.5</c:v>
                </c:pt>
                <c:pt idx="9">
                  <c:v>8.6</c:v>
                </c:pt>
                <c:pt idx="10">
                  <c:v>8.75</c:v>
                </c:pt>
              </c:numCache>
            </c:numRef>
          </c:cat>
          <c:val>
            <c:numRef>
              <c:f>compare!$C$2:$C$12</c:f>
              <c:numCache>
                <c:formatCode>General</c:formatCode>
                <c:ptCount val="11"/>
                <c:pt idx="0">
                  <c:v>55</c:v>
                </c:pt>
                <c:pt idx="1">
                  <c:v>28</c:v>
                </c:pt>
                <c:pt idx="2">
                  <c:v>39.799999999999997</c:v>
                </c:pt>
                <c:pt idx="3">
                  <c:v>43.4</c:v>
                </c:pt>
                <c:pt idx="4">
                  <c:v>50.9</c:v>
                </c:pt>
                <c:pt idx="5">
                  <c:v>44.1</c:v>
                </c:pt>
                <c:pt idx="6">
                  <c:v>28.7</c:v>
                </c:pt>
                <c:pt idx="7">
                  <c:v>20.100000000000001</c:v>
                </c:pt>
                <c:pt idx="8">
                  <c:v>45.3</c:v>
                </c:pt>
                <c:pt idx="9">
                  <c:v>47.2</c:v>
                </c:pt>
                <c:pt idx="10">
                  <c:v>49.1</c:v>
                </c:pt>
              </c:numCache>
            </c:numRef>
          </c:val>
        </c:ser>
        <c:ser>
          <c:idx val="2"/>
          <c:order val="1"/>
          <c:tx>
            <c:strRef>
              <c:f>compare!$D$1</c:f>
              <c:strCache>
                <c:ptCount val="1"/>
                <c:pt idx="0">
                  <c:v>z3%</c:v>
                </c:pt>
              </c:strCache>
            </c:strRef>
          </c:tx>
          <c:spPr>
            <a:solidFill>
              <a:srgbClr val="00FF00"/>
            </a:solidFill>
          </c:spPr>
          <c:cat>
            <c:numRef>
              <c:f>compare!$A$2:$A$12</c:f>
              <c:numCache>
                <c:formatCode>0.0</c:formatCode>
                <c:ptCount val="11"/>
                <c:pt idx="0">
                  <c:v>4.25</c:v>
                </c:pt>
                <c:pt idx="1">
                  <c:v>4.5599999999999996</c:v>
                </c:pt>
                <c:pt idx="2">
                  <c:v>5.81</c:v>
                </c:pt>
                <c:pt idx="3">
                  <c:v>5.81</c:v>
                </c:pt>
                <c:pt idx="4">
                  <c:v>5.97</c:v>
                </c:pt>
                <c:pt idx="5">
                  <c:v>6</c:v>
                </c:pt>
                <c:pt idx="6">
                  <c:v>6.07</c:v>
                </c:pt>
                <c:pt idx="7">
                  <c:v>6.75</c:v>
                </c:pt>
                <c:pt idx="8">
                  <c:v>8.5</c:v>
                </c:pt>
                <c:pt idx="9">
                  <c:v>8.6</c:v>
                </c:pt>
                <c:pt idx="10">
                  <c:v>8.75</c:v>
                </c:pt>
              </c:numCache>
            </c:numRef>
          </c:cat>
          <c:val>
            <c:numRef>
              <c:f>compare!$D$2:$D$12</c:f>
              <c:numCache>
                <c:formatCode>General</c:formatCode>
                <c:ptCount val="11"/>
                <c:pt idx="0">
                  <c:v>38.5</c:v>
                </c:pt>
                <c:pt idx="1">
                  <c:v>53.4</c:v>
                </c:pt>
                <c:pt idx="2">
                  <c:v>40.299999999999997</c:v>
                </c:pt>
                <c:pt idx="3">
                  <c:v>42.6</c:v>
                </c:pt>
                <c:pt idx="4">
                  <c:v>40.4</c:v>
                </c:pt>
                <c:pt idx="5">
                  <c:v>42.1</c:v>
                </c:pt>
                <c:pt idx="6">
                  <c:v>48.1</c:v>
                </c:pt>
                <c:pt idx="7">
                  <c:v>60.9</c:v>
                </c:pt>
                <c:pt idx="8">
                  <c:v>40.700000000000003</c:v>
                </c:pt>
                <c:pt idx="9">
                  <c:v>43.3</c:v>
                </c:pt>
                <c:pt idx="10">
                  <c:v>42.1</c:v>
                </c:pt>
              </c:numCache>
            </c:numRef>
          </c:val>
        </c:ser>
        <c:ser>
          <c:idx val="3"/>
          <c:order val="2"/>
          <c:tx>
            <c:strRef>
              <c:f>compare!$E$1</c:f>
              <c:strCache>
                <c:ptCount val="1"/>
                <c:pt idx="0">
                  <c:v>z4%</c:v>
                </c:pt>
              </c:strCache>
            </c:strRef>
          </c:tx>
          <c:spPr>
            <a:solidFill>
              <a:schemeClr val="accent3">
                <a:lumMod val="60000"/>
                <a:lumOff val="40000"/>
              </a:schemeClr>
            </a:solidFill>
          </c:spPr>
          <c:cat>
            <c:numRef>
              <c:f>compare!$A$2:$A$12</c:f>
              <c:numCache>
                <c:formatCode>0.0</c:formatCode>
                <c:ptCount val="11"/>
                <c:pt idx="0">
                  <c:v>4.25</c:v>
                </c:pt>
                <c:pt idx="1">
                  <c:v>4.5599999999999996</c:v>
                </c:pt>
                <c:pt idx="2">
                  <c:v>5.81</c:v>
                </c:pt>
                <c:pt idx="3">
                  <c:v>5.81</c:v>
                </c:pt>
                <c:pt idx="4">
                  <c:v>5.97</c:v>
                </c:pt>
                <c:pt idx="5">
                  <c:v>6</c:v>
                </c:pt>
                <c:pt idx="6">
                  <c:v>6.07</c:v>
                </c:pt>
                <c:pt idx="7">
                  <c:v>6.75</c:v>
                </c:pt>
                <c:pt idx="8">
                  <c:v>8.5</c:v>
                </c:pt>
                <c:pt idx="9">
                  <c:v>8.6</c:v>
                </c:pt>
                <c:pt idx="10">
                  <c:v>8.75</c:v>
                </c:pt>
              </c:numCache>
            </c:numRef>
          </c:cat>
          <c:val>
            <c:numRef>
              <c:f>compare!$E$2:$E$12</c:f>
              <c:numCache>
                <c:formatCode>General</c:formatCode>
                <c:ptCount val="11"/>
                <c:pt idx="0">
                  <c:v>6.5</c:v>
                </c:pt>
                <c:pt idx="1">
                  <c:v>18.600000000000001</c:v>
                </c:pt>
                <c:pt idx="2">
                  <c:v>19.899999999999999</c:v>
                </c:pt>
                <c:pt idx="3">
                  <c:v>14.1</c:v>
                </c:pt>
                <c:pt idx="4">
                  <c:v>8.8000000000000007</c:v>
                </c:pt>
                <c:pt idx="5">
                  <c:v>13.8</c:v>
                </c:pt>
                <c:pt idx="6">
                  <c:v>23.2</c:v>
                </c:pt>
                <c:pt idx="7">
                  <c:v>19.100000000000001</c:v>
                </c:pt>
                <c:pt idx="8">
                  <c:v>14</c:v>
                </c:pt>
                <c:pt idx="9">
                  <c:v>9.5</c:v>
                </c:pt>
                <c:pt idx="10">
                  <c:v>8.8000000000000007</c:v>
                </c:pt>
              </c:numCache>
            </c:numRef>
          </c:val>
        </c:ser>
        <c:axId val="555116800"/>
        <c:axId val="555249664"/>
      </c:barChart>
      <c:catAx>
        <c:axId val="555116800"/>
        <c:scaling>
          <c:orientation val="minMax"/>
        </c:scaling>
        <c:axPos val="b"/>
        <c:title>
          <c:tx>
            <c:rich>
              <a:bodyPr/>
              <a:lstStyle/>
              <a:p>
                <a:pPr>
                  <a:defRPr/>
                </a:pPr>
                <a:r>
                  <a:rPr lang="en-US"/>
                  <a:t>pI</a:t>
                </a:r>
              </a:p>
            </c:rich>
          </c:tx>
          <c:layout>
            <c:manualLayout>
              <c:xMode val="edge"/>
              <c:yMode val="edge"/>
              <c:x val="0.44950055493895685"/>
              <c:y val="0.94453507340946163"/>
            </c:manualLayout>
          </c:layout>
        </c:title>
        <c:numFmt formatCode="0.0" sourceLinked="1"/>
        <c:tickLblPos val="nextTo"/>
        <c:txPr>
          <a:bodyPr rot="0" vert="horz"/>
          <a:lstStyle/>
          <a:p>
            <a:pPr>
              <a:defRPr/>
            </a:pPr>
            <a:endParaRPr lang="en-US"/>
          </a:p>
        </c:txPr>
        <c:crossAx val="555249664"/>
        <c:crosses val="autoZero"/>
        <c:auto val="1"/>
        <c:lblAlgn val="ctr"/>
        <c:lblOffset val="100"/>
        <c:tickLblSkip val="1"/>
        <c:tickMarkSkip val="1"/>
      </c:catAx>
      <c:valAx>
        <c:axId val="555249664"/>
        <c:scaling>
          <c:orientation val="minMax"/>
        </c:scaling>
        <c:axPos val="l"/>
        <c:majorGridlines/>
        <c:title>
          <c:tx>
            <c:rich>
              <a:bodyPr/>
              <a:lstStyle/>
              <a:p>
                <a:pPr>
                  <a:defRPr/>
                </a:pPr>
                <a:r>
                  <a:rPr lang="en-US"/>
                  <a:t>%  spectra w/ precursor z</a:t>
                </a:r>
              </a:p>
            </c:rich>
          </c:tx>
          <c:layout>
            <c:manualLayout>
              <c:xMode val="edge"/>
              <c:yMode val="edge"/>
              <c:x val="3.3158915207364987E-3"/>
              <c:y val="6.9753102167558215E-2"/>
            </c:manualLayout>
          </c:layout>
        </c:title>
        <c:numFmt formatCode="General" sourceLinked="1"/>
        <c:tickLblPos val="nextTo"/>
        <c:txPr>
          <a:bodyPr rot="0" vert="horz"/>
          <a:lstStyle/>
          <a:p>
            <a:pPr>
              <a:defRPr/>
            </a:pPr>
            <a:endParaRPr lang="en-US"/>
          </a:p>
        </c:txPr>
        <c:crossAx val="555116800"/>
        <c:crosses val="autoZero"/>
        <c:crossBetween val="between"/>
      </c:valAx>
    </c:plotArea>
    <c:legend>
      <c:legendPos val="r"/>
      <c:layout>
        <c:manualLayout>
          <c:xMode val="edge"/>
          <c:yMode val="edge"/>
          <c:x val="0.84461709211986702"/>
          <c:y val="5.8061329715061068E-2"/>
          <c:w val="0.13318534961154269"/>
          <c:h val="7.2321914083741196E-2"/>
        </c:manualLayout>
      </c:layout>
    </c:legend>
    <c:plotVisOnly val="1"/>
    <c:dispBlanksAs val="gap"/>
  </c:chart>
  <c:spPr>
    <a:solidFill>
      <a:schemeClr val="bg1"/>
    </a:solidFill>
  </c:spPr>
  <c:txPr>
    <a:bodyPr/>
    <a:lstStyle/>
    <a:p>
      <a:pPr>
        <a:defRPr b="1" i="0" baseline="0">
          <a:solidFill>
            <a:sysClr val="windowText" lastClr="000000"/>
          </a:solidFill>
          <a:latin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6.081034318088388E-2"/>
          <c:y val="2.2423575654003752E-2"/>
          <c:w val="0.92832796039017429"/>
          <c:h val="0.79095887471002735"/>
        </c:manualLayout>
      </c:layout>
      <c:barChart>
        <c:barDir val="col"/>
        <c:grouping val="clustered"/>
        <c:ser>
          <c:idx val="0"/>
          <c:order val="0"/>
          <c:tx>
            <c:strRef>
              <c:f>Sheet2!$W$1</c:f>
              <c:strCache>
                <c:ptCount val="1"/>
                <c:pt idx="0">
                  <c:v>#H/peptide</c:v>
                </c:pt>
              </c:strCache>
            </c:strRef>
          </c:tx>
          <c:spPr>
            <a:solidFill>
              <a:srgbClr val="0000FF"/>
            </a:solidFill>
          </c:spPr>
          <c:cat>
            <c:numRef>
              <c:f>Sheet2!$M$2:$M$12</c:f>
              <c:numCache>
                <c:formatCode>0.0</c:formatCode>
                <c:ptCount val="11"/>
                <c:pt idx="0">
                  <c:v>4.25</c:v>
                </c:pt>
                <c:pt idx="1">
                  <c:v>4.5599999999999996</c:v>
                </c:pt>
                <c:pt idx="2">
                  <c:v>5.81</c:v>
                </c:pt>
                <c:pt idx="3">
                  <c:v>5.81</c:v>
                </c:pt>
                <c:pt idx="4">
                  <c:v>5.97</c:v>
                </c:pt>
                <c:pt idx="5">
                  <c:v>6</c:v>
                </c:pt>
                <c:pt idx="6">
                  <c:v>6.07</c:v>
                </c:pt>
                <c:pt idx="7">
                  <c:v>6.75</c:v>
                </c:pt>
                <c:pt idx="8">
                  <c:v>8.5</c:v>
                </c:pt>
                <c:pt idx="9">
                  <c:v>8.6</c:v>
                </c:pt>
                <c:pt idx="10">
                  <c:v>8.75</c:v>
                </c:pt>
              </c:numCache>
            </c:numRef>
          </c:cat>
          <c:val>
            <c:numRef>
              <c:f>Sheet2!$W$2:$W$12</c:f>
              <c:numCache>
                <c:formatCode>0.00</c:formatCode>
                <c:ptCount val="11"/>
                <c:pt idx="0">
                  <c:v>0.11401425178147269</c:v>
                </c:pt>
                <c:pt idx="1">
                  <c:v>0.23413111342351717</c:v>
                </c:pt>
                <c:pt idx="2">
                  <c:v>0.32098765432098764</c:v>
                </c:pt>
                <c:pt idx="3">
                  <c:v>0.452642073778664</c:v>
                </c:pt>
                <c:pt idx="4">
                  <c:v>0.10338345864661654</c:v>
                </c:pt>
                <c:pt idx="5">
                  <c:v>0.13174404015056462</c:v>
                </c:pt>
                <c:pt idx="6">
                  <c:v>0.44670846394984326</c:v>
                </c:pt>
                <c:pt idx="7">
                  <c:v>0.80521739130434777</c:v>
                </c:pt>
                <c:pt idx="8">
                  <c:v>0.48341232227488151</c:v>
                </c:pt>
                <c:pt idx="9">
                  <c:v>0.27306733167082292</c:v>
                </c:pt>
                <c:pt idx="10">
                  <c:v>0.26688453159041392</c:v>
                </c:pt>
              </c:numCache>
            </c:numRef>
          </c:val>
        </c:ser>
        <c:ser>
          <c:idx val="1"/>
          <c:order val="1"/>
          <c:tx>
            <c:strRef>
              <c:f>Sheet2!$X$1</c:f>
              <c:strCache>
                <c:ptCount val="1"/>
                <c:pt idx="0">
                  <c:v>#K/peptide</c:v>
                </c:pt>
              </c:strCache>
            </c:strRef>
          </c:tx>
          <c:spPr>
            <a:solidFill>
              <a:schemeClr val="accent2">
                <a:lumMod val="60000"/>
                <a:lumOff val="40000"/>
              </a:schemeClr>
            </a:solidFill>
          </c:spPr>
          <c:cat>
            <c:numRef>
              <c:f>Sheet2!$M$2:$M$12</c:f>
              <c:numCache>
                <c:formatCode>0.0</c:formatCode>
                <c:ptCount val="11"/>
                <c:pt idx="0">
                  <c:v>4.25</c:v>
                </c:pt>
                <c:pt idx="1">
                  <c:v>4.5599999999999996</c:v>
                </c:pt>
                <c:pt idx="2">
                  <c:v>5.81</c:v>
                </c:pt>
                <c:pt idx="3">
                  <c:v>5.81</c:v>
                </c:pt>
                <c:pt idx="4">
                  <c:v>5.97</c:v>
                </c:pt>
                <c:pt idx="5">
                  <c:v>6</c:v>
                </c:pt>
                <c:pt idx="6">
                  <c:v>6.07</c:v>
                </c:pt>
                <c:pt idx="7">
                  <c:v>6.75</c:v>
                </c:pt>
                <c:pt idx="8">
                  <c:v>8.5</c:v>
                </c:pt>
                <c:pt idx="9">
                  <c:v>8.6</c:v>
                </c:pt>
                <c:pt idx="10">
                  <c:v>8.75</c:v>
                </c:pt>
              </c:numCache>
            </c:numRef>
          </c:cat>
          <c:val>
            <c:numRef>
              <c:f>Sheet2!$X$2:$X$12</c:f>
              <c:numCache>
                <c:formatCode>0.00</c:formatCode>
                <c:ptCount val="11"/>
                <c:pt idx="0">
                  <c:v>0.64291369754552652</c:v>
                </c:pt>
                <c:pt idx="1">
                  <c:v>0.74921956295525494</c:v>
                </c:pt>
                <c:pt idx="2">
                  <c:v>0.67160493827160495</c:v>
                </c:pt>
                <c:pt idx="3">
                  <c:v>0.56430707876370889</c:v>
                </c:pt>
                <c:pt idx="4">
                  <c:v>0.57706766917293228</c:v>
                </c:pt>
                <c:pt idx="5">
                  <c:v>0.62484316185696365</c:v>
                </c:pt>
                <c:pt idx="6">
                  <c:v>0.68652037617554862</c:v>
                </c:pt>
                <c:pt idx="7">
                  <c:v>0.61217391304347823</c:v>
                </c:pt>
                <c:pt idx="8">
                  <c:v>0.49289099526066349</c:v>
                </c:pt>
                <c:pt idx="9">
                  <c:v>0.63466334164588534</c:v>
                </c:pt>
                <c:pt idx="10">
                  <c:v>0.61328976034858385</c:v>
                </c:pt>
              </c:numCache>
            </c:numRef>
          </c:val>
        </c:ser>
        <c:ser>
          <c:idx val="2"/>
          <c:order val="2"/>
          <c:tx>
            <c:strRef>
              <c:f>Sheet2!$Y$1</c:f>
              <c:strCache>
                <c:ptCount val="1"/>
                <c:pt idx="0">
                  <c:v>#R/peptide</c:v>
                </c:pt>
              </c:strCache>
            </c:strRef>
          </c:tx>
          <c:spPr>
            <a:solidFill>
              <a:schemeClr val="accent2">
                <a:lumMod val="75000"/>
              </a:schemeClr>
            </a:solidFill>
          </c:spPr>
          <c:cat>
            <c:numRef>
              <c:f>Sheet2!$M$2:$M$12</c:f>
              <c:numCache>
                <c:formatCode>0.0</c:formatCode>
                <c:ptCount val="11"/>
                <c:pt idx="0">
                  <c:v>4.25</c:v>
                </c:pt>
                <c:pt idx="1">
                  <c:v>4.5599999999999996</c:v>
                </c:pt>
                <c:pt idx="2">
                  <c:v>5.81</c:v>
                </c:pt>
                <c:pt idx="3">
                  <c:v>5.81</c:v>
                </c:pt>
                <c:pt idx="4">
                  <c:v>5.97</c:v>
                </c:pt>
                <c:pt idx="5">
                  <c:v>6</c:v>
                </c:pt>
                <c:pt idx="6">
                  <c:v>6.07</c:v>
                </c:pt>
                <c:pt idx="7">
                  <c:v>6.75</c:v>
                </c:pt>
                <c:pt idx="8">
                  <c:v>8.5</c:v>
                </c:pt>
                <c:pt idx="9">
                  <c:v>8.6</c:v>
                </c:pt>
                <c:pt idx="10">
                  <c:v>8.75</c:v>
                </c:pt>
              </c:numCache>
            </c:numRef>
          </c:cat>
          <c:val>
            <c:numRef>
              <c:f>Sheet2!$Y$2:$Y$12</c:f>
              <c:numCache>
                <c:formatCode>0.00</c:formatCode>
                <c:ptCount val="11"/>
                <c:pt idx="0">
                  <c:v>0.70387965162311961</c:v>
                </c:pt>
                <c:pt idx="1">
                  <c:v>0.98959417273673256</c:v>
                </c:pt>
                <c:pt idx="2">
                  <c:v>0.95308641975308639</c:v>
                </c:pt>
                <c:pt idx="3">
                  <c:v>0.72881355932203384</c:v>
                </c:pt>
                <c:pt idx="4">
                  <c:v>0.85902255639097747</c:v>
                </c:pt>
                <c:pt idx="5">
                  <c:v>0.9084065244667503</c:v>
                </c:pt>
                <c:pt idx="6">
                  <c:v>0.94357366771159878</c:v>
                </c:pt>
                <c:pt idx="7">
                  <c:v>0.81391304347826088</c:v>
                </c:pt>
                <c:pt idx="8">
                  <c:v>0.89573459715639814</c:v>
                </c:pt>
                <c:pt idx="9">
                  <c:v>0.8117206982543641</c:v>
                </c:pt>
                <c:pt idx="10">
                  <c:v>0.79411764705882348</c:v>
                </c:pt>
              </c:numCache>
            </c:numRef>
          </c:val>
        </c:ser>
        <c:axId val="430369408"/>
        <c:axId val="553428096"/>
      </c:barChart>
      <c:catAx>
        <c:axId val="430369408"/>
        <c:scaling>
          <c:orientation val="minMax"/>
        </c:scaling>
        <c:axPos val="b"/>
        <c:title>
          <c:tx>
            <c:rich>
              <a:bodyPr/>
              <a:lstStyle/>
              <a:p>
                <a:pPr>
                  <a:defRPr/>
                </a:pPr>
                <a:r>
                  <a:rPr lang="en-US"/>
                  <a:t>pI</a:t>
                </a:r>
              </a:p>
            </c:rich>
          </c:tx>
          <c:layout/>
        </c:title>
        <c:numFmt formatCode="0.0" sourceLinked="1"/>
        <c:tickLblPos val="nextTo"/>
        <c:crossAx val="553428096"/>
        <c:crosses val="autoZero"/>
        <c:auto val="1"/>
        <c:lblAlgn val="ctr"/>
        <c:lblOffset val="100"/>
      </c:catAx>
      <c:valAx>
        <c:axId val="553428096"/>
        <c:scaling>
          <c:orientation val="minMax"/>
          <c:max val="1"/>
        </c:scaling>
        <c:axPos val="l"/>
        <c:majorGridlines/>
        <c:title>
          <c:tx>
            <c:rich>
              <a:bodyPr rot="-5400000" vert="horz"/>
              <a:lstStyle/>
              <a:p>
                <a:pPr>
                  <a:defRPr/>
                </a:pPr>
                <a:r>
                  <a:rPr lang="en-US"/>
                  <a:t># Amino acids / peptide</a:t>
                </a:r>
              </a:p>
            </c:rich>
          </c:tx>
          <c:layout/>
        </c:title>
        <c:numFmt formatCode="0.0" sourceLinked="0"/>
        <c:tickLblPos val="nextTo"/>
        <c:crossAx val="430369408"/>
        <c:crosses val="autoZero"/>
        <c:crossBetween val="between"/>
        <c:minorUnit val="0.2"/>
      </c:valAx>
      <c:spPr>
        <a:solidFill>
          <a:schemeClr val="bg1"/>
        </a:solidFill>
      </c:spPr>
    </c:plotArea>
    <c:legend>
      <c:legendPos val="r"/>
      <c:layout>
        <c:manualLayout>
          <c:xMode val="edge"/>
          <c:yMode val="edge"/>
          <c:x val="0.65366963481980955"/>
          <c:y val="2.9162480196764887E-2"/>
          <c:w val="0.29505786122257666"/>
          <c:h val="8.1289715803498447E-2"/>
        </c:manualLayout>
      </c:layout>
    </c:legend>
    <c:plotVisOnly val="1"/>
  </c:chart>
  <c:spPr>
    <a:solidFill>
      <a:schemeClr val="bg1"/>
    </a:solidFill>
  </c:spPr>
  <c:txPr>
    <a:bodyPr/>
    <a:lstStyle/>
    <a:p>
      <a:pPr>
        <a:defRPr b="1" i="0" baseline="0">
          <a:latin typeface="Arial"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9"/>
          <c:order val="8"/>
          <c:tx>
            <c:strRef>
              <c:f>Sheet1!$B$1</c:f>
              <c:strCache>
                <c:ptCount val="1"/>
                <c:pt idx="0">
                  <c:v>pre-OGE</c:v>
                </c:pt>
              </c:strCache>
            </c:strRef>
          </c:tx>
          <c:dPt>
            <c:idx val="0"/>
            <c:spPr>
              <a:solidFill>
                <a:srgbClr val="9900FF"/>
              </a:solidFill>
              <a:ln>
                <a:solidFill>
                  <a:prstClr val="black">
                    <a:lumMod val="50000"/>
                    <a:lumOff val="50000"/>
                  </a:prstClr>
                </a:solidFill>
              </a:ln>
            </c:spPr>
          </c:dPt>
          <c:dPt>
            <c:idx val="1"/>
            <c:spPr>
              <a:solidFill>
                <a:schemeClr val="accent6"/>
              </a:solidFill>
              <a:ln>
                <a:solidFill>
                  <a:prstClr val="black">
                    <a:lumMod val="50000"/>
                    <a:lumOff val="50000"/>
                  </a:prstClr>
                </a:solidFill>
              </a:ln>
            </c:spPr>
          </c:dPt>
          <c:dPt>
            <c:idx val="2"/>
            <c:spPr>
              <a:solidFill>
                <a:schemeClr val="bg1">
                  <a:lumMod val="75000"/>
                </a:schemeClr>
              </a:solidFill>
              <a:ln>
                <a:solidFill>
                  <a:schemeClr val="tx1">
                    <a:lumMod val="50000"/>
                    <a:lumOff val="50000"/>
                  </a:schemeClr>
                </a:solidFill>
              </a:ln>
            </c:spPr>
          </c:dPt>
          <c:dLbls>
            <c:dLbl>
              <c:idx val="0"/>
              <c:layout/>
              <c:spPr/>
              <c:txPr>
                <a:bodyPr/>
                <a:lstStyle/>
                <a:p>
                  <a:pPr>
                    <a:defRPr b="1">
                      <a:solidFill>
                        <a:schemeClr val="bg1"/>
                      </a:solidFill>
                    </a:defRPr>
                  </a:pPr>
                  <a:endParaRPr lang="en-US"/>
                </a:p>
              </c:txPr>
              <c:dLblPos val="bestFit"/>
              <c:showPercent val="1"/>
            </c:dLbl>
            <c:dLbl>
              <c:idx val="1"/>
              <c:layout>
                <c:manualLayout>
                  <c:x val="1.113276465441828E-2"/>
                  <c:y val="-8.2821027972191546E-4"/>
                </c:manualLayout>
              </c:layout>
              <c:spPr/>
              <c:txPr>
                <a:bodyPr/>
                <a:lstStyle/>
                <a:p>
                  <a:pPr>
                    <a:defRPr b="1"/>
                  </a:pPr>
                  <a:endParaRPr lang="en-US"/>
                </a:p>
              </c:txPr>
              <c:dLblPos val="bestFit"/>
              <c:showPercent val="1"/>
              <c:separator>
</c:separator>
            </c:dLbl>
            <c:dLblPos val="bestFit"/>
            <c:showPercent val="1"/>
            <c:separator>
</c:separator>
            <c:showLeaderLines val="1"/>
          </c:dLbls>
          <c:cat>
            <c:strRef>
              <c:f>Sheet1!$A$11:$A$13</c:f>
              <c:strCache>
                <c:ptCount val="3"/>
                <c:pt idx="0">
                  <c:v>Core Matrisome</c:v>
                </c:pt>
                <c:pt idx="1">
                  <c:v>Matrisome-associated Proteins</c:v>
                </c:pt>
                <c:pt idx="2">
                  <c:v>Other</c:v>
                </c:pt>
              </c:strCache>
            </c:strRef>
          </c:cat>
          <c:val>
            <c:numRef>
              <c:f>Sheet1!$L$11:$L$13</c:f>
              <c:numCache>
                <c:formatCode>0.00E+00</c:formatCode>
                <c:ptCount val="3"/>
                <c:pt idx="0">
                  <c:v>60335210000</c:v>
                </c:pt>
                <c:pt idx="1">
                  <c:v>889780000</c:v>
                </c:pt>
                <c:pt idx="2">
                  <c:v>19865470000</c:v>
                </c:pt>
              </c:numCache>
            </c:numRef>
          </c:val>
        </c:ser>
        <c:ser>
          <c:idx val="7"/>
          <c:order val="7"/>
          <c:cat>
            <c:strRef>
              <c:f>Sheet1!$A$11:$A$13</c:f>
              <c:strCache>
                <c:ptCount val="3"/>
                <c:pt idx="0">
                  <c:v>Core Matrisome</c:v>
                </c:pt>
                <c:pt idx="1">
                  <c:v>Matrisome-associated Proteins</c:v>
                </c:pt>
                <c:pt idx="2">
                  <c:v>Other</c:v>
                </c:pt>
              </c:strCache>
            </c:strRef>
          </c:cat>
          <c:val>
            <c:numRef>
              <c:f>Sheet1!$I$11:$I$13</c:f>
            </c:numRef>
          </c:val>
        </c:ser>
        <c:ser>
          <c:idx val="6"/>
          <c:order val="6"/>
          <c:cat>
            <c:strRef>
              <c:f>Sheet1!$A$11:$A$13</c:f>
              <c:strCache>
                <c:ptCount val="3"/>
                <c:pt idx="0">
                  <c:v>Core Matrisome</c:v>
                </c:pt>
                <c:pt idx="1">
                  <c:v>Matrisome-associated Proteins</c:v>
                </c:pt>
                <c:pt idx="2">
                  <c:v>Other</c:v>
                </c:pt>
              </c:strCache>
            </c:strRef>
          </c:cat>
          <c:val>
            <c:numRef>
              <c:f>Sheet1!$H$11:$H$13</c:f>
            </c:numRef>
          </c:val>
        </c:ser>
        <c:ser>
          <c:idx val="5"/>
          <c:order val="5"/>
          <c:cat>
            <c:strRef>
              <c:f>Sheet1!$A$11:$A$13</c:f>
              <c:strCache>
                <c:ptCount val="3"/>
                <c:pt idx="0">
                  <c:v>Core Matrisome</c:v>
                </c:pt>
                <c:pt idx="1">
                  <c:v>Matrisome-associated Proteins</c:v>
                </c:pt>
                <c:pt idx="2">
                  <c:v>Other</c:v>
                </c:pt>
              </c:strCache>
            </c:strRef>
          </c:cat>
          <c:val>
            <c:numRef>
              <c:f>Sheet1!$G$11:$G$13</c:f>
            </c:numRef>
          </c:val>
        </c:ser>
        <c:ser>
          <c:idx val="4"/>
          <c:order val="4"/>
          <c:cat>
            <c:strRef>
              <c:f>Sheet1!$A$11:$A$13</c:f>
              <c:strCache>
                <c:ptCount val="3"/>
                <c:pt idx="0">
                  <c:v>Core Matrisome</c:v>
                </c:pt>
                <c:pt idx="1">
                  <c:v>Matrisome-associated Proteins</c:v>
                </c:pt>
                <c:pt idx="2">
                  <c:v>Other</c:v>
                </c:pt>
              </c:strCache>
            </c:strRef>
          </c:cat>
          <c:val>
            <c:numRef>
              <c:f>Sheet1!$F$11:$F$13</c:f>
            </c:numRef>
          </c:val>
        </c:ser>
        <c:ser>
          <c:idx val="3"/>
          <c:order val="3"/>
          <c:cat>
            <c:strRef>
              <c:f>Sheet1!$A$11:$A$13</c:f>
              <c:strCache>
                <c:ptCount val="3"/>
                <c:pt idx="0">
                  <c:v>Core Matrisome</c:v>
                </c:pt>
                <c:pt idx="1">
                  <c:v>Matrisome-associated Proteins</c:v>
                </c:pt>
                <c:pt idx="2">
                  <c:v>Other</c:v>
                </c:pt>
              </c:strCache>
            </c:strRef>
          </c:cat>
          <c:val>
            <c:numRef>
              <c:f>Sheet1!$E$11:$E$13</c:f>
            </c:numRef>
          </c:val>
        </c:ser>
        <c:ser>
          <c:idx val="2"/>
          <c:order val="2"/>
          <c:cat>
            <c:strRef>
              <c:f>Sheet1!$A$11:$A$13</c:f>
              <c:strCache>
                <c:ptCount val="3"/>
                <c:pt idx="0">
                  <c:v>Core Matrisome</c:v>
                </c:pt>
                <c:pt idx="1">
                  <c:v>Matrisome-associated Proteins</c:v>
                </c:pt>
                <c:pt idx="2">
                  <c:v>Other</c:v>
                </c:pt>
              </c:strCache>
            </c:strRef>
          </c:cat>
          <c:val>
            <c:numRef>
              <c:f>Sheet1!$D$11:$D$13</c:f>
            </c:numRef>
          </c:val>
        </c:ser>
        <c:ser>
          <c:idx val="1"/>
          <c:order val="1"/>
          <c:cat>
            <c:strRef>
              <c:f>Sheet1!$A$11:$A$13</c:f>
              <c:strCache>
                <c:ptCount val="3"/>
                <c:pt idx="0">
                  <c:v>Core Matrisome</c:v>
                </c:pt>
                <c:pt idx="1">
                  <c:v>Matrisome-associated Proteins</c:v>
                </c:pt>
                <c:pt idx="2">
                  <c:v>Other</c:v>
                </c:pt>
              </c:strCache>
            </c:strRef>
          </c:cat>
          <c:val>
            <c:numRef>
              <c:f>Sheet1!$C$11:$C$13</c:f>
            </c:numRef>
          </c:val>
        </c:ser>
        <c:ser>
          <c:idx val="0"/>
          <c:order val="0"/>
          <c:cat>
            <c:strRef>
              <c:f>Sheet1!$A$11:$A$13</c:f>
              <c:strCache>
                <c:ptCount val="3"/>
                <c:pt idx="0">
                  <c:v>Core Matrisome</c:v>
                </c:pt>
                <c:pt idx="1">
                  <c:v>Matrisome-associated Proteins</c:v>
                </c:pt>
                <c:pt idx="2">
                  <c:v>Other</c:v>
                </c:pt>
              </c:strCache>
            </c:strRef>
          </c:cat>
          <c:val>
            <c:numRef>
              <c:f>Sheet1!$B$11:$B$13</c:f>
            </c:numRef>
          </c:val>
        </c:ser>
        <c:dLbls/>
        <c:firstSliceAng val="0"/>
      </c:pieChart>
    </c:plotArea>
    <c:plotVisOnly val="1"/>
    <c:dispBlanksAs val="zero"/>
  </c:chart>
  <c:txPr>
    <a:bodyPr/>
    <a:lstStyle/>
    <a:p>
      <a:pPr>
        <a:defRPr sz="14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9"/>
          <c:order val="8"/>
          <c:tx>
            <c:strRef>
              <c:f>Sheet1!$B$1</c:f>
              <c:strCache>
                <c:ptCount val="1"/>
                <c:pt idx="0">
                  <c:v>pre-OGE</c:v>
                </c:pt>
              </c:strCache>
            </c:strRef>
          </c:tx>
          <c:dPt>
            <c:idx val="0"/>
            <c:spPr>
              <a:solidFill>
                <a:srgbClr val="9900FF"/>
              </a:solidFill>
              <a:ln>
                <a:solidFill>
                  <a:prstClr val="black">
                    <a:lumMod val="50000"/>
                    <a:lumOff val="50000"/>
                  </a:prstClr>
                </a:solidFill>
              </a:ln>
            </c:spPr>
          </c:dPt>
          <c:dPt>
            <c:idx val="1"/>
            <c:spPr>
              <a:solidFill>
                <a:schemeClr val="accent6"/>
              </a:solidFill>
              <a:ln>
                <a:solidFill>
                  <a:prstClr val="black">
                    <a:lumMod val="50000"/>
                    <a:lumOff val="50000"/>
                  </a:prstClr>
                </a:solidFill>
              </a:ln>
            </c:spPr>
          </c:dPt>
          <c:dPt>
            <c:idx val="2"/>
            <c:spPr>
              <a:solidFill>
                <a:schemeClr val="bg1">
                  <a:lumMod val="75000"/>
                </a:schemeClr>
              </a:solidFill>
              <a:ln>
                <a:solidFill>
                  <a:schemeClr val="tx1">
                    <a:lumMod val="50000"/>
                    <a:lumOff val="50000"/>
                  </a:schemeClr>
                </a:solidFill>
              </a:ln>
            </c:spPr>
          </c:dPt>
          <c:dLbls>
            <c:dLbl>
              <c:idx val="0"/>
              <c:spPr/>
              <c:txPr>
                <a:bodyPr/>
                <a:lstStyle/>
                <a:p>
                  <a:pPr>
                    <a:defRPr b="1">
                      <a:solidFill>
                        <a:schemeClr val="bg1"/>
                      </a:solidFill>
                    </a:defRPr>
                  </a:pPr>
                  <a:endParaRPr lang="en-US"/>
                </a:p>
              </c:txPr>
            </c:dLbl>
            <c:dLblPos val="bestFit"/>
            <c:showVal val="1"/>
            <c:showLeaderLines val="1"/>
          </c:dLbls>
          <c:cat>
            <c:strRef>
              <c:f>Sheet1!$A$11:$A$13</c:f>
              <c:strCache>
                <c:ptCount val="3"/>
                <c:pt idx="0">
                  <c:v>Core Matrisome</c:v>
                </c:pt>
                <c:pt idx="1">
                  <c:v>Matrisome-associated Proteins</c:v>
                </c:pt>
                <c:pt idx="2">
                  <c:v>Other</c:v>
                </c:pt>
              </c:strCache>
            </c:strRef>
          </c:cat>
          <c:val>
            <c:numRef>
              <c:f>Sheet1!$M$11:$M$13</c:f>
              <c:numCache>
                <c:formatCode>General</c:formatCode>
                <c:ptCount val="3"/>
                <c:pt idx="0">
                  <c:v>1318</c:v>
                </c:pt>
                <c:pt idx="1">
                  <c:v>46</c:v>
                </c:pt>
                <c:pt idx="2">
                  <c:v>1001</c:v>
                </c:pt>
              </c:numCache>
            </c:numRef>
          </c:val>
        </c:ser>
        <c:ser>
          <c:idx val="7"/>
          <c:order val="7"/>
          <c:cat>
            <c:strRef>
              <c:f>Sheet1!$A$11:$A$13</c:f>
              <c:strCache>
                <c:ptCount val="3"/>
                <c:pt idx="0">
                  <c:v>Core Matrisome</c:v>
                </c:pt>
                <c:pt idx="1">
                  <c:v>Matrisome-associated Proteins</c:v>
                </c:pt>
                <c:pt idx="2">
                  <c:v>Other</c:v>
                </c:pt>
              </c:strCache>
            </c:strRef>
          </c:cat>
          <c:val>
            <c:numRef>
              <c:f>Sheet1!$I$11:$I$13</c:f>
            </c:numRef>
          </c:val>
        </c:ser>
        <c:ser>
          <c:idx val="6"/>
          <c:order val="6"/>
          <c:cat>
            <c:strRef>
              <c:f>Sheet1!$A$11:$A$13</c:f>
              <c:strCache>
                <c:ptCount val="3"/>
                <c:pt idx="0">
                  <c:v>Core Matrisome</c:v>
                </c:pt>
                <c:pt idx="1">
                  <c:v>Matrisome-associated Proteins</c:v>
                </c:pt>
                <c:pt idx="2">
                  <c:v>Other</c:v>
                </c:pt>
              </c:strCache>
            </c:strRef>
          </c:cat>
          <c:val>
            <c:numRef>
              <c:f>Sheet1!$H$11:$H$13</c:f>
            </c:numRef>
          </c:val>
        </c:ser>
        <c:ser>
          <c:idx val="5"/>
          <c:order val="5"/>
          <c:cat>
            <c:strRef>
              <c:f>Sheet1!$A$11:$A$13</c:f>
              <c:strCache>
                <c:ptCount val="3"/>
                <c:pt idx="0">
                  <c:v>Core Matrisome</c:v>
                </c:pt>
                <c:pt idx="1">
                  <c:v>Matrisome-associated Proteins</c:v>
                </c:pt>
                <c:pt idx="2">
                  <c:v>Other</c:v>
                </c:pt>
              </c:strCache>
            </c:strRef>
          </c:cat>
          <c:val>
            <c:numRef>
              <c:f>Sheet1!$G$11:$G$13</c:f>
            </c:numRef>
          </c:val>
        </c:ser>
        <c:ser>
          <c:idx val="4"/>
          <c:order val="4"/>
          <c:cat>
            <c:strRef>
              <c:f>Sheet1!$A$11:$A$13</c:f>
              <c:strCache>
                <c:ptCount val="3"/>
                <c:pt idx="0">
                  <c:v>Core Matrisome</c:v>
                </c:pt>
                <c:pt idx="1">
                  <c:v>Matrisome-associated Proteins</c:v>
                </c:pt>
                <c:pt idx="2">
                  <c:v>Other</c:v>
                </c:pt>
              </c:strCache>
            </c:strRef>
          </c:cat>
          <c:val>
            <c:numRef>
              <c:f>Sheet1!$F$11:$F$13</c:f>
            </c:numRef>
          </c:val>
        </c:ser>
        <c:ser>
          <c:idx val="3"/>
          <c:order val="3"/>
          <c:cat>
            <c:strRef>
              <c:f>Sheet1!$A$11:$A$13</c:f>
              <c:strCache>
                <c:ptCount val="3"/>
                <c:pt idx="0">
                  <c:v>Core Matrisome</c:v>
                </c:pt>
                <c:pt idx="1">
                  <c:v>Matrisome-associated Proteins</c:v>
                </c:pt>
                <c:pt idx="2">
                  <c:v>Other</c:v>
                </c:pt>
              </c:strCache>
            </c:strRef>
          </c:cat>
          <c:val>
            <c:numRef>
              <c:f>Sheet1!$E$11:$E$13</c:f>
            </c:numRef>
          </c:val>
        </c:ser>
        <c:ser>
          <c:idx val="2"/>
          <c:order val="2"/>
          <c:cat>
            <c:strRef>
              <c:f>Sheet1!$A$11:$A$13</c:f>
              <c:strCache>
                <c:ptCount val="3"/>
                <c:pt idx="0">
                  <c:v>Core Matrisome</c:v>
                </c:pt>
                <c:pt idx="1">
                  <c:v>Matrisome-associated Proteins</c:v>
                </c:pt>
                <c:pt idx="2">
                  <c:v>Other</c:v>
                </c:pt>
              </c:strCache>
            </c:strRef>
          </c:cat>
          <c:val>
            <c:numRef>
              <c:f>Sheet1!$D$11:$D$13</c:f>
            </c:numRef>
          </c:val>
        </c:ser>
        <c:ser>
          <c:idx val="1"/>
          <c:order val="1"/>
          <c:cat>
            <c:strRef>
              <c:f>Sheet1!$A$11:$A$13</c:f>
              <c:strCache>
                <c:ptCount val="3"/>
                <c:pt idx="0">
                  <c:v>Core Matrisome</c:v>
                </c:pt>
                <c:pt idx="1">
                  <c:v>Matrisome-associated Proteins</c:v>
                </c:pt>
                <c:pt idx="2">
                  <c:v>Other</c:v>
                </c:pt>
              </c:strCache>
            </c:strRef>
          </c:cat>
          <c:val>
            <c:numRef>
              <c:f>Sheet1!$C$11:$C$13</c:f>
            </c:numRef>
          </c:val>
        </c:ser>
        <c:ser>
          <c:idx val="0"/>
          <c:order val="0"/>
          <c:cat>
            <c:strRef>
              <c:f>Sheet1!$A$11:$A$13</c:f>
              <c:strCache>
                <c:ptCount val="3"/>
                <c:pt idx="0">
                  <c:v>Core Matrisome</c:v>
                </c:pt>
                <c:pt idx="1">
                  <c:v>Matrisome-associated Proteins</c:v>
                </c:pt>
                <c:pt idx="2">
                  <c:v>Other</c:v>
                </c:pt>
              </c:strCache>
            </c:strRef>
          </c:cat>
          <c:val>
            <c:numRef>
              <c:f>Sheet1!$B$11:$B$13</c:f>
            </c:numRef>
          </c:val>
        </c:ser>
        <c:dLbls/>
        <c:firstSliceAng val="0"/>
      </c:pieChart>
    </c:plotArea>
    <c:plotVisOnly val="1"/>
    <c:dispBlanksAs val="zero"/>
  </c:chart>
  <c:txPr>
    <a:bodyPr/>
    <a:lstStyle/>
    <a:p>
      <a:pPr>
        <a:defRPr sz="14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9"/>
          <c:order val="8"/>
          <c:tx>
            <c:strRef>
              <c:f>Sheet1!$B$1</c:f>
              <c:strCache>
                <c:ptCount val="1"/>
                <c:pt idx="0">
                  <c:v>pre-OGE</c:v>
                </c:pt>
              </c:strCache>
            </c:strRef>
          </c:tx>
          <c:dPt>
            <c:idx val="0"/>
            <c:spPr>
              <a:solidFill>
                <a:srgbClr val="9900FF"/>
              </a:solidFill>
              <a:ln>
                <a:solidFill>
                  <a:prstClr val="black">
                    <a:lumMod val="50000"/>
                    <a:lumOff val="50000"/>
                  </a:prstClr>
                </a:solidFill>
              </a:ln>
            </c:spPr>
          </c:dPt>
          <c:dPt>
            <c:idx val="1"/>
            <c:spPr>
              <a:solidFill>
                <a:schemeClr val="accent6"/>
              </a:solidFill>
              <a:ln>
                <a:solidFill>
                  <a:prstClr val="black">
                    <a:lumMod val="50000"/>
                    <a:lumOff val="50000"/>
                  </a:prstClr>
                </a:solidFill>
              </a:ln>
            </c:spPr>
          </c:dPt>
          <c:dPt>
            <c:idx val="2"/>
            <c:spPr>
              <a:solidFill>
                <a:schemeClr val="bg1">
                  <a:lumMod val="75000"/>
                </a:schemeClr>
              </a:solidFill>
              <a:ln>
                <a:solidFill>
                  <a:schemeClr val="tx1">
                    <a:lumMod val="50000"/>
                    <a:lumOff val="50000"/>
                  </a:schemeClr>
                </a:solidFill>
              </a:ln>
            </c:spPr>
          </c:dPt>
          <c:dLbls>
            <c:dLbl>
              <c:idx val="0"/>
              <c:spPr/>
              <c:txPr>
                <a:bodyPr/>
                <a:lstStyle/>
                <a:p>
                  <a:pPr>
                    <a:defRPr b="1">
                      <a:solidFill>
                        <a:schemeClr val="bg1"/>
                      </a:solidFill>
                    </a:defRPr>
                  </a:pPr>
                  <a:endParaRPr lang="en-US"/>
                </a:p>
              </c:txPr>
            </c:dLbl>
            <c:dLbl>
              <c:idx val="1"/>
              <c:spPr/>
              <c:txPr>
                <a:bodyPr/>
                <a:lstStyle/>
                <a:p>
                  <a:pPr>
                    <a:defRPr b="1"/>
                  </a:pPr>
                  <a:endParaRPr lang="en-US"/>
                </a:p>
              </c:txPr>
            </c:dLbl>
            <c:dLblPos val="bestFit"/>
            <c:showVal val="1"/>
            <c:showLeaderLines val="1"/>
          </c:dLbls>
          <c:cat>
            <c:strRef>
              <c:f>Sheet1!$A$11:$A$13</c:f>
              <c:strCache>
                <c:ptCount val="3"/>
                <c:pt idx="0">
                  <c:v>Core Matrisome</c:v>
                </c:pt>
                <c:pt idx="1">
                  <c:v>Matrisome-associated Proteins</c:v>
                </c:pt>
                <c:pt idx="2">
                  <c:v>Other</c:v>
                </c:pt>
              </c:strCache>
            </c:strRef>
          </c:cat>
          <c:val>
            <c:numRef>
              <c:f>Sheet1!$J$11:$J$13</c:f>
              <c:numCache>
                <c:formatCode>General</c:formatCode>
                <c:ptCount val="3"/>
                <c:pt idx="0">
                  <c:v>50</c:v>
                </c:pt>
                <c:pt idx="1">
                  <c:v>5</c:v>
                </c:pt>
                <c:pt idx="2">
                  <c:v>131</c:v>
                </c:pt>
              </c:numCache>
            </c:numRef>
          </c:val>
        </c:ser>
        <c:ser>
          <c:idx val="7"/>
          <c:order val="7"/>
          <c:cat>
            <c:strRef>
              <c:f>Sheet1!$A$11:$A$13</c:f>
              <c:strCache>
                <c:ptCount val="3"/>
                <c:pt idx="0">
                  <c:v>Core Matrisome</c:v>
                </c:pt>
                <c:pt idx="1">
                  <c:v>Matrisome-associated Proteins</c:v>
                </c:pt>
                <c:pt idx="2">
                  <c:v>Other</c:v>
                </c:pt>
              </c:strCache>
            </c:strRef>
          </c:cat>
          <c:val>
            <c:numRef>
              <c:f>Sheet1!$I$11:$I$13</c:f>
            </c:numRef>
          </c:val>
        </c:ser>
        <c:ser>
          <c:idx val="6"/>
          <c:order val="6"/>
          <c:cat>
            <c:strRef>
              <c:f>Sheet1!$A$11:$A$13</c:f>
              <c:strCache>
                <c:ptCount val="3"/>
                <c:pt idx="0">
                  <c:v>Core Matrisome</c:v>
                </c:pt>
                <c:pt idx="1">
                  <c:v>Matrisome-associated Proteins</c:v>
                </c:pt>
                <c:pt idx="2">
                  <c:v>Other</c:v>
                </c:pt>
              </c:strCache>
            </c:strRef>
          </c:cat>
          <c:val>
            <c:numRef>
              <c:f>Sheet1!$H$11:$H$13</c:f>
            </c:numRef>
          </c:val>
        </c:ser>
        <c:ser>
          <c:idx val="5"/>
          <c:order val="5"/>
          <c:cat>
            <c:strRef>
              <c:f>Sheet1!$A$11:$A$13</c:f>
              <c:strCache>
                <c:ptCount val="3"/>
                <c:pt idx="0">
                  <c:v>Core Matrisome</c:v>
                </c:pt>
                <c:pt idx="1">
                  <c:v>Matrisome-associated Proteins</c:v>
                </c:pt>
                <c:pt idx="2">
                  <c:v>Other</c:v>
                </c:pt>
              </c:strCache>
            </c:strRef>
          </c:cat>
          <c:val>
            <c:numRef>
              <c:f>Sheet1!$G$11:$G$13</c:f>
            </c:numRef>
          </c:val>
        </c:ser>
        <c:ser>
          <c:idx val="4"/>
          <c:order val="4"/>
          <c:cat>
            <c:strRef>
              <c:f>Sheet1!$A$11:$A$13</c:f>
              <c:strCache>
                <c:ptCount val="3"/>
                <c:pt idx="0">
                  <c:v>Core Matrisome</c:v>
                </c:pt>
                <c:pt idx="1">
                  <c:v>Matrisome-associated Proteins</c:v>
                </c:pt>
                <c:pt idx="2">
                  <c:v>Other</c:v>
                </c:pt>
              </c:strCache>
            </c:strRef>
          </c:cat>
          <c:val>
            <c:numRef>
              <c:f>Sheet1!$F$11:$F$13</c:f>
            </c:numRef>
          </c:val>
        </c:ser>
        <c:ser>
          <c:idx val="3"/>
          <c:order val="3"/>
          <c:cat>
            <c:strRef>
              <c:f>Sheet1!$A$11:$A$13</c:f>
              <c:strCache>
                <c:ptCount val="3"/>
                <c:pt idx="0">
                  <c:v>Core Matrisome</c:v>
                </c:pt>
                <c:pt idx="1">
                  <c:v>Matrisome-associated Proteins</c:v>
                </c:pt>
                <c:pt idx="2">
                  <c:v>Other</c:v>
                </c:pt>
              </c:strCache>
            </c:strRef>
          </c:cat>
          <c:val>
            <c:numRef>
              <c:f>Sheet1!$E$11:$E$13</c:f>
            </c:numRef>
          </c:val>
        </c:ser>
        <c:ser>
          <c:idx val="2"/>
          <c:order val="2"/>
          <c:cat>
            <c:strRef>
              <c:f>Sheet1!$A$11:$A$13</c:f>
              <c:strCache>
                <c:ptCount val="3"/>
                <c:pt idx="0">
                  <c:v>Core Matrisome</c:v>
                </c:pt>
                <c:pt idx="1">
                  <c:v>Matrisome-associated Proteins</c:v>
                </c:pt>
                <c:pt idx="2">
                  <c:v>Other</c:v>
                </c:pt>
              </c:strCache>
            </c:strRef>
          </c:cat>
          <c:val>
            <c:numRef>
              <c:f>Sheet1!$D$11:$D$13</c:f>
            </c:numRef>
          </c:val>
        </c:ser>
        <c:ser>
          <c:idx val="1"/>
          <c:order val="1"/>
          <c:cat>
            <c:strRef>
              <c:f>Sheet1!$A$11:$A$13</c:f>
              <c:strCache>
                <c:ptCount val="3"/>
                <c:pt idx="0">
                  <c:v>Core Matrisome</c:v>
                </c:pt>
                <c:pt idx="1">
                  <c:v>Matrisome-associated Proteins</c:v>
                </c:pt>
                <c:pt idx="2">
                  <c:v>Other</c:v>
                </c:pt>
              </c:strCache>
            </c:strRef>
          </c:cat>
          <c:val>
            <c:numRef>
              <c:f>Sheet1!$C$11:$C$13</c:f>
            </c:numRef>
          </c:val>
        </c:ser>
        <c:ser>
          <c:idx val="0"/>
          <c:order val="0"/>
          <c:cat>
            <c:strRef>
              <c:f>Sheet1!$A$11:$A$13</c:f>
              <c:strCache>
                <c:ptCount val="3"/>
                <c:pt idx="0">
                  <c:v>Core Matrisome</c:v>
                </c:pt>
                <c:pt idx="1">
                  <c:v>Matrisome-associated Proteins</c:v>
                </c:pt>
                <c:pt idx="2">
                  <c:v>Other</c:v>
                </c:pt>
              </c:strCache>
            </c:strRef>
          </c:cat>
          <c:val>
            <c:numRef>
              <c:f>Sheet1!$B$11:$B$13</c:f>
            </c:numRef>
          </c:val>
        </c:ser>
        <c:dLbls/>
        <c:firstSliceAng val="0"/>
      </c:pieChart>
    </c:plotArea>
    <c:plotVisOnly val="1"/>
    <c:dispBlanksAs val="zero"/>
  </c:chart>
  <c:txPr>
    <a:bodyPr/>
    <a:lstStyle/>
    <a:p>
      <a:pPr>
        <a:defRPr sz="14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9"/>
          <c:order val="8"/>
          <c:tx>
            <c:strRef>
              <c:f>Sheet1!$B$1</c:f>
              <c:strCache>
                <c:ptCount val="1"/>
                <c:pt idx="0">
                  <c:v>pre-OGE</c:v>
                </c:pt>
              </c:strCache>
            </c:strRef>
          </c:tx>
          <c:dPt>
            <c:idx val="0"/>
            <c:spPr>
              <a:solidFill>
                <a:srgbClr val="9900FF"/>
              </a:solidFill>
              <a:ln>
                <a:solidFill>
                  <a:prstClr val="black">
                    <a:lumMod val="50000"/>
                    <a:lumOff val="50000"/>
                  </a:prstClr>
                </a:solidFill>
              </a:ln>
            </c:spPr>
          </c:dPt>
          <c:dPt>
            <c:idx val="1"/>
            <c:spPr>
              <a:solidFill>
                <a:schemeClr val="accent6"/>
              </a:solidFill>
              <a:ln>
                <a:solidFill>
                  <a:prstClr val="black">
                    <a:lumMod val="50000"/>
                    <a:lumOff val="50000"/>
                  </a:prstClr>
                </a:solidFill>
              </a:ln>
            </c:spPr>
          </c:dPt>
          <c:dPt>
            <c:idx val="2"/>
            <c:spPr>
              <a:solidFill>
                <a:schemeClr val="bg1">
                  <a:lumMod val="75000"/>
                </a:schemeClr>
              </a:solidFill>
              <a:ln>
                <a:solidFill>
                  <a:schemeClr val="tx1">
                    <a:lumMod val="50000"/>
                    <a:lumOff val="50000"/>
                  </a:schemeClr>
                </a:solidFill>
              </a:ln>
            </c:spPr>
          </c:dPt>
          <c:dLbls>
            <c:dLbl>
              <c:idx val="0"/>
              <c:layout/>
              <c:spPr/>
              <c:txPr>
                <a:bodyPr/>
                <a:lstStyle/>
                <a:p>
                  <a:pPr>
                    <a:defRPr b="1">
                      <a:solidFill>
                        <a:schemeClr val="bg1"/>
                      </a:solidFill>
                    </a:defRPr>
                  </a:pPr>
                  <a:endParaRPr lang="en-US"/>
                </a:p>
              </c:txPr>
              <c:dLblPos val="bestFit"/>
              <c:showPercent val="1"/>
            </c:dLbl>
            <c:dLbl>
              <c:idx val="1"/>
              <c:layout/>
              <c:spPr/>
              <c:txPr>
                <a:bodyPr/>
                <a:lstStyle/>
                <a:p>
                  <a:pPr>
                    <a:defRPr b="1"/>
                  </a:pPr>
                  <a:endParaRPr lang="en-US"/>
                </a:p>
              </c:txPr>
              <c:dLblPos val="bestFit"/>
              <c:showPercent val="1"/>
            </c:dLbl>
            <c:dLblPos val="bestFit"/>
            <c:showPercent val="1"/>
            <c:separator>
</c:separator>
            <c:showLeaderLines val="1"/>
          </c:dLbls>
          <c:cat>
            <c:strRef>
              <c:f>Sheet1!$A$11:$A$13</c:f>
              <c:strCache>
                <c:ptCount val="3"/>
                <c:pt idx="0">
                  <c:v>Core Matrisome</c:v>
                </c:pt>
                <c:pt idx="1">
                  <c:v>Matrisome-associated Proteins</c:v>
                </c:pt>
                <c:pt idx="2">
                  <c:v>Other</c:v>
                </c:pt>
              </c:strCache>
            </c:strRef>
          </c:cat>
          <c:val>
            <c:numRef>
              <c:f>Sheet1!$L$24:$L$26</c:f>
              <c:numCache>
                <c:formatCode>General</c:formatCode>
                <c:ptCount val="3"/>
                <c:pt idx="0">
                  <c:v>612556180000</c:v>
                </c:pt>
                <c:pt idx="1">
                  <c:v>14301270000</c:v>
                </c:pt>
                <c:pt idx="2">
                  <c:v>252664498000</c:v>
                </c:pt>
              </c:numCache>
            </c:numRef>
          </c:val>
        </c:ser>
        <c:ser>
          <c:idx val="7"/>
          <c:order val="7"/>
          <c:cat>
            <c:strRef>
              <c:f>Sheet1!$A$11:$A$13</c:f>
              <c:strCache>
                <c:ptCount val="3"/>
                <c:pt idx="0">
                  <c:v>Core Matrisome</c:v>
                </c:pt>
                <c:pt idx="1">
                  <c:v>Matrisome-associated Proteins</c:v>
                </c:pt>
                <c:pt idx="2">
                  <c:v>Other</c:v>
                </c:pt>
              </c:strCache>
            </c:strRef>
          </c:cat>
          <c:val>
            <c:numRef>
              <c:f>Sheet1!$I$11:$I$13</c:f>
            </c:numRef>
          </c:val>
        </c:ser>
        <c:ser>
          <c:idx val="6"/>
          <c:order val="6"/>
          <c:cat>
            <c:strRef>
              <c:f>Sheet1!$A$11:$A$13</c:f>
              <c:strCache>
                <c:ptCount val="3"/>
                <c:pt idx="0">
                  <c:v>Core Matrisome</c:v>
                </c:pt>
                <c:pt idx="1">
                  <c:v>Matrisome-associated Proteins</c:v>
                </c:pt>
                <c:pt idx="2">
                  <c:v>Other</c:v>
                </c:pt>
              </c:strCache>
            </c:strRef>
          </c:cat>
          <c:val>
            <c:numRef>
              <c:f>Sheet1!$H$11:$H$13</c:f>
            </c:numRef>
          </c:val>
        </c:ser>
        <c:ser>
          <c:idx val="5"/>
          <c:order val="5"/>
          <c:cat>
            <c:strRef>
              <c:f>Sheet1!$A$11:$A$13</c:f>
              <c:strCache>
                <c:ptCount val="3"/>
                <c:pt idx="0">
                  <c:v>Core Matrisome</c:v>
                </c:pt>
                <c:pt idx="1">
                  <c:v>Matrisome-associated Proteins</c:v>
                </c:pt>
                <c:pt idx="2">
                  <c:v>Other</c:v>
                </c:pt>
              </c:strCache>
            </c:strRef>
          </c:cat>
          <c:val>
            <c:numRef>
              <c:f>Sheet1!$G$11:$G$13</c:f>
            </c:numRef>
          </c:val>
        </c:ser>
        <c:ser>
          <c:idx val="4"/>
          <c:order val="4"/>
          <c:cat>
            <c:strRef>
              <c:f>Sheet1!$A$11:$A$13</c:f>
              <c:strCache>
                <c:ptCount val="3"/>
                <c:pt idx="0">
                  <c:v>Core Matrisome</c:v>
                </c:pt>
                <c:pt idx="1">
                  <c:v>Matrisome-associated Proteins</c:v>
                </c:pt>
                <c:pt idx="2">
                  <c:v>Other</c:v>
                </c:pt>
              </c:strCache>
            </c:strRef>
          </c:cat>
          <c:val>
            <c:numRef>
              <c:f>Sheet1!$F$11:$F$13</c:f>
            </c:numRef>
          </c:val>
        </c:ser>
        <c:ser>
          <c:idx val="3"/>
          <c:order val="3"/>
          <c:cat>
            <c:strRef>
              <c:f>Sheet1!$A$11:$A$13</c:f>
              <c:strCache>
                <c:ptCount val="3"/>
                <c:pt idx="0">
                  <c:v>Core Matrisome</c:v>
                </c:pt>
                <c:pt idx="1">
                  <c:v>Matrisome-associated Proteins</c:v>
                </c:pt>
                <c:pt idx="2">
                  <c:v>Other</c:v>
                </c:pt>
              </c:strCache>
            </c:strRef>
          </c:cat>
          <c:val>
            <c:numRef>
              <c:f>Sheet1!$E$11:$E$13</c:f>
            </c:numRef>
          </c:val>
        </c:ser>
        <c:ser>
          <c:idx val="2"/>
          <c:order val="2"/>
          <c:cat>
            <c:strRef>
              <c:f>Sheet1!$A$11:$A$13</c:f>
              <c:strCache>
                <c:ptCount val="3"/>
                <c:pt idx="0">
                  <c:v>Core Matrisome</c:v>
                </c:pt>
                <c:pt idx="1">
                  <c:v>Matrisome-associated Proteins</c:v>
                </c:pt>
                <c:pt idx="2">
                  <c:v>Other</c:v>
                </c:pt>
              </c:strCache>
            </c:strRef>
          </c:cat>
          <c:val>
            <c:numRef>
              <c:f>Sheet1!$D$11:$D$13</c:f>
            </c:numRef>
          </c:val>
        </c:ser>
        <c:ser>
          <c:idx val="1"/>
          <c:order val="1"/>
          <c:cat>
            <c:strRef>
              <c:f>Sheet1!$A$11:$A$13</c:f>
              <c:strCache>
                <c:ptCount val="3"/>
                <c:pt idx="0">
                  <c:v>Core Matrisome</c:v>
                </c:pt>
                <c:pt idx="1">
                  <c:v>Matrisome-associated Proteins</c:v>
                </c:pt>
                <c:pt idx="2">
                  <c:v>Other</c:v>
                </c:pt>
              </c:strCache>
            </c:strRef>
          </c:cat>
          <c:val>
            <c:numRef>
              <c:f>Sheet1!$C$11:$C$13</c:f>
            </c:numRef>
          </c:val>
        </c:ser>
        <c:ser>
          <c:idx val="0"/>
          <c:order val="0"/>
          <c:cat>
            <c:strRef>
              <c:f>Sheet1!$A$11:$A$13</c:f>
              <c:strCache>
                <c:ptCount val="3"/>
                <c:pt idx="0">
                  <c:v>Core Matrisome</c:v>
                </c:pt>
                <c:pt idx="1">
                  <c:v>Matrisome-associated Proteins</c:v>
                </c:pt>
                <c:pt idx="2">
                  <c:v>Other</c:v>
                </c:pt>
              </c:strCache>
            </c:strRef>
          </c:cat>
          <c:val>
            <c:numRef>
              <c:f>Sheet1!$B$11:$B$13</c:f>
            </c:numRef>
          </c:val>
        </c:ser>
        <c:dLbls/>
        <c:firstSliceAng val="0"/>
      </c:pieChart>
    </c:plotArea>
    <c:plotVisOnly val="1"/>
    <c:dispBlanksAs val="zero"/>
  </c:chart>
  <c:txPr>
    <a:bodyPr/>
    <a:lstStyle/>
    <a:p>
      <a:pPr>
        <a:defRPr sz="14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9"/>
          <c:order val="8"/>
          <c:tx>
            <c:strRef>
              <c:f>Sheet1!$B$1</c:f>
              <c:strCache>
                <c:ptCount val="1"/>
                <c:pt idx="0">
                  <c:v>pre-OGE</c:v>
                </c:pt>
              </c:strCache>
            </c:strRef>
          </c:tx>
          <c:dPt>
            <c:idx val="0"/>
            <c:spPr>
              <a:solidFill>
                <a:srgbClr val="9900FF"/>
              </a:solidFill>
              <a:ln>
                <a:solidFill>
                  <a:prstClr val="black">
                    <a:lumMod val="50000"/>
                    <a:lumOff val="50000"/>
                  </a:prstClr>
                </a:solidFill>
              </a:ln>
            </c:spPr>
          </c:dPt>
          <c:dPt>
            <c:idx val="1"/>
            <c:spPr>
              <a:solidFill>
                <a:schemeClr val="accent6"/>
              </a:solidFill>
              <a:ln>
                <a:solidFill>
                  <a:prstClr val="black">
                    <a:lumMod val="50000"/>
                    <a:lumOff val="50000"/>
                  </a:prstClr>
                </a:solidFill>
              </a:ln>
            </c:spPr>
          </c:dPt>
          <c:dPt>
            <c:idx val="2"/>
            <c:spPr>
              <a:solidFill>
                <a:schemeClr val="bg1">
                  <a:lumMod val="75000"/>
                </a:schemeClr>
              </a:solidFill>
              <a:ln>
                <a:solidFill>
                  <a:schemeClr val="tx1">
                    <a:lumMod val="50000"/>
                    <a:lumOff val="50000"/>
                  </a:schemeClr>
                </a:solidFill>
              </a:ln>
            </c:spPr>
          </c:dPt>
          <c:dLbls>
            <c:dLbl>
              <c:idx val="0"/>
              <c:spPr/>
              <c:txPr>
                <a:bodyPr/>
                <a:lstStyle/>
                <a:p>
                  <a:pPr>
                    <a:defRPr sz="1400" b="1">
                      <a:solidFill>
                        <a:schemeClr val="bg1"/>
                      </a:solidFill>
                    </a:defRPr>
                  </a:pPr>
                  <a:endParaRPr lang="en-US"/>
                </a:p>
              </c:txPr>
            </c:dLbl>
            <c:dLbl>
              <c:idx val="1"/>
              <c:layout>
                <c:manualLayout>
                  <c:x val="-0.10427029954589009"/>
                  <c:y val="-1.6904136982877141E-2"/>
                </c:manualLayout>
              </c:layout>
              <c:dLblPos val="bestFit"/>
              <c:showVal val="1"/>
            </c:dLbl>
            <c:dLbl>
              <c:idx val="2"/>
              <c:spPr/>
              <c:txPr>
                <a:bodyPr/>
                <a:lstStyle/>
                <a:p>
                  <a:pPr>
                    <a:defRPr sz="1400" b="0"/>
                  </a:pPr>
                  <a:endParaRPr lang="en-US"/>
                </a:p>
              </c:txPr>
            </c:dLbl>
            <c:txPr>
              <a:bodyPr/>
              <a:lstStyle/>
              <a:p>
                <a:pPr>
                  <a:defRPr sz="1400" b="1"/>
                </a:pPr>
                <a:endParaRPr lang="en-US"/>
              </a:p>
            </c:txPr>
            <c:dLblPos val="bestFit"/>
            <c:showVal val="1"/>
            <c:showLeaderLines val="1"/>
          </c:dLbls>
          <c:cat>
            <c:strRef>
              <c:f>Sheet1!$A$11:$A$13</c:f>
              <c:strCache>
                <c:ptCount val="3"/>
                <c:pt idx="0">
                  <c:v>Core Matrisome</c:v>
                </c:pt>
                <c:pt idx="1">
                  <c:v>Matrisome-associated Proteins</c:v>
                </c:pt>
                <c:pt idx="2">
                  <c:v>Other</c:v>
                </c:pt>
              </c:strCache>
            </c:strRef>
          </c:cat>
          <c:val>
            <c:numRef>
              <c:f>Sheet1!$M$24:$M$26</c:f>
              <c:numCache>
                <c:formatCode>General</c:formatCode>
                <c:ptCount val="3"/>
                <c:pt idx="0">
                  <c:v>2337</c:v>
                </c:pt>
                <c:pt idx="1">
                  <c:v>382</c:v>
                </c:pt>
                <c:pt idx="2">
                  <c:v>6609</c:v>
                </c:pt>
              </c:numCache>
            </c:numRef>
          </c:val>
        </c:ser>
        <c:ser>
          <c:idx val="7"/>
          <c:order val="7"/>
          <c:cat>
            <c:strRef>
              <c:f>Sheet1!$A$11:$A$13</c:f>
              <c:strCache>
                <c:ptCount val="3"/>
                <c:pt idx="0">
                  <c:v>Core Matrisome</c:v>
                </c:pt>
                <c:pt idx="1">
                  <c:v>Matrisome-associated Proteins</c:v>
                </c:pt>
                <c:pt idx="2">
                  <c:v>Other</c:v>
                </c:pt>
              </c:strCache>
            </c:strRef>
          </c:cat>
          <c:val>
            <c:numRef>
              <c:f>Sheet1!$I$11:$I$13</c:f>
            </c:numRef>
          </c:val>
        </c:ser>
        <c:ser>
          <c:idx val="6"/>
          <c:order val="6"/>
          <c:cat>
            <c:strRef>
              <c:f>Sheet1!$A$11:$A$13</c:f>
              <c:strCache>
                <c:ptCount val="3"/>
                <c:pt idx="0">
                  <c:v>Core Matrisome</c:v>
                </c:pt>
                <c:pt idx="1">
                  <c:v>Matrisome-associated Proteins</c:v>
                </c:pt>
                <c:pt idx="2">
                  <c:v>Other</c:v>
                </c:pt>
              </c:strCache>
            </c:strRef>
          </c:cat>
          <c:val>
            <c:numRef>
              <c:f>Sheet1!$H$11:$H$13</c:f>
            </c:numRef>
          </c:val>
        </c:ser>
        <c:ser>
          <c:idx val="5"/>
          <c:order val="5"/>
          <c:cat>
            <c:strRef>
              <c:f>Sheet1!$A$11:$A$13</c:f>
              <c:strCache>
                <c:ptCount val="3"/>
                <c:pt idx="0">
                  <c:v>Core Matrisome</c:v>
                </c:pt>
                <c:pt idx="1">
                  <c:v>Matrisome-associated Proteins</c:v>
                </c:pt>
                <c:pt idx="2">
                  <c:v>Other</c:v>
                </c:pt>
              </c:strCache>
            </c:strRef>
          </c:cat>
          <c:val>
            <c:numRef>
              <c:f>Sheet1!$G$11:$G$13</c:f>
            </c:numRef>
          </c:val>
        </c:ser>
        <c:ser>
          <c:idx val="4"/>
          <c:order val="4"/>
          <c:cat>
            <c:strRef>
              <c:f>Sheet1!$A$11:$A$13</c:f>
              <c:strCache>
                <c:ptCount val="3"/>
                <c:pt idx="0">
                  <c:v>Core Matrisome</c:v>
                </c:pt>
                <c:pt idx="1">
                  <c:v>Matrisome-associated Proteins</c:v>
                </c:pt>
                <c:pt idx="2">
                  <c:v>Other</c:v>
                </c:pt>
              </c:strCache>
            </c:strRef>
          </c:cat>
          <c:val>
            <c:numRef>
              <c:f>Sheet1!$F$11:$F$13</c:f>
            </c:numRef>
          </c:val>
        </c:ser>
        <c:ser>
          <c:idx val="3"/>
          <c:order val="3"/>
          <c:cat>
            <c:strRef>
              <c:f>Sheet1!$A$11:$A$13</c:f>
              <c:strCache>
                <c:ptCount val="3"/>
                <c:pt idx="0">
                  <c:v>Core Matrisome</c:v>
                </c:pt>
                <c:pt idx="1">
                  <c:v>Matrisome-associated Proteins</c:v>
                </c:pt>
                <c:pt idx="2">
                  <c:v>Other</c:v>
                </c:pt>
              </c:strCache>
            </c:strRef>
          </c:cat>
          <c:val>
            <c:numRef>
              <c:f>Sheet1!$E$11:$E$13</c:f>
            </c:numRef>
          </c:val>
        </c:ser>
        <c:ser>
          <c:idx val="2"/>
          <c:order val="2"/>
          <c:cat>
            <c:strRef>
              <c:f>Sheet1!$A$11:$A$13</c:f>
              <c:strCache>
                <c:ptCount val="3"/>
                <c:pt idx="0">
                  <c:v>Core Matrisome</c:v>
                </c:pt>
                <c:pt idx="1">
                  <c:v>Matrisome-associated Proteins</c:v>
                </c:pt>
                <c:pt idx="2">
                  <c:v>Other</c:v>
                </c:pt>
              </c:strCache>
            </c:strRef>
          </c:cat>
          <c:val>
            <c:numRef>
              <c:f>Sheet1!$D$11:$D$13</c:f>
            </c:numRef>
          </c:val>
        </c:ser>
        <c:ser>
          <c:idx val="1"/>
          <c:order val="1"/>
          <c:cat>
            <c:strRef>
              <c:f>Sheet1!$A$11:$A$13</c:f>
              <c:strCache>
                <c:ptCount val="3"/>
                <c:pt idx="0">
                  <c:v>Core Matrisome</c:v>
                </c:pt>
                <c:pt idx="1">
                  <c:v>Matrisome-associated Proteins</c:v>
                </c:pt>
                <c:pt idx="2">
                  <c:v>Other</c:v>
                </c:pt>
              </c:strCache>
            </c:strRef>
          </c:cat>
          <c:val>
            <c:numRef>
              <c:f>Sheet1!$C$11:$C$13</c:f>
            </c:numRef>
          </c:val>
        </c:ser>
        <c:ser>
          <c:idx val="0"/>
          <c:order val="0"/>
          <c:cat>
            <c:strRef>
              <c:f>Sheet1!$A$11:$A$13</c:f>
              <c:strCache>
                <c:ptCount val="3"/>
                <c:pt idx="0">
                  <c:v>Core Matrisome</c:v>
                </c:pt>
                <c:pt idx="1">
                  <c:v>Matrisome-associated Proteins</c:v>
                </c:pt>
                <c:pt idx="2">
                  <c:v>Other</c:v>
                </c:pt>
              </c:strCache>
            </c:strRef>
          </c:cat>
          <c:val>
            <c:numRef>
              <c:f>Sheet1!$B$11:$B$13</c:f>
            </c:numRef>
          </c:val>
        </c:ser>
        <c:dLbls/>
        <c:firstSliceAng val="0"/>
      </c:pieChart>
    </c:plotArea>
    <c:plotVisOnly val="1"/>
    <c:dispBlanksAs val="zero"/>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9"/>
          <c:order val="8"/>
          <c:tx>
            <c:strRef>
              <c:f>Sheet1!$B$1</c:f>
              <c:strCache>
                <c:ptCount val="1"/>
                <c:pt idx="0">
                  <c:v>pre-OGE</c:v>
                </c:pt>
              </c:strCache>
            </c:strRef>
          </c:tx>
          <c:dPt>
            <c:idx val="0"/>
            <c:spPr>
              <a:solidFill>
                <a:srgbClr val="9900FF"/>
              </a:solidFill>
              <a:ln>
                <a:solidFill>
                  <a:prstClr val="black">
                    <a:lumMod val="50000"/>
                    <a:lumOff val="50000"/>
                  </a:prstClr>
                </a:solidFill>
              </a:ln>
            </c:spPr>
          </c:dPt>
          <c:dPt>
            <c:idx val="1"/>
            <c:spPr>
              <a:solidFill>
                <a:schemeClr val="accent6"/>
              </a:solidFill>
              <a:ln>
                <a:solidFill>
                  <a:prstClr val="black">
                    <a:lumMod val="50000"/>
                    <a:lumOff val="50000"/>
                  </a:prstClr>
                </a:solidFill>
              </a:ln>
            </c:spPr>
          </c:dPt>
          <c:dPt>
            <c:idx val="2"/>
            <c:spPr>
              <a:solidFill>
                <a:schemeClr val="bg1">
                  <a:lumMod val="75000"/>
                </a:schemeClr>
              </a:solidFill>
              <a:ln>
                <a:solidFill>
                  <a:schemeClr val="tx1">
                    <a:lumMod val="50000"/>
                    <a:lumOff val="50000"/>
                  </a:schemeClr>
                </a:solidFill>
              </a:ln>
            </c:spPr>
          </c:dPt>
          <c:dLbls>
            <c:dLbl>
              <c:idx val="0"/>
              <c:spPr/>
              <c:txPr>
                <a:bodyPr/>
                <a:lstStyle/>
                <a:p>
                  <a:pPr>
                    <a:defRPr b="1">
                      <a:solidFill>
                        <a:schemeClr val="bg1"/>
                      </a:solidFill>
                    </a:defRPr>
                  </a:pPr>
                  <a:endParaRPr lang="en-US"/>
                </a:p>
              </c:txPr>
            </c:dLbl>
            <c:dLbl>
              <c:idx val="1"/>
              <c:spPr/>
              <c:txPr>
                <a:bodyPr/>
                <a:lstStyle/>
                <a:p>
                  <a:pPr>
                    <a:defRPr b="1"/>
                  </a:pPr>
                  <a:endParaRPr lang="en-US"/>
                </a:p>
              </c:txPr>
            </c:dLbl>
            <c:dLblPos val="bestFit"/>
            <c:showVal val="1"/>
            <c:showLeaderLines val="1"/>
          </c:dLbls>
          <c:cat>
            <c:strRef>
              <c:f>Sheet1!$A$11:$A$13</c:f>
              <c:strCache>
                <c:ptCount val="3"/>
                <c:pt idx="0">
                  <c:v>Core Matrisome</c:v>
                </c:pt>
                <c:pt idx="1">
                  <c:v>Matrisome-associated Proteins</c:v>
                </c:pt>
                <c:pt idx="2">
                  <c:v>Other</c:v>
                </c:pt>
              </c:strCache>
            </c:strRef>
          </c:cat>
          <c:val>
            <c:numRef>
              <c:f>Sheet1!$J$24:$J$26</c:f>
              <c:numCache>
                <c:formatCode>General</c:formatCode>
                <c:ptCount val="3"/>
                <c:pt idx="0">
                  <c:v>100</c:v>
                </c:pt>
                <c:pt idx="1">
                  <c:v>68</c:v>
                </c:pt>
                <c:pt idx="2">
                  <c:v>1064</c:v>
                </c:pt>
              </c:numCache>
            </c:numRef>
          </c:val>
        </c:ser>
        <c:ser>
          <c:idx val="7"/>
          <c:order val="7"/>
          <c:cat>
            <c:strRef>
              <c:f>Sheet1!$A$11:$A$13</c:f>
              <c:strCache>
                <c:ptCount val="3"/>
                <c:pt idx="0">
                  <c:v>Core Matrisome</c:v>
                </c:pt>
                <c:pt idx="1">
                  <c:v>Matrisome-associated Proteins</c:v>
                </c:pt>
                <c:pt idx="2">
                  <c:v>Other</c:v>
                </c:pt>
              </c:strCache>
            </c:strRef>
          </c:cat>
          <c:val>
            <c:numRef>
              <c:f>Sheet1!$I$11:$I$13</c:f>
            </c:numRef>
          </c:val>
        </c:ser>
        <c:ser>
          <c:idx val="6"/>
          <c:order val="6"/>
          <c:cat>
            <c:strRef>
              <c:f>Sheet1!$A$11:$A$13</c:f>
              <c:strCache>
                <c:ptCount val="3"/>
                <c:pt idx="0">
                  <c:v>Core Matrisome</c:v>
                </c:pt>
                <c:pt idx="1">
                  <c:v>Matrisome-associated Proteins</c:v>
                </c:pt>
                <c:pt idx="2">
                  <c:v>Other</c:v>
                </c:pt>
              </c:strCache>
            </c:strRef>
          </c:cat>
          <c:val>
            <c:numRef>
              <c:f>Sheet1!$H$11:$H$13</c:f>
            </c:numRef>
          </c:val>
        </c:ser>
        <c:ser>
          <c:idx val="5"/>
          <c:order val="5"/>
          <c:cat>
            <c:strRef>
              <c:f>Sheet1!$A$11:$A$13</c:f>
              <c:strCache>
                <c:ptCount val="3"/>
                <c:pt idx="0">
                  <c:v>Core Matrisome</c:v>
                </c:pt>
                <c:pt idx="1">
                  <c:v>Matrisome-associated Proteins</c:v>
                </c:pt>
                <c:pt idx="2">
                  <c:v>Other</c:v>
                </c:pt>
              </c:strCache>
            </c:strRef>
          </c:cat>
          <c:val>
            <c:numRef>
              <c:f>Sheet1!$G$11:$G$13</c:f>
            </c:numRef>
          </c:val>
        </c:ser>
        <c:ser>
          <c:idx val="4"/>
          <c:order val="4"/>
          <c:cat>
            <c:strRef>
              <c:f>Sheet1!$A$11:$A$13</c:f>
              <c:strCache>
                <c:ptCount val="3"/>
                <c:pt idx="0">
                  <c:v>Core Matrisome</c:v>
                </c:pt>
                <c:pt idx="1">
                  <c:v>Matrisome-associated Proteins</c:v>
                </c:pt>
                <c:pt idx="2">
                  <c:v>Other</c:v>
                </c:pt>
              </c:strCache>
            </c:strRef>
          </c:cat>
          <c:val>
            <c:numRef>
              <c:f>Sheet1!$F$11:$F$13</c:f>
            </c:numRef>
          </c:val>
        </c:ser>
        <c:ser>
          <c:idx val="3"/>
          <c:order val="3"/>
          <c:cat>
            <c:strRef>
              <c:f>Sheet1!$A$11:$A$13</c:f>
              <c:strCache>
                <c:ptCount val="3"/>
                <c:pt idx="0">
                  <c:v>Core Matrisome</c:v>
                </c:pt>
                <c:pt idx="1">
                  <c:v>Matrisome-associated Proteins</c:v>
                </c:pt>
                <c:pt idx="2">
                  <c:v>Other</c:v>
                </c:pt>
              </c:strCache>
            </c:strRef>
          </c:cat>
          <c:val>
            <c:numRef>
              <c:f>Sheet1!$E$11:$E$13</c:f>
            </c:numRef>
          </c:val>
        </c:ser>
        <c:ser>
          <c:idx val="2"/>
          <c:order val="2"/>
          <c:cat>
            <c:strRef>
              <c:f>Sheet1!$A$11:$A$13</c:f>
              <c:strCache>
                <c:ptCount val="3"/>
                <c:pt idx="0">
                  <c:v>Core Matrisome</c:v>
                </c:pt>
                <c:pt idx="1">
                  <c:v>Matrisome-associated Proteins</c:v>
                </c:pt>
                <c:pt idx="2">
                  <c:v>Other</c:v>
                </c:pt>
              </c:strCache>
            </c:strRef>
          </c:cat>
          <c:val>
            <c:numRef>
              <c:f>Sheet1!$D$11:$D$13</c:f>
            </c:numRef>
          </c:val>
        </c:ser>
        <c:ser>
          <c:idx val="1"/>
          <c:order val="1"/>
          <c:cat>
            <c:strRef>
              <c:f>Sheet1!$A$11:$A$13</c:f>
              <c:strCache>
                <c:ptCount val="3"/>
                <c:pt idx="0">
                  <c:v>Core Matrisome</c:v>
                </c:pt>
                <c:pt idx="1">
                  <c:v>Matrisome-associated Proteins</c:v>
                </c:pt>
                <c:pt idx="2">
                  <c:v>Other</c:v>
                </c:pt>
              </c:strCache>
            </c:strRef>
          </c:cat>
          <c:val>
            <c:numRef>
              <c:f>Sheet1!$C$11:$C$13</c:f>
            </c:numRef>
          </c:val>
        </c:ser>
        <c:ser>
          <c:idx val="0"/>
          <c:order val="0"/>
          <c:cat>
            <c:strRef>
              <c:f>Sheet1!$A$11:$A$13</c:f>
              <c:strCache>
                <c:ptCount val="3"/>
                <c:pt idx="0">
                  <c:v>Core Matrisome</c:v>
                </c:pt>
                <c:pt idx="1">
                  <c:v>Matrisome-associated Proteins</c:v>
                </c:pt>
                <c:pt idx="2">
                  <c:v>Other</c:v>
                </c:pt>
              </c:strCache>
            </c:strRef>
          </c:cat>
          <c:val>
            <c:numRef>
              <c:f>Sheet1!$B$11:$B$13</c:f>
            </c:numRef>
          </c:val>
        </c:ser>
        <c:dLbls/>
        <c:firstSliceAng val="0"/>
      </c:pieChart>
    </c:plotArea>
    <c:plotVisOnly val="1"/>
    <c:dispBlanksAs val="zero"/>
  </c:chart>
  <c:txPr>
    <a:bodyPr/>
    <a:lstStyle/>
    <a:p>
      <a:pPr>
        <a:defRPr sz="14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02355F-6473-44EF-9B67-886D7FB48B72}" type="datetimeFigureOut">
              <a:rPr lang="fr-FR" smtClean="0"/>
              <a:pPr/>
              <a:t>23/04/2012</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D6D61F-0495-445B-9CD0-95AC55284964}" type="slidenum">
              <a:rPr lang="fr-FR" smtClean="0"/>
              <a:pPr/>
              <a:t>‹#›</a:t>
            </a:fld>
            <a:endParaRPr lang="fr-FR"/>
          </a:p>
        </p:txBody>
      </p:sp>
    </p:spTree>
    <p:extLst>
      <p:ext uri="{BB962C8B-B14F-4D97-AF65-F5344CB8AC3E}">
        <p14:creationId xmlns:p14="http://schemas.microsoft.com/office/powerpoint/2010/main" xmlns="" val="390388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remodeling</a:t>
            </a:r>
            <a:r>
              <a:rPr lang="en-US" sz="1200" kern="1200" baseline="0" dirty="0" smtClean="0">
                <a:solidFill>
                  <a:schemeClr val="tx1"/>
                </a:solidFill>
                <a:latin typeface="+mn-lt"/>
                <a:ea typeface="+mn-ea"/>
                <a:cs typeface="+mn-cs"/>
              </a:rPr>
              <a:t> of the extracellular matrix is a hallmark of tumor progression and is o</a:t>
            </a:r>
            <a:r>
              <a:rPr lang="en-US" sz="1200" kern="1200" dirty="0" smtClean="0">
                <a:solidFill>
                  <a:schemeClr val="tx1"/>
                </a:solidFill>
                <a:latin typeface="+mn-lt"/>
                <a:ea typeface="+mn-ea"/>
                <a:cs typeface="+mn-cs"/>
              </a:rPr>
              <a:t>ne of the</a:t>
            </a:r>
            <a:r>
              <a:rPr lang="en-US" sz="1200" kern="1200" baseline="0" dirty="0" smtClean="0">
                <a:solidFill>
                  <a:schemeClr val="tx1"/>
                </a:solidFill>
                <a:latin typeface="+mn-lt"/>
                <a:ea typeface="+mn-ea"/>
                <a:cs typeface="+mn-cs"/>
              </a:rPr>
              <a:t> criteria used by pathologists to diagnose and stage tumors</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Adipocyte</a:t>
            </a:r>
            <a:r>
              <a:rPr lang="en-US" sz="1200" kern="1200" baseline="0" dirty="0" smtClean="0">
                <a:solidFill>
                  <a:schemeClr val="tx1"/>
                </a:solidFill>
                <a:latin typeface="+mn-lt"/>
                <a:ea typeface="+mn-ea"/>
                <a:cs typeface="+mn-cs"/>
              </a:rPr>
              <a:t>, Duct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You can see on these pictures that in normal tissues, the extracellular matrix (in blue) is discreet and underlines the mammary ducts in the mammary gland or the bronchioles in the lung. </a:t>
            </a:r>
          </a:p>
          <a:p>
            <a:r>
              <a:rPr lang="en-US" sz="1200" kern="1200" baseline="0" dirty="0" smtClean="0">
                <a:solidFill>
                  <a:schemeClr val="tx1"/>
                </a:solidFill>
                <a:latin typeface="+mn-lt"/>
                <a:ea typeface="+mn-ea"/>
                <a:cs typeface="+mn-cs"/>
              </a:rPr>
              <a:t>You can also see on these pictures that the development of a tumor in these organs is accompanied by a massive deposition of extracellular matrix. </a:t>
            </a:r>
          </a:p>
          <a:p>
            <a:r>
              <a:rPr lang="en-US" sz="1200" kern="1200" baseline="0" dirty="0" smtClean="0">
                <a:solidFill>
                  <a:schemeClr val="tx1"/>
                </a:solidFill>
                <a:latin typeface="+mn-lt"/>
                <a:ea typeface="+mn-ea"/>
                <a:cs typeface="+mn-cs"/>
              </a:rPr>
              <a:t>At the molecular level:</a:t>
            </a:r>
          </a:p>
          <a:p>
            <a:r>
              <a:rPr lang="en-US" sz="1200" kern="1200" baseline="0" dirty="0" smtClean="0">
                <a:solidFill>
                  <a:schemeClr val="tx1"/>
                </a:solidFill>
                <a:latin typeface="+mn-lt"/>
                <a:ea typeface="+mn-ea"/>
                <a:cs typeface="+mn-cs"/>
              </a:rPr>
              <a:t>- Many studies have reported the </a:t>
            </a:r>
            <a:r>
              <a:rPr lang="en-US" sz="1200" kern="1200" baseline="0" dirty="0" err="1" smtClean="0">
                <a:solidFill>
                  <a:schemeClr val="tx1"/>
                </a:solidFill>
                <a:latin typeface="+mn-lt"/>
                <a:ea typeface="+mn-ea"/>
                <a:cs typeface="+mn-cs"/>
              </a:rPr>
              <a:t>dysregulation</a:t>
            </a:r>
            <a:r>
              <a:rPr lang="en-US" sz="1200" kern="1200" baseline="0" dirty="0" smtClean="0">
                <a:solidFill>
                  <a:schemeClr val="tx1"/>
                </a:solidFill>
                <a:latin typeface="+mn-lt"/>
                <a:ea typeface="+mn-ea"/>
                <a:cs typeface="+mn-cs"/>
              </a:rPr>
              <a:t> of ECM genes in tumors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ECM</a:t>
            </a:r>
            <a:r>
              <a:rPr lang="en-US" sz="1200" kern="1200" baseline="0" dirty="0" smtClean="0">
                <a:solidFill>
                  <a:schemeClr val="tx1"/>
                </a:solidFill>
                <a:latin typeface="+mn-lt"/>
                <a:ea typeface="+mn-ea"/>
                <a:cs typeface="+mn-cs"/>
              </a:rPr>
              <a:t> proteins control cellular functions such as proliferation, adhesion, migration either directly via their receptors, the </a:t>
            </a:r>
            <a:r>
              <a:rPr lang="en-US" sz="1200" kern="1200" baseline="0" dirty="0" err="1" smtClean="0">
                <a:solidFill>
                  <a:schemeClr val="tx1"/>
                </a:solidFill>
                <a:latin typeface="+mn-lt"/>
                <a:ea typeface="+mn-ea"/>
                <a:cs typeface="+mn-cs"/>
              </a:rPr>
              <a:t>integrins</a:t>
            </a:r>
            <a:r>
              <a:rPr lang="en-US" sz="1200" kern="1200" baseline="0" dirty="0" smtClean="0">
                <a:solidFill>
                  <a:schemeClr val="tx1"/>
                </a:solidFill>
                <a:latin typeface="+mn-lt"/>
                <a:ea typeface="+mn-ea"/>
                <a:cs typeface="+mn-cs"/>
              </a:rPr>
              <a:t> or by modulating GF signaling and all these cellular functions are </a:t>
            </a:r>
            <a:r>
              <a:rPr lang="en-US" sz="1200" kern="1200" baseline="0" dirty="0" err="1" smtClean="0">
                <a:solidFill>
                  <a:schemeClr val="tx1"/>
                </a:solidFill>
                <a:latin typeface="+mn-lt"/>
                <a:ea typeface="+mn-ea"/>
                <a:cs typeface="+mn-cs"/>
              </a:rPr>
              <a:t>dysregulated</a:t>
            </a:r>
            <a:r>
              <a:rPr lang="en-US" sz="1200" kern="1200" baseline="0" dirty="0" smtClean="0">
                <a:solidFill>
                  <a:schemeClr val="tx1"/>
                </a:solidFill>
                <a:latin typeface="+mn-lt"/>
                <a:ea typeface="+mn-ea"/>
                <a:cs typeface="+mn-cs"/>
              </a:rPr>
              <a:t> in cancers.</a:t>
            </a:r>
            <a:endParaRPr lang="en-US" sz="1200" kern="1200" dirty="0" smtClean="0">
              <a:solidFill>
                <a:schemeClr val="tx1"/>
              </a:solidFill>
              <a:latin typeface="+mn-lt"/>
              <a:ea typeface="+mn-ea"/>
              <a:cs typeface="+mn-cs"/>
            </a:endParaRPr>
          </a:p>
          <a:p>
            <a:pPr>
              <a:buFontTx/>
              <a:buChar char="-"/>
            </a:pPr>
            <a:r>
              <a:rPr lang="en-US" sz="1200" kern="1200" dirty="0" smtClean="0">
                <a:solidFill>
                  <a:schemeClr val="tx1"/>
                </a:solidFill>
                <a:latin typeface="+mn-lt"/>
                <a:ea typeface="+mn-ea"/>
                <a:cs typeface="+mn-cs"/>
              </a:rPr>
              <a:t>Finally, it is believed that the</a:t>
            </a:r>
            <a:r>
              <a:rPr lang="en-US" sz="1200" kern="1200" baseline="0" dirty="0" smtClean="0">
                <a:solidFill>
                  <a:schemeClr val="tx1"/>
                </a:solidFill>
                <a:latin typeface="+mn-lt"/>
                <a:ea typeface="+mn-ea"/>
                <a:cs typeface="+mn-cs"/>
              </a:rPr>
              <a:t> remodeling of the ECM by MMPs promotes tumor progression by: </a:t>
            </a:r>
          </a:p>
          <a:p>
            <a:pPr lvl="1">
              <a:buFontTx/>
              <a:buChar char="-"/>
            </a:pPr>
            <a:r>
              <a:rPr lang="en-US" kern="1200" baseline="0" dirty="0" smtClean="0">
                <a:solidFill>
                  <a:schemeClr val="tx1"/>
                </a:solidFill>
                <a:latin typeface="+mn-lt"/>
                <a:ea typeface="+mn-ea"/>
                <a:cs typeface="+mn-cs"/>
              </a:rPr>
              <a:t> inducing architectural changes in the ECM</a:t>
            </a:r>
          </a:p>
          <a:p>
            <a:pPr lvl="1">
              <a:buFontTx/>
              <a:buChar char="-"/>
            </a:pPr>
            <a:r>
              <a:rPr lang="en-US" kern="1200" baseline="0" dirty="0" smtClean="0">
                <a:solidFill>
                  <a:schemeClr val="tx1"/>
                </a:solidFill>
                <a:latin typeface="+mn-lt"/>
                <a:ea typeface="+mn-ea"/>
                <a:cs typeface="+mn-cs"/>
              </a:rPr>
              <a:t> but also by inducing the release of fragments of ECM proteins that have a pro-</a:t>
            </a:r>
            <a:r>
              <a:rPr lang="en-US" kern="1200" baseline="0" dirty="0" err="1" smtClean="0">
                <a:solidFill>
                  <a:schemeClr val="tx1"/>
                </a:solidFill>
                <a:latin typeface="+mn-lt"/>
                <a:ea typeface="+mn-ea"/>
                <a:cs typeface="+mn-cs"/>
              </a:rPr>
              <a:t>tumorigenic</a:t>
            </a:r>
            <a:r>
              <a:rPr lang="en-US" kern="1200" baseline="0" dirty="0" smtClean="0">
                <a:solidFill>
                  <a:schemeClr val="tx1"/>
                </a:solidFill>
                <a:latin typeface="+mn-lt"/>
                <a:ea typeface="+mn-ea"/>
                <a:cs typeface="+mn-cs"/>
              </a:rPr>
              <a:t> or pro-metastatic activity</a:t>
            </a:r>
            <a:endParaRPr lang="en-US" dirty="0" smtClean="0"/>
          </a:p>
          <a:p>
            <a:r>
              <a:rPr lang="en-US" dirty="0" smtClean="0"/>
              <a:t>For all of these reasons, we</a:t>
            </a:r>
            <a:r>
              <a:rPr lang="en-US" baseline="0" dirty="0" smtClean="0"/>
              <a:t> believe that studying the composition of the tumor ECM will help us understand how a tumor progress and disseminate.</a:t>
            </a:r>
            <a:endParaRPr lang="en-US" dirty="0"/>
          </a:p>
        </p:txBody>
      </p:sp>
      <p:sp>
        <p:nvSpPr>
          <p:cNvPr id="4" name="Slide Number Placeholder 3"/>
          <p:cNvSpPr>
            <a:spLocks noGrp="1"/>
          </p:cNvSpPr>
          <p:nvPr>
            <p:ph type="sldNum" sz="quarter" idx="10"/>
          </p:nvPr>
        </p:nvSpPr>
        <p:spPr/>
        <p:txBody>
          <a:bodyPr/>
          <a:lstStyle/>
          <a:p>
            <a:fld id="{0956C69E-A6C6-AD46-B9C5-4F158BC8FA50}"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you can see here, the human and mouse protein sequences are indeed different enough to be distinguished by mass spectrometry. </a:t>
            </a:r>
          </a:p>
          <a:p>
            <a:r>
              <a:rPr lang="en-US" baseline="0" dirty="0" smtClean="0"/>
              <a:t>There are of course peptides identical between the human and mouse sequences but there are also what we call “distinguishing” peptides, highlighted here in red that allow us to determine the origin of the protein. For the example of fibrillin-1, we can say that this protein is secreted by the 2 compartments as the mass spec analysis identified peptides specific to the human </a:t>
            </a:r>
            <a:r>
              <a:rPr lang="en-US" baseline="0" dirty="0" err="1" smtClean="0"/>
              <a:t>potein</a:t>
            </a:r>
            <a:r>
              <a:rPr lang="en-US" baseline="0" dirty="0" smtClean="0"/>
              <a:t> but also peptides specific to the mouse sequence.</a:t>
            </a:r>
          </a:p>
          <a:p>
            <a:endParaRPr lang="en-US" dirty="0"/>
          </a:p>
        </p:txBody>
      </p:sp>
      <p:sp>
        <p:nvSpPr>
          <p:cNvPr id="4" name="Slide Number Placeholder 3"/>
          <p:cNvSpPr>
            <a:spLocks noGrp="1"/>
          </p:cNvSpPr>
          <p:nvPr>
            <p:ph type="sldNum" sz="quarter" idx="10"/>
          </p:nvPr>
        </p:nvSpPr>
        <p:spPr/>
        <p:txBody>
          <a:bodyPr/>
          <a:lstStyle/>
          <a:p>
            <a:fld id="{0956C69E-A6C6-AD46-B9C5-4F158BC8FA50}" type="slidenum">
              <a:rPr lang="en-US" smtClean="0"/>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a:t>
            </a:r>
            <a:r>
              <a:rPr lang="en-US" baseline="0" dirty="0" smtClean="0"/>
              <a:t> this model system, more than a 100 matrisome proteins have been detected. The large majority of matrisome proteins are secreted by the two compartments and in the same proportion. I am showing you in this table the proteins that are either exclusively secreted by the tumor or by the </a:t>
            </a:r>
            <a:r>
              <a:rPr lang="en-US" baseline="0" dirty="0" err="1" smtClean="0"/>
              <a:t>stroma</a:t>
            </a:r>
            <a:r>
              <a:rPr lang="en-US" baseline="0" dirty="0" smtClean="0"/>
              <a:t>. You can for example see that the cross-linking enzymes are secreted by the tumor cells, so are the S100 factors.</a:t>
            </a:r>
          </a:p>
          <a:p>
            <a:r>
              <a:rPr lang="en-US" baseline="0" dirty="0" smtClean="0"/>
              <a:t>Using this model system, we can also compare the matrisome of a non-metastatic tumor to the one of the metastatic tumor and what you can see is that, the cross linking enzymes are in the metastatic tumor still expressed by the tumor cells but it is a different subset of enzymes that is expressed. </a:t>
            </a:r>
            <a:r>
              <a:rPr lang="en-US" baseline="0" dirty="0" err="1" smtClean="0"/>
              <a:t>Emilins</a:t>
            </a:r>
            <a:r>
              <a:rPr lang="en-US" baseline="0" dirty="0" smtClean="0"/>
              <a:t>, proteins that are integrated in the elastic fibers are expressed in the </a:t>
            </a:r>
            <a:r>
              <a:rPr lang="en-US" baseline="0" dirty="0" err="1" smtClean="0"/>
              <a:t>metastic</a:t>
            </a:r>
            <a:r>
              <a:rPr lang="en-US" baseline="0" dirty="0" smtClean="0"/>
              <a:t> tumors exclusively.</a:t>
            </a:r>
          </a:p>
          <a:p>
            <a:endParaRPr lang="en-US" baseline="0" dirty="0" smtClean="0"/>
          </a:p>
        </p:txBody>
      </p:sp>
      <p:sp>
        <p:nvSpPr>
          <p:cNvPr id="4" name="Slide Number Placeholder 3"/>
          <p:cNvSpPr>
            <a:spLocks noGrp="1"/>
          </p:cNvSpPr>
          <p:nvPr>
            <p:ph type="sldNum" sz="quarter" idx="10"/>
          </p:nvPr>
        </p:nvSpPr>
        <p:spPr/>
        <p:txBody>
          <a:bodyPr/>
          <a:lstStyle/>
          <a:p>
            <a:fld id="{0956C69E-A6C6-AD46-B9C5-4F158BC8FA50}"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ECM deposition is a hallmark of cancer</a:t>
            </a:r>
            <a:endParaRPr lang="fr-FR" dirty="0"/>
          </a:p>
        </p:txBody>
      </p:sp>
      <p:sp>
        <p:nvSpPr>
          <p:cNvPr id="4" name="Slide Number Placeholder 3"/>
          <p:cNvSpPr>
            <a:spLocks noGrp="1"/>
          </p:cNvSpPr>
          <p:nvPr>
            <p:ph type="sldNum" sz="quarter" idx="10"/>
          </p:nvPr>
        </p:nvSpPr>
        <p:spPr/>
        <p:txBody>
          <a:bodyPr/>
          <a:lstStyle/>
          <a:p>
            <a:fld id="{E64D681D-5E86-4BF0-9D58-30BA61FAD5AE}" type="slidenum">
              <a:rPr lang="fr-FR" smtClean="0"/>
              <a:pPr/>
              <a:t>4</a:t>
            </a:fld>
            <a:endParaRPr lang="fr-FR"/>
          </a:p>
        </p:txBody>
      </p:sp>
    </p:spTree>
    <p:extLst>
      <p:ext uri="{BB962C8B-B14F-4D97-AF65-F5344CB8AC3E}">
        <p14:creationId xmlns:p14="http://schemas.microsoft.com/office/powerpoint/2010/main" xmlns="" val="212534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study of the extracellular matrix is accompanied</a:t>
            </a:r>
            <a:r>
              <a:rPr lang="en-US" baseline="0" dirty="0" smtClean="0"/>
              <a:t> by several challenges: </a:t>
            </a:r>
          </a:p>
          <a:p>
            <a:r>
              <a:rPr lang="en-US" baseline="0" dirty="0" smtClean="0"/>
              <a:t>First, it is believed that there are hundreds of ECM genes within the genome. </a:t>
            </a:r>
          </a:p>
          <a:p>
            <a:r>
              <a:rPr lang="en-US" baseline="0" dirty="0" smtClean="0"/>
              <a:t>Second, The ECM proteins are very large (several thousands of amino acids), and highly-cross-linked which makes their biochemical analysis challenging.</a:t>
            </a:r>
          </a:p>
          <a:p>
            <a:endParaRPr lang="en-US" baseline="0" dirty="0" smtClean="0"/>
          </a:p>
          <a:p>
            <a:r>
              <a:rPr lang="en-US" baseline="0" dirty="0" smtClean="0"/>
              <a:t>Because our goal is to characterize the composition of the ECM in vivo</a:t>
            </a:r>
          </a:p>
          <a:p>
            <a:endParaRPr lang="en-US" baseline="0" dirty="0" smtClean="0"/>
          </a:p>
          <a:p>
            <a:pPr marL="228600" indent="-228600">
              <a:buAutoNum type="arabicParenR"/>
            </a:pPr>
            <a:r>
              <a:rPr lang="en-US" baseline="0" dirty="0" smtClean="0"/>
              <a:t>To define a methodology that will allow me to study the composition of the ECM at the protein level</a:t>
            </a:r>
          </a:p>
          <a:p>
            <a:pPr marL="228600" indent="-228600">
              <a:buAutoNum type="arabicParenR"/>
            </a:pPr>
            <a:r>
              <a:rPr lang="en-US" baseline="0" dirty="0" smtClean="0"/>
              <a:t>I am going to show you how I used the approach I defined to characterize how the ECM composition changes with tumor progression and metastatic potential</a:t>
            </a:r>
          </a:p>
          <a:p>
            <a:pPr marL="228600" indent="-228600">
              <a:buAutoNum type="arabicParenR"/>
            </a:pPr>
            <a:r>
              <a:rPr lang="en-US" baseline="0" dirty="0" smtClean="0"/>
              <a:t>Translate our findings to the clinics as we hope to be able to define ECM proteins that could serve as prognostic markers or diagnostic tools.</a:t>
            </a:r>
          </a:p>
        </p:txBody>
      </p:sp>
      <p:sp>
        <p:nvSpPr>
          <p:cNvPr id="4" name="Slide Number Placeholder 3"/>
          <p:cNvSpPr>
            <a:spLocks noGrp="1"/>
          </p:cNvSpPr>
          <p:nvPr>
            <p:ph type="sldNum" sz="quarter" idx="10"/>
          </p:nvPr>
        </p:nvSpPr>
        <p:spPr/>
        <p:txBody>
          <a:bodyPr/>
          <a:lstStyle/>
          <a:p>
            <a:fld id="{0956C69E-A6C6-AD46-B9C5-4F158BC8FA50}"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analyze the composition of this ECM-rich fraction, I have developed in collaboration with Karl </a:t>
            </a:r>
            <a:r>
              <a:rPr lang="en-US" baseline="0" dirty="0" err="1" smtClean="0"/>
              <a:t>Clauser</a:t>
            </a:r>
            <a:r>
              <a:rPr lang="en-US" baseline="0" dirty="0" smtClean="0"/>
              <a:t> from the Proteomics platform  of the Broad Institute,  a proteomics pipeline based on a tandem mass spectrometry approach.</a:t>
            </a:r>
          </a:p>
          <a:p>
            <a:r>
              <a:rPr lang="en-US" baseline="0" dirty="0" smtClean="0"/>
              <a:t>Briefly, after </a:t>
            </a:r>
            <a:r>
              <a:rPr lang="en-US" baseline="0" dirty="0" err="1" smtClean="0"/>
              <a:t>resolubilizing</a:t>
            </a:r>
            <a:r>
              <a:rPr lang="en-US" baseline="0" dirty="0" smtClean="0"/>
              <a:t> the proteins, we </a:t>
            </a:r>
            <a:r>
              <a:rPr lang="en-US" baseline="0" dirty="0" err="1" smtClean="0"/>
              <a:t>deglycosylate</a:t>
            </a:r>
            <a:r>
              <a:rPr lang="en-US" baseline="0" dirty="0" smtClean="0"/>
              <a:t> </a:t>
            </a:r>
            <a:r>
              <a:rPr lang="en-US" baseline="0" dirty="0" smtClean="0"/>
              <a:t>and then </a:t>
            </a:r>
            <a:r>
              <a:rPr lang="en-US" baseline="0" dirty="0" smtClean="0"/>
              <a:t>digest them. The peptides are separated first by off-gel electrophoresis according to their </a:t>
            </a:r>
            <a:r>
              <a:rPr lang="en-US" baseline="0" dirty="0" err="1" smtClean="0"/>
              <a:t>isoelectric</a:t>
            </a:r>
            <a:r>
              <a:rPr lang="en-US" baseline="0" dirty="0" smtClean="0"/>
              <a:t> point and then by liquid chromatography before being analyzed by tandem mass spectrometry.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956C69E-A6C6-AD46-B9C5-4F158BC8FA50}"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 OGE: 2365 peptides / 1364 Matrisome</a:t>
            </a:r>
            <a:r>
              <a:rPr lang="en-US" baseline="0" dirty="0" smtClean="0"/>
              <a:t> peptides (58%)  and 186 proteins / 55 Matrisome proteins (30%)</a:t>
            </a:r>
            <a:endParaRPr lang="en-US" dirty="0" smtClean="0"/>
          </a:p>
          <a:p>
            <a:r>
              <a:rPr lang="en-US" dirty="0" smtClean="0"/>
              <a:t>Post OGE: 9328 peptides / 2719</a:t>
            </a:r>
            <a:r>
              <a:rPr lang="en-US" baseline="0" dirty="0" smtClean="0"/>
              <a:t> Matrisome peptides (30%)  and 1232 proteins / 168 Matrisome proteins (13.6%)</a:t>
            </a:r>
            <a:endParaRPr lang="en-US" dirty="0"/>
          </a:p>
        </p:txBody>
      </p:sp>
      <p:sp>
        <p:nvSpPr>
          <p:cNvPr id="4" name="Slide Number Placeholder 3"/>
          <p:cNvSpPr>
            <a:spLocks noGrp="1"/>
          </p:cNvSpPr>
          <p:nvPr>
            <p:ph type="sldNum" sz="quarter" idx="10"/>
          </p:nvPr>
        </p:nvSpPr>
        <p:spPr/>
        <p:txBody>
          <a:bodyPr/>
          <a:lstStyle/>
          <a:p>
            <a:fld id="{0956C69E-A6C6-AD46-B9C5-4F158BC8FA50}"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B45B0A-7E12-4FC8-AC2B-4FD95016F98D}"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 is what the lung matrisome</a:t>
            </a:r>
            <a:r>
              <a:rPr lang="en-US" baseline="0" dirty="0" smtClean="0"/>
              <a:t> looks like: a long list of proteins!</a:t>
            </a:r>
          </a:p>
          <a:p>
            <a:r>
              <a:rPr lang="en-US" dirty="0" smtClean="0"/>
              <a:t>I would like to point</a:t>
            </a:r>
            <a:r>
              <a:rPr lang="en-US" baseline="0" dirty="0" smtClean="0"/>
              <a:t> out few interesting observations: </a:t>
            </a:r>
          </a:p>
          <a:p>
            <a:r>
              <a:rPr lang="en-US" baseline="0" dirty="0" smtClean="0"/>
              <a:t>First we can detect proteins that belong to the basement membrane as proteins that are part of the interstitial matrix.</a:t>
            </a:r>
          </a:p>
          <a:p>
            <a:r>
              <a:rPr lang="en-US" baseline="0" dirty="0" smtClean="0"/>
              <a:t>We have been able to identify ECM proteins that bind growth factors : IGFBPs, </a:t>
            </a:r>
            <a:r>
              <a:rPr lang="en-US" baseline="0" dirty="0" err="1" smtClean="0"/>
              <a:t>Fibrillin</a:t>
            </a:r>
            <a:r>
              <a:rPr lang="en-US" baseline="0" dirty="0" smtClean="0"/>
              <a:t>, LTBPs</a:t>
            </a:r>
          </a:p>
          <a:p>
            <a:r>
              <a:rPr lang="en-US" baseline="0" dirty="0" smtClean="0"/>
              <a:t>We have also identified ECM cross-linking enzymes such as Lysyl </a:t>
            </a:r>
            <a:r>
              <a:rPr lang="en-US" baseline="0" dirty="0" err="1" smtClean="0"/>
              <a:t>oxidases</a:t>
            </a:r>
            <a:r>
              <a:rPr lang="en-US" baseline="0" dirty="0" smtClean="0"/>
              <a:t> or </a:t>
            </a:r>
            <a:r>
              <a:rPr lang="en-US" baseline="0" dirty="0" err="1" smtClean="0"/>
              <a:t>transglutaminase</a:t>
            </a:r>
            <a:r>
              <a:rPr lang="en-US" baseline="0" dirty="0" smtClean="0"/>
              <a:t>. </a:t>
            </a:r>
          </a:p>
          <a:p>
            <a:r>
              <a:rPr lang="en-US" baseline="0" dirty="0" smtClean="0"/>
              <a:t>And of interest, we are also detecting members of the S100 factors that have been implicated in the formation of the pre-metastatic niche. </a:t>
            </a:r>
          </a:p>
        </p:txBody>
      </p:sp>
      <p:sp>
        <p:nvSpPr>
          <p:cNvPr id="4" name="Slide Number Placeholder 3"/>
          <p:cNvSpPr>
            <a:spLocks noGrp="1"/>
          </p:cNvSpPr>
          <p:nvPr>
            <p:ph type="sldNum" sz="quarter" idx="10"/>
          </p:nvPr>
        </p:nvSpPr>
        <p:spPr/>
        <p:txBody>
          <a:bodyPr/>
          <a:lstStyle/>
          <a:p>
            <a:fld id="{0956C69E-A6C6-AD46-B9C5-4F158BC8FA50}"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Thbs1: lung-specific</a:t>
            </a:r>
          </a:p>
          <a:p>
            <a:r>
              <a:rPr lang="en-US" dirty="0" smtClean="0"/>
              <a:t>Thbs3 and Thbs4: colon specific</a:t>
            </a:r>
          </a:p>
          <a:p>
            <a:r>
              <a:rPr lang="en-US" dirty="0" smtClean="0"/>
              <a:t>ECM-related:</a:t>
            </a:r>
            <a:r>
              <a:rPr lang="en-US" baseline="0" dirty="0" smtClean="0"/>
              <a:t> surfactant proteins, </a:t>
            </a:r>
            <a:r>
              <a:rPr lang="en-US" baseline="0" dirty="0" err="1" smtClean="0"/>
              <a:t>mucins</a:t>
            </a:r>
            <a:r>
              <a:rPr lang="en-US" baseline="0" dirty="0" smtClean="0"/>
              <a:t>, </a:t>
            </a:r>
            <a:r>
              <a:rPr lang="en-US" baseline="0" dirty="0" err="1" smtClean="0"/>
              <a:t>galectins</a:t>
            </a:r>
            <a:endParaRPr lang="en-US" dirty="0"/>
          </a:p>
        </p:txBody>
      </p:sp>
      <p:sp>
        <p:nvSpPr>
          <p:cNvPr id="4" name="Slide Number Placeholder 3"/>
          <p:cNvSpPr>
            <a:spLocks noGrp="1"/>
          </p:cNvSpPr>
          <p:nvPr>
            <p:ph type="sldNum" sz="quarter" idx="10"/>
          </p:nvPr>
        </p:nvSpPr>
        <p:spPr/>
        <p:txBody>
          <a:bodyPr/>
          <a:lstStyle/>
          <a:p>
            <a:fld id="{0956C69E-A6C6-AD46-B9C5-4F158BC8FA50}" type="slidenum">
              <a:rPr lang="en-US" smtClean="0"/>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address this question, I used a human melanoma </a:t>
            </a:r>
            <a:r>
              <a:rPr lang="en-US" baseline="0" dirty="0" err="1" smtClean="0"/>
              <a:t>xenograft</a:t>
            </a:r>
            <a:r>
              <a:rPr lang="en-US" baseline="0" dirty="0" smtClean="0"/>
              <a:t> model system that has been characterized in the lab.</a:t>
            </a:r>
          </a:p>
          <a:p>
            <a:r>
              <a:rPr lang="en-US" baseline="0" dirty="0" smtClean="0"/>
              <a:t>We have 2 cell lines that differ by their metastatic potential, the A375 are poorly metastatic and the MA2 are highly metastatic.</a:t>
            </a:r>
          </a:p>
          <a:p>
            <a:r>
              <a:rPr lang="en-US" baseline="0" dirty="0" smtClean="0"/>
              <a:t>The tumor cells are injected subcutaneously in the flank of the mouse and allowed to grow for 5 weeks. The tumor is then harvested, and the ECM is extracted and submitted for analysis through the proteomics pipeline. </a:t>
            </a:r>
          </a:p>
          <a:p>
            <a:r>
              <a:rPr lang="en-US" baseline="0" dirty="0" smtClean="0"/>
              <a:t>I will be able to identify the source of the ECM proteins as the proteins secreted by the tumor cells have a human sequence whereas the proteins secreted by the </a:t>
            </a:r>
            <a:r>
              <a:rPr lang="en-US" baseline="0" dirty="0" err="1" smtClean="0"/>
              <a:t>stroma</a:t>
            </a:r>
            <a:r>
              <a:rPr lang="en-US" baseline="0" dirty="0" smtClean="0"/>
              <a:t> will have a murine sequence.</a:t>
            </a:r>
            <a:endParaRPr lang="en-US" dirty="0"/>
          </a:p>
        </p:txBody>
      </p:sp>
      <p:sp>
        <p:nvSpPr>
          <p:cNvPr id="4" name="Slide Number Placeholder 3"/>
          <p:cNvSpPr>
            <a:spLocks noGrp="1"/>
          </p:cNvSpPr>
          <p:nvPr>
            <p:ph type="sldNum" sz="quarter" idx="10"/>
          </p:nvPr>
        </p:nvSpPr>
        <p:spPr/>
        <p:txBody>
          <a:bodyPr/>
          <a:lstStyle/>
          <a:p>
            <a:fld id="{0956C69E-A6C6-AD46-B9C5-4F158BC8FA50}"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3988782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376469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40454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3485133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1287779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2167265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397560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285880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128960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209874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115624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803002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2728471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1225619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228765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3734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240489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2953659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47625"/>
            <a:ext cx="8839200" cy="609600"/>
          </a:xfrm>
        </p:spPr>
        <p:txBody>
          <a:bodyPr>
            <a:normAutofit/>
          </a:bodyPr>
          <a:lstStyle>
            <a:lvl1pPr>
              <a:defRPr sz="3200"/>
            </a:lvl1pPr>
          </a:lstStyle>
          <a:p>
            <a:r>
              <a:rPr lang="en-US" dirty="0" smtClean="0"/>
              <a:t>Click to edit Master title style</a:t>
            </a:r>
            <a:endParaRPr lang="fr-FR" dirty="0"/>
          </a:p>
        </p:txBody>
      </p:sp>
      <p:sp>
        <p:nvSpPr>
          <p:cNvPr id="3" name="Date Placeholder 2"/>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260739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343494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414877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1EE50-A451-4CE3-8630-CDCBFBF6C99F}" type="datetimeFigureOut">
              <a:rPr lang="fr-FR" smtClean="0"/>
              <a:pPr/>
              <a:t>23/04/2012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35086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1EE50-A451-4CE3-8630-CDCBFBF6C99F}" type="datetimeFigureOut">
              <a:rPr lang="fr-FR" smtClean="0"/>
              <a:pPr/>
              <a:t>23/04/2012</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B3DB7-6994-47AB-901F-BE2F38821399}" type="slidenum">
              <a:rPr lang="fr-FR" smtClean="0"/>
              <a:pPr/>
              <a:t>‹#›</a:t>
            </a:fld>
            <a:endParaRPr lang="fr-FR"/>
          </a:p>
        </p:txBody>
      </p:sp>
    </p:spTree>
    <p:extLst>
      <p:ext uri="{BB962C8B-B14F-4D97-AF65-F5344CB8AC3E}">
        <p14:creationId xmlns:p14="http://schemas.microsoft.com/office/powerpoint/2010/main" xmlns="" val="80856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B0E5D-FB1D-4BBD-828F-4A90DF86E0F2}" type="datetimeFigureOut">
              <a:rPr lang="fr-FR" smtClean="0">
                <a:solidFill>
                  <a:prstClr val="black">
                    <a:tint val="75000"/>
                  </a:prstClr>
                </a:solidFill>
              </a:rPr>
              <a:pPr/>
              <a:t>25/04/2012</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08FC6-83E0-4BC0-8A1E-ABCEFE091F0A}"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xmlns="" val="292474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7.png"/><Relationship Id="rId12"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7.xml"/><Relationship Id="rId11" Type="http://schemas.openxmlformats.org/officeDocument/2006/relationships/image" Target="../media/image50.png"/><Relationship Id="rId5" Type="http://schemas.openxmlformats.org/officeDocument/2006/relationships/image" Target="../media/image4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slideLayout" Target="../slideLayouts/slideLayout2.xml"/><Relationship Id="rId4"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_Naba et al.tif"/>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grpSp>
        <p:nvGrpSpPr>
          <p:cNvPr id="8" name="Group 7"/>
          <p:cNvGrpSpPr/>
          <p:nvPr/>
        </p:nvGrpSpPr>
        <p:grpSpPr>
          <a:xfrm>
            <a:off x="238125" y="47625"/>
            <a:ext cx="8729569" cy="6760488"/>
            <a:chOff x="238125" y="47625"/>
            <a:chExt cx="8729569" cy="6760488"/>
          </a:xfrm>
        </p:grpSpPr>
        <p:sp>
          <p:nvSpPr>
            <p:cNvPr id="5" name="TextBox 4"/>
            <p:cNvSpPr txBox="1"/>
            <p:nvPr/>
          </p:nvSpPr>
          <p:spPr>
            <a:xfrm>
              <a:off x="238125" y="47625"/>
              <a:ext cx="8729569" cy="1938992"/>
            </a:xfrm>
            <a:prstGeom prst="rect">
              <a:avLst/>
            </a:prstGeom>
            <a:noFill/>
          </p:spPr>
          <p:txBody>
            <a:bodyPr wrap="none" rtlCol="0">
              <a:spAutoFit/>
            </a:bodyPr>
            <a:lstStyle/>
            <a:p>
              <a:pPr algn="ctr"/>
              <a:r>
                <a:rPr lang="en-US" sz="4000" dirty="0" smtClean="0">
                  <a:solidFill>
                    <a:schemeClr val="bg1"/>
                  </a:solidFill>
                </a:rPr>
                <a:t>The </a:t>
              </a:r>
              <a:r>
                <a:rPr lang="en-US" sz="4000" dirty="0" err="1" smtClean="0">
                  <a:solidFill>
                    <a:schemeClr val="bg1"/>
                  </a:solidFill>
                </a:rPr>
                <a:t>Matrisome</a:t>
              </a:r>
              <a:r>
                <a:rPr lang="en-US" sz="4000" dirty="0" smtClean="0">
                  <a:solidFill>
                    <a:schemeClr val="bg1"/>
                  </a:solidFill>
                </a:rPr>
                <a:t>: </a:t>
              </a:r>
              <a:r>
                <a:rPr lang="en-US" sz="4000" i="1" dirty="0" smtClean="0">
                  <a:solidFill>
                    <a:schemeClr val="bg1"/>
                  </a:solidFill>
                </a:rPr>
                <a:t>In </a:t>
              </a:r>
              <a:r>
                <a:rPr lang="en-US" sz="4000" i="1" dirty="0" err="1" smtClean="0">
                  <a:solidFill>
                    <a:schemeClr val="bg1"/>
                  </a:solidFill>
                </a:rPr>
                <a:t>Silico</a:t>
              </a:r>
              <a:r>
                <a:rPr lang="en-US" sz="4000" i="1" dirty="0" smtClean="0">
                  <a:solidFill>
                    <a:schemeClr val="bg1"/>
                  </a:solidFill>
                </a:rPr>
                <a:t> </a:t>
              </a:r>
              <a:r>
                <a:rPr lang="en-US" sz="4000" dirty="0" smtClean="0">
                  <a:solidFill>
                    <a:schemeClr val="bg1"/>
                  </a:solidFill>
                </a:rPr>
                <a:t>Definition</a:t>
              </a:r>
              <a:br>
                <a:rPr lang="en-US" sz="4000" dirty="0" smtClean="0">
                  <a:solidFill>
                    <a:schemeClr val="bg1"/>
                  </a:solidFill>
                </a:rPr>
              </a:br>
              <a:r>
                <a:rPr lang="en-US" sz="4000" dirty="0" smtClean="0">
                  <a:solidFill>
                    <a:schemeClr val="bg1"/>
                  </a:solidFill>
                </a:rPr>
                <a:t>and </a:t>
              </a:r>
              <a:r>
                <a:rPr lang="en-US" sz="4000" i="1" dirty="0" smtClean="0">
                  <a:solidFill>
                    <a:schemeClr val="bg1"/>
                  </a:solidFill>
                </a:rPr>
                <a:t>In Vivo </a:t>
              </a:r>
              <a:r>
                <a:rPr lang="en-US" sz="4000" dirty="0" smtClean="0">
                  <a:solidFill>
                    <a:schemeClr val="bg1"/>
                  </a:solidFill>
                </a:rPr>
                <a:t>Characterization of</a:t>
              </a:r>
              <a:br>
                <a:rPr lang="en-US" sz="4000" dirty="0" smtClean="0">
                  <a:solidFill>
                    <a:schemeClr val="bg1"/>
                  </a:solidFill>
                </a:rPr>
              </a:br>
              <a:r>
                <a:rPr lang="en-US" sz="4000" dirty="0" smtClean="0">
                  <a:solidFill>
                    <a:schemeClr val="bg1"/>
                  </a:solidFill>
                </a:rPr>
                <a:t>Normal and Tumor Extracellular Matrices</a:t>
              </a:r>
              <a:endParaRPr lang="en-US" sz="4000" dirty="0"/>
            </a:p>
          </p:txBody>
        </p:sp>
        <p:sp>
          <p:nvSpPr>
            <p:cNvPr id="7" name="TextBox 6"/>
            <p:cNvSpPr txBox="1"/>
            <p:nvPr/>
          </p:nvSpPr>
          <p:spPr>
            <a:xfrm>
              <a:off x="669941" y="4130457"/>
              <a:ext cx="7865936" cy="2677656"/>
            </a:xfrm>
            <a:prstGeom prst="rect">
              <a:avLst/>
            </a:prstGeom>
            <a:noFill/>
          </p:spPr>
          <p:txBody>
            <a:bodyPr wrap="none" rtlCol="0">
              <a:spAutoFit/>
            </a:bodyPr>
            <a:lstStyle/>
            <a:p>
              <a:pPr algn="ctr"/>
              <a:r>
                <a:rPr lang="en-US" sz="2400" dirty="0" smtClean="0">
                  <a:solidFill>
                    <a:schemeClr val="bg1"/>
                  </a:solidFill>
                </a:rPr>
                <a:t>Karl R. Clauser and Steven A. Carr</a:t>
              </a:r>
            </a:p>
            <a:p>
              <a:pPr algn="ctr"/>
              <a:r>
                <a:rPr lang="en-US" sz="2400" dirty="0" smtClean="0">
                  <a:solidFill>
                    <a:schemeClr val="bg1"/>
                  </a:solidFill>
                </a:rPr>
                <a:t>Broad Institute of MIT and Harvard</a:t>
              </a:r>
            </a:p>
            <a:p>
              <a:pPr algn="ctr"/>
              <a:endParaRPr lang="en-US" sz="2400" dirty="0" smtClean="0">
                <a:solidFill>
                  <a:schemeClr val="bg1"/>
                </a:solidFill>
              </a:endParaRPr>
            </a:p>
            <a:p>
              <a:pPr algn="ctr"/>
              <a:r>
                <a:rPr lang="en-US" sz="2400" dirty="0" smtClean="0">
                  <a:solidFill>
                    <a:schemeClr val="bg1"/>
                  </a:solidFill>
                </a:rPr>
                <a:t>Alexandra Naba, Sebastian Hoersch, </a:t>
              </a:r>
              <a:r>
                <a:rPr lang="en-US" sz="2400" dirty="0" err="1" smtClean="0">
                  <a:solidFill>
                    <a:schemeClr val="bg1"/>
                  </a:solidFill>
                </a:rPr>
                <a:t>Hui</a:t>
              </a:r>
              <a:r>
                <a:rPr lang="en-US" sz="2400" dirty="0" smtClean="0">
                  <a:solidFill>
                    <a:schemeClr val="bg1"/>
                  </a:solidFill>
                </a:rPr>
                <a:t> Liu, Richard O. Hynes</a:t>
              </a:r>
            </a:p>
            <a:p>
              <a:pPr algn="ctr"/>
              <a:r>
                <a:rPr lang="en-US" sz="2400" dirty="0" smtClean="0">
                  <a:solidFill>
                    <a:schemeClr val="bg1"/>
                  </a:solidFill>
                </a:rPr>
                <a:t>Koch Institute for Integrative Cancer Research</a:t>
              </a:r>
            </a:p>
            <a:p>
              <a:pPr algn="ctr"/>
              <a:r>
                <a:rPr lang="en-US" sz="2400" dirty="0" smtClean="0">
                  <a:solidFill>
                    <a:schemeClr val="bg1"/>
                  </a:solidFill>
                </a:rPr>
                <a:t>Massachusetts Institute of Technology,</a:t>
              </a:r>
            </a:p>
            <a:p>
              <a:pPr algn="ctr"/>
              <a:r>
                <a:rPr lang="en-US" sz="2400" dirty="0" smtClean="0">
                  <a:solidFill>
                    <a:schemeClr val="bg1"/>
                  </a:solidFill>
                </a:rPr>
                <a:t>Cambridge, MA</a:t>
              </a:r>
              <a:endParaRPr lang="en-US" sz="2400" dirty="0"/>
            </a:p>
          </p:txBody>
        </p:sp>
      </p:grpSp>
    </p:spTree>
    <p:extLst>
      <p:ext uri="{BB962C8B-B14F-4D97-AF65-F5344CB8AC3E}">
        <p14:creationId xmlns:p14="http://schemas.microsoft.com/office/powerpoint/2010/main" xmlns="" val="41816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Shape"/>
          <p:cNvGraphicFramePr>
            <a:graphicFrameLocks noGrp="1"/>
          </p:cNvGraphicFramePr>
          <p:nvPr/>
        </p:nvGraphicFramePr>
        <p:xfrm>
          <a:off x="254915" y="823348"/>
          <a:ext cx="8653220" cy="2163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a:graphicFrameLocks noGrp="1"/>
          </p:cNvGraphicFramePr>
          <p:nvPr/>
        </p:nvGraphicFramePr>
        <p:xfrm>
          <a:off x="272175" y="2695050"/>
          <a:ext cx="8542499" cy="207749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pPr algn="l"/>
            <a:r>
              <a:rPr lang="en-US" dirty="0" smtClean="0"/>
              <a:t>Factors Driving ETD Proportion, </a:t>
            </a:r>
            <a:r>
              <a:rPr lang="en-US" dirty="0" err="1" smtClean="0"/>
              <a:t>pI</a:t>
            </a:r>
            <a:endParaRPr lang="en-US" dirty="0"/>
          </a:p>
        </p:txBody>
      </p:sp>
      <p:graphicFrame>
        <p:nvGraphicFramePr>
          <p:cNvPr id="18" name="Chart 17"/>
          <p:cNvGraphicFramePr>
            <a:graphicFrameLocks noGrp="1"/>
          </p:cNvGraphicFramePr>
          <p:nvPr/>
        </p:nvGraphicFramePr>
        <p:xfrm>
          <a:off x="245390" y="4473467"/>
          <a:ext cx="8661292" cy="2292458"/>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p:cNvSpPr txBox="1"/>
          <p:nvPr/>
        </p:nvSpPr>
        <p:spPr>
          <a:xfrm>
            <a:off x="3607913" y="723900"/>
            <a:ext cx="1560042" cy="1015663"/>
          </a:xfrm>
          <a:prstGeom prst="rect">
            <a:avLst/>
          </a:prstGeom>
          <a:solidFill>
            <a:schemeClr val="bg1">
              <a:lumMod val="95000"/>
            </a:schemeClr>
          </a:solidFill>
        </p:spPr>
        <p:txBody>
          <a:bodyPr wrap="none" rtlCol="0">
            <a:spAutoFit/>
          </a:bodyPr>
          <a:lstStyle/>
          <a:p>
            <a:pPr algn="ctr">
              <a:tabLst>
                <a:tab pos="457200" algn="l"/>
                <a:tab pos="1143000" algn="l"/>
              </a:tabLst>
            </a:pPr>
            <a:r>
              <a:rPr lang="en-US" sz="1200" b="1" u="sng" dirty="0" smtClean="0"/>
              <a:t>Decision-tree </a:t>
            </a:r>
            <a:r>
              <a:rPr lang="en-US" sz="1200" b="1" u="sng" dirty="0" err="1" smtClean="0"/>
              <a:t>params</a:t>
            </a:r>
            <a:endParaRPr lang="en-US" sz="1200" b="1" u="sng" dirty="0" smtClean="0"/>
          </a:p>
          <a:p>
            <a:pPr algn="ctr">
              <a:tabLst>
                <a:tab pos="457200" algn="l"/>
                <a:tab pos="1143000" algn="l"/>
              </a:tabLst>
            </a:pPr>
            <a:r>
              <a:rPr lang="en-US" sz="1200" b="1" dirty="0" smtClean="0"/>
              <a:t>CID	z2 all	CID</a:t>
            </a:r>
          </a:p>
          <a:p>
            <a:pPr algn="ctr">
              <a:tabLst>
                <a:tab pos="457200" algn="l"/>
                <a:tab pos="1143000" algn="l"/>
              </a:tabLst>
            </a:pPr>
            <a:r>
              <a:rPr lang="en-US" sz="1200" b="1" dirty="0" smtClean="0"/>
              <a:t>ETD	z3 &lt; 650	CID</a:t>
            </a:r>
          </a:p>
          <a:p>
            <a:pPr algn="ctr">
              <a:tabLst>
                <a:tab pos="457200" algn="l"/>
                <a:tab pos="1143000" algn="l"/>
              </a:tabLst>
            </a:pPr>
            <a:r>
              <a:rPr lang="en-US" sz="1200" b="1" dirty="0" smtClean="0"/>
              <a:t>ETD	z4 &lt; 900	CID</a:t>
            </a:r>
          </a:p>
          <a:p>
            <a:pPr algn="ctr">
              <a:tabLst>
                <a:tab pos="457200" algn="l"/>
                <a:tab pos="1143000" algn="l"/>
              </a:tabLst>
            </a:pPr>
            <a:r>
              <a:rPr lang="en-US" sz="1200" b="1" dirty="0" smtClean="0"/>
              <a:t>ETD	z5 &lt; 950	CID</a:t>
            </a:r>
          </a:p>
        </p:txBody>
      </p:sp>
      <p:grpSp>
        <p:nvGrpSpPr>
          <p:cNvPr id="26" name="Group 25"/>
          <p:cNvGrpSpPr/>
          <p:nvPr/>
        </p:nvGrpSpPr>
        <p:grpSpPr>
          <a:xfrm>
            <a:off x="5934075" y="209550"/>
            <a:ext cx="2818860" cy="6467475"/>
            <a:chOff x="5934075" y="209550"/>
            <a:chExt cx="2818860" cy="6467475"/>
          </a:xfrm>
        </p:grpSpPr>
        <p:sp>
          <p:nvSpPr>
            <p:cNvPr id="24" name="TextBox 23"/>
            <p:cNvSpPr txBox="1"/>
            <p:nvPr/>
          </p:nvSpPr>
          <p:spPr>
            <a:xfrm>
              <a:off x="6353175" y="209550"/>
              <a:ext cx="2399760" cy="461665"/>
            </a:xfrm>
            <a:prstGeom prst="rect">
              <a:avLst/>
            </a:prstGeom>
            <a:solidFill>
              <a:schemeClr val="bg1">
                <a:lumMod val="95000"/>
              </a:schemeClr>
            </a:solidFill>
          </p:spPr>
          <p:txBody>
            <a:bodyPr wrap="none" rtlCol="0">
              <a:spAutoFit/>
            </a:bodyPr>
            <a:lstStyle/>
            <a:p>
              <a:r>
                <a:rPr lang="en-US" sz="2400" dirty="0" smtClean="0">
                  <a:solidFill>
                    <a:srgbClr val="66FF33"/>
                  </a:solidFill>
                </a:rPr>
                <a:t>z3, </a:t>
              </a:r>
              <a:r>
                <a:rPr lang="en-US" sz="2400" dirty="0" smtClean="0">
                  <a:solidFill>
                    <a:srgbClr val="0000FF"/>
                  </a:solidFill>
                </a:rPr>
                <a:t>His Containing</a:t>
              </a:r>
              <a:endParaRPr lang="en-US" sz="2400" dirty="0">
                <a:solidFill>
                  <a:srgbClr val="0000FF"/>
                </a:solidFill>
              </a:endParaRPr>
            </a:p>
          </p:txBody>
        </p:sp>
        <p:sp>
          <p:nvSpPr>
            <p:cNvPr id="25" name="Rectangle 24"/>
            <p:cNvSpPr/>
            <p:nvPr/>
          </p:nvSpPr>
          <p:spPr>
            <a:xfrm>
              <a:off x="5934075" y="762000"/>
              <a:ext cx="600075" cy="5915025"/>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9525" y="6592729"/>
            <a:ext cx="1901483" cy="246221"/>
          </a:xfrm>
          <a:prstGeom prst="rect">
            <a:avLst/>
          </a:prstGeom>
          <a:noFill/>
        </p:spPr>
        <p:txBody>
          <a:bodyPr wrap="none" rtlCol="0">
            <a:spAutoFit/>
          </a:bodyPr>
          <a:lstStyle/>
          <a:p>
            <a:r>
              <a:rPr lang="en-US" sz="1000" dirty="0" smtClean="0"/>
              <a:t>Normal human colon  - MGH 446</a:t>
            </a:r>
            <a:endParaRPr lang="en-US" sz="1000" dirty="0"/>
          </a:p>
        </p:txBody>
      </p:sp>
      <p:sp>
        <p:nvSpPr>
          <p:cNvPr id="28" name="TextBox 27"/>
          <p:cNvSpPr txBox="1"/>
          <p:nvPr/>
        </p:nvSpPr>
        <p:spPr>
          <a:xfrm>
            <a:off x="8109292" y="6592729"/>
            <a:ext cx="1010213" cy="246221"/>
          </a:xfrm>
          <a:prstGeom prst="rect">
            <a:avLst/>
          </a:prstGeom>
          <a:noFill/>
        </p:spPr>
        <p:txBody>
          <a:bodyPr wrap="none" rtlCol="0">
            <a:spAutoFit/>
          </a:bodyPr>
          <a:lstStyle/>
          <a:p>
            <a:r>
              <a:rPr lang="en-US" sz="1000" dirty="0" smtClean="0"/>
              <a:t>LTQ </a:t>
            </a:r>
            <a:r>
              <a:rPr lang="en-US" sz="1000" dirty="0" err="1" smtClean="0"/>
              <a:t>Orbitrap</a:t>
            </a:r>
            <a:r>
              <a:rPr lang="en-US" sz="1000" dirty="0" smtClean="0"/>
              <a:t> XL</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1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5" name="Picture 7"/>
          <p:cNvPicPr>
            <a:picLocks noChangeAspect="1" noChangeArrowheads="1"/>
          </p:cNvPicPr>
          <p:nvPr/>
        </p:nvPicPr>
        <p:blipFill>
          <a:blip r:embed="rId2" cstate="print"/>
          <a:srcRect l="856" t="12158" r="4892" b="10794"/>
          <a:stretch>
            <a:fillRect/>
          </a:stretch>
        </p:blipFill>
        <p:spPr bwMode="auto">
          <a:xfrm>
            <a:off x="442913" y="790575"/>
            <a:ext cx="7340600" cy="5915025"/>
          </a:xfrm>
          <a:prstGeom prst="rect">
            <a:avLst/>
          </a:prstGeom>
          <a:noFill/>
          <a:ln w="9525">
            <a:noFill/>
            <a:miter lim="800000"/>
            <a:headEnd/>
            <a:tailEnd/>
          </a:ln>
          <a:effectLst/>
        </p:spPr>
      </p:pic>
      <p:sp>
        <p:nvSpPr>
          <p:cNvPr id="68616" name="Title 1"/>
          <p:cNvSpPr>
            <a:spLocks/>
          </p:cNvSpPr>
          <p:nvPr/>
        </p:nvSpPr>
        <p:spPr bwMode="auto">
          <a:xfrm>
            <a:off x="0" y="0"/>
            <a:ext cx="9144000" cy="838200"/>
          </a:xfrm>
          <a:prstGeom prst="rect">
            <a:avLst/>
          </a:prstGeom>
          <a:noFill/>
          <a:ln w="9525">
            <a:noFill/>
            <a:miter lim="800000"/>
            <a:headEnd/>
            <a:tailEnd/>
          </a:ln>
        </p:spPr>
        <p:txBody>
          <a:bodyPr anchor="ctr"/>
          <a:lstStyle/>
          <a:p>
            <a:pPr eaLnBrk="0" hangingPunct="0"/>
            <a:r>
              <a:rPr lang="en-US" sz="3200" i="1">
                <a:solidFill>
                  <a:srgbClr val="403152"/>
                </a:solidFill>
                <a:latin typeface="Calibri" pitchFamily="34" charset="0"/>
              </a:rPr>
              <a:t>Database search parameters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Proteomics analysis of the lung matrisome</a:t>
            </a:r>
            <a:endParaRPr lang="en-US" dirty="0"/>
          </a:p>
        </p:txBody>
      </p:sp>
      <p:sp>
        <p:nvSpPr>
          <p:cNvPr id="8" name="TextBox 7"/>
          <p:cNvSpPr txBox="1"/>
          <p:nvPr/>
        </p:nvSpPr>
        <p:spPr>
          <a:xfrm>
            <a:off x="136480" y="1277009"/>
            <a:ext cx="2457450" cy="584775"/>
          </a:xfrm>
          <a:prstGeom prst="rect">
            <a:avLst/>
          </a:prstGeom>
          <a:noFill/>
        </p:spPr>
        <p:txBody>
          <a:bodyPr wrap="square" rtlCol="0">
            <a:spAutoFit/>
          </a:bodyPr>
          <a:lstStyle/>
          <a:p>
            <a:pPr algn="ctr"/>
            <a:r>
              <a:rPr lang="en-US" sz="1600" b="1" u="sng" dirty="0" smtClean="0"/>
              <a:t>Total Mass Spec </a:t>
            </a:r>
          </a:p>
          <a:p>
            <a:pPr algn="ctr"/>
            <a:r>
              <a:rPr lang="en-US" sz="1600" b="1" u="sng" dirty="0" smtClean="0"/>
              <a:t>Intensity</a:t>
            </a:r>
            <a:endParaRPr lang="en-US" sz="1600" b="1" u="sng" dirty="0"/>
          </a:p>
        </p:txBody>
      </p:sp>
      <p:sp>
        <p:nvSpPr>
          <p:cNvPr id="9" name="TextBox 8"/>
          <p:cNvSpPr txBox="1"/>
          <p:nvPr/>
        </p:nvSpPr>
        <p:spPr>
          <a:xfrm>
            <a:off x="2166298" y="1443057"/>
            <a:ext cx="3276600" cy="338554"/>
          </a:xfrm>
          <a:prstGeom prst="rect">
            <a:avLst/>
          </a:prstGeom>
          <a:noFill/>
        </p:spPr>
        <p:txBody>
          <a:bodyPr wrap="square" rtlCol="0">
            <a:spAutoFit/>
          </a:bodyPr>
          <a:lstStyle/>
          <a:p>
            <a:pPr algn="ctr"/>
            <a:r>
              <a:rPr lang="en-US" sz="1600" b="1" u="sng" dirty="0" smtClean="0"/>
              <a:t>Number of Peptides</a:t>
            </a:r>
            <a:endParaRPr lang="en-US" sz="1600" b="1" u="sng" dirty="0"/>
          </a:p>
        </p:txBody>
      </p:sp>
      <p:sp>
        <p:nvSpPr>
          <p:cNvPr id="10" name="TextBox 9"/>
          <p:cNvSpPr txBox="1"/>
          <p:nvPr/>
        </p:nvSpPr>
        <p:spPr>
          <a:xfrm>
            <a:off x="4697104" y="1429409"/>
            <a:ext cx="3276600" cy="338554"/>
          </a:xfrm>
          <a:prstGeom prst="rect">
            <a:avLst/>
          </a:prstGeom>
          <a:noFill/>
        </p:spPr>
        <p:txBody>
          <a:bodyPr wrap="square" rtlCol="0">
            <a:spAutoFit/>
          </a:bodyPr>
          <a:lstStyle/>
          <a:p>
            <a:pPr algn="ctr"/>
            <a:r>
              <a:rPr lang="en-US" sz="1600" b="1" u="sng" dirty="0" smtClean="0"/>
              <a:t>Number of Proteins</a:t>
            </a:r>
            <a:endParaRPr lang="en-US" sz="1600" b="1" u="sng" dirty="0"/>
          </a:p>
        </p:txBody>
      </p:sp>
      <p:grpSp>
        <p:nvGrpSpPr>
          <p:cNvPr id="3" name="Group 37"/>
          <p:cNvGrpSpPr/>
          <p:nvPr/>
        </p:nvGrpSpPr>
        <p:grpSpPr>
          <a:xfrm>
            <a:off x="-518160" y="1873215"/>
            <a:ext cx="8702040" cy="2579369"/>
            <a:chOff x="-518160" y="1611631"/>
            <a:chExt cx="8702040" cy="2579369"/>
          </a:xfrm>
        </p:grpSpPr>
        <p:graphicFrame>
          <p:nvGraphicFramePr>
            <p:cNvPr id="29" name="Chart 28"/>
            <p:cNvGraphicFramePr/>
            <p:nvPr/>
          </p:nvGraphicFramePr>
          <p:xfrm>
            <a:off x="-518160" y="1611631"/>
            <a:ext cx="384048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6"/>
            <p:cNvGraphicFramePr/>
            <p:nvPr/>
          </p:nvGraphicFramePr>
          <p:xfrm>
            <a:off x="1897040" y="1630680"/>
            <a:ext cx="3840480" cy="2560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9"/>
            <p:cNvGraphicFramePr/>
            <p:nvPr/>
          </p:nvGraphicFramePr>
          <p:xfrm>
            <a:off x="4343400" y="1630679"/>
            <a:ext cx="3840480" cy="2560320"/>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16"/>
            <p:cNvSpPr txBox="1"/>
            <p:nvPr/>
          </p:nvSpPr>
          <p:spPr>
            <a:xfrm>
              <a:off x="0" y="1611868"/>
              <a:ext cx="2819400" cy="338554"/>
            </a:xfrm>
            <a:prstGeom prst="rect">
              <a:avLst/>
            </a:prstGeom>
            <a:noFill/>
          </p:spPr>
          <p:txBody>
            <a:bodyPr wrap="square" rtlCol="0">
              <a:spAutoFit/>
            </a:bodyPr>
            <a:lstStyle/>
            <a:p>
              <a:r>
                <a:rPr lang="en-US" sz="1600" i="1" u="sng" dirty="0" smtClean="0"/>
                <a:t>Pre-OGE</a:t>
              </a:r>
              <a:endParaRPr lang="en-US" sz="1600" i="1" u="sng" dirty="0"/>
            </a:p>
          </p:txBody>
        </p:sp>
      </p:grpSp>
      <p:grpSp>
        <p:nvGrpSpPr>
          <p:cNvPr id="4" name="Group 36"/>
          <p:cNvGrpSpPr/>
          <p:nvPr/>
        </p:nvGrpSpPr>
        <p:grpSpPr>
          <a:xfrm>
            <a:off x="-518160" y="4388052"/>
            <a:ext cx="8702040" cy="2579132"/>
            <a:chOff x="-518160" y="4050268"/>
            <a:chExt cx="8702040" cy="2579132"/>
          </a:xfrm>
        </p:grpSpPr>
        <p:graphicFrame>
          <p:nvGraphicFramePr>
            <p:cNvPr id="25" name="Chart 24"/>
            <p:cNvGraphicFramePr/>
            <p:nvPr/>
          </p:nvGraphicFramePr>
          <p:xfrm>
            <a:off x="-518160" y="4069080"/>
            <a:ext cx="3840480" cy="25603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7"/>
            <p:cNvGraphicFramePr/>
            <p:nvPr/>
          </p:nvGraphicFramePr>
          <p:xfrm>
            <a:off x="1897040" y="4069080"/>
            <a:ext cx="3840480" cy="25603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Chart 8"/>
            <p:cNvGraphicFramePr/>
            <p:nvPr/>
          </p:nvGraphicFramePr>
          <p:xfrm>
            <a:off x="4343400" y="4069080"/>
            <a:ext cx="3840480" cy="2560320"/>
          </p:xfrm>
          <a:graphic>
            <a:graphicData uri="http://schemas.openxmlformats.org/drawingml/2006/chart">
              <c:chart xmlns:c="http://schemas.openxmlformats.org/drawingml/2006/chart" xmlns:r="http://schemas.openxmlformats.org/officeDocument/2006/relationships" r:id="rId8"/>
            </a:graphicData>
          </a:graphic>
        </p:graphicFrame>
        <p:sp>
          <p:nvSpPr>
            <p:cNvPr id="28" name="TextBox 27"/>
            <p:cNvSpPr txBox="1"/>
            <p:nvPr/>
          </p:nvSpPr>
          <p:spPr>
            <a:xfrm>
              <a:off x="0" y="4050268"/>
              <a:ext cx="2819400" cy="338554"/>
            </a:xfrm>
            <a:prstGeom prst="rect">
              <a:avLst/>
            </a:prstGeom>
            <a:noFill/>
          </p:spPr>
          <p:txBody>
            <a:bodyPr wrap="square" rtlCol="0">
              <a:spAutoFit/>
            </a:bodyPr>
            <a:lstStyle/>
            <a:p>
              <a:r>
                <a:rPr lang="en-US" sz="1600" i="1" u="sng" dirty="0" smtClean="0"/>
                <a:t>Post-OGE</a:t>
              </a:r>
              <a:endParaRPr lang="en-US" sz="1600" i="1" u="sng" dirty="0"/>
            </a:p>
          </p:txBody>
        </p:sp>
      </p:grpSp>
      <p:grpSp>
        <p:nvGrpSpPr>
          <p:cNvPr id="5" name="Group 35"/>
          <p:cNvGrpSpPr/>
          <p:nvPr/>
        </p:nvGrpSpPr>
        <p:grpSpPr>
          <a:xfrm>
            <a:off x="7764440" y="3481320"/>
            <a:ext cx="2674960" cy="1676400"/>
            <a:chOff x="7612040" y="3276600"/>
            <a:chExt cx="2674960" cy="1676400"/>
          </a:xfrm>
        </p:grpSpPr>
        <p:grpSp>
          <p:nvGrpSpPr>
            <p:cNvPr id="6" name="Group 33"/>
            <p:cNvGrpSpPr/>
            <p:nvPr/>
          </p:nvGrpSpPr>
          <p:grpSpPr>
            <a:xfrm>
              <a:off x="7639336" y="3276600"/>
              <a:ext cx="2647664" cy="1676400"/>
              <a:chOff x="7639336" y="3276600"/>
              <a:chExt cx="2647664" cy="1676400"/>
            </a:xfrm>
          </p:grpSpPr>
          <p:grpSp>
            <p:nvGrpSpPr>
              <p:cNvPr id="7" name="Group 31"/>
              <p:cNvGrpSpPr/>
              <p:nvPr/>
            </p:nvGrpSpPr>
            <p:grpSpPr>
              <a:xfrm>
                <a:off x="7639336" y="3276600"/>
                <a:ext cx="1885664" cy="523220"/>
                <a:chOff x="7867936" y="2286000"/>
                <a:chExt cx="1885664" cy="523220"/>
              </a:xfrm>
            </p:grpSpPr>
            <p:sp>
              <p:nvSpPr>
                <p:cNvPr id="23" name="Rectangle 22"/>
                <p:cNvSpPr/>
                <p:nvPr/>
              </p:nvSpPr>
              <p:spPr>
                <a:xfrm>
                  <a:off x="7867936" y="2479030"/>
                  <a:ext cx="137160" cy="137160"/>
                </a:xfrm>
                <a:prstGeom prst="rect">
                  <a:avLst/>
                </a:prstGeom>
                <a:solidFill>
                  <a:srgbClr val="9900FF"/>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p:cNvSpPr txBox="1"/>
                <p:nvPr/>
              </p:nvSpPr>
              <p:spPr>
                <a:xfrm>
                  <a:off x="8001000" y="2286000"/>
                  <a:ext cx="1752600" cy="523220"/>
                </a:xfrm>
                <a:prstGeom prst="rect">
                  <a:avLst/>
                </a:prstGeom>
                <a:noFill/>
              </p:spPr>
              <p:txBody>
                <a:bodyPr wrap="square" rtlCol="0">
                  <a:spAutoFit/>
                </a:bodyPr>
                <a:lstStyle/>
                <a:p>
                  <a:r>
                    <a:rPr lang="en-US" sz="1400" dirty="0" smtClean="0"/>
                    <a:t>Core </a:t>
                  </a:r>
                </a:p>
                <a:p>
                  <a:r>
                    <a:rPr lang="en-US" sz="1400" dirty="0" smtClean="0"/>
                    <a:t>Matrisome</a:t>
                  </a:r>
                  <a:endParaRPr lang="en-US" sz="1400" dirty="0"/>
                </a:p>
              </p:txBody>
            </p:sp>
          </p:grpSp>
          <p:grpSp>
            <p:nvGrpSpPr>
              <p:cNvPr id="11" name="Group 30"/>
              <p:cNvGrpSpPr/>
              <p:nvPr/>
            </p:nvGrpSpPr>
            <p:grpSpPr>
              <a:xfrm>
                <a:off x="7639336" y="3806279"/>
                <a:ext cx="2647664" cy="738664"/>
                <a:chOff x="3372136" y="6196281"/>
                <a:chExt cx="2647664" cy="738664"/>
              </a:xfrm>
            </p:grpSpPr>
            <p:sp>
              <p:nvSpPr>
                <p:cNvPr id="21" name="Rectangle 20"/>
                <p:cNvSpPr/>
                <p:nvPr/>
              </p:nvSpPr>
              <p:spPr>
                <a:xfrm>
                  <a:off x="3372136" y="6497032"/>
                  <a:ext cx="137160" cy="137160"/>
                </a:xfrm>
                <a:prstGeom prst="rect">
                  <a:avLst/>
                </a:prstGeom>
                <a:solidFill>
                  <a:schemeClr val="accent6"/>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p:cNvSpPr txBox="1"/>
                <p:nvPr/>
              </p:nvSpPr>
              <p:spPr>
                <a:xfrm>
                  <a:off x="3505200" y="6196281"/>
                  <a:ext cx="2514600" cy="738664"/>
                </a:xfrm>
                <a:prstGeom prst="rect">
                  <a:avLst/>
                </a:prstGeom>
                <a:noFill/>
              </p:spPr>
              <p:txBody>
                <a:bodyPr wrap="square" rtlCol="0" anchor="ctr">
                  <a:spAutoFit/>
                </a:bodyPr>
                <a:lstStyle/>
                <a:p>
                  <a:r>
                    <a:rPr lang="en-US" sz="1400" dirty="0" smtClean="0"/>
                    <a:t>Matrisome-</a:t>
                  </a:r>
                </a:p>
                <a:p>
                  <a:r>
                    <a:rPr lang="en-US" sz="1400" dirty="0" smtClean="0"/>
                    <a:t>associated </a:t>
                  </a:r>
                </a:p>
                <a:p>
                  <a:r>
                    <a:rPr lang="en-US" sz="1400" dirty="0" smtClean="0"/>
                    <a:t>Proteins</a:t>
                  </a:r>
                  <a:endParaRPr lang="en-US" sz="1400" dirty="0"/>
                </a:p>
              </p:txBody>
            </p:sp>
          </p:grpSp>
          <p:grpSp>
            <p:nvGrpSpPr>
              <p:cNvPr id="12" name="Group 32"/>
              <p:cNvGrpSpPr/>
              <p:nvPr/>
            </p:nvGrpSpPr>
            <p:grpSpPr>
              <a:xfrm>
                <a:off x="7639336" y="4645223"/>
                <a:ext cx="1885664" cy="307777"/>
                <a:chOff x="5886736" y="6400800"/>
                <a:chExt cx="1885664" cy="307777"/>
              </a:xfrm>
            </p:grpSpPr>
            <p:sp>
              <p:nvSpPr>
                <p:cNvPr id="19" name="Rectangle 18"/>
                <p:cNvSpPr/>
                <p:nvPr/>
              </p:nvSpPr>
              <p:spPr>
                <a:xfrm>
                  <a:off x="5886736" y="6486108"/>
                  <a:ext cx="137160" cy="137160"/>
                </a:xfrm>
                <a:prstGeom prst="rect">
                  <a:avLst/>
                </a:prstGeom>
                <a:solidFill>
                  <a:schemeClr val="bg1">
                    <a:lumMod val="75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p:cNvSpPr txBox="1"/>
                <p:nvPr/>
              </p:nvSpPr>
              <p:spPr>
                <a:xfrm>
                  <a:off x="6019800" y="6400800"/>
                  <a:ext cx="1752600" cy="307777"/>
                </a:xfrm>
                <a:prstGeom prst="rect">
                  <a:avLst/>
                </a:prstGeom>
                <a:noFill/>
              </p:spPr>
              <p:txBody>
                <a:bodyPr wrap="square" rtlCol="0">
                  <a:spAutoFit/>
                </a:bodyPr>
                <a:lstStyle/>
                <a:p>
                  <a:r>
                    <a:rPr lang="en-US" sz="1400" dirty="0" smtClean="0"/>
                    <a:t>Other</a:t>
                  </a:r>
                  <a:endParaRPr lang="en-US" sz="1400" dirty="0"/>
                </a:p>
              </p:txBody>
            </p:sp>
          </p:grpSp>
        </p:grpSp>
        <p:sp>
          <p:nvSpPr>
            <p:cNvPr id="15" name="Rectangle 14"/>
            <p:cNvSpPr/>
            <p:nvPr/>
          </p:nvSpPr>
          <p:spPr>
            <a:xfrm>
              <a:off x="7612040" y="3276600"/>
              <a:ext cx="1330656" cy="164592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34"/>
          <p:cNvGrpSpPr/>
          <p:nvPr/>
        </p:nvGrpSpPr>
        <p:grpSpPr>
          <a:xfrm>
            <a:off x="2819400" y="4246576"/>
            <a:ext cx="4343400" cy="461665"/>
            <a:chOff x="2819400" y="4246576"/>
            <a:chExt cx="4343400" cy="461665"/>
          </a:xfrm>
        </p:grpSpPr>
        <p:cxnSp>
          <p:nvCxnSpPr>
            <p:cNvPr id="34" name="Straight Arrow Connector 33"/>
            <p:cNvCxnSpPr/>
            <p:nvPr/>
          </p:nvCxnSpPr>
          <p:spPr>
            <a:xfrm rot="5400000">
              <a:off x="6070540" y="4464586"/>
              <a:ext cx="41485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3614739" y="4464586"/>
              <a:ext cx="414856"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891202" y="4246576"/>
              <a:ext cx="805902" cy="461665"/>
            </a:xfrm>
            <a:prstGeom prst="rect">
              <a:avLst/>
            </a:prstGeom>
            <a:noFill/>
          </p:spPr>
          <p:txBody>
            <a:bodyPr wrap="square" rtlCol="0">
              <a:spAutoFit/>
            </a:bodyPr>
            <a:lstStyle/>
            <a:p>
              <a:r>
                <a:rPr lang="en-US" sz="2400" b="1" dirty="0" smtClean="0">
                  <a:solidFill>
                    <a:srgbClr val="9900CC"/>
                  </a:solidFill>
                  <a:latin typeface="+mj-lt"/>
                </a:rPr>
                <a:t>x2</a:t>
              </a:r>
              <a:endParaRPr lang="en-US" sz="2400" b="1" dirty="0">
                <a:solidFill>
                  <a:srgbClr val="9900CC"/>
                </a:solidFill>
                <a:latin typeface="+mj-lt"/>
              </a:endParaRPr>
            </a:p>
          </p:txBody>
        </p:sp>
        <p:sp>
          <p:nvSpPr>
            <p:cNvPr id="38" name="TextBox 37"/>
            <p:cNvSpPr txBox="1"/>
            <p:nvPr/>
          </p:nvSpPr>
          <p:spPr>
            <a:xfrm>
              <a:off x="6322818" y="4246576"/>
              <a:ext cx="839982" cy="461665"/>
            </a:xfrm>
            <a:prstGeom prst="rect">
              <a:avLst/>
            </a:prstGeom>
            <a:noFill/>
          </p:spPr>
          <p:txBody>
            <a:bodyPr wrap="square" rtlCol="0">
              <a:spAutoFit/>
            </a:bodyPr>
            <a:lstStyle/>
            <a:p>
              <a:r>
                <a:rPr lang="en-US" sz="2400" b="1" dirty="0" smtClean="0">
                  <a:solidFill>
                    <a:srgbClr val="9900CC"/>
                  </a:solidFill>
                  <a:latin typeface="+mj-lt"/>
                </a:rPr>
                <a:t>x3</a:t>
              </a:r>
              <a:endParaRPr lang="en-US" sz="2400" b="1" dirty="0">
                <a:solidFill>
                  <a:srgbClr val="9900CC"/>
                </a:solidFill>
                <a:latin typeface="+mj-lt"/>
              </a:endParaRPr>
            </a:p>
          </p:txBody>
        </p:sp>
        <p:sp>
          <p:nvSpPr>
            <p:cNvPr id="39" name="TextBox 38"/>
            <p:cNvSpPr txBox="1"/>
            <p:nvPr/>
          </p:nvSpPr>
          <p:spPr>
            <a:xfrm>
              <a:off x="2819400" y="4246576"/>
              <a:ext cx="953056" cy="461665"/>
            </a:xfrm>
            <a:prstGeom prst="rect">
              <a:avLst/>
            </a:prstGeom>
            <a:noFill/>
          </p:spPr>
          <p:txBody>
            <a:bodyPr wrap="square" rtlCol="0">
              <a:spAutoFit/>
            </a:bodyPr>
            <a:lstStyle/>
            <a:p>
              <a:pPr algn="r"/>
              <a:r>
                <a:rPr lang="en-US" sz="2400" b="1" dirty="0" smtClean="0">
                  <a:latin typeface="+mj-lt"/>
                </a:rPr>
                <a:t>x4</a:t>
              </a:r>
              <a:endParaRPr lang="en-US" sz="2400" b="1" dirty="0">
                <a:latin typeface="+mj-lt"/>
              </a:endParaRPr>
            </a:p>
          </p:txBody>
        </p:sp>
        <p:sp>
          <p:nvSpPr>
            <p:cNvPr id="33" name="TextBox 32"/>
            <p:cNvSpPr txBox="1"/>
            <p:nvPr/>
          </p:nvSpPr>
          <p:spPr>
            <a:xfrm>
              <a:off x="5442898" y="4246576"/>
              <a:ext cx="761174" cy="461665"/>
            </a:xfrm>
            <a:prstGeom prst="rect">
              <a:avLst/>
            </a:prstGeom>
            <a:noFill/>
          </p:spPr>
          <p:txBody>
            <a:bodyPr wrap="square" rtlCol="0">
              <a:spAutoFit/>
            </a:bodyPr>
            <a:lstStyle/>
            <a:p>
              <a:pPr algn="r"/>
              <a:r>
                <a:rPr lang="en-US" sz="2400" b="1" dirty="0" smtClean="0">
                  <a:latin typeface="+mj-lt"/>
                </a:rPr>
                <a:t>x~7</a:t>
              </a:r>
              <a:endParaRPr lang="en-US" sz="2400" b="1" dirty="0">
                <a:latin typeface="+mj-lt"/>
              </a:endParaRPr>
            </a:p>
          </p:txBody>
        </p:sp>
      </p:grpSp>
    </p:spTree>
    <p:extLst>
      <p:ext uri="{BB962C8B-B14F-4D97-AF65-F5344CB8AC3E}">
        <p14:creationId xmlns:p14="http://schemas.microsoft.com/office/powerpoint/2010/main" xmlns="" val="429023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r="48148"/>
          <a:stretch>
            <a:fillRect/>
          </a:stretch>
        </p:blipFill>
        <p:spPr bwMode="auto">
          <a:xfrm>
            <a:off x="460375" y="1181100"/>
            <a:ext cx="4265526" cy="4367712"/>
          </a:xfrm>
          <a:prstGeom prst="rect">
            <a:avLst/>
          </a:prstGeom>
          <a:noFill/>
          <a:ln w="9525">
            <a:noFill/>
            <a:miter lim="800000"/>
            <a:headEnd/>
            <a:tailEnd/>
          </a:ln>
          <a:effectLst/>
        </p:spPr>
      </p:pic>
      <p:cxnSp>
        <p:nvCxnSpPr>
          <p:cNvPr id="7" name="Straight Connector 6"/>
          <p:cNvCxnSpPr>
            <a:endCxn id="6" idx="2"/>
          </p:cNvCxnSpPr>
          <p:nvPr/>
        </p:nvCxnSpPr>
        <p:spPr>
          <a:xfrm>
            <a:off x="1182812" y="5548812"/>
            <a:ext cx="3474720" cy="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182813" y="5619496"/>
            <a:ext cx="3390775" cy="369332"/>
          </a:xfrm>
          <a:prstGeom prst="rect">
            <a:avLst/>
          </a:prstGeom>
          <a:noFill/>
        </p:spPr>
        <p:txBody>
          <a:bodyPr wrap="square" rtlCol="0">
            <a:spAutoFit/>
          </a:bodyPr>
          <a:lstStyle/>
          <a:p>
            <a:pPr algn="ctr"/>
            <a:r>
              <a:rPr lang="en-US" dirty="0" smtClean="0"/>
              <a:t>Core Matrisome</a:t>
            </a:r>
            <a:endParaRPr lang="en-US" dirty="0"/>
          </a:p>
        </p:txBody>
      </p:sp>
      <p:grpSp>
        <p:nvGrpSpPr>
          <p:cNvPr id="3" name="Group 20"/>
          <p:cNvGrpSpPr/>
          <p:nvPr/>
        </p:nvGrpSpPr>
        <p:grpSpPr>
          <a:xfrm>
            <a:off x="1697038" y="6042660"/>
            <a:ext cx="2876550" cy="338554"/>
            <a:chOff x="1390650" y="6267450"/>
            <a:chExt cx="2876550" cy="338554"/>
          </a:xfrm>
        </p:grpSpPr>
        <p:sp>
          <p:nvSpPr>
            <p:cNvPr id="14" name="Rectangle 13"/>
            <p:cNvSpPr/>
            <p:nvPr/>
          </p:nvSpPr>
          <p:spPr>
            <a:xfrm>
              <a:off x="1390650" y="6394334"/>
              <a:ext cx="130583" cy="127232"/>
            </a:xfrm>
            <a:prstGeom prst="rect">
              <a:avLst/>
            </a:prstGeom>
            <a:solidFill>
              <a:schemeClr val="accent4">
                <a:lumMod val="40000"/>
                <a:lumOff val="60000"/>
              </a:scheme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a:ln>
                  <a:solidFill>
                    <a:srgbClr val="7030A0"/>
                  </a:solidFill>
                </a:ln>
              </a:endParaRPr>
            </a:p>
          </p:txBody>
        </p:sp>
        <p:sp>
          <p:nvSpPr>
            <p:cNvPr id="15" name="TextBox 14"/>
            <p:cNvSpPr txBox="1"/>
            <p:nvPr/>
          </p:nvSpPr>
          <p:spPr>
            <a:xfrm>
              <a:off x="1543050" y="6267450"/>
              <a:ext cx="2724150" cy="338554"/>
            </a:xfrm>
            <a:prstGeom prst="rect">
              <a:avLst/>
            </a:prstGeom>
            <a:noFill/>
          </p:spPr>
          <p:txBody>
            <a:bodyPr wrap="square" rtlCol="0">
              <a:spAutoFit/>
            </a:bodyPr>
            <a:lstStyle/>
            <a:p>
              <a:r>
                <a:rPr lang="en-US" sz="1600" i="1" dirty="0" smtClean="0"/>
                <a:t>Pre-OGE</a:t>
              </a:r>
              <a:endParaRPr lang="en-US" sz="1600" i="1" dirty="0"/>
            </a:p>
          </p:txBody>
        </p:sp>
      </p:grpSp>
      <p:grpSp>
        <p:nvGrpSpPr>
          <p:cNvPr id="4" name="Group 21"/>
          <p:cNvGrpSpPr/>
          <p:nvPr/>
        </p:nvGrpSpPr>
        <p:grpSpPr>
          <a:xfrm>
            <a:off x="3044190" y="6057900"/>
            <a:ext cx="2880360" cy="338554"/>
            <a:chOff x="3120390" y="6134100"/>
            <a:chExt cx="2880360" cy="338554"/>
          </a:xfrm>
        </p:grpSpPr>
        <p:sp>
          <p:nvSpPr>
            <p:cNvPr id="13" name="Rectangle 12"/>
            <p:cNvSpPr/>
            <p:nvPr/>
          </p:nvSpPr>
          <p:spPr>
            <a:xfrm>
              <a:off x="3120390" y="6256020"/>
              <a:ext cx="137160" cy="137160"/>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i="1">
                <a:ln>
                  <a:solidFill>
                    <a:srgbClr val="7030A0"/>
                  </a:solidFill>
                </a:ln>
              </a:endParaRPr>
            </a:p>
          </p:txBody>
        </p:sp>
        <p:sp>
          <p:nvSpPr>
            <p:cNvPr id="16" name="TextBox 15"/>
            <p:cNvSpPr txBox="1"/>
            <p:nvPr/>
          </p:nvSpPr>
          <p:spPr>
            <a:xfrm>
              <a:off x="3276600" y="6134100"/>
              <a:ext cx="2724150" cy="338554"/>
            </a:xfrm>
            <a:prstGeom prst="rect">
              <a:avLst/>
            </a:prstGeom>
            <a:noFill/>
          </p:spPr>
          <p:txBody>
            <a:bodyPr wrap="square" rtlCol="0">
              <a:spAutoFit/>
            </a:bodyPr>
            <a:lstStyle/>
            <a:p>
              <a:r>
                <a:rPr lang="en-US" sz="1600" i="1" dirty="0" smtClean="0"/>
                <a:t>Post-OGE</a:t>
              </a:r>
              <a:endParaRPr lang="en-US" sz="1600" i="1" dirty="0"/>
            </a:p>
          </p:txBody>
        </p:sp>
      </p:grpSp>
      <p:grpSp>
        <p:nvGrpSpPr>
          <p:cNvPr id="5" name="Group 35"/>
          <p:cNvGrpSpPr/>
          <p:nvPr/>
        </p:nvGrpSpPr>
        <p:grpSpPr>
          <a:xfrm>
            <a:off x="4725901" y="1181100"/>
            <a:ext cx="4989599" cy="5234404"/>
            <a:chOff x="4725901" y="1181100"/>
            <a:chExt cx="4989599" cy="5234404"/>
          </a:xfrm>
        </p:grpSpPr>
        <p:grpSp>
          <p:nvGrpSpPr>
            <p:cNvPr id="9" name="Group 31"/>
            <p:cNvGrpSpPr/>
            <p:nvPr/>
          </p:nvGrpSpPr>
          <p:grpSpPr>
            <a:xfrm>
              <a:off x="4725901" y="1181100"/>
              <a:ext cx="4989599" cy="5234404"/>
              <a:chOff x="4725901" y="1181100"/>
              <a:chExt cx="4989599" cy="5234404"/>
            </a:xfrm>
          </p:grpSpPr>
          <p:grpSp>
            <p:nvGrpSpPr>
              <p:cNvPr id="10" name="Group 30"/>
              <p:cNvGrpSpPr/>
              <p:nvPr/>
            </p:nvGrpSpPr>
            <p:grpSpPr>
              <a:xfrm>
                <a:off x="5787390" y="6068176"/>
                <a:ext cx="3928110" cy="347328"/>
                <a:chOff x="5787390" y="6068176"/>
                <a:chExt cx="3928110" cy="347328"/>
              </a:xfrm>
            </p:grpSpPr>
            <p:grpSp>
              <p:nvGrpSpPr>
                <p:cNvPr id="19" name="Group 22"/>
                <p:cNvGrpSpPr/>
                <p:nvPr/>
              </p:nvGrpSpPr>
              <p:grpSpPr>
                <a:xfrm>
                  <a:off x="5787390" y="6076950"/>
                  <a:ext cx="2861310" cy="338554"/>
                  <a:chOff x="6244590" y="6115050"/>
                  <a:chExt cx="2861310" cy="338554"/>
                </a:xfrm>
              </p:grpSpPr>
              <p:sp>
                <p:nvSpPr>
                  <p:cNvPr id="12" name="Rectangle 11"/>
                  <p:cNvSpPr/>
                  <p:nvPr/>
                </p:nvSpPr>
                <p:spPr>
                  <a:xfrm>
                    <a:off x="6244590" y="6214110"/>
                    <a:ext cx="137160" cy="137160"/>
                  </a:xfrm>
                  <a:prstGeom prst="rect">
                    <a:avLst/>
                  </a:prstGeom>
                  <a:solidFill>
                    <a:schemeClr val="accent6">
                      <a:lumMod val="20000"/>
                      <a:lumOff val="8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rgbClr val="7030A0"/>
                        </a:solidFill>
                      </a:ln>
                    </a:endParaRPr>
                  </a:p>
                </p:txBody>
              </p:sp>
              <p:sp>
                <p:nvSpPr>
                  <p:cNvPr id="17" name="TextBox 16"/>
                  <p:cNvSpPr txBox="1"/>
                  <p:nvPr/>
                </p:nvSpPr>
                <p:spPr>
                  <a:xfrm>
                    <a:off x="6381750" y="6115050"/>
                    <a:ext cx="2724150" cy="338554"/>
                  </a:xfrm>
                  <a:prstGeom prst="rect">
                    <a:avLst/>
                  </a:prstGeom>
                  <a:noFill/>
                </p:spPr>
                <p:txBody>
                  <a:bodyPr wrap="square" rtlCol="0">
                    <a:spAutoFit/>
                  </a:bodyPr>
                  <a:lstStyle/>
                  <a:p>
                    <a:r>
                      <a:rPr lang="en-US" sz="1600" dirty="0" smtClean="0"/>
                      <a:t>Pre-OGE</a:t>
                    </a:r>
                    <a:endParaRPr lang="en-US" sz="1600" dirty="0"/>
                  </a:p>
                </p:txBody>
              </p:sp>
            </p:grpSp>
            <p:grpSp>
              <p:nvGrpSpPr>
                <p:cNvPr id="20" name="Group 23"/>
                <p:cNvGrpSpPr/>
                <p:nvPr/>
              </p:nvGrpSpPr>
              <p:grpSpPr>
                <a:xfrm>
                  <a:off x="6854190" y="6068176"/>
                  <a:ext cx="2861310" cy="338554"/>
                  <a:chOff x="6244590" y="6438900"/>
                  <a:chExt cx="2861310" cy="338554"/>
                </a:xfrm>
              </p:grpSpPr>
              <p:sp>
                <p:nvSpPr>
                  <p:cNvPr id="11" name="Rectangle 10"/>
                  <p:cNvSpPr/>
                  <p:nvPr/>
                </p:nvSpPr>
                <p:spPr>
                  <a:xfrm>
                    <a:off x="6244590" y="6537960"/>
                    <a:ext cx="137160" cy="137160"/>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rgbClr val="7030A0"/>
                        </a:solidFill>
                      </a:ln>
                    </a:endParaRPr>
                  </a:p>
                </p:txBody>
              </p:sp>
              <p:sp>
                <p:nvSpPr>
                  <p:cNvPr id="18" name="TextBox 17"/>
                  <p:cNvSpPr txBox="1"/>
                  <p:nvPr/>
                </p:nvSpPr>
                <p:spPr>
                  <a:xfrm>
                    <a:off x="6381750" y="6438900"/>
                    <a:ext cx="2724150" cy="338554"/>
                  </a:xfrm>
                  <a:prstGeom prst="rect">
                    <a:avLst/>
                  </a:prstGeom>
                  <a:noFill/>
                </p:spPr>
                <p:txBody>
                  <a:bodyPr wrap="square" rtlCol="0">
                    <a:spAutoFit/>
                  </a:bodyPr>
                  <a:lstStyle/>
                  <a:p>
                    <a:r>
                      <a:rPr lang="en-US" sz="1600" dirty="0" smtClean="0"/>
                      <a:t>Post-OGE</a:t>
                    </a:r>
                    <a:endParaRPr lang="en-US" sz="1600" dirty="0"/>
                  </a:p>
                </p:txBody>
              </p:sp>
            </p:grpSp>
          </p:grpSp>
          <p:pic>
            <p:nvPicPr>
              <p:cNvPr id="26" name="Picture 2"/>
              <p:cNvPicPr>
                <a:picLocks noChangeAspect="1" noChangeArrowheads="1"/>
              </p:cNvPicPr>
              <p:nvPr/>
            </p:nvPicPr>
            <p:blipFill>
              <a:blip r:embed="rId2" cstate="print"/>
              <a:srcRect l="51852"/>
              <a:stretch>
                <a:fillRect/>
              </a:stretch>
            </p:blipFill>
            <p:spPr bwMode="auto">
              <a:xfrm>
                <a:off x="4725901" y="1181100"/>
                <a:ext cx="3960899" cy="4367712"/>
              </a:xfrm>
              <a:prstGeom prst="rect">
                <a:avLst/>
              </a:prstGeom>
              <a:noFill/>
              <a:ln w="9525">
                <a:noFill/>
                <a:miter lim="800000"/>
                <a:headEnd/>
                <a:tailEnd/>
              </a:ln>
              <a:effectLst/>
            </p:spPr>
          </p:pic>
        </p:grpSp>
        <p:grpSp>
          <p:nvGrpSpPr>
            <p:cNvPr id="21" name="Group 32"/>
            <p:cNvGrpSpPr/>
            <p:nvPr/>
          </p:nvGrpSpPr>
          <p:grpSpPr>
            <a:xfrm>
              <a:off x="5009620" y="5548812"/>
              <a:ext cx="3390775" cy="440016"/>
              <a:chOff x="5009620" y="5548812"/>
              <a:chExt cx="3390775" cy="440016"/>
            </a:xfrm>
          </p:grpSpPr>
          <p:cxnSp>
            <p:nvCxnSpPr>
              <p:cNvPr id="34" name="Straight Connector 33"/>
              <p:cNvCxnSpPr/>
              <p:nvPr/>
            </p:nvCxnSpPr>
            <p:spPr>
              <a:xfrm>
                <a:off x="5009620" y="5548812"/>
                <a:ext cx="3390775"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009620" y="5619496"/>
                <a:ext cx="3390775" cy="369332"/>
              </a:xfrm>
              <a:prstGeom prst="rect">
                <a:avLst/>
              </a:prstGeom>
              <a:noFill/>
            </p:spPr>
            <p:txBody>
              <a:bodyPr wrap="square" rtlCol="0">
                <a:spAutoFit/>
              </a:bodyPr>
              <a:lstStyle/>
              <a:p>
                <a:pPr algn="ctr"/>
                <a:r>
                  <a:rPr lang="en-US" dirty="0" smtClean="0"/>
                  <a:t>Matrisome-Associated</a:t>
                </a:r>
                <a:endParaRPr lang="en-US" dirty="0"/>
              </a:p>
            </p:txBody>
          </p:sp>
        </p:grpSp>
      </p:grpSp>
      <p:sp>
        <p:nvSpPr>
          <p:cNvPr id="2" name="Title 1"/>
          <p:cNvSpPr>
            <a:spLocks noGrp="1"/>
          </p:cNvSpPr>
          <p:nvPr>
            <p:ph type="title"/>
          </p:nvPr>
        </p:nvSpPr>
        <p:spPr/>
        <p:txBody>
          <a:bodyPr>
            <a:normAutofit fontScale="90000"/>
          </a:bodyPr>
          <a:lstStyle/>
          <a:p>
            <a:r>
              <a:rPr lang="en-US" dirty="0" smtClean="0"/>
              <a:t>Peptide separation by off-gel electrophoresis </a:t>
            </a:r>
            <a:endParaRPr lang="en-US" dirty="0"/>
          </a:p>
        </p:txBody>
      </p:sp>
    </p:spTree>
    <p:extLst>
      <p:ext uri="{BB962C8B-B14F-4D97-AF65-F5344CB8AC3E}">
        <p14:creationId xmlns:p14="http://schemas.microsoft.com/office/powerpoint/2010/main" xmlns="" val="301233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Currently Unsatisfactory GO Annotations</a:t>
            </a:r>
            <a:r>
              <a:rPr lang="en-US" dirty="0" smtClean="0"/>
              <a:t/>
            </a:r>
            <a:br>
              <a:rPr lang="en-US" dirty="0" smtClean="0"/>
            </a:br>
            <a:r>
              <a:rPr lang="en-US" dirty="0" smtClean="0"/>
              <a:t> </a:t>
            </a:r>
            <a:r>
              <a:rPr lang="en-US" dirty="0" smtClean="0"/>
              <a:t>for Cellular Compartment </a:t>
            </a:r>
            <a:endParaRPr lang="en-US" dirty="0"/>
          </a:p>
        </p:txBody>
      </p:sp>
      <p:sp>
        <p:nvSpPr>
          <p:cNvPr id="27" name="Content Placeholder 26"/>
          <p:cNvSpPr>
            <a:spLocks noGrp="1"/>
          </p:cNvSpPr>
          <p:nvPr>
            <p:ph idx="4294967295"/>
          </p:nvPr>
        </p:nvSpPr>
        <p:spPr>
          <a:xfrm>
            <a:off x="114151" y="1143000"/>
            <a:ext cx="8839200" cy="2924175"/>
          </a:xfrm>
        </p:spPr>
        <p:txBody>
          <a:bodyPr>
            <a:normAutofit/>
          </a:bodyPr>
          <a:lstStyle/>
          <a:p>
            <a:r>
              <a:rPr lang="en-US" sz="2000" dirty="0" smtClean="0"/>
              <a:t>Several cytosolic or cytoskeletal proteins involved in cell-matrix adhesion are </a:t>
            </a:r>
            <a:r>
              <a:rPr lang="en-US" sz="2000" dirty="0" err="1" smtClean="0">
                <a:solidFill>
                  <a:srgbClr val="C00000"/>
                </a:solidFill>
              </a:rPr>
              <a:t>mis</a:t>
            </a:r>
            <a:r>
              <a:rPr lang="en-US" sz="2000" dirty="0" smtClean="0">
                <a:solidFill>
                  <a:srgbClr val="C00000"/>
                </a:solidFill>
              </a:rPr>
              <a:t>-annotated</a:t>
            </a:r>
            <a:r>
              <a:rPr lang="en-US" sz="2000" dirty="0" smtClean="0"/>
              <a:t> as being a part of the extracellular matrix </a:t>
            </a:r>
            <a:endParaRPr lang="en-US" sz="1400" dirty="0" smtClean="0"/>
          </a:p>
          <a:p>
            <a:r>
              <a:rPr lang="en-US" sz="2000" dirty="0" smtClean="0"/>
              <a:t>Some known ECM proteins (thrombospondin 1, </a:t>
            </a:r>
            <a:r>
              <a:rPr lang="en-US" sz="2000" dirty="0" err="1" smtClean="0"/>
              <a:t>vWF</a:t>
            </a:r>
            <a:r>
              <a:rPr lang="en-US" sz="2000" dirty="0" smtClean="0"/>
              <a:t>, agrin, etc.) are defined by </a:t>
            </a:r>
            <a:r>
              <a:rPr lang="en-US" sz="2000" dirty="0" smtClean="0">
                <a:solidFill>
                  <a:srgbClr val="C00000"/>
                </a:solidFill>
              </a:rPr>
              <a:t>vague</a:t>
            </a:r>
            <a:r>
              <a:rPr lang="en-US" sz="2000" dirty="0" smtClean="0"/>
              <a:t> terms such as “external side of the plasma membrane” or “cell surface” </a:t>
            </a:r>
            <a:endParaRPr lang="en-US" sz="1400" dirty="0" smtClean="0"/>
          </a:p>
          <a:p>
            <a:r>
              <a:rPr lang="en-US" sz="2000" dirty="0" smtClean="0">
                <a:solidFill>
                  <a:srgbClr val="C00000"/>
                </a:solidFill>
              </a:rPr>
              <a:t>Conflicting</a:t>
            </a:r>
            <a:r>
              <a:rPr lang="en-US" sz="2000" dirty="0" smtClean="0"/>
              <a:t> annotations between </a:t>
            </a:r>
            <a:r>
              <a:rPr lang="en-US" sz="2000" dirty="0" smtClean="0">
                <a:solidFill>
                  <a:srgbClr val="C00000"/>
                </a:solidFill>
              </a:rPr>
              <a:t>human and mouse </a:t>
            </a:r>
            <a:r>
              <a:rPr lang="en-US" sz="2000" dirty="0" smtClean="0"/>
              <a:t>proteins. </a:t>
            </a:r>
          </a:p>
          <a:p>
            <a:r>
              <a:rPr lang="en-US" sz="2000" dirty="0" smtClean="0">
                <a:solidFill>
                  <a:srgbClr val="C00000"/>
                </a:solidFill>
              </a:rPr>
              <a:t>More than 20 </a:t>
            </a:r>
            <a:r>
              <a:rPr lang="en-US" sz="2000" dirty="0" smtClean="0"/>
              <a:t>different </a:t>
            </a:r>
            <a:r>
              <a:rPr lang="en-US" sz="2000" dirty="0" smtClean="0"/>
              <a:t>GO categories </a:t>
            </a:r>
            <a:r>
              <a:rPr lang="en-US" sz="2000" dirty="0" smtClean="0"/>
              <a:t>correspond to the </a:t>
            </a:r>
            <a:r>
              <a:rPr lang="en-US" sz="2000" dirty="0" smtClean="0">
                <a:solidFill>
                  <a:srgbClr val="C00000"/>
                </a:solidFill>
              </a:rPr>
              <a:t>extracellular matrix </a:t>
            </a:r>
            <a:r>
              <a:rPr lang="en-US" sz="2000" dirty="0" smtClean="0"/>
              <a:t>(extracellular matrix, basal lamina, basement membrane, etc</a:t>
            </a:r>
            <a:r>
              <a:rPr lang="en-US" sz="2000" dirty="0" smtClean="0"/>
              <a:t>.)</a:t>
            </a:r>
          </a:p>
          <a:p>
            <a:r>
              <a:rPr lang="en-US" sz="2000" dirty="0" smtClean="0"/>
              <a:t>Many </a:t>
            </a:r>
            <a:r>
              <a:rPr lang="en-US" sz="2000" dirty="0" err="1" smtClean="0"/>
              <a:t>UniProt</a:t>
            </a:r>
            <a:r>
              <a:rPr lang="en-US" sz="2000" dirty="0" smtClean="0"/>
              <a:t> identifiers are </a:t>
            </a:r>
            <a:r>
              <a:rPr lang="en-US" sz="2000" dirty="0" smtClean="0">
                <a:solidFill>
                  <a:srgbClr val="C00000"/>
                </a:solidFill>
              </a:rPr>
              <a:t>not associated with any </a:t>
            </a:r>
            <a:r>
              <a:rPr lang="en-US" sz="2000" dirty="0" smtClean="0"/>
              <a:t>GO cellular compartments. </a:t>
            </a:r>
            <a:endParaRPr lang="en-US" sz="2000" dirty="0" smtClean="0"/>
          </a:p>
          <a:p>
            <a:pPr>
              <a:buNone/>
            </a:pPr>
            <a:endParaRPr lang="en-US" sz="2000" dirty="0"/>
          </a:p>
        </p:txBody>
      </p:sp>
      <p:sp>
        <p:nvSpPr>
          <p:cNvPr id="20" name="TextBox 19"/>
          <p:cNvSpPr txBox="1"/>
          <p:nvPr/>
        </p:nvSpPr>
        <p:spPr>
          <a:xfrm>
            <a:off x="160214" y="4435435"/>
            <a:ext cx="8747075" cy="1938992"/>
          </a:xfrm>
          <a:prstGeom prst="rect">
            <a:avLst/>
          </a:prstGeom>
          <a:noFill/>
        </p:spPr>
        <p:txBody>
          <a:bodyPr wrap="none" rtlCol="0">
            <a:spAutoFit/>
          </a:bodyPr>
          <a:lstStyle/>
          <a:p>
            <a:pPr lvl="1">
              <a:buClr>
                <a:srgbClr val="403152"/>
              </a:buClr>
            </a:pPr>
            <a:r>
              <a:rPr lang="en-US" sz="1400" dirty="0" smtClean="0"/>
              <a:t>Tgm2 Protein-glutamine gamma-</a:t>
            </a:r>
            <a:r>
              <a:rPr lang="en-US" sz="1400" dirty="0" err="1" smtClean="0"/>
              <a:t>glutamyltransferase</a:t>
            </a:r>
            <a:r>
              <a:rPr lang="en-US" sz="1400" dirty="0" smtClean="0"/>
              <a:t> 2 (human)</a:t>
            </a:r>
          </a:p>
          <a:p>
            <a:pPr lvl="2">
              <a:buClr>
                <a:srgbClr val="403152"/>
              </a:buClr>
              <a:buFont typeface="Wingdings" pitchFamily="2" charset="2"/>
              <a:buNone/>
            </a:pPr>
            <a:r>
              <a:rPr lang="en-US" sz="1200" dirty="0" err="1" smtClean="0"/>
              <a:t>mitochondrion|mitochondrion|plasma</a:t>
            </a:r>
            <a:r>
              <a:rPr lang="en-US" sz="1200" dirty="0" smtClean="0"/>
              <a:t> </a:t>
            </a:r>
            <a:r>
              <a:rPr lang="en-US" sz="1200" dirty="0" err="1" smtClean="0"/>
              <a:t>membrane|plasma</a:t>
            </a:r>
            <a:r>
              <a:rPr lang="en-US" sz="1200" dirty="0" smtClean="0"/>
              <a:t> membrane|</a:t>
            </a:r>
          </a:p>
          <a:p>
            <a:pPr lvl="1">
              <a:buClr>
                <a:srgbClr val="403152"/>
              </a:buClr>
            </a:pPr>
            <a:r>
              <a:rPr lang="en-US" sz="1400" dirty="0" smtClean="0"/>
              <a:t>Tgm2 Protein-glutamine gamma-</a:t>
            </a:r>
            <a:r>
              <a:rPr lang="en-US" sz="1400" dirty="0" err="1" smtClean="0"/>
              <a:t>glutamyltransferase</a:t>
            </a:r>
            <a:r>
              <a:rPr lang="en-US" sz="1400" dirty="0" smtClean="0"/>
              <a:t> 2 (mouse)</a:t>
            </a:r>
          </a:p>
          <a:p>
            <a:pPr lvl="2">
              <a:buClr>
                <a:srgbClr val="403152"/>
              </a:buClr>
              <a:buFont typeface="Wingdings" pitchFamily="2" charset="2"/>
              <a:buNone/>
            </a:pPr>
            <a:r>
              <a:rPr lang="en-US" sz="1200" dirty="0" err="1" smtClean="0"/>
              <a:t>proteinaceous</a:t>
            </a:r>
            <a:r>
              <a:rPr lang="en-US" sz="1200" dirty="0" smtClean="0"/>
              <a:t> extracellular </a:t>
            </a:r>
            <a:r>
              <a:rPr lang="en-US" sz="1200" dirty="0" err="1" smtClean="0"/>
              <a:t>matrix|cytosol|membrane</a:t>
            </a:r>
            <a:r>
              <a:rPr lang="en-US" sz="1200" dirty="0" smtClean="0"/>
              <a:t>|</a:t>
            </a:r>
          </a:p>
          <a:p>
            <a:pPr lvl="1">
              <a:buClr>
                <a:srgbClr val="403152"/>
              </a:buClr>
              <a:buFont typeface="Wingdings" pitchFamily="2" charset="2"/>
              <a:buNone/>
            </a:pPr>
            <a:endParaRPr lang="en-US" sz="1400" dirty="0" smtClean="0"/>
          </a:p>
          <a:p>
            <a:pPr lvl="1">
              <a:buClr>
                <a:srgbClr val="403152"/>
              </a:buClr>
            </a:pPr>
            <a:r>
              <a:rPr lang="en-US" sz="1400" dirty="0" smtClean="0"/>
              <a:t>Lamb2 </a:t>
            </a:r>
            <a:r>
              <a:rPr lang="en-US" sz="1400" dirty="0" err="1" smtClean="0"/>
              <a:t>laminin</a:t>
            </a:r>
            <a:r>
              <a:rPr lang="en-US" sz="1400" dirty="0" smtClean="0"/>
              <a:t>, beta 2 (human)</a:t>
            </a:r>
          </a:p>
          <a:p>
            <a:pPr lvl="2">
              <a:buClr>
                <a:srgbClr val="403152"/>
              </a:buClr>
              <a:buFont typeface="Wingdings" pitchFamily="2" charset="2"/>
              <a:buNone/>
            </a:pPr>
            <a:r>
              <a:rPr lang="en-US" sz="1200" dirty="0" smtClean="0"/>
              <a:t>extracellular </a:t>
            </a:r>
            <a:r>
              <a:rPr lang="en-US" sz="1200" dirty="0" err="1" smtClean="0"/>
              <a:t>region|basal</a:t>
            </a:r>
            <a:r>
              <a:rPr lang="en-US" sz="1200" dirty="0" smtClean="0"/>
              <a:t> </a:t>
            </a:r>
            <a:r>
              <a:rPr lang="en-US" sz="1200" dirty="0" err="1" smtClean="0"/>
              <a:t>lamina|extracellular</a:t>
            </a:r>
            <a:r>
              <a:rPr lang="en-US" sz="1200" dirty="0" smtClean="0"/>
              <a:t> </a:t>
            </a:r>
            <a:r>
              <a:rPr lang="en-US" sz="1200" dirty="0" err="1" smtClean="0"/>
              <a:t>space|nucleus|cytoplasm|endoplasmic</a:t>
            </a:r>
            <a:r>
              <a:rPr lang="en-US" sz="1200" dirty="0" smtClean="0"/>
              <a:t> reticulum|laminin-11 complex|</a:t>
            </a:r>
          </a:p>
          <a:p>
            <a:pPr lvl="1">
              <a:buClr>
                <a:srgbClr val="403152"/>
              </a:buClr>
            </a:pPr>
            <a:r>
              <a:rPr lang="en-US" sz="1400" dirty="0" smtClean="0"/>
              <a:t>Lamb2 </a:t>
            </a:r>
            <a:r>
              <a:rPr lang="en-US" sz="1400" dirty="0" err="1" smtClean="0"/>
              <a:t>laminin</a:t>
            </a:r>
            <a:r>
              <a:rPr lang="en-US" sz="1400" dirty="0" smtClean="0"/>
              <a:t>, beta 2 (mouse)</a:t>
            </a:r>
          </a:p>
          <a:p>
            <a:pPr lvl="2">
              <a:buClr>
                <a:srgbClr val="403152"/>
              </a:buClr>
              <a:buFont typeface="Wingdings" pitchFamily="2" charset="2"/>
              <a:buNone/>
            </a:pPr>
            <a:r>
              <a:rPr lang="en-US" sz="1200" dirty="0" smtClean="0"/>
              <a:t>basement </a:t>
            </a:r>
            <a:r>
              <a:rPr lang="en-US" sz="1200" dirty="0" err="1" smtClean="0"/>
              <a:t>membrane|basement</a:t>
            </a:r>
            <a:r>
              <a:rPr lang="en-US" sz="1200" dirty="0" smtClean="0"/>
              <a:t> membrane</a:t>
            </a:r>
            <a:r>
              <a:rPr lang="en-US" sz="1200" dirty="0" smtClean="0"/>
              <a:t>|</a:t>
            </a:r>
            <a:endParaRPr lang="en-US" sz="1200" dirty="0" smtClean="0"/>
          </a:p>
        </p:txBody>
      </p:sp>
    </p:spTree>
    <p:extLst>
      <p:ext uri="{BB962C8B-B14F-4D97-AF65-F5344CB8AC3E}">
        <p14:creationId xmlns:p14="http://schemas.microsoft.com/office/powerpoint/2010/main" xmlns="" val="18429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7">
                                            <p:txEl>
                                              <p:pRg st="3" end="3"/>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7">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750" t="42000" r="25000" b="38189"/>
          <a:stretch>
            <a:fillRect/>
          </a:stretch>
        </p:blipFill>
        <p:spPr bwMode="auto">
          <a:xfrm>
            <a:off x="128016" y="1024930"/>
            <a:ext cx="8887969" cy="1482144"/>
          </a:xfrm>
          <a:prstGeom prst="rect">
            <a:avLst/>
          </a:prstGeom>
          <a:noFill/>
          <a:ln w="9525">
            <a:noFill/>
            <a:miter lim="800000"/>
            <a:headEnd/>
            <a:tailEnd/>
          </a:ln>
        </p:spPr>
      </p:pic>
      <p:sp>
        <p:nvSpPr>
          <p:cNvPr id="9" name="Title 1"/>
          <p:cNvSpPr>
            <a:spLocks noGrp="1"/>
          </p:cNvSpPr>
          <p:nvPr>
            <p:ph type="title"/>
          </p:nvPr>
        </p:nvSpPr>
        <p:spPr>
          <a:xfrm>
            <a:off x="457200" y="0"/>
            <a:ext cx="8229600" cy="1143000"/>
          </a:xfrm>
        </p:spPr>
        <p:txBody>
          <a:bodyPr>
            <a:normAutofit fontScale="90000"/>
          </a:bodyPr>
          <a:lstStyle/>
          <a:p>
            <a:r>
              <a:rPr lang="en-US" dirty="0" smtClean="0"/>
              <a:t>The domain-based organization of ECM proteins</a:t>
            </a:r>
            <a:endParaRPr lang="en-US" dirty="0"/>
          </a:p>
        </p:txBody>
      </p:sp>
      <p:sp>
        <p:nvSpPr>
          <p:cNvPr id="10" name="Content Placeholder 9"/>
          <p:cNvSpPr>
            <a:spLocks noGrp="1"/>
          </p:cNvSpPr>
          <p:nvPr>
            <p:ph idx="1"/>
          </p:nvPr>
        </p:nvSpPr>
        <p:spPr>
          <a:xfrm>
            <a:off x="0" y="4038600"/>
            <a:ext cx="9144000" cy="2667000"/>
          </a:xfrm>
          <a:ln>
            <a:noFill/>
          </a:ln>
        </p:spPr>
        <p:txBody>
          <a:bodyPr>
            <a:noAutofit/>
          </a:bodyPr>
          <a:lstStyle/>
          <a:p>
            <a:pPr algn="ctr">
              <a:buClrTx/>
              <a:buSzPct val="200000"/>
              <a:buFont typeface="Wingdings" pitchFamily="2" charset="2"/>
              <a:buChar char=""/>
            </a:pPr>
            <a:r>
              <a:rPr lang="en-US" sz="2000" dirty="0" smtClean="0"/>
              <a:t>List of 55 domains commonly found in ECM proteins</a:t>
            </a:r>
          </a:p>
          <a:p>
            <a:pPr algn="ctr">
              <a:buClrTx/>
              <a:buSzPct val="200000"/>
              <a:buFont typeface="Wingdings" pitchFamily="2" charset="2"/>
              <a:buChar char=""/>
            </a:pPr>
            <a:endParaRPr lang="en-US" sz="2000" dirty="0" smtClean="0"/>
          </a:p>
          <a:p>
            <a:pPr algn="ctr">
              <a:buClrTx/>
              <a:buSzPct val="200000"/>
              <a:buFont typeface="Wingdings" pitchFamily="2" charset="2"/>
              <a:buChar char=""/>
            </a:pPr>
            <a:endParaRPr lang="en-US" sz="2000" dirty="0" smtClean="0"/>
          </a:p>
          <a:p>
            <a:pPr algn="ctr">
              <a:buClrTx/>
              <a:buSzPct val="200000"/>
              <a:buFont typeface="Wingdings" pitchFamily="2" charset="2"/>
              <a:buChar char=""/>
            </a:pPr>
            <a:endParaRPr lang="en-US" sz="2000" dirty="0" smtClean="0"/>
          </a:p>
          <a:p>
            <a:pPr algn="ctr">
              <a:buClrTx/>
              <a:buSzPct val="200000"/>
              <a:buFont typeface="Wingdings" pitchFamily="2" charset="2"/>
              <a:buChar char=""/>
            </a:pPr>
            <a:endParaRPr lang="en-US" sz="2000" dirty="0" smtClean="0"/>
          </a:p>
          <a:p>
            <a:pPr algn="ctr">
              <a:buClrTx/>
              <a:buSzPct val="200000"/>
              <a:buFont typeface="Wingdings" pitchFamily="2" charset="2"/>
              <a:buChar char=""/>
            </a:pPr>
            <a:endParaRPr lang="en-US" sz="2000" dirty="0" smtClean="0"/>
          </a:p>
          <a:p>
            <a:pPr algn="ctr">
              <a:buClrTx/>
              <a:buSzPct val="200000"/>
              <a:buNone/>
            </a:pPr>
            <a:endParaRPr lang="en-US" sz="600" dirty="0" smtClean="0"/>
          </a:p>
          <a:p>
            <a:pPr algn="ctr">
              <a:buClrTx/>
              <a:buSzPct val="200000"/>
              <a:buFont typeface="Wingdings" pitchFamily="2" charset="2"/>
              <a:buChar char=""/>
            </a:pPr>
            <a:r>
              <a:rPr lang="en-US" sz="2000" dirty="0" smtClean="0"/>
              <a:t>List of 20 domains that shouldn’t be displayed by an ECM proteins</a:t>
            </a:r>
            <a:endParaRPr lang="en-US" sz="2000" dirty="0"/>
          </a:p>
        </p:txBody>
      </p:sp>
      <p:pic>
        <p:nvPicPr>
          <p:cNvPr id="1026" name="Picture 2"/>
          <p:cNvPicPr>
            <a:picLocks noChangeAspect="1" noChangeArrowheads="1"/>
          </p:cNvPicPr>
          <p:nvPr/>
        </p:nvPicPr>
        <p:blipFill>
          <a:blip r:embed="rId3" cstate="print"/>
          <a:srcRect l="675" t="45000" r="47388" b="34800"/>
          <a:stretch>
            <a:fillRect/>
          </a:stretch>
        </p:blipFill>
        <p:spPr bwMode="auto">
          <a:xfrm>
            <a:off x="128016" y="2573048"/>
            <a:ext cx="5402036" cy="1313152"/>
          </a:xfrm>
          <a:prstGeom prst="rect">
            <a:avLst/>
          </a:prstGeom>
          <a:noFill/>
          <a:ln w="9525">
            <a:noFill/>
            <a:miter lim="800000"/>
            <a:headEnd/>
            <a:tailEnd/>
          </a:ln>
        </p:spPr>
      </p:pic>
      <p:grpSp>
        <p:nvGrpSpPr>
          <p:cNvPr id="2" name="Group 7"/>
          <p:cNvGrpSpPr/>
          <p:nvPr/>
        </p:nvGrpSpPr>
        <p:grpSpPr>
          <a:xfrm>
            <a:off x="128016" y="4549094"/>
            <a:ext cx="8874492" cy="1391378"/>
            <a:chOff x="128016" y="3958544"/>
            <a:chExt cx="8874492" cy="1391378"/>
          </a:xfrm>
        </p:grpSpPr>
        <p:pic>
          <p:nvPicPr>
            <p:cNvPr id="5" name="Picture 2"/>
            <p:cNvPicPr>
              <a:picLocks noChangeAspect="1" noChangeArrowheads="1"/>
            </p:cNvPicPr>
            <p:nvPr/>
          </p:nvPicPr>
          <p:blipFill>
            <a:blip r:embed="rId4" cstate="print"/>
            <a:srcRect l="750" t="41995" r="25095" b="39403"/>
            <a:stretch>
              <a:fillRect/>
            </a:stretch>
          </p:blipFill>
          <p:spPr bwMode="auto">
            <a:xfrm>
              <a:off x="128016" y="3958544"/>
              <a:ext cx="8874492" cy="1391378"/>
            </a:xfrm>
            <a:prstGeom prst="rect">
              <a:avLst/>
            </a:prstGeom>
            <a:noFill/>
            <a:ln w="9525">
              <a:noFill/>
              <a:miter lim="800000"/>
              <a:headEnd/>
              <a:tailEnd/>
            </a:ln>
          </p:spPr>
        </p:pic>
        <p:sp>
          <p:nvSpPr>
            <p:cNvPr id="7" name="Rectangle 6"/>
            <p:cNvSpPr/>
            <p:nvPr/>
          </p:nvSpPr>
          <p:spPr>
            <a:xfrm>
              <a:off x="504967" y="3958544"/>
              <a:ext cx="8497541" cy="182880"/>
            </a:xfrm>
            <a:prstGeom prst="rect">
              <a:avLst/>
            </a:prstGeom>
            <a:solidFill>
              <a:srgbClr val="FFFF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xmlns="" val="279256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 name="Group 198"/>
          <p:cNvGrpSpPr/>
          <p:nvPr/>
        </p:nvGrpSpPr>
        <p:grpSpPr>
          <a:xfrm>
            <a:off x="2154853" y="247687"/>
            <a:ext cx="6842462" cy="6491930"/>
            <a:chOff x="2154853" y="247687"/>
            <a:chExt cx="6842462" cy="6491930"/>
          </a:xfrm>
        </p:grpSpPr>
        <p:sp>
          <p:nvSpPr>
            <p:cNvPr id="96" name="TextBox 95"/>
            <p:cNvSpPr txBox="1"/>
            <p:nvPr/>
          </p:nvSpPr>
          <p:spPr>
            <a:xfrm rot="16200000">
              <a:off x="1947732" y="6255496"/>
              <a:ext cx="691243" cy="276999"/>
            </a:xfrm>
            <a:prstGeom prst="rect">
              <a:avLst/>
            </a:prstGeom>
            <a:noFill/>
          </p:spPr>
          <p:txBody>
            <a:bodyPr wrap="square" rtlCol="0">
              <a:spAutoFit/>
            </a:bodyPr>
            <a:lstStyle/>
            <a:p>
              <a:pPr algn="ctr"/>
              <a:r>
                <a:rPr lang="en-US" sz="1200" b="1" dirty="0" smtClean="0"/>
                <a:t>Division</a:t>
              </a:r>
              <a:endParaRPr lang="en-US" sz="1200" b="1" dirty="0"/>
            </a:p>
          </p:txBody>
        </p:sp>
        <p:sp>
          <p:nvSpPr>
            <p:cNvPr id="97" name="TextBox 96"/>
            <p:cNvSpPr txBox="1"/>
            <p:nvPr/>
          </p:nvSpPr>
          <p:spPr>
            <a:xfrm rot="16200000">
              <a:off x="1893304" y="5509823"/>
              <a:ext cx="800098" cy="276999"/>
            </a:xfrm>
            <a:prstGeom prst="rect">
              <a:avLst/>
            </a:prstGeom>
            <a:noFill/>
          </p:spPr>
          <p:txBody>
            <a:bodyPr wrap="square" rtlCol="0">
              <a:spAutoFit/>
            </a:bodyPr>
            <a:lstStyle/>
            <a:p>
              <a:pPr algn="ctr"/>
              <a:r>
                <a:rPr lang="en-US" sz="1200" b="1" dirty="0" smtClean="0"/>
                <a:t>Category</a:t>
              </a:r>
              <a:endParaRPr lang="en-US" sz="1200" b="1" dirty="0"/>
            </a:p>
          </p:txBody>
        </p:sp>
        <p:sp>
          <p:nvSpPr>
            <p:cNvPr id="91" name="TextBox 90"/>
            <p:cNvSpPr txBox="1"/>
            <p:nvPr/>
          </p:nvSpPr>
          <p:spPr>
            <a:xfrm>
              <a:off x="2428875" y="6274809"/>
              <a:ext cx="1554480" cy="261610"/>
            </a:xfrm>
            <a:prstGeom prst="rect">
              <a:avLst/>
            </a:prstGeom>
            <a:solidFill>
              <a:srgbClr val="0000FF"/>
            </a:solidFill>
            <a:ln>
              <a:noFill/>
            </a:ln>
          </p:spPr>
          <p:txBody>
            <a:bodyPr wrap="square" rtlCol="0" anchor="ctr" anchorCtr="0">
              <a:spAutoFit/>
            </a:bodyPr>
            <a:lstStyle/>
            <a:p>
              <a:pPr algn="ctr"/>
              <a:r>
                <a:rPr lang="en-US" sz="1100" b="1" dirty="0" smtClean="0">
                  <a:solidFill>
                    <a:schemeClr val="bg1"/>
                  </a:solidFill>
                  <a:latin typeface="Calibri (Body)"/>
                </a:rPr>
                <a:t>Core Matrisome</a:t>
              </a:r>
              <a:endParaRPr lang="en-US" sz="1100" b="1" dirty="0">
                <a:solidFill>
                  <a:schemeClr val="bg1"/>
                </a:solidFill>
                <a:latin typeface="Calibri (Body)"/>
              </a:endParaRPr>
            </a:p>
          </p:txBody>
        </p:sp>
        <p:sp>
          <p:nvSpPr>
            <p:cNvPr id="95" name="TextBox 94"/>
            <p:cNvSpPr txBox="1"/>
            <p:nvPr/>
          </p:nvSpPr>
          <p:spPr>
            <a:xfrm>
              <a:off x="4065651" y="6274809"/>
              <a:ext cx="4855464" cy="261610"/>
            </a:xfrm>
            <a:prstGeom prst="rect">
              <a:avLst/>
            </a:prstGeom>
            <a:solidFill>
              <a:srgbClr val="FF6600"/>
            </a:solidFill>
            <a:ln>
              <a:noFill/>
            </a:ln>
          </p:spPr>
          <p:txBody>
            <a:bodyPr wrap="square" rtlCol="0" anchor="ctr" anchorCtr="0">
              <a:spAutoFit/>
            </a:bodyPr>
            <a:lstStyle/>
            <a:p>
              <a:pPr algn="ctr"/>
              <a:r>
                <a:rPr lang="en-US" sz="1100" b="1" dirty="0" smtClean="0">
                  <a:latin typeface="Calibri (Body)"/>
                </a:rPr>
                <a:t>Matrisome-associated </a:t>
              </a:r>
              <a:endParaRPr lang="en-US" sz="1100" b="1" dirty="0">
                <a:latin typeface="Calibri (Body)"/>
              </a:endParaRPr>
            </a:p>
          </p:txBody>
        </p:sp>
        <p:sp>
          <p:nvSpPr>
            <p:cNvPr id="98" name="TextBox 97"/>
            <p:cNvSpPr txBox="1"/>
            <p:nvPr/>
          </p:nvSpPr>
          <p:spPr>
            <a:xfrm>
              <a:off x="2428875" y="5240335"/>
              <a:ext cx="1554480" cy="261610"/>
            </a:xfrm>
            <a:prstGeom prst="rect">
              <a:avLst/>
            </a:prstGeom>
            <a:solidFill>
              <a:srgbClr val="CC00FF"/>
            </a:solidFill>
            <a:ln>
              <a:noFill/>
            </a:ln>
          </p:spPr>
          <p:txBody>
            <a:bodyPr wrap="square" rtlCol="0" anchor="ctr" anchorCtr="0">
              <a:spAutoFit/>
            </a:bodyPr>
            <a:lstStyle/>
            <a:p>
              <a:pPr algn="ctr"/>
              <a:r>
                <a:rPr lang="en-US" sz="1100" b="1" dirty="0" smtClean="0">
                  <a:solidFill>
                    <a:schemeClr val="bg1"/>
                  </a:solidFill>
                  <a:latin typeface="Calibri (Body)"/>
                </a:rPr>
                <a:t>ECM </a:t>
              </a:r>
              <a:r>
                <a:rPr lang="en-US" sz="1100" b="1" dirty="0" err="1" smtClean="0">
                  <a:solidFill>
                    <a:schemeClr val="bg1"/>
                  </a:solidFill>
                  <a:latin typeface="Calibri (Body)"/>
                </a:rPr>
                <a:t>Glycoproteins</a:t>
              </a:r>
              <a:endParaRPr lang="en-US" sz="1100" b="1" dirty="0">
                <a:solidFill>
                  <a:schemeClr val="bg1"/>
                </a:solidFill>
                <a:latin typeface="Calibri (Body)"/>
              </a:endParaRPr>
            </a:p>
          </p:txBody>
        </p:sp>
        <p:sp>
          <p:nvSpPr>
            <p:cNvPr id="92" name="TextBox 91"/>
            <p:cNvSpPr txBox="1"/>
            <p:nvPr/>
          </p:nvSpPr>
          <p:spPr>
            <a:xfrm>
              <a:off x="5705475" y="5534106"/>
              <a:ext cx="1554480" cy="261610"/>
            </a:xfrm>
            <a:prstGeom prst="rect">
              <a:avLst/>
            </a:prstGeom>
            <a:solidFill>
              <a:schemeClr val="accent6">
                <a:lumMod val="60000"/>
                <a:lumOff val="40000"/>
              </a:schemeClr>
            </a:solidFill>
            <a:ln>
              <a:noFill/>
            </a:ln>
          </p:spPr>
          <p:txBody>
            <a:bodyPr wrap="square" rtlCol="0" anchor="ctr" anchorCtr="0">
              <a:spAutoFit/>
            </a:bodyPr>
            <a:lstStyle/>
            <a:p>
              <a:pPr algn="ctr"/>
              <a:r>
                <a:rPr lang="en-US" sz="1100" b="1" dirty="0" smtClean="0">
                  <a:latin typeface="Calibri (Body)"/>
                </a:rPr>
                <a:t>ECM regulators</a:t>
              </a:r>
              <a:endParaRPr lang="en-US" sz="1100" b="1" dirty="0">
                <a:latin typeface="Calibri (Body)"/>
              </a:endParaRPr>
            </a:p>
          </p:txBody>
        </p:sp>
        <p:sp>
          <p:nvSpPr>
            <p:cNvPr id="93" name="TextBox 92"/>
            <p:cNvSpPr txBox="1"/>
            <p:nvPr/>
          </p:nvSpPr>
          <p:spPr>
            <a:xfrm>
              <a:off x="7366635" y="5534106"/>
              <a:ext cx="1554480" cy="261610"/>
            </a:xfrm>
            <a:prstGeom prst="rect">
              <a:avLst/>
            </a:prstGeom>
            <a:solidFill>
              <a:schemeClr val="accent6">
                <a:lumMod val="20000"/>
                <a:lumOff val="80000"/>
              </a:schemeClr>
            </a:solidFill>
            <a:ln>
              <a:noFill/>
            </a:ln>
          </p:spPr>
          <p:txBody>
            <a:bodyPr wrap="square" rtlCol="0" anchor="ctr" anchorCtr="0">
              <a:spAutoFit/>
            </a:bodyPr>
            <a:lstStyle/>
            <a:p>
              <a:pPr algn="ctr"/>
              <a:r>
                <a:rPr lang="en-US" sz="1100" b="1" dirty="0" smtClean="0">
                  <a:latin typeface="Calibri (Body)"/>
                </a:rPr>
                <a:t>Secreted Factors</a:t>
              </a:r>
              <a:endParaRPr lang="en-US" sz="1100" b="1" dirty="0">
                <a:latin typeface="Calibri (Body)"/>
              </a:endParaRPr>
            </a:p>
          </p:txBody>
        </p:sp>
        <p:sp>
          <p:nvSpPr>
            <p:cNvPr id="94" name="TextBox 93"/>
            <p:cNvSpPr txBox="1"/>
            <p:nvPr/>
          </p:nvSpPr>
          <p:spPr>
            <a:xfrm>
              <a:off x="4059555" y="5534106"/>
              <a:ext cx="1554480" cy="261610"/>
            </a:xfrm>
            <a:prstGeom prst="rect">
              <a:avLst/>
            </a:prstGeom>
            <a:solidFill>
              <a:srgbClr val="FF9933"/>
            </a:solidFill>
            <a:ln>
              <a:noFill/>
            </a:ln>
          </p:spPr>
          <p:txBody>
            <a:bodyPr wrap="square" rtlCol="0" anchor="ctr" anchorCtr="0">
              <a:spAutoFit/>
            </a:bodyPr>
            <a:lstStyle/>
            <a:p>
              <a:pPr algn="ctr"/>
              <a:r>
                <a:rPr lang="en-US" sz="1100" b="1" dirty="0" smtClean="0">
                  <a:latin typeface="Calibri (Body)"/>
                </a:rPr>
                <a:t>ECM-affiliated</a:t>
              </a:r>
              <a:endParaRPr lang="en-US" sz="1100" b="1" dirty="0">
                <a:latin typeface="Calibri (Body)"/>
              </a:endParaRPr>
            </a:p>
          </p:txBody>
        </p:sp>
        <p:sp>
          <p:nvSpPr>
            <p:cNvPr id="99" name="TextBox 98"/>
            <p:cNvSpPr txBox="1"/>
            <p:nvPr/>
          </p:nvSpPr>
          <p:spPr>
            <a:xfrm>
              <a:off x="2428875" y="5534106"/>
              <a:ext cx="1554480" cy="261610"/>
            </a:xfrm>
            <a:prstGeom prst="rect">
              <a:avLst/>
            </a:prstGeom>
            <a:solidFill>
              <a:srgbClr val="00B0F0"/>
            </a:solidFill>
            <a:ln>
              <a:noFill/>
            </a:ln>
          </p:spPr>
          <p:txBody>
            <a:bodyPr wrap="square" rtlCol="0" anchor="ctr" anchorCtr="0">
              <a:spAutoFit/>
            </a:bodyPr>
            <a:lstStyle/>
            <a:p>
              <a:pPr algn="ctr"/>
              <a:r>
                <a:rPr lang="en-US" sz="1100" b="1" dirty="0" smtClean="0">
                  <a:latin typeface="Calibri (Body)"/>
                </a:rPr>
                <a:t>Collagens</a:t>
              </a:r>
              <a:endParaRPr lang="en-US" sz="1100" b="1" dirty="0">
                <a:latin typeface="Calibri (Body)"/>
              </a:endParaRPr>
            </a:p>
          </p:txBody>
        </p:sp>
        <p:sp>
          <p:nvSpPr>
            <p:cNvPr id="100" name="TextBox 99"/>
            <p:cNvSpPr txBox="1"/>
            <p:nvPr/>
          </p:nvSpPr>
          <p:spPr>
            <a:xfrm>
              <a:off x="2428875" y="5846749"/>
              <a:ext cx="1554480" cy="261610"/>
            </a:xfrm>
            <a:prstGeom prst="rect">
              <a:avLst/>
            </a:prstGeom>
            <a:solidFill>
              <a:srgbClr val="00FF00"/>
            </a:solidFill>
            <a:ln>
              <a:noFill/>
            </a:ln>
          </p:spPr>
          <p:txBody>
            <a:bodyPr wrap="square" rtlCol="0" anchor="ctr" anchorCtr="0">
              <a:spAutoFit/>
            </a:bodyPr>
            <a:lstStyle/>
            <a:p>
              <a:pPr algn="ctr"/>
              <a:r>
                <a:rPr lang="en-US" sz="1100" b="1" dirty="0" err="1" smtClean="0">
                  <a:latin typeface="Calibri (Body)"/>
                </a:rPr>
                <a:t>Proteoglycans</a:t>
              </a:r>
              <a:endParaRPr lang="en-US" sz="1100" b="1" dirty="0">
                <a:latin typeface="Calibri (Body)"/>
              </a:endParaRPr>
            </a:p>
          </p:txBody>
        </p:sp>
        <p:sp>
          <p:nvSpPr>
            <p:cNvPr id="102" name="Text Box 10"/>
            <p:cNvSpPr txBox="1">
              <a:spLocks noChangeArrowheads="1"/>
            </p:cNvSpPr>
            <p:nvPr/>
          </p:nvSpPr>
          <p:spPr bwMode="auto">
            <a:xfrm>
              <a:off x="2505075" y="1313102"/>
              <a:ext cx="6492240" cy="230832"/>
            </a:xfrm>
            <a:prstGeom prst="rect">
              <a:avLst/>
            </a:prstGeom>
            <a:solidFill>
              <a:schemeClr val="bg1"/>
            </a:solidFill>
            <a:ln w="9525">
              <a:solidFill>
                <a:schemeClr val="tx1">
                  <a:lumMod val="50000"/>
                  <a:lumOff val="50000"/>
                </a:schemeClr>
              </a:solidFill>
              <a:miter lim="800000"/>
              <a:headEnd/>
              <a:tailEnd/>
            </a:ln>
          </p:spPr>
          <p:txBody>
            <a:bodyPr anchor="ctr">
              <a:spAutoFit/>
            </a:bodyPr>
            <a:lstStyle/>
            <a:p>
              <a:pPr algn="ctr"/>
              <a:r>
                <a:rPr lang="en-US" sz="900" b="1" dirty="0" smtClean="0">
                  <a:latin typeface="Calibri (Body)"/>
                </a:rPr>
                <a:t>Make gene-centric, using </a:t>
              </a:r>
              <a:r>
                <a:rPr lang="en-US" sz="900" b="1" dirty="0" err="1" smtClean="0">
                  <a:latin typeface="Calibri (Body)"/>
                </a:rPr>
                <a:t>EntrezGene</a:t>
              </a:r>
              <a:r>
                <a:rPr lang="en-US" sz="900" b="1" dirty="0" smtClean="0">
                  <a:latin typeface="Calibri (Body)"/>
                </a:rPr>
                <a:t>, </a:t>
              </a:r>
              <a:r>
                <a:rPr lang="en-US" sz="900" b="1" dirty="0" err="1" smtClean="0">
                  <a:latin typeface="Calibri (Body)"/>
                </a:rPr>
                <a:t>GenPept</a:t>
              </a:r>
              <a:r>
                <a:rPr lang="en-US" sz="900" b="1" dirty="0" smtClean="0">
                  <a:latin typeface="Calibri (Body)"/>
                </a:rPr>
                <a:t>, and </a:t>
              </a:r>
              <a:r>
                <a:rPr lang="en-US" sz="900" b="1" dirty="0" err="1" smtClean="0">
                  <a:latin typeface="Calibri (Body)"/>
                </a:rPr>
                <a:t>Ensembl</a:t>
              </a:r>
              <a:r>
                <a:rPr lang="en-US" sz="900" b="1" dirty="0" smtClean="0">
                  <a:latin typeface="Calibri (Body)"/>
                </a:rPr>
                <a:t> databases and manual sequence analysis</a:t>
              </a:r>
              <a:endParaRPr lang="en-US" sz="900" b="1" dirty="0">
                <a:latin typeface="Calibri (Body)"/>
              </a:endParaRPr>
            </a:p>
          </p:txBody>
        </p:sp>
        <p:sp>
          <p:nvSpPr>
            <p:cNvPr id="103" name="Text Box 13"/>
            <p:cNvSpPr txBox="1">
              <a:spLocks noChangeArrowheads="1"/>
            </p:cNvSpPr>
            <p:nvPr/>
          </p:nvSpPr>
          <p:spPr bwMode="auto">
            <a:xfrm>
              <a:off x="2505075" y="1755658"/>
              <a:ext cx="6492240" cy="230832"/>
            </a:xfrm>
            <a:prstGeom prst="rect">
              <a:avLst/>
            </a:prstGeom>
            <a:solidFill>
              <a:schemeClr val="bg1"/>
            </a:solidFill>
            <a:ln w="9525">
              <a:solidFill>
                <a:schemeClr val="tx1">
                  <a:lumMod val="50000"/>
                  <a:lumOff val="50000"/>
                </a:schemeClr>
              </a:solidFill>
              <a:miter lim="800000"/>
              <a:headEnd/>
              <a:tailEnd/>
            </a:ln>
          </p:spPr>
          <p:txBody>
            <a:bodyPr anchor="ctr">
              <a:spAutoFit/>
            </a:bodyPr>
            <a:lstStyle/>
            <a:p>
              <a:pPr algn="ctr"/>
              <a:r>
                <a:rPr lang="en-US" sz="900" b="1" dirty="0" smtClean="0">
                  <a:latin typeface="Calibri (Body)"/>
                </a:rPr>
                <a:t>For </a:t>
              </a:r>
              <a:r>
                <a:rPr lang="en-US" sz="900" b="1" dirty="0">
                  <a:latin typeface="Calibri (Body)"/>
                </a:rPr>
                <a:t>all candidate genes, </a:t>
              </a:r>
              <a:r>
                <a:rPr lang="en-US" sz="900" b="1" dirty="0" smtClean="0">
                  <a:latin typeface="Calibri (Body)"/>
                </a:rPr>
                <a:t>derive all the </a:t>
              </a:r>
              <a:r>
                <a:rPr lang="en-US" sz="900" b="1" dirty="0" err="1" smtClean="0">
                  <a:latin typeface="Calibri (Body)"/>
                </a:rPr>
                <a:t>UniProt</a:t>
              </a:r>
              <a:r>
                <a:rPr lang="en-US" sz="900" b="1" dirty="0" smtClean="0">
                  <a:latin typeface="Calibri (Body)"/>
                </a:rPr>
                <a:t>,  </a:t>
              </a:r>
              <a:r>
                <a:rPr lang="en-US" sz="900" b="1" dirty="0" err="1">
                  <a:latin typeface="Calibri (Body)"/>
                </a:rPr>
                <a:t>RefSeq</a:t>
              </a:r>
              <a:r>
                <a:rPr lang="en-US" sz="900" b="1" dirty="0">
                  <a:latin typeface="Calibri (Body)"/>
                </a:rPr>
                <a:t> and </a:t>
              </a:r>
              <a:r>
                <a:rPr lang="en-US" sz="900" b="1" dirty="0" err="1">
                  <a:latin typeface="Calibri (Body)"/>
                </a:rPr>
                <a:t>Ensembl</a:t>
              </a:r>
              <a:r>
                <a:rPr lang="en-US" sz="900" b="1" dirty="0">
                  <a:latin typeface="Calibri (Body)"/>
                </a:rPr>
                <a:t>-specific </a:t>
              </a:r>
              <a:r>
                <a:rPr lang="en-US" sz="900" b="1" dirty="0" smtClean="0">
                  <a:latin typeface="Calibri (Body)"/>
                </a:rPr>
                <a:t>information</a:t>
              </a:r>
              <a:endParaRPr lang="en-US" sz="900" b="1" dirty="0">
                <a:latin typeface="Calibri (Body)"/>
              </a:endParaRPr>
            </a:p>
          </p:txBody>
        </p:sp>
        <p:sp>
          <p:nvSpPr>
            <p:cNvPr id="104" name="TextBox 103"/>
            <p:cNvSpPr txBox="1"/>
            <p:nvPr/>
          </p:nvSpPr>
          <p:spPr>
            <a:xfrm>
              <a:off x="2505075" y="877999"/>
              <a:ext cx="6492240" cy="230832"/>
            </a:xfrm>
            <a:prstGeom prst="rect">
              <a:avLst/>
            </a:prstGeom>
            <a:solidFill>
              <a:schemeClr val="bg1"/>
            </a:solidFill>
            <a:ln>
              <a:solidFill>
                <a:schemeClr val="tx1"/>
              </a:solidFill>
            </a:ln>
          </p:spPr>
          <p:txBody>
            <a:bodyPr wrap="square" rtlCol="0" anchor="ctr">
              <a:spAutoFit/>
            </a:bodyPr>
            <a:lstStyle/>
            <a:p>
              <a:pPr algn="ctr"/>
              <a:r>
                <a:rPr lang="en-US" sz="900" b="1" dirty="0" smtClean="0">
                  <a:latin typeface="Calibri (Body)"/>
                </a:rPr>
                <a:t>Positive screen</a:t>
              </a:r>
              <a:r>
                <a:rPr lang="en-US" sz="900" b="1" smtClean="0">
                  <a:latin typeface="Calibri (Body)"/>
                </a:rPr>
                <a:t>: search </a:t>
              </a:r>
              <a:r>
                <a:rPr lang="en-US" sz="900" b="1" dirty="0" err="1" smtClean="0">
                  <a:latin typeface="Calibri (Body)"/>
                </a:rPr>
                <a:t>UniProt</a:t>
              </a:r>
              <a:r>
                <a:rPr lang="en-US" sz="900" b="1" dirty="0" smtClean="0">
                  <a:latin typeface="Calibri (Body)"/>
                </a:rPr>
                <a:t> database  entries for presence of defining domains </a:t>
              </a:r>
              <a:endParaRPr lang="en-US" sz="900" b="1" dirty="0">
                <a:latin typeface="Calibri (Body)"/>
              </a:endParaRPr>
            </a:p>
          </p:txBody>
        </p:sp>
        <p:sp>
          <p:nvSpPr>
            <p:cNvPr id="105" name="Text Box 12"/>
            <p:cNvSpPr txBox="1">
              <a:spLocks noChangeArrowheads="1"/>
            </p:cNvSpPr>
            <p:nvPr/>
          </p:nvSpPr>
          <p:spPr bwMode="auto">
            <a:xfrm>
              <a:off x="2505075" y="3080579"/>
              <a:ext cx="1554480" cy="507831"/>
            </a:xfrm>
            <a:prstGeom prst="rect">
              <a:avLst/>
            </a:prstGeom>
            <a:solidFill>
              <a:schemeClr val="bg1"/>
            </a:solidFill>
            <a:ln w="9525">
              <a:solidFill>
                <a:schemeClr val="tx1">
                  <a:lumMod val="50000"/>
                  <a:lumOff val="50000"/>
                </a:schemeClr>
              </a:solidFill>
              <a:miter lim="800000"/>
              <a:headEnd/>
              <a:tailEnd/>
            </a:ln>
          </p:spPr>
          <p:txBody>
            <a:bodyPr anchor="ctr">
              <a:spAutoFit/>
            </a:bodyPr>
            <a:lstStyle/>
            <a:p>
              <a:pPr algn="ctr"/>
              <a:r>
                <a:rPr lang="en-US" sz="900" b="1" dirty="0" err="1" smtClean="0">
                  <a:latin typeface="Calibri (Body)"/>
                </a:rPr>
                <a:t>Transmembrane</a:t>
              </a:r>
              <a:r>
                <a:rPr lang="en-US" sz="900" b="1" dirty="0" smtClean="0">
                  <a:latin typeface="Calibri (Body)"/>
                </a:rPr>
                <a:t> domain-based negative screen: (TMHMM, </a:t>
              </a:r>
              <a:r>
                <a:rPr lang="en-US" sz="900" b="1" dirty="0" err="1" smtClean="0">
                  <a:latin typeface="Calibri (Body)"/>
                </a:rPr>
                <a:t>Phobius</a:t>
              </a:r>
              <a:r>
                <a:rPr lang="en-US" sz="900" b="1" dirty="0" smtClean="0">
                  <a:latin typeface="Calibri (Body)"/>
                </a:rPr>
                <a:t>).</a:t>
              </a:r>
              <a:endParaRPr lang="en-US" sz="900" b="1" dirty="0">
                <a:latin typeface="Calibri (Body)"/>
              </a:endParaRPr>
            </a:p>
          </p:txBody>
        </p:sp>
        <p:sp>
          <p:nvSpPr>
            <p:cNvPr id="106" name="Text Box 12"/>
            <p:cNvSpPr txBox="1">
              <a:spLocks noChangeArrowheads="1"/>
            </p:cNvSpPr>
            <p:nvPr/>
          </p:nvSpPr>
          <p:spPr bwMode="auto">
            <a:xfrm>
              <a:off x="2505075" y="4334941"/>
              <a:ext cx="6492240" cy="230832"/>
            </a:xfrm>
            <a:prstGeom prst="rect">
              <a:avLst/>
            </a:prstGeom>
            <a:solidFill>
              <a:schemeClr val="bg1"/>
            </a:solidFill>
            <a:ln w="9525">
              <a:solidFill>
                <a:schemeClr val="tx1">
                  <a:lumMod val="50000"/>
                  <a:lumOff val="50000"/>
                </a:schemeClr>
              </a:solidFill>
              <a:miter lim="800000"/>
              <a:headEnd/>
              <a:tailEnd/>
            </a:ln>
          </p:spPr>
          <p:txBody>
            <a:bodyPr anchor="ctr">
              <a:spAutoFit/>
            </a:bodyPr>
            <a:lstStyle/>
            <a:p>
              <a:pPr algn="ctr"/>
              <a:r>
                <a:rPr lang="en-US" sz="900" b="1" dirty="0" smtClean="0">
                  <a:latin typeface="Calibri (Body)"/>
                </a:rPr>
                <a:t>Orthology comparison </a:t>
              </a:r>
              <a:endParaRPr lang="en-US" sz="900" b="1" dirty="0">
                <a:latin typeface="Calibri (Body)"/>
              </a:endParaRPr>
            </a:p>
          </p:txBody>
        </p:sp>
        <p:sp>
          <p:nvSpPr>
            <p:cNvPr id="107" name="Text Box 12"/>
            <p:cNvSpPr txBox="1">
              <a:spLocks noChangeArrowheads="1"/>
            </p:cNvSpPr>
            <p:nvPr/>
          </p:nvSpPr>
          <p:spPr bwMode="auto">
            <a:xfrm>
              <a:off x="2505075" y="4790323"/>
              <a:ext cx="6492240" cy="230832"/>
            </a:xfrm>
            <a:prstGeom prst="rect">
              <a:avLst/>
            </a:prstGeom>
            <a:solidFill>
              <a:schemeClr val="bg1">
                <a:lumMod val="95000"/>
              </a:schemeClr>
            </a:solidFill>
            <a:ln w="9525">
              <a:solidFill>
                <a:schemeClr val="tx1">
                  <a:lumMod val="50000"/>
                  <a:lumOff val="50000"/>
                </a:schemeClr>
              </a:solidFill>
              <a:miter lim="800000"/>
              <a:headEnd/>
              <a:tailEnd/>
            </a:ln>
          </p:spPr>
          <p:txBody>
            <a:bodyPr anchor="ctr">
              <a:spAutoFit/>
            </a:bodyPr>
            <a:lstStyle/>
            <a:p>
              <a:pPr algn="ctr"/>
              <a:r>
                <a:rPr lang="en-US" sz="900" b="1" dirty="0" smtClean="0">
                  <a:latin typeface="Calibri (Body)"/>
                </a:rPr>
                <a:t>Manual curation: Division and category assignment</a:t>
              </a:r>
              <a:endParaRPr lang="en-US" sz="900" b="1" dirty="0">
                <a:latin typeface="Calibri (Body)"/>
              </a:endParaRPr>
            </a:p>
          </p:txBody>
        </p:sp>
        <p:sp>
          <p:nvSpPr>
            <p:cNvPr id="108" name="Text Box 12"/>
            <p:cNvSpPr txBox="1">
              <a:spLocks noChangeArrowheads="1"/>
            </p:cNvSpPr>
            <p:nvPr/>
          </p:nvSpPr>
          <p:spPr bwMode="auto">
            <a:xfrm>
              <a:off x="2505075" y="3629220"/>
              <a:ext cx="1554480" cy="507831"/>
            </a:xfrm>
            <a:prstGeom prst="rect">
              <a:avLst/>
            </a:prstGeom>
            <a:solidFill>
              <a:schemeClr val="bg1"/>
            </a:solidFill>
            <a:ln w="9525">
              <a:solidFill>
                <a:schemeClr val="tx1">
                  <a:lumMod val="50000"/>
                  <a:lumOff val="50000"/>
                </a:schemeClr>
              </a:solidFill>
              <a:miter lim="800000"/>
              <a:headEnd/>
              <a:tailEnd/>
            </a:ln>
          </p:spPr>
          <p:txBody>
            <a:bodyPr anchor="ctr">
              <a:spAutoFit/>
            </a:bodyPr>
            <a:lstStyle/>
            <a:p>
              <a:pPr algn="ctr"/>
              <a:r>
                <a:rPr lang="en-US" sz="900" b="1" dirty="0" smtClean="0">
                  <a:latin typeface="Calibri (Body)"/>
                </a:rPr>
                <a:t>Signal peptide-based positive </a:t>
              </a:r>
              <a:r>
                <a:rPr lang="en-US" sz="900" b="1" dirty="0" smtClean="0">
                  <a:latin typeface="Calibri (Body)"/>
                </a:rPr>
                <a:t>screen (</a:t>
              </a:r>
              <a:r>
                <a:rPr lang="en-US" sz="900" b="1" dirty="0" err="1" smtClean="0">
                  <a:latin typeface="Calibri (Body)"/>
                </a:rPr>
                <a:t>Phobius</a:t>
              </a:r>
              <a:r>
                <a:rPr lang="en-US" sz="900" b="1" dirty="0" smtClean="0">
                  <a:latin typeface="Calibri (Body)"/>
                </a:rPr>
                <a:t>).</a:t>
              </a:r>
              <a:endParaRPr lang="en-US" sz="900" b="1" dirty="0">
                <a:latin typeface="Calibri (Body)"/>
              </a:endParaRPr>
            </a:p>
          </p:txBody>
        </p:sp>
        <p:sp>
          <p:nvSpPr>
            <p:cNvPr id="109" name="Text Box 12"/>
            <p:cNvSpPr txBox="1">
              <a:spLocks noChangeArrowheads="1"/>
            </p:cNvSpPr>
            <p:nvPr/>
          </p:nvSpPr>
          <p:spPr bwMode="auto">
            <a:xfrm>
              <a:off x="2505075" y="2638672"/>
              <a:ext cx="6492240" cy="230832"/>
            </a:xfrm>
            <a:prstGeom prst="rect">
              <a:avLst/>
            </a:prstGeom>
            <a:solidFill>
              <a:schemeClr val="bg1"/>
            </a:solidFill>
            <a:ln w="9525">
              <a:solidFill>
                <a:schemeClr val="tx1">
                  <a:lumMod val="50000"/>
                  <a:lumOff val="50000"/>
                </a:schemeClr>
              </a:solidFill>
              <a:miter lim="800000"/>
              <a:headEnd/>
              <a:tailEnd/>
            </a:ln>
          </p:spPr>
          <p:txBody>
            <a:bodyPr anchor="ctr">
              <a:spAutoFit/>
            </a:bodyPr>
            <a:lstStyle/>
            <a:p>
              <a:pPr algn="ctr"/>
              <a:r>
                <a:rPr lang="en-US" sz="900" b="1" dirty="0" smtClean="0">
                  <a:latin typeface="Calibri (Body)"/>
                </a:rPr>
                <a:t>Domain-based negative screen: eliminate candidate genes </a:t>
              </a:r>
              <a:r>
                <a:rPr lang="en-US" sz="900" b="1" dirty="0" smtClean="0">
                  <a:latin typeface="Calibri (Body)"/>
                </a:rPr>
                <a:t>with excluding </a:t>
              </a:r>
              <a:r>
                <a:rPr lang="en-US" sz="900" b="1" dirty="0">
                  <a:latin typeface="Calibri (Body)"/>
                </a:rPr>
                <a:t>domains in </a:t>
              </a:r>
              <a:r>
                <a:rPr lang="en-US" sz="900" b="1" u="sng" dirty="0" smtClean="0">
                  <a:latin typeface="Calibri (Body)"/>
                </a:rPr>
                <a:t>&gt;</a:t>
              </a:r>
              <a:r>
                <a:rPr lang="en-US" sz="900" b="1" dirty="0" smtClean="0">
                  <a:latin typeface="Calibri (Body)"/>
                </a:rPr>
                <a:t>1 </a:t>
              </a:r>
              <a:r>
                <a:rPr lang="en-US" sz="900" b="1" dirty="0">
                  <a:latin typeface="Calibri (Body)"/>
                </a:rPr>
                <a:t>member </a:t>
              </a:r>
              <a:r>
                <a:rPr lang="en-US" sz="900" b="1" dirty="0" err="1">
                  <a:latin typeface="Calibri (Body)"/>
                </a:rPr>
                <a:t>UniProt</a:t>
              </a:r>
              <a:r>
                <a:rPr lang="en-US" sz="900" b="1" dirty="0">
                  <a:latin typeface="Calibri (Body)"/>
                </a:rPr>
                <a:t> entry.</a:t>
              </a:r>
            </a:p>
          </p:txBody>
        </p:sp>
        <p:sp>
          <p:nvSpPr>
            <p:cNvPr id="110" name="TextBox 109"/>
            <p:cNvSpPr txBox="1"/>
            <p:nvPr/>
          </p:nvSpPr>
          <p:spPr>
            <a:xfrm>
              <a:off x="5781675" y="247687"/>
              <a:ext cx="1554480" cy="461665"/>
            </a:xfrm>
            <a:prstGeom prst="rect">
              <a:avLst/>
            </a:prstGeom>
            <a:solidFill>
              <a:schemeClr val="accent6">
                <a:lumMod val="60000"/>
                <a:lumOff val="40000"/>
              </a:schemeClr>
            </a:solidFill>
            <a:ln>
              <a:noFill/>
            </a:ln>
          </p:spPr>
          <p:txBody>
            <a:bodyPr wrap="square" rtlCol="0" anchor="ctr">
              <a:spAutoFit/>
            </a:bodyPr>
            <a:lstStyle/>
            <a:p>
              <a:pPr algn="ctr"/>
              <a:r>
                <a:rPr lang="en-US" sz="1200" b="1" dirty="0" smtClean="0">
                  <a:latin typeface="Calibri (Body)"/>
                </a:rPr>
                <a:t>27 </a:t>
              </a:r>
              <a:r>
                <a:rPr lang="en-US" sz="1200" b="1" dirty="0" smtClean="0">
                  <a:latin typeface="Calibri (Body)"/>
                </a:rPr>
                <a:t>domains </a:t>
              </a:r>
              <a:endParaRPr lang="en-US" sz="1200" b="1" dirty="0" smtClean="0">
                <a:latin typeface="Calibri (Body)"/>
              </a:endParaRPr>
            </a:p>
            <a:p>
              <a:pPr algn="ctr"/>
              <a:r>
                <a:rPr lang="en-US" sz="1200" b="1" dirty="0" smtClean="0">
                  <a:latin typeface="Calibri (Body)"/>
                </a:rPr>
                <a:t>ECM regulators</a:t>
              </a:r>
              <a:endParaRPr lang="en-US" sz="1200" b="1" dirty="0">
                <a:latin typeface="Calibri (Body)"/>
              </a:endParaRPr>
            </a:p>
          </p:txBody>
        </p:sp>
        <p:sp>
          <p:nvSpPr>
            <p:cNvPr id="111" name="TextBox 110"/>
            <p:cNvSpPr txBox="1"/>
            <p:nvPr/>
          </p:nvSpPr>
          <p:spPr>
            <a:xfrm>
              <a:off x="7442835" y="247687"/>
              <a:ext cx="1554480" cy="461665"/>
            </a:xfrm>
            <a:prstGeom prst="rect">
              <a:avLst/>
            </a:prstGeom>
            <a:solidFill>
              <a:schemeClr val="accent6">
                <a:lumMod val="20000"/>
                <a:lumOff val="80000"/>
              </a:schemeClr>
            </a:solidFill>
            <a:ln>
              <a:noFill/>
            </a:ln>
          </p:spPr>
          <p:txBody>
            <a:bodyPr wrap="square" rtlCol="0" anchor="ctr">
              <a:spAutoFit/>
            </a:bodyPr>
            <a:lstStyle/>
            <a:p>
              <a:pPr algn="ctr"/>
              <a:r>
                <a:rPr lang="en-US" sz="1200" b="1" dirty="0" smtClean="0">
                  <a:latin typeface="Calibri (Body)"/>
                </a:rPr>
                <a:t>39 </a:t>
              </a:r>
              <a:r>
                <a:rPr lang="en-US" sz="1200" b="1" dirty="0" smtClean="0">
                  <a:latin typeface="Calibri (Body)"/>
                </a:rPr>
                <a:t>domains</a:t>
              </a:r>
            </a:p>
            <a:p>
              <a:pPr algn="ctr"/>
              <a:r>
                <a:rPr lang="en-US" sz="1200" b="1" dirty="0" smtClean="0">
                  <a:latin typeface="Calibri (Body)"/>
                </a:rPr>
                <a:t>Secreted </a:t>
              </a:r>
              <a:r>
                <a:rPr lang="en-US" sz="1200" b="1" dirty="0" smtClean="0">
                  <a:latin typeface="Calibri (Body)"/>
                </a:rPr>
                <a:t>factors</a:t>
              </a:r>
              <a:endParaRPr lang="en-US" sz="1200" b="1" dirty="0">
                <a:latin typeface="Calibri (Body)"/>
              </a:endParaRPr>
            </a:p>
          </p:txBody>
        </p:sp>
        <p:sp>
          <p:nvSpPr>
            <p:cNvPr id="112" name="TextBox 111"/>
            <p:cNvSpPr txBox="1"/>
            <p:nvPr/>
          </p:nvSpPr>
          <p:spPr>
            <a:xfrm>
              <a:off x="4135755" y="247687"/>
              <a:ext cx="1554480" cy="461665"/>
            </a:xfrm>
            <a:prstGeom prst="rect">
              <a:avLst/>
            </a:prstGeom>
            <a:solidFill>
              <a:srgbClr val="FF9933"/>
            </a:solidFill>
            <a:ln>
              <a:noFill/>
            </a:ln>
          </p:spPr>
          <p:txBody>
            <a:bodyPr wrap="square" rtlCol="0" anchor="ctr">
              <a:spAutoFit/>
            </a:bodyPr>
            <a:lstStyle/>
            <a:p>
              <a:pPr algn="ctr"/>
              <a:r>
                <a:rPr lang="en-US" sz="1200" b="1" dirty="0" smtClean="0">
                  <a:latin typeface="Calibri (Body)"/>
                </a:rPr>
                <a:t>6 </a:t>
              </a:r>
              <a:r>
                <a:rPr lang="en-US" sz="1200" b="1" dirty="0" smtClean="0">
                  <a:latin typeface="Calibri (Body)"/>
                </a:rPr>
                <a:t>domains </a:t>
              </a:r>
              <a:endParaRPr lang="en-US" sz="1200" b="1" dirty="0" smtClean="0">
                <a:latin typeface="Calibri (Body)"/>
              </a:endParaRPr>
            </a:p>
            <a:p>
              <a:pPr algn="ctr"/>
              <a:r>
                <a:rPr lang="en-US" sz="1200" b="1" dirty="0" smtClean="0">
                  <a:latin typeface="Calibri (Body)"/>
                </a:rPr>
                <a:t>ECM-affiliated</a:t>
              </a:r>
              <a:endParaRPr lang="en-US" sz="1200" b="1" dirty="0">
                <a:latin typeface="Calibri (Body)"/>
              </a:endParaRPr>
            </a:p>
          </p:txBody>
        </p:sp>
        <p:sp>
          <p:nvSpPr>
            <p:cNvPr id="113" name="TextBox 112"/>
            <p:cNvSpPr txBox="1"/>
            <p:nvPr/>
          </p:nvSpPr>
          <p:spPr>
            <a:xfrm>
              <a:off x="2505075" y="247687"/>
              <a:ext cx="1554480" cy="461665"/>
            </a:xfrm>
            <a:prstGeom prst="rect">
              <a:avLst/>
            </a:prstGeom>
            <a:solidFill>
              <a:schemeClr val="bg1"/>
            </a:solidFill>
            <a:ln>
              <a:solidFill>
                <a:schemeClr val="tx1"/>
              </a:solidFill>
            </a:ln>
          </p:spPr>
          <p:txBody>
            <a:bodyPr wrap="square" rtlCol="0" anchor="ctr">
              <a:spAutoFit/>
            </a:bodyPr>
            <a:lstStyle/>
            <a:p>
              <a:pPr algn="ctr"/>
              <a:r>
                <a:rPr lang="en-US" sz="1200" b="1" dirty="0" smtClean="0">
                  <a:latin typeface="Calibri (Body)"/>
                </a:rPr>
                <a:t>55 </a:t>
              </a:r>
              <a:r>
                <a:rPr lang="en-US" sz="1200" b="1" dirty="0" smtClean="0">
                  <a:latin typeface="Calibri (Body)"/>
                </a:rPr>
                <a:t>domains</a:t>
              </a:r>
              <a:endParaRPr lang="en-US" sz="1200" b="1" dirty="0" smtClean="0">
                <a:latin typeface="Calibri (Body)"/>
              </a:endParaRPr>
            </a:p>
            <a:p>
              <a:pPr algn="ctr"/>
              <a:r>
                <a:rPr lang="en-US" sz="1200" b="1" dirty="0" smtClean="0">
                  <a:latin typeface="Calibri (Body)"/>
                </a:rPr>
                <a:t>Core </a:t>
              </a:r>
              <a:r>
                <a:rPr lang="en-US" sz="1200" b="1" dirty="0" err="1" smtClean="0">
                  <a:latin typeface="Calibri (Body)"/>
                </a:rPr>
                <a:t>Matrisome</a:t>
              </a:r>
              <a:endParaRPr lang="en-US" sz="1200" b="1" dirty="0">
                <a:latin typeface="Calibri (Body)"/>
              </a:endParaRPr>
            </a:p>
          </p:txBody>
        </p:sp>
        <p:grpSp>
          <p:nvGrpSpPr>
            <p:cNvPr id="148" name="Group 147"/>
            <p:cNvGrpSpPr/>
            <p:nvPr/>
          </p:nvGrpSpPr>
          <p:grpSpPr>
            <a:xfrm>
              <a:off x="3291841" y="695780"/>
              <a:ext cx="4922520" cy="157504"/>
              <a:chOff x="3825241" y="-1589485"/>
              <a:chExt cx="4922520" cy="222989"/>
            </a:xfrm>
          </p:grpSpPr>
          <p:cxnSp>
            <p:nvCxnSpPr>
              <p:cNvPr id="114" name="Straight Arrow Connector 113"/>
              <p:cNvCxnSpPr/>
              <p:nvPr/>
            </p:nvCxnSpPr>
            <p:spPr>
              <a:xfrm rot="5400000">
                <a:off x="37137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4442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863626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69903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p:nvPr/>
          </p:nvCxnSpPr>
          <p:spPr>
            <a:xfrm>
              <a:off x="3317367" y="5040994"/>
              <a:ext cx="1568958" cy="410936"/>
            </a:xfrm>
            <a:prstGeom prst="straightConnector1">
              <a:avLst/>
            </a:prstGeom>
            <a:ln w="1270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5781675" y="2203333"/>
              <a:ext cx="1554480" cy="230832"/>
            </a:xfrm>
            <a:prstGeom prst="rect">
              <a:avLst/>
            </a:prstGeom>
            <a:solidFill>
              <a:schemeClr val="accent6">
                <a:lumMod val="60000"/>
                <a:lumOff val="40000"/>
              </a:schemeClr>
            </a:solidFill>
            <a:ln>
              <a:solidFill>
                <a:schemeClr val="tx1">
                  <a:lumMod val="50000"/>
                  <a:lumOff val="50000"/>
                </a:schemeClr>
              </a:solidFill>
            </a:ln>
          </p:spPr>
          <p:txBody>
            <a:bodyPr wrap="square" rtlCol="0" anchor="ctr">
              <a:spAutoFit/>
            </a:bodyPr>
            <a:lstStyle/>
            <a:p>
              <a:pPr algn="ctr"/>
              <a:r>
                <a:rPr lang="en-US" sz="900" b="1" smtClean="0">
                  <a:latin typeface="Calibri (Body)"/>
                </a:rPr>
                <a:t>12 </a:t>
              </a:r>
              <a:r>
                <a:rPr lang="en-US" sz="900" b="1" dirty="0" smtClean="0">
                  <a:latin typeface="Calibri (Body)"/>
                </a:rPr>
                <a:t>excluding domains</a:t>
              </a:r>
              <a:endParaRPr lang="en-US" sz="900" b="1" dirty="0">
                <a:latin typeface="Calibri (Body)"/>
              </a:endParaRPr>
            </a:p>
          </p:txBody>
        </p:sp>
        <p:sp>
          <p:nvSpPr>
            <p:cNvPr id="138" name="TextBox 137"/>
            <p:cNvSpPr txBox="1"/>
            <p:nvPr/>
          </p:nvSpPr>
          <p:spPr>
            <a:xfrm>
              <a:off x="7442835" y="2203333"/>
              <a:ext cx="1554480" cy="230832"/>
            </a:xfrm>
            <a:prstGeom prst="rect">
              <a:avLst/>
            </a:prstGeom>
            <a:solidFill>
              <a:schemeClr val="accent6">
                <a:lumMod val="20000"/>
                <a:lumOff val="80000"/>
              </a:schemeClr>
            </a:solidFill>
            <a:ln>
              <a:solidFill>
                <a:schemeClr val="tx1">
                  <a:lumMod val="50000"/>
                  <a:lumOff val="50000"/>
                </a:schemeClr>
              </a:solidFill>
            </a:ln>
          </p:spPr>
          <p:txBody>
            <a:bodyPr wrap="square" rtlCol="0" anchor="ctr">
              <a:spAutoFit/>
            </a:bodyPr>
            <a:lstStyle/>
            <a:p>
              <a:pPr algn="ctr"/>
              <a:r>
                <a:rPr lang="en-US" sz="900" b="1" dirty="0" smtClean="0">
                  <a:latin typeface="Calibri (Body)"/>
                </a:rPr>
                <a:t>17 excluding domains</a:t>
              </a:r>
              <a:endParaRPr lang="en-US" sz="900" b="1" dirty="0">
                <a:latin typeface="Calibri (Body)"/>
              </a:endParaRPr>
            </a:p>
          </p:txBody>
        </p:sp>
        <p:sp>
          <p:nvSpPr>
            <p:cNvPr id="143" name="TextBox 142"/>
            <p:cNvSpPr txBox="1"/>
            <p:nvPr/>
          </p:nvSpPr>
          <p:spPr>
            <a:xfrm>
              <a:off x="2505075" y="2203333"/>
              <a:ext cx="1554480" cy="230832"/>
            </a:xfrm>
            <a:prstGeom prst="rect">
              <a:avLst/>
            </a:prstGeom>
            <a:solidFill>
              <a:schemeClr val="bg1"/>
            </a:solidFill>
            <a:ln>
              <a:solidFill>
                <a:schemeClr val="tx1">
                  <a:lumMod val="50000"/>
                  <a:lumOff val="50000"/>
                </a:schemeClr>
              </a:solidFill>
            </a:ln>
          </p:spPr>
          <p:txBody>
            <a:bodyPr wrap="square" rtlCol="0" anchor="ctr">
              <a:spAutoFit/>
            </a:bodyPr>
            <a:lstStyle/>
            <a:p>
              <a:pPr algn="ctr"/>
              <a:r>
                <a:rPr lang="en-US" sz="900" b="1" dirty="0" smtClean="0">
                  <a:latin typeface="Calibri (Body)"/>
                </a:rPr>
                <a:t>20 excluding domains</a:t>
              </a:r>
              <a:endParaRPr lang="en-US" sz="900" b="1" dirty="0">
                <a:latin typeface="Calibri (Body)"/>
              </a:endParaRPr>
            </a:p>
          </p:txBody>
        </p:sp>
        <p:cxnSp>
          <p:nvCxnSpPr>
            <p:cNvPr id="145" name="Straight Arrow Connector 144"/>
            <p:cNvCxnSpPr/>
            <p:nvPr/>
          </p:nvCxnSpPr>
          <p:spPr>
            <a:xfrm>
              <a:off x="3309608" y="4210731"/>
              <a:ext cx="1554480" cy="1588"/>
            </a:xfrm>
            <a:prstGeom prst="straightConnector1">
              <a:avLst/>
            </a:prstGeom>
            <a:ln w="12700">
              <a:solidFill>
                <a:schemeClr val="tx1"/>
              </a:solidFill>
              <a:prstDash val="dash"/>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149" name="Group 148"/>
            <p:cNvGrpSpPr/>
            <p:nvPr/>
          </p:nvGrpSpPr>
          <p:grpSpPr>
            <a:xfrm>
              <a:off x="3291841" y="1124405"/>
              <a:ext cx="4922520" cy="157504"/>
              <a:chOff x="3825241" y="-1589485"/>
              <a:chExt cx="4922520" cy="222989"/>
            </a:xfrm>
          </p:grpSpPr>
          <p:cxnSp>
            <p:nvCxnSpPr>
              <p:cNvPr id="150" name="Straight Arrow Connector 149"/>
              <p:cNvCxnSpPr/>
              <p:nvPr/>
            </p:nvCxnSpPr>
            <p:spPr>
              <a:xfrm rot="5400000">
                <a:off x="37137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5400000">
                <a:off x="534442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5400000">
                <a:off x="863626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5400000">
                <a:off x="69903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3291841" y="1572080"/>
              <a:ext cx="4922520" cy="157504"/>
              <a:chOff x="3825241" y="-1589485"/>
              <a:chExt cx="4922520" cy="222989"/>
            </a:xfrm>
          </p:grpSpPr>
          <p:cxnSp>
            <p:nvCxnSpPr>
              <p:cNvPr id="155" name="Straight Arrow Connector 154"/>
              <p:cNvCxnSpPr/>
              <p:nvPr/>
            </p:nvCxnSpPr>
            <p:spPr>
              <a:xfrm rot="5400000">
                <a:off x="37137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5400000">
                <a:off x="534442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5400000">
                <a:off x="863626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rot="5400000">
                <a:off x="69903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61" name="Straight Arrow Connector 160"/>
            <p:cNvCxnSpPr/>
            <p:nvPr/>
          </p:nvCxnSpPr>
          <p:spPr>
            <a:xfrm>
              <a:off x="4922521" y="2019755"/>
              <a:ext cx="1904" cy="59962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6" name="Group 195"/>
            <p:cNvGrpSpPr/>
            <p:nvPr/>
          </p:nvGrpSpPr>
          <p:grpSpPr>
            <a:xfrm>
              <a:off x="3291841" y="2019755"/>
              <a:ext cx="4922520" cy="157504"/>
              <a:chOff x="3291841" y="2019755"/>
              <a:chExt cx="4922520" cy="157504"/>
            </a:xfrm>
          </p:grpSpPr>
          <p:cxnSp>
            <p:nvCxnSpPr>
              <p:cNvPr id="160" name="Straight Arrow Connector 159"/>
              <p:cNvCxnSpPr/>
              <p:nvPr/>
            </p:nvCxnSpPr>
            <p:spPr>
              <a:xfrm rot="5400000">
                <a:off x="3213089" y="2098507"/>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rot="5400000">
                <a:off x="8135609" y="2098507"/>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rot="5400000">
                <a:off x="6489689" y="2098507"/>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a:off x="3291841" y="2467430"/>
              <a:ext cx="4922520" cy="157504"/>
              <a:chOff x="3291841" y="2467430"/>
              <a:chExt cx="4922520" cy="157504"/>
            </a:xfrm>
          </p:grpSpPr>
          <p:cxnSp>
            <p:nvCxnSpPr>
              <p:cNvPr id="165" name="Straight Arrow Connector 164"/>
              <p:cNvCxnSpPr/>
              <p:nvPr/>
            </p:nvCxnSpPr>
            <p:spPr>
              <a:xfrm rot="5400000">
                <a:off x="3213089" y="254618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rot="5400000">
                <a:off x="8135609" y="254618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rot="5400000">
                <a:off x="6489689" y="254618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3291841" y="4591505"/>
              <a:ext cx="4922520" cy="157504"/>
              <a:chOff x="3825241" y="-1589485"/>
              <a:chExt cx="4922520" cy="222989"/>
            </a:xfrm>
          </p:grpSpPr>
          <p:cxnSp>
            <p:nvCxnSpPr>
              <p:cNvPr id="170" name="Straight Arrow Connector 169"/>
              <p:cNvCxnSpPr/>
              <p:nvPr/>
            </p:nvCxnSpPr>
            <p:spPr>
              <a:xfrm rot="5400000">
                <a:off x="37137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5400000">
                <a:off x="534442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a:off x="863626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rot="5400000">
                <a:off x="6990346" y="-1477990"/>
                <a:ext cx="22298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75" name="Straight Arrow Connector 174"/>
            <p:cNvCxnSpPr/>
            <p:nvPr/>
          </p:nvCxnSpPr>
          <p:spPr>
            <a:xfrm rot="5400000">
              <a:off x="3213089" y="5127457"/>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7" name="Group 186"/>
            <p:cNvGrpSpPr/>
            <p:nvPr/>
          </p:nvGrpSpPr>
          <p:grpSpPr>
            <a:xfrm>
              <a:off x="4922521" y="5048705"/>
              <a:ext cx="3291840" cy="469900"/>
              <a:chOff x="5465446" y="5149850"/>
              <a:chExt cx="3291840" cy="157504"/>
            </a:xfrm>
          </p:grpSpPr>
          <p:cxnSp>
            <p:nvCxnSpPr>
              <p:cNvPr id="176" name="Straight Arrow Connector 175"/>
              <p:cNvCxnSpPr/>
              <p:nvPr/>
            </p:nvCxnSpPr>
            <p:spPr>
              <a:xfrm rot="5400000">
                <a:off x="5386694" y="522860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rot="5400000">
                <a:off x="8678534" y="522860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rot="5400000">
                <a:off x="7032614" y="522860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80" name="Straight Arrow Connector 179"/>
            <p:cNvCxnSpPr/>
            <p:nvPr/>
          </p:nvCxnSpPr>
          <p:spPr>
            <a:xfrm rot="5400000">
              <a:off x="3213089" y="2974807"/>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4" name="Group 183"/>
            <p:cNvGrpSpPr/>
            <p:nvPr/>
          </p:nvGrpSpPr>
          <p:grpSpPr>
            <a:xfrm>
              <a:off x="4922521" y="2896054"/>
              <a:ext cx="3291840" cy="1431925"/>
              <a:chOff x="5293996" y="2997200"/>
              <a:chExt cx="3291840" cy="157504"/>
            </a:xfrm>
          </p:grpSpPr>
          <p:cxnSp>
            <p:nvCxnSpPr>
              <p:cNvPr id="181" name="Straight Arrow Connector 180"/>
              <p:cNvCxnSpPr/>
              <p:nvPr/>
            </p:nvCxnSpPr>
            <p:spPr>
              <a:xfrm rot="5400000">
                <a:off x="5215244" y="307595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rot="5400000">
                <a:off x="8507084" y="307595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rot="5400000">
                <a:off x="6861164" y="307595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85" name="Straight Arrow Connector 184"/>
            <p:cNvCxnSpPr/>
            <p:nvPr/>
          </p:nvCxnSpPr>
          <p:spPr>
            <a:xfrm rot="5400000">
              <a:off x="3213089" y="4241632"/>
              <a:ext cx="157504"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4" name="Rectangle 193"/>
          <p:cNvSpPr/>
          <p:nvPr/>
        </p:nvSpPr>
        <p:spPr>
          <a:xfrm>
            <a:off x="204380" y="310633"/>
            <a:ext cx="1929220" cy="1569660"/>
          </a:xfrm>
          <a:prstGeom prst="rect">
            <a:avLst/>
          </a:prstGeom>
          <a:solidFill>
            <a:schemeClr val="bg1">
              <a:lumMod val="95000"/>
            </a:schemeClr>
          </a:solidFill>
        </p:spPr>
        <p:txBody>
          <a:bodyPr wrap="square">
            <a:spAutoFit/>
          </a:bodyPr>
          <a:lstStyle/>
          <a:p>
            <a:pPr algn="ctr"/>
            <a:r>
              <a:rPr lang="en-US" sz="2400" i="1" dirty="0" smtClean="0">
                <a:solidFill>
                  <a:srgbClr val="C00000"/>
                </a:solidFill>
              </a:rPr>
              <a:t>In </a:t>
            </a:r>
            <a:r>
              <a:rPr lang="en-US" sz="2400" i="1" dirty="0" err="1" smtClean="0">
                <a:solidFill>
                  <a:srgbClr val="C00000"/>
                </a:solidFill>
              </a:rPr>
              <a:t>silico</a:t>
            </a:r>
            <a:endParaRPr lang="en-US" sz="2400" i="1" dirty="0" smtClean="0">
              <a:solidFill>
                <a:srgbClr val="C00000"/>
              </a:solidFill>
            </a:endParaRPr>
          </a:p>
          <a:p>
            <a:pPr algn="ctr"/>
            <a:r>
              <a:rPr lang="en-US" sz="2400" dirty="0" smtClean="0">
                <a:solidFill>
                  <a:srgbClr val="C00000"/>
                </a:solidFill>
              </a:rPr>
              <a:t>Definition</a:t>
            </a:r>
          </a:p>
          <a:p>
            <a:pPr algn="ctr"/>
            <a:r>
              <a:rPr lang="en-US" sz="2400" dirty="0" smtClean="0">
                <a:solidFill>
                  <a:srgbClr val="C00000"/>
                </a:solidFill>
              </a:rPr>
              <a:t>of the</a:t>
            </a:r>
          </a:p>
          <a:p>
            <a:pPr algn="ctr"/>
            <a:r>
              <a:rPr lang="en-US" sz="2400" dirty="0" err="1" smtClean="0">
                <a:solidFill>
                  <a:srgbClr val="C00000"/>
                </a:solidFill>
              </a:rPr>
              <a:t>M</a:t>
            </a:r>
            <a:r>
              <a:rPr lang="en-US" sz="2400" dirty="0" err="1" smtClean="0">
                <a:solidFill>
                  <a:srgbClr val="C00000"/>
                </a:solidFill>
              </a:rPr>
              <a:t>atrisome</a:t>
            </a:r>
            <a:r>
              <a:rPr lang="en-US" sz="2400" dirty="0" smtClean="0">
                <a:solidFill>
                  <a:srgbClr val="C00000"/>
                </a:solidFill>
              </a:rPr>
              <a:t> </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933450" y="1220788"/>
            <a:ext cx="7219950" cy="3702050"/>
            <a:chOff x="945932" y="902134"/>
            <a:chExt cx="7220606" cy="3701405"/>
          </a:xfrm>
        </p:grpSpPr>
        <p:graphicFrame>
          <p:nvGraphicFramePr>
            <p:cNvPr id="46" name="Chart 45"/>
            <p:cNvGraphicFramePr/>
            <p:nvPr/>
          </p:nvGraphicFramePr>
          <p:xfrm>
            <a:off x="945932" y="902134"/>
            <a:ext cx="7220606" cy="3701405"/>
          </p:xfrm>
          <a:graphic>
            <a:graphicData uri="http://schemas.openxmlformats.org/drawingml/2006/chart">
              <c:chart xmlns:c="http://schemas.openxmlformats.org/drawingml/2006/chart" xmlns:r="http://schemas.openxmlformats.org/officeDocument/2006/relationships" r:id="rId2"/>
            </a:graphicData>
          </a:graphic>
        </p:graphicFrame>
        <p:sp>
          <p:nvSpPr>
            <p:cNvPr id="31756" name="TextBox 46"/>
            <p:cNvSpPr txBox="1">
              <a:spLocks noChangeArrowheads="1"/>
            </p:cNvSpPr>
            <p:nvPr/>
          </p:nvSpPr>
          <p:spPr bwMode="auto">
            <a:xfrm>
              <a:off x="5659818" y="3472183"/>
              <a:ext cx="1450428" cy="307777"/>
            </a:xfrm>
            <a:prstGeom prst="rect">
              <a:avLst/>
            </a:prstGeom>
            <a:noFill/>
            <a:ln w="9525">
              <a:noFill/>
              <a:miter lim="800000"/>
              <a:headEnd/>
              <a:tailEnd/>
            </a:ln>
          </p:spPr>
          <p:txBody>
            <a:bodyPr>
              <a:spAutoFit/>
            </a:bodyPr>
            <a:lstStyle/>
            <a:p>
              <a:pPr algn="ctr"/>
              <a:r>
                <a:rPr lang="en-US" sz="1400" b="1">
                  <a:solidFill>
                    <a:prstClr val="black"/>
                  </a:solidFill>
                </a:rPr>
                <a:t>Collagens (42)</a:t>
              </a:r>
            </a:p>
          </p:txBody>
        </p:sp>
        <p:sp>
          <p:nvSpPr>
            <p:cNvPr id="31757" name="TextBox 47"/>
            <p:cNvSpPr txBox="1">
              <a:spLocks noChangeArrowheads="1"/>
            </p:cNvSpPr>
            <p:nvPr/>
          </p:nvSpPr>
          <p:spPr bwMode="auto">
            <a:xfrm>
              <a:off x="5537638" y="3917740"/>
              <a:ext cx="1828800" cy="304800"/>
            </a:xfrm>
            <a:prstGeom prst="rect">
              <a:avLst/>
            </a:prstGeom>
            <a:noFill/>
            <a:ln w="9525">
              <a:noFill/>
              <a:miter lim="800000"/>
              <a:headEnd/>
              <a:tailEnd/>
            </a:ln>
          </p:spPr>
          <p:txBody>
            <a:bodyPr>
              <a:spAutoFit/>
            </a:bodyPr>
            <a:lstStyle/>
            <a:p>
              <a:pPr algn="ctr"/>
              <a:r>
                <a:rPr lang="en-US" sz="1400" b="1">
                  <a:solidFill>
                    <a:prstClr val="black"/>
                  </a:solidFill>
                </a:rPr>
                <a:t>Proteoglycans (35)</a:t>
              </a:r>
            </a:p>
          </p:txBody>
        </p:sp>
      </p:grpSp>
      <p:sp>
        <p:nvSpPr>
          <p:cNvPr id="30724" name="TextBox 49"/>
          <p:cNvSpPr txBox="1">
            <a:spLocks noChangeArrowheads="1"/>
          </p:cNvSpPr>
          <p:nvPr/>
        </p:nvSpPr>
        <p:spPr bwMode="auto">
          <a:xfrm>
            <a:off x="4852988" y="4922838"/>
            <a:ext cx="3163887" cy="1200150"/>
          </a:xfrm>
          <a:prstGeom prst="rect">
            <a:avLst/>
          </a:prstGeom>
          <a:noFill/>
          <a:ln w="9525">
            <a:noFill/>
            <a:miter lim="800000"/>
            <a:headEnd/>
            <a:tailEnd/>
          </a:ln>
        </p:spPr>
        <p:txBody>
          <a:bodyPr wrap="none">
            <a:spAutoFit/>
          </a:bodyPr>
          <a:lstStyle/>
          <a:p>
            <a:pPr algn="ctr"/>
            <a:r>
              <a:rPr lang="en-US" b="1">
                <a:solidFill>
                  <a:prstClr val="black"/>
                </a:solidFill>
                <a:cs typeface="Times" charset="0"/>
              </a:rPr>
              <a:t>Includes quite a few </a:t>
            </a:r>
          </a:p>
          <a:p>
            <a:pPr algn="ctr"/>
            <a:r>
              <a:rPr lang="en-US" b="1">
                <a:solidFill>
                  <a:prstClr val="black"/>
                </a:solidFill>
                <a:cs typeface="Times" charset="0"/>
              </a:rPr>
              <a:t>previously “unknown”</a:t>
            </a:r>
          </a:p>
          <a:p>
            <a:pPr algn="ctr"/>
            <a:r>
              <a:rPr lang="en-US" b="1">
                <a:solidFill>
                  <a:prstClr val="black"/>
                </a:solidFill>
                <a:cs typeface="Times" charset="0"/>
              </a:rPr>
              <a:t>ECM proteins</a:t>
            </a:r>
          </a:p>
        </p:txBody>
      </p:sp>
      <p:sp>
        <p:nvSpPr>
          <p:cNvPr id="31752" name="TextBox 11"/>
          <p:cNvSpPr txBox="1">
            <a:spLocks noChangeArrowheads="1"/>
          </p:cNvSpPr>
          <p:nvPr/>
        </p:nvSpPr>
        <p:spPr bwMode="auto">
          <a:xfrm>
            <a:off x="304800" y="4048125"/>
            <a:ext cx="2133600" cy="523875"/>
          </a:xfrm>
          <a:prstGeom prst="rect">
            <a:avLst/>
          </a:prstGeom>
          <a:noFill/>
          <a:ln w="9525">
            <a:noFill/>
            <a:miter lim="800000"/>
            <a:headEnd/>
            <a:tailEnd/>
          </a:ln>
        </p:spPr>
        <p:txBody>
          <a:bodyPr>
            <a:spAutoFit/>
          </a:bodyPr>
          <a:lstStyle/>
          <a:p>
            <a:pPr algn="ctr"/>
            <a:r>
              <a:rPr lang="en-US" sz="1400" i="1">
                <a:solidFill>
                  <a:prstClr val="black"/>
                </a:solidFill>
                <a:latin typeface="Arial Rounded MT Bold" charset="0"/>
              </a:rPr>
              <a:t>MMPs, ADAMs, TIMPs, LOXs, TGs, etc. </a:t>
            </a:r>
          </a:p>
        </p:txBody>
      </p:sp>
      <p:sp>
        <p:nvSpPr>
          <p:cNvPr id="31753" name="TextBox 12"/>
          <p:cNvSpPr txBox="1">
            <a:spLocks noChangeArrowheads="1"/>
          </p:cNvSpPr>
          <p:nvPr/>
        </p:nvSpPr>
        <p:spPr bwMode="auto">
          <a:xfrm>
            <a:off x="2514600" y="4648200"/>
            <a:ext cx="2667000" cy="738188"/>
          </a:xfrm>
          <a:prstGeom prst="rect">
            <a:avLst/>
          </a:prstGeom>
          <a:noFill/>
          <a:ln w="9525">
            <a:noFill/>
            <a:miter lim="800000"/>
            <a:headEnd/>
            <a:tailEnd/>
          </a:ln>
        </p:spPr>
        <p:txBody>
          <a:bodyPr>
            <a:spAutoFit/>
          </a:bodyPr>
          <a:lstStyle/>
          <a:p>
            <a:pPr algn="ctr"/>
            <a:r>
              <a:rPr lang="en-US" sz="1400" i="1">
                <a:solidFill>
                  <a:prstClr val="black"/>
                </a:solidFill>
                <a:latin typeface="Arial Rounded MT Bold" charset="0"/>
              </a:rPr>
              <a:t>Galectins, mucins, semaphorins,  plexins, </a:t>
            </a:r>
          </a:p>
          <a:p>
            <a:pPr algn="ctr"/>
            <a:r>
              <a:rPr lang="en-US" sz="1400" i="1">
                <a:solidFill>
                  <a:prstClr val="black"/>
                </a:solidFill>
                <a:latin typeface="Arial Rounded MT Bold" charset="0"/>
              </a:rPr>
              <a:t>annexins, etc.</a:t>
            </a:r>
          </a:p>
        </p:txBody>
      </p:sp>
      <p:sp>
        <p:nvSpPr>
          <p:cNvPr id="31754" name="TextBox 13"/>
          <p:cNvSpPr txBox="1">
            <a:spLocks noChangeArrowheads="1"/>
          </p:cNvSpPr>
          <p:nvPr/>
        </p:nvSpPr>
        <p:spPr bwMode="auto">
          <a:xfrm>
            <a:off x="2362200" y="1066800"/>
            <a:ext cx="2133600" cy="523875"/>
          </a:xfrm>
          <a:prstGeom prst="rect">
            <a:avLst/>
          </a:prstGeom>
          <a:noFill/>
          <a:ln w="9525">
            <a:noFill/>
            <a:miter lim="800000"/>
            <a:headEnd/>
            <a:tailEnd/>
          </a:ln>
        </p:spPr>
        <p:txBody>
          <a:bodyPr>
            <a:spAutoFit/>
          </a:bodyPr>
          <a:lstStyle/>
          <a:p>
            <a:pPr algn="ctr"/>
            <a:r>
              <a:rPr lang="en-US" sz="1400" i="1">
                <a:solidFill>
                  <a:prstClr val="black"/>
                </a:solidFill>
                <a:latin typeface="Arial Rounded MT Bold" charset="0"/>
              </a:rPr>
              <a:t>Growth factors, </a:t>
            </a:r>
          </a:p>
          <a:p>
            <a:pPr algn="ctr"/>
            <a:r>
              <a:rPr lang="en-US" sz="1400" i="1">
                <a:solidFill>
                  <a:prstClr val="black"/>
                </a:solidFill>
                <a:latin typeface="Arial Rounded MT Bold" charset="0"/>
              </a:rPr>
              <a:t>Cytokines, etc. </a:t>
            </a:r>
          </a:p>
        </p:txBody>
      </p:sp>
      <p:sp>
        <p:nvSpPr>
          <p:cNvPr id="15" name="Title 14"/>
          <p:cNvSpPr>
            <a:spLocks noGrp="1"/>
          </p:cNvSpPr>
          <p:nvPr>
            <p:ph type="title"/>
          </p:nvPr>
        </p:nvSpPr>
        <p:spPr/>
        <p:txBody>
          <a:bodyPr>
            <a:normAutofit/>
          </a:bodyPr>
          <a:lstStyle/>
          <a:p>
            <a:r>
              <a:rPr lang="en-US" i="1" dirty="0" smtClean="0">
                <a:latin typeface="+mn-lt"/>
                <a:cs typeface="Times" charset="0"/>
              </a:rPr>
              <a:t>In </a:t>
            </a:r>
            <a:r>
              <a:rPr lang="en-US" i="1" dirty="0" err="1" smtClean="0">
                <a:latin typeface="+mn-lt"/>
                <a:cs typeface="Times" charset="0"/>
              </a:rPr>
              <a:t>silico</a:t>
            </a:r>
            <a:r>
              <a:rPr lang="en-US" i="1" dirty="0" smtClean="0">
                <a:latin typeface="+mn-lt"/>
                <a:cs typeface="Times" charset="0"/>
              </a:rPr>
              <a:t> </a:t>
            </a:r>
            <a:r>
              <a:rPr lang="en-US" dirty="0" smtClean="0">
                <a:latin typeface="+mn-lt"/>
                <a:cs typeface="Times" charset="0"/>
              </a:rPr>
              <a:t>Definition of the “</a:t>
            </a:r>
            <a:r>
              <a:rPr lang="en-US" dirty="0" err="1" smtClean="0">
                <a:latin typeface="+mn-lt"/>
                <a:cs typeface="Times" charset="0"/>
              </a:rPr>
              <a:t>Matrisome</a:t>
            </a:r>
            <a:r>
              <a:rPr lang="en-US" dirty="0" smtClean="0">
                <a:latin typeface="+mn-lt"/>
                <a:cs typeface="Times" charset="0"/>
              </a:rPr>
              <a:t>”</a:t>
            </a:r>
            <a:endParaRPr lang="en-US" dirty="0">
              <a:latin typeface="+mn-lt"/>
            </a:endParaRPr>
          </a:p>
        </p:txBody>
      </p:sp>
      <p:grpSp>
        <p:nvGrpSpPr>
          <p:cNvPr id="18" name="Group 17"/>
          <p:cNvGrpSpPr/>
          <p:nvPr/>
        </p:nvGrpSpPr>
        <p:grpSpPr>
          <a:xfrm>
            <a:off x="54287" y="847725"/>
            <a:ext cx="9032563" cy="5953125"/>
            <a:chOff x="54287" y="847725"/>
            <a:chExt cx="9032563" cy="5953125"/>
          </a:xfrm>
        </p:grpSpPr>
        <p:sp>
          <p:nvSpPr>
            <p:cNvPr id="10" name="TextBox 9"/>
            <p:cNvSpPr txBox="1">
              <a:spLocks noChangeArrowheads="1"/>
            </p:cNvSpPr>
            <p:nvPr/>
          </p:nvSpPr>
          <p:spPr bwMode="auto">
            <a:xfrm>
              <a:off x="6887054" y="847725"/>
              <a:ext cx="2159630" cy="1631216"/>
            </a:xfrm>
            <a:prstGeom prst="rect">
              <a:avLst/>
            </a:prstGeom>
            <a:noFill/>
            <a:ln w="9525">
              <a:noFill/>
              <a:miter lim="800000"/>
              <a:headEnd/>
              <a:tailEnd/>
            </a:ln>
          </p:spPr>
          <p:txBody>
            <a:bodyPr wrap="none">
              <a:spAutoFit/>
            </a:bodyPr>
            <a:lstStyle/>
            <a:p>
              <a:pPr algn="ctr"/>
              <a:r>
                <a:rPr lang="en-US" sz="2000" b="1" dirty="0" smtClean="0">
                  <a:solidFill>
                    <a:prstClr val="black"/>
                  </a:solidFill>
                </a:rPr>
                <a:t>282</a:t>
              </a:r>
            </a:p>
            <a:p>
              <a:pPr algn="ctr"/>
              <a:r>
                <a:rPr lang="en-US" sz="2000" b="1" dirty="0" smtClean="0">
                  <a:solidFill>
                    <a:prstClr val="black"/>
                  </a:solidFill>
                </a:rPr>
                <a:t>ECM </a:t>
              </a:r>
              <a:r>
                <a:rPr lang="en-US" sz="2000" b="1" i="1" dirty="0" err="1">
                  <a:solidFill>
                    <a:prstClr val="black"/>
                  </a:solidFill>
                </a:rPr>
                <a:t>sensu</a:t>
              </a:r>
              <a:r>
                <a:rPr lang="en-US" sz="2000" b="1" i="1" dirty="0">
                  <a:solidFill>
                    <a:prstClr val="black"/>
                  </a:solidFill>
                </a:rPr>
                <a:t> </a:t>
              </a:r>
              <a:r>
                <a:rPr lang="en-US" sz="2000" b="1" i="1" dirty="0" err="1">
                  <a:solidFill>
                    <a:prstClr val="black"/>
                  </a:solidFill>
                </a:rPr>
                <a:t>stricto</a:t>
              </a:r>
              <a:r>
                <a:rPr lang="en-US" sz="2000" b="1" i="1" dirty="0">
                  <a:solidFill>
                    <a:prstClr val="black"/>
                  </a:solidFill>
                </a:rPr>
                <a:t>  </a:t>
              </a:r>
              <a:endParaRPr lang="en-US" sz="2000" b="1" dirty="0">
                <a:solidFill>
                  <a:prstClr val="black"/>
                </a:solidFill>
              </a:endParaRPr>
            </a:p>
            <a:p>
              <a:pPr algn="ctr"/>
              <a:r>
                <a:rPr lang="en-US" sz="2000" b="1" dirty="0">
                  <a:solidFill>
                    <a:prstClr val="black"/>
                  </a:solidFill>
                </a:rPr>
                <a:t>encoded by </a:t>
              </a:r>
            </a:p>
            <a:p>
              <a:pPr algn="ctr"/>
              <a:r>
                <a:rPr lang="en-US" sz="2000" b="1" dirty="0">
                  <a:solidFill>
                    <a:prstClr val="black"/>
                  </a:solidFill>
                </a:rPr>
                <a:t>1.0% to 1.5%</a:t>
              </a:r>
            </a:p>
            <a:p>
              <a:pPr algn="ctr"/>
              <a:r>
                <a:rPr lang="en-US" sz="2000" b="1" dirty="0">
                  <a:solidFill>
                    <a:prstClr val="black"/>
                  </a:solidFill>
                </a:rPr>
                <a:t> of the genome</a:t>
              </a:r>
            </a:p>
          </p:txBody>
        </p:sp>
        <p:sp>
          <p:nvSpPr>
            <p:cNvPr id="11" name="TextBox 10"/>
            <p:cNvSpPr txBox="1">
              <a:spLocks noChangeArrowheads="1"/>
            </p:cNvSpPr>
            <p:nvPr/>
          </p:nvSpPr>
          <p:spPr bwMode="auto">
            <a:xfrm>
              <a:off x="183815" y="847725"/>
              <a:ext cx="1796133" cy="1631216"/>
            </a:xfrm>
            <a:prstGeom prst="rect">
              <a:avLst/>
            </a:prstGeom>
            <a:noFill/>
            <a:ln w="9525">
              <a:noFill/>
              <a:miter lim="800000"/>
              <a:headEnd/>
              <a:tailEnd/>
            </a:ln>
          </p:spPr>
          <p:txBody>
            <a:bodyPr wrap="none">
              <a:spAutoFit/>
            </a:bodyPr>
            <a:lstStyle/>
            <a:p>
              <a:pPr algn="ctr"/>
              <a:r>
                <a:rPr lang="en-US" sz="2000" b="1" dirty="0" smtClean="0">
                  <a:solidFill>
                    <a:prstClr val="black"/>
                  </a:solidFill>
                </a:rPr>
                <a:t>1024</a:t>
              </a:r>
            </a:p>
            <a:p>
              <a:pPr algn="ctr"/>
              <a:r>
                <a:rPr lang="en-US" sz="2000" b="1" dirty="0" smtClean="0">
                  <a:solidFill>
                    <a:prstClr val="black"/>
                  </a:solidFill>
                </a:rPr>
                <a:t>Full </a:t>
              </a:r>
              <a:r>
                <a:rPr lang="en-US" sz="2000" b="1" dirty="0" err="1">
                  <a:solidFill>
                    <a:prstClr val="black"/>
                  </a:solidFill>
                </a:rPr>
                <a:t>matrisome</a:t>
              </a:r>
              <a:endParaRPr lang="en-US" sz="2000" b="1" dirty="0">
                <a:solidFill>
                  <a:prstClr val="black"/>
                </a:solidFill>
              </a:endParaRPr>
            </a:p>
            <a:p>
              <a:pPr algn="ctr"/>
              <a:r>
                <a:rPr lang="en-US" sz="2000" b="1" dirty="0">
                  <a:solidFill>
                    <a:prstClr val="black"/>
                  </a:solidFill>
                </a:rPr>
                <a:t>encoded by </a:t>
              </a:r>
            </a:p>
            <a:p>
              <a:pPr algn="ctr"/>
              <a:r>
                <a:rPr lang="en-US" sz="2000" b="1" dirty="0">
                  <a:solidFill>
                    <a:prstClr val="black"/>
                  </a:solidFill>
                </a:rPr>
                <a:t>4 - 5%</a:t>
              </a:r>
            </a:p>
            <a:p>
              <a:pPr algn="ctr"/>
              <a:r>
                <a:rPr lang="en-US" sz="2000" b="1" dirty="0">
                  <a:solidFill>
                    <a:prstClr val="black"/>
                  </a:solidFill>
                </a:rPr>
                <a:t> of the genome</a:t>
              </a:r>
            </a:p>
          </p:txBody>
        </p:sp>
        <p:sp>
          <p:nvSpPr>
            <p:cNvPr id="16" name="Rectangle 15"/>
            <p:cNvSpPr/>
            <p:nvPr/>
          </p:nvSpPr>
          <p:spPr>
            <a:xfrm>
              <a:off x="54287" y="6431518"/>
              <a:ext cx="4006225" cy="369332"/>
            </a:xfrm>
            <a:prstGeom prst="rect">
              <a:avLst/>
            </a:prstGeom>
            <a:ln>
              <a:noFill/>
            </a:ln>
          </p:spPr>
          <p:txBody>
            <a:bodyPr wrap="none" anchor="ctr">
              <a:spAutoFit/>
            </a:bodyPr>
            <a:lstStyle/>
            <a:p>
              <a:pPr algn="ctr"/>
              <a:r>
                <a:rPr lang="fr-FR" b="1" dirty="0">
                  <a:latin typeface="Arial" pitchFamily="34" charset="0"/>
                  <a:cs typeface="Arial" pitchFamily="34" charset="0"/>
                </a:rPr>
                <a:t>http://mit.edu/hyneslab/matrisome/</a:t>
              </a:r>
            </a:p>
          </p:txBody>
        </p:sp>
        <p:sp>
          <p:nvSpPr>
            <p:cNvPr id="17" name="Text Box 163"/>
            <p:cNvSpPr txBox="1">
              <a:spLocks noChangeArrowheads="1"/>
            </p:cNvSpPr>
            <p:nvPr/>
          </p:nvSpPr>
          <p:spPr bwMode="auto">
            <a:xfrm>
              <a:off x="4785673" y="6277630"/>
              <a:ext cx="4301177" cy="523220"/>
            </a:xfrm>
            <a:prstGeom prst="rect">
              <a:avLst/>
            </a:prstGeom>
            <a:noFill/>
            <a:ln w="19050">
              <a:noFill/>
              <a:miter lim="800000"/>
              <a:headEnd/>
              <a:tailEnd/>
            </a:ln>
          </p:spPr>
          <p:txBody>
            <a:bodyPr wrap="none">
              <a:spAutoFit/>
            </a:bodyPr>
            <a:lstStyle/>
            <a:p>
              <a:pPr algn="r"/>
              <a:r>
                <a:rPr lang="en-US" sz="1400" i="1" dirty="0" smtClean="0">
                  <a:latin typeface="Arial" pitchFamily="34" charset="0"/>
                  <a:cs typeface="Arial" pitchFamily="34" charset="0"/>
                </a:rPr>
                <a:t>Naba et al., 2012, </a:t>
              </a:r>
              <a:r>
                <a:rPr lang="en-US" sz="1400" i="1" dirty="0" smtClean="0">
                  <a:latin typeface="Arial" pitchFamily="34" charset="0"/>
                  <a:cs typeface="Arial" pitchFamily="34" charset="0"/>
                </a:rPr>
                <a:t>Mol Cell Proteomics</a:t>
              </a:r>
            </a:p>
            <a:p>
              <a:pPr algn="r"/>
              <a:r>
                <a:rPr lang="en-US" sz="1400" i="1" dirty="0" smtClean="0">
                  <a:latin typeface="Arial" pitchFamily="34" charset="0"/>
                  <a:cs typeface="Arial" pitchFamily="34" charset="0"/>
                </a:rPr>
                <a:t>Martin</a:t>
              </a:r>
              <a:r>
                <a:rPr lang="en-US" sz="1400" i="1" dirty="0" smtClean="0">
                  <a:latin typeface="Arial" pitchFamily="34" charset="0"/>
                  <a:cs typeface="Arial" pitchFamily="34" charset="0"/>
                </a:rPr>
                <a:t> et al., </a:t>
              </a:r>
              <a:r>
                <a:rPr lang="en-US" sz="1400" i="1" dirty="0" smtClean="0">
                  <a:latin typeface="Arial" pitchFamily="34" charset="0"/>
                  <a:cs typeface="Arial" pitchFamily="34" charset="0"/>
                </a:rPr>
                <a:t>1984, Ciba Found </a:t>
              </a:r>
              <a:r>
                <a:rPr lang="en-US" sz="1400" i="1" dirty="0" err="1" smtClean="0">
                  <a:latin typeface="Arial" pitchFamily="34" charset="0"/>
                  <a:cs typeface="Arial" pitchFamily="34" charset="0"/>
                </a:rPr>
                <a:t>Symp</a:t>
              </a:r>
              <a:r>
                <a:rPr lang="en-US" sz="1400" i="1" dirty="0" smtClean="0">
                  <a:latin typeface="Arial" pitchFamily="34" charset="0"/>
                  <a:cs typeface="Arial" pitchFamily="34" charset="0"/>
                </a:rPr>
                <a:t>. 108, 197-212</a:t>
              </a:r>
              <a:endParaRPr lang="en-US" sz="1400" i="1" dirty="0">
                <a:latin typeface="Arial" pitchFamily="34" charset="0"/>
                <a:cs typeface="Arial" pitchFamily="34" charset="0"/>
              </a:endParaRPr>
            </a:p>
          </p:txBody>
        </p:sp>
      </p:grpSp>
    </p:spTree>
    <p:extLst>
      <p:ext uri="{BB962C8B-B14F-4D97-AF65-F5344CB8AC3E}">
        <p14:creationId xmlns:p14="http://schemas.microsoft.com/office/powerpoint/2010/main" xmlns="" val="144840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Proof of concept: </a:t>
            </a:r>
            <a:r>
              <a:rPr lang="en-US" dirty="0" smtClean="0"/>
              <a:t>the lung extracellular matrix</a:t>
            </a:r>
            <a:endParaRPr lang="fr-FR" dirty="0"/>
          </a:p>
        </p:txBody>
      </p:sp>
      <p:grpSp>
        <p:nvGrpSpPr>
          <p:cNvPr id="4" name="Group 3"/>
          <p:cNvGrpSpPr/>
          <p:nvPr/>
        </p:nvGrpSpPr>
        <p:grpSpPr>
          <a:xfrm>
            <a:off x="45720" y="1594246"/>
            <a:ext cx="9052560" cy="3968354"/>
            <a:chOff x="0" y="2057400"/>
            <a:chExt cx="9174010" cy="3968354"/>
          </a:xfrm>
        </p:grpSpPr>
        <p:sp>
          <p:nvSpPr>
            <p:cNvPr id="5" name="Rectangle 4"/>
            <p:cNvSpPr/>
            <p:nvPr/>
          </p:nvSpPr>
          <p:spPr>
            <a:xfrm>
              <a:off x="0" y="2057400"/>
              <a:ext cx="91440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2"/>
            <p:cNvGrpSpPr/>
            <p:nvPr/>
          </p:nvGrpSpPr>
          <p:grpSpPr>
            <a:xfrm>
              <a:off x="4875405" y="2156792"/>
              <a:ext cx="4298605" cy="3776628"/>
              <a:chOff x="4831863" y="2330960"/>
              <a:chExt cx="4298605" cy="3776628"/>
            </a:xfrm>
          </p:grpSpPr>
          <p:graphicFrame>
            <p:nvGraphicFramePr>
              <p:cNvPr id="23" name="Chart 22"/>
              <p:cNvGraphicFramePr/>
              <p:nvPr/>
            </p:nvGraphicFramePr>
            <p:xfrm>
              <a:off x="5015668" y="2330960"/>
              <a:ext cx="4114800" cy="2286000"/>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p:cNvSpPr txBox="1"/>
              <p:nvPr/>
            </p:nvSpPr>
            <p:spPr>
              <a:xfrm>
                <a:off x="7300687" y="5584368"/>
                <a:ext cx="1776896" cy="523220"/>
              </a:xfrm>
              <a:prstGeom prst="rect">
                <a:avLst/>
              </a:prstGeom>
              <a:noFill/>
            </p:spPr>
            <p:txBody>
              <a:bodyPr wrap="square" rtlCol="0">
                <a:spAutoFit/>
              </a:bodyPr>
              <a:lstStyle/>
              <a:p>
                <a:pPr algn="ctr"/>
                <a:r>
                  <a:rPr lang="en-US" sz="1400" b="1" dirty="0" smtClean="0">
                    <a:solidFill>
                      <a:srgbClr val="FF6600"/>
                    </a:solidFill>
                  </a:rPr>
                  <a:t>Matrisome-associated</a:t>
                </a:r>
                <a:endParaRPr lang="en-US" sz="1400" b="1" dirty="0">
                  <a:solidFill>
                    <a:srgbClr val="FF6600"/>
                  </a:solidFill>
                </a:endParaRPr>
              </a:p>
            </p:txBody>
          </p:sp>
          <p:sp>
            <p:nvSpPr>
              <p:cNvPr id="25" name="TextBox 24"/>
              <p:cNvSpPr txBox="1"/>
              <p:nvPr/>
            </p:nvSpPr>
            <p:spPr>
              <a:xfrm rot="16200000">
                <a:off x="3931579" y="3322144"/>
                <a:ext cx="2077567" cy="276999"/>
              </a:xfrm>
              <a:prstGeom prst="rect">
                <a:avLst/>
              </a:prstGeom>
              <a:noFill/>
            </p:spPr>
            <p:txBody>
              <a:bodyPr wrap="square" rtlCol="0">
                <a:spAutoFit/>
              </a:bodyPr>
              <a:lstStyle/>
              <a:p>
                <a:pPr algn="ctr"/>
                <a:r>
                  <a:rPr lang="en-US" sz="1200" dirty="0" smtClean="0"/>
                  <a:t>Number of Proteins</a:t>
                </a:r>
                <a:endParaRPr lang="en-US" sz="1200" dirty="0"/>
              </a:p>
            </p:txBody>
          </p:sp>
          <p:sp>
            <p:nvSpPr>
              <p:cNvPr id="26" name="TextBox 25"/>
              <p:cNvSpPr txBox="1"/>
              <p:nvPr/>
            </p:nvSpPr>
            <p:spPr>
              <a:xfrm rot="16200000">
                <a:off x="4919612" y="5001566"/>
                <a:ext cx="1524000" cy="461665"/>
              </a:xfrm>
              <a:prstGeom prst="rect">
                <a:avLst/>
              </a:prstGeom>
              <a:noFill/>
            </p:spPr>
            <p:txBody>
              <a:bodyPr wrap="square" rtlCol="0" anchor="ctr">
                <a:spAutoFit/>
              </a:bodyPr>
              <a:lstStyle/>
              <a:p>
                <a:pPr algn="r"/>
                <a:r>
                  <a:rPr lang="en-US" sz="1200" dirty="0" smtClean="0"/>
                  <a:t>ECM</a:t>
                </a:r>
              </a:p>
              <a:p>
                <a:pPr algn="r"/>
                <a:r>
                  <a:rPr lang="en-US" sz="1200" dirty="0" err="1" smtClean="0"/>
                  <a:t>Glycoproteins</a:t>
                </a:r>
                <a:endParaRPr lang="en-US" sz="1200" dirty="0"/>
              </a:p>
            </p:txBody>
          </p:sp>
          <p:sp>
            <p:nvSpPr>
              <p:cNvPr id="27" name="TextBox 26"/>
              <p:cNvSpPr txBox="1"/>
              <p:nvPr/>
            </p:nvSpPr>
            <p:spPr>
              <a:xfrm rot="16200000">
                <a:off x="5521952" y="5093899"/>
                <a:ext cx="1524000" cy="276999"/>
              </a:xfrm>
              <a:prstGeom prst="rect">
                <a:avLst/>
              </a:prstGeom>
              <a:noFill/>
            </p:spPr>
            <p:txBody>
              <a:bodyPr wrap="square" rtlCol="0" anchor="ctr">
                <a:spAutoFit/>
              </a:bodyPr>
              <a:lstStyle/>
              <a:p>
                <a:pPr algn="r"/>
                <a:r>
                  <a:rPr lang="en-US" sz="1200" dirty="0" smtClean="0"/>
                  <a:t>Collagens</a:t>
                </a:r>
                <a:endParaRPr lang="en-US" sz="1200" dirty="0"/>
              </a:p>
            </p:txBody>
          </p:sp>
          <p:sp>
            <p:nvSpPr>
              <p:cNvPr id="28" name="TextBox 27"/>
              <p:cNvSpPr txBox="1"/>
              <p:nvPr/>
            </p:nvSpPr>
            <p:spPr>
              <a:xfrm rot="16200000">
                <a:off x="6129021" y="5093899"/>
                <a:ext cx="1524000" cy="276999"/>
              </a:xfrm>
              <a:prstGeom prst="rect">
                <a:avLst/>
              </a:prstGeom>
              <a:noFill/>
            </p:spPr>
            <p:txBody>
              <a:bodyPr wrap="square" rtlCol="0" anchor="ctr">
                <a:spAutoFit/>
              </a:bodyPr>
              <a:lstStyle/>
              <a:p>
                <a:pPr algn="r"/>
                <a:r>
                  <a:rPr lang="en-US" sz="1200" dirty="0" err="1" smtClean="0"/>
                  <a:t>Proteoglycans</a:t>
                </a:r>
                <a:endParaRPr lang="en-US" sz="1200" dirty="0"/>
              </a:p>
            </p:txBody>
          </p:sp>
          <p:sp>
            <p:nvSpPr>
              <p:cNvPr id="29" name="TextBox 28"/>
              <p:cNvSpPr txBox="1"/>
              <p:nvPr/>
            </p:nvSpPr>
            <p:spPr>
              <a:xfrm rot="16200000">
                <a:off x="6712822" y="5093899"/>
                <a:ext cx="1524000" cy="276999"/>
              </a:xfrm>
              <a:prstGeom prst="rect">
                <a:avLst/>
              </a:prstGeom>
              <a:noFill/>
            </p:spPr>
            <p:txBody>
              <a:bodyPr wrap="square" rtlCol="0" anchor="ctr">
                <a:spAutoFit/>
              </a:bodyPr>
              <a:lstStyle/>
              <a:p>
                <a:pPr algn="r"/>
                <a:r>
                  <a:rPr lang="en-US" sz="1200" dirty="0" smtClean="0"/>
                  <a:t>ECM-affiliated</a:t>
                </a:r>
                <a:endParaRPr lang="en-US" sz="1200" dirty="0"/>
              </a:p>
            </p:txBody>
          </p:sp>
          <p:sp>
            <p:nvSpPr>
              <p:cNvPr id="30" name="TextBox 29"/>
              <p:cNvSpPr txBox="1"/>
              <p:nvPr/>
            </p:nvSpPr>
            <p:spPr>
              <a:xfrm rot="16200000">
                <a:off x="7333689" y="5093899"/>
                <a:ext cx="1524000" cy="276999"/>
              </a:xfrm>
              <a:prstGeom prst="rect">
                <a:avLst/>
              </a:prstGeom>
              <a:noFill/>
            </p:spPr>
            <p:txBody>
              <a:bodyPr wrap="square" rtlCol="0" anchor="ctr">
                <a:spAutoFit/>
              </a:bodyPr>
              <a:lstStyle/>
              <a:p>
                <a:pPr algn="r"/>
                <a:r>
                  <a:rPr lang="en-US" sz="1200" dirty="0" smtClean="0"/>
                  <a:t>ECM Regulators</a:t>
                </a:r>
                <a:endParaRPr lang="en-US" sz="1200" dirty="0"/>
              </a:p>
            </p:txBody>
          </p:sp>
          <p:sp>
            <p:nvSpPr>
              <p:cNvPr id="31" name="TextBox 30"/>
              <p:cNvSpPr txBox="1"/>
              <p:nvPr/>
            </p:nvSpPr>
            <p:spPr>
              <a:xfrm rot="16200000">
                <a:off x="7921153" y="5001566"/>
                <a:ext cx="1524000" cy="461665"/>
              </a:xfrm>
              <a:prstGeom prst="rect">
                <a:avLst/>
              </a:prstGeom>
              <a:noFill/>
            </p:spPr>
            <p:txBody>
              <a:bodyPr wrap="square" rtlCol="0" anchor="ctr">
                <a:spAutoFit/>
              </a:bodyPr>
              <a:lstStyle/>
              <a:p>
                <a:pPr algn="r"/>
                <a:r>
                  <a:rPr lang="en-US" sz="1200" dirty="0" smtClean="0"/>
                  <a:t>Secreted</a:t>
                </a:r>
              </a:p>
              <a:p>
                <a:pPr algn="r"/>
                <a:r>
                  <a:rPr lang="en-US" sz="1200" dirty="0" smtClean="0"/>
                  <a:t> Factors</a:t>
                </a:r>
                <a:endParaRPr lang="en-US" sz="1200" dirty="0"/>
              </a:p>
            </p:txBody>
          </p:sp>
          <p:grpSp>
            <p:nvGrpSpPr>
              <p:cNvPr id="32" name="Group 41"/>
              <p:cNvGrpSpPr/>
              <p:nvPr/>
            </p:nvGrpSpPr>
            <p:grpSpPr>
              <a:xfrm>
                <a:off x="5520268" y="5584368"/>
                <a:ext cx="1553029" cy="307777"/>
                <a:chOff x="5549296" y="5511798"/>
                <a:chExt cx="1553029" cy="307777"/>
              </a:xfrm>
            </p:grpSpPr>
            <p:sp>
              <p:nvSpPr>
                <p:cNvPr id="34" name="TextBox 33"/>
                <p:cNvSpPr txBox="1"/>
                <p:nvPr/>
              </p:nvSpPr>
              <p:spPr>
                <a:xfrm>
                  <a:off x="5601790" y="5511798"/>
                  <a:ext cx="1448041" cy="307777"/>
                </a:xfrm>
                <a:prstGeom prst="rect">
                  <a:avLst/>
                </a:prstGeom>
                <a:noFill/>
              </p:spPr>
              <p:txBody>
                <a:bodyPr wrap="square" rtlCol="0">
                  <a:spAutoFit/>
                </a:bodyPr>
                <a:lstStyle/>
                <a:p>
                  <a:pPr algn="ctr"/>
                  <a:r>
                    <a:rPr lang="en-US" sz="1400" b="1" dirty="0" smtClean="0">
                      <a:solidFill>
                        <a:srgbClr val="0000FF"/>
                      </a:solidFill>
                    </a:rPr>
                    <a:t>Core Matrisome</a:t>
                  </a:r>
                  <a:endParaRPr lang="en-US" sz="1400" b="1" dirty="0">
                    <a:solidFill>
                      <a:srgbClr val="0000FF"/>
                    </a:solidFill>
                  </a:endParaRPr>
                </a:p>
              </p:txBody>
            </p:sp>
            <p:cxnSp>
              <p:nvCxnSpPr>
                <p:cNvPr id="35" name="Straight Connector 34"/>
                <p:cNvCxnSpPr/>
                <p:nvPr/>
              </p:nvCxnSpPr>
              <p:spPr>
                <a:xfrm>
                  <a:off x="5549296" y="5527597"/>
                  <a:ext cx="1553029"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cxnSp>
            <p:nvCxnSpPr>
              <p:cNvPr id="33" name="Straight Connector 32"/>
              <p:cNvCxnSpPr/>
              <p:nvPr/>
            </p:nvCxnSpPr>
            <p:spPr>
              <a:xfrm>
                <a:off x="7412621" y="5607427"/>
                <a:ext cx="1553029"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43"/>
            <p:cNvGrpSpPr/>
            <p:nvPr/>
          </p:nvGrpSpPr>
          <p:grpSpPr>
            <a:xfrm>
              <a:off x="128117" y="2548235"/>
              <a:ext cx="4785604" cy="3477519"/>
              <a:chOff x="128117" y="2216101"/>
              <a:chExt cx="4785604" cy="3477519"/>
            </a:xfrm>
          </p:grpSpPr>
          <p:graphicFrame>
            <p:nvGraphicFramePr>
              <p:cNvPr id="8" name="Chart 7"/>
              <p:cNvGraphicFramePr/>
              <p:nvPr/>
            </p:nvGraphicFramePr>
            <p:xfrm>
              <a:off x="128117" y="2419278"/>
              <a:ext cx="2468880" cy="246888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25"/>
              <p:cNvGrpSpPr/>
              <p:nvPr/>
            </p:nvGrpSpPr>
            <p:grpSpPr>
              <a:xfrm>
                <a:off x="1943912" y="4773266"/>
                <a:ext cx="2179759" cy="920354"/>
                <a:chOff x="2180974" y="4112879"/>
                <a:chExt cx="2179759" cy="920354"/>
              </a:xfrm>
            </p:grpSpPr>
            <p:grpSp>
              <p:nvGrpSpPr>
                <p:cNvPr id="14" name="Group 13"/>
                <p:cNvGrpSpPr/>
                <p:nvPr/>
              </p:nvGrpSpPr>
              <p:grpSpPr>
                <a:xfrm>
                  <a:off x="2180975" y="4112879"/>
                  <a:ext cx="1625612" cy="307777"/>
                  <a:chOff x="2316439" y="4095946"/>
                  <a:chExt cx="1625612" cy="307777"/>
                </a:xfrm>
              </p:grpSpPr>
              <p:sp>
                <p:nvSpPr>
                  <p:cNvPr id="21" name="Rectangle 20"/>
                  <p:cNvSpPr/>
                  <p:nvPr/>
                </p:nvSpPr>
                <p:spPr>
                  <a:xfrm>
                    <a:off x="2316439" y="4158394"/>
                    <a:ext cx="182880" cy="182880"/>
                  </a:xfrm>
                  <a:prstGeom prst="rect">
                    <a:avLst/>
                  </a:prstGeom>
                  <a:solidFill>
                    <a:srgbClr val="0000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2494011" y="4095946"/>
                    <a:ext cx="1448040" cy="307777"/>
                  </a:xfrm>
                  <a:prstGeom prst="rect">
                    <a:avLst/>
                  </a:prstGeom>
                  <a:noFill/>
                </p:spPr>
                <p:txBody>
                  <a:bodyPr wrap="square" rtlCol="0">
                    <a:spAutoFit/>
                  </a:bodyPr>
                  <a:lstStyle/>
                  <a:p>
                    <a:r>
                      <a:rPr lang="en-US" sz="1400" b="1" dirty="0" smtClean="0">
                        <a:solidFill>
                          <a:srgbClr val="0000FF"/>
                        </a:solidFill>
                      </a:rPr>
                      <a:t>Core Matrisome</a:t>
                    </a:r>
                    <a:endParaRPr lang="en-US" sz="1400" b="1" dirty="0">
                      <a:solidFill>
                        <a:srgbClr val="0000FF"/>
                      </a:solidFill>
                    </a:endParaRPr>
                  </a:p>
                </p:txBody>
              </p:sp>
            </p:grpSp>
            <p:grpSp>
              <p:nvGrpSpPr>
                <p:cNvPr id="15" name="Group 14"/>
                <p:cNvGrpSpPr/>
                <p:nvPr/>
              </p:nvGrpSpPr>
              <p:grpSpPr>
                <a:xfrm>
                  <a:off x="2180975" y="4420656"/>
                  <a:ext cx="2179758" cy="307777"/>
                  <a:chOff x="2244978" y="4437589"/>
                  <a:chExt cx="2179758" cy="307777"/>
                </a:xfrm>
              </p:grpSpPr>
              <p:sp>
                <p:nvSpPr>
                  <p:cNvPr id="19" name="Rectangle 11"/>
                  <p:cNvSpPr/>
                  <p:nvPr/>
                </p:nvSpPr>
                <p:spPr>
                  <a:xfrm>
                    <a:off x="2244978" y="4500037"/>
                    <a:ext cx="182880" cy="182880"/>
                  </a:xfrm>
                  <a:prstGeom prst="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p:cNvSpPr txBox="1"/>
                  <p:nvPr/>
                </p:nvSpPr>
                <p:spPr>
                  <a:xfrm>
                    <a:off x="2422551" y="4437589"/>
                    <a:ext cx="2002185" cy="307777"/>
                  </a:xfrm>
                  <a:prstGeom prst="rect">
                    <a:avLst/>
                  </a:prstGeom>
                  <a:noFill/>
                </p:spPr>
                <p:txBody>
                  <a:bodyPr wrap="square" rtlCol="0">
                    <a:spAutoFit/>
                  </a:bodyPr>
                  <a:lstStyle/>
                  <a:p>
                    <a:r>
                      <a:rPr lang="en-US" sz="1400" b="1" dirty="0" smtClean="0">
                        <a:solidFill>
                          <a:srgbClr val="FF6600"/>
                        </a:solidFill>
                      </a:rPr>
                      <a:t>Matrisome-associated</a:t>
                    </a:r>
                    <a:endParaRPr lang="en-US" sz="1400" b="1" dirty="0">
                      <a:solidFill>
                        <a:srgbClr val="FF6600"/>
                      </a:solidFill>
                    </a:endParaRPr>
                  </a:p>
                </p:txBody>
              </p:sp>
            </p:grpSp>
            <p:grpSp>
              <p:nvGrpSpPr>
                <p:cNvPr id="16" name="Group 15"/>
                <p:cNvGrpSpPr/>
                <p:nvPr/>
              </p:nvGrpSpPr>
              <p:grpSpPr>
                <a:xfrm>
                  <a:off x="2180974" y="4725456"/>
                  <a:ext cx="1359502" cy="307777"/>
                  <a:chOff x="2180974" y="4708523"/>
                  <a:chExt cx="1359502" cy="307777"/>
                </a:xfrm>
              </p:grpSpPr>
              <p:sp>
                <p:nvSpPr>
                  <p:cNvPr id="17" name="Rectangle 16"/>
                  <p:cNvSpPr/>
                  <p:nvPr/>
                </p:nvSpPr>
                <p:spPr>
                  <a:xfrm>
                    <a:off x="2180974" y="4770971"/>
                    <a:ext cx="182880" cy="182880"/>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TextBox 17"/>
                  <p:cNvSpPr txBox="1"/>
                  <p:nvPr/>
                </p:nvSpPr>
                <p:spPr>
                  <a:xfrm>
                    <a:off x="2358545" y="4708523"/>
                    <a:ext cx="1181931" cy="307777"/>
                  </a:xfrm>
                  <a:prstGeom prst="rect">
                    <a:avLst/>
                  </a:prstGeom>
                  <a:noFill/>
                </p:spPr>
                <p:txBody>
                  <a:bodyPr wrap="square" rtlCol="0">
                    <a:spAutoFit/>
                  </a:bodyPr>
                  <a:lstStyle/>
                  <a:p>
                    <a:r>
                      <a:rPr lang="en-US" sz="1400" b="1" dirty="0" smtClean="0"/>
                      <a:t>Other</a:t>
                    </a:r>
                    <a:endParaRPr lang="en-US" sz="1400" b="1" dirty="0"/>
                  </a:p>
                </p:txBody>
              </p:sp>
            </p:grpSp>
          </p:grpSp>
          <p:grpSp>
            <p:nvGrpSpPr>
              <p:cNvPr id="10" name="Group 9"/>
              <p:cNvGrpSpPr/>
              <p:nvPr/>
            </p:nvGrpSpPr>
            <p:grpSpPr>
              <a:xfrm>
                <a:off x="299022" y="2216101"/>
                <a:ext cx="4442427" cy="338554"/>
                <a:chOff x="230171" y="712549"/>
                <a:chExt cx="4442427" cy="338554"/>
              </a:xfrm>
            </p:grpSpPr>
            <p:sp>
              <p:nvSpPr>
                <p:cNvPr id="12" name="TextBox 11"/>
                <p:cNvSpPr txBox="1"/>
                <p:nvPr/>
              </p:nvSpPr>
              <p:spPr>
                <a:xfrm>
                  <a:off x="230171" y="712549"/>
                  <a:ext cx="2125980" cy="338554"/>
                </a:xfrm>
                <a:prstGeom prst="rect">
                  <a:avLst/>
                </a:prstGeom>
                <a:noFill/>
              </p:spPr>
              <p:txBody>
                <a:bodyPr wrap="square" rtlCol="0">
                  <a:spAutoFit/>
                </a:bodyPr>
                <a:lstStyle/>
                <a:p>
                  <a:pPr algn="ctr"/>
                  <a:r>
                    <a:rPr lang="en-US" sz="1600" b="1" u="sng" dirty="0" smtClean="0"/>
                    <a:t>Peptide Abundance</a:t>
                  </a:r>
                  <a:endParaRPr lang="en-US" sz="1600" b="1" u="sng" dirty="0"/>
                </a:p>
              </p:txBody>
            </p:sp>
            <p:sp>
              <p:nvSpPr>
                <p:cNvPr id="13" name="TextBox 12"/>
                <p:cNvSpPr txBox="1"/>
                <p:nvPr/>
              </p:nvSpPr>
              <p:spPr>
                <a:xfrm>
                  <a:off x="2809229" y="712549"/>
                  <a:ext cx="1863369" cy="338554"/>
                </a:xfrm>
                <a:prstGeom prst="rect">
                  <a:avLst/>
                </a:prstGeom>
                <a:noFill/>
              </p:spPr>
              <p:txBody>
                <a:bodyPr wrap="square" rtlCol="0">
                  <a:spAutoFit/>
                </a:bodyPr>
                <a:lstStyle/>
                <a:p>
                  <a:pPr algn="ctr"/>
                  <a:r>
                    <a:rPr lang="en-US" sz="1600" b="1" u="sng" dirty="0" smtClean="0"/>
                    <a:t>Number of Proteins</a:t>
                  </a:r>
                  <a:endParaRPr lang="en-US" sz="1600" b="1" u="sng" dirty="0"/>
                </a:p>
              </p:txBody>
            </p:sp>
          </p:grpSp>
          <p:graphicFrame>
            <p:nvGraphicFramePr>
              <p:cNvPr id="11" name="Chart 17"/>
              <p:cNvGraphicFramePr/>
              <p:nvPr/>
            </p:nvGraphicFramePr>
            <p:xfrm>
              <a:off x="2444841" y="2419278"/>
              <a:ext cx="2468880" cy="2468880"/>
            </p:xfrm>
            <a:graphic>
              <a:graphicData uri="http://schemas.openxmlformats.org/drawingml/2006/chart">
                <c:chart xmlns:c="http://schemas.openxmlformats.org/drawingml/2006/chart" xmlns:r="http://schemas.openxmlformats.org/officeDocument/2006/relationships" r:id="rId4"/>
              </a:graphicData>
            </a:graphic>
          </p:graphicFrame>
        </p:grpSp>
      </p:grpSp>
      <p:sp>
        <p:nvSpPr>
          <p:cNvPr id="36" name="Text Box 163"/>
          <p:cNvSpPr txBox="1">
            <a:spLocks noChangeArrowheads="1"/>
          </p:cNvSpPr>
          <p:nvPr/>
        </p:nvSpPr>
        <p:spPr bwMode="auto">
          <a:xfrm>
            <a:off x="6322394" y="6550223"/>
            <a:ext cx="2821606" cy="307777"/>
          </a:xfrm>
          <a:prstGeom prst="rect">
            <a:avLst/>
          </a:prstGeom>
          <a:noFill/>
          <a:ln w="19050">
            <a:noFill/>
            <a:miter lim="800000"/>
            <a:headEnd/>
            <a:tailEnd/>
          </a:ln>
        </p:spPr>
        <p:txBody>
          <a:bodyPr wrap="none">
            <a:spAutoFit/>
          </a:bodyPr>
          <a:lstStyle/>
          <a:p>
            <a:pPr algn="r"/>
            <a:r>
              <a:rPr lang="en-US" sz="1400" i="1" dirty="0" smtClean="0">
                <a:latin typeface="Arial" pitchFamily="34" charset="0"/>
                <a:cs typeface="Arial" pitchFamily="34" charset="0"/>
              </a:rPr>
              <a:t>Naba et al., 2012, Mol. Cell. Prot.</a:t>
            </a:r>
            <a:endParaRPr lang="en-US" sz="1400" i="1" dirty="0">
              <a:latin typeface="Arial" pitchFamily="34" charset="0"/>
              <a:cs typeface="Arial" pitchFamily="34" charset="0"/>
            </a:endParaRPr>
          </a:p>
        </p:txBody>
      </p:sp>
    </p:spTree>
    <p:extLst>
      <p:ext uri="{BB962C8B-B14F-4D97-AF65-F5344CB8AC3E}">
        <p14:creationId xmlns:p14="http://schemas.microsoft.com/office/powerpoint/2010/main" xmlns="" val="1712103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7161" y="1085646"/>
          <a:ext cx="8869680" cy="5443212"/>
        </p:xfrm>
        <a:graphic>
          <a:graphicData uri="http://schemas.openxmlformats.org/drawingml/2006/table">
            <a:tbl>
              <a:tblPr/>
              <a:tblGrid>
                <a:gridCol w="1592547"/>
                <a:gridCol w="2036787"/>
                <a:gridCol w="1312401"/>
                <a:gridCol w="975219"/>
                <a:gridCol w="1082181"/>
                <a:gridCol w="886303"/>
                <a:gridCol w="984242"/>
              </a:tblGrid>
              <a:tr h="182880">
                <a:tc gridSpan="4">
                  <a:txBody>
                    <a:bodyPr/>
                    <a:lstStyle/>
                    <a:p>
                      <a:pPr algn="ctr">
                        <a:lnSpc>
                          <a:spcPct val="115000"/>
                        </a:lnSpc>
                        <a:spcAft>
                          <a:spcPts val="0"/>
                        </a:spcAft>
                      </a:pPr>
                      <a:r>
                        <a:rPr lang="en-US" sz="900" b="1" dirty="0">
                          <a:solidFill>
                            <a:srgbClr val="0000FF"/>
                          </a:solidFill>
                          <a:latin typeface="+mj-lt"/>
                          <a:ea typeface="Times New Roman"/>
                          <a:cs typeface="Times New Roman"/>
                        </a:rPr>
                        <a:t>Interstitial extracellular matrix</a:t>
                      </a:r>
                      <a:endParaRPr lang="en-US" sz="900" b="1" dirty="0">
                        <a:solidFill>
                          <a:srgbClr val="0000FF"/>
                        </a:solidFill>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lnSpc>
                          <a:spcPct val="115000"/>
                        </a:lnSpc>
                        <a:spcAft>
                          <a:spcPts val="0"/>
                        </a:spcAft>
                      </a:pPr>
                      <a:r>
                        <a:rPr lang="en-US" sz="900" b="1" dirty="0" smtClean="0">
                          <a:solidFill>
                            <a:srgbClr val="FF6600"/>
                          </a:solidFill>
                          <a:latin typeface="+mj-lt"/>
                          <a:ea typeface="Calibri"/>
                          <a:cs typeface="Times New Roman"/>
                        </a:rPr>
                        <a:t>ECM-associated</a:t>
                      </a:r>
                      <a:r>
                        <a:rPr lang="en-US" sz="900" b="1" baseline="0" dirty="0" smtClean="0">
                          <a:solidFill>
                            <a:srgbClr val="FF6600"/>
                          </a:solidFill>
                          <a:latin typeface="+mj-lt"/>
                          <a:ea typeface="Calibri"/>
                          <a:cs typeface="Times New Roman"/>
                        </a:rPr>
                        <a:t> Proteins</a:t>
                      </a:r>
                      <a:endParaRPr lang="en-US" sz="900" b="1" dirty="0">
                        <a:solidFill>
                          <a:srgbClr val="FF6600"/>
                        </a:solidFill>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hMerge="1">
                  <a:txBody>
                    <a:bodyPr/>
                    <a:lstStyle/>
                    <a:p>
                      <a:pPr algn="ctr">
                        <a:lnSpc>
                          <a:spcPct val="115000"/>
                        </a:lnSpc>
                        <a:spcAft>
                          <a:spcPts val="0"/>
                        </a:spcAft>
                      </a:pPr>
                      <a:endParaRPr lang="en-US" sz="800" b="1"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hMerge="1">
                  <a:txBody>
                    <a:bodyPr/>
                    <a:lstStyle/>
                    <a:p>
                      <a:pPr algn="ctr">
                        <a:lnSpc>
                          <a:spcPct val="115000"/>
                        </a:lnSpc>
                        <a:spcAft>
                          <a:spcPts val="0"/>
                        </a:spcAft>
                      </a:pPr>
                      <a:endParaRPr lang="en-US" sz="800" b="1"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r>
              <a:tr h="182880">
                <a:tc gridSpan="2">
                  <a:txBody>
                    <a:bodyPr/>
                    <a:lstStyle/>
                    <a:p>
                      <a:pPr algn="l">
                        <a:lnSpc>
                          <a:spcPct val="115000"/>
                        </a:lnSpc>
                        <a:spcAft>
                          <a:spcPts val="0"/>
                        </a:spcAft>
                      </a:pPr>
                      <a:r>
                        <a:rPr lang="en-US" sz="800" b="1" dirty="0">
                          <a:solidFill>
                            <a:srgbClr val="000000"/>
                          </a:solidFill>
                          <a:latin typeface="+mj-lt"/>
                          <a:ea typeface="Times New Roman"/>
                          <a:cs typeface="Times New Roman"/>
                        </a:rPr>
                        <a:t>ECM </a:t>
                      </a:r>
                      <a:r>
                        <a:rPr lang="en-US" sz="800" b="1" dirty="0" err="1">
                          <a:solidFill>
                            <a:srgbClr val="000000"/>
                          </a:solidFill>
                          <a:latin typeface="+mj-lt"/>
                          <a:ea typeface="Times New Roman"/>
                          <a:cs typeface="Times New Roman"/>
                        </a:rPr>
                        <a:t>Glycoproteins</a:t>
                      </a:r>
                      <a:endParaRPr lang="en-US" sz="800" b="1"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l">
                        <a:lnSpc>
                          <a:spcPct val="115000"/>
                        </a:lnSpc>
                        <a:spcAft>
                          <a:spcPts val="0"/>
                        </a:spcAft>
                      </a:pPr>
                      <a:r>
                        <a:rPr lang="en-US" sz="800" b="1">
                          <a:solidFill>
                            <a:srgbClr val="000000"/>
                          </a:solidFill>
                          <a:latin typeface="+mj-lt"/>
                          <a:ea typeface="Times New Roman"/>
                          <a:cs typeface="Times New Roman"/>
                        </a:rPr>
                        <a:t>Collagens</a:t>
                      </a:r>
                      <a:endParaRPr lang="en-US" sz="800" b="1">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US" sz="800" b="1">
                          <a:solidFill>
                            <a:srgbClr val="000000"/>
                          </a:solidFill>
                          <a:latin typeface="+mj-lt"/>
                          <a:ea typeface="Times New Roman"/>
                          <a:cs typeface="Times New Roman"/>
                        </a:rPr>
                        <a:t>Proteoglycans</a:t>
                      </a:r>
                      <a:endParaRPr lang="en-US" sz="800" b="1">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US" sz="800" b="1" dirty="0" smtClean="0">
                          <a:latin typeface="+mj-lt"/>
                          <a:ea typeface="Calibri"/>
                          <a:cs typeface="Times New Roman"/>
                        </a:rPr>
                        <a:t>ECM-related Proteins</a:t>
                      </a:r>
                      <a:endParaRPr lang="en-US" sz="800" b="1"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US" sz="800" b="1" dirty="0" smtClean="0">
                          <a:latin typeface="+mj-lt"/>
                          <a:ea typeface="Calibri"/>
                          <a:cs typeface="Times New Roman"/>
                        </a:rPr>
                        <a:t>ECM regulators</a:t>
                      </a:r>
                      <a:endParaRPr lang="en-US" sz="800" b="1"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en-US" sz="800" b="1" dirty="0" smtClean="0">
                          <a:latin typeface="+mj-lt"/>
                          <a:ea typeface="Calibri"/>
                          <a:cs typeface="Times New Roman"/>
                        </a:rPr>
                        <a:t>Secreted Factors</a:t>
                      </a:r>
                      <a:endParaRPr lang="en-US" sz="800" b="1"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Abi3bp protein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Nephronectin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I, alpha 1, 2</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Asporin</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Annexins</a:t>
                      </a:r>
                      <a:r>
                        <a:rPr lang="en-US" sz="800" b="0" dirty="0" smtClean="0">
                          <a:latin typeface="+mj-lt"/>
                          <a:ea typeface="Calibri"/>
                          <a:cs typeface="Times New Roman"/>
                        </a:rPr>
                        <a:t> A1, A2, A3, A5,</a:t>
                      </a:r>
                      <a:r>
                        <a:rPr lang="en-US" sz="800" b="0" baseline="0" dirty="0" smtClean="0">
                          <a:latin typeface="+mj-lt"/>
                          <a:ea typeface="Calibri"/>
                          <a:cs typeface="Times New Roman"/>
                        </a:rPr>
                        <a:t> A6, A9</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1810010H24Rik</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Chordin</a:t>
                      </a:r>
                      <a:r>
                        <a:rPr lang="en-US" sz="800" b="0" dirty="0" smtClean="0">
                          <a:latin typeface="+mj-lt"/>
                          <a:ea typeface="Calibri"/>
                          <a:cs typeface="Times New Roman"/>
                        </a:rPr>
                        <a:t>-Like 1</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r>
              <a:tr h="182880">
                <a:tc>
                  <a:txBody>
                    <a:bodyPr/>
                    <a:lstStyle/>
                    <a:p>
                      <a:pPr algn="l">
                        <a:lnSpc>
                          <a:spcPct val="115000"/>
                        </a:lnSpc>
                        <a:spcAft>
                          <a:spcPts val="0"/>
                        </a:spcAft>
                      </a:pPr>
                      <a:r>
                        <a:rPr lang="en-US" sz="800" b="0" dirty="0" err="1">
                          <a:solidFill>
                            <a:srgbClr val="000000"/>
                          </a:solidFill>
                          <a:latin typeface="+mj-lt"/>
                          <a:ea typeface="Times New Roman"/>
                          <a:cs typeface="Times New Roman"/>
                        </a:rPr>
                        <a:t>Acetylcholinesterase</a:t>
                      </a:r>
                      <a:r>
                        <a:rPr lang="en-US" sz="800" b="0" dirty="0">
                          <a:solidFill>
                            <a:srgbClr val="000000"/>
                          </a:solidFill>
                          <a:latin typeface="+mj-lt"/>
                          <a:ea typeface="Times New Roman"/>
                          <a:cs typeface="Times New Roman"/>
                        </a:rPr>
                        <a:t> </a:t>
                      </a:r>
                      <a:r>
                        <a:rPr lang="en-US" sz="800" b="0" dirty="0" err="1">
                          <a:solidFill>
                            <a:srgbClr val="000000"/>
                          </a:solidFill>
                          <a:latin typeface="+mj-lt"/>
                          <a:ea typeface="Times New Roman"/>
                          <a:cs typeface="Times New Roman"/>
                        </a:rPr>
                        <a:t>collagenous</a:t>
                      </a:r>
                      <a:r>
                        <a:rPr lang="en-US" sz="800" b="0" dirty="0">
                          <a:solidFill>
                            <a:srgbClr val="000000"/>
                          </a:solidFill>
                          <a:latin typeface="+mj-lt"/>
                          <a:ea typeface="Times New Roman"/>
                          <a:cs typeface="Times New Roman"/>
                        </a:rPr>
                        <a:t> </a:t>
                      </a:r>
                      <a:r>
                        <a:rPr lang="en-US" sz="800" b="0" dirty="0" smtClean="0">
                          <a:solidFill>
                            <a:srgbClr val="000000"/>
                          </a:solidFill>
                          <a:latin typeface="+mj-lt"/>
                          <a:ea typeface="Times New Roman"/>
                          <a:cs typeface="Times New Roman"/>
                        </a:rPr>
                        <a:t>tail</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Netrin-1, -4</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III,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Biglycan</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C1qtnf5</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Adamts7</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Egfl7</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Agrin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Papilin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Collagen, type V, alpha 1, 2, 3</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Bone marrow </a:t>
                      </a:r>
                      <a:r>
                        <a:rPr lang="en-US" sz="800" b="0" dirty="0" err="1">
                          <a:solidFill>
                            <a:srgbClr val="000000"/>
                          </a:solidFill>
                          <a:latin typeface="+mj-lt"/>
                          <a:ea typeface="Times New Roman"/>
                          <a:cs typeface="Times New Roman"/>
                        </a:rPr>
                        <a:t>Proteoglycan</a:t>
                      </a: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Clec14a</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Adamtsl</a:t>
                      </a:r>
                      <a:r>
                        <a:rPr lang="en-US" sz="800" b="0" dirty="0" smtClean="0">
                          <a:latin typeface="+mj-lt"/>
                          <a:ea typeface="Calibri"/>
                          <a:cs typeface="Times New Roman"/>
                        </a:rPr>
                        <a:t> -1,</a:t>
                      </a:r>
                      <a:r>
                        <a:rPr lang="en-US" sz="800" b="0" baseline="0" dirty="0" smtClean="0">
                          <a:latin typeface="+mj-lt"/>
                          <a:ea typeface="Calibri"/>
                          <a:cs typeface="Times New Roman"/>
                        </a:rPr>
                        <a:t> -4</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Fgf2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BMP-binding endothelial regulator protein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Periostin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VI, alpha 1, 2, 3, 5</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a:solidFill>
                            <a:srgbClr val="000000"/>
                          </a:solidFill>
                          <a:latin typeface="+mj-lt"/>
                          <a:ea typeface="Times New Roman"/>
                          <a:cs typeface="Times New Roman"/>
                        </a:rPr>
                        <a:t>Decorin</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Colectin12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Ambp</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Megf6</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Dermatopontin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Peroxidasin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VII,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a:solidFill>
                            <a:srgbClr val="000000"/>
                          </a:solidFill>
                          <a:latin typeface="+mj-lt"/>
                          <a:ea typeface="Times New Roman"/>
                          <a:cs typeface="Times New Roman"/>
                        </a:rPr>
                        <a:t>Lumican</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CSPG4</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Elastase</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Pf4</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Elastin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Procollagen C-endopeptidase enhancer 2</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XII,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a:solidFill>
                            <a:srgbClr val="000000"/>
                          </a:solidFill>
                          <a:latin typeface="+mj-lt"/>
                          <a:ea typeface="Times New Roman"/>
                          <a:cs typeface="Times New Roman"/>
                        </a:rPr>
                        <a:t>Mimecan</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Frem-1</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F13a1, F2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S100 -a10, -a11, -a13</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EMID-1</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SPARC</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XIV,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a:solidFill>
                            <a:srgbClr val="000000"/>
                          </a:solidFill>
                          <a:latin typeface="+mj-lt"/>
                          <a:ea typeface="Times New Roman"/>
                          <a:cs typeface="Times New Roman"/>
                        </a:rPr>
                        <a:t>Prolargin</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Intelectin-1</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Htra1</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Scube2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Emilin-1, -2</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Spondin-1</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XVI,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a:solidFill>
                            <a:srgbClr val="000000"/>
                          </a:solidFill>
                          <a:latin typeface="+mj-lt"/>
                          <a:ea typeface="Times New Roman"/>
                          <a:cs typeface="Times New Roman"/>
                        </a:rPr>
                        <a:t>Versican</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Galectin</a:t>
                      </a:r>
                      <a:r>
                        <a:rPr lang="en-US" sz="800" b="0" baseline="0" dirty="0" smtClean="0">
                          <a:latin typeface="+mj-lt"/>
                          <a:ea typeface="Calibri"/>
                          <a:cs typeface="Times New Roman"/>
                        </a:rPr>
                        <a:t>-1, -3, -9</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Itih-2, -5</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Extracellular matrix protein- 1</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Sushi, nidogen and EGF-like domain-containing protein-1 </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XXIII,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Plxdc2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Lox, L1,</a:t>
                      </a:r>
                      <a:r>
                        <a:rPr lang="en-US" sz="800" b="0" baseline="0" dirty="0" smtClean="0">
                          <a:latin typeface="+mj-lt"/>
                          <a:ea typeface="Calibri"/>
                          <a:cs typeface="Times New Roman"/>
                        </a:rPr>
                        <a:t> L2, L3</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Fibrillin-1</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Tenascin-X</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XXIV,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Plexin</a:t>
                      </a:r>
                      <a:r>
                        <a:rPr lang="en-US" sz="800" b="0" dirty="0" smtClean="0">
                          <a:latin typeface="+mj-lt"/>
                          <a:ea typeface="Calibri"/>
                          <a:cs typeface="Times New Roman"/>
                        </a:rPr>
                        <a:t> B2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Mmp</a:t>
                      </a:r>
                      <a:r>
                        <a:rPr lang="en-US" sz="800" b="0" dirty="0" smtClean="0">
                          <a:latin typeface="+mj-lt"/>
                          <a:ea typeface="Calibri"/>
                          <a:cs typeface="Times New Roman"/>
                        </a:rPr>
                        <a:t> -9, -19</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Fibrinogen, alpha, beta, gamma chains</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Thrombospondin type-1 domain-containing protein 4</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XXV,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Semaphorins</a:t>
                      </a:r>
                      <a:r>
                        <a:rPr lang="en-US" sz="800" b="0" dirty="0" smtClean="0">
                          <a:latin typeface="+mj-lt"/>
                          <a:ea typeface="Calibri"/>
                          <a:cs typeface="Times New Roman"/>
                        </a:rPr>
                        <a:t> 3C, 3F, 5A</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Plasminogen</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dirty="0">
                          <a:solidFill>
                            <a:srgbClr val="000000"/>
                          </a:solidFill>
                          <a:latin typeface="+mj-lt"/>
                          <a:ea typeface="Times New Roman"/>
                          <a:cs typeface="Times New Roman"/>
                        </a:rPr>
                        <a:t>Fibronectin</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Thrombospondin-1</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XXVII,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Surfactant Proteins A, D</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Plod-1, -3</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Fibulin (Fbln) -1,- 2, -3, -4, -5, -6</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solidFill>
                            <a:srgbClr val="000000"/>
                          </a:solidFill>
                          <a:latin typeface="+mj-lt"/>
                          <a:ea typeface="Times New Roman"/>
                          <a:cs typeface="Times New Roman"/>
                        </a:rPr>
                        <a:t>TGFbi</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Collagen, type XXVIII,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Pzp</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Hemicentin-2</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Tubulointerstitial nephritis antigen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 </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Serpin</a:t>
                      </a:r>
                      <a:r>
                        <a:rPr lang="en-US" sz="800" b="0" dirty="0" smtClean="0">
                          <a:latin typeface="+mj-lt"/>
                          <a:ea typeface="Calibri"/>
                          <a:cs typeface="Times New Roman"/>
                        </a:rPr>
                        <a:t> -a1a, -a3k, -c1, -f2, -g1, -h1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dirty="0" smtClean="0">
                          <a:solidFill>
                            <a:srgbClr val="000000"/>
                          </a:solidFill>
                          <a:latin typeface="+mj-lt"/>
                          <a:ea typeface="Times New Roman"/>
                          <a:cs typeface="Times New Roman"/>
                        </a:rPr>
                        <a:t>IGFBP-6</a:t>
                      </a:r>
                      <a:r>
                        <a:rPr lang="en-US" sz="800" b="0" dirty="0">
                          <a:solidFill>
                            <a:srgbClr val="000000"/>
                          </a:solidFill>
                          <a:latin typeface="+mj-lt"/>
                          <a:ea typeface="Times New Roman"/>
                          <a:cs typeface="Times New Roman"/>
                        </a:rPr>
                        <a:t>, -7</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Tubulointerstitial nephritis antigen-like</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endParaRPr lang="en-US" sz="800" b="0">
                        <a:latin typeface="+mj-lt"/>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err="1" smtClean="0">
                          <a:latin typeface="+mj-lt"/>
                          <a:ea typeface="Calibri"/>
                          <a:cs typeface="Times New Roman"/>
                        </a:rPr>
                        <a:t>Transglutaminase</a:t>
                      </a:r>
                      <a:r>
                        <a:rPr lang="en-US" sz="800" b="0" baseline="0" dirty="0" smtClean="0">
                          <a:latin typeface="+mj-lt"/>
                          <a:ea typeface="Calibri"/>
                          <a:cs typeface="Times New Roman"/>
                        </a:rPr>
                        <a:t> </a:t>
                      </a:r>
                      <a:r>
                        <a:rPr lang="en-US" sz="800" b="0" dirty="0" smtClean="0">
                          <a:latin typeface="+mj-lt"/>
                          <a:ea typeface="Calibri"/>
                          <a:cs typeface="Times New Roman"/>
                        </a:rPr>
                        <a:t>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dirty="0" err="1" smtClean="0">
                          <a:solidFill>
                            <a:srgbClr val="000000"/>
                          </a:solidFill>
                          <a:latin typeface="+mj-lt"/>
                          <a:ea typeface="Times New Roman"/>
                          <a:cs typeface="Times New Roman"/>
                        </a:rPr>
                        <a:t>Lactadherin</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Vitronectin</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endParaRPr lang="en-US" sz="800" b="0">
                        <a:latin typeface="+mj-lt"/>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latin typeface="+mj-lt"/>
                          <a:ea typeface="Calibri"/>
                          <a:cs typeface="Times New Roman"/>
                        </a:rPr>
                        <a:t>Timp3</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dirty="0" smtClean="0">
                          <a:solidFill>
                            <a:srgbClr val="000000"/>
                          </a:solidFill>
                          <a:latin typeface="+mj-lt"/>
                          <a:ea typeface="Times New Roman"/>
                          <a:cs typeface="Times New Roman"/>
                        </a:rPr>
                        <a:t>LTBP-1</a:t>
                      </a:r>
                      <a:r>
                        <a:rPr lang="en-US" sz="800" b="0" dirty="0">
                          <a:solidFill>
                            <a:srgbClr val="000000"/>
                          </a:solidFill>
                          <a:latin typeface="+mj-lt"/>
                          <a:ea typeface="Times New Roman"/>
                          <a:cs typeface="Times New Roman"/>
                        </a:rPr>
                        <a:t>, -2, -4</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von Willebrand factor</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endParaRPr lang="en-US" sz="800" b="0">
                        <a:latin typeface="+mj-lt"/>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dirty="0">
                          <a:solidFill>
                            <a:srgbClr val="000000"/>
                          </a:solidFill>
                          <a:latin typeface="+mj-lt"/>
                          <a:ea typeface="Times New Roman"/>
                          <a:cs typeface="Times New Roman"/>
                        </a:rPr>
                        <a:t>Matrilin-4</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smtClean="0">
                          <a:solidFill>
                            <a:srgbClr val="000000"/>
                          </a:solidFill>
                          <a:latin typeface="+mj-lt"/>
                          <a:ea typeface="Times New Roman"/>
                          <a:cs typeface="Times New Roman"/>
                        </a:rPr>
                        <a:t>VWA-1, 5A</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endParaRPr lang="en-US" sz="800" b="0" dirty="0">
                        <a:latin typeface="+mj-lt"/>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dirty="0" err="1" smtClean="0">
                          <a:solidFill>
                            <a:srgbClr val="000000"/>
                          </a:solidFill>
                          <a:latin typeface="+mj-lt"/>
                          <a:ea typeface="Times New Roman"/>
                          <a:cs typeface="Times New Roman"/>
                        </a:rPr>
                        <a:t>Mfap</a:t>
                      </a:r>
                      <a:r>
                        <a:rPr lang="en-US" sz="800" b="0" dirty="0" smtClean="0">
                          <a:solidFill>
                            <a:srgbClr val="000000"/>
                          </a:solidFill>
                          <a:latin typeface="+mj-lt"/>
                          <a:ea typeface="Times New Roman"/>
                          <a:cs typeface="Times New Roman"/>
                        </a:rPr>
                        <a:t> -1, 2</a:t>
                      </a:r>
                      <a:r>
                        <a:rPr lang="en-US" sz="800" b="0" dirty="0">
                          <a:solidFill>
                            <a:srgbClr val="000000"/>
                          </a:solidFill>
                          <a:latin typeface="+mj-lt"/>
                          <a:ea typeface="Times New Roman"/>
                          <a:cs typeface="Times New Roman"/>
                        </a:rPr>
                        <a:t>, </a:t>
                      </a:r>
                      <a:r>
                        <a:rPr lang="en-US" sz="800" b="0" dirty="0" smtClean="0">
                          <a:solidFill>
                            <a:srgbClr val="000000"/>
                          </a:solidFill>
                          <a:latin typeface="+mj-lt"/>
                          <a:ea typeface="Times New Roman"/>
                          <a:cs typeface="Times New Roman"/>
                        </a:rPr>
                        <a:t>4,</a:t>
                      </a:r>
                      <a:r>
                        <a:rPr lang="en-US" sz="800" b="0" baseline="0" dirty="0" smtClean="0">
                          <a:solidFill>
                            <a:srgbClr val="000000"/>
                          </a:solidFill>
                          <a:latin typeface="+mj-lt"/>
                          <a:ea typeface="Times New Roman"/>
                          <a:cs typeface="Times New Roman"/>
                        </a:rPr>
                        <a:t> </a:t>
                      </a:r>
                      <a:r>
                        <a:rPr lang="en-US" sz="800" b="0" dirty="0" smtClean="0">
                          <a:solidFill>
                            <a:srgbClr val="000000"/>
                          </a:solidFill>
                          <a:latin typeface="+mj-lt"/>
                          <a:ea typeface="Times New Roman"/>
                          <a:cs typeface="Times New Roman"/>
                        </a:rPr>
                        <a:t>5</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800" b="0" kern="1200" dirty="0" smtClean="0">
                          <a:solidFill>
                            <a:srgbClr val="000000"/>
                          </a:solidFill>
                          <a:latin typeface="+mn-lt"/>
                          <a:ea typeface="Times New Roman"/>
                          <a:cs typeface="Times New Roman"/>
                        </a:rPr>
                        <a:t>WISP- 2</a:t>
                      </a:r>
                      <a:endParaRPr lang="en-US" sz="800" b="0" kern="1200" dirty="0" smtClean="0">
                        <a:solidFill>
                          <a:schemeClr val="tx1"/>
                        </a:solidFill>
                        <a:latin typeface="+mn-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endParaRPr lang="en-US" sz="800" b="0" dirty="0">
                        <a:latin typeface="+mj-lt"/>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182880">
                <a:tc>
                  <a:txBody>
                    <a:bodyPr/>
                    <a:lstStyle/>
                    <a:p>
                      <a:pPr algn="l">
                        <a:lnSpc>
                          <a:spcPct val="115000"/>
                        </a:lnSpc>
                        <a:spcAft>
                          <a:spcPts val="0"/>
                        </a:spcAft>
                      </a:pPr>
                      <a:r>
                        <a:rPr lang="en-US" sz="800" b="0">
                          <a:solidFill>
                            <a:srgbClr val="000000"/>
                          </a:solidFill>
                          <a:latin typeface="+mj-lt"/>
                          <a:ea typeface="Times New Roman"/>
                          <a:cs typeface="Times New Roman"/>
                        </a:rPr>
                        <a:t>Multimerin-1, -2</a:t>
                      </a:r>
                      <a:endParaRPr lang="en-US" sz="800" b="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800" b="0">
                        <a:latin typeface="+mj-lt"/>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en-US" sz="800" b="0">
                          <a:solidFill>
                            <a:srgbClr val="000000"/>
                          </a:solidFill>
                          <a:latin typeface="+mj-lt"/>
                          <a:ea typeface="Times New Roman"/>
                          <a:cs typeface="Times New Roman"/>
                        </a:rPr>
                        <a:t> </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r>
              <a:tr h="182880">
                <a:tc gridSpan="4">
                  <a:txBody>
                    <a:bodyPr/>
                    <a:lstStyle/>
                    <a:p>
                      <a:pPr algn="ctr">
                        <a:lnSpc>
                          <a:spcPct val="115000"/>
                        </a:lnSpc>
                        <a:spcAft>
                          <a:spcPts val="0"/>
                        </a:spcAft>
                      </a:pPr>
                      <a:r>
                        <a:rPr lang="en-US" sz="900" b="1" dirty="0">
                          <a:solidFill>
                            <a:srgbClr val="00B0F0"/>
                          </a:solidFill>
                          <a:latin typeface="+mj-lt"/>
                          <a:ea typeface="Times New Roman"/>
                          <a:cs typeface="Times New Roman"/>
                        </a:rPr>
                        <a:t>Basement Membrane constituents</a:t>
                      </a:r>
                      <a:endParaRPr lang="en-US" sz="900" b="1" dirty="0">
                        <a:solidFill>
                          <a:srgbClr val="00B0F0"/>
                        </a:solidFill>
                        <a:latin typeface="+mj-lt"/>
                        <a:ea typeface="Calibri"/>
                        <a:cs typeface="Times New Roman"/>
                      </a:endParaRPr>
                    </a:p>
                  </a:txBody>
                  <a:tcPr marL="26085" marR="8593" marT="8593" marB="85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lnSpc>
                          <a:spcPct val="115000"/>
                        </a:lnSpc>
                        <a:spcAft>
                          <a:spcPts val="0"/>
                        </a:spcAft>
                      </a:pPr>
                      <a:endParaRPr lang="en-US" sz="800" b="1" dirty="0">
                        <a:latin typeface="+mj-lt"/>
                        <a:ea typeface="Calibri"/>
                        <a:cs typeface="Times New Roman"/>
                      </a:endParaRPr>
                    </a:p>
                  </a:txBody>
                  <a:tcPr marL="26085" marR="8593" marT="8593" marB="859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1" dirty="0">
                        <a:latin typeface="+mj-lt"/>
                        <a:ea typeface="Calibri"/>
                        <a:cs typeface="Times New Roman"/>
                      </a:endParaRPr>
                    </a:p>
                  </a:txBody>
                  <a:tcPr marL="26085" marR="8593" marT="8593" marB="85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1" dirty="0">
                        <a:latin typeface="+mj-lt"/>
                        <a:ea typeface="Calibri"/>
                        <a:cs typeface="Times New Roman"/>
                      </a:endParaRPr>
                    </a:p>
                  </a:txBody>
                  <a:tcPr marL="26085" marR="8593" marT="8593" marB="85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82880">
                <a:tc gridSpan="2">
                  <a:txBody>
                    <a:bodyPr/>
                    <a:lstStyle/>
                    <a:p>
                      <a:pPr algn="l">
                        <a:lnSpc>
                          <a:spcPct val="115000"/>
                        </a:lnSpc>
                        <a:spcAft>
                          <a:spcPts val="0"/>
                        </a:spcAft>
                      </a:pPr>
                      <a:r>
                        <a:rPr lang="en-US" sz="800" b="0" dirty="0" err="1">
                          <a:solidFill>
                            <a:srgbClr val="000000"/>
                          </a:solidFill>
                          <a:latin typeface="+mj-lt"/>
                          <a:ea typeface="Times New Roman"/>
                          <a:cs typeface="Times New Roman"/>
                        </a:rPr>
                        <a:t>Laminin</a:t>
                      </a:r>
                      <a:r>
                        <a:rPr lang="en-US" sz="800" b="0" dirty="0">
                          <a:solidFill>
                            <a:srgbClr val="000000"/>
                          </a:solidFill>
                          <a:latin typeface="+mj-lt"/>
                          <a:ea typeface="Times New Roman"/>
                          <a:cs typeface="Times New Roman"/>
                        </a:rPr>
                        <a:t>, subunits: a1, a2, a3, a4, </a:t>
                      </a:r>
                      <a:r>
                        <a:rPr lang="en-US" sz="800" b="0" dirty="0" smtClean="0">
                          <a:solidFill>
                            <a:srgbClr val="000000"/>
                          </a:solidFill>
                          <a:latin typeface="+mj-lt"/>
                          <a:ea typeface="Times New Roman"/>
                          <a:cs typeface="Times New Roman"/>
                        </a:rPr>
                        <a:t>a5; b2,</a:t>
                      </a:r>
                      <a:r>
                        <a:rPr lang="en-US" sz="800" b="0" baseline="0" dirty="0" smtClean="0">
                          <a:solidFill>
                            <a:srgbClr val="000000"/>
                          </a:solidFill>
                          <a:latin typeface="+mj-lt"/>
                          <a:ea typeface="Times New Roman"/>
                          <a:cs typeface="Times New Roman"/>
                        </a:rPr>
                        <a:t> b3; c1, c2</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hMerge="1">
                  <a:txBody>
                    <a:bodyPr/>
                    <a:lstStyle/>
                    <a:p>
                      <a:endParaRPr lang="en-US"/>
                    </a:p>
                  </a:txBody>
                  <a:tcPr/>
                </a:tc>
                <a:tc>
                  <a:txBody>
                    <a:bodyPr/>
                    <a:lstStyle/>
                    <a:p>
                      <a:pPr algn="l">
                        <a:lnSpc>
                          <a:spcPct val="115000"/>
                        </a:lnSpc>
                        <a:spcAft>
                          <a:spcPts val="0"/>
                        </a:spcAft>
                      </a:pPr>
                      <a:r>
                        <a:rPr lang="en-US" sz="800" b="0" dirty="0">
                          <a:solidFill>
                            <a:srgbClr val="000000"/>
                          </a:solidFill>
                          <a:latin typeface="+mj-lt"/>
                          <a:ea typeface="Times New Roman"/>
                          <a:cs typeface="Times New Roman"/>
                        </a:rPr>
                        <a:t> Collagen, type IV, alpha 2, 4, 5</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r>
                        <a:rPr lang="en-US" sz="800" b="0" dirty="0" err="1">
                          <a:solidFill>
                            <a:srgbClr val="000000"/>
                          </a:solidFill>
                          <a:latin typeface="+mj-lt"/>
                          <a:ea typeface="Times New Roman"/>
                          <a:cs typeface="Times New Roman"/>
                        </a:rPr>
                        <a:t>Perlecan</a:t>
                      </a:r>
                      <a:r>
                        <a:rPr lang="en-US" sz="800" b="0" dirty="0">
                          <a:solidFill>
                            <a:srgbClr val="000000"/>
                          </a:solidFill>
                          <a:latin typeface="+mj-lt"/>
                          <a:ea typeface="Times New Roman"/>
                          <a:cs typeface="Times New Roman"/>
                        </a:rPr>
                        <a:t> (HSPG2)</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2700" cap="flat" cmpd="sng" algn="ctr">
                      <a:solidFill>
                        <a:schemeClr val="tx1"/>
                      </a:solidFill>
                      <a:prstDash val="solid"/>
                      <a:round/>
                      <a:headEnd type="none" w="med" len="med"/>
                      <a:tailEnd type="none" w="med" len="med"/>
                    </a:lnL>
                    <a:lnR w="19050" cap="flat" cmpd="dbl"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noFill/>
                      <a:prstDash val="solid"/>
                      <a:round/>
                      <a:headEnd type="none" w="med" len="med"/>
                      <a:tailEnd type="none" w="med" len="med"/>
                    </a:lnL>
                    <a:lnR w="19050" cap="flat" cmpd="dbl"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r>
              <a:tr h="182880">
                <a:tc gridSpan="2">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800" b="0" kern="1200" dirty="0" smtClean="0">
                          <a:solidFill>
                            <a:srgbClr val="000000"/>
                          </a:solidFill>
                          <a:latin typeface="+mn-lt"/>
                          <a:ea typeface="Times New Roman"/>
                          <a:cs typeface="Times New Roman"/>
                        </a:rPr>
                        <a:t>Nidogen-1</a:t>
                      </a: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a:txBody>
                    <a:bodyPr/>
                    <a:lstStyle/>
                    <a:p>
                      <a:pPr algn="l">
                        <a:lnSpc>
                          <a:spcPct val="115000"/>
                        </a:lnSpc>
                        <a:spcAft>
                          <a:spcPts val="0"/>
                        </a:spcAft>
                      </a:pPr>
                      <a:r>
                        <a:rPr lang="en-US" sz="800" b="0">
                          <a:solidFill>
                            <a:srgbClr val="000000"/>
                          </a:solidFill>
                          <a:latin typeface="+mj-lt"/>
                          <a:ea typeface="Times New Roman"/>
                          <a:cs typeface="Times New Roman"/>
                        </a:rPr>
                        <a:t> Collagen, type XV, alpha 1</a:t>
                      </a:r>
                      <a:endParaRPr lang="en-US" sz="800" b="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solidFill>
                  </a:tcPr>
                </a:tc>
                <a:tc>
                  <a:txBody>
                    <a:bodyPr/>
                    <a:lstStyle/>
                    <a:p>
                      <a:pPr algn="l">
                        <a:lnSpc>
                          <a:spcPct val="115000"/>
                        </a:lnSpc>
                        <a:spcAft>
                          <a:spcPts val="0"/>
                        </a:spcAft>
                      </a:pPr>
                      <a:endParaRPr lang="en-US" sz="800" b="0">
                        <a:latin typeface="+mj-lt"/>
                        <a:ea typeface="Calibri"/>
                        <a:cs typeface="Times New Roman"/>
                      </a:endParaRPr>
                    </a:p>
                  </a:txBody>
                  <a:tcPr marL="26085" marR="8593" marT="8593" marB="8593" anchor="ctr">
                    <a:lnL w="12700" cap="flat" cmpd="sng" algn="ctr">
                      <a:solidFill>
                        <a:schemeClr val="tx1"/>
                      </a:solidFill>
                      <a:prstDash val="solid"/>
                      <a:round/>
                      <a:headEnd type="none" w="med" len="med"/>
                      <a:tailEnd type="none" w="med" len="med"/>
                    </a:lnL>
                    <a:lnR w="19050" cap="flat" cmpd="dbl"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noFill/>
                      <a:prstDash val="solid"/>
                      <a:round/>
                      <a:headEnd type="none" w="med" len="med"/>
                      <a:tailEnd type="none" w="med" len="med"/>
                    </a:lnL>
                    <a:lnR w="19050" cap="flat" cmpd="dbl"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r>
              <a:tr h="182880">
                <a:tc gridSpan="2">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l">
                        <a:lnSpc>
                          <a:spcPct val="115000"/>
                        </a:lnSpc>
                        <a:spcAft>
                          <a:spcPts val="0"/>
                        </a:spcAft>
                      </a:pPr>
                      <a:r>
                        <a:rPr lang="en-US" sz="800" b="0" dirty="0">
                          <a:solidFill>
                            <a:srgbClr val="000000"/>
                          </a:solidFill>
                          <a:latin typeface="+mj-lt"/>
                          <a:ea typeface="Times New Roman"/>
                          <a:cs typeface="Times New Roman"/>
                        </a:rPr>
                        <a:t> Collagen, type XVIII, alpha 1</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r>
                        <a:rPr lang="en-US" sz="800" b="0" dirty="0">
                          <a:solidFill>
                            <a:srgbClr val="000000"/>
                          </a:solidFill>
                          <a:latin typeface="+mj-lt"/>
                          <a:ea typeface="Times New Roman"/>
                          <a:cs typeface="Times New Roman"/>
                        </a:rPr>
                        <a:t> </a:t>
                      </a:r>
                      <a:endParaRPr lang="en-US" sz="800" b="0" dirty="0">
                        <a:latin typeface="+mj-lt"/>
                        <a:ea typeface="Calibri"/>
                        <a:cs typeface="Times New Roman"/>
                      </a:endParaRPr>
                    </a:p>
                  </a:txBody>
                  <a:tcPr marL="26085" marR="8593" marT="8593" marB="8593" anchor="ctr">
                    <a:lnL w="19050" cap="flat" cmpd="dbl"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2700" cap="flat" cmpd="sng" algn="ctr">
                      <a:solidFill>
                        <a:schemeClr val="tx1"/>
                      </a:solidFill>
                      <a:prstDash val="solid"/>
                      <a:round/>
                      <a:headEnd type="none" w="med" len="med"/>
                      <a:tailEnd type="none" w="med" len="med"/>
                    </a:lnL>
                    <a:lnR w="19050" cap="flat" cmpd="dbl"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noFill/>
                      <a:prstDash val="solid"/>
                      <a:round/>
                      <a:headEnd type="none" w="med" len="med"/>
                      <a:tailEnd type="none" w="med" len="med"/>
                    </a:lnL>
                    <a:lnR w="19050" cap="flat" cmpd="dbl"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115000"/>
                        </a:lnSpc>
                        <a:spcAft>
                          <a:spcPts val="0"/>
                        </a:spcAft>
                      </a:pPr>
                      <a:endParaRPr lang="en-US" sz="800" b="0" dirty="0">
                        <a:latin typeface="+mj-lt"/>
                        <a:ea typeface="Calibri"/>
                        <a:cs typeface="Times New Roman"/>
                      </a:endParaRPr>
                    </a:p>
                  </a:txBody>
                  <a:tcPr marL="26085" marR="8593" marT="8593" marB="8593" anchor="ctr">
                    <a:lnL w="19050" cap="flat" cmpd="dbl"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3" name="Group 10"/>
          <p:cNvGrpSpPr/>
          <p:nvPr/>
        </p:nvGrpSpPr>
        <p:grpSpPr>
          <a:xfrm>
            <a:off x="7130997" y="3304784"/>
            <a:ext cx="886968" cy="1601288"/>
            <a:chOff x="7130998" y="3342884"/>
            <a:chExt cx="860063" cy="1601288"/>
          </a:xfrm>
        </p:grpSpPr>
        <p:sp>
          <p:nvSpPr>
            <p:cNvPr id="8" name="Rectangle 7"/>
            <p:cNvSpPr/>
            <p:nvPr/>
          </p:nvSpPr>
          <p:spPr>
            <a:xfrm>
              <a:off x="7130998" y="3342884"/>
              <a:ext cx="860063" cy="208721"/>
            </a:xfrm>
            <a:prstGeom prst="rect">
              <a:avLst/>
            </a:prstGeom>
            <a:solidFill>
              <a:srgbClr val="FF6600">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130998" y="4735451"/>
              <a:ext cx="860063" cy="208721"/>
            </a:xfrm>
            <a:prstGeom prst="rect">
              <a:avLst/>
            </a:prstGeom>
            <a:solidFill>
              <a:srgbClr val="FF6600">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130998" y="4035287"/>
              <a:ext cx="860063" cy="208721"/>
            </a:xfrm>
            <a:prstGeom prst="rect">
              <a:avLst/>
            </a:prstGeom>
            <a:solidFill>
              <a:srgbClr val="FF6600">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8017965" y="2702257"/>
            <a:ext cx="1005840" cy="208721"/>
          </a:xfrm>
          <a:prstGeom prst="rect">
            <a:avLst/>
          </a:prstGeom>
          <a:solidFill>
            <a:srgbClr val="FFFF00">
              <a:alpha val="4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p:txBody>
          <a:bodyPr>
            <a:noAutofit/>
          </a:bodyPr>
          <a:lstStyle/>
          <a:p>
            <a:r>
              <a:rPr lang="en-US" sz="2900" dirty="0" smtClean="0"/>
              <a:t>Proof of concept: characterization of the lung matrisome</a:t>
            </a:r>
            <a:endParaRPr lang="en-US" sz="2900" dirty="0"/>
          </a:p>
        </p:txBody>
      </p:sp>
      <p:grpSp>
        <p:nvGrpSpPr>
          <p:cNvPr id="16" name="Group 15"/>
          <p:cNvGrpSpPr/>
          <p:nvPr/>
        </p:nvGrpSpPr>
        <p:grpSpPr>
          <a:xfrm>
            <a:off x="137161" y="3500805"/>
            <a:ext cx="1585624" cy="1726073"/>
            <a:chOff x="137161" y="3500805"/>
            <a:chExt cx="1585624" cy="1726073"/>
          </a:xfrm>
        </p:grpSpPr>
        <p:grpSp>
          <p:nvGrpSpPr>
            <p:cNvPr id="2" name="Group 11"/>
            <p:cNvGrpSpPr/>
            <p:nvPr/>
          </p:nvGrpSpPr>
          <p:grpSpPr>
            <a:xfrm>
              <a:off x="137161" y="3500805"/>
              <a:ext cx="1585624" cy="1726073"/>
              <a:chOff x="137161" y="3551605"/>
              <a:chExt cx="1585624" cy="1726073"/>
            </a:xfrm>
          </p:grpSpPr>
          <p:sp>
            <p:nvSpPr>
              <p:cNvPr id="5" name="Rectangle 4"/>
              <p:cNvSpPr/>
              <p:nvPr/>
            </p:nvSpPr>
            <p:spPr>
              <a:xfrm>
                <a:off x="137161" y="5068957"/>
                <a:ext cx="1582309" cy="208721"/>
              </a:xfrm>
              <a:prstGeom prst="rect">
                <a:avLst/>
              </a:prstGeom>
              <a:solidFill>
                <a:srgbClr val="00FFFF">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0476" y="4684651"/>
                <a:ext cx="1582309" cy="208721"/>
              </a:xfrm>
              <a:prstGeom prst="rect">
                <a:avLst/>
              </a:prstGeom>
              <a:solidFill>
                <a:srgbClr val="00FFFF">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40476" y="3551605"/>
                <a:ext cx="1582309" cy="208721"/>
              </a:xfrm>
              <a:prstGeom prst="rect">
                <a:avLst/>
              </a:prstGeom>
              <a:solidFill>
                <a:srgbClr val="00FFFF">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p:nvPr/>
          </p:nvSpPr>
          <p:spPr>
            <a:xfrm>
              <a:off x="140476" y="4224705"/>
              <a:ext cx="1582309" cy="208721"/>
            </a:xfrm>
            <a:prstGeom prst="rect">
              <a:avLst/>
            </a:prstGeom>
            <a:solidFill>
              <a:srgbClr val="00FFFF">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41543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2900" dirty="0"/>
              <a:t>E</a:t>
            </a:r>
            <a:r>
              <a:rPr lang="en-US" sz="2900" dirty="0" smtClean="0"/>
              <a:t>xtracellular Matrix &amp; Cancer </a:t>
            </a:r>
            <a:endParaRPr lang="fr-FR" sz="2900" dirty="0"/>
          </a:p>
        </p:txBody>
      </p:sp>
      <p:sp>
        <p:nvSpPr>
          <p:cNvPr id="3" name="Content Placeholder 2"/>
          <p:cNvSpPr>
            <a:spLocks noGrp="1"/>
          </p:cNvSpPr>
          <p:nvPr>
            <p:ph idx="1"/>
          </p:nvPr>
        </p:nvSpPr>
        <p:spPr>
          <a:xfrm>
            <a:off x="228600" y="1066800"/>
            <a:ext cx="8686800" cy="5715000"/>
          </a:xfrm>
        </p:spPr>
        <p:txBody>
          <a:bodyPr>
            <a:normAutofit/>
          </a:bodyPr>
          <a:lstStyle/>
          <a:p>
            <a:pPr>
              <a:lnSpc>
                <a:spcPts val="2400"/>
              </a:lnSpc>
            </a:pPr>
            <a:r>
              <a:rPr lang="en-US" sz="2200" dirty="0"/>
              <a:t>The expression of ECM genes is often </a:t>
            </a:r>
            <a:r>
              <a:rPr lang="en-US" sz="2200" dirty="0" err="1"/>
              <a:t>dysregulated</a:t>
            </a:r>
            <a:r>
              <a:rPr lang="en-US" sz="2200" dirty="0"/>
              <a:t> in </a:t>
            </a:r>
            <a:r>
              <a:rPr lang="en-US" sz="2200" dirty="0" smtClean="0"/>
              <a:t>human cancers.</a:t>
            </a:r>
            <a:endParaRPr lang="en-US" sz="2200" dirty="0"/>
          </a:p>
          <a:p>
            <a:pPr>
              <a:lnSpc>
                <a:spcPts val="2400"/>
              </a:lnSpc>
            </a:pPr>
            <a:endParaRPr lang="en-US" sz="1200" dirty="0"/>
          </a:p>
          <a:p>
            <a:pPr>
              <a:lnSpc>
                <a:spcPts val="2400"/>
              </a:lnSpc>
            </a:pPr>
            <a:r>
              <a:rPr lang="en-US" sz="2200" dirty="0"/>
              <a:t>ECM proteins control cell proliferation, survival, adhesion, invasion, </a:t>
            </a:r>
            <a:r>
              <a:rPr lang="en-US" sz="2200" dirty="0" smtClean="0"/>
              <a:t>etc.</a:t>
            </a:r>
            <a:endParaRPr lang="en-US" sz="2200" dirty="0"/>
          </a:p>
          <a:p>
            <a:pPr lvl="1">
              <a:lnSpc>
                <a:spcPts val="2400"/>
              </a:lnSpc>
            </a:pPr>
            <a:r>
              <a:rPr lang="en-US" sz="2000" dirty="0" smtClean="0"/>
              <a:t>Direct signaling </a:t>
            </a:r>
            <a:r>
              <a:rPr lang="en-US" sz="2000" dirty="0"/>
              <a:t>via the integrins</a:t>
            </a:r>
          </a:p>
          <a:p>
            <a:pPr lvl="1">
              <a:lnSpc>
                <a:spcPts val="2400"/>
              </a:lnSpc>
            </a:pPr>
            <a:r>
              <a:rPr lang="en-US" sz="2000" dirty="0" smtClean="0"/>
              <a:t>Modulation of </a:t>
            </a:r>
            <a:r>
              <a:rPr lang="en-US" sz="2000" dirty="0"/>
              <a:t>growth factor signaling</a:t>
            </a:r>
          </a:p>
          <a:p>
            <a:pPr>
              <a:lnSpc>
                <a:spcPts val="2400"/>
              </a:lnSpc>
            </a:pPr>
            <a:endParaRPr lang="en-US" sz="1200" dirty="0"/>
          </a:p>
          <a:p>
            <a:pPr>
              <a:lnSpc>
                <a:spcPts val="2400"/>
              </a:lnSpc>
            </a:pPr>
            <a:r>
              <a:rPr lang="en-US" sz="2200" dirty="0"/>
              <a:t>ECM remodeling by enzymes is </a:t>
            </a:r>
            <a:r>
              <a:rPr lang="en-US" sz="2200" dirty="0" smtClean="0"/>
              <a:t>important </a:t>
            </a:r>
            <a:r>
              <a:rPr lang="en-US" sz="2200" dirty="0"/>
              <a:t>during tumor </a:t>
            </a:r>
            <a:r>
              <a:rPr lang="en-US" sz="2200" dirty="0" smtClean="0"/>
              <a:t>progression: </a:t>
            </a:r>
            <a:endParaRPr lang="en-US" sz="2200" dirty="0"/>
          </a:p>
          <a:p>
            <a:pPr lvl="1">
              <a:lnSpc>
                <a:spcPts val="2400"/>
              </a:lnSpc>
            </a:pPr>
            <a:r>
              <a:rPr lang="en-US" sz="2000" dirty="0" smtClean="0"/>
              <a:t>Architectural </a:t>
            </a:r>
            <a:r>
              <a:rPr lang="en-US" sz="2000" dirty="0"/>
              <a:t>changes</a:t>
            </a:r>
          </a:p>
          <a:p>
            <a:pPr lvl="1">
              <a:lnSpc>
                <a:spcPts val="2400"/>
              </a:lnSpc>
            </a:pPr>
            <a:r>
              <a:rPr lang="en-US" sz="2000" dirty="0" smtClean="0"/>
              <a:t>Breakdown </a:t>
            </a:r>
            <a:r>
              <a:rPr lang="en-US" sz="2000" dirty="0"/>
              <a:t>of basement membrane is a key step of invasion</a:t>
            </a:r>
          </a:p>
          <a:p>
            <a:pPr lvl="1">
              <a:lnSpc>
                <a:spcPts val="2400"/>
              </a:lnSpc>
            </a:pPr>
            <a:r>
              <a:rPr lang="en-US" sz="2000" dirty="0"/>
              <a:t>C</a:t>
            </a:r>
            <a:r>
              <a:rPr lang="en-US" sz="2000" dirty="0" smtClean="0"/>
              <a:t>leavage</a:t>
            </a:r>
            <a:r>
              <a:rPr lang="en-US" sz="2000" dirty="0"/>
              <a:t>: release of biologically active </a:t>
            </a:r>
            <a:r>
              <a:rPr lang="en-US" sz="2000" dirty="0" smtClean="0"/>
              <a:t>fragments</a:t>
            </a:r>
          </a:p>
          <a:p>
            <a:pPr marL="342900" lvl="1" indent="-342900">
              <a:buClr>
                <a:schemeClr val="bg1">
                  <a:lumMod val="50000"/>
                </a:schemeClr>
              </a:buClr>
            </a:pPr>
            <a:endParaRPr lang="en-US" sz="1200" dirty="0"/>
          </a:p>
          <a:p>
            <a:pPr>
              <a:lnSpc>
                <a:spcPts val="2400"/>
              </a:lnSpc>
            </a:pPr>
            <a:r>
              <a:rPr lang="en-US" sz="2200" dirty="0" smtClean="0"/>
              <a:t>Insoluble, large, highly </a:t>
            </a:r>
            <a:r>
              <a:rPr lang="en-US" sz="2200" dirty="0" err="1" smtClean="0"/>
              <a:t>crosslinked</a:t>
            </a:r>
            <a:r>
              <a:rPr lang="en-US" sz="2200" dirty="0" smtClean="0"/>
              <a:t> ECM </a:t>
            </a:r>
            <a:r>
              <a:rPr lang="en-US" sz="2200" dirty="0" smtClean="0"/>
              <a:t>proteins have </a:t>
            </a:r>
            <a:r>
              <a:rPr lang="en-US" sz="2200" dirty="0"/>
              <a:t>made biochemical analyses </a:t>
            </a:r>
            <a:r>
              <a:rPr lang="en-US" sz="2200" dirty="0" smtClean="0"/>
              <a:t>challenging.</a:t>
            </a:r>
          </a:p>
          <a:p>
            <a:pPr lvl="1">
              <a:lnSpc>
                <a:spcPct val="200000"/>
              </a:lnSpc>
            </a:pPr>
            <a:endParaRPr lang="en-US" sz="100" dirty="0" smtClean="0"/>
          </a:p>
        </p:txBody>
      </p:sp>
      <p:sp>
        <p:nvSpPr>
          <p:cNvPr id="6" name="Text Box 163"/>
          <p:cNvSpPr txBox="1">
            <a:spLocks noChangeArrowheads="1"/>
          </p:cNvSpPr>
          <p:nvPr/>
        </p:nvSpPr>
        <p:spPr bwMode="auto">
          <a:xfrm>
            <a:off x="3723093" y="6550223"/>
            <a:ext cx="5420907" cy="307777"/>
          </a:xfrm>
          <a:prstGeom prst="rect">
            <a:avLst/>
          </a:prstGeom>
          <a:noFill/>
          <a:ln w="19050">
            <a:noFill/>
            <a:miter lim="800000"/>
            <a:headEnd/>
            <a:tailEnd/>
          </a:ln>
        </p:spPr>
        <p:txBody>
          <a:bodyPr wrap="none">
            <a:spAutoFit/>
          </a:bodyPr>
          <a:lstStyle/>
          <a:p>
            <a:pPr algn="r"/>
            <a:r>
              <a:rPr lang="en-US" sz="1400" i="1" dirty="0" smtClean="0">
                <a:latin typeface="Arial" pitchFamily="34" charset="0"/>
                <a:cs typeface="Arial" pitchFamily="34" charset="0"/>
              </a:rPr>
              <a:t>Hynes RO. and Naba A., 2011, Cold Spring </a:t>
            </a:r>
            <a:r>
              <a:rPr lang="en-US" sz="1400" i="1" dirty="0" err="1" smtClean="0">
                <a:latin typeface="Arial" pitchFamily="34" charset="0"/>
                <a:cs typeface="Arial" pitchFamily="34" charset="0"/>
              </a:rPr>
              <a:t>Harb</a:t>
            </a:r>
            <a:r>
              <a:rPr lang="en-US" sz="1400" i="1" dirty="0" smtClean="0">
                <a:latin typeface="Arial" pitchFamily="34" charset="0"/>
                <a:cs typeface="Arial" pitchFamily="34" charset="0"/>
              </a:rPr>
              <a:t>. </a:t>
            </a:r>
            <a:r>
              <a:rPr lang="en-US" sz="1400" i="1" dirty="0" err="1" smtClean="0">
                <a:latin typeface="Arial" pitchFamily="34" charset="0"/>
                <a:cs typeface="Arial" pitchFamily="34" charset="0"/>
              </a:rPr>
              <a:t>Perspect</a:t>
            </a:r>
            <a:r>
              <a:rPr lang="en-US" sz="1400" i="1" dirty="0" smtClean="0">
                <a:latin typeface="Arial" pitchFamily="34" charset="0"/>
                <a:cs typeface="Arial" pitchFamily="34" charset="0"/>
              </a:rPr>
              <a:t>. Biol.</a:t>
            </a:r>
            <a:endParaRPr lang="en-US" sz="1400" i="1" dirty="0">
              <a:latin typeface="Arial" pitchFamily="34" charset="0"/>
              <a:cs typeface="Arial" pitchFamily="34" charset="0"/>
            </a:endParaRPr>
          </a:p>
        </p:txBody>
      </p:sp>
      <p:grpSp>
        <p:nvGrpSpPr>
          <p:cNvPr id="7" name="Group 6"/>
          <p:cNvGrpSpPr/>
          <p:nvPr/>
        </p:nvGrpSpPr>
        <p:grpSpPr>
          <a:xfrm>
            <a:off x="228600" y="5669280"/>
            <a:ext cx="8686800" cy="822960"/>
            <a:chOff x="281940" y="5730240"/>
            <a:chExt cx="8595360" cy="822960"/>
          </a:xfrm>
          <a:solidFill>
            <a:schemeClr val="bg1"/>
          </a:solidFill>
        </p:grpSpPr>
        <p:sp>
          <p:nvSpPr>
            <p:cNvPr id="5" name="Rectangle 4"/>
            <p:cNvSpPr/>
            <p:nvPr/>
          </p:nvSpPr>
          <p:spPr>
            <a:xfrm>
              <a:off x="381000" y="5730240"/>
              <a:ext cx="8412480" cy="822960"/>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281940" y="5768519"/>
              <a:ext cx="8595360" cy="769441"/>
            </a:xfrm>
            <a:prstGeom prst="rect">
              <a:avLst/>
            </a:prstGeom>
            <a:noFill/>
          </p:spPr>
          <p:txBody>
            <a:bodyPr wrap="square" anchor="ctr">
              <a:spAutoFit/>
            </a:bodyPr>
            <a:lstStyle/>
            <a:p>
              <a:pPr algn="ctr"/>
              <a:r>
                <a:rPr lang="en-US" sz="2200" dirty="0" smtClean="0">
                  <a:solidFill>
                    <a:srgbClr val="FF0000"/>
                  </a:solidFill>
                  <a:latin typeface="Arial" pitchFamily="34" charset="0"/>
                  <a:cs typeface="Arial" pitchFamily="34" charset="0"/>
                </a:rPr>
                <a:t>Characterize the tumor ECM = </a:t>
              </a:r>
            </a:p>
            <a:p>
              <a:pPr algn="ctr"/>
              <a:r>
                <a:rPr lang="en-US" sz="2200" dirty="0" smtClean="0">
                  <a:solidFill>
                    <a:srgbClr val="FF0000"/>
                  </a:solidFill>
                  <a:latin typeface="Arial" pitchFamily="34" charset="0"/>
                  <a:cs typeface="Arial" pitchFamily="34" charset="0"/>
                </a:rPr>
                <a:t>Novel prognostic and diagnostic markers and therapeutic targets </a:t>
              </a:r>
              <a:endParaRPr lang="fr-FR" sz="2200"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xmlns="" val="15900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Times"/>
              </a:rPr>
              <a:t>ECM proteins </a:t>
            </a:r>
            <a:r>
              <a:rPr lang="en-US" dirty="0" smtClean="0">
                <a:cs typeface="Times"/>
              </a:rPr>
              <a:t>Observed in </a:t>
            </a:r>
            <a:r>
              <a:rPr lang="en-US" dirty="0" smtClean="0">
                <a:cs typeface="Times"/>
              </a:rPr>
              <a:t>Normal </a:t>
            </a:r>
            <a:r>
              <a:rPr lang="en-US" dirty="0" smtClean="0">
                <a:cs typeface="Times"/>
              </a:rPr>
              <a:t>mouse Lung &amp; Colon</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590550"/>
            <a:ext cx="4191000" cy="54292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000625" y="590550"/>
            <a:ext cx="2076450" cy="329565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7058025" y="709613"/>
            <a:ext cx="2085975" cy="4657725"/>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4181475" y="3895725"/>
            <a:ext cx="2114550" cy="2962275"/>
          </a:xfrm>
          <a:prstGeom prst="rect">
            <a:avLst/>
          </a:prstGeom>
          <a:noFill/>
          <a:ln w="9525">
            <a:noFill/>
            <a:miter lim="800000"/>
            <a:headEnd/>
            <a:tailEnd/>
          </a:ln>
        </p:spPr>
      </p:pic>
      <p:cxnSp>
        <p:nvCxnSpPr>
          <p:cNvPr id="8" name="Elbow Connector 7"/>
          <p:cNvCxnSpPr/>
          <p:nvPr/>
        </p:nvCxnSpPr>
        <p:spPr>
          <a:xfrm>
            <a:off x="1009650" y="6029325"/>
            <a:ext cx="3162300" cy="600075"/>
          </a:xfrm>
          <a:prstGeom prst="bentConnector3">
            <a:avLst>
              <a:gd name="adj1" fmla="val 1506"/>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524625" y="5524410"/>
            <a:ext cx="2505075" cy="646331"/>
          </a:xfrm>
          <a:prstGeom prst="rect">
            <a:avLst/>
          </a:prstGeom>
        </p:spPr>
        <p:txBody>
          <a:bodyPr wrap="square">
            <a:spAutoFit/>
          </a:bodyPr>
          <a:lstStyle/>
          <a:p>
            <a:r>
              <a:rPr lang="en-US" sz="1200" dirty="0" smtClean="0"/>
              <a:t>Proteins </a:t>
            </a:r>
            <a:r>
              <a:rPr lang="en-US" sz="1200" dirty="0" smtClean="0"/>
              <a:t>were </a:t>
            </a:r>
            <a:r>
              <a:rPr lang="en-US" sz="1200" dirty="0" smtClean="0"/>
              <a:t>found in </a:t>
            </a:r>
            <a:r>
              <a:rPr lang="en-US" sz="1200" dirty="0" smtClean="0"/>
              <a:t>2 independent samples </a:t>
            </a:r>
            <a:r>
              <a:rPr lang="en-US" sz="1200" dirty="0" smtClean="0"/>
              <a:t>with at least </a:t>
            </a:r>
            <a:r>
              <a:rPr lang="en-US" sz="1200" dirty="0" smtClean="0"/>
              <a:t>2 </a:t>
            </a:r>
            <a:r>
              <a:rPr lang="en-US" sz="1200" dirty="0" smtClean="0"/>
              <a:t>peptides in one of the </a:t>
            </a:r>
            <a:r>
              <a:rPr lang="en-US" sz="1200" dirty="0" smtClean="0"/>
              <a:t>2 samples.</a:t>
            </a:r>
            <a:endParaRPr lang="en-US" sz="1200" dirty="0"/>
          </a:p>
        </p:txBody>
      </p:sp>
      <p:sp>
        <p:nvSpPr>
          <p:cNvPr id="12" name="Text Box 163"/>
          <p:cNvSpPr txBox="1">
            <a:spLocks noChangeArrowheads="1"/>
          </p:cNvSpPr>
          <p:nvPr/>
        </p:nvSpPr>
        <p:spPr bwMode="auto">
          <a:xfrm>
            <a:off x="6761989" y="6550223"/>
            <a:ext cx="2343911" cy="276999"/>
          </a:xfrm>
          <a:prstGeom prst="rect">
            <a:avLst/>
          </a:prstGeom>
          <a:noFill/>
          <a:ln w="19050">
            <a:noFill/>
            <a:miter lim="800000"/>
            <a:headEnd/>
            <a:tailEnd/>
          </a:ln>
        </p:spPr>
        <p:txBody>
          <a:bodyPr wrap="none">
            <a:spAutoFit/>
          </a:bodyPr>
          <a:lstStyle/>
          <a:p>
            <a:pPr algn="r"/>
            <a:r>
              <a:rPr lang="en-US" sz="1200" dirty="0" smtClean="0">
                <a:latin typeface="Arial" pitchFamily="34" charset="0"/>
                <a:cs typeface="Arial" pitchFamily="34" charset="0"/>
              </a:rPr>
              <a:t>Table II, Naba </a:t>
            </a:r>
            <a:r>
              <a:rPr lang="en-US" sz="1200" dirty="0" smtClean="0">
                <a:cs typeface="Arial" pitchFamily="34" charset="0"/>
              </a:rPr>
              <a:t>et</a:t>
            </a:r>
            <a:r>
              <a:rPr lang="en-US" sz="1200" dirty="0" smtClean="0">
                <a:latin typeface="Arial" pitchFamily="34" charset="0"/>
                <a:cs typeface="Arial" pitchFamily="34" charset="0"/>
              </a:rPr>
              <a:t> al., 2012, </a:t>
            </a:r>
            <a:r>
              <a:rPr lang="en-US" sz="1200" dirty="0" smtClean="0">
                <a:latin typeface="Arial" pitchFamily="34" charset="0"/>
                <a:cs typeface="Arial" pitchFamily="34" charset="0"/>
              </a:rPr>
              <a:t>MCP</a:t>
            </a:r>
            <a:endParaRPr lang="en-US" sz="1200" dirty="0">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ECM Tissue-specificity</a:t>
            </a:r>
            <a:endParaRPr lang="en-US" dirty="0"/>
          </a:p>
        </p:txBody>
      </p:sp>
      <p:grpSp>
        <p:nvGrpSpPr>
          <p:cNvPr id="3" name="Group 30"/>
          <p:cNvGrpSpPr/>
          <p:nvPr/>
        </p:nvGrpSpPr>
        <p:grpSpPr>
          <a:xfrm>
            <a:off x="232317" y="2011725"/>
            <a:ext cx="3869650" cy="2534822"/>
            <a:chOff x="229021" y="2311041"/>
            <a:chExt cx="3869650" cy="2534822"/>
          </a:xfrm>
        </p:grpSpPr>
        <p:grpSp>
          <p:nvGrpSpPr>
            <p:cNvPr id="4" name="Group 7"/>
            <p:cNvGrpSpPr>
              <a:grpSpLocks noChangeAspect="1"/>
            </p:cNvGrpSpPr>
            <p:nvPr/>
          </p:nvGrpSpPr>
          <p:grpSpPr>
            <a:xfrm>
              <a:off x="1199775" y="3108503"/>
              <a:ext cx="2135872" cy="1737360"/>
              <a:chOff x="143245" y="81090"/>
              <a:chExt cx="2037980" cy="1720452"/>
            </a:xfrm>
          </p:grpSpPr>
          <p:sp>
            <p:nvSpPr>
              <p:cNvPr id="13" name="Freeform 12"/>
              <p:cNvSpPr/>
              <p:nvPr/>
            </p:nvSpPr>
            <p:spPr>
              <a:xfrm>
                <a:off x="552451" y="123826"/>
                <a:ext cx="1308736" cy="1611792"/>
              </a:xfrm>
              <a:custGeom>
                <a:avLst/>
                <a:gdLst>
                  <a:gd name="connsiteX0" fmla="*/ 0 w 1228724"/>
                  <a:gd name="connsiteY0" fmla="*/ 785813 h 1571625"/>
                  <a:gd name="connsiteX1" fmla="*/ 130363 w 1228724"/>
                  <a:gd name="connsiteY1" fmla="*/ 301814 h 1571625"/>
                  <a:gd name="connsiteX2" fmla="*/ 614363 w 1228724"/>
                  <a:gd name="connsiteY2" fmla="*/ 1 h 1571625"/>
                  <a:gd name="connsiteX3" fmla="*/ 1098362 w 1228724"/>
                  <a:gd name="connsiteY3" fmla="*/ 301816 h 1571625"/>
                  <a:gd name="connsiteX4" fmla="*/ 1228724 w 1228724"/>
                  <a:gd name="connsiteY4" fmla="*/ 785815 h 1571625"/>
                  <a:gd name="connsiteX5" fmla="*/ 1098361 w 1228724"/>
                  <a:gd name="connsiteY5" fmla="*/ 1269814 h 1571625"/>
                  <a:gd name="connsiteX6" fmla="*/ 614362 w 1228724"/>
                  <a:gd name="connsiteY6" fmla="*/ 1571628 h 1571625"/>
                  <a:gd name="connsiteX7" fmla="*/ 130363 w 1228724"/>
                  <a:gd name="connsiteY7" fmla="*/ 1269814 h 1571625"/>
                  <a:gd name="connsiteX8" fmla="*/ 0 w 1228724"/>
                  <a:gd name="connsiteY8" fmla="*/ 785815 h 1571625"/>
                  <a:gd name="connsiteX9" fmla="*/ 0 w 1228724"/>
                  <a:gd name="connsiteY9" fmla="*/ 785813 h 1571625"/>
                  <a:gd name="connsiteX0" fmla="*/ 0 w 1228725"/>
                  <a:gd name="connsiteY0" fmla="*/ 747713 h 1533528"/>
                  <a:gd name="connsiteX1" fmla="*/ 130363 w 1228725"/>
                  <a:gd name="connsiteY1" fmla="*/ 263714 h 1533528"/>
                  <a:gd name="connsiteX2" fmla="*/ 671513 w 1228725"/>
                  <a:gd name="connsiteY2" fmla="*/ 1 h 1533528"/>
                  <a:gd name="connsiteX3" fmla="*/ 1098362 w 1228725"/>
                  <a:gd name="connsiteY3" fmla="*/ 263716 h 1533528"/>
                  <a:gd name="connsiteX4" fmla="*/ 1228724 w 1228725"/>
                  <a:gd name="connsiteY4" fmla="*/ 747715 h 1533528"/>
                  <a:gd name="connsiteX5" fmla="*/ 1098361 w 1228725"/>
                  <a:gd name="connsiteY5" fmla="*/ 1231714 h 1533528"/>
                  <a:gd name="connsiteX6" fmla="*/ 614362 w 1228725"/>
                  <a:gd name="connsiteY6" fmla="*/ 1533528 h 1533528"/>
                  <a:gd name="connsiteX7" fmla="*/ 130363 w 1228725"/>
                  <a:gd name="connsiteY7" fmla="*/ 1231714 h 1533528"/>
                  <a:gd name="connsiteX8" fmla="*/ 0 w 1228725"/>
                  <a:gd name="connsiteY8" fmla="*/ 747715 h 1533528"/>
                  <a:gd name="connsiteX9" fmla="*/ 0 w 1228725"/>
                  <a:gd name="connsiteY9" fmla="*/ 747713 h 1533528"/>
                  <a:gd name="connsiteX0" fmla="*/ 0 w 1228725"/>
                  <a:gd name="connsiteY0" fmla="*/ 766763 h 1552578"/>
                  <a:gd name="connsiteX1" fmla="*/ 130363 w 1228725"/>
                  <a:gd name="connsiteY1" fmla="*/ 282764 h 1552578"/>
                  <a:gd name="connsiteX2" fmla="*/ 700088 w 1228725"/>
                  <a:gd name="connsiteY2" fmla="*/ 1 h 1552578"/>
                  <a:gd name="connsiteX3" fmla="*/ 1098362 w 1228725"/>
                  <a:gd name="connsiteY3" fmla="*/ 282766 h 1552578"/>
                  <a:gd name="connsiteX4" fmla="*/ 1228724 w 1228725"/>
                  <a:gd name="connsiteY4" fmla="*/ 766765 h 1552578"/>
                  <a:gd name="connsiteX5" fmla="*/ 1098361 w 1228725"/>
                  <a:gd name="connsiteY5" fmla="*/ 1250764 h 1552578"/>
                  <a:gd name="connsiteX6" fmla="*/ 614362 w 1228725"/>
                  <a:gd name="connsiteY6" fmla="*/ 1552578 h 1552578"/>
                  <a:gd name="connsiteX7" fmla="*/ 130363 w 1228725"/>
                  <a:gd name="connsiteY7" fmla="*/ 1250764 h 1552578"/>
                  <a:gd name="connsiteX8" fmla="*/ 0 w 1228725"/>
                  <a:gd name="connsiteY8" fmla="*/ 766765 h 1552578"/>
                  <a:gd name="connsiteX9" fmla="*/ 0 w 1228725"/>
                  <a:gd name="connsiteY9" fmla="*/ 766763 h 1552578"/>
                  <a:gd name="connsiteX0" fmla="*/ 0 w 1228725"/>
                  <a:gd name="connsiteY0" fmla="*/ 766763 h 1552578"/>
                  <a:gd name="connsiteX1" fmla="*/ 130363 w 1228725"/>
                  <a:gd name="connsiteY1" fmla="*/ 282764 h 1552578"/>
                  <a:gd name="connsiteX2" fmla="*/ 700088 w 1228725"/>
                  <a:gd name="connsiteY2" fmla="*/ 1 h 1552578"/>
                  <a:gd name="connsiteX3" fmla="*/ 1098362 w 1228725"/>
                  <a:gd name="connsiteY3" fmla="*/ 282766 h 1552578"/>
                  <a:gd name="connsiteX4" fmla="*/ 1228724 w 1228725"/>
                  <a:gd name="connsiteY4" fmla="*/ 766765 h 1552578"/>
                  <a:gd name="connsiteX5" fmla="*/ 1098361 w 1228725"/>
                  <a:gd name="connsiteY5" fmla="*/ 1250764 h 1552578"/>
                  <a:gd name="connsiteX6" fmla="*/ 614362 w 1228725"/>
                  <a:gd name="connsiteY6" fmla="*/ 1552578 h 1552578"/>
                  <a:gd name="connsiteX7" fmla="*/ 130363 w 1228725"/>
                  <a:gd name="connsiteY7" fmla="*/ 1250764 h 1552578"/>
                  <a:gd name="connsiteX8" fmla="*/ 0 w 1228725"/>
                  <a:gd name="connsiteY8" fmla="*/ 766765 h 1552578"/>
                  <a:gd name="connsiteX9" fmla="*/ 0 w 1228725"/>
                  <a:gd name="connsiteY9" fmla="*/ 766763 h 1552578"/>
                  <a:gd name="connsiteX0" fmla="*/ 0 w 1228725"/>
                  <a:gd name="connsiteY0" fmla="*/ 766763 h 1552578"/>
                  <a:gd name="connsiteX1" fmla="*/ 130363 w 1228725"/>
                  <a:gd name="connsiteY1" fmla="*/ 282764 h 1552578"/>
                  <a:gd name="connsiteX2" fmla="*/ 700088 w 1228725"/>
                  <a:gd name="connsiteY2" fmla="*/ 1 h 1552578"/>
                  <a:gd name="connsiteX3" fmla="*/ 1050737 w 1228725"/>
                  <a:gd name="connsiteY3" fmla="*/ 292291 h 1552578"/>
                  <a:gd name="connsiteX4" fmla="*/ 1228724 w 1228725"/>
                  <a:gd name="connsiteY4" fmla="*/ 766765 h 1552578"/>
                  <a:gd name="connsiteX5" fmla="*/ 1098361 w 1228725"/>
                  <a:gd name="connsiteY5" fmla="*/ 1250764 h 1552578"/>
                  <a:gd name="connsiteX6" fmla="*/ 614362 w 1228725"/>
                  <a:gd name="connsiteY6" fmla="*/ 1552578 h 1552578"/>
                  <a:gd name="connsiteX7" fmla="*/ 130363 w 1228725"/>
                  <a:gd name="connsiteY7" fmla="*/ 1250764 h 1552578"/>
                  <a:gd name="connsiteX8" fmla="*/ 0 w 1228725"/>
                  <a:gd name="connsiteY8" fmla="*/ 766765 h 1552578"/>
                  <a:gd name="connsiteX9" fmla="*/ 0 w 1228725"/>
                  <a:gd name="connsiteY9" fmla="*/ 766763 h 1552578"/>
                  <a:gd name="connsiteX0" fmla="*/ 0 w 1228725"/>
                  <a:gd name="connsiteY0" fmla="*/ 766763 h 1552578"/>
                  <a:gd name="connsiteX1" fmla="*/ 130363 w 1228725"/>
                  <a:gd name="connsiteY1" fmla="*/ 282764 h 1552578"/>
                  <a:gd name="connsiteX2" fmla="*/ 700088 w 1228725"/>
                  <a:gd name="connsiteY2" fmla="*/ 1 h 1552578"/>
                  <a:gd name="connsiteX3" fmla="*/ 1088837 w 1228725"/>
                  <a:gd name="connsiteY3" fmla="*/ 292291 h 1552578"/>
                  <a:gd name="connsiteX4" fmla="*/ 1228724 w 1228725"/>
                  <a:gd name="connsiteY4" fmla="*/ 766765 h 1552578"/>
                  <a:gd name="connsiteX5" fmla="*/ 1098361 w 1228725"/>
                  <a:gd name="connsiteY5" fmla="*/ 1250764 h 1552578"/>
                  <a:gd name="connsiteX6" fmla="*/ 614362 w 1228725"/>
                  <a:gd name="connsiteY6" fmla="*/ 1552578 h 1552578"/>
                  <a:gd name="connsiteX7" fmla="*/ 130363 w 1228725"/>
                  <a:gd name="connsiteY7" fmla="*/ 1250764 h 1552578"/>
                  <a:gd name="connsiteX8" fmla="*/ 0 w 1228725"/>
                  <a:gd name="connsiteY8" fmla="*/ 766765 h 1552578"/>
                  <a:gd name="connsiteX9" fmla="*/ 0 w 1228725"/>
                  <a:gd name="connsiteY9" fmla="*/ 766763 h 1552578"/>
                  <a:gd name="connsiteX0" fmla="*/ 0 w 1228725"/>
                  <a:gd name="connsiteY0" fmla="*/ 766763 h 1581153"/>
                  <a:gd name="connsiteX1" fmla="*/ 130363 w 1228725"/>
                  <a:gd name="connsiteY1" fmla="*/ 282764 h 1581153"/>
                  <a:gd name="connsiteX2" fmla="*/ 700088 w 1228725"/>
                  <a:gd name="connsiteY2" fmla="*/ 1 h 1581153"/>
                  <a:gd name="connsiteX3" fmla="*/ 1088837 w 1228725"/>
                  <a:gd name="connsiteY3" fmla="*/ 292291 h 1581153"/>
                  <a:gd name="connsiteX4" fmla="*/ 1228724 w 1228725"/>
                  <a:gd name="connsiteY4" fmla="*/ 766765 h 1581153"/>
                  <a:gd name="connsiteX5" fmla="*/ 1098361 w 1228725"/>
                  <a:gd name="connsiteY5" fmla="*/ 1250764 h 1581153"/>
                  <a:gd name="connsiteX6" fmla="*/ 728662 w 1228725"/>
                  <a:gd name="connsiteY6" fmla="*/ 1581153 h 1581153"/>
                  <a:gd name="connsiteX7" fmla="*/ 130363 w 1228725"/>
                  <a:gd name="connsiteY7" fmla="*/ 1250764 h 1581153"/>
                  <a:gd name="connsiteX8" fmla="*/ 0 w 1228725"/>
                  <a:gd name="connsiteY8" fmla="*/ 766765 h 1581153"/>
                  <a:gd name="connsiteX9" fmla="*/ 0 w 1228725"/>
                  <a:gd name="connsiteY9" fmla="*/ 766763 h 1581153"/>
                  <a:gd name="connsiteX0" fmla="*/ 0 w 1228725"/>
                  <a:gd name="connsiteY0" fmla="*/ 766763 h 1581153"/>
                  <a:gd name="connsiteX1" fmla="*/ 201081 w 1228725"/>
                  <a:gd name="connsiteY1" fmla="*/ 345296 h 1581153"/>
                  <a:gd name="connsiteX2" fmla="*/ 700088 w 1228725"/>
                  <a:gd name="connsiteY2" fmla="*/ 1 h 1581153"/>
                  <a:gd name="connsiteX3" fmla="*/ 1088837 w 1228725"/>
                  <a:gd name="connsiteY3" fmla="*/ 292291 h 1581153"/>
                  <a:gd name="connsiteX4" fmla="*/ 1228724 w 1228725"/>
                  <a:gd name="connsiteY4" fmla="*/ 766765 h 1581153"/>
                  <a:gd name="connsiteX5" fmla="*/ 1098361 w 1228725"/>
                  <a:gd name="connsiteY5" fmla="*/ 1250764 h 1581153"/>
                  <a:gd name="connsiteX6" fmla="*/ 728662 w 1228725"/>
                  <a:gd name="connsiteY6" fmla="*/ 1581153 h 1581153"/>
                  <a:gd name="connsiteX7" fmla="*/ 130363 w 1228725"/>
                  <a:gd name="connsiteY7" fmla="*/ 1250764 h 1581153"/>
                  <a:gd name="connsiteX8" fmla="*/ 0 w 1228725"/>
                  <a:gd name="connsiteY8" fmla="*/ 766765 h 1581153"/>
                  <a:gd name="connsiteX9" fmla="*/ 0 w 1228725"/>
                  <a:gd name="connsiteY9" fmla="*/ 766763 h 1581153"/>
                  <a:gd name="connsiteX0" fmla="*/ 0 w 1228725"/>
                  <a:gd name="connsiteY0" fmla="*/ 766763 h 1581153"/>
                  <a:gd name="connsiteX1" fmla="*/ 165722 w 1228725"/>
                  <a:gd name="connsiteY1" fmla="*/ 336364 h 1581153"/>
                  <a:gd name="connsiteX2" fmla="*/ 700088 w 1228725"/>
                  <a:gd name="connsiteY2" fmla="*/ 1 h 1581153"/>
                  <a:gd name="connsiteX3" fmla="*/ 1088837 w 1228725"/>
                  <a:gd name="connsiteY3" fmla="*/ 292291 h 1581153"/>
                  <a:gd name="connsiteX4" fmla="*/ 1228724 w 1228725"/>
                  <a:gd name="connsiteY4" fmla="*/ 766765 h 1581153"/>
                  <a:gd name="connsiteX5" fmla="*/ 1098361 w 1228725"/>
                  <a:gd name="connsiteY5" fmla="*/ 1250764 h 1581153"/>
                  <a:gd name="connsiteX6" fmla="*/ 728662 w 1228725"/>
                  <a:gd name="connsiteY6" fmla="*/ 1581153 h 1581153"/>
                  <a:gd name="connsiteX7" fmla="*/ 130363 w 1228725"/>
                  <a:gd name="connsiteY7" fmla="*/ 1250764 h 1581153"/>
                  <a:gd name="connsiteX8" fmla="*/ 0 w 1228725"/>
                  <a:gd name="connsiteY8" fmla="*/ 766765 h 1581153"/>
                  <a:gd name="connsiteX9" fmla="*/ 0 w 1228725"/>
                  <a:gd name="connsiteY9" fmla="*/ 766763 h 1581153"/>
                  <a:gd name="connsiteX0" fmla="*/ 0 w 1228725"/>
                  <a:gd name="connsiteY0" fmla="*/ 766763 h 1581153"/>
                  <a:gd name="connsiteX1" fmla="*/ 165722 w 1228725"/>
                  <a:gd name="connsiteY1" fmla="*/ 336364 h 1581153"/>
                  <a:gd name="connsiteX2" fmla="*/ 700088 w 1228725"/>
                  <a:gd name="connsiteY2" fmla="*/ 1 h 1581153"/>
                  <a:gd name="connsiteX3" fmla="*/ 1088837 w 1228725"/>
                  <a:gd name="connsiteY3" fmla="*/ 292291 h 1581153"/>
                  <a:gd name="connsiteX4" fmla="*/ 1228724 w 1228725"/>
                  <a:gd name="connsiteY4" fmla="*/ 766765 h 1581153"/>
                  <a:gd name="connsiteX5" fmla="*/ 1098361 w 1228725"/>
                  <a:gd name="connsiteY5" fmla="*/ 1250764 h 1581153"/>
                  <a:gd name="connsiteX6" fmla="*/ 728662 w 1228725"/>
                  <a:gd name="connsiteY6" fmla="*/ 1581153 h 1581153"/>
                  <a:gd name="connsiteX7" fmla="*/ 130363 w 1228725"/>
                  <a:gd name="connsiteY7" fmla="*/ 1250764 h 1581153"/>
                  <a:gd name="connsiteX8" fmla="*/ 0 w 1228725"/>
                  <a:gd name="connsiteY8" fmla="*/ 766765 h 1581153"/>
                  <a:gd name="connsiteX9" fmla="*/ 0 w 1228725"/>
                  <a:gd name="connsiteY9" fmla="*/ 766763 h 1581153"/>
                  <a:gd name="connsiteX0" fmla="*/ 0 w 1228725"/>
                  <a:gd name="connsiteY0" fmla="*/ 739964 h 1554354"/>
                  <a:gd name="connsiteX1" fmla="*/ 165722 w 1228725"/>
                  <a:gd name="connsiteY1" fmla="*/ 309565 h 1554354"/>
                  <a:gd name="connsiteX2" fmla="*/ 717768 w 1228725"/>
                  <a:gd name="connsiteY2" fmla="*/ 1 h 1554354"/>
                  <a:gd name="connsiteX3" fmla="*/ 1088837 w 1228725"/>
                  <a:gd name="connsiteY3" fmla="*/ 265492 h 1554354"/>
                  <a:gd name="connsiteX4" fmla="*/ 1228724 w 1228725"/>
                  <a:gd name="connsiteY4" fmla="*/ 739966 h 1554354"/>
                  <a:gd name="connsiteX5" fmla="*/ 1098361 w 1228725"/>
                  <a:gd name="connsiteY5" fmla="*/ 1223965 h 1554354"/>
                  <a:gd name="connsiteX6" fmla="*/ 728662 w 1228725"/>
                  <a:gd name="connsiteY6" fmla="*/ 1554354 h 1554354"/>
                  <a:gd name="connsiteX7" fmla="*/ 130363 w 1228725"/>
                  <a:gd name="connsiteY7" fmla="*/ 1223965 h 1554354"/>
                  <a:gd name="connsiteX8" fmla="*/ 0 w 1228725"/>
                  <a:gd name="connsiteY8" fmla="*/ 739966 h 1554354"/>
                  <a:gd name="connsiteX9" fmla="*/ 0 w 1228725"/>
                  <a:gd name="connsiteY9" fmla="*/ 739964 h 15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725" h="1554354">
                    <a:moveTo>
                      <a:pt x="0" y="739964"/>
                    </a:moveTo>
                    <a:cubicBezTo>
                      <a:pt x="0" y="564542"/>
                      <a:pt x="81250" y="447764"/>
                      <a:pt x="165722" y="309565"/>
                    </a:cubicBezTo>
                    <a:cubicBezTo>
                      <a:pt x="335197" y="154804"/>
                      <a:pt x="528723" y="0"/>
                      <a:pt x="717768" y="1"/>
                    </a:cubicBezTo>
                    <a:cubicBezTo>
                      <a:pt x="906812" y="57151"/>
                      <a:pt x="972400" y="74999"/>
                      <a:pt x="1088837" y="265492"/>
                    </a:cubicBezTo>
                    <a:cubicBezTo>
                      <a:pt x="1173309" y="403691"/>
                      <a:pt x="1228725" y="564544"/>
                      <a:pt x="1228724" y="739966"/>
                    </a:cubicBezTo>
                    <a:cubicBezTo>
                      <a:pt x="1228724" y="915388"/>
                      <a:pt x="1182833" y="1085766"/>
                      <a:pt x="1098361" y="1223965"/>
                    </a:cubicBezTo>
                    <a:cubicBezTo>
                      <a:pt x="981924" y="1414458"/>
                      <a:pt x="917706" y="1554354"/>
                      <a:pt x="728662" y="1554354"/>
                    </a:cubicBezTo>
                    <a:cubicBezTo>
                      <a:pt x="539618" y="1554354"/>
                      <a:pt x="246799" y="1414458"/>
                      <a:pt x="130363" y="1223965"/>
                    </a:cubicBezTo>
                    <a:cubicBezTo>
                      <a:pt x="45891" y="1085766"/>
                      <a:pt x="0" y="915388"/>
                      <a:pt x="0" y="739966"/>
                    </a:cubicBezTo>
                    <a:lnTo>
                      <a:pt x="0" y="739964"/>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600"/>
              </a:p>
            </p:txBody>
          </p:sp>
          <p:sp>
            <p:nvSpPr>
              <p:cNvPr id="14" name="Oval 13"/>
              <p:cNvSpPr/>
              <p:nvPr/>
            </p:nvSpPr>
            <p:spPr>
              <a:xfrm>
                <a:off x="571500" y="114300"/>
                <a:ext cx="1609725" cy="1638300"/>
              </a:xfrm>
              <a:prstGeom prst="ellipse">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600">
                  <a:noFill/>
                </a:endParaRPr>
              </a:p>
            </p:txBody>
          </p:sp>
          <p:sp>
            <p:nvSpPr>
              <p:cNvPr id="15" name="Oval 14"/>
              <p:cNvSpPr/>
              <p:nvPr/>
            </p:nvSpPr>
            <p:spPr>
              <a:xfrm>
                <a:off x="143245" y="81090"/>
                <a:ext cx="1744981" cy="1720452"/>
              </a:xfrm>
              <a:prstGeom prst="ellipse">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600">
                  <a:noFill/>
                </a:endParaRPr>
              </a:p>
            </p:txBody>
          </p:sp>
        </p:grpSp>
        <p:sp>
          <p:nvSpPr>
            <p:cNvPr id="6" name="TextBox 5"/>
            <p:cNvSpPr txBox="1"/>
            <p:nvPr/>
          </p:nvSpPr>
          <p:spPr>
            <a:xfrm>
              <a:off x="1640301" y="3820956"/>
              <a:ext cx="1365922" cy="338554"/>
            </a:xfrm>
            <a:prstGeom prst="rect">
              <a:avLst/>
            </a:prstGeom>
            <a:noFill/>
          </p:spPr>
          <p:txBody>
            <a:bodyPr wrap="square" rtlCol="0">
              <a:spAutoFit/>
            </a:bodyPr>
            <a:lstStyle/>
            <a:p>
              <a:pPr algn="ctr"/>
              <a:r>
                <a:rPr lang="en-US" sz="1600" b="1" dirty="0" smtClean="0"/>
                <a:t>84</a:t>
              </a:r>
              <a:endParaRPr lang="en-US" sz="1600" b="1" dirty="0"/>
            </a:p>
          </p:txBody>
        </p:sp>
        <p:sp>
          <p:nvSpPr>
            <p:cNvPr id="7" name="TextBox 6"/>
            <p:cNvSpPr txBox="1"/>
            <p:nvPr/>
          </p:nvSpPr>
          <p:spPr>
            <a:xfrm>
              <a:off x="1154958" y="3820956"/>
              <a:ext cx="474499" cy="338554"/>
            </a:xfrm>
            <a:prstGeom prst="rect">
              <a:avLst/>
            </a:prstGeom>
            <a:noFill/>
          </p:spPr>
          <p:txBody>
            <a:bodyPr wrap="square" rtlCol="0">
              <a:spAutoFit/>
            </a:bodyPr>
            <a:lstStyle/>
            <a:p>
              <a:pPr algn="ctr"/>
              <a:r>
                <a:rPr lang="en-US" sz="1600" b="1" dirty="0" smtClean="0">
                  <a:solidFill>
                    <a:srgbClr val="FF33CC"/>
                  </a:solidFill>
                </a:rPr>
                <a:t>57</a:t>
              </a:r>
              <a:endParaRPr lang="en-US" sz="1600" b="1" dirty="0">
                <a:solidFill>
                  <a:srgbClr val="FF33CC"/>
                </a:solidFill>
              </a:endParaRPr>
            </a:p>
          </p:txBody>
        </p:sp>
        <p:sp>
          <p:nvSpPr>
            <p:cNvPr id="8" name="TextBox 7"/>
            <p:cNvSpPr txBox="1"/>
            <p:nvPr/>
          </p:nvSpPr>
          <p:spPr>
            <a:xfrm>
              <a:off x="2914600" y="3820956"/>
              <a:ext cx="475411" cy="338554"/>
            </a:xfrm>
            <a:prstGeom prst="rect">
              <a:avLst/>
            </a:prstGeom>
            <a:noFill/>
          </p:spPr>
          <p:txBody>
            <a:bodyPr wrap="square" rtlCol="0">
              <a:spAutoFit/>
            </a:bodyPr>
            <a:lstStyle/>
            <a:p>
              <a:pPr algn="ctr"/>
              <a:r>
                <a:rPr lang="en-US" sz="1600" b="1" dirty="0" smtClean="0">
                  <a:solidFill>
                    <a:srgbClr val="0033CC"/>
                  </a:solidFill>
                </a:rPr>
                <a:t>23</a:t>
              </a:r>
              <a:endParaRPr lang="en-US" sz="1600" b="1" dirty="0">
                <a:solidFill>
                  <a:srgbClr val="0033CC"/>
                </a:solidFill>
              </a:endParaRPr>
            </a:p>
          </p:txBody>
        </p:sp>
        <p:sp>
          <p:nvSpPr>
            <p:cNvPr id="9" name="TextBox 8"/>
            <p:cNvSpPr txBox="1"/>
            <p:nvPr/>
          </p:nvSpPr>
          <p:spPr>
            <a:xfrm>
              <a:off x="229021" y="2311041"/>
              <a:ext cx="1419578" cy="548640"/>
            </a:xfrm>
            <a:prstGeom prst="rect">
              <a:avLst/>
            </a:prstGeom>
            <a:noFill/>
            <a:ln>
              <a:solidFill>
                <a:srgbClr val="FF33CC"/>
              </a:solidFill>
            </a:ln>
          </p:spPr>
          <p:txBody>
            <a:bodyPr wrap="square" rtlCol="0">
              <a:spAutoFit/>
            </a:bodyPr>
            <a:lstStyle/>
            <a:p>
              <a:pPr algn="ctr"/>
              <a:r>
                <a:rPr lang="en-US" sz="1600" b="1" dirty="0" smtClean="0">
                  <a:solidFill>
                    <a:srgbClr val="FF33CC"/>
                  </a:solidFill>
                </a:rPr>
                <a:t>Lung Matrisome</a:t>
              </a:r>
              <a:endParaRPr lang="en-US" sz="1600" b="1" dirty="0">
                <a:solidFill>
                  <a:srgbClr val="FF33CC"/>
                </a:solidFill>
              </a:endParaRPr>
            </a:p>
          </p:txBody>
        </p:sp>
        <p:sp>
          <p:nvSpPr>
            <p:cNvPr id="10" name="TextBox 9"/>
            <p:cNvSpPr txBox="1"/>
            <p:nvPr/>
          </p:nvSpPr>
          <p:spPr>
            <a:xfrm>
              <a:off x="2681351" y="2311041"/>
              <a:ext cx="1417320" cy="548640"/>
            </a:xfrm>
            <a:prstGeom prst="rect">
              <a:avLst/>
            </a:prstGeom>
            <a:solidFill>
              <a:schemeClr val="bg1"/>
            </a:solidFill>
            <a:ln>
              <a:solidFill>
                <a:srgbClr val="0033CC"/>
              </a:solidFill>
            </a:ln>
          </p:spPr>
          <p:txBody>
            <a:bodyPr wrap="square" rtlCol="0">
              <a:spAutoFit/>
            </a:bodyPr>
            <a:lstStyle/>
            <a:p>
              <a:pPr algn="ctr"/>
              <a:r>
                <a:rPr lang="en-US" sz="1600" b="1" dirty="0" smtClean="0">
                  <a:solidFill>
                    <a:srgbClr val="0033CC"/>
                  </a:solidFill>
                </a:rPr>
                <a:t>Colon Matrisome</a:t>
              </a:r>
              <a:endParaRPr lang="en-US" sz="1600" b="1" dirty="0">
                <a:solidFill>
                  <a:srgbClr val="0033CC"/>
                </a:solidFill>
              </a:endParaRPr>
            </a:p>
          </p:txBody>
        </p:sp>
        <p:cxnSp>
          <p:nvCxnSpPr>
            <p:cNvPr id="11" name="Straight Connector 10"/>
            <p:cNvCxnSpPr>
              <a:stCxn id="9" idx="2"/>
              <a:endCxn id="15" idx="1"/>
            </p:cNvCxnSpPr>
            <p:nvPr/>
          </p:nvCxnSpPr>
          <p:spPr>
            <a:xfrm rot="16200000" flipH="1">
              <a:off x="951577" y="2846913"/>
              <a:ext cx="503252" cy="528787"/>
            </a:xfrm>
            <a:prstGeom prst="line">
              <a:avLst/>
            </a:prstGeom>
            <a:ln>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2"/>
              <a:endCxn id="14" idx="7"/>
            </p:cNvCxnSpPr>
            <p:nvPr/>
          </p:nvCxnSpPr>
          <p:spPr>
            <a:xfrm rot="5400000">
              <a:off x="2976979" y="2971287"/>
              <a:ext cx="524638" cy="301427"/>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grpSp>
      <p:grpSp>
        <p:nvGrpSpPr>
          <p:cNvPr id="5" name="Group 29"/>
          <p:cNvGrpSpPr/>
          <p:nvPr/>
        </p:nvGrpSpPr>
        <p:grpSpPr>
          <a:xfrm>
            <a:off x="4039897" y="2007539"/>
            <a:ext cx="5118680" cy="3522112"/>
            <a:chOff x="3502211" y="2212259"/>
            <a:chExt cx="5118680" cy="3522112"/>
          </a:xfrm>
        </p:grpSpPr>
        <p:graphicFrame>
          <p:nvGraphicFramePr>
            <p:cNvPr id="17" name="Chart 16"/>
            <p:cNvGraphicFramePr>
              <a:graphicFrameLocks noChangeAspect="1"/>
            </p:cNvGraphicFramePr>
            <p:nvPr/>
          </p:nvGraphicFramePr>
          <p:xfrm>
            <a:off x="4102102" y="2212259"/>
            <a:ext cx="4518789" cy="2721194"/>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Group 56"/>
            <p:cNvGrpSpPr/>
            <p:nvPr/>
          </p:nvGrpSpPr>
          <p:grpSpPr>
            <a:xfrm>
              <a:off x="3502211" y="5094937"/>
              <a:ext cx="4005845" cy="639434"/>
              <a:chOff x="2549446" y="5689847"/>
              <a:chExt cx="3404535" cy="543449"/>
            </a:xfrm>
          </p:grpSpPr>
          <p:sp>
            <p:nvSpPr>
              <p:cNvPr id="19" name="TextBox 18"/>
              <p:cNvSpPr txBox="1"/>
              <p:nvPr/>
            </p:nvSpPr>
            <p:spPr>
              <a:xfrm rot="18900000">
                <a:off x="2549446" y="5840931"/>
                <a:ext cx="1521425" cy="392365"/>
              </a:xfrm>
              <a:prstGeom prst="rect">
                <a:avLst/>
              </a:prstGeom>
              <a:noFill/>
            </p:spPr>
            <p:txBody>
              <a:bodyPr wrap="square" rtlCol="0">
                <a:spAutoFit/>
              </a:bodyPr>
              <a:lstStyle/>
              <a:p>
                <a:pPr algn="r"/>
                <a:r>
                  <a:rPr lang="en-US" sz="1200" dirty="0" smtClean="0"/>
                  <a:t>ECM </a:t>
                </a:r>
              </a:p>
              <a:p>
                <a:pPr algn="r"/>
                <a:r>
                  <a:rPr lang="en-US" sz="1200" dirty="0" err="1" smtClean="0"/>
                  <a:t>Glycoproteins</a:t>
                </a:r>
                <a:endParaRPr lang="en-US" sz="1200" dirty="0"/>
              </a:p>
            </p:txBody>
          </p:sp>
          <p:sp>
            <p:nvSpPr>
              <p:cNvPr id="20" name="TextBox 19"/>
              <p:cNvSpPr txBox="1"/>
              <p:nvPr/>
            </p:nvSpPr>
            <p:spPr>
              <a:xfrm rot="18900000">
                <a:off x="2947622" y="5890371"/>
                <a:ext cx="1521425" cy="235419"/>
              </a:xfrm>
              <a:prstGeom prst="rect">
                <a:avLst/>
              </a:prstGeom>
              <a:noFill/>
            </p:spPr>
            <p:txBody>
              <a:bodyPr wrap="square" rtlCol="0">
                <a:spAutoFit/>
              </a:bodyPr>
              <a:lstStyle/>
              <a:p>
                <a:pPr algn="r"/>
                <a:r>
                  <a:rPr lang="en-US" sz="1200" dirty="0" smtClean="0"/>
                  <a:t>Collagens</a:t>
                </a:r>
                <a:endParaRPr lang="en-US" sz="1200" dirty="0"/>
              </a:p>
            </p:txBody>
          </p:sp>
          <p:sp>
            <p:nvSpPr>
              <p:cNvPr id="21" name="TextBox 20"/>
              <p:cNvSpPr txBox="1"/>
              <p:nvPr/>
            </p:nvSpPr>
            <p:spPr>
              <a:xfrm rot="18900000">
                <a:off x="3293204" y="5890371"/>
                <a:ext cx="1521425" cy="235419"/>
              </a:xfrm>
              <a:prstGeom prst="rect">
                <a:avLst/>
              </a:prstGeom>
              <a:noFill/>
            </p:spPr>
            <p:txBody>
              <a:bodyPr wrap="square" rtlCol="0">
                <a:spAutoFit/>
              </a:bodyPr>
              <a:lstStyle/>
              <a:p>
                <a:pPr algn="r"/>
                <a:r>
                  <a:rPr lang="en-US" sz="1200" dirty="0" err="1" smtClean="0"/>
                  <a:t>Proteoglycans</a:t>
                </a:r>
                <a:endParaRPr lang="en-US" sz="1200" dirty="0"/>
              </a:p>
            </p:txBody>
          </p:sp>
          <p:sp>
            <p:nvSpPr>
              <p:cNvPr id="22" name="TextBox 21"/>
              <p:cNvSpPr txBox="1"/>
              <p:nvPr/>
            </p:nvSpPr>
            <p:spPr>
              <a:xfrm rot="18900000">
                <a:off x="4121614" y="5689847"/>
                <a:ext cx="999594" cy="392365"/>
              </a:xfrm>
              <a:prstGeom prst="rect">
                <a:avLst/>
              </a:prstGeom>
              <a:noFill/>
            </p:spPr>
            <p:txBody>
              <a:bodyPr wrap="square" rtlCol="0">
                <a:spAutoFit/>
              </a:bodyPr>
              <a:lstStyle/>
              <a:p>
                <a:pPr algn="r"/>
                <a:r>
                  <a:rPr lang="en-US" sz="1200" dirty="0" smtClean="0"/>
                  <a:t>ECM-related Proteins</a:t>
                </a:r>
                <a:endParaRPr lang="en-US" sz="1200" dirty="0"/>
              </a:p>
            </p:txBody>
          </p:sp>
          <p:sp>
            <p:nvSpPr>
              <p:cNvPr id="23" name="TextBox 22"/>
              <p:cNvSpPr txBox="1"/>
              <p:nvPr/>
            </p:nvSpPr>
            <p:spPr>
              <a:xfrm rot="18900000">
                <a:off x="4065353" y="5900846"/>
                <a:ext cx="1521425" cy="235419"/>
              </a:xfrm>
              <a:prstGeom prst="rect">
                <a:avLst/>
              </a:prstGeom>
              <a:noFill/>
            </p:spPr>
            <p:txBody>
              <a:bodyPr wrap="square" rtlCol="0">
                <a:spAutoFit/>
              </a:bodyPr>
              <a:lstStyle/>
              <a:p>
                <a:pPr algn="r"/>
                <a:r>
                  <a:rPr lang="en-US" sz="1200" dirty="0" smtClean="0"/>
                  <a:t>Regulators</a:t>
                </a:r>
                <a:endParaRPr lang="en-US" sz="1200" dirty="0"/>
              </a:p>
            </p:txBody>
          </p:sp>
          <p:sp>
            <p:nvSpPr>
              <p:cNvPr id="24" name="TextBox 23"/>
              <p:cNvSpPr txBox="1"/>
              <p:nvPr/>
            </p:nvSpPr>
            <p:spPr>
              <a:xfrm rot="18900000">
                <a:off x="4432556" y="5900846"/>
                <a:ext cx="1521425" cy="235419"/>
              </a:xfrm>
              <a:prstGeom prst="rect">
                <a:avLst/>
              </a:prstGeom>
              <a:noFill/>
            </p:spPr>
            <p:txBody>
              <a:bodyPr wrap="square" rtlCol="0">
                <a:spAutoFit/>
              </a:bodyPr>
              <a:lstStyle/>
              <a:p>
                <a:pPr algn="r"/>
                <a:r>
                  <a:rPr lang="en-US" sz="1200" dirty="0" smtClean="0"/>
                  <a:t>Secreted Factors</a:t>
                </a:r>
                <a:endParaRPr lang="en-US" sz="1200" dirty="0"/>
              </a:p>
            </p:txBody>
          </p:sp>
        </p:grpSp>
      </p:grpSp>
      <p:sp>
        <p:nvSpPr>
          <p:cNvPr id="25" name="TextBox 24"/>
          <p:cNvSpPr txBox="1"/>
          <p:nvPr/>
        </p:nvSpPr>
        <p:spPr>
          <a:xfrm>
            <a:off x="0" y="4644579"/>
            <a:ext cx="2049518" cy="1077218"/>
          </a:xfrm>
          <a:prstGeom prst="rect">
            <a:avLst/>
          </a:prstGeom>
          <a:noFill/>
        </p:spPr>
        <p:txBody>
          <a:bodyPr wrap="square" rtlCol="0">
            <a:spAutoFit/>
          </a:bodyPr>
          <a:lstStyle/>
          <a:p>
            <a:r>
              <a:rPr lang="en-US" sz="1600" dirty="0" smtClean="0"/>
              <a:t>Thrombospondin-1</a:t>
            </a:r>
          </a:p>
          <a:p>
            <a:r>
              <a:rPr lang="en-US" sz="1600" dirty="0" err="1" smtClean="0"/>
              <a:t>Nephronectin</a:t>
            </a:r>
            <a:endParaRPr lang="en-US" sz="1600" dirty="0" smtClean="0"/>
          </a:p>
          <a:p>
            <a:r>
              <a:rPr lang="en-US" sz="1600" dirty="0" smtClean="0"/>
              <a:t>Surfactant Protein A</a:t>
            </a:r>
          </a:p>
          <a:p>
            <a:r>
              <a:rPr lang="en-US" sz="1600" dirty="0" smtClean="0"/>
              <a:t>Surfactant Protein D</a:t>
            </a:r>
            <a:endParaRPr lang="en-US" sz="1600" dirty="0"/>
          </a:p>
        </p:txBody>
      </p:sp>
      <p:sp>
        <p:nvSpPr>
          <p:cNvPr id="26" name="TextBox 25"/>
          <p:cNvSpPr txBox="1"/>
          <p:nvPr/>
        </p:nvSpPr>
        <p:spPr>
          <a:xfrm>
            <a:off x="2627662" y="4655085"/>
            <a:ext cx="2012126" cy="1077218"/>
          </a:xfrm>
          <a:prstGeom prst="rect">
            <a:avLst/>
          </a:prstGeom>
          <a:noFill/>
        </p:spPr>
        <p:txBody>
          <a:bodyPr wrap="square" rtlCol="0">
            <a:spAutoFit/>
          </a:bodyPr>
          <a:lstStyle/>
          <a:p>
            <a:r>
              <a:rPr lang="en-US" sz="1600" dirty="0" smtClean="0"/>
              <a:t>Thrombospondin-3 Thrombospondin-4</a:t>
            </a:r>
          </a:p>
          <a:p>
            <a:r>
              <a:rPr lang="en-US" sz="1600" dirty="0" smtClean="0"/>
              <a:t>Mucin-2</a:t>
            </a:r>
          </a:p>
          <a:p>
            <a:r>
              <a:rPr lang="en-US" sz="1600" dirty="0" smtClean="0"/>
              <a:t>Galectin-4</a:t>
            </a:r>
            <a:endParaRPr lang="en-US" sz="1600" dirty="0"/>
          </a:p>
        </p:txBody>
      </p:sp>
    </p:spTree>
    <p:extLst>
      <p:ext uri="{BB962C8B-B14F-4D97-AF65-F5344CB8AC3E}">
        <p14:creationId xmlns:p14="http://schemas.microsoft.com/office/powerpoint/2010/main" xmlns="" val="1738751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The Extracellular Matrix </a:t>
            </a:r>
            <a:r>
              <a:rPr lang="en-US" dirty="0" smtClean="0"/>
              <a:t>Proteome</a:t>
            </a:r>
            <a:endParaRPr lang="en-US" dirty="0"/>
          </a:p>
        </p:txBody>
      </p:sp>
      <p:sp>
        <p:nvSpPr>
          <p:cNvPr id="3" name="Content Placeholder 2"/>
          <p:cNvSpPr>
            <a:spLocks noGrp="1"/>
          </p:cNvSpPr>
          <p:nvPr>
            <p:ph idx="4294967295"/>
          </p:nvPr>
        </p:nvSpPr>
        <p:spPr>
          <a:xfrm>
            <a:off x="38100" y="1447800"/>
            <a:ext cx="8686800" cy="4525963"/>
          </a:xfrm>
        </p:spPr>
        <p:txBody>
          <a:bodyPr>
            <a:normAutofit/>
          </a:bodyPr>
          <a:lstStyle/>
          <a:p>
            <a:r>
              <a:rPr lang="en-US" sz="2400" dirty="0" smtClean="0"/>
              <a:t>The </a:t>
            </a:r>
            <a:r>
              <a:rPr lang="en-US" sz="2400" dirty="0"/>
              <a:t>ECM of any </a:t>
            </a:r>
            <a:r>
              <a:rPr lang="en-US" sz="2400" dirty="0" smtClean="0"/>
              <a:t>given tissue </a:t>
            </a:r>
            <a:r>
              <a:rPr lang="en-US" sz="2400" dirty="0"/>
              <a:t>comprises over </a:t>
            </a:r>
            <a:r>
              <a:rPr lang="en-US" sz="2400" dirty="0" smtClean="0"/>
              <a:t>150 </a:t>
            </a:r>
            <a:r>
              <a:rPr lang="en-US" sz="2400" dirty="0"/>
              <a:t>proteins </a:t>
            </a:r>
            <a:endParaRPr lang="en-US" sz="2400" dirty="0" smtClean="0"/>
          </a:p>
          <a:p>
            <a:pPr marL="0" indent="0">
              <a:buNone/>
            </a:pPr>
            <a:endParaRPr lang="en-US" sz="2400" dirty="0" smtClean="0"/>
          </a:p>
          <a:p>
            <a:r>
              <a:rPr lang="en-US" sz="2400" dirty="0" smtClean="0"/>
              <a:t>Reproducible </a:t>
            </a:r>
            <a:r>
              <a:rPr lang="en-US" sz="2400" dirty="0"/>
              <a:t>and characteristic differences between </a:t>
            </a:r>
            <a:r>
              <a:rPr lang="en-US" sz="2400" dirty="0" smtClean="0"/>
              <a:t>tissues: definition of an “</a:t>
            </a:r>
            <a:r>
              <a:rPr lang="en-US" sz="2400" b="1" dirty="0" smtClean="0"/>
              <a:t>ECM Signature</a:t>
            </a:r>
            <a:r>
              <a:rPr lang="en-US" sz="2400" dirty="0" smtClean="0"/>
              <a:t>” for each tissue.</a:t>
            </a:r>
          </a:p>
          <a:p>
            <a:endParaRPr lang="en-US" sz="2400" dirty="0" smtClean="0"/>
          </a:p>
          <a:p>
            <a:pPr marL="0" indent="0">
              <a:buNone/>
            </a:pPr>
            <a:endParaRPr lang="en-US" sz="2400" dirty="0"/>
          </a:p>
          <a:p>
            <a:pPr marL="0" indent="0" algn="ctr">
              <a:buNone/>
            </a:pPr>
            <a:r>
              <a:rPr lang="en-US" sz="2400" dirty="0" smtClean="0">
                <a:solidFill>
                  <a:srgbClr val="FF0000"/>
                </a:solidFill>
              </a:rPr>
              <a:t>Apply our proteomic approach to understand tumor biology:</a:t>
            </a:r>
          </a:p>
          <a:p>
            <a:pPr marL="914400" lvl="1" indent="-457200">
              <a:buClr>
                <a:srgbClr val="FF0000"/>
              </a:buClr>
              <a:buFont typeface="Arial" pitchFamily="34" charset="0"/>
              <a:buChar char="►"/>
            </a:pPr>
            <a:r>
              <a:rPr lang="en-US" sz="2200" dirty="0" smtClean="0"/>
              <a:t>Which players of the tumor microenvironment secrete the tumor extracellular matrix?</a:t>
            </a:r>
          </a:p>
          <a:p>
            <a:pPr marL="914400" lvl="1" indent="-457200">
              <a:buClr>
                <a:srgbClr val="FF0000"/>
              </a:buClr>
              <a:buFont typeface="Arial" pitchFamily="34" charset="0"/>
              <a:buChar char="►"/>
            </a:pPr>
            <a:r>
              <a:rPr lang="en-US" sz="2200" dirty="0" smtClean="0"/>
              <a:t>Can we use a set of extracellular matrix proteins as prognostic and diagnostic markers?</a:t>
            </a:r>
          </a:p>
          <a:p>
            <a:endParaRPr lang="fr-FR" sz="2400" dirty="0"/>
          </a:p>
        </p:txBody>
      </p:sp>
      <p:sp>
        <p:nvSpPr>
          <p:cNvPr id="6" name="Text Box 163"/>
          <p:cNvSpPr txBox="1">
            <a:spLocks noChangeArrowheads="1"/>
          </p:cNvSpPr>
          <p:nvPr/>
        </p:nvSpPr>
        <p:spPr bwMode="auto">
          <a:xfrm>
            <a:off x="5804624" y="6550223"/>
            <a:ext cx="3339376" cy="307777"/>
          </a:xfrm>
          <a:prstGeom prst="rect">
            <a:avLst/>
          </a:prstGeom>
          <a:noFill/>
          <a:ln w="19050">
            <a:noFill/>
            <a:miter lim="800000"/>
            <a:headEnd/>
            <a:tailEnd/>
          </a:ln>
        </p:spPr>
        <p:txBody>
          <a:bodyPr wrap="none">
            <a:spAutoFit/>
          </a:bodyPr>
          <a:lstStyle/>
          <a:p>
            <a:pPr algn="r"/>
            <a:r>
              <a:rPr lang="en-US" sz="1400" i="1" dirty="0" smtClean="0">
                <a:latin typeface="Arial" pitchFamily="34" charset="0"/>
                <a:cs typeface="Arial" pitchFamily="34" charset="0"/>
              </a:rPr>
              <a:t>Naba et al., 2012, Mol. Cell. </a:t>
            </a:r>
            <a:r>
              <a:rPr lang="en-US" sz="1400" i="1" dirty="0">
                <a:latin typeface="Arial" pitchFamily="34" charset="0"/>
                <a:cs typeface="Arial" pitchFamily="34" charset="0"/>
              </a:rPr>
              <a:t>Proteomics</a:t>
            </a:r>
          </a:p>
        </p:txBody>
      </p:sp>
    </p:spTree>
    <p:extLst>
      <p:ext uri="{BB962C8B-B14F-4D97-AF65-F5344CB8AC3E}">
        <p14:creationId xmlns:p14="http://schemas.microsoft.com/office/powerpoint/2010/main" xmlns="" val="755348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6436"/>
          </a:xfrm>
        </p:spPr>
        <p:txBody>
          <a:bodyPr>
            <a:normAutofit fontScale="90000"/>
          </a:bodyPr>
          <a:lstStyle/>
          <a:p>
            <a:r>
              <a:rPr lang="en-US" dirty="0" smtClean="0"/>
              <a:t>Model systems: </a:t>
            </a:r>
            <a:r>
              <a:rPr lang="en-US" dirty="0" err="1" smtClean="0"/>
              <a:t>xenografts</a:t>
            </a:r>
            <a:r>
              <a:rPr lang="en-US" dirty="0" smtClean="0"/>
              <a:t> of human tumor cells in mouse</a:t>
            </a:r>
            <a:endParaRPr lang="en-US" dirty="0"/>
          </a:p>
        </p:txBody>
      </p:sp>
      <p:sp>
        <p:nvSpPr>
          <p:cNvPr id="16" name="TextBox 9"/>
          <p:cNvSpPr txBox="1">
            <a:spLocks noChangeArrowheads="1"/>
          </p:cNvSpPr>
          <p:nvPr/>
        </p:nvSpPr>
        <p:spPr bwMode="auto">
          <a:xfrm>
            <a:off x="5464502" y="1076436"/>
            <a:ext cx="3383280" cy="1532334"/>
          </a:xfrm>
          <a:prstGeom prst="roundRect">
            <a:avLst/>
          </a:prstGeom>
          <a:noFill/>
          <a:ln w="9525">
            <a:solidFill>
              <a:schemeClr val="tx1">
                <a:lumMod val="95000"/>
                <a:lumOff val="5000"/>
              </a:schemeClr>
            </a:solidFill>
            <a:miter lim="800000"/>
            <a:headEnd/>
            <a:tailEnd/>
          </a:ln>
        </p:spPr>
        <p:txBody>
          <a:bodyPr wrap="square">
            <a:spAutoFit/>
          </a:bodyPr>
          <a:lstStyle/>
          <a:p>
            <a:pPr algn="ctr"/>
            <a:r>
              <a:rPr lang="en-US" sz="1700" dirty="0" smtClean="0">
                <a:latin typeface="Calibri" pitchFamily="34" charset="0"/>
              </a:rPr>
              <a:t>Subcutaneous Injection:</a:t>
            </a:r>
          </a:p>
          <a:p>
            <a:r>
              <a:rPr lang="en-US" sz="1700" dirty="0" smtClean="0">
                <a:latin typeface="Calibri" pitchFamily="34" charset="0"/>
              </a:rPr>
              <a:t> 	- A375: </a:t>
            </a:r>
            <a:r>
              <a:rPr lang="en-US" sz="1700" i="1" dirty="0" smtClean="0">
                <a:latin typeface="Calibri" pitchFamily="34" charset="0"/>
              </a:rPr>
              <a:t>non-metastatic</a:t>
            </a:r>
          </a:p>
          <a:p>
            <a:r>
              <a:rPr lang="en-US" sz="1700" dirty="0" smtClean="0">
                <a:latin typeface="Calibri" pitchFamily="34" charset="0"/>
              </a:rPr>
              <a:t>	- MA2: </a:t>
            </a:r>
            <a:r>
              <a:rPr lang="en-US" sz="1700" i="1" dirty="0" smtClean="0">
                <a:latin typeface="Calibri" pitchFamily="34" charset="0"/>
              </a:rPr>
              <a:t>metastatic</a:t>
            </a:r>
          </a:p>
          <a:p>
            <a:pPr algn="ctr"/>
            <a:r>
              <a:rPr lang="en-US" sz="1700" b="1" u="sng" dirty="0" smtClean="0">
                <a:solidFill>
                  <a:srgbClr val="FF0000"/>
                </a:solidFill>
                <a:latin typeface="Calibri" pitchFamily="34" charset="0"/>
              </a:rPr>
              <a:t>Human</a:t>
            </a:r>
            <a:r>
              <a:rPr lang="en-US" sz="1700" b="1" dirty="0" smtClean="0">
                <a:solidFill>
                  <a:srgbClr val="FF0000"/>
                </a:solidFill>
                <a:latin typeface="Calibri" pitchFamily="34" charset="0"/>
              </a:rPr>
              <a:t> </a:t>
            </a:r>
            <a:r>
              <a:rPr lang="en-US" sz="1700" dirty="0">
                <a:latin typeface="Calibri" pitchFamily="34" charset="0"/>
              </a:rPr>
              <a:t>Melanoma </a:t>
            </a:r>
            <a:r>
              <a:rPr lang="en-US" sz="1700" dirty="0" smtClean="0">
                <a:latin typeface="Calibri" pitchFamily="34" charset="0"/>
              </a:rPr>
              <a:t>Cells</a:t>
            </a:r>
          </a:p>
          <a:p>
            <a:pPr algn="ctr"/>
            <a:r>
              <a:rPr lang="en-US" sz="1600" dirty="0" smtClean="0">
                <a:latin typeface="Arial Rounded MT Bold" pitchFamily="34" charset="0"/>
              </a:rPr>
              <a:t>(5.10</a:t>
            </a:r>
            <a:r>
              <a:rPr lang="en-US" sz="1600" baseline="30000" dirty="0" smtClean="0">
                <a:latin typeface="Arial Rounded MT Bold" pitchFamily="34" charset="0"/>
              </a:rPr>
              <a:t>5</a:t>
            </a:r>
            <a:r>
              <a:rPr lang="en-US" sz="1600" dirty="0" smtClean="0">
                <a:latin typeface="Arial Rounded MT Bold" pitchFamily="34" charset="0"/>
              </a:rPr>
              <a:t> cells</a:t>
            </a:r>
            <a:r>
              <a:rPr lang="en-US" sz="1600" dirty="0" smtClean="0">
                <a:latin typeface="Arial Rounded MT Bold" pitchFamily="34" charset="0"/>
              </a:rPr>
              <a:t>)</a:t>
            </a:r>
            <a:endParaRPr lang="en-US" sz="1600" dirty="0" smtClean="0">
              <a:latin typeface="Arial Rounded MT Bold" pitchFamily="34" charset="0"/>
            </a:endParaRPr>
          </a:p>
        </p:txBody>
      </p:sp>
      <p:grpSp>
        <p:nvGrpSpPr>
          <p:cNvPr id="3" name="Group 26"/>
          <p:cNvGrpSpPr/>
          <p:nvPr/>
        </p:nvGrpSpPr>
        <p:grpSpPr>
          <a:xfrm>
            <a:off x="2911351" y="1318413"/>
            <a:ext cx="2971800" cy="1802952"/>
            <a:chOff x="2568451" y="1839113"/>
            <a:chExt cx="2971800" cy="1802952"/>
          </a:xfrm>
        </p:grpSpPr>
        <p:grpSp>
          <p:nvGrpSpPr>
            <p:cNvPr id="4" name="Group 1"/>
            <p:cNvGrpSpPr>
              <a:grpSpLocks/>
            </p:cNvGrpSpPr>
            <p:nvPr/>
          </p:nvGrpSpPr>
          <p:grpSpPr bwMode="auto">
            <a:xfrm>
              <a:off x="3174874" y="1839113"/>
              <a:ext cx="1793874" cy="877888"/>
              <a:chOff x="4063362" y="4030595"/>
              <a:chExt cx="3031452" cy="1669353"/>
            </a:xfrm>
          </p:grpSpPr>
          <p:sp>
            <p:nvSpPr>
              <p:cNvPr id="19" name="Freeform 18"/>
              <p:cNvSpPr/>
              <p:nvPr/>
            </p:nvSpPr>
            <p:spPr>
              <a:xfrm rot="20249085">
                <a:off x="4514055" y="4359636"/>
                <a:ext cx="496301" cy="833166"/>
              </a:xfrm>
              <a:custGeom>
                <a:avLst/>
                <a:gdLst>
                  <a:gd name="connsiteX0" fmla="*/ 91857 w 363255"/>
                  <a:gd name="connsiteY0" fmla="*/ 588723 h 594986"/>
                  <a:gd name="connsiteX1" fmla="*/ 354904 w 363255"/>
                  <a:gd name="connsiteY1" fmla="*/ 112734 h 594986"/>
                  <a:gd name="connsiteX2" fmla="*/ 41753 w 363255"/>
                  <a:gd name="connsiteY2" fmla="*/ 75156 h 594986"/>
                  <a:gd name="connsiteX3" fmla="*/ 91857 w 363255"/>
                  <a:gd name="connsiteY3" fmla="*/ 588723 h 594986"/>
                </a:gdLst>
                <a:ahLst/>
                <a:cxnLst>
                  <a:cxn ang="0">
                    <a:pos x="connsiteX0" y="connsiteY0"/>
                  </a:cxn>
                  <a:cxn ang="0">
                    <a:pos x="connsiteX1" y="connsiteY1"/>
                  </a:cxn>
                  <a:cxn ang="0">
                    <a:pos x="connsiteX2" y="connsiteY2"/>
                  </a:cxn>
                  <a:cxn ang="0">
                    <a:pos x="connsiteX3" y="connsiteY3"/>
                  </a:cxn>
                </a:cxnLst>
                <a:rect l="l" t="t" r="r" b="b"/>
                <a:pathLst>
                  <a:path w="363255" h="594986">
                    <a:moveTo>
                      <a:pt x="91857" y="588723"/>
                    </a:moveTo>
                    <a:cubicBezTo>
                      <a:pt x="144049" y="594986"/>
                      <a:pt x="363255" y="198329"/>
                      <a:pt x="354904" y="112734"/>
                    </a:cubicBezTo>
                    <a:cubicBezTo>
                      <a:pt x="346553" y="27140"/>
                      <a:pt x="83506" y="0"/>
                      <a:pt x="41753" y="75156"/>
                    </a:cubicBezTo>
                    <a:cubicBezTo>
                      <a:pt x="0" y="150312"/>
                      <a:pt x="39665" y="582460"/>
                      <a:pt x="91857" y="588723"/>
                    </a:cubicBezTo>
                    <a:close/>
                  </a:path>
                </a:pathLst>
              </a:cu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0" name="Freeform 6"/>
              <p:cNvSpPr/>
              <p:nvPr/>
            </p:nvSpPr>
            <p:spPr>
              <a:xfrm>
                <a:off x="4063362" y="4395861"/>
                <a:ext cx="2773913" cy="1304087"/>
              </a:xfrm>
              <a:custGeom>
                <a:avLst/>
                <a:gdLst>
                  <a:gd name="connsiteX0" fmla="*/ 131523 w 3039649"/>
                  <a:gd name="connsiteY0" fmla="*/ 1567841 h 1814186"/>
                  <a:gd name="connsiteX1" fmla="*/ 1584542 w 3039649"/>
                  <a:gd name="connsiteY1" fmla="*/ 240083 h 1814186"/>
                  <a:gd name="connsiteX2" fmla="*/ 2210843 w 3039649"/>
                  <a:gd name="connsiteY2" fmla="*/ 189978 h 1814186"/>
                  <a:gd name="connsiteX3" fmla="*/ 3012509 w 3039649"/>
                  <a:gd name="connsiteY3" fmla="*/ 1379951 h 1814186"/>
                  <a:gd name="connsiteX4" fmla="*/ 2373682 w 3039649"/>
                  <a:gd name="connsiteY4" fmla="*/ 1718154 h 1814186"/>
                  <a:gd name="connsiteX5" fmla="*/ 131523 w 3039649"/>
                  <a:gd name="connsiteY5" fmla="*/ 1567841 h 18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649" h="1814186">
                    <a:moveTo>
                      <a:pt x="131523" y="1567841"/>
                    </a:moveTo>
                    <a:cubicBezTo>
                      <a:pt x="0" y="1321496"/>
                      <a:pt x="1237989" y="469727"/>
                      <a:pt x="1584542" y="240083"/>
                    </a:cubicBezTo>
                    <a:cubicBezTo>
                      <a:pt x="1931095" y="10439"/>
                      <a:pt x="1972849" y="0"/>
                      <a:pt x="2210843" y="189978"/>
                    </a:cubicBezTo>
                    <a:cubicBezTo>
                      <a:pt x="2448837" y="379956"/>
                      <a:pt x="2985369" y="1125255"/>
                      <a:pt x="3012509" y="1379951"/>
                    </a:cubicBezTo>
                    <a:cubicBezTo>
                      <a:pt x="3039649" y="1634647"/>
                      <a:pt x="2851759" y="1686839"/>
                      <a:pt x="2373682" y="1718154"/>
                    </a:cubicBezTo>
                    <a:cubicBezTo>
                      <a:pt x="1895605" y="1749469"/>
                      <a:pt x="263046" y="1814186"/>
                      <a:pt x="131523" y="1567841"/>
                    </a:cubicBezTo>
                    <a:close/>
                  </a:path>
                </a:pathLst>
              </a:cu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1" name="Oval 20"/>
              <p:cNvSpPr/>
              <p:nvPr/>
            </p:nvSpPr>
            <p:spPr>
              <a:xfrm>
                <a:off x="4656239" y="5189783"/>
                <a:ext cx="120721" cy="138861"/>
              </a:xfrm>
              <a:prstGeom prst="ellipse">
                <a:avLst/>
              </a:prstGeom>
              <a:solidFill>
                <a:srgbClr val="00206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2" name="Freeform 21"/>
              <p:cNvSpPr/>
              <p:nvPr/>
            </p:nvSpPr>
            <p:spPr>
              <a:xfrm>
                <a:off x="6322196" y="4030595"/>
                <a:ext cx="772618" cy="1455022"/>
              </a:xfrm>
              <a:custGeom>
                <a:avLst/>
                <a:gdLst>
                  <a:gd name="connsiteX0" fmla="*/ 369518 w 590811"/>
                  <a:gd name="connsiteY0" fmla="*/ 1453019 h 1453019"/>
                  <a:gd name="connsiteX1" fmla="*/ 557408 w 590811"/>
                  <a:gd name="connsiteY1" fmla="*/ 1064713 h 1453019"/>
                  <a:gd name="connsiteX2" fmla="*/ 169101 w 590811"/>
                  <a:gd name="connsiteY2" fmla="*/ 576197 h 1453019"/>
                  <a:gd name="connsiteX3" fmla="*/ 56367 w 590811"/>
                  <a:gd name="connsiteY3" fmla="*/ 400833 h 1453019"/>
                  <a:gd name="connsiteX4" fmla="*/ 507304 w 590811"/>
                  <a:gd name="connsiteY4" fmla="*/ 0 h 1453019"/>
                  <a:gd name="connsiteX0" fmla="*/ 349685 w 570978"/>
                  <a:gd name="connsiteY0" fmla="*/ 1453019 h 1453019"/>
                  <a:gd name="connsiteX1" fmla="*/ 537575 w 570978"/>
                  <a:gd name="connsiteY1" fmla="*/ 1064713 h 1453019"/>
                  <a:gd name="connsiteX2" fmla="*/ 149268 w 570978"/>
                  <a:gd name="connsiteY2" fmla="*/ 576197 h 1453019"/>
                  <a:gd name="connsiteX3" fmla="*/ 56367 w 570978"/>
                  <a:gd name="connsiteY3" fmla="*/ 304800 h 1453019"/>
                  <a:gd name="connsiteX4" fmla="*/ 487471 w 570978"/>
                  <a:gd name="connsiteY4" fmla="*/ 0 h 145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78" h="1453019">
                    <a:moveTo>
                      <a:pt x="349685" y="1453019"/>
                    </a:moveTo>
                    <a:cubicBezTo>
                      <a:pt x="460331" y="1331934"/>
                      <a:pt x="570978" y="1210850"/>
                      <a:pt x="537575" y="1064713"/>
                    </a:cubicBezTo>
                    <a:cubicBezTo>
                      <a:pt x="504172" y="918576"/>
                      <a:pt x="229469" y="702849"/>
                      <a:pt x="149268" y="576197"/>
                    </a:cubicBezTo>
                    <a:cubicBezTo>
                      <a:pt x="69067" y="449545"/>
                      <a:pt x="0" y="400833"/>
                      <a:pt x="56367" y="304800"/>
                    </a:cubicBezTo>
                    <a:cubicBezTo>
                      <a:pt x="112734" y="208767"/>
                      <a:pt x="290186" y="152400"/>
                      <a:pt x="487471" y="0"/>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600"/>
              </a:p>
            </p:txBody>
          </p:sp>
          <p:sp>
            <p:nvSpPr>
              <p:cNvPr id="23" name="Freeform 22"/>
              <p:cNvSpPr/>
              <p:nvPr/>
            </p:nvSpPr>
            <p:spPr>
              <a:xfrm>
                <a:off x="4693797" y="4341524"/>
                <a:ext cx="496299" cy="833166"/>
              </a:xfrm>
              <a:custGeom>
                <a:avLst/>
                <a:gdLst>
                  <a:gd name="connsiteX0" fmla="*/ 91857 w 363255"/>
                  <a:gd name="connsiteY0" fmla="*/ 588723 h 594986"/>
                  <a:gd name="connsiteX1" fmla="*/ 354904 w 363255"/>
                  <a:gd name="connsiteY1" fmla="*/ 112734 h 594986"/>
                  <a:gd name="connsiteX2" fmla="*/ 41753 w 363255"/>
                  <a:gd name="connsiteY2" fmla="*/ 75156 h 594986"/>
                  <a:gd name="connsiteX3" fmla="*/ 91857 w 363255"/>
                  <a:gd name="connsiteY3" fmla="*/ 588723 h 594986"/>
                </a:gdLst>
                <a:ahLst/>
                <a:cxnLst>
                  <a:cxn ang="0">
                    <a:pos x="connsiteX0" y="connsiteY0"/>
                  </a:cxn>
                  <a:cxn ang="0">
                    <a:pos x="connsiteX1" y="connsiteY1"/>
                  </a:cxn>
                  <a:cxn ang="0">
                    <a:pos x="connsiteX2" y="connsiteY2"/>
                  </a:cxn>
                  <a:cxn ang="0">
                    <a:pos x="connsiteX3" y="connsiteY3"/>
                  </a:cxn>
                </a:cxnLst>
                <a:rect l="l" t="t" r="r" b="b"/>
                <a:pathLst>
                  <a:path w="363255" h="594986">
                    <a:moveTo>
                      <a:pt x="91857" y="588723"/>
                    </a:moveTo>
                    <a:cubicBezTo>
                      <a:pt x="144049" y="594986"/>
                      <a:pt x="363255" y="198329"/>
                      <a:pt x="354904" y="112734"/>
                    </a:cubicBezTo>
                    <a:cubicBezTo>
                      <a:pt x="346553" y="27140"/>
                      <a:pt x="83506" y="0"/>
                      <a:pt x="41753" y="75156"/>
                    </a:cubicBezTo>
                    <a:cubicBezTo>
                      <a:pt x="0" y="150312"/>
                      <a:pt x="39665" y="582460"/>
                      <a:pt x="91857" y="588723"/>
                    </a:cubicBezTo>
                    <a:close/>
                  </a:path>
                </a:pathLst>
              </a:cu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p>
            </p:txBody>
          </p:sp>
        </p:grpSp>
        <p:sp>
          <p:nvSpPr>
            <p:cNvPr id="15" name="TextBox 7"/>
            <p:cNvSpPr txBox="1">
              <a:spLocks noChangeArrowheads="1"/>
            </p:cNvSpPr>
            <p:nvPr/>
          </p:nvSpPr>
          <p:spPr bwMode="auto">
            <a:xfrm>
              <a:off x="2568451" y="2718735"/>
              <a:ext cx="2971800" cy="923330"/>
            </a:xfrm>
            <a:prstGeom prst="rect">
              <a:avLst/>
            </a:prstGeom>
            <a:noFill/>
            <a:ln w="9525">
              <a:noFill/>
              <a:miter lim="800000"/>
              <a:headEnd/>
              <a:tailEnd/>
            </a:ln>
          </p:spPr>
          <p:txBody>
            <a:bodyPr>
              <a:spAutoFit/>
            </a:bodyPr>
            <a:lstStyle/>
            <a:p>
              <a:pPr algn="ctr"/>
              <a:r>
                <a:rPr lang="en-US" dirty="0">
                  <a:latin typeface="Calibri" pitchFamily="34" charset="0"/>
                </a:rPr>
                <a:t>“NSG” </a:t>
              </a:r>
              <a:r>
                <a:rPr lang="en-US" dirty="0" smtClean="0">
                  <a:latin typeface="Calibri" pitchFamily="34" charset="0"/>
                </a:rPr>
                <a:t>mouse</a:t>
              </a:r>
            </a:p>
            <a:p>
              <a:pPr algn="ctr"/>
              <a:r>
                <a:rPr lang="en-US" dirty="0" smtClean="0">
                  <a:solidFill>
                    <a:srgbClr val="0000FF"/>
                  </a:solidFill>
                  <a:latin typeface="Arial Rounded MT Bold" pitchFamily="34" charset="0"/>
                </a:rPr>
                <a:t>8 week-old ♂</a:t>
              </a:r>
              <a:r>
                <a:rPr lang="en-US" dirty="0" smtClean="0"/>
                <a:t> </a:t>
              </a:r>
              <a:r>
                <a:rPr lang="en-US" dirty="0" smtClean="0">
                  <a:solidFill>
                    <a:srgbClr val="0000FF"/>
                  </a:solidFill>
                  <a:latin typeface="Arial Rounded MT Bold" pitchFamily="34" charset="0"/>
                </a:rPr>
                <a:t>NSG mouse </a:t>
              </a:r>
              <a:endParaRPr lang="en-US" dirty="0">
                <a:latin typeface="Calibri" pitchFamily="34" charset="0"/>
              </a:endParaRPr>
            </a:p>
            <a:p>
              <a:pPr algn="ctr"/>
              <a:r>
                <a:rPr lang="en-US" i="1" dirty="0" smtClean="0">
                  <a:latin typeface="Calibri" pitchFamily="34" charset="0"/>
                </a:rPr>
                <a:t>NOD/SCID/IL2</a:t>
              </a:r>
              <a:r>
                <a:rPr lang="en-US" i="1" dirty="0" smtClean="0">
                  <a:latin typeface="Symbol" pitchFamily="18" charset="2"/>
                </a:rPr>
                <a:t>g </a:t>
              </a:r>
              <a:r>
                <a:rPr lang="en-US" i="1" baseline="30000" dirty="0" smtClean="0">
                  <a:latin typeface="Symbol" pitchFamily="18" charset="2"/>
                </a:rPr>
                <a:t> </a:t>
              </a:r>
              <a:r>
                <a:rPr lang="en-US" i="1" dirty="0" err="1" smtClean="0">
                  <a:latin typeface="+mj-lt"/>
                </a:rPr>
                <a:t>chain</a:t>
              </a:r>
              <a:r>
                <a:rPr lang="en-US" i="1" dirty="0" err="1" smtClean="0">
                  <a:latin typeface="Calibri" pitchFamily="34" charset="0"/>
                </a:rPr>
                <a:t>R</a:t>
              </a:r>
              <a:endParaRPr lang="en-US" i="1" baseline="30000" dirty="0">
                <a:latin typeface="Calibri" pitchFamily="34" charset="0"/>
              </a:endParaRPr>
            </a:p>
          </p:txBody>
        </p:sp>
      </p:grpSp>
      <p:grpSp>
        <p:nvGrpSpPr>
          <p:cNvPr id="25" name="Group 24"/>
          <p:cNvGrpSpPr/>
          <p:nvPr/>
        </p:nvGrpSpPr>
        <p:grpSpPr>
          <a:xfrm>
            <a:off x="98520" y="5311348"/>
            <a:ext cx="8839200" cy="1103313"/>
            <a:chOff x="98520" y="5073223"/>
            <a:chExt cx="8839200" cy="1103313"/>
          </a:xfrm>
        </p:grpSpPr>
        <p:sp>
          <p:nvSpPr>
            <p:cNvPr id="7" name="Left Brace 6"/>
            <p:cNvSpPr/>
            <p:nvPr/>
          </p:nvSpPr>
          <p:spPr>
            <a:xfrm rot="5400000">
              <a:off x="4187920" y="3777823"/>
              <a:ext cx="457200" cy="3048000"/>
            </a:xfrm>
            <a:prstGeom prst="leftBrac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TextBox 7"/>
            <p:cNvSpPr txBox="1">
              <a:spLocks noChangeArrowheads="1"/>
            </p:cNvSpPr>
            <p:nvPr/>
          </p:nvSpPr>
          <p:spPr bwMode="auto">
            <a:xfrm>
              <a:off x="98520" y="5530423"/>
              <a:ext cx="4267200" cy="646113"/>
            </a:xfrm>
            <a:prstGeom prst="rect">
              <a:avLst/>
            </a:prstGeom>
            <a:noFill/>
            <a:ln w="9525">
              <a:noFill/>
              <a:miter lim="800000"/>
              <a:headEnd/>
              <a:tailEnd/>
            </a:ln>
          </p:spPr>
          <p:txBody>
            <a:bodyPr>
              <a:spAutoFit/>
            </a:bodyPr>
            <a:lstStyle/>
            <a:p>
              <a:pPr algn="ctr"/>
              <a:r>
                <a:rPr lang="en-US" dirty="0"/>
                <a:t>Proteins secreted by the </a:t>
              </a:r>
              <a:r>
                <a:rPr lang="en-US" b="1" dirty="0">
                  <a:solidFill>
                    <a:srgbClr val="FF0000"/>
                  </a:solidFill>
                </a:rPr>
                <a:t>tumor cells</a:t>
              </a:r>
              <a:r>
                <a:rPr lang="en-US" dirty="0">
                  <a:solidFill>
                    <a:srgbClr val="FF0000"/>
                  </a:solidFill>
                </a:rPr>
                <a:t>:</a:t>
              </a:r>
              <a:r>
                <a:rPr lang="en-US" dirty="0"/>
                <a:t> </a:t>
              </a:r>
              <a:endParaRPr lang="en-US" u="sng" dirty="0"/>
            </a:p>
            <a:p>
              <a:pPr algn="ctr"/>
              <a:r>
                <a:rPr lang="en-US" b="1" dirty="0">
                  <a:solidFill>
                    <a:srgbClr val="FF0000"/>
                  </a:solidFill>
                </a:rPr>
                <a:t>human </a:t>
              </a:r>
              <a:r>
                <a:rPr lang="en-US" dirty="0"/>
                <a:t>sequence</a:t>
              </a:r>
            </a:p>
          </p:txBody>
        </p:sp>
        <p:sp>
          <p:nvSpPr>
            <p:cNvPr id="9" name="TextBox 8"/>
            <p:cNvSpPr txBox="1">
              <a:spLocks noChangeArrowheads="1"/>
            </p:cNvSpPr>
            <p:nvPr/>
          </p:nvSpPr>
          <p:spPr bwMode="auto">
            <a:xfrm>
              <a:off x="4670520" y="5530423"/>
              <a:ext cx="4267200" cy="646113"/>
            </a:xfrm>
            <a:prstGeom prst="rect">
              <a:avLst/>
            </a:prstGeom>
            <a:noFill/>
            <a:ln w="9525">
              <a:noFill/>
              <a:miter lim="800000"/>
              <a:headEnd/>
              <a:tailEnd/>
            </a:ln>
          </p:spPr>
          <p:txBody>
            <a:bodyPr>
              <a:spAutoFit/>
            </a:bodyPr>
            <a:lstStyle/>
            <a:p>
              <a:pPr algn="ctr"/>
              <a:r>
                <a:rPr lang="en-US" dirty="0"/>
                <a:t>Proteins secreted by the </a:t>
              </a:r>
              <a:r>
                <a:rPr lang="en-US" b="1" dirty="0" err="1">
                  <a:solidFill>
                    <a:srgbClr val="2118DA"/>
                  </a:solidFill>
                </a:rPr>
                <a:t>stromal</a:t>
              </a:r>
              <a:r>
                <a:rPr lang="en-US" b="1" dirty="0">
                  <a:solidFill>
                    <a:srgbClr val="2118DA"/>
                  </a:solidFill>
                </a:rPr>
                <a:t> cells</a:t>
              </a:r>
              <a:r>
                <a:rPr lang="en-US" dirty="0">
                  <a:solidFill>
                    <a:srgbClr val="2118DA"/>
                  </a:solidFill>
                </a:rPr>
                <a:t>: </a:t>
              </a:r>
            </a:p>
            <a:p>
              <a:pPr algn="ctr"/>
              <a:r>
                <a:rPr lang="en-US" b="1" dirty="0" smtClean="0">
                  <a:solidFill>
                    <a:srgbClr val="2118DA"/>
                  </a:solidFill>
                </a:rPr>
                <a:t>murine</a:t>
              </a:r>
              <a:r>
                <a:rPr lang="en-US" dirty="0" smtClean="0"/>
                <a:t> </a:t>
              </a:r>
              <a:r>
                <a:rPr lang="en-US" dirty="0"/>
                <a:t>sequence</a:t>
              </a:r>
            </a:p>
          </p:txBody>
        </p:sp>
      </p:grpSp>
      <p:grpSp>
        <p:nvGrpSpPr>
          <p:cNvPr id="24" name="Group 23"/>
          <p:cNvGrpSpPr/>
          <p:nvPr/>
        </p:nvGrpSpPr>
        <p:grpSpPr>
          <a:xfrm>
            <a:off x="2416052" y="3109113"/>
            <a:ext cx="3962398" cy="2237538"/>
            <a:chOff x="2416052" y="2918613"/>
            <a:chExt cx="3962398" cy="2237538"/>
          </a:xfrm>
        </p:grpSpPr>
        <p:sp>
          <p:nvSpPr>
            <p:cNvPr id="17" name="Right Arrow 16"/>
            <p:cNvSpPr/>
            <p:nvPr/>
          </p:nvSpPr>
          <p:spPr bwMode="auto">
            <a:xfrm rot="5400000">
              <a:off x="4168651" y="3032913"/>
              <a:ext cx="457200" cy="228600"/>
            </a:xfrm>
            <a:prstGeom prst="right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18" name="TextBox 12"/>
            <p:cNvSpPr txBox="1">
              <a:spLocks noChangeArrowheads="1"/>
            </p:cNvSpPr>
            <p:nvPr/>
          </p:nvSpPr>
          <p:spPr bwMode="auto">
            <a:xfrm>
              <a:off x="2416052" y="3452314"/>
              <a:ext cx="3962398" cy="923330"/>
            </a:xfrm>
            <a:prstGeom prst="rect">
              <a:avLst/>
            </a:prstGeom>
            <a:noFill/>
            <a:ln w="9525">
              <a:noFill/>
              <a:miter lim="800000"/>
              <a:headEnd/>
              <a:tailEnd/>
            </a:ln>
          </p:spPr>
          <p:txBody>
            <a:bodyPr>
              <a:spAutoFit/>
            </a:bodyPr>
            <a:lstStyle/>
            <a:p>
              <a:pPr algn="ctr"/>
              <a:r>
                <a:rPr lang="en-US" dirty="0">
                  <a:latin typeface="Calibri" pitchFamily="34" charset="0"/>
                </a:rPr>
                <a:t>Tumor Collection            </a:t>
              </a:r>
            </a:p>
            <a:p>
              <a:pPr algn="ctr"/>
              <a:r>
                <a:rPr lang="en-US" dirty="0">
                  <a:latin typeface="Calibri" pitchFamily="34" charset="0"/>
                </a:rPr>
                <a:t>---</a:t>
              </a:r>
            </a:p>
            <a:p>
              <a:pPr algn="ctr"/>
              <a:r>
                <a:rPr lang="en-US" dirty="0">
                  <a:latin typeface="Calibri" pitchFamily="34" charset="0"/>
                </a:rPr>
                <a:t>Tumor ECM preparation</a:t>
              </a:r>
            </a:p>
          </p:txBody>
        </p:sp>
        <p:sp>
          <p:nvSpPr>
            <p:cNvPr id="5" name="Right Arrow 4"/>
            <p:cNvSpPr/>
            <p:nvPr/>
          </p:nvSpPr>
          <p:spPr>
            <a:xfrm rot="5400000">
              <a:off x="4168651" y="4446549"/>
              <a:ext cx="457200" cy="228600"/>
            </a:xfrm>
            <a:prstGeom prst="right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a:p>
          </p:txBody>
        </p:sp>
        <p:sp>
          <p:nvSpPr>
            <p:cNvPr id="6" name="Rectangle 22"/>
            <p:cNvSpPr>
              <a:spLocks noChangeArrowheads="1"/>
            </p:cNvSpPr>
            <p:nvPr/>
          </p:nvSpPr>
          <p:spPr bwMode="auto">
            <a:xfrm>
              <a:off x="3336929" y="4786819"/>
              <a:ext cx="2120644" cy="369332"/>
            </a:xfrm>
            <a:prstGeom prst="rect">
              <a:avLst/>
            </a:prstGeom>
            <a:noFill/>
            <a:ln w="9525">
              <a:noFill/>
              <a:miter lim="800000"/>
              <a:headEnd/>
              <a:tailEnd/>
            </a:ln>
          </p:spPr>
          <p:txBody>
            <a:bodyPr wrap="none">
              <a:spAutoFit/>
            </a:bodyPr>
            <a:lstStyle/>
            <a:p>
              <a:pPr algn="ctr"/>
              <a:r>
                <a:rPr lang="en-US" b="1" i="1" dirty="0">
                  <a:latin typeface="Calibri" pitchFamily="34" charset="0"/>
                </a:rPr>
                <a:t> Proteomics pipeline</a:t>
              </a:r>
              <a:endParaRPr lang="en-US" i="1" dirty="0">
                <a:latin typeface="Calibri" pitchFamily="34" charset="0"/>
              </a:endParaRPr>
            </a:p>
          </p:txBody>
        </p:sp>
        <p:sp>
          <p:nvSpPr>
            <p:cNvPr id="10" name="TextBox 9"/>
            <p:cNvSpPr txBox="1"/>
            <p:nvPr/>
          </p:nvSpPr>
          <p:spPr>
            <a:xfrm>
              <a:off x="2433506" y="2946268"/>
              <a:ext cx="1828798" cy="338554"/>
            </a:xfrm>
            <a:prstGeom prst="rect">
              <a:avLst/>
            </a:prstGeom>
            <a:noFill/>
          </p:spPr>
          <p:txBody>
            <a:bodyPr wrap="square" rtlCol="0">
              <a:spAutoFit/>
            </a:bodyPr>
            <a:lstStyle/>
            <a:p>
              <a:pPr algn="r"/>
              <a:r>
                <a:rPr lang="en-US" sz="1600" i="1" dirty="0" smtClean="0"/>
                <a:t>Tumor Growth</a:t>
              </a:r>
              <a:endParaRPr lang="en-US" sz="1600" i="1" dirty="0"/>
            </a:p>
          </p:txBody>
        </p:sp>
      </p:grpSp>
    </p:spTree>
    <p:extLst>
      <p:ext uri="{BB962C8B-B14F-4D97-AF65-F5344CB8AC3E}">
        <p14:creationId xmlns:p14="http://schemas.microsoft.com/office/powerpoint/2010/main" xmlns="" val="18112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smtClean="0"/>
              <a:t>Of mouse or man? </a:t>
            </a:r>
            <a:endParaRPr lang="en-US" sz="2900" dirty="0"/>
          </a:p>
        </p:txBody>
      </p:sp>
      <p:sp>
        <p:nvSpPr>
          <p:cNvPr id="10" name="Content Placeholder 9"/>
          <p:cNvSpPr>
            <a:spLocks noGrp="1"/>
          </p:cNvSpPr>
          <p:nvPr>
            <p:ph idx="1"/>
          </p:nvPr>
        </p:nvSpPr>
        <p:spPr>
          <a:xfrm>
            <a:off x="228600" y="5529590"/>
            <a:ext cx="8686800" cy="1328410"/>
          </a:xfrm>
        </p:spPr>
        <p:txBody>
          <a:bodyPr>
            <a:normAutofit/>
          </a:bodyPr>
          <a:lstStyle/>
          <a:p>
            <a:pPr>
              <a:buClr>
                <a:schemeClr val="accent5">
                  <a:lumMod val="50000"/>
                </a:schemeClr>
              </a:buClr>
            </a:pPr>
            <a:r>
              <a:rPr lang="en-US" sz="2400" dirty="0" smtClean="0"/>
              <a:t>The human and mouse protein sequences are different enough to be distinguished by mass spectrometry.</a:t>
            </a:r>
            <a:endParaRPr lang="en-US" sz="1200" dirty="0" smtClean="0"/>
          </a:p>
        </p:txBody>
      </p:sp>
      <p:grpSp>
        <p:nvGrpSpPr>
          <p:cNvPr id="3" name="Group 8"/>
          <p:cNvGrpSpPr/>
          <p:nvPr/>
        </p:nvGrpSpPr>
        <p:grpSpPr>
          <a:xfrm>
            <a:off x="543322" y="1256533"/>
            <a:ext cx="8052181" cy="4395889"/>
            <a:chOff x="498142" y="1364777"/>
            <a:chExt cx="8052181" cy="4395889"/>
          </a:xfrm>
        </p:grpSpPr>
        <p:pic>
          <p:nvPicPr>
            <p:cNvPr id="6145" name="Picture 1"/>
            <p:cNvPicPr>
              <a:picLocks noChangeAspect="1" noChangeArrowheads="1"/>
            </p:cNvPicPr>
            <p:nvPr/>
          </p:nvPicPr>
          <p:blipFill>
            <a:blip r:embed="rId3" cstate="print"/>
            <a:srcRect r="7702"/>
            <a:stretch>
              <a:fillRect/>
            </a:stretch>
          </p:blipFill>
          <p:spPr bwMode="auto">
            <a:xfrm>
              <a:off x="593678" y="1639398"/>
              <a:ext cx="7956645" cy="4121268"/>
            </a:xfrm>
            <a:prstGeom prst="rect">
              <a:avLst/>
            </a:prstGeom>
            <a:noFill/>
            <a:ln w="9525">
              <a:noFill/>
              <a:miter lim="800000"/>
              <a:headEnd/>
              <a:tailEnd/>
            </a:ln>
            <a:effectLst/>
          </p:spPr>
        </p:pic>
        <p:sp>
          <p:nvSpPr>
            <p:cNvPr id="8" name="TextBox 7"/>
            <p:cNvSpPr txBox="1"/>
            <p:nvPr/>
          </p:nvSpPr>
          <p:spPr>
            <a:xfrm>
              <a:off x="498142" y="1364777"/>
              <a:ext cx="2367886" cy="307777"/>
            </a:xfrm>
            <a:prstGeom prst="rect">
              <a:avLst/>
            </a:prstGeom>
            <a:noFill/>
          </p:spPr>
          <p:txBody>
            <a:bodyPr wrap="square" rtlCol="0">
              <a:spAutoFit/>
            </a:bodyPr>
            <a:lstStyle/>
            <a:p>
              <a:r>
                <a:rPr lang="en-US" sz="1400" b="1" spc="-150" dirty="0" smtClean="0">
                  <a:latin typeface="Courier New" pitchFamily="49" charset="0"/>
                  <a:cs typeface="Courier New" pitchFamily="49" charset="0"/>
                </a:rPr>
                <a:t>Fibrillin-1</a:t>
              </a:r>
              <a:endParaRPr lang="en-US" sz="1400" b="1" spc="-150" dirty="0">
                <a:latin typeface="Courier New" pitchFamily="49" charset="0"/>
                <a:cs typeface="Courier New" pitchFamily="49" charset="0"/>
              </a:endParaRPr>
            </a:p>
          </p:txBody>
        </p:sp>
      </p:grpSp>
      <p:grpSp>
        <p:nvGrpSpPr>
          <p:cNvPr id="4" name="Group 14"/>
          <p:cNvGrpSpPr/>
          <p:nvPr/>
        </p:nvGrpSpPr>
        <p:grpSpPr>
          <a:xfrm>
            <a:off x="1337477" y="1856096"/>
            <a:ext cx="7359018" cy="3384648"/>
            <a:chOff x="1323829" y="1733264"/>
            <a:chExt cx="7359018" cy="3384648"/>
          </a:xfrm>
        </p:grpSpPr>
        <p:sp>
          <p:nvSpPr>
            <p:cNvPr id="7" name="Rectangle 6"/>
            <p:cNvSpPr/>
            <p:nvPr/>
          </p:nvSpPr>
          <p:spPr>
            <a:xfrm>
              <a:off x="3330054" y="2729552"/>
              <a:ext cx="1228298" cy="477672"/>
            </a:xfrm>
            <a:prstGeom prst="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47232" y="4640240"/>
              <a:ext cx="1051560" cy="477672"/>
            </a:xfrm>
            <a:prstGeom prst="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167349" y="1801504"/>
              <a:ext cx="1414505" cy="477672"/>
            </a:xfrm>
            <a:prstGeom prst="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351125" y="2279176"/>
              <a:ext cx="548640" cy="477672"/>
            </a:xfrm>
            <a:prstGeom prst="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499967" y="1733264"/>
              <a:ext cx="182880" cy="667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323829" y="2224584"/>
              <a:ext cx="91440" cy="6678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5376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3"/>
          <p:cNvSpPr txBox="1">
            <a:spLocks noChangeArrowheads="1"/>
          </p:cNvSpPr>
          <p:nvPr/>
        </p:nvSpPr>
        <p:spPr bwMode="auto">
          <a:xfrm>
            <a:off x="6897475" y="6550223"/>
            <a:ext cx="2208425" cy="276999"/>
          </a:xfrm>
          <a:prstGeom prst="rect">
            <a:avLst/>
          </a:prstGeom>
          <a:noFill/>
          <a:ln w="19050">
            <a:noFill/>
            <a:miter lim="800000"/>
            <a:headEnd/>
            <a:tailEnd/>
          </a:ln>
        </p:spPr>
        <p:txBody>
          <a:bodyPr wrap="none">
            <a:spAutoFit/>
          </a:bodyPr>
          <a:lstStyle/>
          <a:p>
            <a:pPr algn="r"/>
            <a:r>
              <a:rPr lang="en-US" sz="1200" dirty="0" smtClean="0">
                <a:latin typeface="Arial" pitchFamily="34" charset="0"/>
                <a:cs typeface="Arial" pitchFamily="34" charset="0"/>
              </a:rPr>
              <a:t>Fig 5, Naba </a:t>
            </a:r>
            <a:r>
              <a:rPr lang="en-US" sz="1200" dirty="0" smtClean="0">
                <a:cs typeface="Arial" pitchFamily="34" charset="0"/>
              </a:rPr>
              <a:t>et</a:t>
            </a:r>
            <a:r>
              <a:rPr lang="en-US" sz="1200" dirty="0" smtClean="0">
                <a:latin typeface="Arial" pitchFamily="34" charset="0"/>
                <a:cs typeface="Arial" pitchFamily="34" charset="0"/>
              </a:rPr>
              <a:t> al., 2012, </a:t>
            </a:r>
            <a:r>
              <a:rPr lang="en-US" sz="1200" dirty="0" smtClean="0">
                <a:latin typeface="Arial" pitchFamily="34" charset="0"/>
                <a:cs typeface="Arial" pitchFamily="34" charset="0"/>
              </a:rPr>
              <a:t>MCP</a:t>
            </a:r>
            <a:endParaRPr lang="en-US" sz="1200" dirty="0">
              <a:latin typeface="Arial" pitchFamily="34" charset="0"/>
              <a:cs typeface="Arial" pitchFamily="34" charset="0"/>
            </a:endParaRPr>
          </a:p>
        </p:txBody>
      </p:sp>
      <p:sp>
        <p:nvSpPr>
          <p:cNvPr id="7" name="TextBox 6"/>
          <p:cNvSpPr txBox="1"/>
          <p:nvPr/>
        </p:nvSpPr>
        <p:spPr>
          <a:xfrm>
            <a:off x="4762500" y="138816"/>
            <a:ext cx="4195444" cy="242631"/>
          </a:xfrm>
          <a:prstGeom prst="rect">
            <a:avLst/>
          </a:prstGeom>
          <a:noFill/>
        </p:spPr>
        <p:txBody>
          <a:bodyPr wrap="none" rtlCol="0" anchor="ctr" anchorCtr="0">
            <a:spAutoFit/>
          </a:bodyPr>
          <a:lstStyle/>
          <a:p>
            <a:pPr marL="119063" indent="-119063">
              <a:lnSpc>
                <a:spcPts val="1000"/>
              </a:lnSpc>
            </a:pPr>
            <a:r>
              <a:rPr lang="en-US" sz="1600" b="1" dirty="0" smtClean="0"/>
              <a:t>Proteins </a:t>
            </a:r>
            <a:r>
              <a:rPr lang="en-US" sz="1600" b="1" dirty="0" smtClean="0"/>
              <a:t>expressed by a </a:t>
            </a:r>
            <a:r>
              <a:rPr lang="en-US" sz="1600" b="1" dirty="0" smtClean="0"/>
              <a:t>different compartment</a:t>
            </a:r>
            <a:endParaRPr lang="en-US" sz="1600" b="1" dirty="0"/>
          </a:p>
        </p:txBody>
      </p:sp>
      <p:pic>
        <p:nvPicPr>
          <p:cNvPr id="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975" y="410183"/>
            <a:ext cx="3772727" cy="64404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2500" y="410183"/>
            <a:ext cx="3772727" cy="4954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80975" y="149845"/>
            <a:ext cx="4076700" cy="220573"/>
          </a:xfrm>
          <a:prstGeom prst="rect">
            <a:avLst/>
          </a:prstGeom>
          <a:noFill/>
        </p:spPr>
        <p:txBody>
          <a:bodyPr wrap="square" rtlCol="0" anchor="ctr" anchorCtr="0">
            <a:spAutoFit/>
          </a:bodyPr>
          <a:lstStyle/>
          <a:p>
            <a:pPr marL="119063" indent="-119063">
              <a:lnSpc>
                <a:spcPts val="1000"/>
              </a:lnSpc>
            </a:pPr>
            <a:r>
              <a:rPr lang="en-US" sz="1600" b="1" dirty="0" smtClean="0"/>
              <a:t>Proteins </a:t>
            </a:r>
            <a:r>
              <a:rPr lang="en-US" sz="1600" b="1" dirty="0" smtClean="0"/>
              <a:t>expressed by the </a:t>
            </a:r>
            <a:r>
              <a:rPr lang="en-US" sz="1600" b="1" dirty="0" smtClean="0"/>
              <a:t>same compartment</a:t>
            </a:r>
            <a:endParaRPr lang="en-US" sz="1600" b="1" dirty="0"/>
          </a:p>
        </p:txBody>
      </p:sp>
      <p:grpSp>
        <p:nvGrpSpPr>
          <p:cNvPr id="11" name="Group 10"/>
          <p:cNvGrpSpPr/>
          <p:nvPr/>
        </p:nvGrpSpPr>
        <p:grpSpPr>
          <a:xfrm>
            <a:off x="4743450" y="5737800"/>
            <a:ext cx="1374648" cy="1024950"/>
            <a:chOff x="73152" y="8077200"/>
            <a:chExt cx="1374648" cy="1024950"/>
          </a:xfrm>
        </p:grpSpPr>
        <p:sp>
          <p:nvSpPr>
            <p:cNvPr id="12" name="Rectangle 11"/>
            <p:cNvSpPr/>
            <p:nvPr/>
          </p:nvSpPr>
          <p:spPr>
            <a:xfrm>
              <a:off x="137160" y="8401854"/>
              <a:ext cx="91440" cy="91440"/>
            </a:xfrm>
            <a:prstGeom prst="rect">
              <a:avLst/>
            </a:prstGeom>
            <a:solidFill>
              <a:srgbClr val="FF97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 name="TextBox 12"/>
            <p:cNvSpPr txBox="1"/>
            <p:nvPr/>
          </p:nvSpPr>
          <p:spPr>
            <a:xfrm>
              <a:off x="152400" y="8355241"/>
              <a:ext cx="1246632" cy="200055"/>
            </a:xfrm>
            <a:prstGeom prst="rect">
              <a:avLst/>
            </a:prstGeom>
            <a:noFill/>
          </p:spPr>
          <p:txBody>
            <a:bodyPr wrap="square" rtlCol="0">
              <a:spAutoFit/>
            </a:bodyPr>
            <a:lstStyle/>
            <a:p>
              <a:r>
                <a:rPr lang="en-US" sz="700" dirty="0" smtClean="0"/>
                <a:t>Both, more from tumor cells</a:t>
              </a:r>
              <a:endParaRPr lang="en-US" sz="700" dirty="0"/>
            </a:p>
          </p:txBody>
        </p:sp>
        <p:sp>
          <p:nvSpPr>
            <p:cNvPr id="14" name="Rectangle 13"/>
            <p:cNvSpPr/>
            <p:nvPr/>
          </p:nvSpPr>
          <p:spPr>
            <a:xfrm>
              <a:off x="137160" y="8675282"/>
              <a:ext cx="91440" cy="91440"/>
            </a:xfrm>
            <a:prstGeom prst="rect">
              <a:avLst/>
            </a:prstGeom>
            <a:solidFill>
              <a:srgbClr val="00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 name="TextBox 14"/>
            <p:cNvSpPr txBox="1"/>
            <p:nvPr/>
          </p:nvSpPr>
          <p:spPr>
            <a:xfrm>
              <a:off x="152400" y="8628669"/>
              <a:ext cx="1295400" cy="200055"/>
            </a:xfrm>
            <a:prstGeom prst="rect">
              <a:avLst/>
            </a:prstGeom>
            <a:noFill/>
          </p:spPr>
          <p:txBody>
            <a:bodyPr wrap="square" rtlCol="0">
              <a:spAutoFit/>
            </a:bodyPr>
            <a:lstStyle/>
            <a:p>
              <a:r>
                <a:rPr lang="en-US" sz="700" dirty="0" smtClean="0"/>
                <a:t>Both, more from the stroma</a:t>
              </a:r>
              <a:endParaRPr lang="en-US" sz="700" dirty="0"/>
            </a:p>
          </p:txBody>
        </p:sp>
        <p:sp>
          <p:nvSpPr>
            <p:cNvPr id="16" name="Rectangle 12"/>
            <p:cNvSpPr/>
            <p:nvPr/>
          </p:nvSpPr>
          <p:spPr>
            <a:xfrm>
              <a:off x="137160" y="8265140"/>
              <a:ext cx="91440" cy="91440"/>
            </a:xfrm>
            <a:prstGeom prst="rect">
              <a:avLst/>
            </a:prstGeom>
            <a:solidFill>
              <a:srgbClr val="FF00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7" name="TextBox 16"/>
            <p:cNvSpPr txBox="1"/>
            <p:nvPr/>
          </p:nvSpPr>
          <p:spPr>
            <a:xfrm>
              <a:off x="152400" y="8218527"/>
              <a:ext cx="838200" cy="200055"/>
            </a:xfrm>
            <a:prstGeom prst="rect">
              <a:avLst/>
            </a:prstGeom>
            <a:noFill/>
          </p:spPr>
          <p:txBody>
            <a:bodyPr wrap="square" rtlCol="0">
              <a:spAutoFit/>
            </a:bodyPr>
            <a:lstStyle/>
            <a:p>
              <a:r>
                <a:rPr lang="en-US" sz="700" dirty="0" smtClean="0"/>
                <a:t>Tumor cells</a:t>
              </a:r>
              <a:endParaRPr lang="en-US" sz="700" dirty="0"/>
            </a:p>
          </p:txBody>
        </p:sp>
        <p:sp>
          <p:nvSpPr>
            <p:cNvPr id="18" name="Rectangle 17"/>
            <p:cNvSpPr/>
            <p:nvPr/>
          </p:nvSpPr>
          <p:spPr>
            <a:xfrm>
              <a:off x="137160" y="8538568"/>
              <a:ext cx="91440" cy="9144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9" name="TextBox 18"/>
            <p:cNvSpPr txBox="1"/>
            <p:nvPr/>
          </p:nvSpPr>
          <p:spPr>
            <a:xfrm>
              <a:off x="152400" y="8491955"/>
              <a:ext cx="1066800" cy="200055"/>
            </a:xfrm>
            <a:prstGeom prst="rect">
              <a:avLst/>
            </a:prstGeom>
            <a:noFill/>
          </p:spPr>
          <p:txBody>
            <a:bodyPr wrap="square" rtlCol="0">
              <a:spAutoFit/>
            </a:bodyPr>
            <a:lstStyle/>
            <a:p>
              <a:r>
                <a:rPr lang="en-US" sz="700" dirty="0" smtClean="0"/>
                <a:t>Both equally</a:t>
              </a:r>
              <a:endParaRPr lang="en-US" sz="700" dirty="0"/>
            </a:p>
          </p:txBody>
        </p:sp>
        <p:grpSp>
          <p:nvGrpSpPr>
            <p:cNvPr id="20" name="Group 29"/>
            <p:cNvGrpSpPr/>
            <p:nvPr/>
          </p:nvGrpSpPr>
          <p:grpSpPr>
            <a:xfrm>
              <a:off x="137160" y="8765383"/>
              <a:ext cx="1005840" cy="200055"/>
              <a:chOff x="5550408" y="1521768"/>
              <a:chExt cx="1005840" cy="200055"/>
            </a:xfrm>
          </p:grpSpPr>
          <p:sp>
            <p:nvSpPr>
              <p:cNvPr id="25" name="Rectangle 24"/>
              <p:cNvSpPr/>
              <p:nvPr/>
            </p:nvSpPr>
            <p:spPr>
              <a:xfrm>
                <a:off x="5550408" y="1568381"/>
                <a:ext cx="91440" cy="91440"/>
              </a:xfrm>
              <a:prstGeom prst="rect">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6" name="TextBox 25"/>
              <p:cNvSpPr txBox="1"/>
              <p:nvPr/>
            </p:nvSpPr>
            <p:spPr>
              <a:xfrm>
                <a:off x="5565648" y="1521768"/>
                <a:ext cx="990600" cy="200055"/>
              </a:xfrm>
              <a:prstGeom prst="rect">
                <a:avLst/>
              </a:prstGeom>
              <a:noFill/>
            </p:spPr>
            <p:txBody>
              <a:bodyPr wrap="square" rtlCol="0">
                <a:spAutoFit/>
              </a:bodyPr>
              <a:lstStyle/>
              <a:p>
                <a:r>
                  <a:rPr lang="en-US" sz="700" dirty="0" smtClean="0"/>
                  <a:t>Stroma</a:t>
                </a:r>
                <a:endParaRPr lang="en-US" sz="700" dirty="0"/>
              </a:p>
            </p:txBody>
          </p:sp>
        </p:grpSp>
        <p:sp>
          <p:nvSpPr>
            <p:cNvPr id="21" name="TextBox 20"/>
            <p:cNvSpPr txBox="1"/>
            <p:nvPr/>
          </p:nvSpPr>
          <p:spPr>
            <a:xfrm>
              <a:off x="73152" y="8077200"/>
              <a:ext cx="1325880" cy="215444"/>
            </a:xfrm>
            <a:prstGeom prst="rect">
              <a:avLst/>
            </a:prstGeom>
            <a:noFill/>
          </p:spPr>
          <p:txBody>
            <a:bodyPr wrap="square" rtlCol="0">
              <a:spAutoFit/>
            </a:bodyPr>
            <a:lstStyle/>
            <a:p>
              <a:pPr algn="ctr"/>
              <a:r>
                <a:rPr lang="en-US" sz="800" b="1" dirty="0" smtClean="0"/>
                <a:t>Origin of the tumor ECM</a:t>
              </a:r>
              <a:endParaRPr lang="en-US" sz="800" b="1" dirty="0"/>
            </a:p>
          </p:txBody>
        </p:sp>
        <p:sp>
          <p:nvSpPr>
            <p:cNvPr id="22" name="Rectangle 21"/>
            <p:cNvSpPr/>
            <p:nvPr/>
          </p:nvSpPr>
          <p:spPr>
            <a:xfrm>
              <a:off x="73152" y="8097423"/>
              <a:ext cx="1325880" cy="96926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Rectangle 22"/>
            <p:cNvSpPr/>
            <p:nvPr/>
          </p:nvSpPr>
          <p:spPr>
            <a:xfrm>
              <a:off x="137160" y="8948708"/>
              <a:ext cx="91440" cy="91440"/>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a:t>
              </a:r>
              <a:endParaRPr lang="en-US" sz="700" b="1" dirty="0">
                <a:solidFill>
                  <a:schemeClr val="tx1"/>
                </a:solidFill>
              </a:endParaRPr>
            </a:p>
          </p:txBody>
        </p:sp>
        <p:sp>
          <p:nvSpPr>
            <p:cNvPr id="24" name="TextBox 23"/>
            <p:cNvSpPr txBox="1"/>
            <p:nvPr/>
          </p:nvSpPr>
          <p:spPr>
            <a:xfrm>
              <a:off x="152400" y="8902095"/>
              <a:ext cx="990600" cy="200055"/>
            </a:xfrm>
            <a:prstGeom prst="rect">
              <a:avLst/>
            </a:prstGeom>
            <a:noFill/>
          </p:spPr>
          <p:txBody>
            <a:bodyPr wrap="square" rtlCol="0">
              <a:spAutoFit/>
            </a:bodyPr>
            <a:lstStyle/>
            <a:p>
              <a:r>
                <a:rPr lang="en-US" sz="700" dirty="0" smtClean="0"/>
                <a:t>Not detected</a:t>
              </a:r>
              <a:endParaRPr lang="en-US" sz="700"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3"/>
          <p:cNvSpPr txBox="1">
            <a:spLocks noChangeArrowheads="1"/>
          </p:cNvSpPr>
          <p:nvPr/>
        </p:nvSpPr>
        <p:spPr bwMode="auto">
          <a:xfrm>
            <a:off x="6897475" y="6550223"/>
            <a:ext cx="2208425" cy="276999"/>
          </a:xfrm>
          <a:prstGeom prst="rect">
            <a:avLst/>
          </a:prstGeom>
          <a:noFill/>
          <a:ln w="19050">
            <a:noFill/>
            <a:miter lim="800000"/>
            <a:headEnd/>
            <a:tailEnd/>
          </a:ln>
        </p:spPr>
        <p:txBody>
          <a:bodyPr wrap="none">
            <a:spAutoFit/>
          </a:bodyPr>
          <a:lstStyle/>
          <a:p>
            <a:pPr algn="r"/>
            <a:r>
              <a:rPr lang="en-US" sz="1200" dirty="0" smtClean="0">
                <a:latin typeface="Arial" pitchFamily="34" charset="0"/>
                <a:cs typeface="Arial" pitchFamily="34" charset="0"/>
              </a:rPr>
              <a:t>Fig 5, Naba </a:t>
            </a:r>
            <a:r>
              <a:rPr lang="en-US" sz="1200" dirty="0" smtClean="0">
                <a:cs typeface="Arial" pitchFamily="34" charset="0"/>
              </a:rPr>
              <a:t>et</a:t>
            </a:r>
            <a:r>
              <a:rPr lang="en-US" sz="1200" dirty="0" smtClean="0">
                <a:latin typeface="Arial" pitchFamily="34" charset="0"/>
                <a:cs typeface="Arial" pitchFamily="34" charset="0"/>
              </a:rPr>
              <a:t> al., 2012, </a:t>
            </a:r>
            <a:r>
              <a:rPr lang="en-US" sz="1200" dirty="0" smtClean="0">
                <a:latin typeface="Arial" pitchFamily="34" charset="0"/>
                <a:cs typeface="Arial" pitchFamily="34" charset="0"/>
              </a:rPr>
              <a:t>MCP</a:t>
            </a:r>
            <a:endParaRPr lang="en-US" sz="1200" dirty="0">
              <a:latin typeface="Arial" pitchFamily="34" charset="0"/>
              <a:cs typeface="Arial" pitchFamily="34" charset="0"/>
            </a:endParaRPr>
          </a:p>
        </p:txBody>
      </p:sp>
      <p:sp>
        <p:nvSpPr>
          <p:cNvPr id="3" name="TextBox 2"/>
          <p:cNvSpPr txBox="1"/>
          <p:nvPr/>
        </p:nvSpPr>
        <p:spPr>
          <a:xfrm>
            <a:off x="57150" y="230668"/>
            <a:ext cx="4840043" cy="249427"/>
          </a:xfrm>
          <a:prstGeom prst="rect">
            <a:avLst/>
          </a:prstGeom>
          <a:noFill/>
        </p:spPr>
        <p:txBody>
          <a:bodyPr wrap="none" rtlCol="0" anchor="ctr" anchorCtr="0">
            <a:spAutoFit/>
          </a:bodyPr>
          <a:lstStyle/>
          <a:p>
            <a:pPr>
              <a:lnSpc>
                <a:spcPts val="1000"/>
              </a:lnSpc>
            </a:pPr>
            <a:r>
              <a:rPr lang="en-US" b="1" dirty="0" smtClean="0"/>
              <a:t>Proteins </a:t>
            </a:r>
            <a:r>
              <a:rPr lang="en-US" b="1" dirty="0" smtClean="0"/>
              <a:t>expressed </a:t>
            </a:r>
            <a:r>
              <a:rPr lang="en-US" b="1" dirty="0" smtClean="0"/>
              <a:t>by non-metastatic </a:t>
            </a:r>
            <a:r>
              <a:rPr lang="en-US" b="1" dirty="0" smtClean="0"/>
              <a:t>melanoma</a:t>
            </a:r>
            <a:endParaRPr lang="en-US" b="1" dirty="0"/>
          </a:p>
        </p:txBody>
      </p:sp>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37165" y="648711"/>
            <a:ext cx="1880012" cy="6209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90747" y="1015980"/>
            <a:ext cx="3924300" cy="220573"/>
          </a:xfrm>
          <a:prstGeom prst="rect">
            <a:avLst/>
          </a:prstGeom>
          <a:noFill/>
        </p:spPr>
        <p:txBody>
          <a:bodyPr wrap="none" rtlCol="0" anchor="ctr" anchorCtr="0">
            <a:spAutoFit/>
          </a:bodyPr>
          <a:lstStyle/>
          <a:p>
            <a:pPr marL="119063" indent="-119063">
              <a:lnSpc>
                <a:spcPts val="1000"/>
              </a:lnSpc>
            </a:pPr>
            <a:r>
              <a:rPr lang="en-US" sz="1600" b="1" dirty="0" smtClean="0"/>
              <a:t>Proteins </a:t>
            </a:r>
            <a:r>
              <a:rPr lang="en-US" sz="1600" b="1" dirty="0" smtClean="0"/>
              <a:t>expressed by </a:t>
            </a:r>
            <a:r>
              <a:rPr lang="en-US" sz="1600" b="1" dirty="0" smtClean="0"/>
              <a:t>metastatic </a:t>
            </a:r>
            <a:r>
              <a:rPr lang="en-US" sz="1600" b="1" dirty="0" smtClean="0"/>
              <a:t>melanoma</a:t>
            </a:r>
            <a:endParaRPr lang="en-US" sz="1600" b="1" dirty="0"/>
          </a:p>
        </p:txBody>
      </p:sp>
      <p:pic>
        <p:nvPicPr>
          <p:cNvPr id="6"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0740" y="1382953"/>
            <a:ext cx="2350015" cy="39633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591050" y="5833050"/>
            <a:ext cx="1374648" cy="1024950"/>
            <a:chOff x="73152" y="8077200"/>
            <a:chExt cx="1374648" cy="1024950"/>
          </a:xfrm>
        </p:grpSpPr>
        <p:sp>
          <p:nvSpPr>
            <p:cNvPr id="8" name="Rectangle 7"/>
            <p:cNvSpPr/>
            <p:nvPr/>
          </p:nvSpPr>
          <p:spPr>
            <a:xfrm>
              <a:off x="137160" y="8401854"/>
              <a:ext cx="91440" cy="91440"/>
            </a:xfrm>
            <a:prstGeom prst="rect">
              <a:avLst/>
            </a:prstGeom>
            <a:solidFill>
              <a:srgbClr val="FF97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9" name="TextBox 8"/>
            <p:cNvSpPr txBox="1"/>
            <p:nvPr/>
          </p:nvSpPr>
          <p:spPr>
            <a:xfrm>
              <a:off x="152400" y="8355241"/>
              <a:ext cx="1246632" cy="200055"/>
            </a:xfrm>
            <a:prstGeom prst="rect">
              <a:avLst/>
            </a:prstGeom>
            <a:noFill/>
          </p:spPr>
          <p:txBody>
            <a:bodyPr wrap="square" rtlCol="0">
              <a:spAutoFit/>
            </a:bodyPr>
            <a:lstStyle/>
            <a:p>
              <a:r>
                <a:rPr lang="en-US" sz="700" dirty="0" smtClean="0"/>
                <a:t>Both, more from tumor cells</a:t>
              </a:r>
              <a:endParaRPr lang="en-US" sz="700" dirty="0"/>
            </a:p>
          </p:txBody>
        </p:sp>
        <p:sp>
          <p:nvSpPr>
            <p:cNvPr id="10" name="Rectangle 9"/>
            <p:cNvSpPr/>
            <p:nvPr/>
          </p:nvSpPr>
          <p:spPr>
            <a:xfrm>
              <a:off x="137160" y="8675282"/>
              <a:ext cx="91440" cy="91440"/>
            </a:xfrm>
            <a:prstGeom prst="rect">
              <a:avLst/>
            </a:prstGeom>
            <a:solidFill>
              <a:srgbClr val="00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 name="TextBox 10"/>
            <p:cNvSpPr txBox="1"/>
            <p:nvPr/>
          </p:nvSpPr>
          <p:spPr>
            <a:xfrm>
              <a:off x="152400" y="8628669"/>
              <a:ext cx="1295400" cy="200055"/>
            </a:xfrm>
            <a:prstGeom prst="rect">
              <a:avLst/>
            </a:prstGeom>
            <a:noFill/>
          </p:spPr>
          <p:txBody>
            <a:bodyPr wrap="square" rtlCol="0">
              <a:spAutoFit/>
            </a:bodyPr>
            <a:lstStyle/>
            <a:p>
              <a:r>
                <a:rPr lang="en-US" sz="700" dirty="0" smtClean="0"/>
                <a:t>Both, more from the stroma</a:t>
              </a:r>
              <a:endParaRPr lang="en-US" sz="700" dirty="0"/>
            </a:p>
          </p:txBody>
        </p:sp>
        <p:sp>
          <p:nvSpPr>
            <p:cNvPr id="12" name="Rectangle 12"/>
            <p:cNvSpPr/>
            <p:nvPr/>
          </p:nvSpPr>
          <p:spPr>
            <a:xfrm>
              <a:off x="137160" y="8265140"/>
              <a:ext cx="91440" cy="91440"/>
            </a:xfrm>
            <a:prstGeom prst="rect">
              <a:avLst/>
            </a:prstGeom>
            <a:solidFill>
              <a:srgbClr val="FF00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 name="TextBox 12"/>
            <p:cNvSpPr txBox="1"/>
            <p:nvPr/>
          </p:nvSpPr>
          <p:spPr>
            <a:xfrm>
              <a:off x="152400" y="8218527"/>
              <a:ext cx="838200" cy="200055"/>
            </a:xfrm>
            <a:prstGeom prst="rect">
              <a:avLst/>
            </a:prstGeom>
            <a:noFill/>
          </p:spPr>
          <p:txBody>
            <a:bodyPr wrap="square" rtlCol="0">
              <a:spAutoFit/>
            </a:bodyPr>
            <a:lstStyle/>
            <a:p>
              <a:r>
                <a:rPr lang="en-US" sz="700" dirty="0" smtClean="0"/>
                <a:t>Tumor cells</a:t>
              </a:r>
              <a:endParaRPr lang="en-US" sz="700" dirty="0"/>
            </a:p>
          </p:txBody>
        </p:sp>
        <p:sp>
          <p:nvSpPr>
            <p:cNvPr id="14" name="Rectangle 13"/>
            <p:cNvSpPr/>
            <p:nvPr/>
          </p:nvSpPr>
          <p:spPr>
            <a:xfrm>
              <a:off x="137160" y="8538568"/>
              <a:ext cx="91440" cy="9144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5" name="TextBox 14"/>
            <p:cNvSpPr txBox="1"/>
            <p:nvPr/>
          </p:nvSpPr>
          <p:spPr>
            <a:xfrm>
              <a:off x="152400" y="8491955"/>
              <a:ext cx="1066800" cy="200055"/>
            </a:xfrm>
            <a:prstGeom prst="rect">
              <a:avLst/>
            </a:prstGeom>
            <a:noFill/>
          </p:spPr>
          <p:txBody>
            <a:bodyPr wrap="square" rtlCol="0">
              <a:spAutoFit/>
            </a:bodyPr>
            <a:lstStyle/>
            <a:p>
              <a:r>
                <a:rPr lang="en-US" sz="700" dirty="0" smtClean="0"/>
                <a:t>Both equally</a:t>
              </a:r>
              <a:endParaRPr lang="en-US" sz="700" dirty="0"/>
            </a:p>
          </p:txBody>
        </p:sp>
        <p:grpSp>
          <p:nvGrpSpPr>
            <p:cNvPr id="16" name="Group 29"/>
            <p:cNvGrpSpPr/>
            <p:nvPr/>
          </p:nvGrpSpPr>
          <p:grpSpPr>
            <a:xfrm>
              <a:off x="137160" y="8765383"/>
              <a:ext cx="1005840" cy="200055"/>
              <a:chOff x="5550408" y="1521768"/>
              <a:chExt cx="1005840" cy="200055"/>
            </a:xfrm>
          </p:grpSpPr>
          <p:sp>
            <p:nvSpPr>
              <p:cNvPr id="21" name="Rectangle 20"/>
              <p:cNvSpPr/>
              <p:nvPr/>
            </p:nvSpPr>
            <p:spPr>
              <a:xfrm>
                <a:off x="5550408" y="1568381"/>
                <a:ext cx="91440" cy="91440"/>
              </a:xfrm>
              <a:prstGeom prst="rect">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2" name="TextBox 21"/>
              <p:cNvSpPr txBox="1"/>
              <p:nvPr/>
            </p:nvSpPr>
            <p:spPr>
              <a:xfrm>
                <a:off x="5565648" y="1521768"/>
                <a:ext cx="990600" cy="200055"/>
              </a:xfrm>
              <a:prstGeom prst="rect">
                <a:avLst/>
              </a:prstGeom>
              <a:noFill/>
            </p:spPr>
            <p:txBody>
              <a:bodyPr wrap="square" rtlCol="0">
                <a:spAutoFit/>
              </a:bodyPr>
              <a:lstStyle/>
              <a:p>
                <a:r>
                  <a:rPr lang="en-US" sz="700" dirty="0" smtClean="0"/>
                  <a:t>Stroma</a:t>
                </a:r>
                <a:endParaRPr lang="en-US" sz="700" dirty="0"/>
              </a:p>
            </p:txBody>
          </p:sp>
        </p:grpSp>
        <p:sp>
          <p:nvSpPr>
            <p:cNvPr id="17" name="TextBox 16"/>
            <p:cNvSpPr txBox="1"/>
            <p:nvPr/>
          </p:nvSpPr>
          <p:spPr>
            <a:xfrm>
              <a:off x="73152" y="8077200"/>
              <a:ext cx="1325880" cy="215444"/>
            </a:xfrm>
            <a:prstGeom prst="rect">
              <a:avLst/>
            </a:prstGeom>
            <a:noFill/>
          </p:spPr>
          <p:txBody>
            <a:bodyPr wrap="square" rtlCol="0">
              <a:spAutoFit/>
            </a:bodyPr>
            <a:lstStyle/>
            <a:p>
              <a:pPr algn="ctr"/>
              <a:r>
                <a:rPr lang="en-US" sz="800" b="1" dirty="0" smtClean="0"/>
                <a:t>Origin of the tumor ECM</a:t>
              </a:r>
              <a:endParaRPr lang="en-US" sz="800" b="1" dirty="0"/>
            </a:p>
          </p:txBody>
        </p:sp>
        <p:sp>
          <p:nvSpPr>
            <p:cNvPr id="18" name="Rectangle 17"/>
            <p:cNvSpPr/>
            <p:nvPr/>
          </p:nvSpPr>
          <p:spPr>
            <a:xfrm>
              <a:off x="73152" y="8097423"/>
              <a:ext cx="1325880" cy="96926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p:cNvSpPr/>
            <p:nvPr/>
          </p:nvSpPr>
          <p:spPr>
            <a:xfrm>
              <a:off x="137160" y="8948708"/>
              <a:ext cx="91440" cy="91440"/>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smtClean="0">
                  <a:solidFill>
                    <a:schemeClr val="tx1"/>
                  </a:solidFill>
                </a:rPr>
                <a:t>-</a:t>
              </a:r>
              <a:endParaRPr lang="en-US" sz="700" b="1" dirty="0">
                <a:solidFill>
                  <a:schemeClr val="tx1"/>
                </a:solidFill>
              </a:endParaRPr>
            </a:p>
          </p:txBody>
        </p:sp>
        <p:sp>
          <p:nvSpPr>
            <p:cNvPr id="20" name="TextBox 19"/>
            <p:cNvSpPr txBox="1"/>
            <p:nvPr/>
          </p:nvSpPr>
          <p:spPr>
            <a:xfrm>
              <a:off x="152400" y="8902095"/>
              <a:ext cx="990600" cy="200055"/>
            </a:xfrm>
            <a:prstGeom prst="rect">
              <a:avLst/>
            </a:prstGeom>
            <a:noFill/>
          </p:spPr>
          <p:txBody>
            <a:bodyPr wrap="square" rtlCol="0">
              <a:spAutoFit/>
            </a:bodyPr>
            <a:lstStyle/>
            <a:p>
              <a:r>
                <a:rPr lang="en-US" sz="700" dirty="0" smtClean="0"/>
                <a:t>Not detected</a:t>
              </a:r>
              <a:endParaRPr lang="en-US" sz="700" dirty="0"/>
            </a:p>
          </p:txBody>
        </p:sp>
      </p:grpSp>
      <p:sp>
        <p:nvSpPr>
          <p:cNvPr id="23" name="Rounded Rectangle 22"/>
          <p:cNvSpPr/>
          <p:nvPr/>
        </p:nvSpPr>
        <p:spPr>
          <a:xfrm>
            <a:off x="5829300" y="2828925"/>
            <a:ext cx="2476500" cy="695325"/>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dirty="0" smtClean="0"/>
              <a:t>Differences between the </a:t>
            </a:r>
            <a:r>
              <a:rPr lang="en-US" sz="2900" dirty="0" err="1" smtClean="0"/>
              <a:t>matrisomes</a:t>
            </a:r>
            <a:r>
              <a:rPr lang="en-US" sz="2900" dirty="0" smtClean="0"/>
              <a:t> of non-metastatic and metastatic human melanoma </a:t>
            </a:r>
            <a:r>
              <a:rPr lang="en-US" sz="2900" dirty="0" err="1" smtClean="0"/>
              <a:t>xenografts</a:t>
            </a:r>
            <a:endParaRPr lang="en-US" sz="2900" i="1" dirty="0"/>
          </a:p>
        </p:txBody>
      </p:sp>
      <p:graphicFrame>
        <p:nvGraphicFramePr>
          <p:cNvPr id="4" name="Table 3"/>
          <p:cNvGraphicFramePr>
            <a:graphicFrameLocks noGrp="1"/>
          </p:cNvGraphicFramePr>
          <p:nvPr/>
        </p:nvGraphicFramePr>
        <p:xfrm>
          <a:off x="91441" y="1111121"/>
          <a:ext cx="8961118" cy="5672051"/>
        </p:xfrm>
        <a:graphic>
          <a:graphicData uri="http://schemas.openxmlformats.org/drawingml/2006/table">
            <a:tbl>
              <a:tblPr/>
              <a:tblGrid>
                <a:gridCol w="381322"/>
                <a:gridCol w="714983"/>
                <a:gridCol w="714983"/>
                <a:gridCol w="714983"/>
                <a:gridCol w="714983"/>
                <a:gridCol w="714983"/>
                <a:gridCol w="714983"/>
                <a:gridCol w="714983"/>
                <a:gridCol w="714983"/>
                <a:gridCol w="714983"/>
                <a:gridCol w="714983"/>
                <a:gridCol w="714983"/>
                <a:gridCol w="714983"/>
              </a:tblGrid>
              <a:tr h="283128">
                <a:tc>
                  <a:txBody>
                    <a:bodyPr/>
                    <a:lstStyle/>
                    <a:p>
                      <a:pPr algn="l" fontAlgn="b"/>
                      <a:r>
                        <a:rPr lang="en-US" sz="1600" b="1" i="0" u="none" strike="noStrike" dirty="0">
                          <a:solidFill>
                            <a:srgbClr val="000000"/>
                          </a:solidFill>
                          <a:latin typeface="Calibri"/>
                        </a:rPr>
                        <a:t> </a:t>
                      </a:r>
                    </a:p>
                  </a:txBody>
                  <a:tcPr marL="6513" marR="6513" marT="651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6">
                  <a:txBody>
                    <a:bodyPr/>
                    <a:lstStyle/>
                    <a:p>
                      <a:pPr algn="ctr" fontAlgn="b"/>
                      <a:r>
                        <a:rPr lang="en-US" sz="1400" b="1" i="0" u="none" strike="noStrike" dirty="0" smtClean="0">
                          <a:solidFill>
                            <a:srgbClr val="FF0000"/>
                          </a:solidFill>
                          <a:latin typeface="Calibri"/>
                        </a:rPr>
                        <a:t>Matrisome Proteins Secreted </a:t>
                      </a:r>
                      <a:r>
                        <a:rPr lang="en-US" sz="1400" b="1" i="0" u="none" strike="noStrike" dirty="0">
                          <a:solidFill>
                            <a:srgbClr val="FF0000"/>
                          </a:solidFill>
                          <a:latin typeface="Calibri"/>
                        </a:rPr>
                        <a:t>by the Tumor Cells</a:t>
                      </a:r>
                    </a:p>
                  </a:txBody>
                  <a:tcPr marL="6513" marR="6513" marT="6513"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
                      <a:r>
                        <a:rPr lang="en-US" sz="1400" b="1" i="0" u="none" strike="noStrike" dirty="0" smtClean="0">
                          <a:solidFill>
                            <a:srgbClr val="0000FF"/>
                          </a:solidFill>
                          <a:latin typeface="Calibri"/>
                        </a:rPr>
                        <a:t>Matrisome Proteins </a:t>
                      </a:r>
                      <a:r>
                        <a:rPr lang="en-US" sz="1400" b="1" i="0" u="none" strike="noStrike" dirty="0">
                          <a:solidFill>
                            <a:srgbClr val="0000FF"/>
                          </a:solidFill>
                          <a:latin typeface="Calibri"/>
                        </a:rPr>
                        <a:t>Secreted by </a:t>
                      </a:r>
                      <a:r>
                        <a:rPr lang="en-US" sz="1400" b="1" i="0" u="none" strike="noStrike" dirty="0" smtClean="0">
                          <a:solidFill>
                            <a:srgbClr val="0000FF"/>
                          </a:solidFill>
                          <a:latin typeface="Calibri"/>
                        </a:rPr>
                        <a:t>the </a:t>
                      </a:r>
                      <a:r>
                        <a:rPr lang="en-US" sz="1400" b="1" i="0" u="none" strike="noStrike" dirty="0" err="1" smtClean="0">
                          <a:solidFill>
                            <a:srgbClr val="0000FF"/>
                          </a:solidFill>
                          <a:latin typeface="Calibri"/>
                        </a:rPr>
                        <a:t>Stromal</a:t>
                      </a:r>
                      <a:r>
                        <a:rPr lang="en-US" sz="1400" b="1" i="0" u="none" strike="noStrike" dirty="0" smtClean="0">
                          <a:solidFill>
                            <a:srgbClr val="0000FF"/>
                          </a:solidFill>
                          <a:latin typeface="Calibri"/>
                        </a:rPr>
                        <a:t> </a:t>
                      </a:r>
                      <a:r>
                        <a:rPr lang="en-US" sz="1400" b="1" i="0" u="none" strike="noStrike" dirty="0">
                          <a:solidFill>
                            <a:srgbClr val="0000FF"/>
                          </a:solidFill>
                          <a:latin typeface="Calibri"/>
                        </a:rPr>
                        <a:t>Cells</a:t>
                      </a:r>
                    </a:p>
                  </a:txBody>
                  <a:tcPr marL="6513" marR="6513" marT="651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9850">
                <a:tc>
                  <a:txBody>
                    <a:bodyPr/>
                    <a:lstStyle/>
                    <a:p>
                      <a:pPr algn="ctr" fontAlgn="b"/>
                      <a:r>
                        <a:rPr lang="en-US" sz="1050" b="1" i="0" u="none" strike="noStrike" dirty="0">
                          <a:solidFill>
                            <a:srgbClr val="000000"/>
                          </a:solidFill>
                          <a:latin typeface="Calibri"/>
                        </a:rPr>
                        <a:t> </a:t>
                      </a:r>
                    </a:p>
                  </a:txBody>
                  <a:tcPr marL="6513" marR="6513" marT="651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ECM </a:t>
                      </a:r>
                      <a:r>
                        <a:rPr lang="en-US" sz="900" b="1" i="0" u="none" strike="noStrike" dirty="0" err="1">
                          <a:solidFill>
                            <a:srgbClr val="000000"/>
                          </a:solidFill>
                          <a:latin typeface="Calibri"/>
                        </a:rPr>
                        <a:t>Glycoproteins</a:t>
                      </a:r>
                      <a:endParaRPr lang="en-US" sz="900" b="1" i="0" u="none" strike="noStrike" dirty="0">
                        <a:solidFill>
                          <a:srgbClr val="000000"/>
                        </a:solidFill>
                        <a:latin typeface="Calibri"/>
                      </a:endParaRPr>
                    </a:p>
                  </a:txBody>
                  <a:tcPr marL="6513" marR="6513" marT="6513"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Collagens</a:t>
                      </a: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Proteoglycans</a:t>
                      </a: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ECM-affiliated Proteins</a:t>
                      </a: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ECM Regulators</a:t>
                      </a: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Secreted Factors</a:t>
                      </a:r>
                    </a:p>
                  </a:txBody>
                  <a:tcPr marL="6513" marR="6513" marT="6513"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ECM </a:t>
                      </a:r>
                      <a:r>
                        <a:rPr lang="en-US" sz="900" b="1" i="0" u="none" strike="noStrike" dirty="0" err="1">
                          <a:solidFill>
                            <a:srgbClr val="000000"/>
                          </a:solidFill>
                          <a:latin typeface="Calibri"/>
                        </a:rPr>
                        <a:t>Glycoproteins</a:t>
                      </a:r>
                      <a:endParaRPr lang="en-US" sz="900" b="1" i="0" u="none" strike="noStrike" dirty="0">
                        <a:solidFill>
                          <a:srgbClr val="000000"/>
                        </a:solidFill>
                        <a:latin typeface="Calibri"/>
                      </a:endParaRPr>
                    </a:p>
                  </a:txBody>
                  <a:tcPr marL="6513" marR="6513" marT="6513"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Collagens</a:t>
                      </a: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dirty="0" err="1">
                          <a:solidFill>
                            <a:srgbClr val="000000"/>
                          </a:solidFill>
                          <a:latin typeface="Calibri"/>
                        </a:rPr>
                        <a:t>Proteoglycans</a:t>
                      </a:r>
                      <a:endParaRPr lang="en-US" sz="900" b="1" i="0" u="none" strike="noStrike" dirty="0">
                        <a:solidFill>
                          <a:srgbClr val="000000"/>
                        </a:solidFill>
                        <a:latin typeface="Calibri"/>
                      </a:endParaRP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ECM-affiliated Proteins</a:t>
                      </a: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ECM Regulators</a:t>
                      </a:r>
                    </a:p>
                  </a:txBody>
                  <a:tcPr marL="6513" marR="6513" marT="6513"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alibri"/>
                        </a:rPr>
                        <a:t>Secreted Factors</a:t>
                      </a:r>
                    </a:p>
                  </a:txBody>
                  <a:tcPr marL="6513" marR="6513" marT="6513" marB="0" anchor="ctr">
                    <a:lnL>
                      <a:noFill/>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83128">
                <a:tc rowSpan="11">
                  <a:txBody>
                    <a:bodyPr/>
                    <a:lstStyle/>
                    <a:p>
                      <a:pPr algn="ctr" fontAlgn="ctr"/>
                      <a:r>
                        <a:rPr lang="en-US" sz="1200" b="1" i="0" u="none" strike="noStrike" spc="300" dirty="0">
                          <a:solidFill>
                            <a:srgbClr val="000000"/>
                          </a:solidFill>
                          <a:latin typeface="Calibri"/>
                        </a:rPr>
                        <a:t>Non-metastatic </a:t>
                      </a:r>
                      <a:r>
                        <a:rPr lang="en-US" sz="1200" b="1" i="0" u="none" strike="noStrike" spc="300" dirty="0" smtClean="0">
                          <a:solidFill>
                            <a:srgbClr val="000000"/>
                          </a:solidFill>
                          <a:latin typeface="Calibri"/>
                        </a:rPr>
                        <a:t>tumor </a:t>
                      </a:r>
                    </a:p>
                    <a:p>
                      <a:pPr algn="ctr" fontAlgn="ctr"/>
                      <a:r>
                        <a:rPr lang="en-US" sz="1200" b="1" i="0" u="none" strike="noStrike" spc="300" dirty="0" smtClean="0">
                          <a:solidFill>
                            <a:srgbClr val="000000"/>
                          </a:solidFill>
                          <a:latin typeface="Calibri"/>
                        </a:rPr>
                        <a:t>(A375)</a:t>
                      </a:r>
                      <a:endParaRPr lang="en-US" sz="1200" b="1" i="0" u="none" strike="noStrike" spc="300" dirty="0">
                        <a:solidFill>
                          <a:srgbClr val="000000"/>
                        </a:solidFill>
                        <a:latin typeface="Calibri"/>
                      </a:endParaRPr>
                    </a:p>
                  </a:txBody>
                  <a:tcPr marL="6513" marR="6513" marT="6513" marB="0" vert="vert27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SRPX</a:t>
                      </a:r>
                    </a:p>
                  </a:txBody>
                  <a:tcPr marL="6513" marR="6513" marT="6513" marB="0" anchor="b">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1" u="none" strike="noStrike" dirty="0" smtClean="0">
                          <a:solidFill>
                            <a:srgbClr val="000000"/>
                          </a:solidFill>
                          <a:latin typeface="Calibri"/>
                        </a:rPr>
                        <a:t>BGN</a:t>
                      </a:r>
                      <a:endParaRPr lang="en-US" sz="1100" b="0" i="1" u="none" strike="noStrike" dirty="0">
                        <a:solidFill>
                          <a:srgbClr val="000000"/>
                        </a:solidFill>
                        <a:latin typeface="Calibri"/>
                      </a:endParaRP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a:r>
                        <a:rPr lang="en-US" sz="1100" b="0" i="1" u="none" strike="noStrike" kern="1200" dirty="0" smtClean="0">
                          <a:solidFill>
                            <a:srgbClr val="000000"/>
                          </a:solidFill>
                          <a:latin typeface="Calibri"/>
                          <a:ea typeface="+mn-ea"/>
                          <a:cs typeface="+mn-cs"/>
                        </a:rPr>
                        <a:t>ANXA1</a:t>
                      </a:r>
                      <a:endParaRPr lang="en-US" sz="1100" b="0" i="1" u="none" strike="noStrike" kern="1200" dirty="0">
                        <a:solidFill>
                          <a:srgbClr val="000000"/>
                        </a:solidFill>
                        <a:latin typeface="Calibri"/>
                        <a:ea typeface="+mn-ea"/>
                        <a:cs typeface="+mn-cs"/>
                      </a:endParaRP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latin typeface="Calibri"/>
                        </a:rPr>
                        <a:t>ADAMTSL1</a:t>
                      </a: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ANGPTL4</a:t>
                      </a:r>
                    </a:p>
                  </a:txBody>
                  <a:tcPr marL="6513" marR="6513" marT="6513"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Efemp1</a:t>
                      </a:r>
                    </a:p>
                  </a:txBody>
                  <a:tcPr marL="6513" marR="6513" marT="6513"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Col24a1</a:t>
                      </a: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err="1" smtClean="0">
                          <a:solidFill>
                            <a:srgbClr val="000000"/>
                          </a:solidFill>
                          <a:latin typeface="Calibri"/>
                        </a:rPr>
                        <a:t>Lumican</a:t>
                      </a:r>
                      <a:endParaRPr lang="en-US" sz="1100" b="0" i="0" u="none" strike="noStrike" dirty="0">
                        <a:solidFill>
                          <a:srgbClr val="000000"/>
                        </a:solidFill>
                        <a:latin typeface="Calibri"/>
                      </a:endParaRP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F2</a:t>
                      </a:r>
                    </a:p>
                  </a:txBody>
                  <a:tcPr marL="6513" marR="6513" marT="6513"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r>
              <a:tr h="283128">
                <a:tc vMerge="1">
                  <a:txBody>
                    <a:bodyPr/>
                    <a:lstStyle/>
                    <a:p>
                      <a:endParaRPr 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LAMA5</a:t>
                      </a: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b="0" i="1" u="none" strike="noStrike" kern="1200" dirty="0" smtClean="0">
                          <a:solidFill>
                            <a:srgbClr val="000000"/>
                          </a:solidFill>
                          <a:latin typeface="+mn-lt"/>
                          <a:ea typeface="+mn-ea"/>
                          <a:cs typeface="+mn-cs"/>
                        </a:rPr>
                        <a:t>ANXA2</a:t>
                      </a:r>
                      <a:endParaRPr lang="en-US" sz="1800" b="0" i="1" u="none" strike="noStrike" kern="1200" dirty="0" smtClean="0">
                        <a:solidFill>
                          <a:srgbClr val="000000"/>
                        </a:solidFill>
                        <a:latin typeface="+mn-lt"/>
                        <a:ea typeface="+mn-ea"/>
                        <a:cs typeface="+mn-cs"/>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CD109</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S100A11</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latin typeface="Calibri"/>
                        </a:rPr>
                        <a:t>Fbln2</a:t>
                      </a: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Itih4</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rgbClr val="000000"/>
                        </a:solidFill>
                        <a:latin typeface="+mn-lt"/>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ANXA5</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CTSZ</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S100A13</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latin typeface="Calibri"/>
                        </a:rPr>
                        <a:t>Ltbp2</a:t>
                      </a: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Plg</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LGALS3</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HTRA1</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S100A4</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latin typeface="Calibri"/>
                        </a:rPr>
                        <a:t>Nid2</a:t>
                      </a: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Serpina3k</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LMAN1</a:t>
                      </a: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LEPREL2</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S100A6</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latin typeface="Calibri"/>
                        </a:rPr>
                        <a:t>Thbs1</a:t>
                      </a: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Serpinf2</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LOXL2</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TGFB1</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latin typeface="Calibri"/>
                        </a:rPr>
                        <a:t>Tnn</a:t>
                      </a: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P4HA1</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PLOD2</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dirty="0">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1" u="none" strike="noStrike" dirty="0" smtClean="0">
                          <a:solidFill>
                            <a:srgbClr val="000000"/>
                          </a:solidFill>
                          <a:latin typeface="Calibri"/>
                        </a:rPr>
                        <a:t>PLOD3</a:t>
                      </a:r>
                      <a:endParaRPr lang="en-US" sz="1100" b="0" i="1" u="none" strike="noStrike" dirty="0">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dirty="0">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SERPINB1</a:t>
                      </a:r>
                    </a:p>
                  </a:txBody>
                  <a:tcPr marL="6513" marR="6513" marT="6513"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283128">
                <a:tc vMerge="1">
                  <a:txBody>
                    <a:bodyPr/>
                    <a:lstStyle/>
                    <a:p>
                      <a:endParaRPr lang="en-US"/>
                    </a:p>
                  </a:txBody>
                  <a:tcPr/>
                </a:tc>
                <a:tc>
                  <a:txBody>
                    <a:bodyPr/>
                    <a:lstStyle/>
                    <a:p>
                      <a:pPr algn="ctr" fontAlgn="b"/>
                      <a:endParaRPr lang="en-US" sz="1100" b="0" i="0" u="none" strike="noStrike">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SERPINE1</a:t>
                      </a: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16393">
                <a:tc>
                  <a:txBody>
                    <a:bodyPr/>
                    <a:lstStyle/>
                    <a:p>
                      <a:pPr algn="ctr" fontAlgn="ctr"/>
                      <a:r>
                        <a:rPr lang="en-US" sz="1400" b="1" i="0" u="none" strike="noStrike" dirty="0">
                          <a:solidFill>
                            <a:srgbClr val="000000"/>
                          </a:solidFill>
                          <a:latin typeface="Calibri"/>
                        </a:rPr>
                        <a:t> </a:t>
                      </a:r>
                    </a:p>
                  </a:txBody>
                  <a:tcPr marL="6513" marR="6513" marT="6513" marB="0" vert="vert27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latin typeface="Calibri"/>
                        </a:rPr>
                        <a:t> </a:t>
                      </a:r>
                    </a:p>
                  </a:txBody>
                  <a:tcPr marL="6513" marR="6513" marT="6513"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1752">
                <a:tc rowSpan="6">
                  <a:txBody>
                    <a:bodyPr/>
                    <a:lstStyle/>
                    <a:p>
                      <a:pPr algn="ctr" fontAlgn="ctr"/>
                      <a:r>
                        <a:rPr lang="en-US" sz="1200" b="1" i="0" u="none" strike="noStrike" spc="300" dirty="0">
                          <a:solidFill>
                            <a:srgbClr val="000000"/>
                          </a:solidFill>
                          <a:latin typeface="Calibri"/>
                        </a:rPr>
                        <a:t>Metastatic </a:t>
                      </a:r>
                      <a:r>
                        <a:rPr lang="en-US" sz="1200" b="1" i="0" u="none" strike="noStrike" spc="300" dirty="0" smtClean="0">
                          <a:solidFill>
                            <a:srgbClr val="000000"/>
                          </a:solidFill>
                          <a:latin typeface="Calibri"/>
                        </a:rPr>
                        <a:t>tumor (MA2)</a:t>
                      </a:r>
                      <a:endParaRPr lang="en-US" sz="1200" b="1" i="0" u="none" strike="noStrike" spc="300" dirty="0">
                        <a:solidFill>
                          <a:srgbClr val="000000"/>
                        </a:solidFill>
                        <a:latin typeface="Calibri"/>
                      </a:endParaRPr>
                    </a:p>
                  </a:txBody>
                  <a:tcPr marL="6513" marR="6513" marT="6513" marB="0" vert="vert27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4FFF"/>
                    </a:solidFill>
                  </a:tcPr>
                </a:tc>
                <a:tc>
                  <a:txBody>
                    <a:bodyPr/>
                    <a:lstStyle/>
                    <a:p>
                      <a:pPr algn="ctr" fontAlgn="b"/>
                      <a:r>
                        <a:rPr lang="en-US" sz="1100" b="0" i="1" u="none" strike="noStrike" dirty="0" smtClean="0">
                          <a:solidFill>
                            <a:srgbClr val="000000"/>
                          </a:solidFill>
                          <a:latin typeface="Calibri"/>
                        </a:rPr>
                        <a:t>EMILIN1</a:t>
                      </a:r>
                      <a:endParaRPr lang="en-US" sz="1100" b="0" i="1" u="none" strike="noStrike" dirty="0">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COL21A1</a:t>
                      </a: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Link1</a:t>
                      </a: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CSPG4</a:t>
                      </a: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LOXL3</a:t>
                      </a: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Cilp</a:t>
                      </a:r>
                    </a:p>
                  </a:txBody>
                  <a:tcPr marL="6513" marR="6513" marT="651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Col13a1</a:t>
                      </a: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latin typeface="Calibri"/>
                        </a:rPr>
                        <a:t>Itih1</a:t>
                      </a:r>
                    </a:p>
                  </a:txBody>
                  <a:tcPr marL="6513" marR="6513" marT="6513"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01752">
                <a:tc vMerge="1">
                  <a:txBody>
                    <a:bodyPr/>
                    <a:lstStyle/>
                    <a:p>
                      <a:endParaRPr 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EMILIN3</a:t>
                      </a: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latin typeface="Calibri"/>
                        </a:rPr>
                        <a:t>COL8A2</a:t>
                      </a:r>
                    </a:p>
                  </a:txBody>
                  <a:tcPr marL="6513" marR="6513" marT="6513" marB="0" anchor="b">
                    <a:lnL>
                      <a:noFill/>
                    </a:lnL>
                    <a:lnR>
                      <a:noFill/>
                    </a:lnR>
                    <a:lnT>
                      <a:noFill/>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100" b="0" i="0" u="none" strike="noStrike" dirty="0" smtClean="0">
                        <a:solidFill>
                          <a:srgbClr val="000000"/>
                        </a:solidFill>
                        <a:latin typeface="+mn-lt"/>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LOXL4</a:t>
                      </a: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smtClean="0">
                          <a:solidFill>
                            <a:srgbClr val="000000"/>
                          </a:solidFill>
                          <a:latin typeface="Calibri"/>
                        </a:rPr>
                        <a:t>Emilin2</a:t>
                      </a:r>
                      <a:endParaRPr lang="en-US" sz="1100" b="0" i="0" u="none" strike="noStrike" dirty="0">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latin typeface="Calibri"/>
                        </a:rPr>
                        <a:t>Col25a1</a:t>
                      </a: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301752">
                <a:tc vMerge="1">
                  <a:txBody>
                    <a:bodyPr/>
                    <a:lstStyle/>
                    <a:p>
                      <a:endParaRPr 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HMCN1</a:t>
                      </a: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Lama5</a:t>
                      </a: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latin typeface="Calibri"/>
                        </a:rPr>
                        <a:t>Col27a1</a:t>
                      </a: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301752">
                <a:tc vMerge="1">
                  <a:txBody>
                    <a:bodyPr/>
                    <a:lstStyle/>
                    <a:p>
                      <a:endParaRPr lang="en-US"/>
                    </a:p>
                  </a:txBody>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latin typeface="+mn-lt"/>
                        </a:rPr>
                        <a:t>PXDN</a:t>
                      </a:r>
                    </a:p>
                  </a:txBody>
                  <a:tcPr marL="6513" marR="6513" marT="651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endParaRPr lang="en-US" sz="1100" b="0" i="0" u="none" strike="noStrike" dirty="0">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a:solidFill>
                            <a:srgbClr val="000000"/>
                          </a:solidFill>
                          <a:latin typeface="Calibri"/>
                        </a:rPr>
                        <a:t>Col28a1</a:t>
                      </a: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301752">
                <a:tc vMerge="1">
                  <a:txBody>
                    <a:bodyPr/>
                    <a:lstStyle/>
                    <a:p>
                      <a:endParaRPr lang="en-US"/>
                    </a:p>
                  </a:txBody>
                  <a:tcPr/>
                </a:tc>
                <a:tc>
                  <a:txBody>
                    <a:bodyPr/>
                    <a:lstStyle/>
                    <a:p>
                      <a:pPr algn="ctr" fontAlgn="t"/>
                      <a:endParaRPr lang="en-US" sz="1100" b="0" i="0" u="none" strike="noStrike" dirty="0">
                        <a:solidFill>
                          <a:srgbClr val="000000"/>
                        </a:solidFill>
                        <a:latin typeface="Calibri"/>
                      </a:endParaRPr>
                    </a:p>
                  </a:txBody>
                  <a:tcPr marL="6513" marR="6513" marT="6513" marB="0">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a:solidFill>
                            <a:srgbClr val="000000"/>
                          </a:solidFill>
                          <a:latin typeface="Calibri"/>
                        </a:rPr>
                        <a:t> </a:t>
                      </a:r>
                    </a:p>
                  </a:txBody>
                  <a:tcPr marL="6513" marR="6513" marT="651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smtClean="0">
                          <a:solidFill>
                            <a:srgbClr val="000000"/>
                          </a:solidFill>
                          <a:latin typeface="Calibri"/>
                        </a:rPr>
                        <a:t>Col6a5</a:t>
                      </a:r>
                      <a:endParaRPr lang="en-US" sz="1100" b="0" i="0" u="none" strike="noStrike" dirty="0">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endParaRPr lang="en-US" sz="1100" b="0" i="0" u="none" strike="noStrike">
                        <a:solidFill>
                          <a:srgbClr val="000000"/>
                        </a:solidFill>
                        <a:latin typeface="Calibri"/>
                      </a:endParaRPr>
                    </a:p>
                  </a:txBody>
                  <a:tcPr marL="6513" marR="6513" marT="6513" marB="0" anchor="b">
                    <a:lnL>
                      <a:noFill/>
                    </a:lnL>
                    <a:lnR>
                      <a:noFill/>
                    </a:lnR>
                    <a:lnT>
                      <a:noFill/>
                    </a:lnT>
                    <a:lnB>
                      <a:noFill/>
                    </a:lnB>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rgbClr val="000000"/>
                      </a:solidFill>
                      <a:prstDash val="solid"/>
                      <a:round/>
                      <a:headEnd type="none" w="med" len="med"/>
                      <a:tailEnd type="none" w="med" len="med"/>
                    </a:lnR>
                    <a:lnT>
                      <a:noFill/>
                    </a:lnT>
                    <a:lnB>
                      <a:noFill/>
                    </a:lnB>
                  </a:tcPr>
                </a:tc>
              </a:tr>
              <a:tr h="301752">
                <a:tc vMerge="1">
                  <a:txBody>
                    <a:bodyPr/>
                    <a:lstStyle/>
                    <a:p>
                      <a:endParaRPr lang="en-US"/>
                    </a:p>
                  </a:txBody>
                  <a:tcPr/>
                </a:tc>
                <a:tc>
                  <a:txBody>
                    <a:bodyPr/>
                    <a:lstStyle/>
                    <a:p>
                      <a:pPr algn="ctr" fontAlgn="b"/>
                      <a:endParaRPr lang="en-US" sz="1100" b="0" i="0" u="none" strike="noStrike" dirty="0">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latin typeface="Calibri"/>
                        </a:rPr>
                        <a:t> </a:t>
                      </a:r>
                    </a:p>
                  </a:txBody>
                  <a:tcPr marL="6513" marR="6513" marT="6513"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smtClean="0">
                          <a:solidFill>
                            <a:srgbClr val="000000"/>
                          </a:solidFill>
                          <a:latin typeface="Calibri"/>
                        </a:rPr>
                        <a:t>Col6a6</a:t>
                      </a:r>
                      <a:endParaRPr lang="en-US" sz="1100" b="0" i="0" u="none" strike="noStrike" dirty="0">
                        <a:solidFill>
                          <a:srgbClr val="000000"/>
                        </a:solidFill>
                        <a:latin typeface="Calibri"/>
                      </a:endParaRPr>
                    </a:p>
                  </a:txBody>
                  <a:tcPr marL="6513" marR="6513" marT="651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100" b="0" i="0" u="none" strike="noStrike" dirty="0">
                        <a:solidFill>
                          <a:srgbClr val="000000"/>
                        </a:solidFill>
                        <a:latin typeface="Calibri"/>
                      </a:endParaRPr>
                    </a:p>
                  </a:txBody>
                  <a:tcPr marL="6513" marR="6513" marT="6513" marB="0" anchor="b">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latin typeface="Calibri"/>
                        </a:rPr>
                        <a:t> </a:t>
                      </a:r>
                    </a:p>
                  </a:txBody>
                  <a:tcPr marL="6513" marR="6513" marT="6513"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20" name="Group 19"/>
          <p:cNvGrpSpPr/>
          <p:nvPr/>
        </p:nvGrpSpPr>
        <p:grpSpPr>
          <a:xfrm>
            <a:off x="3331232" y="5105400"/>
            <a:ext cx="731520" cy="467475"/>
            <a:chOff x="3331232" y="5105400"/>
            <a:chExt cx="731520" cy="467475"/>
          </a:xfrm>
        </p:grpSpPr>
        <p:sp>
          <p:nvSpPr>
            <p:cNvPr id="7" name="Rectangle 6"/>
            <p:cNvSpPr/>
            <p:nvPr/>
          </p:nvSpPr>
          <p:spPr>
            <a:xfrm>
              <a:off x="3331232" y="5105400"/>
              <a:ext cx="731520" cy="208721"/>
            </a:xfrm>
            <a:prstGeom prst="rect">
              <a:avLst/>
            </a:prstGeom>
            <a:solidFill>
              <a:srgbClr val="FF6600">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331232" y="5364154"/>
              <a:ext cx="731520" cy="208721"/>
            </a:xfrm>
            <a:prstGeom prst="rect">
              <a:avLst/>
            </a:prstGeom>
            <a:solidFill>
              <a:srgbClr val="FF6600">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17"/>
          <p:cNvGrpSpPr/>
          <p:nvPr/>
        </p:nvGrpSpPr>
        <p:grpSpPr>
          <a:xfrm>
            <a:off x="3331232" y="3196041"/>
            <a:ext cx="731520" cy="1121959"/>
            <a:chOff x="3331232" y="3196041"/>
            <a:chExt cx="731520" cy="1121959"/>
          </a:xfrm>
        </p:grpSpPr>
        <p:sp>
          <p:nvSpPr>
            <p:cNvPr id="6" name="Rectangle 5"/>
            <p:cNvSpPr/>
            <p:nvPr/>
          </p:nvSpPr>
          <p:spPr>
            <a:xfrm>
              <a:off x="3331232" y="3717878"/>
              <a:ext cx="731520" cy="600122"/>
            </a:xfrm>
            <a:prstGeom prst="rect">
              <a:avLst/>
            </a:prstGeom>
            <a:solidFill>
              <a:srgbClr val="FF6600">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31232" y="3196041"/>
              <a:ext cx="731520" cy="208721"/>
            </a:xfrm>
            <a:prstGeom prst="rect">
              <a:avLst/>
            </a:prstGeom>
            <a:solidFill>
              <a:srgbClr val="FF6600">
                <a:alpha val="2470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4062752" y="2041856"/>
            <a:ext cx="641540" cy="1065285"/>
          </a:xfrm>
          <a:prstGeom prst="rect">
            <a:avLst/>
          </a:prstGeom>
          <a:solidFill>
            <a:srgbClr val="FFFF00">
              <a:alpha val="3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508000" y="2054556"/>
            <a:ext cx="4954517" cy="3838244"/>
            <a:chOff x="508000" y="2029156"/>
            <a:chExt cx="4954517" cy="3838244"/>
          </a:xfrm>
        </p:grpSpPr>
        <p:sp>
          <p:nvSpPr>
            <p:cNvPr id="17" name="Oval 16"/>
            <p:cNvSpPr/>
            <p:nvPr/>
          </p:nvSpPr>
          <p:spPr>
            <a:xfrm>
              <a:off x="508000" y="2029156"/>
              <a:ext cx="647700" cy="200357"/>
            </a:xfrm>
            <a:prstGeom prst="ellipse">
              <a:avLst/>
            </a:prstGeom>
            <a:noFill/>
            <a:ln w="19050">
              <a:solidFill>
                <a:srgbClr val="FF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814817" y="5667043"/>
              <a:ext cx="647700" cy="200357"/>
            </a:xfrm>
            <a:prstGeom prst="ellipse">
              <a:avLst/>
            </a:prstGeom>
            <a:noFill/>
            <a:ln w="19050">
              <a:solidFill>
                <a:srgbClr val="FF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494975" y="5080000"/>
            <a:ext cx="4967542" cy="515014"/>
            <a:chOff x="494975" y="5080000"/>
            <a:chExt cx="4967542" cy="515014"/>
          </a:xfrm>
        </p:grpSpPr>
        <p:sp>
          <p:nvSpPr>
            <p:cNvPr id="14" name="Oval 13"/>
            <p:cNvSpPr/>
            <p:nvPr/>
          </p:nvSpPr>
          <p:spPr>
            <a:xfrm>
              <a:off x="520700" y="5080000"/>
              <a:ext cx="647700" cy="200357"/>
            </a:xfrm>
            <a:prstGeom prst="ellipse">
              <a:avLst/>
            </a:prstGeom>
            <a:noFill/>
            <a:ln w="19050">
              <a:solidFill>
                <a:srgbClr val="CC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814817" y="5394657"/>
              <a:ext cx="647700" cy="200357"/>
            </a:xfrm>
            <a:prstGeom prst="ellipse">
              <a:avLst/>
            </a:prstGeom>
            <a:noFill/>
            <a:ln w="19050">
              <a:solidFill>
                <a:srgbClr val="CC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94975" y="5386775"/>
              <a:ext cx="647700" cy="200357"/>
            </a:xfrm>
            <a:prstGeom prst="ellipse">
              <a:avLst/>
            </a:prstGeom>
            <a:noFill/>
            <a:ln w="19050">
              <a:solidFill>
                <a:srgbClr val="CC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0" y="4817753"/>
            <a:ext cx="9144000" cy="2011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462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protein 1 localization</a:t>
            </a:r>
            <a:endParaRPr lang="en-US" dirty="0"/>
          </a:p>
        </p:txBody>
      </p:sp>
      <p:grpSp>
        <p:nvGrpSpPr>
          <p:cNvPr id="3" name="Group 12"/>
          <p:cNvGrpSpPr/>
          <p:nvPr/>
        </p:nvGrpSpPr>
        <p:grpSpPr>
          <a:xfrm>
            <a:off x="914400" y="1743075"/>
            <a:ext cx="7315200" cy="4206240"/>
            <a:chOff x="1143000" y="1338590"/>
            <a:chExt cx="6781800" cy="3568988"/>
          </a:xfrm>
        </p:grpSpPr>
        <p:pic>
          <p:nvPicPr>
            <p:cNvPr id="4" name="Picture 7" descr="C:\Users\Alexandra\Desktop\Montage MA2.jpg"/>
            <p:cNvPicPr>
              <a:picLocks noChangeAspect="1" noChangeArrowheads="1"/>
            </p:cNvPicPr>
            <p:nvPr/>
          </p:nvPicPr>
          <p:blipFill>
            <a:blip r:embed="rId2" cstate="print">
              <a:lum bright="10000" contrast="10000"/>
            </a:blip>
            <a:srcRect/>
            <a:stretch>
              <a:fillRect/>
            </a:stretch>
          </p:blipFill>
          <p:spPr bwMode="auto">
            <a:xfrm>
              <a:off x="1432560" y="3259957"/>
              <a:ext cx="6492240" cy="1616843"/>
            </a:xfrm>
            <a:prstGeom prst="rect">
              <a:avLst/>
            </a:prstGeom>
            <a:noFill/>
          </p:spPr>
        </p:pic>
        <p:pic>
          <p:nvPicPr>
            <p:cNvPr id="5" name="Picture 8" descr="C:\Users\Alexandra\Desktop\Montage A75 (final).jpg"/>
            <p:cNvPicPr>
              <a:picLocks noChangeAspect="1" noChangeArrowheads="1"/>
            </p:cNvPicPr>
            <p:nvPr/>
          </p:nvPicPr>
          <p:blipFill>
            <a:blip r:embed="rId3" cstate="print"/>
            <a:srcRect/>
            <a:stretch>
              <a:fillRect/>
            </a:stretch>
          </p:blipFill>
          <p:spPr bwMode="auto">
            <a:xfrm>
              <a:off x="1432560" y="1583557"/>
              <a:ext cx="6492240" cy="1616841"/>
            </a:xfrm>
            <a:prstGeom prst="rect">
              <a:avLst/>
            </a:prstGeom>
            <a:noFill/>
          </p:spPr>
        </p:pic>
        <p:sp>
          <p:nvSpPr>
            <p:cNvPr id="6" name="TextBox 5"/>
            <p:cNvSpPr txBox="1"/>
            <p:nvPr/>
          </p:nvSpPr>
          <p:spPr>
            <a:xfrm>
              <a:off x="1432560" y="1338590"/>
              <a:ext cx="2133600" cy="261610"/>
            </a:xfrm>
            <a:prstGeom prst="rect">
              <a:avLst/>
            </a:prstGeom>
            <a:noFill/>
          </p:spPr>
          <p:txBody>
            <a:bodyPr wrap="square" rtlCol="0">
              <a:spAutoFit/>
            </a:bodyPr>
            <a:lstStyle/>
            <a:p>
              <a:pPr algn="ctr"/>
              <a:r>
                <a:rPr lang="en-US" sz="1100" dirty="0" smtClean="0">
                  <a:latin typeface="Arial Rounded MT Bold" pitchFamily="34" charset="0"/>
                </a:rPr>
                <a:t>HAPLN1</a:t>
              </a:r>
              <a:endParaRPr lang="en-US" sz="1100" dirty="0">
                <a:latin typeface="Arial Rounded MT Bold" pitchFamily="34" charset="0"/>
              </a:endParaRPr>
            </a:p>
          </p:txBody>
        </p:sp>
        <p:sp>
          <p:nvSpPr>
            <p:cNvPr id="7" name="TextBox 6"/>
            <p:cNvSpPr txBox="1"/>
            <p:nvPr/>
          </p:nvSpPr>
          <p:spPr>
            <a:xfrm>
              <a:off x="3611880" y="1338590"/>
              <a:ext cx="2133600" cy="261610"/>
            </a:xfrm>
            <a:prstGeom prst="rect">
              <a:avLst/>
            </a:prstGeom>
            <a:noFill/>
          </p:spPr>
          <p:txBody>
            <a:bodyPr wrap="square" rtlCol="0">
              <a:spAutoFit/>
            </a:bodyPr>
            <a:lstStyle/>
            <a:p>
              <a:pPr algn="ctr"/>
              <a:r>
                <a:rPr lang="en-US" sz="1100" dirty="0" smtClean="0">
                  <a:latin typeface="Arial Rounded MT Bold" pitchFamily="34" charset="0"/>
                </a:rPr>
                <a:t>DAPI</a:t>
              </a:r>
              <a:endParaRPr lang="en-US" sz="1100" dirty="0">
                <a:latin typeface="Arial Rounded MT Bold" pitchFamily="34" charset="0"/>
              </a:endParaRPr>
            </a:p>
          </p:txBody>
        </p:sp>
        <p:sp>
          <p:nvSpPr>
            <p:cNvPr id="8" name="TextBox 7"/>
            <p:cNvSpPr txBox="1"/>
            <p:nvPr/>
          </p:nvSpPr>
          <p:spPr>
            <a:xfrm>
              <a:off x="5791200" y="1338590"/>
              <a:ext cx="2133600" cy="261610"/>
            </a:xfrm>
            <a:prstGeom prst="rect">
              <a:avLst/>
            </a:prstGeom>
            <a:noFill/>
          </p:spPr>
          <p:txBody>
            <a:bodyPr wrap="square" rtlCol="0">
              <a:spAutoFit/>
            </a:bodyPr>
            <a:lstStyle/>
            <a:p>
              <a:pPr algn="ctr"/>
              <a:r>
                <a:rPr lang="en-US" sz="1100" dirty="0" smtClean="0">
                  <a:latin typeface="Arial Rounded MT Bold" pitchFamily="34" charset="0"/>
                </a:rPr>
                <a:t>merge</a:t>
              </a:r>
              <a:endParaRPr lang="en-US" sz="1100" dirty="0">
                <a:latin typeface="Arial Rounded MT Bold" pitchFamily="34" charset="0"/>
              </a:endParaRPr>
            </a:p>
          </p:txBody>
        </p:sp>
        <p:sp>
          <p:nvSpPr>
            <p:cNvPr id="9" name="TextBox 8"/>
            <p:cNvSpPr txBox="1"/>
            <p:nvPr/>
          </p:nvSpPr>
          <p:spPr>
            <a:xfrm rot="16200000">
              <a:off x="491993" y="2261171"/>
              <a:ext cx="1563624" cy="261610"/>
            </a:xfrm>
            <a:prstGeom prst="rect">
              <a:avLst/>
            </a:prstGeom>
            <a:noFill/>
          </p:spPr>
          <p:txBody>
            <a:bodyPr wrap="square" rtlCol="0">
              <a:spAutoFit/>
            </a:bodyPr>
            <a:lstStyle/>
            <a:p>
              <a:pPr algn="ctr"/>
              <a:r>
                <a:rPr lang="en-US" sz="1100" dirty="0" smtClean="0">
                  <a:latin typeface="Arial Rounded MT Bold" pitchFamily="34" charset="0"/>
                </a:rPr>
                <a:t>A375 tumor section</a:t>
              </a:r>
              <a:endParaRPr lang="en-US" sz="1100" dirty="0">
                <a:latin typeface="Arial Rounded MT Bold" pitchFamily="34" charset="0"/>
              </a:endParaRPr>
            </a:p>
          </p:txBody>
        </p:sp>
        <p:sp>
          <p:nvSpPr>
            <p:cNvPr id="10" name="TextBox 9"/>
            <p:cNvSpPr txBox="1"/>
            <p:nvPr/>
          </p:nvSpPr>
          <p:spPr>
            <a:xfrm rot="16200000">
              <a:off x="491993" y="3937573"/>
              <a:ext cx="1563624" cy="261610"/>
            </a:xfrm>
            <a:prstGeom prst="rect">
              <a:avLst/>
            </a:prstGeom>
            <a:noFill/>
          </p:spPr>
          <p:txBody>
            <a:bodyPr wrap="square" rtlCol="0">
              <a:spAutoFit/>
            </a:bodyPr>
            <a:lstStyle/>
            <a:p>
              <a:pPr algn="ctr"/>
              <a:r>
                <a:rPr lang="en-US" sz="1100" dirty="0" smtClean="0">
                  <a:latin typeface="Arial Rounded MT Bold" pitchFamily="34" charset="0"/>
                </a:rPr>
                <a:t>MA2 tumor section</a:t>
              </a:r>
              <a:endParaRPr lang="en-US" sz="1100" dirty="0">
                <a:latin typeface="Arial Rounded MT Bold" pitchFamily="34" charset="0"/>
              </a:endParaRPr>
            </a:p>
          </p:txBody>
        </p:sp>
        <p:sp>
          <p:nvSpPr>
            <p:cNvPr id="11" name="TextBox 10"/>
            <p:cNvSpPr txBox="1"/>
            <p:nvPr/>
          </p:nvSpPr>
          <p:spPr>
            <a:xfrm>
              <a:off x="1447799" y="2969568"/>
              <a:ext cx="533400" cy="261610"/>
            </a:xfrm>
            <a:prstGeom prst="rect">
              <a:avLst/>
            </a:prstGeom>
            <a:noFill/>
          </p:spPr>
          <p:txBody>
            <a:bodyPr wrap="square" rtlCol="0">
              <a:spAutoFit/>
            </a:bodyPr>
            <a:lstStyle/>
            <a:p>
              <a:r>
                <a:rPr lang="en-US" sz="1100" dirty="0" smtClean="0">
                  <a:solidFill>
                    <a:schemeClr val="bg1"/>
                  </a:solidFill>
                  <a:latin typeface="Arial Rounded MT Bold" pitchFamily="34" charset="0"/>
                </a:rPr>
                <a:t>x40</a:t>
              </a:r>
              <a:endParaRPr lang="en-US" sz="1100" dirty="0">
                <a:solidFill>
                  <a:schemeClr val="bg1"/>
                </a:solidFill>
                <a:latin typeface="Arial Rounded MT Bold" pitchFamily="34" charset="0"/>
              </a:endParaRPr>
            </a:p>
          </p:txBody>
        </p:sp>
        <p:sp>
          <p:nvSpPr>
            <p:cNvPr id="12" name="TextBox 11"/>
            <p:cNvSpPr txBox="1"/>
            <p:nvPr/>
          </p:nvSpPr>
          <p:spPr>
            <a:xfrm>
              <a:off x="1447799" y="4645968"/>
              <a:ext cx="533400" cy="261610"/>
            </a:xfrm>
            <a:prstGeom prst="rect">
              <a:avLst/>
            </a:prstGeom>
            <a:noFill/>
          </p:spPr>
          <p:txBody>
            <a:bodyPr wrap="square" rtlCol="0">
              <a:spAutoFit/>
            </a:bodyPr>
            <a:lstStyle/>
            <a:p>
              <a:r>
                <a:rPr lang="en-US" sz="1100" dirty="0" smtClean="0">
                  <a:solidFill>
                    <a:schemeClr val="bg1"/>
                  </a:solidFill>
                  <a:latin typeface="Arial Rounded MT Bold" pitchFamily="34" charset="0"/>
                </a:rPr>
                <a:t>x40</a:t>
              </a:r>
              <a:endParaRPr lang="en-US" sz="1100" dirty="0">
                <a:solidFill>
                  <a:schemeClr val="bg1"/>
                </a:solidFill>
                <a:latin typeface="Arial Rounded MT Bold" pitchFamily="34" charset="0"/>
              </a:endParaRPr>
            </a:p>
          </p:txBody>
        </p:sp>
      </p:grpSp>
      <p:sp>
        <p:nvSpPr>
          <p:cNvPr id="14" name="Oval 13"/>
          <p:cNvSpPr/>
          <p:nvPr/>
        </p:nvSpPr>
        <p:spPr>
          <a:xfrm rot="1130134">
            <a:off x="4176739" y="4017633"/>
            <a:ext cx="1125939" cy="1986578"/>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4" cstate="print"/>
          <a:srcRect/>
          <a:stretch>
            <a:fillRect/>
          </a:stretch>
        </p:blipFill>
        <p:spPr bwMode="auto">
          <a:xfrm>
            <a:off x="1280160" y="839194"/>
            <a:ext cx="6583680" cy="475256"/>
          </a:xfrm>
          <a:prstGeom prst="rect">
            <a:avLst/>
          </a:prstGeom>
          <a:noFill/>
          <a:ln w="9525">
            <a:noFill/>
            <a:miter lim="800000"/>
            <a:headEnd/>
            <a:tailEnd/>
          </a:ln>
          <a:effectLst/>
        </p:spPr>
      </p:pic>
    </p:spTree>
    <p:extLst>
      <p:ext uri="{BB962C8B-B14F-4D97-AF65-F5344CB8AC3E}">
        <p14:creationId xmlns:p14="http://schemas.microsoft.com/office/powerpoint/2010/main" xmlns="" val="7397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Cancer – Mouse model</a:t>
            </a:r>
            <a:endParaRPr lang="fr-FR" dirty="0"/>
          </a:p>
        </p:txBody>
      </p:sp>
      <p:grpSp>
        <p:nvGrpSpPr>
          <p:cNvPr id="4" name="Group 19"/>
          <p:cNvGrpSpPr/>
          <p:nvPr/>
        </p:nvGrpSpPr>
        <p:grpSpPr>
          <a:xfrm>
            <a:off x="228600" y="990600"/>
            <a:ext cx="8610600" cy="5334000"/>
            <a:chOff x="-1600200" y="918329"/>
            <a:chExt cx="8610600" cy="5334000"/>
          </a:xfrm>
        </p:grpSpPr>
        <p:sp>
          <p:nvSpPr>
            <p:cNvPr id="5" name="TextBox 9"/>
            <p:cNvSpPr txBox="1">
              <a:spLocks noChangeArrowheads="1"/>
            </p:cNvSpPr>
            <p:nvPr/>
          </p:nvSpPr>
          <p:spPr bwMode="auto">
            <a:xfrm>
              <a:off x="-1600200" y="918329"/>
              <a:ext cx="8610600" cy="1123712"/>
            </a:xfrm>
            <a:prstGeom prst="roundRect">
              <a:avLst/>
            </a:prstGeom>
            <a:noFill/>
            <a:ln w="9525">
              <a:noFill/>
              <a:miter lim="800000"/>
              <a:headEnd/>
              <a:tailEnd/>
            </a:ln>
          </p:spPr>
          <p:txBody>
            <a:bodyPr wrap="square">
              <a:spAutoFit/>
            </a:bodyPr>
            <a:lstStyle/>
            <a:p>
              <a:pPr algn="ctr"/>
              <a:r>
                <a:rPr lang="en-US" sz="2000" i="1" dirty="0" err="1" smtClean="0">
                  <a:latin typeface="Arial" pitchFamily="34" charset="0"/>
                  <a:cs typeface="Arial" pitchFamily="34" charset="0"/>
                </a:rPr>
                <a:t>Orthotopic</a:t>
              </a:r>
              <a:r>
                <a:rPr lang="en-US" sz="2000" i="1" dirty="0" smtClean="0">
                  <a:latin typeface="Arial" pitchFamily="34" charset="0"/>
                  <a:cs typeface="Arial" pitchFamily="34" charset="0"/>
                </a:rPr>
                <a:t> </a:t>
              </a:r>
              <a:r>
                <a:rPr lang="en-US" sz="2000" i="1" dirty="0" err="1" smtClean="0">
                  <a:latin typeface="Arial" pitchFamily="34" charset="0"/>
                  <a:cs typeface="Arial" pitchFamily="34" charset="0"/>
                </a:rPr>
                <a:t>xenotransplant</a:t>
              </a:r>
              <a:r>
                <a:rPr lang="en-US" sz="2000" i="1" dirty="0" smtClean="0">
                  <a:latin typeface="Arial" pitchFamily="34" charset="0"/>
                  <a:cs typeface="Arial" pitchFamily="34" charset="0"/>
                </a:rPr>
                <a:t>:</a:t>
              </a:r>
            </a:p>
            <a:p>
              <a:pPr algn="ctr"/>
              <a:r>
                <a:rPr lang="en-US" sz="2000" dirty="0" smtClean="0">
                  <a:latin typeface="Arial" pitchFamily="34" charset="0"/>
                  <a:cs typeface="Arial" pitchFamily="34" charset="0"/>
                </a:rPr>
                <a:t>MDA-MB-231 (poorly metastatic) or LM2 (highly metastatic to the lungs)</a:t>
              </a:r>
            </a:p>
            <a:p>
              <a:pPr algn="ctr"/>
              <a:r>
                <a:rPr lang="en-US" sz="2000" b="1" u="sng" dirty="0" smtClean="0">
                  <a:solidFill>
                    <a:srgbClr val="FF0000"/>
                  </a:solidFill>
                  <a:latin typeface="Arial" pitchFamily="34" charset="0"/>
                  <a:cs typeface="Arial" pitchFamily="34" charset="0"/>
                </a:rPr>
                <a:t>Human</a:t>
              </a:r>
              <a:r>
                <a:rPr lang="en-US" sz="2000" b="1" dirty="0" smtClean="0">
                  <a:solidFill>
                    <a:srgbClr val="FF0000"/>
                  </a:solidFill>
                  <a:latin typeface="Arial" pitchFamily="34" charset="0"/>
                  <a:cs typeface="Arial" pitchFamily="34" charset="0"/>
                </a:rPr>
                <a:t> </a:t>
              </a:r>
              <a:r>
                <a:rPr lang="en-US" sz="2000" dirty="0" smtClean="0">
                  <a:latin typeface="Arial" pitchFamily="34" charset="0"/>
                  <a:cs typeface="Arial" pitchFamily="34" charset="0"/>
                </a:rPr>
                <a:t>Mammary Carcinoma Cells</a:t>
              </a:r>
            </a:p>
          </p:txBody>
        </p:sp>
        <p:sp>
          <p:nvSpPr>
            <p:cNvPr id="13" name="TextBox 12"/>
            <p:cNvSpPr txBox="1">
              <a:spLocks noChangeArrowheads="1"/>
            </p:cNvSpPr>
            <p:nvPr/>
          </p:nvSpPr>
          <p:spPr bwMode="auto">
            <a:xfrm>
              <a:off x="1490758" y="2848153"/>
              <a:ext cx="2478631" cy="584774"/>
            </a:xfrm>
            <a:prstGeom prst="rect">
              <a:avLst/>
            </a:prstGeom>
            <a:noFill/>
            <a:ln w="9525">
              <a:noFill/>
              <a:miter lim="800000"/>
              <a:headEnd/>
              <a:tailEnd/>
            </a:ln>
          </p:spPr>
          <p:txBody>
            <a:bodyPr>
              <a:spAutoFit/>
            </a:bodyPr>
            <a:lstStyle/>
            <a:p>
              <a:pPr algn="ctr"/>
              <a:r>
                <a:rPr lang="en-US" dirty="0" smtClean="0">
                  <a:solidFill>
                    <a:srgbClr val="0066FF"/>
                  </a:solidFill>
                  <a:latin typeface="Arial" pitchFamily="34" charset="0"/>
                  <a:cs typeface="Arial" pitchFamily="34" charset="0"/>
                </a:rPr>
                <a:t>♀</a:t>
              </a:r>
              <a:r>
                <a:rPr lang="en-US" sz="1400" dirty="0" smtClean="0">
                  <a:solidFill>
                    <a:srgbClr val="0066FF"/>
                  </a:solidFill>
                  <a:latin typeface="Arial" pitchFamily="34" charset="0"/>
                  <a:cs typeface="Arial" pitchFamily="34" charset="0"/>
                </a:rPr>
                <a:t> </a:t>
              </a:r>
              <a:r>
                <a:rPr lang="en-US" sz="1400" b="1" dirty="0" smtClean="0">
                  <a:solidFill>
                    <a:srgbClr val="0066FF"/>
                  </a:solidFill>
                  <a:latin typeface="Arial" pitchFamily="34" charset="0"/>
                  <a:cs typeface="Arial" pitchFamily="34" charset="0"/>
                </a:rPr>
                <a:t>mouse </a:t>
              </a:r>
              <a:endParaRPr lang="en-US" sz="1400" b="1" dirty="0">
                <a:solidFill>
                  <a:srgbClr val="0066FF"/>
                </a:solidFill>
                <a:latin typeface="Arial" pitchFamily="34" charset="0"/>
                <a:cs typeface="Arial" pitchFamily="34" charset="0"/>
              </a:endParaRPr>
            </a:p>
            <a:p>
              <a:pPr algn="ctr"/>
              <a:r>
                <a:rPr lang="en-US" sz="1400" i="1" dirty="0" smtClean="0">
                  <a:latin typeface="Arial" pitchFamily="34" charset="0"/>
                  <a:cs typeface="Arial" pitchFamily="34" charset="0"/>
                </a:rPr>
                <a:t>NOD/SCID/IL2g </a:t>
              </a:r>
              <a:r>
                <a:rPr lang="en-US" sz="1400" i="1" dirty="0" err="1" smtClean="0">
                  <a:latin typeface="Arial" pitchFamily="34" charset="0"/>
                  <a:cs typeface="Arial" pitchFamily="34" charset="0"/>
                </a:rPr>
                <a:t>chainR</a:t>
              </a:r>
              <a:endParaRPr lang="en-US" sz="1400" i="1" baseline="30000" dirty="0">
                <a:latin typeface="Arial" pitchFamily="34" charset="0"/>
                <a:cs typeface="Arial" pitchFamily="34" charset="0"/>
              </a:endParaRPr>
            </a:p>
          </p:txBody>
        </p:sp>
        <p:sp>
          <p:nvSpPr>
            <p:cNvPr id="7" name="Right Arrow 6"/>
            <p:cNvSpPr/>
            <p:nvPr/>
          </p:nvSpPr>
          <p:spPr bwMode="auto">
            <a:xfrm rot="5400000">
              <a:off x="2501473" y="3547229"/>
              <a:ext cx="457200" cy="228600"/>
            </a:xfrm>
            <a:prstGeom prst="rightArrow">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rial" pitchFamily="34" charset="0"/>
                <a:cs typeface="Arial" pitchFamily="34" charset="0"/>
              </a:endParaRPr>
            </a:p>
          </p:txBody>
        </p:sp>
        <p:sp>
          <p:nvSpPr>
            <p:cNvPr id="8" name="TextBox 12"/>
            <p:cNvSpPr txBox="1">
              <a:spLocks noChangeArrowheads="1"/>
            </p:cNvSpPr>
            <p:nvPr/>
          </p:nvSpPr>
          <p:spPr bwMode="auto">
            <a:xfrm>
              <a:off x="748874" y="3813929"/>
              <a:ext cx="3962399" cy="1015663"/>
            </a:xfrm>
            <a:prstGeom prst="rect">
              <a:avLst/>
            </a:prstGeom>
            <a:noFill/>
            <a:ln w="9525">
              <a:noFill/>
              <a:miter lim="800000"/>
              <a:headEnd/>
              <a:tailEnd/>
            </a:ln>
          </p:spPr>
          <p:txBody>
            <a:bodyPr>
              <a:spAutoFit/>
            </a:bodyPr>
            <a:lstStyle/>
            <a:p>
              <a:pPr algn="ctr"/>
              <a:r>
                <a:rPr lang="en-US" sz="2000" dirty="0" smtClean="0">
                  <a:latin typeface="Arial" pitchFamily="34" charset="0"/>
                  <a:cs typeface="Arial" pitchFamily="34" charset="0"/>
                </a:rPr>
                <a:t>Primary Tumor </a:t>
              </a:r>
              <a:r>
                <a:rPr lang="en-US" sz="2000" dirty="0">
                  <a:latin typeface="Arial" pitchFamily="34" charset="0"/>
                  <a:cs typeface="Arial" pitchFamily="34" charset="0"/>
                </a:rPr>
                <a:t>Collection            </a:t>
              </a:r>
            </a:p>
            <a:p>
              <a:pPr algn="ctr"/>
              <a:r>
                <a:rPr lang="en-US" sz="2000" dirty="0">
                  <a:latin typeface="Arial" pitchFamily="34" charset="0"/>
                  <a:cs typeface="Arial" pitchFamily="34" charset="0"/>
                </a:rPr>
                <a:t>---</a:t>
              </a:r>
            </a:p>
            <a:p>
              <a:pPr algn="ctr"/>
              <a:r>
                <a:rPr lang="en-US" sz="2000" dirty="0">
                  <a:latin typeface="Arial" pitchFamily="34" charset="0"/>
                  <a:cs typeface="Arial" pitchFamily="34" charset="0"/>
                </a:rPr>
                <a:t>Tumor ECM preparation</a:t>
              </a:r>
            </a:p>
          </p:txBody>
        </p:sp>
        <p:sp>
          <p:nvSpPr>
            <p:cNvPr id="9" name="Right Arrow 8"/>
            <p:cNvSpPr/>
            <p:nvPr/>
          </p:nvSpPr>
          <p:spPr>
            <a:xfrm rot="5400000">
              <a:off x="2501473" y="4918829"/>
              <a:ext cx="457200" cy="228600"/>
            </a:xfrm>
            <a:prstGeom prst="rightArrow">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latin typeface="Arial" pitchFamily="34" charset="0"/>
                <a:cs typeface="Arial" pitchFamily="34" charset="0"/>
              </a:endParaRPr>
            </a:p>
          </p:txBody>
        </p:sp>
        <p:sp>
          <p:nvSpPr>
            <p:cNvPr id="10" name="Rectangle 22"/>
            <p:cNvSpPr>
              <a:spLocks noChangeArrowheads="1"/>
            </p:cNvSpPr>
            <p:nvPr/>
          </p:nvSpPr>
          <p:spPr bwMode="auto">
            <a:xfrm>
              <a:off x="1546899" y="5223212"/>
              <a:ext cx="2366352" cy="400110"/>
            </a:xfrm>
            <a:prstGeom prst="rect">
              <a:avLst/>
            </a:prstGeom>
            <a:noFill/>
            <a:ln w="9525">
              <a:noFill/>
              <a:miter lim="800000"/>
              <a:headEnd/>
              <a:tailEnd/>
            </a:ln>
          </p:spPr>
          <p:txBody>
            <a:bodyPr wrap="none">
              <a:spAutoFit/>
            </a:bodyPr>
            <a:lstStyle/>
            <a:p>
              <a:pPr algn="ctr"/>
              <a:r>
                <a:rPr lang="en-US" sz="2000" i="1" dirty="0">
                  <a:latin typeface="Arial" pitchFamily="34" charset="0"/>
                  <a:cs typeface="Arial" pitchFamily="34" charset="0"/>
                </a:rPr>
                <a:t> </a:t>
              </a:r>
              <a:r>
                <a:rPr lang="en-US" sz="2000" i="1" dirty="0" smtClean="0">
                  <a:latin typeface="Arial" pitchFamily="34" charset="0"/>
                  <a:cs typeface="Arial" pitchFamily="34" charset="0"/>
                </a:rPr>
                <a:t>Proteomic </a:t>
              </a:r>
              <a:r>
                <a:rPr lang="en-US" sz="2000" i="1" dirty="0">
                  <a:latin typeface="Arial" pitchFamily="34" charset="0"/>
                  <a:cs typeface="Arial" pitchFamily="34" charset="0"/>
                </a:rPr>
                <a:t>pipeline</a:t>
              </a:r>
            </a:p>
          </p:txBody>
        </p:sp>
        <p:sp>
          <p:nvSpPr>
            <p:cNvPr id="11" name="TextBox 10"/>
            <p:cNvSpPr txBox="1">
              <a:spLocks noChangeArrowheads="1"/>
            </p:cNvSpPr>
            <p:nvPr/>
          </p:nvSpPr>
          <p:spPr bwMode="auto">
            <a:xfrm>
              <a:off x="-762000" y="5544443"/>
              <a:ext cx="7086600" cy="707886"/>
            </a:xfrm>
            <a:prstGeom prst="rect">
              <a:avLst/>
            </a:prstGeom>
            <a:noFill/>
            <a:ln w="9525">
              <a:noFill/>
              <a:miter lim="800000"/>
              <a:headEnd/>
              <a:tailEnd/>
            </a:ln>
          </p:spPr>
          <p:txBody>
            <a:bodyPr wrap="square">
              <a:spAutoFit/>
            </a:bodyPr>
            <a:lstStyle/>
            <a:p>
              <a:pPr marL="285750" indent="-285750">
                <a:buClr>
                  <a:srgbClr val="FF0000"/>
                </a:buClr>
                <a:buFont typeface="Arial" pitchFamily="34" charset="0"/>
                <a:buChar char="►"/>
              </a:pPr>
              <a:r>
                <a:rPr lang="en-US" sz="2000" dirty="0" smtClean="0">
                  <a:latin typeface="Arial" pitchFamily="34" charset="0"/>
                  <a:cs typeface="Arial" pitchFamily="34" charset="0"/>
                </a:rPr>
                <a:t> Proteins </a:t>
              </a:r>
              <a:r>
                <a:rPr lang="en-US" sz="2000" dirty="0">
                  <a:latin typeface="Arial" pitchFamily="34" charset="0"/>
                  <a:cs typeface="Arial" pitchFamily="34" charset="0"/>
                </a:rPr>
                <a:t>secreted by the </a:t>
              </a:r>
              <a:r>
                <a:rPr lang="en-US" sz="2000" dirty="0">
                  <a:solidFill>
                    <a:srgbClr val="FF0000"/>
                  </a:solidFill>
                  <a:latin typeface="Arial" pitchFamily="34" charset="0"/>
                  <a:cs typeface="Arial" pitchFamily="34" charset="0"/>
                </a:rPr>
                <a:t>tumor </a:t>
              </a:r>
              <a:r>
                <a:rPr lang="en-US" sz="2000" dirty="0" smtClean="0">
                  <a:solidFill>
                    <a:srgbClr val="FF0000"/>
                  </a:solidFill>
                  <a:latin typeface="Arial" pitchFamily="34" charset="0"/>
                  <a:cs typeface="Arial" pitchFamily="34" charset="0"/>
                </a:rPr>
                <a:t>cells (</a:t>
              </a:r>
              <a:r>
                <a:rPr lang="en-US" sz="2000" u="sng" dirty="0" smtClean="0">
                  <a:solidFill>
                    <a:srgbClr val="FF0000"/>
                  </a:solidFill>
                  <a:latin typeface="Arial" pitchFamily="34" charset="0"/>
                  <a:cs typeface="Arial" pitchFamily="34" charset="0"/>
                </a:rPr>
                <a:t>human sequence</a:t>
              </a:r>
              <a:r>
                <a:rPr lang="en-US" sz="2000" dirty="0" smtClean="0">
                  <a:solidFill>
                    <a:srgbClr val="FF0000"/>
                  </a:solidFill>
                  <a:latin typeface="Arial" pitchFamily="34" charset="0"/>
                  <a:cs typeface="Arial" pitchFamily="34" charset="0"/>
                </a:rPr>
                <a:t>)</a:t>
              </a:r>
            </a:p>
            <a:p>
              <a:pPr marL="285750" indent="-285750">
                <a:buClr>
                  <a:srgbClr val="0066FF"/>
                </a:buClr>
                <a:buFont typeface="Arial" pitchFamily="34" charset="0"/>
                <a:buChar char="►"/>
              </a:pPr>
              <a:r>
                <a:rPr lang="en-US" sz="2000" dirty="0" smtClean="0">
                  <a:latin typeface="Arial" pitchFamily="34" charset="0"/>
                  <a:cs typeface="Arial" pitchFamily="34" charset="0"/>
                </a:rPr>
                <a:t> Proteins secreted by the </a:t>
              </a:r>
              <a:r>
                <a:rPr lang="en-US" sz="2000" dirty="0" smtClean="0">
                  <a:solidFill>
                    <a:srgbClr val="0066FF"/>
                  </a:solidFill>
                  <a:latin typeface="Arial" pitchFamily="34" charset="0"/>
                  <a:cs typeface="Arial" pitchFamily="34" charset="0"/>
                </a:rPr>
                <a:t>stromal cells (</a:t>
              </a:r>
              <a:r>
                <a:rPr lang="en-US" sz="2000" u="sng" dirty="0" smtClean="0">
                  <a:solidFill>
                    <a:srgbClr val="0066FF"/>
                  </a:solidFill>
                  <a:latin typeface="Arial" pitchFamily="34" charset="0"/>
                  <a:cs typeface="Arial" pitchFamily="34" charset="0"/>
                </a:rPr>
                <a:t>murine sequence)</a:t>
              </a:r>
              <a:endParaRPr lang="en-US" sz="2000" dirty="0">
                <a:solidFill>
                  <a:srgbClr val="0066FF"/>
                </a:solidFill>
                <a:latin typeface="Arial" pitchFamily="34" charset="0"/>
                <a:cs typeface="Arial" pitchFamily="34" charset="0"/>
              </a:endParaRPr>
            </a:p>
          </p:txBody>
        </p:sp>
      </p:grpSp>
      <p:sp>
        <p:nvSpPr>
          <p:cNvPr id="3" name="TextBox 2"/>
          <p:cNvSpPr txBox="1"/>
          <p:nvPr/>
        </p:nvSpPr>
        <p:spPr>
          <a:xfrm>
            <a:off x="3505200" y="6324600"/>
            <a:ext cx="5638800" cy="523220"/>
          </a:xfrm>
          <a:prstGeom prst="rect">
            <a:avLst/>
          </a:prstGeom>
          <a:noFill/>
        </p:spPr>
        <p:txBody>
          <a:bodyPr wrap="square" rtlCol="0">
            <a:spAutoFit/>
          </a:bodyPr>
          <a:lstStyle/>
          <a:p>
            <a:pPr algn="r"/>
            <a:r>
              <a:rPr lang="en-US" sz="1400" i="1" dirty="0" err="1" smtClean="0">
                <a:latin typeface="Arial" pitchFamily="34" charset="0"/>
                <a:cs typeface="Arial" pitchFamily="34" charset="0"/>
              </a:rPr>
              <a:t>Minn</a:t>
            </a:r>
            <a:r>
              <a:rPr lang="en-US" sz="1400" i="1" dirty="0" smtClean="0">
                <a:latin typeface="Arial" pitchFamily="34" charset="0"/>
                <a:cs typeface="Arial" pitchFamily="34" charset="0"/>
              </a:rPr>
              <a:t> AJ. et al., 2005, Nature</a:t>
            </a:r>
          </a:p>
          <a:p>
            <a:pPr algn="r"/>
            <a:r>
              <a:rPr lang="en-US" sz="1400" i="1" dirty="0" smtClean="0">
                <a:latin typeface="Arial" pitchFamily="34" charset="0"/>
                <a:cs typeface="Arial" pitchFamily="34" charset="0"/>
              </a:rPr>
              <a:t>Cells: gift from Joan </a:t>
            </a:r>
            <a:r>
              <a:rPr lang="en-US" sz="1400" i="1" dirty="0" err="1" smtClean="0">
                <a:latin typeface="Arial" pitchFamily="34" charset="0"/>
                <a:cs typeface="Arial" pitchFamily="34" charset="0"/>
              </a:rPr>
              <a:t>Massagué</a:t>
            </a:r>
            <a:r>
              <a:rPr lang="en-US" sz="1400" i="1" dirty="0" smtClean="0">
                <a:latin typeface="Arial" pitchFamily="34" charset="0"/>
                <a:cs typeface="Arial" pitchFamily="34" charset="0"/>
              </a:rPr>
              <a:t> – Memorial Sloan Kettering Cancer </a:t>
            </a:r>
            <a:endParaRPr lang="fr-FR" sz="1400" i="1" dirty="0">
              <a:latin typeface="Arial" pitchFamily="34" charset="0"/>
              <a:cs typeface="Arial" pitchFamily="34" charset="0"/>
            </a:endParaRPr>
          </a:p>
        </p:txBody>
      </p:sp>
      <p:pic>
        <p:nvPicPr>
          <p:cNvPr id="1026" name="Picture 2" descr="E:\AN PostDoc @ MIT\PowerPoint\Diapos Utiles\mouse cartoon.pn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3987373" y="2069505"/>
            <a:ext cx="914400" cy="9022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461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020" y="13447"/>
            <a:ext cx="8914980" cy="902134"/>
          </a:xfrm>
        </p:spPr>
        <p:txBody>
          <a:bodyPr>
            <a:noAutofit/>
          </a:bodyPr>
          <a:lstStyle/>
          <a:p>
            <a:r>
              <a:rPr lang="en-US" sz="2900" dirty="0" smtClean="0"/>
              <a:t>The extracellular matrix: a major component of the tumor microenvironment</a:t>
            </a:r>
            <a:endParaRPr lang="en-US" sz="2900" dirty="0"/>
          </a:p>
        </p:txBody>
      </p:sp>
      <p:grpSp>
        <p:nvGrpSpPr>
          <p:cNvPr id="3" name="Group 22"/>
          <p:cNvGrpSpPr/>
          <p:nvPr/>
        </p:nvGrpSpPr>
        <p:grpSpPr>
          <a:xfrm>
            <a:off x="274320" y="1016529"/>
            <a:ext cx="3711450" cy="5502185"/>
            <a:chOff x="174789" y="1114098"/>
            <a:chExt cx="3711450" cy="5502185"/>
          </a:xfrm>
        </p:grpSpPr>
        <p:pic>
          <p:nvPicPr>
            <p:cNvPr id="24" name="Picture 6" descr="D:\AN PostDoc @ MIT\The Matrisome Project\100917_Histology\100917-Mammary Gland L3_WT 2931_x20_3M_1.tiff"/>
            <p:cNvPicPr>
              <a:picLocks noChangeAspect="1" noChangeArrowheads="1"/>
            </p:cNvPicPr>
            <p:nvPr/>
          </p:nvPicPr>
          <p:blipFill>
            <a:blip r:embed="rId3" cstate="print">
              <a:lum contrast="10000"/>
            </a:blip>
            <a:srcRect/>
            <a:stretch>
              <a:fillRect/>
            </a:stretch>
          </p:blipFill>
          <p:spPr bwMode="auto">
            <a:xfrm>
              <a:off x="685839" y="1709709"/>
              <a:ext cx="3200400" cy="2391104"/>
            </a:xfrm>
            <a:prstGeom prst="rect">
              <a:avLst/>
            </a:prstGeom>
            <a:noFill/>
            <a:ln w="3175">
              <a:solidFill>
                <a:schemeClr val="tx1">
                  <a:lumMod val="75000"/>
                  <a:lumOff val="25000"/>
                </a:schemeClr>
              </a:solidFill>
            </a:ln>
          </p:spPr>
        </p:pic>
        <p:sp>
          <p:nvSpPr>
            <p:cNvPr id="25" name="TextBox 24"/>
            <p:cNvSpPr txBox="1"/>
            <p:nvPr/>
          </p:nvSpPr>
          <p:spPr>
            <a:xfrm>
              <a:off x="1427766" y="3214306"/>
              <a:ext cx="619080" cy="369332"/>
            </a:xfrm>
            <a:prstGeom prst="rect">
              <a:avLst/>
            </a:prstGeom>
            <a:noFill/>
          </p:spPr>
          <p:txBody>
            <a:bodyPr wrap="none" rtlCol="0">
              <a:spAutoFit/>
            </a:bodyPr>
            <a:lstStyle/>
            <a:p>
              <a:r>
                <a:rPr lang="en-US" i="1" dirty="0" smtClean="0"/>
                <a:t>Duct</a:t>
              </a:r>
              <a:endParaRPr lang="en-US" i="1" dirty="0"/>
            </a:p>
          </p:txBody>
        </p:sp>
        <p:sp>
          <p:nvSpPr>
            <p:cNvPr id="26" name="TextBox 25"/>
            <p:cNvSpPr txBox="1"/>
            <p:nvPr/>
          </p:nvSpPr>
          <p:spPr>
            <a:xfrm>
              <a:off x="1421525" y="1686910"/>
              <a:ext cx="1201226" cy="369332"/>
            </a:xfrm>
            <a:prstGeom prst="rect">
              <a:avLst/>
            </a:prstGeom>
            <a:noFill/>
          </p:spPr>
          <p:txBody>
            <a:bodyPr wrap="none" rtlCol="0">
              <a:spAutoFit/>
            </a:bodyPr>
            <a:lstStyle/>
            <a:p>
              <a:r>
                <a:rPr lang="en-US" i="1" dirty="0" err="1" smtClean="0"/>
                <a:t>Adipocytes</a:t>
              </a:r>
              <a:endParaRPr lang="en-US" i="1" dirty="0"/>
            </a:p>
          </p:txBody>
        </p:sp>
        <p:cxnSp>
          <p:nvCxnSpPr>
            <p:cNvPr id="27" name="Straight Arrow Connector 26"/>
            <p:cNvCxnSpPr/>
            <p:nvPr/>
          </p:nvCxnSpPr>
          <p:spPr>
            <a:xfrm rot="20700000" flipV="1">
              <a:off x="1056431" y="3547250"/>
              <a:ext cx="331076" cy="204950"/>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20700000" flipV="1">
              <a:off x="1161533" y="3712789"/>
              <a:ext cx="331076" cy="204950"/>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7" descr="D:\AN PostDoc @ MIT\The Matrisome Project\100917_Histology\100917-Mammary TUMOR R3_MMTV-PYMT 2929_x20_3M_6.tiff"/>
            <p:cNvPicPr>
              <a:picLocks noChangeAspect="1" noChangeArrowheads="1"/>
            </p:cNvPicPr>
            <p:nvPr/>
          </p:nvPicPr>
          <p:blipFill>
            <a:blip r:embed="rId4" cstate="print">
              <a:lum bright="10000" contrast="20000"/>
            </a:blip>
            <a:srcRect/>
            <a:stretch>
              <a:fillRect/>
            </a:stretch>
          </p:blipFill>
          <p:spPr bwMode="auto">
            <a:xfrm>
              <a:off x="685839" y="4225177"/>
              <a:ext cx="3200400" cy="2391104"/>
            </a:xfrm>
            <a:prstGeom prst="rect">
              <a:avLst/>
            </a:prstGeom>
            <a:noFill/>
            <a:ln w="3175">
              <a:solidFill>
                <a:schemeClr val="tx1">
                  <a:lumMod val="75000"/>
                  <a:lumOff val="25000"/>
                </a:schemeClr>
              </a:solidFill>
            </a:ln>
          </p:spPr>
        </p:pic>
        <p:sp>
          <p:nvSpPr>
            <p:cNvPr id="30" name="TextBox 29"/>
            <p:cNvSpPr txBox="1"/>
            <p:nvPr/>
          </p:nvSpPr>
          <p:spPr>
            <a:xfrm rot="16200000">
              <a:off x="-730698" y="2751761"/>
              <a:ext cx="2392683" cy="338554"/>
            </a:xfrm>
            <a:prstGeom prst="rect">
              <a:avLst/>
            </a:prstGeom>
            <a:noFill/>
          </p:spPr>
          <p:txBody>
            <a:bodyPr wrap="square" rtlCol="0">
              <a:spAutoFit/>
            </a:bodyPr>
            <a:lstStyle/>
            <a:p>
              <a:pPr algn="ctr"/>
              <a:r>
                <a:rPr lang="en-US" sz="1600" dirty="0" smtClean="0"/>
                <a:t>Normal Mammary Gland</a:t>
              </a:r>
              <a:endParaRPr lang="en-US" sz="1600" dirty="0"/>
            </a:p>
          </p:txBody>
        </p:sp>
        <p:sp>
          <p:nvSpPr>
            <p:cNvPr id="31" name="TextBox 30"/>
            <p:cNvSpPr txBox="1"/>
            <p:nvPr/>
          </p:nvSpPr>
          <p:spPr>
            <a:xfrm rot="16200000">
              <a:off x="-743765" y="5143731"/>
              <a:ext cx="2391106" cy="553998"/>
            </a:xfrm>
            <a:prstGeom prst="rect">
              <a:avLst/>
            </a:prstGeom>
            <a:noFill/>
          </p:spPr>
          <p:txBody>
            <a:bodyPr wrap="square" rtlCol="0">
              <a:spAutoFit/>
            </a:bodyPr>
            <a:lstStyle/>
            <a:p>
              <a:pPr algn="ctr"/>
              <a:r>
                <a:rPr lang="en-US" sz="1600" dirty="0" smtClean="0"/>
                <a:t>Mammary Tumor </a:t>
              </a:r>
            </a:p>
            <a:p>
              <a:pPr algn="ctr"/>
              <a:r>
                <a:rPr lang="en-US" sz="1400" i="1" dirty="0" smtClean="0"/>
                <a:t>(MMTV-</a:t>
              </a:r>
              <a:r>
                <a:rPr lang="en-US" sz="1400" i="1" dirty="0" err="1" smtClean="0"/>
                <a:t>PyMT</a:t>
              </a:r>
              <a:r>
                <a:rPr lang="en-US" sz="1400" i="1" dirty="0" smtClean="0"/>
                <a:t>)</a:t>
              </a:r>
              <a:endParaRPr lang="en-US" sz="1600" i="1" dirty="0"/>
            </a:p>
          </p:txBody>
        </p:sp>
        <p:sp>
          <p:nvSpPr>
            <p:cNvPr id="32" name="TextBox 31"/>
            <p:cNvSpPr txBox="1"/>
            <p:nvPr/>
          </p:nvSpPr>
          <p:spPr>
            <a:xfrm>
              <a:off x="666453" y="1114098"/>
              <a:ext cx="3200400" cy="584775"/>
            </a:xfrm>
            <a:prstGeom prst="rect">
              <a:avLst/>
            </a:prstGeom>
            <a:noFill/>
          </p:spPr>
          <p:txBody>
            <a:bodyPr wrap="square" rtlCol="0">
              <a:spAutoFit/>
            </a:bodyPr>
            <a:lstStyle/>
            <a:p>
              <a:r>
                <a:rPr lang="en-US" sz="1600" dirty="0" smtClean="0"/>
                <a:t>Masson’s </a:t>
              </a:r>
              <a:r>
                <a:rPr lang="en-US" sz="1600" dirty="0" err="1" smtClean="0"/>
                <a:t>Trichrome</a:t>
              </a:r>
              <a:r>
                <a:rPr lang="en-US" sz="1600" dirty="0" smtClean="0"/>
                <a:t> Staining:  </a:t>
              </a:r>
              <a:r>
                <a:rPr lang="en-US" sz="1600" b="1" i="1" dirty="0" smtClean="0">
                  <a:solidFill>
                    <a:srgbClr val="0000CC"/>
                  </a:solidFill>
                </a:rPr>
                <a:t>collagen fibers</a:t>
              </a:r>
              <a:endParaRPr lang="en-US" sz="1600" b="1" i="1" dirty="0">
                <a:solidFill>
                  <a:srgbClr val="0000CC"/>
                </a:solidFill>
              </a:endParaRPr>
            </a:p>
          </p:txBody>
        </p:sp>
      </p:grpSp>
      <p:grpSp>
        <p:nvGrpSpPr>
          <p:cNvPr id="5" name="Group 21"/>
          <p:cNvGrpSpPr/>
          <p:nvPr/>
        </p:nvGrpSpPr>
        <p:grpSpPr>
          <a:xfrm>
            <a:off x="4297680" y="1021789"/>
            <a:ext cx="3726242" cy="5502183"/>
            <a:chOff x="6623" y="1103592"/>
            <a:chExt cx="3726242" cy="5502183"/>
          </a:xfrm>
        </p:grpSpPr>
        <p:pic>
          <p:nvPicPr>
            <p:cNvPr id="2050" name="Picture 2" descr="D:\AN PostDoc @ MIT\The Matrisome Project\100917_Histology\100917-Lung bronchiole_WT 1640_x20_3M_5.tiff"/>
            <p:cNvPicPr>
              <a:picLocks noChangeAspect="1" noChangeArrowheads="1"/>
            </p:cNvPicPr>
            <p:nvPr/>
          </p:nvPicPr>
          <p:blipFill>
            <a:blip r:embed="rId5" cstate="print">
              <a:lum contrast="20000"/>
            </a:blip>
            <a:srcRect/>
            <a:stretch>
              <a:fillRect/>
            </a:stretch>
          </p:blipFill>
          <p:spPr bwMode="auto">
            <a:xfrm>
              <a:off x="532465" y="1698426"/>
              <a:ext cx="3200400" cy="2391104"/>
            </a:xfrm>
            <a:prstGeom prst="rect">
              <a:avLst/>
            </a:prstGeom>
            <a:noFill/>
            <a:ln w="3175">
              <a:solidFill>
                <a:schemeClr val="tx1">
                  <a:lumMod val="75000"/>
                  <a:lumOff val="25000"/>
                </a:schemeClr>
              </a:solidFill>
            </a:ln>
          </p:spPr>
        </p:pic>
        <p:pic>
          <p:nvPicPr>
            <p:cNvPr id="2052" name="Picture 4" descr="D:\AN PostDoc @ MIT\The Matrisome Project\100917_Histology\100917-Lung_KRas 1102_x20_3M_4 - Copie.tiff"/>
            <p:cNvPicPr>
              <a:picLocks noChangeAspect="1" noChangeArrowheads="1"/>
            </p:cNvPicPr>
            <p:nvPr/>
          </p:nvPicPr>
          <p:blipFill>
            <a:blip r:embed="rId6" cstate="print">
              <a:lum contrast="20000"/>
            </a:blip>
            <a:srcRect/>
            <a:stretch>
              <a:fillRect/>
            </a:stretch>
          </p:blipFill>
          <p:spPr bwMode="auto">
            <a:xfrm>
              <a:off x="532465" y="4202628"/>
              <a:ext cx="3200400" cy="2391104"/>
            </a:xfrm>
            <a:prstGeom prst="rect">
              <a:avLst/>
            </a:prstGeom>
            <a:noFill/>
            <a:ln w="3175">
              <a:solidFill>
                <a:schemeClr val="tx1">
                  <a:lumMod val="75000"/>
                  <a:lumOff val="25000"/>
                </a:schemeClr>
              </a:solidFill>
            </a:ln>
          </p:spPr>
        </p:pic>
        <p:sp>
          <p:nvSpPr>
            <p:cNvPr id="12" name="TextBox 11"/>
            <p:cNvSpPr txBox="1"/>
            <p:nvPr/>
          </p:nvSpPr>
          <p:spPr>
            <a:xfrm rot="16200000">
              <a:off x="-898076" y="2724701"/>
              <a:ext cx="2391107" cy="338554"/>
            </a:xfrm>
            <a:prstGeom prst="rect">
              <a:avLst/>
            </a:prstGeom>
            <a:noFill/>
          </p:spPr>
          <p:txBody>
            <a:bodyPr wrap="square" rtlCol="0">
              <a:spAutoFit/>
            </a:bodyPr>
            <a:lstStyle/>
            <a:p>
              <a:pPr algn="ctr"/>
              <a:r>
                <a:rPr lang="en-US" sz="1600" dirty="0" smtClean="0"/>
                <a:t>Normal Lung</a:t>
              </a:r>
              <a:endParaRPr lang="en-US" sz="1600" dirty="0"/>
            </a:p>
          </p:txBody>
        </p:sp>
        <p:sp>
          <p:nvSpPr>
            <p:cNvPr id="13" name="TextBox 12"/>
            <p:cNvSpPr txBox="1"/>
            <p:nvPr/>
          </p:nvSpPr>
          <p:spPr>
            <a:xfrm rot="16200000">
              <a:off x="-923974" y="5121181"/>
              <a:ext cx="2415191" cy="553998"/>
            </a:xfrm>
            <a:prstGeom prst="rect">
              <a:avLst/>
            </a:prstGeom>
            <a:noFill/>
          </p:spPr>
          <p:txBody>
            <a:bodyPr wrap="square" rtlCol="0">
              <a:spAutoFit/>
            </a:bodyPr>
            <a:lstStyle/>
            <a:p>
              <a:pPr algn="ctr"/>
              <a:r>
                <a:rPr lang="en-US" sz="1600" dirty="0" smtClean="0"/>
                <a:t>Lung Tumor</a:t>
              </a:r>
            </a:p>
            <a:p>
              <a:pPr algn="ctr"/>
              <a:r>
                <a:rPr lang="en-US" sz="1400" i="1" dirty="0" smtClean="0"/>
                <a:t>(</a:t>
              </a:r>
              <a:r>
                <a:rPr lang="en-US" sz="1400" i="1" dirty="0" err="1" smtClean="0"/>
                <a:t>Cre</a:t>
              </a:r>
              <a:r>
                <a:rPr lang="en-US" sz="1400" i="1" dirty="0" smtClean="0"/>
                <a:t> + K-Ras</a:t>
              </a:r>
              <a:r>
                <a:rPr lang="en-US" sz="1400" i="1" baseline="30000" dirty="0" smtClean="0"/>
                <a:t>G12D</a:t>
              </a:r>
              <a:r>
                <a:rPr lang="en-US" sz="1400" i="1" dirty="0" smtClean="0"/>
                <a:t> / p53</a:t>
              </a:r>
              <a:r>
                <a:rPr lang="en-US" sz="1400" i="1" baseline="30000" dirty="0" smtClean="0"/>
                <a:t> fl/fl</a:t>
              </a:r>
              <a:r>
                <a:rPr lang="en-US" sz="1400" i="1" dirty="0" smtClean="0"/>
                <a:t>)</a:t>
              </a:r>
              <a:endParaRPr lang="en-US" sz="1400" i="1" dirty="0"/>
            </a:p>
          </p:txBody>
        </p:sp>
        <p:sp>
          <p:nvSpPr>
            <p:cNvPr id="9" name="TextBox 8"/>
            <p:cNvSpPr txBox="1"/>
            <p:nvPr/>
          </p:nvSpPr>
          <p:spPr>
            <a:xfrm>
              <a:off x="514053" y="1103592"/>
              <a:ext cx="3200400" cy="584775"/>
            </a:xfrm>
            <a:prstGeom prst="rect">
              <a:avLst/>
            </a:prstGeom>
            <a:noFill/>
          </p:spPr>
          <p:txBody>
            <a:bodyPr wrap="square" rtlCol="0">
              <a:spAutoFit/>
            </a:bodyPr>
            <a:lstStyle/>
            <a:p>
              <a:r>
                <a:rPr lang="en-US" sz="1600" dirty="0" smtClean="0"/>
                <a:t>Masson’s </a:t>
              </a:r>
              <a:r>
                <a:rPr lang="en-US" sz="1600" dirty="0" err="1" smtClean="0"/>
                <a:t>Trichrome</a:t>
              </a:r>
              <a:r>
                <a:rPr lang="en-US" sz="1600" dirty="0" smtClean="0"/>
                <a:t> Staining:  </a:t>
              </a:r>
              <a:r>
                <a:rPr lang="en-US" sz="1600" b="1" i="1" dirty="0" smtClean="0">
                  <a:solidFill>
                    <a:srgbClr val="0000CC"/>
                  </a:solidFill>
                </a:rPr>
                <a:t>collagen fibers</a:t>
              </a:r>
              <a:endParaRPr lang="en-US" sz="1600" b="1" i="1" dirty="0">
                <a:solidFill>
                  <a:srgbClr val="0000CC"/>
                </a:solidFill>
              </a:endParaRPr>
            </a:p>
          </p:txBody>
        </p:sp>
        <p:sp>
          <p:nvSpPr>
            <p:cNvPr id="10" name="TextBox 9"/>
            <p:cNvSpPr txBox="1"/>
            <p:nvPr/>
          </p:nvSpPr>
          <p:spPr>
            <a:xfrm>
              <a:off x="2506717" y="2554014"/>
              <a:ext cx="1175322" cy="369332"/>
            </a:xfrm>
            <a:prstGeom prst="rect">
              <a:avLst/>
            </a:prstGeom>
            <a:noFill/>
          </p:spPr>
          <p:txBody>
            <a:bodyPr wrap="none" rtlCol="0">
              <a:spAutoFit/>
            </a:bodyPr>
            <a:lstStyle/>
            <a:p>
              <a:r>
                <a:rPr lang="en-US" i="1" dirty="0" smtClean="0"/>
                <a:t>Bronchiole</a:t>
              </a:r>
              <a:endParaRPr lang="en-US" i="1" dirty="0"/>
            </a:p>
          </p:txBody>
        </p:sp>
        <p:sp>
          <p:nvSpPr>
            <p:cNvPr id="11" name="TextBox 10"/>
            <p:cNvSpPr txBox="1"/>
            <p:nvPr/>
          </p:nvSpPr>
          <p:spPr>
            <a:xfrm>
              <a:off x="1353861" y="1806134"/>
              <a:ext cx="808235" cy="369332"/>
            </a:xfrm>
            <a:prstGeom prst="rect">
              <a:avLst/>
            </a:prstGeom>
            <a:noFill/>
          </p:spPr>
          <p:txBody>
            <a:bodyPr wrap="none" rtlCol="0">
              <a:spAutoFit/>
            </a:bodyPr>
            <a:lstStyle/>
            <a:p>
              <a:r>
                <a:rPr lang="en-US" i="1" dirty="0" smtClean="0"/>
                <a:t>Alv</a:t>
              </a:r>
              <a:r>
                <a:rPr lang="en-US" i="1" dirty="0" smtClean="0"/>
                <a:t>eoli</a:t>
              </a:r>
              <a:endParaRPr lang="en-US" i="1" dirty="0"/>
            </a:p>
          </p:txBody>
        </p:sp>
        <p:cxnSp>
          <p:nvCxnSpPr>
            <p:cNvPr id="15" name="Straight Arrow Connector 14"/>
            <p:cNvCxnSpPr/>
            <p:nvPr/>
          </p:nvCxnSpPr>
          <p:spPr>
            <a:xfrm rot="20700000" flipV="1">
              <a:off x="1813023" y="3373824"/>
              <a:ext cx="331076" cy="204950"/>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20700000" flipV="1">
              <a:off x="1965423" y="3476299"/>
              <a:ext cx="331076" cy="204950"/>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3492403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847725"/>
            <a:ext cx="9149080" cy="914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spc="30" baseline="0">
                <a:solidFill>
                  <a:schemeClr val="tx1"/>
                </a:solidFill>
                <a:latin typeface="Arial" pitchFamily="34" charset="0"/>
                <a:ea typeface="+mj-ea"/>
                <a:cs typeface="Arial" pitchFamily="34" charset="0"/>
              </a:defRPr>
            </a:lvl1pPr>
          </a:lstStyle>
          <a:p>
            <a:endParaRPr lang="en-US" dirty="0"/>
          </a:p>
        </p:txBody>
      </p:sp>
      <p:sp>
        <p:nvSpPr>
          <p:cNvPr id="5" name="Content Placeholder 2"/>
          <p:cNvSpPr txBox="1">
            <a:spLocks/>
          </p:cNvSpPr>
          <p:nvPr/>
        </p:nvSpPr>
        <p:spPr>
          <a:xfrm>
            <a:off x="0" y="1031875"/>
            <a:ext cx="9153662" cy="483552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bg1">
                  <a:lumMod val="50000"/>
                </a:schemeClr>
              </a:buClr>
              <a:buFont typeface="Wingdings" pitchFamily="2" charset="2"/>
              <a:buChar char="§"/>
              <a:defRPr sz="3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bg1">
                  <a:lumMod val="75000"/>
                </a:schemeClr>
              </a:buClr>
              <a:buFont typeface="Wingdings" pitchFamily="2" charset="2"/>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bg1">
                  <a:lumMod val="85000"/>
                </a:schemeClr>
              </a:buClr>
              <a:buFont typeface="Wingdings" pitchFamily="2" charset="2"/>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bg1">
                  <a:lumMod val="50000"/>
                </a:schemeClr>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tabLst>
                <a:tab pos="338138" algn="l"/>
              </a:tabLst>
            </a:pPr>
            <a:r>
              <a:rPr lang="en-US" sz="2000" b="1" u="sng" dirty="0" smtClean="0"/>
              <a:t>Matched patient samples: </a:t>
            </a:r>
          </a:p>
          <a:p>
            <a:pPr marL="342900" lvl="1" indent="-171450">
              <a:buClrTx/>
            </a:pPr>
            <a:r>
              <a:rPr lang="en-US" sz="2000" dirty="0" smtClean="0"/>
              <a:t>Normal colon / colon tumor</a:t>
            </a:r>
          </a:p>
          <a:p>
            <a:pPr marL="342900" lvl="1" indent="-171450">
              <a:buClrTx/>
            </a:pPr>
            <a:r>
              <a:rPr lang="en-US" sz="2000" dirty="0" smtClean="0"/>
              <a:t>Normal liver / liver metastasis</a:t>
            </a:r>
          </a:p>
          <a:p>
            <a:pPr marL="342900" lvl="1" indent="-171450">
              <a:buClr>
                <a:schemeClr val="bg1"/>
              </a:buClr>
            </a:pPr>
            <a:endParaRPr lang="en-US" sz="2000" dirty="0" smtClean="0"/>
          </a:p>
          <a:p>
            <a:pPr marL="342900" lvl="1" indent="-171450">
              <a:buClr>
                <a:schemeClr val="bg1"/>
              </a:buClr>
            </a:pPr>
            <a:endParaRPr lang="en-US" sz="2000" dirty="0" smtClean="0"/>
          </a:p>
          <a:p>
            <a:pPr marL="342900" lvl="1" indent="-171450">
              <a:buClr>
                <a:schemeClr val="bg1"/>
              </a:buClr>
            </a:pPr>
            <a:endParaRPr lang="en-US" sz="2000" dirty="0" smtClean="0"/>
          </a:p>
          <a:p>
            <a:pPr marL="342900" lvl="1" indent="-171450">
              <a:buClr>
                <a:schemeClr val="bg1"/>
              </a:buClr>
            </a:pPr>
            <a:endParaRPr lang="en-US" sz="2000" dirty="0" smtClean="0"/>
          </a:p>
          <a:p>
            <a:pPr marL="342900" lvl="1" indent="-171450">
              <a:buClr>
                <a:schemeClr val="bg1"/>
              </a:buClr>
            </a:pPr>
            <a:endParaRPr lang="en-US" sz="2000" dirty="0" smtClean="0"/>
          </a:p>
          <a:p>
            <a:pPr indent="-171450">
              <a:buClr>
                <a:schemeClr val="bg1"/>
              </a:buClr>
            </a:pPr>
            <a:r>
              <a:rPr lang="en-US" sz="2000" b="1" u="sng" dirty="0" smtClean="0"/>
              <a:t>Questions: </a:t>
            </a:r>
          </a:p>
          <a:p>
            <a:pPr marL="514350" lvl="1" indent="-342900">
              <a:buClrTx/>
              <a:buFont typeface="Arial" pitchFamily="34" charset="0"/>
              <a:buChar char="►"/>
            </a:pPr>
            <a:r>
              <a:rPr lang="en-US" sz="1900" dirty="0" smtClean="0"/>
              <a:t>Differences between normal and tumor ECM? </a:t>
            </a:r>
            <a:r>
              <a:rPr lang="en-US" sz="1900" b="1" i="1" dirty="0" smtClean="0">
                <a:solidFill>
                  <a:srgbClr val="FF0000"/>
                </a:solidFill>
              </a:rPr>
              <a:t>Colon tumor ECM signature</a:t>
            </a:r>
          </a:p>
          <a:p>
            <a:pPr marL="514350" lvl="1" indent="-342900">
              <a:buClrTx/>
              <a:buFont typeface="Arial" pitchFamily="34" charset="0"/>
              <a:buChar char="►"/>
            </a:pPr>
            <a:r>
              <a:rPr lang="en-US" sz="1900" dirty="0" smtClean="0"/>
              <a:t>Differences between the matrisome of a primary tumor and metastasis?</a:t>
            </a:r>
          </a:p>
          <a:p>
            <a:pPr marL="514350" lvl="1" indent="-342900">
              <a:buClrTx/>
              <a:buFont typeface="Arial" pitchFamily="34" charset="0"/>
              <a:buChar char="►"/>
            </a:pPr>
            <a:r>
              <a:rPr lang="en-US" sz="1900" dirty="0" smtClean="0"/>
              <a:t>Correlation of changes in the ECM composition with tumor progression, response to therapy, etc.</a:t>
            </a:r>
          </a:p>
        </p:txBody>
      </p:sp>
      <p:grpSp>
        <p:nvGrpSpPr>
          <p:cNvPr id="2" name="Group 5"/>
          <p:cNvGrpSpPr/>
          <p:nvPr/>
        </p:nvGrpSpPr>
        <p:grpSpPr>
          <a:xfrm>
            <a:off x="800100" y="2209800"/>
            <a:ext cx="7543800" cy="1565275"/>
            <a:chOff x="762000" y="2286000"/>
            <a:chExt cx="7543800" cy="1565275"/>
          </a:xfrm>
        </p:grpSpPr>
        <p:grpSp>
          <p:nvGrpSpPr>
            <p:cNvPr id="3" name="Group 6"/>
            <p:cNvGrpSpPr/>
            <p:nvPr/>
          </p:nvGrpSpPr>
          <p:grpSpPr>
            <a:xfrm>
              <a:off x="762000" y="2286000"/>
              <a:ext cx="7543800" cy="1565275"/>
              <a:chOff x="1066800" y="2397125"/>
              <a:chExt cx="7543800" cy="1565275"/>
            </a:xfrm>
          </p:grpSpPr>
          <p:sp>
            <p:nvSpPr>
              <p:cNvPr id="9" name="Rectangle 8"/>
              <p:cNvSpPr/>
              <p:nvPr/>
            </p:nvSpPr>
            <p:spPr>
              <a:xfrm>
                <a:off x="1066800" y="2438400"/>
                <a:ext cx="75438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mbria" pitchFamily="18" charset="0"/>
                </a:endParaRPr>
              </a:p>
            </p:txBody>
          </p:sp>
          <p:grpSp>
            <p:nvGrpSpPr>
              <p:cNvPr id="6" name="Group 9"/>
              <p:cNvGrpSpPr/>
              <p:nvPr/>
            </p:nvGrpSpPr>
            <p:grpSpPr>
              <a:xfrm>
                <a:off x="3215341" y="2971800"/>
                <a:ext cx="2728259" cy="973194"/>
                <a:chOff x="3215341" y="1577921"/>
                <a:chExt cx="2728259" cy="973194"/>
              </a:xfrm>
            </p:grpSpPr>
            <p:sp>
              <p:nvSpPr>
                <p:cNvPr id="185" name="Freeform 47"/>
                <p:cNvSpPr>
                  <a:spLocks/>
                </p:cNvSpPr>
                <p:nvPr/>
              </p:nvSpPr>
              <p:spPr bwMode="auto">
                <a:xfrm>
                  <a:off x="3217905" y="1610122"/>
                  <a:ext cx="2724413" cy="921059"/>
                </a:xfrm>
                <a:custGeom>
                  <a:avLst/>
                  <a:gdLst/>
                  <a:ahLst/>
                  <a:cxnLst>
                    <a:cxn ang="0">
                      <a:pos x="2" y="23"/>
                    </a:cxn>
                    <a:cxn ang="0">
                      <a:pos x="115" y="53"/>
                    </a:cxn>
                    <a:cxn ang="0">
                      <a:pos x="175" y="86"/>
                    </a:cxn>
                    <a:cxn ang="0">
                      <a:pos x="326" y="17"/>
                    </a:cxn>
                    <a:cxn ang="0">
                      <a:pos x="443" y="80"/>
                    </a:cxn>
                    <a:cxn ang="0">
                      <a:pos x="551" y="30"/>
                    </a:cxn>
                    <a:cxn ang="0">
                      <a:pos x="631" y="67"/>
                    </a:cxn>
                    <a:cxn ang="0">
                      <a:pos x="732" y="21"/>
                    </a:cxn>
                    <a:cxn ang="0">
                      <a:pos x="832" y="53"/>
                    </a:cxn>
                    <a:cxn ang="0">
                      <a:pos x="970" y="9"/>
                    </a:cxn>
                    <a:cxn ang="0">
                      <a:pos x="1114" y="73"/>
                    </a:cxn>
                    <a:cxn ang="0">
                      <a:pos x="1268" y="9"/>
                    </a:cxn>
                    <a:cxn ang="0">
                      <a:pos x="1360" y="26"/>
                    </a:cxn>
                    <a:cxn ang="0">
                      <a:pos x="1443" y="0"/>
                    </a:cxn>
                    <a:cxn ang="0">
                      <a:pos x="1581" y="41"/>
                    </a:cxn>
                    <a:cxn ang="0">
                      <a:pos x="1691" y="9"/>
                    </a:cxn>
                    <a:cxn ang="0">
                      <a:pos x="1840" y="49"/>
                    </a:cxn>
                    <a:cxn ang="0">
                      <a:pos x="1954" y="19"/>
                    </a:cxn>
                    <a:cxn ang="0">
                      <a:pos x="1954" y="764"/>
                    </a:cxn>
                    <a:cxn ang="0">
                      <a:pos x="1827" y="751"/>
                    </a:cxn>
                    <a:cxn ang="0">
                      <a:pos x="1672" y="699"/>
                    </a:cxn>
                    <a:cxn ang="0">
                      <a:pos x="1531" y="771"/>
                    </a:cxn>
                    <a:cxn ang="0">
                      <a:pos x="1369" y="705"/>
                    </a:cxn>
                    <a:cxn ang="0">
                      <a:pos x="1277" y="754"/>
                    </a:cxn>
                    <a:cxn ang="0">
                      <a:pos x="1157" y="707"/>
                    </a:cxn>
                    <a:cxn ang="0">
                      <a:pos x="1007" y="765"/>
                    </a:cxn>
                    <a:cxn ang="0">
                      <a:pos x="860" y="716"/>
                    </a:cxn>
                    <a:cxn ang="0">
                      <a:pos x="768" y="754"/>
                    </a:cxn>
                    <a:cxn ang="0">
                      <a:pos x="682" y="725"/>
                    </a:cxn>
                    <a:cxn ang="0">
                      <a:pos x="555" y="771"/>
                    </a:cxn>
                    <a:cxn ang="0">
                      <a:pos x="402" y="716"/>
                    </a:cxn>
                    <a:cxn ang="0">
                      <a:pos x="266" y="772"/>
                    </a:cxn>
                    <a:cxn ang="0">
                      <a:pos x="118" y="709"/>
                    </a:cxn>
                    <a:cxn ang="0">
                      <a:pos x="0" y="754"/>
                    </a:cxn>
                    <a:cxn ang="0">
                      <a:pos x="2" y="23"/>
                    </a:cxn>
                  </a:cxnLst>
                  <a:rect l="0" t="0" r="r" b="b"/>
                  <a:pathLst>
                    <a:path w="1954" h="777">
                      <a:moveTo>
                        <a:pt x="2" y="23"/>
                      </a:moveTo>
                      <a:cubicBezTo>
                        <a:pt x="2" y="23"/>
                        <a:pt x="74" y="19"/>
                        <a:pt x="115" y="53"/>
                      </a:cubicBezTo>
                      <a:cubicBezTo>
                        <a:pt x="156" y="86"/>
                        <a:pt x="156" y="86"/>
                        <a:pt x="175" y="86"/>
                      </a:cubicBezTo>
                      <a:cubicBezTo>
                        <a:pt x="193" y="86"/>
                        <a:pt x="262" y="12"/>
                        <a:pt x="326" y="17"/>
                      </a:cubicBezTo>
                      <a:cubicBezTo>
                        <a:pt x="389" y="23"/>
                        <a:pt x="411" y="79"/>
                        <a:pt x="443" y="80"/>
                      </a:cubicBezTo>
                      <a:cubicBezTo>
                        <a:pt x="475" y="82"/>
                        <a:pt x="503" y="30"/>
                        <a:pt x="551" y="30"/>
                      </a:cubicBezTo>
                      <a:cubicBezTo>
                        <a:pt x="600" y="30"/>
                        <a:pt x="594" y="69"/>
                        <a:pt x="631" y="67"/>
                      </a:cubicBezTo>
                      <a:cubicBezTo>
                        <a:pt x="668" y="66"/>
                        <a:pt x="683" y="21"/>
                        <a:pt x="732" y="21"/>
                      </a:cubicBezTo>
                      <a:cubicBezTo>
                        <a:pt x="780" y="21"/>
                        <a:pt x="801" y="53"/>
                        <a:pt x="832" y="53"/>
                      </a:cubicBezTo>
                      <a:cubicBezTo>
                        <a:pt x="864" y="53"/>
                        <a:pt x="909" y="9"/>
                        <a:pt x="970" y="9"/>
                      </a:cubicBezTo>
                      <a:cubicBezTo>
                        <a:pt x="1032" y="9"/>
                        <a:pt x="1075" y="73"/>
                        <a:pt x="1114" y="73"/>
                      </a:cubicBezTo>
                      <a:cubicBezTo>
                        <a:pt x="1153" y="73"/>
                        <a:pt x="1175" y="9"/>
                        <a:pt x="1268" y="9"/>
                      </a:cubicBezTo>
                      <a:cubicBezTo>
                        <a:pt x="1300" y="9"/>
                        <a:pt x="1333" y="26"/>
                        <a:pt x="1360" y="26"/>
                      </a:cubicBezTo>
                      <a:cubicBezTo>
                        <a:pt x="1386" y="26"/>
                        <a:pt x="1406" y="0"/>
                        <a:pt x="1443" y="0"/>
                      </a:cubicBezTo>
                      <a:cubicBezTo>
                        <a:pt x="1481" y="0"/>
                        <a:pt x="1518" y="45"/>
                        <a:pt x="1581" y="41"/>
                      </a:cubicBezTo>
                      <a:cubicBezTo>
                        <a:pt x="1645" y="38"/>
                        <a:pt x="1633" y="9"/>
                        <a:pt x="1691" y="9"/>
                      </a:cubicBezTo>
                      <a:cubicBezTo>
                        <a:pt x="1749" y="9"/>
                        <a:pt x="1790" y="49"/>
                        <a:pt x="1840" y="49"/>
                      </a:cubicBezTo>
                      <a:cubicBezTo>
                        <a:pt x="1890" y="49"/>
                        <a:pt x="1883" y="19"/>
                        <a:pt x="1954" y="19"/>
                      </a:cubicBezTo>
                      <a:cubicBezTo>
                        <a:pt x="1954" y="764"/>
                        <a:pt x="1954" y="764"/>
                        <a:pt x="1954" y="764"/>
                      </a:cubicBezTo>
                      <a:cubicBezTo>
                        <a:pt x="1954" y="764"/>
                        <a:pt x="1883" y="777"/>
                        <a:pt x="1827" y="751"/>
                      </a:cubicBezTo>
                      <a:cubicBezTo>
                        <a:pt x="1771" y="724"/>
                        <a:pt x="1702" y="667"/>
                        <a:pt x="1672" y="699"/>
                      </a:cubicBezTo>
                      <a:cubicBezTo>
                        <a:pt x="1642" y="730"/>
                        <a:pt x="1586" y="772"/>
                        <a:pt x="1531" y="771"/>
                      </a:cubicBezTo>
                      <a:cubicBezTo>
                        <a:pt x="1415" y="768"/>
                        <a:pt x="1398" y="705"/>
                        <a:pt x="1369" y="705"/>
                      </a:cubicBezTo>
                      <a:cubicBezTo>
                        <a:pt x="1340" y="705"/>
                        <a:pt x="1362" y="754"/>
                        <a:pt x="1277" y="754"/>
                      </a:cubicBezTo>
                      <a:cubicBezTo>
                        <a:pt x="1192" y="754"/>
                        <a:pt x="1212" y="707"/>
                        <a:pt x="1157" y="707"/>
                      </a:cubicBezTo>
                      <a:cubicBezTo>
                        <a:pt x="1102" y="707"/>
                        <a:pt x="1119" y="765"/>
                        <a:pt x="1007" y="765"/>
                      </a:cubicBezTo>
                      <a:cubicBezTo>
                        <a:pt x="894" y="765"/>
                        <a:pt x="910" y="718"/>
                        <a:pt x="860" y="716"/>
                      </a:cubicBezTo>
                      <a:cubicBezTo>
                        <a:pt x="826" y="714"/>
                        <a:pt x="816" y="754"/>
                        <a:pt x="768" y="754"/>
                      </a:cubicBezTo>
                      <a:cubicBezTo>
                        <a:pt x="721" y="754"/>
                        <a:pt x="717" y="725"/>
                        <a:pt x="682" y="725"/>
                      </a:cubicBezTo>
                      <a:cubicBezTo>
                        <a:pt x="647" y="725"/>
                        <a:pt x="639" y="771"/>
                        <a:pt x="555" y="771"/>
                      </a:cubicBezTo>
                      <a:cubicBezTo>
                        <a:pt x="472" y="771"/>
                        <a:pt x="455" y="716"/>
                        <a:pt x="402" y="716"/>
                      </a:cubicBezTo>
                      <a:cubicBezTo>
                        <a:pt x="350" y="716"/>
                        <a:pt x="356" y="772"/>
                        <a:pt x="266" y="772"/>
                      </a:cubicBezTo>
                      <a:cubicBezTo>
                        <a:pt x="176" y="772"/>
                        <a:pt x="185" y="709"/>
                        <a:pt x="118" y="709"/>
                      </a:cubicBezTo>
                      <a:cubicBezTo>
                        <a:pt x="86" y="709"/>
                        <a:pt x="93" y="748"/>
                        <a:pt x="0" y="754"/>
                      </a:cubicBezTo>
                      <a:lnTo>
                        <a:pt x="2" y="23"/>
                      </a:lnTo>
                      <a:close/>
                    </a:path>
                  </a:pathLst>
                </a:custGeom>
                <a:solidFill>
                  <a:srgbClr val="F9DDD2"/>
                </a:solidFill>
                <a:ln w="9525">
                  <a:noFill/>
                  <a:round/>
                  <a:headEnd/>
                  <a:tailEnd/>
                </a:ln>
              </p:spPr>
              <p:txBody>
                <a:bodyPr/>
                <a:lstStyle/>
                <a:p>
                  <a:endParaRPr lang="en-US" b="1">
                    <a:latin typeface="Cambria" pitchFamily="18" charset="0"/>
                  </a:endParaRPr>
                </a:p>
              </p:txBody>
            </p:sp>
            <p:sp>
              <p:nvSpPr>
                <p:cNvPr id="186" name="Freeform 48"/>
                <p:cNvSpPr>
                  <a:spLocks/>
                </p:cNvSpPr>
                <p:nvPr/>
              </p:nvSpPr>
              <p:spPr bwMode="auto">
                <a:xfrm>
                  <a:off x="3216623" y="1692414"/>
                  <a:ext cx="2724413" cy="715073"/>
                </a:xfrm>
                <a:custGeom>
                  <a:avLst/>
                  <a:gdLst/>
                  <a:ahLst/>
                  <a:cxnLst>
                    <a:cxn ang="0">
                      <a:pos x="1812" y="575"/>
                    </a:cxn>
                    <a:cxn ang="0">
                      <a:pos x="1702" y="529"/>
                    </a:cxn>
                    <a:cxn ang="0">
                      <a:pos x="1660" y="537"/>
                    </a:cxn>
                    <a:cxn ang="0">
                      <a:pos x="1526" y="590"/>
                    </a:cxn>
                    <a:cxn ang="0">
                      <a:pos x="1278" y="583"/>
                    </a:cxn>
                    <a:cxn ang="0">
                      <a:pos x="1165" y="521"/>
                    </a:cxn>
                    <a:cxn ang="0">
                      <a:pos x="1111" y="574"/>
                    </a:cxn>
                    <a:cxn ang="0">
                      <a:pos x="892" y="561"/>
                    </a:cxn>
                    <a:cxn ang="0">
                      <a:pos x="872" y="527"/>
                    </a:cxn>
                    <a:cxn ang="0">
                      <a:pos x="861" y="481"/>
                    </a:cxn>
                    <a:cxn ang="0">
                      <a:pos x="822" y="541"/>
                    </a:cxn>
                    <a:cxn ang="0">
                      <a:pos x="735" y="560"/>
                    </a:cxn>
                    <a:cxn ang="0">
                      <a:pos x="702" y="519"/>
                    </a:cxn>
                    <a:cxn ang="0">
                      <a:pos x="676" y="503"/>
                    </a:cxn>
                    <a:cxn ang="0">
                      <a:pos x="649" y="553"/>
                    </a:cxn>
                    <a:cxn ang="0">
                      <a:pos x="414" y="548"/>
                    </a:cxn>
                    <a:cxn ang="0">
                      <a:pos x="374" y="531"/>
                    </a:cxn>
                    <a:cxn ang="0">
                      <a:pos x="342" y="561"/>
                    </a:cxn>
                    <a:cxn ang="0">
                      <a:pos x="194" y="567"/>
                    </a:cxn>
                    <a:cxn ang="0">
                      <a:pos x="153" y="513"/>
                    </a:cxn>
                    <a:cxn ang="0">
                      <a:pos x="143" y="461"/>
                    </a:cxn>
                    <a:cxn ang="0">
                      <a:pos x="91" y="547"/>
                    </a:cxn>
                    <a:cxn ang="0">
                      <a:pos x="1" y="63"/>
                    </a:cxn>
                    <a:cxn ang="0">
                      <a:pos x="177" y="111"/>
                    </a:cxn>
                    <a:cxn ang="0">
                      <a:pos x="412" y="84"/>
                    </a:cxn>
                    <a:cxn ang="0">
                      <a:pos x="444" y="141"/>
                    </a:cxn>
                    <a:cxn ang="0">
                      <a:pos x="465" y="95"/>
                    </a:cxn>
                    <a:cxn ang="0">
                      <a:pos x="551" y="67"/>
                    </a:cxn>
                    <a:cxn ang="0">
                      <a:pos x="613" y="89"/>
                    </a:cxn>
                    <a:cxn ang="0">
                      <a:pos x="672" y="79"/>
                    </a:cxn>
                    <a:cxn ang="0">
                      <a:pos x="732" y="61"/>
                    </a:cxn>
                    <a:cxn ang="0">
                      <a:pos x="802" y="87"/>
                    </a:cxn>
                    <a:cxn ang="0">
                      <a:pos x="862" y="57"/>
                    </a:cxn>
                    <a:cxn ang="0">
                      <a:pos x="1093" y="77"/>
                    </a:cxn>
                    <a:cxn ang="0">
                      <a:pos x="1142" y="84"/>
                    </a:cxn>
                    <a:cxn ang="0">
                      <a:pos x="1265" y="28"/>
                    </a:cxn>
                    <a:cxn ang="0">
                      <a:pos x="1346" y="87"/>
                    </a:cxn>
                    <a:cxn ang="0">
                      <a:pos x="1397" y="57"/>
                    </a:cxn>
                    <a:cxn ang="0">
                      <a:pos x="1581" y="73"/>
                    </a:cxn>
                    <a:cxn ang="0">
                      <a:pos x="1823" y="78"/>
                    </a:cxn>
                    <a:cxn ang="0">
                      <a:pos x="1849" y="135"/>
                    </a:cxn>
                    <a:cxn ang="0">
                      <a:pos x="1883" y="71"/>
                    </a:cxn>
                    <a:cxn ang="0">
                      <a:pos x="1954" y="574"/>
                    </a:cxn>
                  </a:cxnLst>
                  <a:rect l="0" t="0" r="r" b="b"/>
                  <a:pathLst>
                    <a:path w="1954" h="603">
                      <a:moveTo>
                        <a:pt x="1954" y="574"/>
                      </a:moveTo>
                      <a:cubicBezTo>
                        <a:pt x="1954" y="574"/>
                        <a:pt x="1871" y="588"/>
                        <a:pt x="1812" y="575"/>
                      </a:cubicBezTo>
                      <a:cubicBezTo>
                        <a:pt x="1772" y="566"/>
                        <a:pt x="1746" y="555"/>
                        <a:pt x="1726" y="546"/>
                      </a:cubicBezTo>
                      <a:cubicBezTo>
                        <a:pt x="1716" y="542"/>
                        <a:pt x="1709" y="535"/>
                        <a:pt x="1702" y="529"/>
                      </a:cubicBezTo>
                      <a:cubicBezTo>
                        <a:pt x="1697" y="525"/>
                        <a:pt x="1687" y="508"/>
                        <a:pt x="1680" y="509"/>
                      </a:cubicBezTo>
                      <a:cubicBezTo>
                        <a:pt x="1673" y="511"/>
                        <a:pt x="1664" y="531"/>
                        <a:pt x="1660" y="537"/>
                      </a:cubicBezTo>
                      <a:cubicBezTo>
                        <a:pt x="1658" y="540"/>
                        <a:pt x="1656" y="542"/>
                        <a:pt x="1653" y="545"/>
                      </a:cubicBezTo>
                      <a:cubicBezTo>
                        <a:pt x="1623" y="568"/>
                        <a:pt x="1576" y="591"/>
                        <a:pt x="1526" y="590"/>
                      </a:cubicBezTo>
                      <a:cubicBezTo>
                        <a:pt x="1410" y="588"/>
                        <a:pt x="1398" y="525"/>
                        <a:pt x="1369" y="525"/>
                      </a:cubicBezTo>
                      <a:cubicBezTo>
                        <a:pt x="1340" y="525"/>
                        <a:pt x="1362" y="587"/>
                        <a:pt x="1278" y="583"/>
                      </a:cubicBezTo>
                      <a:cubicBezTo>
                        <a:pt x="1215" y="580"/>
                        <a:pt x="1192" y="550"/>
                        <a:pt x="1186" y="544"/>
                      </a:cubicBezTo>
                      <a:cubicBezTo>
                        <a:pt x="1179" y="536"/>
                        <a:pt x="1172" y="529"/>
                        <a:pt x="1165" y="521"/>
                      </a:cubicBezTo>
                      <a:cubicBezTo>
                        <a:pt x="1155" y="511"/>
                        <a:pt x="1152" y="513"/>
                        <a:pt x="1145" y="525"/>
                      </a:cubicBezTo>
                      <a:cubicBezTo>
                        <a:pt x="1136" y="538"/>
                        <a:pt x="1124" y="560"/>
                        <a:pt x="1111" y="574"/>
                      </a:cubicBezTo>
                      <a:cubicBezTo>
                        <a:pt x="1093" y="587"/>
                        <a:pt x="1070" y="603"/>
                        <a:pt x="1005" y="603"/>
                      </a:cubicBezTo>
                      <a:cubicBezTo>
                        <a:pt x="942" y="603"/>
                        <a:pt x="912" y="581"/>
                        <a:pt x="892" y="561"/>
                      </a:cubicBezTo>
                      <a:cubicBezTo>
                        <a:pt x="889" y="556"/>
                        <a:pt x="884" y="551"/>
                        <a:pt x="881" y="547"/>
                      </a:cubicBezTo>
                      <a:cubicBezTo>
                        <a:pt x="877" y="540"/>
                        <a:pt x="874" y="534"/>
                        <a:pt x="872" y="527"/>
                      </a:cubicBezTo>
                      <a:cubicBezTo>
                        <a:pt x="870" y="519"/>
                        <a:pt x="868" y="512"/>
                        <a:pt x="867" y="504"/>
                      </a:cubicBezTo>
                      <a:cubicBezTo>
                        <a:pt x="866" y="497"/>
                        <a:pt x="866" y="485"/>
                        <a:pt x="861" y="481"/>
                      </a:cubicBezTo>
                      <a:cubicBezTo>
                        <a:pt x="849" y="488"/>
                        <a:pt x="844" y="511"/>
                        <a:pt x="837" y="523"/>
                      </a:cubicBezTo>
                      <a:cubicBezTo>
                        <a:pt x="833" y="530"/>
                        <a:pt x="828" y="535"/>
                        <a:pt x="822" y="541"/>
                      </a:cubicBezTo>
                      <a:cubicBezTo>
                        <a:pt x="809" y="551"/>
                        <a:pt x="799" y="565"/>
                        <a:pt x="768" y="565"/>
                      </a:cubicBezTo>
                      <a:cubicBezTo>
                        <a:pt x="754" y="565"/>
                        <a:pt x="743" y="563"/>
                        <a:pt x="735" y="560"/>
                      </a:cubicBezTo>
                      <a:cubicBezTo>
                        <a:pt x="733" y="559"/>
                        <a:pt x="732" y="558"/>
                        <a:pt x="730" y="557"/>
                      </a:cubicBezTo>
                      <a:cubicBezTo>
                        <a:pt x="717" y="547"/>
                        <a:pt x="708" y="535"/>
                        <a:pt x="702" y="519"/>
                      </a:cubicBezTo>
                      <a:cubicBezTo>
                        <a:pt x="698" y="510"/>
                        <a:pt x="697" y="470"/>
                        <a:pt x="684" y="479"/>
                      </a:cubicBezTo>
                      <a:cubicBezTo>
                        <a:pt x="677" y="483"/>
                        <a:pt x="677" y="496"/>
                        <a:pt x="676" y="503"/>
                      </a:cubicBezTo>
                      <a:cubicBezTo>
                        <a:pt x="673" y="513"/>
                        <a:pt x="670" y="522"/>
                        <a:pt x="666" y="531"/>
                      </a:cubicBezTo>
                      <a:cubicBezTo>
                        <a:pt x="662" y="538"/>
                        <a:pt x="656" y="546"/>
                        <a:pt x="649" y="553"/>
                      </a:cubicBezTo>
                      <a:cubicBezTo>
                        <a:pt x="630" y="564"/>
                        <a:pt x="607" y="595"/>
                        <a:pt x="554" y="595"/>
                      </a:cubicBezTo>
                      <a:cubicBezTo>
                        <a:pt x="511" y="595"/>
                        <a:pt x="457" y="586"/>
                        <a:pt x="414" y="548"/>
                      </a:cubicBezTo>
                      <a:cubicBezTo>
                        <a:pt x="405" y="540"/>
                        <a:pt x="404" y="500"/>
                        <a:pt x="389" y="509"/>
                      </a:cubicBezTo>
                      <a:cubicBezTo>
                        <a:pt x="383" y="514"/>
                        <a:pt x="379" y="525"/>
                        <a:pt x="374" y="531"/>
                      </a:cubicBezTo>
                      <a:cubicBezTo>
                        <a:pt x="367" y="538"/>
                        <a:pt x="359" y="547"/>
                        <a:pt x="351" y="554"/>
                      </a:cubicBezTo>
                      <a:cubicBezTo>
                        <a:pt x="348" y="556"/>
                        <a:pt x="345" y="559"/>
                        <a:pt x="342" y="561"/>
                      </a:cubicBezTo>
                      <a:cubicBezTo>
                        <a:pt x="327" y="571"/>
                        <a:pt x="306" y="580"/>
                        <a:pt x="266" y="580"/>
                      </a:cubicBezTo>
                      <a:cubicBezTo>
                        <a:pt x="235" y="580"/>
                        <a:pt x="212" y="575"/>
                        <a:pt x="194" y="567"/>
                      </a:cubicBezTo>
                      <a:cubicBezTo>
                        <a:pt x="186" y="561"/>
                        <a:pt x="178" y="555"/>
                        <a:pt x="175" y="552"/>
                      </a:cubicBezTo>
                      <a:cubicBezTo>
                        <a:pt x="165" y="541"/>
                        <a:pt x="157" y="528"/>
                        <a:pt x="153" y="513"/>
                      </a:cubicBezTo>
                      <a:cubicBezTo>
                        <a:pt x="151" y="504"/>
                        <a:pt x="150" y="496"/>
                        <a:pt x="149" y="487"/>
                      </a:cubicBezTo>
                      <a:cubicBezTo>
                        <a:pt x="148" y="480"/>
                        <a:pt x="149" y="465"/>
                        <a:pt x="143" y="461"/>
                      </a:cubicBezTo>
                      <a:cubicBezTo>
                        <a:pt x="132" y="475"/>
                        <a:pt x="131" y="497"/>
                        <a:pt x="121" y="513"/>
                      </a:cubicBezTo>
                      <a:cubicBezTo>
                        <a:pt x="115" y="525"/>
                        <a:pt x="103" y="538"/>
                        <a:pt x="91" y="547"/>
                      </a:cubicBezTo>
                      <a:cubicBezTo>
                        <a:pt x="74" y="554"/>
                        <a:pt x="49" y="563"/>
                        <a:pt x="0" y="566"/>
                      </a:cubicBezTo>
                      <a:cubicBezTo>
                        <a:pt x="1" y="63"/>
                        <a:pt x="1" y="63"/>
                        <a:pt x="1" y="63"/>
                      </a:cubicBezTo>
                      <a:cubicBezTo>
                        <a:pt x="1" y="63"/>
                        <a:pt x="70" y="54"/>
                        <a:pt x="112" y="69"/>
                      </a:cubicBezTo>
                      <a:cubicBezTo>
                        <a:pt x="165" y="87"/>
                        <a:pt x="158" y="110"/>
                        <a:pt x="177" y="111"/>
                      </a:cubicBezTo>
                      <a:cubicBezTo>
                        <a:pt x="189" y="112"/>
                        <a:pt x="256" y="42"/>
                        <a:pt x="319" y="46"/>
                      </a:cubicBezTo>
                      <a:cubicBezTo>
                        <a:pt x="362" y="48"/>
                        <a:pt x="389" y="70"/>
                        <a:pt x="412" y="84"/>
                      </a:cubicBezTo>
                      <a:cubicBezTo>
                        <a:pt x="418" y="89"/>
                        <a:pt x="423" y="95"/>
                        <a:pt x="427" y="103"/>
                      </a:cubicBezTo>
                      <a:cubicBezTo>
                        <a:pt x="430" y="110"/>
                        <a:pt x="434" y="143"/>
                        <a:pt x="444" y="141"/>
                      </a:cubicBezTo>
                      <a:cubicBezTo>
                        <a:pt x="452" y="140"/>
                        <a:pt x="452" y="119"/>
                        <a:pt x="454" y="113"/>
                      </a:cubicBezTo>
                      <a:cubicBezTo>
                        <a:pt x="456" y="106"/>
                        <a:pt x="459" y="100"/>
                        <a:pt x="465" y="95"/>
                      </a:cubicBezTo>
                      <a:cubicBezTo>
                        <a:pt x="467" y="93"/>
                        <a:pt x="470" y="91"/>
                        <a:pt x="472" y="89"/>
                      </a:cubicBezTo>
                      <a:cubicBezTo>
                        <a:pt x="494" y="81"/>
                        <a:pt x="518" y="67"/>
                        <a:pt x="551" y="67"/>
                      </a:cubicBezTo>
                      <a:cubicBezTo>
                        <a:pt x="587" y="67"/>
                        <a:pt x="593" y="79"/>
                        <a:pt x="609" y="85"/>
                      </a:cubicBezTo>
                      <a:cubicBezTo>
                        <a:pt x="610" y="86"/>
                        <a:pt x="611" y="88"/>
                        <a:pt x="613" y="89"/>
                      </a:cubicBezTo>
                      <a:cubicBezTo>
                        <a:pt x="620" y="99"/>
                        <a:pt x="630" y="111"/>
                        <a:pt x="644" y="105"/>
                      </a:cubicBezTo>
                      <a:cubicBezTo>
                        <a:pt x="655" y="100"/>
                        <a:pt x="664" y="87"/>
                        <a:pt x="672" y="79"/>
                      </a:cubicBezTo>
                      <a:cubicBezTo>
                        <a:pt x="674" y="77"/>
                        <a:pt x="675" y="76"/>
                        <a:pt x="677" y="74"/>
                      </a:cubicBezTo>
                      <a:cubicBezTo>
                        <a:pt x="692" y="68"/>
                        <a:pt x="707" y="61"/>
                        <a:pt x="732" y="61"/>
                      </a:cubicBezTo>
                      <a:cubicBezTo>
                        <a:pt x="753" y="61"/>
                        <a:pt x="768" y="65"/>
                        <a:pt x="782" y="69"/>
                      </a:cubicBezTo>
                      <a:cubicBezTo>
                        <a:pt x="790" y="73"/>
                        <a:pt x="797" y="79"/>
                        <a:pt x="802" y="87"/>
                      </a:cubicBezTo>
                      <a:cubicBezTo>
                        <a:pt x="808" y="96"/>
                        <a:pt x="811" y="116"/>
                        <a:pt x="824" y="114"/>
                      </a:cubicBezTo>
                      <a:cubicBezTo>
                        <a:pt x="847" y="111"/>
                        <a:pt x="847" y="75"/>
                        <a:pt x="862" y="57"/>
                      </a:cubicBezTo>
                      <a:cubicBezTo>
                        <a:pt x="899" y="8"/>
                        <a:pt x="929" y="0"/>
                        <a:pt x="969" y="1"/>
                      </a:cubicBezTo>
                      <a:cubicBezTo>
                        <a:pt x="1050" y="1"/>
                        <a:pt x="1074" y="52"/>
                        <a:pt x="1093" y="77"/>
                      </a:cubicBezTo>
                      <a:cubicBezTo>
                        <a:pt x="1100" y="93"/>
                        <a:pt x="1095" y="113"/>
                        <a:pt x="1105" y="126"/>
                      </a:cubicBezTo>
                      <a:cubicBezTo>
                        <a:pt x="1123" y="136"/>
                        <a:pt x="1135" y="96"/>
                        <a:pt x="1142" y="84"/>
                      </a:cubicBezTo>
                      <a:cubicBezTo>
                        <a:pt x="1145" y="80"/>
                        <a:pt x="1148" y="76"/>
                        <a:pt x="1151" y="72"/>
                      </a:cubicBezTo>
                      <a:cubicBezTo>
                        <a:pt x="1175" y="54"/>
                        <a:pt x="1204" y="28"/>
                        <a:pt x="1265" y="28"/>
                      </a:cubicBezTo>
                      <a:cubicBezTo>
                        <a:pt x="1282" y="28"/>
                        <a:pt x="1301" y="39"/>
                        <a:pt x="1319" y="49"/>
                      </a:cubicBezTo>
                      <a:cubicBezTo>
                        <a:pt x="1331" y="61"/>
                        <a:pt x="1342" y="79"/>
                        <a:pt x="1346" y="87"/>
                      </a:cubicBezTo>
                      <a:cubicBezTo>
                        <a:pt x="1354" y="100"/>
                        <a:pt x="1363" y="142"/>
                        <a:pt x="1377" y="112"/>
                      </a:cubicBezTo>
                      <a:cubicBezTo>
                        <a:pt x="1386" y="94"/>
                        <a:pt x="1388" y="75"/>
                        <a:pt x="1397" y="57"/>
                      </a:cubicBezTo>
                      <a:cubicBezTo>
                        <a:pt x="1410" y="54"/>
                        <a:pt x="1424" y="50"/>
                        <a:pt x="1443" y="50"/>
                      </a:cubicBezTo>
                      <a:cubicBezTo>
                        <a:pt x="1481" y="50"/>
                        <a:pt x="1518" y="75"/>
                        <a:pt x="1581" y="73"/>
                      </a:cubicBezTo>
                      <a:cubicBezTo>
                        <a:pt x="1644" y="71"/>
                        <a:pt x="1633" y="55"/>
                        <a:pt x="1691" y="55"/>
                      </a:cubicBezTo>
                      <a:cubicBezTo>
                        <a:pt x="1742" y="55"/>
                        <a:pt x="1823" y="78"/>
                        <a:pt x="1823" y="78"/>
                      </a:cubicBezTo>
                      <a:cubicBezTo>
                        <a:pt x="1841" y="75"/>
                        <a:pt x="1838" y="111"/>
                        <a:pt x="1838" y="122"/>
                      </a:cubicBezTo>
                      <a:cubicBezTo>
                        <a:pt x="1838" y="129"/>
                        <a:pt x="1838" y="142"/>
                        <a:pt x="1849" y="135"/>
                      </a:cubicBezTo>
                      <a:cubicBezTo>
                        <a:pt x="1856" y="131"/>
                        <a:pt x="1860" y="114"/>
                        <a:pt x="1863" y="107"/>
                      </a:cubicBezTo>
                      <a:cubicBezTo>
                        <a:pt x="1869" y="94"/>
                        <a:pt x="1874" y="81"/>
                        <a:pt x="1883" y="71"/>
                      </a:cubicBezTo>
                      <a:cubicBezTo>
                        <a:pt x="1904" y="53"/>
                        <a:pt x="1913" y="60"/>
                        <a:pt x="1954" y="60"/>
                      </a:cubicBezTo>
                      <a:lnTo>
                        <a:pt x="1954" y="574"/>
                      </a:lnTo>
                      <a:close/>
                    </a:path>
                  </a:pathLst>
                </a:custGeom>
                <a:solidFill>
                  <a:srgbClr val="F9DCDC"/>
                </a:solidFill>
                <a:ln w="9525">
                  <a:noFill/>
                  <a:round/>
                  <a:headEnd/>
                  <a:tailEnd/>
                </a:ln>
              </p:spPr>
              <p:txBody>
                <a:bodyPr/>
                <a:lstStyle/>
                <a:p>
                  <a:endParaRPr lang="en-US" b="1">
                    <a:latin typeface="Cambria" pitchFamily="18" charset="0"/>
                  </a:endParaRPr>
                </a:p>
              </p:txBody>
            </p:sp>
            <p:sp>
              <p:nvSpPr>
                <p:cNvPr id="187" name="Freeform 49"/>
                <p:cNvSpPr>
                  <a:spLocks/>
                </p:cNvSpPr>
                <p:nvPr/>
              </p:nvSpPr>
              <p:spPr bwMode="auto">
                <a:xfrm>
                  <a:off x="3217905" y="2368641"/>
                  <a:ext cx="2724413" cy="162540"/>
                </a:xfrm>
                <a:custGeom>
                  <a:avLst/>
                  <a:gdLst/>
                  <a:ahLst/>
                  <a:cxnLst>
                    <a:cxn ang="0">
                      <a:pos x="1801" y="88"/>
                    </a:cxn>
                    <a:cxn ang="0">
                      <a:pos x="1672" y="31"/>
                    </a:cxn>
                    <a:cxn ang="0">
                      <a:pos x="1531" y="103"/>
                    </a:cxn>
                    <a:cxn ang="0">
                      <a:pos x="1371" y="47"/>
                    </a:cxn>
                    <a:cxn ang="0">
                      <a:pos x="1278" y="96"/>
                    </a:cxn>
                    <a:cxn ang="0">
                      <a:pos x="1157" y="57"/>
                    </a:cxn>
                    <a:cxn ang="0">
                      <a:pos x="1007" y="98"/>
                    </a:cxn>
                    <a:cxn ang="0">
                      <a:pos x="845" y="42"/>
                    </a:cxn>
                    <a:cxn ang="0">
                      <a:pos x="769" y="96"/>
                    </a:cxn>
                    <a:cxn ang="0">
                      <a:pos x="682" y="50"/>
                    </a:cxn>
                    <a:cxn ang="0">
                      <a:pos x="556" y="119"/>
                    </a:cxn>
                    <a:cxn ang="0">
                      <a:pos x="402" y="48"/>
                    </a:cxn>
                    <a:cxn ang="0">
                      <a:pos x="267" y="109"/>
                    </a:cxn>
                    <a:cxn ang="0">
                      <a:pos x="121" y="25"/>
                    </a:cxn>
                    <a:cxn ang="0">
                      <a:pos x="0" y="87"/>
                    </a:cxn>
                    <a:cxn ang="0">
                      <a:pos x="0" y="114"/>
                    </a:cxn>
                    <a:cxn ang="0">
                      <a:pos x="118" y="69"/>
                    </a:cxn>
                    <a:cxn ang="0">
                      <a:pos x="266" y="132"/>
                    </a:cxn>
                    <a:cxn ang="0">
                      <a:pos x="402" y="76"/>
                    </a:cxn>
                    <a:cxn ang="0">
                      <a:pos x="555" y="131"/>
                    </a:cxn>
                    <a:cxn ang="0">
                      <a:pos x="682" y="85"/>
                    </a:cxn>
                    <a:cxn ang="0">
                      <a:pos x="768" y="114"/>
                    </a:cxn>
                    <a:cxn ang="0">
                      <a:pos x="860" y="76"/>
                    </a:cxn>
                    <a:cxn ang="0">
                      <a:pos x="1007" y="125"/>
                    </a:cxn>
                    <a:cxn ang="0">
                      <a:pos x="1157" y="67"/>
                    </a:cxn>
                    <a:cxn ang="0">
                      <a:pos x="1277" y="114"/>
                    </a:cxn>
                    <a:cxn ang="0">
                      <a:pos x="1369" y="65"/>
                    </a:cxn>
                    <a:cxn ang="0">
                      <a:pos x="1531" y="131"/>
                    </a:cxn>
                    <a:cxn ang="0">
                      <a:pos x="1672" y="59"/>
                    </a:cxn>
                    <a:cxn ang="0">
                      <a:pos x="1827" y="111"/>
                    </a:cxn>
                    <a:cxn ang="0">
                      <a:pos x="1954" y="124"/>
                    </a:cxn>
                    <a:cxn ang="0">
                      <a:pos x="1954" y="97"/>
                    </a:cxn>
                    <a:cxn ang="0">
                      <a:pos x="1801" y="88"/>
                    </a:cxn>
                  </a:cxnLst>
                  <a:rect l="0" t="0" r="r" b="b"/>
                  <a:pathLst>
                    <a:path w="1954" h="137">
                      <a:moveTo>
                        <a:pt x="1801" y="88"/>
                      </a:moveTo>
                      <a:cubicBezTo>
                        <a:pt x="1745" y="62"/>
                        <a:pt x="1702" y="0"/>
                        <a:pt x="1672" y="31"/>
                      </a:cubicBezTo>
                      <a:cubicBezTo>
                        <a:pt x="1642" y="63"/>
                        <a:pt x="1586" y="105"/>
                        <a:pt x="1531" y="103"/>
                      </a:cubicBezTo>
                      <a:cubicBezTo>
                        <a:pt x="1415" y="101"/>
                        <a:pt x="1400" y="47"/>
                        <a:pt x="1371" y="47"/>
                      </a:cubicBezTo>
                      <a:cubicBezTo>
                        <a:pt x="1342" y="47"/>
                        <a:pt x="1363" y="96"/>
                        <a:pt x="1278" y="96"/>
                      </a:cubicBezTo>
                      <a:cubicBezTo>
                        <a:pt x="1193" y="96"/>
                        <a:pt x="1212" y="57"/>
                        <a:pt x="1157" y="57"/>
                      </a:cubicBezTo>
                      <a:cubicBezTo>
                        <a:pt x="1102" y="57"/>
                        <a:pt x="1119" y="98"/>
                        <a:pt x="1007" y="98"/>
                      </a:cubicBezTo>
                      <a:cubicBezTo>
                        <a:pt x="894" y="98"/>
                        <a:pt x="895" y="44"/>
                        <a:pt x="845" y="42"/>
                      </a:cubicBezTo>
                      <a:cubicBezTo>
                        <a:pt x="811" y="41"/>
                        <a:pt x="816" y="96"/>
                        <a:pt x="769" y="96"/>
                      </a:cubicBezTo>
                      <a:cubicBezTo>
                        <a:pt x="722" y="96"/>
                        <a:pt x="717" y="50"/>
                        <a:pt x="682" y="50"/>
                      </a:cubicBezTo>
                      <a:cubicBezTo>
                        <a:pt x="646" y="50"/>
                        <a:pt x="640" y="119"/>
                        <a:pt x="556" y="119"/>
                      </a:cubicBezTo>
                      <a:cubicBezTo>
                        <a:pt x="472" y="119"/>
                        <a:pt x="455" y="48"/>
                        <a:pt x="402" y="48"/>
                      </a:cubicBezTo>
                      <a:cubicBezTo>
                        <a:pt x="350" y="48"/>
                        <a:pt x="357" y="108"/>
                        <a:pt x="267" y="109"/>
                      </a:cubicBezTo>
                      <a:cubicBezTo>
                        <a:pt x="201" y="110"/>
                        <a:pt x="187" y="25"/>
                        <a:pt x="121" y="25"/>
                      </a:cubicBezTo>
                      <a:cubicBezTo>
                        <a:pt x="89" y="25"/>
                        <a:pt x="93" y="80"/>
                        <a:pt x="0" y="87"/>
                      </a:cubicBezTo>
                      <a:cubicBezTo>
                        <a:pt x="0" y="114"/>
                        <a:pt x="0" y="114"/>
                        <a:pt x="0" y="114"/>
                      </a:cubicBezTo>
                      <a:cubicBezTo>
                        <a:pt x="93" y="108"/>
                        <a:pt x="86" y="69"/>
                        <a:pt x="118" y="69"/>
                      </a:cubicBezTo>
                      <a:cubicBezTo>
                        <a:pt x="185" y="69"/>
                        <a:pt x="176" y="132"/>
                        <a:pt x="266" y="132"/>
                      </a:cubicBezTo>
                      <a:cubicBezTo>
                        <a:pt x="356" y="132"/>
                        <a:pt x="350" y="76"/>
                        <a:pt x="402" y="76"/>
                      </a:cubicBezTo>
                      <a:cubicBezTo>
                        <a:pt x="455" y="76"/>
                        <a:pt x="472" y="131"/>
                        <a:pt x="555" y="131"/>
                      </a:cubicBezTo>
                      <a:cubicBezTo>
                        <a:pt x="639" y="131"/>
                        <a:pt x="647" y="85"/>
                        <a:pt x="682" y="85"/>
                      </a:cubicBezTo>
                      <a:cubicBezTo>
                        <a:pt x="717" y="85"/>
                        <a:pt x="721" y="114"/>
                        <a:pt x="768" y="114"/>
                      </a:cubicBezTo>
                      <a:cubicBezTo>
                        <a:pt x="816" y="114"/>
                        <a:pt x="826" y="74"/>
                        <a:pt x="860" y="76"/>
                      </a:cubicBezTo>
                      <a:cubicBezTo>
                        <a:pt x="910" y="78"/>
                        <a:pt x="894" y="125"/>
                        <a:pt x="1007" y="125"/>
                      </a:cubicBezTo>
                      <a:cubicBezTo>
                        <a:pt x="1119" y="125"/>
                        <a:pt x="1102" y="67"/>
                        <a:pt x="1157" y="67"/>
                      </a:cubicBezTo>
                      <a:cubicBezTo>
                        <a:pt x="1212" y="67"/>
                        <a:pt x="1192" y="114"/>
                        <a:pt x="1277" y="114"/>
                      </a:cubicBezTo>
                      <a:cubicBezTo>
                        <a:pt x="1362" y="114"/>
                        <a:pt x="1340" y="65"/>
                        <a:pt x="1369" y="65"/>
                      </a:cubicBezTo>
                      <a:cubicBezTo>
                        <a:pt x="1398" y="65"/>
                        <a:pt x="1415" y="128"/>
                        <a:pt x="1531" y="131"/>
                      </a:cubicBezTo>
                      <a:cubicBezTo>
                        <a:pt x="1586" y="132"/>
                        <a:pt x="1642" y="90"/>
                        <a:pt x="1672" y="59"/>
                      </a:cubicBezTo>
                      <a:cubicBezTo>
                        <a:pt x="1702" y="27"/>
                        <a:pt x="1771" y="84"/>
                        <a:pt x="1827" y="111"/>
                      </a:cubicBezTo>
                      <a:cubicBezTo>
                        <a:pt x="1883" y="137"/>
                        <a:pt x="1954" y="124"/>
                        <a:pt x="1954" y="124"/>
                      </a:cubicBezTo>
                      <a:cubicBezTo>
                        <a:pt x="1954" y="97"/>
                        <a:pt x="1954" y="97"/>
                        <a:pt x="1954" y="97"/>
                      </a:cubicBezTo>
                      <a:cubicBezTo>
                        <a:pt x="1954" y="97"/>
                        <a:pt x="1857" y="115"/>
                        <a:pt x="1801" y="88"/>
                      </a:cubicBezTo>
                      <a:close/>
                    </a:path>
                  </a:pathLst>
                </a:custGeom>
                <a:solidFill>
                  <a:srgbClr val="EEC5C5"/>
                </a:solidFill>
                <a:ln w="9525">
                  <a:noFill/>
                  <a:round/>
                  <a:headEnd/>
                  <a:tailEnd/>
                </a:ln>
              </p:spPr>
              <p:txBody>
                <a:bodyPr/>
                <a:lstStyle/>
                <a:p>
                  <a:endParaRPr lang="en-US" b="1">
                    <a:latin typeface="Cambria" pitchFamily="18" charset="0"/>
                  </a:endParaRPr>
                </a:p>
              </p:txBody>
            </p:sp>
            <p:sp>
              <p:nvSpPr>
                <p:cNvPr id="188" name="Freeform 50"/>
                <p:cNvSpPr>
                  <a:spLocks/>
                </p:cNvSpPr>
                <p:nvPr/>
              </p:nvSpPr>
              <p:spPr bwMode="auto">
                <a:xfrm>
                  <a:off x="3217905" y="2238303"/>
                  <a:ext cx="2724413" cy="215697"/>
                </a:xfrm>
                <a:custGeom>
                  <a:avLst/>
                  <a:gdLst/>
                  <a:ahLst/>
                  <a:cxnLst>
                    <a:cxn ang="0">
                      <a:pos x="1812" y="114"/>
                    </a:cxn>
                    <a:cxn ang="0">
                      <a:pos x="1727" y="85"/>
                    </a:cxn>
                    <a:cxn ang="0">
                      <a:pos x="1702" y="68"/>
                    </a:cxn>
                    <a:cxn ang="0">
                      <a:pos x="1680" y="48"/>
                    </a:cxn>
                    <a:cxn ang="0">
                      <a:pos x="1660" y="76"/>
                    </a:cxn>
                    <a:cxn ang="0">
                      <a:pos x="1654" y="83"/>
                    </a:cxn>
                    <a:cxn ang="0">
                      <a:pos x="1527" y="129"/>
                    </a:cxn>
                    <a:cxn ang="0">
                      <a:pos x="1369" y="64"/>
                    </a:cxn>
                    <a:cxn ang="0">
                      <a:pos x="1278" y="122"/>
                    </a:cxn>
                    <a:cxn ang="0">
                      <a:pos x="1186" y="82"/>
                    </a:cxn>
                    <a:cxn ang="0">
                      <a:pos x="1165" y="60"/>
                    </a:cxn>
                    <a:cxn ang="0">
                      <a:pos x="1145" y="64"/>
                    </a:cxn>
                    <a:cxn ang="0">
                      <a:pos x="1111" y="113"/>
                    </a:cxn>
                    <a:cxn ang="0">
                      <a:pos x="1005" y="142"/>
                    </a:cxn>
                    <a:cxn ang="0">
                      <a:pos x="892" y="100"/>
                    </a:cxn>
                    <a:cxn ang="0">
                      <a:pos x="881" y="85"/>
                    </a:cxn>
                    <a:cxn ang="0">
                      <a:pos x="872" y="66"/>
                    </a:cxn>
                    <a:cxn ang="0">
                      <a:pos x="867" y="42"/>
                    </a:cxn>
                    <a:cxn ang="0">
                      <a:pos x="861" y="20"/>
                    </a:cxn>
                    <a:cxn ang="0">
                      <a:pos x="837" y="62"/>
                    </a:cxn>
                    <a:cxn ang="0">
                      <a:pos x="822" y="80"/>
                    </a:cxn>
                    <a:cxn ang="0">
                      <a:pos x="768" y="104"/>
                    </a:cxn>
                    <a:cxn ang="0">
                      <a:pos x="735" y="98"/>
                    </a:cxn>
                    <a:cxn ang="0">
                      <a:pos x="731" y="95"/>
                    </a:cxn>
                    <a:cxn ang="0">
                      <a:pos x="702" y="57"/>
                    </a:cxn>
                    <a:cxn ang="0">
                      <a:pos x="684" y="17"/>
                    </a:cxn>
                    <a:cxn ang="0">
                      <a:pos x="676" y="42"/>
                    </a:cxn>
                    <a:cxn ang="0">
                      <a:pos x="666" y="69"/>
                    </a:cxn>
                    <a:cxn ang="0">
                      <a:pos x="649" y="92"/>
                    </a:cxn>
                    <a:cxn ang="0">
                      <a:pos x="554" y="133"/>
                    </a:cxn>
                    <a:cxn ang="0">
                      <a:pos x="414" y="86"/>
                    </a:cxn>
                    <a:cxn ang="0">
                      <a:pos x="390" y="48"/>
                    </a:cxn>
                    <a:cxn ang="0">
                      <a:pos x="374" y="69"/>
                    </a:cxn>
                    <a:cxn ang="0">
                      <a:pos x="352" y="92"/>
                    </a:cxn>
                    <a:cxn ang="0">
                      <a:pos x="342" y="100"/>
                    </a:cxn>
                    <a:cxn ang="0">
                      <a:pos x="266" y="119"/>
                    </a:cxn>
                    <a:cxn ang="0">
                      <a:pos x="195" y="106"/>
                    </a:cxn>
                    <a:cxn ang="0">
                      <a:pos x="175" y="91"/>
                    </a:cxn>
                    <a:cxn ang="0">
                      <a:pos x="153" y="52"/>
                    </a:cxn>
                    <a:cxn ang="0">
                      <a:pos x="149" y="26"/>
                    </a:cxn>
                    <a:cxn ang="0">
                      <a:pos x="143" y="0"/>
                    </a:cxn>
                    <a:cxn ang="0">
                      <a:pos x="122" y="52"/>
                    </a:cxn>
                    <a:cxn ang="0">
                      <a:pos x="91" y="86"/>
                    </a:cxn>
                    <a:cxn ang="0">
                      <a:pos x="0" y="104"/>
                    </a:cxn>
                    <a:cxn ang="0">
                      <a:pos x="0" y="158"/>
                    </a:cxn>
                    <a:cxn ang="0">
                      <a:pos x="118" y="121"/>
                    </a:cxn>
                    <a:cxn ang="0">
                      <a:pos x="265" y="182"/>
                    </a:cxn>
                    <a:cxn ang="0">
                      <a:pos x="393" y="141"/>
                    </a:cxn>
                    <a:cxn ang="0">
                      <a:pos x="555" y="172"/>
                    </a:cxn>
                    <a:cxn ang="0">
                      <a:pos x="682" y="134"/>
                    </a:cxn>
                    <a:cxn ang="0">
                      <a:pos x="768" y="158"/>
                    </a:cxn>
                    <a:cxn ang="0">
                      <a:pos x="838" y="139"/>
                    </a:cxn>
                    <a:cxn ang="0">
                      <a:pos x="1009" y="182"/>
                    </a:cxn>
                    <a:cxn ang="0">
                      <a:pos x="1156" y="149"/>
                    </a:cxn>
                    <a:cxn ang="0">
                      <a:pos x="1274" y="170"/>
                    </a:cxn>
                    <a:cxn ang="0">
                      <a:pos x="1371" y="140"/>
                    </a:cxn>
                    <a:cxn ang="0">
                      <a:pos x="1531" y="172"/>
                    </a:cxn>
                    <a:cxn ang="0">
                      <a:pos x="1669" y="124"/>
                    </a:cxn>
                    <a:cxn ang="0">
                      <a:pos x="1796" y="158"/>
                    </a:cxn>
                    <a:cxn ang="0">
                      <a:pos x="1954" y="166"/>
                    </a:cxn>
                    <a:cxn ang="0">
                      <a:pos x="1954" y="112"/>
                    </a:cxn>
                    <a:cxn ang="0">
                      <a:pos x="1812" y="114"/>
                    </a:cxn>
                  </a:cxnLst>
                  <a:rect l="0" t="0" r="r" b="b"/>
                  <a:pathLst>
                    <a:path w="1954" h="182">
                      <a:moveTo>
                        <a:pt x="1812" y="114"/>
                      </a:moveTo>
                      <a:cubicBezTo>
                        <a:pt x="1773" y="105"/>
                        <a:pt x="1746" y="94"/>
                        <a:pt x="1727" y="85"/>
                      </a:cubicBezTo>
                      <a:cubicBezTo>
                        <a:pt x="1716" y="81"/>
                        <a:pt x="1709" y="74"/>
                        <a:pt x="1702" y="68"/>
                      </a:cubicBezTo>
                      <a:cubicBezTo>
                        <a:pt x="1697" y="64"/>
                        <a:pt x="1688" y="47"/>
                        <a:pt x="1680" y="48"/>
                      </a:cubicBezTo>
                      <a:cubicBezTo>
                        <a:pt x="1673" y="49"/>
                        <a:pt x="1665" y="70"/>
                        <a:pt x="1660" y="76"/>
                      </a:cubicBezTo>
                      <a:cubicBezTo>
                        <a:pt x="1658" y="78"/>
                        <a:pt x="1656" y="81"/>
                        <a:pt x="1654" y="83"/>
                      </a:cubicBezTo>
                      <a:cubicBezTo>
                        <a:pt x="1623" y="107"/>
                        <a:pt x="1576" y="130"/>
                        <a:pt x="1527" y="129"/>
                      </a:cubicBezTo>
                      <a:cubicBezTo>
                        <a:pt x="1410" y="126"/>
                        <a:pt x="1398" y="64"/>
                        <a:pt x="1369" y="64"/>
                      </a:cubicBezTo>
                      <a:cubicBezTo>
                        <a:pt x="1340" y="64"/>
                        <a:pt x="1363" y="126"/>
                        <a:pt x="1278" y="122"/>
                      </a:cubicBezTo>
                      <a:cubicBezTo>
                        <a:pt x="1216" y="119"/>
                        <a:pt x="1192" y="89"/>
                        <a:pt x="1186" y="82"/>
                      </a:cubicBezTo>
                      <a:cubicBezTo>
                        <a:pt x="1180" y="75"/>
                        <a:pt x="1173" y="67"/>
                        <a:pt x="1165" y="60"/>
                      </a:cubicBezTo>
                      <a:cubicBezTo>
                        <a:pt x="1155" y="50"/>
                        <a:pt x="1152" y="52"/>
                        <a:pt x="1145" y="64"/>
                      </a:cubicBezTo>
                      <a:cubicBezTo>
                        <a:pt x="1136" y="77"/>
                        <a:pt x="1124" y="98"/>
                        <a:pt x="1111" y="113"/>
                      </a:cubicBezTo>
                      <a:cubicBezTo>
                        <a:pt x="1093" y="126"/>
                        <a:pt x="1070" y="142"/>
                        <a:pt x="1005" y="142"/>
                      </a:cubicBezTo>
                      <a:cubicBezTo>
                        <a:pt x="942" y="142"/>
                        <a:pt x="912" y="120"/>
                        <a:pt x="892" y="100"/>
                      </a:cubicBezTo>
                      <a:cubicBezTo>
                        <a:pt x="889" y="95"/>
                        <a:pt x="884" y="90"/>
                        <a:pt x="881" y="85"/>
                      </a:cubicBezTo>
                      <a:cubicBezTo>
                        <a:pt x="878" y="79"/>
                        <a:pt x="875" y="72"/>
                        <a:pt x="872" y="66"/>
                      </a:cubicBezTo>
                      <a:cubicBezTo>
                        <a:pt x="870" y="58"/>
                        <a:pt x="868" y="51"/>
                        <a:pt x="867" y="42"/>
                      </a:cubicBezTo>
                      <a:cubicBezTo>
                        <a:pt x="866" y="36"/>
                        <a:pt x="867" y="24"/>
                        <a:pt x="861" y="20"/>
                      </a:cubicBezTo>
                      <a:cubicBezTo>
                        <a:pt x="849" y="26"/>
                        <a:pt x="844" y="50"/>
                        <a:pt x="837" y="62"/>
                      </a:cubicBezTo>
                      <a:cubicBezTo>
                        <a:pt x="833" y="68"/>
                        <a:pt x="828" y="74"/>
                        <a:pt x="822" y="80"/>
                      </a:cubicBezTo>
                      <a:cubicBezTo>
                        <a:pt x="809" y="89"/>
                        <a:pt x="799" y="104"/>
                        <a:pt x="768" y="104"/>
                      </a:cubicBezTo>
                      <a:cubicBezTo>
                        <a:pt x="754" y="104"/>
                        <a:pt x="743" y="101"/>
                        <a:pt x="735" y="98"/>
                      </a:cubicBezTo>
                      <a:cubicBezTo>
                        <a:pt x="733" y="97"/>
                        <a:pt x="732" y="96"/>
                        <a:pt x="731" y="95"/>
                      </a:cubicBezTo>
                      <a:cubicBezTo>
                        <a:pt x="717" y="86"/>
                        <a:pt x="708" y="74"/>
                        <a:pt x="702" y="57"/>
                      </a:cubicBezTo>
                      <a:cubicBezTo>
                        <a:pt x="698" y="48"/>
                        <a:pt x="697" y="9"/>
                        <a:pt x="684" y="17"/>
                      </a:cubicBezTo>
                      <a:cubicBezTo>
                        <a:pt x="677" y="22"/>
                        <a:pt x="677" y="34"/>
                        <a:pt x="676" y="42"/>
                      </a:cubicBezTo>
                      <a:cubicBezTo>
                        <a:pt x="673" y="51"/>
                        <a:pt x="670" y="60"/>
                        <a:pt x="666" y="69"/>
                      </a:cubicBezTo>
                      <a:cubicBezTo>
                        <a:pt x="662" y="76"/>
                        <a:pt x="656" y="85"/>
                        <a:pt x="649" y="92"/>
                      </a:cubicBezTo>
                      <a:cubicBezTo>
                        <a:pt x="630" y="103"/>
                        <a:pt x="607" y="133"/>
                        <a:pt x="554" y="133"/>
                      </a:cubicBezTo>
                      <a:cubicBezTo>
                        <a:pt x="511" y="133"/>
                        <a:pt x="457" y="124"/>
                        <a:pt x="414" y="86"/>
                      </a:cubicBezTo>
                      <a:cubicBezTo>
                        <a:pt x="405" y="78"/>
                        <a:pt x="404" y="38"/>
                        <a:pt x="390" y="48"/>
                      </a:cubicBezTo>
                      <a:cubicBezTo>
                        <a:pt x="383" y="52"/>
                        <a:pt x="379" y="63"/>
                        <a:pt x="374" y="69"/>
                      </a:cubicBezTo>
                      <a:cubicBezTo>
                        <a:pt x="367" y="77"/>
                        <a:pt x="360" y="85"/>
                        <a:pt x="352" y="92"/>
                      </a:cubicBezTo>
                      <a:cubicBezTo>
                        <a:pt x="349" y="95"/>
                        <a:pt x="345" y="97"/>
                        <a:pt x="342" y="100"/>
                      </a:cubicBezTo>
                      <a:cubicBezTo>
                        <a:pt x="327" y="110"/>
                        <a:pt x="306" y="119"/>
                        <a:pt x="266" y="119"/>
                      </a:cubicBezTo>
                      <a:cubicBezTo>
                        <a:pt x="235" y="119"/>
                        <a:pt x="212" y="113"/>
                        <a:pt x="195" y="106"/>
                      </a:cubicBezTo>
                      <a:cubicBezTo>
                        <a:pt x="187" y="100"/>
                        <a:pt x="178" y="94"/>
                        <a:pt x="175" y="91"/>
                      </a:cubicBezTo>
                      <a:cubicBezTo>
                        <a:pt x="165" y="80"/>
                        <a:pt x="157" y="66"/>
                        <a:pt x="153" y="52"/>
                      </a:cubicBezTo>
                      <a:cubicBezTo>
                        <a:pt x="151" y="43"/>
                        <a:pt x="150" y="35"/>
                        <a:pt x="149" y="26"/>
                      </a:cubicBezTo>
                      <a:cubicBezTo>
                        <a:pt x="149" y="19"/>
                        <a:pt x="149" y="4"/>
                        <a:pt x="143" y="0"/>
                      </a:cubicBezTo>
                      <a:cubicBezTo>
                        <a:pt x="132" y="14"/>
                        <a:pt x="131" y="36"/>
                        <a:pt x="122" y="52"/>
                      </a:cubicBezTo>
                      <a:cubicBezTo>
                        <a:pt x="115" y="63"/>
                        <a:pt x="103" y="77"/>
                        <a:pt x="91" y="86"/>
                      </a:cubicBezTo>
                      <a:cubicBezTo>
                        <a:pt x="74" y="93"/>
                        <a:pt x="50" y="101"/>
                        <a:pt x="0" y="104"/>
                      </a:cubicBezTo>
                      <a:cubicBezTo>
                        <a:pt x="0" y="158"/>
                        <a:pt x="0" y="158"/>
                        <a:pt x="0" y="158"/>
                      </a:cubicBezTo>
                      <a:cubicBezTo>
                        <a:pt x="93" y="153"/>
                        <a:pt x="86" y="121"/>
                        <a:pt x="118" y="121"/>
                      </a:cubicBezTo>
                      <a:cubicBezTo>
                        <a:pt x="185" y="121"/>
                        <a:pt x="175" y="182"/>
                        <a:pt x="265" y="182"/>
                      </a:cubicBezTo>
                      <a:cubicBezTo>
                        <a:pt x="356" y="182"/>
                        <a:pt x="341" y="141"/>
                        <a:pt x="393" y="141"/>
                      </a:cubicBezTo>
                      <a:cubicBezTo>
                        <a:pt x="446" y="141"/>
                        <a:pt x="472" y="172"/>
                        <a:pt x="555" y="172"/>
                      </a:cubicBezTo>
                      <a:cubicBezTo>
                        <a:pt x="639" y="172"/>
                        <a:pt x="647" y="134"/>
                        <a:pt x="682" y="134"/>
                      </a:cubicBezTo>
                      <a:cubicBezTo>
                        <a:pt x="717" y="134"/>
                        <a:pt x="721" y="158"/>
                        <a:pt x="768" y="158"/>
                      </a:cubicBezTo>
                      <a:cubicBezTo>
                        <a:pt x="816" y="158"/>
                        <a:pt x="804" y="138"/>
                        <a:pt x="838" y="139"/>
                      </a:cubicBezTo>
                      <a:cubicBezTo>
                        <a:pt x="888" y="140"/>
                        <a:pt x="897" y="182"/>
                        <a:pt x="1009" y="182"/>
                      </a:cubicBezTo>
                      <a:cubicBezTo>
                        <a:pt x="1122" y="182"/>
                        <a:pt x="1101" y="149"/>
                        <a:pt x="1156" y="149"/>
                      </a:cubicBezTo>
                      <a:cubicBezTo>
                        <a:pt x="1211" y="149"/>
                        <a:pt x="1189" y="171"/>
                        <a:pt x="1274" y="170"/>
                      </a:cubicBezTo>
                      <a:cubicBezTo>
                        <a:pt x="1343" y="169"/>
                        <a:pt x="1342" y="140"/>
                        <a:pt x="1371" y="140"/>
                      </a:cubicBezTo>
                      <a:cubicBezTo>
                        <a:pt x="1400" y="140"/>
                        <a:pt x="1415" y="170"/>
                        <a:pt x="1531" y="172"/>
                      </a:cubicBezTo>
                      <a:cubicBezTo>
                        <a:pt x="1586" y="173"/>
                        <a:pt x="1639" y="150"/>
                        <a:pt x="1669" y="124"/>
                      </a:cubicBezTo>
                      <a:cubicBezTo>
                        <a:pt x="1699" y="98"/>
                        <a:pt x="1740" y="136"/>
                        <a:pt x="1796" y="158"/>
                      </a:cubicBezTo>
                      <a:cubicBezTo>
                        <a:pt x="1852" y="180"/>
                        <a:pt x="1954" y="166"/>
                        <a:pt x="1954" y="166"/>
                      </a:cubicBezTo>
                      <a:cubicBezTo>
                        <a:pt x="1954" y="112"/>
                        <a:pt x="1954" y="112"/>
                        <a:pt x="1954" y="112"/>
                      </a:cubicBezTo>
                      <a:cubicBezTo>
                        <a:pt x="1954" y="112"/>
                        <a:pt x="1871" y="127"/>
                        <a:pt x="1812" y="114"/>
                      </a:cubicBezTo>
                      <a:close/>
                    </a:path>
                  </a:pathLst>
                </a:custGeom>
                <a:solidFill>
                  <a:srgbClr val="F9E8E7"/>
                </a:solidFill>
                <a:ln w="9525">
                  <a:noFill/>
                  <a:round/>
                  <a:headEnd/>
                  <a:tailEnd/>
                </a:ln>
              </p:spPr>
              <p:txBody>
                <a:bodyPr/>
                <a:lstStyle/>
                <a:p>
                  <a:endParaRPr lang="en-US" b="1">
                    <a:latin typeface="Cambria" pitchFamily="18" charset="0"/>
                  </a:endParaRPr>
                </a:p>
              </p:txBody>
            </p:sp>
            <p:sp>
              <p:nvSpPr>
                <p:cNvPr id="189" name="Freeform 51"/>
                <p:cNvSpPr>
                  <a:spLocks/>
                </p:cNvSpPr>
                <p:nvPr/>
              </p:nvSpPr>
              <p:spPr bwMode="auto">
                <a:xfrm>
                  <a:off x="3217905" y="2238303"/>
                  <a:ext cx="2724413" cy="215697"/>
                </a:xfrm>
                <a:custGeom>
                  <a:avLst/>
                  <a:gdLst/>
                  <a:ahLst/>
                  <a:cxnLst>
                    <a:cxn ang="0">
                      <a:pos x="1812" y="114"/>
                    </a:cxn>
                    <a:cxn ang="0">
                      <a:pos x="1727" y="85"/>
                    </a:cxn>
                    <a:cxn ang="0">
                      <a:pos x="1702" y="68"/>
                    </a:cxn>
                    <a:cxn ang="0">
                      <a:pos x="1680" y="48"/>
                    </a:cxn>
                    <a:cxn ang="0">
                      <a:pos x="1660" y="76"/>
                    </a:cxn>
                    <a:cxn ang="0">
                      <a:pos x="1654" y="83"/>
                    </a:cxn>
                    <a:cxn ang="0">
                      <a:pos x="1527" y="129"/>
                    </a:cxn>
                    <a:cxn ang="0">
                      <a:pos x="1369" y="64"/>
                    </a:cxn>
                    <a:cxn ang="0">
                      <a:pos x="1278" y="122"/>
                    </a:cxn>
                    <a:cxn ang="0">
                      <a:pos x="1186" y="82"/>
                    </a:cxn>
                    <a:cxn ang="0">
                      <a:pos x="1165" y="60"/>
                    </a:cxn>
                    <a:cxn ang="0">
                      <a:pos x="1145" y="64"/>
                    </a:cxn>
                    <a:cxn ang="0">
                      <a:pos x="1111" y="113"/>
                    </a:cxn>
                    <a:cxn ang="0">
                      <a:pos x="1005" y="142"/>
                    </a:cxn>
                    <a:cxn ang="0">
                      <a:pos x="892" y="100"/>
                    </a:cxn>
                    <a:cxn ang="0">
                      <a:pos x="881" y="85"/>
                    </a:cxn>
                    <a:cxn ang="0">
                      <a:pos x="872" y="66"/>
                    </a:cxn>
                    <a:cxn ang="0">
                      <a:pos x="867" y="42"/>
                    </a:cxn>
                    <a:cxn ang="0">
                      <a:pos x="861" y="20"/>
                    </a:cxn>
                    <a:cxn ang="0">
                      <a:pos x="837" y="62"/>
                    </a:cxn>
                    <a:cxn ang="0">
                      <a:pos x="822" y="80"/>
                    </a:cxn>
                    <a:cxn ang="0">
                      <a:pos x="768" y="104"/>
                    </a:cxn>
                    <a:cxn ang="0">
                      <a:pos x="735" y="98"/>
                    </a:cxn>
                    <a:cxn ang="0">
                      <a:pos x="731" y="95"/>
                    </a:cxn>
                    <a:cxn ang="0">
                      <a:pos x="702" y="57"/>
                    </a:cxn>
                    <a:cxn ang="0">
                      <a:pos x="684" y="17"/>
                    </a:cxn>
                    <a:cxn ang="0">
                      <a:pos x="676" y="42"/>
                    </a:cxn>
                    <a:cxn ang="0">
                      <a:pos x="666" y="69"/>
                    </a:cxn>
                    <a:cxn ang="0">
                      <a:pos x="649" y="92"/>
                    </a:cxn>
                    <a:cxn ang="0">
                      <a:pos x="554" y="133"/>
                    </a:cxn>
                    <a:cxn ang="0">
                      <a:pos x="414" y="86"/>
                    </a:cxn>
                    <a:cxn ang="0">
                      <a:pos x="390" y="48"/>
                    </a:cxn>
                    <a:cxn ang="0">
                      <a:pos x="374" y="69"/>
                    </a:cxn>
                    <a:cxn ang="0">
                      <a:pos x="352" y="92"/>
                    </a:cxn>
                    <a:cxn ang="0">
                      <a:pos x="342" y="100"/>
                    </a:cxn>
                    <a:cxn ang="0">
                      <a:pos x="266" y="119"/>
                    </a:cxn>
                    <a:cxn ang="0">
                      <a:pos x="195" y="106"/>
                    </a:cxn>
                    <a:cxn ang="0">
                      <a:pos x="175" y="91"/>
                    </a:cxn>
                    <a:cxn ang="0">
                      <a:pos x="153" y="52"/>
                    </a:cxn>
                    <a:cxn ang="0">
                      <a:pos x="149" y="26"/>
                    </a:cxn>
                    <a:cxn ang="0">
                      <a:pos x="143" y="0"/>
                    </a:cxn>
                    <a:cxn ang="0">
                      <a:pos x="122" y="52"/>
                    </a:cxn>
                    <a:cxn ang="0">
                      <a:pos x="91" y="86"/>
                    </a:cxn>
                    <a:cxn ang="0">
                      <a:pos x="0" y="104"/>
                    </a:cxn>
                    <a:cxn ang="0">
                      <a:pos x="0" y="158"/>
                    </a:cxn>
                    <a:cxn ang="0">
                      <a:pos x="118" y="121"/>
                    </a:cxn>
                    <a:cxn ang="0">
                      <a:pos x="265" y="182"/>
                    </a:cxn>
                    <a:cxn ang="0">
                      <a:pos x="393" y="141"/>
                    </a:cxn>
                    <a:cxn ang="0">
                      <a:pos x="555" y="172"/>
                    </a:cxn>
                    <a:cxn ang="0">
                      <a:pos x="682" y="134"/>
                    </a:cxn>
                    <a:cxn ang="0">
                      <a:pos x="768" y="158"/>
                    </a:cxn>
                    <a:cxn ang="0">
                      <a:pos x="838" y="139"/>
                    </a:cxn>
                    <a:cxn ang="0">
                      <a:pos x="1009" y="182"/>
                    </a:cxn>
                    <a:cxn ang="0">
                      <a:pos x="1156" y="149"/>
                    </a:cxn>
                    <a:cxn ang="0">
                      <a:pos x="1274" y="170"/>
                    </a:cxn>
                    <a:cxn ang="0">
                      <a:pos x="1371" y="140"/>
                    </a:cxn>
                    <a:cxn ang="0">
                      <a:pos x="1531" y="172"/>
                    </a:cxn>
                    <a:cxn ang="0">
                      <a:pos x="1669" y="124"/>
                    </a:cxn>
                    <a:cxn ang="0">
                      <a:pos x="1796" y="158"/>
                    </a:cxn>
                    <a:cxn ang="0">
                      <a:pos x="1954" y="166"/>
                    </a:cxn>
                    <a:cxn ang="0">
                      <a:pos x="1954" y="112"/>
                    </a:cxn>
                    <a:cxn ang="0">
                      <a:pos x="1812" y="114"/>
                    </a:cxn>
                  </a:cxnLst>
                  <a:rect l="0" t="0" r="r" b="b"/>
                  <a:pathLst>
                    <a:path w="1954" h="182">
                      <a:moveTo>
                        <a:pt x="1812" y="114"/>
                      </a:moveTo>
                      <a:cubicBezTo>
                        <a:pt x="1773" y="105"/>
                        <a:pt x="1746" y="94"/>
                        <a:pt x="1727" y="85"/>
                      </a:cubicBezTo>
                      <a:cubicBezTo>
                        <a:pt x="1716" y="81"/>
                        <a:pt x="1709" y="74"/>
                        <a:pt x="1702" y="68"/>
                      </a:cubicBezTo>
                      <a:cubicBezTo>
                        <a:pt x="1697" y="64"/>
                        <a:pt x="1688" y="47"/>
                        <a:pt x="1680" y="48"/>
                      </a:cubicBezTo>
                      <a:cubicBezTo>
                        <a:pt x="1673" y="49"/>
                        <a:pt x="1665" y="70"/>
                        <a:pt x="1660" y="76"/>
                      </a:cubicBezTo>
                      <a:cubicBezTo>
                        <a:pt x="1658" y="78"/>
                        <a:pt x="1656" y="81"/>
                        <a:pt x="1654" y="83"/>
                      </a:cubicBezTo>
                      <a:cubicBezTo>
                        <a:pt x="1623" y="107"/>
                        <a:pt x="1576" y="130"/>
                        <a:pt x="1527" y="129"/>
                      </a:cubicBezTo>
                      <a:cubicBezTo>
                        <a:pt x="1410" y="126"/>
                        <a:pt x="1398" y="64"/>
                        <a:pt x="1369" y="64"/>
                      </a:cubicBezTo>
                      <a:cubicBezTo>
                        <a:pt x="1340" y="64"/>
                        <a:pt x="1363" y="126"/>
                        <a:pt x="1278" y="122"/>
                      </a:cubicBezTo>
                      <a:cubicBezTo>
                        <a:pt x="1216" y="119"/>
                        <a:pt x="1192" y="89"/>
                        <a:pt x="1186" y="82"/>
                      </a:cubicBezTo>
                      <a:cubicBezTo>
                        <a:pt x="1180" y="75"/>
                        <a:pt x="1173" y="67"/>
                        <a:pt x="1165" y="60"/>
                      </a:cubicBezTo>
                      <a:cubicBezTo>
                        <a:pt x="1155" y="50"/>
                        <a:pt x="1152" y="52"/>
                        <a:pt x="1145" y="64"/>
                      </a:cubicBezTo>
                      <a:cubicBezTo>
                        <a:pt x="1136" y="77"/>
                        <a:pt x="1124" y="98"/>
                        <a:pt x="1111" y="113"/>
                      </a:cubicBezTo>
                      <a:cubicBezTo>
                        <a:pt x="1093" y="126"/>
                        <a:pt x="1070" y="142"/>
                        <a:pt x="1005" y="142"/>
                      </a:cubicBezTo>
                      <a:cubicBezTo>
                        <a:pt x="942" y="142"/>
                        <a:pt x="912" y="120"/>
                        <a:pt x="892" y="100"/>
                      </a:cubicBezTo>
                      <a:cubicBezTo>
                        <a:pt x="889" y="95"/>
                        <a:pt x="884" y="90"/>
                        <a:pt x="881" y="85"/>
                      </a:cubicBezTo>
                      <a:cubicBezTo>
                        <a:pt x="878" y="79"/>
                        <a:pt x="875" y="72"/>
                        <a:pt x="872" y="66"/>
                      </a:cubicBezTo>
                      <a:cubicBezTo>
                        <a:pt x="870" y="58"/>
                        <a:pt x="868" y="51"/>
                        <a:pt x="867" y="42"/>
                      </a:cubicBezTo>
                      <a:cubicBezTo>
                        <a:pt x="866" y="36"/>
                        <a:pt x="867" y="24"/>
                        <a:pt x="861" y="20"/>
                      </a:cubicBezTo>
                      <a:cubicBezTo>
                        <a:pt x="849" y="26"/>
                        <a:pt x="844" y="50"/>
                        <a:pt x="837" y="62"/>
                      </a:cubicBezTo>
                      <a:cubicBezTo>
                        <a:pt x="833" y="68"/>
                        <a:pt x="828" y="74"/>
                        <a:pt x="822" y="80"/>
                      </a:cubicBezTo>
                      <a:cubicBezTo>
                        <a:pt x="809" y="89"/>
                        <a:pt x="799" y="104"/>
                        <a:pt x="768" y="104"/>
                      </a:cubicBezTo>
                      <a:cubicBezTo>
                        <a:pt x="754" y="104"/>
                        <a:pt x="743" y="101"/>
                        <a:pt x="735" y="98"/>
                      </a:cubicBezTo>
                      <a:cubicBezTo>
                        <a:pt x="733" y="97"/>
                        <a:pt x="732" y="96"/>
                        <a:pt x="731" y="95"/>
                      </a:cubicBezTo>
                      <a:cubicBezTo>
                        <a:pt x="717" y="86"/>
                        <a:pt x="708" y="74"/>
                        <a:pt x="702" y="57"/>
                      </a:cubicBezTo>
                      <a:cubicBezTo>
                        <a:pt x="698" y="48"/>
                        <a:pt x="697" y="9"/>
                        <a:pt x="684" y="17"/>
                      </a:cubicBezTo>
                      <a:cubicBezTo>
                        <a:pt x="677" y="22"/>
                        <a:pt x="677" y="34"/>
                        <a:pt x="676" y="42"/>
                      </a:cubicBezTo>
                      <a:cubicBezTo>
                        <a:pt x="673" y="51"/>
                        <a:pt x="670" y="60"/>
                        <a:pt x="666" y="69"/>
                      </a:cubicBezTo>
                      <a:cubicBezTo>
                        <a:pt x="662" y="76"/>
                        <a:pt x="656" y="85"/>
                        <a:pt x="649" y="92"/>
                      </a:cubicBezTo>
                      <a:cubicBezTo>
                        <a:pt x="630" y="103"/>
                        <a:pt x="607" y="133"/>
                        <a:pt x="554" y="133"/>
                      </a:cubicBezTo>
                      <a:cubicBezTo>
                        <a:pt x="511" y="133"/>
                        <a:pt x="457" y="124"/>
                        <a:pt x="414" y="86"/>
                      </a:cubicBezTo>
                      <a:cubicBezTo>
                        <a:pt x="405" y="78"/>
                        <a:pt x="404" y="38"/>
                        <a:pt x="390" y="48"/>
                      </a:cubicBezTo>
                      <a:cubicBezTo>
                        <a:pt x="383" y="52"/>
                        <a:pt x="379" y="63"/>
                        <a:pt x="374" y="69"/>
                      </a:cubicBezTo>
                      <a:cubicBezTo>
                        <a:pt x="367" y="77"/>
                        <a:pt x="360" y="85"/>
                        <a:pt x="352" y="92"/>
                      </a:cubicBezTo>
                      <a:cubicBezTo>
                        <a:pt x="349" y="95"/>
                        <a:pt x="345" y="97"/>
                        <a:pt x="342" y="100"/>
                      </a:cubicBezTo>
                      <a:cubicBezTo>
                        <a:pt x="327" y="110"/>
                        <a:pt x="306" y="119"/>
                        <a:pt x="266" y="119"/>
                      </a:cubicBezTo>
                      <a:cubicBezTo>
                        <a:pt x="235" y="119"/>
                        <a:pt x="212" y="113"/>
                        <a:pt x="195" y="106"/>
                      </a:cubicBezTo>
                      <a:cubicBezTo>
                        <a:pt x="187" y="100"/>
                        <a:pt x="178" y="94"/>
                        <a:pt x="175" y="91"/>
                      </a:cubicBezTo>
                      <a:cubicBezTo>
                        <a:pt x="165" y="80"/>
                        <a:pt x="157" y="66"/>
                        <a:pt x="153" y="52"/>
                      </a:cubicBezTo>
                      <a:cubicBezTo>
                        <a:pt x="151" y="43"/>
                        <a:pt x="150" y="35"/>
                        <a:pt x="149" y="26"/>
                      </a:cubicBezTo>
                      <a:cubicBezTo>
                        <a:pt x="149" y="19"/>
                        <a:pt x="149" y="4"/>
                        <a:pt x="143" y="0"/>
                      </a:cubicBezTo>
                      <a:cubicBezTo>
                        <a:pt x="132" y="14"/>
                        <a:pt x="131" y="36"/>
                        <a:pt x="122" y="52"/>
                      </a:cubicBezTo>
                      <a:cubicBezTo>
                        <a:pt x="115" y="63"/>
                        <a:pt x="103" y="77"/>
                        <a:pt x="91" y="86"/>
                      </a:cubicBezTo>
                      <a:cubicBezTo>
                        <a:pt x="74" y="93"/>
                        <a:pt x="50" y="101"/>
                        <a:pt x="0" y="104"/>
                      </a:cubicBezTo>
                      <a:cubicBezTo>
                        <a:pt x="0" y="158"/>
                        <a:pt x="0" y="158"/>
                        <a:pt x="0" y="158"/>
                      </a:cubicBezTo>
                      <a:cubicBezTo>
                        <a:pt x="93" y="153"/>
                        <a:pt x="86" y="121"/>
                        <a:pt x="118" y="121"/>
                      </a:cubicBezTo>
                      <a:cubicBezTo>
                        <a:pt x="185" y="121"/>
                        <a:pt x="175" y="182"/>
                        <a:pt x="265" y="182"/>
                      </a:cubicBezTo>
                      <a:cubicBezTo>
                        <a:pt x="356" y="182"/>
                        <a:pt x="341" y="141"/>
                        <a:pt x="393" y="141"/>
                      </a:cubicBezTo>
                      <a:cubicBezTo>
                        <a:pt x="446" y="141"/>
                        <a:pt x="472" y="172"/>
                        <a:pt x="555" y="172"/>
                      </a:cubicBezTo>
                      <a:cubicBezTo>
                        <a:pt x="639" y="172"/>
                        <a:pt x="647" y="134"/>
                        <a:pt x="682" y="134"/>
                      </a:cubicBezTo>
                      <a:cubicBezTo>
                        <a:pt x="717" y="134"/>
                        <a:pt x="721" y="158"/>
                        <a:pt x="768" y="158"/>
                      </a:cubicBezTo>
                      <a:cubicBezTo>
                        <a:pt x="816" y="158"/>
                        <a:pt x="804" y="138"/>
                        <a:pt x="838" y="139"/>
                      </a:cubicBezTo>
                      <a:cubicBezTo>
                        <a:pt x="888" y="140"/>
                        <a:pt x="897" y="182"/>
                        <a:pt x="1009" y="182"/>
                      </a:cubicBezTo>
                      <a:cubicBezTo>
                        <a:pt x="1122" y="182"/>
                        <a:pt x="1101" y="149"/>
                        <a:pt x="1156" y="149"/>
                      </a:cubicBezTo>
                      <a:cubicBezTo>
                        <a:pt x="1211" y="149"/>
                        <a:pt x="1189" y="171"/>
                        <a:pt x="1274" y="170"/>
                      </a:cubicBezTo>
                      <a:cubicBezTo>
                        <a:pt x="1343" y="169"/>
                        <a:pt x="1342" y="140"/>
                        <a:pt x="1371" y="140"/>
                      </a:cubicBezTo>
                      <a:cubicBezTo>
                        <a:pt x="1400" y="140"/>
                        <a:pt x="1415" y="170"/>
                        <a:pt x="1531" y="172"/>
                      </a:cubicBezTo>
                      <a:cubicBezTo>
                        <a:pt x="1586" y="173"/>
                        <a:pt x="1639" y="150"/>
                        <a:pt x="1669" y="124"/>
                      </a:cubicBezTo>
                      <a:cubicBezTo>
                        <a:pt x="1699" y="98"/>
                        <a:pt x="1740" y="136"/>
                        <a:pt x="1796" y="158"/>
                      </a:cubicBezTo>
                      <a:cubicBezTo>
                        <a:pt x="1852" y="180"/>
                        <a:pt x="1954" y="166"/>
                        <a:pt x="1954" y="166"/>
                      </a:cubicBezTo>
                      <a:cubicBezTo>
                        <a:pt x="1954" y="112"/>
                        <a:pt x="1954" y="112"/>
                        <a:pt x="1954" y="112"/>
                      </a:cubicBezTo>
                      <a:cubicBezTo>
                        <a:pt x="1954" y="112"/>
                        <a:pt x="1871" y="127"/>
                        <a:pt x="1812" y="114"/>
                      </a:cubicBezTo>
                      <a:close/>
                    </a:path>
                  </a:pathLst>
                </a:custGeom>
                <a:noFill/>
                <a:ln w="15875" cap="flat">
                  <a:solidFill>
                    <a:srgbClr val="FFFFFF"/>
                  </a:solidFill>
                  <a:prstDash val="solid"/>
                  <a:miter lim="800000"/>
                  <a:headEnd/>
                  <a:tailEnd/>
                </a:ln>
              </p:spPr>
              <p:txBody>
                <a:bodyPr/>
                <a:lstStyle/>
                <a:p>
                  <a:endParaRPr lang="en-US" b="1">
                    <a:latin typeface="Cambria" pitchFamily="18" charset="0"/>
                  </a:endParaRPr>
                </a:p>
              </p:txBody>
            </p:sp>
            <p:sp>
              <p:nvSpPr>
                <p:cNvPr id="190" name="Freeform 52"/>
                <p:cNvSpPr>
                  <a:spLocks/>
                </p:cNvSpPr>
                <p:nvPr/>
              </p:nvSpPr>
              <p:spPr bwMode="auto">
                <a:xfrm>
                  <a:off x="3595477" y="1712860"/>
                  <a:ext cx="187183" cy="181452"/>
                </a:xfrm>
                <a:custGeom>
                  <a:avLst/>
                  <a:gdLst/>
                  <a:ahLst/>
                  <a:cxnLst>
                    <a:cxn ang="0">
                      <a:pos x="123" y="39"/>
                    </a:cxn>
                    <a:cxn ang="0">
                      <a:pos x="124" y="43"/>
                    </a:cxn>
                    <a:cxn ang="0">
                      <a:pos x="128" y="56"/>
                    </a:cxn>
                    <a:cxn ang="0">
                      <a:pos x="132" y="72"/>
                    </a:cxn>
                    <a:cxn ang="0">
                      <a:pos x="134" y="88"/>
                    </a:cxn>
                    <a:cxn ang="0">
                      <a:pos x="128" y="108"/>
                    </a:cxn>
                    <a:cxn ang="0">
                      <a:pos x="104" y="144"/>
                    </a:cxn>
                    <a:cxn ang="0">
                      <a:pos x="83" y="152"/>
                    </a:cxn>
                    <a:cxn ang="0">
                      <a:pos x="70" y="150"/>
                    </a:cxn>
                    <a:cxn ang="0">
                      <a:pos x="57" y="153"/>
                    </a:cxn>
                    <a:cxn ang="0">
                      <a:pos x="46" y="152"/>
                    </a:cxn>
                    <a:cxn ang="0">
                      <a:pos x="31" y="143"/>
                    </a:cxn>
                    <a:cxn ang="0">
                      <a:pos x="19" y="104"/>
                    </a:cxn>
                    <a:cxn ang="0">
                      <a:pos x="16" y="88"/>
                    </a:cxn>
                    <a:cxn ang="0">
                      <a:pos x="8" y="70"/>
                    </a:cxn>
                    <a:cxn ang="0">
                      <a:pos x="8" y="65"/>
                    </a:cxn>
                    <a:cxn ang="0">
                      <a:pos x="1" y="55"/>
                    </a:cxn>
                    <a:cxn ang="0">
                      <a:pos x="2" y="41"/>
                    </a:cxn>
                    <a:cxn ang="0">
                      <a:pos x="123" y="39"/>
                    </a:cxn>
                  </a:cxnLst>
                  <a:rect l="0" t="0" r="r" b="b"/>
                  <a:pathLst>
                    <a:path w="134" h="153">
                      <a:moveTo>
                        <a:pt x="123" y="39"/>
                      </a:moveTo>
                      <a:cubicBezTo>
                        <a:pt x="124" y="40"/>
                        <a:pt x="124" y="41"/>
                        <a:pt x="124" y="43"/>
                      </a:cubicBezTo>
                      <a:cubicBezTo>
                        <a:pt x="125" y="47"/>
                        <a:pt x="126" y="52"/>
                        <a:pt x="128" y="56"/>
                      </a:cubicBezTo>
                      <a:cubicBezTo>
                        <a:pt x="130" y="61"/>
                        <a:pt x="131" y="66"/>
                        <a:pt x="132" y="72"/>
                      </a:cubicBezTo>
                      <a:cubicBezTo>
                        <a:pt x="133" y="77"/>
                        <a:pt x="134" y="83"/>
                        <a:pt x="134" y="88"/>
                      </a:cubicBezTo>
                      <a:cubicBezTo>
                        <a:pt x="134" y="95"/>
                        <a:pt x="130" y="102"/>
                        <a:pt x="128" y="108"/>
                      </a:cubicBezTo>
                      <a:cubicBezTo>
                        <a:pt x="122" y="121"/>
                        <a:pt x="116" y="134"/>
                        <a:pt x="104" y="144"/>
                      </a:cubicBezTo>
                      <a:cubicBezTo>
                        <a:pt x="98" y="148"/>
                        <a:pt x="91" y="153"/>
                        <a:pt x="83" y="152"/>
                      </a:cubicBezTo>
                      <a:cubicBezTo>
                        <a:pt x="78" y="152"/>
                        <a:pt x="75" y="150"/>
                        <a:pt x="70" y="150"/>
                      </a:cubicBezTo>
                      <a:cubicBezTo>
                        <a:pt x="65" y="151"/>
                        <a:pt x="62" y="153"/>
                        <a:pt x="57" y="153"/>
                      </a:cubicBezTo>
                      <a:cubicBezTo>
                        <a:pt x="53" y="153"/>
                        <a:pt x="49" y="153"/>
                        <a:pt x="46" y="152"/>
                      </a:cubicBezTo>
                      <a:cubicBezTo>
                        <a:pt x="40" y="150"/>
                        <a:pt x="35" y="147"/>
                        <a:pt x="31" y="143"/>
                      </a:cubicBezTo>
                      <a:cubicBezTo>
                        <a:pt x="21" y="132"/>
                        <a:pt x="19" y="117"/>
                        <a:pt x="19" y="104"/>
                      </a:cubicBezTo>
                      <a:cubicBezTo>
                        <a:pt x="19" y="98"/>
                        <a:pt x="18" y="94"/>
                        <a:pt x="16" y="88"/>
                      </a:cubicBezTo>
                      <a:cubicBezTo>
                        <a:pt x="14" y="82"/>
                        <a:pt x="9" y="77"/>
                        <a:pt x="8" y="70"/>
                      </a:cubicBezTo>
                      <a:cubicBezTo>
                        <a:pt x="8" y="68"/>
                        <a:pt x="8" y="67"/>
                        <a:pt x="8" y="65"/>
                      </a:cubicBezTo>
                      <a:cubicBezTo>
                        <a:pt x="6" y="61"/>
                        <a:pt x="3" y="59"/>
                        <a:pt x="1" y="55"/>
                      </a:cubicBezTo>
                      <a:cubicBezTo>
                        <a:pt x="0" y="50"/>
                        <a:pt x="1" y="46"/>
                        <a:pt x="2" y="41"/>
                      </a:cubicBezTo>
                      <a:cubicBezTo>
                        <a:pt x="2" y="41"/>
                        <a:pt x="54" y="0"/>
                        <a:pt x="123" y="39"/>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191" name="Freeform 53"/>
                <p:cNvSpPr>
                  <a:spLocks/>
                </p:cNvSpPr>
                <p:nvPr/>
              </p:nvSpPr>
              <p:spPr bwMode="auto">
                <a:xfrm>
                  <a:off x="3549963" y="1721038"/>
                  <a:ext cx="242312" cy="194741"/>
                </a:xfrm>
                <a:custGeom>
                  <a:avLst/>
                  <a:gdLst/>
                  <a:ahLst/>
                  <a:cxnLst>
                    <a:cxn ang="0">
                      <a:pos x="153" y="40"/>
                    </a:cxn>
                    <a:cxn ang="0">
                      <a:pos x="155" y="45"/>
                    </a:cxn>
                    <a:cxn ang="0">
                      <a:pos x="166" y="57"/>
                    </a:cxn>
                    <a:cxn ang="0">
                      <a:pos x="172" y="74"/>
                    </a:cxn>
                    <a:cxn ang="0">
                      <a:pos x="174" y="88"/>
                    </a:cxn>
                    <a:cxn ang="0">
                      <a:pos x="159" y="112"/>
                    </a:cxn>
                    <a:cxn ang="0">
                      <a:pos x="130" y="149"/>
                    </a:cxn>
                    <a:cxn ang="0">
                      <a:pos x="105" y="161"/>
                    </a:cxn>
                    <a:cxn ang="0">
                      <a:pos x="88" y="156"/>
                    </a:cxn>
                    <a:cxn ang="0">
                      <a:pos x="71" y="161"/>
                    </a:cxn>
                    <a:cxn ang="0">
                      <a:pos x="56" y="162"/>
                    </a:cxn>
                    <a:cxn ang="0">
                      <a:pos x="39" y="148"/>
                    </a:cxn>
                    <a:cxn ang="0">
                      <a:pos x="24" y="108"/>
                    </a:cxn>
                    <a:cxn ang="0">
                      <a:pos x="21" y="92"/>
                    </a:cxn>
                    <a:cxn ang="0">
                      <a:pos x="11" y="73"/>
                    </a:cxn>
                    <a:cxn ang="0">
                      <a:pos x="10" y="67"/>
                    </a:cxn>
                    <a:cxn ang="0">
                      <a:pos x="3" y="57"/>
                    </a:cxn>
                    <a:cxn ang="0">
                      <a:pos x="3" y="43"/>
                    </a:cxn>
                    <a:cxn ang="0">
                      <a:pos x="153" y="40"/>
                    </a:cxn>
                  </a:cxnLst>
                  <a:rect l="0" t="0" r="r" b="b"/>
                  <a:pathLst>
                    <a:path w="174" h="164">
                      <a:moveTo>
                        <a:pt x="153" y="40"/>
                      </a:moveTo>
                      <a:cubicBezTo>
                        <a:pt x="155" y="41"/>
                        <a:pt x="154" y="43"/>
                        <a:pt x="155" y="45"/>
                      </a:cubicBezTo>
                      <a:cubicBezTo>
                        <a:pt x="156" y="49"/>
                        <a:pt x="164" y="53"/>
                        <a:pt x="166" y="57"/>
                      </a:cubicBezTo>
                      <a:cubicBezTo>
                        <a:pt x="168" y="63"/>
                        <a:pt x="171" y="68"/>
                        <a:pt x="172" y="74"/>
                      </a:cubicBezTo>
                      <a:cubicBezTo>
                        <a:pt x="172" y="80"/>
                        <a:pt x="174" y="82"/>
                        <a:pt x="174" y="88"/>
                      </a:cubicBezTo>
                      <a:cubicBezTo>
                        <a:pt x="174" y="95"/>
                        <a:pt x="162" y="106"/>
                        <a:pt x="159" y="112"/>
                      </a:cubicBezTo>
                      <a:cubicBezTo>
                        <a:pt x="152" y="126"/>
                        <a:pt x="144" y="140"/>
                        <a:pt x="130" y="149"/>
                      </a:cubicBezTo>
                      <a:cubicBezTo>
                        <a:pt x="122" y="154"/>
                        <a:pt x="114" y="162"/>
                        <a:pt x="105" y="161"/>
                      </a:cubicBezTo>
                      <a:cubicBezTo>
                        <a:pt x="99" y="160"/>
                        <a:pt x="93" y="156"/>
                        <a:pt x="88" y="156"/>
                      </a:cubicBezTo>
                      <a:cubicBezTo>
                        <a:pt x="82" y="157"/>
                        <a:pt x="77" y="161"/>
                        <a:pt x="71" y="161"/>
                      </a:cubicBezTo>
                      <a:cubicBezTo>
                        <a:pt x="66" y="161"/>
                        <a:pt x="62" y="164"/>
                        <a:pt x="56" y="162"/>
                      </a:cubicBezTo>
                      <a:cubicBezTo>
                        <a:pt x="50" y="160"/>
                        <a:pt x="44" y="153"/>
                        <a:pt x="39" y="148"/>
                      </a:cubicBezTo>
                      <a:cubicBezTo>
                        <a:pt x="27" y="137"/>
                        <a:pt x="24" y="122"/>
                        <a:pt x="24" y="108"/>
                      </a:cubicBezTo>
                      <a:cubicBezTo>
                        <a:pt x="24" y="102"/>
                        <a:pt x="23" y="98"/>
                        <a:pt x="21" y="92"/>
                      </a:cubicBezTo>
                      <a:cubicBezTo>
                        <a:pt x="18" y="85"/>
                        <a:pt x="12" y="80"/>
                        <a:pt x="11" y="73"/>
                      </a:cubicBezTo>
                      <a:cubicBezTo>
                        <a:pt x="11" y="71"/>
                        <a:pt x="11" y="69"/>
                        <a:pt x="10" y="67"/>
                      </a:cubicBezTo>
                      <a:cubicBezTo>
                        <a:pt x="8" y="64"/>
                        <a:pt x="4" y="61"/>
                        <a:pt x="3" y="57"/>
                      </a:cubicBezTo>
                      <a:cubicBezTo>
                        <a:pt x="0" y="52"/>
                        <a:pt x="2" y="48"/>
                        <a:pt x="3" y="43"/>
                      </a:cubicBezTo>
                      <a:cubicBezTo>
                        <a:pt x="3" y="43"/>
                        <a:pt x="68" y="0"/>
                        <a:pt x="153" y="40"/>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192" name="Freeform 54"/>
                <p:cNvSpPr>
                  <a:spLocks/>
                </p:cNvSpPr>
                <p:nvPr/>
              </p:nvSpPr>
              <p:spPr bwMode="auto">
                <a:xfrm>
                  <a:off x="3555732" y="1722571"/>
                  <a:ext cx="225645" cy="185030"/>
                </a:xfrm>
                <a:custGeom>
                  <a:avLst/>
                  <a:gdLst/>
                  <a:ahLst/>
                  <a:cxnLst>
                    <a:cxn ang="0">
                      <a:pos x="146" y="38"/>
                    </a:cxn>
                    <a:cxn ang="0">
                      <a:pos x="152" y="42"/>
                    </a:cxn>
                    <a:cxn ang="0">
                      <a:pos x="157" y="56"/>
                    </a:cxn>
                    <a:cxn ang="0">
                      <a:pos x="160" y="73"/>
                    </a:cxn>
                    <a:cxn ang="0">
                      <a:pos x="162" y="88"/>
                    </a:cxn>
                    <a:cxn ang="0">
                      <a:pos x="151" y="107"/>
                    </a:cxn>
                    <a:cxn ang="0">
                      <a:pos x="123" y="143"/>
                    </a:cxn>
                    <a:cxn ang="0">
                      <a:pos x="98" y="152"/>
                    </a:cxn>
                    <a:cxn ang="0">
                      <a:pos x="83" y="150"/>
                    </a:cxn>
                    <a:cxn ang="0">
                      <a:pos x="68" y="153"/>
                    </a:cxn>
                    <a:cxn ang="0">
                      <a:pos x="54" y="155"/>
                    </a:cxn>
                    <a:cxn ang="0">
                      <a:pos x="37" y="142"/>
                    </a:cxn>
                    <a:cxn ang="0">
                      <a:pos x="23" y="104"/>
                    </a:cxn>
                    <a:cxn ang="0">
                      <a:pos x="19" y="88"/>
                    </a:cxn>
                    <a:cxn ang="0">
                      <a:pos x="10" y="69"/>
                    </a:cxn>
                    <a:cxn ang="0">
                      <a:pos x="9" y="64"/>
                    </a:cxn>
                    <a:cxn ang="0">
                      <a:pos x="2" y="54"/>
                    </a:cxn>
                    <a:cxn ang="0">
                      <a:pos x="2" y="40"/>
                    </a:cxn>
                    <a:cxn ang="0">
                      <a:pos x="146" y="38"/>
                    </a:cxn>
                  </a:cxnLst>
                  <a:rect l="0" t="0" r="r" b="b"/>
                  <a:pathLst>
                    <a:path w="162" h="156">
                      <a:moveTo>
                        <a:pt x="146" y="38"/>
                      </a:moveTo>
                      <a:cubicBezTo>
                        <a:pt x="147" y="39"/>
                        <a:pt x="152" y="41"/>
                        <a:pt x="152" y="42"/>
                      </a:cubicBezTo>
                      <a:cubicBezTo>
                        <a:pt x="153" y="47"/>
                        <a:pt x="155" y="51"/>
                        <a:pt x="157" y="56"/>
                      </a:cubicBezTo>
                      <a:cubicBezTo>
                        <a:pt x="159" y="61"/>
                        <a:pt x="159" y="67"/>
                        <a:pt x="160" y="73"/>
                      </a:cubicBezTo>
                      <a:cubicBezTo>
                        <a:pt x="161" y="78"/>
                        <a:pt x="162" y="83"/>
                        <a:pt x="162" y="88"/>
                      </a:cubicBezTo>
                      <a:cubicBezTo>
                        <a:pt x="162" y="95"/>
                        <a:pt x="155" y="101"/>
                        <a:pt x="151" y="107"/>
                      </a:cubicBezTo>
                      <a:cubicBezTo>
                        <a:pt x="145" y="121"/>
                        <a:pt x="137" y="134"/>
                        <a:pt x="123" y="143"/>
                      </a:cubicBezTo>
                      <a:cubicBezTo>
                        <a:pt x="116" y="148"/>
                        <a:pt x="108" y="152"/>
                        <a:pt x="98" y="152"/>
                      </a:cubicBezTo>
                      <a:cubicBezTo>
                        <a:pt x="93" y="151"/>
                        <a:pt x="89" y="149"/>
                        <a:pt x="83" y="150"/>
                      </a:cubicBezTo>
                      <a:cubicBezTo>
                        <a:pt x="78" y="151"/>
                        <a:pt x="73" y="153"/>
                        <a:pt x="68" y="153"/>
                      </a:cubicBezTo>
                      <a:cubicBezTo>
                        <a:pt x="63" y="153"/>
                        <a:pt x="59" y="156"/>
                        <a:pt x="54" y="155"/>
                      </a:cubicBezTo>
                      <a:cubicBezTo>
                        <a:pt x="48" y="153"/>
                        <a:pt x="41" y="146"/>
                        <a:pt x="37" y="142"/>
                      </a:cubicBezTo>
                      <a:cubicBezTo>
                        <a:pt x="26" y="132"/>
                        <a:pt x="23" y="117"/>
                        <a:pt x="23" y="104"/>
                      </a:cubicBezTo>
                      <a:cubicBezTo>
                        <a:pt x="23" y="97"/>
                        <a:pt x="22" y="93"/>
                        <a:pt x="19" y="88"/>
                      </a:cubicBezTo>
                      <a:cubicBezTo>
                        <a:pt x="16" y="81"/>
                        <a:pt x="11" y="76"/>
                        <a:pt x="10" y="69"/>
                      </a:cubicBezTo>
                      <a:cubicBezTo>
                        <a:pt x="10" y="68"/>
                        <a:pt x="10" y="66"/>
                        <a:pt x="9" y="64"/>
                      </a:cubicBezTo>
                      <a:cubicBezTo>
                        <a:pt x="8" y="61"/>
                        <a:pt x="4" y="58"/>
                        <a:pt x="2" y="54"/>
                      </a:cubicBezTo>
                      <a:cubicBezTo>
                        <a:pt x="0" y="49"/>
                        <a:pt x="1" y="45"/>
                        <a:pt x="2" y="40"/>
                      </a:cubicBezTo>
                      <a:cubicBezTo>
                        <a:pt x="2" y="40"/>
                        <a:pt x="64" y="0"/>
                        <a:pt x="146" y="38"/>
                      </a:cubicBezTo>
                      <a:close/>
                    </a:path>
                  </a:pathLst>
                </a:custGeom>
                <a:solidFill>
                  <a:srgbClr val="F3A6A7"/>
                </a:solidFill>
                <a:ln w="9525">
                  <a:noFill/>
                  <a:round/>
                  <a:headEnd/>
                  <a:tailEnd/>
                </a:ln>
              </p:spPr>
              <p:txBody>
                <a:bodyPr/>
                <a:lstStyle/>
                <a:p>
                  <a:endParaRPr lang="en-US" b="1">
                    <a:latin typeface="Cambria" pitchFamily="18" charset="0"/>
                  </a:endParaRPr>
                </a:p>
              </p:txBody>
            </p:sp>
            <p:sp>
              <p:nvSpPr>
                <p:cNvPr id="193" name="Freeform 55"/>
                <p:cNvSpPr>
                  <a:spLocks/>
                </p:cNvSpPr>
                <p:nvPr/>
              </p:nvSpPr>
              <p:spPr bwMode="auto">
                <a:xfrm>
                  <a:off x="3562143" y="1715415"/>
                  <a:ext cx="208978" cy="185030"/>
                </a:xfrm>
                <a:custGeom>
                  <a:avLst/>
                  <a:gdLst/>
                  <a:ahLst/>
                  <a:cxnLst>
                    <a:cxn ang="0">
                      <a:pos x="136" y="39"/>
                    </a:cxn>
                    <a:cxn ang="0">
                      <a:pos x="137" y="43"/>
                    </a:cxn>
                    <a:cxn ang="0">
                      <a:pos x="145" y="56"/>
                    </a:cxn>
                    <a:cxn ang="0">
                      <a:pos x="148" y="72"/>
                    </a:cxn>
                    <a:cxn ang="0">
                      <a:pos x="150" y="88"/>
                    </a:cxn>
                    <a:cxn ang="0">
                      <a:pos x="141" y="108"/>
                    </a:cxn>
                    <a:cxn ang="0">
                      <a:pos x="115" y="143"/>
                    </a:cxn>
                    <a:cxn ang="0">
                      <a:pos x="93" y="154"/>
                    </a:cxn>
                    <a:cxn ang="0">
                      <a:pos x="78" y="150"/>
                    </a:cxn>
                    <a:cxn ang="0">
                      <a:pos x="63" y="153"/>
                    </a:cxn>
                    <a:cxn ang="0">
                      <a:pos x="49" y="155"/>
                    </a:cxn>
                    <a:cxn ang="0">
                      <a:pos x="34" y="142"/>
                    </a:cxn>
                    <a:cxn ang="0">
                      <a:pos x="21" y="104"/>
                    </a:cxn>
                    <a:cxn ang="0">
                      <a:pos x="18" y="88"/>
                    </a:cxn>
                    <a:cxn ang="0">
                      <a:pos x="10" y="70"/>
                    </a:cxn>
                    <a:cxn ang="0">
                      <a:pos x="9" y="65"/>
                    </a:cxn>
                    <a:cxn ang="0">
                      <a:pos x="2" y="55"/>
                    </a:cxn>
                    <a:cxn ang="0">
                      <a:pos x="2" y="41"/>
                    </a:cxn>
                    <a:cxn ang="0">
                      <a:pos x="136" y="39"/>
                    </a:cxn>
                  </a:cxnLst>
                  <a:rect l="0" t="0" r="r" b="b"/>
                  <a:pathLst>
                    <a:path w="150" h="156">
                      <a:moveTo>
                        <a:pt x="136" y="39"/>
                      </a:moveTo>
                      <a:cubicBezTo>
                        <a:pt x="137" y="39"/>
                        <a:pt x="137" y="41"/>
                        <a:pt x="137" y="43"/>
                      </a:cubicBezTo>
                      <a:cubicBezTo>
                        <a:pt x="138" y="47"/>
                        <a:pt x="143" y="52"/>
                        <a:pt x="145" y="56"/>
                      </a:cubicBezTo>
                      <a:cubicBezTo>
                        <a:pt x="147" y="61"/>
                        <a:pt x="147" y="66"/>
                        <a:pt x="148" y="72"/>
                      </a:cubicBezTo>
                      <a:cubicBezTo>
                        <a:pt x="148" y="77"/>
                        <a:pt x="150" y="83"/>
                        <a:pt x="150" y="88"/>
                      </a:cubicBezTo>
                      <a:cubicBezTo>
                        <a:pt x="150" y="95"/>
                        <a:pt x="144" y="102"/>
                        <a:pt x="141" y="108"/>
                      </a:cubicBezTo>
                      <a:cubicBezTo>
                        <a:pt x="135" y="121"/>
                        <a:pt x="128" y="134"/>
                        <a:pt x="115" y="143"/>
                      </a:cubicBezTo>
                      <a:cubicBezTo>
                        <a:pt x="108" y="148"/>
                        <a:pt x="102" y="155"/>
                        <a:pt x="93" y="154"/>
                      </a:cubicBezTo>
                      <a:cubicBezTo>
                        <a:pt x="88" y="154"/>
                        <a:pt x="83" y="150"/>
                        <a:pt x="78" y="150"/>
                      </a:cubicBezTo>
                      <a:cubicBezTo>
                        <a:pt x="72" y="151"/>
                        <a:pt x="68" y="153"/>
                        <a:pt x="63" y="153"/>
                      </a:cubicBezTo>
                      <a:cubicBezTo>
                        <a:pt x="59" y="153"/>
                        <a:pt x="53" y="156"/>
                        <a:pt x="49" y="155"/>
                      </a:cubicBezTo>
                      <a:cubicBezTo>
                        <a:pt x="43" y="153"/>
                        <a:pt x="39" y="147"/>
                        <a:pt x="34" y="142"/>
                      </a:cubicBezTo>
                      <a:cubicBezTo>
                        <a:pt x="24" y="132"/>
                        <a:pt x="21" y="117"/>
                        <a:pt x="21" y="104"/>
                      </a:cubicBezTo>
                      <a:cubicBezTo>
                        <a:pt x="22" y="97"/>
                        <a:pt x="21" y="94"/>
                        <a:pt x="18" y="88"/>
                      </a:cubicBezTo>
                      <a:cubicBezTo>
                        <a:pt x="16" y="82"/>
                        <a:pt x="11" y="77"/>
                        <a:pt x="10" y="70"/>
                      </a:cubicBezTo>
                      <a:cubicBezTo>
                        <a:pt x="9" y="68"/>
                        <a:pt x="10" y="66"/>
                        <a:pt x="9" y="65"/>
                      </a:cubicBezTo>
                      <a:cubicBezTo>
                        <a:pt x="7" y="61"/>
                        <a:pt x="4" y="58"/>
                        <a:pt x="2" y="55"/>
                      </a:cubicBezTo>
                      <a:cubicBezTo>
                        <a:pt x="0" y="50"/>
                        <a:pt x="2" y="46"/>
                        <a:pt x="2" y="41"/>
                      </a:cubicBezTo>
                      <a:cubicBezTo>
                        <a:pt x="2" y="41"/>
                        <a:pt x="60" y="0"/>
                        <a:pt x="136" y="39"/>
                      </a:cubicBezTo>
                      <a:close/>
                    </a:path>
                  </a:pathLst>
                </a:custGeom>
                <a:solidFill>
                  <a:srgbClr val="EF898B"/>
                </a:solidFill>
                <a:ln w="9525">
                  <a:noFill/>
                  <a:round/>
                  <a:headEnd/>
                  <a:tailEnd/>
                </a:ln>
              </p:spPr>
              <p:txBody>
                <a:bodyPr/>
                <a:lstStyle/>
                <a:p>
                  <a:endParaRPr lang="en-US" b="1">
                    <a:latin typeface="Cambria" pitchFamily="18" charset="0"/>
                  </a:endParaRPr>
                </a:p>
              </p:txBody>
            </p:sp>
            <p:sp>
              <p:nvSpPr>
                <p:cNvPr id="194" name="Freeform 56"/>
                <p:cNvSpPr>
                  <a:spLocks/>
                </p:cNvSpPr>
                <p:nvPr/>
              </p:nvSpPr>
              <p:spPr bwMode="auto">
                <a:xfrm>
                  <a:off x="3572399" y="1708259"/>
                  <a:ext cx="187824" cy="181452"/>
                </a:xfrm>
                <a:custGeom>
                  <a:avLst/>
                  <a:gdLst/>
                  <a:ahLst/>
                  <a:cxnLst>
                    <a:cxn ang="0">
                      <a:pos x="124" y="39"/>
                    </a:cxn>
                    <a:cxn ang="0">
                      <a:pos x="125" y="43"/>
                    </a:cxn>
                    <a:cxn ang="0">
                      <a:pos x="129" y="55"/>
                    </a:cxn>
                    <a:cxn ang="0">
                      <a:pos x="133" y="72"/>
                    </a:cxn>
                    <a:cxn ang="0">
                      <a:pos x="134" y="88"/>
                    </a:cxn>
                    <a:cxn ang="0">
                      <a:pos x="128" y="108"/>
                    </a:cxn>
                    <a:cxn ang="0">
                      <a:pos x="105" y="143"/>
                    </a:cxn>
                    <a:cxn ang="0">
                      <a:pos x="83" y="152"/>
                    </a:cxn>
                    <a:cxn ang="0">
                      <a:pos x="71" y="150"/>
                    </a:cxn>
                    <a:cxn ang="0">
                      <a:pos x="58" y="153"/>
                    </a:cxn>
                    <a:cxn ang="0">
                      <a:pos x="47" y="151"/>
                    </a:cxn>
                    <a:cxn ang="0">
                      <a:pos x="31" y="142"/>
                    </a:cxn>
                    <a:cxn ang="0">
                      <a:pos x="20" y="104"/>
                    </a:cxn>
                    <a:cxn ang="0">
                      <a:pos x="17" y="88"/>
                    </a:cxn>
                    <a:cxn ang="0">
                      <a:pos x="9" y="70"/>
                    </a:cxn>
                    <a:cxn ang="0">
                      <a:pos x="8" y="64"/>
                    </a:cxn>
                    <a:cxn ang="0">
                      <a:pos x="2" y="55"/>
                    </a:cxn>
                    <a:cxn ang="0">
                      <a:pos x="2" y="41"/>
                    </a:cxn>
                    <a:cxn ang="0">
                      <a:pos x="124" y="39"/>
                    </a:cxn>
                  </a:cxnLst>
                  <a:rect l="0" t="0" r="r" b="b"/>
                  <a:pathLst>
                    <a:path w="135" h="153">
                      <a:moveTo>
                        <a:pt x="124" y="39"/>
                      </a:moveTo>
                      <a:cubicBezTo>
                        <a:pt x="125" y="39"/>
                        <a:pt x="125" y="41"/>
                        <a:pt x="125" y="43"/>
                      </a:cubicBezTo>
                      <a:cubicBezTo>
                        <a:pt x="126" y="47"/>
                        <a:pt x="127" y="51"/>
                        <a:pt x="129" y="55"/>
                      </a:cubicBezTo>
                      <a:cubicBezTo>
                        <a:pt x="131" y="61"/>
                        <a:pt x="132" y="66"/>
                        <a:pt x="133" y="72"/>
                      </a:cubicBezTo>
                      <a:cubicBezTo>
                        <a:pt x="134" y="77"/>
                        <a:pt x="135" y="83"/>
                        <a:pt x="134" y="88"/>
                      </a:cubicBezTo>
                      <a:cubicBezTo>
                        <a:pt x="134" y="95"/>
                        <a:pt x="131" y="102"/>
                        <a:pt x="128" y="108"/>
                      </a:cubicBezTo>
                      <a:cubicBezTo>
                        <a:pt x="123" y="121"/>
                        <a:pt x="116" y="134"/>
                        <a:pt x="105" y="143"/>
                      </a:cubicBezTo>
                      <a:cubicBezTo>
                        <a:pt x="99" y="148"/>
                        <a:pt x="91" y="153"/>
                        <a:pt x="83" y="152"/>
                      </a:cubicBezTo>
                      <a:cubicBezTo>
                        <a:pt x="79" y="151"/>
                        <a:pt x="75" y="150"/>
                        <a:pt x="71" y="150"/>
                      </a:cubicBezTo>
                      <a:cubicBezTo>
                        <a:pt x="66" y="151"/>
                        <a:pt x="62" y="153"/>
                        <a:pt x="58" y="153"/>
                      </a:cubicBezTo>
                      <a:cubicBezTo>
                        <a:pt x="54" y="153"/>
                        <a:pt x="50" y="153"/>
                        <a:pt x="47" y="151"/>
                      </a:cubicBezTo>
                      <a:cubicBezTo>
                        <a:pt x="41" y="150"/>
                        <a:pt x="35" y="147"/>
                        <a:pt x="31" y="142"/>
                      </a:cubicBezTo>
                      <a:cubicBezTo>
                        <a:pt x="22" y="132"/>
                        <a:pt x="20" y="117"/>
                        <a:pt x="20" y="104"/>
                      </a:cubicBezTo>
                      <a:cubicBezTo>
                        <a:pt x="20" y="97"/>
                        <a:pt x="19" y="94"/>
                        <a:pt x="17" y="88"/>
                      </a:cubicBezTo>
                      <a:cubicBezTo>
                        <a:pt x="14" y="82"/>
                        <a:pt x="10" y="77"/>
                        <a:pt x="9" y="70"/>
                      </a:cubicBezTo>
                      <a:cubicBezTo>
                        <a:pt x="9" y="68"/>
                        <a:pt x="9" y="66"/>
                        <a:pt x="8" y="64"/>
                      </a:cubicBezTo>
                      <a:cubicBezTo>
                        <a:pt x="7" y="61"/>
                        <a:pt x="4" y="58"/>
                        <a:pt x="2" y="55"/>
                      </a:cubicBezTo>
                      <a:cubicBezTo>
                        <a:pt x="0" y="50"/>
                        <a:pt x="2" y="46"/>
                        <a:pt x="2" y="41"/>
                      </a:cubicBezTo>
                      <a:cubicBezTo>
                        <a:pt x="2" y="41"/>
                        <a:pt x="55" y="0"/>
                        <a:pt x="124" y="39"/>
                      </a:cubicBezTo>
                      <a:close/>
                    </a:path>
                  </a:pathLst>
                </a:custGeom>
                <a:solidFill>
                  <a:srgbClr val="A35064"/>
                </a:solidFill>
                <a:ln w="9525">
                  <a:noFill/>
                  <a:round/>
                  <a:headEnd/>
                  <a:tailEnd/>
                </a:ln>
              </p:spPr>
              <p:txBody>
                <a:bodyPr/>
                <a:lstStyle/>
                <a:p>
                  <a:endParaRPr lang="en-US" b="1">
                    <a:latin typeface="Cambria" pitchFamily="18" charset="0"/>
                  </a:endParaRPr>
                </a:p>
              </p:txBody>
            </p:sp>
            <p:sp>
              <p:nvSpPr>
                <p:cNvPr id="195" name="Freeform 57"/>
                <p:cNvSpPr>
                  <a:spLocks/>
                </p:cNvSpPr>
                <p:nvPr/>
              </p:nvSpPr>
              <p:spPr bwMode="auto">
                <a:xfrm>
                  <a:off x="3572399" y="1708259"/>
                  <a:ext cx="187824" cy="181452"/>
                </a:xfrm>
                <a:custGeom>
                  <a:avLst/>
                  <a:gdLst/>
                  <a:ahLst/>
                  <a:cxnLst>
                    <a:cxn ang="0">
                      <a:pos x="124" y="39"/>
                    </a:cxn>
                    <a:cxn ang="0">
                      <a:pos x="125" y="43"/>
                    </a:cxn>
                    <a:cxn ang="0">
                      <a:pos x="129" y="55"/>
                    </a:cxn>
                    <a:cxn ang="0">
                      <a:pos x="133" y="72"/>
                    </a:cxn>
                    <a:cxn ang="0">
                      <a:pos x="134" y="88"/>
                    </a:cxn>
                    <a:cxn ang="0">
                      <a:pos x="128" y="108"/>
                    </a:cxn>
                    <a:cxn ang="0">
                      <a:pos x="105" y="143"/>
                    </a:cxn>
                    <a:cxn ang="0">
                      <a:pos x="83" y="152"/>
                    </a:cxn>
                    <a:cxn ang="0">
                      <a:pos x="71" y="150"/>
                    </a:cxn>
                    <a:cxn ang="0">
                      <a:pos x="58" y="153"/>
                    </a:cxn>
                    <a:cxn ang="0">
                      <a:pos x="47" y="151"/>
                    </a:cxn>
                    <a:cxn ang="0">
                      <a:pos x="31" y="142"/>
                    </a:cxn>
                    <a:cxn ang="0">
                      <a:pos x="20" y="104"/>
                    </a:cxn>
                    <a:cxn ang="0">
                      <a:pos x="17" y="88"/>
                    </a:cxn>
                    <a:cxn ang="0">
                      <a:pos x="9" y="70"/>
                    </a:cxn>
                    <a:cxn ang="0">
                      <a:pos x="8" y="64"/>
                    </a:cxn>
                    <a:cxn ang="0">
                      <a:pos x="2" y="55"/>
                    </a:cxn>
                    <a:cxn ang="0">
                      <a:pos x="2" y="41"/>
                    </a:cxn>
                    <a:cxn ang="0">
                      <a:pos x="124" y="39"/>
                    </a:cxn>
                  </a:cxnLst>
                  <a:rect l="0" t="0" r="r" b="b"/>
                  <a:pathLst>
                    <a:path w="135" h="153">
                      <a:moveTo>
                        <a:pt x="124" y="39"/>
                      </a:moveTo>
                      <a:cubicBezTo>
                        <a:pt x="125" y="39"/>
                        <a:pt x="125" y="41"/>
                        <a:pt x="125" y="43"/>
                      </a:cubicBezTo>
                      <a:cubicBezTo>
                        <a:pt x="126" y="47"/>
                        <a:pt x="127" y="51"/>
                        <a:pt x="129" y="55"/>
                      </a:cubicBezTo>
                      <a:cubicBezTo>
                        <a:pt x="131" y="61"/>
                        <a:pt x="132" y="66"/>
                        <a:pt x="133" y="72"/>
                      </a:cubicBezTo>
                      <a:cubicBezTo>
                        <a:pt x="134" y="77"/>
                        <a:pt x="135" y="83"/>
                        <a:pt x="134" y="88"/>
                      </a:cubicBezTo>
                      <a:cubicBezTo>
                        <a:pt x="134" y="95"/>
                        <a:pt x="131" y="102"/>
                        <a:pt x="128" y="108"/>
                      </a:cubicBezTo>
                      <a:cubicBezTo>
                        <a:pt x="123" y="121"/>
                        <a:pt x="116" y="134"/>
                        <a:pt x="105" y="143"/>
                      </a:cubicBezTo>
                      <a:cubicBezTo>
                        <a:pt x="99" y="148"/>
                        <a:pt x="91" y="153"/>
                        <a:pt x="83" y="152"/>
                      </a:cubicBezTo>
                      <a:cubicBezTo>
                        <a:pt x="79" y="151"/>
                        <a:pt x="75" y="150"/>
                        <a:pt x="71" y="150"/>
                      </a:cubicBezTo>
                      <a:cubicBezTo>
                        <a:pt x="66" y="151"/>
                        <a:pt x="62" y="153"/>
                        <a:pt x="58" y="153"/>
                      </a:cubicBezTo>
                      <a:cubicBezTo>
                        <a:pt x="54" y="153"/>
                        <a:pt x="50" y="153"/>
                        <a:pt x="47" y="151"/>
                      </a:cubicBezTo>
                      <a:cubicBezTo>
                        <a:pt x="41" y="150"/>
                        <a:pt x="35" y="147"/>
                        <a:pt x="31" y="142"/>
                      </a:cubicBezTo>
                      <a:cubicBezTo>
                        <a:pt x="22" y="132"/>
                        <a:pt x="20" y="117"/>
                        <a:pt x="20" y="104"/>
                      </a:cubicBezTo>
                      <a:cubicBezTo>
                        <a:pt x="20" y="97"/>
                        <a:pt x="19" y="94"/>
                        <a:pt x="17" y="88"/>
                      </a:cubicBezTo>
                      <a:cubicBezTo>
                        <a:pt x="14" y="82"/>
                        <a:pt x="10" y="77"/>
                        <a:pt x="9" y="70"/>
                      </a:cubicBezTo>
                      <a:cubicBezTo>
                        <a:pt x="9" y="68"/>
                        <a:pt x="9" y="66"/>
                        <a:pt x="8" y="64"/>
                      </a:cubicBezTo>
                      <a:cubicBezTo>
                        <a:pt x="7" y="61"/>
                        <a:pt x="4" y="58"/>
                        <a:pt x="2" y="55"/>
                      </a:cubicBezTo>
                      <a:cubicBezTo>
                        <a:pt x="0" y="50"/>
                        <a:pt x="2" y="46"/>
                        <a:pt x="2" y="41"/>
                      </a:cubicBezTo>
                      <a:cubicBezTo>
                        <a:pt x="2" y="41"/>
                        <a:pt x="55" y="0"/>
                        <a:pt x="124" y="39"/>
                      </a:cubicBezTo>
                      <a:close/>
                    </a:path>
                  </a:pathLst>
                </a:custGeom>
                <a:noFill/>
                <a:ln w="7938" cap="rnd">
                  <a:solidFill>
                    <a:srgbClr val="343434"/>
                  </a:solidFill>
                  <a:prstDash val="solid"/>
                  <a:miter lim="800000"/>
                  <a:headEnd/>
                  <a:tailEnd/>
                </a:ln>
              </p:spPr>
              <p:txBody>
                <a:bodyPr/>
                <a:lstStyle/>
                <a:p>
                  <a:endParaRPr lang="en-US" b="1">
                    <a:latin typeface="Cambria" pitchFamily="18" charset="0"/>
                  </a:endParaRPr>
                </a:p>
              </p:txBody>
            </p:sp>
            <p:sp>
              <p:nvSpPr>
                <p:cNvPr id="196" name="Freeform 58"/>
                <p:cNvSpPr>
                  <a:spLocks/>
                </p:cNvSpPr>
                <p:nvPr/>
              </p:nvSpPr>
              <p:spPr bwMode="auto">
                <a:xfrm>
                  <a:off x="4375620" y="1731772"/>
                  <a:ext cx="401290" cy="294412"/>
                </a:xfrm>
                <a:custGeom>
                  <a:avLst/>
                  <a:gdLst/>
                  <a:ahLst/>
                  <a:cxnLst>
                    <a:cxn ang="0">
                      <a:pos x="288" y="99"/>
                    </a:cxn>
                    <a:cxn ang="0">
                      <a:pos x="281" y="113"/>
                    </a:cxn>
                    <a:cxn ang="0">
                      <a:pos x="266" y="128"/>
                    </a:cxn>
                    <a:cxn ang="0">
                      <a:pos x="261" y="132"/>
                    </a:cxn>
                    <a:cxn ang="0">
                      <a:pos x="256" y="141"/>
                    </a:cxn>
                    <a:cxn ang="0">
                      <a:pos x="244" y="147"/>
                    </a:cxn>
                    <a:cxn ang="0">
                      <a:pos x="242" y="156"/>
                    </a:cxn>
                    <a:cxn ang="0">
                      <a:pos x="233" y="170"/>
                    </a:cxn>
                    <a:cxn ang="0">
                      <a:pos x="218" y="200"/>
                    </a:cxn>
                    <a:cxn ang="0">
                      <a:pos x="201" y="212"/>
                    </a:cxn>
                    <a:cxn ang="0">
                      <a:pos x="190" y="234"/>
                    </a:cxn>
                    <a:cxn ang="0">
                      <a:pos x="147" y="238"/>
                    </a:cxn>
                    <a:cxn ang="0">
                      <a:pos x="129" y="243"/>
                    </a:cxn>
                    <a:cxn ang="0">
                      <a:pos x="114" y="246"/>
                    </a:cxn>
                    <a:cxn ang="0">
                      <a:pos x="69" y="221"/>
                    </a:cxn>
                    <a:cxn ang="0">
                      <a:pos x="59" y="209"/>
                    </a:cxn>
                    <a:cxn ang="0">
                      <a:pos x="53" y="198"/>
                    </a:cxn>
                    <a:cxn ang="0">
                      <a:pos x="41" y="196"/>
                    </a:cxn>
                    <a:cxn ang="0">
                      <a:pos x="22" y="174"/>
                    </a:cxn>
                    <a:cxn ang="0">
                      <a:pos x="17" y="160"/>
                    </a:cxn>
                    <a:cxn ang="0">
                      <a:pos x="14" y="145"/>
                    </a:cxn>
                    <a:cxn ang="0">
                      <a:pos x="4" y="106"/>
                    </a:cxn>
                    <a:cxn ang="0">
                      <a:pos x="145" y="1"/>
                    </a:cxn>
                    <a:cxn ang="0">
                      <a:pos x="288" y="99"/>
                    </a:cxn>
                  </a:cxnLst>
                  <a:rect l="0" t="0" r="r" b="b"/>
                  <a:pathLst>
                    <a:path w="288" h="248">
                      <a:moveTo>
                        <a:pt x="288" y="99"/>
                      </a:moveTo>
                      <a:cubicBezTo>
                        <a:pt x="287" y="98"/>
                        <a:pt x="283" y="110"/>
                        <a:pt x="281" y="113"/>
                      </a:cubicBezTo>
                      <a:cubicBezTo>
                        <a:pt x="278" y="116"/>
                        <a:pt x="267" y="126"/>
                        <a:pt x="266" y="128"/>
                      </a:cubicBezTo>
                      <a:cubicBezTo>
                        <a:pt x="264" y="132"/>
                        <a:pt x="263" y="131"/>
                        <a:pt x="261" y="132"/>
                      </a:cubicBezTo>
                      <a:cubicBezTo>
                        <a:pt x="259" y="134"/>
                        <a:pt x="260" y="137"/>
                        <a:pt x="256" y="141"/>
                      </a:cubicBezTo>
                      <a:cubicBezTo>
                        <a:pt x="252" y="146"/>
                        <a:pt x="248" y="143"/>
                        <a:pt x="244" y="147"/>
                      </a:cubicBezTo>
                      <a:cubicBezTo>
                        <a:pt x="246" y="150"/>
                        <a:pt x="242" y="152"/>
                        <a:pt x="242" y="156"/>
                      </a:cubicBezTo>
                      <a:cubicBezTo>
                        <a:pt x="242" y="166"/>
                        <a:pt x="239" y="165"/>
                        <a:pt x="233" y="170"/>
                      </a:cubicBezTo>
                      <a:cubicBezTo>
                        <a:pt x="228" y="175"/>
                        <a:pt x="221" y="196"/>
                        <a:pt x="218" y="200"/>
                      </a:cubicBezTo>
                      <a:cubicBezTo>
                        <a:pt x="212" y="209"/>
                        <a:pt x="213" y="211"/>
                        <a:pt x="201" y="212"/>
                      </a:cubicBezTo>
                      <a:cubicBezTo>
                        <a:pt x="208" y="220"/>
                        <a:pt x="198" y="232"/>
                        <a:pt x="190" y="234"/>
                      </a:cubicBezTo>
                      <a:cubicBezTo>
                        <a:pt x="181" y="236"/>
                        <a:pt x="154" y="243"/>
                        <a:pt x="147" y="238"/>
                      </a:cubicBezTo>
                      <a:cubicBezTo>
                        <a:pt x="142" y="245"/>
                        <a:pt x="136" y="241"/>
                        <a:pt x="129" y="243"/>
                      </a:cubicBezTo>
                      <a:cubicBezTo>
                        <a:pt x="124" y="244"/>
                        <a:pt x="121" y="248"/>
                        <a:pt x="114" y="246"/>
                      </a:cubicBezTo>
                      <a:cubicBezTo>
                        <a:pt x="104" y="242"/>
                        <a:pt x="73" y="222"/>
                        <a:pt x="69" y="221"/>
                      </a:cubicBezTo>
                      <a:cubicBezTo>
                        <a:pt x="61" y="220"/>
                        <a:pt x="60" y="217"/>
                        <a:pt x="59" y="209"/>
                      </a:cubicBezTo>
                      <a:cubicBezTo>
                        <a:pt x="58" y="202"/>
                        <a:pt x="60" y="198"/>
                        <a:pt x="53" y="198"/>
                      </a:cubicBezTo>
                      <a:cubicBezTo>
                        <a:pt x="47" y="198"/>
                        <a:pt x="45" y="204"/>
                        <a:pt x="41" y="196"/>
                      </a:cubicBezTo>
                      <a:cubicBezTo>
                        <a:pt x="40" y="194"/>
                        <a:pt x="24" y="176"/>
                        <a:pt x="22" y="174"/>
                      </a:cubicBezTo>
                      <a:cubicBezTo>
                        <a:pt x="18" y="171"/>
                        <a:pt x="18" y="166"/>
                        <a:pt x="17" y="160"/>
                      </a:cubicBezTo>
                      <a:cubicBezTo>
                        <a:pt x="17" y="155"/>
                        <a:pt x="16" y="150"/>
                        <a:pt x="14" y="145"/>
                      </a:cubicBezTo>
                      <a:cubicBezTo>
                        <a:pt x="12" y="139"/>
                        <a:pt x="0" y="115"/>
                        <a:pt x="4" y="106"/>
                      </a:cubicBezTo>
                      <a:cubicBezTo>
                        <a:pt x="4" y="106"/>
                        <a:pt x="40" y="0"/>
                        <a:pt x="145" y="1"/>
                      </a:cubicBezTo>
                      <a:cubicBezTo>
                        <a:pt x="249" y="2"/>
                        <a:pt x="288" y="99"/>
                        <a:pt x="288" y="99"/>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197" name="Freeform 59"/>
                <p:cNvSpPr>
                  <a:spLocks/>
                </p:cNvSpPr>
                <p:nvPr/>
              </p:nvSpPr>
              <p:spPr bwMode="auto">
                <a:xfrm>
                  <a:off x="4372415" y="1716438"/>
                  <a:ext cx="401931" cy="293900"/>
                </a:xfrm>
                <a:custGeom>
                  <a:avLst/>
                  <a:gdLst/>
                  <a:ahLst/>
                  <a:cxnLst>
                    <a:cxn ang="0">
                      <a:pos x="288" y="99"/>
                    </a:cxn>
                    <a:cxn ang="0">
                      <a:pos x="281" y="113"/>
                    </a:cxn>
                    <a:cxn ang="0">
                      <a:pos x="266" y="128"/>
                    </a:cxn>
                    <a:cxn ang="0">
                      <a:pos x="261" y="132"/>
                    </a:cxn>
                    <a:cxn ang="0">
                      <a:pos x="256" y="141"/>
                    </a:cxn>
                    <a:cxn ang="0">
                      <a:pos x="242" y="156"/>
                    </a:cxn>
                    <a:cxn ang="0">
                      <a:pos x="233" y="170"/>
                    </a:cxn>
                    <a:cxn ang="0">
                      <a:pos x="218" y="199"/>
                    </a:cxn>
                    <a:cxn ang="0">
                      <a:pos x="201" y="225"/>
                    </a:cxn>
                    <a:cxn ang="0">
                      <a:pos x="190" y="234"/>
                    </a:cxn>
                    <a:cxn ang="0">
                      <a:pos x="147" y="238"/>
                    </a:cxn>
                    <a:cxn ang="0">
                      <a:pos x="129" y="243"/>
                    </a:cxn>
                    <a:cxn ang="0">
                      <a:pos x="115" y="246"/>
                    </a:cxn>
                    <a:cxn ang="0">
                      <a:pos x="69" y="221"/>
                    </a:cxn>
                    <a:cxn ang="0">
                      <a:pos x="59" y="208"/>
                    </a:cxn>
                    <a:cxn ang="0">
                      <a:pos x="41" y="195"/>
                    </a:cxn>
                    <a:cxn ang="0">
                      <a:pos x="38" y="187"/>
                    </a:cxn>
                    <a:cxn ang="0">
                      <a:pos x="18" y="161"/>
                    </a:cxn>
                    <a:cxn ang="0">
                      <a:pos x="15" y="144"/>
                    </a:cxn>
                    <a:cxn ang="0">
                      <a:pos x="14" y="129"/>
                    </a:cxn>
                    <a:cxn ang="0">
                      <a:pos x="5" y="106"/>
                    </a:cxn>
                    <a:cxn ang="0">
                      <a:pos x="145" y="1"/>
                    </a:cxn>
                    <a:cxn ang="0">
                      <a:pos x="288" y="99"/>
                    </a:cxn>
                  </a:cxnLst>
                  <a:rect l="0" t="0" r="r" b="b"/>
                  <a:pathLst>
                    <a:path w="288" h="248">
                      <a:moveTo>
                        <a:pt x="288" y="99"/>
                      </a:moveTo>
                      <a:cubicBezTo>
                        <a:pt x="287" y="98"/>
                        <a:pt x="284" y="110"/>
                        <a:pt x="281" y="113"/>
                      </a:cubicBezTo>
                      <a:cubicBezTo>
                        <a:pt x="278" y="116"/>
                        <a:pt x="267" y="126"/>
                        <a:pt x="266" y="128"/>
                      </a:cubicBezTo>
                      <a:cubicBezTo>
                        <a:pt x="264" y="131"/>
                        <a:pt x="263" y="130"/>
                        <a:pt x="261" y="132"/>
                      </a:cubicBezTo>
                      <a:cubicBezTo>
                        <a:pt x="259" y="133"/>
                        <a:pt x="260" y="137"/>
                        <a:pt x="256" y="141"/>
                      </a:cubicBezTo>
                      <a:cubicBezTo>
                        <a:pt x="252" y="145"/>
                        <a:pt x="242" y="152"/>
                        <a:pt x="242" y="156"/>
                      </a:cubicBezTo>
                      <a:cubicBezTo>
                        <a:pt x="242" y="166"/>
                        <a:pt x="239" y="165"/>
                        <a:pt x="233" y="170"/>
                      </a:cubicBezTo>
                      <a:cubicBezTo>
                        <a:pt x="228" y="174"/>
                        <a:pt x="221" y="196"/>
                        <a:pt x="218" y="199"/>
                      </a:cubicBezTo>
                      <a:cubicBezTo>
                        <a:pt x="212" y="209"/>
                        <a:pt x="214" y="224"/>
                        <a:pt x="201" y="225"/>
                      </a:cubicBezTo>
                      <a:cubicBezTo>
                        <a:pt x="208" y="233"/>
                        <a:pt x="198" y="232"/>
                        <a:pt x="190" y="234"/>
                      </a:cubicBezTo>
                      <a:cubicBezTo>
                        <a:pt x="181" y="236"/>
                        <a:pt x="155" y="243"/>
                        <a:pt x="147" y="238"/>
                      </a:cubicBezTo>
                      <a:cubicBezTo>
                        <a:pt x="142" y="245"/>
                        <a:pt x="137" y="241"/>
                        <a:pt x="129" y="243"/>
                      </a:cubicBezTo>
                      <a:cubicBezTo>
                        <a:pt x="125" y="244"/>
                        <a:pt x="121" y="248"/>
                        <a:pt x="115" y="246"/>
                      </a:cubicBezTo>
                      <a:cubicBezTo>
                        <a:pt x="104" y="242"/>
                        <a:pt x="73" y="222"/>
                        <a:pt x="69" y="221"/>
                      </a:cubicBezTo>
                      <a:cubicBezTo>
                        <a:pt x="61" y="220"/>
                        <a:pt x="60" y="216"/>
                        <a:pt x="59" y="208"/>
                      </a:cubicBezTo>
                      <a:cubicBezTo>
                        <a:pt x="58" y="202"/>
                        <a:pt x="45" y="204"/>
                        <a:pt x="41" y="195"/>
                      </a:cubicBezTo>
                      <a:cubicBezTo>
                        <a:pt x="40" y="194"/>
                        <a:pt x="38" y="188"/>
                        <a:pt x="38" y="187"/>
                      </a:cubicBezTo>
                      <a:cubicBezTo>
                        <a:pt x="37" y="185"/>
                        <a:pt x="19" y="166"/>
                        <a:pt x="18" y="161"/>
                      </a:cubicBezTo>
                      <a:cubicBezTo>
                        <a:pt x="18" y="155"/>
                        <a:pt x="17" y="149"/>
                        <a:pt x="15" y="144"/>
                      </a:cubicBezTo>
                      <a:cubicBezTo>
                        <a:pt x="13" y="138"/>
                        <a:pt x="12" y="137"/>
                        <a:pt x="14" y="129"/>
                      </a:cubicBezTo>
                      <a:cubicBezTo>
                        <a:pt x="6" y="126"/>
                        <a:pt x="0" y="115"/>
                        <a:pt x="5" y="106"/>
                      </a:cubicBezTo>
                      <a:cubicBezTo>
                        <a:pt x="5" y="106"/>
                        <a:pt x="41" y="0"/>
                        <a:pt x="145" y="1"/>
                      </a:cubicBezTo>
                      <a:cubicBezTo>
                        <a:pt x="249" y="2"/>
                        <a:pt x="288" y="99"/>
                        <a:pt x="288" y="99"/>
                      </a:cubicBezTo>
                      <a:close/>
                    </a:path>
                  </a:pathLst>
                </a:custGeom>
                <a:solidFill>
                  <a:srgbClr val="F3A6A7"/>
                </a:solidFill>
                <a:ln w="9525">
                  <a:noFill/>
                  <a:round/>
                  <a:headEnd/>
                  <a:tailEnd/>
                </a:ln>
              </p:spPr>
              <p:txBody>
                <a:bodyPr/>
                <a:lstStyle/>
                <a:p>
                  <a:endParaRPr lang="en-US" b="1">
                    <a:latin typeface="Cambria" pitchFamily="18" charset="0"/>
                  </a:endParaRPr>
                </a:p>
              </p:txBody>
            </p:sp>
            <p:sp>
              <p:nvSpPr>
                <p:cNvPr id="198" name="Freeform 60"/>
                <p:cNvSpPr>
                  <a:spLocks/>
                </p:cNvSpPr>
                <p:nvPr/>
              </p:nvSpPr>
              <p:spPr bwMode="auto">
                <a:xfrm>
                  <a:off x="4372415" y="1703148"/>
                  <a:ext cx="400008" cy="294412"/>
                </a:xfrm>
                <a:custGeom>
                  <a:avLst/>
                  <a:gdLst/>
                  <a:ahLst/>
                  <a:cxnLst>
                    <a:cxn ang="0">
                      <a:pos x="287" y="99"/>
                    </a:cxn>
                    <a:cxn ang="0">
                      <a:pos x="281" y="112"/>
                    </a:cxn>
                    <a:cxn ang="0">
                      <a:pos x="269" y="122"/>
                    </a:cxn>
                    <a:cxn ang="0">
                      <a:pos x="265" y="128"/>
                    </a:cxn>
                    <a:cxn ang="0">
                      <a:pos x="260" y="132"/>
                    </a:cxn>
                    <a:cxn ang="0">
                      <a:pos x="255" y="141"/>
                    </a:cxn>
                    <a:cxn ang="0">
                      <a:pos x="241" y="155"/>
                    </a:cxn>
                    <a:cxn ang="0">
                      <a:pos x="232" y="170"/>
                    </a:cxn>
                    <a:cxn ang="0">
                      <a:pos x="218" y="199"/>
                    </a:cxn>
                    <a:cxn ang="0">
                      <a:pos x="189" y="233"/>
                    </a:cxn>
                    <a:cxn ang="0">
                      <a:pos x="164" y="231"/>
                    </a:cxn>
                    <a:cxn ang="0">
                      <a:pos x="146" y="237"/>
                    </a:cxn>
                    <a:cxn ang="0">
                      <a:pos x="129" y="242"/>
                    </a:cxn>
                    <a:cxn ang="0">
                      <a:pos x="114" y="246"/>
                    </a:cxn>
                    <a:cxn ang="0">
                      <a:pos x="94" y="221"/>
                    </a:cxn>
                    <a:cxn ang="0">
                      <a:pos x="78" y="218"/>
                    </a:cxn>
                    <a:cxn ang="0">
                      <a:pos x="68" y="221"/>
                    </a:cxn>
                    <a:cxn ang="0">
                      <a:pos x="40" y="195"/>
                    </a:cxn>
                    <a:cxn ang="0">
                      <a:pos x="40" y="190"/>
                    </a:cxn>
                    <a:cxn ang="0">
                      <a:pos x="37" y="187"/>
                    </a:cxn>
                    <a:cxn ang="0">
                      <a:pos x="35" y="181"/>
                    </a:cxn>
                    <a:cxn ang="0">
                      <a:pos x="30" y="175"/>
                    </a:cxn>
                    <a:cxn ang="0">
                      <a:pos x="28" y="169"/>
                    </a:cxn>
                    <a:cxn ang="0">
                      <a:pos x="22" y="157"/>
                    </a:cxn>
                    <a:cxn ang="0">
                      <a:pos x="17" y="149"/>
                    </a:cxn>
                    <a:cxn ang="0">
                      <a:pos x="4" y="105"/>
                    </a:cxn>
                    <a:cxn ang="0">
                      <a:pos x="144" y="1"/>
                    </a:cxn>
                    <a:cxn ang="0">
                      <a:pos x="287" y="99"/>
                    </a:cxn>
                  </a:cxnLst>
                  <a:rect l="0" t="0" r="r" b="b"/>
                  <a:pathLst>
                    <a:path w="287" h="248">
                      <a:moveTo>
                        <a:pt x="287" y="99"/>
                      </a:moveTo>
                      <a:cubicBezTo>
                        <a:pt x="287" y="98"/>
                        <a:pt x="283" y="110"/>
                        <a:pt x="281" y="112"/>
                      </a:cubicBezTo>
                      <a:cubicBezTo>
                        <a:pt x="277" y="115"/>
                        <a:pt x="274" y="123"/>
                        <a:pt x="269" y="122"/>
                      </a:cubicBezTo>
                      <a:cubicBezTo>
                        <a:pt x="269" y="125"/>
                        <a:pt x="267" y="125"/>
                        <a:pt x="265" y="128"/>
                      </a:cubicBezTo>
                      <a:cubicBezTo>
                        <a:pt x="264" y="131"/>
                        <a:pt x="262" y="130"/>
                        <a:pt x="260" y="132"/>
                      </a:cubicBezTo>
                      <a:cubicBezTo>
                        <a:pt x="259" y="133"/>
                        <a:pt x="259" y="136"/>
                        <a:pt x="255" y="141"/>
                      </a:cubicBezTo>
                      <a:cubicBezTo>
                        <a:pt x="251" y="145"/>
                        <a:pt x="242" y="151"/>
                        <a:pt x="241" y="155"/>
                      </a:cubicBezTo>
                      <a:cubicBezTo>
                        <a:pt x="241" y="165"/>
                        <a:pt x="238" y="164"/>
                        <a:pt x="232" y="170"/>
                      </a:cubicBezTo>
                      <a:cubicBezTo>
                        <a:pt x="228" y="174"/>
                        <a:pt x="220" y="195"/>
                        <a:pt x="218" y="199"/>
                      </a:cubicBezTo>
                      <a:cubicBezTo>
                        <a:pt x="212" y="208"/>
                        <a:pt x="197" y="231"/>
                        <a:pt x="189" y="233"/>
                      </a:cubicBezTo>
                      <a:cubicBezTo>
                        <a:pt x="180" y="235"/>
                        <a:pt x="173" y="230"/>
                        <a:pt x="164" y="231"/>
                      </a:cubicBezTo>
                      <a:cubicBezTo>
                        <a:pt x="166" y="244"/>
                        <a:pt x="154" y="243"/>
                        <a:pt x="146" y="237"/>
                      </a:cubicBezTo>
                      <a:cubicBezTo>
                        <a:pt x="141" y="245"/>
                        <a:pt x="136" y="241"/>
                        <a:pt x="129" y="242"/>
                      </a:cubicBezTo>
                      <a:cubicBezTo>
                        <a:pt x="124" y="243"/>
                        <a:pt x="120" y="248"/>
                        <a:pt x="114" y="246"/>
                      </a:cubicBezTo>
                      <a:cubicBezTo>
                        <a:pt x="103" y="242"/>
                        <a:pt x="105" y="224"/>
                        <a:pt x="94" y="221"/>
                      </a:cubicBezTo>
                      <a:cubicBezTo>
                        <a:pt x="91" y="232"/>
                        <a:pt x="82" y="221"/>
                        <a:pt x="78" y="218"/>
                      </a:cubicBezTo>
                      <a:cubicBezTo>
                        <a:pt x="76" y="222"/>
                        <a:pt x="72" y="221"/>
                        <a:pt x="68" y="221"/>
                      </a:cubicBezTo>
                      <a:cubicBezTo>
                        <a:pt x="60" y="219"/>
                        <a:pt x="45" y="203"/>
                        <a:pt x="40" y="195"/>
                      </a:cubicBezTo>
                      <a:cubicBezTo>
                        <a:pt x="39" y="193"/>
                        <a:pt x="41" y="191"/>
                        <a:pt x="40" y="190"/>
                      </a:cubicBezTo>
                      <a:cubicBezTo>
                        <a:pt x="39" y="189"/>
                        <a:pt x="37" y="187"/>
                        <a:pt x="37" y="187"/>
                      </a:cubicBezTo>
                      <a:cubicBezTo>
                        <a:pt x="36" y="184"/>
                        <a:pt x="35" y="183"/>
                        <a:pt x="35" y="181"/>
                      </a:cubicBezTo>
                      <a:cubicBezTo>
                        <a:pt x="34" y="178"/>
                        <a:pt x="31" y="177"/>
                        <a:pt x="30" y="175"/>
                      </a:cubicBezTo>
                      <a:cubicBezTo>
                        <a:pt x="28" y="172"/>
                        <a:pt x="30" y="171"/>
                        <a:pt x="28" y="169"/>
                      </a:cubicBezTo>
                      <a:cubicBezTo>
                        <a:pt x="23" y="166"/>
                        <a:pt x="22" y="162"/>
                        <a:pt x="22" y="157"/>
                      </a:cubicBezTo>
                      <a:cubicBezTo>
                        <a:pt x="21" y="151"/>
                        <a:pt x="19" y="154"/>
                        <a:pt x="17" y="149"/>
                      </a:cubicBezTo>
                      <a:cubicBezTo>
                        <a:pt x="14" y="143"/>
                        <a:pt x="0" y="114"/>
                        <a:pt x="4" y="105"/>
                      </a:cubicBezTo>
                      <a:cubicBezTo>
                        <a:pt x="4" y="105"/>
                        <a:pt x="40" y="0"/>
                        <a:pt x="144" y="1"/>
                      </a:cubicBezTo>
                      <a:cubicBezTo>
                        <a:pt x="248" y="1"/>
                        <a:pt x="287" y="99"/>
                        <a:pt x="287" y="99"/>
                      </a:cubicBezTo>
                      <a:close/>
                    </a:path>
                  </a:pathLst>
                </a:custGeom>
                <a:solidFill>
                  <a:srgbClr val="EF898B"/>
                </a:solidFill>
                <a:ln w="9525">
                  <a:noFill/>
                  <a:round/>
                  <a:headEnd/>
                  <a:tailEnd/>
                </a:ln>
              </p:spPr>
              <p:txBody>
                <a:bodyPr/>
                <a:lstStyle/>
                <a:p>
                  <a:endParaRPr lang="en-US" b="1">
                    <a:latin typeface="Cambria" pitchFamily="18" charset="0"/>
                  </a:endParaRPr>
                </a:p>
              </p:txBody>
            </p:sp>
            <p:sp>
              <p:nvSpPr>
                <p:cNvPr id="199" name="Freeform 61"/>
                <p:cNvSpPr>
                  <a:spLocks/>
                </p:cNvSpPr>
                <p:nvPr/>
              </p:nvSpPr>
              <p:spPr bwMode="auto">
                <a:xfrm>
                  <a:off x="4371133" y="1688836"/>
                  <a:ext cx="400008" cy="294412"/>
                </a:xfrm>
                <a:custGeom>
                  <a:avLst/>
                  <a:gdLst/>
                  <a:ahLst/>
                  <a:cxnLst>
                    <a:cxn ang="0">
                      <a:pos x="287" y="99"/>
                    </a:cxn>
                    <a:cxn ang="0">
                      <a:pos x="280" y="112"/>
                    </a:cxn>
                    <a:cxn ang="0">
                      <a:pos x="265" y="116"/>
                    </a:cxn>
                    <a:cxn ang="0">
                      <a:pos x="265" y="128"/>
                    </a:cxn>
                    <a:cxn ang="0">
                      <a:pos x="260" y="132"/>
                    </a:cxn>
                    <a:cxn ang="0">
                      <a:pos x="255" y="133"/>
                    </a:cxn>
                    <a:cxn ang="0">
                      <a:pos x="255" y="141"/>
                    </a:cxn>
                    <a:cxn ang="0">
                      <a:pos x="239" y="145"/>
                    </a:cxn>
                    <a:cxn ang="0">
                      <a:pos x="241" y="155"/>
                    </a:cxn>
                    <a:cxn ang="0">
                      <a:pos x="232" y="170"/>
                    </a:cxn>
                    <a:cxn ang="0">
                      <a:pos x="218" y="185"/>
                    </a:cxn>
                    <a:cxn ang="0">
                      <a:pos x="218" y="199"/>
                    </a:cxn>
                    <a:cxn ang="0">
                      <a:pos x="200" y="211"/>
                    </a:cxn>
                    <a:cxn ang="0">
                      <a:pos x="189" y="233"/>
                    </a:cxn>
                    <a:cxn ang="0">
                      <a:pos x="164" y="231"/>
                    </a:cxn>
                    <a:cxn ang="0">
                      <a:pos x="146" y="237"/>
                    </a:cxn>
                    <a:cxn ang="0">
                      <a:pos x="128" y="243"/>
                    </a:cxn>
                    <a:cxn ang="0">
                      <a:pos x="114" y="246"/>
                    </a:cxn>
                    <a:cxn ang="0">
                      <a:pos x="93" y="221"/>
                    </a:cxn>
                    <a:cxn ang="0">
                      <a:pos x="78" y="218"/>
                    </a:cxn>
                    <a:cxn ang="0">
                      <a:pos x="68" y="221"/>
                    </a:cxn>
                    <a:cxn ang="0">
                      <a:pos x="58" y="208"/>
                    </a:cxn>
                    <a:cxn ang="0">
                      <a:pos x="52" y="197"/>
                    </a:cxn>
                    <a:cxn ang="0">
                      <a:pos x="40" y="195"/>
                    </a:cxn>
                    <a:cxn ang="0">
                      <a:pos x="40" y="190"/>
                    </a:cxn>
                    <a:cxn ang="0">
                      <a:pos x="37" y="187"/>
                    </a:cxn>
                    <a:cxn ang="0">
                      <a:pos x="34" y="181"/>
                    </a:cxn>
                    <a:cxn ang="0">
                      <a:pos x="34" y="172"/>
                    </a:cxn>
                    <a:cxn ang="0">
                      <a:pos x="27" y="169"/>
                    </a:cxn>
                    <a:cxn ang="0">
                      <a:pos x="21" y="157"/>
                    </a:cxn>
                    <a:cxn ang="0">
                      <a:pos x="21" y="142"/>
                    </a:cxn>
                    <a:cxn ang="0">
                      <a:pos x="17" y="129"/>
                    </a:cxn>
                    <a:cxn ang="0">
                      <a:pos x="4" y="106"/>
                    </a:cxn>
                    <a:cxn ang="0">
                      <a:pos x="144" y="1"/>
                    </a:cxn>
                    <a:cxn ang="0">
                      <a:pos x="287" y="99"/>
                    </a:cxn>
                  </a:cxnLst>
                  <a:rect l="0" t="0" r="r" b="b"/>
                  <a:pathLst>
                    <a:path w="287" h="248">
                      <a:moveTo>
                        <a:pt x="287" y="99"/>
                      </a:moveTo>
                      <a:cubicBezTo>
                        <a:pt x="287" y="98"/>
                        <a:pt x="283" y="110"/>
                        <a:pt x="280" y="112"/>
                      </a:cubicBezTo>
                      <a:cubicBezTo>
                        <a:pt x="277" y="116"/>
                        <a:pt x="270" y="118"/>
                        <a:pt x="265" y="116"/>
                      </a:cubicBezTo>
                      <a:cubicBezTo>
                        <a:pt x="265" y="119"/>
                        <a:pt x="266" y="126"/>
                        <a:pt x="265" y="128"/>
                      </a:cubicBezTo>
                      <a:cubicBezTo>
                        <a:pt x="263" y="131"/>
                        <a:pt x="262" y="130"/>
                        <a:pt x="260" y="132"/>
                      </a:cubicBezTo>
                      <a:cubicBezTo>
                        <a:pt x="259" y="133"/>
                        <a:pt x="257" y="131"/>
                        <a:pt x="255" y="133"/>
                      </a:cubicBezTo>
                      <a:cubicBezTo>
                        <a:pt x="254" y="134"/>
                        <a:pt x="259" y="136"/>
                        <a:pt x="255" y="141"/>
                      </a:cubicBezTo>
                      <a:cubicBezTo>
                        <a:pt x="251" y="145"/>
                        <a:pt x="243" y="141"/>
                        <a:pt x="239" y="145"/>
                      </a:cubicBezTo>
                      <a:cubicBezTo>
                        <a:pt x="241" y="148"/>
                        <a:pt x="241" y="151"/>
                        <a:pt x="241" y="155"/>
                      </a:cubicBezTo>
                      <a:cubicBezTo>
                        <a:pt x="241" y="165"/>
                        <a:pt x="238" y="164"/>
                        <a:pt x="232" y="170"/>
                      </a:cubicBezTo>
                      <a:cubicBezTo>
                        <a:pt x="228" y="174"/>
                        <a:pt x="225" y="181"/>
                        <a:pt x="218" y="185"/>
                      </a:cubicBezTo>
                      <a:cubicBezTo>
                        <a:pt x="228" y="188"/>
                        <a:pt x="220" y="196"/>
                        <a:pt x="218" y="199"/>
                      </a:cubicBezTo>
                      <a:cubicBezTo>
                        <a:pt x="211" y="208"/>
                        <a:pt x="212" y="210"/>
                        <a:pt x="200" y="211"/>
                      </a:cubicBezTo>
                      <a:cubicBezTo>
                        <a:pt x="207" y="220"/>
                        <a:pt x="197" y="232"/>
                        <a:pt x="189" y="233"/>
                      </a:cubicBezTo>
                      <a:cubicBezTo>
                        <a:pt x="180" y="235"/>
                        <a:pt x="172" y="230"/>
                        <a:pt x="164" y="231"/>
                      </a:cubicBezTo>
                      <a:cubicBezTo>
                        <a:pt x="166" y="244"/>
                        <a:pt x="154" y="243"/>
                        <a:pt x="146" y="237"/>
                      </a:cubicBezTo>
                      <a:cubicBezTo>
                        <a:pt x="141" y="245"/>
                        <a:pt x="136" y="241"/>
                        <a:pt x="128" y="243"/>
                      </a:cubicBezTo>
                      <a:cubicBezTo>
                        <a:pt x="124" y="244"/>
                        <a:pt x="120" y="248"/>
                        <a:pt x="114" y="246"/>
                      </a:cubicBezTo>
                      <a:cubicBezTo>
                        <a:pt x="103" y="242"/>
                        <a:pt x="105" y="224"/>
                        <a:pt x="93" y="221"/>
                      </a:cubicBezTo>
                      <a:cubicBezTo>
                        <a:pt x="91" y="232"/>
                        <a:pt x="82" y="221"/>
                        <a:pt x="78" y="218"/>
                      </a:cubicBezTo>
                      <a:cubicBezTo>
                        <a:pt x="76" y="222"/>
                        <a:pt x="72" y="221"/>
                        <a:pt x="68" y="221"/>
                      </a:cubicBezTo>
                      <a:cubicBezTo>
                        <a:pt x="60" y="219"/>
                        <a:pt x="59" y="216"/>
                        <a:pt x="58" y="208"/>
                      </a:cubicBezTo>
                      <a:cubicBezTo>
                        <a:pt x="57" y="202"/>
                        <a:pt x="60" y="198"/>
                        <a:pt x="52" y="197"/>
                      </a:cubicBezTo>
                      <a:cubicBezTo>
                        <a:pt x="46" y="197"/>
                        <a:pt x="45" y="203"/>
                        <a:pt x="40" y="195"/>
                      </a:cubicBezTo>
                      <a:cubicBezTo>
                        <a:pt x="39" y="194"/>
                        <a:pt x="40" y="191"/>
                        <a:pt x="40" y="190"/>
                      </a:cubicBezTo>
                      <a:cubicBezTo>
                        <a:pt x="39" y="189"/>
                        <a:pt x="37" y="187"/>
                        <a:pt x="37" y="187"/>
                      </a:cubicBezTo>
                      <a:cubicBezTo>
                        <a:pt x="36" y="184"/>
                        <a:pt x="35" y="183"/>
                        <a:pt x="34" y="181"/>
                      </a:cubicBezTo>
                      <a:cubicBezTo>
                        <a:pt x="34" y="179"/>
                        <a:pt x="35" y="174"/>
                        <a:pt x="34" y="172"/>
                      </a:cubicBezTo>
                      <a:cubicBezTo>
                        <a:pt x="32" y="170"/>
                        <a:pt x="30" y="171"/>
                        <a:pt x="27" y="169"/>
                      </a:cubicBezTo>
                      <a:cubicBezTo>
                        <a:pt x="23" y="166"/>
                        <a:pt x="22" y="162"/>
                        <a:pt x="21" y="157"/>
                      </a:cubicBezTo>
                      <a:cubicBezTo>
                        <a:pt x="21" y="151"/>
                        <a:pt x="23" y="147"/>
                        <a:pt x="21" y="142"/>
                      </a:cubicBezTo>
                      <a:cubicBezTo>
                        <a:pt x="19" y="136"/>
                        <a:pt x="16" y="136"/>
                        <a:pt x="17" y="129"/>
                      </a:cubicBezTo>
                      <a:cubicBezTo>
                        <a:pt x="10" y="126"/>
                        <a:pt x="0" y="114"/>
                        <a:pt x="4" y="106"/>
                      </a:cubicBezTo>
                      <a:cubicBezTo>
                        <a:pt x="4" y="106"/>
                        <a:pt x="40" y="0"/>
                        <a:pt x="144" y="1"/>
                      </a:cubicBezTo>
                      <a:cubicBezTo>
                        <a:pt x="248" y="1"/>
                        <a:pt x="287" y="99"/>
                        <a:pt x="287" y="99"/>
                      </a:cubicBezTo>
                      <a:close/>
                    </a:path>
                  </a:pathLst>
                </a:custGeom>
                <a:solidFill>
                  <a:srgbClr val="A35064"/>
                </a:solidFill>
                <a:ln w="9525">
                  <a:noFill/>
                  <a:round/>
                  <a:headEnd/>
                  <a:tailEnd/>
                </a:ln>
              </p:spPr>
              <p:txBody>
                <a:bodyPr/>
                <a:lstStyle/>
                <a:p>
                  <a:endParaRPr lang="en-US" b="1">
                    <a:latin typeface="Cambria" pitchFamily="18" charset="0"/>
                  </a:endParaRPr>
                </a:p>
              </p:txBody>
            </p:sp>
            <p:sp>
              <p:nvSpPr>
                <p:cNvPr id="200" name="Freeform 62"/>
                <p:cNvSpPr>
                  <a:spLocks/>
                </p:cNvSpPr>
                <p:nvPr/>
              </p:nvSpPr>
              <p:spPr bwMode="auto">
                <a:xfrm>
                  <a:off x="4371133" y="1688836"/>
                  <a:ext cx="400008" cy="294412"/>
                </a:xfrm>
                <a:custGeom>
                  <a:avLst/>
                  <a:gdLst/>
                  <a:ahLst/>
                  <a:cxnLst>
                    <a:cxn ang="0">
                      <a:pos x="287" y="99"/>
                    </a:cxn>
                    <a:cxn ang="0">
                      <a:pos x="280" y="112"/>
                    </a:cxn>
                    <a:cxn ang="0">
                      <a:pos x="265" y="116"/>
                    </a:cxn>
                    <a:cxn ang="0">
                      <a:pos x="265" y="128"/>
                    </a:cxn>
                    <a:cxn ang="0">
                      <a:pos x="260" y="132"/>
                    </a:cxn>
                    <a:cxn ang="0">
                      <a:pos x="255" y="133"/>
                    </a:cxn>
                    <a:cxn ang="0">
                      <a:pos x="255" y="141"/>
                    </a:cxn>
                    <a:cxn ang="0">
                      <a:pos x="239" y="145"/>
                    </a:cxn>
                    <a:cxn ang="0">
                      <a:pos x="241" y="155"/>
                    </a:cxn>
                    <a:cxn ang="0">
                      <a:pos x="232" y="170"/>
                    </a:cxn>
                    <a:cxn ang="0">
                      <a:pos x="218" y="185"/>
                    </a:cxn>
                    <a:cxn ang="0">
                      <a:pos x="218" y="199"/>
                    </a:cxn>
                    <a:cxn ang="0">
                      <a:pos x="200" y="211"/>
                    </a:cxn>
                    <a:cxn ang="0">
                      <a:pos x="189" y="233"/>
                    </a:cxn>
                    <a:cxn ang="0">
                      <a:pos x="164" y="231"/>
                    </a:cxn>
                    <a:cxn ang="0">
                      <a:pos x="146" y="237"/>
                    </a:cxn>
                    <a:cxn ang="0">
                      <a:pos x="128" y="243"/>
                    </a:cxn>
                    <a:cxn ang="0">
                      <a:pos x="114" y="246"/>
                    </a:cxn>
                    <a:cxn ang="0">
                      <a:pos x="93" y="221"/>
                    </a:cxn>
                    <a:cxn ang="0">
                      <a:pos x="78" y="218"/>
                    </a:cxn>
                    <a:cxn ang="0">
                      <a:pos x="68" y="221"/>
                    </a:cxn>
                    <a:cxn ang="0">
                      <a:pos x="58" y="208"/>
                    </a:cxn>
                    <a:cxn ang="0">
                      <a:pos x="52" y="197"/>
                    </a:cxn>
                    <a:cxn ang="0">
                      <a:pos x="40" y="195"/>
                    </a:cxn>
                    <a:cxn ang="0">
                      <a:pos x="40" y="190"/>
                    </a:cxn>
                    <a:cxn ang="0">
                      <a:pos x="37" y="187"/>
                    </a:cxn>
                    <a:cxn ang="0">
                      <a:pos x="34" y="181"/>
                    </a:cxn>
                    <a:cxn ang="0">
                      <a:pos x="34" y="172"/>
                    </a:cxn>
                    <a:cxn ang="0">
                      <a:pos x="27" y="169"/>
                    </a:cxn>
                    <a:cxn ang="0">
                      <a:pos x="21" y="157"/>
                    </a:cxn>
                    <a:cxn ang="0">
                      <a:pos x="21" y="142"/>
                    </a:cxn>
                    <a:cxn ang="0">
                      <a:pos x="17" y="129"/>
                    </a:cxn>
                    <a:cxn ang="0">
                      <a:pos x="4" y="106"/>
                    </a:cxn>
                    <a:cxn ang="0">
                      <a:pos x="144" y="1"/>
                    </a:cxn>
                    <a:cxn ang="0">
                      <a:pos x="287" y="99"/>
                    </a:cxn>
                  </a:cxnLst>
                  <a:rect l="0" t="0" r="r" b="b"/>
                  <a:pathLst>
                    <a:path w="287" h="248">
                      <a:moveTo>
                        <a:pt x="287" y="99"/>
                      </a:moveTo>
                      <a:cubicBezTo>
                        <a:pt x="287" y="98"/>
                        <a:pt x="283" y="110"/>
                        <a:pt x="280" y="112"/>
                      </a:cubicBezTo>
                      <a:cubicBezTo>
                        <a:pt x="277" y="116"/>
                        <a:pt x="270" y="118"/>
                        <a:pt x="265" y="116"/>
                      </a:cubicBezTo>
                      <a:cubicBezTo>
                        <a:pt x="265" y="119"/>
                        <a:pt x="266" y="126"/>
                        <a:pt x="265" y="128"/>
                      </a:cubicBezTo>
                      <a:cubicBezTo>
                        <a:pt x="263" y="131"/>
                        <a:pt x="262" y="130"/>
                        <a:pt x="260" y="132"/>
                      </a:cubicBezTo>
                      <a:cubicBezTo>
                        <a:pt x="259" y="133"/>
                        <a:pt x="257" y="131"/>
                        <a:pt x="255" y="133"/>
                      </a:cubicBezTo>
                      <a:cubicBezTo>
                        <a:pt x="254" y="134"/>
                        <a:pt x="259" y="136"/>
                        <a:pt x="255" y="141"/>
                      </a:cubicBezTo>
                      <a:cubicBezTo>
                        <a:pt x="251" y="145"/>
                        <a:pt x="243" y="141"/>
                        <a:pt x="239" y="145"/>
                      </a:cubicBezTo>
                      <a:cubicBezTo>
                        <a:pt x="241" y="148"/>
                        <a:pt x="241" y="151"/>
                        <a:pt x="241" y="155"/>
                      </a:cubicBezTo>
                      <a:cubicBezTo>
                        <a:pt x="241" y="165"/>
                        <a:pt x="238" y="164"/>
                        <a:pt x="232" y="170"/>
                      </a:cubicBezTo>
                      <a:cubicBezTo>
                        <a:pt x="228" y="174"/>
                        <a:pt x="225" y="181"/>
                        <a:pt x="218" y="185"/>
                      </a:cubicBezTo>
                      <a:cubicBezTo>
                        <a:pt x="228" y="188"/>
                        <a:pt x="220" y="196"/>
                        <a:pt x="218" y="199"/>
                      </a:cubicBezTo>
                      <a:cubicBezTo>
                        <a:pt x="211" y="208"/>
                        <a:pt x="212" y="210"/>
                        <a:pt x="200" y="211"/>
                      </a:cubicBezTo>
                      <a:cubicBezTo>
                        <a:pt x="207" y="220"/>
                        <a:pt x="197" y="232"/>
                        <a:pt x="189" y="233"/>
                      </a:cubicBezTo>
                      <a:cubicBezTo>
                        <a:pt x="180" y="235"/>
                        <a:pt x="172" y="230"/>
                        <a:pt x="164" y="231"/>
                      </a:cubicBezTo>
                      <a:cubicBezTo>
                        <a:pt x="166" y="244"/>
                        <a:pt x="154" y="243"/>
                        <a:pt x="146" y="237"/>
                      </a:cubicBezTo>
                      <a:cubicBezTo>
                        <a:pt x="141" y="245"/>
                        <a:pt x="136" y="241"/>
                        <a:pt x="128" y="243"/>
                      </a:cubicBezTo>
                      <a:cubicBezTo>
                        <a:pt x="124" y="244"/>
                        <a:pt x="120" y="248"/>
                        <a:pt x="114" y="246"/>
                      </a:cubicBezTo>
                      <a:cubicBezTo>
                        <a:pt x="103" y="242"/>
                        <a:pt x="105" y="224"/>
                        <a:pt x="93" y="221"/>
                      </a:cubicBezTo>
                      <a:cubicBezTo>
                        <a:pt x="91" y="232"/>
                        <a:pt x="82" y="221"/>
                        <a:pt x="78" y="218"/>
                      </a:cubicBezTo>
                      <a:cubicBezTo>
                        <a:pt x="76" y="222"/>
                        <a:pt x="72" y="221"/>
                        <a:pt x="68" y="221"/>
                      </a:cubicBezTo>
                      <a:cubicBezTo>
                        <a:pt x="60" y="219"/>
                        <a:pt x="59" y="216"/>
                        <a:pt x="58" y="208"/>
                      </a:cubicBezTo>
                      <a:cubicBezTo>
                        <a:pt x="57" y="202"/>
                        <a:pt x="60" y="198"/>
                        <a:pt x="52" y="197"/>
                      </a:cubicBezTo>
                      <a:cubicBezTo>
                        <a:pt x="46" y="197"/>
                        <a:pt x="45" y="203"/>
                        <a:pt x="40" y="195"/>
                      </a:cubicBezTo>
                      <a:cubicBezTo>
                        <a:pt x="39" y="194"/>
                        <a:pt x="40" y="191"/>
                        <a:pt x="40" y="190"/>
                      </a:cubicBezTo>
                      <a:cubicBezTo>
                        <a:pt x="39" y="189"/>
                        <a:pt x="37" y="187"/>
                        <a:pt x="37" y="187"/>
                      </a:cubicBezTo>
                      <a:cubicBezTo>
                        <a:pt x="36" y="184"/>
                        <a:pt x="35" y="183"/>
                        <a:pt x="34" y="181"/>
                      </a:cubicBezTo>
                      <a:cubicBezTo>
                        <a:pt x="34" y="179"/>
                        <a:pt x="35" y="174"/>
                        <a:pt x="34" y="172"/>
                      </a:cubicBezTo>
                      <a:cubicBezTo>
                        <a:pt x="32" y="170"/>
                        <a:pt x="30" y="171"/>
                        <a:pt x="27" y="169"/>
                      </a:cubicBezTo>
                      <a:cubicBezTo>
                        <a:pt x="23" y="166"/>
                        <a:pt x="22" y="162"/>
                        <a:pt x="21" y="157"/>
                      </a:cubicBezTo>
                      <a:cubicBezTo>
                        <a:pt x="21" y="151"/>
                        <a:pt x="23" y="147"/>
                        <a:pt x="21" y="142"/>
                      </a:cubicBezTo>
                      <a:cubicBezTo>
                        <a:pt x="19" y="136"/>
                        <a:pt x="16" y="136"/>
                        <a:pt x="17" y="129"/>
                      </a:cubicBezTo>
                      <a:cubicBezTo>
                        <a:pt x="10" y="126"/>
                        <a:pt x="0" y="114"/>
                        <a:pt x="4" y="106"/>
                      </a:cubicBezTo>
                      <a:cubicBezTo>
                        <a:pt x="4" y="106"/>
                        <a:pt x="40" y="0"/>
                        <a:pt x="144" y="1"/>
                      </a:cubicBezTo>
                      <a:cubicBezTo>
                        <a:pt x="248" y="1"/>
                        <a:pt x="287" y="99"/>
                        <a:pt x="287" y="99"/>
                      </a:cubicBezTo>
                      <a:close/>
                    </a:path>
                  </a:pathLst>
                </a:custGeom>
                <a:noFill/>
                <a:ln w="12700" cap="rnd">
                  <a:solidFill>
                    <a:srgbClr val="343434"/>
                  </a:solidFill>
                  <a:prstDash val="solid"/>
                  <a:miter lim="800000"/>
                  <a:headEnd/>
                  <a:tailEnd/>
                </a:ln>
              </p:spPr>
              <p:txBody>
                <a:bodyPr/>
                <a:lstStyle/>
                <a:p>
                  <a:endParaRPr lang="en-US" b="1">
                    <a:latin typeface="Cambria" pitchFamily="18" charset="0"/>
                  </a:endParaRPr>
                </a:p>
              </p:txBody>
            </p:sp>
            <p:sp>
              <p:nvSpPr>
                <p:cNvPr id="201" name="Freeform 63"/>
                <p:cNvSpPr>
                  <a:spLocks/>
                </p:cNvSpPr>
                <p:nvPr/>
              </p:nvSpPr>
              <p:spPr bwMode="auto">
                <a:xfrm>
                  <a:off x="3221110" y="1685259"/>
                  <a:ext cx="2721208" cy="174296"/>
                </a:xfrm>
                <a:custGeom>
                  <a:avLst/>
                  <a:gdLst/>
                  <a:ahLst/>
                  <a:cxnLst>
                    <a:cxn ang="0">
                      <a:pos x="1952" y="14"/>
                    </a:cxn>
                    <a:cxn ang="0">
                      <a:pos x="1838" y="31"/>
                    </a:cxn>
                    <a:cxn ang="0">
                      <a:pos x="1689" y="8"/>
                    </a:cxn>
                    <a:cxn ang="0">
                      <a:pos x="1579" y="26"/>
                    </a:cxn>
                    <a:cxn ang="0">
                      <a:pos x="1441" y="3"/>
                    </a:cxn>
                    <a:cxn ang="0">
                      <a:pos x="1358" y="18"/>
                    </a:cxn>
                    <a:cxn ang="0">
                      <a:pos x="1266" y="8"/>
                    </a:cxn>
                    <a:cxn ang="0">
                      <a:pos x="1112" y="44"/>
                    </a:cxn>
                    <a:cxn ang="0">
                      <a:pos x="968" y="0"/>
                    </a:cxn>
                    <a:cxn ang="0">
                      <a:pos x="830" y="33"/>
                    </a:cxn>
                    <a:cxn ang="0">
                      <a:pos x="730" y="15"/>
                    </a:cxn>
                    <a:cxn ang="0">
                      <a:pos x="629" y="41"/>
                    </a:cxn>
                    <a:cxn ang="0">
                      <a:pos x="549" y="20"/>
                    </a:cxn>
                    <a:cxn ang="0">
                      <a:pos x="441" y="49"/>
                    </a:cxn>
                    <a:cxn ang="0">
                      <a:pos x="324" y="12"/>
                    </a:cxn>
                    <a:cxn ang="0">
                      <a:pos x="173" y="52"/>
                    </a:cxn>
                    <a:cxn ang="0">
                      <a:pos x="113" y="33"/>
                    </a:cxn>
                    <a:cxn ang="0">
                      <a:pos x="0" y="16"/>
                    </a:cxn>
                    <a:cxn ang="0">
                      <a:pos x="0" y="67"/>
                    </a:cxn>
                    <a:cxn ang="0">
                      <a:pos x="110" y="73"/>
                    </a:cxn>
                    <a:cxn ang="0">
                      <a:pos x="175" y="116"/>
                    </a:cxn>
                    <a:cxn ang="0">
                      <a:pos x="317" y="50"/>
                    </a:cxn>
                    <a:cxn ang="0">
                      <a:pos x="410" y="88"/>
                    </a:cxn>
                    <a:cxn ang="0">
                      <a:pos x="425" y="108"/>
                    </a:cxn>
                    <a:cxn ang="0">
                      <a:pos x="442" y="146"/>
                    </a:cxn>
                    <a:cxn ang="0">
                      <a:pos x="452" y="118"/>
                    </a:cxn>
                    <a:cxn ang="0">
                      <a:pos x="463" y="99"/>
                    </a:cxn>
                    <a:cxn ang="0">
                      <a:pos x="470" y="94"/>
                    </a:cxn>
                    <a:cxn ang="0">
                      <a:pos x="549" y="71"/>
                    </a:cxn>
                    <a:cxn ang="0">
                      <a:pos x="607" y="90"/>
                    </a:cxn>
                    <a:cxn ang="0">
                      <a:pos x="611" y="94"/>
                    </a:cxn>
                    <a:cxn ang="0">
                      <a:pos x="642" y="110"/>
                    </a:cxn>
                    <a:cxn ang="0">
                      <a:pos x="670" y="84"/>
                    </a:cxn>
                    <a:cxn ang="0">
                      <a:pos x="675" y="79"/>
                    </a:cxn>
                    <a:cxn ang="0">
                      <a:pos x="730" y="66"/>
                    </a:cxn>
                    <a:cxn ang="0">
                      <a:pos x="780" y="73"/>
                    </a:cxn>
                    <a:cxn ang="0">
                      <a:pos x="800" y="91"/>
                    </a:cxn>
                    <a:cxn ang="0">
                      <a:pos x="822" y="119"/>
                    </a:cxn>
                    <a:cxn ang="0">
                      <a:pos x="860" y="61"/>
                    </a:cxn>
                    <a:cxn ang="0">
                      <a:pos x="967" y="5"/>
                    </a:cxn>
                    <a:cxn ang="0">
                      <a:pos x="1091" y="82"/>
                    </a:cxn>
                    <a:cxn ang="0">
                      <a:pos x="1103" y="131"/>
                    </a:cxn>
                    <a:cxn ang="0">
                      <a:pos x="1141" y="89"/>
                    </a:cxn>
                    <a:cxn ang="0">
                      <a:pos x="1149" y="77"/>
                    </a:cxn>
                    <a:cxn ang="0">
                      <a:pos x="1263" y="33"/>
                    </a:cxn>
                    <a:cxn ang="0">
                      <a:pos x="1317" y="54"/>
                    </a:cxn>
                    <a:cxn ang="0">
                      <a:pos x="1344" y="92"/>
                    </a:cxn>
                    <a:cxn ang="0">
                      <a:pos x="1375" y="116"/>
                    </a:cxn>
                    <a:cxn ang="0">
                      <a:pos x="1395" y="62"/>
                    </a:cxn>
                    <a:cxn ang="0">
                      <a:pos x="1441" y="54"/>
                    </a:cxn>
                    <a:cxn ang="0">
                      <a:pos x="1579" y="78"/>
                    </a:cxn>
                    <a:cxn ang="0">
                      <a:pos x="1689" y="60"/>
                    </a:cxn>
                    <a:cxn ang="0">
                      <a:pos x="1821" y="82"/>
                    </a:cxn>
                    <a:cxn ang="0">
                      <a:pos x="1836" y="126"/>
                    </a:cxn>
                    <a:cxn ang="0">
                      <a:pos x="1847" y="140"/>
                    </a:cxn>
                    <a:cxn ang="0">
                      <a:pos x="1861" y="111"/>
                    </a:cxn>
                    <a:cxn ang="0">
                      <a:pos x="1882" y="75"/>
                    </a:cxn>
                    <a:cxn ang="0">
                      <a:pos x="1952" y="65"/>
                    </a:cxn>
                    <a:cxn ang="0">
                      <a:pos x="1952" y="14"/>
                    </a:cxn>
                  </a:cxnLst>
                  <a:rect l="0" t="0" r="r" b="b"/>
                  <a:pathLst>
                    <a:path w="1952" h="147">
                      <a:moveTo>
                        <a:pt x="1952" y="14"/>
                      </a:moveTo>
                      <a:cubicBezTo>
                        <a:pt x="1881" y="14"/>
                        <a:pt x="1888" y="31"/>
                        <a:pt x="1838" y="31"/>
                      </a:cubicBezTo>
                      <a:cubicBezTo>
                        <a:pt x="1788" y="31"/>
                        <a:pt x="1747" y="8"/>
                        <a:pt x="1689" y="8"/>
                      </a:cubicBezTo>
                      <a:cubicBezTo>
                        <a:pt x="1631" y="8"/>
                        <a:pt x="1643" y="24"/>
                        <a:pt x="1579" y="26"/>
                      </a:cubicBezTo>
                      <a:cubicBezTo>
                        <a:pt x="1516" y="28"/>
                        <a:pt x="1479" y="3"/>
                        <a:pt x="1441" y="3"/>
                      </a:cubicBezTo>
                      <a:cubicBezTo>
                        <a:pt x="1404" y="3"/>
                        <a:pt x="1384" y="18"/>
                        <a:pt x="1358" y="18"/>
                      </a:cubicBezTo>
                      <a:cubicBezTo>
                        <a:pt x="1331" y="18"/>
                        <a:pt x="1298" y="8"/>
                        <a:pt x="1266" y="8"/>
                      </a:cubicBezTo>
                      <a:cubicBezTo>
                        <a:pt x="1173" y="8"/>
                        <a:pt x="1151" y="44"/>
                        <a:pt x="1112" y="44"/>
                      </a:cubicBezTo>
                      <a:cubicBezTo>
                        <a:pt x="1073" y="44"/>
                        <a:pt x="1030" y="0"/>
                        <a:pt x="968" y="0"/>
                      </a:cubicBezTo>
                      <a:cubicBezTo>
                        <a:pt x="907" y="0"/>
                        <a:pt x="862" y="33"/>
                        <a:pt x="830" y="33"/>
                      </a:cubicBezTo>
                      <a:cubicBezTo>
                        <a:pt x="799" y="33"/>
                        <a:pt x="778" y="15"/>
                        <a:pt x="730" y="15"/>
                      </a:cubicBezTo>
                      <a:cubicBezTo>
                        <a:pt x="681" y="15"/>
                        <a:pt x="666" y="40"/>
                        <a:pt x="629" y="41"/>
                      </a:cubicBezTo>
                      <a:cubicBezTo>
                        <a:pt x="592" y="42"/>
                        <a:pt x="598" y="20"/>
                        <a:pt x="549" y="20"/>
                      </a:cubicBezTo>
                      <a:cubicBezTo>
                        <a:pt x="501" y="20"/>
                        <a:pt x="473" y="50"/>
                        <a:pt x="441" y="49"/>
                      </a:cubicBezTo>
                      <a:cubicBezTo>
                        <a:pt x="409" y="47"/>
                        <a:pt x="387" y="16"/>
                        <a:pt x="324" y="12"/>
                      </a:cubicBezTo>
                      <a:cubicBezTo>
                        <a:pt x="260" y="9"/>
                        <a:pt x="191" y="52"/>
                        <a:pt x="173" y="52"/>
                      </a:cubicBezTo>
                      <a:cubicBezTo>
                        <a:pt x="154" y="52"/>
                        <a:pt x="154" y="52"/>
                        <a:pt x="113" y="33"/>
                      </a:cubicBezTo>
                      <a:cubicBezTo>
                        <a:pt x="72" y="14"/>
                        <a:pt x="0" y="16"/>
                        <a:pt x="0" y="16"/>
                      </a:cubicBezTo>
                      <a:cubicBezTo>
                        <a:pt x="0" y="67"/>
                        <a:pt x="0" y="67"/>
                        <a:pt x="0" y="67"/>
                      </a:cubicBezTo>
                      <a:cubicBezTo>
                        <a:pt x="0" y="67"/>
                        <a:pt x="68" y="58"/>
                        <a:pt x="110" y="73"/>
                      </a:cubicBezTo>
                      <a:cubicBezTo>
                        <a:pt x="163" y="92"/>
                        <a:pt x="157" y="114"/>
                        <a:pt x="175" y="116"/>
                      </a:cubicBezTo>
                      <a:cubicBezTo>
                        <a:pt x="187" y="116"/>
                        <a:pt x="254" y="47"/>
                        <a:pt x="317" y="50"/>
                      </a:cubicBezTo>
                      <a:cubicBezTo>
                        <a:pt x="360" y="52"/>
                        <a:pt x="387" y="74"/>
                        <a:pt x="410" y="88"/>
                      </a:cubicBezTo>
                      <a:cubicBezTo>
                        <a:pt x="416" y="93"/>
                        <a:pt x="421" y="99"/>
                        <a:pt x="425" y="108"/>
                      </a:cubicBezTo>
                      <a:cubicBezTo>
                        <a:pt x="428" y="115"/>
                        <a:pt x="432" y="147"/>
                        <a:pt x="442" y="146"/>
                      </a:cubicBezTo>
                      <a:cubicBezTo>
                        <a:pt x="450" y="145"/>
                        <a:pt x="450" y="123"/>
                        <a:pt x="452" y="118"/>
                      </a:cubicBezTo>
                      <a:cubicBezTo>
                        <a:pt x="454" y="110"/>
                        <a:pt x="457" y="105"/>
                        <a:pt x="463" y="99"/>
                      </a:cubicBezTo>
                      <a:cubicBezTo>
                        <a:pt x="466" y="97"/>
                        <a:pt x="468" y="96"/>
                        <a:pt x="470" y="94"/>
                      </a:cubicBezTo>
                      <a:cubicBezTo>
                        <a:pt x="492" y="86"/>
                        <a:pt x="516" y="71"/>
                        <a:pt x="549" y="71"/>
                      </a:cubicBezTo>
                      <a:cubicBezTo>
                        <a:pt x="585" y="71"/>
                        <a:pt x="591" y="84"/>
                        <a:pt x="607" y="90"/>
                      </a:cubicBezTo>
                      <a:cubicBezTo>
                        <a:pt x="608" y="91"/>
                        <a:pt x="610" y="92"/>
                        <a:pt x="611" y="94"/>
                      </a:cubicBezTo>
                      <a:cubicBezTo>
                        <a:pt x="618" y="104"/>
                        <a:pt x="628" y="116"/>
                        <a:pt x="642" y="110"/>
                      </a:cubicBezTo>
                      <a:cubicBezTo>
                        <a:pt x="653" y="105"/>
                        <a:pt x="662" y="92"/>
                        <a:pt x="670" y="84"/>
                      </a:cubicBezTo>
                      <a:cubicBezTo>
                        <a:pt x="672" y="82"/>
                        <a:pt x="674" y="81"/>
                        <a:pt x="675" y="79"/>
                      </a:cubicBezTo>
                      <a:cubicBezTo>
                        <a:pt x="690" y="72"/>
                        <a:pt x="706" y="66"/>
                        <a:pt x="730" y="66"/>
                      </a:cubicBezTo>
                      <a:cubicBezTo>
                        <a:pt x="751" y="66"/>
                        <a:pt x="766" y="69"/>
                        <a:pt x="780" y="73"/>
                      </a:cubicBezTo>
                      <a:cubicBezTo>
                        <a:pt x="788" y="78"/>
                        <a:pt x="795" y="83"/>
                        <a:pt x="800" y="91"/>
                      </a:cubicBezTo>
                      <a:cubicBezTo>
                        <a:pt x="806" y="101"/>
                        <a:pt x="809" y="121"/>
                        <a:pt x="822" y="119"/>
                      </a:cubicBezTo>
                      <a:cubicBezTo>
                        <a:pt x="845" y="116"/>
                        <a:pt x="845" y="80"/>
                        <a:pt x="860" y="61"/>
                      </a:cubicBezTo>
                      <a:cubicBezTo>
                        <a:pt x="897" y="13"/>
                        <a:pt x="927" y="5"/>
                        <a:pt x="967" y="5"/>
                      </a:cubicBezTo>
                      <a:cubicBezTo>
                        <a:pt x="1048" y="6"/>
                        <a:pt x="1072" y="57"/>
                        <a:pt x="1091" y="82"/>
                      </a:cubicBezTo>
                      <a:cubicBezTo>
                        <a:pt x="1098" y="97"/>
                        <a:pt x="1093" y="118"/>
                        <a:pt x="1103" y="131"/>
                      </a:cubicBezTo>
                      <a:cubicBezTo>
                        <a:pt x="1121" y="140"/>
                        <a:pt x="1133" y="101"/>
                        <a:pt x="1141" y="89"/>
                      </a:cubicBezTo>
                      <a:cubicBezTo>
                        <a:pt x="1143" y="85"/>
                        <a:pt x="1146" y="81"/>
                        <a:pt x="1149" y="77"/>
                      </a:cubicBezTo>
                      <a:cubicBezTo>
                        <a:pt x="1173" y="58"/>
                        <a:pt x="1202" y="33"/>
                        <a:pt x="1263" y="33"/>
                      </a:cubicBezTo>
                      <a:cubicBezTo>
                        <a:pt x="1281" y="33"/>
                        <a:pt x="1299" y="44"/>
                        <a:pt x="1317" y="54"/>
                      </a:cubicBezTo>
                      <a:cubicBezTo>
                        <a:pt x="1329" y="66"/>
                        <a:pt x="1340" y="83"/>
                        <a:pt x="1344" y="92"/>
                      </a:cubicBezTo>
                      <a:cubicBezTo>
                        <a:pt x="1352" y="105"/>
                        <a:pt x="1361" y="146"/>
                        <a:pt x="1375" y="116"/>
                      </a:cubicBezTo>
                      <a:cubicBezTo>
                        <a:pt x="1384" y="99"/>
                        <a:pt x="1387" y="80"/>
                        <a:pt x="1395" y="62"/>
                      </a:cubicBezTo>
                      <a:cubicBezTo>
                        <a:pt x="1408" y="58"/>
                        <a:pt x="1422" y="54"/>
                        <a:pt x="1441" y="54"/>
                      </a:cubicBezTo>
                      <a:cubicBezTo>
                        <a:pt x="1479" y="54"/>
                        <a:pt x="1516" y="80"/>
                        <a:pt x="1579" y="78"/>
                      </a:cubicBezTo>
                      <a:cubicBezTo>
                        <a:pt x="1643" y="76"/>
                        <a:pt x="1631" y="60"/>
                        <a:pt x="1689" y="60"/>
                      </a:cubicBezTo>
                      <a:cubicBezTo>
                        <a:pt x="1741" y="60"/>
                        <a:pt x="1821" y="82"/>
                        <a:pt x="1821" y="82"/>
                      </a:cubicBezTo>
                      <a:cubicBezTo>
                        <a:pt x="1839" y="80"/>
                        <a:pt x="1836" y="116"/>
                        <a:pt x="1836" y="126"/>
                      </a:cubicBezTo>
                      <a:cubicBezTo>
                        <a:pt x="1836" y="134"/>
                        <a:pt x="1836" y="146"/>
                        <a:pt x="1847" y="140"/>
                      </a:cubicBezTo>
                      <a:cubicBezTo>
                        <a:pt x="1854" y="136"/>
                        <a:pt x="1858" y="119"/>
                        <a:pt x="1861" y="111"/>
                      </a:cubicBezTo>
                      <a:cubicBezTo>
                        <a:pt x="1867" y="99"/>
                        <a:pt x="1872" y="85"/>
                        <a:pt x="1882" y="75"/>
                      </a:cubicBezTo>
                      <a:cubicBezTo>
                        <a:pt x="1902" y="57"/>
                        <a:pt x="1911" y="65"/>
                        <a:pt x="1952" y="65"/>
                      </a:cubicBezTo>
                      <a:lnTo>
                        <a:pt x="1952" y="14"/>
                      </a:lnTo>
                      <a:close/>
                    </a:path>
                  </a:pathLst>
                </a:custGeom>
                <a:solidFill>
                  <a:srgbClr val="F9EDEA"/>
                </a:solidFill>
                <a:ln w="9525">
                  <a:noFill/>
                  <a:round/>
                  <a:headEnd/>
                  <a:tailEnd/>
                </a:ln>
              </p:spPr>
              <p:txBody>
                <a:bodyPr/>
                <a:lstStyle/>
                <a:p>
                  <a:endParaRPr lang="en-US" b="1">
                    <a:latin typeface="Cambria" pitchFamily="18" charset="0"/>
                  </a:endParaRPr>
                </a:p>
              </p:txBody>
            </p:sp>
            <p:sp>
              <p:nvSpPr>
                <p:cNvPr id="202" name="Freeform 64"/>
                <p:cNvSpPr>
                  <a:spLocks/>
                </p:cNvSpPr>
                <p:nvPr/>
              </p:nvSpPr>
              <p:spPr bwMode="auto">
                <a:xfrm>
                  <a:off x="5114096" y="1628523"/>
                  <a:ext cx="692962" cy="652204"/>
                </a:xfrm>
                <a:custGeom>
                  <a:avLst/>
                  <a:gdLst/>
                  <a:ahLst/>
                  <a:cxnLst>
                    <a:cxn ang="0">
                      <a:pos x="233" y="26"/>
                    </a:cxn>
                    <a:cxn ang="0">
                      <a:pos x="197" y="26"/>
                    </a:cxn>
                    <a:cxn ang="0">
                      <a:pos x="164" y="44"/>
                    </a:cxn>
                    <a:cxn ang="0">
                      <a:pos x="141" y="52"/>
                    </a:cxn>
                    <a:cxn ang="0">
                      <a:pos x="108" y="58"/>
                    </a:cxn>
                    <a:cxn ang="0">
                      <a:pos x="80" y="80"/>
                    </a:cxn>
                    <a:cxn ang="0">
                      <a:pos x="46" y="113"/>
                    </a:cxn>
                    <a:cxn ang="0">
                      <a:pos x="24" y="145"/>
                    </a:cxn>
                    <a:cxn ang="0">
                      <a:pos x="12" y="163"/>
                    </a:cxn>
                    <a:cxn ang="0">
                      <a:pos x="10" y="176"/>
                    </a:cxn>
                    <a:cxn ang="0">
                      <a:pos x="3" y="186"/>
                    </a:cxn>
                    <a:cxn ang="0">
                      <a:pos x="13" y="225"/>
                    </a:cxn>
                    <a:cxn ang="0">
                      <a:pos x="18" y="238"/>
                    </a:cxn>
                    <a:cxn ang="0">
                      <a:pos x="23" y="256"/>
                    </a:cxn>
                    <a:cxn ang="0">
                      <a:pos x="27" y="267"/>
                    </a:cxn>
                    <a:cxn ang="0">
                      <a:pos x="37" y="277"/>
                    </a:cxn>
                    <a:cxn ang="0">
                      <a:pos x="42" y="306"/>
                    </a:cxn>
                    <a:cxn ang="0">
                      <a:pos x="47" y="362"/>
                    </a:cxn>
                    <a:cxn ang="0">
                      <a:pos x="61" y="392"/>
                    </a:cxn>
                    <a:cxn ang="0">
                      <a:pos x="74" y="428"/>
                    </a:cxn>
                    <a:cxn ang="0">
                      <a:pos x="92" y="445"/>
                    </a:cxn>
                    <a:cxn ang="0">
                      <a:pos x="109" y="457"/>
                    </a:cxn>
                    <a:cxn ang="0">
                      <a:pos x="134" y="478"/>
                    </a:cxn>
                    <a:cxn ang="0">
                      <a:pos x="157" y="502"/>
                    </a:cxn>
                    <a:cxn ang="0">
                      <a:pos x="216" y="524"/>
                    </a:cxn>
                    <a:cxn ang="0">
                      <a:pos x="228" y="541"/>
                    </a:cxn>
                    <a:cxn ang="0">
                      <a:pos x="243" y="537"/>
                    </a:cxn>
                    <a:cxn ang="0">
                      <a:pos x="252" y="543"/>
                    </a:cxn>
                    <a:cxn ang="0">
                      <a:pos x="320" y="548"/>
                    </a:cxn>
                    <a:cxn ang="0">
                      <a:pos x="348" y="518"/>
                    </a:cxn>
                    <a:cxn ang="0">
                      <a:pos x="362" y="512"/>
                    </a:cxn>
                    <a:cxn ang="0">
                      <a:pos x="370" y="494"/>
                    </a:cxn>
                    <a:cxn ang="0">
                      <a:pos x="384" y="487"/>
                    </a:cxn>
                    <a:cxn ang="0">
                      <a:pos x="410" y="444"/>
                    </a:cxn>
                    <a:cxn ang="0">
                      <a:pos x="450" y="349"/>
                    </a:cxn>
                    <a:cxn ang="0">
                      <a:pos x="461" y="326"/>
                    </a:cxn>
                    <a:cxn ang="0">
                      <a:pos x="471" y="305"/>
                    </a:cxn>
                    <a:cxn ang="0">
                      <a:pos x="469" y="288"/>
                    </a:cxn>
                    <a:cxn ang="0">
                      <a:pos x="476" y="275"/>
                    </a:cxn>
                    <a:cxn ang="0">
                      <a:pos x="486" y="244"/>
                    </a:cxn>
                    <a:cxn ang="0">
                      <a:pos x="488" y="233"/>
                    </a:cxn>
                    <a:cxn ang="0">
                      <a:pos x="490" y="219"/>
                    </a:cxn>
                    <a:cxn ang="0">
                      <a:pos x="479" y="191"/>
                    </a:cxn>
                    <a:cxn ang="0">
                      <a:pos x="459" y="166"/>
                    </a:cxn>
                    <a:cxn ang="0">
                      <a:pos x="463" y="140"/>
                    </a:cxn>
                    <a:cxn ang="0">
                      <a:pos x="470" y="124"/>
                    </a:cxn>
                    <a:cxn ang="0">
                      <a:pos x="471" y="123"/>
                    </a:cxn>
                    <a:cxn ang="0">
                      <a:pos x="450" y="107"/>
                    </a:cxn>
                    <a:cxn ang="0">
                      <a:pos x="451" y="75"/>
                    </a:cxn>
                    <a:cxn ang="0">
                      <a:pos x="433" y="59"/>
                    </a:cxn>
                    <a:cxn ang="0">
                      <a:pos x="412" y="40"/>
                    </a:cxn>
                    <a:cxn ang="0">
                      <a:pos x="396" y="40"/>
                    </a:cxn>
                    <a:cxn ang="0">
                      <a:pos x="383" y="36"/>
                    </a:cxn>
                    <a:cxn ang="0">
                      <a:pos x="356" y="23"/>
                    </a:cxn>
                    <a:cxn ang="0">
                      <a:pos x="325" y="26"/>
                    </a:cxn>
                    <a:cxn ang="0">
                      <a:pos x="290" y="16"/>
                    </a:cxn>
                    <a:cxn ang="0">
                      <a:pos x="262" y="16"/>
                    </a:cxn>
                    <a:cxn ang="0">
                      <a:pos x="238" y="13"/>
                    </a:cxn>
                    <a:cxn ang="0">
                      <a:pos x="233" y="26"/>
                    </a:cxn>
                  </a:cxnLst>
                  <a:rect l="0" t="0" r="r" b="b"/>
                  <a:pathLst>
                    <a:path w="497" h="550">
                      <a:moveTo>
                        <a:pt x="233" y="26"/>
                      </a:moveTo>
                      <a:cubicBezTo>
                        <a:pt x="223" y="11"/>
                        <a:pt x="199" y="0"/>
                        <a:pt x="197" y="26"/>
                      </a:cubicBezTo>
                      <a:cubicBezTo>
                        <a:pt x="183" y="20"/>
                        <a:pt x="163" y="26"/>
                        <a:pt x="164" y="44"/>
                      </a:cubicBezTo>
                      <a:cubicBezTo>
                        <a:pt x="154" y="42"/>
                        <a:pt x="146" y="41"/>
                        <a:pt x="141" y="52"/>
                      </a:cubicBezTo>
                      <a:cubicBezTo>
                        <a:pt x="132" y="46"/>
                        <a:pt x="109" y="42"/>
                        <a:pt x="108" y="58"/>
                      </a:cubicBezTo>
                      <a:cubicBezTo>
                        <a:pt x="93" y="55"/>
                        <a:pt x="78" y="63"/>
                        <a:pt x="80" y="80"/>
                      </a:cubicBezTo>
                      <a:cubicBezTo>
                        <a:pt x="63" y="82"/>
                        <a:pt x="44" y="92"/>
                        <a:pt x="46" y="113"/>
                      </a:cubicBezTo>
                      <a:cubicBezTo>
                        <a:pt x="35" y="113"/>
                        <a:pt x="22" y="135"/>
                        <a:pt x="24" y="145"/>
                      </a:cubicBezTo>
                      <a:cubicBezTo>
                        <a:pt x="17" y="146"/>
                        <a:pt x="14" y="156"/>
                        <a:pt x="12" y="163"/>
                      </a:cubicBezTo>
                      <a:cubicBezTo>
                        <a:pt x="11" y="169"/>
                        <a:pt x="12" y="171"/>
                        <a:pt x="10" y="176"/>
                      </a:cubicBezTo>
                      <a:cubicBezTo>
                        <a:pt x="9" y="179"/>
                        <a:pt x="4" y="182"/>
                        <a:pt x="3" y="186"/>
                      </a:cubicBezTo>
                      <a:cubicBezTo>
                        <a:pt x="0" y="199"/>
                        <a:pt x="1" y="221"/>
                        <a:pt x="13" y="225"/>
                      </a:cubicBezTo>
                      <a:cubicBezTo>
                        <a:pt x="10" y="227"/>
                        <a:pt x="18" y="233"/>
                        <a:pt x="18" y="238"/>
                      </a:cubicBezTo>
                      <a:cubicBezTo>
                        <a:pt x="22" y="252"/>
                        <a:pt x="23" y="256"/>
                        <a:pt x="23" y="256"/>
                      </a:cubicBezTo>
                      <a:cubicBezTo>
                        <a:pt x="17" y="262"/>
                        <a:pt x="28" y="258"/>
                        <a:pt x="27" y="267"/>
                      </a:cubicBezTo>
                      <a:cubicBezTo>
                        <a:pt x="25" y="279"/>
                        <a:pt x="31" y="269"/>
                        <a:pt x="37" y="277"/>
                      </a:cubicBezTo>
                      <a:cubicBezTo>
                        <a:pt x="43" y="284"/>
                        <a:pt x="42" y="297"/>
                        <a:pt x="42" y="306"/>
                      </a:cubicBezTo>
                      <a:cubicBezTo>
                        <a:pt x="43" y="315"/>
                        <a:pt x="46" y="352"/>
                        <a:pt x="47" y="362"/>
                      </a:cubicBezTo>
                      <a:cubicBezTo>
                        <a:pt x="49" y="375"/>
                        <a:pt x="52" y="378"/>
                        <a:pt x="61" y="392"/>
                      </a:cubicBezTo>
                      <a:cubicBezTo>
                        <a:pt x="74" y="415"/>
                        <a:pt x="59" y="405"/>
                        <a:pt x="74" y="428"/>
                      </a:cubicBezTo>
                      <a:cubicBezTo>
                        <a:pt x="78" y="435"/>
                        <a:pt x="80" y="441"/>
                        <a:pt x="92" y="445"/>
                      </a:cubicBezTo>
                      <a:cubicBezTo>
                        <a:pt x="95" y="458"/>
                        <a:pt x="105" y="445"/>
                        <a:pt x="109" y="457"/>
                      </a:cubicBezTo>
                      <a:cubicBezTo>
                        <a:pt x="114" y="470"/>
                        <a:pt x="123" y="473"/>
                        <a:pt x="134" y="478"/>
                      </a:cubicBezTo>
                      <a:cubicBezTo>
                        <a:pt x="150" y="485"/>
                        <a:pt x="145" y="487"/>
                        <a:pt x="157" y="502"/>
                      </a:cubicBezTo>
                      <a:cubicBezTo>
                        <a:pt x="165" y="513"/>
                        <a:pt x="195" y="531"/>
                        <a:pt x="216" y="524"/>
                      </a:cubicBezTo>
                      <a:cubicBezTo>
                        <a:pt x="219" y="529"/>
                        <a:pt x="222" y="539"/>
                        <a:pt x="228" y="541"/>
                      </a:cubicBezTo>
                      <a:cubicBezTo>
                        <a:pt x="233" y="542"/>
                        <a:pt x="238" y="536"/>
                        <a:pt x="243" y="537"/>
                      </a:cubicBezTo>
                      <a:cubicBezTo>
                        <a:pt x="246" y="537"/>
                        <a:pt x="249" y="542"/>
                        <a:pt x="252" y="543"/>
                      </a:cubicBezTo>
                      <a:cubicBezTo>
                        <a:pt x="269" y="550"/>
                        <a:pt x="307" y="550"/>
                        <a:pt x="320" y="548"/>
                      </a:cubicBezTo>
                      <a:cubicBezTo>
                        <a:pt x="334" y="545"/>
                        <a:pt x="338" y="526"/>
                        <a:pt x="348" y="518"/>
                      </a:cubicBezTo>
                      <a:cubicBezTo>
                        <a:pt x="352" y="515"/>
                        <a:pt x="357" y="517"/>
                        <a:pt x="362" y="512"/>
                      </a:cubicBezTo>
                      <a:cubicBezTo>
                        <a:pt x="367" y="507"/>
                        <a:pt x="366" y="499"/>
                        <a:pt x="370" y="494"/>
                      </a:cubicBezTo>
                      <a:cubicBezTo>
                        <a:pt x="373" y="491"/>
                        <a:pt x="381" y="491"/>
                        <a:pt x="384" y="487"/>
                      </a:cubicBezTo>
                      <a:cubicBezTo>
                        <a:pt x="389" y="481"/>
                        <a:pt x="411" y="454"/>
                        <a:pt x="410" y="444"/>
                      </a:cubicBezTo>
                      <a:cubicBezTo>
                        <a:pt x="421" y="441"/>
                        <a:pt x="465" y="360"/>
                        <a:pt x="450" y="349"/>
                      </a:cubicBezTo>
                      <a:cubicBezTo>
                        <a:pt x="458" y="342"/>
                        <a:pt x="458" y="335"/>
                        <a:pt x="461" y="326"/>
                      </a:cubicBezTo>
                      <a:cubicBezTo>
                        <a:pt x="463" y="320"/>
                        <a:pt x="471" y="311"/>
                        <a:pt x="471" y="305"/>
                      </a:cubicBezTo>
                      <a:cubicBezTo>
                        <a:pt x="471" y="302"/>
                        <a:pt x="469" y="290"/>
                        <a:pt x="469" y="288"/>
                      </a:cubicBezTo>
                      <a:cubicBezTo>
                        <a:pt x="470" y="278"/>
                        <a:pt x="469" y="282"/>
                        <a:pt x="476" y="275"/>
                      </a:cubicBezTo>
                      <a:cubicBezTo>
                        <a:pt x="485" y="264"/>
                        <a:pt x="486" y="257"/>
                        <a:pt x="486" y="244"/>
                      </a:cubicBezTo>
                      <a:cubicBezTo>
                        <a:pt x="486" y="236"/>
                        <a:pt x="479" y="240"/>
                        <a:pt x="488" y="233"/>
                      </a:cubicBezTo>
                      <a:cubicBezTo>
                        <a:pt x="495" y="228"/>
                        <a:pt x="484" y="224"/>
                        <a:pt x="490" y="219"/>
                      </a:cubicBezTo>
                      <a:cubicBezTo>
                        <a:pt x="497" y="213"/>
                        <a:pt x="493" y="195"/>
                        <a:pt x="479" y="191"/>
                      </a:cubicBezTo>
                      <a:cubicBezTo>
                        <a:pt x="478" y="181"/>
                        <a:pt x="461" y="174"/>
                        <a:pt x="459" y="166"/>
                      </a:cubicBezTo>
                      <a:cubicBezTo>
                        <a:pt x="457" y="155"/>
                        <a:pt x="470" y="146"/>
                        <a:pt x="463" y="140"/>
                      </a:cubicBezTo>
                      <a:cubicBezTo>
                        <a:pt x="462" y="139"/>
                        <a:pt x="475" y="126"/>
                        <a:pt x="470" y="124"/>
                      </a:cubicBezTo>
                      <a:cubicBezTo>
                        <a:pt x="465" y="122"/>
                        <a:pt x="474" y="121"/>
                        <a:pt x="471" y="123"/>
                      </a:cubicBezTo>
                      <a:cubicBezTo>
                        <a:pt x="470" y="111"/>
                        <a:pt x="459" y="117"/>
                        <a:pt x="450" y="107"/>
                      </a:cubicBezTo>
                      <a:cubicBezTo>
                        <a:pt x="445" y="101"/>
                        <a:pt x="447" y="86"/>
                        <a:pt x="451" y="75"/>
                      </a:cubicBezTo>
                      <a:cubicBezTo>
                        <a:pt x="447" y="75"/>
                        <a:pt x="438" y="62"/>
                        <a:pt x="433" y="59"/>
                      </a:cubicBezTo>
                      <a:cubicBezTo>
                        <a:pt x="425" y="53"/>
                        <a:pt x="420" y="42"/>
                        <a:pt x="412" y="40"/>
                      </a:cubicBezTo>
                      <a:cubicBezTo>
                        <a:pt x="407" y="38"/>
                        <a:pt x="401" y="40"/>
                        <a:pt x="396" y="40"/>
                      </a:cubicBezTo>
                      <a:cubicBezTo>
                        <a:pt x="388" y="39"/>
                        <a:pt x="390" y="40"/>
                        <a:pt x="383" y="36"/>
                      </a:cubicBezTo>
                      <a:cubicBezTo>
                        <a:pt x="373" y="31"/>
                        <a:pt x="369" y="24"/>
                        <a:pt x="356" y="23"/>
                      </a:cubicBezTo>
                      <a:cubicBezTo>
                        <a:pt x="346" y="23"/>
                        <a:pt x="335" y="28"/>
                        <a:pt x="325" y="26"/>
                      </a:cubicBezTo>
                      <a:cubicBezTo>
                        <a:pt x="313" y="23"/>
                        <a:pt x="304" y="14"/>
                        <a:pt x="290" y="16"/>
                      </a:cubicBezTo>
                      <a:cubicBezTo>
                        <a:pt x="277" y="18"/>
                        <a:pt x="276" y="21"/>
                        <a:pt x="262" y="16"/>
                      </a:cubicBezTo>
                      <a:cubicBezTo>
                        <a:pt x="255" y="14"/>
                        <a:pt x="245" y="9"/>
                        <a:pt x="238" y="13"/>
                      </a:cubicBezTo>
                      <a:cubicBezTo>
                        <a:pt x="235" y="15"/>
                        <a:pt x="234" y="23"/>
                        <a:pt x="233" y="26"/>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203" name="Freeform 65"/>
                <p:cNvSpPr>
                  <a:spLocks/>
                </p:cNvSpPr>
                <p:nvPr/>
              </p:nvSpPr>
              <p:spPr bwMode="auto">
                <a:xfrm>
                  <a:off x="5114096" y="1638234"/>
                  <a:ext cx="684629" cy="616424"/>
                </a:xfrm>
                <a:custGeom>
                  <a:avLst/>
                  <a:gdLst/>
                  <a:ahLst/>
                  <a:cxnLst>
                    <a:cxn ang="0">
                      <a:pos x="231" y="24"/>
                    </a:cxn>
                    <a:cxn ang="0">
                      <a:pos x="195" y="24"/>
                    </a:cxn>
                    <a:cxn ang="0">
                      <a:pos x="162" y="41"/>
                    </a:cxn>
                    <a:cxn ang="0">
                      <a:pos x="140" y="49"/>
                    </a:cxn>
                    <a:cxn ang="0">
                      <a:pos x="107" y="55"/>
                    </a:cxn>
                    <a:cxn ang="0">
                      <a:pos x="79" y="75"/>
                    </a:cxn>
                    <a:cxn ang="0">
                      <a:pos x="46" y="106"/>
                    </a:cxn>
                    <a:cxn ang="0">
                      <a:pos x="24" y="136"/>
                    </a:cxn>
                    <a:cxn ang="0">
                      <a:pos x="17" y="156"/>
                    </a:cxn>
                    <a:cxn ang="0">
                      <a:pos x="10" y="166"/>
                    </a:cxn>
                    <a:cxn ang="0">
                      <a:pos x="3" y="176"/>
                    </a:cxn>
                    <a:cxn ang="0">
                      <a:pos x="14" y="207"/>
                    </a:cxn>
                    <a:cxn ang="0">
                      <a:pos x="17" y="219"/>
                    </a:cxn>
                    <a:cxn ang="0">
                      <a:pos x="30" y="234"/>
                    </a:cxn>
                    <a:cxn ang="0">
                      <a:pos x="30" y="244"/>
                    </a:cxn>
                    <a:cxn ang="0">
                      <a:pos x="37" y="258"/>
                    </a:cxn>
                    <a:cxn ang="0">
                      <a:pos x="46" y="277"/>
                    </a:cxn>
                    <a:cxn ang="0">
                      <a:pos x="50" y="342"/>
                    </a:cxn>
                    <a:cxn ang="0">
                      <a:pos x="73" y="380"/>
                    </a:cxn>
                    <a:cxn ang="0">
                      <a:pos x="86" y="405"/>
                    </a:cxn>
                    <a:cxn ang="0">
                      <a:pos x="95" y="421"/>
                    </a:cxn>
                    <a:cxn ang="0">
                      <a:pos x="108" y="431"/>
                    </a:cxn>
                    <a:cxn ang="0">
                      <a:pos x="133" y="458"/>
                    </a:cxn>
                    <a:cxn ang="0">
                      <a:pos x="155" y="474"/>
                    </a:cxn>
                    <a:cxn ang="0">
                      <a:pos x="214" y="495"/>
                    </a:cxn>
                    <a:cxn ang="0">
                      <a:pos x="226" y="511"/>
                    </a:cxn>
                    <a:cxn ang="0">
                      <a:pos x="240" y="507"/>
                    </a:cxn>
                    <a:cxn ang="0">
                      <a:pos x="250" y="513"/>
                    </a:cxn>
                    <a:cxn ang="0">
                      <a:pos x="316" y="517"/>
                    </a:cxn>
                    <a:cxn ang="0">
                      <a:pos x="346" y="499"/>
                    </a:cxn>
                    <a:cxn ang="0">
                      <a:pos x="358" y="484"/>
                    </a:cxn>
                    <a:cxn ang="0">
                      <a:pos x="367" y="473"/>
                    </a:cxn>
                    <a:cxn ang="0">
                      <a:pos x="380" y="467"/>
                    </a:cxn>
                    <a:cxn ang="0">
                      <a:pos x="406" y="422"/>
                    </a:cxn>
                    <a:cxn ang="0">
                      <a:pos x="441" y="338"/>
                    </a:cxn>
                    <a:cxn ang="0">
                      <a:pos x="455" y="312"/>
                    </a:cxn>
                    <a:cxn ang="0">
                      <a:pos x="457" y="292"/>
                    </a:cxn>
                    <a:cxn ang="0">
                      <a:pos x="460" y="276"/>
                    </a:cxn>
                    <a:cxn ang="0">
                      <a:pos x="470" y="255"/>
                    </a:cxn>
                    <a:cxn ang="0">
                      <a:pos x="477" y="234"/>
                    </a:cxn>
                    <a:cxn ang="0">
                      <a:pos x="483" y="216"/>
                    </a:cxn>
                    <a:cxn ang="0">
                      <a:pos x="485" y="206"/>
                    </a:cxn>
                    <a:cxn ang="0">
                      <a:pos x="474" y="180"/>
                    </a:cxn>
                    <a:cxn ang="0">
                      <a:pos x="455" y="156"/>
                    </a:cxn>
                    <a:cxn ang="0">
                      <a:pos x="458" y="132"/>
                    </a:cxn>
                    <a:cxn ang="0">
                      <a:pos x="465" y="117"/>
                    </a:cxn>
                    <a:cxn ang="0">
                      <a:pos x="466" y="116"/>
                    </a:cxn>
                    <a:cxn ang="0">
                      <a:pos x="446" y="101"/>
                    </a:cxn>
                    <a:cxn ang="0">
                      <a:pos x="447" y="71"/>
                    </a:cxn>
                    <a:cxn ang="0">
                      <a:pos x="431" y="53"/>
                    </a:cxn>
                    <a:cxn ang="0">
                      <a:pos x="407" y="37"/>
                    </a:cxn>
                    <a:cxn ang="0">
                      <a:pos x="391" y="37"/>
                    </a:cxn>
                    <a:cxn ang="0">
                      <a:pos x="379" y="33"/>
                    </a:cxn>
                    <a:cxn ang="0">
                      <a:pos x="352" y="21"/>
                    </a:cxn>
                    <a:cxn ang="0">
                      <a:pos x="322" y="24"/>
                    </a:cxn>
                    <a:cxn ang="0">
                      <a:pos x="287" y="15"/>
                    </a:cxn>
                    <a:cxn ang="0">
                      <a:pos x="259" y="15"/>
                    </a:cxn>
                    <a:cxn ang="0">
                      <a:pos x="236" y="12"/>
                    </a:cxn>
                    <a:cxn ang="0">
                      <a:pos x="231" y="24"/>
                    </a:cxn>
                  </a:cxnLst>
                  <a:rect l="0" t="0" r="r" b="b"/>
                  <a:pathLst>
                    <a:path w="491" h="520">
                      <a:moveTo>
                        <a:pt x="231" y="24"/>
                      </a:moveTo>
                      <a:cubicBezTo>
                        <a:pt x="221" y="10"/>
                        <a:pt x="197" y="0"/>
                        <a:pt x="195" y="24"/>
                      </a:cubicBezTo>
                      <a:cubicBezTo>
                        <a:pt x="181" y="18"/>
                        <a:pt x="161" y="24"/>
                        <a:pt x="162" y="41"/>
                      </a:cubicBezTo>
                      <a:cubicBezTo>
                        <a:pt x="153" y="39"/>
                        <a:pt x="144" y="38"/>
                        <a:pt x="140" y="49"/>
                      </a:cubicBezTo>
                      <a:cubicBezTo>
                        <a:pt x="131" y="43"/>
                        <a:pt x="108" y="39"/>
                        <a:pt x="107" y="55"/>
                      </a:cubicBezTo>
                      <a:cubicBezTo>
                        <a:pt x="92" y="51"/>
                        <a:pt x="78" y="59"/>
                        <a:pt x="79" y="75"/>
                      </a:cubicBezTo>
                      <a:cubicBezTo>
                        <a:pt x="63" y="77"/>
                        <a:pt x="44" y="87"/>
                        <a:pt x="46" y="106"/>
                      </a:cubicBezTo>
                      <a:cubicBezTo>
                        <a:pt x="34" y="106"/>
                        <a:pt x="21" y="127"/>
                        <a:pt x="24" y="136"/>
                      </a:cubicBezTo>
                      <a:cubicBezTo>
                        <a:pt x="17" y="137"/>
                        <a:pt x="18" y="150"/>
                        <a:pt x="17" y="156"/>
                      </a:cubicBezTo>
                      <a:cubicBezTo>
                        <a:pt x="16" y="162"/>
                        <a:pt x="12" y="161"/>
                        <a:pt x="10" y="166"/>
                      </a:cubicBezTo>
                      <a:cubicBezTo>
                        <a:pt x="8" y="169"/>
                        <a:pt x="4" y="172"/>
                        <a:pt x="3" y="176"/>
                      </a:cubicBezTo>
                      <a:cubicBezTo>
                        <a:pt x="0" y="187"/>
                        <a:pt x="2" y="203"/>
                        <a:pt x="14" y="207"/>
                      </a:cubicBezTo>
                      <a:cubicBezTo>
                        <a:pt x="10" y="209"/>
                        <a:pt x="18" y="215"/>
                        <a:pt x="17" y="219"/>
                      </a:cubicBezTo>
                      <a:cubicBezTo>
                        <a:pt x="21" y="232"/>
                        <a:pt x="30" y="234"/>
                        <a:pt x="30" y="234"/>
                      </a:cubicBezTo>
                      <a:cubicBezTo>
                        <a:pt x="25" y="239"/>
                        <a:pt x="31" y="237"/>
                        <a:pt x="30" y="244"/>
                      </a:cubicBezTo>
                      <a:cubicBezTo>
                        <a:pt x="29" y="256"/>
                        <a:pt x="30" y="251"/>
                        <a:pt x="37" y="258"/>
                      </a:cubicBezTo>
                      <a:cubicBezTo>
                        <a:pt x="43" y="265"/>
                        <a:pt x="45" y="268"/>
                        <a:pt x="46" y="277"/>
                      </a:cubicBezTo>
                      <a:cubicBezTo>
                        <a:pt x="46" y="285"/>
                        <a:pt x="49" y="332"/>
                        <a:pt x="50" y="342"/>
                      </a:cubicBezTo>
                      <a:cubicBezTo>
                        <a:pt x="52" y="354"/>
                        <a:pt x="65" y="367"/>
                        <a:pt x="73" y="380"/>
                      </a:cubicBezTo>
                      <a:cubicBezTo>
                        <a:pt x="79" y="389"/>
                        <a:pt x="80" y="397"/>
                        <a:pt x="86" y="405"/>
                      </a:cubicBezTo>
                      <a:cubicBezTo>
                        <a:pt x="90" y="412"/>
                        <a:pt x="83" y="417"/>
                        <a:pt x="95" y="421"/>
                      </a:cubicBezTo>
                      <a:cubicBezTo>
                        <a:pt x="97" y="434"/>
                        <a:pt x="104" y="420"/>
                        <a:pt x="108" y="431"/>
                      </a:cubicBezTo>
                      <a:cubicBezTo>
                        <a:pt x="112" y="444"/>
                        <a:pt x="122" y="453"/>
                        <a:pt x="133" y="458"/>
                      </a:cubicBezTo>
                      <a:cubicBezTo>
                        <a:pt x="149" y="465"/>
                        <a:pt x="144" y="460"/>
                        <a:pt x="155" y="474"/>
                      </a:cubicBezTo>
                      <a:cubicBezTo>
                        <a:pt x="164" y="485"/>
                        <a:pt x="193" y="502"/>
                        <a:pt x="214" y="495"/>
                      </a:cubicBezTo>
                      <a:cubicBezTo>
                        <a:pt x="217" y="500"/>
                        <a:pt x="219" y="509"/>
                        <a:pt x="226" y="511"/>
                      </a:cubicBezTo>
                      <a:cubicBezTo>
                        <a:pt x="230" y="512"/>
                        <a:pt x="235" y="506"/>
                        <a:pt x="240" y="507"/>
                      </a:cubicBezTo>
                      <a:cubicBezTo>
                        <a:pt x="243" y="508"/>
                        <a:pt x="247" y="511"/>
                        <a:pt x="250" y="513"/>
                      </a:cubicBezTo>
                      <a:cubicBezTo>
                        <a:pt x="266" y="519"/>
                        <a:pt x="304" y="520"/>
                        <a:pt x="316" y="517"/>
                      </a:cubicBezTo>
                      <a:cubicBezTo>
                        <a:pt x="331" y="515"/>
                        <a:pt x="336" y="505"/>
                        <a:pt x="346" y="499"/>
                      </a:cubicBezTo>
                      <a:cubicBezTo>
                        <a:pt x="351" y="495"/>
                        <a:pt x="353" y="488"/>
                        <a:pt x="358" y="484"/>
                      </a:cubicBezTo>
                      <a:cubicBezTo>
                        <a:pt x="363" y="479"/>
                        <a:pt x="362" y="477"/>
                        <a:pt x="367" y="473"/>
                      </a:cubicBezTo>
                      <a:cubicBezTo>
                        <a:pt x="370" y="469"/>
                        <a:pt x="377" y="471"/>
                        <a:pt x="380" y="467"/>
                      </a:cubicBezTo>
                      <a:cubicBezTo>
                        <a:pt x="385" y="462"/>
                        <a:pt x="407" y="432"/>
                        <a:pt x="406" y="422"/>
                      </a:cubicBezTo>
                      <a:cubicBezTo>
                        <a:pt x="417" y="418"/>
                        <a:pt x="456" y="348"/>
                        <a:pt x="441" y="338"/>
                      </a:cubicBezTo>
                      <a:cubicBezTo>
                        <a:pt x="448" y="331"/>
                        <a:pt x="451" y="320"/>
                        <a:pt x="455" y="312"/>
                      </a:cubicBezTo>
                      <a:cubicBezTo>
                        <a:pt x="457" y="306"/>
                        <a:pt x="457" y="298"/>
                        <a:pt x="457" y="292"/>
                      </a:cubicBezTo>
                      <a:cubicBezTo>
                        <a:pt x="457" y="289"/>
                        <a:pt x="460" y="278"/>
                        <a:pt x="460" y="276"/>
                      </a:cubicBezTo>
                      <a:cubicBezTo>
                        <a:pt x="461" y="266"/>
                        <a:pt x="464" y="262"/>
                        <a:pt x="470" y="255"/>
                      </a:cubicBezTo>
                      <a:cubicBezTo>
                        <a:pt x="480" y="245"/>
                        <a:pt x="478" y="246"/>
                        <a:pt x="477" y="234"/>
                      </a:cubicBezTo>
                      <a:cubicBezTo>
                        <a:pt x="477" y="226"/>
                        <a:pt x="474" y="223"/>
                        <a:pt x="483" y="216"/>
                      </a:cubicBezTo>
                      <a:cubicBezTo>
                        <a:pt x="490" y="212"/>
                        <a:pt x="478" y="211"/>
                        <a:pt x="485" y="206"/>
                      </a:cubicBezTo>
                      <a:cubicBezTo>
                        <a:pt x="491" y="201"/>
                        <a:pt x="487" y="184"/>
                        <a:pt x="474" y="180"/>
                      </a:cubicBezTo>
                      <a:cubicBezTo>
                        <a:pt x="473" y="171"/>
                        <a:pt x="456" y="164"/>
                        <a:pt x="455" y="156"/>
                      </a:cubicBezTo>
                      <a:cubicBezTo>
                        <a:pt x="452" y="146"/>
                        <a:pt x="465" y="137"/>
                        <a:pt x="458" y="132"/>
                      </a:cubicBezTo>
                      <a:cubicBezTo>
                        <a:pt x="457" y="131"/>
                        <a:pt x="470" y="118"/>
                        <a:pt x="465" y="117"/>
                      </a:cubicBezTo>
                      <a:cubicBezTo>
                        <a:pt x="460" y="115"/>
                        <a:pt x="469" y="114"/>
                        <a:pt x="466" y="116"/>
                      </a:cubicBezTo>
                      <a:cubicBezTo>
                        <a:pt x="465" y="105"/>
                        <a:pt x="454" y="110"/>
                        <a:pt x="446" y="101"/>
                      </a:cubicBezTo>
                      <a:cubicBezTo>
                        <a:pt x="440" y="95"/>
                        <a:pt x="442" y="81"/>
                        <a:pt x="447" y="71"/>
                      </a:cubicBezTo>
                      <a:cubicBezTo>
                        <a:pt x="443" y="70"/>
                        <a:pt x="436" y="56"/>
                        <a:pt x="431" y="53"/>
                      </a:cubicBezTo>
                      <a:cubicBezTo>
                        <a:pt x="423" y="48"/>
                        <a:pt x="415" y="39"/>
                        <a:pt x="407" y="37"/>
                      </a:cubicBezTo>
                      <a:cubicBezTo>
                        <a:pt x="403" y="36"/>
                        <a:pt x="396" y="37"/>
                        <a:pt x="391" y="37"/>
                      </a:cubicBezTo>
                      <a:cubicBezTo>
                        <a:pt x="383" y="36"/>
                        <a:pt x="386" y="37"/>
                        <a:pt x="379" y="33"/>
                      </a:cubicBezTo>
                      <a:cubicBezTo>
                        <a:pt x="369" y="28"/>
                        <a:pt x="365" y="22"/>
                        <a:pt x="352" y="21"/>
                      </a:cubicBezTo>
                      <a:cubicBezTo>
                        <a:pt x="342" y="21"/>
                        <a:pt x="331" y="26"/>
                        <a:pt x="322" y="24"/>
                      </a:cubicBezTo>
                      <a:cubicBezTo>
                        <a:pt x="310" y="21"/>
                        <a:pt x="301" y="12"/>
                        <a:pt x="287" y="15"/>
                      </a:cubicBezTo>
                      <a:cubicBezTo>
                        <a:pt x="274" y="17"/>
                        <a:pt x="273" y="19"/>
                        <a:pt x="259" y="15"/>
                      </a:cubicBezTo>
                      <a:cubicBezTo>
                        <a:pt x="253" y="12"/>
                        <a:pt x="243" y="8"/>
                        <a:pt x="236" y="12"/>
                      </a:cubicBezTo>
                      <a:cubicBezTo>
                        <a:pt x="232" y="13"/>
                        <a:pt x="231" y="21"/>
                        <a:pt x="231" y="24"/>
                      </a:cubicBezTo>
                      <a:close/>
                    </a:path>
                  </a:pathLst>
                </a:custGeom>
                <a:solidFill>
                  <a:srgbClr val="F3A6A7"/>
                </a:solidFill>
                <a:ln w="9525">
                  <a:noFill/>
                  <a:round/>
                  <a:headEnd/>
                  <a:tailEnd/>
                </a:ln>
              </p:spPr>
              <p:txBody>
                <a:bodyPr/>
                <a:lstStyle/>
                <a:p>
                  <a:endParaRPr lang="en-US" b="1">
                    <a:latin typeface="Cambria" pitchFamily="18" charset="0"/>
                  </a:endParaRPr>
                </a:p>
              </p:txBody>
            </p:sp>
            <p:sp>
              <p:nvSpPr>
                <p:cNvPr id="204" name="Freeform 66"/>
                <p:cNvSpPr>
                  <a:spLocks/>
                </p:cNvSpPr>
                <p:nvPr/>
              </p:nvSpPr>
              <p:spPr bwMode="auto">
                <a:xfrm>
                  <a:off x="5115379" y="1646413"/>
                  <a:ext cx="685911" cy="595468"/>
                </a:xfrm>
                <a:custGeom>
                  <a:avLst/>
                  <a:gdLst/>
                  <a:ahLst/>
                  <a:cxnLst>
                    <a:cxn ang="0">
                      <a:pos x="231" y="23"/>
                    </a:cxn>
                    <a:cxn ang="0">
                      <a:pos x="195" y="23"/>
                    </a:cxn>
                    <a:cxn ang="0">
                      <a:pos x="162" y="40"/>
                    </a:cxn>
                    <a:cxn ang="0">
                      <a:pos x="140" y="47"/>
                    </a:cxn>
                    <a:cxn ang="0">
                      <a:pos x="107" y="53"/>
                    </a:cxn>
                    <a:cxn ang="0">
                      <a:pos x="80" y="72"/>
                    </a:cxn>
                    <a:cxn ang="0">
                      <a:pos x="46" y="102"/>
                    </a:cxn>
                    <a:cxn ang="0">
                      <a:pos x="25" y="132"/>
                    </a:cxn>
                    <a:cxn ang="0">
                      <a:pos x="13" y="148"/>
                    </a:cxn>
                    <a:cxn ang="0">
                      <a:pos x="10" y="160"/>
                    </a:cxn>
                    <a:cxn ang="0">
                      <a:pos x="3" y="170"/>
                    </a:cxn>
                    <a:cxn ang="0">
                      <a:pos x="28" y="201"/>
                    </a:cxn>
                    <a:cxn ang="0">
                      <a:pos x="22" y="210"/>
                    </a:cxn>
                    <a:cxn ang="0">
                      <a:pos x="32" y="224"/>
                    </a:cxn>
                    <a:cxn ang="0">
                      <a:pos x="44" y="236"/>
                    </a:cxn>
                    <a:cxn ang="0">
                      <a:pos x="48" y="247"/>
                    </a:cxn>
                    <a:cxn ang="0">
                      <a:pos x="57" y="264"/>
                    </a:cxn>
                    <a:cxn ang="0">
                      <a:pos x="63" y="323"/>
                    </a:cxn>
                    <a:cxn ang="0">
                      <a:pos x="81" y="353"/>
                    </a:cxn>
                    <a:cxn ang="0">
                      <a:pos x="102" y="374"/>
                    </a:cxn>
                    <a:cxn ang="0">
                      <a:pos x="106" y="394"/>
                    </a:cxn>
                    <a:cxn ang="0">
                      <a:pos x="108" y="416"/>
                    </a:cxn>
                    <a:cxn ang="0">
                      <a:pos x="133" y="436"/>
                    </a:cxn>
                    <a:cxn ang="0">
                      <a:pos x="156" y="458"/>
                    </a:cxn>
                    <a:cxn ang="0">
                      <a:pos x="214" y="478"/>
                    </a:cxn>
                    <a:cxn ang="0">
                      <a:pos x="226" y="493"/>
                    </a:cxn>
                    <a:cxn ang="0">
                      <a:pos x="241" y="490"/>
                    </a:cxn>
                    <a:cxn ang="0">
                      <a:pos x="250" y="495"/>
                    </a:cxn>
                    <a:cxn ang="0">
                      <a:pos x="317" y="500"/>
                    </a:cxn>
                    <a:cxn ang="0">
                      <a:pos x="344" y="473"/>
                    </a:cxn>
                    <a:cxn ang="0">
                      <a:pos x="358" y="467"/>
                    </a:cxn>
                    <a:cxn ang="0">
                      <a:pos x="367" y="451"/>
                    </a:cxn>
                    <a:cxn ang="0">
                      <a:pos x="380" y="444"/>
                    </a:cxn>
                    <a:cxn ang="0">
                      <a:pos x="395" y="399"/>
                    </a:cxn>
                    <a:cxn ang="0">
                      <a:pos x="426" y="316"/>
                    </a:cxn>
                    <a:cxn ang="0">
                      <a:pos x="442" y="292"/>
                    </a:cxn>
                    <a:cxn ang="0">
                      <a:pos x="445" y="277"/>
                    </a:cxn>
                    <a:cxn ang="0">
                      <a:pos x="442" y="265"/>
                    </a:cxn>
                    <a:cxn ang="0">
                      <a:pos x="459" y="243"/>
                    </a:cxn>
                    <a:cxn ang="0">
                      <a:pos x="467" y="222"/>
                    </a:cxn>
                    <a:cxn ang="0">
                      <a:pos x="477" y="203"/>
                    </a:cxn>
                    <a:cxn ang="0">
                      <a:pos x="485" y="199"/>
                    </a:cxn>
                    <a:cxn ang="0">
                      <a:pos x="474" y="164"/>
                    </a:cxn>
                    <a:cxn ang="0">
                      <a:pos x="455" y="151"/>
                    </a:cxn>
                    <a:cxn ang="0">
                      <a:pos x="458" y="127"/>
                    </a:cxn>
                    <a:cxn ang="0">
                      <a:pos x="465" y="113"/>
                    </a:cxn>
                    <a:cxn ang="0">
                      <a:pos x="466" y="112"/>
                    </a:cxn>
                    <a:cxn ang="0">
                      <a:pos x="446" y="97"/>
                    </a:cxn>
                    <a:cxn ang="0">
                      <a:pos x="447" y="68"/>
                    </a:cxn>
                    <a:cxn ang="0">
                      <a:pos x="431" y="51"/>
                    </a:cxn>
                    <a:cxn ang="0">
                      <a:pos x="407" y="36"/>
                    </a:cxn>
                    <a:cxn ang="0">
                      <a:pos x="392" y="36"/>
                    </a:cxn>
                    <a:cxn ang="0">
                      <a:pos x="379" y="32"/>
                    </a:cxn>
                    <a:cxn ang="0">
                      <a:pos x="353" y="21"/>
                    </a:cxn>
                    <a:cxn ang="0">
                      <a:pos x="322" y="23"/>
                    </a:cxn>
                    <a:cxn ang="0">
                      <a:pos x="288" y="14"/>
                    </a:cxn>
                    <a:cxn ang="0">
                      <a:pos x="260" y="14"/>
                    </a:cxn>
                    <a:cxn ang="0">
                      <a:pos x="236" y="11"/>
                    </a:cxn>
                    <a:cxn ang="0">
                      <a:pos x="231" y="23"/>
                    </a:cxn>
                  </a:cxnLst>
                  <a:rect l="0" t="0" r="r" b="b"/>
                  <a:pathLst>
                    <a:path w="492" h="502">
                      <a:moveTo>
                        <a:pt x="231" y="23"/>
                      </a:moveTo>
                      <a:cubicBezTo>
                        <a:pt x="221" y="10"/>
                        <a:pt x="198" y="0"/>
                        <a:pt x="195" y="23"/>
                      </a:cubicBezTo>
                      <a:cubicBezTo>
                        <a:pt x="181" y="17"/>
                        <a:pt x="162" y="23"/>
                        <a:pt x="162" y="40"/>
                      </a:cubicBezTo>
                      <a:cubicBezTo>
                        <a:pt x="153" y="38"/>
                        <a:pt x="145" y="37"/>
                        <a:pt x="140" y="47"/>
                      </a:cubicBezTo>
                      <a:cubicBezTo>
                        <a:pt x="131" y="42"/>
                        <a:pt x="108" y="38"/>
                        <a:pt x="107" y="53"/>
                      </a:cubicBezTo>
                      <a:cubicBezTo>
                        <a:pt x="92" y="49"/>
                        <a:pt x="78" y="57"/>
                        <a:pt x="80" y="72"/>
                      </a:cubicBezTo>
                      <a:cubicBezTo>
                        <a:pt x="63" y="75"/>
                        <a:pt x="44" y="84"/>
                        <a:pt x="46" y="102"/>
                      </a:cubicBezTo>
                      <a:cubicBezTo>
                        <a:pt x="35" y="102"/>
                        <a:pt x="22" y="123"/>
                        <a:pt x="25" y="132"/>
                      </a:cubicBezTo>
                      <a:cubicBezTo>
                        <a:pt x="17" y="132"/>
                        <a:pt x="14" y="142"/>
                        <a:pt x="13" y="148"/>
                      </a:cubicBezTo>
                      <a:cubicBezTo>
                        <a:pt x="12" y="153"/>
                        <a:pt x="12" y="155"/>
                        <a:pt x="10" y="160"/>
                      </a:cubicBezTo>
                      <a:cubicBezTo>
                        <a:pt x="9" y="163"/>
                        <a:pt x="4" y="166"/>
                        <a:pt x="3" y="170"/>
                      </a:cubicBezTo>
                      <a:cubicBezTo>
                        <a:pt x="0" y="181"/>
                        <a:pt x="16" y="198"/>
                        <a:pt x="28" y="201"/>
                      </a:cubicBezTo>
                      <a:cubicBezTo>
                        <a:pt x="24" y="203"/>
                        <a:pt x="22" y="206"/>
                        <a:pt x="22" y="210"/>
                      </a:cubicBezTo>
                      <a:cubicBezTo>
                        <a:pt x="25" y="223"/>
                        <a:pt x="32" y="224"/>
                        <a:pt x="32" y="224"/>
                      </a:cubicBezTo>
                      <a:cubicBezTo>
                        <a:pt x="26" y="230"/>
                        <a:pt x="45" y="229"/>
                        <a:pt x="44" y="236"/>
                      </a:cubicBezTo>
                      <a:cubicBezTo>
                        <a:pt x="43" y="248"/>
                        <a:pt x="41" y="239"/>
                        <a:pt x="48" y="247"/>
                      </a:cubicBezTo>
                      <a:cubicBezTo>
                        <a:pt x="53" y="253"/>
                        <a:pt x="56" y="256"/>
                        <a:pt x="57" y="264"/>
                      </a:cubicBezTo>
                      <a:cubicBezTo>
                        <a:pt x="57" y="273"/>
                        <a:pt x="62" y="314"/>
                        <a:pt x="63" y="323"/>
                      </a:cubicBezTo>
                      <a:cubicBezTo>
                        <a:pt x="65" y="335"/>
                        <a:pt x="73" y="340"/>
                        <a:pt x="81" y="353"/>
                      </a:cubicBezTo>
                      <a:cubicBezTo>
                        <a:pt x="87" y="362"/>
                        <a:pt x="97" y="367"/>
                        <a:pt x="102" y="374"/>
                      </a:cubicBezTo>
                      <a:cubicBezTo>
                        <a:pt x="106" y="381"/>
                        <a:pt x="94" y="390"/>
                        <a:pt x="106" y="394"/>
                      </a:cubicBezTo>
                      <a:cubicBezTo>
                        <a:pt x="108" y="406"/>
                        <a:pt x="104" y="406"/>
                        <a:pt x="108" y="416"/>
                      </a:cubicBezTo>
                      <a:cubicBezTo>
                        <a:pt x="113" y="429"/>
                        <a:pt x="122" y="431"/>
                        <a:pt x="133" y="436"/>
                      </a:cubicBezTo>
                      <a:cubicBezTo>
                        <a:pt x="149" y="442"/>
                        <a:pt x="144" y="444"/>
                        <a:pt x="156" y="458"/>
                      </a:cubicBezTo>
                      <a:cubicBezTo>
                        <a:pt x="164" y="468"/>
                        <a:pt x="193" y="485"/>
                        <a:pt x="214" y="478"/>
                      </a:cubicBezTo>
                      <a:cubicBezTo>
                        <a:pt x="217" y="483"/>
                        <a:pt x="220" y="492"/>
                        <a:pt x="226" y="493"/>
                      </a:cubicBezTo>
                      <a:cubicBezTo>
                        <a:pt x="231" y="495"/>
                        <a:pt x="236" y="489"/>
                        <a:pt x="241" y="490"/>
                      </a:cubicBezTo>
                      <a:cubicBezTo>
                        <a:pt x="244" y="490"/>
                        <a:pt x="247" y="494"/>
                        <a:pt x="250" y="495"/>
                      </a:cubicBezTo>
                      <a:cubicBezTo>
                        <a:pt x="266" y="502"/>
                        <a:pt x="304" y="502"/>
                        <a:pt x="317" y="500"/>
                      </a:cubicBezTo>
                      <a:cubicBezTo>
                        <a:pt x="331" y="497"/>
                        <a:pt x="334" y="479"/>
                        <a:pt x="344" y="473"/>
                      </a:cubicBezTo>
                      <a:cubicBezTo>
                        <a:pt x="349" y="470"/>
                        <a:pt x="353" y="471"/>
                        <a:pt x="358" y="467"/>
                      </a:cubicBezTo>
                      <a:cubicBezTo>
                        <a:pt x="363" y="463"/>
                        <a:pt x="362" y="455"/>
                        <a:pt x="367" y="451"/>
                      </a:cubicBezTo>
                      <a:cubicBezTo>
                        <a:pt x="370" y="448"/>
                        <a:pt x="377" y="448"/>
                        <a:pt x="380" y="444"/>
                      </a:cubicBezTo>
                      <a:cubicBezTo>
                        <a:pt x="385" y="439"/>
                        <a:pt x="396" y="409"/>
                        <a:pt x="395" y="399"/>
                      </a:cubicBezTo>
                      <a:cubicBezTo>
                        <a:pt x="406" y="396"/>
                        <a:pt x="440" y="326"/>
                        <a:pt x="426" y="316"/>
                      </a:cubicBezTo>
                      <a:cubicBezTo>
                        <a:pt x="433" y="310"/>
                        <a:pt x="439" y="300"/>
                        <a:pt x="442" y="292"/>
                      </a:cubicBezTo>
                      <a:cubicBezTo>
                        <a:pt x="444" y="286"/>
                        <a:pt x="445" y="283"/>
                        <a:pt x="445" y="277"/>
                      </a:cubicBezTo>
                      <a:cubicBezTo>
                        <a:pt x="445" y="274"/>
                        <a:pt x="442" y="268"/>
                        <a:pt x="442" y="265"/>
                      </a:cubicBezTo>
                      <a:cubicBezTo>
                        <a:pt x="443" y="256"/>
                        <a:pt x="452" y="250"/>
                        <a:pt x="459" y="243"/>
                      </a:cubicBezTo>
                      <a:cubicBezTo>
                        <a:pt x="468" y="233"/>
                        <a:pt x="468" y="234"/>
                        <a:pt x="467" y="222"/>
                      </a:cubicBezTo>
                      <a:cubicBezTo>
                        <a:pt x="467" y="215"/>
                        <a:pt x="468" y="209"/>
                        <a:pt x="477" y="203"/>
                      </a:cubicBezTo>
                      <a:cubicBezTo>
                        <a:pt x="483" y="198"/>
                        <a:pt x="479" y="204"/>
                        <a:pt x="485" y="199"/>
                      </a:cubicBezTo>
                      <a:cubicBezTo>
                        <a:pt x="492" y="194"/>
                        <a:pt x="483" y="175"/>
                        <a:pt x="474" y="164"/>
                      </a:cubicBezTo>
                      <a:cubicBezTo>
                        <a:pt x="473" y="150"/>
                        <a:pt x="456" y="156"/>
                        <a:pt x="455" y="151"/>
                      </a:cubicBezTo>
                      <a:cubicBezTo>
                        <a:pt x="452" y="141"/>
                        <a:pt x="465" y="133"/>
                        <a:pt x="458" y="127"/>
                      </a:cubicBezTo>
                      <a:cubicBezTo>
                        <a:pt x="458" y="126"/>
                        <a:pt x="470" y="114"/>
                        <a:pt x="465" y="113"/>
                      </a:cubicBezTo>
                      <a:cubicBezTo>
                        <a:pt x="460" y="111"/>
                        <a:pt x="469" y="110"/>
                        <a:pt x="466" y="112"/>
                      </a:cubicBezTo>
                      <a:cubicBezTo>
                        <a:pt x="465" y="101"/>
                        <a:pt x="454" y="106"/>
                        <a:pt x="446" y="97"/>
                      </a:cubicBezTo>
                      <a:cubicBezTo>
                        <a:pt x="440" y="92"/>
                        <a:pt x="442" y="78"/>
                        <a:pt x="447" y="68"/>
                      </a:cubicBezTo>
                      <a:cubicBezTo>
                        <a:pt x="443" y="68"/>
                        <a:pt x="437" y="54"/>
                        <a:pt x="431" y="51"/>
                      </a:cubicBezTo>
                      <a:cubicBezTo>
                        <a:pt x="424" y="46"/>
                        <a:pt x="415" y="38"/>
                        <a:pt x="407" y="36"/>
                      </a:cubicBezTo>
                      <a:cubicBezTo>
                        <a:pt x="403" y="34"/>
                        <a:pt x="397" y="36"/>
                        <a:pt x="392" y="36"/>
                      </a:cubicBezTo>
                      <a:cubicBezTo>
                        <a:pt x="384" y="35"/>
                        <a:pt x="386" y="36"/>
                        <a:pt x="379" y="32"/>
                      </a:cubicBezTo>
                      <a:cubicBezTo>
                        <a:pt x="369" y="27"/>
                        <a:pt x="365" y="21"/>
                        <a:pt x="353" y="21"/>
                      </a:cubicBezTo>
                      <a:cubicBezTo>
                        <a:pt x="342" y="20"/>
                        <a:pt x="331" y="25"/>
                        <a:pt x="322" y="23"/>
                      </a:cubicBezTo>
                      <a:cubicBezTo>
                        <a:pt x="310" y="20"/>
                        <a:pt x="301" y="12"/>
                        <a:pt x="288" y="14"/>
                      </a:cubicBezTo>
                      <a:cubicBezTo>
                        <a:pt x="275" y="16"/>
                        <a:pt x="273" y="19"/>
                        <a:pt x="260" y="14"/>
                      </a:cubicBezTo>
                      <a:cubicBezTo>
                        <a:pt x="253" y="12"/>
                        <a:pt x="243" y="7"/>
                        <a:pt x="236" y="11"/>
                      </a:cubicBezTo>
                      <a:cubicBezTo>
                        <a:pt x="233" y="13"/>
                        <a:pt x="232" y="20"/>
                        <a:pt x="231" y="23"/>
                      </a:cubicBezTo>
                      <a:close/>
                    </a:path>
                  </a:pathLst>
                </a:custGeom>
                <a:solidFill>
                  <a:srgbClr val="EF898B"/>
                </a:solidFill>
                <a:ln w="9525">
                  <a:noFill/>
                  <a:round/>
                  <a:headEnd/>
                  <a:tailEnd/>
                </a:ln>
              </p:spPr>
              <p:txBody>
                <a:bodyPr/>
                <a:lstStyle/>
                <a:p>
                  <a:endParaRPr lang="en-US" b="1">
                    <a:latin typeface="Cambria" pitchFamily="18" charset="0"/>
                  </a:endParaRPr>
                </a:p>
              </p:txBody>
            </p:sp>
            <p:sp>
              <p:nvSpPr>
                <p:cNvPr id="205" name="Freeform 67"/>
                <p:cNvSpPr>
                  <a:spLocks/>
                </p:cNvSpPr>
                <p:nvPr/>
              </p:nvSpPr>
              <p:spPr bwMode="auto">
                <a:xfrm>
                  <a:off x="3421755" y="1812530"/>
                  <a:ext cx="62181" cy="255055"/>
                </a:xfrm>
                <a:custGeom>
                  <a:avLst/>
                  <a:gdLst/>
                  <a:ahLst/>
                  <a:cxnLst>
                    <a:cxn ang="0">
                      <a:pos x="11" y="0"/>
                    </a:cxn>
                    <a:cxn ang="0">
                      <a:pos x="44" y="9"/>
                    </a:cxn>
                    <a:cxn ang="0">
                      <a:pos x="36" y="47"/>
                    </a:cxn>
                    <a:cxn ang="0">
                      <a:pos x="25" y="105"/>
                    </a:cxn>
                    <a:cxn ang="0">
                      <a:pos x="15" y="164"/>
                    </a:cxn>
                    <a:cxn ang="0">
                      <a:pos x="10" y="215"/>
                    </a:cxn>
                    <a:cxn ang="0">
                      <a:pos x="5" y="159"/>
                    </a:cxn>
                    <a:cxn ang="0">
                      <a:pos x="13" y="87"/>
                    </a:cxn>
                    <a:cxn ang="0">
                      <a:pos x="13" y="1"/>
                    </a:cxn>
                  </a:cxnLst>
                  <a:rect l="0" t="0" r="r" b="b"/>
                  <a:pathLst>
                    <a:path w="45" h="215">
                      <a:moveTo>
                        <a:pt x="11" y="0"/>
                      </a:moveTo>
                      <a:cubicBezTo>
                        <a:pt x="22" y="14"/>
                        <a:pt x="31" y="12"/>
                        <a:pt x="44" y="9"/>
                      </a:cubicBezTo>
                      <a:cubicBezTo>
                        <a:pt x="45" y="20"/>
                        <a:pt x="38" y="36"/>
                        <a:pt x="36" y="47"/>
                      </a:cubicBezTo>
                      <a:cubicBezTo>
                        <a:pt x="32" y="66"/>
                        <a:pt x="28" y="86"/>
                        <a:pt x="25" y="105"/>
                      </a:cubicBezTo>
                      <a:cubicBezTo>
                        <a:pt x="21" y="125"/>
                        <a:pt x="17" y="144"/>
                        <a:pt x="15" y="164"/>
                      </a:cubicBezTo>
                      <a:cubicBezTo>
                        <a:pt x="14" y="181"/>
                        <a:pt x="14" y="198"/>
                        <a:pt x="10" y="215"/>
                      </a:cubicBezTo>
                      <a:cubicBezTo>
                        <a:pt x="0" y="207"/>
                        <a:pt x="6" y="171"/>
                        <a:pt x="5" y="159"/>
                      </a:cubicBezTo>
                      <a:cubicBezTo>
                        <a:pt x="5" y="135"/>
                        <a:pt x="9" y="111"/>
                        <a:pt x="13" y="87"/>
                      </a:cubicBezTo>
                      <a:cubicBezTo>
                        <a:pt x="16" y="63"/>
                        <a:pt x="26" y="24"/>
                        <a:pt x="13" y="1"/>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06" name="Freeform 68"/>
                <p:cNvSpPr>
                  <a:spLocks/>
                </p:cNvSpPr>
                <p:nvPr/>
              </p:nvSpPr>
              <p:spPr bwMode="auto">
                <a:xfrm>
                  <a:off x="3792275" y="1845754"/>
                  <a:ext cx="67309" cy="273455"/>
                </a:xfrm>
                <a:custGeom>
                  <a:avLst/>
                  <a:gdLst/>
                  <a:ahLst/>
                  <a:cxnLst>
                    <a:cxn ang="0">
                      <a:pos x="19" y="0"/>
                    </a:cxn>
                    <a:cxn ang="0">
                      <a:pos x="43" y="7"/>
                    </a:cxn>
                    <a:cxn ang="0">
                      <a:pos x="37" y="47"/>
                    </a:cxn>
                    <a:cxn ang="0">
                      <a:pos x="20" y="108"/>
                    </a:cxn>
                    <a:cxn ang="0">
                      <a:pos x="11" y="179"/>
                    </a:cxn>
                    <a:cxn ang="0">
                      <a:pos x="5" y="231"/>
                    </a:cxn>
                    <a:cxn ang="0">
                      <a:pos x="5" y="156"/>
                    </a:cxn>
                    <a:cxn ang="0">
                      <a:pos x="14" y="89"/>
                    </a:cxn>
                    <a:cxn ang="0">
                      <a:pos x="20" y="3"/>
                    </a:cxn>
                  </a:cxnLst>
                  <a:rect l="0" t="0" r="r" b="b"/>
                  <a:pathLst>
                    <a:path w="48" h="231">
                      <a:moveTo>
                        <a:pt x="19" y="0"/>
                      </a:moveTo>
                      <a:cubicBezTo>
                        <a:pt x="23" y="8"/>
                        <a:pt x="38" y="24"/>
                        <a:pt x="43" y="7"/>
                      </a:cubicBezTo>
                      <a:cubicBezTo>
                        <a:pt x="48" y="14"/>
                        <a:pt x="39" y="39"/>
                        <a:pt x="37" y="47"/>
                      </a:cubicBezTo>
                      <a:cubicBezTo>
                        <a:pt x="32" y="68"/>
                        <a:pt x="25" y="87"/>
                        <a:pt x="20" y="108"/>
                      </a:cubicBezTo>
                      <a:cubicBezTo>
                        <a:pt x="15" y="132"/>
                        <a:pt x="13" y="155"/>
                        <a:pt x="11" y="179"/>
                      </a:cubicBezTo>
                      <a:cubicBezTo>
                        <a:pt x="10" y="194"/>
                        <a:pt x="13" y="219"/>
                        <a:pt x="5" y="231"/>
                      </a:cubicBezTo>
                      <a:cubicBezTo>
                        <a:pt x="0" y="209"/>
                        <a:pt x="4" y="179"/>
                        <a:pt x="5" y="156"/>
                      </a:cubicBezTo>
                      <a:cubicBezTo>
                        <a:pt x="6" y="133"/>
                        <a:pt x="11" y="111"/>
                        <a:pt x="14" y="89"/>
                      </a:cubicBezTo>
                      <a:cubicBezTo>
                        <a:pt x="19" y="61"/>
                        <a:pt x="20" y="31"/>
                        <a:pt x="20" y="3"/>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07" name="Freeform 69"/>
                <p:cNvSpPr>
                  <a:spLocks/>
                </p:cNvSpPr>
                <p:nvPr/>
              </p:nvSpPr>
              <p:spPr bwMode="auto">
                <a:xfrm>
                  <a:off x="3750608" y="2215302"/>
                  <a:ext cx="39103" cy="84848"/>
                </a:xfrm>
                <a:custGeom>
                  <a:avLst/>
                  <a:gdLst/>
                  <a:ahLst/>
                  <a:cxnLst>
                    <a:cxn ang="0">
                      <a:pos x="0" y="66"/>
                    </a:cxn>
                    <a:cxn ang="0">
                      <a:pos x="16" y="59"/>
                    </a:cxn>
                    <a:cxn ang="0">
                      <a:pos x="26" y="71"/>
                    </a:cxn>
                    <a:cxn ang="0">
                      <a:pos x="20" y="38"/>
                    </a:cxn>
                    <a:cxn ang="0">
                      <a:pos x="20" y="0"/>
                    </a:cxn>
                    <a:cxn ang="0">
                      <a:pos x="9" y="39"/>
                    </a:cxn>
                    <a:cxn ang="0">
                      <a:pos x="2" y="62"/>
                    </a:cxn>
                  </a:cxnLst>
                  <a:rect l="0" t="0" r="r" b="b"/>
                  <a:pathLst>
                    <a:path w="28" h="71">
                      <a:moveTo>
                        <a:pt x="0" y="66"/>
                      </a:moveTo>
                      <a:cubicBezTo>
                        <a:pt x="5" y="64"/>
                        <a:pt x="8" y="56"/>
                        <a:pt x="16" y="59"/>
                      </a:cubicBezTo>
                      <a:cubicBezTo>
                        <a:pt x="22" y="61"/>
                        <a:pt x="21" y="70"/>
                        <a:pt x="26" y="71"/>
                      </a:cubicBezTo>
                      <a:cubicBezTo>
                        <a:pt x="28" y="61"/>
                        <a:pt x="20" y="48"/>
                        <a:pt x="20" y="38"/>
                      </a:cubicBezTo>
                      <a:cubicBezTo>
                        <a:pt x="19" y="25"/>
                        <a:pt x="21" y="13"/>
                        <a:pt x="20" y="0"/>
                      </a:cubicBezTo>
                      <a:cubicBezTo>
                        <a:pt x="13" y="10"/>
                        <a:pt x="13" y="27"/>
                        <a:pt x="9" y="39"/>
                      </a:cubicBezTo>
                      <a:cubicBezTo>
                        <a:pt x="7" y="46"/>
                        <a:pt x="3" y="54"/>
                        <a:pt x="2" y="62"/>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08" name="Freeform 70"/>
                <p:cNvSpPr>
                  <a:spLocks/>
                </p:cNvSpPr>
                <p:nvPr/>
              </p:nvSpPr>
              <p:spPr bwMode="auto">
                <a:xfrm>
                  <a:off x="4132667" y="1890733"/>
                  <a:ext cx="67309" cy="381815"/>
                </a:xfrm>
                <a:custGeom>
                  <a:avLst/>
                  <a:gdLst/>
                  <a:ahLst/>
                  <a:cxnLst>
                    <a:cxn ang="0">
                      <a:pos x="17" y="322"/>
                    </a:cxn>
                    <a:cxn ang="0">
                      <a:pos x="47" y="307"/>
                    </a:cxn>
                    <a:cxn ang="0">
                      <a:pos x="37" y="243"/>
                    </a:cxn>
                    <a:cxn ang="0">
                      <a:pos x="26" y="169"/>
                    </a:cxn>
                    <a:cxn ang="0">
                      <a:pos x="16" y="88"/>
                    </a:cxn>
                    <a:cxn ang="0">
                      <a:pos x="8" y="0"/>
                    </a:cxn>
                    <a:cxn ang="0">
                      <a:pos x="9" y="49"/>
                    </a:cxn>
                    <a:cxn ang="0">
                      <a:pos x="15" y="109"/>
                    </a:cxn>
                    <a:cxn ang="0">
                      <a:pos x="17" y="204"/>
                    </a:cxn>
                    <a:cxn ang="0">
                      <a:pos x="14" y="314"/>
                    </a:cxn>
                  </a:cxnLst>
                  <a:rect l="0" t="0" r="r" b="b"/>
                  <a:pathLst>
                    <a:path w="48" h="322">
                      <a:moveTo>
                        <a:pt x="17" y="322"/>
                      </a:moveTo>
                      <a:cubicBezTo>
                        <a:pt x="18" y="306"/>
                        <a:pt x="35" y="297"/>
                        <a:pt x="47" y="307"/>
                      </a:cubicBezTo>
                      <a:cubicBezTo>
                        <a:pt x="48" y="284"/>
                        <a:pt x="41" y="264"/>
                        <a:pt x="37" y="243"/>
                      </a:cubicBezTo>
                      <a:cubicBezTo>
                        <a:pt x="32" y="218"/>
                        <a:pt x="28" y="194"/>
                        <a:pt x="26" y="169"/>
                      </a:cubicBezTo>
                      <a:cubicBezTo>
                        <a:pt x="24" y="142"/>
                        <a:pt x="17" y="115"/>
                        <a:pt x="16" y="88"/>
                      </a:cubicBezTo>
                      <a:cubicBezTo>
                        <a:pt x="15" y="59"/>
                        <a:pt x="12" y="29"/>
                        <a:pt x="8" y="0"/>
                      </a:cubicBezTo>
                      <a:cubicBezTo>
                        <a:pt x="0" y="11"/>
                        <a:pt x="7" y="36"/>
                        <a:pt x="9" y="49"/>
                      </a:cubicBezTo>
                      <a:cubicBezTo>
                        <a:pt x="11" y="69"/>
                        <a:pt x="13" y="89"/>
                        <a:pt x="15" y="109"/>
                      </a:cubicBezTo>
                      <a:cubicBezTo>
                        <a:pt x="17" y="141"/>
                        <a:pt x="17" y="173"/>
                        <a:pt x="17" y="204"/>
                      </a:cubicBezTo>
                      <a:cubicBezTo>
                        <a:pt x="17" y="241"/>
                        <a:pt x="14" y="278"/>
                        <a:pt x="14" y="314"/>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09" name="Freeform 71"/>
                <p:cNvSpPr>
                  <a:spLocks/>
                </p:cNvSpPr>
                <p:nvPr/>
              </p:nvSpPr>
              <p:spPr bwMode="auto">
                <a:xfrm>
                  <a:off x="4398698" y="1987848"/>
                  <a:ext cx="41667" cy="272944"/>
                </a:xfrm>
                <a:custGeom>
                  <a:avLst/>
                  <a:gdLst/>
                  <a:ahLst/>
                  <a:cxnLst>
                    <a:cxn ang="0">
                      <a:pos x="0" y="230"/>
                    </a:cxn>
                    <a:cxn ang="0">
                      <a:pos x="25" y="227"/>
                    </a:cxn>
                    <a:cxn ang="0">
                      <a:pos x="22" y="178"/>
                    </a:cxn>
                    <a:cxn ang="0">
                      <a:pos x="14" y="110"/>
                    </a:cxn>
                    <a:cxn ang="0">
                      <a:pos x="9" y="0"/>
                    </a:cxn>
                    <a:cxn ang="0">
                      <a:pos x="6" y="40"/>
                    </a:cxn>
                    <a:cxn ang="0">
                      <a:pos x="9" y="91"/>
                    </a:cxn>
                    <a:cxn ang="0">
                      <a:pos x="10" y="161"/>
                    </a:cxn>
                    <a:cxn ang="0">
                      <a:pos x="6" y="203"/>
                    </a:cxn>
                    <a:cxn ang="0">
                      <a:pos x="3" y="227"/>
                    </a:cxn>
                  </a:cxnLst>
                  <a:rect l="0" t="0" r="r" b="b"/>
                  <a:pathLst>
                    <a:path w="30" h="230">
                      <a:moveTo>
                        <a:pt x="0" y="230"/>
                      </a:moveTo>
                      <a:cubicBezTo>
                        <a:pt x="7" y="218"/>
                        <a:pt x="14" y="223"/>
                        <a:pt x="25" y="227"/>
                      </a:cubicBezTo>
                      <a:cubicBezTo>
                        <a:pt x="30" y="213"/>
                        <a:pt x="24" y="193"/>
                        <a:pt x="22" y="178"/>
                      </a:cubicBezTo>
                      <a:cubicBezTo>
                        <a:pt x="19" y="156"/>
                        <a:pt x="16" y="133"/>
                        <a:pt x="14" y="110"/>
                      </a:cubicBezTo>
                      <a:cubicBezTo>
                        <a:pt x="11" y="74"/>
                        <a:pt x="11" y="37"/>
                        <a:pt x="9" y="0"/>
                      </a:cubicBezTo>
                      <a:cubicBezTo>
                        <a:pt x="4" y="10"/>
                        <a:pt x="6" y="28"/>
                        <a:pt x="6" y="40"/>
                      </a:cubicBezTo>
                      <a:cubicBezTo>
                        <a:pt x="6" y="57"/>
                        <a:pt x="7" y="74"/>
                        <a:pt x="9" y="91"/>
                      </a:cubicBezTo>
                      <a:cubicBezTo>
                        <a:pt x="11" y="113"/>
                        <a:pt x="13" y="138"/>
                        <a:pt x="10" y="161"/>
                      </a:cubicBezTo>
                      <a:cubicBezTo>
                        <a:pt x="7" y="175"/>
                        <a:pt x="7" y="188"/>
                        <a:pt x="6" y="203"/>
                      </a:cubicBezTo>
                      <a:cubicBezTo>
                        <a:pt x="5" y="211"/>
                        <a:pt x="2" y="219"/>
                        <a:pt x="3" y="227"/>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10" name="Freeform 72"/>
                <p:cNvSpPr>
                  <a:spLocks/>
                </p:cNvSpPr>
                <p:nvPr/>
              </p:nvSpPr>
              <p:spPr bwMode="auto">
                <a:xfrm>
                  <a:off x="3405088" y="2175433"/>
                  <a:ext cx="37180" cy="64914"/>
                </a:xfrm>
                <a:custGeom>
                  <a:avLst/>
                  <a:gdLst/>
                  <a:ahLst/>
                  <a:cxnLst>
                    <a:cxn ang="0">
                      <a:pos x="0" y="50"/>
                    </a:cxn>
                    <a:cxn ang="0">
                      <a:pos x="22" y="55"/>
                    </a:cxn>
                    <a:cxn ang="0">
                      <a:pos x="15" y="0"/>
                    </a:cxn>
                    <a:cxn ang="0">
                      <a:pos x="4" y="47"/>
                    </a:cxn>
                  </a:cxnLst>
                  <a:rect l="0" t="0" r="r" b="b"/>
                  <a:pathLst>
                    <a:path w="27" h="55">
                      <a:moveTo>
                        <a:pt x="0" y="50"/>
                      </a:moveTo>
                      <a:cubicBezTo>
                        <a:pt x="7" y="46"/>
                        <a:pt x="18" y="45"/>
                        <a:pt x="22" y="55"/>
                      </a:cubicBezTo>
                      <a:cubicBezTo>
                        <a:pt x="27" y="50"/>
                        <a:pt x="16" y="10"/>
                        <a:pt x="15" y="0"/>
                      </a:cubicBezTo>
                      <a:cubicBezTo>
                        <a:pt x="16" y="18"/>
                        <a:pt x="6" y="31"/>
                        <a:pt x="4" y="47"/>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11" name="Freeform 73"/>
                <p:cNvSpPr>
                  <a:spLocks/>
                </p:cNvSpPr>
                <p:nvPr/>
              </p:nvSpPr>
              <p:spPr bwMode="auto">
                <a:xfrm>
                  <a:off x="4754474" y="1835020"/>
                  <a:ext cx="55770" cy="291345"/>
                </a:xfrm>
                <a:custGeom>
                  <a:avLst/>
                  <a:gdLst/>
                  <a:ahLst/>
                  <a:cxnLst>
                    <a:cxn ang="0">
                      <a:pos x="0" y="4"/>
                    </a:cxn>
                    <a:cxn ang="0">
                      <a:pos x="21" y="0"/>
                    </a:cxn>
                    <a:cxn ang="0">
                      <a:pos x="26" y="45"/>
                    </a:cxn>
                    <a:cxn ang="0">
                      <a:pos x="26" y="130"/>
                    </a:cxn>
                    <a:cxn ang="0">
                      <a:pos x="38" y="246"/>
                    </a:cxn>
                    <a:cxn ang="0">
                      <a:pos x="23" y="174"/>
                    </a:cxn>
                    <a:cxn ang="0">
                      <a:pos x="13" y="101"/>
                    </a:cxn>
                    <a:cxn ang="0">
                      <a:pos x="0" y="4"/>
                    </a:cxn>
                  </a:cxnLst>
                  <a:rect l="0" t="0" r="r" b="b"/>
                  <a:pathLst>
                    <a:path w="40" h="246">
                      <a:moveTo>
                        <a:pt x="0" y="4"/>
                      </a:moveTo>
                      <a:cubicBezTo>
                        <a:pt x="9" y="11"/>
                        <a:pt x="14" y="13"/>
                        <a:pt x="21" y="0"/>
                      </a:cubicBezTo>
                      <a:cubicBezTo>
                        <a:pt x="21" y="24"/>
                        <a:pt x="26" y="35"/>
                        <a:pt x="26" y="45"/>
                      </a:cubicBezTo>
                      <a:cubicBezTo>
                        <a:pt x="26" y="74"/>
                        <a:pt x="26" y="102"/>
                        <a:pt x="26" y="130"/>
                      </a:cubicBezTo>
                      <a:cubicBezTo>
                        <a:pt x="26" y="169"/>
                        <a:pt x="40" y="208"/>
                        <a:pt x="38" y="246"/>
                      </a:cubicBezTo>
                      <a:cubicBezTo>
                        <a:pt x="35" y="223"/>
                        <a:pt x="26" y="198"/>
                        <a:pt x="23" y="174"/>
                      </a:cubicBezTo>
                      <a:cubicBezTo>
                        <a:pt x="19" y="150"/>
                        <a:pt x="16" y="125"/>
                        <a:pt x="13" y="101"/>
                      </a:cubicBezTo>
                      <a:cubicBezTo>
                        <a:pt x="8" y="69"/>
                        <a:pt x="0" y="35"/>
                        <a:pt x="0" y="4"/>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12" name="Freeform 74"/>
                <p:cNvSpPr>
                  <a:spLocks/>
                </p:cNvSpPr>
                <p:nvPr/>
              </p:nvSpPr>
              <p:spPr bwMode="auto">
                <a:xfrm>
                  <a:off x="4805757" y="2177478"/>
                  <a:ext cx="47437" cy="140050"/>
                </a:xfrm>
                <a:custGeom>
                  <a:avLst/>
                  <a:gdLst/>
                  <a:ahLst/>
                  <a:cxnLst>
                    <a:cxn ang="0">
                      <a:pos x="0" y="118"/>
                    </a:cxn>
                    <a:cxn ang="0">
                      <a:pos x="32" y="112"/>
                    </a:cxn>
                    <a:cxn ang="0">
                      <a:pos x="20" y="48"/>
                    </a:cxn>
                    <a:cxn ang="0">
                      <a:pos x="6" y="0"/>
                    </a:cxn>
                    <a:cxn ang="0">
                      <a:pos x="0" y="115"/>
                    </a:cxn>
                  </a:cxnLst>
                  <a:rect l="0" t="0" r="r" b="b"/>
                  <a:pathLst>
                    <a:path w="34" h="118">
                      <a:moveTo>
                        <a:pt x="0" y="118"/>
                      </a:moveTo>
                      <a:cubicBezTo>
                        <a:pt x="18" y="80"/>
                        <a:pt x="24" y="109"/>
                        <a:pt x="32" y="112"/>
                      </a:cubicBezTo>
                      <a:cubicBezTo>
                        <a:pt x="34" y="96"/>
                        <a:pt x="22" y="64"/>
                        <a:pt x="20" y="48"/>
                      </a:cubicBezTo>
                      <a:cubicBezTo>
                        <a:pt x="18" y="33"/>
                        <a:pt x="6" y="16"/>
                        <a:pt x="6" y="0"/>
                      </a:cubicBezTo>
                      <a:cubicBezTo>
                        <a:pt x="6" y="32"/>
                        <a:pt x="0" y="84"/>
                        <a:pt x="0" y="115"/>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13" name="Freeform 75"/>
                <p:cNvSpPr>
                  <a:spLocks/>
                </p:cNvSpPr>
                <p:nvPr/>
              </p:nvSpPr>
              <p:spPr bwMode="auto">
                <a:xfrm>
                  <a:off x="5096147" y="1919357"/>
                  <a:ext cx="90386" cy="415039"/>
                </a:xfrm>
                <a:custGeom>
                  <a:avLst/>
                  <a:gdLst/>
                  <a:ahLst/>
                  <a:cxnLst>
                    <a:cxn ang="0">
                      <a:pos x="0" y="348"/>
                    </a:cxn>
                    <a:cxn ang="0">
                      <a:pos x="57" y="350"/>
                    </a:cxn>
                    <a:cxn ang="0">
                      <a:pos x="32" y="253"/>
                    </a:cxn>
                    <a:cxn ang="0">
                      <a:pos x="23" y="136"/>
                    </a:cxn>
                    <a:cxn ang="0">
                      <a:pos x="26" y="40"/>
                    </a:cxn>
                    <a:cxn ang="0">
                      <a:pos x="13" y="0"/>
                    </a:cxn>
                    <a:cxn ang="0">
                      <a:pos x="7" y="103"/>
                    </a:cxn>
                    <a:cxn ang="0">
                      <a:pos x="2" y="210"/>
                    </a:cxn>
                    <a:cxn ang="0">
                      <a:pos x="0" y="348"/>
                    </a:cxn>
                  </a:cxnLst>
                  <a:rect l="0" t="0" r="r" b="b"/>
                  <a:pathLst>
                    <a:path w="65" h="350">
                      <a:moveTo>
                        <a:pt x="0" y="348"/>
                      </a:moveTo>
                      <a:cubicBezTo>
                        <a:pt x="10" y="317"/>
                        <a:pt x="43" y="339"/>
                        <a:pt x="57" y="350"/>
                      </a:cubicBezTo>
                      <a:cubicBezTo>
                        <a:pt x="65" y="324"/>
                        <a:pt x="37" y="279"/>
                        <a:pt x="32" y="253"/>
                      </a:cubicBezTo>
                      <a:cubicBezTo>
                        <a:pt x="25" y="214"/>
                        <a:pt x="22" y="176"/>
                        <a:pt x="23" y="136"/>
                      </a:cubicBezTo>
                      <a:cubicBezTo>
                        <a:pt x="24" y="104"/>
                        <a:pt x="28" y="72"/>
                        <a:pt x="26" y="40"/>
                      </a:cubicBezTo>
                      <a:cubicBezTo>
                        <a:pt x="25" y="25"/>
                        <a:pt x="27" y="7"/>
                        <a:pt x="13" y="0"/>
                      </a:cubicBezTo>
                      <a:cubicBezTo>
                        <a:pt x="0" y="29"/>
                        <a:pt x="7" y="72"/>
                        <a:pt x="7" y="103"/>
                      </a:cubicBezTo>
                      <a:cubicBezTo>
                        <a:pt x="7" y="137"/>
                        <a:pt x="1" y="176"/>
                        <a:pt x="2" y="210"/>
                      </a:cubicBezTo>
                      <a:cubicBezTo>
                        <a:pt x="4" y="249"/>
                        <a:pt x="5" y="309"/>
                        <a:pt x="0" y="348"/>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14" name="Freeform 76"/>
                <p:cNvSpPr>
                  <a:spLocks/>
                </p:cNvSpPr>
                <p:nvPr/>
              </p:nvSpPr>
              <p:spPr bwMode="auto">
                <a:xfrm>
                  <a:off x="5778853" y="1846776"/>
                  <a:ext cx="43591" cy="112449"/>
                </a:xfrm>
                <a:custGeom>
                  <a:avLst/>
                  <a:gdLst/>
                  <a:ahLst/>
                  <a:cxnLst>
                    <a:cxn ang="0">
                      <a:pos x="1" y="1"/>
                    </a:cxn>
                    <a:cxn ang="0">
                      <a:pos x="22" y="0"/>
                    </a:cxn>
                    <a:cxn ang="0">
                      <a:pos x="27" y="95"/>
                    </a:cxn>
                    <a:cxn ang="0">
                      <a:pos x="14" y="38"/>
                    </a:cxn>
                    <a:cxn ang="0">
                      <a:pos x="2" y="2"/>
                    </a:cxn>
                  </a:cxnLst>
                  <a:rect l="0" t="0" r="r" b="b"/>
                  <a:pathLst>
                    <a:path w="31" h="95">
                      <a:moveTo>
                        <a:pt x="1" y="1"/>
                      </a:moveTo>
                      <a:cubicBezTo>
                        <a:pt x="10" y="8"/>
                        <a:pt x="15" y="5"/>
                        <a:pt x="22" y="0"/>
                      </a:cubicBezTo>
                      <a:cubicBezTo>
                        <a:pt x="31" y="24"/>
                        <a:pt x="27" y="69"/>
                        <a:pt x="27" y="95"/>
                      </a:cubicBezTo>
                      <a:cubicBezTo>
                        <a:pt x="20" y="77"/>
                        <a:pt x="16" y="57"/>
                        <a:pt x="14" y="38"/>
                      </a:cubicBezTo>
                      <a:cubicBezTo>
                        <a:pt x="13" y="26"/>
                        <a:pt x="0" y="11"/>
                        <a:pt x="2" y="2"/>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15" name="Freeform 77"/>
                <p:cNvSpPr>
                  <a:spLocks/>
                </p:cNvSpPr>
                <p:nvPr/>
              </p:nvSpPr>
              <p:spPr bwMode="auto">
                <a:xfrm>
                  <a:off x="3215341" y="1759373"/>
                  <a:ext cx="226928" cy="236654"/>
                </a:xfrm>
                <a:custGeom>
                  <a:avLst/>
                  <a:gdLst/>
                  <a:ahLst/>
                  <a:cxnLst>
                    <a:cxn ang="0">
                      <a:pos x="10" y="9"/>
                    </a:cxn>
                    <a:cxn ang="0">
                      <a:pos x="98" y="12"/>
                    </a:cxn>
                    <a:cxn ang="0">
                      <a:pos x="152" y="50"/>
                    </a:cxn>
                    <a:cxn ang="0">
                      <a:pos x="160" y="130"/>
                    </a:cxn>
                    <a:cxn ang="0">
                      <a:pos x="153" y="165"/>
                    </a:cxn>
                    <a:cxn ang="0">
                      <a:pos x="146" y="200"/>
                    </a:cxn>
                    <a:cxn ang="0">
                      <a:pos x="131" y="116"/>
                    </a:cxn>
                    <a:cxn ang="0">
                      <a:pos x="60" y="78"/>
                    </a:cxn>
                    <a:cxn ang="0">
                      <a:pos x="7" y="74"/>
                    </a:cxn>
                    <a:cxn ang="0">
                      <a:pos x="6" y="12"/>
                    </a:cxn>
                  </a:cxnLst>
                  <a:rect l="0" t="0" r="r" b="b"/>
                  <a:pathLst>
                    <a:path w="163" h="200">
                      <a:moveTo>
                        <a:pt x="10" y="9"/>
                      </a:moveTo>
                      <a:cubicBezTo>
                        <a:pt x="33" y="0"/>
                        <a:pt x="74" y="7"/>
                        <a:pt x="98" y="12"/>
                      </a:cubicBezTo>
                      <a:cubicBezTo>
                        <a:pt x="119" y="16"/>
                        <a:pt x="143" y="29"/>
                        <a:pt x="152" y="50"/>
                      </a:cubicBezTo>
                      <a:cubicBezTo>
                        <a:pt x="161" y="72"/>
                        <a:pt x="163" y="106"/>
                        <a:pt x="160" y="130"/>
                      </a:cubicBezTo>
                      <a:cubicBezTo>
                        <a:pt x="158" y="141"/>
                        <a:pt x="155" y="153"/>
                        <a:pt x="153" y="165"/>
                      </a:cubicBezTo>
                      <a:cubicBezTo>
                        <a:pt x="151" y="175"/>
                        <a:pt x="153" y="193"/>
                        <a:pt x="146" y="200"/>
                      </a:cubicBezTo>
                      <a:cubicBezTo>
                        <a:pt x="133" y="176"/>
                        <a:pt x="143" y="142"/>
                        <a:pt x="131" y="116"/>
                      </a:cubicBezTo>
                      <a:cubicBezTo>
                        <a:pt x="120" y="92"/>
                        <a:pt x="86" y="78"/>
                        <a:pt x="60" y="78"/>
                      </a:cubicBezTo>
                      <a:cubicBezTo>
                        <a:pt x="43" y="77"/>
                        <a:pt x="16" y="94"/>
                        <a:pt x="7" y="74"/>
                      </a:cubicBezTo>
                      <a:cubicBezTo>
                        <a:pt x="0" y="58"/>
                        <a:pt x="6" y="29"/>
                        <a:pt x="6" y="12"/>
                      </a:cubicBezTo>
                    </a:path>
                  </a:pathLst>
                </a:custGeom>
                <a:solidFill>
                  <a:srgbClr val="F2C7C7"/>
                </a:solidFill>
                <a:ln w="9525">
                  <a:noFill/>
                  <a:round/>
                  <a:headEnd/>
                  <a:tailEnd/>
                </a:ln>
              </p:spPr>
              <p:txBody>
                <a:bodyPr/>
                <a:lstStyle/>
                <a:p>
                  <a:endParaRPr lang="en-US" b="1">
                    <a:latin typeface="Cambria" pitchFamily="18" charset="0"/>
                  </a:endParaRPr>
                </a:p>
              </p:txBody>
            </p:sp>
            <p:sp>
              <p:nvSpPr>
                <p:cNvPr id="216" name="Freeform 78"/>
                <p:cNvSpPr>
                  <a:spLocks/>
                </p:cNvSpPr>
                <p:nvPr/>
              </p:nvSpPr>
              <p:spPr bwMode="auto">
                <a:xfrm>
                  <a:off x="3801891" y="1770618"/>
                  <a:ext cx="200645" cy="570423"/>
                </a:xfrm>
                <a:custGeom>
                  <a:avLst/>
                  <a:gdLst/>
                  <a:ahLst/>
                  <a:cxnLst>
                    <a:cxn ang="0">
                      <a:pos x="141" y="10"/>
                    </a:cxn>
                    <a:cxn ang="0">
                      <a:pos x="68" y="38"/>
                    </a:cxn>
                    <a:cxn ang="0">
                      <a:pos x="34" y="149"/>
                    </a:cxn>
                    <a:cxn ang="0">
                      <a:pos x="17" y="266"/>
                    </a:cxn>
                    <a:cxn ang="0">
                      <a:pos x="8" y="400"/>
                    </a:cxn>
                    <a:cxn ang="0">
                      <a:pos x="83" y="481"/>
                    </a:cxn>
                    <a:cxn ang="0">
                      <a:pos x="64" y="440"/>
                    </a:cxn>
                    <a:cxn ang="0">
                      <a:pos x="51" y="377"/>
                    </a:cxn>
                    <a:cxn ang="0">
                      <a:pos x="50" y="201"/>
                    </a:cxn>
                    <a:cxn ang="0">
                      <a:pos x="89" y="50"/>
                    </a:cxn>
                    <a:cxn ang="0">
                      <a:pos x="144" y="7"/>
                    </a:cxn>
                  </a:cxnLst>
                  <a:rect l="0" t="0" r="r" b="b"/>
                  <a:pathLst>
                    <a:path w="144" h="481">
                      <a:moveTo>
                        <a:pt x="141" y="10"/>
                      </a:moveTo>
                      <a:cubicBezTo>
                        <a:pt x="114" y="0"/>
                        <a:pt x="85" y="19"/>
                        <a:pt x="68" y="38"/>
                      </a:cubicBezTo>
                      <a:cubicBezTo>
                        <a:pt x="43" y="66"/>
                        <a:pt x="43" y="114"/>
                        <a:pt x="34" y="149"/>
                      </a:cubicBezTo>
                      <a:cubicBezTo>
                        <a:pt x="25" y="188"/>
                        <a:pt x="19" y="225"/>
                        <a:pt x="17" y="266"/>
                      </a:cubicBezTo>
                      <a:cubicBezTo>
                        <a:pt x="16" y="310"/>
                        <a:pt x="0" y="357"/>
                        <a:pt x="8" y="400"/>
                      </a:cubicBezTo>
                      <a:cubicBezTo>
                        <a:pt x="14" y="436"/>
                        <a:pt x="49" y="472"/>
                        <a:pt x="83" y="481"/>
                      </a:cubicBezTo>
                      <a:cubicBezTo>
                        <a:pt x="78" y="468"/>
                        <a:pt x="68" y="455"/>
                        <a:pt x="64" y="440"/>
                      </a:cubicBezTo>
                      <a:cubicBezTo>
                        <a:pt x="57" y="420"/>
                        <a:pt x="54" y="398"/>
                        <a:pt x="51" y="377"/>
                      </a:cubicBezTo>
                      <a:cubicBezTo>
                        <a:pt x="44" y="319"/>
                        <a:pt x="44" y="259"/>
                        <a:pt x="50" y="201"/>
                      </a:cubicBezTo>
                      <a:cubicBezTo>
                        <a:pt x="55" y="149"/>
                        <a:pt x="69" y="97"/>
                        <a:pt x="89" y="50"/>
                      </a:cubicBezTo>
                      <a:cubicBezTo>
                        <a:pt x="99" y="29"/>
                        <a:pt x="118" y="3"/>
                        <a:pt x="144" y="7"/>
                      </a:cubicBezTo>
                    </a:path>
                  </a:pathLst>
                </a:custGeom>
                <a:solidFill>
                  <a:srgbClr val="F2C7C7"/>
                </a:solidFill>
                <a:ln w="9525">
                  <a:noFill/>
                  <a:round/>
                  <a:headEnd/>
                  <a:tailEnd/>
                </a:ln>
              </p:spPr>
              <p:txBody>
                <a:bodyPr/>
                <a:lstStyle/>
                <a:p>
                  <a:endParaRPr lang="en-US" b="1">
                    <a:latin typeface="Cambria" pitchFamily="18" charset="0"/>
                  </a:endParaRPr>
                </a:p>
              </p:txBody>
            </p:sp>
            <p:sp>
              <p:nvSpPr>
                <p:cNvPr id="217" name="Freeform 79"/>
                <p:cNvSpPr>
                  <a:spLocks/>
                </p:cNvSpPr>
                <p:nvPr/>
              </p:nvSpPr>
              <p:spPr bwMode="auto">
                <a:xfrm>
                  <a:off x="4155103" y="1767551"/>
                  <a:ext cx="221158" cy="580645"/>
                </a:xfrm>
                <a:custGeom>
                  <a:avLst/>
                  <a:gdLst/>
                  <a:ahLst/>
                  <a:cxnLst>
                    <a:cxn ang="0">
                      <a:pos x="97" y="13"/>
                    </a:cxn>
                    <a:cxn ang="0">
                      <a:pos x="5" y="65"/>
                    </a:cxn>
                    <a:cxn ang="0">
                      <a:pos x="16" y="216"/>
                    </a:cxn>
                    <a:cxn ang="0">
                      <a:pos x="37" y="350"/>
                    </a:cxn>
                    <a:cxn ang="0">
                      <a:pos x="48" y="444"/>
                    </a:cxn>
                    <a:cxn ang="0">
                      <a:pos x="102" y="488"/>
                    </a:cxn>
                    <a:cxn ang="0">
                      <a:pos x="158" y="433"/>
                    </a:cxn>
                    <a:cxn ang="0">
                      <a:pos x="84" y="420"/>
                    </a:cxn>
                    <a:cxn ang="0">
                      <a:pos x="64" y="314"/>
                    </a:cxn>
                    <a:cxn ang="0">
                      <a:pos x="55" y="207"/>
                    </a:cxn>
                    <a:cxn ang="0">
                      <a:pos x="51" y="124"/>
                    </a:cxn>
                    <a:cxn ang="0">
                      <a:pos x="50" y="62"/>
                    </a:cxn>
                    <a:cxn ang="0">
                      <a:pos x="93" y="12"/>
                    </a:cxn>
                  </a:cxnLst>
                  <a:rect l="0" t="0" r="r" b="b"/>
                  <a:pathLst>
                    <a:path w="159" h="490">
                      <a:moveTo>
                        <a:pt x="97" y="13"/>
                      </a:moveTo>
                      <a:cubicBezTo>
                        <a:pt x="55" y="0"/>
                        <a:pt x="10" y="19"/>
                        <a:pt x="5" y="65"/>
                      </a:cubicBezTo>
                      <a:cubicBezTo>
                        <a:pt x="0" y="114"/>
                        <a:pt x="6" y="168"/>
                        <a:pt x="16" y="216"/>
                      </a:cubicBezTo>
                      <a:cubicBezTo>
                        <a:pt x="25" y="260"/>
                        <a:pt x="30" y="305"/>
                        <a:pt x="37" y="350"/>
                      </a:cubicBezTo>
                      <a:cubicBezTo>
                        <a:pt x="42" y="382"/>
                        <a:pt x="41" y="414"/>
                        <a:pt x="48" y="444"/>
                      </a:cubicBezTo>
                      <a:cubicBezTo>
                        <a:pt x="54" y="466"/>
                        <a:pt x="78" y="486"/>
                        <a:pt x="102" y="488"/>
                      </a:cubicBezTo>
                      <a:cubicBezTo>
                        <a:pt x="126" y="490"/>
                        <a:pt x="159" y="459"/>
                        <a:pt x="158" y="433"/>
                      </a:cubicBezTo>
                      <a:cubicBezTo>
                        <a:pt x="124" y="449"/>
                        <a:pt x="104" y="462"/>
                        <a:pt x="84" y="420"/>
                      </a:cubicBezTo>
                      <a:cubicBezTo>
                        <a:pt x="68" y="389"/>
                        <a:pt x="68" y="348"/>
                        <a:pt x="64" y="314"/>
                      </a:cubicBezTo>
                      <a:cubicBezTo>
                        <a:pt x="60" y="278"/>
                        <a:pt x="59" y="243"/>
                        <a:pt x="55" y="207"/>
                      </a:cubicBezTo>
                      <a:cubicBezTo>
                        <a:pt x="52" y="179"/>
                        <a:pt x="52" y="152"/>
                        <a:pt x="51" y="124"/>
                      </a:cubicBezTo>
                      <a:cubicBezTo>
                        <a:pt x="50" y="103"/>
                        <a:pt x="46" y="83"/>
                        <a:pt x="50" y="62"/>
                      </a:cubicBezTo>
                      <a:cubicBezTo>
                        <a:pt x="52" y="46"/>
                        <a:pt x="73" y="8"/>
                        <a:pt x="93" y="12"/>
                      </a:cubicBezTo>
                    </a:path>
                  </a:pathLst>
                </a:custGeom>
                <a:solidFill>
                  <a:srgbClr val="F2C7C7"/>
                </a:solidFill>
                <a:ln w="9525">
                  <a:noFill/>
                  <a:round/>
                  <a:headEnd/>
                  <a:tailEnd/>
                </a:ln>
              </p:spPr>
              <p:txBody>
                <a:bodyPr/>
                <a:lstStyle/>
                <a:p>
                  <a:endParaRPr lang="en-US" b="1">
                    <a:latin typeface="Cambria" pitchFamily="18" charset="0"/>
                  </a:endParaRPr>
                </a:p>
              </p:txBody>
            </p:sp>
            <p:sp>
              <p:nvSpPr>
                <p:cNvPr id="218" name="Freeform 80"/>
                <p:cNvSpPr>
                  <a:spLocks/>
                </p:cNvSpPr>
                <p:nvPr/>
              </p:nvSpPr>
              <p:spPr bwMode="auto">
                <a:xfrm>
                  <a:off x="3867918" y="1773684"/>
                  <a:ext cx="271800" cy="258121"/>
                </a:xfrm>
                <a:custGeom>
                  <a:avLst/>
                  <a:gdLst/>
                  <a:ahLst/>
                  <a:cxnLst>
                    <a:cxn ang="0">
                      <a:pos x="0" y="218"/>
                    </a:cxn>
                    <a:cxn ang="0">
                      <a:pos x="4" y="183"/>
                    </a:cxn>
                    <a:cxn ang="0">
                      <a:pos x="17" y="130"/>
                    </a:cxn>
                    <a:cxn ang="0">
                      <a:pos x="109" y="78"/>
                    </a:cxn>
                    <a:cxn ang="0">
                      <a:pos x="153" y="90"/>
                    </a:cxn>
                    <a:cxn ang="0">
                      <a:pos x="175" y="121"/>
                    </a:cxn>
                    <a:cxn ang="0">
                      <a:pos x="194" y="162"/>
                    </a:cxn>
                    <a:cxn ang="0">
                      <a:pos x="188" y="128"/>
                    </a:cxn>
                    <a:cxn ang="0">
                      <a:pos x="178" y="90"/>
                    </a:cxn>
                    <a:cxn ang="0">
                      <a:pos x="155" y="48"/>
                    </a:cxn>
                    <a:cxn ang="0">
                      <a:pos x="132" y="17"/>
                    </a:cxn>
                    <a:cxn ang="0">
                      <a:pos x="119" y="12"/>
                    </a:cxn>
                    <a:cxn ang="0">
                      <a:pos x="104" y="6"/>
                    </a:cxn>
                    <a:cxn ang="0">
                      <a:pos x="58" y="9"/>
                    </a:cxn>
                    <a:cxn ang="0">
                      <a:pos x="16" y="66"/>
                    </a:cxn>
                    <a:cxn ang="0">
                      <a:pos x="5" y="138"/>
                    </a:cxn>
                  </a:cxnLst>
                  <a:rect l="0" t="0" r="r" b="b"/>
                  <a:pathLst>
                    <a:path w="195" h="218">
                      <a:moveTo>
                        <a:pt x="0" y="218"/>
                      </a:moveTo>
                      <a:cubicBezTo>
                        <a:pt x="0" y="206"/>
                        <a:pt x="2" y="195"/>
                        <a:pt x="4" y="183"/>
                      </a:cubicBezTo>
                      <a:cubicBezTo>
                        <a:pt x="8" y="166"/>
                        <a:pt x="10" y="147"/>
                        <a:pt x="17" y="130"/>
                      </a:cubicBezTo>
                      <a:cubicBezTo>
                        <a:pt x="30" y="96"/>
                        <a:pt x="75" y="80"/>
                        <a:pt x="109" y="78"/>
                      </a:cubicBezTo>
                      <a:cubicBezTo>
                        <a:pt x="126" y="78"/>
                        <a:pt x="139" y="80"/>
                        <a:pt x="153" y="90"/>
                      </a:cubicBezTo>
                      <a:cubicBezTo>
                        <a:pt x="164" y="99"/>
                        <a:pt x="169" y="109"/>
                        <a:pt x="175" y="121"/>
                      </a:cubicBezTo>
                      <a:cubicBezTo>
                        <a:pt x="181" y="134"/>
                        <a:pt x="185" y="152"/>
                        <a:pt x="194" y="162"/>
                      </a:cubicBezTo>
                      <a:cubicBezTo>
                        <a:pt x="195" y="151"/>
                        <a:pt x="191" y="139"/>
                        <a:pt x="188" y="128"/>
                      </a:cubicBezTo>
                      <a:cubicBezTo>
                        <a:pt x="184" y="115"/>
                        <a:pt x="182" y="103"/>
                        <a:pt x="178" y="90"/>
                      </a:cubicBezTo>
                      <a:cubicBezTo>
                        <a:pt x="173" y="75"/>
                        <a:pt x="164" y="61"/>
                        <a:pt x="155" y="48"/>
                      </a:cubicBezTo>
                      <a:cubicBezTo>
                        <a:pt x="148" y="37"/>
                        <a:pt x="144" y="24"/>
                        <a:pt x="132" y="17"/>
                      </a:cubicBezTo>
                      <a:cubicBezTo>
                        <a:pt x="128" y="15"/>
                        <a:pt x="123" y="14"/>
                        <a:pt x="119" y="12"/>
                      </a:cubicBezTo>
                      <a:cubicBezTo>
                        <a:pt x="114" y="11"/>
                        <a:pt x="110" y="8"/>
                        <a:pt x="104" y="6"/>
                      </a:cubicBezTo>
                      <a:cubicBezTo>
                        <a:pt x="90" y="2"/>
                        <a:pt x="72" y="0"/>
                        <a:pt x="58" y="9"/>
                      </a:cubicBezTo>
                      <a:cubicBezTo>
                        <a:pt x="38" y="22"/>
                        <a:pt x="24" y="44"/>
                        <a:pt x="16" y="66"/>
                      </a:cubicBezTo>
                      <a:cubicBezTo>
                        <a:pt x="7" y="89"/>
                        <a:pt x="5" y="113"/>
                        <a:pt x="5" y="138"/>
                      </a:cubicBezTo>
                    </a:path>
                  </a:pathLst>
                </a:custGeom>
                <a:solidFill>
                  <a:srgbClr val="F2C7C7"/>
                </a:solidFill>
                <a:ln w="9525">
                  <a:noFill/>
                  <a:round/>
                  <a:headEnd/>
                  <a:tailEnd/>
                </a:ln>
              </p:spPr>
              <p:txBody>
                <a:bodyPr/>
                <a:lstStyle/>
                <a:p>
                  <a:endParaRPr lang="en-US" b="1">
                    <a:latin typeface="Cambria" pitchFamily="18" charset="0"/>
                  </a:endParaRPr>
                </a:p>
              </p:txBody>
            </p:sp>
            <p:sp>
              <p:nvSpPr>
                <p:cNvPr id="219" name="Freeform 81"/>
                <p:cNvSpPr>
                  <a:spLocks/>
                </p:cNvSpPr>
                <p:nvPr/>
              </p:nvSpPr>
              <p:spPr bwMode="auto">
                <a:xfrm>
                  <a:off x="3452525" y="1777262"/>
                  <a:ext cx="128208" cy="370570"/>
                </a:xfrm>
                <a:custGeom>
                  <a:avLst/>
                  <a:gdLst/>
                  <a:ahLst/>
                  <a:cxnLst>
                    <a:cxn ang="0">
                      <a:pos x="92" y="46"/>
                    </a:cxn>
                    <a:cxn ang="0">
                      <a:pos x="83" y="29"/>
                    </a:cxn>
                    <a:cxn ang="0">
                      <a:pos x="72" y="4"/>
                    </a:cxn>
                    <a:cxn ang="0">
                      <a:pos x="55" y="22"/>
                    </a:cxn>
                    <a:cxn ang="0">
                      <a:pos x="34" y="39"/>
                    </a:cxn>
                    <a:cxn ang="0">
                      <a:pos x="18" y="88"/>
                    </a:cxn>
                    <a:cxn ang="0">
                      <a:pos x="7" y="141"/>
                    </a:cxn>
                    <a:cxn ang="0">
                      <a:pos x="1" y="257"/>
                    </a:cxn>
                    <a:cxn ang="0">
                      <a:pos x="1" y="313"/>
                    </a:cxn>
                    <a:cxn ang="0">
                      <a:pos x="6" y="251"/>
                    </a:cxn>
                    <a:cxn ang="0">
                      <a:pos x="13" y="194"/>
                    </a:cxn>
                    <a:cxn ang="0">
                      <a:pos x="29" y="110"/>
                    </a:cxn>
                    <a:cxn ang="0">
                      <a:pos x="68" y="53"/>
                    </a:cxn>
                    <a:cxn ang="0">
                      <a:pos x="92" y="46"/>
                    </a:cxn>
                  </a:cxnLst>
                  <a:rect l="0" t="0" r="r" b="b"/>
                  <a:pathLst>
                    <a:path w="92" h="313">
                      <a:moveTo>
                        <a:pt x="92" y="46"/>
                      </a:moveTo>
                      <a:cubicBezTo>
                        <a:pt x="90" y="35"/>
                        <a:pt x="88" y="39"/>
                        <a:pt x="83" y="29"/>
                      </a:cubicBezTo>
                      <a:cubicBezTo>
                        <a:pt x="82" y="21"/>
                        <a:pt x="79" y="15"/>
                        <a:pt x="72" y="4"/>
                      </a:cubicBezTo>
                      <a:cubicBezTo>
                        <a:pt x="67" y="0"/>
                        <a:pt x="61" y="18"/>
                        <a:pt x="55" y="22"/>
                      </a:cubicBezTo>
                      <a:cubicBezTo>
                        <a:pt x="49" y="27"/>
                        <a:pt x="40" y="32"/>
                        <a:pt x="34" y="39"/>
                      </a:cubicBezTo>
                      <a:cubicBezTo>
                        <a:pt x="24" y="52"/>
                        <a:pt x="20" y="73"/>
                        <a:pt x="18" y="88"/>
                      </a:cubicBezTo>
                      <a:cubicBezTo>
                        <a:pt x="16" y="106"/>
                        <a:pt x="10" y="123"/>
                        <a:pt x="7" y="141"/>
                      </a:cubicBezTo>
                      <a:cubicBezTo>
                        <a:pt x="0" y="178"/>
                        <a:pt x="1" y="218"/>
                        <a:pt x="1" y="257"/>
                      </a:cubicBezTo>
                      <a:cubicBezTo>
                        <a:pt x="1" y="275"/>
                        <a:pt x="1" y="294"/>
                        <a:pt x="1" y="313"/>
                      </a:cubicBezTo>
                      <a:cubicBezTo>
                        <a:pt x="1" y="293"/>
                        <a:pt x="4" y="271"/>
                        <a:pt x="6" y="251"/>
                      </a:cubicBezTo>
                      <a:cubicBezTo>
                        <a:pt x="8" y="232"/>
                        <a:pt x="10" y="213"/>
                        <a:pt x="13" y="194"/>
                      </a:cubicBezTo>
                      <a:cubicBezTo>
                        <a:pt x="16" y="166"/>
                        <a:pt x="20" y="137"/>
                        <a:pt x="29" y="110"/>
                      </a:cubicBezTo>
                      <a:cubicBezTo>
                        <a:pt x="36" y="87"/>
                        <a:pt x="46" y="63"/>
                        <a:pt x="68" y="53"/>
                      </a:cubicBezTo>
                      <a:cubicBezTo>
                        <a:pt x="79" y="48"/>
                        <a:pt x="80" y="46"/>
                        <a:pt x="92" y="46"/>
                      </a:cubicBezTo>
                    </a:path>
                  </a:pathLst>
                </a:custGeom>
                <a:solidFill>
                  <a:srgbClr val="F2C7C7"/>
                </a:solidFill>
                <a:ln w="9525">
                  <a:noFill/>
                  <a:round/>
                  <a:headEnd/>
                  <a:tailEnd/>
                </a:ln>
              </p:spPr>
              <p:txBody>
                <a:bodyPr/>
                <a:lstStyle/>
                <a:p>
                  <a:endParaRPr lang="en-US" b="1">
                    <a:latin typeface="Cambria" pitchFamily="18" charset="0"/>
                  </a:endParaRPr>
                </a:p>
              </p:txBody>
            </p:sp>
            <p:sp>
              <p:nvSpPr>
                <p:cNvPr id="220" name="Freeform 82"/>
                <p:cNvSpPr>
                  <a:spLocks/>
                </p:cNvSpPr>
                <p:nvPr/>
              </p:nvSpPr>
              <p:spPr bwMode="auto">
                <a:xfrm>
                  <a:off x="5146148" y="2189745"/>
                  <a:ext cx="419880" cy="260677"/>
                </a:xfrm>
                <a:custGeom>
                  <a:avLst/>
                  <a:gdLst/>
                  <a:ahLst/>
                  <a:cxnLst>
                    <a:cxn ang="0">
                      <a:pos x="29" y="116"/>
                    </a:cxn>
                    <a:cxn ang="0">
                      <a:pos x="279" y="106"/>
                    </a:cxn>
                    <a:cxn ang="0">
                      <a:pos x="292" y="63"/>
                    </a:cxn>
                    <a:cxn ang="0">
                      <a:pos x="223" y="124"/>
                    </a:cxn>
                    <a:cxn ang="0">
                      <a:pos x="17" y="42"/>
                    </a:cxn>
                    <a:cxn ang="0">
                      <a:pos x="29" y="116"/>
                    </a:cxn>
                  </a:cxnLst>
                  <a:rect l="0" t="0" r="r" b="b"/>
                  <a:pathLst>
                    <a:path w="301" h="220">
                      <a:moveTo>
                        <a:pt x="29" y="116"/>
                      </a:moveTo>
                      <a:cubicBezTo>
                        <a:pt x="29" y="116"/>
                        <a:pt x="150" y="220"/>
                        <a:pt x="279" y="106"/>
                      </a:cubicBezTo>
                      <a:cubicBezTo>
                        <a:pt x="279" y="106"/>
                        <a:pt x="284" y="98"/>
                        <a:pt x="292" y="63"/>
                      </a:cubicBezTo>
                      <a:cubicBezTo>
                        <a:pt x="301" y="27"/>
                        <a:pt x="281" y="104"/>
                        <a:pt x="223" y="124"/>
                      </a:cubicBezTo>
                      <a:cubicBezTo>
                        <a:pt x="162" y="146"/>
                        <a:pt x="34" y="84"/>
                        <a:pt x="17" y="42"/>
                      </a:cubicBezTo>
                      <a:cubicBezTo>
                        <a:pt x="0" y="0"/>
                        <a:pt x="17" y="90"/>
                        <a:pt x="29" y="116"/>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221" name="Freeform 83"/>
                <p:cNvSpPr>
                  <a:spLocks/>
                </p:cNvSpPr>
                <p:nvPr/>
              </p:nvSpPr>
              <p:spPr bwMode="auto">
                <a:xfrm>
                  <a:off x="5111532" y="2152944"/>
                  <a:ext cx="36539" cy="167140"/>
                </a:xfrm>
                <a:custGeom>
                  <a:avLst/>
                  <a:gdLst/>
                  <a:ahLst/>
                  <a:cxnLst>
                    <a:cxn ang="0">
                      <a:pos x="2" y="138"/>
                    </a:cxn>
                    <a:cxn ang="0">
                      <a:pos x="25" y="141"/>
                    </a:cxn>
                    <a:cxn ang="0">
                      <a:pos x="20" y="118"/>
                    </a:cxn>
                    <a:cxn ang="0">
                      <a:pos x="15" y="84"/>
                    </a:cxn>
                    <a:cxn ang="0">
                      <a:pos x="2" y="0"/>
                    </a:cxn>
                    <a:cxn ang="0">
                      <a:pos x="4" y="45"/>
                    </a:cxn>
                    <a:cxn ang="0">
                      <a:pos x="6" y="87"/>
                    </a:cxn>
                    <a:cxn ang="0">
                      <a:pos x="1" y="136"/>
                    </a:cxn>
                  </a:cxnLst>
                  <a:rect l="0" t="0" r="r" b="b"/>
                  <a:pathLst>
                    <a:path w="26" h="141">
                      <a:moveTo>
                        <a:pt x="2" y="138"/>
                      </a:moveTo>
                      <a:cubicBezTo>
                        <a:pt x="12" y="132"/>
                        <a:pt x="17" y="137"/>
                        <a:pt x="25" y="141"/>
                      </a:cubicBezTo>
                      <a:cubicBezTo>
                        <a:pt x="26" y="133"/>
                        <a:pt x="21" y="126"/>
                        <a:pt x="20" y="118"/>
                      </a:cubicBezTo>
                      <a:cubicBezTo>
                        <a:pt x="18" y="107"/>
                        <a:pt x="17" y="95"/>
                        <a:pt x="15" y="84"/>
                      </a:cubicBezTo>
                      <a:cubicBezTo>
                        <a:pt x="11" y="56"/>
                        <a:pt x="7" y="27"/>
                        <a:pt x="2" y="0"/>
                      </a:cubicBezTo>
                      <a:cubicBezTo>
                        <a:pt x="0" y="15"/>
                        <a:pt x="4" y="31"/>
                        <a:pt x="4" y="45"/>
                      </a:cubicBezTo>
                      <a:cubicBezTo>
                        <a:pt x="4" y="59"/>
                        <a:pt x="6" y="73"/>
                        <a:pt x="6" y="87"/>
                      </a:cubicBezTo>
                      <a:cubicBezTo>
                        <a:pt x="6" y="104"/>
                        <a:pt x="4" y="120"/>
                        <a:pt x="1" y="136"/>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22" name="Oval 84"/>
                <p:cNvSpPr>
                  <a:spLocks noChangeArrowheads="1"/>
                </p:cNvSpPr>
                <p:nvPr/>
              </p:nvSpPr>
              <p:spPr bwMode="auto">
                <a:xfrm>
                  <a:off x="5105763" y="2129432"/>
                  <a:ext cx="17949" cy="14823"/>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23" name="Oval 85"/>
                <p:cNvSpPr>
                  <a:spLocks noChangeArrowheads="1"/>
                </p:cNvSpPr>
                <p:nvPr/>
              </p:nvSpPr>
              <p:spPr bwMode="auto">
                <a:xfrm>
                  <a:off x="5109609" y="2106431"/>
                  <a:ext cx="11539" cy="9200"/>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24" name="Oval 86"/>
                <p:cNvSpPr>
                  <a:spLocks noChangeArrowheads="1"/>
                </p:cNvSpPr>
                <p:nvPr/>
              </p:nvSpPr>
              <p:spPr bwMode="auto">
                <a:xfrm>
                  <a:off x="5111532" y="2075763"/>
                  <a:ext cx="2564" cy="2556"/>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25" name="Oval 87"/>
                <p:cNvSpPr>
                  <a:spLocks noChangeArrowheads="1"/>
                </p:cNvSpPr>
                <p:nvPr/>
              </p:nvSpPr>
              <p:spPr bwMode="auto">
                <a:xfrm>
                  <a:off x="5140379" y="2310372"/>
                  <a:ext cx="16026" cy="13289"/>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26" name="Oval 88"/>
                <p:cNvSpPr>
                  <a:spLocks noChangeArrowheads="1"/>
                </p:cNvSpPr>
                <p:nvPr/>
              </p:nvSpPr>
              <p:spPr bwMode="auto">
                <a:xfrm>
                  <a:off x="5107045" y="2310372"/>
                  <a:ext cx="10257" cy="8178"/>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27" name="Freeform 89"/>
                <p:cNvSpPr>
                  <a:spLocks/>
                </p:cNvSpPr>
                <p:nvPr/>
              </p:nvSpPr>
              <p:spPr bwMode="auto">
                <a:xfrm>
                  <a:off x="4824347" y="2194345"/>
                  <a:ext cx="287185" cy="184007"/>
                </a:xfrm>
                <a:custGeom>
                  <a:avLst/>
                  <a:gdLst/>
                  <a:ahLst/>
                  <a:cxnLst>
                    <a:cxn ang="0">
                      <a:pos x="193" y="42"/>
                    </a:cxn>
                    <a:cxn ang="0">
                      <a:pos x="163" y="147"/>
                    </a:cxn>
                    <a:cxn ang="0">
                      <a:pos x="21" y="88"/>
                    </a:cxn>
                    <a:cxn ang="0">
                      <a:pos x="4" y="0"/>
                    </a:cxn>
                    <a:cxn ang="0">
                      <a:pos x="96" y="108"/>
                    </a:cxn>
                    <a:cxn ang="0">
                      <a:pos x="193" y="42"/>
                    </a:cxn>
                  </a:cxnLst>
                  <a:rect l="0" t="0" r="r" b="b"/>
                  <a:pathLst>
                    <a:path w="206" h="155">
                      <a:moveTo>
                        <a:pt x="193" y="42"/>
                      </a:moveTo>
                      <a:cubicBezTo>
                        <a:pt x="193" y="42"/>
                        <a:pt x="206" y="139"/>
                        <a:pt x="163" y="147"/>
                      </a:cubicBezTo>
                      <a:cubicBezTo>
                        <a:pt x="121" y="155"/>
                        <a:pt x="43" y="155"/>
                        <a:pt x="21" y="88"/>
                      </a:cubicBezTo>
                      <a:cubicBezTo>
                        <a:pt x="0" y="20"/>
                        <a:pt x="4" y="0"/>
                        <a:pt x="4" y="0"/>
                      </a:cubicBezTo>
                      <a:cubicBezTo>
                        <a:pt x="4" y="0"/>
                        <a:pt x="28" y="108"/>
                        <a:pt x="96" y="108"/>
                      </a:cubicBezTo>
                      <a:cubicBezTo>
                        <a:pt x="163" y="108"/>
                        <a:pt x="183" y="93"/>
                        <a:pt x="193" y="42"/>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228" name="Freeform 90"/>
                <p:cNvSpPr>
                  <a:spLocks/>
                </p:cNvSpPr>
                <p:nvPr/>
              </p:nvSpPr>
              <p:spPr bwMode="auto">
                <a:xfrm>
                  <a:off x="4805757" y="2108986"/>
                  <a:ext cx="37821" cy="200363"/>
                </a:xfrm>
                <a:custGeom>
                  <a:avLst/>
                  <a:gdLst/>
                  <a:ahLst/>
                  <a:cxnLst>
                    <a:cxn ang="0">
                      <a:pos x="8" y="169"/>
                    </a:cxn>
                    <a:cxn ang="0">
                      <a:pos x="26" y="168"/>
                    </a:cxn>
                    <a:cxn ang="0">
                      <a:pos x="16" y="136"/>
                    </a:cxn>
                    <a:cxn ang="0">
                      <a:pos x="15" y="95"/>
                    </a:cxn>
                    <a:cxn ang="0">
                      <a:pos x="7" y="54"/>
                    </a:cxn>
                    <a:cxn ang="0">
                      <a:pos x="0" y="0"/>
                    </a:cxn>
                    <a:cxn ang="0">
                      <a:pos x="5" y="46"/>
                    </a:cxn>
                    <a:cxn ang="0">
                      <a:pos x="7" y="93"/>
                    </a:cxn>
                    <a:cxn ang="0">
                      <a:pos x="8" y="132"/>
                    </a:cxn>
                    <a:cxn ang="0">
                      <a:pos x="8" y="167"/>
                    </a:cxn>
                  </a:cxnLst>
                  <a:rect l="0" t="0" r="r" b="b"/>
                  <a:pathLst>
                    <a:path w="27" h="169">
                      <a:moveTo>
                        <a:pt x="8" y="169"/>
                      </a:moveTo>
                      <a:cubicBezTo>
                        <a:pt x="13" y="163"/>
                        <a:pt x="19" y="159"/>
                        <a:pt x="26" y="168"/>
                      </a:cubicBezTo>
                      <a:cubicBezTo>
                        <a:pt x="27" y="157"/>
                        <a:pt x="17" y="147"/>
                        <a:pt x="16" y="136"/>
                      </a:cubicBezTo>
                      <a:cubicBezTo>
                        <a:pt x="14" y="123"/>
                        <a:pt x="16" y="109"/>
                        <a:pt x="15" y="95"/>
                      </a:cubicBezTo>
                      <a:cubicBezTo>
                        <a:pt x="13" y="81"/>
                        <a:pt x="9" y="68"/>
                        <a:pt x="7" y="54"/>
                      </a:cubicBezTo>
                      <a:cubicBezTo>
                        <a:pt x="6" y="38"/>
                        <a:pt x="11" y="14"/>
                        <a:pt x="0" y="0"/>
                      </a:cubicBezTo>
                      <a:cubicBezTo>
                        <a:pt x="6" y="14"/>
                        <a:pt x="6" y="32"/>
                        <a:pt x="5" y="46"/>
                      </a:cubicBezTo>
                      <a:cubicBezTo>
                        <a:pt x="4" y="63"/>
                        <a:pt x="5" y="77"/>
                        <a:pt x="7" y="93"/>
                      </a:cubicBezTo>
                      <a:cubicBezTo>
                        <a:pt x="8" y="106"/>
                        <a:pt x="8" y="119"/>
                        <a:pt x="8" y="132"/>
                      </a:cubicBezTo>
                      <a:cubicBezTo>
                        <a:pt x="9" y="140"/>
                        <a:pt x="13" y="163"/>
                        <a:pt x="8" y="167"/>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29" name="Oval 91"/>
                <p:cNvSpPr>
                  <a:spLocks noChangeArrowheads="1"/>
                </p:cNvSpPr>
                <p:nvPr/>
              </p:nvSpPr>
              <p:spPr bwMode="auto">
                <a:xfrm>
                  <a:off x="4796141" y="2080363"/>
                  <a:ext cx="9616" cy="8178"/>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30" name="Oval 92"/>
                <p:cNvSpPr>
                  <a:spLocks noChangeArrowheads="1"/>
                </p:cNvSpPr>
                <p:nvPr/>
              </p:nvSpPr>
              <p:spPr bwMode="auto">
                <a:xfrm>
                  <a:off x="4796141" y="2068607"/>
                  <a:ext cx="3205" cy="2556"/>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31" name="Oval 93"/>
                <p:cNvSpPr>
                  <a:spLocks noChangeArrowheads="1"/>
                </p:cNvSpPr>
                <p:nvPr/>
              </p:nvSpPr>
              <p:spPr bwMode="auto">
                <a:xfrm>
                  <a:off x="4791654" y="2049695"/>
                  <a:ext cx="4487" cy="3578"/>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32" name="Oval 94"/>
                <p:cNvSpPr>
                  <a:spLocks noChangeArrowheads="1"/>
                </p:cNvSpPr>
                <p:nvPr/>
              </p:nvSpPr>
              <p:spPr bwMode="auto">
                <a:xfrm>
                  <a:off x="4838450" y="2300661"/>
                  <a:ext cx="14744" cy="13289"/>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33" name="Freeform 95"/>
                <p:cNvSpPr>
                  <a:spLocks/>
                </p:cNvSpPr>
                <p:nvPr/>
              </p:nvSpPr>
              <p:spPr bwMode="auto">
                <a:xfrm>
                  <a:off x="4408954" y="2041006"/>
                  <a:ext cx="19231" cy="235120"/>
                </a:xfrm>
                <a:custGeom>
                  <a:avLst/>
                  <a:gdLst/>
                  <a:ahLst/>
                  <a:cxnLst>
                    <a:cxn ang="0">
                      <a:pos x="0" y="192"/>
                    </a:cxn>
                    <a:cxn ang="0">
                      <a:pos x="9" y="187"/>
                    </a:cxn>
                    <a:cxn ang="0">
                      <a:pos x="12" y="198"/>
                    </a:cxn>
                    <a:cxn ang="0">
                      <a:pos x="13" y="170"/>
                    </a:cxn>
                    <a:cxn ang="0">
                      <a:pos x="9" y="119"/>
                    </a:cxn>
                    <a:cxn ang="0">
                      <a:pos x="6" y="90"/>
                    </a:cxn>
                    <a:cxn ang="0">
                      <a:pos x="6" y="59"/>
                    </a:cxn>
                    <a:cxn ang="0">
                      <a:pos x="5" y="29"/>
                    </a:cxn>
                    <a:cxn ang="0">
                      <a:pos x="0" y="0"/>
                    </a:cxn>
                    <a:cxn ang="0">
                      <a:pos x="2" y="74"/>
                    </a:cxn>
                    <a:cxn ang="0">
                      <a:pos x="6" y="125"/>
                    </a:cxn>
                    <a:cxn ang="0">
                      <a:pos x="5" y="167"/>
                    </a:cxn>
                    <a:cxn ang="0">
                      <a:pos x="0" y="189"/>
                    </a:cxn>
                  </a:cxnLst>
                  <a:rect l="0" t="0" r="r" b="b"/>
                  <a:pathLst>
                    <a:path w="14" h="198">
                      <a:moveTo>
                        <a:pt x="0" y="192"/>
                      </a:moveTo>
                      <a:cubicBezTo>
                        <a:pt x="3" y="190"/>
                        <a:pt x="6" y="185"/>
                        <a:pt x="9" y="187"/>
                      </a:cubicBezTo>
                      <a:cubicBezTo>
                        <a:pt x="12" y="189"/>
                        <a:pt x="12" y="195"/>
                        <a:pt x="12" y="198"/>
                      </a:cubicBezTo>
                      <a:cubicBezTo>
                        <a:pt x="14" y="190"/>
                        <a:pt x="13" y="178"/>
                        <a:pt x="13" y="170"/>
                      </a:cubicBezTo>
                      <a:cubicBezTo>
                        <a:pt x="13" y="152"/>
                        <a:pt x="10" y="136"/>
                        <a:pt x="9" y="119"/>
                      </a:cubicBezTo>
                      <a:cubicBezTo>
                        <a:pt x="9" y="109"/>
                        <a:pt x="7" y="100"/>
                        <a:pt x="6" y="90"/>
                      </a:cubicBezTo>
                      <a:cubicBezTo>
                        <a:pt x="5" y="80"/>
                        <a:pt x="6" y="69"/>
                        <a:pt x="6" y="59"/>
                      </a:cubicBezTo>
                      <a:cubicBezTo>
                        <a:pt x="6" y="49"/>
                        <a:pt x="4" y="39"/>
                        <a:pt x="5" y="29"/>
                      </a:cubicBezTo>
                      <a:cubicBezTo>
                        <a:pt x="5" y="19"/>
                        <a:pt x="3" y="10"/>
                        <a:pt x="0" y="0"/>
                      </a:cubicBezTo>
                      <a:cubicBezTo>
                        <a:pt x="1" y="25"/>
                        <a:pt x="5" y="49"/>
                        <a:pt x="2" y="74"/>
                      </a:cubicBezTo>
                      <a:cubicBezTo>
                        <a:pt x="1" y="91"/>
                        <a:pt x="4" y="108"/>
                        <a:pt x="6" y="125"/>
                      </a:cubicBezTo>
                      <a:cubicBezTo>
                        <a:pt x="7" y="139"/>
                        <a:pt x="4" y="153"/>
                        <a:pt x="5" y="167"/>
                      </a:cubicBezTo>
                      <a:cubicBezTo>
                        <a:pt x="5" y="174"/>
                        <a:pt x="3" y="183"/>
                        <a:pt x="0" y="189"/>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34" name="Oval 96"/>
                <p:cNvSpPr>
                  <a:spLocks noChangeArrowheads="1"/>
                </p:cNvSpPr>
                <p:nvPr/>
              </p:nvSpPr>
              <p:spPr bwMode="auto">
                <a:xfrm>
                  <a:off x="4403185" y="2013916"/>
                  <a:ext cx="10898" cy="8689"/>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35" name="Oval 97"/>
                <p:cNvSpPr>
                  <a:spLocks noChangeArrowheads="1"/>
                </p:cNvSpPr>
                <p:nvPr/>
              </p:nvSpPr>
              <p:spPr bwMode="auto">
                <a:xfrm>
                  <a:off x="4401262" y="1995004"/>
                  <a:ext cx="11539" cy="9711"/>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36" name="Freeform 98"/>
                <p:cNvSpPr>
                  <a:spLocks/>
                </p:cNvSpPr>
                <p:nvPr/>
              </p:nvSpPr>
              <p:spPr bwMode="auto">
                <a:xfrm>
                  <a:off x="4152539" y="1993982"/>
                  <a:ext cx="35898" cy="276011"/>
                </a:xfrm>
                <a:custGeom>
                  <a:avLst/>
                  <a:gdLst/>
                  <a:ahLst/>
                  <a:cxnLst>
                    <a:cxn ang="0">
                      <a:pos x="8" y="230"/>
                    </a:cxn>
                    <a:cxn ang="0">
                      <a:pos x="26" y="233"/>
                    </a:cxn>
                    <a:cxn ang="0">
                      <a:pos x="23" y="211"/>
                    </a:cxn>
                    <a:cxn ang="0">
                      <a:pos x="18" y="192"/>
                    </a:cxn>
                    <a:cxn ang="0">
                      <a:pos x="13" y="152"/>
                    </a:cxn>
                    <a:cxn ang="0">
                      <a:pos x="9" y="112"/>
                    </a:cxn>
                    <a:cxn ang="0">
                      <a:pos x="5" y="48"/>
                    </a:cxn>
                    <a:cxn ang="0">
                      <a:pos x="1" y="21"/>
                    </a:cxn>
                    <a:cxn ang="0">
                      <a:pos x="0" y="0"/>
                    </a:cxn>
                    <a:cxn ang="0">
                      <a:pos x="4" y="76"/>
                    </a:cxn>
                    <a:cxn ang="0">
                      <a:pos x="5" y="137"/>
                    </a:cxn>
                    <a:cxn ang="0">
                      <a:pos x="8" y="228"/>
                    </a:cxn>
                    <a:cxn ang="0">
                      <a:pos x="8" y="229"/>
                    </a:cxn>
                  </a:cxnLst>
                  <a:rect l="0" t="0" r="r" b="b"/>
                  <a:pathLst>
                    <a:path w="26" h="233">
                      <a:moveTo>
                        <a:pt x="8" y="230"/>
                      </a:moveTo>
                      <a:cubicBezTo>
                        <a:pt x="15" y="219"/>
                        <a:pt x="23" y="221"/>
                        <a:pt x="26" y="233"/>
                      </a:cubicBezTo>
                      <a:cubicBezTo>
                        <a:pt x="26" y="226"/>
                        <a:pt x="24" y="218"/>
                        <a:pt x="23" y="211"/>
                      </a:cubicBezTo>
                      <a:cubicBezTo>
                        <a:pt x="21" y="204"/>
                        <a:pt x="19" y="199"/>
                        <a:pt x="18" y="192"/>
                      </a:cubicBezTo>
                      <a:cubicBezTo>
                        <a:pt x="17" y="178"/>
                        <a:pt x="15" y="165"/>
                        <a:pt x="13" y="152"/>
                      </a:cubicBezTo>
                      <a:cubicBezTo>
                        <a:pt x="10" y="139"/>
                        <a:pt x="9" y="125"/>
                        <a:pt x="9" y="112"/>
                      </a:cubicBezTo>
                      <a:cubicBezTo>
                        <a:pt x="8" y="90"/>
                        <a:pt x="8" y="70"/>
                        <a:pt x="5" y="48"/>
                      </a:cubicBezTo>
                      <a:cubicBezTo>
                        <a:pt x="4" y="39"/>
                        <a:pt x="2" y="30"/>
                        <a:pt x="1" y="21"/>
                      </a:cubicBezTo>
                      <a:cubicBezTo>
                        <a:pt x="1" y="14"/>
                        <a:pt x="2" y="6"/>
                        <a:pt x="0" y="0"/>
                      </a:cubicBezTo>
                      <a:cubicBezTo>
                        <a:pt x="2" y="25"/>
                        <a:pt x="7" y="50"/>
                        <a:pt x="4" y="76"/>
                      </a:cubicBezTo>
                      <a:cubicBezTo>
                        <a:pt x="2" y="96"/>
                        <a:pt x="3" y="116"/>
                        <a:pt x="5" y="137"/>
                      </a:cubicBezTo>
                      <a:cubicBezTo>
                        <a:pt x="8" y="172"/>
                        <a:pt x="12" y="202"/>
                        <a:pt x="8" y="228"/>
                      </a:cubicBezTo>
                      <a:cubicBezTo>
                        <a:pt x="8" y="228"/>
                        <a:pt x="8" y="229"/>
                        <a:pt x="8" y="229"/>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37" name="Freeform 99"/>
                <p:cNvSpPr>
                  <a:spLocks/>
                </p:cNvSpPr>
                <p:nvPr/>
              </p:nvSpPr>
              <p:spPr bwMode="auto">
                <a:xfrm>
                  <a:off x="3793558" y="1850354"/>
                  <a:ext cx="53206" cy="233587"/>
                </a:xfrm>
                <a:custGeom>
                  <a:avLst/>
                  <a:gdLst/>
                  <a:ahLst/>
                  <a:cxnLst>
                    <a:cxn ang="0">
                      <a:pos x="24" y="1"/>
                    </a:cxn>
                    <a:cxn ang="0">
                      <a:pos x="37" y="0"/>
                    </a:cxn>
                    <a:cxn ang="0">
                      <a:pos x="30" y="39"/>
                    </a:cxn>
                    <a:cxn ang="0">
                      <a:pos x="20" y="93"/>
                    </a:cxn>
                    <a:cxn ang="0">
                      <a:pos x="5" y="197"/>
                    </a:cxn>
                    <a:cxn ang="0">
                      <a:pos x="16" y="92"/>
                    </a:cxn>
                    <a:cxn ang="0">
                      <a:pos x="21" y="47"/>
                    </a:cxn>
                    <a:cxn ang="0">
                      <a:pos x="27" y="6"/>
                    </a:cxn>
                    <a:cxn ang="0">
                      <a:pos x="27" y="3"/>
                    </a:cxn>
                  </a:cxnLst>
                  <a:rect l="0" t="0" r="r" b="b"/>
                  <a:pathLst>
                    <a:path w="38" h="197">
                      <a:moveTo>
                        <a:pt x="24" y="1"/>
                      </a:moveTo>
                      <a:cubicBezTo>
                        <a:pt x="28" y="9"/>
                        <a:pt x="35" y="8"/>
                        <a:pt x="37" y="0"/>
                      </a:cubicBezTo>
                      <a:cubicBezTo>
                        <a:pt x="38" y="13"/>
                        <a:pt x="33" y="27"/>
                        <a:pt x="30" y="39"/>
                      </a:cubicBezTo>
                      <a:cubicBezTo>
                        <a:pt x="26" y="57"/>
                        <a:pt x="23" y="74"/>
                        <a:pt x="20" y="93"/>
                      </a:cubicBezTo>
                      <a:cubicBezTo>
                        <a:pt x="14" y="128"/>
                        <a:pt x="4" y="161"/>
                        <a:pt x="5" y="197"/>
                      </a:cubicBezTo>
                      <a:cubicBezTo>
                        <a:pt x="0" y="161"/>
                        <a:pt x="11" y="127"/>
                        <a:pt x="16" y="92"/>
                      </a:cubicBezTo>
                      <a:cubicBezTo>
                        <a:pt x="18" y="77"/>
                        <a:pt x="20" y="62"/>
                        <a:pt x="21" y="47"/>
                      </a:cubicBezTo>
                      <a:cubicBezTo>
                        <a:pt x="23" y="33"/>
                        <a:pt x="27" y="20"/>
                        <a:pt x="27" y="6"/>
                      </a:cubicBezTo>
                      <a:cubicBezTo>
                        <a:pt x="27" y="5"/>
                        <a:pt x="27" y="4"/>
                        <a:pt x="27" y="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38" name="Freeform 100"/>
                <p:cNvSpPr>
                  <a:spLocks/>
                </p:cNvSpPr>
                <p:nvPr/>
              </p:nvSpPr>
              <p:spPr bwMode="auto">
                <a:xfrm>
                  <a:off x="3428166" y="1811508"/>
                  <a:ext cx="60258" cy="279589"/>
                </a:xfrm>
                <a:custGeom>
                  <a:avLst/>
                  <a:gdLst/>
                  <a:ahLst/>
                  <a:cxnLst>
                    <a:cxn ang="0">
                      <a:pos x="11" y="1"/>
                    </a:cxn>
                    <a:cxn ang="0">
                      <a:pos x="21" y="52"/>
                    </a:cxn>
                    <a:cxn ang="0">
                      <a:pos x="10" y="115"/>
                    </a:cxn>
                    <a:cxn ang="0">
                      <a:pos x="4" y="175"/>
                    </a:cxn>
                    <a:cxn ang="0">
                      <a:pos x="3" y="204"/>
                    </a:cxn>
                    <a:cxn ang="0">
                      <a:pos x="3" y="236"/>
                    </a:cxn>
                    <a:cxn ang="0">
                      <a:pos x="6" y="199"/>
                    </a:cxn>
                    <a:cxn ang="0">
                      <a:pos x="8" y="170"/>
                    </a:cxn>
                    <a:cxn ang="0">
                      <a:pos x="14" y="119"/>
                    </a:cxn>
                    <a:cxn ang="0">
                      <a:pos x="24" y="63"/>
                    </a:cxn>
                    <a:cxn ang="0">
                      <a:pos x="30" y="18"/>
                    </a:cxn>
                    <a:cxn ang="0">
                      <a:pos x="43" y="0"/>
                    </a:cxn>
                    <a:cxn ang="0">
                      <a:pos x="16" y="4"/>
                    </a:cxn>
                  </a:cxnLst>
                  <a:rect l="0" t="0" r="r" b="b"/>
                  <a:pathLst>
                    <a:path w="43" h="236">
                      <a:moveTo>
                        <a:pt x="11" y="1"/>
                      </a:moveTo>
                      <a:cubicBezTo>
                        <a:pt x="25" y="7"/>
                        <a:pt x="23" y="41"/>
                        <a:pt x="21" y="52"/>
                      </a:cubicBezTo>
                      <a:cubicBezTo>
                        <a:pt x="19" y="73"/>
                        <a:pt x="14" y="94"/>
                        <a:pt x="10" y="115"/>
                      </a:cubicBezTo>
                      <a:cubicBezTo>
                        <a:pt x="7" y="134"/>
                        <a:pt x="4" y="155"/>
                        <a:pt x="4" y="175"/>
                      </a:cubicBezTo>
                      <a:cubicBezTo>
                        <a:pt x="4" y="184"/>
                        <a:pt x="4" y="194"/>
                        <a:pt x="3" y="204"/>
                      </a:cubicBezTo>
                      <a:cubicBezTo>
                        <a:pt x="3" y="214"/>
                        <a:pt x="0" y="227"/>
                        <a:pt x="3" y="236"/>
                      </a:cubicBezTo>
                      <a:cubicBezTo>
                        <a:pt x="8" y="228"/>
                        <a:pt x="6" y="209"/>
                        <a:pt x="6" y="199"/>
                      </a:cubicBezTo>
                      <a:cubicBezTo>
                        <a:pt x="7" y="190"/>
                        <a:pt x="8" y="180"/>
                        <a:pt x="8" y="170"/>
                      </a:cubicBezTo>
                      <a:cubicBezTo>
                        <a:pt x="8" y="153"/>
                        <a:pt x="9" y="136"/>
                        <a:pt x="14" y="119"/>
                      </a:cubicBezTo>
                      <a:cubicBezTo>
                        <a:pt x="18" y="101"/>
                        <a:pt x="22" y="82"/>
                        <a:pt x="24" y="63"/>
                      </a:cubicBezTo>
                      <a:cubicBezTo>
                        <a:pt x="26" y="49"/>
                        <a:pt x="25" y="31"/>
                        <a:pt x="30" y="18"/>
                      </a:cubicBezTo>
                      <a:cubicBezTo>
                        <a:pt x="33" y="11"/>
                        <a:pt x="38" y="5"/>
                        <a:pt x="43" y="0"/>
                      </a:cubicBezTo>
                      <a:cubicBezTo>
                        <a:pt x="37" y="4"/>
                        <a:pt x="21" y="16"/>
                        <a:pt x="16"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39" name="Freeform 101"/>
                <p:cNvSpPr>
                  <a:spLocks/>
                </p:cNvSpPr>
                <p:nvPr/>
              </p:nvSpPr>
              <p:spPr bwMode="auto">
                <a:xfrm>
                  <a:off x="5547438" y="2225013"/>
                  <a:ext cx="29488" cy="81781"/>
                </a:xfrm>
                <a:custGeom>
                  <a:avLst/>
                  <a:gdLst/>
                  <a:ahLst/>
                  <a:cxnLst>
                    <a:cxn ang="0">
                      <a:pos x="0" y="69"/>
                    </a:cxn>
                    <a:cxn ang="0">
                      <a:pos x="10" y="59"/>
                    </a:cxn>
                    <a:cxn ang="0">
                      <a:pos x="21" y="67"/>
                    </a:cxn>
                    <a:cxn ang="0">
                      <a:pos x="12" y="40"/>
                    </a:cxn>
                    <a:cxn ang="0">
                      <a:pos x="15" y="20"/>
                    </a:cxn>
                    <a:cxn ang="0">
                      <a:pos x="16" y="0"/>
                    </a:cxn>
                    <a:cxn ang="0">
                      <a:pos x="9" y="38"/>
                    </a:cxn>
                    <a:cxn ang="0">
                      <a:pos x="3" y="64"/>
                    </a:cxn>
                  </a:cxnLst>
                  <a:rect l="0" t="0" r="r" b="b"/>
                  <a:pathLst>
                    <a:path w="21" h="69">
                      <a:moveTo>
                        <a:pt x="0" y="69"/>
                      </a:moveTo>
                      <a:cubicBezTo>
                        <a:pt x="0" y="64"/>
                        <a:pt x="5" y="59"/>
                        <a:pt x="10" y="59"/>
                      </a:cubicBezTo>
                      <a:cubicBezTo>
                        <a:pt x="15" y="59"/>
                        <a:pt x="18" y="64"/>
                        <a:pt x="21" y="67"/>
                      </a:cubicBezTo>
                      <a:cubicBezTo>
                        <a:pt x="15" y="60"/>
                        <a:pt x="11" y="50"/>
                        <a:pt x="12" y="40"/>
                      </a:cubicBezTo>
                      <a:cubicBezTo>
                        <a:pt x="13" y="34"/>
                        <a:pt x="15" y="27"/>
                        <a:pt x="15" y="20"/>
                      </a:cubicBezTo>
                      <a:cubicBezTo>
                        <a:pt x="16" y="13"/>
                        <a:pt x="15" y="6"/>
                        <a:pt x="16" y="0"/>
                      </a:cubicBezTo>
                      <a:cubicBezTo>
                        <a:pt x="15" y="13"/>
                        <a:pt x="10" y="25"/>
                        <a:pt x="9" y="38"/>
                      </a:cubicBezTo>
                      <a:cubicBezTo>
                        <a:pt x="9" y="47"/>
                        <a:pt x="5" y="55"/>
                        <a:pt x="3" y="6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40" name="Freeform 102"/>
                <p:cNvSpPr>
                  <a:spLocks/>
                </p:cNvSpPr>
                <p:nvPr/>
              </p:nvSpPr>
              <p:spPr bwMode="auto">
                <a:xfrm>
                  <a:off x="5780776" y="1844732"/>
                  <a:ext cx="32052" cy="105293"/>
                </a:xfrm>
                <a:custGeom>
                  <a:avLst/>
                  <a:gdLst/>
                  <a:ahLst/>
                  <a:cxnLst>
                    <a:cxn ang="0">
                      <a:pos x="0" y="0"/>
                    </a:cxn>
                    <a:cxn ang="0">
                      <a:pos x="13" y="4"/>
                    </a:cxn>
                    <a:cxn ang="0">
                      <a:pos x="16" y="40"/>
                    </a:cxn>
                    <a:cxn ang="0">
                      <a:pos x="19" y="59"/>
                    </a:cxn>
                    <a:cxn ang="0">
                      <a:pos x="23" y="89"/>
                    </a:cxn>
                    <a:cxn ang="0">
                      <a:pos x="10" y="31"/>
                    </a:cxn>
                    <a:cxn ang="0">
                      <a:pos x="1" y="4"/>
                    </a:cxn>
                  </a:cxnLst>
                  <a:rect l="0" t="0" r="r" b="b"/>
                  <a:pathLst>
                    <a:path w="23" h="89">
                      <a:moveTo>
                        <a:pt x="0" y="0"/>
                      </a:moveTo>
                      <a:cubicBezTo>
                        <a:pt x="2" y="8"/>
                        <a:pt x="10" y="7"/>
                        <a:pt x="13" y="4"/>
                      </a:cubicBezTo>
                      <a:cubicBezTo>
                        <a:pt x="10" y="16"/>
                        <a:pt x="14" y="28"/>
                        <a:pt x="16" y="40"/>
                      </a:cubicBezTo>
                      <a:cubicBezTo>
                        <a:pt x="17" y="47"/>
                        <a:pt x="18" y="53"/>
                        <a:pt x="19" y="59"/>
                      </a:cubicBezTo>
                      <a:cubicBezTo>
                        <a:pt x="20" y="69"/>
                        <a:pt x="23" y="79"/>
                        <a:pt x="23" y="89"/>
                      </a:cubicBezTo>
                      <a:cubicBezTo>
                        <a:pt x="14" y="70"/>
                        <a:pt x="18" y="49"/>
                        <a:pt x="10" y="31"/>
                      </a:cubicBezTo>
                      <a:cubicBezTo>
                        <a:pt x="6" y="22"/>
                        <a:pt x="2" y="14"/>
                        <a:pt x="1"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41" name="Freeform 103"/>
                <p:cNvSpPr>
                  <a:spLocks/>
                </p:cNvSpPr>
                <p:nvPr/>
              </p:nvSpPr>
              <p:spPr bwMode="auto">
                <a:xfrm>
                  <a:off x="4751910" y="1830420"/>
                  <a:ext cx="34616" cy="143117"/>
                </a:xfrm>
                <a:custGeom>
                  <a:avLst/>
                  <a:gdLst/>
                  <a:ahLst/>
                  <a:cxnLst>
                    <a:cxn ang="0">
                      <a:pos x="0" y="0"/>
                    </a:cxn>
                    <a:cxn ang="0">
                      <a:pos x="9" y="24"/>
                    </a:cxn>
                    <a:cxn ang="0">
                      <a:pos x="15" y="50"/>
                    </a:cxn>
                    <a:cxn ang="0">
                      <a:pos x="25" y="121"/>
                    </a:cxn>
                    <a:cxn ang="0">
                      <a:pos x="19" y="48"/>
                    </a:cxn>
                    <a:cxn ang="0">
                      <a:pos x="19" y="21"/>
                    </a:cxn>
                    <a:cxn ang="0">
                      <a:pos x="25" y="1"/>
                    </a:cxn>
                    <a:cxn ang="0">
                      <a:pos x="2" y="4"/>
                    </a:cxn>
                  </a:cxnLst>
                  <a:rect l="0" t="0" r="r" b="b"/>
                  <a:pathLst>
                    <a:path w="25" h="121">
                      <a:moveTo>
                        <a:pt x="0" y="0"/>
                      </a:moveTo>
                      <a:cubicBezTo>
                        <a:pt x="0" y="7"/>
                        <a:pt x="7" y="16"/>
                        <a:pt x="9" y="24"/>
                      </a:cubicBezTo>
                      <a:cubicBezTo>
                        <a:pt x="12" y="32"/>
                        <a:pt x="14" y="41"/>
                        <a:pt x="15" y="50"/>
                      </a:cubicBezTo>
                      <a:cubicBezTo>
                        <a:pt x="17" y="73"/>
                        <a:pt x="16" y="100"/>
                        <a:pt x="25" y="121"/>
                      </a:cubicBezTo>
                      <a:cubicBezTo>
                        <a:pt x="22" y="96"/>
                        <a:pt x="22" y="72"/>
                        <a:pt x="19" y="48"/>
                      </a:cubicBezTo>
                      <a:cubicBezTo>
                        <a:pt x="18" y="39"/>
                        <a:pt x="17" y="31"/>
                        <a:pt x="19" y="21"/>
                      </a:cubicBezTo>
                      <a:cubicBezTo>
                        <a:pt x="20" y="14"/>
                        <a:pt x="24" y="7"/>
                        <a:pt x="25" y="1"/>
                      </a:cubicBezTo>
                      <a:cubicBezTo>
                        <a:pt x="18" y="5"/>
                        <a:pt x="7" y="19"/>
                        <a:pt x="2"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42" name="Freeform 104"/>
                <p:cNvSpPr>
                  <a:spLocks/>
                </p:cNvSpPr>
                <p:nvPr/>
              </p:nvSpPr>
              <p:spPr bwMode="auto">
                <a:xfrm>
                  <a:off x="5107045" y="1822242"/>
                  <a:ext cx="30770" cy="82803"/>
                </a:xfrm>
                <a:custGeom>
                  <a:avLst/>
                  <a:gdLst/>
                  <a:ahLst/>
                  <a:cxnLst>
                    <a:cxn ang="0">
                      <a:pos x="0" y="7"/>
                    </a:cxn>
                    <a:cxn ang="0">
                      <a:pos x="21" y="0"/>
                    </a:cxn>
                    <a:cxn ang="0">
                      <a:pos x="12" y="39"/>
                    </a:cxn>
                    <a:cxn ang="0">
                      <a:pos x="7" y="70"/>
                    </a:cxn>
                    <a:cxn ang="0">
                      <a:pos x="1" y="10"/>
                    </a:cxn>
                  </a:cxnLst>
                  <a:rect l="0" t="0" r="r" b="b"/>
                  <a:pathLst>
                    <a:path w="22" h="70">
                      <a:moveTo>
                        <a:pt x="0" y="7"/>
                      </a:moveTo>
                      <a:cubicBezTo>
                        <a:pt x="3" y="14"/>
                        <a:pt x="20" y="13"/>
                        <a:pt x="21" y="0"/>
                      </a:cubicBezTo>
                      <a:cubicBezTo>
                        <a:pt x="22" y="6"/>
                        <a:pt x="14" y="32"/>
                        <a:pt x="12" y="39"/>
                      </a:cubicBezTo>
                      <a:cubicBezTo>
                        <a:pt x="10" y="49"/>
                        <a:pt x="8" y="60"/>
                        <a:pt x="7" y="70"/>
                      </a:cubicBezTo>
                      <a:cubicBezTo>
                        <a:pt x="3" y="55"/>
                        <a:pt x="11" y="24"/>
                        <a:pt x="1" y="10"/>
                      </a:cubicBezTo>
                    </a:path>
                  </a:pathLst>
                </a:custGeom>
                <a:solidFill>
                  <a:srgbClr val="F9E8E4"/>
                </a:solidFill>
                <a:ln w="9525">
                  <a:noFill/>
                  <a:round/>
                  <a:headEnd/>
                  <a:tailEnd/>
                </a:ln>
              </p:spPr>
              <p:txBody>
                <a:bodyPr/>
                <a:lstStyle/>
                <a:p>
                  <a:endParaRPr lang="en-US" b="1">
                    <a:latin typeface="Cambria" pitchFamily="18" charset="0"/>
                  </a:endParaRPr>
                </a:p>
              </p:txBody>
            </p:sp>
            <p:sp>
              <p:nvSpPr>
                <p:cNvPr id="243" name="Freeform 105"/>
                <p:cNvSpPr>
                  <a:spLocks/>
                </p:cNvSpPr>
                <p:nvPr/>
              </p:nvSpPr>
              <p:spPr bwMode="auto">
                <a:xfrm>
                  <a:off x="5111532" y="1824286"/>
                  <a:ext cx="17949" cy="53158"/>
                </a:xfrm>
                <a:custGeom>
                  <a:avLst/>
                  <a:gdLst/>
                  <a:ahLst/>
                  <a:cxnLst>
                    <a:cxn ang="0">
                      <a:pos x="0" y="0"/>
                    </a:cxn>
                    <a:cxn ang="0">
                      <a:pos x="7" y="45"/>
                    </a:cxn>
                    <a:cxn ang="0">
                      <a:pos x="13" y="7"/>
                    </a:cxn>
                    <a:cxn ang="0">
                      <a:pos x="2" y="3"/>
                    </a:cxn>
                  </a:cxnLst>
                  <a:rect l="0" t="0" r="r" b="b"/>
                  <a:pathLst>
                    <a:path w="13" h="45">
                      <a:moveTo>
                        <a:pt x="0" y="0"/>
                      </a:moveTo>
                      <a:cubicBezTo>
                        <a:pt x="3" y="16"/>
                        <a:pt x="10" y="28"/>
                        <a:pt x="7" y="45"/>
                      </a:cubicBezTo>
                      <a:cubicBezTo>
                        <a:pt x="6" y="32"/>
                        <a:pt x="9" y="18"/>
                        <a:pt x="13" y="7"/>
                      </a:cubicBezTo>
                      <a:cubicBezTo>
                        <a:pt x="8" y="10"/>
                        <a:pt x="4" y="8"/>
                        <a:pt x="2" y="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44" name="Freeform 106"/>
                <p:cNvSpPr>
                  <a:spLocks/>
                </p:cNvSpPr>
                <p:nvPr/>
              </p:nvSpPr>
              <p:spPr bwMode="auto">
                <a:xfrm>
                  <a:off x="4090999" y="1800774"/>
                  <a:ext cx="55770" cy="85359"/>
                </a:xfrm>
                <a:custGeom>
                  <a:avLst/>
                  <a:gdLst/>
                  <a:ahLst/>
                  <a:cxnLst>
                    <a:cxn ang="0">
                      <a:pos x="0" y="15"/>
                    </a:cxn>
                    <a:cxn ang="0">
                      <a:pos x="24" y="12"/>
                    </a:cxn>
                    <a:cxn ang="0">
                      <a:pos x="40" y="0"/>
                    </a:cxn>
                    <a:cxn ang="0">
                      <a:pos x="34" y="72"/>
                    </a:cxn>
                    <a:cxn ang="0">
                      <a:pos x="20" y="34"/>
                    </a:cxn>
                    <a:cxn ang="0">
                      <a:pos x="2" y="16"/>
                    </a:cxn>
                  </a:cxnLst>
                  <a:rect l="0" t="0" r="r" b="b"/>
                  <a:pathLst>
                    <a:path w="40" h="72">
                      <a:moveTo>
                        <a:pt x="0" y="15"/>
                      </a:moveTo>
                      <a:cubicBezTo>
                        <a:pt x="9" y="17"/>
                        <a:pt x="16" y="17"/>
                        <a:pt x="24" y="12"/>
                      </a:cubicBezTo>
                      <a:cubicBezTo>
                        <a:pt x="30" y="9"/>
                        <a:pt x="34" y="3"/>
                        <a:pt x="40" y="0"/>
                      </a:cubicBezTo>
                      <a:cubicBezTo>
                        <a:pt x="21" y="22"/>
                        <a:pt x="34" y="48"/>
                        <a:pt x="34" y="72"/>
                      </a:cubicBezTo>
                      <a:cubicBezTo>
                        <a:pt x="27" y="60"/>
                        <a:pt x="27" y="45"/>
                        <a:pt x="20" y="34"/>
                      </a:cubicBezTo>
                      <a:cubicBezTo>
                        <a:pt x="16" y="27"/>
                        <a:pt x="6" y="23"/>
                        <a:pt x="2" y="16"/>
                      </a:cubicBezTo>
                    </a:path>
                  </a:pathLst>
                </a:custGeom>
                <a:solidFill>
                  <a:srgbClr val="F9E8E7"/>
                </a:solidFill>
                <a:ln w="9525">
                  <a:noFill/>
                  <a:round/>
                  <a:headEnd/>
                  <a:tailEnd/>
                </a:ln>
              </p:spPr>
              <p:txBody>
                <a:bodyPr/>
                <a:lstStyle/>
                <a:p>
                  <a:endParaRPr lang="en-US" b="1">
                    <a:latin typeface="Cambria" pitchFamily="18" charset="0"/>
                  </a:endParaRPr>
                </a:p>
              </p:txBody>
            </p:sp>
            <p:sp>
              <p:nvSpPr>
                <p:cNvPr id="245" name="Freeform 107"/>
                <p:cNvSpPr>
                  <a:spLocks/>
                </p:cNvSpPr>
                <p:nvPr/>
              </p:nvSpPr>
              <p:spPr bwMode="auto">
                <a:xfrm>
                  <a:off x="4357030" y="1828886"/>
                  <a:ext cx="43591" cy="140050"/>
                </a:xfrm>
                <a:custGeom>
                  <a:avLst/>
                  <a:gdLst/>
                  <a:ahLst/>
                  <a:cxnLst>
                    <a:cxn ang="0">
                      <a:pos x="12" y="3"/>
                    </a:cxn>
                    <a:cxn ang="0">
                      <a:pos x="0" y="0"/>
                    </a:cxn>
                    <a:cxn ang="0">
                      <a:pos x="31" y="118"/>
                    </a:cxn>
                    <a:cxn ang="0">
                      <a:pos x="12" y="3"/>
                    </a:cxn>
                  </a:cxnLst>
                  <a:rect l="0" t="0" r="r" b="b"/>
                  <a:pathLst>
                    <a:path w="31" h="118">
                      <a:moveTo>
                        <a:pt x="12" y="3"/>
                      </a:moveTo>
                      <a:cubicBezTo>
                        <a:pt x="8" y="5"/>
                        <a:pt x="4" y="2"/>
                        <a:pt x="0" y="0"/>
                      </a:cubicBezTo>
                      <a:cubicBezTo>
                        <a:pt x="22" y="37"/>
                        <a:pt x="22" y="77"/>
                        <a:pt x="31" y="118"/>
                      </a:cubicBezTo>
                      <a:cubicBezTo>
                        <a:pt x="29" y="79"/>
                        <a:pt x="21" y="40"/>
                        <a:pt x="12" y="3"/>
                      </a:cubicBezTo>
                    </a:path>
                  </a:pathLst>
                </a:custGeom>
                <a:solidFill>
                  <a:srgbClr val="F9E8E4"/>
                </a:solidFill>
                <a:ln w="9525">
                  <a:noFill/>
                  <a:round/>
                  <a:headEnd/>
                  <a:tailEnd/>
                </a:ln>
              </p:spPr>
              <p:txBody>
                <a:bodyPr/>
                <a:lstStyle/>
                <a:p>
                  <a:endParaRPr lang="en-US" b="1">
                    <a:latin typeface="Cambria" pitchFamily="18" charset="0"/>
                  </a:endParaRPr>
                </a:p>
              </p:txBody>
            </p:sp>
            <p:sp>
              <p:nvSpPr>
                <p:cNvPr id="246" name="Freeform 108"/>
                <p:cNvSpPr>
                  <a:spLocks/>
                </p:cNvSpPr>
                <p:nvPr/>
              </p:nvSpPr>
              <p:spPr bwMode="auto">
                <a:xfrm>
                  <a:off x="4099333" y="1812530"/>
                  <a:ext cx="35898" cy="60825"/>
                </a:xfrm>
                <a:custGeom>
                  <a:avLst/>
                  <a:gdLst/>
                  <a:ahLst/>
                  <a:cxnLst>
                    <a:cxn ang="0">
                      <a:pos x="0" y="3"/>
                    </a:cxn>
                    <a:cxn ang="0">
                      <a:pos x="16" y="0"/>
                    </a:cxn>
                    <a:cxn ang="0">
                      <a:pos x="25" y="51"/>
                    </a:cxn>
                    <a:cxn ang="0">
                      <a:pos x="17" y="21"/>
                    </a:cxn>
                    <a:cxn ang="0">
                      <a:pos x="0" y="4"/>
                    </a:cxn>
                  </a:cxnLst>
                  <a:rect l="0" t="0" r="r" b="b"/>
                  <a:pathLst>
                    <a:path w="26" h="51">
                      <a:moveTo>
                        <a:pt x="0" y="3"/>
                      </a:moveTo>
                      <a:cubicBezTo>
                        <a:pt x="3" y="7"/>
                        <a:pt x="12" y="4"/>
                        <a:pt x="16" y="0"/>
                      </a:cubicBezTo>
                      <a:cubicBezTo>
                        <a:pt x="16" y="17"/>
                        <a:pt x="26" y="34"/>
                        <a:pt x="25" y="51"/>
                      </a:cubicBezTo>
                      <a:cubicBezTo>
                        <a:pt x="25" y="42"/>
                        <a:pt x="21" y="29"/>
                        <a:pt x="17" y="21"/>
                      </a:cubicBezTo>
                      <a:cubicBezTo>
                        <a:pt x="14" y="14"/>
                        <a:pt x="6" y="9"/>
                        <a:pt x="0"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47" name="Freeform 109"/>
                <p:cNvSpPr>
                  <a:spLocks/>
                </p:cNvSpPr>
                <p:nvPr/>
              </p:nvSpPr>
              <p:spPr bwMode="auto">
                <a:xfrm>
                  <a:off x="4357030" y="1823264"/>
                  <a:ext cx="29488" cy="64914"/>
                </a:xfrm>
                <a:custGeom>
                  <a:avLst/>
                  <a:gdLst/>
                  <a:ahLst/>
                  <a:cxnLst>
                    <a:cxn ang="0">
                      <a:pos x="0" y="0"/>
                    </a:cxn>
                    <a:cxn ang="0">
                      <a:pos x="13" y="3"/>
                    </a:cxn>
                    <a:cxn ang="0">
                      <a:pos x="21" y="55"/>
                    </a:cxn>
                    <a:cxn ang="0">
                      <a:pos x="11" y="20"/>
                    </a:cxn>
                    <a:cxn ang="0">
                      <a:pos x="1" y="1"/>
                    </a:cxn>
                  </a:cxnLst>
                  <a:rect l="0" t="0" r="r" b="b"/>
                  <a:pathLst>
                    <a:path w="21" h="55">
                      <a:moveTo>
                        <a:pt x="0" y="0"/>
                      </a:moveTo>
                      <a:cubicBezTo>
                        <a:pt x="4" y="3"/>
                        <a:pt x="8" y="4"/>
                        <a:pt x="13" y="3"/>
                      </a:cubicBezTo>
                      <a:cubicBezTo>
                        <a:pt x="14" y="21"/>
                        <a:pt x="19" y="38"/>
                        <a:pt x="21" y="55"/>
                      </a:cubicBezTo>
                      <a:cubicBezTo>
                        <a:pt x="18" y="44"/>
                        <a:pt x="14" y="32"/>
                        <a:pt x="11" y="20"/>
                      </a:cubicBezTo>
                      <a:cubicBezTo>
                        <a:pt x="9" y="12"/>
                        <a:pt x="5" y="8"/>
                        <a:pt x="1"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48" name="Oval 110"/>
                <p:cNvSpPr>
                  <a:spLocks noChangeArrowheads="1"/>
                </p:cNvSpPr>
                <p:nvPr/>
              </p:nvSpPr>
              <p:spPr bwMode="auto">
                <a:xfrm>
                  <a:off x="3430089" y="2095697"/>
                  <a:ext cx="14744" cy="13289"/>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49" name="Oval 111"/>
                <p:cNvSpPr>
                  <a:spLocks noChangeArrowheads="1"/>
                </p:cNvSpPr>
                <p:nvPr/>
              </p:nvSpPr>
              <p:spPr bwMode="auto">
                <a:xfrm>
                  <a:off x="3428166" y="2119209"/>
                  <a:ext cx="11539" cy="10223"/>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0" name="Freeform 112"/>
                <p:cNvSpPr>
                  <a:spLocks/>
                </p:cNvSpPr>
                <p:nvPr/>
              </p:nvSpPr>
              <p:spPr bwMode="auto">
                <a:xfrm>
                  <a:off x="3410217" y="2149366"/>
                  <a:ext cx="21154" cy="101715"/>
                </a:xfrm>
                <a:custGeom>
                  <a:avLst/>
                  <a:gdLst/>
                  <a:ahLst/>
                  <a:cxnLst>
                    <a:cxn ang="0">
                      <a:pos x="0" y="81"/>
                    </a:cxn>
                    <a:cxn ang="0">
                      <a:pos x="11" y="86"/>
                    </a:cxn>
                    <a:cxn ang="0">
                      <a:pos x="10" y="68"/>
                    </a:cxn>
                    <a:cxn ang="0">
                      <a:pos x="13" y="47"/>
                    </a:cxn>
                    <a:cxn ang="0">
                      <a:pos x="14" y="0"/>
                    </a:cxn>
                    <a:cxn ang="0">
                      <a:pos x="1" y="80"/>
                    </a:cxn>
                  </a:cxnLst>
                  <a:rect l="0" t="0" r="r" b="b"/>
                  <a:pathLst>
                    <a:path w="15" h="86">
                      <a:moveTo>
                        <a:pt x="0" y="81"/>
                      </a:moveTo>
                      <a:cubicBezTo>
                        <a:pt x="4" y="69"/>
                        <a:pt x="10" y="81"/>
                        <a:pt x="11" y="86"/>
                      </a:cubicBezTo>
                      <a:cubicBezTo>
                        <a:pt x="12" y="80"/>
                        <a:pt x="10" y="74"/>
                        <a:pt x="10" y="68"/>
                      </a:cubicBezTo>
                      <a:cubicBezTo>
                        <a:pt x="11" y="61"/>
                        <a:pt x="12" y="54"/>
                        <a:pt x="13" y="47"/>
                      </a:cubicBezTo>
                      <a:cubicBezTo>
                        <a:pt x="15" y="32"/>
                        <a:pt x="12" y="15"/>
                        <a:pt x="14" y="0"/>
                      </a:cubicBezTo>
                      <a:cubicBezTo>
                        <a:pt x="15" y="26"/>
                        <a:pt x="8" y="55"/>
                        <a:pt x="1" y="8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51" name="Freeform 113"/>
                <p:cNvSpPr>
                  <a:spLocks/>
                </p:cNvSpPr>
                <p:nvPr/>
              </p:nvSpPr>
              <p:spPr bwMode="auto">
                <a:xfrm>
                  <a:off x="3753813" y="2234725"/>
                  <a:ext cx="25000" cy="69514"/>
                </a:xfrm>
                <a:custGeom>
                  <a:avLst/>
                  <a:gdLst/>
                  <a:ahLst/>
                  <a:cxnLst>
                    <a:cxn ang="0">
                      <a:pos x="2" y="54"/>
                    </a:cxn>
                    <a:cxn ang="0">
                      <a:pos x="18" y="59"/>
                    </a:cxn>
                    <a:cxn ang="0">
                      <a:pos x="16" y="0"/>
                    </a:cxn>
                    <a:cxn ang="0">
                      <a:pos x="3" y="49"/>
                    </a:cxn>
                  </a:cxnLst>
                  <a:rect l="0" t="0" r="r" b="b"/>
                  <a:pathLst>
                    <a:path w="18" h="59">
                      <a:moveTo>
                        <a:pt x="2" y="54"/>
                      </a:moveTo>
                      <a:cubicBezTo>
                        <a:pt x="0" y="44"/>
                        <a:pt x="17" y="49"/>
                        <a:pt x="18" y="59"/>
                      </a:cubicBezTo>
                      <a:cubicBezTo>
                        <a:pt x="14" y="41"/>
                        <a:pt x="10" y="19"/>
                        <a:pt x="16" y="0"/>
                      </a:cubicBezTo>
                      <a:cubicBezTo>
                        <a:pt x="15" y="14"/>
                        <a:pt x="14" y="40"/>
                        <a:pt x="3" y="49"/>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52" name="Oval 114"/>
                <p:cNvSpPr>
                  <a:spLocks noChangeArrowheads="1"/>
                </p:cNvSpPr>
                <p:nvPr/>
              </p:nvSpPr>
              <p:spPr bwMode="auto">
                <a:xfrm>
                  <a:off x="3775608" y="2211213"/>
                  <a:ext cx="8333" cy="5622"/>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3" name="Oval 115"/>
                <p:cNvSpPr>
                  <a:spLocks noChangeArrowheads="1"/>
                </p:cNvSpPr>
                <p:nvPr/>
              </p:nvSpPr>
              <p:spPr bwMode="auto">
                <a:xfrm>
                  <a:off x="3779455" y="2196901"/>
                  <a:ext cx="8333" cy="7156"/>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4" name="Oval 116"/>
                <p:cNvSpPr>
                  <a:spLocks noChangeArrowheads="1"/>
                </p:cNvSpPr>
                <p:nvPr/>
              </p:nvSpPr>
              <p:spPr bwMode="auto">
                <a:xfrm>
                  <a:off x="4138436" y="1898911"/>
                  <a:ext cx="9616" cy="7156"/>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5" name="Oval 117"/>
                <p:cNvSpPr>
                  <a:spLocks noChangeArrowheads="1"/>
                </p:cNvSpPr>
                <p:nvPr/>
              </p:nvSpPr>
              <p:spPr bwMode="auto">
                <a:xfrm>
                  <a:off x="4142282" y="1917823"/>
                  <a:ext cx="12821" cy="10734"/>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6" name="Oval 118"/>
                <p:cNvSpPr>
                  <a:spLocks noChangeArrowheads="1"/>
                </p:cNvSpPr>
                <p:nvPr/>
              </p:nvSpPr>
              <p:spPr bwMode="auto">
                <a:xfrm>
                  <a:off x="4144205" y="1944402"/>
                  <a:ext cx="3846" cy="3578"/>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7" name="Oval 119"/>
                <p:cNvSpPr>
                  <a:spLocks noChangeArrowheads="1"/>
                </p:cNvSpPr>
                <p:nvPr/>
              </p:nvSpPr>
              <p:spPr bwMode="auto">
                <a:xfrm>
                  <a:off x="4782680" y="1817130"/>
                  <a:ext cx="14744" cy="11756"/>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8" name="Oval 120"/>
                <p:cNvSpPr>
                  <a:spLocks noChangeArrowheads="1"/>
                </p:cNvSpPr>
                <p:nvPr/>
              </p:nvSpPr>
              <p:spPr bwMode="auto">
                <a:xfrm>
                  <a:off x="4797424" y="1800774"/>
                  <a:ext cx="8333" cy="7156"/>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59" name="Oval 121"/>
                <p:cNvSpPr>
                  <a:spLocks noChangeArrowheads="1"/>
                </p:cNvSpPr>
                <p:nvPr/>
              </p:nvSpPr>
              <p:spPr bwMode="auto">
                <a:xfrm>
                  <a:off x="5104481" y="1819686"/>
                  <a:ext cx="17949" cy="15334"/>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60" name="Oval 122"/>
                <p:cNvSpPr>
                  <a:spLocks noChangeArrowheads="1"/>
                </p:cNvSpPr>
                <p:nvPr/>
              </p:nvSpPr>
              <p:spPr bwMode="auto">
                <a:xfrm>
                  <a:off x="5092942" y="1804352"/>
                  <a:ext cx="14103" cy="12778"/>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61" name="Oval 123"/>
                <p:cNvSpPr>
                  <a:spLocks noChangeArrowheads="1"/>
                </p:cNvSpPr>
                <p:nvPr/>
              </p:nvSpPr>
              <p:spPr bwMode="auto">
                <a:xfrm>
                  <a:off x="5563464" y="2287882"/>
                  <a:ext cx="16667" cy="14312"/>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62" name="Oval 124"/>
                <p:cNvSpPr>
                  <a:spLocks noChangeArrowheads="1"/>
                </p:cNvSpPr>
                <p:nvPr/>
              </p:nvSpPr>
              <p:spPr bwMode="auto">
                <a:xfrm>
                  <a:off x="5580131" y="2306794"/>
                  <a:ext cx="6410" cy="6134"/>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63" name="Oval 125"/>
                <p:cNvSpPr>
                  <a:spLocks noChangeArrowheads="1"/>
                </p:cNvSpPr>
                <p:nvPr/>
              </p:nvSpPr>
              <p:spPr bwMode="auto">
                <a:xfrm>
                  <a:off x="5797443" y="1838598"/>
                  <a:ext cx="17949" cy="15334"/>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64" name="Oval 126"/>
                <p:cNvSpPr>
                  <a:spLocks noChangeArrowheads="1"/>
                </p:cNvSpPr>
                <p:nvPr/>
              </p:nvSpPr>
              <p:spPr bwMode="auto">
                <a:xfrm>
                  <a:off x="5809623" y="1822242"/>
                  <a:ext cx="8333" cy="5622"/>
                </a:xfrm>
                <a:prstGeom prst="ellipse">
                  <a:avLst/>
                </a:prstGeom>
                <a:solidFill>
                  <a:srgbClr val="FFFFFF"/>
                </a:solidFill>
                <a:ln w="9525">
                  <a:noFill/>
                  <a:round/>
                  <a:headEnd/>
                  <a:tailEnd/>
                </a:ln>
              </p:spPr>
              <p:txBody>
                <a:bodyPr/>
                <a:lstStyle/>
                <a:p>
                  <a:endParaRPr lang="en-US" b="1">
                    <a:latin typeface="Cambria" pitchFamily="18" charset="0"/>
                  </a:endParaRPr>
                </a:p>
              </p:txBody>
            </p:sp>
            <p:sp>
              <p:nvSpPr>
                <p:cNvPr id="265" name="Freeform 127"/>
                <p:cNvSpPr>
                  <a:spLocks/>
                </p:cNvSpPr>
                <p:nvPr/>
              </p:nvSpPr>
              <p:spPr bwMode="auto">
                <a:xfrm>
                  <a:off x="3227521" y="1627501"/>
                  <a:ext cx="188465" cy="85359"/>
                </a:xfrm>
                <a:custGeom>
                  <a:avLst/>
                  <a:gdLst/>
                  <a:ahLst/>
                  <a:cxnLst>
                    <a:cxn ang="0">
                      <a:pos x="0" y="12"/>
                    </a:cxn>
                    <a:cxn ang="0">
                      <a:pos x="135" y="72"/>
                    </a:cxn>
                    <a:cxn ang="0">
                      <a:pos x="0" y="39"/>
                    </a:cxn>
                    <a:cxn ang="0">
                      <a:pos x="0" y="12"/>
                    </a:cxn>
                  </a:cxnLst>
                  <a:rect l="0" t="0" r="r" b="b"/>
                  <a:pathLst>
                    <a:path w="135" h="72">
                      <a:moveTo>
                        <a:pt x="0" y="12"/>
                      </a:moveTo>
                      <a:cubicBezTo>
                        <a:pt x="0" y="12"/>
                        <a:pt x="74" y="0"/>
                        <a:pt x="135" y="72"/>
                      </a:cubicBezTo>
                      <a:cubicBezTo>
                        <a:pt x="135" y="72"/>
                        <a:pt x="65" y="28"/>
                        <a:pt x="0" y="39"/>
                      </a:cubicBezTo>
                      <a:lnTo>
                        <a:pt x="0" y="12"/>
                      </a:lnTo>
                      <a:close/>
                    </a:path>
                  </a:pathLst>
                </a:custGeom>
                <a:solidFill>
                  <a:srgbClr val="F9E8E4"/>
                </a:solidFill>
                <a:ln w="9525">
                  <a:noFill/>
                  <a:round/>
                  <a:headEnd/>
                  <a:tailEnd/>
                </a:ln>
              </p:spPr>
              <p:txBody>
                <a:bodyPr/>
                <a:lstStyle/>
                <a:p>
                  <a:endParaRPr lang="en-US" b="1">
                    <a:latin typeface="Cambria" pitchFamily="18" charset="0"/>
                  </a:endParaRPr>
                </a:p>
              </p:txBody>
            </p:sp>
            <p:sp>
              <p:nvSpPr>
                <p:cNvPr id="266" name="Freeform 128"/>
                <p:cNvSpPr>
                  <a:spLocks/>
                </p:cNvSpPr>
                <p:nvPr/>
              </p:nvSpPr>
              <p:spPr bwMode="auto">
                <a:xfrm>
                  <a:off x="3537142" y="1577921"/>
                  <a:ext cx="241671" cy="101715"/>
                </a:xfrm>
                <a:custGeom>
                  <a:avLst/>
                  <a:gdLst/>
                  <a:ahLst/>
                  <a:cxnLst>
                    <a:cxn ang="0">
                      <a:pos x="0" y="82"/>
                    </a:cxn>
                    <a:cxn ang="0">
                      <a:pos x="173" y="86"/>
                    </a:cxn>
                    <a:cxn ang="0">
                      <a:pos x="0" y="82"/>
                    </a:cxn>
                  </a:cxnLst>
                  <a:rect l="0" t="0" r="r" b="b"/>
                  <a:pathLst>
                    <a:path w="173" h="86">
                      <a:moveTo>
                        <a:pt x="0" y="82"/>
                      </a:moveTo>
                      <a:cubicBezTo>
                        <a:pt x="0" y="82"/>
                        <a:pt x="93" y="0"/>
                        <a:pt x="173" y="86"/>
                      </a:cubicBezTo>
                      <a:cubicBezTo>
                        <a:pt x="173" y="86"/>
                        <a:pt x="102" y="31"/>
                        <a:pt x="0" y="82"/>
                      </a:cubicBezTo>
                      <a:close/>
                    </a:path>
                  </a:pathLst>
                </a:custGeom>
                <a:solidFill>
                  <a:srgbClr val="F9E8E4"/>
                </a:solidFill>
                <a:ln w="9525">
                  <a:noFill/>
                  <a:round/>
                  <a:headEnd/>
                  <a:tailEnd/>
                </a:ln>
              </p:spPr>
              <p:txBody>
                <a:bodyPr/>
                <a:lstStyle/>
                <a:p>
                  <a:endParaRPr lang="en-US" b="1">
                    <a:latin typeface="Cambria" pitchFamily="18" charset="0"/>
                  </a:endParaRPr>
                </a:p>
              </p:txBody>
            </p:sp>
            <p:sp>
              <p:nvSpPr>
                <p:cNvPr id="267" name="Freeform 129"/>
                <p:cNvSpPr>
                  <a:spLocks/>
                </p:cNvSpPr>
                <p:nvPr/>
              </p:nvSpPr>
              <p:spPr bwMode="auto">
                <a:xfrm>
                  <a:off x="3898688" y="1617789"/>
                  <a:ext cx="144875" cy="65425"/>
                </a:xfrm>
                <a:custGeom>
                  <a:avLst/>
                  <a:gdLst/>
                  <a:ahLst/>
                  <a:cxnLst>
                    <a:cxn ang="0">
                      <a:pos x="0" y="55"/>
                    </a:cxn>
                    <a:cxn ang="0">
                      <a:pos x="104" y="43"/>
                    </a:cxn>
                    <a:cxn ang="0">
                      <a:pos x="0" y="55"/>
                    </a:cxn>
                  </a:cxnLst>
                  <a:rect l="0" t="0" r="r" b="b"/>
                  <a:pathLst>
                    <a:path w="104" h="55">
                      <a:moveTo>
                        <a:pt x="0" y="55"/>
                      </a:moveTo>
                      <a:cubicBezTo>
                        <a:pt x="0" y="55"/>
                        <a:pt x="61" y="0"/>
                        <a:pt x="104" y="43"/>
                      </a:cubicBezTo>
                      <a:cubicBezTo>
                        <a:pt x="104" y="43"/>
                        <a:pt x="69" y="15"/>
                        <a:pt x="0" y="55"/>
                      </a:cubicBezTo>
                      <a:close/>
                    </a:path>
                  </a:pathLst>
                </a:custGeom>
                <a:solidFill>
                  <a:srgbClr val="F9E8E4"/>
                </a:solidFill>
                <a:ln w="9525">
                  <a:noFill/>
                  <a:round/>
                  <a:headEnd/>
                  <a:tailEnd/>
                </a:ln>
              </p:spPr>
              <p:txBody>
                <a:bodyPr/>
                <a:lstStyle/>
                <a:p>
                  <a:endParaRPr lang="en-US" b="1">
                    <a:latin typeface="Cambria" pitchFamily="18" charset="0"/>
                  </a:endParaRPr>
                </a:p>
              </p:txBody>
            </p:sp>
            <p:sp>
              <p:nvSpPr>
                <p:cNvPr id="268" name="Freeform 130"/>
                <p:cNvSpPr>
                  <a:spLocks/>
                </p:cNvSpPr>
                <p:nvPr/>
              </p:nvSpPr>
              <p:spPr bwMode="auto">
                <a:xfrm>
                  <a:off x="4171770" y="1613700"/>
                  <a:ext cx="162824" cy="55202"/>
                </a:xfrm>
                <a:custGeom>
                  <a:avLst/>
                  <a:gdLst/>
                  <a:ahLst/>
                  <a:cxnLst>
                    <a:cxn ang="0">
                      <a:pos x="0" y="37"/>
                    </a:cxn>
                    <a:cxn ang="0">
                      <a:pos x="117" y="47"/>
                    </a:cxn>
                    <a:cxn ang="0">
                      <a:pos x="0" y="37"/>
                    </a:cxn>
                  </a:cxnLst>
                  <a:rect l="0" t="0" r="r" b="b"/>
                  <a:pathLst>
                    <a:path w="117" h="47">
                      <a:moveTo>
                        <a:pt x="0" y="37"/>
                      </a:moveTo>
                      <a:cubicBezTo>
                        <a:pt x="0" y="37"/>
                        <a:pt x="48" y="0"/>
                        <a:pt x="117" y="47"/>
                      </a:cubicBezTo>
                      <a:cubicBezTo>
                        <a:pt x="117" y="47"/>
                        <a:pt x="62" y="15"/>
                        <a:pt x="0" y="37"/>
                      </a:cubicBezTo>
                      <a:close/>
                    </a:path>
                  </a:pathLst>
                </a:custGeom>
                <a:solidFill>
                  <a:srgbClr val="F9E8E4"/>
                </a:solidFill>
                <a:ln w="9525">
                  <a:noFill/>
                  <a:round/>
                  <a:headEnd/>
                  <a:tailEnd/>
                </a:ln>
              </p:spPr>
              <p:txBody>
                <a:bodyPr/>
                <a:lstStyle/>
                <a:p>
                  <a:endParaRPr lang="en-US" b="1">
                    <a:latin typeface="Cambria" pitchFamily="18" charset="0"/>
                  </a:endParaRPr>
                </a:p>
              </p:txBody>
            </p:sp>
            <p:sp>
              <p:nvSpPr>
                <p:cNvPr id="269" name="Freeform 131"/>
                <p:cNvSpPr>
                  <a:spLocks/>
                </p:cNvSpPr>
                <p:nvPr/>
              </p:nvSpPr>
              <p:spPr bwMode="auto">
                <a:xfrm>
                  <a:off x="4429468" y="1579966"/>
                  <a:ext cx="250005" cy="81781"/>
                </a:xfrm>
                <a:custGeom>
                  <a:avLst/>
                  <a:gdLst/>
                  <a:ahLst/>
                  <a:cxnLst>
                    <a:cxn ang="0">
                      <a:pos x="179" y="68"/>
                    </a:cxn>
                    <a:cxn ang="0">
                      <a:pos x="0" y="69"/>
                    </a:cxn>
                    <a:cxn ang="0">
                      <a:pos x="179" y="68"/>
                    </a:cxn>
                  </a:cxnLst>
                  <a:rect l="0" t="0" r="r" b="b"/>
                  <a:pathLst>
                    <a:path w="179" h="69">
                      <a:moveTo>
                        <a:pt x="179" y="68"/>
                      </a:moveTo>
                      <a:cubicBezTo>
                        <a:pt x="179" y="68"/>
                        <a:pt x="111" y="0"/>
                        <a:pt x="0" y="69"/>
                      </a:cubicBezTo>
                      <a:cubicBezTo>
                        <a:pt x="0" y="69"/>
                        <a:pt x="94" y="19"/>
                        <a:pt x="179" y="68"/>
                      </a:cubicBezTo>
                      <a:close/>
                    </a:path>
                  </a:pathLst>
                </a:custGeom>
                <a:solidFill>
                  <a:srgbClr val="F9E8E4"/>
                </a:solidFill>
                <a:ln w="9525">
                  <a:noFill/>
                  <a:round/>
                  <a:headEnd/>
                  <a:tailEnd/>
                </a:ln>
              </p:spPr>
              <p:txBody>
                <a:bodyPr/>
                <a:lstStyle/>
                <a:p>
                  <a:endParaRPr lang="en-US" b="1">
                    <a:latin typeface="Cambria" pitchFamily="18" charset="0"/>
                  </a:endParaRPr>
                </a:p>
              </p:txBody>
            </p:sp>
            <p:sp>
              <p:nvSpPr>
                <p:cNvPr id="270" name="Freeform 132"/>
                <p:cNvSpPr>
                  <a:spLocks/>
                </p:cNvSpPr>
                <p:nvPr/>
              </p:nvSpPr>
              <p:spPr bwMode="auto">
                <a:xfrm>
                  <a:off x="3701889" y="1775729"/>
                  <a:ext cx="21795" cy="44980"/>
                </a:xfrm>
                <a:custGeom>
                  <a:avLst/>
                  <a:gdLst/>
                  <a:ahLst/>
                  <a:cxnLst>
                    <a:cxn ang="0">
                      <a:pos x="16" y="1"/>
                    </a:cxn>
                    <a:cxn ang="0">
                      <a:pos x="11" y="38"/>
                    </a:cxn>
                  </a:cxnLst>
                  <a:rect l="0" t="0" r="r" b="b"/>
                  <a:pathLst>
                    <a:path w="16" h="38">
                      <a:moveTo>
                        <a:pt x="16" y="1"/>
                      </a:moveTo>
                      <a:cubicBezTo>
                        <a:pt x="0" y="0"/>
                        <a:pt x="2" y="32"/>
                        <a:pt x="11" y="38"/>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271" name="Freeform 133"/>
                <p:cNvSpPr>
                  <a:spLocks/>
                </p:cNvSpPr>
                <p:nvPr/>
              </p:nvSpPr>
              <p:spPr bwMode="auto">
                <a:xfrm>
                  <a:off x="3675606" y="1788507"/>
                  <a:ext cx="30770" cy="8689"/>
                </a:xfrm>
                <a:custGeom>
                  <a:avLst/>
                  <a:gdLst/>
                  <a:ahLst/>
                  <a:cxnLst>
                    <a:cxn ang="0">
                      <a:pos x="22" y="7"/>
                    </a:cxn>
                    <a:cxn ang="0">
                      <a:pos x="0" y="2"/>
                    </a:cxn>
                  </a:cxnLst>
                  <a:rect l="0" t="0" r="r" b="b"/>
                  <a:pathLst>
                    <a:path w="22" h="7">
                      <a:moveTo>
                        <a:pt x="22" y="7"/>
                      </a:moveTo>
                      <a:cubicBezTo>
                        <a:pt x="19" y="1"/>
                        <a:pt x="6" y="0"/>
                        <a:pt x="0" y="2"/>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272" name="Freeform 134"/>
                <p:cNvSpPr>
                  <a:spLocks/>
                </p:cNvSpPr>
                <p:nvPr/>
              </p:nvSpPr>
              <p:spPr bwMode="auto">
                <a:xfrm>
                  <a:off x="3634580" y="1842176"/>
                  <a:ext cx="36539" cy="31690"/>
                </a:xfrm>
                <a:custGeom>
                  <a:avLst/>
                  <a:gdLst/>
                  <a:ahLst/>
                  <a:cxnLst>
                    <a:cxn ang="0">
                      <a:pos x="25" y="27"/>
                    </a:cxn>
                    <a:cxn ang="0">
                      <a:pos x="20" y="7"/>
                    </a:cxn>
                    <a:cxn ang="0">
                      <a:pos x="0" y="1"/>
                    </a:cxn>
                  </a:cxnLst>
                  <a:rect l="0" t="0" r="r" b="b"/>
                  <a:pathLst>
                    <a:path w="26" h="27">
                      <a:moveTo>
                        <a:pt x="25" y="27"/>
                      </a:moveTo>
                      <a:cubicBezTo>
                        <a:pt x="23" y="20"/>
                        <a:pt x="26" y="14"/>
                        <a:pt x="20" y="7"/>
                      </a:cubicBezTo>
                      <a:cubicBezTo>
                        <a:pt x="15" y="2"/>
                        <a:pt x="6" y="0"/>
                        <a:pt x="0" y="1"/>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273" name="Freeform 135"/>
                <p:cNvSpPr>
                  <a:spLocks/>
                </p:cNvSpPr>
                <p:nvPr/>
              </p:nvSpPr>
              <p:spPr bwMode="auto">
                <a:xfrm>
                  <a:off x="3603169" y="1761417"/>
                  <a:ext cx="44232" cy="27090"/>
                </a:xfrm>
                <a:custGeom>
                  <a:avLst/>
                  <a:gdLst/>
                  <a:ahLst/>
                  <a:cxnLst>
                    <a:cxn ang="0">
                      <a:pos x="0" y="22"/>
                    </a:cxn>
                    <a:cxn ang="0">
                      <a:pos x="24" y="15"/>
                    </a:cxn>
                    <a:cxn ang="0">
                      <a:pos x="29" y="0"/>
                    </a:cxn>
                  </a:cxnLst>
                  <a:rect l="0" t="0" r="r" b="b"/>
                  <a:pathLst>
                    <a:path w="32" h="23">
                      <a:moveTo>
                        <a:pt x="0" y="22"/>
                      </a:moveTo>
                      <a:cubicBezTo>
                        <a:pt x="9" y="22"/>
                        <a:pt x="18" y="23"/>
                        <a:pt x="24" y="15"/>
                      </a:cubicBezTo>
                      <a:cubicBezTo>
                        <a:pt x="27" y="12"/>
                        <a:pt x="32" y="4"/>
                        <a:pt x="29"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274" name="Freeform 136"/>
                <p:cNvSpPr>
                  <a:spLocks/>
                </p:cNvSpPr>
                <p:nvPr/>
              </p:nvSpPr>
              <p:spPr bwMode="auto">
                <a:xfrm>
                  <a:off x="3659581" y="1828886"/>
                  <a:ext cx="25642" cy="19423"/>
                </a:xfrm>
                <a:custGeom>
                  <a:avLst/>
                  <a:gdLst/>
                  <a:ahLst/>
                  <a:cxnLst>
                    <a:cxn ang="0">
                      <a:pos x="0" y="16"/>
                    </a:cxn>
                    <a:cxn ang="0">
                      <a:pos x="18" y="0"/>
                    </a:cxn>
                  </a:cxnLst>
                  <a:rect l="0" t="0" r="r" b="b"/>
                  <a:pathLst>
                    <a:path w="18" h="16">
                      <a:moveTo>
                        <a:pt x="0" y="16"/>
                      </a:moveTo>
                      <a:cubicBezTo>
                        <a:pt x="0" y="4"/>
                        <a:pt x="6" y="0"/>
                        <a:pt x="18"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275" name="Freeform 137"/>
                <p:cNvSpPr>
                  <a:spLocks/>
                </p:cNvSpPr>
                <p:nvPr/>
              </p:nvSpPr>
              <p:spPr bwMode="auto">
                <a:xfrm>
                  <a:off x="3632016" y="1784418"/>
                  <a:ext cx="16667" cy="28112"/>
                </a:xfrm>
                <a:custGeom>
                  <a:avLst/>
                  <a:gdLst/>
                  <a:ahLst/>
                  <a:cxnLst>
                    <a:cxn ang="0">
                      <a:pos x="0" y="0"/>
                    </a:cxn>
                    <a:cxn ang="0">
                      <a:pos x="11" y="13"/>
                    </a:cxn>
                    <a:cxn ang="0">
                      <a:pos x="7" y="24"/>
                    </a:cxn>
                  </a:cxnLst>
                  <a:rect l="0" t="0" r="r" b="b"/>
                  <a:pathLst>
                    <a:path w="12" h="24">
                      <a:moveTo>
                        <a:pt x="0" y="0"/>
                      </a:moveTo>
                      <a:cubicBezTo>
                        <a:pt x="5" y="0"/>
                        <a:pt x="11" y="8"/>
                        <a:pt x="11" y="13"/>
                      </a:cubicBezTo>
                      <a:cubicBezTo>
                        <a:pt x="12" y="18"/>
                        <a:pt x="10" y="21"/>
                        <a:pt x="7" y="24"/>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276" name="Freeform 138"/>
                <p:cNvSpPr>
                  <a:spLocks/>
                </p:cNvSpPr>
                <p:nvPr/>
              </p:nvSpPr>
              <p:spPr bwMode="auto">
                <a:xfrm>
                  <a:off x="3608297" y="1781351"/>
                  <a:ext cx="14103" cy="13289"/>
                </a:xfrm>
                <a:custGeom>
                  <a:avLst/>
                  <a:gdLst/>
                  <a:ahLst/>
                  <a:cxnLst>
                    <a:cxn ang="0">
                      <a:pos x="0" y="1"/>
                    </a:cxn>
                    <a:cxn ang="0">
                      <a:pos x="5" y="11"/>
                    </a:cxn>
                    <a:cxn ang="0">
                      <a:pos x="9" y="7"/>
                    </a:cxn>
                    <a:cxn ang="0">
                      <a:pos x="9" y="0"/>
                    </a:cxn>
                  </a:cxnLst>
                  <a:rect l="0" t="0" r="r" b="b"/>
                  <a:pathLst>
                    <a:path w="10" h="11">
                      <a:moveTo>
                        <a:pt x="0" y="1"/>
                      </a:moveTo>
                      <a:cubicBezTo>
                        <a:pt x="2" y="3"/>
                        <a:pt x="2" y="11"/>
                        <a:pt x="5" y="11"/>
                      </a:cubicBezTo>
                      <a:cubicBezTo>
                        <a:pt x="7" y="11"/>
                        <a:pt x="9" y="8"/>
                        <a:pt x="9" y="7"/>
                      </a:cubicBezTo>
                      <a:cubicBezTo>
                        <a:pt x="10" y="5"/>
                        <a:pt x="9" y="2"/>
                        <a:pt x="9"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77" name="Freeform 139"/>
                <p:cNvSpPr>
                  <a:spLocks/>
                </p:cNvSpPr>
                <p:nvPr/>
              </p:nvSpPr>
              <p:spPr bwMode="auto">
                <a:xfrm>
                  <a:off x="3636503" y="1773684"/>
                  <a:ext cx="9616" cy="4089"/>
                </a:xfrm>
                <a:custGeom>
                  <a:avLst/>
                  <a:gdLst/>
                  <a:ahLst/>
                  <a:cxnLst>
                    <a:cxn ang="0">
                      <a:pos x="0" y="0"/>
                    </a:cxn>
                    <a:cxn ang="0">
                      <a:pos x="7" y="4"/>
                    </a:cxn>
                  </a:cxnLst>
                  <a:rect l="0" t="0" r="r" b="b"/>
                  <a:pathLst>
                    <a:path w="7" h="4">
                      <a:moveTo>
                        <a:pt x="0" y="0"/>
                      </a:moveTo>
                      <a:cubicBezTo>
                        <a:pt x="2" y="2"/>
                        <a:pt x="6" y="2"/>
                        <a:pt x="7" y="4"/>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78" name="Freeform 140"/>
                <p:cNvSpPr>
                  <a:spLocks/>
                </p:cNvSpPr>
                <p:nvPr/>
              </p:nvSpPr>
              <p:spPr bwMode="auto">
                <a:xfrm>
                  <a:off x="3642273" y="1804352"/>
                  <a:ext cx="10898" cy="4600"/>
                </a:xfrm>
                <a:custGeom>
                  <a:avLst/>
                  <a:gdLst/>
                  <a:ahLst/>
                  <a:cxnLst>
                    <a:cxn ang="0">
                      <a:pos x="1" y="0"/>
                    </a:cxn>
                    <a:cxn ang="0">
                      <a:pos x="0" y="0"/>
                    </a:cxn>
                    <a:cxn ang="0">
                      <a:pos x="8" y="4"/>
                    </a:cxn>
                  </a:cxnLst>
                  <a:rect l="0" t="0" r="r" b="b"/>
                  <a:pathLst>
                    <a:path w="8" h="4">
                      <a:moveTo>
                        <a:pt x="1" y="0"/>
                      </a:moveTo>
                      <a:cubicBezTo>
                        <a:pt x="0" y="0"/>
                        <a:pt x="0" y="0"/>
                        <a:pt x="0" y="0"/>
                      </a:cubicBezTo>
                      <a:cubicBezTo>
                        <a:pt x="3" y="1"/>
                        <a:pt x="5" y="3"/>
                        <a:pt x="8" y="4"/>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79" name="Freeform 141"/>
                <p:cNvSpPr>
                  <a:spLocks/>
                </p:cNvSpPr>
                <p:nvPr/>
              </p:nvSpPr>
              <p:spPr bwMode="auto">
                <a:xfrm>
                  <a:off x="3690350" y="1784929"/>
                  <a:ext cx="12821" cy="13289"/>
                </a:xfrm>
                <a:custGeom>
                  <a:avLst/>
                  <a:gdLst/>
                  <a:ahLst/>
                  <a:cxnLst>
                    <a:cxn ang="0">
                      <a:pos x="1" y="7"/>
                    </a:cxn>
                    <a:cxn ang="0">
                      <a:pos x="5" y="0"/>
                    </a:cxn>
                    <a:cxn ang="0">
                      <a:pos x="7" y="11"/>
                    </a:cxn>
                  </a:cxnLst>
                  <a:rect l="0" t="0" r="r" b="b"/>
                  <a:pathLst>
                    <a:path w="9" h="11">
                      <a:moveTo>
                        <a:pt x="1" y="7"/>
                      </a:moveTo>
                      <a:cubicBezTo>
                        <a:pt x="0" y="4"/>
                        <a:pt x="2" y="0"/>
                        <a:pt x="5" y="0"/>
                      </a:cubicBezTo>
                      <a:cubicBezTo>
                        <a:pt x="9" y="0"/>
                        <a:pt x="7" y="8"/>
                        <a:pt x="7" y="11"/>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80" name="Freeform 142"/>
                <p:cNvSpPr>
                  <a:spLocks/>
                </p:cNvSpPr>
                <p:nvPr/>
              </p:nvSpPr>
              <p:spPr bwMode="auto">
                <a:xfrm>
                  <a:off x="3712787" y="1775729"/>
                  <a:ext cx="7051" cy="7156"/>
                </a:xfrm>
                <a:custGeom>
                  <a:avLst/>
                  <a:gdLst/>
                  <a:ahLst/>
                  <a:cxnLst>
                    <a:cxn ang="0">
                      <a:pos x="0" y="0"/>
                    </a:cxn>
                    <a:cxn ang="0">
                      <a:pos x="5" y="6"/>
                    </a:cxn>
                  </a:cxnLst>
                  <a:rect l="0" t="0" r="r" b="b"/>
                  <a:pathLst>
                    <a:path w="5" h="6">
                      <a:moveTo>
                        <a:pt x="0" y="0"/>
                      </a:moveTo>
                      <a:cubicBezTo>
                        <a:pt x="2" y="3"/>
                        <a:pt x="4" y="4"/>
                        <a:pt x="5" y="6"/>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81" name="Freeform 143"/>
                <p:cNvSpPr>
                  <a:spLocks/>
                </p:cNvSpPr>
                <p:nvPr/>
              </p:nvSpPr>
              <p:spPr bwMode="auto">
                <a:xfrm>
                  <a:off x="3707017" y="1811508"/>
                  <a:ext cx="5769" cy="2045"/>
                </a:xfrm>
                <a:custGeom>
                  <a:avLst/>
                  <a:gdLst/>
                  <a:ahLst/>
                  <a:cxnLst>
                    <a:cxn ang="0">
                      <a:pos x="0" y="2"/>
                    </a:cxn>
                    <a:cxn ang="0">
                      <a:pos x="4" y="0"/>
                    </a:cxn>
                  </a:cxnLst>
                  <a:rect l="0" t="0" r="r" b="b"/>
                  <a:pathLst>
                    <a:path w="4" h="2">
                      <a:moveTo>
                        <a:pt x="0" y="2"/>
                      </a:moveTo>
                      <a:cubicBezTo>
                        <a:pt x="2" y="2"/>
                        <a:pt x="3" y="1"/>
                        <a:pt x="4"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82" name="Freeform 144"/>
                <p:cNvSpPr>
                  <a:spLocks/>
                </p:cNvSpPr>
                <p:nvPr/>
              </p:nvSpPr>
              <p:spPr bwMode="auto">
                <a:xfrm>
                  <a:off x="3655734" y="1825309"/>
                  <a:ext cx="17949" cy="15845"/>
                </a:xfrm>
                <a:custGeom>
                  <a:avLst/>
                  <a:gdLst/>
                  <a:ahLst/>
                  <a:cxnLst>
                    <a:cxn ang="0">
                      <a:pos x="7" y="13"/>
                    </a:cxn>
                    <a:cxn ang="0">
                      <a:pos x="4" y="5"/>
                    </a:cxn>
                    <a:cxn ang="0">
                      <a:pos x="13" y="11"/>
                    </a:cxn>
                  </a:cxnLst>
                  <a:rect l="0" t="0" r="r" b="b"/>
                  <a:pathLst>
                    <a:path w="13" h="13">
                      <a:moveTo>
                        <a:pt x="7" y="13"/>
                      </a:moveTo>
                      <a:cubicBezTo>
                        <a:pt x="6" y="12"/>
                        <a:pt x="0" y="8"/>
                        <a:pt x="4" y="5"/>
                      </a:cubicBezTo>
                      <a:cubicBezTo>
                        <a:pt x="9" y="0"/>
                        <a:pt x="12" y="7"/>
                        <a:pt x="13" y="11"/>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83" name="Freeform 145"/>
                <p:cNvSpPr>
                  <a:spLocks/>
                </p:cNvSpPr>
                <p:nvPr/>
              </p:nvSpPr>
              <p:spPr bwMode="auto">
                <a:xfrm>
                  <a:off x="3661504" y="1853932"/>
                  <a:ext cx="8333" cy="5622"/>
                </a:xfrm>
                <a:custGeom>
                  <a:avLst/>
                  <a:gdLst/>
                  <a:ahLst/>
                  <a:cxnLst>
                    <a:cxn ang="0">
                      <a:pos x="5" y="0"/>
                    </a:cxn>
                    <a:cxn ang="0">
                      <a:pos x="4" y="2"/>
                    </a:cxn>
                    <a:cxn ang="0">
                      <a:pos x="0" y="5"/>
                    </a:cxn>
                  </a:cxnLst>
                  <a:rect l="0" t="0" r="r" b="b"/>
                  <a:pathLst>
                    <a:path w="6" h="5">
                      <a:moveTo>
                        <a:pt x="5" y="0"/>
                      </a:moveTo>
                      <a:cubicBezTo>
                        <a:pt x="6" y="0"/>
                        <a:pt x="5" y="1"/>
                        <a:pt x="4" y="2"/>
                      </a:cubicBezTo>
                      <a:cubicBezTo>
                        <a:pt x="3" y="3"/>
                        <a:pt x="2" y="4"/>
                        <a:pt x="0" y="5"/>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84" name="Freeform 146"/>
                <p:cNvSpPr>
                  <a:spLocks/>
                </p:cNvSpPr>
                <p:nvPr/>
              </p:nvSpPr>
              <p:spPr bwMode="auto">
                <a:xfrm>
                  <a:off x="3639067" y="1838598"/>
                  <a:ext cx="12180" cy="10734"/>
                </a:xfrm>
                <a:custGeom>
                  <a:avLst/>
                  <a:gdLst/>
                  <a:ahLst/>
                  <a:cxnLst>
                    <a:cxn ang="0">
                      <a:pos x="0" y="0"/>
                    </a:cxn>
                    <a:cxn ang="0">
                      <a:pos x="4" y="7"/>
                    </a:cxn>
                    <a:cxn ang="0">
                      <a:pos x="9" y="1"/>
                    </a:cxn>
                  </a:cxnLst>
                  <a:rect l="0" t="0" r="r" b="b"/>
                  <a:pathLst>
                    <a:path w="9" h="9">
                      <a:moveTo>
                        <a:pt x="0" y="0"/>
                      </a:moveTo>
                      <a:cubicBezTo>
                        <a:pt x="0" y="3"/>
                        <a:pt x="1" y="9"/>
                        <a:pt x="4" y="7"/>
                      </a:cubicBezTo>
                      <a:cubicBezTo>
                        <a:pt x="6" y="7"/>
                        <a:pt x="8" y="2"/>
                        <a:pt x="9" y="1"/>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285" name="Freeform 147"/>
                <p:cNvSpPr>
                  <a:spLocks/>
                </p:cNvSpPr>
                <p:nvPr/>
              </p:nvSpPr>
              <p:spPr bwMode="auto">
                <a:xfrm>
                  <a:off x="3595477" y="1791574"/>
                  <a:ext cx="43591" cy="21979"/>
                </a:xfrm>
                <a:custGeom>
                  <a:avLst/>
                  <a:gdLst/>
                  <a:ahLst/>
                  <a:cxnLst>
                    <a:cxn ang="0">
                      <a:pos x="0" y="3"/>
                    </a:cxn>
                    <a:cxn ang="0">
                      <a:pos x="11" y="4"/>
                    </a:cxn>
                    <a:cxn ang="0">
                      <a:pos x="23" y="2"/>
                    </a:cxn>
                    <a:cxn ang="0">
                      <a:pos x="25" y="19"/>
                    </a:cxn>
                    <a:cxn ang="0">
                      <a:pos x="19" y="8"/>
                    </a:cxn>
                    <a:cxn ang="0">
                      <a:pos x="0" y="4"/>
                    </a:cxn>
                  </a:cxnLst>
                  <a:rect l="0" t="0" r="r" b="b"/>
                  <a:pathLst>
                    <a:path w="31" h="19">
                      <a:moveTo>
                        <a:pt x="0" y="3"/>
                      </a:moveTo>
                      <a:cubicBezTo>
                        <a:pt x="4" y="3"/>
                        <a:pt x="7" y="4"/>
                        <a:pt x="11" y="4"/>
                      </a:cubicBezTo>
                      <a:cubicBezTo>
                        <a:pt x="15" y="3"/>
                        <a:pt x="19" y="0"/>
                        <a:pt x="23" y="2"/>
                      </a:cubicBezTo>
                      <a:cubicBezTo>
                        <a:pt x="31" y="5"/>
                        <a:pt x="29" y="14"/>
                        <a:pt x="25" y="19"/>
                      </a:cubicBezTo>
                      <a:cubicBezTo>
                        <a:pt x="25" y="13"/>
                        <a:pt x="27" y="7"/>
                        <a:pt x="19" y="8"/>
                      </a:cubicBezTo>
                      <a:cubicBezTo>
                        <a:pt x="11" y="8"/>
                        <a:pt x="6" y="9"/>
                        <a:pt x="0" y="4"/>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86" name="Freeform 148"/>
                <p:cNvSpPr>
                  <a:spLocks/>
                </p:cNvSpPr>
                <p:nvPr/>
              </p:nvSpPr>
              <p:spPr bwMode="auto">
                <a:xfrm>
                  <a:off x="3669837" y="1831442"/>
                  <a:ext cx="39103" cy="53158"/>
                </a:xfrm>
                <a:custGeom>
                  <a:avLst/>
                  <a:gdLst/>
                  <a:ahLst/>
                  <a:cxnLst>
                    <a:cxn ang="0">
                      <a:pos x="21" y="7"/>
                    </a:cxn>
                    <a:cxn ang="0">
                      <a:pos x="3" y="3"/>
                    </a:cxn>
                    <a:cxn ang="0">
                      <a:pos x="1" y="11"/>
                    </a:cxn>
                    <a:cxn ang="0">
                      <a:pos x="3" y="15"/>
                    </a:cxn>
                    <a:cxn ang="0">
                      <a:pos x="5" y="23"/>
                    </a:cxn>
                    <a:cxn ang="0">
                      <a:pos x="16" y="44"/>
                    </a:cxn>
                    <a:cxn ang="0">
                      <a:pos x="27" y="38"/>
                    </a:cxn>
                    <a:cxn ang="0">
                      <a:pos x="27" y="27"/>
                    </a:cxn>
                    <a:cxn ang="0">
                      <a:pos x="13" y="30"/>
                    </a:cxn>
                    <a:cxn ang="0">
                      <a:pos x="11" y="18"/>
                    </a:cxn>
                    <a:cxn ang="0">
                      <a:pos x="10" y="9"/>
                    </a:cxn>
                    <a:cxn ang="0">
                      <a:pos x="19" y="10"/>
                    </a:cxn>
                  </a:cxnLst>
                  <a:rect l="0" t="0" r="r" b="b"/>
                  <a:pathLst>
                    <a:path w="28" h="45">
                      <a:moveTo>
                        <a:pt x="21" y="7"/>
                      </a:moveTo>
                      <a:cubicBezTo>
                        <a:pt x="17" y="4"/>
                        <a:pt x="8" y="0"/>
                        <a:pt x="3" y="3"/>
                      </a:cubicBezTo>
                      <a:cubicBezTo>
                        <a:pt x="0" y="5"/>
                        <a:pt x="0" y="8"/>
                        <a:pt x="1" y="11"/>
                      </a:cubicBezTo>
                      <a:cubicBezTo>
                        <a:pt x="1" y="12"/>
                        <a:pt x="2" y="13"/>
                        <a:pt x="3" y="15"/>
                      </a:cubicBezTo>
                      <a:cubicBezTo>
                        <a:pt x="5" y="18"/>
                        <a:pt x="5" y="20"/>
                        <a:pt x="5" y="23"/>
                      </a:cubicBezTo>
                      <a:cubicBezTo>
                        <a:pt x="5" y="31"/>
                        <a:pt x="6" y="41"/>
                        <a:pt x="16" y="44"/>
                      </a:cubicBezTo>
                      <a:cubicBezTo>
                        <a:pt x="21" y="45"/>
                        <a:pt x="25" y="43"/>
                        <a:pt x="27" y="38"/>
                      </a:cubicBezTo>
                      <a:cubicBezTo>
                        <a:pt x="28" y="35"/>
                        <a:pt x="28" y="30"/>
                        <a:pt x="27" y="27"/>
                      </a:cubicBezTo>
                      <a:cubicBezTo>
                        <a:pt x="27" y="34"/>
                        <a:pt x="17" y="35"/>
                        <a:pt x="13" y="30"/>
                      </a:cubicBezTo>
                      <a:cubicBezTo>
                        <a:pt x="10" y="27"/>
                        <a:pt x="12" y="22"/>
                        <a:pt x="11" y="18"/>
                      </a:cubicBezTo>
                      <a:cubicBezTo>
                        <a:pt x="10" y="14"/>
                        <a:pt x="5" y="11"/>
                        <a:pt x="10" y="9"/>
                      </a:cubicBezTo>
                      <a:cubicBezTo>
                        <a:pt x="12" y="8"/>
                        <a:pt x="17" y="9"/>
                        <a:pt x="19" y="10"/>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87" name="Freeform 149"/>
                <p:cNvSpPr>
                  <a:spLocks/>
                </p:cNvSpPr>
                <p:nvPr/>
              </p:nvSpPr>
              <p:spPr bwMode="auto">
                <a:xfrm>
                  <a:off x="3711505" y="1777773"/>
                  <a:ext cx="28206" cy="44468"/>
                </a:xfrm>
                <a:custGeom>
                  <a:avLst/>
                  <a:gdLst/>
                  <a:ahLst/>
                  <a:cxnLst>
                    <a:cxn ang="0">
                      <a:pos x="19" y="4"/>
                    </a:cxn>
                    <a:cxn ang="0">
                      <a:pos x="3" y="8"/>
                    </a:cxn>
                    <a:cxn ang="0">
                      <a:pos x="8" y="33"/>
                    </a:cxn>
                    <a:cxn ang="0">
                      <a:pos x="18" y="33"/>
                    </a:cxn>
                    <a:cxn ang="0">
                      <a:pos x="12" y="22"/>
                    </a:cxn>
                    <a:cxn ang="0">
                      <a:pos x="18" y="5"/>
                    </a:cxn>
                  </a:cxnLst>
                  <a:rect l="0" t="0" r="r" b="b"/>
                  <a:pathLst>
                    <a:path w="20" h="37">
                      <a:moveTo>
                        <a:pt x="19" y="4"/>
                      </a:moveTo>
                      <a:cubicBezTo>
                        <a:pt x="14" y="0"/>
                        <a:pt x="5" y="2"/>
                        <a:pt x="3" y="8"/>
                      </a:cubicBezTo>
                      <a:cubicBezTo>
                        <a:pt x="0" y="15"/>
                        <a:pt x="2" y="28"/>
                        <a:pt x="8" y="33"/>
                      </a:cubicBezTo>
                      <a:cubicBezTo>
                        <a:pt x="10" y="35"/>
                        <a:pt x="17" y="37"/>
                        <a:pt x="18" y="33"/>
                      </a:cubicBezTo>
                      <a:cubicBezTo>
                        <a:pt x="20" y="28"/>
                        <a:pt x="14" y="25"/>
                        <a:pt x="12" y="22"/>
                      </a:cubicBezTo>
                      <a:cubicBezTo>
                        <a:pt x="9" y="17"/>
                        <a:pt x="15" y="9"/>
                        <a:pt x="18" y="5"/>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88" name="Freeform 150"/>
                <p:cNvSpPr>
                  <a:spLocks/>
                </p:cNvSpPr>
                <p:nvPr/>
              </p:nvSpPr>
              <p:spPr bwMode="auto">
                <a:xfrm>
                  <a:off x="3658940" y="1793618"/>
                  <a:ext cx="41667" cy="23512"/>
                </a:xfrm>
                <a:custGeom>
                  <a:avLst/>
                  <a:gdLst/>
                  <a:ahLst/>
                  <a:cxnLst>
                    <a:cxn ang="0">
                      <a:pos x="30" y="11"/>
                    </a:cxn>
                    <a:cxn ang="0">
                      <a:pos x="14" y="1"/>
                    </a:cxn>
                    <a:cxn ang="0">
                      <a:pos x="1" y="13"/>
                    </a:cxn>
                    <a:cxn ang="0">
                      <a:pos x="3" y="18"/>
                    </a:cxn>
                    <a:cxn ang="0">
                      <a:pos x="6" y="13"/>
                    </a:cxn>
                    <a:cxn ang="0">
                      <a:pos x="10" y="11"/>
                    </a:cxn>
                    <a:cxn ang="0">
                      <a:pos x="21" y="7"/>
                    </a:cxn>
                    <a:cxn ang="0">
                      <a:pos x="28" y="12"/>
                    </a:cxn>
                  </a:cxnLst>
                  <a:rect l="0" t="0" r="r" b="b"/>
                  <a:pathLst>
                    <a:path w="30" h="20">
                      <a:moveTo>
                        <a:pt x="30" y="11"/>
                      </a:moveTo>
                      <a:cubicBezTo>
                        <a:pt x="28" y="3"/>
                        <a:pt x="22" y="0"/>
                        <a:pt x="14" y="1"/>
                      </a:cubicBezTo>
                      <a:cubicBezTo>
                        <a:pt x="6" y="2"/>
                        <a:pt x="4" y="6"/>
                        <a:pt x="1" y="13"/>
                      </a:cubicBezTo>
                      <a:cubicBezTo>
                        <a:pt x="0" y="16"/>
                        <a:pt x="0" y="20"/>
                        <a:pt x="3" y="18"/>
                      </a:cubicBezTo>
                      <a:cubicBezTo>
                        <a:pt x="5" y="17"/>
                        <a:pt x="5" y="14"/>
                        <a:pt x="6" y="13"/>
                      </a:cubicBezTo>
                      <a:cubicBezTo>
                        <a:pt x="7" y="12"/>
                        <a:pt x="9" y="11"/>
                        <a:pt x="10" y="11"/>
                      </a:cubicBezTo>
                      <a:cubicBezTo>
                        <a:pt x="12" y="9"/>
                        <a:pt x="19" y="6"/>
                        <a:pt x="21" y="7"/>
                      </a:cubicBezTo>
                      <a:cubicBezTo>
                        <a:pt x="23" y="7"/>
                        <a:pt x="27" y="11"/>
                        <a:pt x="28" y="1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89" name="Freeform 151"/>
                <p:cNvSpPr>
                  <a:spLocks/>
                </p:cNvSpPr>
                <p:nvPr/>
              </p:nvSpPr>
              <p:spPr bwMode="auto">
                <a:xfrm>
                  <a:off x="3648683" y="1750683"/>
                  <a:ext cx="35257" cy="39357"/>
                </a:xfrm>
                <a:custGeom>
                  <a:avLst/>
                  <a:gdLst/>
                  <a:ahLst/>
                  <a:cxnLst>
                    <a:cxn ang="0">
                      <a:pos x="25" y="6"/>
                    </a:cxn>
                    <a:cxn ang="0">
                      <a:pos x="10" y="2"/>
                    </a:cxn>
                    <a:cxn ang="0">
                      <a:pos x="2" y="14"/>
                    </a:cxn>
                    <a:cxn ang="0">
                      <a:pos x="2" y="25"/>
                    </a:cxn>
                    <a:cxn ang="0">
                      <a:pos x="9" y="33"/>
                    </a:cxn>
                    <a:cxn ang="0">
                      <a:pos x="10" y="25"/>
                    </a:cxn>
                    <a:cxn ang="0">
                      <a:pos x="13" y="16"/>
                    </a:cxn>
                    <a:cxn ang="0">
                      <a:pos x="24" y="6"/>
                    </a:cxn>
                  </a:cxnLst>
                  <a:rect l="0" t="0" r="r" b="b"/>
                  <a:pathLst>
                    <a:path w="25" h="33">
                      <a:moveTo>
                        <a:pt x="25" y="6"/>
                      </a:moveTo>
                      <a:cubicBezTo>
                        <a:pt x="23" y="2"/>
                        <a:pt x="14" y="0"/>
                        <a:pt x="10" y="2"/>
                      </a:cubicBezTo>
                      <a:cubicBezTo>
                        <a:pt x="6" y="3"/>
                        <a:pt x="4" y="10"/>
                        <a:pt x="2" y="14"/>
                      </a:cubicBezTo>
                      <a:cubicBezTo>
                        <a:pt x="1" y="18"/>
                        <a:pt x="0" y="21"/>
                        <a:pt x="2" y="25"/>
                      </a:cubicBezTo>
                      <a:cubicBezTo>
                        <a:pt x="4" y="28"/>
                        <a:pt x="6" y="32"/>
                        <a:pt x="9" y="33"/>
                      </a:cubicBezTo>
                      <a:cubicBezTo>
                        <a:pt x="11" y="31"/>
                        <a:pt x="10" y="27"/>
                        <a:pt x="10" y="25"/>
                      </a:cubicBezTo>
                      <a:cubicBezTo>
                        <a:pt x="11" y="21"/>
                        <a:pt x="12" y="19"/>
                        <a:pt x="13" y="16"/>
                      </a:cubicBezTo>
                      <a:cubicBezTo>
                        <a:pt x="16" y="11"/>
                        <a:pt x="17" y="3"/>
                        <a:pt x="24" y="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90" name="Freeform 152"/>
                <p:cNvSpPr>
                  <a:spLocks/>
                </p:cNvSpPr>
                <p:nvPr/>
              </p:nvSpPr>
              <p:spPr bwMode="auto">
                <a:xfrm>
                  <a:off x="3587143" y="1759373"/>
                  <a:ext cx="33334" cy="21468"/>
                </a:xfrm>
                <a:custGeom>
                  <a:avLst/>
                  <a:gdLst/>
                  <a:ahLst/>
                  <a:cxnLst>
                    <a:cxn ang="0">
                      <a:pos x="14" y="0"/>
                    </a:cxn>
                    <a:cxn ang="0">
                      <a:pos x="1" y="9"/>
                    </a:cxn>
                    <a:cxn ang="0">
                      <a:pos x="17" y="18"/>
                    </a:cxn>
                    <a:cxn ang="0">
                      <a:pos x="23" y="12"/>
                    </a:cxn>
                    <a:cxn ang="0">
                      <a:pos x="17" y="13"/>
                    </a:cxn>
                    <a:cxn ang="0">
                      <a:pos x="12" y="1"/>
                    </a:cxn>
                  </a:cxnLst>
                  <a:rect l="0" t="0" r="r" b="b"/>
                  <a:pathLst>
                    <a:path w="24" h="18">
                      <a:moveTo>
                        <a:pt x="14" y="0"/>
                      </a:moveTo>
                      <a:cubicBezTo>
                        <a:pt x="9" y="2"/>
                        <a:pt x="2" y="3"/>
                        <a:pt x="1" y="9"/>
                      </a:cubicBezTo>
                      <a:cubicBezTo>
                        <a:pt x="0" y="17"/>
                        <a:pt x="11" y="18"/>
                        <a:pt x="17" y="18"/>
                      </a:cubicBezTo>
                      <a:cubicBezTo>
                        <a:pt x="19" y="18"/>
                        <a:pt x="24" y="15"/>
                        <a:pt x="23" y="12"/>
                      </a:cubicBezTo>
                      <a:cubicBezTo>
                        <a:pt x="22" y="9"/>
                        <a:pt x="20" y="12"/>
                        <a:pt x="17" y="13"/>
                      </a:cubicBezTo>
                      <a:cubicBezTo>
                        <a:pt x="11" y="14"/>
                        <a:pt x="10" y="5"/>
                        <a:pt x="12" y="1"/>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91" name="Freeform 153"/>
                <p:cNvSpPr>
                  <a:spLocks/>
                </p:cNvSpPr>
                <p:nvPr/>
              </p:nvSpPr>
              <p:spPr bwMode="auto">
                <a:xfrm>
                  <a:off x="3612144" y="1846776"/>
                  <a:ext cx="43591" cy="35779"/>
                </a:xfrm>
                <a:custGeom>
                  <a:avLst/>
                  <a:gdLst/>
                  <a:ahLst/>
                  <a:cxnLst>
                    <a:cxn ang="0">
                      <a:pos x="31" y="9"/>
                    </a:cxn>
                    <a:cxn ang="0">
                      <a:pos x="19" y="2"/>
                    </a:cxn>
                    <a:cxn ang="0">
                      <a:pos x="6" y="1"/>
                    </a:cxn>
                    <a:cxn ang="0">
                      <a:pos x="0" y="10"/>
                    </a:cxn>
                    <a:cxn ang="0">
                      <a:pos x="7" y="22"/>
                    </a:cxn>
                    <a:cxn ang="0">
                      <a:pos x="18" y="30"/>
                    </a:cxn>
                    <a:cxn ang="0">
                      <a:pos x="25" y="23"/>
                    </a:cxn>
                    <a:cxn ang="0">
                      <a:pos x="24" y="12"/>
                    </a:cxn>
                    <a:cxn ang="0">
                      <a:pos x="29" y="11"/>
                    </a:cxn>
                    <a:cxn ang="0">
                      <a:pos x="30" y="8"/>
                    </a:cxn>
                  </a:cxnLst>
                  <a:rect l="0" t="0" r="r" b="b"/>
                  <a:pathLst>
                    <a:path w="31" h="30">
                      <a:moveTo>
                        <a:pt x="31" y="9"/>
                      </a:moveTo>
                      <a:cubicBezTo>
                        <a:pt x="27" y="5"/>
                        <a:pt x="25" y="3"/>
                        <a:pt x="19" y="2"/>
                      </a:cubicBezTo>
                      <a:cubicBezTo>
                        <a:pt x="16" y="2"/>
                        <a:pt x="10" y="0"/>
                        <a:pt x="6" y="1"/>
                      </a:cubicBezTo>
                      <a:cubicBezTo>
                        <a:pt x="3" y="2"/>
                        <a:pt x="1" y="7"/>
                        <a:pt x="0" y="10"/>
                      </a:cubicBezTo>
                      <a:cubicBezTo>
                        <a:pt x="0" y="15"/>
                        <a:pt x="3" y="19"/>
                        <a:pt x="7" y="22"/>
                      </a:cubicBezTo>
                      <a:cubicBezTo>
                        <a:pt x="10" y="25"/>
                        <a:pt x="13" y="29"/>
                        <a:pt x="18" y="30"/>
                      </a:cubicBezTo>
                      <a:cubicBezTo>
                        <a:pt x="22" y="30"/>
                        <a:pt x="27" y="28"/>
                        <a:pt x="25" y="23"/>
                      </a:cubicBezTo>
                      <a:cubicBezTo>
                        <a:pt x="24" y="18"/>
                        <a:pt x="17" y="15"/>
                        <a:pt x="24" y="12"/>
                      </a:cubicBezTo>
                      <a:cubicBezTo>
                        <a:pt x="25" y="12"/>
                        <a:pt x="28" y="12"/>
                        <a:pt x="29" y="11"/>
                      </a:cubicBezTo>
                      <a:cubicBezTo>
                        <a:pt x="30" y="10"/>
                        <a:pt x="29" y="8"/>
                        <a:pt x="30" y="8"/>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92" name="Freeform 154"/>
                <p:cNvSpPr>
                  <a:spLocks/>
                </p:cNvSpPr>
                <p:nvPr/>
              </p:nvSpPr>
              <p:spPr bwMode="auto">
                <a:xfrm>
                  <a:off x="3603169" y="1815086"/>
                  <a:ext cx="8975" cy="22490"/>
                </a:xfrm>
                <a:custGeom>
                  <a:avLst/>
                  <a:gdLst/>
                  <a:ahLst/>
                  <a:cxnLst>
                    <a:cxn ang="0">
                      <a:pos x="2" y="0"/>
                    </a:cxn>
                    <a:cxn ang="0">
                      <a:pos x="5" y="18"/>
                    </a:cxn>
                    <a:cxn ang="0">
                      <a:pos x="7" y="9"/>
                    </a:cxn>
                    <a:cxn ang="0">
                      <a:pos x="3" y="1"/>
                    </a:cxn>
                  </a:cxnLst>
                  <a:rect l="0" t="0" r="r" b="b"/>
                  <a:pathLst>
                    <a:path w="7" h="19">
                      <a:moveTo>
                        <a:pt x="2" y="0"/>
                      </a:moveTo>
                      <a:cubicBezTo>
                        <a:pt x="3" y="3"/>
                        <a:pt x="0" y="19"/>
                        <a:pt x="5" y="18"/>
                      </a:cubicBezTo>
                      <a:cubicBezTo>
                        <a:pt x="7" y="18"/>
                        <a:pt x="7" y="11"/>
                        <a:pt x="7" y="9"/>
                      </a:cubicBezTo>
                      <a:cubicBezTo>
                        <a:pt x="7" y="6"/>
                        <a:pt x="5" y="3"/>
                        <a:pt x="3" y="1"/>
                      </a:cubicBezTo>
                    </a:path>
                  </a:pathLst>
                </a:custGeom>
                <a:solidFill>
                  <a:srgbClr val="BA677E"/>
                </a:solidFill>
                <a:ln w="9525">
                  <a:noFill/>
                  <a:round/>
                  <a:headEnd/>
                  <a:tailEnd/>
                </a:ln>
              </p:spPr>
              <p:txBody>
                <a:bodyPr/>
                <a:lstStyle/>
                <a:p>
                  <a:endParaRPr lang="en-US" b="1">
                    <a:latin typeface="Cambria" pitchFamily="18" charset="0"/>
                  </a:endParaRPr>
                </a:p>
              </p:txBody>
            </p:sp>
            <p:sp>
              <p:nvSpPr>
                <p:cNvPr id="293" name="Freeform 155"/>
                <p:cNvSpPr>
                  <a:spLocks/>
                </p:cNvSpPr>
                <p:nvPr/>
              </p:nvSpPr>
              <p:spPr bwMode="auto">
                <a:xfrm>
                  <a:off x="3591630" y="1761417"/>
                  <a:ext cx="8333" cy="16356"/>
                </a:xfrm>
                <a:custGeom>
                  <a:avLst/>
                  <a:gdLst/>
                  <a:ahLst/>
                  <a:cxnLst>
                    <a:cxn ang="0">
                      <a:pos x="5" y="0"/>
                    </a:cxn>
                    <a:cxn ang="0">
                      <a:pos x="0" y="7"/>
                    </a:cxn>
                    <a:cxn ang="0">
                      <a:pos x="2" y="13"/>
                    </a:cxn>
                    <a:cxn ang="0">
                      <a:pos x="5" y="13"/>
                    </a:cxn>
                    <a:cxn ang="0">
                      <a:pos x="3" y="11"/>
                    </a:cxn>
                    <a:cxn ang="0">
                      <a:pos x="2" y="7"/>
                    </a:cxn>
                    <a:cxn ang="0">
                      <a:pos x="4" y="0"/>
                    </a:cxn>
                  </a:cxnLst>
                  <a:rect l="0" t="0" r="r" b="b"/>
                  <a:pathLst>
                    <a:path w="6" h="14">
                      <a:moveTo>
                        <a:pt x="5" y="0"/>
                      </a:moveTo>
                      <a:cubicBezTo>
                        <a:pt x="2" y="0"/>
                        <a:pt x="1" y="4"/>
                        <a:pt x="0" y="7"/>
                      </a:cubicBezTo>
                      <a:cubicBezTo>
                        <a:pt x="0" y="9"/>
                        <a:pt x="0" y="11"/>
                        <a:pt x="2" y="13"/>
                      </a:cubicBezTo>
                      <a:cubicBezTo>
                        <a:pt x="2" y="13"/>
                        <a:pt x="5" y="14"/>
                        <a:pt x="5" y="13"/>
                      </a:cubicBezTo>
                      <a:cubicBezTo>
                        <a:pt x="6" y="12"/>
                        <a:pt x="4" y="12"/>
                        <a:pt x="3" y="11"/>
                      </a:cubicBezTo>
                      <a:cubicBezTo>
                        <a:pt x="3" y="10"/>
                        <a:pt x="2" y="8"/>
                        <a:pt x="2" y="7"/>
                      </a:cubicBezTo>
                      <a:cubicBezTo>
                        <a:pt x="1" y="5"/>
                        <a:pt x="2" y="1"/>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94" name="Freeform 156"/>
                <p:cNvSpPr>
                  <a:spLocks/>
                </p:cNvSpPr>
                <p:nvPr/>
              </p:nvSpPr>
              <p:spPr bwMode="auto">
                <a:xfrm>
                  <a:off x="3650606" y="1774195"/>
                  <a:ext cx="13462" cy="15845"/>
                </a:xfrm>
                <a:custGeom>
                  <a:avLst/>
                  <a:gdLst/>
                  <a:ahLst/>
                  <a:cxnLst>
                    <a:cxn ang="0">
                      <a:pos x="1" y="0"/>
                    </a:cxn>
                    <a:cxn ang="0">
                      <a:pos x="9" y="9"/>
                    </a:cxn>
                    <a:cxn ang="0">
                      <a:pos x="4" y="5"/>
                    </a:cxn>
                    <a:cxn ang="0">
                      <a:pos x="1" y="1"/>
                    </a:cxn>
                  </a:cxnLst>
                  <a:rect l="0" t="0" r="r" b="b"/>
                  <a:pathLst>
                    <a:path w="10" h="13">
                      <a:moveTo>
                        <a:pt x="1" y="0"/>
                      </a:moveTo>
                      <a:cubicBezTo>
                        <a:pt x="0" y="3"/>
                        <a:pt x="7" y="13"/>
                        <a:pt x="9" y="9"/>
                      </a:cubicBezTo>
                      <a:cubicBezTo>
                        <a:pt x="10" y="6"/>
                        <a:pt x="5" y="6"/>
                        <a:pt x="4" y="5"/>
                      </a:cubicBezTo>
                      <a:cubicBezTo>
                        <a:pt x="3" y="4"/>
                        <a:pt x="1" y="2"/>
                        <a:pt x="1"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95" name="Freeform 157"/>
                <p:cNvSpPr>
                  <a:spLocks/>
                </p:cNvSpPr>
                <p:nvPr/>
              </p:nvSpPr>
              <p:spPr bwMode="auto">
                <a:xfrm>
                  <a:off x="3657016" y="1799241"/>
                  <a:ext cx="10898" cy="12267"/>
                </a:xfrm>
                <a:custGeom>
                  <a:avLst/>
                  <a:gdLst/>
                  <a:ahLst/>
                  <a:cxnLst>
                    <a:cxn ang="0">
                      <a:pos x="8" y="1"/>
                    </a:cxn>
                    <a:cxn ang="0">
                      <a:pos x="7" y="1"/>
                    </a:cxn>
                    <a:cxn ang="0">
                      <a:pos x="3" y="10"/>
                    </a:cxn>
                    <a:cxn ang="0">
                      <a:pos x="8" y="0"/>
                    </a:cxn>
                  </a:cxnLst>
                  <a:rect l="0" t="0" r="r" b="b"/>
                  <a:pathLst>
                    <a:path w="8" h="10">
                      <a:moveTo>
                        <a:pt x="8" y="1"/>
                      </a:moveTo>
                      <a:cubicBezTo>
                        <a:pt x="8" y="1"/>
                        <a:pt x="7" y="1"/>
                        <a:pt x="7" y="1"/>
                      </a:cubicBezTo>
                      <a:cubicBezTo>
                        <a:pt x="6" y="1"/>
                        <a:pt x="0" y="9"/>
                        <a:pt x="3" y="10"/>
                      </a:cubicBezTo>
                      <a:cubicBezTo>
                        <a:pt x="5" y="10"/>
                        <a:pt x="6" y="1"/>
                        <a:pt x="8"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96" name="Freeform 158"/>
                <p:cNvSpPr>
                  <a:spLocks/>
                </p:cNvSpPr>
                <p:nvPr/>
              </p:nvSpPr>
              <p:spPr bwMode="auto">
                <a:xfrm>
                  <a:off x="3598682" y="1794641"/>
                  <a:ext cx="10898" cy="15334"/>
                </a:xfrm>
                <a:custGeom>
                  <a:avLst/>
                  <a:gdLst/>
                  <a:ahLst/>
                  <a:cxnLst>
                    <a:cxn ang="0">
                      <a:pos x="8" y="2"/>
                    </a:cxn>
                    <a:cxn ang="0">
                      <a:pos x="2" y="2"/>
                    </a:cxn>
                    <a:cxn ang="0">
                      <a:pos x="1" y="9"/>
                    </a:cxn>
                    <a:cxn ang="0">
                      <a:pos x="3" y="12"/>
                    </a:cxn>
                    <a:cxn ang="0">
                      <a:pos x="3" y="8"/>
                    </a:cxn>
                    <a:cxn ang="0">
                      <a:pos x="5" y="2"/>
                    </a:cxn>
                  </a:cxnLst>
                  <a:rect l="0" t="0" r="r" b="b"/>
                  <a:pathLst>
                    <a:path w="8" h="13">
                      <a:moveTo>
                        <a:pt x="8" y="2"/>
                      </a:moveTo>
                      <a:cubicBezTo>
                        <a:pt x="7" y="2"/>
                        <a:pt x="4" y="2"/>
                        <a:pt x="2" y="2"/>
                      </a:cubicBezTo>
                      <a:cubicBezTo>
                        <a:pt x="0" y="3"/>
                        <a:pt x="0" y="7"/>
                        <a:pt x="1" y="9"/>
                      </a:cubicBezTo>
                      <a:cubicBezTo>
                        <a:pt x="1" y="10"/>
                        <a:pt x="2" y="13"/>
                        <a:pt x="3" y="12"/>
                      </a:cubicBezTo>
                      <a:cubicBezTo>
                        <a:pt x="4" y="12"/>
                        <a:pt x="3" y="9"/>
                        <a:pt x="3" y="8"/>
                      </a:cubicBezTo>
                      <a:cubicBezTo>
                        <a:pt x="3" y="7"/>
                        <a:pt x="3" y="0"/>
                        <a:pt x="5"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97" name="Freeform 159"/>
                <p:cNvSpPr>
                  <a:spLocks/>
                </p:cNvSpPr>
                <p:nvPr/>
              </p:nvSpPr>
              <p:spPr bwMode="auto">
                <a:xfrm>
                  <a:off x="3605733" y="1822242"/>
                  <a:ext cx="6410" cy="12778"/>
                </a:xfrm>
                <a:custGeom>
                  <a:avLst/>
                  <a:gdLst/>
                  <a:ahLst/>
                  <a:cxnLst>
                    <a:cxn ang="0">
                      <a:pos x="1" y="0"/>
                    </a:cxn>
                    <a:cxn ang="0">
                      <a:pos x="3" y="9"/>
                    </a:cxn>
                    <a:cxn ang="0">
                      <a:pos x="2" y="0"/>
                    </a:cxn>
                  </a:cxnLst>
                  <a:rect l="0" t="0" r="r" b="b"/>
                  <a:pathLst>
                    <a:path w="5" h="11">
                      <a:moveTo>
                        <a:pt x="1" y="0"/>
                      </a:moveTo>
                      <a:cubicBezTo>
                        <a:pt x="1" y="2"/>
                        <a:pt x="0" y="11"/>
                        <a:pt x="3" y="9"/>
                      </a:cubicBezTo>
                      <a:cubicBezTo>
                        <a:pt x="5" y="8"/>
                        <a:pt x="1" y="2"/>
                        <a:pt x="2"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98" name="Freeform 160"/>
                <p:cNvSpPr>
                  <a:spLocks/>
                </p:cNvSpPr>
                <p:nvPr/>
              </p:nvSpPr>
              <p:spPr bwMode="auto">
                <a:xfrm>
                  <a:off x="3614067" y="1850354"/>
                  <a:ext cx="10898" cy="16356"/>
                </a:xfrm>
                <a:custGeom>
                  <a:avLst/>
                  <a:gdLst/>
                  <a:ahLst/>
                  <a:cxnLst>
                    <a:cxn ang="0">
                      <a:pos x="8" y="0"/>
                    </a:cxn>
                    <a:cxn ang="0">
                      <a:pos x="1" y="6"/>
                    </a:cxn>
                    <a:cxn ang="0">
                      <a:pos x="3" y="13"/>
                    </a:cxn>
                    <a:cxn ang="0">
                      <a:pos x="3" y="5"/>
                    </a:cxn>
                    <a:cxn ang="0">
                      <a:pos x="7" y="0"/>
                    </a:cxn>
                  </a:cxnLst>
                  <a:rect l="0" t="0" r="r" b="b"/>
                  <a:pathLst>
                    <a:path w="8" h="14">
                      <a:moveTo>
                        <a:pt x="8" y="0"/>
                      </a:moveTo>
                      <a:cubicBezTo>
                        <a:pt x="4" y="0"/>
                        <a:pt x="2" y="3"/>
                        <a:pt x="1" y="6"/>
                      </a:cubicBezTo>
                      <a:cubicBezTo>
                        <a:pt x="1" y="7"/>
                        <a:pt x="0" y="14"/>
                        <a:pt x="3" y="13"/>
                      </a:cubicBezTo>
                      <a:cubicBezTo>
                        <a:pt x="4" y="13"/>
                        <a:pt x="3" y="6"/>
                        <a:pt x="3" y="5"/>
                      </a:cubicBezTo>
                      <a:cubicBezTo>
                        <a:pt x="3" y="2"/>
                        <a:pt x="4" y="0"/>
                        <a:pt x="7"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299" name="Freeform 161"/>
                <p:cNvSpPr>
                  <a:spLocks/>
                </p:cNvSpPr>
                <p:nvPr/>
              </p:nvSpPr>
              <p:spPr bwMode="auto">
                <a:xfrm>
                  <a:off x="3671119" y="1835020"/>
                  <a:ext cx="9616" cy="9711"/>
                </a:xfrm>
                <a:custGeom>
                  <a:avLst/>
                  <a:gdLst/>
                  <a:ahLst/>
                  <a:cxnLst>
                    <a:cxn ang="0">
                      <a:pos x="6" y="1"/>
                    </a:cxn>
                    <a:cxn ang="0">
                      <a:pos x="1" y="6"/>
                    </a:cxn>
                    <a:cxn ang="0">
                      <a:pos x="3" y="8"/>
                    </a:cxn>
                    <a:cxn ang="0">
                      <a:pos x="3" y="6"/>
                    </a:cxn>
                    <a:cxn ang="0">
                      <a:pos x="7" y="1"/>
                    </a:cxn>
                  </a:cxnLst>
                  <a:rect l="0" t="0" r="r" b="b"/>
                  <a:pathLst>
                    <a:path w="7" h="8">
                      <a:moveTo>
                        <a:pt x="6" y="1"/>
                      </a:moveTo>
                      <a:cubicBezTo>
                        <a:pt x="3" y="0"/>
                        <a:pt x="0" y="3"/>
                        <a:pt x="1" y="6"/>
                      </a:cubicBezTo>
                      <a:cubicBezTo>
                        <a:pt x="1" y="6"/>
                        <a:pt x="2" y="8"/>
                        <a:pt x="3" y="8"/>
                      </a:cubicBezTo>
                      <a:cubicBezTo>
                        <a:pt x="4" y="8"/>
                        <a:pt x="3" y="6"/>
                        <a:pt x="3" y="6"/>
                      </a:cubicBezTo>
                      <a:cubicBezTo>
                        <a:pt x="4" y="3"/>
                        <a:pt x="4" y="2"/>
                        <a:pt x="7"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00" name="Freeform 162"/>
                <p:cNvSpPr>
                  <a:spLocks/>
                </p:cNvSpPr>
                <p:nvPr/>
              </p:nvSpPr>
              <p:spPr bwMode="auto">
                <a:xfrm>
                  <a:off x="3715351" y="1782885"/>
                  <a:ext cx="10257" cy="17890"/>
                </a:xfrm>
                <a:custGeom>
                  <a:avLst/>
                  <a:gdLst/>
                  <a:ahLst/>
                  <a:cxnLst>
                    <a:cxn ang="0">
                      <a:pos x="7" y="1"/>
                    </a:cxn>
                    <a:cxn ang="0">
                      <a:pos x="1" y="6"/>
                    </a:cxn>
                    <a:cxn ang="0">
                      <a:pos x="1" y="15"/>
                    </a:cxn>
                    <a:cxn ang="0">
                      <a:pos x="6" y="1"/>
                    </a:cxn>
                  </a:cxnLst>
                  <a:rect l="0" t="0" r="r" b="b"/>
                  <a:pathLst>
                    <a:path w="7" h="15">
                      <a:moveTo>
                        <a:pt x="7" y="1"/>
                      </a:moveTo>
                      <a:cubicBezTo>
                        <a:pt x="4" y="0"/>
                        <a:pt x="2" y="4"/>
                        <a:pt x="1" y="6"/>
                      </a:cubicBezTo>
                      <a:cubicBezTo>
                        <a:pt x="0" y="9"/>
                        <a:pt x="0" y="12"/>
                        <a:pt x="1" y="15"/>
                      </a:cubicBezTo>
                      <a:cubicBezTo>
                        <a:pt x="3" y="13"/>
                        <a:pt x="2" y="1"/>
                        <a:pt x="6"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01" name="Freeform 163"/>
                <p:cNvSpPr>
                  <a:spLocks/>
                </p:cNvSpPr>
                <p:nvPr/>
              </p:nvSpPr>
              <p:spPr bwMode="auto">
                <a:xfrm>
                  <a:off x="3576246" y="1760395"/>
                  <a:ext cx="15385" cy="20445"/>
                </a:xfrm>
                <a:custGeom>
                  <a:avLst/>
                  <a:gdLst/>
                  <a:ahLst/>
                  <a:cxnLst>
                    <a:cxn ang="0">
                      <a:pos x="7" y="17"/>
                    </a:cxn>
                    <a:cxn ang="0">
                      <a:pos x="2" y="7"/>
                    </a:cxn>
                    <a:cxn ang="0">
                      <a:pos x="11" y="1"/>
                    </a:cxn>
                    <a:cxn ang="0">
                      <a:pos x="7" y="9"/>
                    </a:cxn>
                    <a:cxn ang="0">
                      <a:pos x="7" y="17"/>
                    </a:cxn>
                  </a:cxnLst>
                  <a:rect l="0" t="0" r="r" b="b"/>
                  <a:pathLst>
                    <a:path w="11" h="17">
                      <a:moveTo>
                        <a:pt x="7" y="17"/>
                      </a:moveTo>
                      <a:cubicBezTo>
                        <a:pt x="4" y="17"/>
                        <a:pt x="0" y="10"/>
                        <a:pt x="2" y="7"/>
                      </a:cubicBezTo>
                      <a:cubicBezTo>
                        <a:pt x="2" y="6"/>
                        <a:pt x="10" y="0"/>
                        <a:pt x="11" y="1"/>
                      </a:cubicBezTo>
                      <a:cubicBezTo>
                        <a:pt x="10" y="4"/>
                        <a:pt x="8" y="6"/>
                        <a:pt x="7" y="9"/>
                      </a:cubicBezTo>
                      <a:cubicBezTo>
                        <a:pt x="6" y="11"/>
                        <a:pt x="6" y="15"/>
                        <a:pt x="7" y="17"/>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02" name="Freeform 164"/>
                <p:cNvSpPr>
                  <a:spLocks/>
                </p:cNvSpPr>
                <p:nvPr/>
              </p:nvSpPr>
              <p:spPr bwMode="auto">
                <a:xfrm>
                  <a:off x="3683940" y="1750683"/>
                  <a:ext cx="67950" cy="33735"/>
                </a:xfrm>
                <a:custGeom>
                  <a:avLst/>
                  <a:gdLst/>
                  <a:ahLst/>
                  <a:cxnLst>
                    <a:cxn ang="0">
                      <a:pos x="49" y="28"/>
                    </a:cxn>
                    <a:cxn ang="0">
                      <a:pos x="47" y="21"/>
                    </a:cxn>
                    <a:cxn ang="0">
                      <a:pos x="42" y="17"/>
                    </a:cxn>
                    <a:cxn ang="0">
                      <a:pos x="25" y="8"/>
                    </a:cxn>
                    <a:cxn ang="0">
                      <a:pos x="17" y="6"/>
                    </a:cxn>
                    <a:cxn ang="0">
                      <a:pos x="12" y="3"/>
                    </a:cxn>
                    <a:cxn ang="0">
                      <a:pos x="0" y="0"/>
                    </a:cxn>
                    <a:cxn ang="0">
                      <a:pos x="1" y="8"/>
                    </a:cxn>
                    <a:cxn ang="0">
                      <a:pos x="14" y="17"/>
                    </a:cxn>
                    <a:cxn ang="0">
                      <a:pos x="15" y="28"/>
                    </a:cxn>
                    <a:cxn ang="0">
                      <a:pos x="21" y="22"/>
                    </a:cxn>
                    <a:cxn ang="0">
                      <a:pos x="30" y="19"/>
                    </a:cxn>
                    <a:cxn ang="0">
                      <a:pos x="49" y="28"/>
                    </a:cxn>
                  </a:cxnLst>
                  <a:rect l="0" t="0" r="r" b="b"/>
                  <a:pathLst>
                    <a:path w="49" h="28">
                      <a:moveTo>
                        <a:pt x="49" y="28"/>
                      </a:moveTo>
                      <a:cubicBezTo>
                        <a:pt x="49" y="28"/>
                        <a:pt x="47" y="22"/>
                        <a:pt x="47" y="21"/>
                      </a:cubicBezTo>
                      <a:cubicBezTo>
                        <a:pt x="46" y="19"/>
                        <a:pt x="44" y="18"/>
                        <a:pt x="42" y="17"/>
                      </a:cubicBezTo>
                      <a:cubicBezTo>
                        <a:pt x="37" y="13"/>
                        <a:pt x="31" y="10"/>
                        <a:pt x="25" y="8"/>
                      </a:cubicBezTo>
                      <a:cubicBezTo>
                        <a:pt x="23" y="7"/>
                        <a:pt x="20" y="7"/>
                        <a:pt x="17" y="6"/>
                      </a:cubicBezTo>
                      <a:cubicBezTo>
                        <a:pt x="15" y="5"/>
                        <a:pt x="14" y="3"/>
                        <a:pt x="12" y="3"/>
                      </a:cubicBezTo>
                      <a:cubicBezTo>
                        <a:pt x="8" y="1"/>
                        <a:pt x="4" y="0"/>
                        <a:pt x="0" y="0"/>
                      </a:cubicBezTo>
                      <a:cubicBezTo>
                        <a:pt x="1" y="3"/>
                        <a:pt x="5" y="5"/>
                        <a:pt x="1" y="8"/>
                      </a:cubicBezTo>
                      <a:cubicBezTo>
                        <a:pt x="7" y="8"/>
                        <a:pt x="12" y="11"/>
                        <a:pt x="14" y="17"/>
                      </a:cubicBezTo>
                      <a:cubicBezTo>
                        <a:pt x="15" y="20"/>
                        <a:pt x="17" y="25"/>
                        <a:pt x="15" y="28"/>
                      </a:cubicBezTo>
                      <a:cubicBezTo>
                        <a:pt x="17" y="26"/>
                        <a:pt x="18" y="23"/>
                        <a:pt x="21" y="22"/>
                      </a:cubicBezTo>
                      <a:cubicBezTo>
                        <a:pt x="23" y="20"/>
                        <a:pt x="27" y="20"/>
                        <a:pt x="30" y="19"/>
                      </a:cubicBezTo>
                      <a:cubicBezTo>
                        <a:pt x="37" y="18"/>
                        <a:pt x="44" y="23"/>
                        <a:pt x="49" y="28"/>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03" name="Freeform 165"/>
                <p:cNvSpPr>
                  <a:spLocks/>
                </p:cNvSpPr>
                <p:nvPr/>
              </p:nvSpPr>
              <p:spPr bwMode="auto">
                <a:xfrm>
                  <a:off x="3583297" y="1748639"/>
                  <a:ext cx="78207" cy="18912"/>
                </a:xfrm>
                <a:custGeom>
                  <a:avLst/>
                  <a:gdLst/>
                  <a:ahLst/>
                  <a:cxnLst>
                    <a:cxn ang="0">
                      <a:pos x="3" y="16"/>
                    </a:cxn>
                    <a:cxn ang="0">
                      <a:pos x="25" y="6"/>
                    </a:cxn>
                    <a:cxn ang="0">
                      <a:pos x="46" y="12"/>
                    </a:cxn>
                    <a:cxn ang="0">
                      <a:pos x="56" y="1"/>
                    </a:cxn>
                    <a:cxn ang="0">
                      <a:pos x="39" y="1"/>
                    </a:cxn>
                    <a:cxn ang="0">
                      <a:pos x="24" y="5"/>
                    </a:cxn>
                    <a:cxn ang="0">
                      <a:pos x="1" y="15"/>
                    </a:cxn>
                    <a:cxn ang="0">
                      <a:pos x="0" y="16"/>
                    </a:cxn>
                  </a:cxnLst>
                  <a:rect l="0" t="0" r="r" b="b"/>
                  <a:pathLst>
                    <a:path w="56" h="16">
                      <a:moveTo>
                        <a:pt x="3" y="16"/>
                      </a:moveTo>
                      <a:cubicBezTo>
                        <a:pt x="5" y="9"/>
                        <a:pt x="19" y="7"/>
                        <a:pt x="25" y="6"/>
                      </a:cubicBezTo>
                      <a:cubicBezTo>
                        <a:pt x="31" y="5"/>
                        <a:pt x="44" y="4"/>
                        <a:pt x="46" y="12"/>
                      </a:cubicBezTo>
                      <a:cubicBezTo>
                        <a:pt x="47" y="7"/>
                        <a:pt x="51" y="2"/>
                        <a:pt x="56" y="1"/>
                      </a:cubicBezTo>
                      <a:cubicBezTo>
                        <a:pt x="51" y="0"/>
                        <a:pt x="44" y="1"/>
                        <a:pt x="39" y="1"/>
                      </a:cubicBezTo>
                      <a:cubicBezTo>
                        <a:pt x="33" y="2"/>
                        <a:pt x="29" y="4"/>
                        <a:pt x="24" y="5"/>
                      </a:cubicBezTo>
                      <a:cubicBezTo>
                        <a:pt x="16" y="7"/>
                        <a:pt x="7" y="8"/>
                        <a:pt x="1" y="15"/>
                      </a:cubicBezTo>
                      <a:cubicBezTo>
                        <a:pt x="1" y="15"/>
                        <a:pt x="1" y="15"/>
                        <a:pt x="0" y="1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04" name="Freeform 166"/>
                <p:cNvSpPr>
                  <a:spLocks/>
                </p:cNvSpPr>
                <p:nvPr/>
              </p:nvSpPr>
              <p:spPr bwMode="auto">
                <a:xfrm>
                  <a:off x="4396134" y="1924979"/>
                  <a:ext cx="163465" cy="461040"/>
                </a:xfrm>
                <a:custGeom>
                  <a:avLst/>
                  <a:gdLst/>
                  <a:ahLst/>
                  <a:cxnLst>
                    <a:cxn ang="0">
                      <a:pos x="4" y="0"/>
                    </a:cxn>
                    <a:cxn ang="0">
                      <a:pos x="17" y="57"/>
                    </a:cxn>
                    <a:cxn ang="0">
                      <a:pos x="30" y="197"/>
                    </a:cxn>
                    <a:cxn ang="0">
                      <a:pos x="35" y="266"/>
                    </a:cxn>
                    <a:cxn ang="0">
                      <a:pos x="38" y="315"/>
                    </a:cxn>
                    <a:cxn ang="0">
                      <a:pos x="80" y="376"/>
                    </a:cxn>
                    <a:cxn ang="0">
                      <a:pos x="117" y="389"/>
                    </a:cxn>
                    <a:cxn ang="0">
                      <a:pos x="63" y="273"/>
                    </a:cxn>
                    <a:cxn ang="0">
                      <a:pos x="58" y="114"/>
                    </a:cxn>
                    <a:cxn ang="0">
                      <a:pos x="55" y="73"/>
                    </a:cxn>
                    <a:cxn ang="0">
                      <a:pos x="46" y="64"/>
                    </a:cxn>
                    <a:cxn ang="0">
                      <a:pos x="33" y="31"/>
                    </a:cxn>
                    <a:cxn ang="0">
                      <a:pos x="18" y="17"/>
                    </a:cxn>
                    <a:cxn ang="0">
                      <a:pos x="3" y="1"/>
                    </a:cxn>
                  </a:cxnLst>
                  <a:rect l="0" t="0" r="r" b="b"/>
                  <a:pathLst>
                    <a:path w="117" h="389">
                      <a:moveTo>
                        <a:pt x="4" y="0"/>
                      </a:moveTo>
                      <a:cubicBezTo>
                        <a:pt x="0" y="10"/>
                        <a:pt x="10" y="31"/>
                        <a:pt x="17" y="57"/>
                      </a:cubicBezTo>
                      <a:cubicBezTo>
                        <a:pt x="28" y="102"/>
                        <a:pt x="28" y="151"/>
                        <a:pt x="30" y="197"/>
                      </a:cubicBezTo>
                      <a:cubicBezTo>
                        <a:pt x="31" y="220"/>
                        <a:pt x="32" y="243"/>
                        <a:pt x="35" y="266"/>
                      </a:cubicBezTo>
                      <a:cubicBezTo>
                        <a:pt x="38" y="282"/>
                        <a:pt x="36" y="299"/>
                        <a:pt x="38" y="315"/>
                      </a:cubicBezTo>
                      <a:cubicBezTo>
                        <a:pt x="40" y="343"/>
                        <a:pt x="54" y="365"/>
                        <a:pt x="80" y="376"/>
                      </a:cubicBezTo>
                      <a:cubicBezTo>
                        <a:pt x="92" y="381"/>
                        <a:pt x="104" y="387"/>
                        <a:pt x="117" y="389"/>
                      </a:cubicBezTo>
                      <a:cubicBezTo>
                        <a:pt x="78" y="376"/>
                        <a:pt x="67" y="308"/>
                        <a:pt x="63" y="273"/>
                      </a:cubicBezTo>
                      <a:cubicBezTo>
                        <a:pt x="56" y="221"/>
                        <a:pt x="60" y="167"/>
                        <a:pt x="58" y="114"/>
                      </a:cubicBezTo>
                      <a:cubicBezTo>
                        <a:pt x="57" y="101"/>
                        <a:pt x="56" y="87"/>
                        <a:pt x="55" y="73"/>
                      </a:cubicBezTo>
                      <a:cubicBezTo>
                        <a:pt x="55" y="62"/>
                        <a:pt x="48" y="73"/>
                        <a:pt x="46" y="64"/>
                      </a:cubicBezTo>
                      <a:cubicBezTo>
                        <a:pt x="44" y="54"/>
                        <a:pt x="39" y="36"/>
                        <a:pt x="33" y="31"/>
                      </a:cubicBezTo>
                      <a:cubicBezTo>
                        <a:pt x="28" y="28"/>
                        <a:pt x="21" y="22"/>
                        <a:pt x="18" y="17"/>
                      </a:cubicBezTo>
                      <a:cubicBezTo>
                        <a:pt x="15" y="13"/>
                        <a:pt x="10" y="9"/>
                        <a:pt x="3" y="1"/>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05" name="Freeform 167"/>
                <p:cNvSpPr>
                  <a:spLocks/>
                </p:cNvSpPr>
                <p:nvPr/>
              </p:nvSpPr>
              <p:spPr bwMode="auto">
                <a:xfrm>
                  <a:off x="4794859" y="1727171"/>
                  <a:ext cx="280134" cy="443151"/>
                </a:xfrm>
                <a:custGeom>
                  <a:avLst/>
                  <a:gdLst/>
                  <a:ahLst/>
                  <a:cxnLst>
                    <a:cxn ang="0">
                      <a:pos x="201" y="44"/>
                    </a:cxn>
                    <a:cxn ang="0">
                      <a:pos x="112" y="5"/>
                    </a:cxn>
                    <a:cxn ang="0">
                      <a:pos x="2" y="103"/>
                    </a:cxn>
                    <a:cxn ang="0">
                      <a:pos x="5" y="256"/>
                    </a:cxn>
                    <a:cxn ang="0">
                      <a:pos x="23" y="374"/>
                    </a:cxn>
                    <a:cxn ang="0">
                      <a:pos x="29" y="247"/>
                    </a:cxn>
                    <a:cxn ang="0">
                      <a:pos x="34" y="111"/>
                    </a:cxn>
                    <a:cxn ang="0">
                      <a:pos x="111" y="31"/>
                    </a:cxn>
                    <a:cxn ang="0">
                      <a:pos x="201" y="44"/>
                    </a:cxn>
                  </a:cxnLst>
                  <a:rect l="0" t="0" r="r" b="b"/>
                  <a:pathLst>
                    <a:path w="201" h="374">
                      <a:moveTo>
                        <a:pt x="201" y="44"/>
                      </a:moveTo>
                      <a:cubicBezTo>
                        <a:pt x="201" y="44"/>
                        <a:pt x="175" y="0"/>
                        <a:pt x="112" y="5"/>
                      </a:cubicBezTo>
                      <a:cubicBezTo>
                        <a:pt x="49" y="9"/>
                        <a:pt x="1" y="68"/>
                        <a:pt x="2" y="103"/>
                      </a:cubicBezTo>
                      <a:cubicBezTo>
                        <a:pt x="3" y="137"/>
                        <a:pt x="0" y="221"/>
                        <a:pt x="5" y="256"/>
                      </a:cubicBezTo>
                      <a:cubicBezTo>
                        <a:pt x="9" y="291"/>
                        <a:pt x="24" y="353"/>
                        <a:pt x="23" y="374"/>
                      </a:cubicBezTo>
                      <a:cubicBezTo>
                        <a:pt x="23" y="374"/>
                        <a:pt x="33" y="275"/>
                        <a:pt x="29" y="247"/>
                      </a:cubicBezTo>
                      <a:cubicBezTo>
                        <a:pt x="25" y="220"/>
                        <a:pt x="33" y="133"/>
                        <a:pt x="34" y="111"/>
                      </a:cubicBezTo>
                      <a:cubicBezTo>
                        <a:pt x="36" y="83"/>
                        <a:pt x="59" y="33"/>
                        <a:pt x="111" y="31"/>
                      </a:cubicBezTo>
                      <a:cubicBezTo>
                        <a:pt x="146" y="30"/>
                        <a:pt x="189" y="33"/>
                        <a:pt x="201" y="44"/>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306" name="Freeform 168"/>
                <p:cNvSpPr>
                  <a:spLocks/>
                </p:cNvSpPr>
                <p:nvPr/>
              </p:nvSpPr>
              <p:spPr bwMode="auto">
                <a:xfrm>
                  <a:off x="5129481" y="1881022"/>
                  <a:ext cx="48719" cy="412483"/>
                </a:xfrm>
                <a:custGeom>
                  <a:avLst/>
                  <a:gdLst/>
                  <a:ahLst/>
                  <a:cxnLst>
                    <a:cxn ang="0">
                      <a:pos x="0" y="0"/>
                    </a:cxn>
                    <a:cxn ang="0">
                      <a:pos x="10" y="92"/>
                    </a:cxn>
                    <a:cxn ang="0">
                      <a:pos x="8" y="173"/>
                    </a:cxn>
                    <a:cxn ang="0">
                      <a:pos x="12" y="250"/>
                    </a:cxn>
                    <a:cxn ang="0">
                      <a:pos x="35" y="348"/>
                    </a:cxn>
                    <a:cxn ang="0">
                      <a:pos x="29" y="124"/>
                    </a:cxn>
                    <a:cxn ang="0">
                      <a:pos x="31" y="69"/>
                    </a:cxn>
                  </a:cxnLst>
                  <a:rect l="0" t="0" r="r" b="b"/>
                  <a:pathLst>
                    <a:path w="35" h="348">
                      <a:moveTo>
                        <a:pt x="0" y="0"/>
                      </a:moveTo>
                      <a:cubicBezTo>
                        <a:pt x="0" y="33"/>
                        <a:pt x="10" y="83"/>
                        <a:pt x="10" y="92"/>
                      </a:cubicBezTo>
                      <a:cubicBezTo>
                        <a:pt x="12" y="119"/>
                        <a:pt x="10" y="146"/>
                        <a:pt x="8" y="173"/>
                      </a:cubicBezTo>
                      <a:cubicBezTo>
                        <a:pt x="7" y="191"/>
                        <a:pt x="9" y="232"/>
                        <a:pt x="12" y="250"/>
                      </a:cubicBezTo>
                      <a:cubicBezTo>
                        <a:pt x="15" y="267"/>
                        <a:pt x="26" y="333"/>
                        <a:pt x="35" y="348"/>
                      </a:cubicBezTo>
                      <a:cubicBezTo>
                        <a:pt x="12" y="211"/>
                        <a:pt x="26" y="176"/>
                        <a:pt x="29" y="124"/>
                      </a:cubicBezTo>
                      <a:cubicBezTo>
                        <a:pt x="29" y="105"/>
                        <a:pt x="28" y="87"/>
                        <a:pt x="31" y="69"/>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07" name="Freeform 169"/>
                <p:cNvSpPr>
                  <a:spLocks/>
                </p:cNvSpPr>
                <p:nvPr/>
              </p:nvSpPr>
              <p:spPr bwMode="auto">
                <a:xfrm>
                  <a:off x="3778814" y="1790040"/>
                  <a:ext cx="37180" cy="234609"/>
                </a:xfrm>
                <a:custGeom>
                  <a:avLst/>
                  <a:gdLst/>
                  <a:ahLst/>
                  <a:cxnLst>
                    <a:cxn ang="0">
                      <a:pos x="4" y="0"/>
                    </a:cxn>
                    <a:cxn ang="0">
                      <a:pos x="26" y="60"/>
                    </a:cxn>
                    <a:cxn ang="0">
                      <a:pos x="19" y="119"/>
                    </a:cxn>
                    <a:cxn ang="0">
                      <a:pos x="13" y="154"/>
                    </a:cxn>
                    <a:cxn ang="0">
                      <a:pos x="4" y="198"/>
                    </a:cxn>
                    <a:cxn ang="0">
                      <a:pos x="17" y="65"/>
                    </a:cxn>
                    <a:cxn ang="0">
                      <a:pos x="3" y="43"/>
                    </a:cxn>
                    <a:cxn ang="0">
                      <a:pos x="2" y="6"/>
                    </a:cxn>
                  </a:cxnLst>
                  <a:rect l="0" t="0" r="r" b="b"/>
                  <a:pathLst>
                    <a:path w="27" h="198">
                      <a:moveTo>
                        <a:pt x="4" y="0"/>
                      </a:moveTo>
                      <a:cubicBezTo>
                        <a:pt x="25" y="10"/>
                        <a:pt x="27" y="39"/>
                        <a:pt x="26" y="60"/>
                      </a:cubicBezTo>
                      <a:cubicBezTo>
                        <a:pt x="25" y="80"/>
                        <a:pt x="21" y="99"/>
                        <a:pt x="19" y="119"/>
                      </a:cubicBezTo>
                      <a:cubicBezTo>
                        <a:pt x="18" y="131"/>
                        <a:pt x="17" y="142"/>
                        <a:pt x="13" y="154"/>
                      </a:cubicBezTo>
                      <a:cubicBezTo>
                        <a:pt x="10" y="167"/>
                        <a:pt x="4" y="186"/>
                        <a:pt x="4" y="198"/>
                      </a:cubicBezTo>
                      <a:cubicBezTo>
                        <a:pt x="4" y="154"/>
                        <a:pt x="24" y="110"/>
                        <a:pt x="17" y="65"/>
                      </a:cubicBezTo>
                      <a:cubicBezTo>
                        <a:pt x="15" y="53"/>
                        <a:pt x="10" y="50"/>
                        <a:pt x="3" y="43"/>
                      </a:cubicBezTo>
                      <a:cubicBezTo>
                        <a:pt x="0" y="40"/>
                        <a:pt x="14" y="36"/>
                        <a:pt x="2" y="6"/>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08" name="Freeform 170"/>
                <p:cNvSpPr>
                  <a:spLocks/>
                </p:cNvSpPr>
                <p:nvPr/>
              </p:nvSpPr>
              <p:spPr bwMode="auto">
                <a:xfrm>
                  <a:off x="5819880" y="1770106"/>
                  <a:ext cx="119874" cy="522887"/>
                </a:xfrm>
                <a:custGeom>
                  <a:avLst/>
                  <a:gdLst/>
                  <a:ahLst/>
                  <a:cxnLst>
                    <a:cxn ang="0">
                      <a:pos x="81" y="4"/>
                    </a:cxn>
                    <a:cxn ang="0">
                      <a:pos x="24" y="11"/>
                    </a:cxn>
                    <a:cxn ang="0">
                      <a:pos x="3" y="76"/>
                    </a:cxn>
                    <a:cxn ang="0">
                      <a:pos x="5" y="152"/>
                    </a:cxn>
                    <a:cxn ang="0">
                      <a:pos x="2" y="227"/>
                    </a:cxn>
                    <a:cxn ang="0">
                      <a:pos x="11" y="350"/>
                    </a:cxn>
                    <a:cxn ang="0">
                      <a:pos x="24" y="441"/>
                    </a:cxn>
                    <a:cxn ang="0">
                      <a:pos x="13" y="377"/>
                    </a:cxn>
                    <a:cxn ang="0">
                      <a:pos x="10" y="293"/>
                    </a:cxn>
                    <a:cxn ang="0">
                      <a:pos x="25" y="205"/>
                    </a:cxn>
                    <a:cxn ang="0">
                      <a:pos x="32" y="137"/>
                    </a:cxn>
                    <a:cxn ang="0">
                      <a:pos x="60" y="48"/>
                    </a:cxn>
                    <a:cxn ang="0">
                      <a:pos x="84" y="7"/>
                    </a:cxn>
                  </a:cxnLst>
                  <a:rect l="0" t="0" r="r" b="b"/>
                  <a:pathLst>
                    <a:path w="86" h="441">
                      <a:moveTo>
                        <a:pt x="81" y="4"/>
                      </a:moveTo>
                      <a:cubicBezTo>
                        <a:pt x="65" y="4"/>
                        <a:pt x="36" y="0"/>
                        <a:pt x="24" y="11"/>
                      </a:cubicBezTo>
                      <a:cubicBezTo>
                        <a:pt x="6" y="28"/>
                        <a:pt x="6" y="54"/>
                        <a:pt x="3" y="76"/>
                      </a:cubicBezTo>
                      <a:cubicBezTo>
                        <a:pt x="0" y="100"/>
                        <a:pt x="3" y="127"/>
                        <a:pt x="5" y="152"/>
                      </a:cubicBezTo>
                      <a:cubicBezTo>
                        <a:pt x="7" y="176"/>
                        <a:pt x="2" y="202"/>
                        <a:pt x="2" y="227"/>
                      </a:cubicBezTo>
                      <a:cubicBezTo>
                        <a:pt x="3" y="268"/>
                        <a:pt x="6" y="310"/>
                        <a:pt x="11" y="350"/>
                      </a:cubicBezTo>
                      <a:cubicBezTo>
                        <a:pt x="15" y="379"/>
                        <a:pt x="23" y="411"/>
                        <a:pt x="24" y="441"/>
                      </a:cubicBezTo>
                      <a:cubicBezTo>
                        <a:pt x="14" y="427"/>
                        <a:pt x="15" y="394"/>
                        <a:pt x="13" y="377"/>
                      </a:cubicBezTo>
                      <a:cubicBezTo>
                        <a:pt x="10" y="350"/>
                        <a:pt x="8" y="321"/>
                        <a:pt x="10" y="293"/>
                      </a:cubicBezTo>
                      <a:cubicBezTo>
                        <a:pt x="12" y="263"/>
                        <a:pt x="20" y="234"/>
                        <a:pt x="25" y="205"/>
                      </a:cubicBezTo>
                      <a:cubicBezTo>
                        <a:pt x="29" y="183"/>
                        <a:pt x="28" y="160"/>
                        <a:pt x="32" y="137"/>
                      </a:cubicBezTo>
                      <a:cubicBezTo>
                        <a:pt x="37" y="107"/>
                        <a:pt x="44" y="74"/>
                        <a:pt x="60" y="48"/>
                      </a:cubicBezTo>
                      <a:cubicBezTo>
                        <a:pt x="67" y="34"/>
                        <a:pt x="86" y="24"/>
                        <a:pt x="84" y="7"/>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09" name="Freeform 171"/>
                <p:cNvSpPr>
                  <a:spLocks/>
                </p:cNvSpPr>
                <p:nvPr/>
              </p:nvSpPr>
              <p:spPr bwMode="auto">
                <a:xfrm>
                  <a:off x="5759622" y="1896867"/>
                  <a:ext cx="48719" cy="256077"/>
                </a:xfrm>
                <a:custGeom>
                  <a:avLst/>
                  <a:gdLst/>
                  <a:ahLst/>
                  <a:cxnLst>
                    <a:cxn ang="0">
                      <a:pos x="26" y="0"/>
                    </a:cxn>
                    <a:cxn ang="0">
                      <a:pos x="29" y="53"/>
                    </a:cxn>
                    <a:cxn ang="0">
                      <a:pos x="32" y="124"/>
                    </a:cxn>
                    <a:cxn ang="0">
                      <a:pos x="30" y="178"/>
                    </a:cxn>
                    <a:cxn ang="0">
                      <a:pos x="27" y="216"/>
                    </a:cxn>
                    <a:cxn ang="0">
                      <a:pos x="27" y="109"/>
                    </a:cxn>
                    <a:cxn ang="0">
                      <a:pos x="8" y="65"/>
                    </a:cxn>
                    <a:cxn ang="0">
                      <a:pos x="2" y="57"/>
                    </a:cxn>
                  </a:cxnLst>
                  <a:rect l="0" t="0" r="r" b="b"/>
                  <a:pathLst>
                    <a:path w="35" h="216">
                      <a:moveTo>
                        <a:pt x="26" y="0"/>
                      </a:moveTo>
                      <a:cubicBezTo>
                        <a:pt x="31" y="14"/>
                        <a:pt x="25" y="38"/>
                        <a:pt x="29" y="53"/>
                      </a:cubicBezTo>
                      <a:cubicBezTo>
                        <a:pt x="35" y="76"/>
                        <a:pt x="32" y="100"/>
                        <a:pt x="32" y="124"/>
                      </a:cubicBezTo>
                      <a:cubicBezTo>
                        <a:pt x="32" y="142"/>
                        <a:pt x="30" y="160"/>
                        <a:pt x="30" y="178"/>
                      </a:cubicBezTo>
                      <a:cubicBezTo>
                        <a:pt x="29" y="189"/>
                        <a:pt x="31" y="206"/>
                        <a:pt x="27" y="216"/>
                      </a:cubicBezTo>
                      <a:cubicBezTo>
                        <a:pt x="24" y="180"/>
                        <a:pt x="30" y="144"/>
                        <a:pt x="27" y="109"/>
                      </a:cubicBezTo>
                      <a:cubicBezTo>
                        <a:pt x="25" y="92"/>
                        <a:pt x="21" y="75"/>
                        <a:pt x="8" y="65"/>
                      </a:cubicBezTo>
                      <a:cubicBezTo>
                        <a:pt x="0" y="58"/>
                        <a:pt x="12" y="53"/>
                        <a:pt x="2" y="57"/>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10" name="Freeform 172"/>
                <p:cNvSpPr>
                  <a:spLocks/>
                </p:cNvSpPr>
                <p:nvPr/>
              </p:nvSpPr>
              <p:spPr bwMode="auto">
                <a:xfrm>
                  <a:off x="3438422" y="2251081"/>
                  <a:ext cx="303852" cy="110404"/>
                </a:xfrm>
                <a:custGeom>
                  <a:avLst/>
                  <a:gdLst/>
                  <a:ahLst/>
                  <a:cxnLst>
                    <a:cxn ang="0">
                      <a:pos x="5" y="0"/>
                    </a:cxn>
                    <a:cxn ang="0">
                      <a:pos x="30" y="63"/>
                    </a:cxn>
                    <a:cxn ang="0">
                      <a:pos x="110" y="91"/>
                    </a:cxn>
                    <a:cxn ang="0">
                      <a:pos x="218" y="6"/>
                    </a:cxn>
                    <a:cxn ang="0">
                      <a:pos x="176" y="32"/>
                    </a:cxn>
                    <a:cxn ang="0">
                      <a:pos x="108" y="45"/>
                    </a:cxn>
                    <a:cxn ang="0">
                      <a:pos x="5" y="6"/>
                    </a:cxn>
                  </a:cxnLst>
                  <a:rect l="0" t="0" r="r" b="b"/>
                  <a:pathLst>
                    <a:path w="218" h="93">
                      <a:moveTo>
                        <a:pt x="5" y="0"/>
                      </a:moveTo>
                      <a:cubicBezTo>
                        <a:pt x="0" y="21"/>
                        <a:pt x="15" y="48"/>
                        <a:pt x="30" y="63"/>
                      </a:cubicBezTo>
                      <a:cubicBezTo>
                        <a:pt x="52" y="84"/>
                        <a:pt x="81" y="90"/>
                        <a:pt x="110" y="91"/>
                      </a:cubicBezTo>
                      <a:cubicBezTo>
                        <a:pt x="165" y="93"/>
                        <a:pt x="209" y="60"/>
                        <a:pt x="218" y="6"/>
                      </a:cubicBezTo>
                      <a:cubicBezTo>
                        <a:pt x="204" y="17"/>
                        <a:pt x="194" y="27"/>
                        <a:pt x="176" y="32"/>
                      </a:cubicBezTo>
                      <a:cubicBezTo>
                        <a:pt x="154" y="38"/>
                        <a:pt x="131" y="44"/>
                        <a:pt x="108" y="45"/>
                      </a:cubicBezTo>
                      <a:cubicBezTo>
                        <a:pt x="62" y="47"/>
                        <a:pt x="31" y="40"/>
                        <a:pt x="5" y="6"/>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11" name="Freeform 173"/>
                <p:cNvSpPr>
                  <a:spLocks/>
                </p:cNvSpPr>
                <p:nvPr/>
              </p:nvSpPr>
              <p:spPr bwMode="auto">
                <a:xfrm>
                  <a:off x="3224957" y="2211724"/>
                  <a:ext cx="194876" cy="136472"/>
                </a:xfrm>
                <a:custGeom>
                  <a:avLst/>
                  <a:gdLst/>
                  <a:ahLst/>
                  <a:cxnLst>
                    <a:cxn ang="0">
                      <a:pos x="5" y="37"/>
                    </a:cxn>
                    <a:cxn ang="0">
                      <a:pos x="1" y="112"/>
                    </a:cxn>
                    <a:cxn ang="0">
                      <a:pos x="133" y="0"/>
                    </a:cxn>
                    <a:cxn ang="0">
                      <a:pos x="71" y="58"/>
                    </a:cxn>
                    <a:cxn ang="0">
                      <a:pos x="11" y="45"/>
                    </a:cxn>
                  </a:cxnLst>
                  <a:rect l="0" t="0" r="r" b="b"/>
                  <a:pathLst>
                    <a:path w="140" h="115">
                      <a:moveTo>
                        <a:pt x="5" y="37"/>
                      </a:moveTo>
                      <a:cubicBezTo>
                        <a:pt x="6" y="63"/>
                        <a:pt x="0" y="87"/>
                        <a:pt x="1" y="112"/>
                      </a:cubicBezTo>
                      <a:cubicBezTo>
                        <a:pt x="59" y="115"/>
                        <a:pt x="140" y="68"/>
                        <a:pt x="133" y="0"/>
                      </a:cubicBezTo>
                      <a:cubicBezTo>
                        <a:pt x="114" y="20"/>
                        <a:pt x="98" y="46"/>
                        <a:pt x="71" y="58"/>
                      </a:cubicBezTo>
                      <a:cubicBezTo>
                        <a:pt x="51" y="67"/>
                        <a:pt x="21" y="69"/>
                        <a:pt x="11" y="45"/>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12" name="Freeform 174"/>
                <p:cNvSpPr>
                  <a:spLocks/>
                </p:cNvSpPr>
                <p:nvPr/>
              </p:nvSpPr>
              <p:spPr bwMode="auto">
                <a:xfrm>
                  <a:off x="3792275" y="2136076"/>
                  <a:ext cx="329494" cy="257099"/>
                </a:xfrm>
                <a:custGeom>
                  <a:avLst/>
                  <a:gdLst/>
                  <a:ahLst/>
                  <a:cxnLst>
                    <a:cxn ang="0">
                      <a:pos x="22" y="0"/>
                    </a:cxn>
                    <a:cxn ang="0">
                      <a:pos x="5" y="89"/>
                    </a:cxn>
                    <a:cxn ang="0">
                      <a:pos x="22" y="164"/>
                    </a:cxn>
                    <a:cxn ang="0">
                      <a:pos x="189" y="197"/>
                    </a:cxn>
                    <a:cxn ang="0">
                      <a:pos x="236" y="146"/>
                    </a:cxn>
                    <a:cxn ang="0">
                      <a:pos x="158" y="179"/>
                    </a:cxn>
                    <a:cxn ang="0">
                      <a:pos x="100" y="171"/>
                    </a:cxn>
                    <a:cxn ang="0">
                      <a:pos x="64" y="117"/>
                    </a:cxn>
                    <a:cxn ang="0">
                      <a:pos x="48" y="64"/>
                    </a:cxn>
                    <a:cxn ang="0">
                      <a:pos x="42" y="22"/>
                    </a:cxn>
                  </a:cxnLst>
                  <a:rect l="0" t="0" r="r" b="b"/>
                  <a:pathLst>
                    <a:path w="236" h="217">
                      <a:moveTo>
                        <a:pt x="22" y="0"/>
                      </a:moveTo>
                      <a:cubicBezTo>
                        <a:pt x="11" y="27"/>
                        <a:pt x="11" y="61"/>
                        <a:pt x="5" y="89"/>
                      </a:cubicBezTo>
                      <a:cubicBezTo>
                        <a:pt x="0" y="118"/>
                        <a:pt x="4" y="142"/>
                        <a:pt x="22" y="164"/>
                      </a:cubicBezTo>
                      <a:cubicBezTo>
                        <a:pt x="53" y="204"/>
                        <a:pt x="143" y="217"/>
                        <a:pt x="189" y="197"/>
                      </a:cubicBezTo>
                      <a:cubicBezTo>
                        <a:pt x="211" y="188"/>
                        <a:pt x="228" y="167"/>
                        <a:pt x="236" y="146"/>
                      </a:cubicBezTo>
                      <a:cubicBezTo>
                        <a:pt x="212" y="162"/>
                        <a:pt x="189" y="180"/>
                        <a:pt x="158" y="179"/>
                      </a:cubicBezTo>
                      <a:cubicBezTo>
                        <a:pt x="139" y="178"/>
                        <a:pt x="117" y="177"/>
                        <a:pt x="100" y="171"/>
                      </a:cubicBezTo>
                      <a:cubicBezTo>
                        <a:pt x="89" y="152"/>
                        <a:pt x="73" y="141"/>
                        <a:pt x="64" y="117"/>
                      </a:cubicBezTo>
                      <a:cubicBezTo>
                        <a:pt x="57" y="100"/>
                        <a:pt x="52" y="81"/>
                        <a:pt x="48" y="64"/>
                      </a:cubicBezTo>
                      <a:cubicBezTo>
                        <a:pt x="45" y="51"/>
                        <a:pt x="48" y="34"/>
                        <a:pt x="42" y="22"/>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13" name="Freeform 175"/>
                <p:cNvSpPr>
                  <a:spLocks/>
                </p:cNvSpPr>
                <p:nvPr/>
              </p:nvSpPr>
              <p:spPr bwMode="auto">
                <a:xfrm>
                  <a:off x="4460237" y="2206101"/>
                  <a:ext cx="347443" cy="185030"/>
                </a:xfrm>
                <a:custGeom>
                  <a:avLst/>
                  <a:gdLst/>
                  <a:ahLst/>
                  <a:cxnLst>
                    <a:cxn ang="0">
                      <a:pos x="42" y="136"/>
                    </a:cxn>
                    <a:cxn ang="0">
                      <a:pos x="118" y="153"/>
                    </a:cxn>
                    <a:cxn ang="0">
                      <a:pos x="201" y="137"/>
                    </a:cxn>
                    <a:cxn ang="0">
                      <a:pos x="247" y="5"/>
                    </a:cxn>
                    <a:cxn ang="0">
                      <a:pos x="220" y="96"/>
                    </a:cxn>
                    <a:cxn ang="0">
                      <a:pos x="140" y="132"/>
                    </a:cxn>
                    <a:cxn ang="0">
                      <a:pos x="50" y="117"/>
                    </a:cxn>
                    <a:cxn ang="0">
                      <a:pos x="3" y="0"/>
                    </a:cxn>
                    <a:cxn ang="0">
                      <a:pos x="23" y="122"/>
                    </a:cxn>
                  </a:cxnLst>
                  <a:rect l="0" t="0" r="r" b="b"/>
                  <a:pathLst>
                    <a:path w="249" h="156">
                      <a:moveTo>
                        <a:pt x="42" y="136"/>
                      </a:moveTo>
                      <a:cubicBezTo>
                        <a:pt x="59" y="152"/>
                        <a:pt x="97" y="152"/>
                        <a:pt x="118" y="153"/>
                      </a:cubicBezTo>
                      <a:cubicBezTo>
                        <a:pt x="149" y="154"/>
                        <a:pt x="175" y="156"/>
                        <a:pt x="201" y="137"/>
                      </a:cubicBezTo>
                      <a:cubicBezTo>
                        <a:pt x="245" y="105"/>
                        <a:pt x="247" y="55"/>
                        <a:pt x="247" y="5"/>
                      </a:cubicBezTo>
                      <a:cubicBezTo>
                        <a:pt x="249" y="33"/>
                        <a:pt x="235" y="73"/>
                        <a:pt x="220" y="96"/>
                      </a:cubicBezTo>
                      <a:cubicBezTo>
                        <a:pt x="203" y="123"/>
                        <a:pt x="170" y="130"/>
                        <a:pt x="140" y="132"/>
                      </a:cubicBezTo>
                      <a:cubicBezTo>
                        <a:pt x="111" y="133"/>
                        <a:pt x="71" y="141"/>
                        <a:pt x="50" y="117"/>
                      </a:cubicBezTo>
                      <a:cubicBezTo>
                        <a:pt x="25" y="86"/>
                        <a:pt x="19" y="35"/>
                        <a:pt x="3" y="0"/>
                      </a:cubicBezTo>
                      <a:cubicBezTo>
                        <a:pt x="0" y="40"/>
                        <a:pt x="10" y="86"/>
                        <a:pt x="23" y="122"/>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14" name="Freeform 176"/>
                <p:cNvSpPr>
                  <a:spLocks/>
                </p:cNvSpPr>
                <p:nvPr/>
              </p:nvSpPr>
              <p:spPr bwMode="auto">
                <a:xfrm>
                  <a:off x="4167283" y="1777773"/>
                  <a:ext cx="208337" cy="185030"/>
                </a:xfrm>
                <a:custGeom>
                  <a:avLst/>
                  <a:gdLst/>
                  <a:ahLst/>
                  <a:cxnLst>
                    <a:cxn ang="0">
                      <a:pos x="14" y="21"/>
                    </a:cxn>
                    <a:cxn ang="0">
                      <a:pos x="59" y="2"/>
                    </a:cxn>
                    <a:cxn ang="0">
                      <a:pos x="108" y="21"/>
                    </a:cxn>
                    <a:cxn ang="0">
                      <a:pos x="139" y="73"/>
                    </a:cxn>
                    <a:cxn ang="0">
                      <a:pos x="149" y="156"/>
                    </a:cxn>
                    <a:cxn ang="0">
                      <a:pos x="120" y="66"/>
                    </a:cxn>
                    <a:cxn ang="0">
                      <a:pos x="77" y="27"/>
                    </a:cxn>
                    <a:cxn ang="0">
                      <a:pos x="17" y="120"/>
                    </a:cxn>
                    <a:cxn ang="0">
                      <a:pos x="14" y="24"/>
                    </a:cxn>
                  </a:cxnLst>
                  <a:rect l="0" t="0" r="r" b="b"/>
                  <a:pathLst>
                    <a:path w="149" h="156">
                      <a:moveTo>
                        <a:pt x="14" y="21"/>
                      </a:moveTo>
                      <a:cubicBezTo>
                        <a:pt x="23" y="10"/>
                        <a:pt x="45" y="3"/>
                        <a:pt x="59" y="2"/>
                      </a:cubicBezTo>
                      <a:cubicBezTo>
                        <a:pt x="80" y="0"/>
                        <a:pt x="93" y="6"/>
                        <a:pt x="108" y="21"/>
                      </a:cubicBezTo>
                      <a:cubicBezTo>
                        <a:pt x="122" y="36"/>
                        <a:pt x="135" y="53"/>
                        <a:pt x="139" y="73"/>
                      </a:cubicBezTo>
                      <a:cubicBezTo>
                        <a:pt x="145" y="100"/>
                        <a:pt x="143" y="129"/>
                        <a:pt x="149" y="156"/>
                      </a:cubicBezTo>
                      <a:cubicBezTo>
                        <a:pt x="134" y="128"/>
                        <a:pt x="138" y="92"/>
                        <a:pt x="120" y="66"/>
                      </a:cubicBezTo>
                      <a:cubicBezTo>
                        <a:pt x="109" y="51"/>
                        <a:pt x="93" y="36"/>
                        <a:pt x="77" y="27"/>
                      </a:cubicBezTo>
                      <a:cubicBezTo>
                        <a:pt x="30" y="4"/>
                        <a:pt x="23" y="94"/>
                        <a:pt x="17" y="120"/>
                      </a:cubicBezTo>
                      <a:cubicBezTo>
                        <a:pt x="0" y="105"/>
                        <a:pt x="6" y="44"/>
                        <a:pt x="14" y="24"/>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15" name="Freeform 177"/>
                <p:cNvSpPr>
                  <a:spLocks/>
                </p:cNvSpPr>
                <p:nvPr/>
              </p:nvSpPr>
              <p:spPr bwMode="auto">
                <a:xfrm>
                  <a:off x="5589747" y="2245458"/>
                  <a:ext cx="345520" cy="124205"/>
                </a:xfrm>
                <a:custGeom>
                  <a:avLst/>
                  <a:gdLst/>
                  <a:ahLst/>
                  <a:cxnLst>
                    <a:cxn ang="0">
                      <a:pos x="1" y="5"/>
                    </a:cxn>
                    <a:cxn ang="0">
                      <a:pos x="43" y="72"/>
                    </a:cxn>
                    <a:cxn ang="0">
                      <a:pos x="124" y="99"/>
                    </a:cxn>
                    <a:cxn ang="0">
                      <a:pos x="248" y="96"/>
                    </a:cxn>
                    <a:cxn ang="0">
                      <a:pos x="85" y="65"/>
                    </a:cxn>
                    <a:cxn ang="0">
                      <a:pos x="0" y="0"/>
                    </a:cxn>
                  </a:cxnLst>
                  <a:rect l="0" t="0" r="r" b="b"/>
                  <a:pathLst>
                    <a:path w="248" h="105">
                      <a:moveTo>
                        <a:pt x="1" y="5"/>
                      </a:moveTo>
                      <a:cubicBezTo>
                        <a:pt x="12" y="38"/>
                        <a:pt x="10" y="57"/>
                        <a:pt x="43" y="72"/>
                      </a:cubicBezTo>
                      <a:cubicBezTo>
                        <a:pt x="68" y="83"/>
                        <a:pt x="97" y="94"/>
                        <a:pt x="124" y="99"/>
                      </a:cubicBezTo>
                      <a:cubicBezTo>
                        <a:pt x="166" y="105"/>
                        <a:pt x="208" y="105"/>
                        <a:pt x="248" y="96"/>
                      </a:cubicBezTo>
                      <a:cubicBezTo>
                        <a:pt x="196" y="81"/>
                        <a:pt x="138" y="78"/>
                        <a:pt x="85" y="65"/>
                      </a:cubicBezTo>
                      <a:cubicBezTo>
                        <a:pt x="44" y="55"/>
                        <a:pt x="15" y="40"/>
                        <a:pt x="0" y="0"/>
                      </a:cubicBezTo>
                    </a:path>
                  </a:pathLst>
                </a:custGeom>
                <a:solidFill>
                  <a:srgbClr val="F2C7C7"/>
                </a:solidFill>
                <a:ln w="9525">
                  <a:noFill/>
                  <a:round/>
                  <a:headEnd/>
                  <a:tailEnd/>
                </a:ln>
              </p:spPr>
              <p:txBody>
                <a:bodyPr/>
                <a:lstStyle/>
                <a:p>
                  <a:endParaRPr lang="en-US" b="1">
                    <a:latin typeface="Cambria" pitchFamily="18" charset="0"/>
                  </a:endParaRPr>
                </a:p>
              </p:txBody>
            </p:sp>
            <p:sp>
              <p:nvSpPr>
                <p:cNvPr id="316" name="Freeform 178"/>
                <p:cNvSpPr>
                  <a:spLocks/>
                </p:cNvSpPr>
                <p:nvPr/>
              </p:nvSpPr>
              <p:spPr bwMode="auto">
                <a:xfrm>
                  <a:off x="3723043" y="2395731"/>
                  <a:ext cx="142952" cy="87915"/>
                </a:xfrm>
                <a:custGeom>
                  <a:avLst/>
                  <a:gdLst/>
                  <a:ahLst/>
                  <a:cxnLst>
                    <a:cxn ang="0">
                      <a:pos x="0" y="61"/>
                    </a:cxn>
                    <a:cxn ang="0">
                      <a:pos x="103" y="74"/>
                    </a:cxn>
                    <a:cxn ang="0">
                      <a:pos x="0" y="61"/>
                    </a:cxn>
                  </a:cxnLst>
                  <a:rect l="0" t="0" r="r" b="b"/>
                  <a:pathLst>
                    <a:path w="103" h="74">
                      <a:moveTo>
                        <a:pt x="0" y="61"/>
                      </a:moveTo>
                      <a:cubicBezTo>
                        <a:pt x="0" y="61"/>
                        <a:pt x="36" y="24"/>
                        <a:pt x="103" y="74"/>
                      </a:cubicBezTo>
                      <a:cubicBezTo>
                        <a:pt x="103" y="74"/>
                        <a:pt x="44" y="0"/>
                        <a:pt x="0" y="61"/>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317" name="Freeform 179"/>
                <p:cNvSpPr>
                  <a:spLocks/>
                </p:cNvSpPr>
                <p:nvPr/>
              </p:nvSpPr>
              <p:spPr bwMode="auto">
                <a:xfrm>
                  <a:off x="4116000" y="2413621"/>
                  <a:ext cx="114105" cy="68492"/>
                </a:xfrm>
                <a:custGeom>
                  <a:avLst/>
                  <a:gdLst/>
                  <a:ahLst/>
                  <a:cxnLst>
                    <a:cxn ang="0">
                      <a:pos x="0" y="57"/>
                    </a:cxn>
                    <a:cxn ang="0">
                      <a:pos x="82" y="58"/>
                    </a:cxn>
                    <a:cxn ang="0">
                      <a:pos x="0" y="57"/>
                    </a:cxn>
                  </a:cxnLst>
                  <a:rect l="0" t="0" r="r" b="b"/>
                  <a:pathLst>
                    <a:path w="82" h="58">
                      <a:moveTo>
                        <a:pt x="0" y="57"/>
                      </a:moveTo>
                      <a:cubicBezTo>
                        <a:pt x="0" y="57"/>
                        <a:pt x="29" y="18"/>
                        <a:pt x="82" y="58"/>
                      </a:cubicBezTo>
                      <a:cubicBezTo>
                        <a:pt x="82" y="58"/>
                        <a:pt x="33" y="0"/>
                        <a:pt x="0" y="57"/>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318" name="Freeform 180"/>
                <p:cNvSpPr>
                  <a:spLocks/>
                </p:cNvSpPr>
                <p:nvPr/>
              </p:nvSpPr>
              <p:spPr bwMode="auto">
                <a:xfrm>
                  <a:off x="4355748" y="2399309"/>
                  <a:ext cx="123720" cy="77181"/>
                </a:xfrm>
                <a:custGeom>
                  <a:avLst/>
                  <a:gdLst/>
                  <a:ahLst/>
                  <a:cxnLst>
                    <a:cxn ang="0">
                      <a:pos x="0" y="63"/>
                    </a:cxn>
                    <a:cxn ang="0">
                      <a:pos x="89" y="65"/>
                    </a:cxn>
                    <a:cxn ang="0">
                      <a:pos x="0" y="63"/>
                    </a:cxn>
                  </a:cxnLst>
                  <a:rect l="0" t="0" r="r" b="b"/>
                  <a:pathLst>
                    <a:path w="89" h="65">
                      <a:moveTo>
                        <a:pt x="0" y="63"/>
                      </a:moveTo>
                      <a:cubicBezTo>
                        <a:pt x="0" y="63"/>
                        <a:pt x="38" y="15"/>
                        <a:pt x="89" y="65"/>
                      </a:cubicBezTo>
                      <a:cubicBezTo>
                        <a:pt x="89" y="65"/>
                        <a:pt x="42" y="0"/>
                        <a:pt x="0" y="63"/>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319" name="Freeform 181"/>
                <p:cNvSpPr>
                  <a:spLocks/>
                </p:cNvSpPr>
                <p:nvPr/>
              </p:nvSpPr>
              <p:spPr bwMode="auto">
                <a:xfrm>
                  <a:off x="4774987" y="2409020"/>
                  <a:ext cx="123079" cy="58780"/>
                </a:xfrm>
                <a:custGeom>
                  <a:avLst/>
                  <a:gdLst/>
                  <a:ahLst/>
                  <a:cxnLst>
                    <a:cxn ang="0">
                      <a:pos x="0" y="41"/>
                    </a:cxn>
                    <a:cxn ang="0">
                      <a:pos x="88" y="50"/>
                    </a:cxn>
                    <a:cxn ang="0">
                      <a:pos x="0" y="41"/>
                    </a:cxn>
                  </a:cxnLst>
                  <a:rect l="0" t="0" r="r" b="b"/>
                  <a:pathLst>
                    <a:path w="88" h="50">
                      <a:moveTo>
                        <a:pt x="0" y="41"/>
                      </a:moveTo>
                      <a:cubicBezTo>
                        <a:pt x="0" y="41"/>
                        <a:pt x="44" y="9"/>
                        <a:pt x="88" y="50"/>
                      </a:cubicBezTo>
                      <a:cubicBezTo>
                        <a:pt x="88" y="50"/>
                        <a:pt x="45" y="0"/>
                        <a:pt x="0" y="41"/>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320" name="Freeform 182"/>
                <p:cNvSpPr>
                  <a:spLocks/>
                </p:cNvSpPr>
                <p:nvPr/>
              </p:nvSpPr>
              <p:spPr bwMode="auto">
                <a:xfrm>
                  <a:off x="5096147" y="2393175"/>
                  <a:ext cx="77566" cy="70536"/>
                </a:xfrm>
                <a:custGeom>
                  <a:avLst/>
                  <a:gdLst/>
                  <a:ahLst/>
                  <a:cxnLst>
                    <a:cxn ang="0">
                      <a:pos x="0" y="55"/>
                    </a:cxn>
                    <a:cxn ang="0">
                      <a:pos x="56" y="59"/>
                    </a:cxn>
                    <a:cxn ang="0">
                      <a:pos x="0" y="55"/>
                    </a:cxn>
                  </a:cxnLst>
                  <a:rect l="0" t="0" r="r" b="b"/>
                  <a:pathLst>
                    <a:path w="56" h="59">
                      <a:moveTo>
                        <a:pt x="0" y="55"/>
                      </a:moveTo>
                      <a:cubicBezTo>
                        <a:pt x="0" y="55"/>
                        <a:pt x="13" y="18"/>
                        <a:pt x="56" y="59"/>
                      </a:cubicBezTo>
                      <a:cubicBezTo>
                        <a:pt x="56" y="59"/>
                        <a:pt x="26" y="0"/>
                        <a:pt x="0" y="55"/>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321" name="Freeform 183"/>
                <p:cNvSpPr>
                  <a:spLocks/>
                </p:cNvSpPr>
                <p:nvPr/>
              </p:nvSpPr>
              <p:spPr bwMode="auto">
                <a:xfrm>
                  <a:off x="5532694" y="2373241"/>
                  <a:ext cx="104489" cy="69003"/>
                </a:xfrm>
                <a:custGeom>
                  <a:avLst/>
                  <a:gdLst/>
                  <a:ahLst/>
                  <a:cxnLst>
                    <a:cxn ang="0">
                      <a:pos x="0" y="58"/>
                    </a:cxn>
                    <a:cxn ang="0">
                      <a:pos x="75" y="52"/>
                    </a:cxn>
                    <a:cxn ang="0">
                      <a:pos x="0" y="58"/>
                    </a:cxn>
                  </a:cxnLst>
                  <a:rect l="0" t="0" r="r" b="b"/>
                  <a:pathLst>
                    <a:path w="75" h="58">
                      <a:moveTo>
                        <a:pt x="0" y="58"/>
                      </a:moveTo>
                      <a:cubicBezTo>
                        <a:pt x="0" y="58"/>
                        <a:pt x="17" y="18"/>
                        <a:pt x="75" y="52"/>
                      </a:cubicBezTo>
                      <a:cubicBezTo>
                        <a:pt x="75" y="52"/>
                        <a:pt x="34" y="0"/>
                        <a:pt x="0" y="58"/>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322" name="Freeform 184"/>
                <p:cNvSpPr>
                  <a:spLocks/>
                </p:cNvSpPr>
                <p:nvPr/>
              </p:nvSpPr>
              <p:spPr bwMode="auto">
                <a:xfrm>
                  <a:off x="3336497" y="2389086"/>
                  <a:ext cx="132695" cy="87403"/>
                </a:xfrm>
                <a:custGeom>
                  <a:avLst/>
                  <a:gdLst/>
                  <a:ahLst/>
                  <a:cxnLst>
                    <a:cxn ang="0">
                      <a:pos x="0" y="63"/>
                    </a:cxn>
                    <a:cxn ang="0">
                      <a:pos x="95" y="74"/>
                    </a:cxn>
                    <a:cxn ang="0">
                      <a:pos x="0" y="63"/>
                    </a:cxn>
                  </a:cxnLst>
                  <a:rect l="0" t="0" r="r" b="b"/>
                  <a:pathLst>
                    <a:path w="95" h="74">
                      <a:moveTo>
                        <a:pt x="0" y="63"/>
                      </a:moveTo>
                      <a:cubicBezTo>
                        <a:pt x="0" y="63"/>
                        <a:pt x="42" y="17"/>
                        <a:pt x="95" y="74"/>
                      </a:cubicBezTo>
                      <a:cubicBezTo>
                        <a:pt x="95" y="74"/>
                        <a:pt x="46" y="0"/>
                        <a:pt x="0" y="63"/>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323" name="Freeform 185"/>
                <p:cNvSpPr>
                  <a:spLocks/>
                </p:cNvSpPr>
                <p:nvPr/>
              </p:nvSpPr>
              <p:spPr bwMode="auto">
                <a:xfrm>
                  <a:off x="4433955" y="1876933"/>
                  <a:ext cx="41667" cy="30668"/>
                </a:xfrm>
                <a:custGeom>
                  <a:avLst/>
                  <a:gdLst/>
                  <a:ahLst/>
                  <a:cxnLst>
                    <a:cxn ang="0">
                      <a:pos x="0" y="0"/>
                    </a:cxn>
                    <a:cxn ang="0">
                      <a:pos x="28" y="26"/>
                    </a:cxn>
                  </a:cxnLst>
                  <a:rect l="0" t="0" r="r" b="b"/>
                  <a:pathLst>
                    <a:path w="30" h="26">
                      <a:moveTo>
                        <a:pt x="0" y="0"/>
                      </a:moveTo>
                      <a:cubicBezTo>
                        <a:pt x="14" y="2"/>
                        <a:pt x="30" y="8"/>
                        <a:pt x="28" y="26"/>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24" name="Freeform 186"/>
                <p:cNvSpPr>
                  <a:spLocks/>
                </p:cNvSpPr>
                <p:nvPr/>
              </p:nvSpPr>
              <p:spPr bwMode="auto">
                <a:xfrm>
                  <a:off x="4545495" y="1883578"/>
                  <a:ext cx="30770" cy="47535"/>
                </a:xfrm>
                <a:custGeom>
                  <a:avLst/>
                  <a:gdLst/>
                  <a:ahLst/>
                  <a:cxnLst>
                    <a:cxn ang="0">
                      <a:pos x="6" y="40"/>
                    </a:cxn>
                    <a:cxn ang="0">
                      <a:pos x="4" y="18"/>
                    </a:cxn>
                    <a:cxn ang="0">
                      <a:pos x="22" y="0"/>
                    </a:cxn>
                  </a:cxnLst>
                  <a:rect l="0" t="0" r="r" b="b"/>
                  <a:pathLst>
                    <a:path w="22" h="40">
                      <a:moveTo>
                        <a:pt x="6" y="40"/>
                      </a:moveTo>
                      <a:cubicBezTo>
                        <a:pt x="0" y="34"/>
                        <a:pt x="1" y="25"/>
                        <a:pt x="4" y="18"/>
                      </a:cubicBezTo>
                      <a:cubicBezTo>
                        <a:pt x="8" y="8"/>
                        <a:pt x="13" y="5"/>
                        <a:pt x="22"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25" name="Freeform 187"/>
                <p:cNvSpPr>
                  <a:spLocks/>
                </p:cNvSpPr>
                <p:nvPr/>
              </p:nvSpPr>
              <p:spPr bwMode="auto">
                <a:xfrm>
                  <a:off x="4456391" y="1850354"/>
                  <a:ext cx="31411" cy="33224"/>
                </a:xfrm>
                <a:custGeom>
                  <a:avLst/>
                  <a:gdLst/>
                  <a:ahLst/>
                  <a:cxnLst>
                    <a:cxn ang="0">
                      <a:pos x="5" y="28"/>
                    </a:cxn>
                    <a:cxn ang="0">
                      <a:pos x="23" y="0"/>
                    </a:cxn>
                  </a:cxnLst>
                  <a:rect l="0" t="0" r="r" b="b"/>
                  <a:pathLst>
                    <a:path w="23" h="28">
                      <a:moveTo>
                        <a:pt x="5" y="28"/>
                      </a:moveTo>
                      <a:cubicBezTo>
                        <a:pt x="0" y="17"/>
                        <a:pt x="14" y="5"/>
                        <a:pt x="23"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26" name="Freeform 188"/>
                <p:cNvSpPr>
                  <a:spLocks/>
                </p:cNvSpPr>
                <p:nvPr/>
              </p:nvSpPr>
              <p:spPr bwMode="auto">
                <a:xfrm>
                  <a:off x="4566009" y="1780840"/>
                  <a:ext cx="75643" cy="43446"/>
                </a:xfrm>
                <a:custGeom>
                  <a:avLst/>
                  <a:gdLst/>
                  <a:ahLst/>
                  <a:cxnLst>
                    <a:cxn ang="0">
                      <a:pos x="48" y="37"/>
                    </a:cxn>
                    <a:cxn ang="0">
                      <a:pos x="27" y="5"/>
                    </a:cxn>
                    <a:cxn ang="0">
                      <a:pos x="0" y="7"/>
                    </a:cxn>
                  </a:cxnLst>
                  <a:rect l="0" t="0" r="r" b="b"/>
                  <a:pathLst>
                    <a:path w="54" h="37">
                      <a:moveTo>
                        <a:pt x="48" y="37"/>
                      </a:moveTo>
                      <a:cubicBezTo>
                        <a:pt x="54" y="26"/>
                        <a:pt x="36" y="8"/>
                        <a:pt x="27" y="5"/>
                      </a:cubicBezTo>
                      <a:cubicBezTo>
                        <a:pt x="19" y="2"/>
                        <a:pt x="6" y="0"/>
                        <a:pt x="0" y="7"/>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27" name="Freeform 189"/>
                <p:cNvSpPr>
                  <a:spLocks/>
                </p:cNvSpPr>
                <p:nvPr/>
              </p:nvSpPr>
              <p:spPr bwMode="auto">
                <a:xfrm>
                  <a:off x="4518572" y="1878977"/>
                  <a:ext cx="35257" cy="18912"/>
                </a:xfrm>
                <a:custGeom>
                  <a:avLst/>
                  <a:gdLst/>
                  <a:ahLst/>
                  <a:cxnLst>
                    <a:cxn ang="0">
                      <a:pos x="25" y="16"/>
                    </a:cxn>
                    <a:cxn ang="0">
                      <a:pos x="0" y="0"/>
                    </a:cxn>
                  </a:cxnLst>
                  <a:rect l="0" t="0" r="r" b="b"/>
                  <a:pathLst>
                    <a:path w="25" h="16">
                      <a:moveTo>
                        <a:pt x="25" y="16"/>
                      </a:moveTo>
                      <a:cubicBezTo>
                        <a:pt x="14" y="16"/>
                        <a:pt x="1" y="11"/>
                        <a:pt x="0"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28" name="Freeform 190"/>
                <p:cNvSpPr>
                  <a:spLocks/>
                </p:cNvSpPr>
                <p:nvPr/>
              </p:nvSpPr>
              <p:spPr bwMode="auto">
                <a:xfrm>
                  <a:off x="4429468" y="1735349"/>
                  <a:ext cx="62822" cy="35268"/>
                </a:xfrm>
                <a:custGeom>
                  <a:avLst/>
                  <a:gdLst/>
                  <a:ahLst/>
                  <a:cxnLst>
                    <a:cxn ang="0">
                      <a:pos x="2" y="23"/>
                    </a:cxn>
                    <a:cxn ang="0">
                      <a:pos x="1" y="22"/>
                    </a:cxn>
                    <a:cxn ang="0">
                      <a:pos x="43" y="0"/>
                    </a:cxn>
                  </a:cxnLst>
                  <a:rect l="0" t="0" r="r" b="b"/>
                  <a:pathLst>
                    <a:path w="45" h="30">
                      <a:moveTo>
                        <a:pt x="2" y="23"/>
                      </a:moveTo>
                      <a:cubicBezTo>
                        <a:pt x="1" y="22"/>
                        <a:pt x="0" y="22"/>
                        <a:pt x="1" y="22"/>
                      </a:cubicBezTo>
                      <a:cubicBezTo>
                        <a:pt x="16" y="30"/>
                        <a:pt x="45" y="19"/>
                        <a:pt x="43"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29" name="Freeform 191"/>
                <p:cNvSpPr>
                  <a:spLocks/>
                </p:cNvSpPr>
                <p:nvPr/>
              </p:nvSpPr>
              <p:spPr bwMode="auto">
                <a:xfrm>
                  <a:off x="4610881" y="1745061"/>
                  <a:ext cx="35898" cy="43446"/>
                </a:xfrm>
                <a:custGeom>
                  <a:avLst/>
                  <a:gdLst/>
                  <a:ahLst/>
                  <a:cxnLst>
                    <a:cxn ang="0">
                      <a:pos x="0" y="37"/>
                    </a:cxn>
                    <a:cxn ang="0">
                      <a:pos x="6" y="15"/>
                    </a:cxn>
                    <a:cxn ang="0">
                      <a:pos x="26" y="0"/>
                    </a:cxn>
                  </a:cxnLst>
                  <a:rect l="0" t="0" r="r" b="b"/>
                  <a:pathLst>
                    <a:path w="26" h="37">
                      <a:moveTo>
                        <a:pt x="0" y="37"/>
                      </a:moveTo>
                      <a:cubicBezTo>
                        <a:pt x="2" y="29"/>
                        <a:pt x="2" y="22"/>
                        <a:pt x="6" y="15"/>
                      </a:cubicBezTo>
                      <a:cubicBezTo>
                        <a:pt x="11" y="7"/>
                        <a:pt x="18" y="4"/>
                        <a:pt x="26"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0" name="Freeform 192"/>
                <p:cNvSpPr>
                  <a:spLocks/>
                </p:cNvSpPr>
                <p:nvPr/>
              </p:nvSpPr>
              <p:spPr bwMode="auto">
                <a:xfrm>
                  <a:off x="4464725" y="1760395"/>
                  <a:ext cx="27565" cy="53158"/>
                </a:xfrm>
                <a:custGeom>
                  <a:avLst/>
                  <a:gdLst/>
                  <a:ahLst/>
                  <a:cxnLst>
                    <a:cxn ang="0">
                      <a:pos x="0" y="0"/>
                    </a:cxn>
                    <a:cxn ang="0">
                      <a:pos x="8" y="45"/>
                    </a:cxn>
                  </a:cxnLst>
                  <a:rect l="0" t="0" r="r" b="b"/>
                  <a:pathLst>
                    <a:path w="20" h="45">
                      <a:moveTo>
                        <a:pt x="0" y="0"/>
                      </a:moveTo>
                      <a:cubicBezTo>
                        <a:pt x="15" y="10"/>
                        <a:pt x="20" y="31"/>
                        <a:pt x="8" y="45"/>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1" name="Freeform 193"/>
                <p:cNvSpPr>
                  <a:spLocks/>
                </p:cNvSpPr>
                <p:nvPr/>
              </p:nvSpPr>
              <p:spPr bwMode="auto">
                <a:xfrm>
                  <a:off x="4628830" y="1876933"/>
                  <a:ext cx="42309" cy="31690"/>
                </a:xfrm>
                <a:custGeom>
                  <a:avLst/>
                  <a:gdLst/>
                  <a:ahLst/>
                  <a:cxnLst>
                    <a:cxn ang="0">
                      <a:pos x="30" y="27"/>
                    </a:cxn>
                    <a:cxn ang="0">
                      <a:pos x="7" y="0"/>
                    </a:cxn>
                  </a:cxnLst>
                  <a:rect l="0" t="0" r="r" b="b"/>
                  <a:pathLst>
                    <a:path w="30" h="27">
                      <a:moveTo>
                        <a:pt x="30" y="27"/>
                      </a:moveTo>
                      <a:cubicBezTo>
                        <a:pt x="19" y="23"/>
                        <a:pt x="0" y="14"/>
                        <a:pt x="7"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2" name="Freeform 194"/>
                <p:cNvSpPr>
                  <a:spLocks/>
                </p:cNvSpPr>
                <p:nvPr/>
              </p:nvSpPr>
              <p:spPr bwMode="auto">
                <a:xfrm>
                  <a:off x="4676267" y="1788507"/>
                  <a:ext cx="47437" cy="46513"/>
                </a:xfrm>
                <a:custGeom>
                  <a:avLst/>
                  <a:gdLst/>
                  <a:ahLst/>
                  <a:cxnLst>
                    <a:cxn ang="0">
                      <a:pos x="0" y="7"/>
                    </a:cxn>
                    <a:cxn ang="0">
                      <a:pos x="24" y="39"/>
                    </a:cxn>
                  </a:cxnLst>
                  <a:rect l="0" t="0" r="r" b="b"/>
                  <a:pathLst>
                    <a:path w="34" h="39">
                      <a:moveTo>
                        <a:pt x="0" y="7"/>
                      </a:moveTo>
                      <a:cubicBezTo>
                        <a:pt x="15" y="0"/>
                        <a:pt x="34" y="28"/>
                        <a:pt x="24" y="39"/>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3" name="Freeform 195"/>
                <p:cNvSpPr>
                  <a:spLocks/>
                </p:cNvSpPr>
                <p:nvPr/>
              </p:nvSpPr>
              <p:spPr bwMode="auto">
                <a:xfrm>
                  <a:off x="4599343" y="1891756"/>
                  <a:ext cx="43591" cy="17890"/>
                </a:xfrm>
                <a:custGeom>
                  <a:avLst/>
                  <a:gdLst/>
                  <a:ahLst/>
                  <a:cxnLst>
                    <a:cxn ang="0">
                      <a:pos x="31" y="1"/>
                    </a:cxn>
                    <a:cxn ang="0">
                      <a:pos x="14" y="1"/>
                    </a:cxn>
                    <a:cxn ang="0">
                      <a:pos x="0" y="15"/>
                    </a:cxn>
                  </a:cxnLst>
                  <a:rect l="0" t="0" r="r" b="b"/>
                  <a:pathLst>
                    <a:path w="31" h="15">
                      <a:moveTo>
                        <a:pt x="31" y="1"/>
                      </a:moveTo>
                      <a:cubicBezTo>
                        <a:pt x="26" y="1"/>
                        <a:pt x="18" y="0"/>
                        <a:pt x="14" y="1"/>
                      </a:cubicBezTo>
                      <a:cubicBezTo>
                        <a:pt x="8" y="3"/>
                        <a:pt x="4" y="10"/>
                        <a:pt x="0" y="15"/>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4" name="Freeform 196"/>
                <p:cNvSpPr>
                  <a:spLocks/>
                </p:cNvSpPr>
                <p:nvPr/>
              </p:nvSpPr>
              <p:spPr bwMode="auto">
                <a:xfrm>
                  <a:off x="4549342" y="1701104"/>
                  <a:ext cx="50001" cy="22490"/>
                </a:xfrm>
                <a:custGeom>
                  <a:avLst/>
                  <a:gdLst/>
                  <a:ahLst/>
                  <a:cxnLst>
                    <a:cxn ang="0">
                      <a:pos x="0" y="0"/>
                    </a:cxn>
                    <a:cxn ang="0">
                      <a:pos x="36" y="14"/>
                    </a:cxn>
                  </a:cxnLst>
                  <a:rect l="0" t="0" r="r" b="b"/>
                  <a:pathLst>
                    <a:path w="36" h="19">
                      <a:moveTo>
                        <a:pt x="0" y="0"/>
                      </a:moveTo>
                      <a:cubicBezTo>
                        <a:pt x="3" y="15"/>
                        <a:pt x="24" y="19"/>
                        <a:pt x="36" y="14"/>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5" name="Freeform 197"/>
                <p:cNvSpPr>
                  <a:spLocks/>
                </p:cNvSpPr>
                <p:nvPr/>
              </p:nvSpPr>
              <p:spPr bwMode="auto">
                <a:xfrm>
                  <a:off x="4705755" y="1791574"/>
                  <a:ext cx="23718" cy="17378"/>
                </a:xfrm>
                <a:custGeom>
                  <a:avLst/>
                  <a:gdLst/>
                  <a:ahLst/>
                  <a:cxnLst>
                    <a:cxn ang="0">
                      <a:pos x="0" y="14"/>
                    </a:cxn>
                    <a:cxn ang="0">
                      <a:pos x="17" y="0"/>
                    </a:cxn>
                  </a:cxnLst>
                  <a:rect l="0" t="0" r="r" b="b"/>
                  <a:pathLst>
                    <a:path w="17" h="15">
                      <a:moveTo>
                        <a:pt x="0" y="14"/>
                      </a:moveTo>
                      <a:cubicBezTo>
                        <a:pt x="8" y="15"/>
                        <a:pt x="16" y="8"/>
                        <a:pt x="17"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6" name="Freeform 198"/>
                <p:cNvSpPr>
                  <a:spLocks/>
                </p:cNvSpPr>
                <p:nvPr/>
              </p:nvSpPr>
              <p:spPr bwMode="auto">
                <a:xfrm>
                  <a:off x="4537162" y="1718993"/>
                  <a:ext cx="34616" cy="31690"/>
                </a:xfrm>
                <a:custGeom>
                  <a:avLst/>
                  <a:gdLst/>
                  <a:ahLst/>
                  <a:cxnLst>
                    <a:cxn ang="0">
                      <a:pos x="25" y="0"/>
                    </a:cxn>
                    <a:cxn ang="0">
                      <a:pos x="5" y="27"/>
                    </a:cxn>
                  </a:cxnLst>
                  <a:rect l="0" t="0" r="r" b="b"/>
                  <a:pathLst>
                    <a:path w="25" h="27">
                      <a:moveTo>
                        <a:pt x="25" y="0"/>
                      </a:moveTo>
                      <a:cubicBezTo>
                        <a:pt x="14" y="6"/>
                        <a:pt x="0" y="12"/>
                        <a:pt x="5" y="27"/>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7" name="Freeform 199"/>
                <p:cNvSpPr>
                  <a:spLocks/>
                </p:cNvSpPr>
                <p:nvPr/>
              </p:nvSpPr>
              <p:spPr bwMode="auto">
                <a:xfrm>
                  <a:off x="4538444" y="1812530"/>
                  <a:ext cx="47437" cy="39357"/>
                </a:xfrm>
                <a:custGeom>
                  <a:avLst/>
                  <a:gdLst/>
                  <a:ahLst/>
                  <a:cxnLst>
                    <a:cxn ang="0">
                      <a:pos x="0" y="2"/>
                    </a:cxn>
                    <a:cxn ang="0">
                      <a:pos x="22" y="33"/>
                    </a:cxn>
                  </a:cxnLst>
                  <a:rect l="0" t="0" r="r" b="b"/>
                  <a:pathLst>
                    <a:path w="34" h="33">
                      <a:moveTo>
                        <a:pt x="0" y="2"/>
                      </a:moveTo>
                      <a:cubicBezTo>
                        <a:pt x="10" y="0"/>
                        <a:pt x="34" y="23"/>
                        <a:pt x="22" y="33"/>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338" name="Freeform 200"/>
                <p:cNvSpPr>
                  <a:spLocks/>
                </p:cNvSpPr>
                <p:nvPr/>
              </p:nvSpPr>
              <p:spPr bwMode="auto">
                <a:xfrm>
                  <a:off x="4471135" y="1782885"/>
                  <a:ext cx="35257" cy="18912"/>
                </a:xfrm>
                <a:custGeom>
                  <a:avLst/>
                  <a:gdLst/>
                  <a:ahLst/>
                  <a:cxnLst>
                    <a:cxn ang="0">
                      <a:pos x="0" y="8"/>
                    </a:cxn>
                    <a:cxn ang="0">
                      <a:pos x="25" y="7"/>
                    </a:cxn>
                    <a:cxn ang="0">
                      <a:pos x="1" y="0"/>
                    </a:cxn>
                  </a:cxnLst>
                  <a:rect l="0" t="0" r="r" b="b"/>
                  <a:pathLst>
                    <a:path w="25" h="16">
                      <a:moveTo>
                        <a:pt x="0" y="8"/>
                      </a:moveTo>
                      <a:cubicBezTo>
                        <a:pt x="4" y="8"/>
                        <a:pt x="25" y="16"/>
                        <a:pt x="25" y="7"/>
                      </a:cubicBezTo>
                      <a:cubicBezTo>
                        <a:pt x="25" y="0"/>
                        <a:pt x="6" y="0"/>
                        <a:pt x="1"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39" name="Freeform 201"/>
                <p:cNvSpPr>
                  <a:spLocks/>
                </p:cNvSpPr>
                <p:nvPr/>
              </p:nvSpPr>
              <p:spPr bwMode="auto">
                <a:xfrm>
                  <a:off x="4474340" y="1739950"/>
                  <a:ext cx="23718" cy="17890"/>
                </a:xfrm>
                <a:custGeom>
                  <a:avLst/>
                  <a:gdLst/>
                  <a:ahLst/>
                  <a:cxnLst>
                    <a:cxn ang="0">
                      <a:pos x="0" y="6"/>
                    </a:cxn>
                    <a:cxn ang="0">
                      <a:pos x="16" y="13"/>
                    </a:cxn>
                    <a:cxn ang="0">
                      <a:pos x="9" y="0"/>
                    </a:cxn>
                  </a:cxnLst>
                  <a:rect l="0" t="0" r="r" b="b"/>
                  <a:pathLst>
                    <a:path w="17" h="15">
                      <a:moveTo>
                        <a:pt x="0" y="6"/>
                      </a:moveTo>
                      <a:cubicBezTo>
                        <a:pt x="4" y="10"/>
                        <a:pt x="9" y="15"/>
                        <a:pt x="16" y="13"/>
                      </a:cubicBezTo>
                      <a:cubicBezTo>
                        <a:pt x="17" y="7"/>
                        <a:pt x="13" y="1"/>
                        <a:pt x="9"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0" name="Freeform 202"/>
                <p:cNvSpPr>
                  <a:spLocks/>
                </p:cNvSpPr>
                <p:nvPr/>
              </p:nvSpPr>
              <p:spPr bwMode="auto">
                <a:xfrm>
                  <a:off x="4439724" y="1752217"/>
                  <a:ext cx="12180" cy="23512"/>
                </a:xfrm>
                <a:custGeom>
                  <a:avLst/>
                  <a:gdLst/>
                  <a:ahLst/>
                  <a:cxnLst>
                    <a:cxn ang="0">
                      <a:pos x="9" y="2"/>
                    </a:cxn>
                    <a:cxn ang="0">
                      <a:pos x="3" y="20"/>
                    </a:cxn>
                    <a:cxn ang="0">
                      <a:pos x="4" y="0"/>
                    </a:cxn>
                  </a:cxnLst>
                  <a:rect l="0" t="0" r="r" b="b"/>
                  <a:pathLst>
                    <a:path w="9" h="20">
                      <a:moveTo>
                        <a:pt x="9" y="2"/>
                      </a:moveTo>
                      <a:cubicBezTo>
                        <a:pt x="8" y="8"/>
                        <a:pt x="8" y="17"/>
                        <a:pt x="3" y="20"/>
                      </a:cubicBezTo>
                      <a:cubicBezTo>
                        <a:pt x="0" y="15"/>
                        <a:pt x="0" y="4"/>
                        <a:pt x="4"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1" name="Freeform 203"/>
                <p:cNvSpPr>
                  <a:spLocks/>
                </p:cNvSpPr>
                <p:nvPr/>
              </p:nvSpPr>
              <p:spPr bwMode="auto">
                <a:xfrm>
                  <a:off x="4442288" y="1869777"/>
                  <a:ext cx="3846" cy="19934"/>
                </a:xfrm>
                <a:custGeom>
                  <a:avLst/>
                  <a:gdLst/>
                  <a:ahLst/>
                  <a:cxnLst>
                    <a:cxn ang="0">
                      <a:pos x="3" y="0"/>
                    </a:cxn>
                    <a:cxn ang="0">
                      <a:pos x="0" y="17"/>
                    </a:cxn>
                  </a:cxnLst>
                  <a:rect l="0" t="0" r="r" b="b"/>
                  <a:pathLst>
                    <a:path w="3" h="17">
                      <a:moveTo>
                        <a:pt x="3" y="0"/>
                      </a:moveTo>
                      <a:cubicBezTo>
                        <a:pt x="1" y="5"/>
                        <a:pt x="1" y="11"/>
                        <a:pt x="0" y="17"/>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2" name="Freeform 204"/>
                <p:cNvSpPr>
                  <a:spLocks/>
                </p:cNvSpPr>
                <p:nvPr/>
              </p:nvSpPr>
              <p:spPr bwMode="auto">
                <a:xfrm>
                  <a:off x="4466007" y="1855976"/>
                  <a:ext cx="16667" cy="12267"/>
                </a:xfrm>
                <a:custGeom>
                  <a:avLst/>
                  <a:gdLst/>
                  <a:ahLst/>
                  <a:cxnLst>
                    <a:cxn ang="0">
                      <a:pos x="0" y="0"/>
                    </a:cxn>
                    <a:cxn ang="0">
                      <a:pos x="12" y="10"/>
                    </a:cxn>
                  </a:cxnLst>
                  <a:rect l="0" t="0" r="r" b="b"/>
                  <a:pathLst>
                    <a:path w="12" h="10">
                      <a:moveTo>
                        <a:pt x="0" y="0"/>
                      </a:moveTo>
                      <a:cubicBezTo>
                        <a:pt x="5" y="2"/>
                        <a:pt x="9" y="6"/>
                        <a:pt x="12" y="1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3" name="Freeform 205"/>
                <p:cNvSpPr>
                  <a:spLocks/>
                </p:cNvSpPr>
                <p:nvPr/>
              </p:nvSpPr>
              <p:spPr bwMode="auto">
                <a:xfrm>
                  <a:off x="4464725" y="1897889"/>
                  <a:ext cx="14744" cy="2556"/>
                </a:xfrm>
                <a:custGeom>
                  <a:avLst/>
                  <a:gdLst/>
                  <a:ahLst/>
                  <a:cxnLst>
                    <a:cxn ang="0">
                      <a:pos x="0" y="2"/>
                    </a:cxn>
                    <a:cxn ang="0">
                      <a:pos x="11" y="0"/>
                    </a:cxn>
                  </a:cxnLst>
                  <a:rect l="0" t="0" r="r" b="b"/>
                  <a:pathLst>
                    <a:path w="11" h="2">
                      <a:moveTo>
                        <a:pt x="0" y="2"/>
                      </a:moveTo>
                      <a:cubicBezTo>
                        <a:pt x="3" y="1"/>
                        <a:pt x="7" y="0"/>
                        <a:pt x="11"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4" name="Freeform 206"/>
                <p:cNvSpPr>
                  <a:spLocks/>
                </p:cNvSpPr>
                <p:nvPr/>
              </p:nvSpPr>
              <p:spPr bwMode="auto">
                <a:xfrm>
                  <a:off x="4557675" y="1887155"/>
                  <a:ext cx="12821" cy="13289"/>
                </a:xfrm>
                <a:custGeom>
                  <a:avLst/>
                  <a:gdLst/>
                  <a:ahLst/>
                  <a:cxnLst>
                    <a:cxn ang="0">
                      <a:pos x="9" y="11"/>
                    </a:cxn>
                    <a:cxn ang="0">
                      <a:pos x="0" y="0"/>
                    </a:cxn>
                  </a:cxnLst>
                  <a:rect l="0" t="0" r="r" b="b"/>
                  <a:pathLst>
                    <a:path w="9" h="11">
                      <a:moveTo>
                        <a:pt x="9" y="11"/>
                      </a:moveTo>
                      <a:cubicBezTo>
                        <a:pt x="7" y="8"/>
                        <a:pt x="3" y="1"/>
                        <a:pt x="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5" name="Freeform 207"/>
                <p:cNvSpPr>
                  <a:spLocks/>
                </p:cNvSpPr>
                <p:nvPr/>
              </p:nvSpPr>
              <p:spPr bwMode="auto">
                <a:xfrm>
                  <a:off x="4546778" y="1920379"/>
                  <a:ext cx="16667" cy="4600"/>
                </a:xfrm>
                <a:custGeom>
                  <a:avLst/>
                  <a:gdLst/>
                  <a:ahLst/>
                  <a:cxnLst>
                    <a:cxn ang="0">
                      <a:pos x="0" y="3"/>
                    </a:cxn>
                    <a:cxn ang="0">
                      <a:pos x="12" y="0"/>
                    </a:cxn>
                  </a:cxnLst>
                  <a:rect l="0" t="0" r="r" b="b"/>
                  <a:pathLst>
                    <a:path w="12" h="4">
                      <a:moveTo>
                        <a:pt x="0" y="3"/>
                      </a:moveTo>
                      <a:cubicBezTo>
                        <a:pt x="4" y="4"/>
                        <a:pt x="9" y="3"/>
                        <a:pt x="12"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6" name="Freeform 208"/>
                <p:cNvSpPr>
                  <a:spLocks/>
                </p:cNvSpPr>
                <p:nvPr/>
              </p:nvSpPr>
              <p:spPr bwMode="auto">
                <a:xfrm>
                  <a:off x="4580112" y="1773684"/>
                  <a:ext cx="2564" cy="14823"/>
                </a:xfrm>
                <a:custGeom>
                  <a:avLst/>
                  <a:gdLst/>
                  <a:ahLst/>
                  <a:cxnLst>
                    <a:cxn ang="0">
                      <a:pos x="0" y="1"/>
                    </a:cxn>
                    <a:cxn ang="0">
                      <a:pos x="2" y="1"/>
                    </a:cxn>
                    <a:cxn ang="0">
                      <a:pos x="1" y="13"/>
                    </a:cxn>
                  </a:cxnLst>
                  <a:rect l="0" t="0" r="r" b="b"/>
                  <a:pathLst>
                    <a:path w="2" h="13">
                      <a:moveTo>
                        <a:pt x="0" y="1"/>
                      </a:moveTo>
                      <a:cubicBezTo>
                        <a:pt x="1" y="0"/>
                        <a:pt x="1" y="0"/>
                        <a:pt x="2" y="1"/>
                      </a:cubicBezTo>
                      <a:cubicBezTo>
                        <a:pt x="1" y="5"/>
                        <a:pt x="1" y="9"/>
                        <a:pt x="1" y="13"/>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7" name="Freeform 209"/>
                <p:cNvSpPr>
                  <a:spLocks/>
                </p:cNvSpPr>
                <p:nvPr/>
              </p:nvSpPr>
              <p:spPr bwMode="auto">
                <a:xfrm>
                  <a:off x="4612163" y="1792085"/>
                  <a:ext cx="28206" cy="25045"/>
                </a:xfrm>
                <a:custGeom>
                  <a:avLst/>
                  <a:gdLst/>
                  <a:ahLst/>
                  <a:cxnLst>
                    <a:cxn ang="0">
                      <a:pos x="0" y="10"/>
                    </a:cxn>
                    <a:cxn ang="0">
                      <a:pos x="19" y="1"/>
                    </a:cxn>
                    <a:cxn ang="0">
                      <a:pos x="9" y="21"/>
                    </a:cxn>
                  </a:cxnLst>
                  <a:rect l="0" t="0" r="r" b="b"/>
                  <a:pathLst>
                    <a:path w="20" h="21">
                      <a:moveTo>
                        <a:pt x="0" y="10"/>
                      </a:moveTo>
                      <a:cubicBezTo>
                        <a:pt x="5" y="6"/>
                        <a:pt x="11" y="0"/>
                        <a:pt x="19" y="1"/>
                      </a:cubicBezTo>
                      <a:cubicBezTo>
                        <a:pt x="20" y="8"/>
                        <a:pt x="14" y="17"/>
                        <a:pt x="9" y="21"/>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8" name="Freeform 210"/>
                <p:cNvSpPr>
                  <a:spLocks/>
                </p:cNvSpPr>
                <p:nvPr/>
              </p:nvSpPr>
              <p:spPr bwMode="auto">
                <a:xfrm>
                  <a:off x="4613446" y="1737905"/>
                  <a:ext cx="29488" cy="27090"/>
                </a:xfrm>
                <a:custGeom>
                  <a:avLst/>
                  <a:gdLst/>
                  <a:ahLst/>
                  <a:cxnLst>
                    <a:cxn ang="0">
                      <a:pos x="0" y="9"/>
                    </a:cxn>
                    <a:cxn ang="0">
                      <a:pos x="17" y="19"/>
                    </a:cxn>
                    <a:cxn ang="0">
                      <a:pos x="9" y="0"/>
                    </a:cxn>
                  </a:cxnLst>
                  <a:rect l="0" t="0" r="r" b="b"/>
                  <a:pathLst>
                    <a:path w="21" h="23">
                      <a:moveTo>
                        <a:pt x="0" y="9"/>
                      </a:moveTo>
                      <a:cubicBezTo>
                        <a:pt x="2" y="13"/>
                        <a:pt x="12" y="23"/>
                        <a:pt x="17" y="19"/>
                      </a:cubicBezTo>
                      <a:cubicBezTo>
                        <a:pt x="21" y="14"/>
                        <a:pt x="14" y="2"/>
                        <a:pt x="9"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49" name="Freeform 211"/>
                <p:cNvSpPr>
                  <a:spLocks/>
                </p:cNvSpPr>
                <p:nvPr/>
              </p:nvSpPr>
              <p:spPr bwMode="auto">
                <a:xfrm>
                  <a:off x="4580112" y="1710304"/>
                  <a:ext cx="7051" cy="15845"/>
                </a:xfrm>
                <a:custGeom>
                  <a:avLst/>
                  <a:gdLst/>
                  <a:ahLst/>
                  <a:cxnLst>
                    <a:cxn ang="0">
                      <a:pos x="0" y="0"/>
                    </a:cxn>
                    <a:cxn ang="0">
                      <a:pos x="4" y="13"/>
                    </a:cxn>
                  </a:cxnLst>
                  <a:rect l="0" t="0" r="r" b="b"/>
                  <a:pathLst>
                    <a:path w="5" h="13">
                      <a:moveTo>
                        <a:pt x="0" y="0"/>
                      </a:moveTo>
                      <a:cubicBezTo>
                        <a:pt x="5" y="1"/>
                        <a:pt x="5" y="9"/>
                        <a:pt x="4" y="13"/>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0" name="Freeform 212"/>
                <p:cNvSpPr>
                  <a:spLocks/>
                </p:cNvSpPr>
                <p:nvPr/>
              </p:nvSpPr>
              <p:spPr bwMode="auto">
                <a:xfrm>
                  <a:off x="4546778" y="1723593"/>
                  <a:ext cx="10898" cy="13289"/>
                </a:xfrm>
                <a:custGeom>
                  <a:avLst/>
                  <a:gdLst/>
                  <a:ahLst/>
                  <a:cxnLst>
                    <a:cxn ang="0">
                      <a:pos x="8" y="11"/>
                    </a:cxn>
                    <a:cxn ang="0">
                      <a:pos x="0" y="0"/>
                    </a:cxn>
                  </a:cxnLst>
                  <a:rect l="0" t="0" r="r" b="b"/>
                  <a:pathLst>
                    <a:path w="8" h="11">
                      <a:moveTo>
                        <a:pt x="8" y="11"/>
                      </a:moveTo>
                      <a:cubicBezTo>
                        <a:pt x="5" y="8"/>
                        <a:pt x="0" y="4"/>
                        <a:pt x="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1" name="Freeform 213"/>
                <p:cNvSpPr>
                  <a:spLocks/>
                </p:cNvSpPr>
                <p:nvPr/>
              </p:nvSpPr>
              <p:spPr bwMode="auto">
                <a:xfrm>
                  <a:off x="4546778" y="1704682"/>
                  <a:ext cx="19231" cy="3578"/>
                </a:xfrm>
                <a:custGeom>
                  <a:avLst/>
                  <a:gdLst/>
                  <a:ahLst/>
                  <a:cxnLst>
                    <a:cxn ang="0">
                      <a:pos x="0" y="2"/>
                    </a:cxn>
                    <a:cxn ang="0">
                      <a:pos x="14" y="0"/>
                    </a:cxn>
                  </a:cxnLst>
                  <a:rect l="0" t="0" r="r" b="b"/>
                  <a:pathLst>
                    <a:path w="14" h="3">
                      <a:moveTo>
                        <a:pt x="0" y="2"/>
                      </a:moveTo>
                      <a:cubicBezTo>
                        <a:pt x="4" y="3"/>
                        <a:pt x="9" y="2"/>
                        <a:pt x="14"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2" name="Freeform 214"/>
                <p:cNvSpPr>
                  <a:spLocks/>
                </p:cNvSpPr>
                <p:nvPr/>
              </p:nvSpPr>
              <p:spPr bwMode="auto">
                <a:xfrm>
                  <a:off x="4548060" y="1806397"/>
                  <a:ext cx="32052" cy="29646"/>
                </a:xfrm>
                <a:custGeom>
                  <a:avLst/>
                  <a:gdLst/>
                  <a:ahLst/>
                  <a:cxnLst>
                    <a:cxn ang="0">
                      <a:pos x="0" y="13"/>
                    </a:cxn>
                    <a:cxn ang="0">
                      <a:pos x="19" y="6"/>
                    </a:cxn>
                    <a:cxn ang="0">
                      <a:pos x="8" y="25"/>
                    </a:cxn>
                  </a:cxnLst>
                  <a:rect l="0" t="0" r="r" b="b"/>
                  <a:pathLst>
                    <a:path w="23" h="25">
                      <a:moveTo>
                        <a:pt x="0" y="13"/>
                      </a:moveTo>
                      <a:cubicBezTo>
                        <a:pt x="4" y="10"/>
                        <a:pt x="15" y="0"/>
                        <a:pt x="19" y="6"/>
                      </a:cubicBezTo>
                      <a:cubicBezTo>
                        <a:pt x="23" y="12"/>
                        <a:pt x="12" y="22"/>
                        <a:pt x="8" y="25"/>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3" name="Freeform 215"/>
                <p:cNvSpPr>
                  <a:spLocks/>
                </p:cNvSpPr>
                <p:nvPr/>
              </p:nvSpPr>
              <p:spPr bwMode="auto">
                <a:xfrm>
                  <a:off x="4682037" y="1782885"/>
                  <a:ext cx="14103" cy="25045"/>
                </a:xfrm>
                <a:custGeom>
                  <a:avLst/>
                  <a:gdLst/>
                  <a:ahLst/>
                  <a:cxnLst>
                    <a:cxn ang="0">
                      <a:pos x="0" y="21"/>
                    </a:cxn>
                    <a:cxn ang="0">
                      <a:pos x="10" y="0"/>
                    </a:cxn>
                  </a:cxnLst>
                  <a:rect l="0" t="0" r="r" b="b"/>
                  <a:pathLst>
                    <a:path w="10" h="21">
                      <a:moveTo>
                        <a:pt x="0" y="21"/>
                      </a:moveTo>
                      <a:cubicBezTo>
                        <a:pt x="3" y="14"/>
                        <a:pt x="9" y="8"/>
                        <a:pt x="1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4" name="Freeform 216"/>
                <p:cNvSpPr>
                  <a:spLocks/>
                </p:cNvSpPr>
                <p:nvPr/>
              </p:nvSpPr>
              <p:spPr bwMode="auto">
                <a:xfrm>
                  <a:off x="4707037" y="1795663"/>
                  <a:ext cx="16667" cy="34757"/>
                </a:xfrm>
                <a:custGeom>
                  <a:avLst/>
                  <a:gdLst/>
                  <a:ahLst/>
                  <a:cxnLst>
                    <a:cxn ang="0">
                      <a:pos x="8" y="0"/>
                    </a:cxn>
                    <a:cxn ang="0">
                      <a:pos x="0" y="29"/>
                    </a:cxn>
                  </a:cxnLst>
                  <a:rect l="0" t="0" r="r" b="b"/>
                  <a:pathLst>
                    <a:path w="12" h="29">
                      <a:moveTo>
                        <a:pt x="8" y="0"/>
                      </a:moveTo>
                      <a:cubicBezTo>
                        <a:pt x="12" y="13"/>
                        <a:pt x="5" y="18"/>
                        <a:pt x="0" y="29"/>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5" name="Freeform 217"/>
                <p:cNvSpPr>
                  <a:spLocks/>
                </p:cNvSpPr>
                <p:nvPr/>
              </p:nvSpPr>
              <p:spPr bwMode="auto">
                <a:xfrm>
                  <a:off x="4607676" y="1888178"/>
                  <a:ext cx="53206" cy="28623"/>
                </a:xfrm>
                <a:custGeom>
                  <a:avLst/>
                  <a:gdLst/>
                  <a:ahLst/>
                  <a:cxnLst>
                    <a:cxn ang="0">
                      <a:pos x="0" y="2"/>
                    </a:cxn>
                    <a:cxn ang="0">
                      <a:pos x="19" y="22"/>
                    </a:cxn>
                    <a:cxn ang="0">
                      <a:pos x="38" y="0"/>
                    </a:cxn>
                  </a:cxnLst>
                  <a:rect l="0" t="0" r="r" b="b"/>
                  <a:pathLst>
                    <a:path w="38" h="24">
                      <a:moveTo>
                        <a:pt x="0" y="2"/>
                      </a:moveTo>
                      <a:cubicBezTo>
                        <a:pt x="4" y="2"/>
                        <a:pt x="9" y="24"/>
                        <a:pt x="19" y="22"/>
                      </a:cubicBezTo>
                      <a:cubicBezTo>
                        <a:pt x="23" y="21"/>
                        <a:pt x="35" y="4"/>
                        <a:pt x="38"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6" name="Freeform 218"/>
                <p:cNvSpPr>
                  <a:spLocks/>
                </p:cNvSpPr>
                <p:nvPr/>
              </p:nvSpPr>
              <p:spPr bwMode="auto">
                <a:xfrm>
                  <a:off x="4626266" y="1882555"/>
                  <a:ext cx="15385" cy="1022"/>
                </a:xfrm>
                <a:custGeom>
                  <a:avLst/>
                  <a:gdLst/>
                  <a:ahLst/>
                  <a:cxnLst>
                    <a:cxn ang="0">
                      <a:pos x="11" y="1"/>
                    </a:cxn>
                    <a:cxn ang="0">
                      <a:pos x="0" y="0"/>
                    </a:cxn>
                  </a:cxnLst>
                  <a:rect l="0" t="0" r="r" b="b"/>
                  <a:pathLst>
                    <a:path w="11" h="1">
                      <a:moveTo>
                        <a:pt x="11" y="1"/>
                      </a:moveTo>
                      <a:cubicBezTo>
                        <a:pt x="8" y="1"/>
                        <a:pt x="4" y="1"/>
                        <a:pt x="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357" name="Freeform 219"/>
                <p:cNvSpPr>
                  <a:spLocks/>
                </p:cNvSpPr>
                <p:nvPr/>
              </p:nvSpPr>
              <p:spPr bwMode="auto">
                <a:xfrm>
                  <a:off x="4563445" y="1787996"/>
                  <a:ext cx="43591" cy="44468"/>
                </a:xfrm>
                <a:custGeom>
                  <a:avLst/>
                  <a:gdLst/>
                  <a:ahLst/>
                  <a:cxnLst>
                    <a:cxn ang="0">
                      <a:pos x="31" y="4"/>
                    </a:cxn>
                    <a:cxn ang="0">
                      <a:pos x="1" y="13"/>
                    </a:cxn>
                    <a:cxn ang="0">
                      <a:pos x="2" y="24"/>
                    </a:cxn>
                    <a:cxn ang="0">
                      <a:pos x="15" y="31"/>
                    </a:cxn>
                    <a:cxn ang="0">
                      <a:pos x="16" y="23"/>
                    </a:cxn>
                    <a:cxn ang="0">
                      <a:pos x="20" y="16"/>
                    </a:cxn>
                    <a:cxn ang="0">
                      <a:pos x="31" y="10"/>
                    </a:cxn>
                    <a:cxn ang="0">
                      <a:pos x="31" y="6"/>
                    </a:cxn>
                  </a:cxnLst>
                  <a:rect l="0" t="0" r="r" b="b"/>
                  <a:pathLst>
                    <a:path w="31" h="38">
                      <a:moveTo>
                        <a:pt x="31" y="4"/>
                      </a:moveTo>
                      <a:cubicBezTo>
                        <a:pt x="20" y="2"/>
                        <a:pt x="7" y="0"/>
                        <a:pt x="1" y="13"/>
                      </a:cubicBezTo>
                      <a:cubicBezTo>
                        <a:pt x="0" y="17"/>
                        <a:pt x="0" y="20"/>
                        <a:pt x="2" y="24"/>
                      </a:cubicBezTo>
                      <a:cubicBezTo>
                        <a:pt x="4" y="28"/>
                        <a:pt x="11" y="38"/>
                        <a:pt x="15" y="31"/>
                      </a:cubicBezTo>
                      <a:cubicBezTo>
                        <a:pt x="17" y="29"/>
                        <a:pt x="16" y="26"/>
                        <a:pt x="16" y="23"/>
                      </a:cubicBezTo>
                      <a:cubicBezTo>
                        <a:pt x="17" y="20"/>
                        <a:pt x="19" y="18"/>
                        <a:pt x="20" y="16"/>
                      </a:cubicBezTo>
                      <a:cubicBezTo>
                        <a:pt x="23" y="13"/>
                        <a:pt x="27" y="11"/>
                        <a:pt x="31" y="10"/>
                      </a:cubicBezTo>
                      <a:cubicBezTo>
                        <a:pt x="31" y="9"/>
                        <a:pt x="31" y="7"/>
                        <a:pt x="31" y="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58" name="Freeform 220"/>
                <p:cNvSpPr>
                  <a:spLocks/>
                </p:cNvSpPr>
                <p:nvPr/>
              </p:nvSpPr>
              <p:spPr bwMode="auto">
                <a:xfrm>
                  <a:off x="4421134" y="1770106"/>
                  <a:ext cx="54488" cy="49580"/>
                </a:xfrm>
                <a:custGeom>
                  <a:avLst/>
                  <a:gdLst/>
                  <a:ahLst/>
                  <a:cxnLst>
                    <a:cxn ang="0">
                      <a:pos x="10" y="1"/>
                    </a:cxn>
                    <a:cxn ang="0">
                      <a:pos x="25" y="2"/>
                    </a:cxn>
                    <a:cxn ang="0">
                      <a:pos x="33" y="3"/>
                    </a:cxn>
                    <a:cxn ang="0">
                      <a:pos x="34" y="29"/>
                    </a:cxn>
                    <a:cxn ang="0">
                      <a:pos x="22" y="20"/>
                    </a:cxn>
                    <a:cxn ang="0">
                      <a:pos x="11" y="21"/>
                    </a:cxn>
                    <a:cxn ang="0">
                      <a:pos x="5" y="6"/>
                    </a:cxn>
                  </a:cxnLst>
                  <a:rect l="0" t="0" r="r" b="b"/>
                  <a:pathLst>
                    <a:path w="39" h="42">
                      <a:moveTo>
                        <a:pt x="10" y="1"/>
                      </a:moveTo>
                      <a:cubicBezTo>
                        <a:pt x="16" y="1"/>
                        <a:pt x="19" y="4"/>
                        <a:pt x="25" y="2"/>
                      </a:cubicBezTo>
                      <a:cubicBezTo>
                        <a:pt x="29" y="1"/>
                        <a:pt x="30" y="0"/>
                        <a:pt x="33" y="3"/>
                      </a:cubicBezTo>
                      <a:cubicBezTo>
                        <a:pt x="39" y="10"/>
                        <a:pt x="38" y="22"/>
                        <a:pt x="34" y="29"/>
                      </a:cubicBezTo>
                      <a:cubicBezTo>
                        <a:pt x="25" y="42"/>
                        <a:pt x="26" y="23"/>
                        <a:pt x="22" y="20"/>
                      </a:cubicBezTo>
                      <a:cubicBezTo>
                        <a:pt x="20" y="18"/>
                        <a:pt x="14" y="21"/>
                        <a:pt x="11" y="21"/>
                      </a:cubicBezTo>
                      <a:cubicBezTo>
                        <a:pt x="6" y="20"/>
                        <a:pt x="0" y="10"/>
                        <a:pt x="5" y="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59" name="Freeform 221"/>
                <p:cNvSpPr>
                  <a:spLocks/>
                </p:cNvSpPr>
                <p:nvPr/>
              </p:nvSpPr>
              <p:spPr bwMode="auto">
                <a:xfrm>
                  <a:off x="4469853" y="1852910"/>
                  <a:ext cx="32052" cy="51113"/>
                </a:xfrm>
                <a:custGeom>
                  <a:avLst/>
                  <a:gdLst/>
                  <a:ahLst/>
                  <a:cxnLst>
                    <a:cxn ang="0">
                      <a:pos x="22" y="4"/>
                    </a:cxn>
                    <a:cxn ang="0">
                      <a:pos x="6" y="10"/>
                    </a:cxn>
                    <a:cxn ang="0">
                      <a:pos x="8" y="32"/>
                    </a:cxn>
                    <a:cxn ang="0">
                      <a:pos x="23" y="31"/>
                    </a:cxn>
                    <a:cxn ang="0">
                      <a:pos x="19" y="16"/>
                    </a:cxn>
                    <a:cxn ang="0">
                      <a:pos x="22" y="8"/>
                    </a:cxn>
                  </a:cxnLst>
                  <a:rect l="0" t="0" r="r" b="b"/>
                  <a:pathLst>
                    <a:path w="23" h="43">
                      <a:moveTo>
                        <a:pt x="22" y="4"/>
                      </a:moveTo>
                      <a:cubicBezTo>
                        <a:pt x="17" y="0"/>
                        <a:pt x="9" y="6"/>
                        <a:pt x="6" y="10"/>
                      </a:cubicBezTo>
                      <a:cubicBezTo>
                        <a:pt x="0" y="18"/>
                        <a:pt x="4" y="24"/>
                        <a:pt x="8" y="32"/>
                      </a:cubicBezTo>
                      <a:cubicBezTo>
                        <a:pt x="13" y="40"/>
                        <a:pt x="22" y="43"/>
                        <a:pt x="23" y="31"/>
                      </a:cubicBezTo>
                      <a:cubicBezTo>
                        <a:pt x="23" y="25"/>
                        <a:pt x="19" y="22"/>
                        <a:pt x="19" y="16"/>
                      </a:cubicBezTo>
                      <a:cubicBezTo>
                        <a:pt x="19" y="13"/>
                        <a:pt x="20" y="10"/>
                        <a:pt x="22" y="8"/>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0" name="Freeform 222"/>
                <p:cNvSpPr>
                  <a:spLocks/>
                </p:cNvSpPr>
                <p:nvPr/>
              </p:nvSpPr>
              <p:spPr bwMode="auto">
                <a:xfrm>
                  <a:off x="4423057" y="1876933"/>
                  <a:ext cx="37180" cy="43446"/>
                </a:xfrm>
                <a:custGeom>
                  <a:avLst/>
                  <a:gdLst/>
                  <a:ahLst/>
                  <a:cxnLst>
                    <a:cxn ang="0">
                      <a:pos x="27" y="18"/>
                    </a:cxn>
                    <a:cxn ang="0">
                      <a:pos x="1" y="19"/>
                    </a:cxn>
                    <a:cxn ang="0">
                      <a:pos x="14" y="31"/>
                    </a:cxn>
                    <a:cxn ang="0">
                      <a:pos x="16" y="20"/>
                    </a:cxn>
                    <a:cxn ang="0">
                      <a:pos x="24" y="16"/>
                    </a:cxn>
                  </a:cxnLst>
                  <a:rect l="0" t="0" r="r" b="b"/>
                  <a:pathLst>
                    <a:path w="27" h="37">
                      <a:moveTo>
                        <a:pt x="27" y="18"/>
                      </a:moveTo>
                      <a:cubicBezTo>
                        <a:pt x="21" y="9"/>
                        <a:pt x="0" y="0"/>
                        <a:pt x="1" y="19"/>
                      </a:cubicBezTo>
                      <a:cubicBezTo>
                        <a:pt x="1" y="24"/>
                        <a:pt x="8" y="37"/>
                        <a:pt x="14" y="31"/>
                      </a:cubicBezTo>
                      <a:cubicBezTo>
                        <a:pt x="16" y="28"/>
                        <a:pt x="14" y="23"/>
                        <a:pt x="16" y="20"/>
                      </a:cubicBezTo>
                      <a:cubicBezTo>
                        <a:pt x="18" y="18"/>
                        <a:pt x="22" y="18"/>
                        <a:pt x="24" y="1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1" name="Freeform 223"/>
                <p:cNvSpPr>
                  <a:spLocks/>
                </p:cNvSpPr>
                <p:nvPr/>
              </p:nvSpPr>
              <p:spPr bwMode="auto">
                <a:xfrm>
                  <a:off x="4657036" y="1799241"/>
                  <a:ext cx="47437" cy="36801"/>
                </a:xfrm>
                <a:custGeom>
                  <a:avLst/>
                  <a:gdLst/>
                  <a:ahLst/>
                  <a:cxnLst>
                    <a:cxn ang="0">
                      <a:pos x="30" y="24"/>
                    </a:cxn>
                    <a:cxn ang="0">
                      <a:pos x="22" y="5"/>
                    </a:cxn>
                    <a:cxn ang="0">
                      <a:pos x="5" y="12"/>
                    </a:cxn>
                    <a:cxn ang="0">
                      <a:pos x="6" y="29"/>
                    </a:cxn>
                    <a:cxn ang="0">
                      <a:pos x="14" y="23"/>
                    </a:cxn>
                    <a:cxn ang="0">
                      <a:pos x="22" y="21"/>
                    </a:cxn>
                    <a:cxn ang="0">
                      <a:pos x="29" y="20"/>
                    </a:cxn>
                  </a:cxnLst>
                  <a:rect l="0" t="0" r="r" b="b"/>
                  <a:pathLst>
                    <a:path w="34" h="31">
                      <a:moveTo>
                        <a:pt x="30" y="24"/>
                      </a:moveTo>
                      <a:cubicBezTo>
                        <a:pt x="34" y="16"/>
                        <a:pt x="29" y="9"/>
                        <a:pt x="22" y="5"/>
                      </a:cubicBezTo>
                      <a:cubicBezTo>
                        <a:pt x="16" y="0"/>
                        <a:pt x="9" y="6"/>
                        <a:pt x="5" y="12"/>
                      </a:cubicBezTo>
                      <a:cubicBezTo>
                        <a:pt x="2" y="16"/>
                        <a:pt x="0" y="28"/>
                        <a:pt x="6" y="29"/>
                      </a:cubicBezTo>
                      <a:cubicBezTo>
                        <a:pt x="12" y="31"/>
                        <a:pt x="11" y="26"/>
                        <a:pt x="14" y="23"/>
                      </a:cubicBezTo>
                      <a:cubicBezTo>
                        <a:pt x="18" y="19"/>
                        <a:pt x="18" y="20"/>
                        <a:pt x="22" y="21"/>
                      </a:cubicBezTo>
                      <a:cubicBezTo>
                        <a:pt x="25" y="21"/>
                        <a:pt x="28" y="23"/>
                        <a:pt x="29" y="20"/>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2" name="Freeform 224"/>
                <p:cNvSpPr>
                  <a:spLocks/>
                </p:cNvSpPr>
                <p:nvPr/>
              </p:nvSpPr>
              <p:spPr bwMode="auto">
                <a:xfrm>
                  <a:off x="4627548" y="1753239"/>
                  <a:ext cx="44232" cy="56736"/>
                </a:xfrm>
                <a:custGeom>
                  <a:avLst/>
                  <a:gdLst/>
                  <a:ahLst/>
                  <a:cxnLst>
                    <a:cxn ang="0">
                      <a:pos x="19" y="3"/>
                    </a:cxn>
                    <a:cxn ang="0">
                      <a:pos x="1" y="25"/>
                    </a:cxn>
                    <a:cxn ang="0">
                      <a:pos x="19" y="39"/>
                    </a:cxn>
                    <a:cxn ang="0">
                      <a:pos x="20" y="24"/>
                    </a:cxn>
                    <a:cxn ang="0">
                      <a:pos x="28" y="17"/>
                    </a:cxn>
                    <a:cxn ang="0">
                      <a:pos x="20" y="3"/>
                    </a:cxn>
                  </a:cxnLst>
                  <a:rect l="0" t="0" r="r" b="b"/>
                  <a:pathLst>
                    <a:path w="32" h="48">
                      <a:moveTo>
                        <a:pt x="19" y="3"/>
                      </a:moveTo>
                      <a:cubicBezTo>
                        <a:pt x="6" y="0"/>
                        <a:pt x="0" y="15"/>
                        <a:pt x="1" y="25"/>
                      </a:cubicBezTo>
                      <a:cubicBezTo>
                        <a:pt x="2" y="32"/>
                        <a:pt x="10" y="48"/>
                        <a:pt x="19" y="39"/>
                      </a:cubicBezTo>
                      <a:cubicBezTo>
                        <a:pt x="22" y="35"/>
                        <a:pt x="19" y="29"/>
                        <a:pt x="20" y="24"/>
                      </a:cubicBezTo>
                      <a:cubicBezTo>
                        <a:pt x="21" y="20"/>
                        <a:pt x="25" y="20"/>
                        <a:pt x="28" y="17"/>
                      </a:cubicBezTo>
                      <a:cubicBezTo>
                        <a:pt x="32" y="10"/>
                        <a:pt x="27" y="2"/>
                        <a:pt x="20" y="3"/>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3" name="Freeform 225"/>
                <p:cNvSpPr>
                  <a:spLocks/>
                </p:cNvSpPr>
                <p:nvPr/>
              </p:nvSpPr>
              <p:spPr bwMode="auto">
                <a:xfrm>
                  <a:off x="4551265" y="1727171"/>
                  <a:ext cx="47437" cy="41402"/>
                </a:xfrm>
                <a:custGeom>
                  <a:avLst/>
                  <a:gdLst/>
                  <a:ahLst/>
                  <a:cxnLst>
                    <a:cxn ang="0">
                      <a:pos x="26" y="2"/>
                    </a:cxn>
                    <a:cxn ang="0">
                      <a:pos x="9" y="5"/>
                    </a:cxn>
                    <a:cxn ang="0">
                      <a:pos x="7" y="30"/>
                    </a:cxn>
                    <a:cxn ang="0">
                      <a:pos x="22" y="27"/>
                    </a:cxn>
                    <a:cxn ang="0">
                      <a:pos x="23" y="13"/>
                    </a:cxn>
                    <a:cxn ang="0">
                      <a:pos x="31" y="3"/>
                    </a:cxn>
                  </a:cxnLst>
                  <a:rect l="0" t="0" r="r" b="b"/>
                  <a:pathLst>
                    <a:path w="34" h="35">
                      <a:moveTo>
                        <a:pt x="26" y="2"/>
                      </a:moveTo>
                      <a:cubicBezTo>
                        <a:pt x="20" y="0"/>
                        <a:pt x="14" y="1"/>
                        <a:pt x="9" y="5"/>
                      </a:cubicBezTo>
                      <a:cubicBezTo>
                        <a:pt x="4" y="11"/>
                        <a:pt x="0" y="24"/>
                        <a:pt x="7" y="30"/>
                      </a:cubicBezTo>
                      <a:cubicBezTo>
                        <a:pt x="13" y="35"/>
                        <a:pt x="20" y="34"/>
                        <a:pt x="22" y="27"/>
                      </a:cubicBezTo>
                      <a:cubicBezTo>
                        <a:pt x="23" y="22"/>
                        <a:pt x="21" y="17"/>
                        <a:pt x="23" y="13"/>
                      </a:cubicBezTo>
                      <a:cubicBezTo>
                        <a:pt x="26" y="9"/>
                        <a:pt x="34" y="9"/>
                        <a:pt x="31" y="3"/>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4" name="Freeform 226"/>
                <p:cNvSpPr>
                  <a:spLocks/>
                </p:cNvSpPr>
                <p:nvPr/>
              </p:nvSpPr>
              <p:spPr bwMode="auto">
                <a:xfrm>
                  <a:off x="4599343" y="1902489"/>
                  <a:ext cx="71796" cy="36801"/>
                </a:xfrm>
                <a:custGeom>
                  <a:avLst/>
                  <a:gdLst/>
                  <a:ahLst/>
                  <a:cxnLst>
                    <a:cxn ang="0">
                      <a:pos x="51" y="12"/>
                    </a:cxn>
                    <a:cxn ang="0">
                      <a:pos x="22" y="1"/>
                    </a:cxn>
                    <a:cxn ang="0">
                      <a:pos x="3" y="14"/>
                    </a:cxn>
                    <a:cxn ang="0">
                      <a:pos x="26" y="20"/>
                    </a:cxn>
                    <a:cxn ang="0">
                      <a:pos x="48" y="15"/>
                    </a:cxn>
                  </a:cxnLst>
                  <a:rect l="0" t="0" r="r" b="b"/>
                  <a:pathLst>
                    <a:path w="51" h="31">
                      <a:moveTo>
                        <a:pt x="51" y="12"/>
                      </a:moveTo>
                      <a:cubicBezTo>
                        <a:pt x="45" y="8"/>
                        <a:pt x="29" y="2"/>
                        <a:pt x="22" y="1"/>
                      </a:cubicBezTo>
                      <a:cubicBezTo>
                        <a:pt x="14" y="0"/>
                        <a:pt x="5" y="5"/>
                        <a:pt x="3" y="14"/>
                      </a:cubicBezTo>
                      <a:cubicBezTo>
                        <a:pt x="0" y="31"/>
                        <a:pt x="20" y="20"/>
                        <a:pt x="26" y="20"/>
                      </a:cubicBezTo>
                      <a:cubicBezTo>
                        <a:pt x="32" y="19"/>
                        <a:pt x="47" y="26"/>
                        <a:pt x="48" y="15"/>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5" name="Freeform 227"/>
                <p:cNvSpPr>
                  <a:spLocks/>
                </p:cNvSpPr>
                <p:nvPr/>
              </p:nvSpPr>
              <p:spPr bwMode="auto">
                <a:xfrm>
                  <a:off x="4594214" y="1938269"/>
                  <a:ext cx="51924" cy="24023"/>
                </a:xfrm>
                <a:custGeom>
                  <a:avLst/>
                  <a:gdLst/>
                  <a:ahLst/>
                  <a:cxnLst>
                    <a:cxn ang="0">
                      <a:pos x="24" y="19"/>
                    </a:cxn>
                    <a:cxn ang="0">
                      <a:pos x="32" y="6"/>
                    </a:cxn>
                    <a:cxn ang="0">
                      <a:pos x="10" y="2"/>
                    </a:cxn>
                    <a:cxn ang="0">
                      <a:pos x="11" y="16"/>
                    </a:cxn>
                    <a:cxn ang="0">
                      <a:pos x="27" y="19"/>
                    </a:cxn>
                  </a:cxnLst>
                  <a:rect l="0" t="0" r="r" b="b"/>
                  <a:pathLst>
                    <a:path w="37" h="20">
                      <a:moveTo>
                        <a:pt x="24" y="19"/>
                      </a:moveTo>
                      <a:cubicBezTo>
                        <a:pt x="31" y="18"/>
                        <a:pt x="37" y="12"/>
                        <a:pt x="32" y="6"/>
                      </a:cubicBezTo>
                      <a:cubicBezTo>
                        <a:pt x="29" y="1"/>
                        <a:pt x="15" y="0"/>
                        <a:pt x="10" y="2"/>
                      </a:cubicBezTo>
                      <a:cubicBezTo>
                        <a:pt x="0" y="4"/>
                        <a:pt x="4" y="13"/>
                        <a:pt x="11" y="16"/>
                      </a:cubicBezTo>
                      <a:cubicBezTo>
                        <a:pt x="15" y="18"/>
                        <a:pt x="22" y="20"/>
                        <a:pt x="27" y="19"/>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6" name="Freeform 228"/>
                <p:cNvSpPr>
                  <a:spLocks/>
                </p:cNvSpPr>
                <p:nvPr/>
              </p:nvSpPr>
              <p:spPr bwMode="auto">
                <a:xfrm>
                  <a:off x="4566009" y="1931113"/>
                  <a:ext cx="28206" cy="40379"/>
                </a:xfrm>
                <a:custGeom>
                  <a:avLst/>
                  <a:gdLst/>
                  <a:ahLst/>
                  <a:cxnLst>
                    <a:cxn ang="0">
                      <a:pos x="16" y="30"/>
                    </a:cxn>
                    <a:cxn ang="0">
                      <a:pos x="5" y="7"/>
                    </a:cxn>
                    <a:cxn ang="0">
                      <a:pos x="5" y="24"/>
                    </a:cxn>
                    <a:cxn ang="0">
                      <a:pos x="17" y="34"/>
                    </a:cxn>
                  </a:cxnLst>
                  <a:rect l="0" t="0" r="r" b="b"/>
                  <a:pathLst>
                    <a:path w="20" h="34">
                      <a:moveTo>
                        <a:pt x="16" y="30"/>
                      </a:moveTo>
                      <a:cubicBezTo>
                        <a:pt x="20" y="29"/>
                        <a:pt x="13" y="0"/>
                        <a:pt x="5" y="7"/>
                      </a:cubicBezTo>
                      <a:cubicBezTo>
                        <a:pt x="0" y="10"/>
                        <a:pt x="4" y="20"/>
                        <a:pt x="5" y="24"/>
                      </a:cubicBezTo>
                      <a:cubicBezTo>
                        <a:pt x="8" y="29"/>
                        <a:pt x="11" y="32"/>
                        <a:pt x="17" y="34"/>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7" name="Freeform 229"/>
                <p:cNvSpPr>
                  <a:spLocks/>
                </p:cNvSpPr>
                <p:nvPr/>
              </p:nvSpPr>
              <p:spPr bwMode="auto">
                <a:xfrm>
                  <a:off x="4510238" y="1926513"/>
                  <a:ext cx="33334" cy="46002"/>
                </a:xfrm>
                <a:custGeom>
                  <a:avLst/>
                  <a:gdLst/>
                  <a:ahLst/>
                  <a:cxnLst>
                    <a:cxn ang="0">
                      <a:pos x="11" y="0"/>
                    </a:cxn>
                    <a:cxn ang="0">
                      <a:pos x="2" y="20"/>
                    </a:cxn>
                    <a:cxn ang="0">
                      <a:pos x="15" y="38"/>
                    </a:cxn>
                    <a:cxn ang="0">
                      <a:pos x="23" y="29"/>
                    </a:cxn>
                    <a:cxn ang="0">
                      <a:pos x="21" y="17"/>
                    </a:cxn>
                    <a:cxn ang="0">
                      <a:pos x="9" y="2"/>
                    </a:cxn>
                  </a:cxnLst>
                  <a:rect l="0" t="0" r="r" b="b"/>
                  <a:pathLst>
                    <a:path w="24" h="39">
                      <a:moveTo>
                        <a:pt x="11" y="0"/>
                      </a:moveTo>
                      <a:cubicBezTo>
                        <a:pt x="1" y="1"/>
                        <a:pt x="0" y="12"/>
                        <a:pt x="2" y="20"/>
                      </a:cubicBezTo>
                      <a:cubicBezTo>
                        <a:pt x="4" y="26"/>
                        <a:pt x="8" y="38"/>
                        <a:pt x="15" y="38"/>
                      </a:cubicBezTo>
                      <a:cubicBezTo>
                        <a:pt x="21" y="39"/>
                        <a:pt x="22" y="33"/>
                        <a:pt x="23" y="29"/>
                      </a:cubicBezTo>
                      <a:cubicBezTo>
                        <a:pt x="24" y="23"/>
                        <a:pt x="23" y="22"/>
                        <a:pt x="21" y="17"/>
                      </a:cubicBezTo>
                      <a:cubicBezTo>
                        <a:pt x="18" y="9"/>
                        <a:pt x="19" y="4"/>
                        <a:pt x="9" y="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8" name="Freeform 230"/>
                <p:cNvSpPr>
                  <a:spLocks/>
                </p:cNvSpPr>
                <p:nvPr/>
              </p:nvSpPr>
              <p:spPr bwMode="auto">
                <a:xfrm>
                  <a:off x="4454468" y="1914245"/>
                  <a:ext cx="35257" cy="39357"/>
                </a:xfrm>
                <a:custGeom>
                  <a:avLst/>
                  <a:gdLst/>
                  <a:ahLst/>
                  <a:cxnLst>
                    <a:cxn ang="0">
                      <a:pos x="10" y="7"/>
                    </a:cxn>
                    <a:cxn ang="0">
                      <a:pos x="16" y="19"/>
                    </a:cxn>
                    <a:cxn ang="0">
                      <a:pos x="22" y="3"/>
                    </a:cxn>
                    <a:cxn ang="0">
                      <a:pos x="8" y="6"/>
                    </a:cxn>
                  </a:cxnLst>
                  <a:rect l="0" t="0" r="r" b="b"/>
                  <a:pathLst>
                    <a:path w="25" h="33">
                      <a:moveTo>
                        <a:pt x="10" y="7"/>
                      </a:moveTo>
                      <a:cubicBezTo>
                        <a:pt x="1" y="4"/>
                        <a:pt x="0" y="33"/>
                        <a:pt x="16" y="19"/>
                      </a:cubicBezTo>
                      <a:cubicBezTo>
                        <a:pt x="19" y="16"/>
                        <a:pt x="25" y="7"/>
                        <a:pt x="22" y="3"/>
                      </a:cubicBezTo>
                      <a:cubicBezTo>
                        <a:pt x="19" y="0"/>
                        <a:pt x="10" y="3"/>
                        <a:pt x="8" y="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69" name="Freeform 231"/>
                <p:cNvSpPr>
                  <a:spLocks/>
                </p:cNvSpPr>
                <p:nvPr/>
              </p:nvSpPr>
              <p:spPr bwMode="auto">
                <a:xfrm>
                  <a:off x="4521777" y="1855465"/>
                  <a:ext cx="55770" cy="36290"/>
                </a:xfrm>
                <a:custGeom>
                  <a:avLst/>
                  <a:gdLst/>
                  <a:ahLst/>
                  <a:cxnLst>
                    <a:cxn ang="0">
                      <a:pos x="1" y="8"/>
                    </a:cxn>
                    <a:cxn ang="0">
                      <a:pos x="23" y="26"/>
                    </a:cxn>
                    <a:cxn ang="0">
                      <a:pos x="38" y="9"/>
                    </a:cxn>
                    <a:cxn ang="0">
                      <a:pos x="29" y="6"/>
                    </a:cxn>
                    <a:cxn ang="0">
                      <a:pos x="17" y="7"/>
                    </a:cxn>
                    <a:cxn ang="0">
                      <a:pos x="8" y="0"/>
                    </a:cxn>
                    <a:cxn ang="0">
                      <a:pos x="0" y="9"/>
                    </a:cxn>
                  </a:cxnLst>
                  <a:rect l="0" t="0" r="r" b="b"/>
                  <a:pathLst>
                    <a:path w="40" h="31">
                      <a:moveTo>
                        <a:pt x="1" y="8"/>
                      </a:moveTo>
                      <a:cubicBezTo>
                        <a:pt x="3" y="16"/>
                        <a:pt x="13" y="31"/>
                        <a:pt x="23" y="26"/>
                      </a:cubicBezTo>
                      <a:cubicBezTo>
                        <a:pt x="28" y="24"/>
                        <a:pt x="40" y="16"/>
                        <a:pt x="38" y="9"/>
                      </a:cubicBezTo>
                      <a:cubicBezTo>
                        <a:pt x="37" y="3"/>
                        <a:pt x="33" y="4"/>
                        <a:pt x="29" y="6"/>
                      </a:cubicBezTo>
                      <a:cubicBezTo>
                        <a:pt x="23" y="9"/>
                        <a:pt x="21" y="12"/>
                        <a:pt x="17" y="7"/>
                      </a:cubicBezTo>
                      <a:cubicBezTo>
                        <a:pt x="13" y="4"/>
                        <a:pt x="14" y="0"/>
                        <a:pt x="8" y="0"/>
                      </a:cubicBezTo>
                      <a:cubicBezTo>
                        <a:pt x="3" y="0"/>
                        <a:pt x="1" y="4"/>
                        <a:pt x="0" y="9"/>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70" name="Freeform 232"/>
                <p:cNvSpPr>
                  <a:spLocks/>
                </p:cNvSpPr>
                <p:nvPr/>
              </p:nvSpPr>
              <p:spPr bwMode="auto">
                <a:xfrm>
                  <a:off x="4482674" y="1807930"/>
                  <a:ext cx="46155" cy="35268"/>
                </a:xfrm>
                <a:custGeom>
                  <a:avLst/>
                  <a:gdLst/>
                  <a:ahLst/>
                  <a:cxnLst>
                    <a:cxn ang="0">
                      <a:pos x="26" y="4"/>
                    </a:cxn>
                    <a:cxn ang="0">
                      <a:pos x="6" y="5"/>
                    </a:cxn>
                    <a:cxn ang="0">
                      <a:pos x="13" y="26"/>
                    </a:cxn>
                    <a:cxn ang="0">
                      <a:pos x="17" y="20"/>
                    </a:cxn>
                    <a:cxn ang="0">
                      <a:pos x="22" y="13"/>
                    </a:cxn>
                    <a:cxn ang="0">
                      <a:pos x="28" y="3"/>
                    </a:cxn>
                  </a:cxnLst>
                  <a:rect l="0" t="0" r="r" b="b"/>
                  <a:pathLst>
                    <a:path w="33" h="30">
                      <a:moveTo>
                        <a:pt x="26" y="4"/>
                      </a:moveTo>
                      <a:cubicBezTo>
                        <a:pt x="19" y="2"/>
                        <a:pt x="11" y="0"/>
                        <a:pt x="6" y="5"/>
                      </a:cubicBezTo>
                      <a:cubicBezTo>
                        <a:pt x="0" y="11"/>
                        <a:pt x="2" y="30"/>
                        <a:pt x="13" y="26"/>
                      </a:cubicBezTo>
                      <a:cubicBezTo>
                        <a:pt x="16" y="25"/>
                        <a:pt x="16" y="23"/>
                        <a:pt x="17" y="20"/>
                      </a:cubicBezTo>
                      <a:cubicBezTo>
                        <a:pt x="18" y="15"/>
                        <a:pt x="18" y="15"/>
                        <a:pt x="22" y="13"/>
                      </a:cubicBezTo>
                      <a:cubicBezTo>
                        <a:pt x="25" y="12"/>
                        <a:pt x="33" y="6"/>
                        <a:pt x="28" y="3"/>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71" name="Freeform 233"/>
                <p:cNvSpPr>
                  <a:spLocks/>
                </p:cNvSpPr>
                <p:nvPr/>
              </p:nvSpPr>
              <p:spPr bwMode="auto">
                <a:xfrm>
                  <a:off x="4400621" y="1813553"/>
                  <a:ext cx="53847" cy="43957"/>
                </a:xfrm>
                <a:custGeom>
                  <a:avLst/>
                  <a:gdLst/>
                  <a:ahLst/>
                  <a:cxnLst>
                    <a:cxn ang="0">
                      <a:pos x="8" y="34"/>
                    </a:cxn>
                    <a:cxn ang="0">
                      <a:pos x="2" y="10"/>
                    </a:cxn>
                    <a:cxn ang="0">
                      <a:pos x="31" y="4"/>
                    </a:cxn>
                    <a:cxn ang="0">
                      <a:pos x="38" y="14"/>
                    </a:cxn>
                    <a:cxn ang="0">
                      <a:pos x="30" y="22"/>
                    </a:cxn>
                    <a:cxn ang="0">
                      <a:pos x="22" y="35"/>
                    </a:cxn>
                    <a:cxn ang="0">
                      <a:pos x="12" y="35"/>
                    </a:cxn>
                  </a:cxnLst>
                  <a:rect l="0" t="0" r="r" b="b"/>
                  <a:pathLst>
                    <a:path w="39" h="37">
                      <a:moveTo>
                        <a:pt x="8" y="34"/>
                      </a:moveTo>
                      <a:cubicBezTo>
                        <a:pt x="1" y="31"/>
                        <a:pt x="0" y="16"/>
                        <a:pt x="2" y="10"/>
                      </a:cubicBezTo>
                      <a:cubicBezTo>
                        <a:pt x="6" y="0"/>
                        <a:pt x="23" y="0"/>
                        <a:pt x="31" y="4"/>
                      </a:cubicBezTo>
                      <a:cubicBezTo>
                        <a:pt x="35" y="6"/>
                        <a:pt x="39" y="10"/>
                        <a:pt x="38" y="14"/>
                      </a:cubicBezTo>
                      <a:cubicBezTo>
                        <a:pt x="36" y="17"/>
                        <a:pt x="32" y="19"/>
                        <a:pt x="30" y="22"/>
                      </a:cubicBezTo>
                      <a:cubicBezTo>
                        <a:pt x="27" y="27"/>
                        <a:pt x="28" y="32"/>
                        <a:pt x="22" y="35"/>
                      </a:cubicBezTo>
                      <a:cubicBezTo>
                        <a:pt x="19" y="37"/>
                        <a:pt x="15" y="36"/>
                        <a:pt x="12" y="35"/>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72" name="Freeform 234"/>
                <p:cNvSpPr>
                  <a:spLocks/>
                </p:cNvSpPr>
                <p:nvPr/>
              </p:nvSpPr>
              <p:spPr bwMode="auto">
                <a:xfrm>
                  <a:off x="4642933" y="1838598"/>
                  <a:ext cx="55770" cy="61847"/>
                </a:xfrm>
                <a:custGeom>
                  <a:avLst/>
                  <a:gdLst/>
                  <a:ahLst/>
                  <a:cxnLst>
                    <a:cxn ang="0">
                      <a:pos x="21" y="49"/>
                    </a:cxn>
                    <a:cxn ang="0">
                      <a:pos x="7" y="40"/>
                    </a:cxn>
                    <a:cxn ang="0">
                      <a:pos x="3" y="19"/>
                    </a:cxn>
                    <a:cxn ang="0">
                      <a:pos x="35" y="11"/>
                    </a:cxn>
                    <a:cxn ang="0">
                      <a:pos x="38" y="23"/>
                    </a:cxn>
                    <a:cxn ang="0">
                      <a:pos x="29" y="30"/>
                    </a:cxn>
                    <a:cxn ang="0">
                      <a:pos x="25" y="41"/>
                    </a:cxn>
                    <a:cxn ang="0">
                      <a:pos x="21" y="47"/>
                    </a:cxn>
                  </a:cxnLst>
                  <a:rect l="0" t="0" r="r" b="b"/>
                  <a:pathLst>
                    <a:path w="40" h="52">
                      <a:moveTo>
                        <a:pt x="21" y="49"/>
                      </a:moveTo>
                      <a:cubicBezTo>
                        <a:pt x="18" y="52"/>
                        <a:pt x="9" y="43"/>
                        <a:pt x="7" y="40"/>
                      </a:cubicBezTo>
                      <a:cubicBezTo>
                        <a:pt x="3" y="34"/>
                        <a:pt x="0" y="26"/>
                        <a:pt x="3" y="19"/>
                      </a:cubicBezTo>
                      <a:cubicBezTo>
                        <a:pt x="7" y="6"/>
                        <a:pt x="25" y="0"/>
                        <a:pt x="35" y="11"/>
                      </a:cubicBezTo>
                      <a:cubicBezTo>
                        <a:pt x="37" y="14"/>
                        <a:pt x="40" y="19"/>
                        <a:pt x="38" y="23"/>
                      </a:cubicBezTo>
                      <a:cubicBezTo>
                        <a:pt x="37" y="28"/>
                        <a:pt x="32" y="27"/>
                        <a:pt x="29" y="30"/>
                      </a:cubicBezTo>
                      <a:cubicBezTo>
                        <a:pt x="25" y="33"/>
                        <a:pt x="25" y="36"/>
                        <a:pt x="25" y="41"/>
                      </a:cubicBezTo>
                      <a:cubicBezTo>
                        <a:pt x="25" y="44"/>
                        <a:pt x="25" y="48"/>
                        <a:pt x="21" y="47"/>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73" name="Freeform 235"/>
                <p:cNvSpPr>
                  <a:spLocks/>
                </p:cNvSpPr>
                <p:nvPr/>
              </p:nvSpPr>
              <p:spPr bwMode="auto">
                <a:xfrm>
                  <a:off x="4573060" y="1826842"/>
                  <a:ext cx="64104" cy="36290"/>
                </a:xfrm>
                <a:custGeom>
                  <a:avLst/>
                  <a:gdLst/>
                  <a:ahLst/>
                  <a:cxnLst>
                    <a:cxn ang="0">
                      <a:pos x="43" y="21"/>
                    </a:cxn>
                    <a:cxn ang="0">
                      <a:pos x="8" y="24"/>
                    </a:cxn>
                    <a:cxn ang="0">
                      <a:pos x="16" y="30"/>
                    </a:cxn>
                    <a:cxn ang="0">
                      <a:pos x="25" y="22"/>
                    </a:cxn>
                    <a:cxn ang="0">
                      <a:pos x="41" y="20"/>
                    </a:cxn>
                  </a:cxnLst>
                  <a:rect l="0" t="0" r="r" b="b"/>
                  <a:pathLst>
                    <a:path w="46" h="31">
                      <a:moveTo>
                        <a:pt x="43" y="21"/>
                      </a:moveTo>
                      <a:cubicBezTo>
                        <a:pt x="46" y="2"/>
                        <a:pt x="0" y="0"/>
                        <a:pt x="8" y="24"/>
                      </a:cubicBezTo>
                      <a:cubicBezTo>
                        <a:pt x="9" y="27"/>
                        <a:pt x="12" y="31"/>
                        <a:pt x="16" y="30"/>
                      </a:cubicBezTo>
                      <a:cubicBezTo>
                        <a:pt x="20" y="30"/>
                        <a:pt x="21" y="24"/>
                        <a:pt x="25" y="22"/>
                      </a:cubicBezTo>
                      <a:cubicBezTo>
                        <a:pt x="31" y="20"/>
                        <a:pt x="40" y="31"/>
                        <a:pt x="41" y="20"/>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74" name="Freeform 236"/>
                <p:cNvSpPr>
                  <a:spLocks/>
                </p:cNvSpPr>
                <p:nvPr/>
              </p:nvSpPr>
              <p:spPr bwMode="auto">
                <a:xfrm>
                  <a:off x="4487802" y="1753239"/>
                  <a:ext cx="57693" cy="53158"/>
                </a:xfrm>
                <a:custGeom>
                  <a:avLst/>
                  <a:gdLst/>
                  <a:ahLst/>
                  <a:cxnLst>
                    <a:cxn ang="0">
                      <a:pos x="38" y="8"/>
                    </a:cxn>
                    <a:cxn ang="0">
                      <a:pos x="12" y="2"/>
                    </a:cxn>
                    <a:cxn ang="0">
                      <a:pos x="10" y="34"/>
                    </a:cxn>
                    <a:cxn ang="0">
                      <a:pos x="26" y="20"/>
                    </a:cxn>
                    <a:cxn ang="0">
                      <a:pos x="37" y="9"/>
                    </a:cxn>
                  </a:cxnLst>
                  <a:rect l="0" t="0" r="r" b="b"/>
                  <a:pathLst>
                    <a:path w="41" h="45">
                      <a:moveTo>
                        <a:pt x="38" y="8"/>
                      </a:moveTo>
                      <a:cubicBezTo>
                        <a:pt x="31" y="1"/>
                        <a:pt x="21" y="0"/>
                        <a:pt x="12" y="2"/>
                      </a:cubicBezTo>
                      <a:cubicBezTo>
                        <a:pt x="0" y="5"/>
                        <a:pt x="1" y="27"/>
                        <a:pt x="10" y="34"/>
                      </a:cubicBezTo>
                      <a:cubicBezTo>
                        <a:pt x="24" y="45"/>
                        <a:pt x="21" y="25"/>
                        <a:pt x="26" y="20"/>
                      </a:cubicBezTo>
                      <a:cubicBezTo>
                        <a:pt x="30" y="17"/>
                        <a:pt x="41" y="16"/>
                        <a:pt x="37" y="9"/>
                      </a:cubicBezTo>
                    </a:path>
                  </a:pathLst>
                </a:custGeom>
                <a:solidFill>
                  <a:srgbClr val="BA677E"/>
                </a:solidFill>
                <a:ln w="9525">
                  <a:noFill/>
                  <a:round/>
                  <a:headEnd/>
                  <a:tailEnd/>
                </a:ln>
              </p:spPr>
              <p:txBody>
                <a:bodyPr/>
                <a:lstStyle/>
                <a:p>
                  <a:endParaRPr lang="en-US" b="1">
                    <a:latin typeface="Cambria" pitchFamily="18" charset="0"/>
                  </a:endParaRPr>
                </a:p>
              </p:txBody>
            </p:sp>
            <p:sp>
              <p:nvSpPr>
                <p:cNvPr id="375" name="Freeform 237"/>
                <p:cNvSpPr>
                  <a:spLocks/>
                </p:cNvSpPr>
                <p:nvPr/>
              </p:nvSpPr>
              <p:spPr bwMode="auto">
                <a:xfrm>
                  <a:off x="4382031" y="1761417"/>
                  <a:ext cx="53206" cy="77181"/>
                </a:xfrm>
                <a:custGeom>
                  <a:avLst/>
                  <a:gdLst/>
                  <a:ahLst/>
                  <a:cxnLst>
                    <a:cxn ang="0">
                      <a:pos x="10" y="64"/>
                    </a:cxn>
                    <a:cxn ang="0">
                      <a:pos x="17" y="43"/>
                    </a:cxn>
                    <a:cxn ang="0">
                      <a:pos x="37" y="37"/>
                    </a:cxn>
                    <a:cxn ang="0">
                      <a:pos x="38" y="5"/>
                    </a:cxn>
                    <a:cxn ang="0">
                      <a:pos x="30" y="0"/>
                    </a:cxn>
                    <a:cxn ang="0">
                      <a:pos x="24" y="8"/>
                    </a:cxn>
                    <a:cxn ang="0">
                      <a:pos x="17" y="29"/>
                    </a:cxn>
                    <a:cxn ang="0">
                      <a:pos x="6" y="50"/>
                    </a:cxn>
                    <a:cxn ang="0">
                      <a:pos x="0" y="57"/>
                    </a:cxn>
                    <a:cxn ang="0">
                      <a:pos x="8" y="65"/>
                    </a:cxn>
                  </a:cxnLst>
                  <a:rect l="0" t="0" r="r" b="b"/>
                  <a:pathLst>
                    <a:path w="38" h="65">
                      <a:moveTo>
                        <a:pt x="10" y="64"/>
                      </a:moveTo>
                      <a:cubicBezTo>
                        <a:pt x="10" y="56"/>
                        <a:pt x="11" y="48"/>
                        <a:pt x="17" y="43"/>
                      </a:cubicBezTo>
                      <a:cubicBezTo>
                        <a:pt x="22" y="38"/>
                        <a:pt x="30" y="35"/>
                        <a:pt x="37" y="37"/>
                      </a:cubicBezTo>
                      <a:cubicBezTo>
                        <a:pt x="23" y="31"/>
                        <a:pt x="26" y="11"/>
                        <a:pt x="38" y="5"/>
                      </a:cubicBezTo>
                      <a:cubicBezTo>
                        <a:pt x="36" y="3"/>
                        <a:pt x="32" y="0"/>
                        <a:pt x="30" y="0"/>
                      </a:cubicBezTo>
                      <a:cubicBezTo>
                        <a:pt x="26" y="1"/>
                        <a:pt x="25" y="6"/>
                        <a:pt x="24" y="8"/>
                      </a:cubicBezTo>
                      <a:cubicBezTo>
                        <a:pt x="21" y="15"/>
                        <a:pt x="20" y="22"/>
                        <a:pt x="17" y="29"/>
                      </a:cubicBezTo>
                      <a:cubicBezTo>
                        <a:pt x="13" y="36"/>
                        <a:pt x="10" y="43"/>
                        <a:pt x="6" y="50"/>
                      </a:cubicBezTo>
                      <a:cubicBezTo>
                        <a:pt x="4" y="52"/>
                        <a:pt x="0" y="55"/>
                        <a:pt x="0" y="57"/>
                      </a:cubicBezTo>
                      <a:cubicBezTo>
                        <a:pt x="0" y="60"/>
                        <a:pt x="6" y="64"/>
                        <a:pt x="8" y="65"/>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76" name="Freeform 238"/>
                <p:cNvSpPr>
                  <a:spLocks/>
                </p:cNvSpPr>
                <p:nvPr/>
              </p:nvSpPr>
              <p:spPr bwMode="auto">
                <a:xfrm>
                  <a:off x="4592932" y="1697526"/>
                  <a:ext cx="142952" cy="88937"/>
                </a:xfrm>
                <a:custGeom>
                  <a:avLst/>
                  <a:gdLst/>
                  <a:ahLst/>
                  <a:cxnLst>
                    <a:cxn ang="0">
                      <a:pos x="0" y="0"/>
                    </a:cxn>
                    <a:cxn ang="0">
                      <a:pos x="9" y="15"/>
                    </a:cxn>
                    <a:cxn ang="0">
                      <a:pos x="29" y="17"/>
                    </a:cxn>
                    <a:cxn ang="0">
                      <a:pos x="39" y="37"/>
                    </a:cxn>
                    <a:cxn ang="0">
                      <a:pos x="75" y="66"/>
                    </a:cxn>
                    <a:cxn ang="0">
                      <a:pos x="92" y="68"/>
                    </a:cxn>
                    <a:cxn ang="0">
                      <a:pos x="100" y="75"/>
                    </a:cxn>
                    <a:cxn ang="0">
                      <a:pos x="82" y="46"/>
                    </a:cxn>
                    <a:cxn ang="0">
                      <a:pos x="67" y="29"/>
                    </a:cxn>
                    <a:cxn ang="0">
                      <a:pos x="54" y="20"/>
                    </a:cxn>
                    <a:cxn ang="0">
                      <a:pos x="7" y="1"/>
                    </a:cxn>
                    <a:cxn ang="0">
                      <a:pos x="3" y="1"/>
                    </a:cxn>
                  </a:cxnLst>
                  <a:rect l="0" t="0" r="r" b="b"/>
                  <a:pathLst>
                    <a:path w="103" h="75">
                      <a:moveTo>
                        <a:pt x="0" y="0"/>
                      </a:moveTo>
                      <a:cubicBezTo>
                        <a:pt x="8" y="2"/>
                        <a:pt x="11" y="7"/>
                        <a:pt x="9" y="15"/>
                      </a:cubicBezTo>
                      <a:cubicBezTo>
                        <a:pt x="15" y="12"/>
                        <a:pt x="23" y="13"/>
                        <a:pt x="29" y="17"/>
                      </a:cubicBezTo>
                      <a:cubicBezTo>
                        <a:pt x="36" y="22"/>
                        <a:pt x="38" y="29"/>
                        <a:pt x="39" y="37"/>
                      </a:cubicBezTo>
                      <a:cubicBezTo>
                        <a:pt x="58" y="36"/>
                        <a:pt x="73" y="47"/>
                        <a:pt x="75" y="66"/>
                      </a:cubicBezTo>
                      <a:cubicBezTo>
                        <a:pt x="79" y="62"/>
                        <a:pt x="87" y="65"/>
                        <a:pt x="92" y="68"/>
                      </a:cubicBezTo>
                      <a:cubicBezTo>
                        <a:pt x="95" y="70"/>
                        <a:pt x="97" y="75"/>
                        <a:pt x="100" y="75"/>
                      </a:cubicBezTo>
                      <a:cubicBezTo>
                        <a:pt x="103" y="67"/>
                        <a:pt x="86" y="52"/>
                        <a:pt x="82" y="46"/>
                      </a:cubicBezTo>
                      <a:cubicBezTo>
                        <a:pt x="77" y="40"/>
                        <a:pt x="73" y="34"/>
                        <a:pt x="67" y="29"/>
                      </a:cubicBezTo>
                      <a:cubicBezTo>
                        <a:pt x="63" y="26"/>
                        <a:pt x="58" y="23"/>
                        <a:pt x="54" y="20"/>
                      </a:cubicBezTo>
                      <a:cubicBezTo>
                        <a:pt x="40" y="10"/>
                        <a:pt x="23" y="5"/>
                        <a:pt x="7" y="1"/>
                      </a:cubicBezTo>
                      <a:cubicBezTo>
                        <a:pt x="5" y="1"/>
                        <a:pt x="4" y="1"/>
                        <a:pt x="3" y="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77" name="Freeform 239"/>
                <p:cNvSpPr>
                  <a:spLocks/>
                </p:cNvSpPr>
                <p:nvPr/>
              </p:nvSpPr>
              <p:spPr bwMode="auto">
                <a:xfrm>
                  <a:off x="4426903" y="1693948"/>
                  <a:ext cx="135259" cy="65425"/>
                </a:xfrm>
                <a:custGeom>
                  <a:avLst/>
                  <a:gdLst/>
                  <a:ahLst/>
                  <a:cxnLst>
                    <a:cxn ang="0">
                      <a:pos x="4" y="55"/>
                    </a:cxn>
                    <a:cxn ang="0">
                      <a:pos x="17" y="39"/>
                    </a:cxn>
                    <a:cxn ang="0">
                      <a:pos x="28" y="30"/>
                    </a:cxn>
                    <a:cxn ang="0">
                      <a:pos x="46" y="32"/>
                    </a:cxn>
                    <a:cxn ang="0">
                      <a:pos x="72" y="13"/>
                    </a:cxn>
                    <a:cxn ang="0">
                      <a:pos x="97" y="23"/>
                    </a:cxn>
                    <a:cxn ang="0">
                      <a:pos x="90" y="14"/>
                    </a:cxn>
                    <a:cxn ang="0">
                      <a:pos x="83" y="5"/>
                    </a:cxn>
                    <a:cxn ang="0">
                      <a:pos x="54" y="10"/>
                    </a:cxn>
                    <a:cxn ang="0">
                      <a:pos x="33" y="21"/>
                    </a:cxn>
                    <a:cxn ang="0">
                      <a:pos x="22" y="34"/>
                    </a:cxn>
                    <a:cxn ang="0">
                      <a:pos x="11" y="41"/>
                    </a:cxn>
                    <a:cxn ang="0">
                      <a:pos x="0" y="54"/>
                    </a:cxn>
                  </a:cxnLst>
                  <a:rect l="0" t="0" r="r" b="b"/>
                  <a:pathLst>
                    <a:path w="97" h="55">
                      <a:moveTo>
                        <a:pt x="4" y="55"/>
                      </a:moveTo>
                      <a:cubicBezTo>
                        <a:pt x="3" y="49"/>
                        <a:pt x="14" y="43"/>
                        <a:pt x="17" y="39"/>
                      </a:cubicBezTo>
                      <a:cubicBezTo>
                        <a:pt x="21" y="36"/>
                        <a:pt x="24" y="32"/>
                        <a:pt x="28" y="30"/>
                      </a:cubicBezTo>
                      <a:cubicBezTo>
                        <a:pt x="35" y="26"/>
                        <a:pt x="42" y="25"/>
                        <a:pt x="46" y="32"/>
                      </a:cubicBezTo>
                      <a:cubicBezTo>
                        <a:pt x="44" y="20"/>
                        <a:pt x="63" y="13"/>
                        <a:pt x="72" y="13"/>
                      </a:cubicBezTo>
                      <a:cubicBezTo>
                        <a:pt x="82" y="13"/>
                        <a:pt x="90" y="17"/>
                        <a:pt x="97" y="23"/>
                      </a:cubicBezTo>
                      <a:cubicBezTo>
                        <a:pt x="95" y="19"/>
                        <a:pt x="92" y="17"/>
                        <a:pt x="90" y="14"/>
                      </a:cubicBezTo>
                      <a:cubicBezTo>
                        <a:pt x="87" y="11"/>
                        <a:pt x="86" y="7"/>
                        <a:pt x="83" y="5"/>
                      </a:cubicBezTo>
                      <a:cubicBezTo>
                        <a:pt x="75" y="0"/>
                        <a:pt x="61" y="7"/>
                        <a:pt x="54" y="10"/>
                      </a:cubicBezTo>
                      <a:cubicBezTo>
                        <a:pt x="47" y="13"/>
                        <a:pt x="40" y="16"/>
                        <a:pt x="33" y="21"/>
                      </a:cubicBezTo>
                      <a:cubicBezTo>
                        <a:pt x="29" y="24"/>
                        <a:pt x="26" y="30"/>
                        <a:pt x="22" y="34"/>
                      </a:cubicBezTo>
                      <a:cubicBezTo>
                        <a:pt x="18" y="36"/>
                        <a:pt x="15" y="39"/>
                        <a:pt x="11" y="41"/>
                      </a:cubicBezTo>
                      <a:cubicBezTo>
                        <a:pt x="7" y="45"/>
                        <a:pt x="1" y="48"/>
                        <a:pt x="0" y="5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78" name="Freeform 240"/>
                <p:cNvSpPr>
                  <a:spLocks/>
                </p:cNvSpPr>
                <p:nvPr/>
              </p:nvSpPr>
              <p:spPr bwMode="auto">
                <a:xfrm>
                  <a:off x="4712806" y="1786463"/>
                  <a:ext cx="34616" cy="51113"/>
                </a:xfrm>
                <a:custGeom>
                  <a:avLst/>
                  <a:gdLst/>
                  <a:ahLst/>
                  <a:cxnLst>
                    <a:cxn ang="0">
                      <a:pos x="18" y="0"/>
                    </a:cxn>
                    <a:cxn ang="0">
                      <a:pos x="23" y="32"/>
                    </a:cxn>
                    <a:cxn ang="0">
                      <a:pos x="23" y="32"/>
                    </a:cxn>
                    <a:cxn ang="0">
                      <a:pos x="18" y="33"/>
                    </a:cxn>
                    <a:cxn ang="0">
                      <a:pos x="17" y="35"/>
                    </a:cxn>
                    <a:cxn ang="0">
                      <a:pos x="2" y="43"/>
                    </a:cxn>
                    <a:cxn ang="0">
                      <a:pos x="0" y="20"/>
                    </a:cxn>
                    <a:cxn ang="0">
                      <a:pos x="18" y="1"/>
                    </a:cxn>
                  </a:cxnLst>
                  <a:rect l="0" t="0" r="r" b="b"/>
                  <a:pathLst>
                    <a:path w="25" h="43">
                      <a:moveTo>
                        <a:pt x="18" y="0"/>
                      </a:moveTo>
                      <a:cubicBezTo>
                        <a:pt x="25" y="9"/>
                        <a:pt x="17" y="23"/>
                        <a:pt x="23" y="32"/>
                      </a:cubicBezTo>
                      <a:cubicBezTo>
                        <a:pt x="23" y="32"/>
                        <a:pt x="23" y="32"/>
                        <a:pt x="23" y="32"/>
                      </a:cubicBezTo>
                      <a:cubicBezTo>
                        <a:pt x="21" y="31"/>
                        <a:pt x="19" y="32"/>
                        <a:pt x="18" y="33"/>
                      </a:cubicBezTo>
                      <a:cubicBezTo>
                        <a:pt x="18" y="34"/>
                        <a:pt x="17" y="34"/>
                        <a:pt x="17" y="35"/>
                      </a:cubicBezTo>
                      <a:cubicBezTo>
                        <a:pt x="15" y="25"/>
                        <a:pt x="3" y="39"/>
                        <a:pt x="2" y="43"/>
                      </a:cubicBezTo>
                      <a:cubicBezTo>
                        <a:pt x="2" y="36"/>
                        <a:pt x="7" y="25"/>
                        <a:pt x="0" y="20"/>
                      </a:cubicBezTo>
                      <a:cubicBezTo>
                        <a:pt x="12" y="25"/>
                        <a:pt x="14" y="8"/>
                        <a:pt x="18" y="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79" name="Freeform 241"/>
                <p:cNvSpPr>
                  <a:spLocks/>
                </p:cNvSpPr>
                <p:nvPr/>
              </p:nvSpPr>
              <p:spPr bwMode="auto">
                <a:xfrm>
                  <a:off x="4526905" y="1770106"/>
                  <a:ext cx="39103" cy="43446"/>
                </a:xfrm>
                <a:custGeom>
                  <a:avLst/>
                  <a:gdLst/>
                  <a:ahLst/>
                  <a:cxnLst>
                    <a:cxn ang="0">
                      <a:pos x="18" y="0"/>
                    </a:cxn>
                    <a:cxn ang="0">
                      <a:pos x="16" y="20"/>
                    </a:cxn>
                    <a:cxn ang="0">
                      <a:pos x="0" y="28"/>
                    </a:cxn>
                    <a:cxn ang="0">
                      <a:pos x="17" y="37"/>
                    </a:cxn>
                    <a:cxn ang="0">
                      <a:pos x="24" y="23"/>
                    </a:cxn>
                    <a:cxn ang="0">
                      <a:pos x="28" y="13"/>
                    </a:cxn>
                    <a:cxn ang="0">
                      <a:pos x="17" y="0"/>
                    </a:cxn>
                  </a:cxnLst>
                  <a:rect l="0" t="0" r="r" b="b"/>
                  <a:pathLst>
                    <a:path w="28" h="37">
                      <a:moveTo>
                        <a:pt x="18" y="0"/>
                      </a:moveTo>
                      <a:cubicBezTo>
                        <a:pt x="18" y="7"/>
                        <a:pt x="23" y="14"/>
                        <a:pt x="16" y="20"/>
                      </a:cubicBezTo>
                      <a:cubicBezTo>
                        <a:pt x="12" y="25"/>
                        <a:pt x="5" y="27"/>
                        <a:pt x="0" y="28"/>
                      </a:cubicBezTo>
                      <a:cubicBezTo>
                        <a:pt x="6" y="28"/>
                        <a:pt x="12" y="33"/>
                        <a:pt x="17" y="37"/>
                      </a:cubicBezTo>
                      <a:cubicBezTo>
                        <a:pt x="12" y="31"/>
                        <a:pt x="22" y="27"/>
                        <a:pt x="24" y="23"/>
                      </a:cubicBezTo>
                      <a:cubicBezTo>
                        <a:pt x="26" y="19"/>
                        <a:pt x="23" y="16"/>
                        <a:pt x="28" y="13"/>
                      </a:cubicBezTo>
                      <a:cubicBezTo>
                        <a:pt x="24" y="9"/>
                        <a:pt x="22" y="3"/>
                        <a:pt x="17" y="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0" name="Freeform 242"/>
                <p:cNvSpPr>
                  <a:spLocks/>
                </p:cNvSpPr>
                <p:nvPr/>
              </p:nvSpPr>
              <p:spPr bwMode="auto">
                <a:xfrm>
                  <a:off x="4582676" y="1755795"/>
                  <a:ext cx="39103" cy="30668"/>
                </a:xfrm>
                <a:custGeom>
                  <a:avLst/>
                  <a:gdLst/>
                  <a:ahLst/>
                  <a:cxnLst>
                    <a:cxn ang="0">
                      <a:pos x="0" y="21"/>
                    </a:cxn>
                    <a:cxn ang="0">
                      <a:pos x="18" y="26"/>
                    </a:cxn>
                    <a:cxn ang="0">
                      <a:pos x="28" y="0"/>
                    </a:cxn>
                    <a:cxn ang="0">
                      <a:pos x="17" y="12"/>
                    </a:cxn>
                    <a:cxn ang="0">
                      <a:pos x="2" y="20"/>
                    </a:cxn>
                  </a:cxnLst>
                  <a:rect l="0" t="0" r="r" b="b"/>
                  <a:pathLst>
                    <a:path w="28" h="26">
                      <a:moveTo>
                        <a:pt x="0" y="21"/>
                      </a:moveTo>
                      <a:cubicBezTo>
                        <a:pt x="6" y="21"/>
                        <a:pt x="14" y="19"/>
                        <a:pt x="18" y="26"/>
                      </a:cubicBezTo>
                      <a:cubicBezTo>
                        <a:pt x="14" y="14"/>
                        <a:pt x="24" y="9"/>
                        <a:pt x="28" y="0"/>
                      </a:cubicBezTo>
                      <a:cubicBezTo>
                        <a:pt x="22" y="2"/>
                        <a:pt x="20" y="8"/>
                        <a:pt x="17" y="12"/>
                      </a:cubicBezTo>
                      <a:cubicBezTo>
                        <a:pt x="13" y="17"/>
                        <a:pt x="9" y="19"/>
                        <a:pt x="2" y="2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1" name="Freeform 243"/>
                <p:cNvSpPr>
                  <a:spLocks/>
                </p:cNvSpPr>
                <p:nvPr/>
              </p:nvSpPr>
              <p:spPr bwMode="auto">
                <a:xfrm>
                  <a:off x="4582676" y="1868244"/>
                  <a:ext cx="55770" cy="21468"/>
                </a:xfrm>
                <a:custGeom>
                  <a:avLst/>
                  <a:gdLst/>
                  <a:ahLst/>
                  <a:cxnLst>
                    <a:cxn ang="0">
                      <a:pos x="0" y="12"/>
                    </a:cxn>
                    <a:cxn ang="0">
                      <a:pos x="20" y="18"/>
                    </a:cxn>
                    <a:cxn ang="0">
                      <a:pos x="37" y="18"/>
                    </a:cxn>
                    <a:cxn ang="0">
                      <a:pos x="40" y="0"/>
                    </a:cxn>
                    <a:cxn ang="0">
                      <a:pos x="22" y="10"/>
                    </a:cxn>
                    <a:cxn ang="0">
                      <a:pos x="1" y="11"/>
                    </a:cxn>
                  </a:cxnLst>
                  <a:rect l="0" t="0" r="r" b="b"/>
                  <a:pathLst>
                    <a:path w="40" h="18">
                      <a:moveTo>
                        <a:pt x="0" y="12"/>
                      </a:moveTo>
                      <a:cubicBezTo>
                        <a:pt x="7" y="13"/>
                        <a:pt x="15" y="10"/>
                        <a:pt x="20" y="18"/>
                      </a:cubicBezTo>
                      <a:cubicBezTo>
                        <a:pt x="25" y="15"/>
                        <a:pt x="32" y="16"/>
                        <a:pt x="37" y="18"/>
                      </a:cubicBezTo>
                      <a:cubicBezTo>
                        <a:pt x="33" y="12"/>
                        <a:pt x="38" y="6"/>
                        <a:pt x="40" y="0"/>
                      </a:cubicBezTo>
                      <a:cubicBezTo>
                        <a:pt x="37" y="4"/>
                        <a:pt x="27" y="9"/>
                        <a:pt x="22" y="10"/>
                      </a:cubicBezTo>
                      <a:cubicBezTo>
                        <a:pt x="15" y="11"/>
                        <a:pt x="8" y="10"/>
                        <a:pt x="1" y="1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2" name="Freeform 244"/>
                <p:cNvSpPr>
                  <a:spLocks/>
                </p:cNvSpPr>
                <p:nvPr/>
              </p:nvSpPr>
              <p:spPr bwMode="auto">
                <a:xfrm>
                  <a:off x="4492289" y="1839620"/>
                  <a:ext cx="42950" cy="33735"/>
                </a:xfrm>
                <a:custGeom>
                  <a:avLst/>
                  <a:gdLst/>
                  <a:ahLst/>
                  <a:cxnLst>
                    <a:cxn ang="0">
                      <a:pos x="0" y="8"/>
                    </a:cxn>
                    <a:cxn ang="0">
                      <a:pos x="17" y="28"/>
                    </a:cxn>
                    <a:cxn ang="0">
                      <a:pos x="31" y="1"/>
                    </a:cxn>
                    <a:cxn ang="0">
                      <a:pos x="24" y="2"/>
                    </a:cxn>
                    <a:cxn ang="0">
                      <a:pos x="18" y="7"/>
                    </a:cxn>
                    <a:cxn ang="0">
                      <a:pos x="1" y="6"/>
                    </a:cxn>
                  </a:cxnLst>
                  <a:rect l="0" t="0" r="r" b="b"/>
                  <a:pathLst>
                    <a:path w="31" h="28">
                      <a:moveTo>
                        <a:pt x="0" y="8"/>
                      </a:moveTo>
                      <a:cubicBezTo>
                        <a:pt x="12" y="1"/>
                        <a:pt x="16" y="22"/>
                        <a:pt x="17" y="28"/>
                      </a:cubicBezTo>
                      <a:cubicBezTo>
                        <a:pt x="16" y="20"/>
                        <a:pt x="20" y="0"/>
                        <a:pt x="31" y="1"/>
                      </a:cubicBezTo>
                      <a:cubicBezTo>
                        <a:pt x="29" y="1"/>
                        <a:pt x="26" y="1"/>
                        <a:pt x="24" y="2"/>
                      </a:cubicBezTo>
                      <a:cubicBezTo>
                        <a:pt x="22" y="2"/>
                        <a:pt x="21" y="6"/>
                        <a:pt x="18" y="7"/>
                      </a:cubicBezTo>
                      <a:cubicBezTo>
                        <a:pt x="13" y="9"/>
                        <a:pt x="5" y="7"/>
                        <a:pt x="1" y="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3" name="Freeform 245"/>
                <p:cNvSpPr>
                  <a:spLocks/>
                </p:cNvSpPr>
                <p:nvPr/>
              </p:nvSpPr>
              <p:spPr bwMode="auto">
                <a:xfrm>
                  <a:off x="4423698" y="1850354"/>
                  <a:ext cx="49360" cy="28623"/>
                </a:xfrm>
                <a:custGeom>
                  <a:avLst/>
                  <a:gdLst/>
                  <a:ahLst/>
                  <a:cxnLst>
                    <a:cxn ang="0">
                      <a:pos x="0" y="18"/>
                    </a:cxn>
                    <a:cxn ang="0">
                      <a:pos x="12" y="17"/>
                    </a:cxn>
                    <a:cxn ang="0">
                      <a:pos x="23" y="24"/>
                    </a:cxn>
                    <a:cxn ang="0">
                      <a:pos x="35" y="0"/>
                    </a:cxn>
                    <a:cxn ang="0">
                      <a:pos x="21" y="11"/>
                    </a:cxn>
                    <a:cxn ang="0">
                      <a:pos x="11" y="13"/>
                    </a:cxn>
                    <a:cxn ang="0">
                      <a:pos x="2" y="16"/>
                    </a:cxn>
                  </a:cxnLst>
                  <a:rect l="0" t="0" r="r" b="b"/>
                  <a:pathLst>
                    <a:path w="35" h="24">
                      <a:moveTo>
                        <a:pt x="0" y="18"/>
                      </a:moveTo>
                      <a:cubicBezTo>
                        <a:pt x="3" y="19"/>
                        <a:pt x="8" y="16"/>
                        <a:pt x="12" y="17"/>
                      </a:cubicBezTo>
                      <a:cubicBezTo>
                        <a:pt x="16" y="18"/>
                        <a:pt x="20" y="21"/>
                        <a:pt x="23" y="24"/>
                      </a:cubicBezTo>
                      <a:cubicBezTo>
                        <a:pt x="19" y="17"/>
                        <a:pt x="28" y="3"/>
                        <a:pt x="35" y="0"/>
                      </a:cubicBezTo>
                      <a:cubicBezTo>
                        <a:pt x="29" y="3"/>
                        <a:pt x="26" y="8"/>
                        <a:pt x="21" y="11"/>
                      </a:cubicBezTo>
                      <a:cubicBezTo>
                        <a:pt x="18" y="12"/>
                        <a:pt x="14" y="12"/>
                        <a:pt x="11" y="13"/>
                      </a:cubicBezTo>
                      <a:cubicBezTo>
                        <a:pt x="8" y="14"/>
                        <a:pt x="4" y="16"/>
                        <a:pt x="2" y="1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4" name="Freeform 246"/>
                <p:cNvSpPr>
                  <a:spLocks/>
                </p:cNvSpPr>
                <p:nvPr/>
              </p:nvSpPr>
              <p:spPr bwMode="auto">
                <a:xfrm>
                  <a:off x="4487161" y="1907601"/>
                  <a:ext cx="59617" cy="30668"/>
                </a:xfrm>
                <a:custGeom>
                  <a:avLst/>
                  <a:gdLst/>
                  <a:ahLst/>
                  <a:cxnLst>
                    <a:cxn ang="0">
                      <a:pos x="9" y="26"/>
                    </a:cxn>
                    <a:cxn ang="0">
                      <a:pos x="24" y="10"/>
                    </a:cxn>
                    <a:cxn ang="0">
                      <a:pos x="43" y="16"/>
                    </a:cxn>
                    <a:cxn ang="0">
                      <a:pos x="32" y="0"/>
                    </a:cxn>
                    <a:cxn ang="0">
                      <a:pos x="17" y="7"/>
                    </a:cxn>
                    <a:cxn ang="0">
                      <a:pos x="6" y="11"/>
                    </a:cxn>
                    <a:cxn ang="0">
                      <a:pos x="0" y="25"/>
                    </a:cxn>
                    <a:cxn ang="0">
                      <a:pos x="10" y="24"/>
                    </a:cxn>
                  </a:cxnLst>
                  <a:rect l="0" t="0" r="r" b="b"/>
                  <a:pathLst>
                    <a:path w="43" h="26">
                      <a:moveTo>
                        <a:pt x="9" y="26"/>
                      </a:moveTo>
                      <a:cubicBezTo>
                        <a:pt x="10" y="17"/>
                        <a:pt x="16" y="12"/>
                        <a:pt x="24" y="10"/>
                      </a:cubicBezTo>
                      <a:cubicBezTo>
                        <a:pt x="31" y="9"/>
                        <a:pt x="37" y="13"/>
                        <a:pt x="43" y="16"/>
                      </a:cubicBezTo>
                      <a:cubicBezTo>
                        <a:pt x="37" y="14"/>
                        <a:pt x="33" y="6"/>
                        <a:pt x="32" y="0"/>
                      </a:cubicBezTo>
                      <a:cubicBezTo>
                        <a:pt x="29" y="4"/>
                        <a:pt x="21" y="5"/>
                        <a:pt x="17" y="7"/>
                      </a:cubicBezTo>
                      <a:cubicBezTo>
                        <a:pt x="13" y="9"/>
                        <a:pt x="9" y="10"/>
                        <a:pt x="6" y="11"/>
                      </a:cubicBezTo>
                      <a:cubicBezTo>
                        <a:pt x="6" y="16"/>
                        <a:pt x="2" y="21"/>
                        <a:pt x="0" y="25"/>
                      </a:cubicBezTo>
                      <a:cubicBezTo>
                        <a:pt x="3" y="25"/>
                        <a:pt x="6" y="21"/>
                        <a:pt x="10" y="2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5" name="Freeform 247"/>
                <p:cNvSpPr>
                  <a:spLocks/>
                </p:cNvSpPr>
                <p:nvPr/>
              </p:nvSpPr>
              <p:spPr bwMode="auto">
                <a:xfrm>
                  <a:off x="4562162" y="1915779"/>
                  <a:ext cx="48719" cy="28623"/>
                </a:xfrm>
                <a:custGeom>
                  <a:avLst/>
                  <a:gdLst/>
                  <a:ahLst/>
                  <a:cxnLst>
                    <a:cxn ang="0">
                      <a:pos x="0" y="17"/>
                    </a:cxn>
                    <a:cxn ang="0">
                      <a:pos x="20" y="24"/>
                    </a:cxn>
                    <a:cxn ang="0">
                      <a:pos x="35" y="14"/>
                    </a:cxn>
                    <a:cxn ang="0">
                      <a:pos x="30" y="0"/>
                    </a:cxn>
                    <a:cxn ang="0">
                      <a:pos x="17" y="8"/>
                    </a:cxn>
                    <a:cxn ang="0">
                      <a:pos x="0" y="14"/>
                    </a:cxn>
                  </a:cxnLst>
                  <a:rect l="0" t="0" r="r" b="b"/>
                  <a:pathLst>
                    <a:path w="35" h="24">
                      <a:moveTo>
                        <a:pt x="0" y="17"/>
                      </a:moveTo>
                      <a:cubicBezTo>
                        <a:pt x="8" y="7"/>
                        <a:pt x="17" y="17"/>
                        <a:pt x="20" y="24"/>
                      </a:cubicBezTo>
                      <a:cubicBezTo>
                        <a:pt x="20" y="15"/>
                        <a:pt x="26" y="11"/>
                        <a:pt x="35" y="14"/>
                      </a:cubicBezTo>
                      <a:cubicBezTo>
                        <a:pt x="28" y="13"/>
                        <a:pt x="25" y="5"/>
                        <a:pt x="30" y="0"/>
                      </a:cubicBezTo>
                      <a:cubicBezTo>
                        <a:pt x="25" y="4"/>
                        <a:pt x="24" y="7"/>
                        <a:pt x="17" y="8"/>
                      </a:cubicBezTo>
                      <a:cubicBezTo>
                        <a:pt x="11" y="9"/>
                        <a:pt x="1" y="5"/>
                        <a:pt x="0" y="1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6" name="Freeform 248"/>
                <p:cNvSpPr>
                  <a:spLocks/>
                </p:cNvSpPr>
                <p:nvPr/>
              </p:nvSpPr>
              <p:spPr bwMode="auto">
                <a:xfrm>
                  <a:off x="4487802" y="1733305"/>
                  <a:ext cx="55129" cy="20956"/>
                </a:xfrm>
                <a:custGeom>
                  <a:avLst/>
                  <a:gdLst/>
                  <a:ahLst/>
                  <a:cxnLst>
                    <a:cxn ang="0">
                      <a:pos x="0" y="14"/>
                    </a:cxn>
                    <a:cxn ang="0">
                      <a:pos x="21" y="7"/>
                    </a:cxn>
                    <a:cxn ang="0">
                      <a:pos x="39" y="18"/>
                    </a:cxn>
                    <a:cxn ang="0">
                      <a:pos x="38" y="0"/>
                    </a:cxn>
                    <a:cxn ang="0">
                      <a:pos x="16" y="2"/>
                    </a:cxn>
                    <a:cxn ang="0">
                      <a:pos x="2" y="11"/>
                    </a:cxn>
                  </a:cxnLst>
                  <a:rect l="0" t="0" r="r" b="b"/>
                  <a:pathLst>
                    <a:path w="39" h="18">
                      <a:moveTo>
                        <a:pt x="0" y="14"/>
                      </a:moveTo>
                      <a:cubicBezTo>
                        <a:pt x="1" y="8"/>
                        <a:pt x="16" y="7"/>
                        <a:pt x="21" y="7"/>
                      </a:cubicBezTo>
                      <a:cubicBezTo>
                        <a:pt x="27" y="8"/>
                        <a:pt x="35" y="12"/>
                        <a:pt x="39" y="18"/>
                      </a:cubicBezTo>
                      <a:cubicBezTo>
                        <a:pt x="36" y="13"/>
                        <a:pt x="35" y="5"/>
                        <a:pt x="38" y="0"/>
                      </a:cubicBezTo>
                      <a:cubicBezTo>
                        <a:pt x="32" y="5"/>
                        <a:pt x="23" y="3"/>
                        <a:pt x="16" y="2"/>
                      </a:cubicBezTo>
                      <a:cubicBezTo>
                        <a:pt x="7" y="2"/>
                        <a:pt x="6" y="4"/>
                        <a:pt x="2" y="1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7" name="Freeform 249"/>
                <p:cNvSpPr>
                  <a:spLocks/>
                </p:cNvSpPr>
                <p:nvPr/>
              </p:nvSpPr>
              <p:spPr bwMode="auto">
                <a:xfrm>
                  <a:off x="4458955" y="1815086"/>
                  <a:ext cx="26283" cy="27090"/>
                </a:xfrm>
                <a:custGeom>
                  <a:avLst/>
                  <a:gdLst/>
                  <a:ahLst/>
                  <a:cxnLst>
                    <a:cxn ang="0">
                      <a:pos x="10" y="2"/>
                    </a:cxn>
                    <a:cxn ang="0">
                      <a:pos x="10" y="0"/>
                    </a:cxn>
                    <a:cxn ang="0">
                      <a:pos x="18" y="4"/>
                    </a:cxn>
                    <a:cxn ang="0">
                      <a:pos x="19" y="23"/>
                    </a:cxn>
                    <a:cxn ang="0">
                      <a:pos x="10" y="10"/>
                    </a:cxn>
                    <a:cxn ang="0">
                      <a:pos x="0" y="0"/>
                    </a:cxn>
                    <a:cxn ang="0">
                      <a:pos x="9" y="1"/>
                    </a:cxn>
                  </a:cxnLst>
                  <a:rect l="0" t="0" r="r" b="b"/>
                  <a:pathLst>
                    <a:path w="19" h="23">
                      <a:moveTo>
                        <a:pt x="10" y="2"/>
                      </a:moveTo>
                      <a:cubicBezTo>
                        <a:pt x="10" y="1"/>
                        <a:pt x="10" y="1"/>
                        <a:pt x="10" y="0"/>
                      </a:cubicBezTo>
                      <a:cubicBezTo>
                        <a:pt x="12" y="2"/>
                        <a:pt x="15" y="5"/>
                        <a:pt x="18" y="4"/>
                      </a:cubicBezTo>
                      <a:cubicBezTo>
                        <a:pt x="13" y="8"/>
                        <a:pt x="19" y="18"/>
                        <a:pt x="19" y="23"/>
                      </a:cubicBezTo>
                      <a:cubicBezTo>
                        <a:pt x="16" y="21"/>
                        <a:pt x="13" y="13"/>
                        <a:pt x="10" y="10"/>
                      </a:cubicBezTo>
                      <a:cubicBezTo>
                        <a:pt x="7" y="6"/>
                        <a:pt x="5" y="2"/>
                        <a:pt x="0" y="0"/>
                      </a:cubicBezTo>
                      <a:cubicBezTo>
                        <a:pt x="3" y="0"/>
                        <a:pt x="6" y="0"/>
                        <a:pt x="9" y="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8" name="Freeform 250"/>
                <p:cNvSpPr>
                  <a:spLocks/>
                </p:cNvSpPr>
                <p:nvPr/>
              </p:nvSpPr>
              <p:spPr bwMode="auto">
                <a:xfrm>
                  <a:off x="4633318" y="1809975"/>
                  <a:ext cx="35898" cy="45491"/>
                </a:xfrm>
                <a:custGeom>
                  <a:avLst/>
                  <a:gdLst/>
                  <a:ahLst/>
                  <a:cxnLst>
                    <a:cxn ang="0">
                      <a:pos x="0" y="18"/>
                    </a:cxn>
                    <a:cxn ang="0">
                      <a:pos x="9" y="38"/>
                    </a:cxn>
                    <a:cxn ang="0">
                      <a:pos x="26" y="25"/>
                    </a:cxn>
                    <a:cxn ang="0">
                      <a:pos x="13" y="14"/>
                    </a:cxn>
                    <a:cxn ang="0">
                      <a:pos x="4" y="0"/>
                    </a:cxn>
                    <a:cxn ang="0">
                      <a:pos x="2" y="14"/>
                    </a:cxn>
                  </a:cxnLst>
                  <a:rect l="0" t="0" r="r" b="b"/>
                  <a:pathLst>
                    <a:path w="26" h="38">
                      <a:moveTo>
                        <a:pt x="0" y="18"/>
                      </a:moveTo>
                      <a:cubicBezTo>
                        <a:pt x="9" y="17"/>
                        <a:pt x="10" y="31"/>
                        <a:pt x="9" y="38"/>
                      </a:cubicBezTo>
                      <a:cubicBezTo>
                        <a:pt x="12" y="32"/>
                        <a:pt x="18" y="25"/>
                        <a:pt x="26" y="25"/>
                      </a:cubicBezTo>
                      <a:cubicBezTo>
                        <a:pt x="20" y="21"/>
                        <a:pt x="16" y="21"/>
                        <a:pt x="13" y="14"/>
                      </a:cubicBezTo>
                      <a:cubicBezTo>
                        <a:pt x="10" y="7"/>
                        <a:pt x="10" y="3"/>
                        <a:pt x="4" y="0"/>
                      </a:cubicBezTo>
                      <a:cubicBezTo>
                        <a:pt x="6" y="5"/>
                        <a:pt x="4" y="9"/>
                        <a:pt x="2" y="1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89" name="Freeform 251"/>
                <p:cNvSpPr>
                  <a:spLocks/>
                </p:cNvSpPr>
                <p:nvPr/>
              </p:nvSpPr>
              <p:spPr bwMode="auto">
                <a:xfrm>
                  <a:off x="3693556" y="1822242"/>
                  <a:ext cx="52565" cy="15334"/>
                </a:xfrm>
                <a:custGeom>
                  <a:avLst/>
                  <a:gdLst/>
                  <a:ahLst/>
                  <a:cxnLst>
                    <a:cxn ang="0">
                      <a:pos x="2" y="4"/>
                    </a:cxn>
                    <a:cxn ang="0">
                      <a:pos x="16" y="0"/>
                    </a:cxn>
                    <a:cxn ang="0">
                      <a:pos x="22" y="5"/>
                    </a:cxn>
                    <a:cxn ang="0">
                      <a:pos x="30" y="8"/>
                    </a:cxn>
                    <a:cxn ang="0">
                      <a:pos x="38" y="12"/>
                    </a:cxn>
                    <a:cxn ang="0">
                      <a:pos x="21" y="10"/>
                    </a:cxn>
                    <a:cxn ang="0">
                      <a:pos x="13" y="10"/>
                    </a:cxn>
                    <a:cxn ang="0">
                      <a:pos x="6" y="13"/>
                    </a:cxn>
                    <a:cxn ang="0">
                      <a:pos x="0" y="6"/>
                    </a:cxn>
                  </a:cxnLst>
                  <a:rect l="0" t="0" r="r" b="b"/>
                  <a:pathLst>
                    <a:path w="38" h="13">
                      <a:moveTo>
                        <a:pt x="2" y="4"/>
                      </a:moveTo>
                      <a:cubicBezTo>
                        <a:pt x="6" y="7"/>
                        <a:pt x="15" y="5"/>
                        <a:pt x="16" y="0"/>
                      </a:cubicBezTo>
                      <a:cubicBezTo>
                        <a:pt x="18" y="1"/>
                        <a:pt x="19" y="4"/>
                        <a:pt x="22" y="5"/>
                      </a:cubicBezTo>
                      <a:cubicBezTo>
                        <a:pt x="24" y="6"/>
                        <a:pt x="27" y="7"/>
                        <a:pt x="30" y="8"/>
                      </a:cubicBezTo>
                      <a:cubicBezTo>
                        <a:pt x="32" y="9"/>
                        <a:pt x="36" y="10"/>
                        <a:pt x="38" y="12"/>
                      </a:cubicBezTo>
                      <a:cubicBezTo>
                        <a:pt x="32" y="11"/>
                        <a:pt x="27" y="11"/>
                        <a:pt x="21" y="10"/>
                      </a:cubicBezTo>
                      <a:cubicBezTo>
                        <a:pt x="19" y="10"/>
                        <a:pt x="16" y="10"/>
                        <a:pt x="13" y="10"/>
                      </a:cubicBezTo>
                      <a:cubicBezTo>
                        <a:pt x="11" y="10"/>
                        <a:pt x="9" y="12"/>
                        <a:pt x="6" y="13"/>
                      </a:cubicBezTo>
                      <a:cubicBezTo>
                        <a:pt x="6" y="10"/>
                        <a:pt x="3" y="6"/>
                        <a:pt x="0" y="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90" name="Freeform 252"/>
                <p:cNvSpPr>
                  <a:spLocks/>
                </p:cNvSpPr>
                <p:nvPr/>
              </p:nvSpPr>
              <p:spPr bwMode="auto">
                <a:xfrm>
                  <a:off x="3626247" y="1816108"/>
                  <a:ext cx="32693" cy="25045"/>
                </a:xfrm>
                <a:custGeom>
                  <a:avLst/>
                  <a:gdLst/>
                  <a:ahLst/>
                  <a:cxnLst>
                    <a:cxn ang="0">
                      <a:pos x="8" y="0"/>
                    </a:cxn>
                    <a:cxn ang="0">
                      <a:pos x="23" y="1"/>
                    </a:cxn>
                    <a:cxn ang="0">
                      <a:pos x="22" y="11"/>
                    </a:cxn>
                    <a:cxn ang="0">
                      <a:pos x="22" y="21"/>
                    </a:cxn>
                    <a:cxn ang="0">
                      <a:pos x="0" y="19"/>
                    </a:cxn>
                    <a:cxn ang="0">
                      <a:pos x="9" y="2"/>
                    </a:cxn>
                  </a:cxnLst>
                  <a:rect l="0" t="0" r="r" b="b"/>
                  <a:pathLst>
                    <a:path w="23" h="21">
                      <a:moveTo>
                        <a:pt x="8" y="0"/>
                      </a:moveTo>
                      <a:cubicBezTo>
                        <a:pt x="13" y="0"/>
                        <a:pt x="18" y="5"/>
                        <a:pt x="23" y="1"/>
                      </a:cubicBezTo>
                      <a:cubicBezTo>
                        <a:pt x="22" y="3"/>
                        <a:pt x="22" y="8"/>
                        <a:pt x="22" y="11"/>
                      </a:cubicBezTo>
                      <a:cubicBezTo>
                        <a:pt x="22" y="14"/>
                        <a:pt x="21" y="18"/>
                        <a:pt x="22" y="21"/>
                      </a:cubicBezTo>
                      <a:cubicBezTo>
                        <a:pt x="16" y="21"/>
                        <a:pt x="6" y="12"/>
                        <a:pt x="0" y="19"/>
                      </a:cubicBezTo>
                      <a:cubicBezTo>
                        <a:pt x="3" y="16"/>
                        <a:pt x="12" y="7"/>
                        <a:pt x="9" y="2"/>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91" name="Freeform 253"/>
                <p:cNvSpPr>
                  <a:spLocks/>
                </p:cNvSpPr>
                <p:nvPr/>
              </p:nvSpPr>
              <p:spPr bwMode="auto">
                <a:xfrm>
                  <a:off x="3642914" y="1784929"/>
                  <a:ext cx="28206" cy="23001"/>
                </a:xfrm>
                <a:custGeom>
                  <a:avLst/>
                  <a:gdLst/>
                  <a:ahLst/>
                  <a:cxnLst>
                    <a:cxn ang="0">
                      <a:pos x="0" y="0"/>
                    </a:cxn>
                    <a:cxn ang="0">
                      <a:pos x="6" y="7"/>
                    </a:cxn>
                    <a:cxn ang="0">
                      <a:pos x="8" y="19"/>
                    </a:cxn>
                    <a:cxn ang="0">
                      <a:pos x="20" y="8"/>
                    </a:cxn>
                    <a:cxn ang="0">
                      <a:pos x="12" y="7"/>
                    </a:cxn>
                    <a:cxn ang="0">
                      <a:pos x="2" y="0"/>
                    </a:cxn>
                  </a:cxnLst>
                  <a:rect l="0" t="0" r="r" b="b"/>
                  <a:pathLst>
                    <a:path w="20" h="19">
                      <a:moveTo>
                        <a:pt x="0" y="0"/>
                      </a:moveTo>
                      <a:cubicBezTo>
                        <a:pt x="3" y="2"/>
                        <a:pt x="5" y="4"/>
                        <a:pt x="6" y="7"/>
                      </a:cubicBezTo>
                      <a:cubicBezTo>
                        <a:pt x="8" y="11"/>
                        <a:pt x="5" y="16"/>
                        <a:pt x="8" y="19"/>
                      </a:cubicBezTo>
                      <a:cubicBezTo>
                        <a:pt x="9" y="14"/>
                        <a:pt x="15" y="8"/>
                        <a:pt x="20" y="8"/>
                      </a:cubicBezTo>
                      <a:cubicBezTo>
                        <a:pt x="18" y="7"/>
                        <a:pt x="15" y="7"/>
                        <a:pt x="12" y="7"/>
                      </a:cubicBezTo>
                      <a:cubicBezTo>
                        <a:pt x="9" y="6"/>
                        <a:pt x="4" y="2"/>
                        <a:pt x="2" y="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392" name="Freeform 254"/>
                <p:cNvSpPr>
                  <a:spLocks/>
                </p:cNvSpPr>
                <p:nvPr/>
              </p:nvSpPr>
              <p:spPr bwMode="auto">
                <a:xfrm>
                  <a:off x="4557675" y="1739950"/>
                  <a:ext cx="14103" cy="21468"/>
                </a:xfrm>
                <a:custGeom>
                  <a:avLst/>
                  <a:gdLst/>
                  <a:ahLst/>
                  <a:cxnLst>
                    <a:cxn ang="0">
                      <a:pos x="4" y="1"/>
                    </a:cxn>
                    <a:cxn ang="0">
                      <a:pos x="8" y="17"/>
                    </a:cxn>
                    <a:cxn ang="0">
                      <a:pos x="4" y="0"/>
                    </a:cxn>
                  </a:cxnLst>
                  <a:rect l="0" t="0" r="r" b="b"/>
                  <a:pathLst>
                    <a:path w="10" h="18">
                      <a:moveTo>
                        <a:pt x="4" y="1"/>
                      </a:moveTo>
                      <a:cubicBezTo>
                        <a:pt x="2" y="5"/>
                        <a:pt x="0" y="18"/>
                        <a:pt x="8" y="17"/>
                      </a:cubicBezTo>
                      <a:cubicBezTo>
                        <a:pt x="10" y="11"/>
                        <a:pt x="1" y="7"/>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93" name="Freeform 255"/>
                <p:cNvSpPr>
                  <a:spLocks/>
                </p:cNvSpPr>
                <p:nvPr/>
              </p:nvSpPr>
              <p:spPr bwMode="auto">
                <a:xfrm>
                  <a:off x="4499341" y="1766528"/>
                  <a:ext cx="9616" cy="17890"/>
                </a:xfrm>
                <a:custGeom>
                  <a:avLst/>
                  <a:gdLst/>
                  <a:ahLst/>
                  <a:cxnLst>
                    <a:cxn ang="0">
                      <a:pos x="3" y="1"/>
                    </a:cxn>
                    <a:cxn ang="0">
                      <a:pos x="7" y="15"/>
                    </a:cxn>
                    <a:cxn ang="0">
                      <a:pos x="3" y="0"/>
                    </a:cxn>
                  </a:cxnLst>
                  <a:rect l="0" t="0" r="r" b="b"/>
                  <a:pathLst>
                    <a:path w="7" h="15">
                      <a:moveTo>
                        <a:pt x="3" y="1"/>
                      </a:moveTo>
                      <a:cubicBezTo>
                        <a:pt x="0" y="3"/>
                        <a:pt x="1" y="13"/>
                        <a:pt x="7" y="15"/>
                      </a:cubicBezTo>
                      <a:cubicBezTo>
                        <a:pt x="6" y="9"/>
                        <a:pt x="2" y="6"/>
                        <a:pt x="3"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94" name="Freeform 256"/>
                <p:cNvSpPr>
                  <a:spLocks/>
                </p:cNvSpPr>
                <p:nvPr/>
              </p:nvSpPr>
              <p:spPr bwMode="auto">
                <a:xfrm>
                  <a:off x="4432032" y="1774195"/>
                  <a:ext cx="10257" cy="14312"/>
                </a:xfrm>
                <a:custGeom>
                  <a:avLst/>
                  <a:gdLst/>
                  <a:ahLst/>
                  <a:cxnLst>
                    <a:cxn ang="0">
                      <a:pos x="3" y="2"/>
                    </a:cxn>
                    <a:cxn ang="0">
                      <a:pos x="4" y="12"/>
                    </a:cxn>
                    <a:cxn ang="0">
                      <a:pos x="3" y="0"/>
                    </a:cxn>
                  </a:cxnLst>
                  <a:rect l="0" t="0" r="r" b="b"/>
                  <a:pathLst>
                    <a:path w="7" h="12">
                      <a:moveTo>
                        <a:pt x="3" y="2"/>
                      </a:moveTo>
                      <a:cubicBezTo>
                        <a:pt x="0" y="5"/>
                        <a:pt x="0" y="10"/>
                        <a:pt x="4" y="12"/>
                      </a:cubicBezTo>
                      <a:cubicBezTo>
                        <a:pt x="7" y="8"/>
                        <a:pt x="1" y="4"/>
                        <a:pt x="3"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95" name="Freeform 257"/>
                <p:cNvSpPr>
                  <a:spLocks/>
                </p:cNvSpPr>
                <p:nvPr/>
              </p:nvSpPr>
              <p:spPr bwMode="auto">
                <a:xfrm>
                  <a:off x="4498059" y="1720016"/>
                  <a:ext cx="9616" cy="13289"/>
                </a:xfrm>
                <a:custGeom>
                  <a:avLst/>
                  <a:gdLst/>
                  <a:ahLst/>
                  <a:cxnLst>
                    <a:cxn ang="0">
                      <a:pos x="4" y="1"/>
                    </a:cxn>
                    <a:cxn ang="0">
                      <a:pos x="3" y="11"/>
                    </a:cxn>
                    <a:cxn ang="0">
                      <a:pos x="5" y="0"/>
                    </a:cxn>
                  </a:cxnLst>
                  <a:rect l="0" t="0" r="r" b="b"/>
                  <a:pathLst>
                    <a:path w="7" h="11">
                      <a:moveTo>
                        <a:pt x="4" y="1"/>
                      </a:moveTo>
                      <a:cubicBezTo>
                        <a:pt x="0" y="3"/>
                        <a:pt x="2" y="8"/>
                        <a:pt x="3" y="11"/>
                      </a:cubicBezTo>
                      <a:cubicBezTo>
                        <a:pt x="7" y="9"/>
                        <a:pt x="2" y="3"/>
                        <a:pt x="5"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96" name="Freeform 258"/>
                <p:cNvSpPr>
                  <a:spLocks/>
                </p:cNvSpPr>
                <p:nvPr/>
              </p:nvSpPr>
              <p:spPr bwMode="auto">
                <a:xfrm>
                  <a:off x="4473058" y="1862621"/>
                  <a:ext cx="16667" cy="23512"/>
                </a:xfrm>
                <a:custGeom>
                  <a:avLst/>
                  <a:gdLst/>
                  <a:ahLst/>
                  <a:cxnLst>
                    <a:cxn ang="0">
                      <a:pos x="9" y="0"/>
                    </a:cxn>
                    <a:cxn ang="0">
                      <a:pos x="12" y="20"/>
                    </a:cxn>
                    <a:cxn ang="0">
                      <a:pos x="9" y="0"/>
                    </a:cxn>
                  </a:cxnLst>
                  <a:rect l="0" t="0" r="r" b="b"/>
                  <a:pathLst>
                    <a:path w="12" h="20">
                      <a:moveTo>
                        <a:pt x="9" y="0"/>
                      </a:moveTo>
                      <a:cubicBezTo>
                        <a:pt x="6" y="7"/>
                        <a:pt x="0" y="17"/>
                        <a:pt x="12" y="20"/>
                      </a:cubicBezTo>
                      <a:cubicBezTo>
                        <a:pt x="11" y="13"/>
                        <a:pt x="5" y="7"/>
                        <a:pt x="9"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97" name="Freeform 259"/>
                <p:cNvSpPr>
                  <a:spLocks/>
                </p:cNvSpPr>
                <p:nvPr/>
              </p:nvSpPr>
              <p:spPr bwMode="auto">
                <a:xfrm>
                  <a:off x="4408954" y="1820708"/>
                  <a:ext cx="17949" cy="31179"/>
                </a:xfrm>
                <a:custGeom>
                  <a:avLst/>
                  <a:gdLst/>
                  <a:ahLst/>
                  <a:cxnLst>
                    <a:cxn ang="0">
                      <a:pos x="7" y="3"/>
                    </a:cxn>
                    <a:cxn ang="0">
                      <a:pos x="1" y="9"/>
                    </a:cxn>
                    <a:cxn ang="0">
                      <a:pos x="8" y="26"/>
                    </a:cxn>
                    <a:cxn ang="0">
                      <a:pos x="7" y="4"/>
                    </a:cxn>
                  </a:cxnLst>
                  <a:rect l="0" t="0" r="r" b="b"/>
                  <a:pathLst>
                    <a:path w="13" h="26">
                      <a:moveTo>
                        <a:pt x="7" y="3"/>
                      </a:moveTo>
                      <a:cubicBezTo>
                        <a:pt x="4" y="0"/>
                        <a:pt x="2" y="6"/>
                        <a:pt x="1" y="9"/>
                      </a:cubicBezTo>
                      <a:cubicBezTo>
                        <a:pt x="0" y="15"/>
                        <a:pt x="3" y="24"/>
                        <a:pt x="8" y="26"/>
                      </a:cubicBezTo>
                      <a:cubicBezTo>
                        <a:pt x="13" y="21"/>
                        <a:pt x="2" y="12"/>
                        <a:pt x="7"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98" name="Freeform 260"/>
                <p:cNvSpPr>
                  <a:spLocks/>
                </p:cNvSpPr>
                <p:nvPr/>
              </p:nvSpPr>
              <p:spPr bwMode="auto">
                <a:xfrm>
                  <a:off x="4487802" y="1811508"/>
                  <a:ext cx="14103" cy="19934"/>
                </a:xfrm>
                <a:custGeom>
                  <a:avLst/>
                  <a:gdLst/>
                  <a:ahLst/>
                  <a:cxnLst>
                    <a:cxn ang="0">
                      <a:pos x="7" y="2"/>
                    </a:cxn>
                    <a:cxn ang="0">
                      <a:pos x="8" y="17"/>
                    </a:cxn>
                    <a:cxn ang="0">
                      <a:pos x="8" y="0"/>
                    </a:cxn>
                  </a:cxnLst>
                  <a:rect l="0" t="0" r="r" b="b"/>
                  <a:pathLst>
                    <a:path w="10" h="17">
                      <a:moveTo>
                        <a:pt x="7" y="2"/>
                      </a:moveTo>
                      <a:cubicBezTo>
                        <a:pt x="0" y="1"/>
                        <a:pt x="2" y="17"/>
                        <a:pt x="8" y="17"/>
                      </a:cubicBezTo>
                      <a:cubicBezTo>
                        <a:pt x="10" y="12"/>
                        <a:pt x="3" y="6"/>
                        <a:pt x="8"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399" name="Freeform 261"/>
                <p:cNvSpPr>
                  <a:spLocks/>
                </p:cNvSpPr>
                <p:nvPr/>
              </p:nvSpPr>
              <p:spPr bwMode="auto">
                <a:xfrm>
                  <a:off x="4570496" y="1797196"/>
                  <a:ext cx="10898" cy="19934"/>
                </a:xfrm>
                <a:custGeom>
                  <a:avLst/>
                  <a:gdLst/>
                  <a:ahLst/>
                  <a:cxnLst>
                    <a:cxn ang="0">
                      <a:pos x="7" y="1"/>
                    </a:cxn>
                    <a:cxn ang="0">
                      <a:pos x="7" y="15"/>
                    </a:cxn>
                    <a:cxn ang="0">
                      <a:pos x="8" y="0"/>
                    </a:cxn>
                  </a:cxnLst>
                  <a:rect l="0" t="0" r="r" b="b"/>
                  <a:pathLst>
                    <a:path w="8" h="17">
                      <a:moveTo>
                        <a:pt x="7" y="1"/>
                      </a:moveTo>
                      <a:cubicBezTo>
                        <a:pt x="0" y="2"/>
                        <a:pt x="0" y="17"/>
                        <a:pt x="7" y="15"/>
                      </a:cubicBezTo>
                      <a:cubicBezTo>
                        <a:pt x="7" y="10"/>
                        <a:pt x="3" y="4"/>
                        <a:pt x="8"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0" name="Freeform 262"/>
                <p:cNvSpPr>
                  <a:spLocks/>
                </p:cNvSpPr>
                <p:nvPr/>
              </p:nvSpPr>
              <p:spPr bwMode="auto">
                <a:xfrm>
                  <a:off x="4638446" y="1766528"/>
                  <a:ext cx="12821" cy="19934"/>
                </a:xfrm>
                <a:custGeom>
                  <a:avLst/>
                  <a:gdLst/>
                  <a:ahLst/>
                  <a:cxnLst>
                    <a:cxn ang="0">
                      <a:pos x="4" y="0"/>
                    </a:cxn>
                    <a:cxn ang="0">
                      <a:pos x="5" y="17"/>
                    </a:cxn>
                    <a:cxn ang="0">
                      <a:pos x="7" y="0"/>
                    </a:cxn>
                  </a:cxnLst>
                  <a:rect l="0" t="0" r="r" b="b"/>
                  <a:pathLst>
                    <a:path w="9" h="17">
                      <a:moveTo>
                        <a:pt x="4" y="0"/>
                      </a:moveTo>
                      <a:cubicBezTo>
                        <a:pt x="0" y="5"/>
                        <a:pt x="1" y="12"/>
                        <a:pt x="5" y="17"/>
                      </a:cubicBezTo>
                      <a:cubicBezTo>
                        <a:pt x="9" y="13"/>
                        <a:pt x="2" y="4"/>
                        <a:pt x="7"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1" name="Freeform 263"/>
                <p:cNvSpPr>
                  <a:spLocks/>
                </p:cNvSpPr>
                <p:nvPr/>
              </p:nvSpPr>
              <p:spPr bwMode="auto">
                <a:xfrm>
                  <a:off x="4666652" y="1807930"/>
                  <a:ext cx="13462" cy="17378"/>
                </a:xfrm>
                <a:custGeom>
                  <a:avLst/>
                  <a:gdLst/>
                  <a:ahLst/>
                  <a:cxnLst>
                    <a:cxn ang="0">
                      <a:pos x="10" y="3"/>
                    </a:cxn>
                    <a:cxn ang="0">
                      <a:pos x="4" y="15"/>
                    </a:cxn>
                    <a:cxn ang="0">
                      <a:pos x="8" y="2"/>
                    </a:cxn>
                  </a:cxnLst>
                  <a:rect l="0" t="0" r="r" b="b"/>
                  <a:pathLst>
                    <a:path w="10" h="15">
                      <a:moveTo>
                        <a:pt x="10" y="3"/>
                      </a:moveTo>
                      <a:cubicBezTo>
                        <a:pt x="3" y="0"/>
                        <a:pt x="0" y="11"/>
                        <a:pt x="4" y="15"/>
                      </a:cubicBezTo>
                      <a:cubicBezTo>
                        <a:pt x="7" y="13"/>
                        <a:pt x="6" y="5"/>
                        <a:pt x="8"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2" name="Freeform 264"/>
                <p:cNvSpPr>
                  <a:spLocks/>
                </p:cNvSpPr>
                <p:nvPr/>
              </p:nvSpPr>
              <p:spPr bwMode="auto">
                <a:xfrm>
                  <a:off x="4698704" y="1777262"/>
                  <a:ext cx="8333" cy="14823"/>
                </a:xfrm>
                <a:custGeom>
                  <a:avLst/>
                  <a:gdLst/>
                  <a:ahLst/>
                  <a:cxnLst>
                    <a:cxn ang="0">
                      <a:pos x="5" y="3"/>
                    </a:cxn>
                    <a:cxn ang="0">
                      <a:pos x="4" y="13"/>
                    </a:cxn>
                    <a:cxn ang="0">
                      <a:pos x="5" y="2"/>
                    </a:cxn>
                  </a:cxnLst>
                  <a:rect l="0" t="0" r="r" b="b"/>
                  <a:pathLst>
                    <a:path w="6" h="13">
                      <a:moveTo>
                        <a:pt x="5" y="3"/>
                      </a:moveTo>
                      <a:cubicBezTo>
                        <a:pt x="0" y="0"/>
                        <a:pt x="0" y="12"/>
                        <a:pt x="4" y="13"/>
                      </a:cubicBezTo>
                      <a:cubicBezTo>
                        <a:pt x="6" y="10"/>
                        <a:pt x="3" y="5"/>
                        <a:pt x="5"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3" name="Freeform 265"/>
                <p:cNvSpPr>
                  <a:spLocks/>
                </p:cNvSpPr>
                <p:nvPr/>
              </p:nvSpPr>
              <p:spPr bwMode="auto">
                <a:xfrm>
                  <a:off x="4523059" y="1857510"/>
                  <a:ext cx="16667" cy="19423"/>
                </a:xfrm>
                <a:custGeom>
                  <a:avLst/>
                  <a:gdLst/>
                  <a:ahLst/>
                  <a:cxnLst>
                    <a:cxn ang="0">
                      <a:pos x="8" y="1"/>
                    </a:cxn>
                    <a:cxn ang="0">
                      <a:pos x="12" y="15"/>
                    </a:cxn>
                    <a:cxn ang="0">
                      <a:pos x="9" y="0"/>
                    </a:cxn>
                  </a:cxnLst>
                  <a:rect l="0" t="0" r="r" b="b"/>
                  <a:pathLst>
                    <a:path w="12" h="16">
                      <a:moveTo>
                        <a:pt x="8" y="1"/>
                      </a:moveTo>
                      <a:cubicBezTo>
                        <a:pt x="0" y="3"/>
                        <a:pt x="5" y="16"/>
                        <a:pt x="12" y="15"/>
                      </a:cubicBezTo>
                      <a:cubicBezTo>
                        <a:pt x="12" y="12"/>
                        <a:pt x="3" y="3"/>
                        <a:pt x="9"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4" name="Freeform 266"/>
                <p:cNvSpPr>
                  <a:spLocks/>
                </p:cNvSpPr>
                <p:nvPr/>
              </p:nvSpPr>
              <p:spPr bwMode="auto">
                <a:xfrm>
                  <a:off x="4588445" y="1841154"/>
                  <a:ext cx="7051" cy="14823"/>
                </a:xfrm>
                <a:custGeom>
                  <a:avLst/>
                  <a:gdLst/>
                  <a:ahLst/>
                  <a:cxnLst>
                    <a:cxn ang="0">
                      <a:pos x="3" y="0"/>
                    </a:cxn>
                    <a:cxn ang="0">
                      <a:pos x="5" y="13"/>
                    </a:cxn>
                    <a:cxn ang="0">
                      <a:pos x="2" y="2"/>
                    </a:cxn>
                  </a:cxnLst>
                  <a:rect l="0" t="0" r="r" b="b"/>
                  <a:pathLst>
                    <a:path w="5" h="13">
                      <a:moveTo>
                        <a:pt x="3" y="0"/>
                      </a:moveTo>
                      <a:cubicBezTo>
                        <a:pt x="0" y="3"/>
                        <a:pt x="0" y="12"/>
                        <a:pt x="5" y="13"/>
                      </a:cubicBezTo>
                      <a:cubicBezTo>
                        <a:pt x="5" y="9"/>
                        <a:pt x="2" y="6"/>
                        <a:pt x="2"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5" name="Freeform 267"/>
                <p:cNvSpPr>
                  <a:spLocks/>
                </p:cNvSpPr>
                <p:nvPr/>
              </p:nvSpPr>
              <p:spPr bwMode="auto">
                <a:xfrm>
                  <a:off x="4646138" y="1857510"/>
                  <a:ext cx="17308" cy="27090"/>
                </a:xfrm>
                <a:custGeom>
                  <a:avLst/>
                  <a:gdLst/>
                  <a:ahLst/>
                  <a:cxnLst>
                    <a:cxn ang="0">
                      <a:pos x="10" y="2"/>
                    </a:cxn>
                    <a:cxn ang="0">
                      <a:pos x="13" y="23"/>
                    </a:cxn>
                    <a:cxn ang="0">
                      <a:pos x="10" y="3"/>
                    </a:cxn>
                  </a:cxnLst>
                  <a:rect l="0" t="0" r="r" b="b"/>
                  <a:pathLst>
                    <a:path w="13" h="23">
                      <a:moveTo>
                        <a:pt x="10" y="2"/>
                      </a:moveTo>
                      <a:cubicBezTo>
                        <a:pt x="0" y="0"/>
                        <a:pt x="11" y="20"/>
                        <a:pt x="13" y="23"/>
                      </a:cubicBezTo>
                      <a:cubicBezTo>
                        <a:pt x="12" y="17"/>
                        <a:pt x="7" y="9"/>
                        <a:pt x="10" y="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6" name="Freeform 268"/>
                <p:cNvSpPr>
                  <a:spLocks/>
                </p:cNvSpPr>
                <p:nvPr/>
              </p:nvSpPr>
              <p:spPr bwMode="auto">
                <a:xfrm>
                  <a:off x="4609599" y="1907601"/>
                  <a:ext cx="9616" cy="19934"/>
                </a:xfrm>
                <a:custGeom>
                  <a:avLst/>
                  <a:gdLst/>
                  <a:ahLst/>
                  <a:cxnLst>
                    <a:cxn ang="0">
                      <a:pos x="7" y="2"/>
                    </a:cxn>
                    <a:cxn ang="0">
                      <a:pos x="2" y="11"/>
                    </a:cxn>
                    <a:cxn ang="0">
                      <a:pos x="6" y="1"/>
                    </a:cxn>
                  </a:cxnLst>
                  <a:rect l="0" t="0" r="r" b="b"/>
                  <a:pathLst>
                    <a:path w="7" h="17">
                      <a:moveTo>
                        <a:pt x="7" y="2"/>
                      </a:moveTo>
                      <a:cubicBezTo>
                        <a:pt x="3" y="0"/>
                        <a:pt x="0" y="7"/>
                        <a:pt x="2" y="11"/>
                      </a:cubicBezTo>
                      <a:cubicBezTo>
                        <a:pt x="6" y="17"/>
                        <a:pt x="5" y="4"/>
                        <a:pt x="6"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7" name="Freeform 269"/>
                <p:cNvSpPr>
                  <a:spLocks/>
                </p:cNvSpPr>
                <p:nvPr/>
              </p:nvSpPr>
              <p:spPr bwMode="auto">
                <a:xfrm>
                  <a:off x="4556393" y="1902489"/>
                  <a:ext cx="7051" cy="15334"/>
                </a:xfrm>
                <a:custGeom>
                  <a:avLst/>
                  <a:gdLst/>
                  <a:ahLst/>
                  <a:cxnLst>
                    <a:cxn ang="0">
                      <a:pos x="3" y="0"/>
                    </a:cxn>
                    <a:cxn ang="0">
                      <a:pos x="5" y="13"/>
                    </a:cxn>
                    <a:cxn ang="0">
                      <a:pos x="4" y="0"/>
                    </a:cxn>
                  </a:cxnLst>
                  <a:rect l="0" t="0" r="r" b="b"/>
                  <a:pathLst>
                    <a:path w="5" h="13">
                      <a:moveTo>
                        <a:pt x="3" y="0"/>
                      </a:moveTo>
                      <a:cubicBezTo>
                        <a:pt x="0" y="3"/>
                        <a:pt x="1" y="12"/>
                        <a:pt x="5" y="13"/>
                      </a:cubicBezTo>
                      <a:cubicBezTo>
                        <a:pt x="5" y="9"/>
                        <a:pt x="3" y="5"/>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8" name="Freeform 270"/>
                <p:cNvSpPr>
                  <a:spLocks/>
                </p:cNvSpPr>
                <p:nvPr/>
              </p:nvSpPr>
              <p:spPr bwMode="auto">
                <a:xfrm>
                  <a:off x="4574342" y="1947980"/>
                  <a:ext cx="5769" cy="7667"/>
                </a:xfrm>
                <a:custGeom>
                  <a:avLst/>
                  <a:gdLst/>
                  <a:ahLst/>
                  <a:cxnLst>
                    <a:cxn ang="0">
                      <a:pos x="1" y="0"/>
                    </a:cxn>
                    <a:cxn ang="0">
                      <a:pos x="4" y="7"/>
                    </a:cxn>
                    <a:cxn ang="0">
                      <a:pos x="1" y="0"/>
                    </a:cxn>
                  </a:cxnLst>
                  <a:rect l="0" t="0" r="r" b="b"/>
                  <a:pathLst>
                    <a:path w="4" h="7">
                      <a:moveTo>
                        <a:pt x="1" y="0"/>
                      </a:moveTo>
                      <a:cubicBezTo>
                        <a:pt x="0" y="3"/>
                        <a:pt x="1" y="6"/>
                        <a:pt x="4" y="7"/>
                      </a:cubicBezTo>
                      <a:cubicBezTo>
                        <a:pt x="4" y="4"/>
                        <a:pt x="3" y="2"/>
                        <a:pt x="1"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09" name="Freeform 271"/>
                <p:cNvSpPr>
                  <a:spLocks/>
                </p:cNvSpPr>
                <p:nvPr/>
              </p:nvSpPr>
              <p:spPr bwMode="auto">
                <a:xfrm>
                  <a:off x="4516008" y="1933668"/>
                  <a:ext cx="9616" cy="14823"/>
                </a:xfrm>
                <a:custGeom>
                  <a:avLst/>
                  <a:gdLst/>
                  <a:ahLst/>
                  <a:cxnLst>
                    <a:cxn ang="0">
                      <a:pos x="3" y="0"/>
                    </a:cxn>
                    <a:cxn ang="0">
                      <a:pos x="5" y="13"/>
                    </a:cxn>
                    <a:cxn ang="0">
                      <a:pos x="3" y="0"/>
                    </a:cxn>
                  </a:cxnLst>
                  <a:rect l="0" t="0" r="r" b="b"/>
                  <a:pathLst>
                    <a:path w="7" h="13">
                      <a:moveTo>
                        <a:pt x="3" y="0"/>
                      </a:moveTo>
                      <a:cubicBezTo>
                        <a:pt x="3" y="5"/>
                        <a:pt x="0" y="10"/>
                        <a:pt x="5" y="13"/>
                      </a:cubicBezTo>
                      <a:cubicBezTo>
                        <a:pt x="7" y="9"/>
                        <a:pt x="5" y="4"/>
                        <a:pt x="3"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10" name="Freeform 272"/>
                <p:cNvSpPr>
                  <a:spLocks/>
                </p:cNvSpPr>
                <p:nvPr/>
              </p:nvSpPr>
              <p:spPr bwMode="auto">
                <a:xfrm>
                  <a:off x="4466007" y="1926513"/>
                  <a:ext cx="2564" cy="4600"/>
                </a:xfrm>
                <a:custGeom>
                  <a:avLst/>
                  <a:gdLst/>
                  <a:ahLst/>
                  <a:cxnLst>
                    <a:cxn ang="0">
                      <a:pos x="2" y="0"/>
                    </a:cxn>
                    <a:cxn ang="0">
                      <a:pos x="2" y="4"/>
                    </a:cxn>
                  </a:cxnLst>
                  <a:rect l="0" t="0" r="r" b="b"/>
                  <a:pathLst>
                    <a:path w="2" h="4">
                      <a:moveTo>
                        <a:pt x="2" y="0"/>
                      </a:moveTo>
                      <a:cubicBezTo>
                        <a:pt x="1" y="1"/>
                        <a:pt x="0" y="2"/>
                        <a:pt x="2"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11" name="Freeform 273"/>
                <p:cNvSpPr>
                  <a:spLocks/>
                </p:cNvSpPr>
                <p:nvPr/>
              </p:nvSpPr>
              <p:spPr bwMode="auto">
                <a:xfrm>
                  <a:off x="4429468" y="1888178"/>
                  <a:ext cx="5769" cy="9711"/>
                </a:xfrm>
                <a:custGeom>
                  <a:avLst/>
                  <a:gdLst/>
                  <a:ahLst/>
                  <a:cxnLst>
                    <a:cxn ang="0">
                      <a:pos x="4" y="0"/>
                    </a:cxn>
                    <a:cxn ang="0">
                      <a:pos x="3" y="8"/>
                    </a:cxn>
                  </a:cxnLst>
                  <a:rect l="0" t="0" r="r" b="b"/>
                  <a:pathLst>
                    <a:path w="4" h="8">
                      <a:moveTo>
                        <a:pt x="4" y="0"/>
                      </a:moveTo>
                      <a:cubicBezTo>
                        <a:pt x="1" y="2"/>
                        <a:pt x="0" y="6"/>
                        <a:pt x="3" y="8"/>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12" name="Freeform 274"/>
                <p:cNvSpPr>
                  <a:spLocks/>
                </p:cNvSpPr>
                <p:nvPr/>
              </p:nvSpPr>
              <p:spPr bwMode="auto">
                <a:xfrm>
                  <a:off x="4612163" y="1941335"/>
                  <a:ext cx="8333" cy="6645"/>
                </a:xfrm>
                <a:custGeom>
                  <a:avLst/>
                  <a:gdLst/>
                  <a:ahLst/>
                  <a:cxnLst>
                    <a:cxn ang="0">
                      <a:pos x="0" y="3"/>
                    </a:cxn>
                    <a:cxn ang="0">
                      <a:pos x="6" y="4"/>
                    </a:cxn>
                    <a:cxn ang="0">
                      <a:pos x="1" y="0"/>
                    </a:cxn>
                  </a:cxnLst>
                  <a:rect l="0" t="0" r="r" b="b"/>
                  <a:pathLst>
                    <a:path w="6" h="5">
                      <a:moveTo>
                        <a:pt x="0" y="3"/>
                      </a:moveTo>
                      <a:cubicBezTo>
                        <a:pt x="2" y="4"/>
                        <a:pt x="4" y="5"/>
                        <a:pt x="6" y="4"/>
                      </a:cubicBezTo>
                      <a:cubicBezTo>
                        <a:pt x="5" y="2"/>
                        <a:pt x="3" y="1"/>
                        <a:pt x="1"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413" name="Freeform 275"/>
                <p:cNvSpPr>
                  <a:spLocks/>
                </p:cNvSpPr>
                <p:nvPr/>
              </p:nvSpPr>
              <p:spPr bwMode="auto">
                <a:xfrm>
                  <a:off x="3577528" y="1603478"/>
                  <a:ext cx="163465" cy="54691"/>
                </a:xfrm>
                <a:custGeom>
                  <a:avLst/>
                  <a:gdLst/>
                  <a:ahLst/>
                  <a:cxnLst>
                    <a:cxn ang="0">
                      <a:pos x="0" y="45"/>
                    </a:cxn>
                    <a:cxn ang="0">
                      <a:pos x="117" y="46"/>
                    </a:cxn>
                    <a:cxn ang="0">
                      <a:pos x="0" y="45"/>
                    </a:cxn>
                  </a:cxnLst>
                  <a:rect l="0" t="0" r="r" b="b"/>
                  <a:pathLst>
                    <a:path w="117" h="46">
                      <a:moveTo>
                        <a:pt x="0" y="45"/>
                      </a:moveTo>
                      <a:cubicBezTo>
                        <a:pt x="0" y="45"/>
                        <a:pt x="62" y="0"/>
                        <a:pt x="117" y="46"/>
                      </a:cubicBezTo>
                      <a:cubicBezTo>
                        <a:pt x="117" y="46"/>
                        <a:pt x="71" y="10"/>
                        <a:pt x="0" y="45"/>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14" name="Freeform 276"/>
                <p:cNvSpPr>
                  <a:spLocks/>
                </p:cNvSpPr>
                <p:nvPr/>
              </p:nvSpPr>
              <p:spPr bwMode="auto">
                <a:xfrm>
                  <a:off x="3803814" y="1699570"/>
                  <a:ext cx="67950" cy="26579"/>
                </a:xfrm>
                <a:custGeom>
                  <a:avLst/>
                  <a:gdLst/>
                  <a:ahLst/>
                  <a:cxnLst>
                    <a:cxn ang="0">
                      <a:pos x="0" y="0"/>
                    </a:cxn>
                    <a:cxn ang="0">
                      <a:pos x="49" y="0"/>
                    </a:cxn>
                    <a:cxn ang="0">
                      <a:pos x="0" y="0"/>
                    </a:cxn>
                  </a:cxnLst>
                  <a:rect l="0" t="0" r="r" b="b"/>
                  <a:pathLst>
                    <a:path w="49" h="22">
                      <a:moveTo>
                        <a:pt x="0" y="0"/>
                      </a:moveTo>
                      <a:cubicBezTo>
                        <a:pt x="0" y="0"/>
                        <a:pt x="20" y="17"/>
                        <a:pt x="49" y="0"/>
                      </a:cubicBezTo>
                      <a:cubicBezTo>
                        <a:pt x="49" y="0"/>
                        <a:pt x="22" y="22"/>
                        <a:pt x="0" y="0"/>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15" name="Freeform 277"/>
                <p:cNvSpPr>
                  <a:spLocks/>
                </p:cNvSpPr>
                <p:nvPr/>
              </p:nvSpPr>
              <p:spPr bwMode="auto">
                <a:xfrm>
                  <a:off x="3929458" y="1632101"/>
                  <a:ext cx="101284" cy="34757"/>
                </a:xfrm>
                <a:custGeom>
                  <a:avLst/>
                  <a:gdLst/>
                  <a:ahLst/>
                  <a:cxnLst>
                    <a:cxn ang="0">
                      <a:pos x="0" y="29"/>
                    </a:cxn>
                    <a:cxn ang="0">
                      <a:pos x="73" y="24"/>
                    </a:cxn>
                    <a:cxn ang="0">
                      <a:pos x="0" y="29"/>
                    </a:cxn>
                  </a:cxnLst>
                  <a:rect l="0" t="0" r="r" b="b"/>
                  <a:pathLst>
                    <a:path w="73" h="29">
                      <a:moveTo>
                        <a:pt x="0" y="29"/>
                      </a:moveTo>
                      <a:cubicBezTo>
                        <a:pt x="0" y="29"/>
                        <a:pt x="37" y="0"/>
                        <a:pt x="73" y="24"/>
                      </a:cubicBezTo>
                      <a:cubicBezTo>
                        <a:pt x="73" y="24"/>
                        <a:pt x="46" y="3"/>
                        <a:pt x="0" y="29"/>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16" name="Freeform 278"/>
                <p:cNvSpPr>
                  <a:spLocks/>
                </p:cNvSpPr>
                <p:nvPr/>
              </p:nvSpPr>
              <p:spPr bwMode="auto">
                <a:xfrm>
                  <a:off x="4062794" y="1685259"/>
                  <a:ext cx="68591" cy="26579"/>
                </a:xfrm>
                <a:custGeom>
                  <a:avLst/>
                  <a:gdLst/>
                  <a:ahLst/>
                  <a:cxnLst>
                    <a:cxn ang="0">
                      <a:pos x="0" y="1"/>
                    </a:cxn>
                    <a:cxn ang="0">
                      <a:pos x="49" y="0"/>
                    </a:cxn>
                    <a:cxn ang="0">
                      <a:pos x="0" y="1"/>
                    </a:cxn>
                  </a:cxnLst>
                  <a:rect l="0" t="0" r="r" b="b"/>
                  <a:pathLst>
                    <a:path w="49" h="22">
                      <a:moveTo>
                        <a:pt x="0" y="1"/>
                      </a:moveTo>
                      <a:cubicBezTo>
                        <a:pt x="0" y="1"/>
                        <a:pt x="22" y="16"/>
                        <a:pt x="49" y="0"/>
                      </a:cubicBezTo>
                      <a:cubicBezTo>
                        <a:pt x="49" y="0"/>
                        <a:pt x="26" y="22"/>
                        <a:pt x="0" y="1"/>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17" name="Freeform 279"/>
                <p:cNvSpPr>
                  <a:spLocks/>
                </p:cNvSpPr>
                <p:nvPr/>
              </p:nvSpPr>
              <p:spPr bwMode="auto">
                <a:xfrm>
                  <a:off x="4194206" y="1624945"/>
                  <a:ext cx="109618" cy="28623"/>
                </a:xfrm>
                <a:custGeom>
                  <a:avLst/>
                  <a:gdLst/>
                  <a:ahLst/>
                  <a:cxnLst>
                    <a:cxn ang="0">
                      <a:pos x="0" y="19"/>
                    </a:cxn>
                    <a:cxn ang="0">
                      <a:pos x="79" y="24"/>
                    </a:cxn>
                    <a:cxn ang="0">
                      <a:pos x="0" y="19"/>
                    </a:cxn>
                  </a:cxnLst>
                  <a:rect l="0" t="0" r="r" b="b"/>
                  <a:pathLst>
                    <a:path w="79" h="24">
                      <a:moveTo>
                        <a:pt x="0" y="19"/>
                      </a:moveTo>
                      <a:cubicBezTo>
                        <a:pt x="0" y="19"/>
                        <a:pt x="37" y="0"/>
                        <a:pt x="79" y="24"/>
                      </a:cubicBezTo>
                      <a:cubicBezTo>
                        <a:pt x="79" y="24"/>
                        <a:pt x="41" y="6"/>
                        <a:pt x="0" y="19"/>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18" name="Freeform 280"/>
                <p:cNvSpPr>
                  <a:spLocks/>
                </p:cNvSpPr>
                <p:nvPr/>
              </p:nvSpPr>
              <p:spPr bwMode="auto">
                <a:xfrm>
                  <a:off x="4345492" y="1670436"/>
                  <a:ext cx="66027" cy="17890"/>
                </a:xfrm>
                <a:custGeom>
                  <a:avLst/>
                  <a:gdLst/>
                  <a:ahLst/>
                  <a:cxnLst>
                    <a:cxn ang="0">
                      <a:pos x="0" y="0"/>
                    </a:cxn>
                    <a:cxn ang="0">
                      <a:pos x="47" y="0"/>
                    </a:cxn>
                    <a:cxn ang="0">
                      <a:pos x="0" y="0"/>
                    </a:cxn>
                  </a:cxnLst>
                  <a:rect l="0" t="0" r="r" b="b"/>
                  <a:pathLst>
                    <a:path w="47" h="15">
                      <a:moveTo>
                        <a:pt x="0" y="0"/>
                      </a:moveTo>
                      <a:cubicBezTo>
                        <a:pt x="0" y="0"/>
                        <a:pt x="27" y="10"/>
                        <a:pt x="47" y="0"/>
                      </a:cubicBezTo>
                      <a:cubicBezTo>
                        <a:pt x="47" y="0"/>
                        <a:pt x="24" y="15"/>
                        <a:pt x="0" y="0"/>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19" name="Freeform 281"/>
                <p:cNvSpPr>
                  <a:spLocks/>
                </p:cNvSpPr>
                <p:nvPr/>
              </p:nvSpPr>
              <p:spPr bwMode="auto">
                <a:xfrm>
                  <a:off x="4498059" y="1607055"/>
                  <a:ext cx="142311" cy="33735"/>
                </a:xfrm>
                <a:custGeom>
                  <a:avLst/>
                  <a:gdLst/>
                  <a:ahLst/>
                  <a:cxnLst>
                    <a:cxn ang="0">
                      <a:pos x="0" y="25"/>
                    </a:cxn>
                    <a:cxn ang="0">
                      <a:pos x="102" y="28"/>
                    </a:cxn>
                    <a:cxn ang="0">
                      <a:pos x="0" y="25"/>
                    </a:cxn>
                  </a:cxnLst>
                  <a:rect l="0" t="0" r="r" b="b"/>
                  <a:pathLst>
                    <a:path w="102" h="28">
                      <a:moveTo>
                        <a:pt x="0" y="25"/>
                      </a:moveTo>
                      <a:cubicBezTo>
                        <a:pt x="0" y="25"/>
                        <a:pt x="57" y="0"/>
                        <a:pt x="102" y="28"/>
                      </a:cubicBezTo>
                      <a:cubicBezTo>
                        <a:pt x="102" y="28"/>
                        <a:pt x="64" y="6"/>
                        <a:pt x="0" y="25"/>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20" name="Freeform 282"/>
                <p:cNvSpPr>
                  <a:spLocks/>
                </p:cNvSpPr>
                <p:nvPr/>
              </p:nvSpPr>
              <p:spPr bwMode="auto">
                <a:xfrm>
                  <a:off x="4737807" y="1688836"/>
                  <a:ext cx="72437" cy="27601"/>
                </a:xfrm>
                <a:custGeom>
                  <a:avLst/>
                  <a:gdLst/>
                  <a:ahLst/>
                  <a:cxnLst>
                    <a:cxn ang="0">
                      <a:pos x="0" y="4"/>
                    </a:cxn>
                    <a:cxn ang="0">
                      <a:pos x="52" y="0"/>
                    </a:cxn>
                    <a:cxn ang="0">
                      <a:pos x="0" y="4"/>
                    </a:cxn>
                  </a:cxnLst>
                  <a:rect l="0" t="0" r="r" b="b"/>
                  <a:pathLst>
                    <a:path w="52" h="23">
                      <a:moveTo>
                        <a:pt x="0" y="4"/>
                      </a:moveTo>
                      <a:cubicBezTo>
                        <a:pt x="0" y="4"/>
                        <a:pt x="24" y="19"/>
                        <a:pt x="52" y="0"/>
                      </a:cubicBezTo>
                      <a:cubicBezTo>
                        <a:pt x="52" y="0"/>
                        <a:pt x="28" y="23"/>
                        <a:pt x="0" y="4"/>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21" name="Freeform 283"/>
                <p:cNvSpPr>
                  <a:spLocks/>
                </p:cNvSpPr>
                <p:nvPr/>
              </p:nvSpPr>
              <p:spPr bwMode="auto">
                <a:xfrm>
                  <a:off x="4966658" y="1621367"/>
                  <a:ext cx="200645" cy="33224"/>
                </a:xfrm>
                <a:custGeom>
                  <a:avLst/>
                  <a:gdLst/>
                  <a:ahLst/>
                  <a:cxnLst>
                    <a:cxn ang="0">
                      <a:pos x="0" y="5"/>
                    </a:cxn>
                    <a:cxn ang="0">
                      <a:pos x="68" y="14"/>
                    </a:cxn>
                    <a:cxn ang="0">
                      <a:pos x="144" y="6"/>
                    </a:cxn>
                    <a:cxn ang="0">
                      <a:pos x="95" y="24"/>
                    </a:cxn>
                    <a:cxn ang="0">
                      <a:pos x="0" y="5"/>
                    </a:cxn>
                  </a:cxnLst>
                  <a:rect l="0" t="0" r="r" b="b"/>
                  <a:pathLst>
                    <a:path w="144" h="28">
                      <a:moveTo>
                        <a:pt x="0" y="5"/>
                      </a:moveTo>
                      <a:cubicBezTo>
                        <a:pt x="0" y="5"/>
                        <a:pt x="34" y="0"/>
                        <a:pt x="68" y="14"/>
                      </a:cubicBezTo>
                      <a:cubicBezTo>
                        <a:pt x="101" y="28"/>
                        <a:pt x="121" y="19"/>
                        <a:pt x="144" y="6"/>
                      </a:cubicBezTo>
                      <a:cubicBezTo>
                        <a:pt x="144" y="6"/>
                        <a:pt x="123" y="26"/>
                        <a:pt x="95" y="24"/>
                      </a:cubicBezTo>
                      <a:cubicBezTo>
                        <a:pt x="66" y="22"/>
                        <a:pt x="60" y="6"/>
                        <a:pt x="0" y="5"/>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22" name="Freeform 284"/>
                <p:cNvSpPr>
                  <a:spLocks/>
                </p:cNvSpPr>
                <p:nvPr/>
              </p:nvSpPr>
              <p:spPr bwMode="auto">
                <a:xfrm>
                  <a:off x="5735904" y="1654591"/>
                  <a:ext cx="117310" cy="40891"/>
                </a:xfrm>
                <a:custGeom>
                  <a:avLst/>
                  <a:gdLst/>
                  <a:ahLst/>
                  <a:cxnLst>
                    <a:cxn ang="0">
                      <a:pos x="0" y="11"/>
                    </a:cxn>
                    <a:cxn ang="0">
                      <a:pos x="84" y="0"/>
                    </a:cxn>
                    <a:cxn ang="0">
                      <a:pos x="0" y="11"/>
                    </a:cxn>
                  </a:cxnLst>
                  <a:rect l="0" t="0" r="r" b="b"/>
                  <a:pathLst>
                    <a:path w="84" h="34">
                      <a:moveTo>
                        <a:pt x="0" y="11"/>
                      </a:moveTo>
                      <a:cubicBezTo>
                        <a:pt x="0" y="11"/>
                        <a:pt x="43" y="28"/>
                        <a:pt x="84" y="0"/>
                      </a:cubicBezTo>
                      <a:cubicBezTo>
                        <a:pt x="84" y="0"/>
                        <a:pt x="50" y="34"/>
                        <a:pt x="0" y="11"/>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423" name="Freeform 285"/>
                <p:cNvSpPr>
                  <a:spLocks/>
                </p:cNvSpPr>
                <p:nvPr/>
              </p:nvSpPr>
              <p:spPr bwMode="auto">
                <a:xfrm>
                  <a:off x="3508937" y="2495402"/>
                  <a:ext cx="181414" cy="48557"/>
                </a:xfrm>
                <a:custGeom>
                  <a:avLst/>
                  <a:gdLst/>
                  <a:ahLst/>
                  <a:cxnLst>
                    <a:cxn ang="0">
                      <a:pos x="0" y="6"/>
                    </a:cxn>
                    <a:cxn ang="0">
                      <a:pos x="130" y="0"/>
                    </a:cxn>
                    <a:cxn ang="0">
                      <a:pos x="0" y="6"/>
                    </a:cxn>
                  </a:cxnLst>
                  <a:rect l="0" t="0" r="r" b="b"/>
                  <a:pathLst>
                    <a:path w="130" h="41">
                      <a:moveTo>
                        <a:pt x="0" y="6"/>
                      </a:moveTo>
                      <a:cubicBezTo>
                        <a:pt x="0" y="6"/>
                        <a:pt x="59" y="41"/>
                        <a:pt x="130" y="0"/>
                      </a:cubicBezTo>
                      <a:cubicBezTo>
                        <a:pt x="130" y="0"/>
                        <a:pt x="74" y="33"/>
                        <a:pt x="0" y="6"/>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424" name="Freeform 286"/>
                <p:cNvSpPr>
                  <a:spLocks/>
                </p:cNvSpPr>
                <p:nvPr/>
              </p:nvSpPr>
              <p:spPr bwMode="auto">
                <a:xfrm>
                  <a:off x="3901252" y="2496424"/>
                  <a:ext cx="192311" cy="43957"/>
                </a:xfrm>
                <a:custGeom>
                  <a:avLst/>
                  <a:gdLst/>
                  <a:ahLst/>
                  <a:cxnLst>
                    <a:cxn ang="0">
                      <a:pos x="0" y="3"/>
                    </a:cxn>
                    <a:cxn ang="0">
                      <a:pos x="138" y="0"/>
                    </a:cxn>
                    <a:cxn ang="0">
                      <a:pos x="0" y="3"/>
                    </a:cxn>
                  </a:cxnLst>
                  <a:rect l="0" t="0" r="r" b="b"/>
                  <a:pathLst>
                    <a:path w="138" h="37">
                      <a:moveTo>
                        <a:pt x="0" y="3"/>
                      </a:moveTo>
                      <a:cubicBezTo>
                        <a:pt x="0" y="3"/>
                        <a:pt x="68" y="37"/>
                        <a:pt x="138" y="0"/>
                      </a:cubicBezTo>
                      <a:cubicBezTo>
                        <a:pt x="138" y="0"/>
                        <a:pt x="82" y="29"/>
                        <a:pt x="0" y="3"/>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425" name="Freeform 287"/>
                <p:cNvSpPr>
                  <a:spLocks/>
                </p:cNvSpPr>
                <p:nvPr/>
              </p:nvSpPr>
              <p:spPr bwMode="auto">
                <a:xfrm>
                  <a:off x="4516008" y="2492846"/>
                  <a:ext cx="219235" cy="38335"/>
                </a:xfrm>
                <a:custGeom>
                  <a:avLst/>
                  <a:gdLst/>
                  <a:ahLst/>
                  <a:cxnLst>
                    <a:cxn ang="0">
                      <a:pos x="0" y="4"/>
                    </a:cxn>
                    <a:cxn ang="0">
                      <a:pos x="157" y="0"/>
                    </a:cxn>
                    <a:cxn ang="0">
                      <a:pos x="0" y="4"/>
                    </a:cxn>
                  </a:cxnLst>
                  <a:rect l="0" t="0" r="r" b="b"/>
                  <a:pathLst>
                    <a:path w="157" h="32">
                      <a:moveTo>
                        <a:pt x="0" y="4"/>
                      </a:moveTo>
                      <a:cubicBezTo>
                        <a:pt x="0" y="4"/>
                        <a:pt x="84" y="32"/>
                        <a:pt x="157" y="0"/>
                      </a:cubicBezTo>
                      <a:cubicBezTo>
                        <a:pt x="157" y="0"/>
                        <a:pt x="95" y="25"/>
                        <a:pt x="0" y="4"/>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426" name="Freeform 288"/>
                <p:cNvSpPr>
                  <a:spLocks/>
                </p:cNvSpPr>
                <p:nvPr/>
              </p:nvSpPr>
              <p:spPr bwMode="auto">
                <a:xfrm>
                  <a:off x="4941657" y="2485690"/>
                  <a:ext cx="128208" cy="22490"/>
                </a:xfrm>
                <a:custGeom>
                  <a:avLst/>
                  <a:gdLst/>
                  <a:ahLst/>
                  <a:cxnLst>
                    <a:cxn ang="0">
                      <a:pos x="0" y="6"/>
                    </a:cxn>
                    <a:cxn ang="0">
                      <a:pos x="92" y="0"/>
                    </a:cxn>
                    <a:cxn ang="0">
                      <a:pos x="0" y="6"/>
                    </a:cxn>
                  </a:cxnLst>
                  <a:rect l="0" t="0" r="r" b="b"/>
                  <a:pathLst>
                    <a:path w="92" h="19">
                      <a:moveTo>
                        <a:pt x="0" y="6"/>
                      </a:moveTo>
                      <a:cubicBezTo>
                        <a:pt x="0" y="6"/>
                        <a:pt x="54" y="19"/>
                        <a:pt x="92" y="0"/>
                      </a:cubicBezTo>
                      <a:cubicBezTo>
                        <a:pt x="92" y="0"/>
                        <a:pt x="57" y="16"/>
                        <a:pt x="0" y="6"/>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427" name="Freeform 289"/>
                <p:cNvSpPr>
                  <a:spLocks/>
                </p:cNvSpPr>
                <p:nvPr/>
              </p:nvSpPr>
              <p:spPr bwMode="auto">
                <a:xfrm>
                  <a:off x="5239740" y="2482112"/>
                  <a:ext cx="239748" cy="69003"/>
                </a:xfrm>
                <a:custGeom>
                  <a:avLst/>
                  <a:gdLst/>
                  <a:ahLst/>
                  <a:cxnLst>
                    <a:cxn ang="0">
                      <a:pos x="0" y="15"/>
                    </a:cxn>
                    <a:cxn ang="0">
                      <a:pos x="172" y="0"/>
                    </a:cxn>
                    <a:cxn ang="0">
                      <a:pos x="0" y="15"/>
                    </a:cxn>
                  </a:cxnLst>
                  <a:rect l="0" t="0" r="r" b="b"/>
                  <a:pathLst>
                    <a:path w="172" h="58">
                      <a:moveTo>
                        <a:pt x="0" y="15"/>
                      </a:moveTo>
                      <a:cubicBezTo>
                        <a:pt x="0" y="15"/>
                        <a:pt x="93" y="58"/>
                        <a:pt x="172" y="0"/>
                      </a:cubicBezTo>
                      <a:cubicBezTo>
                        <a:pt x="172" y="0"/>
                        <a:pt x="101" y="49"/>
                        <a:pt x="0" y="15"/>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428" name="Freeform 290"/>
                <p:cNvSpPr>
                  <a:spLocks/>
                </p:cNvSpPr>
                <p:nvPr/>
              </p:nvSpPr>
              <p:spPr bwMode="auto">
                <a:xfrm>
                  <a:off x="5787187" y="2498980"/>
                  <a:ext cx="145516" cy="23512"/>
                </a:xfrm>
                <a:custGeom>
                  <a:avLst/>
                  <a:gdLst/>
                  <a:ahLst/>
                  <a:cxnLst>
                    <a:cxn ang="0">
                      <a:pos x="104" y="10"/>
                    </a:cxn>
                    <a:cxn ang="0">
                      <a:pos x="0" y="0"/>
                    </a:cxn>
                    <a:cxn ang="0">
                      <a:pos x="104" y="10"/>
                    </a:cxn>
                  </a:cxnLst>
                  <a:rect l="0" t="0" r="r" b="b"/>
                  <a:pathLst>
                    <a:path w="104" h="20">
                      <a:moveTo>
                        <a:pt x="104" y="10"/>
                      </a:moveTo>
                      <a:cubicBezTo>
                        <a:pt x="104" y="10"/>
                        <a:pt x="37" y="20"/>
                        <a:pt x="0" y="0"/>
                      </a:cubicBezTo>
                      <a:cubicBezTo>
                        <a:pt x="0" y="0"/>
                        <a:pt x="24" y="10"/>
                        <a:pt x="104" y="10"/>
                      </a:cubicBezTo>
                      <a:close/>
                    </a:path>
                  </a:pathLst>
                </a:custGeom>
                <a:solidFill>
                  <a:srgbClr val="E2B1A3"/>
                </a:solidFill>
                <a:ln w="9525">
                  <a:noFill/>
                  <a:round/>
                  <a:headEnd/>
                  <a:tailEnd/>
                </a:ln>
              </p:spPr>
              <p:txBody>
                <a:bodyPr/>
                <a:lstStyle/>
                <a:p>
                  <a:endParaRPr lang="en-US" b="1">
                    <a:latin typeface="Cambria" pitchFamily="18" charset="0"/>
                  </a:endParaRPr>
                </a:p>
              </p:txBody>
            </p:sp>
            <p:sp>
              <p:nvSpPr>
                <p:cNvPr id="429" name="Freeform 291"/>
                <p:cNvSpPr>
                  <a:spLocks/>
                </p:cNvSpPr>
                <p:nvPr/>
              </p:nvSpPr>
              <p:spPr bwMode="auto">
                <a:xfrm>
                  <a:off x="4853194" y="2200479"/>
                  <a:ext cx="217312" cy="98137"/>
                </a:xfrm>
                <a:custGeom>
                  <a:avLst/>
                  <a:gdLst/>
                  <a:ahLst/>
                  <a:cxnLst>
                    <a:cxn ang="0">
                      <a:pos x="5" y="0"/>
                    </a:cxn>
                    <a:cxn ang="0">
                      <a:pos x="24" y="46"/>
                    </a:cxn>
                    <a:cxn ang="0">
                      <a:pos x="67" y="76"/>
                    </a:cxn>
                    <a:cxn ang="0">
                      <a:pos x="150" y="49"/>
                    </a:cxn>
                    <a:cxn ang="0">
                      <a:pos x="135" y="35"/>
                    </a:cxn>
                    <a:cxn ang="0">
                      <a:pos x="86" y="48"/>
                    </a:cxn>
                    <a:cxn ang="0">
                      <a:pos x="30" y="20"/>
                    </a:cxn>
                    <a:cxn ang="0">
                      <a:pos x="8" y="7"/>
                    </a:cxn>
                  </a:cxnLst>
                  <a:rect l="0" t="0" r="r" b="b"/>
                  <a:pathLst>
                    <a:path w="156" h="83">
                      <a:moveTo>
                        <a:pt x="5" y="0"/>
                      </a:moveTo>
                      <a:cubicBezTo>
                        <a:pt x="0" y="13"/>
                        <a:pt x="17" y="36"/>
                        <a:pt x="24" y="46"/>
                      </a:cubicBezTo>
                      <a:cubicBezTo>
                        <a:pt x="35" y="59"/>
                        <a:pt x="49" y="73"/>
                        <a:pt x="67" y="76"/>
                      </a:cubicBezTo>
                      <a:cubicBezTo>
                        <a:pt x="94" y="83"/>
                        <a:pt x="138" y="81"/>
                        <a:pt x="150" y="49"/>
                      </a:cubicBezTo>
                      <a:cubicBezTo>
                        <a:pt x="156" y="31"/>
                        <a:pt x="149" y="26"/>
                        <a:pt x="135" y="35"/>
                      </a:cubicBezTo>
                      <a:cubicBezTo>
                        <a:pt x="120" y="45"/>
                        <a:pt x="105" y="50"/>
                        <a:pt x="86" y="48"/>
                      </a:cubicBezTo>
                      <a:cubicBezTo>
                        <a:pt x="62" y="46"/>
                        <a:pt x="50" y="33"/>
                        <a:pt x="30" y="20"/>
                      </a:cubicBezTo>
                      <a:cubicBezTo>
                        <a:pt x="23" y="16"/>
                        <a:pt x="13" y="13"/>
                        <a:pt x="8" y="7"/>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0" name="Freeform 292"/>
                <p:cNvSpPr>
                  <a:spLocks/>
                </p:cNvSpPr>
                <p:nvPr/>
              </p:nvSpPr>
              <p:spPr bwMode="auto">
                <a:xfrm>
                  <a:off x="4492289" y="2231147"/>
                  <a:ext cx="280134" cy="130338"/>
                </a:xfrm>
                <a:custGeom>
                  <a:avLst/>
                  <a:gdLst/>
                  <a:ahLst/>
                  <a:cxnLst>
                    <a:cxn ang="0">
                      <a:pos x="2" y="5"/>
                    </a:cxn>
                    <a:cxn ang="0">
                      <a:pos x="51" y="92"/>
                    </a:cxn>
                    <a:cxn ang="0">
                      <a:pos x="117" y="90"/>
                    </a:cxn>
                    <a:cxn ang="0">
                      <a:pos x="169" y="76"/>
                    </a:cxn>
                    <a:cxn ang="0">
                      <a:pos x="191" y="52"/>
                    </a:cxn>
                    <a:cxn ang="0">
                      <a:pos x="197" y="16"/>
                    </a:cxn>
                    <a:cxn ang="0">
                      <a:pos x="165" y="33"/>
                    </a:cxn>
                    <a:cxn ang="0">
                      <a:pos x="110" y="73"/>
                    </a:cxn>
                    <a:cxn ang="0">
                      <a:pos x="78" y="71"/>
                    </a:cxn>
                    <a:cxn ang="0">
                      <a:pos x="26" y="45"/>
                    </a:cxn>
                    <a:cxn ang="0">
                      <a:pos x="0" y="6"/>
                    </a:cxn>
                  </a:cxnLst>
                  <a:rect l="0" t="0" r="r" b="b"/>
                  <a:pathLst>
                    <a:path w="201" h="110">
                      <a:moveTo>
                        <a:pt x="2" y="5"/>
                      </a:moveTo>
                      <a:cubicBezTo>
                        <a:pt x="1" y="34"/>
                        <a:pt x="28" y="75"/>
                        <a:pt x="51" y="92"/>
                      </a:cubicBezTo>
                      <a:cubicBezTo>
                        <a:pt x="75" y="110"/>
                        <a:pt x="92" y="100"/>
                        <a:pt x="117" y="90"/>
                      </a:cubicBezTo>
                      <a:cubicBezTo>
                        <a:pt x="134" y="84"/>
                        <a:pt x="153" y="83"/>
                        <a:pt x="169" y="76"/>
                      </a:cubicBezTo>
                      <a:cubicBezTo>
                        <a:pt x="182" y="71"/>
                        <a:pt x="186" y="65"/>
                        <a:pt x="191" y="52"/>
                      </a:cubicBezTo>
                      <a:cubicBezTo>
                        <a:pt x="193" y="45"/>
                        <a:pt x="201" y="23"/>
                        <a:pt x="197" y="16"/>
                      </a:cubicBezTo>
                      <a:cubicBezTo>
                        <a:pt x="189" y="0"/>
                        <a:pt x="172" y="26"/>
                        <a:pt x="165" y="33"/>
                      </a:cubicBezTo>
                      <a:cubicBezTo>
                        <a:pt x="151" y="50"/>
                        <a:pt x="132" y="66"/>
                        <a:pt x="110" y="73"/>
                      </a:cubicBezTo>
                      <a:cubicBezTo>
                        <a:pt x="99" y="77"/>
                        <a:pt x="90" y="76"/>
                        <a:pt x="78" y="71"/>
                      </a:cubicBezTo>
                      <a:cubicBezTo>
                        <a:pt x="62" y="65"/>
                        <a:pt x="40" y="57"/>
                        <a:pt x="26" y="45"/>
                      </a:cubicBezTo>
                      <a:cubicBezTo>
                        <a:pt x="16" y="36"/>
                        <a:pt x="1" y="20"/>
                        <a:pt x="0" y="6"/>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1" name="Freeform 293"/>
                <p:cNvSpPr>
                  <a:spLocks/>
                </p:cNvSpPr>
                <p:nvPr/>
              </p:nvSpPr>
              <p:spPr bwMode="auto">
                <a:xfrm>
                  <a:off x="4264721" y="2215302"/>
                  <a:ext cx="153849" cy="61847"/>
                </a:xfrm>
                <a:custGeom>
                  <a:avLst/>
                  <a:gdLst/>
                  <a:ahLst/>
                  <a:cxnLst>
                    <a:cxn ang="0">
                      <a:pos x="0" y="3"/>
                    </a:cxn>
                    <a:cxn ang="0">
                      <a:pos x="20" y="35"/>
                    </a:cxn>
                    <a:cxn ang="0">
                      <a:pos x="64" y="50"/>
                    </a:cxn>
                    <a:cxn ang="0">
                      <a:pos x="88" y="4"/>
                    </a:cxn>
                    <a:cxn ang="0">
                      <a:pos x="36" y="18"/>
                    </a:cxn>
                    <a:cxn ang="0">
                      <a:pos x="2" y="2"/>
                    </a:cxn>
                  </a:cxnLst>
                  <a:rect l="0" t="0" r="r" b="b"/>
                  <a:pathLst>
                    <a:path w="110" h="52">
                      <a:moveTo>
                        <a:pt x="0" y="3"/>
                      </a:moveTo>
                      <a:cubicBezTo>
                        <a:pt x="8" y="14"/>
                        <a:pt x="10" y="27"/>
                        <a:pt x="20" y="35"/>
                      </a:cubicBezTo>
                      <a:cubicBezTo>
                        <a:pt x="30" y="43"/>
                        <a:pt x="52" y="52"/>
                        <a:pt x="64" y="50"/>
                      </a:cubicBezTo>
                      <a:cubicBezTo>
                        <a:pt x="78" y="48"/>
                        <a:pt x="110" y="15"/>
                        <a:pt x="88" y="4"/>
                      </a:cubicBezTo>
                      <a:cubicBezTo>
                        <a:pt x="72" y="21"/>
                        <a:pt x="56" y="34"/>
                        <a:pt x="36" y="18"/>
                      </a:cubicBezTo>
                      <a:cubicBezTo>
                        <a:pt x="25" y="10"/>
                        <a:pt x="17" y="0"/>
                        <a:pt x="2" y="2"/>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2" name="Freeform 294"/>
                <p:cNvSpPr>
                  <a:spLocks/>
                </p:cNvSpPr>
                <p:nvPr/>
              </p:nvSpPr>
              <p:spPr bwMode="auto">
                <a:xfrm>
                  <a:off x="3887149" y="2218880"/>
                  <a:ext cx="242954" cy="104782"/>
                </a:xfrm>
                <a:custGeom>
                  <a:avLst/>
                  <a:gdLst/>
                  <a:ahLst/>
                  <a:cxnLst>
                    <a:cxn ang="0">
                      <a:pos x="5" y="4"/>
                    </a:cxn>
                    <a:cxn ang="0">
                      <a:pos x="45" y="75"/>
                    </a:cxn>
                    <a:cxn ang="0">
                      <a:pos x="103" y="83"/>
                    </a:cxn>
                    <a:cxn ang="0">
                      <a:pos x="173" y="23"/>
                    </a:cxn>
                    <a:cxn ang="0">
                      <a:pos x="168" y="2"/>
                    </a:cxn>
                    <a:cxn ang="0">
                      <a:pos x="154" y="16"/>
                    </a:cxn>
                    <a:cxn ang="0">
                      <a:pos x="76" y="48"/>
                    </a:cxn>
                    <a:cxn ang="0">
                      <a:pos x="32" y="31"/>
                    </a:cxn>
                    <a:cxn ang="0">
                      <a:pos x="4" y="10"/>
                    </a:cxn>
                  </a:cxnLst>
                  <a:rect l="0" t="0" r="r" b="b"/>
                  <a:pathLst>
                    <a:path w="174" h="88">
                      <a:moveTo>
                        <a:pt x="5" y="4"/>
                      </a:moveTo>
                      <a:cubicBezTo>
                        <a:pt x="0" y="28"/>
                        <a:pt x="26" y="63"/>
                        <a:pt x="45" y="75"/>
                      </a:cubicBezTo>
                      <a:cubicBezTo>
                        <a:pt x="61" y="85"/>
                        <a:pt x="84" y="88"/>
                        <a:pt x="103" y="83"/>
                      </a:cubicBezTo>
                      <a:cubicBezTo>
                        <a:pt x="135" y="76"/>
                        <a:pt x="172" y="61"/>
                        <a:pt x="173" y="23"/>
                      </a:cubicBezTo>
                      <a:cubicBezTo>
                        <a:pt x="174" y="18"/>
                        <a:pt x="174" y="3"/>
                        <a:pt x="168" y="2"/>
                      </a:cubicBezTo>
                      <a:cubicBezTo>
                        <a:pt x="162" y="0"/>
                        <a:pt x="157" y="12"/>
                        <a:pt x="154" y="16"/>
                      </a:cubicBezTo>
                      <a:cubicBezTo>
                        <a:pt x="133" y="42"/>
                        <a:pt x="107" y="47"/>
                        <a:pt x="76" y="48"/>
                      </a:cubicBezTo>
                      <a:cubicBezTo>
                        <a:pt x="56" y="49"/>
                        <a:pt x="47" y="42"/>
                        <a:pt x="32" y="31"/>
                      </a:cubicBezTo>
                      <a:cubicBezTo>
                        <a:pt x="25" y="26"/>
                        <a:pt x="12" y="9"/>
                        <a:pt x="4" y="10"/>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3" name="Freeform 295"/>
                <p:cNvSpPr>
                  <a:spLocks/>
                </p:cNvSpPr>
                <p:nvPr/>
              </p:nvSpPr>
              <p:spPr bwMode="auto">
                <a:xfrm>
                  <a:off x="3473038" y="2133010"/>
                  <a:ext cx="284621" cy="147717"/>
                </a:xfrm>
                <a:custGeom>
                  <a:avLst/>
                  <a:gdLst/>
                  <a:ahLst/>
                  <a:cxnLst>
                    <a:cxn ang="0">
                      <a:pos x="0" y="0"/>
                    </a:cxn>
                    <a:cxn ang="0">
                      <a:pos x="1" y="50"/>
                    </a:cxn>
                    <a:cxn ang="0">
                      <a:pos x="11" y="94"/>
                    </a:cxn>
                    <a:cxn ang="0">
                      <a:pos x="76" y="123"/>
                    </a:cxn>
                    <a:cxn ang="0">
                      <a:pos x="163" y="108"/>
                    </a:cxn>
                    <a:cxn ang="0">
                      <a:pos x="191" y="29"/>
                    </a:cxn>
                    <a:cxn ang="0">
                      <a:pos x="176" y="52"/>
                    </a:cxn>
                    <a:cxn ang="0">
                      <a:pos x="143" y="75"/>
                    </a:cxn>
                    <a:cxn ang="0">
                      <a:pos x="62" y="83"/>
                    </a:cxn>
                    <a:cxn ang="0">
                      <a:pos x="19" y="64"/>
                    </a:cxn>
                    <a:cxn ang="0">
                      <a:pos x="8" y="0"/>
                    </a:cxn>
                  </a:cxnLst>
                  <a:rect l="0" t="0" r="r" b="b"/>
                  <a:pathLst>
                    <a:path w="204" h="125">
                      <a:moveTo>
                        <a:pt x="0" y="0"/>
                      </a:moveTo>
                      <a:cubicBezTo>
                        <a:pt x="5" y="14"/>
                        <a:pt x="0" y="34"/>
                        <a:pt x="1" y="50"/>
                      </a:cubicBezTo>
                      <a:cubicBezTo>
                        <a:pt x="1" y="65"/>
                        <a:pt x="3" y="81"/>
                        <a:pt x="11" y="94"/>
                      </a:cubicBezTo>
                      <a:cubicBezTo>
                        <a:pt x="25" y="121"/>
                        <a:pt x="47" y="125"/>
                        <a:pt x="76" y="123"/>
                      </a:cubicBezTo>
                      <a:cubicBezTo>
                        <a:pt x="108" y="120"/>
                        <a:pt x="133" y="117"/>
                        <a:pt x="163" y="108"/>
                      </a:cubicBezTo>
                      <a:cubicBezTo>
                        <a:pt x="193" y="98"/>
                        <a:pt x="204" y="57"/>
                        <a:pt x="191" y="29"/>
                      </a:cubicBezTo>
                      <a:cubicBezTo>
                        <a:pt x="184" y="34"/>
                        <a:pt x="182" y="45"/>
                        <a:pt x="176" y="52"/>
                      </a:cubicBezTo>
                      <a:cubicBezTo>
                        <a:pt x="168" y="63"/>
                        <a:pt x="156" y="69"/>
                        <a:pt x="143" y="75"/>
                      </a:cubicBezTo>
                      <a:cubicBezTo>
                        <a:pt x="116" y="86"/>
                        <a:pt x="92" y="85"/>
                        <a:pt x="62" y="83"/>
                      </a:cubicBezTo>
                      <a:cubicBezTo>
                        <a:pt x="46" y="81"/>
                        <a:pt x="28" y="80"/>
                        <a:pt x="19" y="64"/>
                      </a:cubicBezTo>
                      <a:cubicBezTo>
                        <a:pt x="10" y="47"/>
                        <a:pt x="8" y="18"/>
                        <a:pt x="8" y="0"/>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4" name="Freeform 296"/>
                <p:cNvSpPr>
                  <a:spLocks/>
                </p:cNvSpPr>
                <p:nvPr/>
              </p:nvSpPr>
              <p:spPr bwMode="auto">
                <a:xfrm>
                  <a:off x="3246111" y="2125854"/>
                  <a:ext cx="155772" cy="136983"/>
                </a:xfrm>
                <a:custGeom>
                  <a:avLst/>
                  <a:gdLst/>
                  <a:ahLst/>
                  <a:cxnLst>
                    <a:cxn ang="0">
                      <a:pos x="0" y="99"/>
                    </a:cxn>
                    <a:cxn ang="0">
                      <a:pos x="43" y="114"/>
                    </a:cxn>
                    <a:cxn ang="0">
                      <a:pos x="82" y="94"/>
                    </a:cxn>
                    <a:cxn ang="0">
                      <a:pos x="102" y="0"/>
                    </a:cxn>
                    <a:cxn ang="0">
                      <a:pos x="82" y="46"/>
                    </a:cxn>
                    <a:cxn ang="0">
                      <a:pos x="59" y="82"/>
                    </a:cxn>
                    <a:cxn ang="0">
                      <a:pos x="8" y="97"/>
                    </a:cxn>
                  </a:cxnLst>
                  <a:rect l="0" t="0" r="r" b="b"/>
                  <a:pathLst>
                    <a:path w="112" h="116">
                      <a:moveTo>
                        <a:pt x="0" y="99"/>
                      </a:moveTo>
                      <a:cubicBezTo>
                        <a:pt x="15" y="106"/>
                        <a:pt x="25" y="116"/>
                        <a:pt x="43" y="114"/>
                      </a:cubicBezTo>
                      <a:cubicBezTo>
                        <a:pt x="54" y="112"/>
                        <a:pt x="74" y="103"/>
                        <a:pt x="82" y="94"/>
                      </a:cubicBezTo>
                      <a:cubicBezTo>
                        <a:pt x="101" y="75"/>
                        <a:pt x="112" y="26"/>
                        <a:pt x="102" y="0"/>
                      </a:cubicBezTo>
                      <a:cubicBezTo>
                        <a:pt x="88" y="6"/>
                        <a:pt x="86" y="33"/>
                        <a:pt x="82" y="46"/>
                      </a:cubicBezTo>
                      <a:cubicBezTo>
                        <a:pt x="77" y="62"/>
                        <a:pt x="72" y="72"/>
                        <a:pt x="59" y="82"/>
                      </a:cubicBezTo>
                      <a:cubicBezTo>
                        <a:pt x="42" y="95"/>
                        <a:pt x="24" y="89"/>
                        <a:pt x="8" y="97"/>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5" name="Freeform 297"/>
                <p:cNvSpPr>
                  <a:spLocks/>
                </p:cNvSpPr>
                <p:nvPr/>
              </p:nvSpPr>
              <p:spPr bwMode="auto">
                <a:xfrm>
                  <a:off x="5169867" y="2156522"/>
                  <a:ext cx="315391" cy="176340"/>
                </a:xfrm>
                <a:custGeom>
                  <a:avLst/>
                  <a:gdLst/>
                  <a:ahLst/>
                  <a:cxnLst>
                    <a:cxn ang="0">
                      <a:pos x="8" y="0"/>
                    </a:cxn>
                    <a:cxn ang="0">
                      <a:pos x="45" y="88"/>
                    </a:cxn>
                    <a:cxn ang="0">
                      <a:pos x="132" y="128"/>
                    </a:cxn>
                    <a:cxn ang="0">
                      <a:pos x="226" y="120"/>
                    </a:cxn>
                    <a:cxn ang="0">
                      <a:pos x="159" y="121"/>
                    </a:cxn>
                    <a:cxn ang="0">
                      <a:pos x="75" y="91"/>
                    </a:cxn>
                    <a:cxn ang="0">
                      <a:pos x="11" y="4"/>
                    </a:cxn>
                  </a:cxnLst>
                  <a:rect l="0" t="0" r="r" b="b"/>
                  <a:pathLst>
                    <a:path w="226" h="149">
                      <a:moveTo>
                        <a:pt x="8" y="0"/>
                      </a:moveTo>
                      <a:cubicBezTo>
                        <a:pt x="8" y="37"/>
                        <a:pt x="18" y="63"/>
                        <a:pt x="45" y="88"/>
                      </a:cubicBezTo>
                      <a:cubicBezTo>
                        <a:pt x="71" y="111"/>
                        <a:pt x="100" y="119"/>
                        <a:pt x="132" y="128"/>
                      </a:cubicBezTo>
                      <a:cubicBezTo>
                        <a:pt x="162" y="137"/>
                        <a:pt x="204" y="149"/>
                        <a:pt x="226" y="120"/>
                      </a:cubicBezTo>
                      <a:cubicBezTo>
                        <a:pt x="203" y="120"/>
                        <a:pt x="182" y="126"/>
                        <a:pt x="159" y="121"/>
                      </a:cubicBezTo>
                      <a:cubicBezTo>
                        <a:pt x="131" y="116"/>
                        <a:pt x="100" y="105"/>
                        <a:pt x="75" y="91"/>
                      </a:cubicBezTo>
                      <a:cubicBezTo>
                        <a:pt x="53" y="78"/>
                        <a:pt x="0" y="33"/>
                        <a:pt x="11" y="4"/>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6" name="Freeform 298"/>
                <p:cNvSpPr>
                  <a:spLocks/>
                </p:cNvSpPr>
                <p:nvPr/>
              </p:nvSpPr>
              <p:spPr bwMode="auto">
                <a:xfrm>
                  <a:off x="5625645" y="2215302"/>
                  <a:ext cx="223081" cy="112960"/>
                </a:xfrm>
                <a:custGeom>
                  <a:avLst/>
                  <a:gdLst/>
                  <a:ahLst/>
                  <a:cxnLst>
                    <a:cxn ang="0">
                      <a:pos x="23" y="14"/>
                    </a:cxn>
                    <a:cxn ang="0">
                      <a:pos x="1" y="35"/>
                    </a:cxn>
                    <a:cxn ang="0">
                      <a:pos x="13" y="49"/>
                    </a:cxn>
                    <a:cxn ang="0">
                      <a:pos x="84" y="75"/>
                    </a:cxn>
                    <a:cxn ang="0">
                      <a:pos x="121" y="85"/>
                    </a:cxn>
                    <a:cxn ang="0">
                      <a:pos x="148" y="93"/>
                    </a:cxn>
                    <a:cxn ang="0">
                      <a:pos x="155" y="65"/>
                    </a:cxn>
                    <a:cxn ang="0">
                      <a:pos x="137" y="0"/>
                    </a:cxn>
                    <a:cxn ang="0">
                      <a:pos x="72" y="45"/>
                    </a:cxn>
                    <a:cxn ang="0">
                      <a:pos x="24" y="41"/>
                    </a:cxn>
                    <a:cxn ang="0">
                      <a:pos x="25" y="13"/>
                    </a:cxn>
                  </a:cxnLst>
                  <a:rect l="0" t="0" r="r" b="b"/>
                  <a:pathLst>
                    <a:path w="160" h="95">
                      <a:moveTo>
                        <a:pt x="23" y="14"/>
                      </a:moveTo>
                      <a:cubicBezTo>
                        <a:pt x="12" y="20"/>
                        <a:pt x="0" y="22"/>
                        <a:pt x="1" y="35"/>
                      </a:cubicBezTo>
                      <a:cubicBezTo>
                        <a:pt x="1" y="47"/>
                        <a:pt x="5" y="42"/>
                        <a:pt x="13" y="49"/>
                      </a:cubicBezTo>
                      <a:cubicBezTo>
                        <a:pt x="34" y="68"/>
                        <a:pt x="57" y="69"/>
                        <a:pt x="84" y="75"/>
                      </a:cubicBezTo>
                      <a:cubicBezTo>
                        <a:pt x="97" y="78"/>
                        <a:pt x="109" y="81"/>
                        <a:pt x="121" y="85"/>
                      </a:cubicBezTo>
                      <a:cubicBezTo>
                        <a:pt x="128" y="87"/>
                        <a:pt x="141" y="95"/>
                        <a:pt x="148" y="93"/>
                      </a:cubicBezTo>
                      <a:cubicBezTo>
                        <a:pt x="160" y="90"/>
                        <a:pt x="158" y="75"/>
                        <a:pt x="155" y="65"/>
                      </a:cubicBezTo>
                      <a:cubicBezTo>
                        <a:pt x="151" y="47"/>
                        <a:pt x="147" y="15"/>
                        <a:pt x="137" y="0"/>
                      </a:cubicBezTo>
                      <a:cubicBezTo>
                        <a:pt x="126" y="40"/>
                        <a:pt x="114" y="56"/>
                        <a:pt x="72" y="45"/>
                      </a:cubicBezTo>
                      <a:cubicBezTo>
                        <a:pt x="53" y="40"/>
                        <a:pt x="40" y="55"/>
                        <a:pt x="24" y="41"/>
                      </a:cubicBezTo>
                      <a:cubicBezTo>
                        <a:pt x="10" y="29"/>
                        <a:pt x="13" y="27"/>
                        <a:pt x="25" y="13"/>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7" name="Freeform 299"/>
                <p:cNvSpPr>
                  <a:spLocks/>
                </p:cNvSpPr>
                <p:nvPr/>
              </p:nvSpPr>
              <p:spPr bwMode="auto">
                <a:xfrm>
                  <a:off x="5869881" y="2242903"/>
                  <a:ext cx="73719" cy="99671"/>
                </a:xfrm>
                <a:custGeom>
                  <a:avLst/>
                  <a:gdLst/>
                  <a:ahLst/>
                  <a:cxnLst>
                    <a:cxn ang="0">
                      <a:pos x="0" y="0"/>
                    </a:cxn>
                    <a:cxn ang="0">
                      <a:pos x="37" y="77"/>
                    </a:cxn>
                    <a:cxn ang="0">
                      <a:pos x="43" y="9"/>
                    </a:cxn>
                    <a:cxn ang="0">
                      <a:pos x="24" y="43"/>
                    </a:cxn>
                    <a:cxn ang="0">
                      <a:pos x="8" y="7"/>
                    </a:cxn>
                  </a:cxnLst>
                  <a:rect l="0" t="0" r="r" b="b"/>
                  <a:pathLst>
                    <a:path w="53" h="84">
                      <a:moveTo>
                        <a:pt x="0" y="0"/>
                      </a:moveTo>
                      <a:cubicBezTo>
                        <a:pt x="4" y="16"/>
                        <a:pt x="4" y="84"/>
                        <a:pt x="37" y="77"/>
                      </a:cubicBezTo>
                      <a:cubicBezTo>
                        <a:pt x="53" y="73"/>
                        <a:pt x="42" y="23"/>
                        <a:pt x="43" y="9"/>
                      </a:cubicBezTo>
                      <a:cubicBezTo>
                        <a:pt x="38" y="17"/>
                        <a:pt x="35" y="43"/>
                        <a:pt x="24" y="43"/>
                      </a:cubicBezTo>
                      <a:cubicBezTo>
                        <a:pt x="9" y="44"/>
                        <a:pt x="8" y="14"/>
                        <a:pt x="8" y="7"/>
                      </a:cubicBezTo>
                    </a:path>
                  </a:pathLst>
                </a:custGeom>
                <a:solidFill>
                  <a:srgbClr val="FAEFEF"/>
                </a:solidFill>
                <a:ln w="9525">
                  <a:noFill/>
                  <a:round/>
                  <a:headEnd/>
                  <a:tailEnd/>
                </a:ln>
              </p:spPr>
              <p:txBody>
                <a:bodyPr/>
                <a:lstStyle/>
                <a:p>
                  <a:endParaRPr lang="en-US" b="1">
                    <a:latin typeface="Cambria" pitchFamily="18" charset="0"/>
                  </a:endParaRPr>
                </a:p>
              </p:txBody>
            </p:sp>
            <p:sp>
              <p:nvSpPr>
                <p:cNvPr id="438" name="Freeform 300"/>
                <p:cNvSpPr>
                  <a:spLocks/>
                </p:cNvSpPr>
                <p:nvPr/>
              </p:nvSpPr>
              <p:spPr bwMode="auto">
                <a:xfrm>
                  <a:off x="4328183" y="1685259"/>
                  <a:ext cx="532062" cy="166629"/>
                </a:xfrm>
                <a:custGeom>
                  <a:avLst/>
                  <a:gdLst/>
                  <a:ahLst/>
                  <a:cxnLst>
                    <a:cxn ang="0">
                      <a:pos x="372" y="27"/>
                    </a:cxn>
                    <a:cxn ang="0">
                      <a:pos x="318" y="44"/>
                    </a:cxn>
                    <a:cxn ang="0">
                      <a:pos x="174" y="0"/>
                    </a:cxn>
                    <a:cxn ang="0">
                      <a:pos x="36" y="33"/>
                    </a:cxn>
                    <a:cxn ang="0">
                      <a:pos x="19" y="31"/>
                    </a:cxn>
                    <a:cxn ang="0">
                      <a:pos x="0" y="84"/>
                    </a:cxn>
                    <a:cxn ang="0">
                      <a:pos x="6" y="91"/>
                    </a:cxn>
                    <a:cxn ang="0">
                      <a:pos x="28" y="119"/>
                    </a:cxn>
                    <a:cxn ang="0">
                      <a:pos x="66" y="61"/>
                    </a:cxn>
                    <a:cxn ang="0">
                      <a:pos x="173" y="5"/>
                    </a:cxn>
                    <a:cxn ang="0">
                      <a:pos x="297" y="82"/>
                    </a:cxn>
                    <a:cxn ang="0">
                      <a:pos x="309" y="131"/>
                    </a:cxn>
                    <a:cxn ang="0">
                      <a:pos x="347" y="89"/>
                    </a:cxn>
                    <a:cxn ang="0">
                      <a:pos x="355" y="77"/>
                    </a:cxn>
                    <a:cxn ang="0">
                      <a:pos x="382" y="57"/>
                    </a:cxn>
                    <a:cxn ang="0">
                      <a:pos x="372" y="27"/>
                    </a:cxn>
                  </a:cxnLst>
                  <a:rect l="0" t="0" r="r" b="b"/>
                  <a:pathLst>
                    <a:path w="382" h="140">
                      <a:moveTo>
                        <a:pt x="372" y="27"/>
                      </a:moveTo>
                      <a:cubicBezTo>
                        <a:pt x="351" y="36"/>
                        <a:pt x="336" y="44"/>
                        <a:pt x="318" y="44"/>
                      </a:cubicBezTo>
                      <a:cubicBezTo>
                        <a:pt x="279" y="44"/>
                        <a:pt x="236" y="0"/>
                        <a:pt x="174" y="0"/>
                      </a:cubicBezTo>
                      <a:cubicBezTo>
                        <a:pt x="113" y="0"/>
                        <a:pt x="68" y="33"/>
                        <a:pt x="36" y="33"/>
                      </a:cubicBezTo>
                      <a:cubicBezTo>
                        <a:pt x="30" y="33"/>
                        <a:pt x="25" y="32"/>
                        <a:pt x="19" y="31"/>
                      </a:cubicBezTo>
                      <a:cubicBezTo>
                        <a:pt x="10" y="49"/>
                        <a:pt x="22" y="71"/>
                        <a:pt x="0" y="84"/>
                      </a:cubicBezTo>
                      <a:cubicBezTo>
                        <a:pt x="2" y="86"/>
                        <a:pt x="4" y="89"/>
                        <a:pt x="6" y="91"/>
                      </a:cubicBezTo>
                      <a:cubicBezTo>
                        <a:pt x="12" y="101"/>
                        <a:pt x="15" y="121"/>
                        <a:pt x="28" y="119"/>
                      </a:cubicBezTo>
                      <a:cubicBezTo>
                        <a:pt x="51" y="116"/>
                        <a:pt x="51" y="80"/>
                        <a:pt x="66" y="61"/>
                      </a:cubicBezTo>
                      <a:cubicBezTo>
                        <a:pt x="103" y="13"/>
                        <a:pt x="133" y="5"/>
                        <a:pt x="173" y="5"/>
                      </a:cubicBezTo>
                      <a:cubicBezTo>
                        <a:pt x="254" y="6"/>
                        <a:pt x="278" y="57"/>
                        <a:pt x="297" y="82"/>
                      </a:cubicBezTo>
                      <a:cubicBezTo>
                        <a:pt x="304" y="97"/>
                        <a:pt x="299" y="118"/>
                        <a:pt x="309" y="131"/>
                      </a:cubicBezTo>
                      <a:cubicBezTo>
                        <a:pt x="327" y="140"/>
                        <a:pt x="339" y="101"/>
                        <a:pt x="347" y="89"/>
                      </a:cubicBezTo>
                      <a:cubicBezTo>
                        <a:pt x="349" y="85"/>
                        <a:pt x="352" y="81"/>
                        <a:pt x="355" y="77"/>
                      </a:cubicBezTo>
                      <a:cubicBezTo>
                        <a:pt x="363" y="71"/>
                        <a:pt x="372" y="64"/>
                        <a:pt x="382" y="57"/>
                      </a:cubicBezTo>
                      <a:cubicBezTo>
                        <a:pt x="370" y="48"/>
                        <a:pt x="364" y="42"/>
                        <a:pt x="372" y="27"/>
                      </a:cubicBezTo>
                      <a:close/>
                    </a:path>
                  </a:pathLst>
                </a:custGeom>
                <a:solidFill>
                  <a:srgbClr val="F9CFCF"/>
                </a:solidFill>
                <a:ln w="9525">
                  <a:noFill/>
                  <a:round/>
                  <a:headEnd/>
                  <a:tailEnd/>
                </a:ln>
              </p:spPr>
              <p:txBody>
                <a:bodyPr/>
                <a:lstStyle/>
                <a:p>
                  <a:endParaRPr lang="en-US" b="1">
                    <a:latin typeface="Cambria" pitchFamily="18" charset="0"/>
                  </a:endParaRPr>
                </a:p>
              </p:txBody>
            </p:sp>
            <p:sp>
              <p:nvSpPr>
                <p:cNvPr id="439" name="Freeform 301"/>
                <p:cNvSpPr>
                  <a:spLocks/>
                </p:cNvSpPr>
                <p:nvPr/>
              </p:nvSpPr>
              <p:spPr bwMode="auto">
                <a:xfrm>
                  <a:off x="4339081" y="1712860"/>
                  <a:ext cx="117310" cy="107849"/>
                </a:xfrm>
                <a:custGeom>
                  <a:avLst/>
                  <a:gdLst/>
                  <a:ahLst/>
                  <a:cxnLst>
                    <a:cxn ang="0">
                      <a:pos x="84" y="0"/>
                    </a:cxn>
                    <a:cxn ang="0">
                      <a:pos x="42" y="12"/>
                    </a:cxn>
                    <a:cxn ang="0">
                      <a:pos x="16" y="27"/>
                    </a:cxn>
                    <a:cxn ang="0">
                      <a:pos x="6" y="72"/>
                    </a:cxn>
                    <a:cxn ang="0">
                      <a:pos x="20" y="88"/>
                    </a:cxn>
                    <a:cxn ang="0">
                      <a:pos x="38" y="66"/>
                    </a:cxn>
                    <a:cxn ang="0">
                      <a:pos x="59" y="23"/>
                    </a:cxn>
                    <a:cxn ang="0">
                      <a:pos x="81" y="4"/>
                    </a:cxn>
                  </a:cxnLst>
                  <a:rect l="0" t="0" r="r" b="b"/>
                  <a:pathLst>
                    <a:path w="84" h="91">
                      <a:moveTo>
                        <a:pt x="84" y="0"/>
                      </a:moveTo>
                      <a:cubicBezTo>
                        <a:pt x="71" y="6"/>
                        <a:pt x="57" y="9"/>
                        <a:pt x="42" y="12"/>
                      </a:cubicBezTo>
                      <a:cubicBezTo>
                        <a:pt x="29" y="14"/>
                        <a:pt x="19" y="13"/>
                        <a:pt x="16" y="27"/>
                      </a:cubicBezTo>
                      <a:cubicBezTo>
                        <a:pt x="12" y="43"/>
                        <a:pt x="0" y="57"/>
                        <a:pt x="6" y="72"/>
                      </a:cubicBezTo>
                      <a:cubicBezTo>
                        <a:pt x="9" y="79"/>
                        <a:pt x="12" y="86"/>
                        <a:pt x="20" y="88"/>
                      </a:cubicBezTo>
                      <a:cubicBezTo>
                        <a:pt x="32" y="91"/>
                        <a:pt x="36" y="75"/>
                        <a:pt x="38" y="66"/>
                      </a:cubicBezTo>
                      <a:cubicBezTo>
                        <a:pt x="41" y="47"/>
                        <a:pt x="46" y="36"/>
                        <a:pt x="59" y="23"/>
                      </a:cubicBezTo>
                      <a:cubicBezTo>
                        <a:pt x="66" y="16"/>
                        <a:pt x="74" y="9"/>
                        <a:pt x="81" y="4"/>
                      </a:cubicBezTo>
                    </a:path>
                  </a:pathLst>
                </a:custGeom>
                <a:solidFill>
                  <a:srgbClr val="F5B5B5"/>
                </a:solidFill>
                <a:ln w="9525">
                  <a:noFill/>
                  <a:round/>
                  <a:headEnd/>
                  <a:tailEnd/>
                </a:ln>
              </p:spPr>
              <p:txBody>
                <a:bodyPr/>
                <a:lstStyle/>
                <a:p>
                  <a:endParaRPr lang="en-US" b="1">
                    <a:latin typeface="Cambria" pitchFamily="18" charset="0"/>
                  </a:endParaRPr>
                </a:p>
              </p:txBody>
            </p:sp>
            <p:sp>
              <p:nvSpPr>
                <p:cNvPr id="440" name="Freeform 302"/>
                <p:cNvSpPr>
                  <a:spLocks/>
                </p:cNvSpPr>
                <p:nvPr/>
              </p:nvSpPr>
              <p:spPr bwMode="auto">
                <a:xfrm>
                  <a:off x="4723704" y="1731772"/>
                  <a:ext cx="115387" cy="93537"/>
                </a:xfrm>
                <a:custGeom>
                  <a:avLst/>
                  <a:gdLst/>
                  <a:ahLst/>
                  <a:cxnLst>
                    <a:cxn ang="0">
                      <a:pos x="75" y="0"/>
                    </a:cxn>
                    <a:cxn ang="0">
                      <a:pos x="26" y="13"/>
                    </a:cxn>
                    <a:cxn ang="0">
                      <a:pos x="9" y="8"/>
                    </a:cxn>
                    <a:cxn ang="0">
                      <a:pos x="1" y="11"/>
                    </a:cxn>
                    <a:cxn ang="0">
                      <a:pos x="11" y="23"/>
                    </a:cxn>
                    <a:cxn ang="0">
                      <a:pos x="25" y="45"/>
                    </a:cxn>
                    <a:cxn ang="0">
                      <a:pos x="25" y="66"/>
                    </a:cxn>
                    <a:cxn ang="0">
                      <a:pos x="44" y="71"/>
                    </a:cxn>
                    <a:cxn ang="0">
                      <a:pos x="62" y="35"/>
                    </a:cxn>
                    <a:cxn ang="0">
                      <a:pos x="81" y="18"/>
                    </a:cxn>
                    <a:cxn ang="0">
                      <a:pos x="76" y="3"/>
                    </a:cxn>
                  </a:cxnLst>
                  <a:rect l="0" t="0" r="r" b="b"/>
                  <a:pathLst>
                    <a:path w="83" h="79">
                      <a:moveTo>
                        <a:pt x="75" y="0"/>
                      </a:moveTo>
                      <a:cubicBezTo>
                        <a:pt x="59" y="6"/>
                        <a:pt x="43" y="14"/>
                        <a:pt x="26" y="13"/>
                      </a:cubicBezTo>
                      <a:cubicBezTo>
                        <a:pt x="20" y="13"/>
                        <a:pt x="15" y="10"/>
                        <a:pt x="9" y="8"/>
                      </a:cubicBezTo>
                      <a:cubicBezTo>
                        <a:pt x="5" y="7"/>
                        <a:pt x="2" y="6"/>
                        <a:pt x="1" y="11"/>
                      </a:cubicBezTo>
                      <a:cubicBezTo>
                        <a:pt x="0" y="16"/>
                        <a:pt x="8" y="20"/>
                        <a:pt x="11" y="23"/>
                      </a:cubicBezTo>
                      <a:cubicBezTo>
                        <a:pt x="17" y="29"/>
                        <a:pt x="23" y="37"/>
                        <a:pt x="25" y="45"/>
                      </a:cubicBezTo>
                      <a:cubicBezTo>
                        <a:pt x="26" y="52"/>
                        <a:pt x="24" y="59"/>
                        <a:pt x="25" y="66"/>
                      </a:cubicBezTo>
                      <a:cubicBezTo>
                        <a:pt x="27" y="75"/>
                        <a:pt x="37" y="79"/>
                        <a:pt x="44" y="71"/>
                      </a:cubicBezTo>
                      <a:cubicBezTo>
                        <a:pt x="53" y="61"/>
                        <a:pt x="53" y="45"/>
                        <a:pt x="62" y="35"/>
                      </a:cubicBezTo>
                      <a:cubicBezTo>
                        <a:pt x="68" y="29"/>
                        <a:pt x="79" y="27"/>
                        <a:pt x="81" y="18"/>
                      </a:cubicBezTo>
                      <a:cubicBezTo>
                        <a:pt x="83" y="13"/>
                        <a:pt x="80" y="6"/>
                        <a:pt x="76" y="3"/>
                      </a:cubicBezTo>
                    </a:path>
                  </a:pathLst>
                </a:custGeom>
                <a:solidFill>
                  <a:srgbClr val="F5B5B5"/>
                </a:solidFill>
                <a:ln w="9525">
                  <a:noFill/>
                  <a:round/>
                  <a:headEnd/>
                  <a:tailEnd/>
                </a:ln>
              </p:spPr>
              <p:txBody>
                <a:bodyPr/>
                <a:lstStyle/>
                <a:p>
                  <a:endParaRPr lang="en-US" b="1">
                    <a:latin typeface="Cambria" pitchFamily="18" charset="0"/>
                  </a:endParaRPr>
                </a:p>
              </p:txBody>
            </p:sp>
            <p:sp>
              <p:nvSpPr>
                <p:cNvPr id="441" name="Freeform 303"/>
                <p:cNvSpPr>
                  <a:spLocks/>
                </p:cNvSpPr>
                <p:nvPr/>
              </p:nvSpPr>
              <p:spPr bwMode="auto">
                <a:xfrm>
                  <a:off x="4358312" y="1730749"/>
                  <a:ext cx="57052" cy="78203"/>
                </a:xfrm>
                <a:custGeom>
                  <a:avLst/>
                  <a:gdLst/>
                  <a:ahLst/>
                  <a:cxnLst>
                    <a:cxn ang="0">
                      <a:pos x="41" y="0"/>
                    </a:cxn>
                    <a:cxn ang="0">
                      <a:pos x="9" y="18"/>
                    </a:cxn>
                    <a:cxn ang="0">
                      <a:pos x="4" y="35"/>
                    </a:cxn>
                    <a:cxn ang="0">
                      <a:pos x="1" y="53"/>
                    </a:cxn>
                    <a:cxn ang="0">
                      <a:pos x="12" y="47"/>
                    </a:cxn>
                    <a:cxn ang="0">
                      <a:pos x="18" y="25"/>
                    </a:cxn>
                    <a:cxn ang="0">
                      <a:pos x="38" y="3"/>
                    </a:cxn>
                  </a:cxnLst>
                  <a:rect l="0" t="0" r="r" b="b"/>
                  <a:pathLst>
                    <a:path w="41" h="66">
                      <a:moveTo>
                        <a:pt x="41" y="0"/>
                      </a:moveTo>
                      <a:cubicBezTo>
                        <a:pt x="31" y="7"/>
                        <a:pt x="16" y="6"/>
                        <a:pt x="9" y="18"/>
                      </a:cubicBezTo>
                      <a:cubicBezTo>
                        <a:pt x="6" y="23"/>
                        <a:pt x="6" y="29"/>
                        <a:pt x="4" y="35"/>
                      </a:cubicBezTo>
                      <a:cubicBezTo>
                        <a:pt x="3" y="41"/>
                        <a:pt x="0" y="48"/>
                        <a:pt x="1" y="53"/>
                      </a:cubicBezTo>
                      <a:cubicBezTo>
                        <a:pt x="5" y="66"/>
                        <a:pt x="12" y="54"/>
                        <a:pt x="12" y="47"/>
                      </a:cubicBezTo>
                      <a:cubicBezTo>
                        <a:pt x="13" y="39"/>
                        <a:pt x="14" y="32"/>
                        <a:pt x="18" y="25"/>
                      </a:cubicBezTo>
                      <a:cubicBezTo>
                        <a:pt x="23" y="16"/>
                        <a:pt x="32" y="11"/>
                        <a:pt x="38" y="3"/>
                      </a:cubicBezTo>
                    </a:path>
                  </a:pathLst>
                </a:custGeom>
                <a:solidFill>
                  <a:srgbClr val="F2A0A2"/>
                </a:solidFill>
                <a:ln w="9525">
                  <a:noFill/>
                  <a:round/>
                  <a:headEnd/>
                  <a:tailEnd/>
                </a:ln>
              </p:spPr>
              <p:txBody>
                <a:bodyPr/>
                <a:lstStyle/>
                <a:p>
                  <a:endParaRPr lang="en-US" b="1">
                    <a:latin typeface="Cambria" pitchFamily="18" charset="0"/>
                  </a:endParaRPr>
                </a:p>
              </p:txBody>
            </p:sp>
            <p:sp>
              <p:nvSpPr>
                <p:cNvPr id="442" name="Freeform 304"/>
                <p:cNvSpPr>
                  <a:spLocks/>
                </p:cNvSpPr>
                <p:nvPr/>
              </p:nvSpPr>
              <p:spPr bwMode="auto">
                <a:xfrm>
                  <a:off x="4751910" y="1749661"/>
                  <a:ext cx="62181" cy="52135"/>
                </a:xfrm>
                <a:custGeom>
                  <a:avLst/>
                  <a:gdLst/>
                  <a:ahLst/>
                  <a:cxnLst>
                    <a:cxn ang="0">
                      <a:pos x="39" y="0"/>
                    </a:cxn>
                    <a:cxn ang="0">
                      <a:pos x="23" y="4"/>
                    </a:cxn>
                    <a:cxn ang="0">
                      <a:pos x="6" y="6"/>
                    </a:cxn>
                    <a:cxn ang="0">
                      <a:pos x="6" y="15"/>
                    </a:cxn>
                    <a:cxn ang="0">
                      <a:pos x="10" y="29"/>
                    </a:cxn>
                    <a:cxn ang="0">
                      <a:pos x="14" y="43"/>
                    </a:cxn>
                    <a:cxn ang="0">
                      <a:pos x="27" y="24"/>
                    </a:cxn>
                    <a:cxn ang="0">
                      <a:pos x="38" y="12"/>
                    </a:cxn>
                    <a:cxn ang="0">
                      <a:pos x="41" y="3"/>
                    </a:cxn>
                  </a:cxnLst>
                  <a:rect l="0" t="0" r="r" b="b"/>
                  <a:pathLst>
                    <a:path w="45" h="44">
                      <a:moveTo>
                        <a:pt x="39" y="0"/>
                      </a:moveTo>
                      <a:cubicBezTo>
                        <a:pt x="34" y="1"/>
                        <a:pt x="29" y="3"/>
                        <a:pt x="23" y="4"/>
                      </a:cubicBezTo>
                      <a:cubicBezTo>
                        <a:pt x="19" y="5"/>
                        <a:pt x="10" y="4"/>
                        <a:pt x="6" y="6"/>
                      </a:cubicBezTo>
                      <a:cubicBezTo>
                        <a:pt x="0" y="8"/>
                        <a:pt x="4" y="12"/>
                        <a:pt x="6" y="15"/>
                      </a:cubicBezTo>
                      <a:cubicBezTo>
                        <a:pt x="10" y="20"/>
                        <a:pt x="10" y="23"/>
                        <a:pt x="10" y="29"/>
                      </a:cubicBezTo>
                      <a:cubicBezTo>
                        <a:pt x="11" y="33"/>
                        <a:pt x="9" y="43"/>
                        <a:pt x="14" y="43"/>
                      </a:cubicBezTo>
                      <a:cubicBezTo>
                        <a:pt x="22" y="44"/>
                        <a:pt x="25" y="28"/>
                        <a:pt x="27" y="24"/>
                      </a:cubicBezTo>
                      <a:cubicBezTo>
                        <a:pt x="29" y="17"/>
                        <a:pt x="33" y="16"/>
                        <a:pt x="38" y="12"/>
                      </a:cubicBezTo>
                      <a:cubicBezTo>
                        <a:pt x="40" y="10"/>
                        <a:pt x="45" y="6"/>
                        <a:pt x="41" y="3"/>
                      </a:cubicBezTo>
                    </a:path>
                  </a:pathLst>
                </a:custGeom>
                <a:solidFill>
                  <a:srgbClr val="F2A0A2"/>
                </a:solidFill>
                <a:ln w="9525">
                  <a:noFill/>
                  <a:round/>
                  <a:headEnd/>
                  <a:tailEnd/>
                </a:ln>
              </p:spPr>
              <p:txBody>
                <a:bodyPr/>
                <a:lstStyle/>
                <a:p>
                  <a:endParaRPr lang="en-US" b="1">
                    <a:latin typeface="Cambria" pitchFamily="18" charset="0"/>
                  </a:endParaRPr>
                </a:p>
              </p:txBody>
            </p:sp>
            <p:sp>
              <p:nvSpPr>
                <p:cNvPr id="443" name="Freeform 305"/>
                <p:cNvSpPr>
                  <a:spLocks/>
                </p:cNvSpPr>
                <p:nvPr/>
              </p:nvSpPr>
              <p:spPr bwMode="auto">
                <a:xfrm>
                  <a:off x="4405749" y="1617789"/>
                  <a:ext cx="408341" cy="134428"/>
                </a:xfrm>
                <a:custGeom>
                  <a:avLst/>
                  <a:gdLst/>
                  <a:ahLst/>
                  <a:cxnLst>
                    <a:cxn ang="0">
                      <a:pos x="0" y="79"/>
                    </a:cxn>
                    <a:cxn ang="0">
                      <a:pos x="50" y="63"/>
                    </a:cxn>
                    <a:cxn ang="0">
                      <a:pos x="204" y="74"/>
                    </a:cxn>
                    <a:cxn ang="0">
                      <a:pos x="293" y="88"/>
                    </a:cxn>
                    <a:cxn ang="0">
                      <a:pos x="199" y="46"/>
                    </a:cxn>
                    <a:cxn ang="0">
                      <a:pos x="0" y="79"/>
                    </a:cxn>
                  </a:cxnLst>
                  <a:rect l="0" t="0" r="r" b="b"/>
                  <a:pathLst>
                    <a:path w="293" h="113">
                      <a:moveTo>
                        <a:pt x="0" y="79"/>
                      </a:moveTo>
                      <a:cubicBezTo>
                        <a:pt x="0" y="79"/>
                        <a:pt x="31" y="68"/>
                        <a:pt x="50" y="63"/>
                      </a:cubicBezTo>
                      <a:cubicBezTo>
                        <a:pt x="69" y="58"/>
                        <a:pt x="129" y="36"/>
                        <a:pt x="204" y="74"/>
                      </a:cubicBezTo>
                      <a:cubicBezTo>
                        <a:pt x="280" y="113"/>
                        <a:pt x="293" y="88"/>
                        <a:pt x="293" y="88"/>
                      </a:cubicBezTo>
                      <a:cubicBezTo>
                        <a:pt x="293" y="88"/>
                        <a:pt x="264" y="91"/>
                        <a:pt x="199" y="46"/>
                      </a:cubicBezTo>
                      <a:cubicBezTo>
                        <a:pt x="133" y="0"/>
                        <a:pt x="64" y="8"/>
                        <a:pt x="0" y="79"/>
                      </a:cubicBezTo>
                      <a:close/>
                    </a:path>
                  </a:pathLst>
                </a:custGeom>
                <a:solidFill>
                  <a:srgbClr val="F8C9CA"/>
                </a:solidFill>
                <a:ln w="9525">
                  <a:noFill/>
                  <a:round/>
                  <a:headEnd/>
                  <a:tailEnd/>
                </a:ln>
              </p:spPr>
              <p:txBody>
                <a:bodyPr/>
                <a:lstStyle/>
                <a:p>
                  <a:endParaRPr lang="en-US" b="1">
                    <a:latin typeface="Cambria" pitchFamily="18" charset="0"/>
                  </a:endParaRPr>
                </a:p>
              </p:txBody>
            </p:sp>
            <p:sp>
              <p:nvSpPr>
                <p:cNvPr id="444" name="Freeform 306"/>
                <p:cNvSpPr>
                  <a:spLocks/>
                </p:cNvSpPr>
                <p:nvPr/>
              </p:nvSpPr>
              <p:spPr bwMode="auto">
                <a:xfrm>
                  <a:off x="4425621" y="1634657"/>
                  <a:ext cx="371802" cy="104271"/>
                </a:xfrm>
                <a:custGeom>
                  <a:avLst/>
                  <a:gdLst/>
                  <a:ahLst/>
                  <a:cxnLst>
                    <a:cxn ang="0">
                      <a:pos x="0" y="62"/>
                    </a:cxn>
                    <a:cxn ang="0">
                      <a:pos x="43" y="49"/>
                    </a:cxn>
                    <a:cxn ang="0">
                      <a:pos x="178" y="58"/>
                    </a:cxn>
                    <a:cxn ang="0">
                      <a:pos x="267" y="78"/>
                    </a:cxn>
                    <a:cxn ang="0">
                      <a:pos x="173" y="35"/>
                    </a:cxn>
                    <a:cxn ang="0">
                      <a:pos x="0" y="62"/>
                    </a:cxn>
                  </a:cxnLst>
                  <a:rect l="0" t="0" r="r" b="b"/>
                  <a:pathLst>
                    <a:path w="267" h="88">
                      <a:moveTo>
                        <a:pt x="0" y="62"/>
                      </a:moveTo>
                      <a:cubicBezTo>
                        <a:pt x="0" y="62"/>
                        <a:pt x="26" y="53"/>
                        <a:pt x="43" y="49"/>
                      </a:cubicBezTo>
                      <a:cubicBezTo>
                        <a:pt x="60" y="45"/>
                        <a:pt x="112" y="28"/>
                        <a:pt x="178" y="58"/>
                      </a:cubicBezTo>
                      <a:cubicBezTo>
                        <a:pt x="243" y="88"/>
                        <a:pt x="267" y="78"/>
                        <a:pt x="267" y="78"/>
                      </a:cubicBezTo>
                      <a:cubicBezTo>
                        <a:pt x="267" y="78"/>
                        <a:pt x="230" y="71"/>
                        <a:pt x="173" y="35"/>
                      </a:cubicBezTo>
                      <a:cubicBezTo>
                        <a:pt x="116" y="0"/>
                        <a:pt x="55" y="7"/>
                        <a:pt x="0" y="62"/>
                      </a:cubicBezTo>
                      <a:close/>
                    </a:path>
                  </a:pathLst>
                </a:custGeom>
                <a:solidFill>
                  <a:srgbClr val="F6C0C0"/>
                </a:solidFill>
                <a:ln w="9525">
                  <a:noFill/>
                  <a:round/>
                  <a:headEnd/>
                  <a:tailEnd/>
                </a:ln>
              </p:spPr>
              <p:txBody>
                <a:bodyPr/>
                <a:lstStyle/>
                <a:p>
                  <a:endParaRPr lang="en-US" b="1">
                    <a:latin typeface="Cambria" pitchFamily="18" charset="0"/>
                  </a:endParaRPr>
                </a:p>
              </p:txBody>
            </p:sp>
            <p:sp>
              <p:nvSpPr>
                <p:cNvPr id="445" name="Freeform 307"/>
                <p:cNvSpPr>
                  <a:spLocks/>
                </p:cNvSpPr>
                <p:nvPr/>
              </p:nvSpPr>
              <p:spPr bwMode="auto">
                <a:xfrm>
                  <a:off x="4450622" y="1651524"/>
                  <a:ext cx="303852" cy="72070"/>
                </a:xfrm>
                <a:custGeom>
                  <a:avLst/>
                  <a:gdLst/>
                  <a:ahLst/>
                  <a:cxnLst>
                    <a:cxn ang="0">
                      <a:pos x="0" y="41"/>
                    </a:cxn>
                    <a:cxn ang="0">
                      <a:pos x="37" y="31"/>
                    </a:cxn>
                    <a:cxn ang="0">
                      <a:pos x="154" y="38"/>
                    </a:cxn>
                    <a:cxn ang="0">
                      <a:pos x="218" y="59"/>
                    </a:cxn>
                    <a:cxn ang="0">
                      <a:pos x="148" y="27"/>
                    </a:cxn>
                    <a:cxn ang="0">
                      <a:pos x="0" y="41"/>
                    </a:cxn>
                  </a:cxnLst>
                  <a:rect l="0" t="0" r="r" b="b"/>
                  <a:pathLst>
                    <a:path w="218" h="61">
                      <a:moveTo>
                        <a:pt x="0" y="41"/>
                      </a:moveTo>
                      <a:cubicBezTo>
                        <a:pt x="0" y="41"/>
                        <a:pt x="23" y="34"/>
                        <a:pt x="37" y="31"/>
                      </a:cubicBezTo>
                      <a:cubicBezTo>
                        <a:pt x="52" y="29"/>
                        <a:pt x="97" y="16"/>
                        <a:pt x="154" y="38"/>
                      </a:cubicBezTo>
                      <a:cubicBezTo>
                        <a:pt x="210" y="61"/>
                        <a:pt x="218" y="59"/>
                        <a:pt x="218" y="59"/>
                      </a:cubicBezTo>
                      <a:cubicBezTo>
                        <a:pt x="218" y="59"/>
                        <a:pt x="198" y="53"/>
                        <a:pt x="148" y="27"/>
                      </a:cubicBezTo>
                      <a:cubicBezTo>
                        <a:pt x="99" y="0"/>
                        <a:pt x="48" y="0"/>
                        <a:pt x="0" y="41"/>
                      </a:cubicBezTo>
                      <a:close/>
                    </a:path>
                  </a:pathLst>
                </a:custGeom>
                <a:solidFill>
                  <a:srgbClr val="F4ADAE"/>
                </a:solidFill>
                <a:ln w="9525">
                  <a:noFill/>
                  <a:round/>
                  <a:headEnd/>
                  <a:tailEnd/>
                </a:ln>
              </p:spPr>
              <p:txBody>
                <a:bodyPr/>
                <a:lstStyle/>
                <a:p>
                  <a:endParaRPr lang="en-US" b="1">
                    <a:latin typeface="Cambria" pitchFamily="18" charset="0"/>
                  </a:endParaRPr>
                </a:p>
              </p:txBody>
            </p:sp>
            <p:sp>
              <p:nvSpPr>
                <p:cNvPr id="446" name="Freeform 308"/>
                <p:cNvSpPr>
                  <a:spLocks/>
                </p:cNvSpPr>
                <p:nvPr/>
              </p:nvSpPr>
              <p:spPr bwMode="auto">
                <a:xfrm>
                  <a:off x="5002556" y="1688836"/>
                  <a:ext cx="939762" cy="170207"/>
                </a:xfrm>
                <a:custGeom>
                  <a:avLst/>
                  <a:gdLst/>
                  <a:ahLst/>
                  <a:cxnLst>
                    <a:cxn ang="0">
                      <a:pos x="674" y="62"/>
                    </a:cxn>
                    <a:cxn ang="0">
                      <a:pos x="674" y="11"/>
                    </a:cxn>
                    <a:cxn ang="0">
                      <a:pos x="560" y="28"/>
                    </a:cxn>
                    <a:cxn ang="0">
                      <a:pos x="411" y="5"/>
                    </a:cxn>
                    <a:cxn ang="0">
                      <a:pos x="301" y="23"/>
                    </a:cxn>
                    <a:cxn ang="0">
                      <a:pos x="163" y="0"/>
                    </a:cxn>
                    <a:cxn ang="0">
                      <a:pos x="80" y="15"/>
                    </a:cxn>
                    <a:cxn ang="0">
                      <a:pos x="9" y="6"/>
                    </a:cxn>
                    <a:cxn ang="0">
                      <a:pos x="1" y="30"/>
                    </a:cxn>
                    <a:cxn ang="0">
                      <a:pos x="0" y="32"/>
                    </a:cxn>
                    <a:cxn ang="0">
                      <a:pos x="39" y="51"/>
                    </a:cxn>
                    <a:cxn ang="0">
                      <a:pos x="66" y="89"/>
                    </a:cxn>
                    <a:cxn ang="0">
                      <a:pos x="97" y="113"/>
                    </a:cxn>
                    <a:cxn ang="0">
                      <a:pos x="117" y="59"/>
                    </a:cxn>
                    <a:cxn ang="0">
                      <a:pos x="163" y="51"/>
                    </a:cxn>
                    <a:cxn ang="0">
                      <a:pos x="301" y="75"/>
                    </a:cxn>
                    <a:cxn ang="0">
                      <a:pos x="411" y="57"/>
                    </a:cxn>
                    <a:cxn ang="0">
                      <a:pos x="543" y="79"/>
                    </a:cxn>
                    <a:cxn ang="0">
                      <a:pos x="558" y="123"/>
                    </a:cxn>
                    <a:cxn ang="0">
                      <a:pos x="569" y="137"/>
                    </a:cxn>
                    <a:cxn ang="0">
                      <a:pos x="583" y="108"/>
                    </a:cxn>
                    <a:cxn ang="0">
                      <a:pos x="604" y="72"/>
                    </a:cxn>
                    <a:cxn ang="0">
                      <a:pos x="674" y="62"/>
                    </a:cxn>
                  </a:cxnLst>
                  <a:rect l="0" t="0" r="r" b="b"/>
                  <a:pathLst>
                    <a:path w="674" h="143">
                      <a:moveTo>
                        <a:pt x="674" y="62"/>
                      </a:moveTo>
                      <a:cubicBezTo>
                        <a:pt x="674" y="11"/>
                        <a:pt x="674" y="11"/>
                        <a:pt x="674" y="11"/>
                      </a:cubicBezTo>
                      <a:cubicBezTo>
                        <a:pt x="603" y="11"/>
                        <a:pt x="610" y="28"/>
                        <a:pt x="560" y="28"/>
                      </a:cubicBezTo>
                      <a:cubicBezTo>
                        <a:pt x="510" y="28"/>
                        <a:pt x="469" y="5"/>
                        <a:pt x="411" y="5"/>
                      </a:cubicBezTo>
                      <a:cubicBezTo>
                        <a:pt x="353" y="5"/>
                        <a:pt x="365" y="21"/>
                        <a:pt x="301" y="23"/>
                      </a:cubicBezTo>
                      <a:cubicBezTo>
                        <a:pt x="238" y="25"/>
                        <a:pt x="201" y="0"/>
                        <a:pt x="163" y="0"/>
                      </a:cubicBezTo>
                      <a:cubicBezTo>
                        <a:pt x="126" y="0"/>
                        <a:pt x="106" y="15"/>
                        <a:pt x="80" y="15"/>
                      </a:cubicBezTo>
                      <a:cubicBezTo>
                        <a:pt x="59" y="15"/>
                        <a:pt x="34" y="9"/>
                        <a:pt x="9" y="6"/>
                      </a:cubicBezTo>
                      <a:cubicBezTo>
                        <a:pt x="5" y="15"/>
                        <a:pt x="14" y="27"/>
                        <a:pt x="1" y="30"/>
                      </a:cubicBezTo>
                      <a:cubicBezTo>
                        <a:pt x="0" y="30"/>
                        <a:pt x="0" y="32"/>
                        <a:pt x="0" y="32"/>
                      </a:cubicBezTo>
                      <a:cubicBezTo>
                        <a:pt x="13" y="36"/>
                        <a:pt x="27" y="44"/>
                        <a:pt x="39" y="51"/>
                      </a:cubicBezTo>
                      <a:cubicBezTo>
                        <a:pt x="51" y="63"/>
                        <a:pt x="62" y="80"/>
                        <a:pt x="66" y="89"/>
                      </a:cubicBezTo>
                      <a:cubicBezTo>
                        <a:pt x="74" y="102"/>
                        <a:pt x="83" y="143"/>
                        <a:pt x="97" y="113"/>
                      </a:cubicBezTo>
                      <a:cubicBezTo>
                        <a:pt x="106" y="96"/>
                        <a:pt x="109" y="77"/>
                        <a:pt x="117" y="59"/>
                      </a:cubicBezTo>
                      <a:cubicBezTo>
                        <a:pt x="130" y="55"/>
                        <a:pt x="144" y="51"/>
                        <a:pt x="163" y="51"/>
                      </a:cubicBezTo>
                      <a:cubicBezTo>
                        <a:pt x="201" y="51"/>
                        <a:pt x="238" y="77"/>
                        <a:pt x="301" y="75"/>
                      </a:cubicBezTo>
                      <a:cubicBezTo>
                        <a:pt x="365" y="73"/>
                        <a:pt x="353" y="57"/>
                        <a:pt x="411" y="57"/>
                      </a:cubicBezTo>
                      <a:cubicBezTo>
                        <a:pt x="463" y="57"/>
                        <a:pt x="543" y="79"/>
                        <a:pt x="543" y="79"/>
                      </a:cubicBezTo>
                      <a:cubicBezTo>
                        <a:pt x="561" y="77"/>
                        <a:pt x="558" y="113"/>
                        <a:pt x="558" y="123"/>
                      </a:cubicBezTo>
                      <a:cubicBezTo>
                        <a:pt x="558" y="131"/>
                        <a:pt x="558" y="143"/>
                        <a:pt x="569" y="137"/>
                      </a:cubicBezTo>
                      <a:cubicBezTo>
                        <a:pt x="576" y="133"/>
                        <a:pt x="580" y="116"/>
                        <a:pt x="583" y="108"/>
                      </a:cubicBezTo>
                      <a:cubicBezTo>
                        <a:pt x="589" y="96"/>
                        <a:pt x="594" y="82"/>
                        <a:pt x="604" y="72"/>
                      </a:cubicBezTo>
                      <a:cubicBezTo>
                        <a:pt x="624" y="54"/>
                        <a:pt x="633" y="62"/>
                        <a:pt x="674" y="62"/>
                      </a:cubicBezTo>
                      <a:close/>
                    </a:path>
                  </a:pathLst>
                </a:custGeom>
                <a:solidFill>
                  <a:srgbClr val="F9CFCF"/>
                </a:solidFill>
                <a:ln w="9525">
                  <a:noFill/>
                  <a:round/>
                  <a:headEnd/>
                  <a:tailEnd/>
                </a:ln>
              </p:spPr>
              <p:txBody>
                <a:bodyPr/>
                <a:lstStyle/>
                <a:p>
                  <a:endParaRPr lang="en-US" b="1">
                    <a:latin typeface="Cambria" pitchFamily="18" charset="0"/>
                  </a:endParaRPr>
                </a:p>
              </p:txBody>
            </p:sp>
            <p:sp>
              <p:nvSpPr>
                <p:cNvPr id="447" name="Freeform 309"/>
                <p:cNvSpPr>
                  <a:spLocks/>
                </p:cNvSpPr>
                <p:nvPr/>
              </p:nvSpPr>
              <p:spPr bwMode="auto">
                <a:xfrm>
                  <a:off x="3221110" y="1685259"/>
                  <a:ext cx="2721208" cy="174296"/>
                </a:xfrm>
                <a:custGeom>
                  <a:avLst/>
                  <a:gdLst/>
                  <a:ahLst/>
                  <a:cxnLst>
                    <a:cxn ang="0">
                      <a:pos x="1952" y="14"/>
                    </a:cxn>
                    <a:cxn ang="0">
                      <a:pos x="1838" y="31"/>
                    </a:cxn>
                    <a:cxn ang="0">
                      <a:pos x="1689" y="8"/>
                    </a:cxn>
                    <a:cxn ang="0">
                      <a:pos x="1579" y="26"/>
                    </a:cxn>
                    <a:cxn ang="0">
                      <a:pos x="1441" y="3"/>
                    </a:cxn>
                    <a:cxn ang="0">
                      <a:pos x="1358" y="18"/>
                    </a:cxn>
                    <a:cxn ang="0">
                      <a:pos x="1266" y="8"/>
                    </a:cxn>
                    <a:cxn ang="0">
                      <a:pos x="1112" y="44"/>
                    </a:cxn>
                    <a:cxn ang="0">
                      <a:pos x="968" y="0"/>
                    </a:cxn>
                    <a:cxn ang="0">
                      <a:pos x="830" y="33"/>
                    </a:cxn>
                    <a:cxn ang="0">
                      <a:pos x="730" y="15"/>
                    </a:cxn>
                    <a:cxn ang="0">
                      <a:pos x="629" y="41"/>
                    </a:cxn>
                    <a:cxn ang="0">
                      <a:pos x="549" y="20"/>
                    </a:cxn>
                    <a:cxn ang="0">
                      <a:pos x="441" y="49"/>
                    </a:cxn>
                    <a:cxn ang="0">
                      <a:pos x="324" y="12"/>
                    </a:cxn>
                    <a:cxn ang="0">
                      <a:pos x="173" y="52"/>
                    </a:cxn>
                    <a:cxn ang="0">
                      <a:pos x="113" y="33"/>
                    </a:cxn>
                    <a:cxn ang="0">
                      <a:pos x="0" y="16"/>
                    </a:cxn>
                    <a:cxn ang="0">
                      <a:pos x="0" y="67"/>
                    </a:cxn>
                    <a:cxn ang="0">
                      <a:pos x="110" y="73"/>
                    </a:cxn>
                    <a:cxn ang="0">
                      <a:pos x="175" y="116"/>
                    </a:cxn>
                    <a:cxn ang="0">
                      <a:pos x="317" y="50"/>
                    </a:cxn>
                    <a:cxn ang="0">
                      <a:pos x="410" y="88"/>
                    </a:cxn>
                    <a:cxn ang="0">
                      <a:pos x="425" y="108"/>
                    </a:cxn>
                    <a:cxn ang="0">
                      <a:pos x="442" y="146"/>
                    </a:cxn>
                    <a:cxn ang="0">
                      <a:pos x="452" y="118"/>
                    </a:cxn>
                    <a:cxn ang="0">
                      <a:pos x="463" y="99"/>
                    </a:cxn>
                    <a:cxn ang="0">
                      <a:pos x="470" y="94"/>
                    </a:cxn>
                    <a:cxn ang="0">
                      <a:pos x="549" y="71"/>
                    </a:cxn>
                    <a:cxn ang="0">
                      <a:pos x="607" y="90"/>
                    </a:cxn>
                    <a:cxn ang="0">
                      <a:pos x="611" y="94"/>
                    </a:cxn>
                    <a:cxn ang="0">
                      <a:pos x="642" y="110"/>
                    </a:cxn>
                    <a:cxn ang="0">
                      <a:pos x="670" y="84"/>
                    </a:cxn>
                    <a:cxn ang="0">
                      <a:pos x="675" y="79"/>
                    </a:cxn>
                    <a:cxn ang="0">
                      <a:pos x="730" y="66"/>
                    </a:cxn>
                    <a:cxn ang="0">
                      <a:pos x="780" y="73"/>
                    </a:cxn>
                    <a:cxn ang="0">
                      <a:pos x="800" y="91"/>
                    </a:cxn>
                    <a:cxn ang="0">
                      <a:pos x="822" y="119"/>
                    </a:cxn>
                    <a:cxn ang="0">
                      <a:pos x="860" y="61"/>
                    </a:cxn>
                    <a:cxn ang="0">
                      <a:pos x="967" y="5"/>
                    </a:cxn>
                    <a:cxn ang="0">
                      <a:pos x="1091" y="82"/>
                    </a:cxn>
                    <a:cxn ang="0">
                      <a:pos x="1103" y="131"/>
                    </a:cxn>
                    <a:cxn ang="0">
                      <a:pos x="1141" y="89"/>
                    </a:cxn>
                    <a:cxn ang="0">
                      <a:pos x="1149" y="77"/>
                    </a:cxn>
                    <a:cxn ang="0">
                      <a:pos x="1263" y="33"/>
                    </a:cxn>
                    <a:cxn ang="0">
                      <a:pos x="1317" y="54"/>
                    </a:cxn>
                    <a:cxn ang="0">
                      <a:pos x="1344" y="92"/>
                    </a:cxn>
                    <a:cxn ang="0">
                      <a:pos x="1375" y="116"/>
                    </a:cxn>
                    <a:cxn ang="0">
                      <a:pos x="1395" y="62"/>
                    </a:cxn>
                    <a:cxn ang="0">
                      <a:pos x="1441" y="54"/>
                    </a:cxn>
                    <a:cxn ang="0">
                      <a:pos x="1579" y="78"/>
                    </a:cxn>
                    <a:cxn ang="0">
                      <a:pos x="1689" y="60"/>
                    </a:cxn>
                    <a:cxn ang="0">
                      <a:pos x="1821" y="82"/>
                    </a:cxn>
                    <a:cxn ang="0">
                      <a:pos x="1836" y="126"/>
                    </a:cxn>
                    <a:cxn ang="0">
                      <a:pos x="1847" y="140"/>
                    </a:cxn>
                    <a:cxn ang="0">
                      <a:pos x="1861" y="111"/>
                    </a:cxn>
                    <a:cxn ang="0">
                      <a:pos x="1882" y="75"/>
                    </a:cxn>
                    <a:cxn ang="0">
                      <a:pos x="1952" y="65"/>
                    </a:cxn>
                    <a:cxn ang="0">
                      <a:pos x="1952" y="14"/>
                    </a:cxn>
                  </a:cxnLst>
                  <a:rect l="0" t="0" r="r" b="b"/>
                  <a:pathLst>
                    <a:path w="1952" h="147">
                      <a:moveTo>
                        <a:pt x="1952" y="14"/>
                      </a:moveTo>
                      <a:cubicBezTo>
                        <a:pt x="1881" y="14"/>
                        <a:pt x="1888" y="31"/>
                        <a:pt x="1838" y="31"/>
                      </a:cubicBezTo>
                      <a:cubicBezTo>
                        <a:pt x="1788" y="31"/>
                        <a:pt x="1747" y="8"/>
                        <a:pt x="1689" y="8"/>
                      </a:cubicBezTo>
                      <a:cubicBezTo>
                        <a:pt x="1631" y="8"/>
                        <a:pt x="1643" y="24"/>
                        <a:pt x="1579" y="26"/>
                      </a:cubicBezTo>
                      <a:cubicBezTo>
                        <a:pt x="1516" y="28"/>
                        <a:pt x="1479" y="3"/>
                        <a:pt x="1441" y="3"/>
                      </a:cubicBezTo>
                      <a:cubicBezTo>
                        <a:pt x="1404" y="3"/>
                        <a:pt x="1384" y="18"/>
                        <a:pt x="1358" y="18"/>
                      </a:cubicBezTo>
                      <a:cubicBezTo>
                        <a:pt x="1331" y="18"/>
                        <a:pt x="1298" y="8"/>
                        <a:pt x="1266" y="8"/>
                      </a:cubicBezTo>
                      <a:cubicBezTo>
                        <a:pt x="1173" y="8"/>
                        <a:pt x="1151" y="44"/>
                        <a:pt x="1112" y="44"/>
                      </a:cubicBezTo>
                      <a:cubicBezTo>
                        <a:pt x="1073" y="44"/>
                        <a:pt x="1030" y="0"/>
                        <a:pt x="968" y="0"/>
                      </a:cubicBezTo>
                      <a:cubicBezTo>
                        <a:pt x="907" y="0"/>
                        <a:pt x="862" y="33"/>
                        <a:pt x="830" y="33"/>
                      </a:cubicBezTo>
                      <a:cubicBezTo>
                        <a:pt x="799" y="33"/>
                        <a:pt x="778" y="15"/>
                        <a:pt x="730" y="15"/>
                      </a:cubicBezTo>
                      <a:cubicBezTo>
                        <a:pt x="681" y="15"/>
                        <a:pt x="666" y="40"/>
                        <a:pt x="629" y="41"/>
                      </a:cubicBezTo>
                      <a:cubicBezTo>
                        <a:pt x="592" y="42"/>
                        <a:pt x="598" y="20"/>
                        <a:pt x="549" y="20"/>
                      </a:cubicBezTo>
                      <a:cubicBezTo>
                        <a:pt x="501" y="20"/>
                        <a:pt x="473" y="50"/>
                        <a:pt x="441" y="49"/>
                      </a:cubicBezTo>
                      <a:cubicBezTo>
                        <a:pt x="409" y="47"/>
                        <a:pt x="387" y="16"/>
                        <a:pt x="324" y="12"/>
                      </a:cubicBezTo>
                      <a:cubicBezTo>
                        <a:pt x="260" y="9"/>
                        <a:pt x="191" y="52"/>
                        <a:pt x="173" y="52"/>
                      </a:cubicBezTo>
                      <a:cubicBezTo>
                        <a:pt x="154" y="52"/>
                        <a:pt x="154" y="52"/>
                        <a:pt x="113" y="33"/>
                      </a:cubicBezTo>
                      <a:cubicBezTo>
                        <a:pt x="72" y="14"/>
                        <a:pt x="0" y="16"/>
                        <a:pt x="0" y="16"/>
                      </a:cubicBezTo>
                      <a:cubicBezTo>
                        <a:pt x="0" y="67"/>
                        <a:pt x="0" y="67"/>
                        <a:pt x="0" y="67"/>
                      </a:cubicBezTo>
                      <a:cubicBezTo>
                        <a:pt x="0" y="67"/>
                        <a:pt x="68" y="58"/>
                        <a:pt x="110" y="73"/>
                      </a:cubicBezTo>
                      <a:cubicBezTo>
                        <a:pt x="163" y="92"/>
                        <a:pt x="157" y="114"/>
                        <a:pt x="175" y="116"/>
                      </a:cubicBezTo>
                      <a:cubicBezTo>
                        <a:pt x="187" y="116"/>
                        <a:pt x="254" y="47"/>
                        <a:pt x="317" y="50"/>
                      </a:cubicBezTo>
                      <a:cubicBezTo>
                        <a:pt x="360" y="52"/>
                        <a:pt x="387" y="74"/>
                        <a:pt x="410" y="88"/>
                      </a:cubicBezTo>
                      <a:cubicBezTo>
                        <a:pt x="416" y="93"/>
                        <a:pt x="421" y="99"/>
                        <a:pt x="425" y="108"/>
                      </a:cubicBezTo>
                      <a:cubicBezTo>
                        <a:pt x="428" y="115"/>
                        <a:pt x="432" y="147"/>
                        <a:pt x="442" y="146"/>
                      </a:cubicBezTo>
                      <a:cubicBezTo>
                        <a:pt x="450" y="145"/>
                        <a:pt x="450" y="123"/>
                        <a:pt x="452" y="118"/>
                      </a:cubicBezTo>
                      <a:cubicBezTo>
                        <a:pt x="454" y="110"/>
                        <a:pt x="457" y="105"/>
                        <a:pt x="463" y="99"/>
                      </a:cubicBezTo>
                      <a:cubicBezTo>
                        <a:pt x="466" y="97"/>
                        <a:pt x="468" y="96"/>
                        <a:pt x="470" y="94"/>
                      </a:cubicBezTo>
                      <a:cubicBezTo>
                        <a:pt x="492" y="86"/>
                        <a:pt x="516" y="71"/>
                        <a:pt x="549" y="71"/>
                      </a:cubicBezTo>
                      <a:cubicBezTo>
                        <a:pt x="585" y="71"/>
                        <a:pt x="591" y="84"/>
                        <a:pt x="607" y="90"/>
                      </a:cubicBezTo>
                      <a:cubicBezTo>
                        <a:pt x="608" y="91"/>
                        <a:pt x="610" y="92"/>
                        <a:pt x="611" y="94"/>
                      </a:cubicBezTo>
                      <a:cubicBezTo>
                        <a:pt x="618" y="104"/>
                        <a:pt x="628" y="116"/>
                        <a:pt x="642" y="110"/>
                      </a:cubicBezTo>
                      <a:cubicBezTo>
                        <a:pt x="653" y="105"/>
                        <a:pt x="662" y="92"/>
                        <a:pt x="670" y="84"/>
                      </a:cubicBezTo>
                      <a:cubicBezTo>
                        <a:pt x="672" y="82"/>
                        <a:pt x="674" y="81"/>
                        <a:pt x="675" y="79"/>
                      </a:cubicBezTo>
                      <a:cubicBezTo>
                        <a:pt x="690" y="72"/>
                        <a:pt x="706" y="66"/>
                        <a:pt x="730" y="66"/>
                      </a:cubicBezTo>
                      <a:cubicBezTo>
                        <a:pt x="751" y="66"/>
                        <a:pt x="766" y="69"/>
                        <a:pt x="780" y="73"/>
                      </a:cubicBezTo>
                      <a:cubicBezTo>
                        <a:pt x="788" y="78"/>
                        <a:pt x="795" y="83"/>
                        <a:pt x="800" y="91"/>
                      </a:cubicBezTo>
                      <a:cubicBezTo>
                        <a:pt x="806" y="101"/>
                        <a:pt x="809" y="121"/>
                        <a:pt x="822" y="119"/>
                      </a:cubicBezTo>
                      <a:cubicBezTo>
                        <a:pt x="845" y="116"/>
                        <a:pt x="845" y="80"/>
                        <a:pt x="860" y="61"/>
                      </a:cubicBezTo>
                      <a:cubicBezTo>
                        <a:pt x="897" y="13"/>
                        <a:pt x="927" y="5"/>
                        <a:pt x="967" y="5"/>
                      </a:cubicBezTo>
                      <a:cubicBezTo>
                        <a:pt x="1048" y="6"/>
                        <a:pt x="1072" y="57"/>
                        <a:pt x="1091" y="82"/>
                      </a:cubicBezTo>
                      <a:cubicBezTo>
                        <a:pt x="1098" y="97"/>
                        <a:pt x="1093" y="118"/>
                        <a:pt x="1103" y="131"/>
                      </a:cubicBezTo>
                      <a:cubicBezTo>
                        <a:pt x="1121" y="140"/>
                        <a:pt x="1133" y="101"/>
                        <a:pt x="1141" y="89"/>
                      </a:cubicBezTo>
                      <a:cubicBezTo>
                        <a:pt x="1143" y="85"/>
                        <a:pt x="1146" y="81"/>
                        <a:pt x="1149" y="77"/>
                      </a:cubicBezTo>
                      <a:cubicBezTo>
                        <a:pt x="1173" y="58"/>
                        <a:pt x="1202" y="33"/>
                        <a:pt x="1263" y="33"/>
                      </a:cubicBezTo>
                      <a:cubicBezTo>
                        <a:pt x="1281" y="33"/>
                        <a:pt x="1299" y="44"/>
                        <a:pt x="1317" y="54"/>
                      </a:cubicBezTo>
                      <a:cubicBezTo>
                        <a:pt x="1329" y="66"/>
                        <a:pt x="1340" y="83"/>
                        <a:pt x="1344" y="92"/>
                      </a:cubicBezTo>
                      <a:cubicBezTo>
                        <a:pt x="1352" y="105"/>
                        <a:pt x="1361" y="146"/>
                        <a:pt x="1375" y="116"/>
                      </a:cubicBezTo>
                      <a:cubicBezTo>
                        <a:pt x="1384" y="99"/>
                        <a:pt x="1387" y="80"/>
                        <a:pt x="1395" y="62"/>
                      </a:cubicBezTo>
                      <a:cubicBezTo>
                        <a:pt x="1408" y="58"/>
                        <a:pt x="1422" y="54"/>
                        <a:pt x="1441" y="54"/>
                      </a:cubicBezTo>
                      <a:cubicBezTo>
                        <a:pt x="1479" y="54"/>
                        <a:pt x="1516" y="80"/>
                        <a:pt x="1579" y="78"/>
                      </a:cubicBezTo>
                      <a:cubicBezTo>
                        <a:pt x="1643" y="76"/>
                        <a:pt x="1631" y="60"/>
                        <a:pt x="1689" y="60"/>
                      </a:cubicBezTo>
                      <a:cubicBezTo>
                        <a:pt x="1741" y="60"/>
                        <a:pt x="1821" y="82"/>
                        <a:pt x="1821" y="82"/>
                      </a:cubicBezTo>
                      <a:cubicBezTo>
                        <a:pt x="1839" y="80"/>
                        <a:pt x="1836" y="116"/>
                        <a:pt x="1836" y="126"/>
                      </a:cubicBezTo>
                      <a:cubicBezTo>
                        <a:pt x="1836" y="134"/>
                        <a:pt x="1836" y="146"/>
                        <a:pt x="1847" y="140"/>
                      </a:cubicBezTo>
                      <a:cubicBezTo>
                        <a:pt x="1854" y="136"/>
                        <a:pt x="1858" y="119"/>
                        <a:pt x="1861" y="111"/>
                      </a:cubicBezTo>
                      <a:cubicBezTo>
                        <a:pt x="1867" y="99"/>
                        <a:pt x="1872" y="85"/>
                        <a:pt x="1882" y="75"/>
                      </a:cubicBezTo>
                      <a:cubicBezTo>
                        <a:pt x="1902" y="57"/>
                        <a:pt x="1911" y="65"/>
                        <a:pt x="1952" y="65"/>
                      </a:cubicBezTo>
                      <a:lnTo>
                        <a:pt x="1952" y="14"/>
                      </a:lnTo>
                      <a:close/>
                    </a:path>
                  </a:pathLst>
                </a:custGeom>
                <a:noFill/>
                <a:ln w="15875" cap="flat">
                  <a:solidFill>
                    <a:srgbClr val="FFFFFF"/>
                  </a:solidFill>
                  <a:prstDash val="solid"/>
                  <a:miter lim="800000"/>
                  <a:headEnd/>
                  <a:tailEnd/>
                </a:ln>
              </p:spPr>
              <p:txBody>
                <a:bodyPr/>
                <a:lstStyle/>
                <a:p>
                  <a:endParaRPr lang="en-US" b="1">
                    <a:latin typeface="Cambria" pitchFamily="18" charset="0"/>
                  </a:endParaRPr>
                </a:p>
              </p:txBody>
            </p:sp>
            <p:sp>
              <p:nvSpPr>
                <p:cNvPr id="448" name="Freeform 310"/>
                <p:cNvSpPr>
                  <a:spLocks/>
                </p:cNvSpPr>
                <p:nvPr/>
              </p:nvSpPr>
              <p:spPr bwMode="auto">
                <a:xfrm>
                  <a:off x="3217905" y="1610122"/>
                  <a:ext cx="2724413" cy="921059"/>
                </a:xfrm>
                <a:custGeom>
                  <a:avLst/>
                  <a:gdLst/>
                  <a:ahLst/>
                  <a:cxnLst>
                    <a:cxn ang="0">
                      <a:pos x="2" y="23"/>
                    </a:cxn>
                    <a:cxn ang="0">
                      <a:pos x="115" y="53"/>
                    </a:cxn>
                    <a:cxn ang="0">
                      <a:pos x="175" y="86"/>
                    </a:cxn>
                    <a:cxn ang="0">
                      <a:pos x="326" y="17"/>
                    </a:cxn>
                    <a:cxn ang="0">
                      <a:pos x="443" y="80"/>
                    </a:cxn>
                    <a:cxn ang="0">
                      <a:pos x="551" y="30"/>
                    </a:cxn>
                    <a:cxn ang="0">
                      <a:pos x="631" y="67"/>
                    </a:cxn>
                    <a:cxn ang="0">
                      <a:pos x="732" y="21"/>
                    </a:cxn>
                    <a:cxn ang="0">
                      <a:pos x="832" y="53"/>
                    </a:cxn>
                    <a:cxn ang="0">
                      <a:pos x="970" y="9"/>
                    </a:cxn>
                    <a:cxn ang="0">
                      <a:pos x="1114" y="73"/>
                    </a:cxn>
                    <a:cxn ang="0">
                      <a:pos x="1268" y="9"/>
                    </a:cxn>
                    <a:cxn ang="0">
                      <a:pos x="1360" y="26"/>
                    </a:cxn>
                    <a:cxn ang="0">
                      <a:pos x="1443" y="0"/>
                    </a:cxn>
                    <a:cxn ang="0">
                      <a:pos x="1581" y="41"/>
                    </a:cxn>
                    <a:cxn ang="0">
                      <a:pos x="1691" y="9"/>
                    </a:cxn>
                    <a:cxn ang="0">
                      <a:pos x="1840" y="49"/>
                    </a:cxn>
                    <a:cxn ang="0">
                      <a:pos x="1954" y="19"/>
                    </a:cxn>
                    <a:cxn ang="0">
                      <a:pos x="1954" y="764"/>
                    </a:cxn>
                    <a:cxn ang="0">
                      <a:pos x="1827" y="751"/>
                    </a:cxn>
                    <a:cxn ang="0">
                      <a:pos x="1672" y="699"/>
                    </a:cxn>
                    <a:cxn ang="0">
                      <a:pos x="1531" y="771"/>
                    </a:cxn>
                    <a:cxn ang="0">
                      <a:pos x="1369" y="705"/>
                    </a:cxn>
                    <a:cxn ang="0">
                      <a:pos x="1277" y="754"/>
                    </a:cxn>
                    <a:cxn ang="0">
                      <a:pos x="1157" y="707"/>
                    </a:cxn>
                    <a:cxn ang="0">
                      <a:pos x="1007" y="765"/>
                    </a:cxn>
                    <a:cxn ang="0">
                      <a:pos x="860" y="716"/>
                    </a:cxn>
                    <a:cxn ang="0">
                      <a:pos x="768" y="754"/>
                    </a:cxn>
                    <a:cxn ang="0">
                      <a:pos x="682" y="725"/>
                    </a:cxn>
                    <a:cxn ang="0">
                      <a:pos x="555" y="771"/>
                    </a:cxn>
                    <a:cxn ang="0">
                      <a:pos x="402" y="716"/>
                    </a:cxn>
                    <a:cxn ang="0">
                      <a:pos x="266" y="772"/>
                    </a:cxn>
                    <a:cxn ang="0">
                      <a:pos x="118" y="709"/>
                    </a:cxn>
                    <a:cxn ang="0">
                      <a:pos x="0" y="754"/>
                    </a:cxn>
                    <a:cxn ang="0">
                      <a:pos x="2" y="23"/>
                    </a:cxn>
                  </a:cxnLst>
                  <a:rect l="0" t="0" r="r" b="b"/>
                  <a:pathLst>
                    <a:path w="1954" h="777">
                      <a:moveTo>
                        <a:pt x="2" y="23"/>
                      </a:moveTo>
                      <a:cubicBezTo>
                        <a:pt x="2" y="23"/>
                        <a:pt x="74" y="19"/>
                        <a:pt x="115" y="53"/>
                      </a:cubicBezTo>
                      <a:cubicBezTo>
                        <a:pt x="156" y="86"/>
                        <a:pt x="156" y="86"/>
                        <a:pt x="175" y="86"/>
                      </a:cubicBezTo>
                      <a:cubicBezTo>
                        <a:pt x="193" y="86"/>
                        <a:pt x="262" y="12"/>
                        <a:pt x="326" y="17"/>
                      </a:cubicBezTo>
                      <a:cubicBezTo>
                        <a:pt x="389" y="23"/>
                        <a:pt x="411" y="79"/>
                        <a:pt x="443" y="80"/>
                      </a:cubicBezTo>
                      <a:cubicBezTo>
                        <a:pt x="475" y="82"/>
                        <a:pt x="503" y="30"/>
                        <a:pt x="551" y="30"/>
                      </a:cubicBezTo>
                      <a:cubicBezTo>
                        <a:pt x="600" y="30"/>
                        <a:pt x="594" y="69"/>
                        <a:pt x="631" y="67"/>
                      </a:cubicBezTo>
                      <a:cubicBezTo>
                        <a:pt x="668" y="66"/>
                        <a:pt x="683" y="21"/>
                        <a:pt x="732" y="21"/>
                      </a:cubicBezTo>
                      <a:cubicBezTo>
                        <a:pt x="780" y="21"/>
                        <a:pt x="801" y="53"/>
                        <a:pt x="832" y="53"/>
                      </a:cubicBezTo>
                      <a:cubicBezTo>
                        <a:pt x="864" y="53"/>
                        <a:pt x="909" y="9"/>
                        <a:pt x="970" y="9"/>
                      </a:cubicBezTo>
                      <a:cubicBezTo>
                        <a:pt x="1032" y="9"/>
                        <a:pt x="1075" y="73"/>
                        <a:pt x="1114" y="73"/>
                      </a:cubicBezTo>
                      <a:cubicBezTo>
                        <a:pt x="1153" y="73"/>
                        <a:pt x="1175" y="9"/>
                        <a:pt x="1268" y="9"/>
                      </a:cubicBezTo>
                      <a:cubicBezTo>
                        <a:pt x="1300" y="9"/>
                        <a:pt x="1333" y="26"/>
                        <a:pt x="1360" y="26"/>
                      </a:cubicBezTo>
                      <a:cubicBezTo>
                        <a:pt x="1386" y="26"/>
                        <a:pt x="1406" y="0"/>
                        <a:pt x="1443" y="0"/>
                      </a:cubicBezTo>
                      <a:cubicBezTo>
                        <a:pt x="1481" y="0"/>
                        <a:pt x="1518" y="45"/>
                        <a:pt x="1581" y="41"/>
                      </a:cubicBezTo>
                      <a:cubicBezTo>
                        <a:pt x="1645" y="38"/>
                        <a:pt x="1633" y="9"/>
                        <a:pt x="1691" y="9"/>
                      </a:cubicBezTo>
                      <a:cubicBezTo>
                        <a:pt x="1749" y="9"/>
                        <a:pt x="1790" y="49"/>
                        <a:pt x="1840" y="49"/>
                      </a:cubicBezTo>
                      <a:cubicBezTo>
                        <a:pt x="1890" y="49"/>
                        <a:pt x="1883" y="19"/>
                        <a:pt x="1954" y="19"/>
                      </a:cubicBezTo>
                      <a:cubicBezTo>
                        <a:pt x="1954" y="764"/>
                        <a:pt x="1954" y="764"/>
                        <a:pt x="1954" y="764"/>
                      </a:cubicBezTo>
                      <a:cubicBezTo>
                        <a:pt x="1954" y="764"/>
                        <a:pt x="1883" y="777"/>
                        <a:pt x="1827" y="751"/>
                      </a:cubicBezTo>
                      <a:cubicBezTo>
                        <a:pt x="1771" y="724"/>
                        <a:pt x="1702" y="667"/>
                        <a:pt x="1672" y="699"/>
                      </a:cubicBezTo>
                      <a:cubicBezTo>
                        <a:pt x="1642" y="730"/>
                        <a:pt x="1586" y="772"/>
                        <a:pt x="1531" y="771"/>
                      </a:cubicBezTo>
                      <a:cubicBezTo>
                        <a:pt x="1415" y="768"/>
                        <a:pt x="1398" y="705"/>
                        <a:pt x="1369" y="705"/>
                      </a:cubicBezTo>
                      <a:cubicBezTo>
                        <a:pt x="1340" y="705"/>
                        <a:pt x="1362" y="754"/>
                        <a:pt x="1277" y="754"/>
                      </a:cubicBezTo>
                      <a:cubicBezTo>
                        <a:pt x="1192" y="754"/>
                        <a:pt x="1212" y="707"/>
                        <a:pt x="1157" y="707"/>
                      </a:cubicBezTo>
                      <a:cubicBezTo>
                        <a:pt x="1102" y="707"/>
                        <a:pt x="1119" y="765"/>
                        <a:pt x="1007" y="765"/>
                      </a:cubicBezTo>
                      <a:cubicBezTo>
                        <a:pt x="894" y="765"/>
                        <a:pt x="910" y="718"/>
                        <a:pt x="860" y="716"/>
                      </a:cubicBezTo>
                      <a:cubicBezTo>
                        <a:pt x="826" y="714"/>
                        <a:pt x="816" y="754"/>
                        <a:pt x="768" y="754"/>
                      </a:cubicBezTo>
                      <a:cubicBezTo>
                        <a:pt x="721" y="754"/>
                        <a:pt x="717" y="725"/>
                        <a:pt x="682" y="725"/>
                      </a:cubicBezTo>
                      <a:cubicBezTo>
                        <a:pt x="647" y="725"/>
                        <a:pt x="639" y="771"/>
                        <a:pt x="555" y="771"/>
                      </a:cubicBezTo>
                      <a:cubicBezTo>
                        <a:pt x="472" y="771"/>
                        <a:pt x="455" y="716"/>
                        <a:pt x="402" y="716"/>
                      </a:cubicBezTo>
                      <a:cubicBezTo>
                        <a:pt x="350" y="716"/>
                        <a:pt x="356" y="772"/>
                        <a:pt x="266" y="772"/>
                      </a:cubicBezTo>
                      <a:cubicBezTo>
                        <a:pt x="176" y="772"/>
                        <a:pt x="185" y="709"/>
                        <a:pt x="118" y="709"/>
                      </a:cubicBezTo>
                      <a:cubicBezTo>
                        <a:pt x="86" y="709"/>
                        <a:pt x="93" y="748"/>
                        <a:pt x="0" y="754"/>
                      </a:cubicBezTo>
                      <a:lnTo>
                        <a:pt x="2" y="23"/>
                      </a:lnTo>
                      <a:close/>
                    </a:path>
                  </a:pathLst>
                </a:custGeom>
                <a:noFill/>
                <a:ln w="15875" cap="flat">
                  <a:solidFill>
                    <a:srgbClr val="343434"/>
                  </a:solidFill>
                  <a:prstDash val="solid"/>
                  <a:miter lim="800000"/>
                  <a:headEnd/>
                  <a:tailEnd/>
                </a:ln>
              </p:spPr>
              <p:txBody>
                <a:bodyPr/>
                <a:lstStyle/>
                <a:p>
                  <a:endParaRPr lang="en-US" b="1">
                    <a:latin typeface="Cambria" pitchFamily="18" charset="0"/>
                  </a:endParaRPr>
                </a:p>
              </p:txBody>
            </p:sp>
            <p:sp>
              <p:nvSpPr>
                <p:cNvPr id="449" name="Freeform 311"/>
                <p:cNvSpPr>
                  <a:spLocks/>
                </p:cNvSpPr>
                <p:nvPr/>
              </p:nvSpPr>
              <p:spPr bwMode="auto">
                <a:xfrm>
                  <a:off x="5019223" y="1702637"/>
                  <a:ext cx="166029" cy="113471"/>
                </a:xfrm>
                <a:custGeom>
                  <a:avLst/>
                  <a:gdLst/>
                  <a:ahLst/>
                  <a:cxnLst>
                    <a:cxn ang="0">
                      <a:pos x="7" y="0"/>
                    </a:cxn>
                    <a:cxn ang="0">
                      <a:pos x="30" y="6"/>
                    </a:cxn>
                    <a:cxn ang="0">
                      <a:pos x="48" y="11"/>
                    </a:cxn>
                    <a:cxn ang="0">
                      <a:pos x="78" y="13"/>
                    </a:cxn>
                    <a:cxn ang="0">
                      <a:pos x="119" y="0"/>
                    </a:cxn>
                    <a:cxn ang="0">
                      <a:pos x="110" y="11"/>
                    </a:cxn>
                    <a:cxn ang="0">
                      <a:pos x="98" y="25"/>
                    </a:cxn>
                    <a:cxn ang="0">
                      <a:pos x="90" y="40"/>
                    </a:cxn>
                    <a:cxn ang="0">
                      <a:pos x="79" y="54"/>
                    </a:cxn>
                    <a:cxn ang="0">
                      <a:pos x="78" y="66"/>
                    </a:cxn>
                    <a:cxn ang="0">
                      <a:pos x="73" y="77"/>
                    </a:cxn>
                    <a:cxn ang="0">
                      <a:pos x="70" y="86"/>
                    </a:cxn>
                    <a:cxn ang="0">
                      <a:pos x="72" y="96"/>
                    </a:cxn>
                    <a:cxn ang="0">
                      <a:pos x="62" y="81"/>
                    </a:cxn>
                    <a:cxn ang="0">
                      <a:pos x="52" y="62"/>
                    </a:cxn>
                    <a:cxn ang="0">
                      <a:pos x="31" y="32"/>
                    </a:cxn>
                    <a:cxn ang="0">
                      <a:pos x="19" y="25"/>
                    </a:cxn>
                    <a:cxn ang="0">
                      <a:pos x="8" y="22"/>
                    </a:cxn>
                    <a:cxn ang="0">
                      <a:pos x="5" y="4"/>
                    </a:cxn>
                  </a:cxnLst>
                  <a:rect l="0" t="0" r="r" b="b"/>
                  <a:pathLst>
                    <a:path w="119" h="96">
                      <a:moveTo>
                        <a:pt x="7" y="0"/>
                      </a:moveTo>
                      <a:cubicBezTo>
                        <a:pt x="14" y="4"/>
                        <a:pt x="23" y="3"/>
                        <a:pt x="30" y="6"/>
                      </a:cubicBezTo>
                      <a:cubicBezTo>
                        <a:pt x="36" y="8"/>
                        <a:pt x="42" y="10"/>
                        <a:pt x="48" y="11"/>
                      </a:cubicBezTo>
                      <a:cubicBezTo>
                        <a:pt x="58" y="14"/>
                        <a:pt x="68" y="15"/>
                        <a:pt x="78" y="13"/>
                      </a:cubicBezTo>
                      <a:cubicBezTo>
                        <a:pt x="93" y="12"/>
                        <a:pt x="105" y="3"/>
                        <a:pt x="119" y="0"/>
                      </a:cubicBezTo>
                      <a:cubicBezTo>
                        <a:pt x="119" y="5"/>
                        <a:pt x="112" y="7"/>
                        <a:pt x="110" y="11"/>
                      </a:cubicBezTo>
                      <a:cubicBezTo>
                        <a:pt x="106" y="17"/>
                        <a:pt x="104" y="20"/>
                        <a:pt x="98" y="25"/>
                      </a:cubicBezTo>
                      <a:cubicBezTo>
                        <a:pt x="92" y="29"/>
                        <a:pt x="91" y="33"/>
                        <a:pt x="90" y="40"/>
                      </a:cubicBezTo>
                      <a:cubicBezTo>
                        <a:pt x="88" y="46"/>
                        <a:pt x="82" y="48"/>
                        <a:pt x="79" y="54"/>
                      </a:cubicBezTo>
                      <a:cubicBezTo>
                        <a:pt x="77" y="58"/>
                        <a:pt x="78" y="62"/>
                        <a:pt x="78" y="66"/>
                      </a:cubicBezTo>
                      <a:cubicBezTo>
                        <a:pt x="77" y="70"/>
                        <a:pt x="74" y="74"/>
                        <a:pt x="73" y="77"/>
                      </a:cubicBezTo>
                      <a:cubicBezTo>
                        <a:pt x="72" y="80"/>
                        <a:pt x="70" y="83"/>
                        <a:pt x="70" y="86"/>
                      </a:cubicBezTo>
                      <a:cubicBezTo>
                        <a:pt x="70" y="89"/>
                        <a:pt x="72" y="92"/>
                        <a:pt x="72" y="96"/>
                      </a:cubicBezTo>
                      <a:cubicBezTo>
                        <a:pt x="66" y="96"/>
                        <a:pt x="64" y="85"/>
                        <a:pt x="62" y="81"/>
                      </a:cubicBezTo>
                      <a:cubicBezTo>
                        <a:pt x="59" y="75"/>
                        <a:pt x="56" y="69"/>
                        <a:pt x="52" y="62"/>
                      </a:cubicBezTo>
                      <a:cubicBezTo>
                        <a:pt x="46" y="52"/>
                        <a:pt x="41" y="39"/>
                        <a:pt x="31" y="32"/>
                      </a:cubicBezTo>
                      <a:cubicBezTo>
                        <a:pt x="27" y="29"/>
                        <a:pt x="24" y="27"/>
                        <a:pt x="19" y="25"/>
                      </a:cubicBezTo>
                      <a:cubicBezTo>
                        <a:pt x="16" y="24"/>
                        <a:pt x="11" y="25"/>
                        <a:pt x="8" y="22"/>
                      </a:cubicBezTo>
                      <a:cubicBezTo>
                        <a:pt x="4" y="19"/>
                        <a:pt x="0" y="9"/>
                        <a:pt x="5" y="4"/>
                      </a:cubicBezTo>
                    </a:path>
                  </a:pathLst>
                </a:custGeom>
                <a:solidFill>
                  <a:srgbClr val="F5B5B5"/>
                </a:solidFill>
                <a:ln w="9525">
                  <a:noFill/>
                  <a:round/>
                  <a:headEnd/>
                  <a:tailEnd/>
                </a:ln>
              </p:spPr>
              <p:txBody>
                <a:bodyPr/>
                <a:lstStyle/>
                <a:p>
                  <a:endParaRPr lang="en-US" b="1">
                    <a:latin typeface="Cambria" pitchFamily="18" charset="0"/>
                  </a:endParaRPr>
                </a:p>
              </p:txBody>
            </p:sp>
            <p:sp>
              <p:nvSpPr>
                <p:cNvPr id="450" name="Freeform 312"/>
                <p:cNvSpPr>
                  <a:spLocks/>
                </p:cNvSpPr>
                <p:nvPr/>
              </p:nvSpPr>
              <p:spPr bwMode="auto">
                <a:xfrm>
                  <a:off x="5761545" y="1708259"/>
                  <a:ext cx="178209" cy="133916"/>
                </a:xfrm>
                <a:custGeom>
                  <a:avLst/>
                  <a:gdLst/>
                  <a:ahLst/>
                  <a:cxnLst>
                    <a:cxn ang="0">
                      <a:pos x="121" y="35"/>
                    </a:cxn>
                    <a:cxn ang="0">
                      <a:pos x="121" y="6"/>
                    </a:cxn>
                    <a:cxn ang="0">
                      <a:pos x="99" y="4"/>
                    </a:cxn>
                    <a:cxn ang="0">
                      <a:pos x="40" y="17"/>
                    </a:cxn>
                    <a:cxn ang="0">
                      <a:pos x="16" y="20"/>
                    </a:cxn>
                    <a:cxn ang="0">
                      <a:pos x="7" y="19"/>
                    </a:cxn>
                    <a:cxn ang="0">
                      <a:pos x="3" y="23"/>
                    </a:cxn>
                    <a:cxn ang="0">
                      <a:pos x="22" y="43"/>
                    </a:cxn>
                    <a:cxn ang="0">
                      <a:pos x="22" y="62"/>
                    </a:cxn>
                    <a:cxn ang="0">
                      <a:pos x="27" y="90"/>
                    </a:cxn>
                    <a:cxn ang="0">
                      <a:pos x="23" y="113"/>
                    </a:cxn>
                    <a:cxn ang="0">
                      <a:pos x="29" y="99"/>
                    </a:cxn>
                    <a:cxn ang="0">
                      <a:pos x="38" y="83"/>
                    </a:cxn>
                    <a:cxn ang="0">
                      <a:pos x="57" y="46"/>
                    </a:cxn>
                    <a:cxn ang="0">
                      <a:pos x="92" y="33"/>
                    </a:cxn>
                    <a:cxn ang="0">
                      <a:pos x="108" y="34"/>
                    </a:cxn>
                    <a:cxn ang="0">
                      <a:pos x="119" y="34"/>
                    </a:cxn>
                  </a:cxnLst>
                  <a:rect l="0" t="0" r="r" b="b"/>
                  <a:pathLst>
                    <a:path w="128" h="113">
                      <a:moveTo>
                        <a:pt x="121" y="35"/>
                      </a:moveTo>
                      <a:cubicBezTo>
                        <a:pt x="118" y="26"/>
                        <a:pt x="128" y="14"/>
                        <a:pt x="121" y="6"/>
                      </a:cubicBezTo>
                      <a:cubicBezTo>
                        <a:pt x="116" y="0"/>
                        <a:pt x="106" y="3"/>
                        <a:pt x="99" y="4"/>
                      </a:cubicBezTo>
                      <a:cubicBezTo>
                        <a:pt x="80" y="9"/>
                        <a:pt x="60" y="14"/>
                        <a:pt x="40" y="17"/>
                      </a:cubicBezTo>
                      <a:cubicBezTo>
                        <a:pt x="32" y="19"/>
                        <a:pt x="24" y="20"/>
                        <a:pt x="16" y="20"/>
                      </a:cubicBezTo>
                      <a:cubicBezTo>
                        <a:pt x="13" y="20"/>
                        <a:pt x="10" y="19"/>
                        <a:pt x="7" y="19"/>
                      </a:cubicBezTo>
                      <a:cubicBezTo>
                        <a:pt x="2" y="19"/>
                        <a:pt x="0" y="19"/>
                        <a:pt x="3" y="23"/>
                      </a:cubicBezTo>
                      <a:cubicBezTo>
                        <a:pt x="7" y="31"/>
                        <a:pt x="17" y="36"/>
                        <a:pt x="22" y="43"/>
                      </a:cubicBezTo>
                      <a:cubicBezTo>
                        <a:pt x="26" y="50"/>
                        <a:pt x="24" y="55"/>
                        <a:pt x="22" y="62"/>
                      </a:cubicBezTo>
                      <a:cubicBezTo>
                        <a:pt x="19" y="72"/>
                        <a:pt x="29" y="80"/>
                        <a:pt x="27" y="90"/>
                      </a:cubicBezTo>
                      <a:cubicBezTo>
                        <a:pt x="26" y="95"/>
                        <a:pt x="20" y="109"/>
                        <a:pt x="23" y="113"/>
                      </a:cubicBezTo>
                      <a:cubicBezTo>
                        <a:pt x="27" y="110"/>
                        <a:pt x="27" y="104"/>
                        <a:pt x="29" y="99"/>
                      </a:cubicBezTo>
                      <a:cubicBezTo>
                        <a:pt x="32" y="93"/>
                        <a:pt x="35" y="88"/>
                        <a:pt x="38" y="83"/>
                      </a:cubicBezTo>
                      <a:cubicBezTo>
                        <a:pt x="43" y="70"/>
                        <a:pt x="46" y="57"/>
                        <a:pt x="57" y="46"/>
                      </a:cubicBezTo>
                      <a:cubicBezTo>
                        <a:pt x="66" y="37"/>
                        <a:pt x="79" y="33"/>
                        <a:pt x="92" y="33"/>
                      </a:cubicBezTo>
                      <a:cubicBezTo>
                        <a:pt x="98" y="33"/>
                        <a:pt x="103" y="34"/>
                        <a:pt x="108" y="34"/>
                      </a:cubicBezTo>
                      <a:cubicBezTo>
                        <a:pt x="112" y="34"/>
                        <a:pt x="117" y="33"/>
                        <a:pt x="119" y="34"/>
                      </a:cubicBezTo>
                    </a:path>
                  </a:pathLst>
                </a:custGeom>
                <a:solidFill>
                  <a:srgbClr val="F5B5B5"/>
                </a:solidFill>
                <a:ln w="9525">
                  <a:noFill/>
                  <a:round/>
                  <a:headEnd/>
                  <a:tailEnd/>
                </a:ln>
              </p:spPr>
              <p:txBody>
                <a:bodyPr/>
                <a:lstStyle/>
                <a:p>
                  <a:endParaRPr lang="en-US" b="1">
                    <a:latin typeface="Cambria" pitchFamily="18" charset="0"/>
                  </a:endParaRPr>
                </a:p>
              </p:txBody>
            </p:sp>
            <p:sp>
              <p:nvSpPr>
                <p:cNvPr id="451" name="Freeform 313"/>
                <p:cNvSpPr>
                  <a:spLocks/>
                </p:cNvSpPr>
                <p:nvPr/>
              </p:nvSpPr>
              <p:spPr bwMode="auto">
                <a:xfrm>
                  <a:off x="5061531" y="1724616"/>
                  <a:ext cx="75001" cy="63380"/>
                </a:xfrm>
                <a:custGeom>
                  <a:avLst/>
                  <a:gdLst/>
                  <a:ahLst/>
                  <a:cxnLst>
                    <a:cxn ang="0">
                      <a:pos x="53" y="3"/>
                    </a:cxn>
                    <a:cxn ang="0">
                      <a:pos x="24" y="6"/>
                    </a:cxn>
                    <a:cxn ang="0">
                      <a:pos x="11" y="3"/>
                    </a:cxn>
                    <a:cxn ang="0">
                      <a:pos x="0" y="0"/>
                    </a:cxn>
                    <a:cxn ang="0">
                      <a:pos x="24" y="22"/>
                    </a:cxn>
                    <a:cxn ang="0">
                      <a:pos x="30" y="33"/>
                    </a:cxn>
                    <a:cxn ang="0">
                      <a:pos x="33" y="46"/>
                    </a:cxn>
                    <a:cxn ang="0">
                      <a:pos x="40" y="38"/>
                    </a:cxn>
                    <a:cxn ang="0">
                      <a:pos x="46" y="21"/>
                    </a:cxn>
                    <a:cxn ang="0">
                      <a:pos x="53" y="13"/>
                    </a:cxn>
                    <a:cxn ang="0">
                      <a:pos x="53" y="5"/>
                    </a:cxn>
                  </a:cxnLst>
                  <a:rect l="0" t="0" r="r" b="b"/>
                  <a:pathLst>
                    <a:path w="54" h="53">
                      <a:moveTo>
                        <a:pt x="53" y="3"/>
                      </a:moveTo>
                      <a:cubicBezTo>
                        <a:pt x="43" y="4"/>
                        <a:pt x="34" y="9"/>
                        <a:pt x="24" y="6"/>
                      </a:cubicBezTo>
                      <a:cubicBezTo>
                        <a:pt x="19" y="6"/>
                        <a:pt x="15" y="5"/>
                        <a:pt x="11" y="3"/>
                      </a:cubicBezTo>
                      <a:cubicBezTo>
                        <a:pt x="8" y="2"/>
                        <a:pt x="4" y="0"/>
                        <a:pt x="0" y="0"/>
                      </a:cubicBezTo>
                      <a:cubicBezTo>
                        <a:pt x="0" y="9"/>
                        <a:pt x="18" y="16"/>
                        <a:pt x="24" y="22"/>
                      </a:cubicBezTo>
                      <a:cubicBezTo>
                        <a:pt x="27" y="26"/>
                        <a:pt x="29" y="29"/>
                        <a:pt x="30" y="33"/>
                      </a:cubicBezTo>
                      <a:cubicBezTo>
                        <a:pt x="31" y="37"/>
                        <a:pt x="31" y="42"/>
                        <a:pt x="33" y="46"/>
                      </a:cubicBezTo>
                      <a:cubicBezTo>
                        <a:pt x="38" y="53"/>
                        <a:pt x="40" y="42"/>
                        <a:pt x="40" y="38"/>
                      </a:cubicBezTo>
                      <a:cubicBezTo>
                        <a:pt x="41" y="32"/>
                        <a:pt x="40" y="25"/>
                        <a:pt x="46" y="21"/>
                      </a:cubicBezTo>
                      <a:cubicBezTo>
                        <a:pt x="51" y="19"/>
                        <a:pt x="52" y="18"/>
                        <a:pt x="53" y="13"/>
                      </a:cubicBezTo>
                      <a:cubicBezTo>
                        <a:pt x="54" y="10"/>
                        <a:pt x="54" y="7"/>
                        <a:pt x="53" y="5"/>
                      </a:cubicBezTo>
                    </a:path>
                  </a:pathLst>
                </a:custGeom>
                <a:solidFill>
                  <a:srgbClr val="F2A0A2"/>
                </a:solidFill>
                <a:ln w="9525">
                  <a:noFill/>
                  <a:round/>
                  <a:headEnd/>
                  <a:tailEnd/>
                </a:ln>
              </p:spPr>
              <p:txBody>
                <a:bodyPr/>
                <a:lstStyle/>
                <a:p>
                  <a:endParaRPr lang="en-US" b="1">
                    <a:latin typeface="Cambria" pitchFamily="18" charset="0"/>
                  </a:endParaRPr>
                </a:p>
              </p:txBody>
            </p:sp>
            <p:sp>
              <p:nvSpPr>
                <p:cNvPr id="452" name="Freeform 314"/>
                <p:cNvSpPr>
                  <a:spLocks/>
                </p:cNvSpPr>
                <p:nvPr/>
              </p:nvSpPr>
              <p:spPr bwMode="auto">
                <a:xfrm>
                  <a:off x="5791674" y="1717460"/>
                  <a:ext cx="126926" cy="78203"/>
                </a:xfrm>
                <a:custGeom>
                  <a:avLst/>
                  <a:gdLst/>
                  <a:ahLst/>
                  <a:cxnLst>
                    <a:cxn ang="0">
                      <a:pos x="0" y="17"/>
                    </a:cxn>
                    <a:cxn ang="0">
                      <a:pos x="11" y="30"/>
                    </a:cxn>
                    <a:cxn ang="0">
                      <a:pos x="10" y="46"/>
                    </a:cxn>
                    <a:cxn ang="0">
                      <a:pos x="11" y="55"/>
                    </a:cxn>
                    <a:cxn ang="0">
                      <a:pos x="11" y="66"/>
                    </a:cxn>
                    <a:cxn ang="0">
                      <a:pos x="19" y="47"/>
                    </a:cxn>
                    <a:cxn ang="0">
                      <a:pos x="33" y="29"/>
                    </a:cxn>
                    <a:cxn ang="0">
                      <a:pos x="73" y="17"/>
                    </a:cxn>
                    <a:cxn ang="0">
                      <a:pos x="88" y="13"/>
                    </a:cxn>
                    <a:cxn ang="0">
                      <a:pos x="91" y="6"/>
                    </a:cxn>
                    <a:cxn ang="0">
                      <a:pos x="88" y="1"/>
                    </a:cxn>
                    <a:cxn ang="0">
                      <a:pos x="77" y="3"/>
                    </a:cxn>
                    <a:cxn ang="0">
                      <a:pos x="59" y="8"/>
                    </a:cxn>
                    <a:cxn ang="0">
                      <a:pos x="32" y="16"/>
                    </a:cxn>
                    <a:cxn ang="0">
                      <a:pos x="5" y="16"/>
                    </a:cxn>
                  </a:cxnLst>
                  <a:rect l="0" t="0" r="r" b="b"/>
                  <a:pathLst>
                    <a:path w="91" h="66">
                      <a:moveTo>
                        <a:pt x="0" y="17"/>
                      </a:moveTo>
                      <a:cubicBezTo>
                        <a:pt x="2" y="22"/>
                        <a:pt x="10" y="23"/>
                        <a:pt x="11" y="30"/>
                      </a:cubicBezTo>
                      <a:cubicBezTo>
                        <a:pt x="12" y="35"/>
                        <a:pt x="8" y="40"/>
                        <a:pt x="10" y="46"/>
                      </a:cubicBezTo>
                      <a:cubicBezTo>
                        <a:pt x="12" y="50"/>
                        <a:pt x="13" y="51"/>
                        <a:pt x="11" y="55"/>
                      </a:cubicBezTo>
                      <a:cubicBezTo>
                        <a:pt x="11" y="58"/>
                        <a:pt x="9" y="63"/>
                        <a:pt x="11" y="66"/>
                      </a:cubicBezTo>
                      <a:cubicBezTo>
                        <a:pt x="15" y="61"/>
                        <a:pt x="17" y="53"/>
                        <a:pt x="19" y="47"/>
                      </a:cubicBezTo>
                      <a:cubicBezTo>
                        <a:pt x="23" y="40"/>
                        <a:pt x="27" y="34"/>
                        <a:pt x="33" y="29"/>
                      </a:cubicBezTo>
                      <a:cubicBezTo>
                        <a:pt x="44" y="22"/>
                        <a:pt x="60" y="19"/>
                        <a:pt x="73" y="17"/>
                      </a:cubicBezTo>
                      <a:cubicBezTo>
                        <a:pt x="78" y="17"/>
                        <a:pt x="84" y="18"/>
                        <a:pt x="88" y="13"/>
                      </a:cubicBezTo>
                      <a:cubicBezTo>
                        <a:pt x="90" y="11"/>
                        <a:pt x="91" y="9"/>
                        <a:pt x="91" y="6"/>
                      </a:cubicBezTo>
                      <a:cubicBezTo>
                        <a:pt x="91" y="3"/>
                        <a:pt x="91" y="2"/>
                        <a:pt x="88" y="1"/>
                      </a:cubicBezTo>
                      <a:cubicBezTo>
                        <a:pt x="85" y="0"/>
                        <a:pt x="80" y="2"/>
                        <a:pt x="77" y="3"/>
                      </a:cubicBezTo>
                      <a:cubicBezTo>
                        <a:pt x="71" y="4"/>
                        <a:pt x="65" y="7"/>
                        <a:pt x="59" y="8"/>
                      </a:cubicBezTo>
                      <a:cubicBezTo>
                        <a:pt x="50" y="11"/>
                        <a:pt x="42" y="14"/>
                        <a:pt x="32" y="16"/>
                      </a:cubicBezTo>
                      <a:cubicBezTo>
                        <a:pt x="25" y="18"/>
                        <a:pt x="11" y="21"/>
                        <a:pt x="5" y="16"/>
                      </a:cubicBezTo>
                    </a:path>
                  </a:pathLst>
                </a:custGeom>
                <a:solidFill>
                  <a:srgbClr val="F2A0A2"/>
                </a:solidFill>
                <a:ln w="9525">
                  <a:noFill/>
                  <a:round/>
                  <a:headEnd/>
                  <a:tailEnd/>
                </a:ln>
              </p:spPr>
              <p:txBody>
                <a:bodyPr/>
                <a:lstStyle/>
                <a:p>
                  <a:endParaRPr lang="en-US" b="1">
                    <a:latin typeface="Cambria" pitchFamily="18" charset="0"/>
                  </a:endParaRPr>
                </a:p>
              </p:txBody>
            </p:sp>
            <p:sp>
              <p:nvSpPr>
                <p:cNvPr id="453" name="Freeform 315"/>
                <p:cNvSpPr>
                  <a:spLocks/>
                </p:cNvSpPr>
                <p:nvPr/>
              </p:nvSpPr>
              <p:spPr bwMode="auto">
                <a:xfrm>
                  <a:off x="4960888" y="1613700"/>
                  <a:ext cx="358340" cy="85870"/>
                </a:xfrm>
                <a:custGeom>
                  <a:avLst/>
                  <a:gdLst/>
                  <a:ahLst/>
                  <a:cxnLst>
                    <a:cxn ang="0">
                      <a:pos x="257" y="25"/>
                    </a:cxn>
                    <a:cxn ang="0">
                      <a:pos x="187" y="3"/>
                    </a:cxn>
                    <a:cxn ang="0">
                      <a:pos x="88" y="36"/>
                    </a:cxn>
                    <a:cxn ang="0">
                      <a:pos x="51" y="21"/>
                    </a:cxn>
                    <a:cxn ang="0">
                      <a:pos x="36" y="20"/>
                    </a:cxn>
                    <a:cxn ang="0">
                      <a:pos x="29" y="36"/>
                    </a:cxn>
                    <a:cxn ang="0">
                      <a:pos x="17" y="62"/>
                    </a:cxn>
                    <a:cxn ang="0">
                      <a:pos x="53" y="66"/>
                    </a:cxn>
                    <a:cxn ang="0">
                      <a:pos x="106" y="71"/>
                    </a:cxn>
                    <a:cxn ang="0">
                      <a:pos x="136" y="70"/>
                    </a:cxn>
                    <a:cxn ang="0">
                      <a:pos x="163" y="64"/>
                    </a:cxn>
                    <a:cxn ang="0">
                      <a:pos x="183" y="56"/>
                    </a:cxn>
                    <a:cxn ang="0">
                      <a:pos x="195" y="43"/>
                    </a:cxn>
                    <a:cxn ang="0">
                      <a:pos x="211" y="36"/>
                    </a:cxn>
                    <a:cxn ang="0">
                      <a:pos x="228" y="26"/>
                    </a:cxn>
                    <a:cxn ang="0">
                      <a:pos x="254" y="26"/>
                    </a:cxn>
                  </a:cxnLst>
                  <a:rect l="0" t="0" r="r" b="b"/>
                  <a:pathLst>
                    <a:path w="257" h="73">
                      <a:moveTo>
                        <a:pt x="257" y="25"/>
                      </a:moveTo>
                      <a:cubicBezTo>
                        <a:pt x="234" y="18"/>
                        <a:pt x="212" y="0"/>
                        <a:pt x="187" y="3"/>
                      </a:cubicBezTo>
                      <a:cubicBezTo>
                        <a:pt x="154" y="8"/>
                        <a:pt x="124" y="47"/>
                        <a:pt x="88" y="36"/>
                      </a:cubicBezTo>
                      <a:cubicBezTo>
                        <a:pt x="75" y="32"/>
                        <a:pt x="65" y="24"/>
                        <a:pt x="51" y="21"/>
                      </a:cubicBezTo>
                      <a:cubicBezTo>
                        <a:pt x="47" y="20"/>
                        <a:pt x="41" y="18"/>
                        <a:pt x="36" y="20"/>
                      </a:cubicBezTo>
                      <a:cubicBezTo>
                        <a:pt x="30" y="23"/>
                        <a:pt x="32" y="30"/>
                        <a:pt x="29" y="36"/>
                      </a:cubicBezTo>
                      <a:cubicBezTo>
                        <a:pt x="24" y="46"/>
                        <a:pt x="0" y="51"/>
                        <a:pt x="17" y="62"/>
                      </a:cubicBezTo>
                      <a:cubicBezTo>
                        <a:pt x="26" y="68"/>
                        <a:pt x="43" y="66"/>
                        <a:pt x="53" y="66"/>
                      </a:cubicBezTo>
                      <a:cubicBezTo>
                        <a:pt x="71" y="67"/>
                        <a:pt x="88" y="70"/>
                        <a:pt x="106" y="71"/>
                      </a:cubicBezTo>
                      <a:cubicBezTo>
                        <a:pt x="116" y="71"/>
                        <a:pt x="126" y="73"/>
                        <a:pt x="136" y="70"/>
                      </a:cubicBezTo>
                      <a:cubicBezTo>
                        <a:pt x="145" y="68"/>
                        <a:pt x="154" y="66"/>
                        <a:pt x="163" y="64"/>
                      </a:cubicBezTo>
                      <a:cubicBezTo>
                        <a:pt x="170" y="62"/>
                        <a:pt x="177" y="60"/>
                        <a:pt x="183" y="56"/>
                      </a:cubicBezTo>
                      <a:cubicBezTo>
                        <a:pt x="189" y="53"/>
                        <a:pt x="190" y="47"/>
                        <a:pt x="195" y="43"/>
                      </a:cubicBezTo>
                      <a:cubicBezTo>
                        <a:pt x="200" y="38"/>
                        <a:pt x="205" y="38"/>
                        <a:pt x="211" y="36"/>
                      </a:cubicBezTo>
                      <a:cubicBezTo>
                        <a:pt x="217" y="33"/>
                        <a:pt x="221" y="28"/>
                        <a:pt x="228" y="26"/>
                      </a:cubicBezTo>
                      <a:cubicBezTo>
                        <a:pt x="236" y="24"/>
                        <a:pt x="248" y="29"/>
                        <a:pt x="254" y="26"/>
                      </a:cubicBezTo>
                    </a:path>
                  </a:pathLst>
                </a:custGeom>
                <a:solidFill>
                  <a:srgbClr val="F8C9CA"/>
                </a:solidFill>
                <a:ln w="9525">
                  <a:noFill/>
                  <a:round/>
                  <a:headEnd/>
                  <a:tailEnd/>
                </a:ln>
              </p:spPr>
              <p:txBody>
                <a:bodyPr/>
                <a:lstStyle/>
                <a:p>
                  <a:endParaRPr lang="en-US" b="1">
                    <a:latin typeface="Cambria" pitchFamily="18" charset="0"/>
                  </a:endParaRPr>
                </a:p>
              </p:txBody>
            </p:sp>
            <p:sp>
              <p:nvSpPr>
                <p:cNvPr id="454" name="Freeform 316"/>
                <p:cNvSpPr>
                  <a:spLocks/>
                </p:cNvSpPr>
                <p:nvPr/>
              </p:nvSpPr>
              <p:spPr bwMode="auto">
                <a:xfrm>
                  <a:off x="5001274" y="1617789"/>
                  <a:ext cx="289749" cy="74625"/>
                </a:xfrm>
                <a:custGeom>
                  <a:avLst/>
                  <a:gdLst/>
                  <a:ahLst/>
                  <a:cxnLst>
                    <a:cxn ang="0">
                      <a:pos x="208" y="17"/>
                    </a:cxn>
                    <a:cxn ang="0">
                      <a:pos x="168" y="3"/>
                    </a:cxn>
                    <a:cxn ang="0">
                      <a:pos x="117" y="18"/>
                    </a:cxn>
                    <a:cxn ang="0">
                      <a:pos x="74" y="38"/>
                    </a:cxn>
                    <a:cxn ang="0">
                      <a:pos x="31" y="26"/>
                    </a:cxn>
                    <a:cxn ang="0">
                      <a:pos x="12" y="34"/>
                    </a:cxn>
                    <a:cxn ang="0">
                      <a:pos x="4" y="49"/>
                    </a:cxn>
                    <a:cxn ang="0">
                      <a:pos x="36" y="60"/>
                    </a:cxn>
                    <a:cxn ang="0">
                      <a:pos x="64" y="62"/>
                    </a:cxn>
                    <a:cxn ang="0">
                      <a:pos x="136" y="52"/>
                    </a:cxn>
                    <a:cxn ang="0">
                      <a:pos x="148" y="47"/>
                    </a:cxn>
                    <a:cxn ang="0">
                      <a:pos x="160" y="37"/>
                    </a:cxn>
                    <a:cxn ang="0">
                      <a:pos x="182" y="24"/>
                    </a:cxn>
                    <a:cxn ang="0">
                      <a:pos x="207" y="16"/>
                    </a:cxn>
                  </a:cxnLst>
                  <a:rect l="0" t="0" r="r" b="b"/>
                  <a:pathLst>
                    <a:path w="208" h="63">
                      <a:moveTo>
                        <a:pt x="208" y="17"/>
                      </a:moveTo>
                      <a:cubicBezTo>
                        <a:pt x="196" y="12"/>
                        <a:pt x="181" y="6"/>
                        <a:pt x="168" y="3"/>
                      </a:cubicBezTo>
                      <a:cubicBezTo>
                        <a:pt x="150" y="0"/>
                        <a:pt x="133" y="9"/>
                        <a:pt x="117" y="18"/>
                      </a:cubicBezTo>
                      <a:cubicBezTo>
                        <a:pt x="103" y="25"/>
                        <a:pt x="90" y="36"/>
                        <a:pt x="74" y="38"/>
                      </a:cubicBezTo>
                      <a:cubicBezTo>
                        <a:pt x="58" y="40"/>
                        <a:pt x="46" y="30"/>
                        <a:pt x="31" y="26"/>
                      </a:cubicBezTo>
                      <a:cubicBezTo>
                        <a:pt x="22" y="24"/>
                        <a:pt x="17" y="26"/>
                        <a:pt x="12" y="34"/>
                      </a:cubicBezTo>
                      <a:cubicBezTo>
                        <a:pt x="8" y="38"/>
                        <a:pt x="0" y="42"/>
                        <a:pt x="4" y="49"/>
                      </a:cubicBezTo>
                      <a:cubicBezTo>
                        <a:pt x="8" y="58"/>
                        <a:pt x="27" y="59"/>
                        <a:pt x="36" y="60"/>
                      </a:cubicBezTo>
                      <a:cubicBezTo>
                        <a:pt x="45" y="62"/>
                        <a:pt x="55" y="63"/>
                        <a:pt x="64" y="62"/>
                      </a:cubicBezTo>
                      <a:cubicBezTo>
                        <a:pt x="87" y="58"/>
                        <a:pt x="114" y="62"/>
                        <a:pt x="136" y="52"/>
                      </a:cubicBezTo>
                      <a:cubicBezTo>
                        <a:pt x="140" y="50"/>
                        <a:pt x="145" y="49"/>
                        <a:pt x="148" y="47"/>
                      </a:cubicBezTo>
                      <a:cubicBezTo>
                        <a:pt x="153" y="44"/>
                        <a:pt x="156" y="40"/>
                        <a:pt x="160" y="37"/>
                      </a:cubicBezTo>
                      <a:cubicBezTo>
                        <a:pt x="166" y="32"/>
                        <a:pt x="174" y="25"/>
                        <a:pt x="182" y="24"/>
                      </a:cubicBezTo>
                      <a:cubicBezTo>
                        <a:pt x="191" y="23"/>
                        <a:pt x="198" y="19"/>
                        <a:pt x="207" y="16"/>
                      </a:cubicBezTo>
                    </a:path>
                  </a:pathLst>
                </a:custGeom>
                <a:solidFill>
                  <a:srgbClr val="F6C0C0"/>
                </a:solidFill>
                <a:ln w="9525">
                  <a:noFill/>
                  <a:round/>
                  <a:headEnd/>
                  <a:tailEnd/>
                </a:ln>
              </p:spPr>
              <p:txBody>
                <a:bodyPr/>
                <a:lstStyle/>
                <a:p>
                  <a:endParaRPr lang="en-US" b="1">
                    <a:latin typeface="Cambria" pitchFamily="18" charset="0"/>
                  </a:endParaRPr>
                </a:p>
              </p:txBody>
            </p:sp>
            <p:sp>
              <p:nvSpPr>
                <p:cNvPr id="455" name="Freeform 317"/>
                <p:cNvSpPr>
                  <a:spLocks/>
                </p:cNvSpPr>
                <p:nvPr/>
              </p:nvSpPr>
              <p:spPr bwMode="auto">
                <a:xfrm>
                  <a:off x="5066660" y="1612167"/>
                  <a:ext cx="192953" cy="66447"/>
                </a:xfrm>
                <a:custGeom>
                  <a:avLst/>
                  <a:gdLst/>
                  <a:ahLst/>
                  <a:cxnLst>
                    <a:cxn ang="0">
                      <a:pos x="138" y="19"/>
                    </a:cxn>
                    <a:cxn ang="0">
                      <a:pos x="72" y="24"/>
                    </a:cxn>
                    <a:cxn ang="0">
                      <a:pos x="30" y="47"/>
                    </a:cxn>
                    <a:cxn ang="0">
                      <a:pos x="0" y="45"/>
                    </a:cxn>
                    <a:cxn ang="0">
                      <a:pos x="35" y="54"/>
                    </a:cxn>
                    <a:cxn ang="0">
                      <a:pos x="79" y="52"/>
                    </a:cxn>
                    <a:cxn ang="0">
                      <a:pos x="113" y="33"/>
                    </a:cxn>
                    <a:cxn ang="0">
                      <a:pos x="137" y="20"/>
                    </a:cxn>
                  </a:cxnLst>
                  <a:rect l="0" t="0" r="r" b="b"/>
                  <a:pathLst>
                    <a:path w="138" h="56">
                      <a:moveTo>
                        <a:pt x="138" y="19"/>
                      </a:moveTo>
                      <a:cubicBezTo>
                        <a:pt x="122" y="0"/>
                        <a:pt x="88" y="14"/>
                        <a:pt x="72" y="24"/>
                      </a:cubicBezTo>
                      <a:cubicBezTo>
                        <a:pt x="59" y="32"/>
                        <a:pt x="46" y="46"/>
                        <a:pt x="30" y="47"/>
                      </a:cubicBezTo>
                      <a:cubicBezTo>
                        <a:pt x="23" y="48"/>
                        <a:pt x="4" y="41"/>
                        <a:pt x="0" y="45"/>
                      </a:cubicBezTo>
                      <a:cubicBezTo>
                        <a:pt x="10" y="56"/>
                        <a:pt x="22" y="55"/>
                        <a:pt x="35" y="54"/>
                      </a:cubicBezTo>
                      <a:cubicBezTo>
                        <a:pt x="50" y="52"/>
                        <a:pt x="65" y="55"/>
                        <a:pt x="79" y="52"/>
                      </a:cubicBezTo>
                      <a:cubicBezTo>
                        <a:pt x="92" y="48"/>
                        <a:pt x="102" y="40"/>
                        <a:pt x="113" y="33"/>
                      </a:cubicBezTo>
                      <a:cubicBezTo>
                        <a:pt x="117" y="30"/>
                        <a:pt x="136" y="23"/>
                        <a:pt x="137" y="20"/>
                      </a:cubicBezTo>
                    </a:path>
                  </a:pathLst>
                </a:custGeom>
                <a:solidFill>
                  <a:srgbClr val="F4ADAE"/>
                </a:solidFill>
                <a:ln w="9525">
                  <a:noFill/>
                  <a:round/>
                  <a:headEnd/>
                  <a:tailEnd/>
                </a:ln>
              </p:spPr>
              <p:txBody>
                <a:bodyPr/>
                <a:lstStyle/>
                <a:p>
                  <a:endParaRPr lang="en-US" b="1">
                    <a:latin typeface="Cambria" pitchFamily="18" charset="0"/>
                  </a:endParaRPr>
                </a:p>
              </p:txBody>
            </p:sp>
            <p:sp>
              <p:nvSpPr>
                <p:cNvPr id="456" name="Freeform 318"/>
                <p:cNvSpPr>
                  <a:spLocks/>
                </p:cNvSpPr>
                <p:nvPr/>
              </p:nvSpPr>
              <p:spPr bwMode="auto">
                <a:xfrm>
                  <a:off x="5705775" y="1639257"/>
                  <a:ext cx="228210" cy="72581"/>
                </a:xfrm>
                <a:custGeom>
                  <a:avLst/>
                  <a:gdLst/>
                  <a:ahLst/>
                  <a:cxnLst>
                    <a:cxn ang="0">
                      <a:pos x="0" y="18"/>
                    </a:cxn>
                    <a:cxn ang="0">
                      <a:pos x="8" y="34"/>
                    </a:cxn>
                    <a:cxn ang="0">
                      <a:pos x="14" y="39"/>
                    </a:cxn>
                    <a:cxn ang="0">
                      <a:pos x="16" y="46"/>
                    </a:cxn>
                    <a:cxn ang="0">
                      <a:pos x="47" y="61"/>
                    </a:cxn>
                    <a:cxn ang="0">
                      <a:pos x="135" y="41"/>
                    </a:cxn>
                    <a:cxn ang="0">
                      <a:pos x="152" y="40"/>
                    </a:cxn>
                    <a:cxn ang="0">
                      <a:pos x="162" y="22"/>
                    </a:cxn>
                    <a:cxn ang="0">
                      <a:pos x="160" y="3"/>
                    </a:cxn>
                    <a:cxn ang="0">
                      <a:pos x="139" y="5"/>
                    </a:cxn>
                    <a:cxn ang="0">
                      <a:pos x="64" y="38"/>
                    </a:cxn>
                    <a:cxn ang="0">
                      <a:pos x="30" y="33"/>
                    </a:cxn>
                    <a:cxn ang="0">
                      <a:pos x="2" y="16"/>
                    </a:cxn>
                  </a:cxnLst>
                  <a:rect l="0" t="0" r="r" b="b"/>
                  <a:pathLst>
                    <a:path w="164" h="61">
                      <a:moveTo>
                        <a:pt x="0" y="18"/>
                      </a:moveTo>
                      <a:cubicBezTo>
                        <a:pt x="2" y="23"/>
                        <a:pt x="4" y="30"/>
                        <a:pt x="8" y="34"/>
                      </a:cubicBezTo>
                      <a:cubicBezTo>
                        <a:pt x="10" y="36"/>
                        <a:pt x="12" y="36"/>
                        <a:pt x="14" y="39"/>
                      </a:cubicBezTo>
                      <a:cubicBezTo>
                        <a:pt x="15" y="42"/>
                        <a:pt x="14" y="43"/>
                        <a:pt x="16" y="46"/>
                      </a:cubicBezTo>
                      <a:cubicBezTo>
                        <a:pt x="23" y="54"/>
                        <a:pt x="36" y="61"/>
                        <a:pt x="47" y="61"/>
                      </a:cubicBezTo>
                      <a:cubicBezTo>
                        <a:pt x="78" y="61"/>
                        <a:pt x="105" y="48"/>
                        <a:pt x="135" y="41"/>
                      </a:cubicBezTo>
                      <a:cubicBezTo>
                        <a:pt x="140" y="40"/>
                        <a:pt x="146" y="41"/>
                        <a:pt x="152" y="40"/>
                      </a:cubicBezTo>
                      <a:cubicBezTo>
                        <a:pt x="160" y="38"/>
                        <a:pt x="162" y="30"/>
                        <a:pt x="162" y="22"/>
                      </a:cubicBezTo>
                      <a:cubicBezTo>
                        <a:pt x="163" y="18"/>
                        <a:pt x="164" y="6"/>
                        <a:pt x="160" y="3"/>
                      </a:cubicBezTo>
                      <a:cubicBezTo>
                        <a:pt x="156" y="0"/>
                        <a:pt x="143" y="3"/>
                        <a:pt x="139" y="5"/>
                      </a:cubicBezTo>
                      <a:cubicBezTo>
                        <a:pt x="114" y="14"/>
                        <a:pt x="89" y="29"/>
                        <a:pt x="64" y="38"/>
                      </a:cubicBezTo>
                      <a:cubicBezTo>
                        <a:pt x="54" y="41"/>
                        <a:pt x="41" y="38"/>
                        <a:pt x="30" y="33"/>
                      </a:cubicBezTo>
                      <a:cubicBezTo>
                        <a:pt x="21" y="29"/>
                        <a:pt x="9" y="23"/>
                        <a:pt x="2" y="16"/>
                      </a:cubicBezTo>
                    </a:path>
                  </a:pathLst>
                </a:custGeom>
                <a:solidFill>
                  <a:srgbClr val="F8C9CA"/>
                </a:solidFill>
                <a:ln w="9525">
                  <a:noFill/>
                  <a:round/>
                  <a:headEnd/>
                  <a:tailEnd/>
                </a:ln>
              </p:spPr>
              <p:txBody>
                <a:bodyPr/>
                <a:lstStyle/>
                <a:p>
                  <a:endParaRPr lang="en-US" b="1">
                    <a:latin typeface="Cambria" pitchFamily="18" charset="0"/>
                  </a:endParaRPr>
                </a:p>
              </p:txBody>
            </p:sp>
            <p:sp>
              <p:nvSpPr>
                <p:cNvPr id="457" name="Freeform 319"/>
                <p:cNvSpPr>
                  <a:spLocks/>
                </p:cNvSpPr>
                <p:nvPr/>
              </p:nvSpPr>
              <p:spPr bwMode="auto">
                <a:xfrm>
                  <a:off x="5733339" y="1638234"/>
                  <a:ext cx="186542" cy="68492"/>
                </a:xfrm>
                <a:custGeom>
                  <a:avLst/>
                  <a:gdLst/>
                  <a:ahLst/>
                  <a:cxnLst>
                    <a:cxn ang="0">
                      <a:pos x="0" y="35"/>
                    </a:cxn>
                    <a:cxn ang="0">
                      <a:pos x="40" y="54"/>
                    </a:cxn>
                    <a:cxn ang="0">
                      <a:pos x="66" y="47"/>
                    </a:cxn>
                    <a:cxn ang="0">
                      <a:pos x="101" y="39"/>
                    </a:cxn>
                    <a:cxn ang="0">
                      <a:pos x="123" y="30"/>
                    </a:cxn>
                    <a:cxn ang="0">
                      <a:pos x="134" y="17"/>
                    </a:cxn>
                    <a:cxn ang="0">
                      <a:pos x="88" y="29"/>
                    </a:cxn>
                    <a:cxn ang="0">
                      <a:pos x="48" y="44"/>
                    </a:cxn>
                    <a:cxn ang="0">
                      <a:pos x="26" y="41"/>
                    </a:cxn>
                    <a:cxn ang="0">
                      <a:pos x="4" y="36"/>
                    </a:cxn>
                  </a:cxnLst>
                  <a:rect l="0" t="0" r="r" b="b"/>
                  <a:pathLst>
                    <a:path w="134" h="58">
                      <a:moveTo>
                        <a:pt x="0" y="35"/>
                      </a:moveTo>
                      <a:cubicBezTo>
                        <a:pt x="7" y="54"/>
                        <a:pt x="22" y="58"/>
                        <a:pt x="40" y="54"/>
                      </a:cubicBezTo>
                      <a:cubicBezTo>
                        <a:pt x="49" y="53"/>
                        <a:pt x="57" y="50"/>
                        <a:pt x="66" y="47"/>
                      </a:cubicBezTo>
                      <a:cubicBezTo>
                        <a:pt x="77" y="43"/>
                        <a:pt x="89" y="43"/>
                        <a:pt x="101" y="39"/>
                      </a:cubicBezTo>
                      <a:cubicBezTo>
                        <a:pt x="108" y="36"/>
                        <a:pt x="115" y="32"/>
                        <a:pt x="123" y="30"/>
                      </a:cubicBezTo>
                      <a:cubicBezTo>
                        <a:pt x="129" y="28"/>
                        <a:pt x="134" y="25"/>
                        <a:pt x="134" y="17"/>
                      </a:cubicBezTo>
                      <a:cubicBezTo>
                        <a:pt x="132" y="0"/>
                        <a:pt x="97" y="25"/>
                        <a:pt x="88" y="29"/>
                      </a:cubicBezTo>
                      <a:cubicBezTo>
                        <a:pt x="76" y="35"/>
                        <a:pt x="62" y="42"/>
                        <a:pt x="48" y="44"/>
                      </a:cubicBezTo>
                      <a:cubicBezTo>
                        <a:pt x="40" y="45"/>
                        <a:pt x="33" y="44"/>
                        <a:pt x="26" y="41"/>
                      </a:cubicBezTo>
                      <a:cubicBezTo>
                        <a:pt x="19" y="40"/>
                        <a:pt x="8" y="39"/>
                        <a:pt x="4" y="36"/>
                      </a:cubicBezTo>
                    </a:path>
                  </a:pathLst>
                </a:custGeom>
                <a:solidFill>
                  <a:srgbClr val="F6C0C0"/>
                </a:solidFill>
                <a:ln w="9525">
                  <a:noFill/>
                  <a:round/>
                  <a:headEnd/>
                  <a:tailEnd/>
                </a:ln>
              </p:spPr>
              <p:txBody>
                <a:bodyPr/>
                <a:lstStyle/>
                <a:p>
                  <a:endParaRPr lang="en-US" b="1">
                    <a:latin typeface="Cambria" pitchFamily="18" charset="0"/>
                  </a:endParaRPr>
                </a:p>
              </p:txBody>
            </p:sp>
            <p:sp>
              <p:nvSpPr>
                <p:cNvPr id="458" name="Freeform 320"/>
                <p:cNvSpPr>
                  <a:spLocks/>
                </p:cNvSpPr>
                <p:nvPr/>
              </p:nvSpPr>
              <p:spPr bwMode="auto">
                <a:xfrm>
                  <a:off x="5741673" y="1685259"/>
                  <a:ext cx="62822" cy="17378"/>
                </a:xfrm>
                <a:custGeom>
                  <a:avLst/>
                  <a:gdLst/>
                  <a:ahLst/>
                  <a:cxnLst>
                    <a:cxn ang="0">
                      <a:pos x="0" y="0"/>
                    </a:cxn>
                    <a:cxn ang="0">
                      <a:pos x="13" y="11"/>
                    </a:cxn>
                    <a:cxn ang="0">
                      <a:pos x="23" y="14"/>
                    </a:cxn>
                    <a:cxn ang="0">
                      <a:pos x="29" y="13"/>
                    </a:cxn>
                    <a:cxn ang="0">
                      <a:pos x="35" y="12"/>
                    </a:cxn>
                    <a:cxn ang="0">
                      <a:pos x="45" y="8"/>
                    </a:cxn>
                    <a:cxn ang="0">
                      <a:pos x="32" y="8"/>
                    </a:cxn>
                    <a:cxn ang="0">
                      <a:pos x="19" y="6"/>
                    </a:cxn>
                    <a:cxn ang="0">
                      <a:pos x="9" y="3"/>
                    </a:cxn>
                    <a:cxn ang="0">
                      <a:pos x="2" y="1"/>
                    </a:cxn>
                  </a:cxnLst>
                  <a:rect l="0" t="0" r="r" b="b"/>
                  <a:pathLst>
                    <a:path w="45" h="14">
                      <a:moveTo>
                        <a:pt x="0" y="0"/>
                      </a:moveTo>
                      <a:cubicBezTo>
                        <a:pt x="3" y="4"/>
                        <a:pt x="8" y="8"/>
                        <a:pt x="13" y="11"/>
                      </a:cubicBezTo>
                      <a:cubicBezTo>
                        <a:pt x="16" y="13"/>
                        <a:pt x="20" y="14"/>
                        <a:pt x="23" y="14"/>
                      </a:cubicBezTo>
                      <a:cubicBezTo>
                        <a:pt x="25" y="14"/>
                        <a:pt x="27" y="13"/>
                        <a:pt x="29" y="13"/>
                      </a:cubicBezTo>
                      <a:cubicBezTo>
                        <a:pt x="31" y="12"/>
                        <a:pt x="33" y="12"/>
                        <a:pt x="35" y="12"/>
                      </a:cubicBezTo>
                      <a:cubicBezTo>
                        <a:pt x="38" y="11"/>
                        <a:pt x="41" y="8"/>
                        <a:pt x="45" y="8"/>
                      </a:cubicBezTo>
                      <a:cubicBezTo>
                        <a:pt x="40" y="8"/>
                        <a:pt x="36" y="8"/>
                        <a:pt x="32" y="8"/>
                      </a:cubicBezTo>
                      <a:cubicBezTo>
                        <a:pt x="27" y="8"/>
                        <a:pt x="23" y="7"/>
                        <a:pt x="19" y="6"/>
                      </a:cubicBezTo>
                      <a:cubicBezTo>
                        <a:pt x="15" y="6"/>
                        <a:pt x="12" y="4"/>
                        <a:pt x="9" y="3"/>
                      </a:cubicBezTo>
                      <a:cubicBezTo>
                        <a:pt x="7" y="3"/>
                        <a:pt x="3" y="2"/>
                        <a:pt x="2" y="1"/>
                      </a:cubicBezTo>
                    </a:path>
                  </a:pathLst>
                </a:custGeom>
                <a:solidFill>
                  <a:srgbClr val="F4ADAE"/>
                </a:solidFill>
                <a:ln w="9525">
                  <a:noFill/>
                  <a:round/>
                  <a:headEnd/>
                  <a:tailEnd/>
                </a:ln>
              </p:spPr>
              <p:txBody>
                <a:bodyPr/>
                <a:lstStyle/>
                <a:p>
                  <a:endParaRPr lang="en-US" b="1">
                    <a:latin typeface="Cambria" pitchFamily="18" charset="0"/>
                  </a:endParaRPr>
                </a:p>
              </p:txBody>
            </p:sp>
            <p:sp>
              <p:nvSpPr>
                <p:cNvPr id="459" name="Freeform 321"/>
                <p:cNvSpPr>
                  <a:spLocks/>
                </p:cNvSpPr>
                <p:nvPr/>
              </p:nvSpPr>
              <p:spPr bwMode="auto">
                <a:xfrm>
                  <a:off x="5834623" y="1652546"/>
                  <a:ext cx="82694" cy="32201"/>
                </a:xfrm>
                <a:custGeom>
                  <a:avLst/>
                  <a:gdLst/>
                  <a:ahLst/>
                  <a:cxnLst>
                    <a:cxn ang="0">
                      <a:pos x="0" y="26"/>
                    </a:cxn>
                    <a:cxn ang="0">
                      <a:pos x="9" y="25"/>
                    </a:cxn>
                    <a:cxn ang="0">
                      <a:pos x="19" y="20"/>
                    </a:cxn>
                    <a:cxn ang="0">
                      <a:pos x="36" y="9"/>
                    </a:cxn>
                    <a:cxn ang="0">
                      <a:pos x="49" y="1"/>
                    </a:cxn>
                    <a:cxn ang="0">
                      <a:pos x="58" y="4"/>
                    </a:cxn>
                    <a:cxn ang="0">
                      <a:pos x="52" y="13"/>
                    </a:cxn>
                    <a:cxn ang="0">
                      <a:pos x="43" y="17"/>
                    </a:cxn>
                    <a:cxn ang="0">
                      <a:pos x="33" y="19"/>
                    </a:cxn>
                    <a:cxn ang="0">
                      <a:pos x="12" y="24"/>
                    </a:cxn>
                    <a:cxn ang="0">
                      <a:pos x="2" y="26"/>
                    </a:cxn>
                  </a:cxnLst>
                  <a:rect l="0" t="0" r="r" b="b"/>
                  <a:pathLst>
                    <a:path w="59" h="27">
                      <a:moveTo>
                        <a:pt x="0" y="26"/>
                      </a:moveTo>
                      <a:cubicBezTo>
                        <a:pt x="3" y="25"/>
                        <a:pt x="6" y="25"/>
                        <a:pt x="9" y="25"/>
                      </a:cubicBezTo>
                      <a:cubicBezTo>
                        <a:pt x="12" y="24"/>
                        <a:pt x="16" y="21"/>
                        <a:pt x="19" y="20"/>
                      </a:cubicBezTo>
                      <a:cubicBezTo>
                        <a:pt x="25" y="17"/>
                        <a:pt x="31" y="14"/>
                        <a:pt x="36" y="9"/>
                      </a:cubicBezTo>
                      <a:cubicBezTo>
                        <a:pt x="40" y="6"/>
                        <a:pt x="44" y="2"/>
                        <a:pt x="49" y="1"/>
                      </a:cubicBezTo>
                      <a:cubicBezTo>
                        <a:pt x="51" y="0"/>
                        <a:pt x="56" y="1"/>
                        <a:pt x="58" y="4"/>
                      </a:cubicBezTo>
                      <a:cubicBezTo>
                        <a:pt x="59" y="8"/>
                        <a:pt x="55" y="11"/>
                        <a:pt x="52" y="13"/>
                      </a:cubicBezTo>
                      <a:cubicBezTo>
                        <a:pt x="49" y="14"/>
                        <a:pt x="46" y="16"/>
                        <a:pt x="43" y="17"/>
                      </a:cubicBezTo>
                      <a:cubicBezTo>
                        <a:pt x="40" y="18"/>
                        <a:pt x="36" y="18"/>
                        <a:pt x="33" y="19"/>
                      </a:cubicBezTo>
                      <a:cubicBezTo>
                        <a:pt x="26" y="22"/>
                        <a:pt x="19" y="23"/>
                        <a:pt x="12" y="24"/>
                      </a:cubicBezTo>
                      <a:cubicBezTo>
                        <a:pt x="9" y="24"/>
                        <a:pt x="5" y="27"/>
                        <a:pt x="2" y="26"/>
                      </a:cubicBezTo>
                    </a:path>
                  </a:pathLst>
                </a:custGeom>
                <a:solidFill>
                  <a:srgbClr val="F4ADAE"/>
                </a:solidFill>
                <a:ln w="9525">
                  <a:noFill/>
                  <a:round/>
                  <a:headEnd/>
                  <a:tailEnd/>
                </a:ln>
              </p:spPr>
              <p:txBody>
                <a:bodyPr/>
                <a:lstStyle/>
                <a:p>
                  <a:endParaRPr lang="en-US" b="1">
                    <a:latin typeface="Cambria" pitchFamily="18" charset="0"/>
                  </a:endParaRPr>
                </a:p>
              </p:txBody>
            </p:sp>
            <p:sp>
              <p:nvSpPr>
                <p:cNvPr id="460" name="Freeform 322"/>
                <p:cNvSpPr>
                  <a:spLocks/>
                </p:cNvSpPr>
                <p:nvPr/>
              </p:nvSpPr>
              <p:spPr bwMode="auto">
                <a:xfrm>
                  <a:off x="3221110" y="1686792"/>
                  <a:ext cx="2722490" cy="60313"/>
                </a:xfrm>
                <a:custGeom>
                  <a:avLst/>
                  <a:gdLst/>
                  <a:ahLst/>
                  <a:cxnLst>
                    <a:cxn ang="0">
                      <a:pos x="1953" y="13"/>
                    </a:cxn>
                    <a:cxn ang="0">
                      <a:pos x="1839" y="30"/>
                    </a:cxn>
                    <a:cxn ang="0">
                      <a:pos x="1690" y="8"/>
                    </a:cxn>
                    <a:cxn ang="0">
                      <a:pos x="1580" y="26"/>
                    </a:cxn>
                    <a:cxn ang="0">
                      <a:pos x="1442" y="3"/>
                    </a:cxn>
                    <a:cxn ang="0">
                      <a:pos x="1358" y="17"/>
                    </a:cxn>
                    <a:cxn ang="0">
                      <a:pos x="1267" y="8"/>
                    </a:cxn>
                    <a:cxn ang="0">
                      <a:pos x="1112" y="44"/>
                    </a:cxn>
                    <a:cxn ang="0">
                      <a:pos x="969" y="0"/>
                    </a:cxn>
                    <a:cxn ang="0">
                      <a:pos x="831" y="32"/>
                    </a:cxn>
                    <a:cxn ang="0">
                      <a:pos x="731" y="14"/>
                    </a:cxn>
                    <a:cxn ang="0">
                      <a:pos x="630" y="41"/>
                    </a:cxn>
                    <a:cxn ang="0">
                      <a:pos x="550" y="19"/>
                    </a:cxn>
                    <a:cxn ang="0">
                      <a:pos x="442" y="48"/>
                    </a:cxn>
                    <a:cxn ang="0">
                      <a:pos x="324" y="12"/>
                    </a:cxn>
                    <a:cxn ang="0">
                      <a:pos x="174" y="51"/>
                    </a:cxn>
                    <a:cxn ang="0">
                      <a:pos x="114" y="32"/>
                    </a:cxn>
                    <a:cxn ang="0">
                      <a:pos x="0" y="15"/>
                    </a:cxn>
                  </a:cxnLst>
                  <a:rect l="0" t="0" r="r" b="b"/>
                  <a:pathLst>
                    <a:path w="1953" h="51">
                      <a:moveTo>
                        <a:pt x="1953" y="13"/>
                      </a:moveTo>
                      <a:cubicBezTo>
                        <a:pt x="1882" y="13"/>
                        <a:pt x="1889" y="30"/>
                        <a:pt x="1839" y="30"/>
                      </a:cubicBezTo>
                      <a:cubicBezTo>
                        <a:pt x="1789" y="30"/>
                        <a:pt x="1748" y="8"/>
                        <a:pt x="1690" y="8"/>
                      </a:cubicBezTo>
                      <a:cubicBezTo>
                        <a:pt x="1632" y="8"/>
                        <a:pt x="1643" y="24"/>
                        <a:pt x="1580" y="26"/>
                      </a:cubicBezTo>
                      <a:cubicBezTo>
                        <a:pt x="1517" y="28"/>
                        <a:pt x="1479" y="3"/>
                        <a:pt x="1442" y="3"/>
                      </a:cubicBezTo>
                      <a:cubicBezTo>
                        <a:pt x="1405" y="3"/>
                        <a:pt x="1384" y="17"/>
                        <a:pt x="1358" y="17"/>
                      </a:cubicBezTo>
                      <a:cubicBezTo>
                        <a:pt x="1332" y="17"/>
                        <a:pt x="1299" y="8"/>
                        <a:pt x="1267" y="8"/>
                      </a:cubicBezTo>
                      <a:cubicBezTo>
                        <a:pt x="1174" y="8"/>
                        <a:pt x="1152" y="44"/>
                        <a:pt x="1112" y="44"/>
                      </a:cubicBezTo>
                      <a:cubicBezTo>
                        <a:pt x="1073" y="44"/>
                        <a:pt x="1031" y="0"/>
                        <a:pt x="969" y="0"/>
                      </a:cubicBezTo>
                      <a:cubicBezTo>
                        <a:pt x="908" y="0"/>
                        <a:pt x="863" y="32"/>
                        <a:pt x="831" y="32"/>
                      </a:cubicBezTo>
                      <a:cubicBezTo>
                        <a:pt x="799" y="32"/>
                        <a:pt x="779" y="14"/>
                        <a:pt x="731" y="14"/>
                      </a:cubicBezTo>
                      <a:cubicBezTo>
                        <a:pt x="682" y="14"/>
                        <a:pt x="667" y="40"/>
                        <a:pt x="630" y="41"/>
                      </a:cubicBezTo>
                      <a:cubicBezTo>
                        <a:pt x="593" y="42"/>
                        <a:pt x="598" y="19"/>
                        <a:pt x="550" y="19"/>
                      </a:cubicBezTo>
                      <a:cubicBezTo>
                        <a:pt x="501" y="19"/>
                        <a:pt x="473" y="49"/>
                        <a:pt x="442" y="48"/>
                      </a:cubicBezTo>
                      <a:cubicBezTo>
                        <a:pt x="410" y="47"/>
                        <a:pt x="388" y="15"/>
                        <a:pt x="324" y="12"/>
                      </a:cubicBezTo>
                      <a:cubicBezTo>
                        <a:pt x="261" y="9"/>
                        <a:pt x="192" y="51"/>
                        <a:pt x="174" y="51"/>
                      </a:cubicBezTo>
                      <a:cubicBezTo>
                        <a:pt x="155" y="51"/>
                        <a:pt x="155" y="51"/>
                        <a:pt x="114" y="32"/>
                      </a:cubicBezTo>
                      <a:cubicBezTo>
                        <a:pt x="73" y="13"/>
                        <a:pt x="0" y="15"/>
                        <a:pt x="0" y="15"/>
                      </a:cubicBezTo>
                    </a:path>
                  </a:pathLst>
                </a:custGeom>
                <a:noFill/>
                <a:ln w="12700" cap="rnd">
                  <a:solidFill>
                    <a:srgbClr val="8E4760"/>
                  </a:solidFill>
                  <a:prstDash val="solid"/>
                  <a:miter lim="800000"/>
                  <a:headEnd/>
                  <a:tailEnd/>
                </a:ln>
              </p:spPr>
              <p:txBody>
                <a:bodyPr/>
                <a:lstStyle/>
                <a:p>
                  <a:endParaRPr lang="en-US" b="1">
                    <a:latin typeface="Cambria" pitchFamily="18" charset="0"/>
                  </a:endParaRPr>
                </a:p>
              </p:txBody>
            </p:sp>
            <p:sp>
              <p:nvSpPr>
                <p:cNvPr id="461" name="Freeform 323"/>
                <p:cNvSpPr>
                  <a:spLocks/>
                </p:cNvSpPr>
                <p:nvPr/>
              </p:nvSpPr>
              <p:spPr bwMode="auto">
                <a:xfrm>
                  <a:off x="5126276" y="1601433"/>
                  <a:ext cx="672449" cy="624602"/>
                </a:xfrm>
                <a:custGeom>
                  <a:avLst/>
                  <a:gdLst/>
                  <a:ahLst/>
                  <a:cxnLst>
                    <a:cxn ang="0">
                      <a:pos x="183" y="24"/>
                    </a:cxn>
                    <a:cxn ang="0">
                      <a:pos x="131" y="49"/>
                    </a:cxn>
                    <a:cxn ang="0">
                      <a:pos x="75" y="76"/>
                    </a:cxn>
                    <a:cxn ang="0">
                      <a:pos x="22" y="138"/>
                    </a:cxn>
                    <a:cxn ang="0">
                      <a:pos x="9" y="168"/>
                    </a:cxn>
                    <a:cxn ang="0">
                      <a:pos x="25" y="211"/>
                    </a:cxn>
                    <a:cxn ang="0">
                      <a:pos x="45" y="215"/>
                    </a:cxn>
                    <a:cxn ang="0">
                      <a:pos x="44" y="259"/>
                    </a:cxn>
                    <a:cxn ang="0">
                      <a:pos x="62" y="296"/>
                    </a:cxn>
                    <a:cxn ang="0">
                      <a:pos x="74" y="339"/>
                    </a:cxn>
                    <a:cxn ang="0">
                      <a:pos x="95" y="393"/>
                    </a:cxn>
                    <a:cxn ang="0">
                      <a:pos x="110" y="428"/>
                    </a:cxn>
                    <a:cxn ang="0">
                      <a:pos x="146" y="480"/>
                    </a:cxn>
                    <a:cxn ang="0">
                      <a:pos x="201" y="502"/>
                    </a:cxn>
                    <a:cxn ang="0">
                      <a:pos x="226" y="514"/>
                    </a:cxn>
                    <a:cxn ang="0">
                      <a:pos x="267" y="511"/>
                    </a:cxn>
                    <a:cxn ang="0">
                      <a:pos x="298" y="524"/>
                    </a:cxn>
                    <a:cxn ang="0">
                      <a:pos x="337" y="490"/>
                    </a:cxn>
                    <a:cxn ang="0">
                      <a:pos x="358" y="466"/>
                    </a:cxn>
                    <a:cxn ang="0">
                      <a:pos x="372" y="419"/>
                    </a:cxn>
                    <a:cxn ang="0">
                      <a:pos x="401" y="332"/>
                    </a:cxn>
                    <a:cxn ang="0">
                      <a:pos x="419" y="291"/>
                    </a:cxn>
                    <a:cxn ang="0">
                      <a:pos x="433" y="254"/>
                    </a:cxn>
                    <a:cxn ang="0">
                      <a:pos x="450" y="213"/>
                    </a:cxn>
                    <a:cxn ang="0">
                      <a:pos x="469" y="174"/>
                    </a:cxn>
                    <a:cxn ang="0">
                      <a:pos x="449" y="119"/>
                    </a:cxn>
                    <a:cxn ang="0">
                      <a:pos x="440" y="118"/>
                    </a:cxn>
                    <a:cxn ang="0">
                      <a:pos x="421" y="71"/>
                    </a:cxn>
                    <a:cxn ang="0">
                      <a:pos x="384" y="37"/>
                    </a:cxn>
                    <a:cxn ang="0">
                      <a:pos x="357" y="34"/>
                    </a:cxn>
                    <a:cxn ang="0">
                      <a:pos x="303" y="24"/>
                    </a:cxn>
                    <a:cxn ang="0">
                      <a:pos x="245" y="15"/>
                    </a:cxn>
                    <a:cxn ang="0">
                      <a:pos x="217" y="24"/>
                    </a:cxn>
                  </a:cxnLst>
                  <a:rect l="0" t="0" r="r" b="b"/>
                  <a:pathLst>
                    <a:path w="482" h="527">
                      <a:moveTo>
                        <a:pt x="217" y="24"/>
                      </a:moveTo>
                      <a:cubicBezTo>
                        <a:pt x="208" y="10"/>
                        <a:pt x="186" y="0"/>
                        <a:pt x="183" y="24"/>
                      </a:cubicBezTo>
                      <a:cubicBezTo>
                        <a:pt x="170" y="18"/>
                        <a:pt x="152" y="24"/>
                        <a:pt x="153" y="42"/>
                      </a:cubicBezTo>
                      <a:cubicBezTo>
                        <a:pt x="144" y="40"/>
                        <a:pt x="136" y="39"/>
                        <a:pt x="131" y="49"/>
                      </a:cubicBezTo>
                      <a:cubicBezTo>
                        <a:pt x="123" y="43"/>
                        <a:pt x="102" y="40"/>
                        <a:pt x="101" y="55"/>
                      </a:cubicBezTo>
                      <a:cubicBezTo>
                        <a:pt x="86" y="52"/>
                        <a:pt x="73" y="60"/>
                        <a:pt x="75" y="76"/>
                      </a:cubicBezTo>
                      <a:cubicBezTo>
                        <a:pt x="59" y="78"/>
                        <a:pt x="41" y="88"/>
                        <a:pt x="43" y="107"/>
                      </a:cubicBezTo>
                      <a:cubicBezTo>
                        <a:pt x="32" y="107"/>
                        <a:pt x="20" y="129"/>
                        <a:pt x="22" y="138"/>
                      </a:cubicBezTo>
                      <a:cubicBezTo>
                        <a:pt x="15" y="139"/>
                        <a:pt x="12" y="149"/>
                        <a:pt x="11" y="155"/>
                      </a:cubicBezTo>
                      <a:cubicBezTo>
                        <a:pt x="10" y="161"/>
                        <a:pt x="11" y="163"/>
                        <a:pt x="9" y="168"/>
                      </a:cubicBezTo>
                      <a:cubicBezTo>
                        <a:pt x="8" y="171"/>
                        <a:pt x="3" y="174"/>
                        <a:pt x="2" y="178"/>
                      </a:cubicBezTo>
                      <a:cubicBezTo>
                        <a:pt x="0" y="190"/>
                        <a:pt x="14" y="207"/>
                        <a:pt x="25" y="211"/>
                      </a:cubicBezTo>
                      <a:cubicBezTo>
                        <a:pt x="22" y="213"/>
                        <a:pt x="20" y="216"/>
                        <a:pt x="20" y="221"/>
                      </a:cubicBezTo>
                      <a:cubicBezTo>
                        <a:pt x="23" y="234"/>
                        <a:pt x="45" y="215"/>
                        <a:pt x="45" y="215"/>
                      </a:cubicBezTo>
                      <a:cubicBezTo>
                        <a:pt x="40" y="221"/>
                        <a:pt x="37" y="230"/>
                        <a:pt x="36" y="237"/>
                      </a:cubicBezTo>
                      <a:cubicBezTo>
                        <a:pt x="35" y="249"/>
                        <a:pt x="38" y="251"/>
                        <a:pt x="44" y="259"/>
                      </a:cubicBezTo>
                      <a:cubicBezTo>
                        <a:pt x="50" y="265"/>
                        <a:pt x="52" y="269"/>
                        <a:pt x="53" y="277"/>
                      </a:cubicBezTo>
                      <a:cubicBezTo>
                        <a:pt x="54" y="286"/>
                        <a:pt x="50" y="293"/>
                        <a:pt x="62" y="296"/>
                      </a:cubicBezTo>
                      <a:cubicBezTo>
                        <a:pt x="62" y="303"/>
                        <a:pt x="67" y="307"/>
                        <a:pt x="73" y="310"/>
                      </a:cubicBezTo>
                      <a:cubicBezTo>
                        <a:pt x="62" y="320"/>
                        <a:pt x="73" y="329"/>
                        <a:pt x="74" y="339"/>
                      </a:cubicBezTo>
                      <a:cubicBezTo>
                        <a:pt x="75" y="352"/>
                        <a:pt x="68" y="357"/>
                        <a:pt x="76" y="371"/>
                      </a:cubicBezTo>
                      <a:cubicBezTo>
                        <a:pt x="81" y="380"/>
                        <a:pt x="90" y="385"/>
                        <a:pt x="95" y="393"/>
                      </a:cubicBezTo>
                      <a:cubicBezTo>
                        <a:pt x="100" y="400"/>
                        <a:pt x="96" y="405"/>
                        <a:pt x="107" y="409"/>
                      </a:cubicBezTo>
                      <a:cubicBezTo>
                        <a:pt x="108" y="415"/>
                        <a:pt x="108" y="422"/>
                        <a:pt x="110" y="428"/>
                      </a:cubicBezTo>
                      <a:cubicBezTo>
                        <a:pt x="114" y="441"/>
                        <a:pt x="122" y="441"/>
                        <a:pt x="133" y="446"/>
                      </a:cubicBezTo>
                      <a:cubicBezTo>
                        <a:pt x="147" y="453"/>
                        <a:pt x="135" y="466"/>
                        <a:pt x="146" y="480"/>
                      </a:cubicBezTo>
                      <a:cubicBezTo>
                        <a:pt x="154" y="491"/>
                        <a:pt x="162" y="489"/>
                        <a:pt x="171" y="479"/>
                      </a:cubicBezTo>
                      <a:cubicBezTo>
                        <a:pt x="164" y="503"/>
                        <a:pt x="182" y="509"/>
                        <a:pt x="201" y="502"/>
                      </a:cubicBezTo>
                      <a:cubicBezTo>
                        <a:pt x="204" y="506"/>
                        <a:pt x="207" y="516"/>
                        <a:pt x="213" y="518"/>
                      </a:cubicBezTo>
                      <a:cubicBezTo>
                        <a:pt x="217" y="519"/>
                        <a:pt x="222" y="513"/>
                        <a:pt x="226" y="514"/>
                      </a:cubicBezTo>
                      <a:cubicBezTo>
                        <a:pt x="229" y="514"/>
                        <a:pt x="232" y="518"/>
                        <a:pt x="235" y="520"/>
                      </a:cubicBezTo>
                      <a:cubicBezTo>
                        <a:pt x="250" y="526"/>
                        <a:pt x="260" y="526"/>
                        <a:pt x="267" y="511"/>
                      </a:cubicBezTo>
                      <a:cubicBezTo>
                        <a:pt x="270" y="510"/>
                        <a:pt x="275" y="510"/>
                        <a:pt x="277" y="510"/>
                      </a:cubicBezTo>
                      <a:cubicBezTo>
                        <a:pt x="283" y="517"/>
                        <a:pt x="287" y="527"/>
                        <a:pt x="298" y="524"/>
                      </a:cubicBezTo>
                      <a:cubicBezTo>
                        <a:pt x="312" y="522"/>
                        <a:pt x="315" y="503"/>
                        <a:pt x="324" y="496"/>
                      </a:cubicBezTo>
                      <a:cubicBezTo>
                        <a:pt x="329" y="493"/>
                        <a:pt x="333" y="495"/>
                        <a:pt x="337" y="490"/>
                      </a:cubicBezTo>
                      <a:cubicBezTo>
                        <a:pt x="342" y="486"/>
                        <a:pt x="341" y="477"/>
                        <a:pt x="345" y="473"/>
                      </a:cubicBezTo>
                      <a:cubicBezTo>
                        <a:pt x="348" y="470"/>
                        <a:pt x="355" y="470"/>
                        <a:pt x="358" y="466"/>
                      </a:cubicBezTo>
                      <a:cubicBezTo>
                        <a:pt x="363" y="461"/>
                        <a:pt x="361" y="455"/>
                        <a:pt x="361" y="447"/>
                      </a:cubicBezTo>
                      <a:cubicBezTo>
                        <a:pt x="378" y="450"/>
                        <a:pt x="373" y="429"/>
                        <a:pt x="372" y="419"/>
                      </a:cubicBezTo>
                      <a:cubicBezTo>
                        <a:pt x="383" y="416"/>
                        <a:pt x="394" y="401"/>
                        <a:pt x="384" y="392"/>
                      </a:cubicBezTo>
                      <a:cubicBezTo>
                        <a:pt x="391" y="382"/>
                        <a:pt x="415" y="342"/>
                        <a:pt x="401" y="332"/>
                      </a:cubicBezTo>
                      <a:cubicBezTo>
                        <a:pt x="408" y="325"/>
                        <a:pt x="413" y="315"/>
                        <a:pt x="416" y="306"/>
                      </a:cubicBezTo>
                      <a:cubicBezTo>
                        <a:pt x="418" y="301"/>
                        <a:pt x="419" y="297"/>
                        <a:pt x="419" y="291"/>
                      </a:cubicBezTo>
                      <a:cubicBezTo>
                        <a:pt x="419" y="287"/>
                        <a:pt x="417" y="281"/>
                        <a:pt x="417" y="279"/>
                      </a:cubicBezTo>
                      <a:cubicBezTo>
                        <a:pt x="418" y="269"/>
                        <a:pt x="426" y="262"/>
                        <a:pt x="433" y="254"/>
                      </a:cubicBezTo>
                      <a:cubicBezTo>
                        <a:pt x="441" y="245"/>
                        <a:pt x="441" y="245"/>
                        <a:pt x="441" y="233"/>
                      </a:cubicBezTo>
                      <a:cubicBezTo>
                        <a:pt x="440" y="226"/>
                        <a:pt x="441" y="219"/>
                        <a:pt x="450" y="213"/>
                      </a:cubicBezTo>
                      <a:cubicBezTo>
                        <a:pt x="456" y="208"/>
                        <a:pt x="462" y="208"/>
                        <a:pt x="467" y="203"/>
                      </a:cubicBezTo>
                      <a:cubicBezTo>
                        <a:pt x="474" y="197"/>
                        <a:pt x="482" y="178"/>
                        <a:pt x="469" y="174"/>
                      </a:cubicBezTo>
                      <a:cubicBezTo>
                        <a:pt x="468" y="165"/>
                        <a:pt x="472" y="152"/>
                        <a:pt x="470" y="144"/>
                      </a:cubicBezTo>
                      <a:cubicBezTo>
                        <a:pt x="468" y="134"/>
                        <a:pt x="456" y="124"/>
                        <a:pt x="449" y="119"/>
                      </a:cubicBezTo>
                      <a:cubicBezTo>
                        <a:pt x="448" y="118"/>
                        <a:pt x="453" y="114"/>
                        <a:pt x="448" y="112"/>
                      </a:cubicBezTo>
                      <a:cubicBezTo>
                        <a:pt x="444" y="110"/>
                        <a:pt x="442" y="116"/>
                        <a:pt x="440" y="118"/>
                      </a:cubicBezTo>
                      <a:cubicBezTo>
                        <a:pt x="439" y="106"/>
                        <a:pt x="444" y="99"/>
                        <a:pt x="436" y="89"/>
                      </a:cubicBezTo>
                      <a:cubicBezTo>
                        <a:pt x="431" y="83"/>
                        <a:pt x="417" y="81"/>
                        <a:pt x="421" y="71"/>
                      </a:cubicBezTo>
                      <a:cubicBezTo>
                        <a:pt x="417" y="71"/>
                        <a:pt x="412" y="57"/>
                        <a:pt x="407" y="53"/>
                      </a:cubicBezTo>
                      <a:cubicBezTo>
                        <a:pt x="399" y="48"/>
                        <a:pt x="391" y="40"/>
                        <a:pt x="384" y="37"/>
                      </a:cubicBezTo>
                      <a:cubicBezTo>
                        <a:pt x="380" y="36"/>
                        <a:pt x="374" y="38"/>
                        <a:pt x="369" y="37"/>
                      </a:cubicBezTo>
                      <a:cubicBezTo>
                        <a:pt x="362" y="37"/>
                        <a:pt x="364" y="37"/>
                        <a:pt x="357" y="34"/>
                      </a:cubicBezTo>
                      <a:cubicBezTo>
                        <a:pt x="348" y="28"/>
                        <a:pt x="344" y="22"/>
                        <a:pt x="332" y="21"/>
                      </a:cubicBezTo>
                      <a:cubicBezTo>
                        <a:pt x="323" y="21"/>
                        <a:pt x="312" y="26"/>
                        <a:pt x="303" y="24"/>
                      </a:cubicBezTo>
                      <a:cubicBezTo>
                        <a:pt x="292" y="21"/>
                        <a:pt x="284" y="12"/>
                        <a:pt x="271" y="15"/>
                      </a:cubicBezTo>
                      <a:cubicBezTo>
                        <a:pt x="258" y="17"/>
                        <a:pt x="257" y="19"/>
                        <a:pt x="245" y="15"/>
                      </a:cubicBezTo>
                      <a:cubicBezTo>
                        <a:pt x="238" y="12"/>
                        <a:pt x="229" y="8"/>
                        <a:pt x="222" y="11"/>
                      </a:cubicBezTo>
                      <a:cubicBezTo>
                        <a:pt x="219" y="13"/>
                        <a:pt x="218" y="21"/>
                        <a:pt x="217" y="24"/>
                      </a:cubicBezTo>
                      <a:close/>
                    </a:path>
                  </a:pathLst>
                </a:custGeom>
                <a:solidFill>
                  <a:srgbClr val="A35064"/>
                </a:solidFill>
                <a:ln w="9525">
                  <a:noFill/>
                  <a:round/>
                  <a:headEnd/>
                  <a:tailEnd/>
                </a:ln>
              </p:spPr>
              <p:txBody>
                <a:bodyPr/>
                <a:lstStyle/>
                <a:p>
                  <a:endParaRPr lang="en-US" b="1">
                    <a:latin typeface="Cambria" pitchFamily="18" charset="0"/>
                  </a:endParaRPr>
                </a:p>
              </p:txBody>
            </p:sp>
            <p:sp>
              <p:nvSpPr>
                <p:cNvPr id="462" name="Freeform 324"/>
                <p:cNvSpPr>
                  <a:spLocks/>
                </p:cNvSpPr>
                <p:nvPr/>
              </p:nvSpPr>
              <p:spPr bwMode="auto">
                <a:xfrm>
                  <a:off x="5126276" y="1601433"/>
                  <a:ext cx="672449" cy="624602"/>
                </a:xfrm>
                <a:custGeom>
                  <a:avLst/>
                  <a:gdLst/>
                  <a:ahLst/>
                  <a:cxnLst>
                    <a:cxn ang="0">
                      <a:pos x="183" y="24"/>
                    </a:cxn>
                    <a:cxn ang="0">
                      <a:pos x="131" y="49"/>
                    </a:cxn>
                    <a:cxn ang="0">
                      <a:pos x="75" y="76"/>
                    </a:cxn>
                    <a:cxn ang="0">
                      <a:pos x="22" y="138"/>
                    </a:cxn>
                    <a:cxn ang="0">
                      <a:pos x="9" y="168"/>
                    </a:cxn>
                    <a:cxn ang="0">
                      <a:pos x="25" y="211"/>
                    </a:cxn>
                    <a:cxn ang="0">
                      <a:pos x="45" y="215"/>
                    </a:cxn>
                    <a:cxn ang="0">
                      <a:pos x="44" y="259"/>
                    </a:cxn>
                    <a:cxn ang="0">
                      <a:pos x="62" y="296"/>
                    </a:cxn>
                    <a:cxn ang="0">
                      <a:pos x="74" y="339"/>
                    </a:cxn>
                    <a:cxn ang="0">
                      <a:pos x="95" y="393"/>
                    </a:cxn>
                    <a:cxn ang="0">
                      <a:pos x="110" y="428"/>
                    </a:cxn>
                    <a:cxn ang="0">
                      <a:pos x="146" y="480"/>
                    </a:cxn>
                    <a:cxn ang="0">
                      <a:pos x="201" y="502"/>
                    </a:cxn>
                    <a:cxn ang="0">
                      <a:pos x="226" y="514"/>
                    </a:cxn>
                    <a:cxn ang="0">
                      <a:pos x="267" y="511"/>
                    </a:cxn>
                    <a:cxn ang="0">
                      <a:pos x="298" y="524"/>
                    </a:cxn>
                    <a:cxn ang="0">
                      <a:pos x="337" y="490"/>
                    </a:cxn>
                    <a:cxn ang="0">
                      <a:pos x="358" y="466"/>
                    </a:cxn>
                    <a:cxn ang="0">
                      <a:pos x="372" y="419"/>
                    </a:cxn>
                    <a:cxn ang="0">
                      <a:pos x="401" y="332"/>
                    </a:cxn>
                    <a:cxn ang="0">
                      <a:pos x="419" y="291"/>
                    </a:cxn>
                    <a:cxn ang="0">
                      <a:pos x="433" y="254"/>
                    </a:cxn>
                    <a:cxn ang="0">
                      <a:pos x="450" y="213"/>
                    </a:cxn>
                    <a:cxn ang="0">
                      <a:pos x="469" y="174"/>
                    </a:cxn>
                    <a:cxn ang="0">
                      <a:pos x="449" y="119"/>
                    </a:cxn>
                    <a:cxn ang="0">
                      <a:pos x="440" y="118"/>
                    </a:cxn>
                    <a:cxn ang="0">
                      <a:pos x="421" y="71"/>
                    </a:cxn>
                    <a:cxn ang="0">
                      <a:pos x="384" y="37"/>
                    </a:cxn>
                    <a:cxn ang="0">
                      <a:pos x="357" y="34"/>
                    </a:cxn>
                    <a:cxn ang="0">
                      <a:pos x="303" y="24"/>
                    </a:cxn>
                    <a:cxn ang="0">
                      <a:pos x="245" y="15"/>
                    </a:cxn>
                    <a:cxn ang="0">
                      <a:pos x="217" y="24"/>
                    </a:cxn>
                  </a:cxnLst>
                  <a:rect l="0" t="0" r="r" b="b"/>
                  <a:pathLst>
                    <a:path w="482" h="527">
                      <a:moveTo>
                        <a:pt x="217" y="24"/>
                      </a:moveTo>
                      <a:cubicBezTo>
                        <a:pt x="208" y="10"/>
                        <a:pt x="186" y="0"/>
                        <a:pt x="183" y="24"/>
                      </a:cubicBezTo>
                      <a:cubicBezTo>
                        <a:pt x="170" y="18"/>
                        <a:pt x="152" y="24"/>
                        <a:pt x="153" y="42"/>
                      </a:cubicBezTo>
                      <a:cubicBezTo>
                        <a:pt x="144" y="40"/>
                        <a:pt x="136" y="39"/>
                        <a:pt x="131" y="49"/>
                      </a:cubicBezTo>
                      <a:cubicBezTo>
                        <a:pt x="123" y="43"/>
                        <a:pt x="102" y="40"/>
                        <a:pt x="101" y="55"/>
                      </a:cubicBezTo>
                      <a:cubicBezTo>
                        <a:pt x="86" y="52"/>
                        <a:pt x="73" y="60"/>
                        <a:pt x="75" y="76"/>
                      </a:cubicBezTo>
                      <a:cubicBezTo>
                        <a:pt x="59" y="78"/>
                        <a:pt x="41" y="88"/>
                        <a:pt x="43" y="107"/>
                      </a:cubicBezTo>
                      <a:cubicBezTo>
                        <a:pt x="32" y="107"/>
                        <a:pt x="20" y="129"/>
                        <a:pt x="22" y="138"/>
                      </a:cubicBezTo>
                      <a:cubicBezTo>
                        <a:pt x="15" y="139"/>
                        <a:pt x="12" y="149"/>
                        <a:pt x="11" y="155"/>
                      </a:cubicBezTo>
                      <a:cubicBezTo>
                        <a:pt x="10" y="161"/>
                        <a:pt x="11" y="163"/>
                        <a:pt x="9" y="168"/>
                      </a:cubicBezTo>
                      <a:cubicBezTo>
                        <a:pt x="8" y="171"/>
                        <a:pt x="3" y="174"/>
                        <a:pt x="2" y="178"/>
                      </a:cubicBezTo>
                      <a:cubicBezTo>
                        <a:pt x="0" y="190"/>
                        <a:pt x="14" y="207"/>
                        <a:pt x="25" y="211"/>
                      </a:cubicBezTo>
                      <a:cubicBezTo>
                        <a:pt x="22" y="213"/>
                        <a:pt x="20" y="216"/>
                        <a:pt x="20" y="221"/>
                      </a:cubicBezTo>
                      <a:cubicBezTo>
                        <a:pt x="23" y="234"/>
                        <a:pt x="45" y="215"/>
                        <a:pt x="45" y="215"/>
                      </a:cubicBezTo>
                      <a:cubicBezTo>
                        <a:pt x="40" y="221"/>
                        <a:pt x="37" y="230"/>
                        <a:pt x="36" y="237"/>
                      </a:cubicBezTo>
                      <a:cubicBezTo>
                        <a:pt x="35" y="249"/>
                        <a:pt x="38" y="251"/>
                        <a:pt x="44" y="259"/>
                      </a:cubicBezTo>
                      <a:cubicBezTo>
                        <a:pt x="50" y="265"/>
                        <a:pt x="52" y="269"/>
                        <a:pt x="53" y="277"/>
                      </a:cubicBezTo>
                      <a:cubicBezTo>
                        <a:pt x="54" y="286"/>
                        <a:pt x="50" y="293"/>
                        <a:pt x="62" y="296"/>
                      </a:cubicBezTo>
                      <a:cubicBezTo>
                        <a:pt x="62" y="303"/>
                        <a:pt x="67" y="307"/>
                        <a:pt x="73" y="310"/>
                      </a:cubicBezTo>
                      <a:cubicBezTo>
                        <a:pt x="62" y="320"/>
                        <a:pt x="73" y="329"/>
                        <a:pt x="74" y="339"/>
                      </a:cubicBezTo>
                      <a:cubicBezTo>
                        <a:pt x="75" y="352"/>
                        <a:pt x="68" y="357"/>
                        <a:pt x="76" y="371"/>
                      </a:cubicBezTo>
                      <a:cubicBezTo>
                        <a:pt x="81" y="380"/>
                        <a:pt x="90" y="385"/>
                        <a:pt x="95" y="393"/>
                      </a:cubicBezTo>
                      <a:cubicBezTo>
                        <a:pt x="100" y="400"/>
                        <a:pt x="96" y="405"/>
                        <a:pt x="107" y="409"/>
                      </a:cubicBezTo>
                      <a:cubicBezTo>
                        <a:pt x="108" y="415"/>
                        <a:pt x="108" y="422"/>
                        <a:pt x="110" y="428"/>
                      </a:cubicBezTo>
                      <a:cubicBezTo>
                        <a:pt x="114" y="441"/>
                        <a:pt x="122" y="441"/>
                        <a:pt x="133" y="446"/>
                      </a:cubicBezTo>
                      <a:cubicBezTo>
                        <a:pt x="147" y="453"/>
                        <a:pt x="135" y="466"/>
                        <a:pt x="146" y="480"/>
                      </a:cubicBezTo>
                      <a:cubicBezTo>
                        <a:pt x="154" y="491"/>
                        <a:pt x="162" y="489"/>
                        <a:pt x="171" y="479"/>
                      </a:cubicBezTo>
                      <a:cubicBezTo>
                        <a:pt x="164" y="503"/>
                        <a:pt x="182" y="509"/>
                        <a:pt x="201" y="502"/>
                      </a:cubicBezTo>
                      <a:cubicBezTo>
                        <a:pt x="204" y="506"/>
                        <a:pt x="207" y="516"/>
                        <a:pt x="213" y="518"/>
                      </a:cubicBezTo>
                      <a:cubicBezTo>
                        <a:pt x="217" y="519"/>
                        <a:pt x="222" y="513"/>
                        <a:pt x="226" y="514"/>
                      </a:cubicBezTo>
                      <a:cubicBezTo>
                        <a:pt x="229" y="514"/>
                        <a:pt x="232" y="518"/>
                        <a:pt x="235" y="520"/>
                      </a:cubicBezTo>
                      <a:cubicBezTo>
                        <a:pt x="250" y="526"/>
                        <a:pt x="260" y="526"/>
                        <a:pt x="267" y="511"/>
                      </a:cubicBezTo>
                      <a:cubicBezTo>
                        <a:pt x="270" y="510"/>
                        <a:pt x="275" y="510"/>
                        <a:pt x="277" y="510"/>
                      </a:cubicBezTo>
                      <a:cubicBezTo>
                        <a:pt x="283" y="517"/>
                        <a:pt x="287" y="527"/>
                        <a:pt x="298" y="524"/>
                      </a:cubicBezTo>
                      <a:cubicBezTo>
                        <a:pt x="312" y="522"/>
                        <a:pt x="315" y="503"/>
                        <a:pt x="324" y="496"/>
                      </a:cubicBezTo>
                      <a:cubicBezTo>
                        <a:pt x="329" y="493"/>
                        <a:pt x="333" y="495"/>
                        <a:pt x="337" y="490"/>
                      </a:cubicBezTo>
                      <a:cubicBezTo>
                        <a:pt x="342" y="486"/>
                        <a:pt x="341" y="477"/>
                        <a:pt x="345" y="473"/>
                      </a:cubicBezTo>
                      <a:cubicBezTo>
                        <a:pt x="348" y="470"/>
                        <a:pt x="355" y="470"/>
                        <a:pt x="358" y="466"/>
                      </a:cubicBezTo>
                      <a:cubicBezTo>
                        <a:pt x="363" y="461"/>
                        <a:pt x="361" y="455"/>
                        <a:pt x="361" y="447"/>
                      </a:cubicBezTo>
                      <a:cubicBezTo>
                        <a:pt x="378" y="450"/>
                        <a:pt x="373" y="429"/>
                        <a:pt x="372" y="419"/>
                      </a:cubicBezTo>
                      <a:cubicBezTo>
                        <a:pt x="383" y="416"/>
                        <a:pt x="394" y="401"/>
                        <a:pt x="384" y="392"/>
                      </a:cubicBezTo>
                      <a:cubicBezTo>
                        <a:pt x="391" y="382"/>
                        <a:pt x="415" y="342"/>
                        <a:pt x="401" y="332"/>
                      </a:cubicBezTo>
                      <a:cubicBezTo>
                        <a:pt x="408" y="325"/>
                        <a:pt x="413" y="315"/>
                        <a:pt x="416" y="306"/>
                      </a:cubicBezTo>
                      <a:cubicBezTo>
                        <a:pt x="418" y="301"/>
                        <a:pt x="419" y="297"/>
                        <a:pt x="419" y="291"/>
                      </a:cubicBezTo>
                      <a:cubicBezTo>
                        <a:pt x="419" y="287"/>
                        <a:pt x="417" y="281"/>
                        <a:pt x="417" y="279"/>
                      </a:cubicBezTo>
                      <a:cubicBezTo>
                        <a:pt x="418" y="269"/>
                        <a:pt x="426" y="262"/>
                        <a:pt x="433" y="254"/>
                      </a:cubicBezTo>
                      <a:cubicBezTo>
                        <a:pt x="441" y="245"/>
                        <a:pt x="441" y="245"/>
                        <a:pt x="441" y="233"/>
                      </a:cubicBezTo>
                      <a:cubicBezTo>
                        <a:pt x="440" y="226"/>
                        <a:pt x="441" y="219"/>
                        <a:pt x="450" y="213"/>
                      </a:cubicBezTo>
                      <a:cubicBezTo>
                        <a:pt x="456" y="208"/>
                        <a:pt x="462" y="208"/>
                        <a:pt x="467" y="203"/>
                      </a:cubicBezTo>
                      <a:cubicBezTo>
                        <a:pt x="474" y="197"/>
                        <a:pt x="482" y="178"/>
                        <a:pt x="469" y="174"/>
                      </a:cubicBezTo>
                      <a:cubicBezTo>
                        <a:pt x="468" y="165"/>
                        <a:pt x="472" y="152"/>
                        <a:pt x="470" y="144"/>
                      </a:cubicBezTo>
                      <a:cubicBezTo>
                        <a:pt x="468" y="134"/>
                        <a:pt x="456" y="124"/>
                        <a:pt x="449" y="119"/>
                      </a:cubicBezTo>
                      <a:cubicBezTo>
                        <a:pt x="448" y="118"/>
                        <a:pt x="453" y="114"/>
                        <a:pt x="448" y="112"/>
                      </a:cubicBezTo>
                      <a:cubicBezTo>
                        <a:pt x="444" y="110"/>
                        <a:pt x="442" y="116"/>
                        <a:pt x="440" y="118"/>
                      </a:cubicBezTo>
                      <a:cubicBezTo>
                        <a:pt x="439" y="106"/>
                        <a:pt x="444" y="99"/>
                        <a:pt x="436" y="89"/>
                      </a:cubicBezTo>
                      <a:cubicBezTo>
                        <a:pt x="431" y="83"/>
                        <a:pt x="417" y="81"/>
                        <a:pt x="421" y="71"/>
                      </a:cubicBezTo>
                      <a:cubicBezTo>
                        <a:pt x="417" y="71"/>
                        <a:pt x="412" y="57"/>
                        <a:pt x="407" y="53"/>
                      </a:cubicBezTo>
                      <a:cubicBezTo>
                        <a:pt x="399" y="48"/>
                        <a:pt x="391" y="40"/>
                        <a:pt x="384" y="37"/>
                      </a:cubicBezTo>
                      <a:cubicBezTo>
                        <a:pt x="380" y="36"/>
                        <a:pt x="374" y="38"/>
                        <a:pt x="369" y="37"/>
                      </a:cubicBezTo>
                      <a:cubicBezTo>
                        <a:pt x="362" y="37"/>
                        <a:pt x="364" y="37"/>
                        <a:pt x="357" y="34"/>
                      </a:cubicBezTo>
                      <a:cubicBezTo>
                        <a:pt x="348" y="28"/>
                        <a:pt x="344" y="22"/>
                        <a:pt x="332" y="21"/>
                      </a:cubicBezTo>
                      <a:cubicBezTo>
                        <a:pt x="323" y="21"/>
                        <a:pt x="312" y="26"/>
                        <a:pt x="303" y="24"/>
                      </a:cubicBezTo>
                      <a:cubicBezTo>
                        <a:pt x="292" y="21"/>
                        <a:pt x="284" y="12"/>
                        <a:pt x="271" y="15"/>
                      </a:cubicBezTo>
                      <a:cubicBezTo>
                        <a:pt x="258" y="17"/>
                        <a:pt x="257" y="19"/>
                        <a:pt x="245" y="15"/>
                      </a:cubicBezTo>
                      <a:cubicBezTo>
                        <a:pt x="238" y="12"/>
                        <a:pt x="229" y="8"/>
                        <a:pt x="222" y="11"/>
                      </a:cubicBezTo>
                      <a:cubicBezTo>
                        <a:pt x="219" y="13"/>
                        <a:pt x="218" y="21"/>
                        <a:pt x="217" y="24"/>
                      </a:cubicBezTo>
                      <a:close/>
                    </a:path>
                  </a:pathLst>
                </a:custGeom>
                <a:noFill/>
                <a:ln w="15875" cap="rnd">
                  <a:solidFill>
                    <a:srgbClr val="343434"/>
                  </a:solidFill>
                  <a:prstDash val="solid"/>
                  <a:round/>
                  <a:headEnd/>
                  <a:tailEnd/>
                </a:ln>
              </p:spPr>
              <p:txBody>
                <a:bodyPr/>
                <a:lstStyle/>
                <a:p>
                  <a:endParaRPr lang="en-US" b="1">
                    <a:latin typeface="Cambria" pitchFamily="18" charset="0"/>
                  </a:endParaRPr>
                </a:p>
              </p:txBody>
            </p:sp>
            <p:sp>
              <p:nvSpPr>
                <p:cNvPr id="463" name="Freeform 325"/>
                <p:cNvSpPr>
                  <a:spLocks/>
                </p:cNvSpPr>
                <p:nvPr/>
              </p:nvSpPr>
              <p:spPr bwMode="auto">
                <a:xfrm>
                  <a:off x="5194867" y="1832464"/>
                  <a:ext cx="83976" cy="50091"/>
                </a:xfrm>
                <a:custGeom>
                  <a:avLst/>
                  <a:gdLst/>
                  <a:ahLst/>
                  <a:cxnLst>
                    <a:cxn ang="0">
                      <a:pos x="0" y="17"/>
                    </a:cxn>
                    <a:cxn ang="0">
                      <a:pos x="46" y="42"/>
                    </a:cxn>
                  </a:cxnLst>
                  <a:rect l="0" t="0" r="r" b="b"/>
                  <a:pathLst>
                    <a:path w="60" h="42">
                      <a:moveTo>
                        <a:pt x="0" y="17"/>
                      </a:moveTo>
                      <a:cubicBezTo>
                        <a:pt x="6" y="0"/>
                        <a:pt x="60" y="13"/>
                        <a:pt x="46" y="42"/>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64" name="Freeform 326"/>
                <p:cNvSpPr>
                  <a:spLocks/>
                </p:cNvSpPr>
                <p:nvPr/>
              </p:nvSpPr>
              <p:spPr bwMode="auto">
                <a:xfrm>
                  <a:off x="5299357" y="1922935"/>
                  <a:ext cx="69873" cy="60313"/>
                </a:xfrm>
                <a:custGeom>
                  <a:avLst/>
                  <a:gdLst/>
                  <a:ahLst/>
                  <a:cxnLst>
                    <a:cxn ang="0">
                      <a:pos x="0" y="22"/>
                    </a:cxn>
                    <a:cxn ang="0">
                      <a:pos x="48" y="51"/>
                    </a:cxn>
                  </a:cxnLst>
                  <a:rect l="0" t="0" r="r" b="b"/>
                  <a:pathLst>
                    <a:path w="50" h="51">
                      <a:moveTo>
                        <a:pt x="0" y="22"/>
                      </a:moveTo>
                      <a:cubicBezTo>
                        <a:pt x="17" y="0"/>
                        <a:pt x="50" y="30"/>
                        <a:pt x="48" y="51"/>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65" name="Freeform 327"/>
                <p:cNvSpPr>
                  <a:spLocks/>
                </p:cNvSpPr>
                <p:nvPr/>
              </p:nvSpPr>
              <p:spPr bwMode="auto">
                <a:xfrm>
                  <a:off x="5499360" y="2040495"/>
                  <a:ext cx="64104" cy="54180"/>
                </a:xfrm>
                <a:custGeom>
                  <a:avLst/>
                  <a:gdLst/>
                  <a:ahLst/>
                  <a:cxnLst>
                    <a:cxn ang="0">
                      <a:pos x="8" y="46"/>
                    </a:cxn>
                    <a:cxn ang="0">
                      <a:pos x="46" y="1"/>
                    </a:cxn>
                  </a:cxnLst>
                  <a:rect l="0" t="0" r="r" b="b"/>
                  <a:pathLst>
                    <a:path w="46" h="46">
                      <a:moveTo>
                        <a:pt x="8" y="46"/>
                      </a:moveTo>
                      <a:cubicBezTo>
                        <a:pt x="0" y="21"/>
                        <a:pt x="22" y="0"/>
                        <a:pt x="46" y="1"/>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66" name="Freeform 328"/>
                <p:cNvSpPr>
                  <a:spLocks/>
                </p:cNvSpPr>
                <p:nvPr/>
              </p:nvSpPr>
              <p:spPr bwMode="auto">
                <a:xfrm>
                  <a:off x="5591029" y="1855465"/>
                  <a:ext cx="57052" cy="78203"/>
                </a:xfrm>
                <a:custGeom>
                  <a:avLst/>
                  <a:gdLst/>
                  <a:ahLst/>
                  <a:cxnLst>
                    <a:cxn ang="0">
                      <a:pos x="9" y="66"/>
                    </a:cxn>
                    <a:cxn ang="0">
                      <a:pos x="41" y="3"/>
                    </a:cxn>
                  </a:cxnLst>
                  <a:rect l="0" t="0" r="r" b="b"/>
                  <a:pathLst>
                    <a:path w="41" h="66">
                      <a:moveTo>
                        <a:pt x="9" y="66"/>
                      </a:moveTo>
                      <a:cubicBezTo>
                        <a:pt x="0" y="46"/>
                        <a:pt x="15" y="0"/>
                        <a:pt x="41" y="3"/>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67" name="Freeform 329"/>
                <p:cNvSpPr>
                  <a:spLocks/>
                </p:cNvSpPr>
                <p:nvPr/>
              </p:nvSpPr>
              <p:spPr bwMode="auto">
                <a:xfrm>
                  <a:off x="5569875" y="1672480"/>
                  <a:ext cx="72437" cy="52135"/>
                </a:xfrm>
                <a:custGeom>
                  <a:avLst/>
                  <a:gdLst/>
                  <a:ahLst/>
                  <a:cxnLst>
                    <a:cxn ang="0">
                      <a:pos x="7" y="0"/>
                    </a:cxn>
                    <a:cxn ang="0">
                      <a:pos x="10" y="26"/>
                    </a:cxn>
                    <a:cxn ang="0">
                      <a:pos x="52" y="44"/>
                    </a:cxn>
                  </a:cxnLst>
                  <a:rect l="0" t="0" r="r" b="b"/>
                  <a:pathLst>
                    <a:path w="52" h="44">
                      <a:moveTo>
                        <a:pt x="7" y="0"/>
                      </a:moveTo>
                      <a:cubicBezTo>
                        <a:pt x="0" y="4"/>
                        <a:pt x="6" y="21"/>
                        <a:pt x="10" y="26"/>
                      </a:cubicBezTo>
                      <a:cubicBezTo>
                        <a:pt x="19" y="38"/>
                        <a:pt x="38" y="43"/>
                        <a:pt x="52" y="44"/>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68" name="Freeform 330"/>
                <p:cNvSpPr>
                  <a:spLocks/>
                </p:cNvSpPr>
                <p:nvPr/>
              </p:nvSpPr>
              <p:spPr bwMode="auto">
                <a:xfrm>
                  <a:off x="5656415" y="1770618"/>
                  <a:ext cx="85258" cy="49069"/>
                </a:xfrm>
                <a:custGeom>
                  <a:avLst/>
                  <a:gdLst/>
                  <a:ahLst/>
                  <a:cxnLst>
                    <a:cxn ang="0">
                      <a:pos x="61" y="14"/>
                    </a:cxn>
                    <a:cxn ang="0">
                      <a:pos x="3" y="41"/>
                    </a:cxn>
                  </a:cxnLst>
                  <a:rect l="0" t="0" r="r" b="b"/>
                  <a:pathLst>
                    <a:path w="61" h="41">
                      <a:moveTo>
                        <a:pt x="61" y="14"/>
                      </a:moveTo>
                      <a:cubicBezTo>
                        <a:pt x="39" y="0"/>
                        <a:pt x="0" y="9"/>
                        <a:pt x="3" y="41"/>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69" name="Freeform 331"/>
                <p:cNvSpPr>
                  <a:spLocks/>
                </p:cNvSpPr>
                <p:nvPr/>
              </p:nvSpPr>
              <p:spPr bwMode="auto">
                <a:xfrm>
                  <a:off x="5385897" y="1779307"/>
                  <a:ext cx="71155" cy="66447"/>
                </a:xfrm>
                <a:custGeom>
                  <a:avLst/>
                  <a:gdLst/>
                  <a:ahLst/>
                  <a:cxnLst>
                    <a:cxn ang="0">
                      <a:pos x="0" y="0"/>
                    </a:cxn>
                    <a:cxn ang="0">
                      <a:pos x="23" y="3"/>
                    </a:cxn>
                    <a:cxn ang="0">
                      <a:pos x="37" y="14"/>
                    </a:cxn>
                    <a:cxn ang="0">
                      <a:pos x="41" y="56"/>
                    </a:cxn>
                  </a:cxnLst>
                  <a:rect l="0" t="0" r="r" b="b"/>
                  <a:pathLst>
                    <a:path w="51" h="56">
                      <a:moveTo>
                        <a:pt x="0" y="0"/>
                      </a:moveTo>
                      <a:cubicBezTo>
                        <a:pt x="8" y="0"/>
                        <a:pt x="15" y="0"/>
                        <a:pt x="23" y="3"/>
                      </a:cubicBezTo>
                      <a:cubicBezTo>
                        <a:pt x="28" y="6"/>
                        <a:pt x="33" y="10"/>
                        <a:pt x="37" y="14"/>
                      </a:cubicBezTo>
                      <a:cubicBezTo>
                        <a:pt x="51" y="27"/>
                        <a:pt x="45" y="38"/>
                        <a:pt x="41" y="56"/>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0" name="Freeform 332"/>
                <p:cNvSpPr>
                  <a:spLocks/>
                </p:cNvSpPr>
                <p:nvPr/>
              </p:nvSpPr>
              <p:spPr bwMode="auto">
                <a:xfrm>
                  <a:off x="5468591" y="1897889"/>
                  <a:ext cx="75001" cy="64914"/>
                </a:xfrm>
                <a:custGeom>
                  <a:avLst/>
                  <a:gdLst/>
                  <a:ahLst/>
                  <a:cxnLst>
                    <a:cxn ang="0">
                      <a:pos x="2" y="55"/>
                    </a:cxn>
                    <a:cxn ang="0">
                      <a:pos x="54" y="9"/>
                    </a:cxn>
                  </a:cxnLst>
                  <a:rect l="0" t="0" r="r" b="b"/>
                  <a:pathLst>
                    <a:path w="54" h="55">
                      <a:moveTo>
                        <a:pt x="2" y="55"/>
                      </a:moveTo>
                      <a:cubicBezTo>
                        <a:pt x="0" y="32"/>
                        <a:pt x="30" y="0"/>
                        <a:pt x="54" y="9"/>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1" name="Freeform 333"/>
                <p:cNvSpPr>
                  <a:spLocks/>
                </p:cNvSpPr>
                <p:nvPr/>
              </p:nvSpPr>
              <p:spPr bwMode="auto">
                <a:xfrm>
                  <a:off x="5536541" y="1695992"/>
                  <a:ext cx="47437" cy="30157"/>
                </a:xfrm>
                <a:custGeom>
                  <a:avLst/>
                  <a:gdLst/>
                  <a:ahLst/>
                  <a:cxnLst>
                    <a:cxn ang="0">
                      <a:pos x="34" y="7"/>
                    </a:cxn>
                    <a:cxn ang="0">
                      <a:pos x="0" y="25"/>
                    </a:cxn>
                  </a:cxnLst>
                  <a:rect l="0" t="0" r="r" b="b"/>
                  <a:pathLst>
                    <a:path w="34" h="25">
                      <a:moveTo>
                        <a:pt x="34" y="7"/>
                      </a:moveTo>
                      <a:cubicBezTo>
                        <a:pt x="24" y="0"/>
                        <a:pt x="4" y="15"/>
                        <a:pt x="0" y="25"/>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2" name="Freeform 334"/>
                <p:cNvSpPr>
                  <a:spLocks/>
                </p:cNvSpPr>
                <p:nvPr/>
              </p:nvSpPr>
              <p:spPr bwMode="auto">
                <a:xfrm>
                  <a:off x="5440385" y="1752217"/>
                  <a:ext cx="42950" cy="47024"/>
                </a:xfrm>
                <a:custGeom>
                  <a:avLst/>
                  <a:gdLst/>
                  <a:ahLst/>
                  <a:cxnLst>
                    <a:cxn ang="0">
                      <a:pos x="4" y="40"/>
                    </a:cxn>
                    <a:cxn ang="0">
                      <a:pos x="3" y="25"/>
                    </a:cxn>
                    <a:cxn ang="0">
                      <a:pos x="31" y="0"/>
                    </a:cxn>
                  </a:cxnLst>
                  <a:rect l="0" t="0" r="r" b="b"/>
                  <a:pathLst>
                    <a:path w="31" h="40">
                      <a:moveTo>
                        <a:pt x="4" y="40"/>
                      </a:moveTo>
                      <a:cubicBezTo>
                        <a:pt x="0" y="40"/>
                        <a:pt x="2" y="30"/>
                        <a:pt x="3" y="25"/>
                      </a:cubicBezTo>
                      <a:cubicBezTo>
                        <a:pt x="6" y="9"/>
                        <a:pt x="15" y="3"/>
                        <a:pt x="31" y="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3" name="Freeform 335"/>
                <p:cNvSpPr>
                  <a:spLocks/>
                </p:cNvSpPr>
                <p:nvPr/>
              </p:nvSpPr>
              <p:spPr bwMode="auto">
                <a:xfrm>
                  <a:off x="5220509" y="1790040"/>
                  <a:ext cx="60899" cy="58269"/>
                </a:xfrm>
                <a:custGeom>
                  <a:avLst/>
                  <a:gdLst/>
                  <a:ahLst/>
                  <a:cxnLst>
                    <a:cxn ang="0">
                      <a:pos x="16" y="49"/>
                    </a:cxn>
                    <a:cxn ang="0">
                      <a:pos x="44" y="0"/>
                    </a:cxn>
                  </a:cxnLst>
                  <a:rect l="0" t="0" r="r" b="b"/>
                  <a:pathLst>
                    <a:path w="44" h="49">
                      <a:moveTo>
                        <a:pt x="16" y="49"/>
                      </a:moveTo>
                      <a:cubicBezTo>
                        <a:pt x="0" y="29"/>
                        <a:pt x="27" y="6"/>
                        <a:pt x="44" y="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4" name="Freeform 336"/>
                <p:cNvSpPr>
                  <a:spLocks/>
                </p:cNvSpPr>
                <p:nvPr/>
              </p:nvSpPr>
              <p:spPr bwMode="auto">
                <a:xfrm>
                  <a:off x="5344229" y="1884600"/>
                  <a:ext cx="64104" cy="60313"/>
                </a:xfrm>
                <a:custGeom>
                  <a:avLst/>
                  <a:gdLst/>
                  <a:ahLst/>
                  <a:cxnLst>
                    <a:cxn ang="0">
                      <a:pos x="0" y="51"/>
                    </a:cxn>
                    <a:cxn ang="0">
                      <a:pos x="46" y="4"/>
                    </a:cxn>
                  </a:cxnLst>
                  <a:rect l="0" t="0" r="r" b="b"/>
                  <a:pathLst>
                    <a:path w="46" h="51">
                      <a:moveTo>
                        <a:pt x="0" y="51"/>
                      </a:moveTo>
                      <a:cubicBezTo>
                        <a:pt x="1" y="30"/>
                        <a:pt x="22" y="0"/>
                        <a:pt x="46" y="4"/>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5" name="Freeform 337"/>
                <p:cNvSpPr>
                  <a:spLocks/>
                </p:cNvSpPr>
                <p:nvPr/>
              </p:nvSpPr>
              <p:spPr bwMode="auto">
                <a:xfrm>
                  <a:off x="5452565" y="2029761"/>
                  <a:ext cx="61540" cy="38846"/>
                </a:xfrm>
                <a:custGeom>
                  <a:avLst/>
                  <a:gdLst/>
                  <a:ahLst/>
                  <a:cxnLst>
                    <a:cxn ang="0">
                      <a:pos x="44" y="33"/>
                    </a:cxn>
                    <a:cxn ang="0">
                      <a:pos x="0" y="20"/>
                    </a:cxn>
                  </a:cxnLst>
                  <a:rect l="0" t="0" r="r" b="b"/>
                  <a:pathLst>
                    <a:path w="44" h="33">
                      <a:moveTo>
                        <a:pt x="44" y="33"/>
                      </a:moveTo>
                      <a:cubicBezTo>
                        <a:pt x="38" y="13"/>
                        <a:pt x="14" y="0"/>
                        <a:pt x="0" y="2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6" name="Freeform 338"/>
                <p:cNvSpPr>
                  <a:spLocks/>
                </p:cNvSpPr>
                <p:nvPr/>
              </p:nvSpPr>
              <p:spPr bwMode="auto">
                <a:xfrm>
                  <a:off x="5371153" y="2145788"/>
                  <a:ext cx="78848" cy="27090"/>
                </a:xfrm>
                <a:custGeom>
                  <a:avLst/>
                  <a:gdLst/>
                  <a:ahLst/>
                  <a:cxnLst>
                    <a:cxn ang="0">
                      <a:pos x="0" y="15"/>
                    </a:cxn>
                    <a:cxn ang="0">
                      <a:pos x="28" y="1"/>
                    </a:cxn>
                    <a:cxn ang="0">
                      <a:pos x="52" y="16"/>
                    </a:cxn>
                    <a:cxn ang="0">
                      <a:pos x="54" y="23"/>
                    </a:cxn>
                  </a:cxnLst>
                  <a:rect l="0" t="0" r="r" b="b"/>
                  <a:pathLst>
                    <a:path w="57" h="23">
                      <a:moveTo>
                        <a:pt x="0" y="15"/>
                      </a:moveTo>
                      <a:cubicBezTo>
                        <a:pt x="7" y="4"/>
                        <a:pt x="16" y="0"/>
                        <a:pt x="28" y="1"/>
                      </a:cubicBezTo>
                      <a:cubicBezTo>
                        <a:pt x="39" y="3"/>
                        <a:pt x="46" y="7"/>
                        <a:pt x="52" y="16"/>
                      </a:cubicBezTo>
                      <a:cubicBezTo>
                        <a:pt x="54" y="19"/>
                        <a:pt x="57" y="23"/>
                        <a:pt x="54" y="23"/>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7" name="Freeform 339"/>
                <p:cNvSpPr>
                  <a:spLocks/>
                </p:cNvSpPr>
                <p:nvPr/>
              </p:nvSpPr>
              <p:spPr bwMode="auto">
                <a:xfrm>
                  <a:off x="5317947" y="2051740"/>
                  <a:ext cx="35898" cy="53669"/>
                </a:xfrm>
                <a:custGeom>
                  <a:avLst/>
                  <a:gdLst/>
                  <a:ahLst/>
                  <a:cxnLst>
                    <a:cxn ang="0">
                      <a:pos x="25" y="4"/>
                    </a:cxn>
                    <a:cxn ang="0">
                      <a:pos x="6" y="13"/>
                    </a:cxn>
                    <a:cxn ang="0">
                      <a:pos x="14" y="45"/>
                    </a:cxn>
                  </a:cxnLst>
                  <a:rect l="0" t="0" r="r" b="b"/>
                  <a:pathLst>
                    <a:path w="26" h="45">
                      <a:moveTo>
                        <a:pt x="25" y="4"/>
                      </a:moveTo>
                      <a:cubicBezTo>
                        <a:pt x="26" y="0"/>
                        <a:pt x="8" y="9"/>
                        <a:pt x="6" y="13"/>
                      </a:cubicBezTo>
                      <a:cubicBezTo>
                        <a:pt x="0" y="23"/>
                        <a:pt x="3" y="41"/>
                        <a:pt x="14" y="45"/>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8" name="Freeform 340"/>
                <p:cNvSpPr>
                  <a:spLocks/>
                </p:cNvSpPr>
                <p:nvPr/>
              </p:nvSpPr>
              <p:spPr bwMode="auto">
                <a:xfrm>
                  <a:off x="5528207" y="2106431"/>
                  <a:ext cx="54488" cy="59291"/>
                </a:xfrm>
                <a:custGeom>
                  <a:avLst/>
                  <a:gdLst/>
                  <a:ahLst/>
                  <a:cxnLst>
                    <a:cxn ang="0">
                      <a:pos x="0" y="45"/>
                    </a:cxn>
                    <a:cxn ang="0">
                      <a:pos x="35" y="29"/>
                    </a:cxn>
                    <a:cxn ang="0">
                      <a:pos x="32" y="0"/>
                    </a:cxn>
                  </a:cxnLst>
                  <a:rect l="0" t="0" r="r" b="b"/>
                  <a:pathLst>
                    <a:path w="39" h="50">
                      <a:moveTo>
                        <a:pt x="0" y="45"/>
                      </a:moveTo>
                      <a:cubicBezTo>
                        <a:pt x="17" y="45"/>
                        <a:pt x="29" y="50"/>
                        <a:pt x="35" y="29"/>
                      </a:cubicBezTo>
                      <a:cubicBezTo>
                        <a:pt x="39" y="17"/>
                        <a:pt x="36" y="10"/>
                        <a:pt x="32" y="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79" name="Freeform 341"/>
                <p:cNvSpPr>
                  <a:spLocks/>
                </p:cNvSpPr>
                <p:nvPr/>
              </p:nvSpPr>
              <p:spPr bwMode="auto">
                <a:xfrm>
                  <a:off x="5338460" y="1690370"/>
                  <a:ext cx="75643" cy="59291"/>
                </a:xfrm>
                <a:custGeom>
                  <a:avLst/>
                  <a:gdLst/>
                  <a:ahLst/>
                  <a:cxnLst>
                    <a:cxn ang="0">
                      <a:pos x="54" y="9"/>
                    </a:cxn>
                    <a:cxn ang="0">
                      <a:pos x="21" y="3"/>
                    </a:cxn>
                    <a:cxn ang="0">
                      <a:pos x="2" y="50"/>
                    </a:cxn>
                  </a:cxnLst>
                  <a:rect l="0" t="0" r="r" b="b"/>
                  <a:pathLst>
                    <a:path w="54" h="50">
                      <a:moveTo>
                        <a:pt x="54" y="9"/>
                      </a:moveTo>
                      <a:cubicBezTo>
                        <a:pt x="45" y="3"/>
                        <a:pt x="32" y="0"/>
                        <a:pt x="21" y="3"/>
                      </a:cubicBezTo>
                      <a:cubicBezTo>
                        <a:pt x="0" y="9"/>
                        <a:pt x="1" y="32"/>
                        <a:pt x="2" y="5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0" name="Freeform 342"/>
                <p:cNvSpPr>
                  <a:spLocks/>
                </p:cNvSpPr>
                <p:nvPr/>
              </p:nvSpPr>
              <p:spPr bwMode="auto">
                <a:xfrm>
                  <a:off x="5186534" y="1717460"/>
                  <a:ext cx="73078" cy="36801"/>
                </a:xfrm>
                <a:custGeom>
                  <a:avLst/>
                  <a:gdLst/>
                  <a:ahLst/>
                  <a:cxnLst>
                    <a:cxn ang="0">
                      <a:pos x="0" y="22"/>
                    </a:cxn>
                    <a:cxn ang="0">
                      <a:pos x="52" y="31"/>
                    </a:cxn>
                  </a:cxnLst>
                  <a:rect l="0" t="0" r="r" b="b"/>
                  <a:pathLst>
                    <a:path w="52" h="31">
                      <a:moveTo>
                        <a:pt x="0" y="22"/>
                      </a:moveTo>
                      <a:cubicBezTo>
                        <a:pt x="7" y="0"/>
                        <a:pt x="46" y="13"/>
                        <a:pt x="52" y="31"/>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1" name="Freeform 343"/>
                <p:cNvSpPr>
                  <a:spLocks/>
                </p:cNvSpPr>
                <p:nvPr/>
              </p:nvSpPr>
              <p:spPr bwMode="auto">
                <a:xfrm>
                  <a:off x="5468591" y="1627501"/>
                  <a:ext cx="59617" cy="50091"/>
                </a:xfrm>
                <a:custGeom>
                  <a:avLst/>
                  <a:gdLst/>
                  <a:ahLst/>
                  <a:cxnLst>
                    <a:cxn ang="0">
                      <a:pos x="43" y="9"/>
                    </a:cxn>
                    <a:cxn ang="0">
                      <a:pos x="15" y="4"/>
                    </a:cxn>
                    <a:cxn ang="0">
                      <a:pos x="1" y="42"/>
                    </a:cxn>
                  </a:cxnLst>
                  <a:rect l="0" t="0" r="r" b="b"/>
                  <a:pathLst>
                    <a:path w="43" h="42">
                      <a:moveTo>
                        <a:pt x="43" y="9"/>
                      </a:moveTo>
                      <a:cubicBezTo>
                        <a:pt x="35" y="4"/>
                        <a:pt x="24" y="0"/>
                        <a:pt x="15" y="4"/>
                      </a:cubicBezTo>
                      <a:cubicBezTo>
                        <a:pt x="0" y="11"/>
                        <a:pt x="1" y="29"/>
                        <a:pt x="1" y="42"/>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2" name="Freeform 344"/>
                <p:cNvSpPr>
                  <a:spLocks/>
                </p:cNvSpPr>
                <p:nvPr/>
              </p:nvSpPr>
              <p:spPr bwMode="auto">
                <a:xfrm>
                  <a:off x="5667312" y="1727171"/>
                  <a:ext cx="28206" cy="57247"/>
                </a:xfrm>
                <a:custGeom>
                  <a:avLst/>
                  <a:gdLst/>
                  <a:ahLst/>
                  <a:cxnLst>
                    <a:cxn ang="0">
                      <a:pos x="10" y="48"/>
                    </a:cxn>
                    <a:cxn ang="0">
                      <a:pos x="0" y="0"/>
                    </a:cxn>
                  </a:cxnLst>
                  <a:rect l="0" t="0" r="r" b="b"/>
                  <a:pathLst>
                    <a:path w="20" h="48">
                      <a:moveTo>
                        <a:pt x="10" y="48"/>
                      </a:moveTo>
                      <a:cubicBezTo>
                        <a:pt x="20" y="35"/>
                        <a:pt x="11" y="10"/>
                        <a:pt x="0" y="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3" name="Freeform 345"/>
                <p:cNvSpPr>
                  <a:spLocks/>
                </p:cNvSpPr>
                <p:nvPr/>
              </p:nvSpPr>
              <p:spPr bwMode="auto">
                <a:xfrm>
                  <a:off x="5561541" y="1861088"/>
                  <a:ext cx="49360" cy="19934"/>
                </a:xfrm>
                <a:custGeom>
                  <a:avLst/>
                  <a:gdLst/>
                  <a:ahLst/>
                  <a:cxnLst>
                    <a:cxn ang="0">
                      <a:pos x="35" y="17"/>
                    </a:cxn>
                    <a:cxn ang="0">
                      <a:pos x="0" y="1"/>
                    </a:cxn>
                  </a:cxnLst>
                  <a:rect l="0" t="0" r="r" b="b"/>
                  <a:pathLst>
                    <a:path w="35" h="17">
                      <a:moveTo>
                        <a:pt x="35" y="17"/>
                      </a:moveTo>
                      <a:cubicBezTo>
                        <a:pt x="34" y="0"/>
                        <a:pt x="13" y="0"/>
                        <a:pt x="0" y="1"/>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4" name="Freeform 346"/>
                <p:cNvSpPr>
                  <a:spLocks/>
                </p:cNvSpPr>
                <p:nvPr/>
              </p:nvSpPr>
              <p:spPr bwMode="auto">
                <a:xfrm>
                  <a:off x="5530771" y="1775729"/>
                  <a:ext cx="64104" cy="39357"/>
                </a:xfrm>
                <a:custGeom>
                  <a:avLst/>
                  <a:gdLst/>
                  <a:ahLst/>
                  <a:cxnLst>
                    <a:cxn ang="0">
                      <a:pos x="0" y="33"/>
                    </a:cxn>
                    <a:cxn ang="0">
                      <a:pos x="46" y="16"/>
                    </a:cxn>
                  </a:cxnLst>
                  <a:rect l="0" t="0" r="r" b="b"/>
                  <a:pathLst>
                    <a:path w="46" h="33">
                      <a:moveTo>
                        <a:pt x="0" y="33"/>
                      </a:moveTo>
                      <a:cubicBezTo>
                        <a:pt x="7" y="14"/>
                        <a:pt x="30" y="0"/>
                        <a:pt x="46" y="16"/>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5" name="Freeform 347"/>
                <p:cNvSpPr>
                  <a:spLocks/>
                </p:cNvSpPr>
                <p:nvPr/>
              </p:nvSpPr>
              <p:spPr bwMode="auto">
                <a:xfrm>
                  <a:off x="5581413" y="1965359"/>
                  <a:ext cx="52565" cy="64403"/>
                </a:xfrm>
                <a:custGeom>
                  <a:avLst/>
                  <a:gdLst/>
                  <a:ahLst/>
                  <a:cxnLst>
                    <a:cxn ang="0">
                      <a:pos x="0" y="21"/>
                    </a:cxn>
                    <a:cxn ang="0">
                      <a:pos x="38" y="54"/>
                    </a:cxn>
                  </a:cxnLst>
                  <a:rect l="0" t="0" r="r" b="b"/>
                  <a:pathLst>
                    <a:path w="38" h="54">
                      <a:moveTo>
                        <a:pt x="0" y="21"/>
                      </a:moveTo>
                      <a:cubicBezTo>
                        <a:pt x="20" y="0"/>
                        <a:pt x="37" y="39"/>
                        <a:pt x="38" y="54"/>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6" name="Freeform 348"/>
                <p:cNvSpPr>
                  <a:spLocks/>
                </p:cNvSpPr>
                <p:nvPr/>
              </p:nvSpPr>
              <p:spPr bwMode="auto">
                <a:xfrm>
                  <a:off x="5525643" y="1764995"/>
                  <a:ext cx="30129" cy="23512"/>
                </a:xfrm>
                <a:custGeom>
                  <a:avLst/>
                  <a:gdLst/>
                  <a:ahLst/>
                  <a:cxnLst>
                    <a:cxn ang="0">
                      <a:pos x="22" y="20"/>
                    </a:cxn>
                    <a:cxn ang="0">
                      <a:pos x="0" y="0"/>
                    </a:cxn>
                  </a:cxnLst>
                  <a:rect l="0" t="0" r="r" b="b"/>
                  <a:pathLst>
                    <a:path w="22" h="20">
                      <a:moveTo>
                        <a:pt x="22" y="20"/>
                      </a:moveTo>
                      <a:cubicBezTo>
                        <a:pt x="20" y="11"/>
                        <a:pt x="9" y="0"/>
                        <a:pt x="0" y="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7" name="Freeform 349"/>
                <p:cNvSpPr>
                  <a:spLocks/>
                </p:cNvSpPr>
                <p:nvPr/>
              </p:nvSpPr>
              <p:spPr bwMode="auto">
                <a:xfrm>
                  <a:off x="5264740" y="2031806"/>
                  <a:ext cx="61540" cy="36801"/>
                </a:xfrm>
                <a:custGeom>
                  <a:avLst/>
                  <a:gdLst/>
                  <a:ahLst/>
                  <a:cxnLst>
                    <a:cxn ang="0">
                      <a:pos x="44" y="30"/>
                    </a:cxn>
                    <a:cxn ang="0">
                      <a:pos x="16" y="24"/>
                    </a:cxn>
                    <a:cxn ang="0">
                      <a:pos x="8" y="0"/>
                    </a:cxn>
                  </a:cxnLst>
                  <a:rect l="0" t="0" r="r" b="b"/>
                  <a:pathLst>
                    <a:path w="44" h="31">
                      <a:moveTo>
                        <a:pt x="44" y="30"/>
                      </a:moveTo>
                      <a:cubicBezTo>
                        <a:pt x="35" y="31"/>
                        <a:pt x="25" y="31"/>
                        <a:pt x="16" y="24"/>
                      </a:cubicBezTo>
                      <a:cubicBezTo>
                        <a:pt x="11" y="19"/>
                        <a:pt x="0" y="7"/>
                        <a:pt x="8" y="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8" name="Freeform 350"/>
                <p:cNvSpPr>
                  <a:spLocks/>
                </p:cNvSpPr>
                <p:nvPr/>
              </p:nvSpPr>
              <p:spPr bwMode="auto">
                <a:xfrm>
                  <a:off x="5298074" y="1672480"/>
                  <a:ext cx="57052" cy="25045"/>
                </a:xfrm>
                <a:custGeom>
                  <a:avLst/>
                  <a:gdLst/>
                  <a:ahLst/>
                  <a:cxnLst>
                    <a:cxn ang="0">
                      <a:pos x="41" y="21"/>
                    </a:cxn>
                    <a:cxn ang="0">
                      <a:pos x="0" y="13"/>
                    </a:cxn>
                  </a:cxnLst>
                  <a:rect l="0" t="0" r="r" b="b"/>
                  <a:pathLst>
                    <a:path w="41" h="21">
                      <a:moveTo>
                        <a:pt x="41" y="21"/>
                      </a:moveTo>
                      <a:cubicBezTo>
                        <a:pt x="34" y="10"/>
                        <a:pt x="9" y="0"/>
                        <a:pt x="0" y="13"/>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89" name="Freeform 351"/>
                <p:cNvSpPr>
                  <a:spLocks/>
                </p:cNvSpPr>
                <p:nvPr/>
              </p:nvSpPr>
              <p:spPr bwMode="auto">
                <a:xfrm>
                  <a:off x="5231406" y="1688325"/>
                  <a:ext cx="32052" cy="44980"/>
                </a:xfrm>
                <a:custGeom>
                  <a:avLst/>
                  <a:gdLst/>
                  <a:ahLst/>
                  <a:cxnLst>
                    <a:cxn ang="0">
                      <a:pos x="0" y="38"/>
                    </a:cxn>
                    <a:cxn ang="0">
                      <a:pos x="23" y="0"/>
                    </a:cxn>
                  </a:cxnLst>
                  <a:rect l="0" t="0" r="r" b="b"/>
                  <a:pathLst>
                    <a:path w="23" h="38">
                      <a:moveTo>
                        <a:pt x="0" y="38"/>
                      </a:moveTo>
                      <a:cubicBezTo>
                        <a:pt x="0" y="19"/>
                        <a:pt x="3" y="5"/>
                        <a:pt x="23" y="0"/>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90" name="Freeform 352"/>
                <p:cNvSpPr>
                  <a:spLocks/>
                </p:cNvSpPr>
                <p:nvPr/>
              </p:nvSpPr>
              <p:spPr bwMode="auto">
                <a:xfrm>
                  <a:off x="5409615" y="1631079"/>
                  <a:ext cx="60258" cy="33224"/>
                </a:xfrm>
                <a:custGeom>
                  <a:avLst/>
                  <a:gdLst/>
                  <a:ahLst/>
                  <a:cxnLst>
                    <a:cxn ang="0">
                      <a:pos x="43" y="28"/>
                    </a:cxn>
                    <a:cxn ang="0">
                      <a:pos x="0" y="18"/>
                    </a:cxn>
                  </a:cxnLst>
                  <a:rect l="0" t="0" r="r" b="b"/>
                  <a:pathLst>
                    <a:path w="43" h="28">
                      <a:moveTo>
                        <a:pt x="43" y="28"/>
                      </a:moveTo>
                      <a:cubicBezTo>
                        <a:pt x="34" y="14"/>
                        <a:pt x="12" y="0"/>
                        <a:pt x="0" y="18"/>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91" name="Freeform 353"/>
                <p:cNvSpPr>
                  <a:spLocks/>
                </p:cNvSpPr>
                <p:nvPr/>
              </p:nvSpPr>
              <p:spPr bwMode="auto">
                <a:xfrm>
                  <a:off x="5433334" y="1889711"/>
                  <a:ext cx="57693" cy="34246"/>
                </a:xfrm>
                <a:custGeom>
                  <a:avLst/>
                  <a:gdLst/>
                  <a:ahLst/>
                  <a:cxnLst>
                    <a:cxn ang="0">
                      <a:pos x="41" y="29"/>
                    </a:cxn>
                    <a:cxn ang="0">
                      <a:pos x="0" y="8"/>
                    </a:cxn>
                  </a:cxnLst>
                  <a:rect l="0" t="0" r="r" b="b"/>
                  <a:pathLst>
                    <a:path w="41" h="29">
                      <a:moveTo>
                        <a:pt x="41" y="29"/>
                      </a:moveTo>
                      <a:cubicBezTo>
                        <a:pt x="41" y="14"/>
                        <a:pt x="12" y="0"/>
                        <a:pt x="0" y="8"/>
                      </a:cubicBezTo>
                    </a:path>
                  </a:pathLst>
                </a:custGeom>
                <a:noFill/>
                <a:ln w="15875" cap="rnd">
                  <a:solidFill>
                    <a:srgbClr val="4D1C2A"/>
                  </a:solidFill>
                  <a:prstDash val="solid"/>
                  <a:miter lim="800000"/>
                  <a:headEnd/>
                  <a:tailEnd/>
                </a:ln>
              </p:spPr>
              <p:txBody>
                <a:bodyPr/>
                <a:lstStyle/>
                <a:p>
                  <a:endParaRPr lang="en-US" b="1">
                    <a:latin typeface="Cambria" pitchFamily="18" charset="0"/>
                  </a:endParaRPr>
                </a:p>
              </p:txBody>
            </p:sp>
            <p:sp>
              <p:nvSpPr>
                <p:cNvPr id="492" name="Freeform 354"/>
                <p:cNvSpPr>
                  <a:spLocks/>
                </p:cNvSpPr>
                <p:nvPr/>
              </p:nvSpPr>
              <p:spPr bwMode="auto">
                <a:xfrm>
                  <a:off x="5225637" y="1791574"/>
                  <a:ext cx="42950" cy="43446"/>
                </a:xfrm>
                <a:custGeom>
                  <a:avLst/>
                  <a:gdLst/>
                  <a:ahLst/>
                  <a:cxnLst>
                    <a:cxn ang="0">
                      <a:pos x="0" y="22"/>
                    </a:cxn>
                    <a:cxn ang="0">
                      <a:pos x="27" y="30"/>
                    </a:cxn>
                    <a:cxn ang="0">
                      <a:pos x="18" y="0"/>
                    </a:cxn>
                  </a:cxnLst>
                  <a:rect l="0" t="0" r="r" b="b"/>
                  <a:pathLst>
                    <a:path w="31" h="37">
                      <a:moveTo>
                        <a:pt x="0" y="22"/>
                      </a:moveTo>
                      <a:cubicBezTo>
                        <a:pt x="6" y="20"/>
                        <a:pt x="21" y="37"/>
                        <a:pt x="27" y="30"/>
                      </a:cubicBezTo>
                      <a:cubicBezTo>
                        <a:pt x="31" y="24"/>
                        <a:pt x="22" y="5"/>
                        <a:pt x="18" y="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493" name="Freeform 355"/>
                <p:cNvSpPr>
                  <a:spLocks/>
                </p:cNvSpPr>
                <p:nvPr/>
              </p:nvSpPr>
              <p:spPr bwMode="auto">
                <a:xfrm>
                  <a:off x="5346793" y="1877444"/>
                  <a:ext cx="64104" cy="57247"/>
                </a:xfrm>
                <a:custGeom>
                  <a:avLst/>
                  <a:gdLst/>
                  <a:ahLst/>
                  <a:cxnLst>
                    <a:cxn ang="0">
                      <a:pos x="11" y="48"/>
                    </a:cxn>
                    <a:cxn ang="0">
                      <a:pos x="5" y="16"/>
                    </a:cxn>
                    <a:cxn ang="0">
                      <a:pos x="46" y="26"/>
                    </a:cxn>
                  </a:cxnLst>
                  <a:rect l="0" t="0" r="r" b="b"/>
                  <a:pathLst>
                    <a:path w="46" h="48">
                      <a:moveTo>
                        <a:pt x="11" y="48"/>
                      </a:moveTo>
                      <a:cubicBezTo>
                        <a:pt x="9" y="41"/>
                        <a:pt x="0" y="25"/>
                        <a:pt x="5" y="16"/>
                      </a:cubicBezTo>
                      <a:cubicBezTo>
                        <a:pt x="14" y="0"/>
                        <a:pt x="37" y="17"/>
                        <a:pt x="46" y="26"/>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494" name="Freeform 356"/>
                <p:cNvSpPr>
                  <a:spLocks/>
                </p:cNvSpPr>
                <p:nvPr/>
              </p:nvSpPr>
              <p:spPr bwMode="auto">
                <a:xfrm>
                  <a:off x="5317947" y="1923957"/>
                  <a:ext cx="2564" cy="24023"/>
                </a:xfrm>
                <a:custGeom>
                  <a:avLst/>
                  <a:gdLst/>
                  <a:ahLst/>
                  <a:cxnLst>
                    <a:cxn ang="0">
                      <a:pos x="0" y="0"/>
                    </a:cxn>
                    <a:cxn ang="0">
                      <a:pos x="0" y="20"/>
                    </a:cxn>
                  </a:cxnLst>
                  <a:rect l="0" t="0" r="r" b="b"/>
                  <a:pathLst>
                    <a:path w="2" h="20">
                      <a:moveTo>
                        <a:pt x="0" y="0"/>
                      </a:moveTo>
                      <a:cubicBezTo>
                        <a:pt x="2" y="6"/>
                        <a:pt x="0" y="14"/>
                        <a:pt x="0" y="2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495" name="Freeform 357"/>
                <p:cNvSpPr>
                  <a:spLocks/>
                </p:cNvSpPr>
                <p:nvPr/>
              </p:nvSpPr>
              <p:spPr bwMode="auto">
                <a:xfrm>
                  <a:off x="5346793" y="1953603"/>
                  <a:ext cx="32693" cy="11756"/>
                </a:xfrm>
                <a:custGeom>
                  <a:avLst/>
                  <a:gdLst/>
                  <a:ahLst/>
                  <a:cxnLst>
                    <a:cxn ang="0">
                      <a:pos x="0" y="10"/>
                    </a:cxn>
                    <a:cxn ang="0">
                      <a:pos x="23" y="0"/>
                    </a:cxn>
                  </a:cxnLst>
                  <a:rect l="0" t="0" r="r" b="b"/>
                  <a:pathLst>
                    <a:path w="23" h="10">
                      <a:moveTo>
                        <a:pt x="0" y="10"/>
                      </a:moveTo>
                      <a:cubicBezTo>
                        <a:pt x="6" y="5"/>
                        <a:pt x="16" y="3"/>
                        <a:pt x="23" y="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496" name="Freeform 358"/>
                <p:cNvSpPr>
                  <a:spLocks/>
                </p:cNvSpPr>
                <p:nvPr/>
              </p:nvSpPr>
              <p:spPr bwMode="auto">
                <a:xfrm>
                  <a:off x="5274356" y="2044073"/>
                  <a:ext cx="35257" cy="39868"/>
                </a:xfrm>
                <a:custGeom>
                  <a:avLst/>
                  <a:gdLst/>
                  <a:ahLst/>
                  <a:cxnLst>
                    <a:cxn ang="0">
                      <a:pos x="0" y="15"/>
                    </a:cxn>
                    <a:cxn ang="0">
                      <a:pos x="19" y="4"/>
                    </a:cxn>
                    <a:cxn ang="0">
                      <a:pos x="18" y="34"/>
                    </a:cxn>
                  </a:cxnLst>
                  <a:rect l="0" t="0" r="r" b="b"/>
                  <a:pathLst>
                    <a:path w="25" h="34">
                      <a:moveTo>
                        <a:pt x="0" y="15"/>
                      </a:moveTo>
                      <a:cubicBezTo>
                        <a:pt x="4" y="12"/>
                        <a:pt x="14" y="0"/>
                        <a:pt x="19" y="4"/>
                      </a:cubicBezTo>
                      <a:cubicBezTo>
                        <a:pt x="25" y="8"/>
                        <a:pt x="20" y="29"/>
                        <a:pt x="18" y="34"/>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497" name="Freeform 359"/>
                <p:cNvSpPr>
                  <a:spLocks/>
                </p:cNvSpPr>
                <p:nvPr/>
              </p:nvSpPr>
              <p:spPr bwMode="auto">
                <a:xfrm>
                  <a:off x="5335896" y="2050717"/>
                  <a:ext cx="10898" cy="22490"/>
                </a:xfrm>
                <a:custGeom>
                  <a:avLst/>
                  <a:gdLst/>
                  <a:ahLst/>
                  <a:cxnLst>
                    <a:cxn ang="0">
                      <a:pos x="4" y="2"/>
                    </a:cxn>
                    <a:cxn ang="0">
                      <a:pos x="8" y="19"/>
                    </a:cxn>
                  </a:cxnLst>
                  <a:rect l="0" t="0" r="r" b="b"/>
                  <a:pathLst>
                    <a:path w="8" h="19">
                      <a:moveTo>
                        <a:pt x="4" y="2"/>
                      </a:moveTo>
                      <a:cubicBezTo>
                        <a:pt x="0" y="0"/>
                        <a:pt x="5" y="15"/>
                        <a:pt x="8" y="19"/>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498" name="Freeform 360"/>
                <p:cNvSpPr>
                  <a:spLocks/>
                </p:cNvSpPr>
                <p:nvPr/>
              </p:nvSpPr>
              <p:spPr bwMode="auto">
                <a:xfrm>
                  <a:off x="5465385" y="2024650"/>
                  <a:ext cx="21154" cy="27090"/>
                </a:xfrm>
                <a:custGeom>
                  <a:avLst/>
                  <a:gdLst/>
                  <a:ahLst/>
                  <a:cxnLst>
                    <a:cxn ang="0">
                      <a:pos x="3" y="23"/>
                    </a:cxn>
                    <a:cxn ang="0">
                      <a:pos x="15" y="0"/>
                    </a:cxn>
                  </a:cxnLst>
                  <a:rect l="0" t="0" r="r" b="b"/>
                  <a:pathLst>
                    <a:path w="15" h="23">
                      <a:moveTo>
                        <a:pt x="3" y="23"/>
                      </a:moveTo>
                      <a:cubicBezTo>
                        <a:pt x="0" y="15"/>
                        <a:pt x="9" y="4"/>
                        <a:pt x="15" y="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499" name="Freeform 361"/>
                <p:cNvSpPr>
                  <a:spLocks/>
                </p:cNvSpPr>
                <p:nvPr/>
              </p:nvSpPr>
              <p:spPr bwMode="auto">
                <a:xfrm>
                  <a:off x="5525643" y="2036917"/>
                  <a:ext cx="9616" cy="20956"/>
                </a:xfrm>
                <a:custGeom>
                  <a:avLst/>
                  <a:gdLst/>
                  <a:ahLst/>
                  <a:cxnLst>
                    <a:cxn ang="0">
                      <a:pos x="0" y="0"/>
                    </a:cxn>
                    <a:cxn ang="0">
                      <a:pos x="7" y="18"/>
                    </a:cxn>
                  </a:cxnLst>
                  <a:rect l="0" t="0" r="r" b="b"/>
                  <a:pathLst>
                    <a:path w="7" h="18">
                      <a:moveTo>
                        <a:pt x="0" y="0"/>
                      </a:moveTo>
                      <a:cubicBezTo>
                        <a:pt x="0" y="2"/>
                        <a:pt x="5" y="13"/>
                        <a:pt x="7" y="18"/>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0" name="Freeform 362"/>
                <p:cNvSpPr>
                  <a:spLocks/>
                </p:cNvSpPr>
                <p:nvPr/>
              </p:nvSpPr>
              <p:spPr bwMode="auto">
                <a:xfrm>
                  <a:off x="5494873" y="2072185"/>
                  <a:ext cx="19231" cy="4600"/>
                </a:xfrm>
                <a:custGeom>
                  <a:avLst/>
                  <a:gdLst/>
                  <a:ahLst/>
                  <a:cxnLst>
                    <a:cxn ang="0">
                      <a:pos x="0" y="2"/>
                    </a:cxn>
                    <a:cxn ang="0">
                      <a:pos x="14" y="4"/>
                    </a:cxn>
                  </a:cxnLst>
                  <a:rect l="0" t="0" r="r" b="b"/>
                  <a:pathLst>
                    <a:path w="14" h="4">
                      <a:moveTo>
                        <a:pt x="0" y="2"/>
                      </a:moveTo>
                      <a:cubicBezTo>
                        <a:pt x="5" y="0"/>
                        <a:pt x="10" y="1"/>
                        <a:pt x="14" y="4"/>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1" name="Freeform 363"/>
                <p:cNvSpPr>
                  <a:spLocks/>
                </p:cNvSpPr>
                <p:nvPr/>
              </p:nvSpPr>
              <p:spPr bwMode="auto">
                <a:xfrm>
                  <a:off x="5391666" y="2125854"/>
                  <a:ext cx="41667" cy="39868"/>
                </a:xfrm>
                <a:custGeom>
                  <a:avLst/>
                  <a:gdLst/>
                  <a:ahLst/>
                  <a:cxnLst>
                    <a:cxn ang="0">
                      <a:pos x="0" y="31"/>
                    </a:cxn>
                    <a:cxn ang="0">
                      <a:pos x="0" y="34"/>
                    </a:cxn>
                    <a:cxn ang="0">
                      <a:pos x="20" y="3"/>
                    </a:cxn>
                    <a:cxn ang="0">
                      <a:pos x="24" y="30"/>
                    </a:cxn>
                  </a:cxnLst>
                  <a:rect l="0" t="0" r="r" b="b"/>
                  <a:pathLst>
                    <a:path w="30" h="34">
                      <a:moveTo>
                        <a:pt x="0" y="31"/>
                      </a:moveTo>
                      <a:cubicBezTo>
                        <a:pt x="0" y="32"/>
                        <a:pt x="0" y="33"/>
                        <a:pt x="0" y="34"/>
                      </a:cubicBezTo>
                      <a:cubicBezTo>
                        <a:pt x="0" y="25"/>
                        <a:pt x="6" y="0"/>
                        <a:pt x="20" y="3"/>
                      </a:cubicBezTo>
                      <a:cubicBezTo>
                        <a:pt x="30" y="6"/>
                        <a:pt x="25" y="22"/>
                        <a:pt x="24" y="3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2" name="Freeform 364"/>
                <p:cNvSpPr>
                  <a:spLocks/>
                </p:cNvSpPr>
                <p:nvPr/>
              </p:nvSpPr>
              <p:spPr bwMode="auto">
                <a:xfrm>
                  <a:off x="5550644" y="2146810"/>
                  <a:ext cx="29488" cy="16867"/>
                </a:xfrm>
                <a:custGeom>
                  <a:avLst/>
                  <a:gdLst/>
                  <a:ahLst/>
                  <a:cxnLst>
                    <a:cxn ang="0">
                      <a:pos x="3" y="0"/>
                    </a:cxn>
                    <a:cxn ang="0">
                      <a:pos x="21" y="12"/>
                    </a:cxn>
                  </a:cxnLst>
                  <a:rect l="0" t="0" r="r" b="b"/>
                  <a:pathLst>
                    <a:path w="21" h="14">
                      <a:moveTo>
                        <a:pt x="3" y="0"/>
                      </a:moveTo>
                      <a:cubicBezTo>
                        <a:pt x="0" y="7"/>
                        <a:pt x="15" y="14"/>
                        <a:pt x="21" y="12"/>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3" name="Freeform 365"/>
                <p:cNvSpPr>
                  <a:spLocks/>
                </p:cNvSpPr>
                <p:nvPr/>
              </p:nvSpPr>
              <p:spPr bwMode="auto">
                <a:xfrm>
                  <a:off x="5602568" y="1967914"/>
                  <a:ext cx="33334" cy="42424"/>
                </a:xfrm>
                <a:custGeom>
                  <a:avLst/>
                  <a:gdLst/>
                  <a:ahLst/>
                  <a:cxnLst>
                    <a:cxn ang="0">
                      <a:pos x="0" y="22"/>
                    </a:cxn>
                    <a:cxn ang="0">
                      <a:pos x="24" y="9"/>
                    </a:cxn>
                    <a:cxn ang="0">
                      <a:pos x="15" y="36"/>
                    </a:cxn>
                  </a:cxnLst>
                  <a:rect l="0" t="0" r="r" b="b"/>
                  <a:pathLst>
                    <a:path w="24" h="36">
                      <a:moveTo>
                        <a:pt x="0" y="22"/>
                      </a:moveTo>
                      <a:cubicBezTo>
                        <a:pt x="3" y="13"/>
                        <a:pt x="13" y="0"/>
                        <a:pt x="24" y="9"/>
                      </a:cubicBezTo>
                      <a:cubicBezTo>
                        <a:pt x="21" y="19"/>
                        <a:pt x="17" y="27"/>
                        <a:pt x="15" y="36"/>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4" name="Freeform 366"/>
                <p:cNvSpPr>
                  <a:spLocks/>
                </p:cNvSpPr>
                <p:nvPr/>
              </p:nvSpPr>
              <p:spPr bwMode="auto">
                <a:xfrm>
                  <a:off x="5550644" y="1893289"/>
                  <a:ext cx="65386" cy="26068"/>
                </a:xfrm>
                <a:custGeom>
                  <a:avLst/>
                  <a:gdLst/>
                  <a:ahLst/>
                  <a:cxnLst>
                    <a:cxn ang="0">
                      <a:pos x="41" y="22"/>
                    </a:cxn>
                    <a:cxn ang="0">
                      <a:pos x="47" y="3"/>
                    </a:cxn>
                  </a:cxnLst>
                  <a:rect l="0" t="0" r="r" b="b"/>
                  <a:pathLst>
                    <a:path w="47" h="22">
                      <a:moveTo>
                        <a:pt x="41" y="22"/>
                      </a:moveTo>
                      <a:cubicBezTo>
                        <a:pt x="44" y="13"/>
                        <a:pt x="0" y="0"/>
                        <a:pt x="47" y="3"/>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5" name="Freeform 367"/>
                <p:cNvSpPr>
                  <a:spLocks/>
                </p:cNvSpPr>
                <p:nvPr/>
              </p:nvSpPr>
              <p:spPr bwMode="auto">
                <a:xfrm>
                  <a:off x="5624363" y="1850354"/>
                  <a:ext cx="17949" cy="19423"/>
                </a:xfrm>
                <a:custGeom>
                  <a:avLst/>
                  <a:gdLst/>
                  <a:ahLst/>
                  <a:cxnLst>
                    <a:cxn ang="0">
                      <a:pos x="0" y="0"/>
                    </a:cxn>
                    <a:cxn ang="0">
                      <a:pos x="13" y="16"/>
                    </a:cxn>
                  </a:cxnLst>
                  <a:rect l="0" t="0" r="r" b="b"/>
                  <a:pathLst>
                    <a:path w="13" h="16">
                      <a:moveTo>
                        <a:pt x="0" y="0"/>
                      </a:moveTo>
                      <a:cubicBezTo>
                        <a:pt x="4" y="5"/>
                        <a:pt x="9" y="11"/>
                        <a:pt x="13" y="16"/>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6" name="Freeform 368"/>
                <p:cNvSpPr>
                  <a:spLocks/>
                </p:cNvSpPr>
                <p:nvPr/>
              </p:nvSpPr>
              <p:spPr bwMode="auto">
                <a:xfrm>
                  <a:off x="5576926" y="1852910"/>
                  <a:ext cx="11539" cy="20956"/>
                </a:xfrm>
                <a:custGeom>
                  <a:avLst/>
                  <a:gdLst/>
                  <a:ahLst/>
                  <a:cxnLst>
                    <a:cxn ang="0">
                      <a:pos x="8" y="0"/>
                    </a:cxn>
                    <a:cxn ang="0">
                      <a:pos x="0" y="18"/>
                    </a:cxn>
                  </a:cxnLst>
                  <a:rect l="0" t="0" r="r" b="b"/>
                  <a:pathLst>
                    <a:path w="8" h="18">
                      <a:moveTo>
                        <a:pt x="8" y="0"/>
                      </a:moveTo>
                      <a:cubicBezTo>
                        <a:pt x="7" y="7"/>
                        <a:pt x="4" y="13"/>
                        <a:pt x="0" y="18"/>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7" name="Freeform 369"/>
                <p:cNvSpPr>
                  <a:spLocks/>
                </p:cNvSpPr>
                <p:nvPr/>
              </p:nvSpPr>
              <p:spPr bwMode="auto">
                <a:xfrm>
                  <a:off x="5525643" y="1773684"/>
                  <a:ext cx="44232" cy="41402"/>
                </a:xfrm>
                <a:custGeom>
                  <a:avLst/>
                  <a:gdLst/>
                  <a:ahLst/>
                  <a:cxnLst>
                    <a:cxn ang="0">
                      <a:pos x="0" y="18"/>
                    </a:cxn>
                    <a:cxn ang="0">
                      <a:pos x="27" y="25"/>
                    </a:cxn>
                    <a:cxn ang="0">
                      <a:pos x="32" y="0"/>
                    </a:cxn>
                  </a:cxnLst>
                  <a:rect l="0" t="0" r="r" b="b"/>
                  <a:pathLst>
                    <a:path w="32" h="35">
                      <a:moveTo>
                        <a:pt x="0" y="18"/>
                      </a:moveTo>
                      <a:cubicBezTo>
                        <a:pt x="8" y="24"/>
                        <a:pt x="19" y="35"/>
                        <a:pt x="27" y="25"/>
                      </a:cubicBezTo>
                      <a:cubicBezTo>
                        <a:pt x="31" y="21"/>
                        <a:pt x="32" y="6"/>
                        <a:pt x="32" y="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8" name="Freeform 370"/>
                <p:cNvSpPr>
                  <a:spLocks/>
                </p:cNvSpPr>
                <p:nvPr/>
              </p:nvSpPr>
              <p:spPr bwMode="auto">
                <a:xfrm>
                  <a:off x="5529489" y="1759373"/>
                  <a:ext cx="11539" cy="21979"/>
                </a:xfrm>
                <a:custGeom>
                  <a:avLst/>
                  <a:gdLst/>
                  <a:ahLst/>
                  <a:cxnLst>
                    <a:cxn ang="0">
                      <a:pos x="8" y="0"/>
                    </a:cxn>
                    <a:cxn ang="0">
                      <a:pos x="0" y="19"/>
                    </a:cxn>
                  </a:cxnLst>
                  <a:rect l="0" t="0" r="r" b="b"/>
                  <a:pathLst>
                    <a:path w="8" h="19">
                      <a:moveTo>
                        <a:pt x="8" y="0"/>
                      </a:moveTo>
                      <a:cubicBezTo>
                        <a:pt x="8" y="7"/>
                        <a:pt x="4" y="14"/>
                        <a:pt x="0" y="19"/>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09" name="Freeform 371"/>
                <p:cNvSpPr>
                  <a:spLocks/>
                </p:cNvSpPr>
                <p:nvPr/>
              </p:nvSpPr>
              <p:spPr bwMode="auto">
                <a:xfrm>
                  <a:off x="5549361" y="1693948"/>
                  <a:ext cx="17949" cy="27090"/>
                </a:xfrm>
                <a:custGeom>
                  <a:avLst/>
                  <a:gdLst/>
                  <a:ahLst/>
                  <a:cxnLst>
                    <a:cxn ang="0">
                      <a:pos x="0" y="0"/>
                    </a:cxn>
                    <a:cxn ang="0">
                      <a:pos x="13" y="23"/>
                    </a:cxn>
                  </a:cxnLst>
                  <a:rect l="0" t="0" r="r" b="b"/>
                  <a:pathLst>
                    <a:path w="13" h="23">
                      <a:moveTo>
                        <a:pt x="0" y="0"/>
                      </a:moveTo>
                      <a:cubicBezTo>
                        <a:pt x="1" y="9"/>
                        <a:pt x="6" y="18"/>
                        <a:pt x="13" y="23"/>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0" name="Freeform 372"/>
                <p:cNvSpPr>
                  <a:spLocks/>
                </p:cNvSpPr>
                <p:nvPr/>
              </p:nvSpPr>
              <p:spPr bwMode="auto">
                <a:xfrm>
                  <a:off x="5596798" y="1699059"/>
                  <a:ext cx="35898" cy="57758"/>
                </a:xfrm>
                <a:custGeom>
                  <a:avLst/>
                  <a:gdLst/>
                  <a:ahLst/>
                  <a:cxnLst>
                    <a:cxn ang="0">
                      <a:pos x="8" y="0"/>
                    </a:cxn>
                    <a:cxn ang="0">
                      <a:pos x="26" y="10"/>
                    </a:cxn>
                  </a:cxnLst>
                  <a:rect l="0" t="0" r="r" b="b"/>
                  <a:pathLst>
                    <a:path w="26" h="49">
                      <a:moveTo>
                        <a:pt x="8" y="0"/>
                      </a:moveTo>
                      <a:cubicBezTo>
                        <a:pt x="0" y="17"/>
                        <a:pt x="25" y="49"/>
                        <a:pt x="26" y="1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1" name="Freeform 373"/>
                <p:cNvSpPr>
                  <a:spLocks/>
                </p:cNvSpPr>
                <p:nvPr/>
              </p:nvSpPr>
              <p:spPr bwMode="auto">
                <a:xfrm>
                  <a:off x="5669236" y="1739950"/>
                  <a:ext cx="41667" cy="30668"/>
                </a:xfrm>
                <a:custGeom>
                  <a:avLst/>
                  <a:gdLst/>
                  <a:ahLst/>
                  <a:cxnLst>
                    <a:cxn ang="0">
                      <a:pos x="0" y="0"/>
                    </a:cxn>
                    <a:cxn ang="0">
                      <a:pos x="30" y="11"/>
                    </a:cxn>
                    <a:cxn ang="0">
                      <a:pos x="4" y="26"/>
                    </a:cxn>
                  </a:cxnLst>
                  <a:rect l="0" t="0" r="r" b="b"/>
                  <a:pathLst>
                    <a:path w="30" h="26">
                      <a:moveTo>
                        <a:pt x="0" y="0"/>
                      </a:moveTo>
                      <a:cubicBezTo>
                        <a:pt x="11" y="1"/>
                        <a:pt x="22" y="1"/>
                        <a:pt x="30" y="11"/>
                      </a:cubicBezTo>
                      <a:cubicBezTo>
                        <a:pt x="23" y="17"/>
                        <a:pt x="12" y="22"/>
                        <a:pt x="4" y="26"/>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2" name="Freeform 374"/>
                <p:cNvSpPr>
                  <a:spLocks/>
                </p:cNvSpPr>
                <p:nvPr/>
              </p:nvSpPr>
              <p:spPr bwMode="auto">
                <a:xfrm>
                  <a:off x="5658338" y="1795663"/>
                  <a:ext cx="21795" cy="14312"/>
                </a:xfrm>
                <a:custGeom>
                  <a:avLst/>
                  <a:gdLst/>
                  <a:ahLst/>
                  <a:cxnLst>
                    <a:cxn ang="0">
                      <a:pos x="1" y="0"/>
                    </a:cxn>
                    <a:cxn ang="0">
                      <a:pos x="16" y="12"/>
                    </a:cxn>
                  </a:cxnLst>
                  <a:rect l="0" t="0" r="r" b="b"/>
                  <a:pathLst>
                    <a:path w="16" h="12">
                      <a:moveTo>
                        <a:pt x="1" y="0"/>
                      </a:moveTo>
                      <a:cubicBezTo>
                        <a:pt x="0" y="2"/>
                        <a:pt x="12" y="10"/>
                        <a:pt x="16" y="12"/>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3" name="Freeform 375"/>
                <p:cNvSpPr>
                  <a:spLocks/>
                </p:cNvSpPr>
                <p:nvPr/>
              </p:nvSpPr>
              <p:spPr bwMode="auto">
                <a:xfrm>
                  <a:off x="5727570" y="1768573"/>
                  <a:ext cx="8333" cy="30668"/>
                </a:xfrm>
                <a:custGeom>
                  <a:avLst/>
                  <a:gdLst/>
                  <a:ahLst/>
                  <a:cxnLst>
                    <a:cxn ang="0">
                      <a:pos x="6" y="0"/>
                    </a:cxn>
                    <a:cxn ang="0">
                      <a:pos x="0" y="26"/>
                    </a:cxn>
                  </a:cxnLst>
                  <a:rect l="0" t="0" r="r" b="b"/>
                  <a:pathLst>
                    <a:path w="6" h="26">
                      <a:moveTo>
                        <a:pt x="6" y="0"/>
                      </a:moveTo>
                      <a:cubicBezTo>
                        <a:pt x="2" y="8"/>
                        <a:pt x="4" y="18"/>
                        <a:pt x="0" y="26"/>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4" name="Freeform 376"/>
                <p:cNvSpPr>
                  <a:spLocks/>
                </p:cNvSpPr>
                <p:nvPr/>
              </p:nvSpPr>
              <p:spPr bwMode="auto">
                <a:xfrm>
                  <a:off x="5466668" y="1633634"/>
                  <a:ext cx="30770" cy="19934"/>
                </a:xfrm>
                <a:custGeom>
                  <a:avLst/>
                  <a:gdLst/>
                  <a:ahLst/>
                  <a:cxnLst>
                    <a:cxn ang="0">
                      <a:pos x="2" y="2"/>
                    </a:cxn>
                    <a:cxn ang="0">
                      <a:pos x="0" y="0"/>
                    </a:cxn>
                    <a:cxn ang="0">
                      <a:pos x="22" y="17"/>
                    </a:cxn>
                  </a:cxnLst>
                  <a:rect l="0" t="0" r="r" b="b"/>
                  <a:pathLst>
                    <a:path w="22" h="17">
                      <a:moveTo>
                        <a:pt x="2" y="2"/>
                      </a:moveTo>
                      <a:cubicBezTo>
                        <a:pt x="1" y="2"/>
                        <a:pt x="1" y="1"/>
                        <a:pt x="0" y="0"/>
                      </a:cubicBezTo>
                      <a:cubicBezTo>
                        <a:pt x="8" y="5"/>
                        <a:pt x="15" y="12"/>
                        <a:pt x="22" y="17"/>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5" name="Freeform 377"/>
                <p:cNvSpPr>
                  <a:spLocks/>
                </p:cNvSpPr>
                <p:nvPr/>
              </p:nvSpPr>
              <p:spPr bwMode="auto">
                <a:xfrm>
                  <a:off x="5327562" y="1668902"/>
                  <a:ext cx="57052" cy="60825"/>
                </a:xfrm>
                <a:custGeom>
                  <a:avLst/>
                  <a:gdLst/>
                  <a:ahLst/>
                  <a:cxnLst>
                    <a:cxn ang="0">
                      <a:pos x="11" y="0"/>
                    </a:cxn>
                    <a:cxn ang="0">
                      <a:pos x="7" y="34"/>
                    </a:cxn>
                    <a:cxn ang="0">
                      <a:pos x="28" y="49"/>
                    </a:cxn>
                    <a:cxn ang="0">
                      <a:pos x="38" y="11"/>
                    </a:cxn>
                  </a:cxnLst>
                  <a:rect l="0" t="0" r="r" b="b"/>
                  <a:pathLst>
                    <a:path w="41" h="51">
                      <a:moveTo>
                        <a:pt x="11" y="0"/>
                      </a:moveTo>
                      <a:cubicBezTo>
                        <a:pt x="0" y="5"/>
                        <a:pt x="3" y="26"/>
                        <a:pt x="7" y="34"/>
                      </a:cubicBezTo>
                      <a:cubicBezTo>
                        <a:pt x="10" y="41"/>
                        <a:pt x="20" y="51"/>
                        <a:pt x="28" y="49"/>
                      </a:cubicBezTo>
                      <a:cubicBezTo>
                        <a:pt x="41" y="46"/>
                        <a:pt x="36" y="12"/>
                        <a:pt x="38" y="11"/>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6" name="Freeform 378"/>
                <p:cNvSpPr>
                  <a:spLocks/>
                </p:cNvSpPr>
                <p:nvPr/>
              </p:nvSpPr>
              <p:spPr bwMode="auto">
                <a:xfrm>
                  <a:off x="5430769" y="1637212"/>
                  <a:ext cx="15385" cy="20956"/>
                </a:xfrm>
                <a:custGeom>
                  <a:avLst/>
                  <a:gdLst/>
                  <a:ahLst/>
                  <a:cxnLst>
                    <a:cxn ang="0">
                      <a:pos x="11" y="0"/>
                    </a:cxn>
                    <a:cxn ang="0">
                      <a:pos x="0" y="18"/>
                    </a:cxn>
                  </a:cxnLst>
                  <a:rect l="0" t="0" r="r" b="b"/>
                  <a:pathLst>
                    <a:path w="11" h="18">
                      <a:moveTo>
                        <a:pt x="11" y="0"/>
                      </a:moveTo>
                      <a:cubicBezTo>
                        <a:pt x="6" y="5"/>
                        <a:pt x="2" y="12"/>
                        <a:pt x="0" y="18"/>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7" name="Freeform 379"/>
                <p:cNvSpPr>
                  <a:spLocks/>
                </p:cNvSpPr>
                <p:nvPr/>
              </p:nvSpPr>
              <p:spPr bwMode="auto">
                <a:xfrm>
                  <a:off x="5225637" y="1706726"/>
                  <a:ext cx="17949" cy="3578"/>
                </a:xfrm>
                <a:custGeom>
                  <a:avLst/>
                  <a:gdLst/>
                  <a:ahLst/>
                  <a:cxnLst>
                    <a:cxn ang="0">
                      <a:pos x="0" y="0"/>
                    </a:cxn>
                    <a:cxn ang="0">
                      <a:pos x="13" y="3"/>
                    </a:cxn>
                  </a:cxnLst>
                  <a:rect l="0" t="0" r="r" b="b"/>
                  <a:pathLst>
                    <a:path w="13" h="3">
                      <a:moveTo>
                        <a:pt x="0" y="0"/>
                      </a:moveTo>
                      <a:cubicBezTo>
                        <a:pt x="4" y="0"/>
                        <a:pt x="9" y="1"/>
                        <a:pt x="13" y="3"/>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8" name="Freeform 380"/>
                <p:cNvSpPr>
                  <a:spLocks/>
                </p:cNvSpPr>
                <p:nvPr/>
              </p:nvSpPr>
              <p:spPr bwMode="auto">
                <a:xfrm>
                  <a:off x="5203842" y="1712860"/>
                  <a:ext cx="51283" cy="50091"/>
                </a:xfrm>
                <a:custGeom>
                  <a:avLst/>
                  <a:gdLst/>
                  <a:ahLst/>
                  <a:cxnLst>
                    <a:cxn ang="0">
                      <a:pos x="37" y="22"/>
                    </a:cxn>
                    <a:cxn ang="0">
                      <a:pos x="9" y="37"/>
                    </a:cxn>
                    <a:cxn ang="0">
                      <a:pos x="1" y="0"/>
                    </a:cxn>
                  </a:cxnLst>
                  <a:rect l="0" t="0" r="r" b="b"/>
                  <a:pathLst>
                    <a:path w="37" h="42">
                      <a:moveTo>
                        <a:pt x="37" y="22"/>
                      </a:moveTo>
                      <a:cubicBezTo>
                        <a:pt x="31" y="28"/>
                        <a:pt x="18" y="42"/>
                        <a:pt x="9" y="37"/>
                      </a:cubicBezTo>
                      <a:cubicBezTo>
                        <a:pt x="0" y="32"/>
                        <a:pt x="1" y="8"/>
                        <a:pt x="1" y="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19" name="Freeform 381"/>
                <p:cNvSpPr>
                  <a:spLocks/>
                </p:cNvSpPr>
                <p:nvPr/>
              </p:nvSpPr>
              <p:spPr bwMode="auto">
                <a:xfrm>
                  <a:off x="5450001" y="1891756"/>
                  <a:ext cx="50001" cy="69003"/>
                </a:xfrm>
                <a:custGeom>
                  <a:avLst/>
                  <a:gdLst/>
                  <a:ahLst/>
                  <a:cxnLst>
                    <a:cxn ang="0">
                      <a:pos x="13" y="0"/>
                    </a:cxn>
                    <a:cxn ang="0">
                      <a:pos x="14" y="38"/>
                    </a:cxn>
                    <a:cxn ang="0">
                      <a:pos x="36" y="43"/>
                    </a:cxn>
                  </a:cxnLst>
                  <a:rect l="0" t="0" r="r" b="b"/>
                  <a:pathLst>
                    <a:path w="36" h="58">
                      <a:moveTo>
                        <a:pt x="13" y="0"/>
                      </a:moveTo>
                      <a:cubicBezTo>
                        <a:pt x="0" y="1"/>
                        <a:pt x="10" y="32"/>
                        <a:pt x="14" y="38"/>
                      </a:cubicBezTo>
                      <a:cubicBezTo>
                        <a:pt x="18" y="44"/>
                        <a:pt x="35" y="58"/>
                        <a:pt x="36" y="43"/>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20" name="Freeform 382"/>
                <p:cNvSpPr>
                  <a:spLocks/>
                </p:cNvSpPr>
                <p:nvPr/>
              </p:nvSpPr>
              <p:spPr bwMode="auto">
                <a:xfrm>
                  <a:off x="5516027" y="1897889"/>
                  <a:ext cx="17949" cy="22490"/>
                </a:xfrm>
                <a:custGeom>
                  <a:avLst/>
                  <a:gdLst/>
                  <a:ahLst/>
                  <a:cxnLst>
                    <a:cxn ang="0">
                      <a:pos x="1" y="0"/>
                    </a:cxn>
                    <a:cxn ang="0">
                      <a:pos x="13" y="19"/>
                    </a:cxn>
                  </a:cxnLst>
                  <a:rect l="0" t="0" r="r" b="b"/>
                  <a:pathLst>
                    <a:path w="13" h="19">
                      <a:moveTo>
                        <a:pt x="1" y="0"/>
                      </a:moveTo>
                      <a:cubicBezTo>
                        <a:pt x="0" y="4"/>
                        <a:pt x="9" y="14"/>
                        <a:pt x="13" y="19"/>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21" name="Freeform 383"/>
                <p:cNvSpPr>
                  <a:spLocks/>
                </p:cNvSpPr>
                <p:nvPr/>
              </p:nvSpPr>
              <p:spPr bwMode="auto">
                <a:xfrm>
                  <a:off x="5433334" y="1747105"/>
                  <a:ext cx="47437" cy="42935"/>
                </a:xfrm>
                <a:custGeom>
                  <a:avLst/>
                  <a:gdLst/>
                  <a:ahLst/>
                  <a:cxnLst>
                    <a:cxn ang="0">
                      <a:pos x="4" y="15"/>
                    </a:cxn>
                    <a:cxn ang="0">
                      <a:pos x="2" y="15"/>
                    </a:cxn>
                    <a:cxn ang="0">
                      <a:pos x="27" y="27"/>
                    </a:cxn>
                    <a:cxn ang="0">
                      <a:pos x="14" y="0"/>
                    </a:cxn>
                  </a:cxnLst>
                  <a:rect l="0" t="0" r="r" b="b"/>
                  <a:pathLst>
                    <a:path w="34" h="36">
                      <a:moveTo>
                        <a:pt x="4" y="15"/>
                      </a:moveTo>
                      <a:cubicBezTo>
                        <a:pt x="3" y="15"/>
                        <a:pt x="0" y="14"/>
                        <a:pt x="2" y="15"/>
                      </a:cubicBezTo>
                      <a:cubicBezTo>
                        <a:pt x="6" y="20"/>
                        <a:pt x="20" y="36"/>
                        <a:pt x="27" y="27"/>
                      </a:cubicBezTo>
                      <a:cubicBezTo>
                        <a:pt x="34" y="19"/>
                        <a:pt x="18" y="5"/>
                        <a:pt x="14" y="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22" name="Freeform 384"/>
                <p:cNvSpPr>
                  <a:spLocks/>
                </p:cNvSpPr>
                <p:nvPr/>
              </p:nvSpPr>
              <p:spPr bwMode="auto">
                <a:xfrm>
                  <a:off x="5437821" y="1826842"/>
                  <a:ext cx="33334" cy="8178"/>
                </a:xfrm>
                <a:custGeom>
                  <a:avLst/>
                  <a:gdLst/>
                  <a:ahLst/>
                  <a:cxnLst>
                    <a:cxn ang="0">
                      <a:pos x="0" y="0"/>
                    </a:cxn>
                    <a:cxn ang="0">
                      <a:pos x="24" y="7"/>
                    </a:cxn>
                  </a:cxnLst>
                  <a:rect l="0" t="0" r="r" b="b"/>
                  <a:pathLst>
                    <a:path w="24" h="7">
                      <a:moveTo>
                        <a:pt x="0" y="0"/>
                      </a:moveTo>
                      <a:cubicBezTo>
                        <a:pt x="8" y="0"/>
                        <a:pt x="17" y="4"/>
                        <a:pt x="24" y="7"/>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23" name="Freeform 385"/>
                <p:cNvSpPr>
                  <a:spLocks/>
                </p:cNvSpPr>
                <p:nvPr/>
              </p:nvSpPr>
              <p:spPr bwMode="auto">
                <a:xfrm>
                  <a:off x="5401282" y="1767551"/>
                  <a:ext cx="21154" cy="31690"/>
                </a:xfrm>
                <a:custGeom>
                  <a:avLst/>
                  <a:gdLst/>
                  <a:ahLst/>
                  <a:cxnLst>
                    <a:cxn ang="0">
                      <a:pos x="2" y="0"/>
                    </a:cxn>
                    <a:cxn ang="0">
                      <a:pos x="9" y="24"/>
                    </a:cxn>
                    <a:cxn ang="0">
                      <a:pos x="15" y="0"/>
                    </a:cxn>
                  </a:cxnLst>
                  <a:rect l="0" t="0" r="r" b="b"/>
                  <a:pathLst>
                    <a:path w="15" h="27">
                      <a:moveTo>
                        <a:pt x="2" y="0"/>
                      </a:moveTo>
                      <a:cubicBezTo>
                        <a:pt x="1" y="5"/>
                        <a:pt x="0" y="27"/>
                        <a:pt x="9" y="24"/>
                      </a:cubicBezTo>
                      <a:cubicBezTo>
                        <a:pt x="14" y="23"/>
                        <a:pt x="15" y="4"/>
                        <a:pt x="15" y="0"/>
                      </a:cubicBezTo>
                    </a:path>
                  </a:pathLst>
                </a:custGeom>
                <a:noFill/>
                <a:ln w="31750" cap="flat">
                  <a:solidFill>
                    <a:srgbClr val="A55078"/>
                  </a:solidFill>
                  <a:prstDash val="solid"/>
                  <a:miter lim="800000"/>
                  <a:headEnd/>
                  <a:tailEnd/>
                </a:ln>
              </p:spPr>
              <p:txBody>
                <a:bodyPr/>
                <a:lstStyle/>
                <a:p>
                  <a:endParaRPr lang="en-US" b="1">
                    <a:latin typeface="Cambria" pitchFamily="18" charset="0"/>
                  </a:endParaRPr>
                </a:p>
              </p:txBody>
            </p:sp>
            <p:sp>
              <p:nvSpPr>
                <p:cNvPr id="524" name="Freeform 386"/>
                <p:cNvSpPr>
                  <a:spLocks/>
                </p:cNvSpPr>
                <p:nvPr/>
              </p:nvSpPr>
              <p:spPr bwMode="auto">
                <a:xfrm>
                  <a:off x="5282690" y="1948491"/>
                  <a:ext cx="68591" cy="59802"/>
                </a:xfrm>
                <a:custGeom>
                  <a:avLst/>
                  <a:gdLst/>
                  <a:ahLst/>
                  <a:cxnLst>
                    <a:cxn ang="0">
                      <a:pos x="0" y="26"/>
                    </a:cxn>
                    <a:cxn ang="0">
                      <a:pos x="47" y="22"/>
                    </a:cxn>
                    <a:cxn ang="0">
                      <a:pos x="42" y="39"/>
                    </a:cxn>
                    <a:cxn ang="0">
                      <a:pos x="26" y="35"/>
                    </a:cxn>
                    <a:cxn ang="0">
                      <a:pos x="0" y="33"/>
                    </a:cxn>
                  </a:cxnLst>
                  <a:rect l="0" t="0" r="r" b="b"/>
                  <a:pathLst>
                    <a:path w="49" h="50">
                      <a:moveTo>
                        <a:pt x="0" y="26"/>
                      </a:moveTo>
                      <a:cubicBezTo>
                        <a:pt x="3" y="3"/>
                        <a:pt x="39" y="0"/>
                        <a:pt x="47" y="22"/>
                      </a:cubicBezTo>
                      <a:cubicBezTo>
                        <a:pt x="49" y="27"/>
                        <a:pt x="47" y="37"/>
                        <a:pt x="42" y="39"/>
                      </a:cubicBezTo>
                      <a:cubicBezTo>
                        <a:pt x="37" y="41"/>
                        <a:pt x="31" y="34"/>
                        <a:pt x="26" y="35"/>
                      </a:cubicBezTo>
                      <a:cubicBezTo>
                        <a:pt x="20" y="36"/>
                        <a:pt x="0" y="50"/>
                        <a:pt x="0" y="33"/>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25" name="Freeform 387"/>
                <p:cNvSpPr>
                  <a:spLocks/>
                </p:cNvSpPr>
                <p:nvPr/>
              </p:nvSpPr>
              <p:spPr bwMode="auto">
                <a:xfrm>
                  <a:off x="5359614" y="1906067"/>
                  <a:ext cx="108977" cy="60313"/>
                </a:xfrm>
                <a:custGeom>
                  <a:avLst/>
                  <a:gdLst/>
                  <a:ahLst/>
                  <a:cxnLst>
                    <a:cxn ang="0">
                      <a:pos x="16" y="51"/>
                    </a:cxn>
                    <a:cxn ang="0">
                      <a:pos x="8" y="12"/>
                    </a:cxn>
                    <a:cxn ang="0">
                      <a:pos x="39" y="11"/>
                    </a:cxn>
                    <a:cxn ang="0">
                      <a:pos x="71" y="8"/>
                    </a:cxn>
                    <a:cxn ang="0">
                      <a:pos x="75" y="22"/>
                    </a:cxn>
                    <a:cxn ang="0">
                      <a:pos x="61" y="25"/>
                    </a:cxn>
                    <a:cxn ang="0">
                      <a:pos x="46" y="40"/>
                    </a:cxn>
                    <a:cxn ang="0">
                      <a:pos x="21" y="47"/>
                    </a:cxn>
                  </a:cxnLst>
                  <a:rect l="0" t="0" r="r" b="b"/>
                  <a:pathLst>
                    <a:path w="78" h="51">
                      <a:moveTo>
                        <a:pt x="16" y="51"/>
                      </a:moveTo>
                      <a:cubicBezTo>
                        <a:pt x="8" y="41"/>
                        <a:pt x="0" y="25"/>
                        <a:pt x="8" y="12"/>
                      </a:cubicBezTo>
                      <a:cubicBezTo>
                        <a:pt x="15" y="1"/>
                        <a:pt x="30" y="4"/>
                        <a:pt x="39" y="11"/>
                      </a:cubicBezTo>
                      <a:cubicBezTo>
                        <a:pt x="46" y="1"/>
                        <a:pt x="63" y="0"/>
                        <a:pt x="71" y="8"/>
                      </a:cubicBezTo>
                      <a:cubicBezTo>
                        <a:pt x="75" y="11"/>
                        <a:pt x="78" y="17"/>
                        <a:pt x="75" y="22"/>
                      </a:cubicBezTo>
                      <a:cubicBezTo>
                        <a:pt x="71" y="27"/>
                        <a:pt x="65" y="24"/>
                        <a:pt x="61" y="25"/>
                      </a:cubicBezTo>
                      <a:cubicBezTo>
                        <a:pt x="52" y="27"/>
                        <a:pt x="52" y="34"/>
                        <a:pt x="46" y="40"/>
                      </a:cubicBezTo>
                      <a:cubicBezTo>
                        <a:pt x="41" y="45"/>
                        <a:pt x="28" y="50"/>
                        <a:pt x="21" y="47"/>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26" name="Freeform 388"/>
                <p:cNvSpPr>
                  <a:spLocks/>
                </p:cNvSpPr>
                <p:nvPr/>
              </p:nvSpPr>
              <p:spPr bwMode="auto">
                <a:xfrm>
                  <a:off x="5448718" y="1768573"/>
                  <a:ext cx="80771" cy="60313"/>
                </a:xfrm>
                <a:custGeom>
                  <a:avLst/>
                  <a:gdLst/>
                  <a:ahLst/>
                  <a:cxnLst>
                    <a:cxn ang="0">
                      <a:pos x="15" y="45"/>
                    </a:cxn>
                    <a:cxn ang="0">
                      <a:pos x="22" y="2"/>
                    </a:cxn>
                    <a:cxn ang="0">
                      <a:pos x="55" y="18"/>
                    </a:cxn>
                    <a:cxn ang="0">
                      <a:pos x="41" y="27"/>
                    </a:cxn>
                    <a:cxn ang="0">
                      <a:pos x="36" y="39"/>
                    </a:cxn>
                    <a:cxn ang="0">
                      <a:pos x="21" y="42"/>
                    </a:cxn>
                  </a:cxnLst>
                  <a:rect l="0" t="0" r="r" b="b"/>
                  <a:pathLst>
                    <a:path w="58" h="51">
                      <a:moveTo>
                        <a:pt x="15" y="45"/>
                      </a:moveTo>
                      <a:cubicBezTo>
                        <a:pt x="8" y="30"/>
                        <a:pt x="0" y="8"/>
                        <a:pt x="22" y="2"/>
                      </a:cubicBezTo>
                      <a:cubicBezTo>
                        <a:pt x="31" y="0"/>
                        <a:pt x="58" y="5"/>
                        <a:pt x="55" y="18"/>
                      </a:cubicBezTo>
                      <a:cubicBezTo>
                        <a:pt x="54" y="24"/>
                        <a:pt x="45" y="24"/>
                        <a:pt x="41" y="27"/>
                      </a:cubicBezTo>
                      <a:cubicBezTo>
                        <a:pt x="35" y="31"/>
                        <a:pt x="38" y="33"/>
                        <a:pt x="36" y="39"/>
                      </a:cubicBezTo>
                      <a:cubicBezTo>
                        <a:pt x="33" y="47"/>
                        <a:pt x="26" y="51"/>
                        <a:pt x="21" y="4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27" name="Freeform 389"/>
                <p:cNvSpPr>
                  <a:spLocks/>
                </p:cNvSpPr>
                <p:nvPr/>
              </p:nvSpPr>
              <p:spPr bwMode="auto">
                <a:xfrm>
                  <a:off x="5551926" y="1699570"/>
                  <a:ext cx="110259" cy="60825"/>
                </a:xfrm>
                <a:custGeom>
                  <a:avLst/>
                  <a:gdLst/>
                  <a:ahLst/>
                  <a:cxnLst>
                    <a:cxn ang="0">
                      <a:pos x="1" y="27"/>
                    </a:cxn>
                    <a:cxn ang="0">
                      <a:pos x="44" y="32"/>
                    </a:cxn>
                    <a:cxn ang="0">
                      <a:pos x="77" y="49"/>
                    </a:cxn>
                    <a:cxn ang="0">
                      <a:pos x="40" y="46"/>
                    </a:cxn>
                    <a:cxn ang="0">
                      <a:pos x="0" y="32"/>
                    </a:cxn>
                  </a:cxnLst>
                  <a:rect l="0" t="0" r="r" b="b"/>
                  <a:pathLst>
                    <a:path w="79" h="51">
                      <a:moveTo>
                        <a:pt x="1" y="27"/>
                      </a:moveTo>
                      <a:cubicBezTo>
                        <a:pt x="4" y="0"/>
                        <a:pt x="32" y="30"/>
                        <a:pt x="44" y="32"/>
                      </a:cubicBezTo>
                      <a:cubicBezTo>
                        <a:pt x="55" y="34"/>
                        <a:pt x="79" y="29"/>
                        <a:pt x="77" y="49"/>
                      </a:cubicBezTo>
                      <a:cubicBezTo>
                        <a:pt x="64" y="38"/>
                        <a:pt x="53" y="42"/>
                        <a:pt x="40" y="46"/>
                      </a:cubicBezTo>
                      <a:cubicBezTo>
                        <a:pt x="27" y="51"/>
                        <a:pt x="10" y="40"/>
                        <a:pt x="0" y="3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28" name="Freeform 390"/>
                <p:cNvSpPr>
                  <a:spLocks/>
                </p:cNvSpPr>
                <p:nvPr/>
              </p:nvSpPr>
              <p:spPr bwMode="auto">
                <a:xfrm>
                  <a:off x="5592311" y="1647946"/>
                  <a:ext cx="117310" cy="44468"/>
                </a:xfrm>
                <a:custGeom>
                  <a:avLst/>
                  <a:gdLst/>
                  <a:ahLst/>
                  <a:cxnLst>
                    <a:cxn ang="0">
                      <a:pos x="0" y="22"/>
                    </a:cxn>
                    <a:cxn ang="0">
                      <a:pos x="18" y="3"/>
                    </a:cxn>
                    <a:cxn ang="0">
                      <a:pos x="45" y="3"/>
                    </a:cxn>
                    <a:cxn ang="0">
                      <a:pos x="71" y="38"/>
                    </a:cxn>
                    <a:cxn ang="0">
                      <a:pos x="33" y="24"/>
                    </a:cxn>
                    <a:cxn ang="0">
                      <a:pos x="4" y="27"/>
                    </a:cxn>
                  </a:cxnLst>
                  <a:rect l="0" t="0" r="r" b="b"/>
                  <a:pathLst>
                    <a:path w="84" h="38">
                      <a:moveTo>
                        <a:pt x="0" y="22"/>
                      </a:moveTo>
                      <a:cubicBezTo>
                        <a:pt x="0" y="6"/>
                        <a:pt x="1" y="0"/>
                        <a:pt x="18" y="3"/>
                      </a:cubicBezTo>
                      <a:cubicBezTo>
                        <a:pt x="27" y="5"/>
                        <a:pt x="36" y="2"/>
                        <a:pt x="45" y="3"/>
                      </a:cubicBezTo>
                      <a:cubicBezTo>
                        <a:pt x="54" y="4"/>
                        <a:pt x="84" y="30"/>
                        <a:pt x="71" y="38"/>
                      </a:cubicBezTo>
                      <a:cubicBezTo>
                        <a:pt x="55" y="32"/>
                        <a:pt x="52" y="18"/>
                        <a:pt x="33" y="24"/>
                      </a:cubicBezTo>
                      <a:cubicBezTo>
                        <a:pt x="25" y="26"/>
                        <a:pt x="10" y="36"/>
                        <a:pt x="4" y="27"/>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29" name="Freeform 391"/>
                <p:cNvSpPr>
                  <a:spLocks/>
                </p:cNvSpPr>
                <p:nvPr/>
              </p:nvSpPr>
              <p:spPr bwMode="auto">
                <a:xfrm>
                  <a:off x="5479488" y="1640790"/>
                  <a:ext cx="46155" cy="51624"/>
                </a:xfrm>
                <a:custGeom>
                  <a:avLst/>
                  <a:gdLst/>
                  <a:ahLst/>
                  <a:cxnLst>
                    <a:cxn ang="0">
                      <a:pos x="33" y="12"/>
                    </a:cxn>
                    <a:cxn ang="0">
                      <a:pos x="8" y="3"/>
                    </a:cxn>
                    <a:cxn ang="0">
                      <a:pos x="0" y="28"/>
                    </a:cxn>
                    <a:cxn ang="0">
                      <a:pos x="7" y="40"/>
                    </a:cxn>
                    <a:cxn ang="0">
                      <a:pos x="16" y="29"/>
                    </a:cxn>
                    <a:cxn ang="0">
                      <a:pos x="32" y="14"/>
                    </a:cxn>
                  </a:cxnLst>
                  <a:rect l="0" t="0" r="r" b="b"/>
                  <a:pathLst>
                    <a:path w="33" h="44">
                      <a:moveTo>
                        <a:pt x="33" y="12"/>
                      </a:moveTo>
                      <a:cubicBezTo>
                        <a:pt x="27" y="9"/>
                        <a:pt x="16" y="0"/>
                        <a:pt x="8" y="3"/>
                      </a:cubicBezTo>
                      <a:cubicBezTo>
                        <a:pt x="2" y="6"/>
                        <a:pt x="0" y="21"/>
                        <a:pt x="0" y="28"/>
                      </a:cubicBezTo>
                      <a:cubicBezTo>
                        <a:pt x="1" y="32"/>
                        <a:pt x="3" y="38"/>
                        <a:pt x="7" y="40"/>
                      </a:cubicBezTo>
                      <a:cubicBezTo>
                        <a:pt x="15" y="44"/>
                        <a:pt x="14" y="36"/>
                        <a:pt x="16" y="29"/>
                      </a:cubicBezTo>
                      <a:cubicBezTo>
                        <a:pt x="18" y="21"/>
                        <a:pt x="22" y="12"/>
                        <a:pt x="32" y="14"/>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0" name="Freeform 392"/>
                <p:cNvSpPr>
                  <a:spLocks/>
                </p:cNvSpPr>
                <p:nvPr/>
              </p:nvSpPr>
              <p:spPr bwMode="auto">
                <a:xfrm>
                  <a:off x="5355127" y="1706726"/>
                  <a:ext cx="55770" cy="45491"/>
                </a:xfrm>
                <a:custGeom>
                  <a:avLst/>
                  <a:gdLst/>
                  <a:ahLst/>
                  <a:cxnLst>
                    <a:cxn ang="0">
                      <a:pos x="40" y="7"/>
                    </a:cxn>
                    <a:cxn ang="0">
                      <a:pos x="14" y="3"/>
                    </a:cxn>
                    <a:cxn ang="0">
                      <a:pos x="17" y="38"/>
                    </a:cxn>
                    <a:cxn ang="0">
                      <a:pos x="35" y="10"/>
                    </a:cxn>
                  </a:cxnLst>
                  <a:rect l="0" t="0" r="r" b="b"/>
                  <a:pathLst>
                    <a:path w="40" h="38">
                      <a:moveTo>
                        <a:pt x="40" y="7"/>
                      </a:moveTo>
                      <a:cubicBezTo>
                        <a:pt x="36" y="4"/>
                        <a:pt x="19" y="0"/>
                        <a:pt x="14" y="3"/>
                      </a:cubicBezTo>
                      <a:cubicBezTo>
                        <a:pt x="0" y="9"/>
                        <a:pt x="2" y="35"/>
                        <a:pt x="17" y="38"/>
                      </a:cubicBezTo>
                      <a:cubicBezTo>
                        <a:pt x="20" y="28"/>
                        <a:pt x="21" y="10"/>
                        <a:pt x="35" y="10"/>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1" name="Freeform 393"/>
                <p:cNvSpPr>
                  <a:spLocks/>
                </p:cNvSpPr>
                <p:nvPr/>
              </p:nvSpPr>
              <p:spPr bwMode="auto">
                <a:xfrm>
                  <a:off x="5352563" y="1628523"/>
                  <a:ext cx="33334" cy="28623"/>
                </a:xfrm>
                <a:custGeom>
                  <a:avLst/>
                  <a:gdLst/>
                  <a:ahLst/>
                  <a:cxnLst>
                    <a:cxn ang="0">
                      <a:pos x="1" y="23"/>
                    </a:cxn>
                    <a:cxn ang="0">
                      <a:pos x="24" y="15"/>
                    </a:cxn>
                    <a:cxn ang="0">
                      <a:pos x="6" y="24"/>
                    </a:cxn>
                  </a:cxnLst>
                  <a:rect l="0" t="0" r="r" b="b"/>
                  <a:pathLst>
                    <a:path w="24" h="24">
                      <a:moveTo>
                        <a:pt x="1" y="23"/>
                      </a:moveTo>
                      <a:cubicBezTo>
                        <a:pt x="0" y="7"/>
                        <a:pt x="14" y="0"/>
                        <a:pt x="24" y="15"/>
                      </a:cubicBezTo>
                      <a:cubicBezTo>
                        <a:pt x="17" y="16"/>
                        <a:pt x="8" y="17"/>
                        <a:pt x="6" y="24"/>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2" name="Freeform 394"/>
                <p:cNvSpPr>
                  <a:spLocks/>
                </p:cNvSpPr>
                <p:nvPr/>
              </p:nvSpPr>
              <p:spPr bwMode="auto">
                <a:xfrm>
                  <a:off x="5392948" y="1617278"/>
                  <a:ext cx="25000" cy="18401"/>
                </a:xfrm>
                <a:custGeom>
                  <a:avLst/>
                  <a:gdLst/>
                  <a:ahLst/>
                  <a:cxnLst>
                    <a:cxn ang="0">
                      <a:pos x="2" y="16"/>
                    </a:cxn>
                    <a:cxn ang="0">
                      <a:pos x="18" y="9"/>
                    </a:cxn>
                    <a:cxn ang="0">
                      <a:pos x="5" y="15"/>
                    </a:cxn>
                  </a:cxnLst>
                  <a:rect l="0" t="0" r="r" b="b"/>
                  <a:pathLst>
                    <a:path w="18" h="16">
                      <a:moveTo>
                        <a:pt x="2" y="16"/>
                      </a:moveTo>
                      <a:cubicBezTo>
                        <a:pt x="0" y="4"/>
                        <a:pt x="9" y="0"/>
                        <a:pt x="18" y="9"/>
                      </a:cubicBezTo>
                      <a:cubicBezTo>
                        <a:pt x="13" y="10"/>
                        <a:pt x="9" y="13"/>
                        <a:pt x="5" y="15"/>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3" name="Freeform 395"/>
                <p:cNvSpPr>
                  <a:spLocks/>
                </p:cNvSpPr>
                <p:nvPr/>
              </p:nvSpPr>
              <p:spPr bwMode="auto">
                <a:xfrm>
                  <a:off x="5150636" y="1738927"/>
                  <a:ext cx="91668" cy="88937"/>
                </a:xfrm>
                <a:custGeom>
                  <a:avLst/>
                  <a:gdLst/>
                  <a:ahLst/>
                  <a:cxnLst>
                    <a:cxn ang="0">
                      <a:pos x="66" y="21"/>
                    </a:cxn>
                    <a:cxn ang="0">
                      <a:pos x="30" y="10"/>
                    </a:cxn>
                    <a:cxn ang="0">
                      <a:pos x="24" y="26"/>
                    </a:cxn>
                    <a:cxn ang="0">
                      <a:pos x="5" y="38"/>
                    </a:cxn>
                    <a:cxn ang="0">
                      <a:pos x="5" y="60"/>
                    </a:cxn>
                    <a:cxn ang="0">
                      <a:pos x="32" y="39"/>
                    </a:cxn>
                    <a:cxn ang="0">
                      <a:pos x="42" y="30"/>
                    </a:cxn>
                    <a:cxn ang="0">
                      <a:pos x="51" y="30"/>
                    </a:cxn>
                    <a:cxn ang="0">
                      <a:pos x="59" y="22"/>
                    </a:cxn>
                  </a:cxnLst>
                  <a:rect l="0" t="0" r="r" b="b"/>
                  <a:pathLst>
                    <a:path w="66" h="75">
                      <a:moveTo>
                        <a:pt x="66" y="21"/>
                      </a:moveTo>
                      <a:cubicBezTo>
                        <a:pt x="66" y="8"/>
                        <a:pt x="38" y="0"/>
                        <a:pt x="30" y="10"/>
                      </a:cubicBezTo>
                      <a:cubicBezTo>
                        <a:pt x="27" y="14"/>
                        <a:pt x="27" y="22"/>
                        <a:pt x="24" y="26"/>
                      </a:cubicBezTo>
                      <a:cubicBezTo>
                        <a:pt x="19" y="32"/>
                        <a:pt x="10" y="30"/>
                        <a:pt x="5" y="38"/>
                      </a:cubicBezTo>
                      <a:cubicBezTo>
                        <a:pt x="1" y="44"/>
                        <a:pt x="0" y="54"/>
                        <a:pt x="5" y="60"/>
                      </a:cubicBezTo>
                      <a:cubicBezTo>
                        <a:pt x="18" y="75"/>
                        <a:pt x="27" y="49"/>
                        <a:pt x="32" y="39"/>
                      </a:cubicBezTo>
                      <a:cubicBezTo>
                        <a:pt x="35" y="35"/>
                        <a:pt x="37" y="32"/>
                        <a:pt x="42" y="30"/>
                      </a:cubicBezTo>
                      <a:cubicBezTo>
                        <a:pt x="45" y="29"/>
                        <a:pt x="48" y="32"/>
                        <a:pt x="51" y="30"/>
                      </a:cubicBezTo>
                      <a:cubicBezTo>
                        <a:pt x="55" y="29"/>
                        <a:pt x="57" y="24"/>
                        <a:pt x="59" y="2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4" name="Freeform 396"/>
                <p:cNvSpPr>
                  <a:spLocks/>
                </p:cNvSpPr>
                <p:nvPr/>
              </p:nvSpPr>
              <p:spPr bwMode="auto">
                <a:xfrm>
                  <a:off x="5186534" y="1855465"/>
                  <a:ext cx="57052" cy="50602"/>
                </a:xfrm>
                <a:custGeom>
                  <a:avLst/>
                  <a:gdLst/>
                  <a:ahLst/>
                  <a:cxnLst>
                    <a:cxn ang="0">
                      <a:pos x="41" y="12"/>
                    </a:cxn>
                    <a:cxn ang="0">
                      <a:pos x="5" y="19"/>
                    </a:cxn>
                    <a:cxn ang="0">
                      <a:pos x="22" y="38"/>
                    </a:cxn>
                    <a:cxn ang="0">
                      <a:pos x="37" y="12"/>
                    </a:cxn>
                  </a:cxnLst>
                  <a:rect l="0" t="0" r="r" b="b"/>
                  <a:pathLst>
                    <a:path w="41" h="43">
                      <a:moveTo>
                        <a:pt x="41" y="12"/>
                      </a:moveTo>
                      <a:cubicBezTo>
                        <a:pt x="27" y="0"/>
                        <a:pt x="13" y="2"/>
                        <a:pt x="5" y="19"/>
                      </a:cubicBezTo>
                      <a:cubicBezTo>
                        <a:pt x="0" y="32"/>
                        <a:pt x="6" y="43"/>
                        <a:pt x="22" y="38"/>
                      </a:cubicBezTo>
                      <a:cubicBezTo>
                        <a:pt x="35" y="33"/>
                        <a:pt x="32" y="21"/>
                        <a:pt x="37" y="1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5" name="Freeform 397"/>
                <p:cNvSpPr>
                  <a:spLocks/>
                </p:cNvSpPr>
                <p:nvPr/>
              </p:nvSpPr>
              <p:spPr bwMode="auto">
                <a:xfrm>
                  <a:off x="5251920" y="1793618"/>
                  <a:ext cx="80130" cy="60313"/>
                </a:xfrm>
                <a:custGeom>
                  <a:avLst/>
                  <a:gdLst/>
                  <a:ahLst/>
                  <a:cxnLst>
                    <a:cxn ang="0">
                      <a:pos x="15" y="51"/>
                    </a:cxn>
                    <a:cxn ang="0">
                      <a:pos x="12" y="16"/>
                    </a:cxn>
                    <a:cxn ang="0">
                      <a:pos x="45" y="7"/>
                    </a:cxn>
                    <a:cxn ang="0">
                      <a:pos x="45" y="28"/>
                    </a:cxn>
                    <a:cxn ang="0">
                      <a:pos x="27" y="34"/>
                    </a:cxn>
                    <a:cxn ang="0">
                      <a:pos x="17" y="47"/>
                    </a:cxn>
                  </a:cxnLst>
                  <a:rect l="0" t="0" r="r" b="b"/>
                  <a:pathLst>
                    <a:path w="57" h="51">
                      <a:moveTo>
                        <a:pt x="15" y="51"/>
                      </a:moveTo>
                      <a:cubicBezTo>
                        <a:pt x="14" y="38"/>
                        <a:pt x="0" y="29"/>
                        <a:pt x="12" y="16"/>
                      </a:cubicBezTo>
                      <a:cubicBezTo>
                        <a:pt x="20" y="8"/>
                        <a:pt x="34" y="0"/>
                        <a:pt x="45" y="7"/>
                      </a:cubicBezTo>
                      <a:cubicBezTo>
                        <a:pt x="56" y="13"/>
                        <a:pt x="57" y="23"/>
                        <a:pt x="45" y="28"/>
                      </a:cubicBezTo>
                      <a:cubicBezTo>
                        <a:pt x="39" y="31"/>
                        <a:pt x="33" y="29"/>
                        <a:pt x="27" y="34"/>
                      </a:cubicBezTo>
                      <a:cubicBezTo>
                        <a:pt x="23" y="38"/>
                        <a:pt x="21" y="43"/>
                        <a:pt x="17" y="47"/>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6" name="Freeform 398"/>
                <p:cNvSpPr>
                  <a:spLocks/>
                </p:cNvSpPr>
                <p:nvPr/>
              </p:nvSpPr>
              <p:spPr bwMode="auto">
                <a:xfrm>
                  <a:off x="5250638" y="1683214"/>
                  <a:ext cx="81412" cy="59291"/>
                </a:xfrm>
                <a:custGeom>
                  <a:avLst/>
                  <a:gdLst/>
                  <a:ahLst/>
                  <a:cxnLst>
                    <a:cxn ang="0">
                      <a:pos x="3" y="40"/>
                    </a:cxn>
                    <a:cxn ang="0">
                      <a:pos x="5" y="21"/>
                    </a:cxn>
                    <a:cxn ang="0">
                      <a:pos x="25" y="17"/>
                    </a:cxn>
                    <a:cxn ang="0">
                      <a:pos x="52" y="25"/>
                    </a:cxn>
                    <a:cxn ang="0">
                      <a:pos x="29" y="32"/>
                    </a:cxn>
                    <a:cxn ang="0">
                      <a:pos x="9" y="41"/>
                    </a:cxn>
                  </a:cxnLst>
                  <a:rect l="0" t="0" r="r" b="b"/>
                  <a:pathLst>
                    <a:path w="58" h="50">
                      <a:moveTo>
                        <a:pt x="3" y="40"/>
                      </a:moveTo>
                      <a:cubicBezTo>
                        <a:pt x="0" y="35"/>
                        <a:pt x="0" y="25"/>
                        <a:pt x="5" y="21"/>
                      </a:cubicBezTo>
                      <a:cubicBezTo>
                        <a:pt x="10" y="15"/>
                        <a:pt x="19" y="18"/>
                        <a:pt x="25" y="17"/>
                      </a:cubicBezTo>
                      <a:cubicBezTo>
                        <a:pt x="36" y="14"/>
                        <a:pt x="58" y="0"/>
                        <a:pt x="52" y="25"/>
                      </a:cubicBezTo>
                      <a:cubicBezTo>
                        <a:pt x="49" y="38"/>
                        <a:pt x="38" y="29"/>
                        <a:pt x="29" y="32"/>
                      </a:cubicBezTo>
                      <a:cubicBezTo>
                        <a:pt x="23" y="35"/>
                        <a:pt x="17" y="50"/>
                        <a:pt x="9" y="41"/>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7" name="Freeform 399"/>
                <p:cNvSpPr>
                  <a:spLocks/>
                </p:cNvSpPr>
                <p:nvPr/>
              </p:nvSpPr>
              <p:spPr bwMode="auto">
                <a:xfrm>
                  <a:off x="5480770" y="1906067"/>
                  <a:ext cx="117310" cy="96093"/>
                </a:xfrm>
                <a:custGeom>
                  <a:avLst/>
                  <a:gdLst/>
                  <a:ahLst/>
                  <a:cxnLst>
                    <a:cxn ang="0">
                      <a:pos x="13" y="68"/>
                    </a:cxn>
                    <a:cxn ang="0">
                      <a:pos x="61" y="10"/>
                    </a:cxn>
                    <a:cxn ang="0">
                      <a:pos x="68" y="42"/>
                    </a:cxn>
                    <a:cxn ang="0">
                      <a:pos x="49" y="49"/>
                    </a:cxn>
                    <a:cxn ang="0">
                      <a:pos x="12" y="64"/>
                    </a:cxn>
                  </a:cxnLst>
                  <a:rect l="0" t="0" r="r" b="b"/>
                  <a:pathLst>
                    <a:path w="84" h="81">
                      <a:moveTo>
                        <a:pt x="13" y="68"/>
                      </a:moveTo>
                      <a:cubicBezTo>
                        <a:pt x="0" y="44"/>
                        <a:pt x="34" y="0"/>
                        <a:pt x="61" y="10"/>
                      </a:cubicBezTo>
                      <a:cubicBezTo>
                        <a:pt x="73" y="15"/>
                        <a:pt x="84" y="38"/>
                        <a:pt x="68" y="42"/>
                      </a:cubicBezTo>
                      <a:cubicBezTo>
                        <a:pt x="57" y="45"/>
                        <a:pt x="54" y="37"/>
                        <a:pt x="49" y="49"/>
                      </a:cubicBezTo>
                      <a:cubicBezTo>
                        <a:pt x="42" y="65"/>
                        <a:pt x="30" y="81"/>
                        <a:pt x="12" y="64"/>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8" name="Freeform 400"/>
                <p:cNvSpPr>
                  <a:spLocks/>
                </p:cNvSpPr>
                <p:nvPr/>
              </p:nvSpPr>
              <p:spPr bwMode="auto">
                <a:xfrm>
                  <a:off x="5419231" y="2061451"/>
                  <a:ext cx="72437" cy="68492"/>
                </a:xfrm>
                <a:custGeom>
                  <a:avLst/>
                  <a:gdLst/>
                  <a:ahLst/>
                  <a:cxnLst>
                    <a:cxn ang="0">
                      <a:pos x="4" y="22"/>
                    </a:cxn>
                    <a:cxn ang="0">
                      <a:pos x="12" y="8"/>
                    </a:cxn>
                    <a:cxn ang="0">
                      <a:pos x="36" y="1"/>
                    </a:cxn>
                    <a:cxn ang="0">
                      <a:pos x="49" y="28"/>
                    </a:cxn>
                    <a:cxn ang="0">
                      <a:pos x="23" y="25"/>
                    </a:cxn>
                    <a:cxn ang="0">
                      <a:pos x="0" y="22"/>
                    </a:cxn>
                  </a:cxnLst>
                  <a:rect l="0" t="0" r="r" b="b"/>
                  <a:pathLst>
                    <a:path w="52" h="58">
                      <a:moveTo>
                        <a:pt x="4" y="22"/>
                      </a:moveTo>
                      <a:cubicBezTo>
                        <a:pt x="8" y="18"/>
                        <a:pt x="9" y="12"/>
                        <a:pt x="12" y="8"/>
                      </a:cubicBezTo>
                      <a:cubicBezTo>
                        <a:pt x="18" y="2"/>
                        <a:pt x="28" y="0"/>
                        <a:pt x="36" y="1"/>
                      </a:cubicBezTo>
                      <a:cubicBezTo>
                        <a:pt x="51" y="2"/>
                        <a:pt x="52" y="15"/>
                        <a:pt x="49" y="28"/>
                      </a:cubicBezTo>
                      <a:cubicBezTo>
                        <a:pt x="42" y="58"/>
                        <a:pt x="34" y="27"/>
                        <a:pt x="23" y="25"/>
                      </a:cubicBezTo>
                      <a:cubicBezTo>
                        <a:pt x="9" y="23"/>
                        <a:pt x="14" y="39"/>
                        <a:pt x="0" y="2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39" name="Freeform 401"/>
                <p:cNvSpPr>
                  <a:spLocks/>
                </p:cNvSpPr>
                <p:nvPr/>
              </p:nvSpPr>
              <p:spPr bwMode="auto">
                <a:xfrm>
                  <a:off x="5355127" y="1993982"/>
                  <a:ext cx="89104" cy="62869"/>
                </a:xfrm>
                <a:custGeom>
                  <a:avLst/>
                  <a:gdLst/>
                  <a:ahLst/>
                  <a:cxnLst>
                    <a:cxn ang="0">
                      <a:pos x="4" y="37"/>
                    </a:cxn>
                    <a:cxn ang="0">
                      <a:pos x="48" y="38"/>
                    </a:cxn>
                    <a:cxn ang="0">
                      <a:pos x="30" y="36"/>
                    </a:cxn>
                    <a:cxn ang="0">
                      <a:pos x="13" y="45"/>
                    </a:cxn>
                  </a:cxnLst>
                  <a:rect l="0" t="0" r="r" b="b"/>
                  <a:pathLst>
                    <a:path w="64" h="53">
                      <a:moveTo>
                        <a:pt x="4" y="37"/>
                      </a:moveTo>
                      <a:cubicBezTo>
                        <a:pt x="0" y="0"/>
                        <a:pt x="64" y="3"/>
                        <a:pt x="48" y="38"/>
                      </a:cubicBezTo>
                      <a:cubicBezTo>
                        <a:pt x="43" y="34"/>
                        <a:pt x="35" y="32"/>
                        <a:pt x="30" y="36"/>
                      </a:cubicBezTo>
                      <a:cubicBezTo>
                        <a:pt x="23" y="40"/>
                        <a:pt x="25" y="53"/>
                        <a:pt x="13" y="45"/>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40" name="Freeform 402"/>
                <p:cNvSpPr>
                  <a:spLocks/>
                </p:cNvSpPr>
                <p:nvPr/>
              </p:nvSpPr>
              <p:spPr bwMode="auto">
                <a:xfrm>
                  <a:off x="5499360" y="2097230"/>
                  <a:ext cx="62181" cy="68492"/>
                </a:xfrm>
                <a:custGeom>
                  <a:avLst/>
                  <a:gdLst/>
                  <a:ahLst/>
                  <a:cxnLst>
                    <a:cxn ang="0">
                      <a:pos x="37" y="0"/>
                    </a:cxn>
                    <a:cxn ang="0">
                      <a:pos x="42" y="26"/>
                    </a:cxn>
                    <a:cxn ang="0">
                      <a:pos x="7" y="40"/>
                    </a:cxn>
                    <a:cxn ang="0">
                      <a:pos x="40" y="2"/>
                    </a:cxn>
                  </a:cxnLst>
                  <a:rect l="0" t="0" r="r" b="b"/>
                  <a:pathLst>
                    <a:path w="45" h="58">
                      <a:moveTo>
                        <a:pt x="37" y="0"/>
                      </a:moveTo>
                      <a:cubicBezTo>
                        <a:pt x="43" y="7"/>
                        <a:pt x="45" y="17"/>
                        <a:pt x="42" y="26"/>
                      </a:cubicBezTo>
                      <a:cubicBezTo>
                        <a:pt x="40" y="37"/>
                        <a:pt x="12" y="58"/>
                        <a:pt x="7" y="40"/>
                      </a:cubicBezTo>
                      <a:cubicBezTo>
                        <a:pt x="0" y="13"/>
                        <a:pt x="43" y="25"/>
                        <a:pt x="40" y="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41" name="Freeform 403"/>
                <p:cNvSpPr>
                  <a:spLocks/>
                </p:cNvSpPr>
                <p:nvPr/>
              </p:nvSpPr>
              <p:spPr bwMode="auto">
                <a:xfrm>
                  <a:off x="5616029" y="1869777"/>
                  <a:ext cx="54488" cy="83826"/>
                </a:xfrm>
                <a:custGeom>
                  <a:avLst/>
                  <a:gdLst/>
                  <a:ahLst/>
                  <a:cxnLst>
                    <a:cxn ang="0">
                      <a:pos x="39" y="8"/>
                    </a:cxn>
                    <a:cxn ang="0">
                      <a:pos x="20" y="7"/>
                    </a:cxn>
                    <a:cxn ang="0">
                      <a:pos x="7" y="57"/>
                    </a:cxn>
                    <a:cxn ang="0">
                      <a:pos x="23" y="70"/>
                    </a:cxn>
                    <a:cxn ang="0">
                      <a:pos x="33" y="53"/>
                    </a:cxn>
                    <a:cxn ang="0">
                      <a:pos x="36" y="17"/>
                    </a:cxn>
                  </a:cxnLst>
                  <a:rect l="0" t="0" r="r" b="b"/>
                  <a:pathLst>
                    <a:path w="39" h="71">
                      <a:moveTo>
                        <a:pt x="39" y="8"/>
                      </a:moveTo>
                      <a:cubicBezTo>
                        <a:pt x="37" y="0"/>
                        <a:pt x="25" y="2"/>
                        <a:pt x="20" y="7"/>
                      </a:cubicBezTo>
                      <a:cubicBezTo>
                        <a:pt x="7" y="17"/>
                        <a:pt x="0" y="42"/>
                        <a:pt x="7" y="57"/>
                      </a:cubicBezTo>
                      <a:cubicBezTo>
                        <a:pt x="9" y="62"/>
                        <a:pt x="16" y="70"/>
                        <a:pt x="23" y="70"/>
                      </a:cubicBezTo>
                      <a:cubicBezTo>
                        <a:pt x="34" y="71"/>
                        <a:pt x="33" y="62"/>
                        <a:pt x="33" y="53"/>
                      </a:cubicBezTo>
                      <a:cubicBezTo>
                        <a:pt x="33" y="41"/>
                        <a:pt x="29" y="27"/>
                        <a:pt x="36" y="17"/>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42" name="Freeform 404"/>
                <p:cNvSpPr>
                  <a:spLocks/>
                </p:cNvSpPr>
                <p:nvPr/>
              </p:nvSpPr>
              <p:spPr bwMode="auto">
                <a:xfrm>
                  <a:off x="5345511" y="1807930"/>
                  <a:ext cx="106412" cy="80248"/>
                </a:xfrm>
                <a:custGeom>
                  <a:avLst/>
                  <a:gdLst/>
                  <a:ahLst/>
                  <a:cxnLst>
                    <a:cxn ang="0">
                      <a:pos x="0" y="47"/>
                    </a:cxn>
                    <a:cxn ang="0">
                      <a:pos x="57" y="51"/>
                    </a:cxn>
                    <a:cxn ang="0">
                      <a:pos x="38" y="44"/>
                    </a:cxn>
                    <a:cxn ang="0">
                      <a:pos x="6" y="50"/>
                    </a:cxn>
                  </a:cxnLst>
                  <a:rect l="0" t="0" r="r" b="b"/>
                  <a:pathLst>
                    <a:path w="76" h="68">
                      <a:moveTo>
                        <a:pt x="0" y="47"/>
                      </a:moveTo>
                      <a:cubicBezTo>
                        <a:pt x="4" y="0"/>
                        <a:pt x="76" y="22"/>
                        <a:pt x="57" y="51"/>
                      </a:cubicBezTo>
                      <a:cubicBezTo>
                        <a:pt x="49" y="65"/>
                        <a:pt x="48" y="45"/>
                        <a:pt x="38" y="44"/>
                      </a:cubicBezTo>
                      <a:cubicBezTo>
                        <a:pt x="26" y="44"/>
                        <a:pt x="20" y="68"/>
                        <a:pt x="6" y="50"/>
                      </a:cubicBezTo>
                    </a:path>
                  </a:pathLst>
                </a:custGeom>
                <a:solidFill>
                  <a:srgbClr val="BA677E"/>
                </a:solidFill>
                <a:ln w="9525">
                  <a:noFill/>
                  <a:round/>
                  <a:headEnd/>
                  <a:tailEnd/>
                </a:ln>
              </p:spPr>
              <p:txBody>
                <a:bodyPr/>
                <a:lstStyle/>
                <a:p>
                  <a:endParaRPr lang="en-US" b="1">
                    <a:latin typeface="Cambria" pitchFamily="18" charset="0"/>
                  </a:endParaRPr>
                </a:p>
              </p:txBody>
            </p:sp>
            <p:sp>
              <p:nvSpPr>
                <p:cNvPr id="543" name="Freeform 405"/>
                <p:cNvSpPr>
                  <a:spLocks/>
                </p:cNvSpPr>
                <p:nvPr/>
              </p:nvSpPr>
              <p:spPr bwMode="auto">
                <a:xfrm>
                  <a:off x="5425000" y="2165722"/>
                  <a:ext cx="155131" cy="54691"/>
                </a:xfrm>
                <a:custGeom>
                  <a:avLst/>
                  <a:gdLst/>
                  <a:ahLst/>
                  <a:cxnLst>
                    <a:cxn ang="0">
                      <a:pos x="0" y="33"/>
                    </a:cxn>
                    <a:cxn ang="0">
                      <a:pos x="18" y="25"/>
                    </a:cxn>
                    <a:cxn ang="0">
                      <a:pos x="21" y="9"/>
                    </a:cxn>
                    <a:cxn ang="0">
                      <a:pos x="29" y="15"/>
                    </a:cxn>
                    <a:cxn ang="0">
                      <a:pos x="52" y="16"/>
                    </a:cxn>
                    <a:cxn ang="0">
                      <a:pos x="64" y="6"/>
                    </a:cxn>
                    <a:cxn ang="0">
                      <a:pos x="65" y="0"/>
                    </a:cxn>
                    <a:cxn ang="0">
                      <a:pos x="73" y="6"/>
                    </a:cxn>
                    <a:cxn ang="0">
                      <a:pos x="86" y="9"/>
                    </a:cxn>
                    <a:cxn ang="0">
                      <a:pos x="111" y="6"/>
                    </a:cxn>
                    <a:cxn ang="0">
                      <a:pos x="104" y="16"/>
                    </a:cxn>
                    <a:cxn ang="0">
                      <a:pos x="97" y="24"/>
                    </a:cxn>
                    <a:cxn ang="0">
                      <a:pos x="84" y="42"/>
                    </a:cxn>
                    <a:cxn ang="0">
                      <a:pos x="66" y="34"/>
                    </a:cxn>
                    <a:cxn ang="0">
                      <a:pos x="54" y="25"/>
                    </a:cxn>
                    <a:cxn ang="0">
                      <a:pos x="48" y="30"/>
                    </a:cxn>
                    <a:cxn ang="0">
                      <a:pos x="38" y="42"/>
                    </a:cxn>
                    <a:cxn ang="0">
                      <a:pos x="23" y="36"/>
                    </a:cxn>
                    <a:cxn ang="0">
                      <a:pos x="18" y="35"/>
                    </a:cxn>
                    <a:cxn ang="0">
                      <a:pos x="9" y="34"/>
                    </a:cxn>
                  </a:cxnLst>
                  <a:rect l="0" t="0" r="r" b="b"/>
                  <a:pathLst>
                    <a:path w="111" h="46">
                      <a:moveTo>
                        <a:pt x="0" y="33"/>
                      </a:moveTo>
                      <a:cubicBezTo>
                        <a:pt x="8" y="33"/>
                        <a:pt x="13" y="32"/>
                        <a:pt x="18" y="25"/>
                      </a:cubicBezTo>
                      <a:cubicBezTo>
                        <a:pt x="21" y="21"/>
                        <a:pt x="22" y="15"/>
                        <a:pt x="21" y="9"/>
                      </a:cubicBezTo>
                      <a:cubicBezTo>
                        <a:pt x="24" y="11"/>
                        <a:pt x="25" y="14"/>
                        <a:pt x="29" y="15"/>
                      </a:cubicBezTo>
                      <a:cubicBezTo>
                        <a:pt x="35" y="17"/>
                        <a:pt x="46" y="18"/>
                        <a:pt x="52" y="16"/>
                      </a:cubicBezTo>
                      <a:cubicBezTo>
                        <a:pt x="58" y="15"/>
                        <a:pt x="63" y="12"/>
                        <a:pt x="64" y="6"/>
                      </a:cubicBezTo>
                      <a:cubicBezTo>
                        <a:pt x="64" y="4"/>
                        <a:pt x="64" y="2"/>
                        <a:pt x="65" y="0"/>
                      </a:cubicBezTo>
                      <a:cubicBezTo>
                        <a:pt x="68" y="2"/>
                        <a:pt x="69" y="5"/>
                        <a:pt x="73" y="6"/>
                      </a:cubicBezTo>
                      <a:cubicBezTo>
                        <a:pt x="77" y="8"/>
                        <a:pt x="82" y="8"/>
                        <a:pt x="86" y="9"/>
                      </a:cubicBezTo>
                      <a:cubicBezTo>
                        <a:pt x="93" y="11"/>
                        <a:pt x="105" y="11"/>
                        <a:pt x="111" y="6"/>
                      </a:cubicBezTo>
                      <a:cubicBezTo>
                        <a:pt x="109" y="9"/>
                        <a:pt x="106" y="13"/>
                        <a:pt x="104" y="16"/>
                      </a:cubicBezTo>
                      <a:cubicBezTo>
                        <a:pt x="102" y="19"/>
                        <a:pt x="100" y="22"/>
                        <a:pt x="97" y="24"/>
                      </a:cubicBezTo>
                      <a:cubicBezTo>
                        <a:pt x="92" y="29"/>
                        <a:pt x="89" y="38"/>
                        <a:pt x="84" y="42"/>
                      </a:cubicBezTo>
                      <a:cubicBezTo>
                        <a:pt x="78" y="46"/>
                        <a:pt x="70" y="38"/>
                        <a:pt x="66" y="34"/>
                      </a:cubicBezTo>
                      <a:cubicBezTo>
                        <a:pt x="63" y="31"/>
                        <a:pt x="60" y="23"/>
                        <a:pt x="54" y="25"/>
                      </a:cubicBezTo>
                      <a:cubicBezTo>
                        <a:pt x="52" y="26"/>
                        <a:pt x="49" y="28"/>
                        <a:pt x="48" y="30"/>
                      </a:cubicBezTo>
                      <a:cubicBezTo>
                        <a:pt x="45" y="34"/>
                        <a:pt x="44" y="41"/>
                        <a:pt x="38" y="42"/>
                      </a:cubicBezTo>
                      <a:cubicBezTo>
                        <a:pt x="33" y="42"/>
                        <a:pt x="28" y="38"/>
                        <a:pt x="23" y="36"/>
                      </a:cubicBezTo>
                      <a:cubicBezTo>
                        <a:pt x="21" y="35"/>
                        <a:pt x="20" y="35"/>
                        <a:pt x="18" y="35"/>
                      </a:cubicBezTo>
                      <a:cubicBezTo>
                        <a:pt x="15" y="35"/>
                        <a:pt x="12" y="36"/>
                        <a:pt x="9" y="3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44" name="Freeform 406"/>
                <p:cNvSpPr>
                  <a:spLocks/>
                </p:cNvSpPr>
                <p:nvPr/>
              </p:nvSpPr>
              <p:spPr bwMode="auto">
                <a:xfrm>
                  <a:off x="5588465" y="2040495"/>
                  <a:ext cx="76284" cy="110915"/>
                </a:xfrm>
                <a:custGeom>
                  <a:avLst/>
                  <a:gdLst/>
                  <a:ahLst/>
                  <a:cxnLst>
                    <a:cxn ang="0">
                      <a:pos x="5" y="85"/>
                    </a:cxn>
                    <a:cxn ang="0">
                      <a:pos x="0" y="50"/>
                    </a:cxn>
                    <a:cxn ang="0">
                      <a:pos x="13" y="51"/>
                    </a:cxn>
                    <a:cxn ang="0">
                      <a:pos x="32" y="38"/>
                    </a:cxn>
                    <a:cxn ang="0">
                      <a:pos x="42" y="17"/>
                    </a:cxn>
                    <a:cxn ang="0">
                      <a:pos x="39" y="0"/>
                    </a:cxn>
                    <a:cxn ang="0">
                      <a:pos x="47" y="5"/>
                    </a:cxn>
                    <a:cxn ang="0">
                      <a:pos x="55" y="4"/>
                    </a:cxn>
                    <a:cxn ang="0">
                      <a:pos x="49" y="23"/>
                    </a:cxn>
                    <a:cxn ang="0">
                      <a:pos x="52" y="27"/>
                    </a:cxn>
                    <a:cxn ang="0">
                      <a:pos x="50" y="37"/>
                    </a:cxn>
                    <a:cxn ang="0">
                      <a:pos x="36" y="47"/>
                    </a:cxn>
                    <a:cxn ang="0">
                      <a:pos x="34" y="69"/>
                    </a:cxn>
                    <a:cxn ang="0">
                      <a:pos x="26" y="68"/>
                    </a:cxn>
                    <a:cxn ang="0">
                      <a:pos x="23" y="80"/>
                    </a:cxn>
                    <a:cxn ang="0">
                      <a:pos x="20" y="90"/>
                    </a:cxn>
                    <a:cxn ang="0">
                      <a:pos x="11" y="94"/>
                    </a:cxn>
                    <a:cxn ang="0">
                      <a:pos x="2" y="91"/>
                    </a:cxn>
                  </a:cxnLst>
                  <a:rect l="0" t="0" r="r" b="b"/>
                  <a:pathLst>
                    <a:path w="55" h="94">
                      <a:moveTo>
                        <a:pt x="5" y="85"/>
                      </a:moveTo>
                      <a:cubicBezTo>
                        <a:pt x="12" y="76"/>
                        <a:pt x="10" y="57"/>
                        <a:pt x="0" y="50"/>
                      </a:cubicBezTo>
                      <a:cubicBezTo>
                        <a:pt x="5" y="50"/>
                        <a:pt x="8" y="53"/>
                        <a:pt x="13" y="51"/>
                      </a:cubicBezTo>
                      <a:cubicBezTo>
                        <a:pt x="21" y="49"/>
                        <a:pt x="27" y="44"/>
                        <a:pt x="32" y="38"/>
                      </a:cubicBezTo>
                      <a:cubicBezTo>
                        <a:pt x="36" y="32"/>
                        <a:pt x="42" y="24"/>
                        <a:pt x="42" y="17"/>
                      </a:cubicBezTo>
                      <a:cubicBezTo>
                        <a:pt x="42" y="11"/>
                        <a:pt x="41" y="5"/>
                        <a:pt x="39" y="0"/>
                      </a:cubicBezTo>
                      <a:cubicBezTo>
                        <a:pt x="41" y="2"/>
                        <a:pt x="44" y="4"/>
                        <a:pt x="47" y="5"/>
                      </a:cubicBezTo>
                      <a:cubicBezTo>
                        <a:pt x="49" y="6"/>
                        <a:pt x="54" y="6"/>
                        <a:pt x="55" y="4"/>
                      </a:cubicBezTo>
                      <a:cubicBezTo>
                        <a:pt x="53" y="8"/>
                        <a:pt x="45" y="18"/>
                        <a:pt x="49" y="23"/>
                      </a:cubicBezTo>
                      <a:cubicBezTo>
                        <a:pt x="50" y="25"/>
                        <a:pt x="52" y="24"/>
                        <a:pt x="52" y="27"/>
                      </a:cubicBezTo>
                      <a:cubicBezTo>
                        <a:pt x="53" y="30"/>
                        <a:pt x="51" y="34"/>
                        <a:pt x="50" y="37"/>
                      </a:cubicBezTo>
                      <a:cubicBezTo>
                        <a:pt x="46" y="42"/>
                        <a:pt x="38" y="40"/>
                        <a:pt x="36" y="47"/>
                      </a:cubicBezTo>
                      <a:cubicBezTo>
                        <a:pt x="35" y="54"/>
                        <a:pt x="35" y="62"/>
                        <a:pt x="34" y="69"/>
                      </a:cubicBezTo>
                      <a:cubicBezTo>
                        <a:pt x="32" y="69"/>
                        <a:pt x="28" y="69"/>
                        <a:pt x="26" y="68"/>
                      </a:cubicBezTo>
                      <a:cubicBezTo>
                        <a:pt x="26" y="72"/>
                        <a:pt x="24" y="76"/>
                        <a:pt x="23" y="80"/>
                      </a:cubicBezTo>
                      <a:cubicBezTo>
                        <a:pt x="23" y="83"/>
                        <a:pt x="23" y="87"/>
                        <a:pt x="20" y="90"/>
                      </a:cubicBezTo>
                      <a:cubicBezTo>
                        <a:pt x="18" y="93"/>
                        <a:pt x="14" y="94"/>
                        <a:pt x="11" y="94"/>
                      </a:cubicBezTo>
                      <a:cubicBezTo>
                        <a:pt x="6" y="94"/>
                        <a:pt x="4" y="92"/>
                        <a:pt x="2" y="9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45" name="Freeform 407"/>
                <p:cNvSpPr>
                  <a:spLocks/>
                </p:cNvSpPr>
                <p:nvPr/>
              </p:nvSpPr>
              <p:spPr bwMode="auto">
                <a:xfrm>
                  <a:off x="5613465" y="1948491"/>
                  <a:ext cx="76284" cy="64403"/>
                </a:xfrm>
                <a:custGeom>
                  <a:avLst/>
                  <a:gdLst/>
                  <a:ahLst/>
                  <a:cxnLst>
                    <a:cxn ang="0">
                      <a:pos x="0" y="2"/>
                    </a:cxn>
                    <a:cxn ang="0">
                      <a:pos x="16" y="23"/>
                    </a:cxn>
                    <a:cxn ang="0">
                      <a:pos x="31" y="33"/>
                    </a:cxn>
                    <a:cxn ang="0">
                      <a:pos x="50" y="30"/>
                    </a:cxn>
                    <a:cxn ang="0">
                      <a:pos x="51" y="54"/>
                    </a:cxn>
                    <a:cxn ang="0">
                      <a:pos x="43" y="42"/>
                    </a:cxn>
                    <a:cxn ang="0">
                      <a:pos x="30" y="45"/>
                    </a:cxn>
                    <a:cxn ang="0">
                      <a:pos x="18" y="49"/>
                    </a:cxn>
                    <a:cxn ang="0">
                      <a:pos x="15" y="41"/>
                    </a:cxn>
                    <a:cxn ang="0">
                      <a:pos x="7" y="27"/>
                    </a:cxn>
                    <a:cxn ang="0">
                      <a:pos x="2" y="15"/>
                    </a:cxn>
                    <a:cxn ang="0">
                      <a:pos x="4" y="0"/>
                    </a:cxn>
                  </a:cxnLst>
                  <a:rect l="0" t="0" r="r" b="b"/>
                  <a:pathLst>
                    <a:path w="55" h="54">
                      <a:moveTo>
                        <a:pt x="0" y="2"/>
                      </a:moveTo>
                      <a:cubicBezTo>
                        <a:pt x="3" y="10"/>
                        <a:pt x="11" y="17"/>
                        <a:pt x="16" y="23"/>
                      </a:cubicBezTo>
                      <a:cubicBezTo>
                        <a:pt x="20" y="28"/>
                        <a:pt x="24" y="32"/>
                        <a:pt x="31" y="33"/>
                      </a:cubicBezTo>
                      <a:cubicBezTo>
                        <a:pt x="38" y="35"/>
                        <a:pt x="45" y="34"/>
                        <a:pt x="50" y="30"/>
                      </a:cubicBezTo>
                      <a:cubicBezTo>
                        <a:pt x="44" y="37"/>
                        <a:pt x="55" y="46"/>
                        <a:pt x="51" y="54"/>
                      </a:cubicBezTo>
                      <a:cubicBezTo>
                        <a:pt x="49" y="49"/>
                        <a:pt x="49" y="44"/>
                        <a:pt x="43" y="42"/>
                      </a:cubicBezTo>
                      <a:cubicBezTo>
                        <a:pt x="39" y="41"/>
                        <a:pt x="34" y="44"/>
                        <a:pt x="30" y="45"/>
                      </a:cubicBezTo>
                      <a:cubicBezTo>
                        <a:pt x="26" y="46"/>
                        <a:pt x="22" y="46"/>
                        <a:pt x="18" y="49"/>
                      </a:cubicBezTo>
                      <a:cubicBezTo>
                        <a:pt x="16" y="48"/>
                        <a:pt x="16" y="44"/>
                        <a:pt x="15" y="41"/>
                      </a:cubicBezTo>
                      <a:cubicBezTo>
                        <a:pt x="13" y="36"/>
                        <a:pt x="9" y="32"/>
                        <a:pt x="7" y="27"/>
                      </a:cubicBezTo>
                      <a:cubicBezTo>
                        <a:pt x="4" y="23"/>
                        <a:pt x="3" y="20"/>
                        <a:pt x="2" y="15"/>
                      </a:cubicBezTo>
                      <a:cubicBezTo>
                        <a:pt x="2" y="10"/>
                        <a:pt x="3" y="5"/>
                        <a:pt x="4" y="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46" name="Freeform 408"/>
                <p:cNvSpPr>
                  <a:spLocks/>
                </p:cNvSpPr>
                <p:nvPr/>
              </p:nvSpPr>
              <p:spPr bwMode="auto">
                <a:xfrm>
                  <a:off x="5323716" y="2122787"/>
                  <a:ext cx="39744" cy="52647"/>
                </a:xfrm>
                <a:custGeom>
                  <a:avLst/>
                  <a:gdLst/>
                  <a:ahLst/>
                  <a:cxnLst>
                    <a:cxn ang="0">
                      <a:pos x="29" y="32"/>
                    </a:cxn>
                    <a:cxn ang="0">
                      <a:pos x="21" y="32"/>
                    </a:cxn>
                    <a:cxn ang="0">
                      <a:pos x="9" y="25"/>
                    </a:cxn>
                    <a:cxn ang="0">
                      <a:pos x="5" y="0"/>
                    </a:cxn>
                    <a:cxn ang="0">
                      <a:pos x="6" y="37"/>
                    </a:cxn>
                    <a:cxn ang="0">
                      <a:pos x="15" y="44"/>
                    </a:cxn>
                    <a:cxn ang="0">
                      <a:pos x="25" y="34"/>
                    </a:cxn>
                  </a:cxnLst>
                  <a:rect l="0" t="0" r="r" b="b"/>
                  <a:pathLst>
                    <a:path w="29" h="44">
                      <a:moveTo>
                        <a:pt x="29" y="32"/>
                      </a:moveTo>
                      <a:cubicBezTo>
                        <a:pt x="27" y="31"/>
                        <a:pt x="24" y="33"/>
                        <a:pt x="21" y="32"/>
                      </a:cubicBezTo>
                      <a:cubicBezTo>
                        <a:pt x="16" y="32"/>
                        <a:pt x="12" y="30"/>
                        <a:pt x="9" y="25"/>
                      </a:cubicBezTo>
                      <a:cubicBezTo>
                        <a:pt x="5" y="19"/>
                        <a:pt x="3" y="7"/>
                        <a:pt x="5" y="0"/>
                      </a:cubicBezTo>
                      <a:cubicBezTo>
                        <a:pt x="5" y="12"/>
                        <a:pt x="0" y="26"/>
                        <a:pt x="6" y="37"/>
                      </a:cubicBezTo>
                      <a:cubicBezTo>
                        <a:pt x="7" y="41"/>
                        <a:pt x="11" y="44"/>
                        <a:pt x="15" y="44"/>
                      </a:cubicBezTo>
                      <a:cubicBezTo>
                        <a:pt x="21" y="44"/>
                        <a:pt x="21" y="38"/>
                        <a:pt x="25" y="3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47" name="Freeform 409"/>
                <p:cNvSpPr>
                  <a:spLocks/>
                </p:cNvSpPr>
                <p:nvPr/>
              </p:nvSpPr>
              <p:spPr bwMode="auto">
                <a:xfrm>
                  <a:off x="5376281" y="1972514"/>
                  <a:ext cx="126926" cy="78203"/>
                </a:xfrm>
                <a:custGeom>
                  <a:avLst/>
                  <a:gdLst/>
                  <a:ahLst/>
                  <a:cxnLst>
                    <a:cxn ang="0">
                      <a:pos x="0" y="14"/>
                    </a:cxn>
                    <a:cxn ang="0">
                      <a:pos x="64" y="0"/>
                    </a:cxn>
                    <a:cxn ang="0">
                      <a:pos x="72" y="23"/>
                    </a:cxn>
                    <a:cxn ang="0">
                      <a:pos x="91" y="30"/>
                    </a:cxn>
                    <a:cxn ang="0">
                      <a:pos x="83" y="37"/>
                    </a:cxn>
                    <a:cxn ang="0">
                      <a:pos x="79" y="48"/>
                    </a:cxn>
                    <a:cxn ang="0">
                      <a:pos x="50" y="66"/>
                    </a:cxn>
                    <a:cxn ang="0">
                      <a:pos x="60" y="38"/>
                    </a:cxn>
                    <a:cxn ang="0">
                      <a:pos x="41" y="29"/>
                    </a:cxn>
                    <a:cxn ang="0">
                      <a:pos x="23" y="26"/>
                    </a:cxn>
                    <a:cxn ang="0">
                      <a:pos x="3" y="19"/>
                    </a:cxn>
                  </a:cxnLst>
                  <a:rect l="0" t="0" r="r" b="b"/>
                  <a:pathLst>
                    <a:path w="91" h="66">
                      <a:moveTo>
                        <a:pt x="0" y="14"/>
                      </a:moveTo>
                      <a:cubicBezTo>
                        <a:pt x="20" y="23"/>
                        <a:pt x="54" y="25"/>
                        <a:pt x="64" y="0"/>
                      </a:cubicBezTo>
                      <a:cubicBezTo>
                        <a:pt x="63" y="10"/>
                        <a:pt x="65" y="16"/>
                        <a:pt x="72" y="23"/>
                      </a:cubicBezTo>
                      <a:cubicBezTo>
                        <a:pt x="78" y="29"/>
                        <a:pt x="83" y="29"/>
                        <a:pt x="91" y="30"/>
                      </a:cubicBezTo>
                      <a:cubicBezTo>
                        <a:pt x="89" y="33"/>
                        <a:pt x="86" y="34"/>
                        <a:pt x="83" y="37"/>
                      </a:cubicBezTo>
                      <a:cubicBezTo>
                        <a:pt x="81" y="40"/>
                        <a:pt x="81" y="45"/>
                        <a:pt x="79" y="48"/>
                      </a:cubicBezTo>
                      <a:cubicBezTo>
                        <a:pt x="67" y="43"/>
                        <a:pt x="53" y="56"/>
                        <a:pt x="50" y="66"/>
                      </a:cubicBezTo>
                      <a:cubicBezTo>
                        <a:pt x="54" y="59"/>
                        <a:pt x="64" y="47"/>
                        <a:pt x="60" y="38"/>
                      </a:cubicBezTo>
                      <a:cubicBezTo>
                        <a:pt x="57" y="31"/>
                        <a:pt x="48" y="30"/>
                        <a:pt x="41" y="29"/>
                      </a:cubicBezTo>
                      <a:cubicBezTo>
                        <a:pt x="35" y="28"/>
                        <a:pt x="29" y="27"/>
                        <a:pt x="23" y="26"/>
                      </a:cubicBezTo>
                      <a:cubicBezTo>
                        <a:pt x="15" y="25"/>
                        <a:pt x="10" y="22"/>
                        <a:pt x="3" y="19"/>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48" name="Freeform 410"/>
                <p:cNvSpPr>
                  <a:spLocks/>
                </p:cNvSpPr>
                <p:nvPr/>
              </p:nvSpPr>
              <p:spPr bwMode="auto">
                <a:xfrm>
                  <a:off x="5440385" y="1848309"/>
                  <a:ext cx="111541" cy="61336"/>
                </a:xfrm>
                <a:custGeom>
                  <a:avLst/>
                  <a:gdLst/>
                  <a:ahLst/>
                  <a:cxnLst>
                    <a:cxn ang="0">
                      <a:pos x="2" y="33"/>
                    </a:cxn>
                    <a:cxn ang="0">
                      <a:pos x="39" y="52"/>
                    </a:cxn>
                    <a:cxn ang="0">
                      <a:pos x="60" y="41"/>
                    </a:cxn>
                    <a:cxn ang="0">
                      <a:pos x="80" y="49"/>
                    </a:cxn>
                    <a:cxn ang="0">
                      <a:pos x="66" y="35"/>
                    </a:cxn>
                    <a:cxn ang="0">
                      <a:pos x="73" y="16"/>
                    </a:cxn>
                    <a:cxn ang="0">
                      <a:pos x="60" y="28"/>
                    </a:cxn>
                    <a:cxn ang="0">
                      <a:pos x="44" y="34"/>
                    </a:cxn>
                    <a:cxn ang="0">
                      <a:pos x="7" y="0"/>
                    </a:cxn>
                    <a:cxn ang="0">
                      <a:pos x="0" y="30"/>
                    </a:cxn>
                  </a:cxnLst>
                  <a:rect l="0" t="0" r="r" b="b"/>
                  <a:pathLst>
                    <a:path w="80" h="52">
                      <a:moveTo>
                        <a:pt x="2" y="33"/>
                      </a:moveTo>
                      <a:cubicBezTo>
                        <a:pt x="13" y="27"/>
                        <a:pt x="40" y="36"/>
                        <a:pt x="39" y="52"/>
                      </a:cubicBezTo>
                      <a:cubicBezTo>
                        <a:pt x="39" y="43"/>
                        <a:pt x="53" y="41"/>
                        <a:pt x="60" y="41"/>
                      </a:cubicBezTo>
                      <a:cubicBezTo>
                        <a:pt x="67" y="41"/>
                        <a:pt x="74" y="45"/>
                        <a:pt x="80" y="49"/>
                      </a:cubicBezTo>
                      <a:cubicBezTo>
                        <a:pt x="75" y="45"/>
                        <a:pt x="68" y="42"/>
                        <a:pt x="66" y="35"/>
                      </a:cubicBezTo>
                      <a:cubicBezTo>
                        <a:pt x="65" y="28"/>
                        <a:pt x="67" y="20"/>
                        <a:pt x="73" y="16"/>
                      </a:cubicBezTo>
                      <a:cubicBezTo>
                        <a:pt x="68" y="17"/>
                        <a:pt x="64" y="25"/>
                        <a:pt x="60" y="28"/>
                      </a:cubicBezTo>
                      <a:cubicBezTo>
                        <a:pt x="55" y="31"/>
                        <a:pt x="50" y="33"/>
                        <a:pt x="44" y="34"/>
                      </a:cubicBezTo>
                      <a:cubicBezTo>
                        <a:pt x="26" y="35"/>
                        <a:pt x="8" y="18"/>
                        <a:pt x="7" y="0"/>
                      </a:cubicBezTo>
                      <a:cubicBezTo>
                        <a:pt x="7" y="11"/>
                        <a:pt x="6" y="20"/>
                        <a:pt x="0" y="3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49" name="Freeform 411"/>
                <p:cNvSpPr>
                  <a:spLocks/>
                </p:cNvSpPr>
                <p:nvPr/>
              </p:nvSpPr>
              <p:spPr bwMode="auto">
                <a:xfrm>
                  <a:off x="5407051" y="1692414"/>
                  <a:ext cx="161542" cy="88937"/>
                </a:xfrm>
                <a:custGeom>
                  <a:avLst/>
                  <a:gdLst/>
                  <a:ahLst/>
                  <a:cxnLst>
                    <a:cxn ang="0">
                      <a:pos x="18" y="75"/>
                    </a:cxn>
                    <a:cxn ang="0">
                      <a:pos x="53" y="40"/>
                    </a:cxn>
                    <a:cxn ang="0">
                      <a:pos x="83" y="53"/>
                    </a:cxn>
                    <a:cxn ang="0">
                      <a:pos x="91" y="35"/>
                    </a:cxn>
                    <a:cxn ang="0">
                      <a:pos x="90" y="14"/>
                    </a:cxn>
                    <a:cxn ang="0">
                      <a:pos x="116" y="3"/>
                    </a:cxn>
                    <a:cxn ang="0">
                      <a:pos x="91" y="4"/>
                    </a:cxn>
                    <a:cxn ang="0">
                      <a:pos x="75" y="28"/>
                    </a:cxn>
                    <a:cxn ang="0">
                      <a:pos x="57" y="26"/>
                    </a:cxn>
                    <a:cxn ang="0">
                      <a:pos x="27" y="45"/>
                    </a:cxn>
                    <a:cxn ang="0">
                      <a:pos x="18" y="55"/>
                    </a:cxn>
                    <a:cxn ang="0">
                      <a:pos x="0" y="56"/>
                    </a:cxn>
                  </a:cxnLst>
                  <a:rect l="0" t="0" r="r" b="b"/>
                  <a:pathLst>
                    <a:path w="116" h="75">
                      <a:moveTo>
                        <a:pt x="18" y="75"/>
                      </a:moveTo>
                      <a:cubicBezTo>
                        <a:pt x="21" y="56"/>
                        <a:pt x="33" y="41"/>
                        <a:pt x="53" y="40"/>
                      </a:cubicBezTo>
                      <a:cubicBezTo>
                        <a:pt x="65" y="40"/>
                        <a:pt x="74" y="46"/>
                        <a:pt x="83" y="53"/>
                      </a:cubicBezTo>
                      <a:cubicBezTo>
                        <a:pt x="81" y="46"/>
                        <a:pt x="84" y="38"/>
                        <a:pt x="91" y="35"/>
                      </a:cubicBezTo>
                      <a:cubicBezTo>
                        <a:pt x="83" y="32"/>
                        <a:pt x="86" y="19"/>
                        <a:pt x="90" y="14"/>
                      </a:cubicBezTo>
                      <a:cubicBezTo>
                        <a:pt x="95" y="7"/>
                        <a:pt x="107" y="0"/>
                        <a:pt x="116" y="3"/>
                      </a:cubicBezTo>
                      <a:cubicBezTo>
                        <a:pt x="108" y="3"/>
                        <a:pt x="100" y="1"/>
                        <a:pt x="91" y="4"/>
                      </a:cubicBezTo>
                      <a:cubicBezTo>
                        <a:pt x="79" y="8"/>
                        <a:pt x="82" y="20"/>
                        <a:pt x="75" y="28"/>
                      </a:cubicBezTo>
                      <a:cubicBezTo>
                        <a:pt x="68" y="26"/>
                        <a:pt x="64" y="25"/>
                        <a:pt x="57" y="26"/>
                      </a:cubicBezTo>
                      <a:cubicBezTo>
                        <a:pt x="46" y="28"/>
                        <a:pt x="34" y="35"/>
                        <a:pt x="27" y="45"/>
                      </a:cubicBezTo>
                      <a:cubicBezTo>
                        <a:pt x="25" y="50"/>
                        <a:pt x="24" y="54"/>
                        <a:pt x="18" y="55"/>
                      </a:cubicBezTo>
                      <a:cubicBezTo>
                        <a:pt x="12" y="56"/>
                        <a:pt x="6" y="55"/>
                        <a:pt x="0" y="5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0" name="Freeform 412"/>
                <p:cNvSpPr>
                  <a:spLocks/>
                </p:cNvSpPr>
                <p:nvPr/>
              </p:nvSpPr>
              <p:spPr bwMode="auto">
                <a:xfrm>
                  <a:off x="5564105" y="1833998"/>
                  <a:ext cx="88463" cy="34246"/>
                </a:xfrm>
                <a:custGeom>
                  <a:avLst/>
                  <a:gdLst/>
                  <a:ahLst/>
                  <a:cxnLst>
                    <a:cxn ang="0">
                      <a:pos x="2" y="12"/>
                    </a:cxn>
                    <a:cxn ang="0">
                      <a:pos x="37" y="29"/>
                    </a:cxn>
                    <a:cxn ang="0">
                      <a:pos x="63" y="18"/>
                    </a:cxn>
                    <a:cxn ang="0">
                      <a:pos x="40" y="12"/>
                    </a:cxn>
                    <a:cxn ang="0">
                      <a:pos x="0" y="8"/>
                    </a:cxn>
                  </a:cxnLst>
                  <a:rect l="0" t="0" r="r" b="b"/>
                  <a:pathLst>
                    <a:path w="63" h="29">
                      <a:moveTo>
                        <a:pt x="2" y="12"/>
                      </a:moveTo>
                      <a:cubicBezTo>
                        <a:pt x="14" y="6"/>
                        <a:pt x="35" y="16"/>
                        <a:pt x="37" y="29"/>
                      </a:cubicBezTo>
                      <a:cubicBezTo>
                        <a:pt x="35" y="18"/>
                        <a:pt x="57" y="12"/>
                        <a:pt x="63" y="18"/>
                      </a:cubicBezTo>
                      <a:cubicBezTo>
                        <a:pt x="53" y="12"/>
                        <a:pt x="51" y="10"/>
                        <a:pt x="40" y="12"/>
                      </a:cubicBezTo>
                      <a:cubicBezTo>
                        <a:pt x="30" y="13"/>
                        <a:pt x="10" y="0"/>
                        <a:pt x="0" y="8"/>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1" name="Freeform 413"/>
                <p:cNvSpPr>
                  <a:spLocks/>
                </p:cNvSpPr>
                <p:nvPr/>
              </p:nvSpPr>
              <p:spPr bwMode="auto">
                <a:xfrm>
                  <a:off x="5253843" y="1880000"/>
                  <a:ext cx="123720" cy="88937"/>
                </a:xfrm>
                <a:custGeom>
                  <a:avLst/>
                  <a:gdLst/>
                  <a:ahLst/>
                  <a:cxnLst>
                    <a:cxn ang="0">
                      <a:pos x="5" y="75"/>
                    </a:cxn>
                    <a:cxn ang="0">
                      <a:pos x="9" y="62"/>
                    </a:cxn>
                    <a:cxn ang="0">
                      <a:pos x="23" y="50"/>
                    </a:cxn>
                    <a:cxn ang="0">
                      <a:pos x="60" y="45"/>
                    </a:cxn>
                    <a:cxn ang="0">
                      <a:pos x="64" y="23"/>
                    </a:cxn>
                    <a:cxn ang="0">
                      <a:pos x="89" y="3"/>
                    </a:cxn>
                    <a:cxn ang="0">
                      <a:pos x="70" y="10"/>
                    </a:cxn>
                    <a:cxn ang="0">
                      <a:pos x="51" y="17"/>
                    </a:cxn>
                    <a:cxn ang="0">
                      <a:pos x="25" y="12"/>
                    </a:cxn>
                    <a:cxn ang="0">
                      <a:pos x="12" y="0"/>
                    </a:cxn>
                    <a:cxn ang="0">
                      <a:pos x="14" y="30"/>
                    </a:cxn>
                    <a:cxn ang="0">
                      <a:pos x="6" y="67"/>
                    </a:cxn>
                  </a:cxnLst>
                  <a:rect l="0" t="0" r="r" b="b"/>
                  <a:pathLst>
                    <a:path w="89" h="75">
                      <a:moveTo>
                        <a:pt x="5" y="75"/>
                      </a:moveTo>
                      <a:cubicBezTo>
                        <a:pt x="7" y="71"/>
                        <a:pt x="7" y="66"/>
                        <a:pt x="9" y="62"/>
                      </a:cubicBezTo>
                      <a:cubicBezTo>
                        <a:pt x="13" y="58"/>
                        <a:pt x="18" y="53"/>
                        <a:pt x="23" y="50"/>
                      </a:cubicBezTo>
                      <a:cubicBezTo>
                        <a:pt x="36" y="42"/>
                        <a:pt x="46" y="42"/>
                        <a:pt x="60" y="45"/>
                      </a:cubicBezTo>
                      <a:cubicBezTo>
                        <a:pt x="55" y="39"/>
                        <a:pt x="61" y="29"/>
                        <a:pt x="64" y="23"/>
                      </a:cubicBezTo>
                      <a:cubicBezTo>
                        <a:pt x="69" y="14"/>
                        <a:pt x="79" y="6"/>
                        <a:pt x="89" y="3"/>
                      </a:cubicBezTo>
                      <a:cubicBezTo>
                        <a:pt x="84" y="7"/>
                        <a:pt x="76" y="8"/>
                        <a:pt x="70" y="10"/>
                      </a:cubicBezTo>
                      <a:cubicBezTo>
                        <a:pt x="64" y="13"/>
                        <a:pt x="59" y="16"/>
                        <a:pt x="51" y="17"/>
                      </a:cubicBezTo>
                      <a:cubicBezTo>
                        <a:pt x="40" y="20"/>
                        <a:pt x="35" y="19"/>
                        <a:pt x="25" y="12"/>
                      </a:cubicBezTo>
                      <a:cubicBezTo>
                        <a:pt x="20" y="9"/>
                        <a:pt x="15" y="5"/>
                        <a:pt x="12" y="0"/>
                      </a:cubicBezTo>
                      <a:cubicBezTo>
                        <a:pt x="11" y="11"/>
                        <a:pt x="16" y="19"/>
                        <a:pt x="14" y="30"/>
                      </a:cubicBezTo>
                      <a:cubicBezTo>
                        <a:pt x="12" y="39"/>
                        <a:pt x="0" y="59"/>
                        <a:pt x="6" y="67"/>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2" name="Freeform 414"/>
                <p:cNvSpPr>
                  <a:spLocks/>
                </p:cNvSpPr>
                <p:nvPr/>
              </p:nvSpPr>
              <p:spPr bwMode="auto">
                <a:xfrm>
                  <a:off x="5292946" y="1754261"/>
                  <a:ext cx="84617" cy="64403"/>
                </a:xfrm>
                <a:custGeom>
                  <a:avLst/>
                  <a:gdLst/>
                  <a:ahLst/>
                  <a:cxnLst>
                    <a:cxn ang="0">
                      <a:pos x="2" y="28"/>
                    </a:cxn>
                    <a:cxn ang="0">
                      <a:pos x="36" y="37"/>
                    </a:cxn>
                    <a:cxn ang="0">
                      <a:pos x="47" y="54"/>
                    </a:cxn>
                    <a:cxn ang="0">
                      <a:pos x="61" y="21"/>
                    </a:cxn>
                    <a:cxn ang="0">
                      <a:pos x="39" y="16"/>
                    </a:cxn>
                    <a:cxn ang="0">
                      <a:pos x="33" y="0"/>
                    </a:cxn>
                    <a:cxn ang="0">
                      <a:pos x="22" y="17"/>
                    </a:cxn>
                    <a:cxn ang="0">
                      <a:pos x="0" y="24"/>
                    </a:cxn>
                  </a:cxnLst>
                  <a:rect l="0" t="0" r="r" b="b"/>
                  <a:pathLst>
                    <a:path w="61" h="54">
                      <a:moveTo>
                        <a:pt x="2" y="28"/>
                      </a:moveTo>
                      <a:cubicBezTo>
                        <a:pt x="12" y="25"/>
                        <a:pt x="28" y="28"/>
                        <a:pt x="36" y="37"/>
                      </a:cubicBezTo>
                      <a:cubicBezTo>
                        <a:pt x="41" y="42"/>
                        <a:pt x="43" y="49"/>
                        <a:pt x="47" y="54"/>
                      </a:cubicBezTo>
                      <a:cubicBezTo>
                        <a:pt x="44" y="45"/>
                        <a:pt x="46" y="19"/>
                        <a:pt x="61" y="21"/>
                      </a:cubicBezTo>
                      <a:cubicBezTo>
                        <a:pt x="54" y="19"/>
                        <a:pt x="46" y="23"/>
                        <a:pt x="39" y="16"/>
                      </a:cubicBezTo>
                      <a:cubicBezTo>
                        <a:pt x="34" y="11"/>
                        <a:pt x="34" y="5"/>
                        <a:pt x="33" y="0"/>
                      </a:cubicBezTo>
                      <a:cubicBezTo>
                        <a:pt x="30" y="8"/>
                        <a:pt x="29" y="12"/>
                        <a:pt x="22" y="17"/>
                      </a:cubicBezTo>
                      <a:cubicBezTo>
                        <a:pt x="15" y="22"/>
                        <a:pt x="8" y="24"/>
                        <a:pt x="0" y="2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3" name="Freeform 415"/>
                <p:cNvSpPr>
                  <a:spLocks/>
                </p:cNvSpPr>
                <p:nvPr/>
              </p:nvSpPr>
              <p:spPr bwMode="auto">
                <a:xfrm>
                  <a:off x="5255125" y="2041006"/>
                  <a:ext cx="72437" cy="86892"/>
                </a:xfrm>
                <a:custGeom>
                  <a:avLst/>
                  <a:gdLst/>
                  <a:ahLst/>
                  <a:cxnLst>
                    <a:cxn ang="0">
                      <a:pos x="5" y="0"/>
                    </a:cxn>
                    <a:cxn ang="0">
                      <a:pos x="43" y="30"/>
                    </a:cxn>
                    <a:cxn ang="0">
                      <a:pos x="42" y="30"/>
                    </a:cxn>
                    <a:cxn ang="0">
                      <a:pos x="52" y="54"/>
                    </a:cxn>
                    <a:cxn ang="0">
                      <a:pos x="37" y="69"/>
                    </a:cxn>
                    <a:cxn ang="0">
                      <a:pos x="22" y="37"/>
                    </a:cxn>
                    <a:cxn ang="0">
                      <a:pos x="7" y="23"/>
                    </a:cxn>
                    <a:cxn ang="0">
                      <a:pos x="4" y="4"/>
                    </a:cxn>
                  </a:cxnLst>
                  <a:rect l="0" t="0" r="r" b="b"/>
                  <a:pathLst>
                    <a:path w="52" h="73">
                      <a:moveTo>
                        <a:pt x="5" y="0"/>
                      </a:moveTo>
                      <a:cubicBezTo>
                        <a:pt x="9" y="18"/>
                        <a:pt x="25" y="32"/>
                        <a:pt x="43" y="30"/>
                      </a:cubicBezTo>
                      <a:cubicBezTo>
                        <a:pt x="43" y="30"/>
                        <a:pt x="43" y="30"/>
                        <a:pt x="42" y="30"/>
                      </a:cubicBezTo>
                      <a:cubicBezTo>
                        <a:pt x="38" y="38"/>
                        <a:pt x="45" y="49"/>
                        <a:pt x="52" y="54"/>
                      </a:cubicBezTo>
                      <a:cubicBezTo>
                        <a:pt x="47" y="55"/>
                        <a:pt x="38" y="64"/>
                        <a:pt x="37" y="69"/>
                      </a:cubicBezTo>
                      <a:cubicBezTo>
                        <a:pt x="21" y="73"/>
                        <a:pt x="21" y="46"/>
                        <a:pt x="22" y="37"/>
                      </a:cubicBezTo>
                      <a:cubicBezTo>
                        <a:pt x="12" y="34"/>
                        <a:pt x="13" y="29"/>
                        <a:pt x="7" y="23"/>
                      </a:cubicBezTo>
                      <a:cubicBezTo>
                        <a:pt x="2" y="17"/>
                        <a:pt x="0" y="12"/>
                        <a:pt x="4" y="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4" name="Freeform 416"/>
                <p:cNvSpPr>
                  <a:spLocks/>
                </p:cNvSpPr>
                <p:nvPr/>
              </p:nvSpPr>
              <p:spPr bwMode="auto">
                <a:xfrm>
                  <a:off x="5447436" y="2008294"/>
                  <a:ext cx="110259" cy="44980"/>
                </a:xfrm>
                <a:custGeom>
                  <a:avLst/>
                  <a:gdLst/>
                  <a:ahLst/>
                  <a:cxnLst>
                    <a:cxn ang="0">
                      <a:pos x="0" y="35"/>
                    </a:cxn>
                    <a:cxn ang="0">
                      <a:pos x="30" y="21"/>
                    </a:cxn>
                    <a:cxn ang="0">
                      <a:pos x="47" y="38"/>
                    </a:cxn>
                    <a:cxn ang="0">
                      <a:pos x="79" y="18"/>
                    </a:cxn>
                    <a:cxn ang="0">
                      <a:pos x="48" y="22"/>
                    </a:cxn>
                    <a:cxn ang="0">
                      <a:pos x="39" y="2"/>
                    </a:cxn>
                    <a:cxn ang="0">
                      <a:pos x="29" y="2"/>
                    </a:cxn>
                    <a:cxn ang="0">
                      <a:pos x="13" y="16"/>
                    </a:cxn>
                  </a:cxnLst>
                  <a:rect l="0" t="0" r="r" b="b"/>
                  <a:pathLst>
                    <a:path w="79" h="38">
                      <a:moveTo>
                        <a:pt x="0" y="35"/>
                      </a:moveTo>
                      <a:cubicBezTo>
                        <a:pt x="5" y="24"/>
                        <a:pt x="17" y="18"/>
                        <a:pt x="30" y="21"/>
                      </a:cubicBezTo>
                      <a:cubicBezTo>
                        <a:pt x="39" y="23"/>
                        <a:pt x="43" y="30"/>
                        <a:pt x="47" y="38"/>
                      </a:cubicBezTo>
                      <a:cubicBezTo>
                        <a:pt x="52" y="27"/>
                        <a:pt x="66" y="15"/>
                        <a:pt x="79" y="18"/>
                      </a:cubicBezTo>
                      <a:cubicBezTo>
                        <a:pt x="69" y="14"/>
                        <a:pt x="58" y="22"/>
                        <a:pt x="48" y="22"/>
                      </a:cubicBezTo>
                      <a:cubicBezTo>
                        <a:pt x="38" y="21"/>
                        <a:pt x="36" y="10"/>
                        <a:pt x="39" y="2"/>
                      </a:cubicBezTo>
                      <a:cubicBezTo>
                        <a:pt x="36" y="0"/>
                        <a:pt x="33" y="1"/>
                        <a:pt x="29" y="2"/>
                      </a:cubicBezTo>
                      <a:cubicBezTo>
                        <a:pt x="26" y="7"/>
                        <a:pt x="18" y="12"/>
                        <a:pt x="13" y="1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5" name="Freeform 417"/>
                <p:cNvSpPr>
                  <a:spLocks/>
                </p:cNvSpPr>
                <p:nvPr/>
              </p:nvSpPr>
              <p:spPr bwMode="auto">
                <a:xfrm>
                  <a:off x="5528207" y="1822242"/>
                  <a:ext cx="97438" cy="46002"/>
                </a:xfrm>
                <a:custGeom>
                  <a:avLst/>
                  <a:gdLst/>
                  <a:ahLst/>
                  <a:cxnLst>
                    <a:cxn ang="0">
                      <a:pos x="0" y="0"/>
                    </a:cxn>
                    <a:cxn ang="0">
                      <a:pos x="10" y="7"/>
                    </a:cxn>
                    <a:cxn ang="0">
                      <a:pos x="16" y="19"/>
                    </a:cxn>
                    <a:cxn ang="0">
                      <a:pos x="17" y="35"/>
                    </a:cxn>
                    <a:cxn ang="0">
                      <a:pos x="41" y="26"/>
                    </a:cxn>
                    <a:cxn ang="0">
                      <a:pos x="62" y="39"/>
                    </a:cxn>
                    <a:cxn ang="0">
                      <a:pos x="70" y="27"/>
                    </a:cxn>
                    <a:cxn ang="0">
                      <a:pos x="35" y="16"/>
                    </a:cxn>
                    <a:cxn ang="0">
                      <a:pos x="16" y="9"/>
                    </a:cxn>
                    <a:cxn ang="0">
                      <a:pos x="2" y="0"/>
                    </a:cxn>
                  </a:cxnLst>
                  <a:rect l="0" t="0" r="r" b="b"/>
                  <a:pathLst>
                    <a:path w="70" h="39">
                      <a:moveTo>
                        <a:pt x="0" y="0"/>
                      </a:moveTo>
                      <a:cubicBezTo>
                        <a:pt x="3" y="1"/>
                        <a:pt x="8" y="5"/>
                        <a:pt x="10" y="7"/>
                      </a:cubicBezTo>
                      <a:cubicBezTo>
                        <a:pt x="13" y="11"/>
                        <a:pt x="15" y="15"/>
                        <a:pt x="16" y="19"/>
                      </a:cubicBezTo>
                      <a:cubicBezTo>
                        <a:pt x="18" y="23"/>
                        <a:pt x="19" y="31"/>
                        <a:pt x="17" y="35"/>
                      </a:cubicBezTo>
                      <a:cubicBezTo>
                        <a:pt x="17" y="24"/>
                        <a:pt x="34" y="25"/>
                        <a:pt x="41" y="26"/>
                      </a:cubicBezTo>
                      <a:cubicBezTo>
                        <a:pt x="48" y="27"/>
                        <a:pt x="59" y="32"/>
                        <a:pt x="62" y="39"/>
                      </a:cubicBezTo>
                      <a:cubicBezTo>
                        <a:pt x="61" y="33"/>
                        <a:pt x="67" y="30"/>
                        <a:pt x="70" y="27"/>
                      </a:cubicBezTo>
                      <a:cubicBezTo>
                        <a:pt x="57" y="26"/>
                        <a:pt x="47" y="18"/>
                        <a:pt x="35" y="16"/>
                      </a:cubicBezTo>
                      <a:cubicBezTo>
                        <a:pt x="27" y="15"/>
                        <a:pt x="22" y="15"/>
                        <a:pt x="16" y="9"/>
                      </a:cubicBezTo>
                      <a:cubicBezTo>
                        <a:pt x="11" y="5"/>
                        <a:pt x="7" y="3"/>
                        <a:pt x="2" y="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6" name="Freeform 418"/>
                <p:cNvSpPr>
                  <a:spLocks/>
                </p:cNvSpPr>
                <p:nvPr/>
              </p:nvSpPr>
              <p:spPr bwMode="auto">
                <a:xfrm>
                  <a:off x="5362178" y="1671458"/>
                  <a:ext cx="110259" cy="42424"/>
                </a:xfrm>
                <a:custGeom>
                  <a:avLst/>
                  <a:gdLst/>
                  <a:ahLst/>
                  <a:cxnLst>
                    <a:cxn ang="0">
                      <a:pos x="79" y="13"/>
                    </a:cxn>
                    <a:cxn ang="0">
                      <a:pos x="58" y="16"/>
                    </a:cxn>
                    <a:cxn ang="0">
                      <a:pos x="44" y="36"/>
                    </a:cxn>
                    <a:cxn ang="0">
                      <a:pos x="40" y="26"/>
                    </a:cxn>
                    <a:cxn ang="0">
                      <a:pos x="27" y="14"/>
                    </a:cxn>
                    <a:cxn ang="0">
                      <a:pos x="0" y="15"/>
                    </a:cxn>
                    <a:cxn ang="0">
                      <a:pos x="28" y="6"/>
                    </a:cxn>
                    <a:cxn ang="0">
                      <a:pos x="47" y="17"/>
                    </a:cxn>
                    <a:cxn ang="0">
                      <a:pos x="72" y="0"/>
                    </a:cxn>
                    <a:cxn ang="0">
                      <a:pos x="79" y="11"/>
                    </a:cxn>
                  </a:cxnLst>
                  <a:rect l="0" t="0" r="r" b="b"/>
                  <a:pathLst>
                    <a:path w="79" h="36">
                      <a:moveTo>
                        <a:pt x="79" y="13"/>
                      </a:moveTo>
                      <a:cubicBezTo>
                        <a:pt x="75" y="9"/>
                        <a:pt x="63" y="13"/>
                        <a:pt x="58" y="16"/>
                      </a:cubicBezTo>
                      <a:cubicBezTo>
                        <a:pt x="51" y="20"/>
                        <a:pt x="44" y="27"/>
                        <a:pt x="44" y="36"/>
                      </a:cubicBezTo>
                      <a:cubicBezTo>
                        <a:pt x="43" y="33"/>
                        <a:pt x="42" y="29"/>
                        <a:pt x="40" y="26"/>
                      </a:cubicBezTo>
                      <a:cubicBezTo>
                        <a:pt x="37" y="21"/>
                        <a:pt x="33" y="18"/>
                        <a:pt x="27" y="14"/>
                      </a:cubicBezTo>
                      <a:cubicBezTo>
                        <a:pt x="19" y="9"/>
                        <a:pt x="8" y="12"/>
                        <a:pt x="0" y="15"/>
                      </a:cubicBezTo>
                      <a:cubicBezTo>
                        <a:pt x="8" y="8"/>
                        <a:pt x="17" y="5"/>
                        <a:pt x="28" y="6"/>
                      </a:cubicBezTo>
                      <a:cubicBezTo>
                        <a:pt x="36" y="7"/>
                        <a:pt x="42" y="10"/>
                        <a:pt x="47" y="17"/>
                      </a:cubicBezTo>
                      <a:cubicBezTo>
                        <a:pt x="47" y="7"/>
                        <a:pt x="65" y="2"/>
                        <a:pt x="72" y="0"/>
                      </a:cubicBezTo>
                      <a:cubicBezTo>
                        <a:pt x="70" y="5"/>
                        <a:pt x="74" y="10"/>
                        <a:pt x="79" y="1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7" name="Freeform 419"/>
                <p:cNvSpPr>
                  <a:spLocks/>
                </p:cNvSpPr>
                <p:nvPr/>
              </p:nvSpPr>
              <p:spPr bwMode="auto">
                <a:xfrm>
                  <a:off x="5646799" y="1691903"/>
                  <a:ext cx="59617" cy="50602"/>
                </a:xfrm>
                <a:custGeom>
                  <a:avLst/>
                  <a:gdLst/>
                  <a:ahLst/>
                  <a:cxnLst>
                    <a:cxn ang="0">
                      <a:pos x="0" y="19"/>
                    </a:cxn>
                    <a:cxn ang="0">
                      <a:pos x="43" y="0"/>
                    </a:cxn>
                    <a:cxn ang="0">
                      <a:pos x="36" y="13"/>
                    </a:cxn>
                    <a:cxn ang="0">
                      <a:pos x="32" y="43"/>
                    </a:cxn>
                    <a:cxn ang="0">
                      <a:pos x="9" y="19"/>
                    </a:cxn>
                  </a:cxnLst>
                  <a:rect l="0" t="0" r="r" b="b"/>
                  <a:pathLst>
                    <a:path w="43" h="43">
                      <a:moveTo>
                        <a:pt x="0" y="19"/>
                      </a:moveTo>
                      <a:cubicBezTo>
                        <a:pt x="17" y="19"/>
                        <a:pt x="36" y="18"/>
                        <a:pt x="43" y="0"/>
                      </a:cubicBezTo>
                      <a:cubicBezTo>
                        <a:pt x="43" y="5"/>
                        <a:pt x="38" y="8"/>
                        <a:pt x="36" y="13"/>
                      </a:cubicBezTo>
                      <a:cubicBezTo>
                        <a:pt x="30" y="23"/>
                        <a:pt x="31" y="32"/>
                        <a:pt x="32" y="43"/>
                      </a:cubicBezTo>
                      <a:cubicBezTo>
                        <a:pt x="25" y="31"/>
                        <a:pt x="28" y="15"/>
                        <a:pt x="9" y="19"/>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8" name="Freeform 420"/>
                <p:cNvSpPr>
                  <a:spLocks/>
                </p:cNvSpPr>
                <p:nvPr/>
              </p:nvSpPr>
              <p:spPr bwMode="auto">
                <a:xfrm>
                  <a:off x="5664748" y="1836042"/>
                  <a:ext cx="86540" cy="58269"/>
                </a:xfrm>
                <a:custGeom>
                  <a:avLst/>
                  <a:gdLst/>
                  <a:ahLst/>
                  <a:cxnLst>
                    <a:cxn ang="0">
                      <a:pos x="59" y="8"/>
                    </a:cxn>
                    <a:cxn ang="0">
                      <a:pos x="44" y="17"/>
                    </a:cxn>
                    <a:cxn ang="0">
                      <a:pos x="0" y="0"/>
                    </a:cxn>
                    <a:cxn ang="0">
                      <a:pos x="16" y="12"/>
                    </a:cxn>
                    <a:cxn ang="0">
                      <a:pos x="34" y="26"/>
                    </a:cxn>
                    <a:cxn ang="0">
                      <a:pos x="41" y="49"/>
                    </a:cxn>
                    <a:cxn ang="0">
                      <a:pos x="60" y="10"/>
                    </a:cxn>
                  </a:cxnLst>
                  <a:rect l="0" t="0" r="r" b="b"/>
                  <a:pathLst>
                    <a:path w="62" h="49">
                      <a:moveTo>
                        <a:pt x="59" y="8"/>
                      </a:moveTo>
                      <a:cubicBezTo>
                        <a:pt x="62" y="14"/>
                        <a:pt x="48" y="17"/>
                        <a:pt x="44" y="17"/>
                      </a:cubicBezTo>
                      <a:cubicBezTo>
                        <a:pt x="32" y="18"/>
                        <a:pt x="9" y="11"/>
                        <a:pt x="0" y="0"/>
                      </a:cubicBezTo>
                      <a:cubicBezTo>
                        <a:pt x="6" y="3"/>
                        <a:pt x="11" y="8"/>
                        <a:pt x="16" y="12"/>
                      </a:cubicBezTo>
                      <a:cubicBezTo>
                        <a:pt x="22" y="17"/>
                        <a:pt x="29" y="20"/>
                        <a:pt x="34" y="26"/>
                      </a:cubicBezTo>
                      <a:cubicBezTo>
                        <a:pt x="38" y="33"/>
                        <a:pt x="37" y="44"/>
                        <a:pt x="41" y="49"/>
                      </a:cubicBezTo>
                      <a:cubicBezTo>
                        <a:pt x="48" y="36"/>
                        <a:pt x="48" y="21"/>
                        <a:pt x="60" y="1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59" name="Freeform 421"/>
                <p:cNvSpPr>
                  <a:spLocks/>
                </p:cNvSpPr>
                <p:nvPr/>
              </p:nvSpPr>
              <p:spPr bwMode="auto">
                <a:xfrm>
                  <a:off x="5357050" y="2072185"/>
                  <a:ext cx="65386" cy="62869"/>
                </a:xfrm>
                <a:custGeom>
                  <a:avLst/>
                  <a:gdLst/>
                  <a:ahLst/>
                  <a:cxnLst>
                    <a:cxn ang="0">
                      <a:pos x="0" y="26"/>
                    </a:cxn>
                    <a:cxn ang="0">
                      <a:pos x="21" y="15"/>
                    </a:cxn>
                    <a:cxn ang="0">
                      <a:pos x="19" y="0"/>
                    </a:cxn>
                    <a:cxn ang="0">
                      <a:pos x="28" y="13"/>
                    </a:cxn>
                    <a:cxn ang="0">
                      <a:pos x="43" y="11"/>
                    </a:cxn>
                    <a:cxn ang="0">
                      <a:pos x="47" y="22"/>
                    </a:cxn>
                    <a:cxn ang="0">
                      <a:pos x="25" y="28"/>
                    </a:cxn>
                    <a:cxn ang="0">
                      <a:pos x="25" y="53"/>
                    </a:cxn>
                    <a:cxn ang="0">
                      <a:pos x="18" y="36"/>
                    </a:cxn>
                    <a:cxn ang="0">
                      <a:pos x="1" y="29"/>
                    </a:cxn>
                  </a:cxnLst>
                  <a:rect l="0" t="0" r="r" b="b"/>
                  <a:pathLst>
                    <a:path w="47" h="53">
                      <a:moveTo>
                        <a:pt x="0" y="26"/>
                      </a:moveTo>
                      <a:cubicBezTo>
                        <a:pt x="7" y="33"/>
                        <a:pt x="20" y="23"/>
                        <a:pt x="21" y="15"/>
                      </a:cubicBezTo>
                      <a:cubicBezTo>
                        <a:pt x="22" y="11"/>
                        <a:pt x="23" y="3"/>
                        <a:pt x="19" y="0"/>
                      </a:cubicBezTo>
                      <a:cubicBezTo>
                        <a:pt x="21" y="5"/>
                        <a:pt x="22" y="10"/>
                        <a:pt x="28" y="13"/>
                      </a:cubicBezTo>
                      <a:cubicBezTo>
                        <a:pt x="32" y="14"/>
                        <a:pt x="40" y="15"/>
                        <a:pt x="43" y="11"/>
                      </a:cubicBezTo>
                      <a:cubicBezTo>
                        <a:pt x="41" y="15"/>
                        <a:pt x="43" y="20"/>
                        <a:pt x="47" y="22"/>
                      </a:cubicBezTo>
                      <a:cubicBezTo>
                        <a:pt x="39" y="20"/>
                        <a:pt x="30" y="19"/>
                        <a:pt x="25" y="28"/>
                      </a:cubicBezTo>
                      <a:cubicBezTo>
                        <a:pt x="20" y="37"/>
                        <a:pt x="25" y="44"/>
                        <a:pt x="25" y="53"/>
                      </a:cubicBezTo>
                      <a:cubicBezTo>
                        <a:pt x="23" y="46"/>
                        <a:pt x="23" y="40"/>
                        <a:pt x="18" y="36"/>
                      </a:cubicBezTo>
                      <a:cubicBezTo>
                        <a:pt x="13" y="32"/>
                        <a:pt x="7" y="31"/>
                        <a:pt x="1" y="29"/>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60" name="Freeform 422"/>
                <p:cNvSpPr>
                  <a:spLocks/>
                </p:cNvSpPr>
                <p:nvPr/>
              </p:nvSpPr>
              <p:spPr bwMode="auto">
                <a:xfrm>
                  <a:off x="5603209" y="1784929"/>
                  <a:ext cx="67309" cy="46513"/>
                </a:xfrm>
                <a:custGeom>
                  <a:avLst/>
                  <a:gdLst/>
                  <a:ahLst/>
                  <a:cxnLst>
                    <a:cxn ang="0">
                      <a:pos x="0" y="12"/>
                    </a:cxn>
                    <a:cxn ang="0">
                      <a:pos x="14" y="39"/>
                    </a:cxn>
                    <a:cxn ang="0">
                      <a:pos x="23" y="27"/>
                    </a:cxn>
                    <a:cxn ang="0">
                      <a:pos x="37" y="26"/>
                    </a:cxn>
                    <a:cxn ang="0">
                      <a:pos x="48" y="0"/>
                    </a:cxn>
                    <a:cxn ang="0">
                      <a:pos x="30" y="11"/>
                    </a:cxn>
                    <a:cxn ang="0">
                      <a:pos x="6" y="12"/>
                    </a:cxn>
                  </a:cxnLst>
                  <a:rect l="0" t="0" r="r" b="b"/>
                  <a:pathLst>
                    <a:path w="48" h="39">
                      <a:moveTo>
                        <a:pt x="0" y="12"/>
                      </a:moveTo>
                      <a:cubicBezTo>
                        <a:pt x="9" y="14"/>
                        <a:pt x="19" y="30"/>
                        <a:pt x="14" y="39"/>
                      </a:cubicBezTo>
                      <a:cubicBezTo>
                        <a:pt x="14" y="34"/>
                        <a:pt x="19" y="30"/>
                        <a:pt x="23" y="27"/>
                      </a:cubicBezTo>
                      <a:cubicBezTo>
                        <a:pt x="28" y="24"/>
                        <a:pt x="32" y="25"/>
                        <a:pt x="37" y="26"/>
                      </a:cubicBezTo>
                      <a:cubicBezTo>
                        <a:pt x="31" y="14"/>
                        <a:pt x="39" y="9"/>
                        <a:pt x="48" y="0"/>
                      </a:cubicBezTo>
                      <a:cubicBezTo>
                        <a:pt x="42" y="3"/>
                        <a:pt x="37" y="8"/>
                        <a:pt x="30" y="11"/>
                      </a:cubicBezTo>
                      <a:cubicBezTo>
                        <a:pt x="23" y="14"/>
                        <a:pt x="13" y="15"/>
                        <a:pt x="6" y="12"/>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61" name="Freeform 423"/>
                <p:cNvSpPr>
                  <a:spLocks/>
                </p:cNvSpPr>
                <p:nvPr/>
              </p:nvSpPr>
              <p:spPr bwMode="auto">
                <a:xfrm>
                  <a:off x="5536541" y="1634657"/>
                  <a:ext cx="61540" cy="37824"/>
                </a:xfrm>
                <a:custGeom>
                  <a:avLst/>
                  <a:gdLst/>
                  <a:ahLst/>
                  <a:cxnLst>
                    <a:cxn ang="0">
                      <a:pos x="0" y="8"/>
                    </a:cxn>
                    <a:cxn ang="0">
                      <a:pos x="9" y="10"/>
                    </a:cxn>
                    <a:cxn ang="0">
                      <a:pos x="21" y="16"/>
                    </a:cxn>
                    <a:cxn ang="0">
                      <a:pos x="28" y="32"/>
                    </a:cxn>
                    <a:cxn ang="0">
                      <a:pos x="44" y="2"/>
                    </a:cxn>
                    <a:cxn ang="0">
                      <a:pos x="33" y="1"/>
                    </a:cxn>
                    <a:cxn ang="0">
                      <a:pos x="25" y="4"/>
                    </a:cxn>
                    <a:cxn ang="0">
                      <a:pos x="5" y="1"/>
                    </a:cxn>
                    <a:cxn ang="0">
                      <a:pos x="3" y="11"/>
                    </a:cxn>
                  </a:cxnLst>
                  <a:rect l="0" t="0" r="r" b="b"/>
                  <a:pathLst>
                    <a:path w="44" h="32">
                      <a:moveTo>
                        <a:pt x="0" y="8"/>
                      </a:moveTo>
                      <a:cubicBezTo>
                        <a:pt x="3" y="11"/>
                        <a:pt x="6" y="9"/>
                        <a:pt x="9" y="10"/>
                      </a:cubicBezTo>
                      <a:cubicBezTo>
                        <a:pt x="14" y="10"/>
                        <a:pt x="18" y="12"/>
                        <a:pt x="21" y="16"/>
                      </a:cubicBezTo>
                      <a:cubicBezTo>
                        <a:pt x="25" y="20"/>
                        <a:pt x="28" y="27"/>
                        <a:pt x="28" y="32"/>
                      </a:cubicBezTo>
                      <a:cubicBezTo>
                        <a:pt x="25" y="24"/>
                        <a:pt x="34" y="2"/>
                        <a:pt x="44" y="2"/>
                      </a:cubicBezTo>
                      <a:cubicBezTo>
                        <a:pt x="41" y="1"/>
                        <a:pt x="37" y="0"/>
                        <a:pt x="33" y="1"/>
                      </a:cubicBezTo>
                      <a:cubicBezTo>
                        <a:pt x="30" y="2"/>
                        <a:pt x="28" y="4"/>
                        <a:pt x="25" y="4"/>
                      </a:cubicBezTo>
                      <a:cubicBezTo>
                        <a:pt x="18" y="5"/>
                        <a:pt x="12" y="2"/>
                        <a:pt x="5" y="1"/>
                      </a:cubicBezTo>
                      <a:cubicBezTo>
                        <a:pt x="5" y="4"/>
                        <a:pt x="6" y="9"/>
                        <a:pt x="3" y="1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62" name="Freeform 424"/>
                <p:cNvSpPr>
                  <a:spLocks/>
                </p:cNvSpPr>
                <p:nvPr/>
              </p:nvSpPr>
              <p:spPr bwMode="auto">
                <a:xfrm>
                  <a:off x="5435898" y="1627501"/>
                  <a:ext cx="41026" cy="25045"/>
                </a:xfrm>
                <a:custGeom>
                  <a:avLst/>
                  <a:gdLst/>
                  <a:ahLst/>
                  <a:cxnLst>
                    <a:cxn ang="0">
                      <a:pos x="0" y="6"/>
                    </a:cxn>
                    <a:cxn ang="0">
                      <a:pos x="9" y="9"/>
                    </a:cxn>
                    <a:cxn ang="0">
                      <a:pos x="22" y="21"/>
                    </a:cxn>
                    <a:cxn ang="0">
                      <a:pos x="29" y="0"/>
                    </a:cxn>
                    <a:cxn ang="0">
                      <a:pos x="16" y="16"/>
                    </a:cxn>
                    <a:cxn ang="0">
                      <a:pos x="2" y="8"/>
                    </a:cxn>
                  </a:cxnLst>
                  <a:rect l="0" t="0" r="r" b="b"/>
                  <a:pathLst>
                    <a:path w="29" h="21">
                      <a:moveTo>
                        <a:pt x="0" y="6"/>
                      </a:moveTo>
                      <a:cubicBezTo>
                        <a:pt x="2" y="8"/>
                        <a:pt x="6" y="8"/>
                        <a:pt x="9" y="9"/>
                      </a:cubicBezTo>
                      <a:cubicBezTo>
                        <a:pt x="14" y="12"/>
                        <a:pt x="18" y="17"/>
                        <a:pt x="22" y="21"/>
                      </a:cubicBezTo>
                      <a:cubicBezTo>
                        <a:pt x="19" y="15"/>
                        <a:pt x="23" y="3"/>
                        <a:pt x="29" y="0"/>
                      </a:cubicBezTo>
                      <a:cubicBezTo>
                        <a:pt x="23" y="4"/>
                        <a:pt x="19" y="9"/>
                        <a:pt x="16" y="16"/>
                      </a:cubicBezTo>
                      <a:cubicBezTo>
                        <a:pt x="12" y="12"/>
                        <a:pt x="7" y="10"/>
                        <a:pt x="2" y="8"/>
                      </a:cubicBezTo>
                    </a:path>
                  </a:pathLst>
                </a:custGeom>
                <a:solidFill>
                  <a:srgbClr val="8E4252"/>
                </a:solidFill>
                <a:ln w="9525">
                  <a:noFill/>
                  <a:round/>
                  <a:headEnd/>
                  <a:tailEnd/>
                </a:ln>
              </p:spPr>
              <p:txBody>
                <a:bodyPr/>
                <a:lstStyle/>
                <a:p>
                  <a:endParaRPr lang="en-US" b="1">
                    <a:latin typeface="Cambria" pitchFamily="18" charset="0"/>
                  </a:endParaRPr>
                </a:p>
              </p:txBody>
            </p:sp>
            <p:sp>
              <p:nvSpPr>
                <p:cNvPr id="563" name="Freeform 425"/>
                <p:cNvSpPr>
                  <a:spLocks/>
                </p:cNvSpPr>
                <p:nvPr/>
              </p:nvSpPr>
              <p:spPr bwMode="auto">
                <a:xfrm>
                  <a:off x="5150636" y="1777773"/>
                  <a:ext cx="19231" cy="27601"/>
                </a:xfrm>
                <a:custGeom>
                  <a:avLst/>
                  <a:gdLst/>
                  <a:ahLst/>
                  <a:cxnLst>
                    <a:cxn ang="0">
                      <a:pos x="13" y="4"/>
                    </a:cxn>
                    <a:cxn ang="0">
                      <a:pos x="9" y="23"/>
                    </a:cxn>
                    <a:cxn ang="0">
                      <a:pos x="10" y="0"/>
                    </a:cxn>
                  </a:cxnLst>
                  <a:rect l="0" t="0" r="r" b="b"/>
                  <a:pathLst>
                    <a:path w="14" h="23">
                      <a:moveTo>
                        <a:pt x="13" y="4"/>
                      </a:moveTo>
                      <a:cubicBezTo>
                        <a:pt x="6" y="7"/>
                        <a:pt x="0" y="19"/>
                        <a:pt x="9" y="23"/>
                      </a:cubicBezTo>
                      <a:cubicBezTo>
                        <a:pt x="14" y="17"/>
                        <a:pt x="2" y="7"/>
                        <a:pt x="10"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64" name="Freeform 426"/>
                <p:cNvSpPr>
                  <a:spLocks/>
                </p:cNvSpPr>
                <p:nvPr/>
              </p:nvSpPr>
              <p:spPr bwMode="auto">
                <a:xfrm>
                  <a:off x="5271792" y="1809975"/>
                  <a:ext cx="12821" cy="25045"/>
                </a:xfrm>
                <a:custGeom>
                  <a:avLst/>
                  <a:gdLst/>
                  <a:ahLst/>
                  <a:cxnLst>
                    <a:cxn ang="0">
                      <a:pos x="8" y="3"/>
                    </a:cxn>
                    <a:cxn ang="0">
                      <a:pos x="4" y="21"/>
                    </a:cxn>
                    <a:cxn ang="0">
                      <a:pos x="8" y="3"/>
                    </a:cxn>
                  </a:cxnLst>
                  <a:rect l="0" t="0" r="r" b="b"/>
                  <a:pathLst>
                    <a:path w="9" h="21">
                      <a:moveTo>
                        <a:pt x="8" y="3"/>
                      </a:moveTo>
                      <a:cubicBezTo>
                        <a:pt x="0" y="0"/>
                        <a:pt x="2" y="17"/>
                        <a:pt x="4" y="21"/>
                      </a:cubicBezTo>
                      <a:cubicBezTo>
                        <a:pt x="9" y="18"/>
                        <a:pt x="0" y="6"/>
                        <a:pt x="8" y="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65" name="Freeform 427"/>
                <p:cNvSpPr>
                  <a:spLocks/>
                </p:cNvSpPr>
                <p:nvPr/>
              </p:nvSpPr>
              <p:spPr bwMode="auto">
                <a:xfrm>
                  <a:off x="5353845" y="1843198"/>
                  <a:ext cx="21154" cy="19934"/>
                </a:xfrm>
                <a:custGeom>
                  <a:avLst/>
                  <a:gdLst/>
                  <a:ahLst/>
                  <a:cxnLst>
                    <a:cxn ang="0">
                      <a:pos x="7" y="0"/>
                    </a:cxn>
                    <a:cxn ang="0">
                      <a:pos x="11" y="17"/>
                    </a:cxn>
                    <a:cxn ang="0">
                      <a:pos x="7" y="0"/>
                    </a:cxn>
                  </a:cxnLst>
                  <a:rect l="0" t="0" r="r" b="b"/>
                  <a:pathLst>
                    <a:path w="15" h="17">
                      <a:moveTo>
                        <a:pt x="7" y="0"/>
                      </a:moveTo>
                      <a:cubicBezTo>
                        <a:pt x="0" y="5"/>
                        <a:pt x="3" y="14"/>
                        <a:pt x="11" y="17"/>
                      </a:cubicBezTo>
                      <a:cubicBezTo>
                        <a:pt x="15" y="10"/>
                        <a:pt x="4" y="7"/>
                        <a:pt x="7"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66" name="Freeform 428"/>
                <p:cNvSpPr>
                  <a:spLocks/>
                </p:cNvSpPr>
                <p:nvPr/>
              </p:nvSpPr>
              <p:spPr bwMode="auto">
                <a:xfrm>
                  <a:off x="5460898" y="1774195"/>
                  <a:ext cx="18590" cy="30157"/>
                </a:xfrm>
                <a:custGeom>
                  <a:avLst/>
                  <a:gdLst/>
                  <a:ahLst/>
                  <a:cxnLst>
                    <a:cxn ang="0">
                      <a:pos x="9" y="4"/>
                    </a:cxn>
                    <a:cxn ang="0">
                      <a:pos x="9" y="25"/>
                    </a:cxn>
                    <a:cxn ang="0">
                      <a:pos x="11" y="24"/>
                    </a:cxn>
                    <a:cxn ang="0">
                      <a:pos x="11" y="0"/>
                    </a:cxn>
                  </a:cxnLst>
                  <a:rect l="0" t="0" r="r" b="b"/>
                  <a:pathLst>
                    <a:path w="13" h="25">
                      <a:moveTo>
                        <a:pt x="9" y="4"/>
                      </a:moveTo>
                      <a:cubicBezTo>
                        <a:pt x="0" y="8"/>
                        <a:pt x="5" y="19"/>
                        <a:pt x="9" y="25"/>
                      </a:cubicBezTo>
                      <a:cubicBezTo>
                        <a:pt x="10" y="25"/>
                        <a:pt x="11" y="24"/>
                        <a:pt x="11" y="24"/>
                      </a:cubicBezTo>
                      <a:cubicBezTo>
                        <a:pt x="13" y="15"/>
                        <a:pt x="5" y="8"/>
                        <a:pt x="11"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67" name="Freeform 429"/>
                <p:cNvSpPr>
                  <a:spLocks/>
                </p:cNvSpPr>
                <p:nvPr/>
              </p:nvSpPr>
              <p:spPr bwMode="auto">
                <a:xfrm>
                  <a:off x="5558977" y="1726149"/>
                  <a:ext cx="9616" cy="13801"/>
                </a:xfrm>
                <a:custGeom>
                  <a:avLst/>
                  <a:gdLst/>
                  <a:ahLst/>
                  <a:cxnLst>
                    <a:cxn ang="0">
                      <a:pos x="6" y="2"/>
                    </a:cxn>
                    <a:cxn ang="0">
                      <a:pos x="2" y="2"/>
                    </a:cxn>
                    <a:cxn ang="0">
                      <a:pos x="7" y="12"/>
                    </a:cxn>
                    <a:cxn ang="0">
                      <a:pos x="4" y="0"/>
                    </a:cxn>
                  </a:cxnLst>
                  <a:rect l="0" t="0" r="r" b="b"/>
                  <a:pathLst>
                    <a:path w="7" h="12">
                      <a:moveTo>
                        <a:pt x="6" y="2"/>
                      </a:moveTo>
                      <a:cubicBezTo>
                        <a:pt x="5" y="1"/>
                        <a:pt x="4" y="1"/>
                        <a:pt x="2" y="2"/>
                      </a:cubicBezTo>
                      <a:cubicBezTo>
                        <a:pt x="0" y="6"/>
                        <a:pt x="2" y="12"/>
                        <a:pt x="7" y="12"/>
                      </a:cubicBezTo>
                      <a:cubicBezTo>
                        <a:pt x="7" y="7"/>
                        <a:pt x="4" y="5"/>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68" name="Freeform 430"/>
                <p:cNvSpPr>
                  <a:spLocks/>
                </p:cNvSpPr>
                <p:nvPr/>
              </p:nvSpPr>
              <p:spPr bwMode="auto">
                <a:xfrm>
                  <a:off x="5599362" y="1654591"/>
                  <a:ext cx="12180" cy="21468"/>
                </a:xfrm>
                <a:custGeom>
                  <a:avLst/>
                  <a:gdLst/>
                  <a:ahLst/>
                  <a:cxnLst>
                    <a:cxn ang="0">
                      <a:pos x="3" y="4"/>
                    </a:cxn>
                    <a:cxn ang="0">
                      <a:pos x="6" y="18"/>
                    </a:cxn>
                    <a:cxn ang="0">
                      <a:pos x="4" y="0"/>
                    </a:cxn>
                  </a:cxnLst>
                  <a:rect l="0" t="0" r="r" b="b"/>
                  <a:pathLst>
                    <a:path w="9" h="18">
                      <a:moveTo>
                        <a:pt x="3" y="4"/>
                      </a:moveTo>
                      <a:cubicBezTo>
                        <a:pt x="0" y="9"/>
                        <a:pt x="0" y="16"/>
                        <a:pt x="6" y="18"/>
                      </a:cubicBezTo>
                      <a:cubicBezTo>
                        <a:pt x="9" y="12"/>
                        <a:pt x="3" y="6"/>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69" name="Freeform 431"/>
                <p:cNvSpPr>
                  <a:spLocks/>
                </p:cNvSpPr>
                <p:nvPr/>
              </p:nvSpPr>
              <p:spPr bwMode="auto">
                <a:xfrm>
                  <a:off x="5476924" y="1653568"/>
                  <a:ext cx="14103" cy="18912"/>
                </a:xfrm>
                <a:custGeom>
                  <a:avLst/>
                  <a:gdLst/>
                  <a:ahLst/>
                  <a:cxnLst>
                    <a:cxn ang="0">
                      <a:pos x="8" y="0"/>
                    </a:cxn>
                    <a:cxn ang="0">
                      <a:pos x="9" y="16"/>
                    </a:cxn>
                    <a:cxn ang="0">
                      <a:pos x="9" y="2"/>
                    </a:cxn>
                  </a:cxnLst>
                  <a:rect l="0" t="0" r="r" b="b"/>
                  <a:pathLst>
                    <a:path w="10" h="16">
                      <a:moveTo>
                        <a:pt x="8" y="0"/>
                      </a:moveTo>
                      <a:cubicBezTo>
                        <a:pt x="6" y="4"/>
                        <a:pt x="0" y="16"/>
                        <a:pt x="9" y="16"/>
                      </a:cubicBezTo>
                      <a:cubicBezTo>
                        <a:pt x="10" y="11"/>
                        <a:pt x="7" y="7"/>
                        <a:pt x="9"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0" name="Freeform 432"/>
                <p:cNvSpPr>
                  <a:spLocks/>
                </p:cNvSpPr>
                <p:nvPr/>
              </p:nvSpPr>
              <p:spPr bwMode="auto">
                <a:xfrm>
                  <a:off x="5358332" y="1716438"/>
                  <a:ext cx="13462" cy="22490"/>
                </a:xfrm>
                <a:custGeom>
                  <a:avLst/>
                  <a:gdLst/>
                  <a:ahLst/>
                  <a:cxnLst>
                    <a:cxn ang="0">
                      <a:pos x="6" y="1"/>
                    </a:cxn>
                    <a:cxn ang="0">
                      <a:pos x="9" y="19"/>
                    </a:cxn>
                    <a:cxn ang="0">
                      <a:pos x="7" y="0"/>
                    </a:cxn>
                  </a:cxnLst>
                  <a:rect l="0" t="0" r="r" b="b"/>
                  <a:pathLst>
                    <a:path w="10" h="19">
                      <a:moveTo>
                        <a:pt x="6" y="1"/>
                      </a:moveTo>
                      <a:cubicBezTo>
                        <a:pt x="2" y="6"/>
                        <a:pt x="0" y="18"/>
                        <a:pt x="9" y="19"/>
                      </a:cubicBezTo>
                      <a:cubicBezTo>
                        <a:pt x="10" y="12"/>
                        <a:pt x="2" y="6"/>
                        <a:pt x="7"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1" name="Freeform 433"/>
                <p:cNvSpPr>
                  <a:spLocks/>
                </p:cNvSpPr>
                <p:nvPr/>
              </p:nvSpPr>
              <p:spPr bwMode="auto">
                <a:xfrm>
                  <a:off x="5256407" y="1706726"/>
                  <a:ext cx="9616" cy="20445"/>
                </a:xfrm>
                <a:custGeom>
                  <a:avLst/>
                  <a:gdLst/>
                  <a:ahLst/>
                  <a:cxnLst>
                    <a:cxn ang="0">
                      <a:pos x="6" y="1"/>
                    </a:cxn>
                    <a:cxn ang="0">
                      <a:pos x="7" y="17"/>
                    </a:cxn>
                    <a:cxn ang="0">
                      <a:pos x="4" y="0"/>
                    </a:cxn>
                  </a:cxnLst>
                  <a:rect l="0" t="0" r="r" b="b"/>
                  <a:pathLst>
                    <a:path w="7" h="17">
                      <a:moveTo>
                        <a:pt x="6" y="1"/>
                      </a:moveTo>
                      <a:cubicBezTo>
                        <a:pt x="0" y="3"/>
                        <a:pt x="0" y="17"/>
                        <a:pt x="7" y="17"/>
                      </a:cubicBezTo>
                      <a:cubicBezTo>
                        <a:pt x="6" y="11"/>
                        <a:pt x="2" y="6"/>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2" name="Freeform 434"/>
                <p:cNvSpPr>
                  <a:spLocks/>
                </p:cNvSpPr>
                <p:nvPr/>
              </p:nvSpPr>
              <p:spPr bwMode="auto">
                <a:xfrm>
                  <a:off x="5282690" y="1965359"/>
                  <a:ext cx="14103" cy="20445"/>
                </a:xfrm>
                <a:custGeom>
                  <a:avLst/>
                  <a:gdLst/>
                  <a:ahLst/>
                  <a:cxnLst>
                    <a:cxn ang="0">
                      <a:pos x="10" y="0"/>
                    </a:cxn>
                    <a:cxn ang="0">
                      <a:pos x="8" y="17"/>
                    </a:cxn>
                    <a:cxn ang="0">
                      <a:pos x="7" y="2"/>
                    </a:cxn>
                  </a:cxnLst>
                  <a:rect l="0" t="0" r="r" b="b"/>
                  <a:pathLst>
                    <a:path w="10" h="17">
                      <a:moveTo>
                        <a:pt x="10" y="0"/>
                      </a:moveTo>
                      <a:cubicBezTo>
                        <a:pt x="4" y="2"/>
                        <a:pt x="0" y="14"/>
                        <a:pt x="8" y="17"/>
                      </a:cubicBezTo>
                      <a:cubicBezTo>
                        <a:pt x="8" y="12"/>
                        <a:pt x="6" y="7"/>
                        <a:pt x="7"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3" name="Freeform 435"/>
                <p:cNvSpPr>
                  <a:spLocks/>
                </p:cNvSpPr>
                <p:nvPr/>
              </p:nvSpPr>
              <p:spPr bwMode="auto">
                <a:xfrm>
                  <a:off x="5369230" y="1916801"/>
                  <a:ext cx="23718" cy="33224"/>
                </a:xfrm>
                <a:custGeom>
                  <a:avLst/>
                  <a:gdLst/>
                  <a:ahLst/>
                  <a:cxnLst>
                    <a:cxn ang="0">
                      <a:pos x="14" y="6"/>
                    </a:cxn>
                    <a:cxn ang="0">
                      <a:pos x="12" y="28"/>
                    </a:cxn>
                    <a:cxn ang="0">
                      <a:pos x="11" y="6"/>
                    </a:cxn>
                  </a:cxnLst>
                  <a:rect l="0" t="0" r="r" b="b"/>
                  <a:pathLst>
                    <a:path w="17" h="28">
                      <a:moveTo>
                        <a:pt x="14" y="6"/>
                      </a:moveTo>
                      <a:cubicBezTo>
                        <a:pt x="1" y="0"/>
                        <a:pt x="0" y="25"/>
                        <a:pt x="12" y="28"/>
                      </a:cubicBezTo>
                      <a:cubicBezTo>
                        <a:pt x="17" y="20"/>
                        <a:pt x="7" y="12"/>
                        <a:pt x="11" y="6"/>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4" name="Freeform 436"/>
                <p:cNvSpPr>
                  <a:spLocks/>
                </p:cNvSpPr>
                <p:nvPr/>
              </p:nvSpPr>
              <p:spPr bwMode="auto">
                <a:xfrm>
                  <a:off x="5501925" y="1944913"/>
                  <a:ext cx="20513" cy="32201"/>
                </a:xfrm>
                <a:custGeom>
                  <a:avLst/>
                  <a:gdLst/>
                  <a:ahLst/>
                  <a:cxnLst>
                    <a:cxn ang="0">
                      <a:pos x="10" y="0"/>
                    </a:cxn>
                    <a:cxn ang="0">
                      <a:pos x="12" y="27"/>
                    </a:cxn>
                    <a:cxn ang="0">
                      <a:pos x="11" y="2"/>
                    </a:cxn>
                  </a:cxnLst>
                  <a:rect l="0" t="0" r="r" b="b"/>
                  <a:pathLst>
                    <a:path w="15" h="27">
                      <a:moveTo>
                        <a:pt x="10" y="0"/>
                      </a:moveTo>
                      <a:cubicBezTo>
                        <a:pt x="2" y="5"/>
                        <a:pt x="0" y="25"/>
                        <a:pt x="12" y="27"/>
                      </a:cubicBezTo>
                      <a:cubicBezTo>
                        <a:pt x="15" y="18"/>
                        <a:pt x="7" y="9"/>
                        <a:pt x="11"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5" name="Freeform 437"/>
                <p:cNvSpPr>
                  <a:spLocks/>
                </p:cNvSpPr>
                <p:nvPr/>
              </p:nvSpPr>
              <p:spPr bwMode="auto">
                <a:xfrm>
                  <a:off x="5624363" y="1897889"/>
                  <a:ext cx="17949" cy="28623"/>
                </a:xfrm>
                <a:custGeom>
                  <a:avLst/>
                  <a:gdLst/>
                  <a:ahLst/>
                  <a:cxnLst>
                    <a:cxn ang="0">
                      <a:pos x="9" y="1"/>
                    </a:cxn>
                    <a:cxn ang="0">
                      <a:pos x="10" y="24"/>
                    </a:cxn>
                    <a:cxn ang="0">
                      <a:pos x="12" y="0"/>
                    </a:cxn>
                  </a:cxnLst>
                  <a:rect l="0" t="0" r="r" b="b"/>
                  <a:pathLst>
                    <a:path w="13" h="24">
                      <a:moveTo>
                        <a:pt x="9" y="1"/>
                      </a:moveTo>
                      <a:cubicBezTo>
                        <a:pt x="3" y="6"/>
                        <a:pt x="0" y="22"/>
                        <a:pt x="10" y="24"/>
                      </a:cubicBezTo>
                      <a:cubicBezTo>
                        <a:pt x="13" y="17"/>
                        <a:pt x="3" y="4"/>
                        <a:pt x="12"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6" name="Freeform 438"/>
                <p:cNvSpPr>
                  <a:spLocks/>
                </p:cNvSpPr>
                <p:nvPr/>
              </p:nvSpPr>
              <p:spPr bwMode="auto">
                <a:xfrm>
                  <a:off x="5539105" y="1863132"/>
                  <a:ext cx="19872" cy="27601"/>
                </a:xfrm>
                <a:custGeom>
                  <a:avLst/>
                  <a:gdLst/>
                  <a:ahLst/>
                  <a:cxnLst>
                    <a:cxn ang="0">
                      <a:pos x="14" y="5"/>
                    </a:cxn>
                    <a:cxn ang="0">
                      <a:pos x="8" y="22"/>
                    </a:cxn>
                    <a:cxn ang="0">
                      <a:pos x="13" y="5"/>
                    </a:cxn>
                  </a:cxnLst>
                  <a:rect l="0" t="0" r="r" b="b"/>
                  <a:pathLst>
                    <a:path w="14" h="23">
                      <a:moveTo>
                        <a:pt x="14" y="5"/>
                      </a:moveTo>
                      <a:cubicBezTo>
                        <a:pt x="3" y="0"/>
                        <a:pt x="0" y="23"/>
                        <a:pt x="8" y="22"/>
                      </a:cubicBezTo>
                      <a:cubicBezTo>
                        <a:pt x="8" y="17"/>
                        <a:pt x="3" y="6"/>
                        <a:pt x="13" y="5"/>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7" name="Freeform 439"/>
                <p:cNvSpPr>
                  <a:spLocks/>
                </p:cNvSpPr>
                <p:nvPr/>
              </p:nvSpPr>
              <p:spPr bwMode="auto">
                <a:xfrm>
                  <a:off x="5538464" y="1798219"/>
                  <a:ext cx="20513" cy="30668"/>
                </a:xfrm>
                <a:custGeom>
                  <a:avLst/>
                  <a:gdLst/>
                  <a:ahLst/>
                  <a:cxnLst>
                    <a:cxn ang="0">
                      <a:pos x="15" y="1"/>
                    </a:cxn>
                    <a:cxn ang="0">
                      <a:pos x="13" y="24"/>
                    </a:cxn>
                    <a:cxn ang="0">
                      <a:pos x="14" y="5"/>
                    </a:cxn>
                  </a:cxnLst>
                  <a:rect l="0" t="0" r="r" b="b"/>
                  <a:pathLst>
                    <a:path w="15" h="26">
                      <a:moveTo>
                        <a:pt x="15" y="1"/>
                      </a:moveTo>
                      <a:cubicBezTo>
                        <a:pt x="4" y="0"/>
                        <a:pt x="0" y="26"/>
                        <a:pt x="13" y="24"/>
                      </a:cubicBezTo>
                      <a:cubicBezTo>
                        <a:pt x="10" y="19"/>
                        <a:pt x="4" y="7"/>
                        <a:pt x="14" y="5"/>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8" name="Freeform 440"/>
                <p:cNvSpPr>
                  <a:spLocks/>
                </p:cNvSpPr>
                <p:nvPr/>
              </p:nvSpPr>
              <p:spPr bwMode="auto">
                <a:xfrm>
                  <a:off x="5462821" y="1839620"/>
                  <a:ext cx="14103" cy="23512"/>
                </a:xfrm>
                <a:custGeom>
                  <a:avLst/>
                  <a:gdLst/>
                  <a:ahLst/>
                  <a:cxnLst>
                    <a:cxn ang="0">
                      <a:pos x="7" y="1"/>
                    </a:cxn>
                    <a:cxn ang="0">
                      <a:pos x="4" y="0"/>
                    </a:cxn>
                    <a:cxn ang="0">
                      <a:pos x="9" y="19"/>
                    </a:cxn>
                    <a:cxn ang="0">
                      <a:pos x="7" y="13"/>
                    </a:cxn>
                  </a:cxnLst>
                  <a:rect l="0" t="0" r="r" b="b"/>
                  <a:pathLst>
                    <a:path w="10" h="20">
                      <a:moveTo>
                        <a:pt x="7" y="1"/>
                      </a:moveTo>
                      <a:cubicBezTo>
                        <a:pt x="6" y="0"/>
                        <a:pt x="5" y="0"/>
                        <a:pt x="4" y="0"/>
                      </a:cubicBezTo>
                      <a:cubicBezTo>
                        <a:pt x="0" y="5"/>
                        <a:pt x="0" y="20"/>
                        <a:pt x="9" y="19"/>
                      </a:cubicBezTo>
                      <a:cubicBezTo>
                        <a:pt x="10" y="16"/>
                        <a:pt x="9" y="15"/>
                        <a:pt x="7" y="1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79" name="Freeform 441"/>
                <p:cNvSpPr>
                  <a:spLocks/>
                </p:cNvSpPr>
                <p:nvPr/>
              </p:nvSpPr>
              <p:spPr bwMode="auto">
                <a:xfrm>
                  <a:off x="5667312" y="1795663"/>
                  <a:ext cx="28206" cy="35779"/>
                </a:xfrm>
                <a:custGeom>
                  <a:avLst/>
                  <a:gdLst/>
                  <a:ahLst/>
                  <a:cxnLst>
                    <a:cxn ang="0">
                      <a:pos x="20" y="2"/>
                    </a:cxn>
                    <a:cxn ang="0">
                      <a:pos x="14" y="30"/>
                    </a:cxn>
                    <a:cxn ang="0">
                      <a:pos x="18" y="3"/>
                    </a:cxn>
                  </a:cxnLst>
                  <a:rect l="0" t="0" r="r" b="b"/>
                  <a:pathLst>
                    <a:path w="20" h="30">
                      <a:moveTo>
                        <a:pt x="20" y="2"/>
                      </a:moveTo>
                      <a:cubicBezTo>
                        <a:pt x="5" y="0"/>
                        <a:pt x="0" y="30"/>
                        <a:pt x="14" y="30"/>
                      </a:cubicBezTo>
                      <a:cubicBezTo>
                        <a:pt x="14" y="22"/>
                        <a:pt x="4" y="6"/>
                        <a:pt x="18" y="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0" name="Freeform 442"/>
                <p:cNvSpPr>
                  <a:spLocks/>
                </p:cNvSpPr>
                <p:nvPr/>
              </p:nvSpPr>
              <p:spPr bwMode="auto">
                <a:xfrm>
                  <a:off x="5696800" y="1712860"/>
                  <a:ext cx="11539" cy="24023"/>
                </a:xfrm>
                <a:custGeom>
                  <a:avLst/>
                  <a:gdLst/>
                  <a:ahLst/>
                  <a:cxnLst>
                    <a:cxn ang="0">
                      <a:pos x="7" y="1"/>
                    </a:cxn>
                    <a:cxn ang="0">
                      <a:pos x="8" y="20"/>
                    </a:cxn>
                    <a:cxn ang="0">
                      <a:pos x="6" y="0"/>
                    </a:cxn>
                  </a:cxnLst>
                  <a:rect l="0" t="0" r="r" b="b"/>
                  <a:pathLst>
                    <a:path w="8" h="20">
                      <a:moveTo>
                        <a:pt x="7" y="1"/>
                      </a:moveTo>
                      <a:cubicBezTo>
                        <a:pt x="0" y="1"/>
                        <a:pt x="0" y="20"/>
                        <a:pt x="8" y="20"/>
                      </a:cubicBezTo>
                      <a:cubicBezTo>
                        <a:pt x="8" y="13"/>
                        <a:pt x="1" y="5"/>
                        <a:pt x="6"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1" name="Freeform 443"/>
                <p:cNvSpPr>
                  <a:spLocks/>
                </p:cNvSpPr>
                <p:nvPr/>
              </p:nvSpPr>
              <p:spPr bwMode="auto">
                <a:xfrm>
                  <a:off x="5432051" y="2068607"/>
                  <a:ext cx="22436" cy="17890"/>
                </a:xfrm>
                <a:custGeom>
                  <a:avLst/>
                  <a:gdLst/>
                  <a:ahLst/>
                  <a:cxnLst>
                    <a:cxn ang="0">
                      <a:pos x="16" y="2"/>
                    </a:cxn>
                    <a:cxn ang="0">
                      <a:pos x="2" y="15"/>
                    </a:cxn>
                    <a:cxn ang="0">
                      <a:pos x="16" y="0"/>
                    </a:cxn>
                  </a:cxnLst>
                  <a:rect l="0" t="0" r="r" b="b"/>
                  <a:pathLst>
                    <a:path w="16" h="15">
                      <a:moveTo>
                        <a:pt x="16" y="2"/>
                      </a:moveTo>
                      <a:cubicBezTo>
                        <a:pt x="9" y="2"/>
                        <a:pt x="0" y="6"/>
                        <a:pt x="2" y="15"/>
                      </a:cubicBezTo>
                      <a:cubicBezTo>
                        <a:pt x="10" y="14"/>
                        <a:pt x="7" y="0"/>
                        <a:pt x="16"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2" name="Freeform 444"/>
                <p:cNvSpPr>
                  <a:spLocks/>
                </p:cNvSpPr>
                <p:nvPr/>
              </p:nvSpPr>
              <p:spPr bwMode="auto">
                <a:xfrm>
                  <a:off x="5365383" y="2015449"/>
                  <a:ext cx="17949" cy="25557"/>
                </a:xfrm>
                <a:custGeom>
                  <a:avLst/>
                  <a:gdLst/>
                  <a:ahLst/>
                  <a:cxnLst>
                    <a:cxn ang="0">
                      <a:pos x="13" y="2"/>
                    </a:cxn>
                    <a:cxn ang="0">
                      <a:pos x="8" y="22"/>
                    </a:cxn>
                    <a:cxn ang="0">
                      <a:pos x="10" y="22"/>
                    </a:cxn>
                    <a:cxn ang="0">
                      <a:pos x="12" y="1"/>
                    </a:cxn>
                  </a:cxnLst>
                  <a:rect l="0" t="0" r="r" b="b"/>
                  <a:pathLst>
                    <a:path w="13" h="22">
                      <a:moveTo>
                        <a:pt x="13" y="2"/>
                      </a:moveTo>
                      <a:cubicBezTo>
                        <a:pt x="0" y="0"/>
                        <a:pt x="4" y="16"/>
                        <a:pt x="8" y="22"/>
                      </a:cubicBezTo>
                      <a:cubicBezTo>
                        <a:pt x="9" y="22"/>
                        <a:pt x="9" y="22"/>
                        <a:pt x="10" y="22"/>
                      </a:cubicBezTo>
                      <a:cubicBezTo>
                        <a:pt x="10" y="15"/>
                        <a:pt x="6" y="7"/>
                        <a:pt x="12"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3" name="Freeform 445"/>
                <p:cNvSpPr>
                  <a:spLocks/>
                </p:cNvSpPr>
                <p:nvPr/>
              </p:nvSpPr>
              <p:spPr bwMode="auto">
                <a:xfrm>
                  <a:off x="5330126" y="2071163"/>
                  <a:ext cx="14103" cy="19934"/>
                </a:xfrm>
                <a:custGeom>
                  <a:avLst/>
                  <a:gdLst/>
                  <a:ahLst/>
                  <a:cxnLst>
                    <a:cxn ang="0">
                      <a:pos x="9" y="1"/>
                    </a:cxn>
                    <a:cxn ang="0">
                      <a:pos x="7" y="17"/>
                    </a:cxn>
                    <a:cxn ang="0">
                      <a:pos x="10" y="2"/>
                    </a:cxn>
                  </a:cxnLst>
                  <a:rect l="0" t="0" r="r" b="b"/>
                  <a:pathLst>
                    <a:path w="10" h="17">
                      <a:moveTo>
                        <a:pt x="9" y="1"/>
                      </a:moveTo>
                      <a:cubicBezTo>
                        <a:pt x="0" y="0"/>
                        <a:pt x="1" y="15"/>
                        <a:pt x="7" y="17"/>
                      </a:cubicBezTo>
                      <a:cubicBezTo>
                        <a:pt x="7" y="12"/>
                        <a:pt x="5" y="4"/>
                        <a:pt x="10"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4" name="Freeform 446"/>
                <p:cNvSpPr>
                  <a:spLocks/>
                </p:cNvSpPr>
                <p:nvPr/>
              </p:nvSpPr>
              <p:spPr bwMode="auto">
                <a:xfrm>
                  <a:off x="5332049" y="2113587"/>
                  <a:ext cx="17308" cy="28623"/>
                </a:xfrm>
                <a:custGeom>
                  <a:avLst/>
                  <a:gdLst/>
                  <a:ahLst/>
                  <a:cxnLst>
                    <a:cxn ang="0">
                      <a:pos x="11" y="2"/>
                    </a:cxn>
                    <a:cxn ang="0">
                      <a:pos x="11" y="24"/>
                    </a:cxn>
                    <a:cxn ang="0">
                      <a:pos x="10" y="0"/>
                    </a:cxn>
                  </a:cxnLst>
                  <a:rect l="0" t="0" r="r" b="b"/>
                  <a:pathLst>
                    <a:path w="13" h="24">
                      <a:moveTo>
                        <a:pt x="11" y="2"/>
                      </a:moveTo>
                      <a:cubicBezTo>
                        <a:pt x="0" y="4"/>
                        <a:pt x="3" y="20"/>
                        <a:pt x="11" y="24"/>
                      </a:cubicBezTo>
                      <a:cubicBezTo>
                        <a:pt x="13" y="17"/>
                        <a:pt x="4" y="8"/>
                        <a:pt x="10"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5" name="Freeform 447"/>
                <p:cNvSpPr>
                  <a:spLocks/>
                </p:cNvSpPr>
                <p:nvPr/>
              </p:nvSpPr>
              <p:spPr bwMode="auto">
                <a:xfrm>
                  <a:off x="5371794" y="2154988"/>
                  <a:ext cx="26924" cy="28623"/>
                </a:xfrm>
                <a:custGeom>
                  <a:avLst/>
                  <a:gdLst/>
                  <a:ahLst/>
                  <a:cxnLst>
                    <a:cxn ang="0">
                      <a:pos x="19" y="2"/>
                    </a:cxn>
                    <a:cxn ang="0">
                      <a:pos x="17" y="0"/>
                    </a:cxn>
                    <a:cxn ang="0">
                      <a:pos x="14" y="23"/>
                    </a:cxn>
                    <a:cxn ang="0">
                      <a:pos x="16" y="1"/>
                    </a:cxn>
                  </a:cxnLst>
                  <a:rect l="0" t="0" r="r" b="b"/>
                  <a:pathLst>
                    <a:path w="19" h="24">
                      <a:moveTo>
                        <a:pt x="19" y="2"/>
                      </a:moveTo>
                      <a:cubicBezTo>
                        <a:pt x="19" y="1"/>
                        <a:pt x="18" y="0"/>
                        <a:pt x="17" y="0"/>
                      </a:cubicBezTo>
                      <a:cubicBezTo>
                        <a:pt x="8" y="3"/>
                        <a:pt x="0" y="24"/>
                        <a:pt x="14" y="23"/>
                      </a:cubicBezTo>
                      <a:cubicBezTo>
                        <a:pt x="12" y="17"/>
                        <a:pt x="5" y="3"/>
                        <a:pt x="16"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6" name="Freeform 448"/>
                <p:cNvSpPr>
                  <a:spLocks/>
                </p:cNvSpPr>
                <p:nvPr/>
              </p:nvSpPr>
              <p:spPr bwMode="auto">
                <a:xfrm>
                  <a:off x="5185252" y="1863132"/>
                  <a:ext cx="26924" cy="44468"/>
                </a:xfrm>
                <a:custGeom>
                  <a:avLst/>
                  <a:gdLst/>
                  <a:ahLst/>
                  <a:cxnLst>
                    <a:cxn ang="0">
                      <a:pos x="18" y="0"/>
                    </a:cxn>
                    <a:cxn ang="0">
                      <a:pos x="19" y="37"/>
                    </a:cxn>
                    <a:cxn ang="0">
                      <a:pos x="16" y="5"/>
                    </a:cxn>
                  </a:cxnLst>
                  <a:rect l="0" t="0" r="r" b="b"/>
                  <a:pathLst>
                    <a:path w="19" h="37">
                      <a:moveTo>
                        <a:pt x="18" y="0"/>
                      </a:moveTo>
                      <a:cubicBezTo>
                        <a:pt x="5" y="6"/>
                        <a:pt x="0" y="37"/>
                        <a:pt x="19" y="37"/>
                      </a:cubicBezTo>
                      <a:cubicBezTo>
                        <a:pt x="16" y="31"/>
                        <a:pt x="4" y="8"/>
                        <a:pt x="16" y="5"/>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7" name="Freeform 449"/>
                <p:cNvSpPr>
                  <a:spLocks/>
                </p:cNvSpPr>
                <p:nvPr/>
              </p:nvSpPr>
              <p:spPr bwMode="auto">
                <a:xfrm>
                  <a:off x="5516027" y="2062473"/>
                  <a:ext cx="20513" cy="35779"/>
                </a:xfrm>
                <a:custGeom>
                  <a:avLst/>
                  <a:gdLst/>
                  <a:ahLst/>
                  <a:cxnLst>
                    <a:cxn ang="0">
                      <a:pos x="15" y="0"/>
                    </a:cxn>
                    <a:cxn ang="0">
                      <a:pos x="13" y="30"/>
                    </a:cxn>
                    <a:cxn ang="0">
                      <a:pos x="12" y="6"/>
                    </a:cxn>
                  </a:cxnLst>
                  <a:rect l="0" t="0" r="r" b="b"/>
                  <a:pathLst>
                    <a:path w="15" h="30">
                      <a:moveTo>
                        <a:pt x="15" y="0"/>
                      </a:moveTo>
                      <a:cubicBezTo>
                        <a:pt x="2" y="3"/>
                        <a:pt x="0" y="27"/>
                        <a:pt x="13" y="30"/>
                      </a:cubicBezTo>
                      <a:cubicBezTo>
                        <a:pt x="9" y="24"/>
                        <a:pt x="3" y="12"/>
                        <a:pt x="12" y="6"/>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8" name="Freeform 450"/>
                <p:cNvSpPr>
                  <a:spLocks/>
                </p:cNvSpPr>
                <p:nvPr/>
              </p:nvSpPr>
              <p:spPr bwMode="auto">
                <a:xfrm>
                  <a:off x="5511540" y="2118698"/>
                  <a:ext cx="17949" cy="27090"/>
                </a:xfrm>
                <a:custGeom>
                  <a:avLst/>
                  <a:gdLst/>
                  <a:ahLst/>
                  <a:cxnLst>
                    <a:cxn ang="0">
                      <a:pos x="5" y="0"/>
                    </a:cxn>
                    <a:cxn ang="0">
                      <a:pos x="13" y="22"/>
                    </a:cxn>
                    <a:cxn ang="0">
                      <a:pos x="7" y="5"/>
                    </a:cxn>
                  </a:cxnLst>
                  <a:rect l="0" t="0" r="r" b="b"/>
                  <a:pathLst>
                    <a:path w="13" h="23">
                      <a:moveTo>
                        <a:pt x="5" y="0"/>
                      </a:moveTo>
                      <a:cubicBezTo>
                        <a:pt x="0" y="7"/>
                        <a:pt x="2" y="23"/>
                        <a:pt x="13" y="22"/>
                      </a:cubicBezTo>
                      <a:cubicBezTo>
                        <a:pt x="8" y="16"/>
                        <a:pt x="7" y="13"/>
                        <a:pt x="7" y="5"/>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89" name="Freeform 451"/>
                <p:cNvSpPr>
                  <a:spLocks/>
                </p:cNvSpPr>
                <p:nvPr/>
              </p:nvSpPr>
              <p:spPr bwMode="auto">
                <a:xfrm>
                  <a:off x="5441667" y="2124320"/>
                  <a:ext cx="18590" cy="34246"/>
                </a:xfrm>
                <a:custGeom>
                  <a:avLst/>
                  <a:gdLst/>
                  <a:ahLst/>
                  <a:cxnLst>
                    <a:cxn ang="0">
                      <a:pos x="13" y="0"/>
                    </a:cxn>
                    <a:cxn ang="0">
                      <a:pos x="13" y="29"/>
                    </a:cxn>
                    <a:cxn ang="0">
                      <a:pos x="11" y="6"/>
                    </a:cxn>
                  </a:cxnLst>
                  <a:rect l="0" t="0" r="r" b="b"/>
                  <a:pathLst>
                    <a:path w="13" h="29">
                      <a:moveTo>
                        <a:pt x="13" y="0"/>
                      </a:moveTo>
                      <a:cubicBezTo>
                        <a:pt x="0" y="1"/>
                        <a:pt x="2" y="27"/>
                        <a:pt x="13" y="29"/>
                      </a:cubicBezTo>
                      <a:cubicBezTo>
                        <a:pt x="10" y="23"/>
                        <a:pt x="5" y="12"/>
                        <a:pt x="11" y="6"/>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90" name="Freeform 452"/>
                <p:cNvSpPr>
                  <a:spLocks/>
                </p:cNvSpPr>
                <p:nvPr/>
              </p:nvSpPr>
              <p:spPr bwMode="auto">
                <a:xfrm>
                  <a:off x="5348716" y="1632101"/>
                  <a:ext cx="14744" cy="24023"/>
                </a:xfrm>
                <a:custGeom>
                  <a:avLst/>
                  <a:gdLst/>
                  <a:ahLst/>
                  <a:cxnLst>
                    <a:cxn ang="0">
                      <a:pos x="10" y="3"/>
                    </a:cxn>
                    <a:cxn ang="0">
                      <a:pos x="3" y="19"/>
                    </a:cxn>
                    <a:cxn ang="0">
                      <a:pos x="6" y="9"/>
                    </a:cxn>
                    <a:cxn ang="0">
                      <a:pos x="11" y="3"/>
                    </a:cxn>
                  </a:cxnLst>
                  <a:rect l="0" t="0" r="r" b="b"/>
                  <a:pathLst>
                    <a:path w="11" h="20">
                      <a:moveTo>
                        <a:pt x="10" y="3"/>
                      </a:moveTo>
                      <a:cubicBezTo>
                        <a:pt x="0" y="0"/>
                        <a:pt x="0" y="20"/>
                        <a:pt x="3" y="19"/>
                      </a:cubicBezTo>
                      <a:cubicBezTo>
                        <a:pt x="5" y="18"/>
                        <a:pt x="5" y="11"/>
                        <a:pt x="6" y="9"/>
                      </a:cubicBezTo>
                      <a:cubicBezTo>
                        <a:pt x="6" y="7"/>
                        <a:pt x="8" y="3"/>
                        <a:pt x="11" y="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91" name="Freeform 453"/>
                <p:cNvSpPr>
                  <a:spLocks/>
                </p:cNvSpPr>
                <p:nvPr/>
              </p:nvSpPr>
              <p:spPr bwMode="auto">
                <a:xfrm>
                  <a:off x="5273074" y="1660724"/>
                  <a:ext cx="22436" cy="11756"/>
                </a:xfrm>
                <a:custGeom>
                  <a:avLst/>
                  <a:gdLst/>
                  <a:ahLst/>
                  <a:cxnLst>
                    <a:cxn ang="0">
                      <a:pos x="16" y="4"/>
                    </a:cxn>
                    <a:cxn ang="0">
                      <a:pos x="8" y="0"/>
                    </a:cxn>
                    <a:cxn ang="0">
                      <a:pos x="1" y="10"/>
                    </a:cxn>
                    <a:cxn ang="0">
                      <a:pos x="5" y="5"/>
                    </a:cxn>
                    <a:cxn ang="0">
                      <a:pos x="15" y="1"/>
                    </a:cxn>
                  </a:cxnLst>
                  <a:rect l="0" t="0" r="r" b="b"/>
                  <a:pathLst>
                    <a:path w="16" h="10">
                      <a:moveTo>
                        <a:pt x="16" y="4"/>
                      </a:moveTo>
                      <a:cubicBezTo>
                        <a:pt x="14" y="2"/>
                        <a:pt x="11" y="0"/>
                        <a:pt x="8" y="0"/>
                      </a:cubicBezTo>
                      <a:cubicBezTo>
                        <a:pt x="4" y="1"/>
                        <a:pt x="0" y="7"/>
                        <a:pt x="1" y="10"/>
                      </a:cubicBezTo>
                      <a:cubicBezTo>
                        <a:pt x="3" y="10"/>
                        <a:pt x="3" y="6"/>
                        <a:pt x="5" y="5"/>
                      </a:cubicBezTo>
                      <a:cubicBezTo>
                        <a:pt x="7" y="2"/>
                        <a:pt x="12" y="1"/>
                        <a:pt x="15"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592" name="Freeform 454"/>
                <p:cNvSpPr>
                  <a:spLocks/>
                </p:cNvSpPr>
                <p:nvPr/>
              </p:nvSpPr>
              <p:spPr bwMode="auto">
                <a:xfrm>
                  <a:off x="3217905" y="2351774"/>
                  <a:ext cx="2724413" cy="101204"/>
                </a:xfrm>
                <a:custGeom>
                  <a:avLst/>
                  <a:gdLst/>
                  <a:ahLst/>
                  <a:cxnLst>
                    <a:cxn ang="0">
                      <a:pos x="0" y="61"/>
                    </a:cxn>
                    <a:cxn ang="0">
                      <a:pos x="118" y="23"/>
                    </a:cxn>
                    <a:cxn ang="0">
                      <a:pos x="265" y="85"/>
                    </a:cxn>
                    <a:cxn ang="0">
                      <a:pos x="393" y="43"/>
                    </a:cxn>
                    <a:cxn ang="0">
                      <a:pos x="555" y="74"/>
                    </a:cxn>
                    <a:cxn ang="0">
                      <a:pos x="682" y="36"/>
                    </a:cxn>
                    <a:cxn ang="0">
                      <a:pos x="768" y="60"/>
                    </a:cxn>
                    <a:cxn ang="0">
                      <a:pos x="838" y="41"/>
                    </a:cxn>
                    <a:cxn ang="0">
                      <a:pos x="1009" y="85"/>
                    </a:cxn>
                    <a:cxn ang="0">
                      <a:pos x="1156" y="51"/>
                    </a:cxn>
                    <a:cxn ang="0">
                      <a:pos x="1274" y="73"/>
                    </a:cxn>
                    <a:cxn ang="0">
                      <a:pos x="1371" y="42"/>
                    </a:cxn>
                    <a:cxn ang="0">
                      <a:pos x="1531" y="74"/>
                    </a:cxn>
                    <a:cxn ang="0">
                      <a:pos x="1669" y="26"/>
                    </a:cxn>
                    <a:cxn ang="0">
                      <a:pos x="1796" y="61"/>
                    </a:cxn>
                    <a:cxn ang="0">
                      <a:pos x="1954" y="69"/>
                    </a:cxn>
                  </a:cxnLst>
                  <a:rect l="0" t="0" r="r" b="b"/>
                  <a:pathLst>
                    <a:path w="1954" h="85">
                      <a:moveTo>
                        <a:pt x="0" y="61"/>
                      </a:moveTo>
                      <a:cubicBezTo>
                        <a:pt x="93" y="55"/>
                        <a:pt x="86" y="23"/>
                        <a:pt x="118" y="23"/>
                      </a:cubicBezTo>
                      <a:cubicBezTo>
                        <a:pt x="185" y="23"/>
                        <a:pt x="175" y="85"/>
                        <a:pt x="265" y="85"/>
                      </a:cubicBezTo>
                      <a:cubicBezTo>
                        <a:pt x="356" y="85"/>
                        <a:pt x="341" y="43"/>
                        <a:pt x="393" y="43"/>
                      </a:cubicBezTo>
                      <a:cubicBezTo>
                        <a:pt x="446" y="43"/>
                        <a:pt x="472" y="74"/>
                        <a:pt x="555" y="74"/>
                      </a:cubicBezTo>
                      <a:cubicBezTo>
                        <a:pt x="639" y="74"/>
                        <a:pt x="647" y="36"/>
                        <a:pt x="682" y="36"/>
                      </a:cubicBezTo>
                      <a:cubicBezTo>
                        <a:pt x="717" y="36"/>
                        <a:pt x="721" y="60"/>
                        <a:pt x="768" y="60"/>
                      </a:cubicBezTo>
                      <a:cubicBezTo>
                        <a:pt x="816" y="60"/>
                        <a:pt x="804" y="40"/>
                        <a:pt x="838" y="41"/>
                      </a:cubicBezTo>
                      <a:cubicBezTo>
                        <a:pt x="888" y="43"/>
                        <a:pt x="897" y="85"/>
                        <a:pt x="1009" y="85"/>
                      </a:cubicBezTo>
                      <a:cubicBezTo>
                        <a:pt x="1122" y="85"/>
                        <a:pt x="1101" y="51"/>
                        <a:pt x="1156" y="51"/>
                      </a:cubicBezTo>
                      <a:cubicBezTo>
                        <a:pt x="1211" y="51"/>
                        <a:pt x="1189" y="74"/>
                        <a:pt x="1274" y="73"/>
                      </a:cubicBezTo>
                      <a:cubicBezTo>
                        <a:pt x="1343" y="72"/>
                        <a:pt x="1342" y="42"/>
                        <a:pt x="1371" y="42"/>
                      </a:cubicBezTo>
                      <a:cubicBezTo>
                        <a:pt x="1400" y="42"/>
                        <a:pt x="1415" y="72"/>
                        <a:pt x="1531" y="74"/>
                      </a:cubicBezTo>
                      <a:cubicBezTo>
                        <a:pt x="1586" y="75"/>
                        <a:pt x="1639" y="52"/>
                        <a:pt x="1669" y="26"/>
                      </a:cubicBezTo>
                      <a:cubicBezTo>
                        <a:pt x="1699" y="0"/>
                        <a:pt x="1740" y="39"/>
                        <a:pt x="1796" y="61"/>
                      </a:cubicBezTo>
                      <a:cubicBezTo>
                        <a:pt x="1852" y="83"/>
                        <a:pt x="1954" y="69"/>
                        <a:pt x="1954" y="69"/>
                      </a:cubicBezTo>
                    </a:path>
                  </a:pathLst>
                </a:custGeom>
                <a:noFill/>
                <a:ln w="12700" cap="rnd">
                  <a:solidFill>
                    <a:srgbClr val="8E4760"/>
                  </a:solidFill>
                  <a:prstDash val="solid"/>
                  <a:miter lim="800000"/>
                  <a:headEnd/>
                  <a:tailEnd/>
                </a:ln>
              </p:spPr>
              <p:txBody>
                <a:bodyPr/>
                <a:lstStyle/>
                <a:p>
                  <a:endParaRPr lang="en-US" b="1">
                    <a:latin typeface="Cambria" pitchFamily="18" charset="0"/>
                  </a:endParaRPr>
                </a:p>
              </p:txBody>
            </p:sp>
          </p:grpSp>
          <p:sp>
            <p:nvSpPr>
              <p:cNvPr id="11" name="Text Box 455"/>
              <p:cNvSpPr txBox="1">
                <a:spLocks noChangeArrowheads="1"/>
              </p:cNvSpPr>
              <p:nvPr/>
            </p:nvSpPr>
            <p:spPr bwMode="auto">
              <a:xfrm>
                <a:off x="3352800" y="2721768"/>
                <a:ext cx="768159" cy="323165"/>
              </a:xfrm>
              <a:prstGeom prst="rect">
                <a:avLst/>
              </a:prstGeom>
              <a:noFill/>
              <a:ln w="9525">
                <a:noFill/>
                <a:miter lim="800000"/>
                <a:headEnd/>
                <a:tailEnd/>
              </a:ln>
              <a:effectLst/>
            </p:spPr>
            <p:txBody>
              <a:bodyPr wrap="none">
                <a:spAutoFit/>
              </a:bodyPr>
              <a:lstStyle/>
              <a:p>
                <a:r>
                  <a:rPr lang="fr-FR" sz="1500" b="1" dirty="0">
                    <a:latin typeface="Cambria" pitchFamily="18" charset="0"/>
                  </a:rPr>
                  <a:t>Stage I</a:t>
                </a:r>
              </a:p>
            </p:txBody>
          </p:sp>
          <p:sp>
            <p:nvSpPr>
              <p:cNvPr id="12" name="Text Box 456"/>
              <p:cNvSpPr txBox="1">
                <a:spLocks noChangeArrowheads="1"/>
              </p:cNvSpPr>
              <p:nvPr/>
            </p:nvSpPr>
            <p:spPr bwMode="auto">
              <a:xfrm>
                <a:off x="4236150" y="2724835"/>
                <a:ext cx="835485" cy="323165"/>
              </a:xfrm>
              <a:prstGeom prst="rect">
                <a:avLst/>
              </a:prstGeom>
              <a:noFill/>
              <a:ln w="9525">
                <a:noFill/>
                <a:miter lim="800000"/>
                <a:headEnd/>
                <a:tailEnd/>
              </a:ln>
              <a:effectLst/>
            </p:spPr>
            <p:txBody>
              <a:bodyPr wrap="none">
                <a:spAutoFit/>
              </a:bodyPr>
              <a:lstStyle/>
              <a:p>
                <a:r>
                  <a:rPr lang="fr-FR" sz="1500" b="1" dirty="0">
                    <a:latin typeface="Cambria" pitchFamily="18" charset="0"/>
                  </a:rPr>
                  <a:t>Stage II</a:t>
                </a:r>
              </a:p>
            </p:txBody>
          </p:sp>
          <p:sp>
            <p:nvSpPr>
              <p:cNvPr id="13" name="Text Box 457"/>
              <p:cNvSpPr txBox="1">
                <a:spLocks noChangeArrowheads="1"/>
              </p:cNvSpPr>
              <p:nvPr/>
            </p:nvSpPr>
            <p:spPr bwMode="auto">
              <a:xfrm>
                <a:off x="5136169" y="2724835"/>
                <a:ext cx="902811" cy="323165"/>
              </a:xfrm>
              <a:prstGeom prst="rect">
                <a:avLst/>
              </a:prstGeom>
              <a:noFill/>
              <a:ln w="9525">
                <a:noFill/>
                <a:miter lim="800000"/>
                <a:headEnd/>
                <a:tailEnd/>
              </a:ln>
              <a:effectLst/>
            </p:spPr>
            <p:txBody>
              <a:bodyPr wrap="none">
                <a:spAutoFit/>
              </a:bodyPr>
              <a:lstStyle/>
              <a:p>
                <a:r>
                  <a:rPr lang="fr-FR" sz="1500" b="1" dirty="0">
                    <a:latin typeface="Cambria" pitchFamily="18" charset="0"/>
                  </a:rPr>
                  <a:t>Stage III</a:t>
                </a:r>
              </a:p>
            </p:txBody>
          </p:sp>
          <p:sp>
            <p:nvSpPr>
              <p:cNvPr id="14" name="Text Box 457"/>
              <p:cNvSpPr txBox="1">
                <a:spLocks noChangeArrowheads="1"/>
              </p:cNvSpPr>
              <p:nvPr/>
            </p:nvSpPr>
            <p:spPr bwMode="auto">
              <a:xfrm>
                <a:off x="6754849" y="2648635"/>
                <a:ext cx="1613647" cy="323165"/>
              </a:xfrm>
              <a:prstGeom prst="rect">
                <a:avLst/>
              </a:prstGeom>
              <a:noFill/>
              <a:ln w="9525">
                <a:noFill/>
                <a:miter lim="800000"/>
                <a:headEnd/>
                <a:tailEnd/>
              </a:ln>
              <a:effectLst/>
            </p:spPr>
            <p:txBody>
              <a:bodyPr wrap="none">
                <a:spAutoFit/>
              </a:bodyPr>
              <a:lstStyle/>
              <a:p>
                <a:r>
                  <a:rPr lang="fr-FR" sz="1500" b="1" dirty="0" err="1" smtClean="0">
                    <a:latin typeface="Cambria" pitchFamily="18" charset="0"/>
                  </a:rPr>
                  <a:t>Liver</a:t>
                </a:r>
                <a:r>
                  <a:rPr lang="fr-FR" sz="1500" b="1" dirty="0" smtClean="0">
                    <a:latin typeface="Cambria" pitchFamily="18" charset="0"/>
                  </a:rPr>
                  <a:t> Metastasis</a:t>
                </a:r>
                <a:endParaRPr lang="fr-FR" sz="1500" b="1" dirty="0">
                  <a:latin typeface="Cambria" pitchFamily="18" charset="0"/>
                </a:endParaRPr>
              </a:p>
            </p:txBody>
          </p:sp>
          <p:grpSp>
            <p:nvGrpSpPr>
              <p:cNvPr id="7" name="Group 14"/>
              <p:cNvGrpSpPr/>
              <p:nvPr/>
            </p:nvGrpSpPr>
            <p:grpSpPr>
              <a:xfrm>
                <a:off x="6858000" y="2968912"/>
                <a:ext cx="1371600" cy="841088"/>
                <a:chOff x="7010406" y="1854487"/>
                <a:chExt cx="1219201" cy="841088"/>
              </a:xfrm>
            </p:grpSpPr>
            <p:grpSp>
              <p:nvGrpSpPr>
                <p:cNvPr id="10" name="Group 3"/>
                <p:cNvGrpSpPr>
                  <a:grpSpLocks/>
                </p:cNvGrpSpPr>
                <p:nvPr/>
              </p:nvGrpSpPr>
              <p:grpSpPr bwMode="auto">
                <a:xfrm>
                  <a:off x="7010406" y="1905000"/>
                  <a:ext cx="1219201" cy="790575"/>
                  <a:chOff x="1872" y="1257"/>
                  <a:chExt cx="2002" cy="1766"/>
                </a:xfrm>
              </p:grpSpPr>
              <p:sp>
                <p:nvSpPr>
                  <p:cNvPr id="175" name="Freeform 4"/>
                  <p:cNvSpPr>
                    <a:spLocks/>
                  </p:cNvSpPr>
                  <p:nvPr/>
                </p:nvSpPr>
                <p:spPr bwMode="auto">
                  <a:xfrm>
                    <a:off x="1872" y="1257"/>
                    <a:ext cx="2002" cy="1766"/>
                  </a:xfrm>
                  <a:custGeom>
                    <a:avLst/>
                    <a:gdLst/>
                    <a:ahLst/>
                    <a:cxnLst>
                      <a:cxn ang="0">
                        <a:pos x="562" y="76"/>
                      </a:cxn>
                      <a:cxn ang="0">
                        <a:pos x="687" y="72"/>
                      </a:cxn>
                      <a:cxn ang="0">
                        <a:pos x="764" y="75"/>
                      </a:cxn>
                      <a:cxn ang="0">
                        <a:pos x="783" y="204"/>
                      </a:cxn>
                      <a:cxn ang="0">
                        <a:pos x="720" y="282"/>
                      </a:cxn>
                      <a:cxn ang="0">
                        <a:pos x="622" y="370"/>
                      </a:cxn>
                      <a:cxn ang="0">
                        <a:pos x="537" y="381"/>
                      </a:cxn>
                      <a:cxn ang="0">
                        <a:pos x="433" y="459"/>
                      </a:cxn>
                      <a:cxn ang="0">
                        <a:pos x="228" y="575"/>
                      </a:cxn>
                      <a:cxn ang="0">
                        <a:pos x="65" y="641"/>
                      </a:cxn>
                      <a:cxn ang="0">
                        <a:pos x="24" y="464"/>
                      </a:cxn>
                      <a:cxn ang="0">
                        <a:pos x="16" y="237"/>
                      </a:cxn>
                      <a:cxn ang="0">
                        <a:pos x="131" y="48"/>
                      </a:cxn>
                      <a:cxn ang="0">
                        <a:pos x="525" y="81"/>
                      </a:cxn>
                      <a:cxn ang="0">
                        <a:pos x="562" y="76"/>
                      </a:cxn>
                    </a:cxnLst>
                    <a:rect l="0" t="0" r="r" b="b"/>
                    <a:pathLst>
                      <a:path w="801" h="662">
                        <a:moveTo>
                          <a:pt x="562" y="76"/>
                        </a:moveTo>
                        <a:cubicBezTo>
                          <a:pt x="591" y="67"/>
                          <a:pt x="647" y="69"/>
                          <a:pt x="687" y="72"/>
                        </a:cubicBezTo>
                        <a:cubicBezTo>
                          <a:pt x="726" y="75"/>
                          <a:pt x="734" y="72"/>
                          <a:pt x="764" y="75"/>
                        </a:cubicBezTo>
                        <a:cubicBezTo>
                          <a:pt x="800" y="78"/>
                          <a:pt x="801" y="175"/>
                          <a:pt x="783" y="204"/>
                        </a:cubicBezTo>
                        <a:cubicBezTo>
                          <a:pt x="766" y="233"/>
                          <a:pt x="745" y="242"/>
                          <a:pt x="720" y="282"/>
                        </a:cubicBezTo>
                        <a:cubicBezTo>
                          <a:pt x="695" y="321"/>
                          <a:pt x="660" y="359"/>
                          <a:pt x="622" y="370"/>
                        </a:cubicBezTo>
                        <a:cubicBezTo>
                          <a:pt x="584" y="380"/>
                          <a:pt x="553" y="355"/>
                          <a:pt x="537" y="381"/>
                        </a:cubicBezTo>
                        <a:cubicBezTo>
                          <a:pt x="521" y="408"/>
                          <a:pt x="489" y="440"/>
                          <a:pt x="433" y="459"/>
                        </a:cubicBezTo>
                        <a:cubicBezTo>
                          <a:pt x="377" y="478"/>
                          <a:pt x="274" y="532"/>
                          <a:pt x="228" y="575"/>
                        </a:cubicBezTo>
                        <a:cubicBezTo>
                          <a:pt x="181" y="618"/>
                          <a:pt x="129" y="662"/>
                          <a:pt x="65" y="641"/>
                        </a:cubicBezTo>
                        <a:cubicBezTo>
                          <a:pt x="0" y="620"/>
                          <a:pt x="27" y="505"/>
                          <a:pt x="24" y="464"/>
                        </a:cubicBezTo>
                        <a:cubicBezTo>
                          <a:pt x="21" y="422"/>
                          <a:pt x="0" y="352"/>
                          <a:pt x="16" y="237"/>
                        </a:cubicBezTo>
                        <a:cubicBezTo>
                          <a:pt x="29" y="149"/>
                          <a:pt x="55" y="77"/>
                          <a:pt x="131" y="48"/>
                        </a:cubicBezTo>
                        <a:cubicBezTo>
                          <a:pt x="258" y="0"/>
                          <a:pt x="472" y="73"/>
                          <a:pt x="525" y="81"/>
                        </a:cubicBezTo>
                        <a:cubicBezTo>
                          <a:pt x="538" y="83"/>
                          <a:pt x="550" y="78"/>
                          <a:pt x="562" y="76"/>
                        </a:cubicBezTo>
                        <a:close/>
                      </a:path>
                    </a:pathLst>
                  </a:custGeom>
                  <a:solidFill>
                    <a:srgbClr val="990033"/>
                  </a:solidFill>
                  <a:ln w="9525">
                    <a:noFill/>
                    <a:round/>
                    <a:headEnd/>
                    <a:tailEnd/>
                  </a:ln>
                </p:spPr>
                <p:txBody>
                  <a:bodyPr/>
                  <a:lstStyle/>
                  <a:p>
                    <a:endParaRPr lang="en-US" b="1" dirty="0">
                      <a:solidFill>
                        <a:srgbClr val="990033"/>
                      </a:solidFill>
                      <a:latin typeface="Cambria" pitchFamily="18" charset="0"/>
                    </a:endParaRPr>
                  </a:p>
                </p:txBody>
              </p:sp>
              <p:sp>
                <p:nvSpPr>
                  <p:cNvPr id="176" name="Freeform 5"/>
                  <p:cNvSpPr>
                    <a:spLocks/>
                  </p:cNvSpPr>
                  <p:nvPr/>
                </p:nvSpPr>
                <p:spPr bwMode="auto">
                  <a:xfrm>
                    <a:off x="1945" y="1335"/>
                    <a:ext cx="840" cy="650"/>
                  </a:xfrm>
                  <a:custGeom>
                    <a:avLst/>
                    <a:gdLst/>
                    <a:ahLst/>
                    <a:cxnLst>
                      <a:cxn ang="0">
                        <a:pos x="336" y="35"/>
                      </a:cxn>
                      <a:cxn ang="0">
                        <a:pos x="90" y="39"/>
                      </a:cxn>
                      <a:cxn ang="0">
                        <a:pos x="0" y="244"/>
                      </a:cxn>
                      <a:cxn ang="0">
                        <a:pos x="102" y="43"/>
                      </a:cxn>
                      <a:cxn ang="0">
                        <a:pos x="336" y="35"/>
                      </a:cxn>
                    </a:cxnLst>
                    <a:rect l="0" t="0" r="r" b="b"/>
                    <a:pathLst>
                      <a:path w="336" h="244">
                        <a:moveTo>
                          <a:pt x="336" y="35"/>
                        </a:moveTo>
                        <a:cubicBezTo>
                          <a:pt x="287" y="19"/>
                          <a:pt x="154" y="0"/>
                          <a:pt x="90" y="39"/>
                        </a:cubicBezTo>
                        <a:cubicBezTo>
                          <a:pt x="26" y="77"/>
                          <a:pt x="5" y="157"/>
                          <a:pt x="0" y="244"/>
                        </a:cubicBezTo>
                        <a:cubicBezTo>
                          <a:pt x="9" y="199"/>
                          <a:pt x="26" y="74"/>
                          <a:pt x="102" y="43"/>
                        </a:cubicBezTo>
                        <a:cubicBezTo>
                          <a:pt x="179" y="12"/>
                          <a:pt x="259" y="22"/>
                          <a:pt x="336" y="35"/>
                        </a:cubicBezTo>
                        <a:close/>
                      </a:path>
                    </a:pathLst>
                  </a:custGeom>
                  <a:solidFill>
                    <a:srgbClr val="FFFFFF"/>
                  </a:solidFill>
                  <a:ln w="9525">
                    <a:noFill/>
                    <a:round/>
                    <a:headEnd/>
                    <a:tailEnd/>
                  </a:ln>
                </p:spPr>
                <p:txBody>
                  <a:bodyPr/>
                  <a:lstStyle/>
                  <a:p>
                    <a:endParaRPr lang="en-US" b="1">
                      <a:latin typeface="Cambria" pitchFamily="18" charset="0"/>
                    </a:endParaRPr>
                  </a:p>
                </p:txBody>
              </p:sp>
              <p:sp>
                <p:nvSpPr>
                  <p:cNvPr id="177" name="Freeform 6"/>
                  <p:cNvSpPr>
                    <a:spLocks/>
                  </p:cNvSpPr>
                  <p:nvPr/>
                </p:nvSpPr>
                <p:spPr bwMode="auto">
                  <a:xfrm>
                    <a:off x="1930" y="1343"/>
                    <a:ext cx="920" cy="1224"/>
                  </a:xfrm>
                  <a:custGeom>
                    <a:avLst/>
                    <a:gdLst/>
                    <a:ahLst/>
                    <a:cxnLst>
                      <a:cxn ang="0">
                        <a:pos x="134" y="61"/>
                      </a:cxn>
                      <a:cxn ang="0">
                        <a:pos x="32" y="237"/>
                      </a:cxn>
                      <a:cxn ang="0">
                        <a:pos x="17" y="459"/>
                      </a:cxn>
                      <a:cxn ang="0">
                        <a:pos x="5" y="240"/>
                      </a:cxn>
                      <a:cxn ang="0">
                        <a:pos x="101" y="39"/>
                      </a:cxn>
                      <a:cxn ang="0">
                        <a:pos x="368" y="35"/>
                      </a:cxn>
                      <a:cxn ang="0">
                        <a:pos x="134" y="61"/>
                      </a:cxn>
                    </a:cxnLst>
                    <a:rect l="0" t="0" r="r" b="b"/>
                    <a:pathLst>
                      <a:path w="368" h="459">
                        <a:moveTo>
                          <a:pt x="134" y="61"/>
                        </a:moveTo>
                        <a:cubicBezTo>
                          <a:pt x="53" y="96"/>
                          <a:pt x="37" y="185"/>
                          <a:pt x="32" y="237"/>
                        </a:cubicBezTo>
                        <a:cubicBezTo>
                          <a:pt x="26" y="289"/>
                          <a:pt x="28" y="419"/>
                          <a:pt x="17" y="459"/>
                        </a:cubicBezTo>
                        <a:cubicBezTo>
                          <a:pt x="21" y="428"/>
                          <a:pt x="0" y="327"/>
                          <a:pt x="5" y="240"/>
                        </a:cubicBezTo>
                        <a:cubicBezTo>
                          <a:pt x="10" y="153"/>
                          <a:pt x="37" y="77"/>
                          <a:pt x="101" y="39"/>
                        </a:cubicBezTo>
                        <a:cubicBezTo>
                          <a:pt x="165" y="0"/>
                          <a:pt x="318" y="19"/>
                          <a:pt x="368" y="35"/>
                        </a:cubicBezTo>
                        <a:cubicBezTo>
                          <a:pt x="338" y="29"/>
                          <a:pt x="210" y="28"/>
                          <a:pt x="134" y="61"/>
                        </a:cubicBezTo>
                        <a:close/>
                      </a:path>
                    </a:pathLst>
                  </a:custGeom>
                  <a:solidFill>
                    <a:srgbClr val="A3757F"/>
                  </a:solidFill>
                  <a:ln w="9525">
                    <a:noFill/>
                    <a:round/>
                    <a:headEnd/>
                    <a:tailEnd/>
                  </a:ln>
                </p:spPr>
                <p:txBody>
                  <a:bodyPr/>
                  <a:lstStyle/>
                  <a:p>
                    <a:endParaRPr lang="en-US" b="1">
                      <a:latin typeface="Cambria" pitchFamily="18" charset="0"/>
                    </a:endParaRPr>
                  </a:p>
                </p:txBody>
              </p:sp>
              <p:sp>
                <p:nvSpPr>
                  <p:cNvPr id="178" name="Freeform 7"/>
                  <p:cNvSpPr>
                    <a:spLocks/>
                  </p:cNvSpPr>
                  <p:nvPr/>
                </p:nvSpPr>
                <p:spPr bwMode="auto">
                  <a:xfrm>
                    <a:off x="2392" y="1505"/>
                    <a:ext cx="1317" cy="1302"/>
                  </a:xfrm>
                  <a:custGeom>
                    <a:avLst/>
                    <a:gdLst/>
                    <a:ahLst/>
                    <a:cxnLst>
                      <a:cxn ang="0">
                        <a:pos x="519" y="159"/>
                      </a:cxn>
                      <a:cxn ang="0">
                        <a:pos x="519" y="169"/>
                      </a:cxn>
                      <a:cxn ang="0">
                        <a:pos x="425" y="268"/>
                      </a:cxn>
                      <a:cxn ang="0">
                        <a:pos x="341" y="270"/>
                      </a:cxn>
                      <a:cxn ang="0">
                        <a:pos x="284" y="328"/>
                      </a:cxn>
                      <a:cxn ang="0">
                        <a:pos x="141" y="395"/>
                      </a:cxn>
                      <a:cxn ang="0">
                        <a:pos x="0" y="488"/>
                      </a:cxn>
                      <a:cxn ang="0">
                        <a:pos x="140" y="371"/>
                      </a:cxn>
                      <a:cxn ang="0">
                        <a:pos x="303" y="260"/>
                      </a:cxn>
                      <a:cxn ang="0">
                        <a:pos x="317" y="128"/>
                      </a:cxn>
                      <a:cxn ang="0">
                        <a:pos x="332" y="0"/>
                      </a:cxn>
                      <a:cxn ang="0">
                        <a:pos x="341" y="72"/>
                      </a:cxn>
                      <a:cxn ang="0">
                        <a:pos x="345" y="155"/>
                      </a:cxn>
                      <a:cxn ang="0">
                        <a:pos x="353" y="231"/>
                      </a:cxn>
                      <a:cxn ang="0">
                        <a:pos x="437" y="226"/>
                      </a:cxn>
                      <a:cxn ang="0">
                        <a:pos x="519" y="159"/>
                      </a:cxn>
                    </a:cxnLst>
                    <a:rect l="0" t="0" r="r" b="b"/>
                    <a:pathLst>
                      <a:path w="527" h="488">
                        <a:moveTo>
                          <a:pt x="519" y="159"/>
                        </a:moveTo>
                        <a:cubicBezTo>
                          <a:pt x="527" y="154"/>
                          <a:pt x="526" y="161"/>
                          <a:pt x="519" y="169"/>
                        </a:cubicBezTo>
                        <a:cubicBezTo>
                          <a:pt x="490" y="201"/>
                          <a:pt x="475" y="247"/>
                          <a:pt x="425" y="268"/>
                        </a:cubicBezTo>
                        <a:cubicBezTo>
                          <a:pt x="387" y="285"/>
                          <a:pt x="355" y="262"/>
                          <a:pt x="341" y="270"/>
                        </a:cubicBezTo>
                        <a:cubicBezTo>
                          <a:pt x="328" y="278"/>
                          <a:pt x="311" y="304"/>
                          <a:pt x="284" y="328"/>
                        </a:cubicBezTo>
                        <a:cubicBezTo>
                          <a:pt x="257" y="352"/>
                          <a:pt x="211" y="364"/>
                          <a:pt x="141" y="395"/>
                        </a:cubicBezTo>
                        <a:cubicBezTo>
                          <a:pt x="72" y="426"/>
                          <a:pt x="39" y="455"/>
                          <a:pt x="0" y="488"/>
                        </a:cubicBezTo>
                        <a:cubicBezTo>
                          <a:pt x="32" y="451"/>
                          <a:pt x="100" y="391"/>
                          <a:pt x="140" y="371"/>
                        </a:cubicBezTo>
                        <a:cubicBezTo>
                          <a:pt x="180" y="351"/>
                          <a:pt x="275" y="304"/>
                          <a:pt x="303" y="260"/>
                        </a:cubicBezTo>
                        <a:cubicBezTo>
                          <a:pt x="331" y="216"/>
                          <a:pt x="315" y="176"/>
                          <a:pt x="317" y="128"/>
                        </a:cubicBezTo>
                        <a:cubicBezTo>
                          <a:pt x="320" y="80"/>
                          <a:pt x="339" y="32"/>
                          <a:pt x="332" y="0"/>
                        </a:cubicBezTo>
                        <a:cubicBezTo>
                          <a:pt x="340" y="19"/>
                          <a:pt x="343" y="43"/>
                          <a:pt x="341" y="72"/>
                        </a:cubicBezTo>
                        <a:cubicBezTo>
                          <a:pt x="340" y="102"/>
                          <a:pt x="339" y="126"/>
                          <a:pt x="345" y="155"/>
                        </a:cubicBezTo>
                        <a:cubicBezTo>
                          <a:pt x="352" y="184"/>
                          <a:pt x="353" y="218"/>
                          <a:pt x="353" y="231"/>
                        </a:cubicBezTo>
                        <a:cubicBezTo>
                          <a:pt x="353" y="244"/>
                          <a:pt x="400" y="248"/>
                          <a:pt x="437" y="226"/>
                        </a:cubicBezTo>
                        <a:cubicBezTo>
                          <a:pt x="466" y="208"/>
                          <a:pt x="493" y="176"/>
                          <a:pt x="519" y="159"/>
                        </a:cubicBezTo>
                        <a:close/>
                      </a:path>
                    </a:pathLst>
                  </a:custGeom>
                  <a:solidFill>
                    <a:srgbClr val="7B4252"/>
                  </a:solidFill>
                  <a:ln w="9525">
                    <a:noFill/>
                    <a:round/>
                    <a:headEnd/>
                    <a:tailEnd/>
                  </a:ln>
                </p:spPr>
                <p:txBody>
                  <a:bodyPr/>
                  <a:lstStyle/>
                  <a:p>
                    <a:endParaRPr lang="en-US" b="1">
                      <a:latin typeface="Cambria" pitchFamily="18" charset="0"/>
                    </a:endParaRPr>
                  </a:p>
                </p:txBody>
              </p:sp>
              <p:sp>
                <p:nvSpPr>
                  <p:cNvPr id="179" name="Freeform 8"/>
                  <p:cNvSpPr>
                    <a:spLocks/>
                  </p:cNvSpPr>
                  <p:nvPr/>
                </p:nvSpPr>
                <p:spPr bwMode="auto">
                  <a:xfrm>
                    <a:off x="3659" y="1505"/>
                    <a:ext cx="193" cy="475"/>
                  </a:xfrm>
                  <a:custGeom>
                    <a:avLst/>
                    <a:gdLst/>
                    <a:ahLst/>
                    <a:cxnLst>
                      <a:cxn ang="0">
                        <a:pos x="61" y="0"/>
                      </a:cxn>
                      <a:cxn ang="0">
                        <a:pos x="61" y="104"/>
                      </a:cxn>
                      <a:cxn ang="0">
                        <a:pos x="31" y="146"/>
                      </a:cxn>
                      <a:cxn ang="0">
                        <a:pos x="6" y="174"/>
                      </a:cxn>
                      <a:cxn ang="0">
                        <a:pos x="1" y="171"/>
                      </a:cxn>
                      <a:cxn ang="0">
                        <a:pos x="63" y="74"/>
                      </a:cxn>
                      <a:cxn ang="0">
                        <a:pos x="61" y="4"/>
                      </a:cxn>
                    </a:cxnLst>
                    <a:rect l="0" t="0" r="r" b="b"/>
                    <a:pathLst>
                      <a:path w="77" h="178">
                        <a:moveTo>
                          <a:pt x="61" y="0"/>
                        </a:moveTo>
                        <a:cubicBezTo>
                          <a:pt x="77" y="28"/>
                          <a:pt x="75" y="76"/>
                          <a:pt x="61" y="104"/>
                        </a:cubicBezTo>
                        <a:cubicBezTo>
                          <a:pt x="55" y="117"/>
                          <a:pt x="41" y="135"/>
                          <a:pt x="31" y="146"/>
                        </a:cubicBezTo>
                        <a:cubicBezTo>
                          <a:pt x="28" y="150"/>
                          <a:pt x="11" y="171"/>
                          <a:pt x="6" y="174"/>
                        </a:cubicBezTo>
                        <a:cubicBezTo>
                          <a:pt x="0" y="178"/>
                          <a:pt x="6" y="166"/>
                          <a:pt x="1" y="171"/>
                        </a:cubicBezTo>
                        <a:cubicBezTo>
                          <a:pt x="22" y="142"/>
                          <a:pt x="56" y="111"/>
                          <a:pt x="63" y="74"/>
                        </a:cubicBezTo>
                        <a:cubicBezTo>
                          <a:pt x="66" y="56"/>
                          <a:pt x="71" y="21"/>
                          <a:pt x="61" y="4"/>
                        </a:cubicBezTo>
                      </a:path>
                    </a:pathLst>
                  </a:custGeom>
                  <a:solidFill>
                    <a:srgbClr val="7B4252"/>
                  </a:solidFill>
                  <a:ln w="9525">
                    <a:noFill/>
                    <a:round/>
                    <a:headEnd/>
                    <a:tailEnd/>
                  </a:ln>
                </p:spPr>
                <p:txBody>
                  <a:bodyPr/>
                  <a:lstStyle/>
                  <a:p>
                    <a:endParaRPr lang="en-US" b="1">
                      <a:latin typeface="Cambria" pitchFamily="18" charset="0"/>
                    </a:endParaRPr>
                  </a:p>
                </p:txBody>
              </p:sp>
              <p:sp>
                <p:nvSpPr>
                  <p:cNvPr id="180" name="Freeform 9"/>
                  <p:cNvSpPr>
                    <a:spLocks/>
                  </p:cNvSpPr>
                  <p:nvPr/>
                </p:nvSpPr>
                <p:spPr bwMode="auto">
                  <a:xfrm>
                    <a:off x="3257" y="1468"/>
                    <a:ext cx="430" cy="629"/>
                  </a:xfrm>
                  <a:custGeom>
                    <a:avLst/>
                    <a:gdLst/>
                    <a:ahLst/>
                    <a:cxnLst>
                      <a:cxn ang="0">
                        <a:pos x="5" y="54"/>
                      </a:cxn>
                      <a:cxn ang="0">
                        <a:pos x="7" y="137"/>
                      </a:cxn>
                      <a:cxn ang="0">
                        <a:pos x="18" y="236"/>
                      </a:cxn>
                      <a:cxn ang="0">
                        <a:pos x="18" y="139"/>
                      </a:cxn>
                      <a:cxn ang="0">
                        <a:pos x="19" y="48"/>
                      </a:cxn>
                      <a:cxn ang="0">
                        <a:pos x="88" y="11"/>
                      </a:cxn>
                      <a:cxn ang="0">
                        <a:pos x="172" y="7"/>
                      </a:cxn>
                      <a:cxn ang="0">
                        <a:pos x="80" y="5"/>
                      </a:cxn>
                      <a:cxn ang="0">
                        <a:pos x="5" y="54"/>
                      </a:cxn>
                    </a:cxnLst>
                    <a:rect l="0" t="0" r="r" b="b"/>
                    <a:pathLst>
                      <a:path w="172" h="236">
                        <a:moveTo>
                          <a:pt x="5" y="54"/>
                        </a:moveTo>
                        <a:cubicBezTo>
                          <a:pt x="8" y="79"/>
                          <a:pt x="1" y="102"/>
                          <a:pt x="7" y="137"/>
                        </a:cubicBezTo>
                        <a:cubicBezTo>
                          <a:pt x="13" y="172"/>
                          <a:pt x="21" y="213"/>
                          <a:pt x="18" y="236"/>
                        </a:cubicBezTo>
                        <a:cubicBezTo>
                          <a:pt x="20" y="216"/>
                          <a:pt x="20" y="167"/>
                          <a:pt x="18" y="139"/>
                        </a:cubicBezTo>
                        <a:cubicBezTo>
                          <a:pt x="16" y="111"/>
                          <a:pt x="15" y="62"/>
                          <a:pt x="19" y="48"/>
                        </a:cubicBezTo>
                        <a:cubicBezTo>
                          <a:pt x="23" y="34"/>
                          <a:pt x="34" y="8"/>
                          <a:pt x="88" y="11"/>
                        </a:cubicBezTo>
                        <a:cubicBezTo>
                          <a:pt x="142" y="14"/>
                          <a:pt x="164" y="8"/>
                          <a:pt x="172" y="7"/>
                        </a:cubicBezTo>
                        <a:cubicBezTo>
                          <a:pt x="161" y="7"/>
                          <a:pt x="102" y="8"/>
                          <a:pt x="80" y="5"/>
                        </a:cubicBezTo>
                        <a:cubicBezTo>
                          <a:pt x="58" y="2"/>
                          <a:pt x="0" y="0"/>
                          <a:pt x="5" y="54"/>
                        </a:cubicBezTo>
                        <a:close/>
                      </a:path>
                    </a:pathLst>
                  </a:custGeom>
                  <a:solidFill>
                    <a:srgbClr val="A3757F"/>
                  </a:solidFill>
                  <a:ln w="9525">
                    <a:noFill/>
                    <a:round/>
                    <a:headEnd/>
                    <a:tailEnd/>
                  </a:ln>
                </p:spPr>
                <p:txBody>
                  <a:bodyPr/>
                  <a:lstStyle/>
                  <a:p>
                    <a:endParaRPr lang="en-US" b="1">
                      <a:latin typeface="Cambria" pitchFamily="18" charset="0"/>
                    </a:endParaRPr>
                  </a:p>
                </p:txBody>
              </p:sp>
              <p:sp>
                <p:nvSpPr>
                  <p:cNvPr id="181" name="Freeform 10"/>
                  <p:cNvSpPr>
                    <a:spLocks/>
                  </p:cNvSpPr>
                  <p:nvPr/>
                </p:nvSpPr>
                <p:spPr bwMode="auto">
                  <a:xfrm>
                    <a:off x="3055" y="1972"/>
                    <a:ext cx="230" cy="437"/>
                  </a:xfrm>
                  <a:custGeom>
                    <a:avLst/>
                    <a:gdLst/>
                    <a:ahLst/>
                    <a:cxnLst>
                      <a:cxn ang="0">
                        <a:pos x="80" y="0"/>
                      </a:cxn>
                      <a:cxn ang="0">
                        <a:pos x="0" y="164"/>
                      </a:cxn>
                      <a:cxn ang="0">
                        <a:pos x="80" y="0"/>
                      </a:cxn>
                    </a:cxnLst>
                    <a:rect l="0" t="0" r="r" b="b"/>
                    <a:pathLst>
                      <a:path w="92" h="164">
                        <a:moveTo>
                          <a:pt x="80" y="0"/>
                        </a:moveTo>
                        <a:cubicBezTo>
                          <a:pt x="85" y="24"/>
                          <a:pt x="92" y="112"/>
                          <a:pt x="0" y="164"/>
                        </a:cubicBezTo>
                        <a:cubicBezTo>
                          <a:pt x="26" y="149"/>
                          <a:pt x="78" y="101"/>
                          <a:pt x="80" y="0"/>
                        </a:cubicBezTo>
                      </a:path>
                    </a:pathLst>
                  </a:custGeom>
                  <a:solidFill>
                    <a:srgbClr val="682E40"/>
                  </a:solidFill>
                  <a:ln w="9525">
                    <a:noFill/>
                    <a:round/>
                    <a:headEnd/>
                    <a:tailEnd/>
                  </a:ln>
                </p:spPr>
                <p:txBody>
                  <a:bodyPr/>
                  <a:lstStyle/>
                  <a:p>
                    <a:endParaRPr lang="en-US" b="1">
                      <a:latin typeface="Cambria" pitchFamily="18" charset="0"/>
                    </a:endParaRPr>
                  </a:p>
                </p:txBody>
              </p:sp>
              <p:sp>
                <p:nvSpPr>
                  <p:cNvPr id="182" name="Freeform 11"/>
                  <p:cNvSpPr>
                    <a:spLocks/>
                  </p:cNvSpPr>
                  <p:nvPr/>
                </p:nvSpPr>
                <p:spPr bwMode="auto">
                  <a:xfrm>
                    <a:off x="3285" y="2097"/>
                    <a:ext cx="309" cy="152"/>
                  </a:xfrm>
                  <a:custGeom>
                    <a:avLst/>
                    <a:gdLst/>
                    <a:ahLst/>
                    <a:cxnLst>
                      <a:cxn ang="0">
                        <a:pos x="124" y="0"/>
                      </a:cxn>
                      <a:cxn ang="0">
                        <a:pos x="59" y="49"/>
                      </a:cxn>
                      <a:cxn ang="0">
                        <a:pos x="0" y="46"/>
                      </a:cxn>
                      <a:cxn ang="0">
                        <a:pos x="63" y="41"/>
                      </a:cxn>
                      <a:cxn ang="0">
                        <a:pos x="124" y="0"/>
                      </a:cxn>
                    </a:cxnLst>
                    <a:rect l="0" t="0" r="r" b="b"/>
                    <a:pathLst>
                      <a:path w="124" h="57">
                        <a:moveTo>
                          <a:pt x="124" y="0"/>
                        </a:moveTo>
                        <a:cubicBezTo>
                          <a:pt x="100" y="29"/>
                          <a:pt x="82" y="41"/>
                          <a:pt x="59" y="49"/>
                        </a:cubicBezTo>
                        <a:cubicBezTo>
                          <a:pt x="36" y="57"/>
                          <a:pt x="11" y="48"/>
                          <a:pt x="0" y="46"/>
                        </a:cubicBezTo>
                        <a:cubicBezTo>
                          <a:pt x="12" y="46"/>
                          <a:pt x="32" y="53"/>
                          <a:pt x="63" y="41"/>
                        </a:cubicBezTo>
                        <a:cubicBezTo>
                          <a:pt x="94" y="28"/>
                          <a:pt x="119" y="5"/>
                          <a:pt x="124" y="0"/>
                        </a:cubicBezTo>
                        <a:close/>
                      </a:path>
                    </a:pathLst>
                  </a:custGeom>
                  <a:solidFill>
                    <a:srgbClr val="682E40"/>
                  </a:solidFill>
                  <a:ln w="9525">
                    <a:noFill/>
                    <a:round/>
                    <a:headEnd/>
                    <a:tailEnd/>
                  </a:ln>
                </p:spPr>
                <p:txBody>
                  <a:bodyPr/>
                  <a:lstStyle/>
                  <a:p>
                    <a:endParaRPr lang="en-US" b="1">
                      <a:latin typeface="Cambria" pitchFamily="18" charset="0"/>
                    </a:endParaRPr>
                  </a:p>
                </p:txBody>
              </p:sp>
              <p:sp>
                <p:nvSpPr>
                  <p:cNvPr id="183" name="Freeform 12"/>
                  <p:cNvSpPr>
                    <a:spLocks/>
                  </p:cNvSpPr>
                  <p:nvPr/>
                </p:nvSpPr>
                <p:spPr bwMode="auto">
                  <a:xfrm>
                    <a:off x="1872" y="1257"/>
                    <a:ext cx="2002" cy="1766"/>
                  </a:xfrm>
                  <a:custGeom>
                    <a:avLst/>
                    <a:gdLst/>
                    <a:ahLst/>
                    <a:cxnLst>
                      <a:cxn ang="0">
                        <a:pos x="562" y="76"/>
                      </a:cxn>
                      <a:cxn ang="0">
                        <a:pos x="687" y="72"/>
                      </a:cxn>
                      <a:cxn ang="0">
                        <a:pos x="764" y="75"/>
                      </a:cxn>
                      <a:cxn ang="0">
                        <a:pos x="783" y="204"/>
                      </a:cxn>
                      <a:cxn ang="0">
                        <a:pos x="720" y="282"/>
                      </a:cxn>
                      <a:cxn ang="0">
                        <a:pos x="622" y="370"/>
                      </a:cxn>
                      <a:cxn ang="0">
                        <a:pos x="537" y="381"/>
                      </a:cxn>
                      <a:cxn ang="0">
                        <a:pos x="433" y="459"/>
                      </a:cxn>
                      <a:cxn ang="0">
                        <a:pos x="228" y="575"/>
                      </a:cxn>
                      <a:cxn ang="0">
                        <a:pos x="65" y="641"/>
                      </a:cxn>
                      <a:cxn ang="0">
                        <a:pos x="24" y="464"/>
                      </a:cxn>
                      <a:cxn ang="0">
                        <a:pos x="16" y="237"/>
                      </a:cxn>
                      <a:cxn ang="0">
                        <a:pos x="131" y="48"/>
                      </a:cxn>
                      <a:cxn ang="0">
                        <a:pos x="525" y="81"/>
                      </a:cxn>
                      <a:cxn ang="0">
                        <a:pos x="562" y="76"/>
                      </a:cxn>
                    </a:cxnLst>
                    <a:rect l="0" t="0" r="r" b="b"/>
                    <a:pathLst>
                      <a:path w="801" h="662">
                        <a:moveTo>
                          <a:pt x="562" y="76"/>
                        </a:moveTo>
                        <a:cubicBezTo>
                          <a:pt x="591" y="67"/>
                          <a:pt x="647" y="69"/>
                          <a:pt x="687" y="72"/>
                        </a:cubicBezTo>
                        <a:cubicBezTo>
                          <a:pt x="726" y="75"/>
                          <a:pt x="734" y="72"/>
                          <a:pt x="764" y="75"/>
                        </a:cubicBezTo>
                        <a:cubicBezTo>
                          <a:pt x="800" y="78"/>
                          <a:pt x="801" y="175"/>
                          <a:pt x="783" y="204"/>
                        </a:cubicBezTo>
                        <a:cubicBezTo>
                          <a:pt x="766" y="233"/>
                          <a:pt x="745" y="242"/>
                          <a:pt x="720" y="282"/>
                        </a:cubicBezTo>
                        <a:cubicBezTo>
                          <a:pt x="695" y="321"/>
                          <a:pt x="660" y="359"/>
                          <a:pt x="622" y="370"/>
                        </a:cubicBezTo>
                        <a:cubicBezTo>
                          <a:pt x="584" y="380"/>
                          <a:pt x="553" y="355"/>
                          <a:pt x="537" y="381"/>
                        </a:cubicBezTo>
                        <a:cubicBezTo>
                          <a:pt x="521" y="408"/>
                          <a:pt x="489" y="440"/>
                          <a:pt x="433" y="459"/>
                        </a:cubicBezTo>
                        <a:cubicBezTo>
                          <a:pt x="377" y="478"/>
                          <a:pt x="274" y="532"/>
                          <a:pt x="228" y="575"/>
                        </a:cubicBezTo>
                        <a:cubicBezTo>
                          <a:pt x="181" y="618"/>
                          <a:pt x="129" y="662"/>
                          <a:pt x="65" y="641"/>
                        </a:cubicBezTo>
                        <a:cubicBezTo>
                          <a:pt x="0" y="620"/>
                          <a:pt x="27" y="505"/>
                          <a:pt x="24" y="464"/>
                        </a:cubicBezTo>
                        <a:cubicBezTo>
                          <a:pt x="21" y="422"/>
                          <a:pt x="0" y="352"/>
                          <a:pt x="16" y="237"/>
                        </a:cubicBezTo>
                        <a:cubicBezTo>
                          <a:pt x="29" y="149"/>
                          <a:pt x="55" y="77"/>
                          <a:pt x="131" y="48"/>
                        </a:cubicBezTo>
                        <a:cubicBezTo>
                          <a:pt x="258" y="0"/>
                          <a:pt x="472" y="73"/>
                          <a:pt x="525" y="81"/>
                        </a:cubicBezTo>
                        <a:cubicBezTo>
                          <a:pt x="538" y="83"/>
                          <a:pt x="550" y="78"/>
                          <a:pt x="562" y="76"/>
                        </a:cubicBez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184" name="Freeform 13"/>
                  <p:cNvSpPr>
                    <a:spLocks/>
                  </p:cNvSpPr>
                  <p:nvPr/>
                </p:nvSpPr>
                <p:spPr bwMode="auto">
                  <a:xfrm>
                    <a:off x="3187" y="1476"/>
                    <a:ext cx="133" cy="779"/>
                  </a:xfrm>
                  <a:custGeom>
                    <a:avLst/>
                    <a:gdLst/>
                    <a:ahLst/>
                    <a:cxnLst>
                      <a:cxn ang="0">
                        <a:pos x="0" y="0"/>
                      </a:cxn>
                      <a:cxn ang="0">
                        <a:pos x="21" y="107"/>
                      </a:cxn>
                      <a:cxn ang="0">
                        <a:pos x="17" y="292"/>
                      </a:cxn>
                    </a:cxnLst>
                    <a:rect l="0" t="0" r="r" b="b"/>
                    <a:pathLst>
                      <a:path w="53" h="292">
                        <a:moveTo>
                          <a:pt x="0" y="0"/>
                        </a:moveTo>
                        <a:cubicBezTo>
                          <a:pt x="26" y="4"/>
                          <a:pt x="24" y="61"/>
                          <a:pt x="21" y="107"/>
                        </a:cubicBezTo>
                        <a:cubicBezTo>
                          <a:pt x="18" y="153"/>
                          <a:pt x="53" y="228"/>
                          <a:pt x="17" y="292"/>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grpSp>
            <p:sp>
              <p:nvSpPr>
                <p:cNvPr id="83" name="Freeform 227"/>
                <p:cNvSpPr>
                  <a:spLocks/>
                </p:cNvSpPr>
                <p:nvPr/>
              </p:nvSpPr>
              <p:spPr bwMode="auto">
                <a:xfrm>
                  <a:off x="7265539" y="1882303"/>
                  <a:ext cx="51924" cy="24023"/>
                </a:xfrm>
                <a:custGeom>
                  <a:avLst/>
                  <a:gdLst/>
                  <a:ahLst/>
                  <a:cxnLst>
                    <a:cxn ang="0">
                      <a:pos x="24" y="19"/>
                    </a:cxn>
                    <a:cxn ang="0">
                      <a:pos x="32" y="6"/>
                    </a:cxn>
                    <a:cxn ang="0">
                      <a:pos x="10" y="2"/>
                    </a:cxn>
                    <a:cxn ang="0">
                      <a:pos x="11" y="16"/>
                    </a:cxn>
                    <a:cxn ang="0">
                      <a:pos x="27" y="19"/>
                    </a:cxn>
                  </a:cxnLst>
                  <a:rect l="0" t="0" r="r" b="b"/>
                  <a:pathLst>
                    <a:path w="37" h="20">
                      <a:moveTo>
                        <a:pt x="24" y="19"/>
                      </a:moveTo>
                      <a:cubicBezTo>
                        <a:pt x="31" y="18"/>
                        <a:pt x="37" y="12"/>
                        <a:pt x="32" y="6"/>
                      </a:cubicBezTo>
                      <a:cubicBezTo>
                        <a:pt x="29" y="1"/>
                        <a:pt x="15" y="0"/>
                        <a:pt x="10" y="2"/>
                      </a:cubicBezTo>
                      <a:cubicBezTo>
                        <a:pt x="0" y="4"/>
                        <a:pt x="4" y="13"/>
                        <a:pt x="11" y="16"/>
                      </a:cubicBezTo>
                      <a:cubicBezTo>
                        <a:pt x="15" y="18"/>
                        <a:pt x="22" y="20"/>
                        <a:pt x="27" y="19"/>
                      </a:cubicBezTo>
                    </a:path>
                  </a:pathLst>
                </a:custGeom>
                <a:solidFill>
                  <a:srgbClr val="BA677E"/>
                </a:solidFill>
                <a:ln w="9525">
                  <a:noFill/>
                  <a:round/>
                  <a:headEnd/>
                  <a:tailEnd/>
                </a:ln>
              </p:spPr>
              <p:txBody>
                <a:bodyPr/>
                <a:lstStyle/>
                <a:p>
                  <a:endParaRPr lang="en-US" b="1">
                    <a:latin typeface="Cambria" pitchFamily="18" charset="0"/>
                  </a:endParaRPr>
                </a:p>
              </p:txBody>
            </p:sp>
            <p:grpSp>
              <p:nvGrpSpPr>
                <p:cNvPr id="15" name="Group 83"/>
                <p:cNvGrpSpPr/>
                <p:nvPr/>
              </p:nvGrpSpPr>
              <p:grpSpPr>
                <a:xfrm rot="21035428">
                  <a:off x="7031765" y="1859675"/>
                  <a:ext cx="401931" cy="294412"/>
                  <a:chOff x="6553200" y="1676400"/>
                  <a:chExt cx="401931" cy="294412"/>
                </a:xfrm>
              </p:grpSpPr>
              <p:sp>
                <p:nvSpPr>
                  <p:cNvPr id="170" name="Freeform 58"/>
                  <p:cNvSpPr>
                    <a:spLocks/>
                  </p:cNvSpPr>
                  <p:nvPr/>
                </p:nvSpPr>
                <p:spPr bwMode="auto">
                  <a:xfrm>
                    <a:off x="6553200" y="1676400"/>
                    <a:ext cx="401290" cy="294412"/>
                  </a:xfrm>
                  <a:custGeom>
                    <a:avLst/>
                    <a:gdLst/>
                    <a:ahLst/>
                    <a:cxnLst>
                      <a:cxn ang="0">
                        <a:pos x="288" y="99"/>
                      </a:cxn>
                      <a:cxn ang="0">
                        <a:pos x="281" y="113"/>
                      </a:cxn>
                      <a:cxn ang="0">
                        <a:pos x="266" y="128"/>
                      </a:cxn>
                      <a:cxn ang="0">
                        <a:pos x="261" y="132"/>
                      </a:cxn>
                      <a:cxn ang="0">
                        <a:pos x="256" y="141"/>
                      </a:cxn>
                      <a:cxn ang="0">
                        <a:pos x="244" y="147"/>
                      </a:cxn>
                      <a:cxn ang="0">
                        <a:pos x="242" y="156"/>
                      </a:cxn>
                      <a:cxn ang="0">
                        <a:pos x="233" y="170"/>
                      </a:cxn>
                      <a:cxn ang="0">
                        <a:pos x="218" y="200"/>
                      </a:cxn>
                      <a:cxn ang="0">
                        <a:pos x="201" y="212"/>
                      </a:cxn>
                      <a:cxn ang="0">
                        <a:pos x="190" y="234"/>
                      </a:cxn>
                      <a:cxn ang="0">
                        <a:pos x="147" y="238"/>
                      </a:cxn>
                      <a:cxn ang="0">
                        <a:pos x="129" y="243"/>
                      </a:cxn>
                      <a:cxn ang="0">
                        <a:pos x="114" y="246"/>
                      </a:cxn>
                      <a:cxn ang="0">
                        <a:pos x="69" y="221"/>
                      </a:cxn>
                      <a:cxn ang="0">
                        <a:pos x="59" y="209"/>
                      </a:cxn>
                      <a:cxn ang="0">
                        <a:pos x="53" y="198"/>
                      </a:cxn>
                      <a:cxn ang="0">
                        <a:pos x="41" y="196"/>
                      </a:cxn>
                      <a:cxn ang="0">
                        <a:pos x="22" y="174"/>
                      </a:cxn>
                      <a:cxn ang="0">
                        <a:pos x="17" y="160"/>
                      </a:cxn>
                      <a:cxn ang="0">
                        <a:pos x="14" y="145"/>
                      </a:cxn>
                      <a:cxn ang="0">
                        <a:pos x="4" y="106"/>
                      </a:cxn>
                      <a:cxn ang="0">
                        <a:pos x="145" y="1"/>
                      </a:cxn>
                      <a:cxn ang="0">
                        <a:pos x="288" y="99"/>
                      </a:cxn>
                    </a:cxnLst>
                    <a:rect l="0" t="0" r="r" b="b"/>
                    <a:pathLst>
                      <a:path w="288" h="248">
                        <a:moveTo>
                          <a:pt x="288" y="99"/>
                        </a:moveTo>
                        <a:cubicBezTo>
                          <a:pt x="287" y="98"/>
                          <a:pt x="283" y="110"/>
                          <a:pt x="281" y="113"/>
                        </a:cubicBezTo>
                        <a:cubicBezTo>
                          <a:pt x="278" y="116"/>
                          <a:pt x="267" y="126"/>
                          <a:pt x="266" y="128"/>
                        </a:cubicBezTo>
                        <a:cubicBezTo>
                          <a:pt x="264" y="132"/>
                          <a:pt x="263" y="131"/>
                          <a:pt x="261" y="132"/>
                        </a:cubicBezTo>
                        <a:cubicBezTo>
                          <a:pt x="259" y="134"/>
                          <a:pt x="260" y="137"/>
                          <a:pt x="256" y="141"/>
                        </a:cubicBezTo>
                        <a:cubicBezTo>
                          <a:pt x="252" y="146"/>
                          <a:pt x="248" y="143"/>
                          <a:pt x="244" y="147"/>
                        </a:cubicBezTo>
                        <a:cubicBezTo>
                          <a:pt x="246" y="150"/>
                          <a:pt x="242" y="152"/>
                          <a:pt x="242" y="156"/>
                        </a:cubicBezTo>
                        <a:cubicBezTo>
                          <a:pt x="242" y="166"/>
                          <a:pt x="239" y="165"/>
                          <a:pt x="233" y="170"/>
                        </a:cubicBezTo>
                        <a:cubicBezTo>
                          <a:pt x="228" y="175"/>
                          <a:pt x="221" y="196"/>
                          <a:pt x="218" y="200"/>
                        </a:cubicBezTo>
                        <a:cubicBezTo>
                          <a:pt x="212" y="209"/>
                          <a:pt x="213" y="211"/>
                          <a:pt x="201" y="212"/>
                        </a:cubicBezTo>
                        <a:cubicBezTo>
                          <a:pt x="208" y="220"/>
                          <a:pt x="198" y="232"/>
                          <a:pt x="190" y="234"/>
                        </a:cubicBezTo>
                        <a:cubicBezTo>
                          <a:pt x="181" y="236"/>
                          <a:pt x="154" y="243"/>
                          <a:pt x="147" y="238"/>
                        </a:cubicBezTo>
                        <a:cubicBezTo>
                          <a:pt x="142" y="245"/>
                          <a:pt x="136" y="241"/>
                          <a:pt x="129" y="243"/>
                        </a:cubicBezTo>
                        <a:cubicBezTo>
                          <a:pt x="124" y="244"/>
                          <a:pt x="121" y="248"/>
                          <a:pt x="114" y="246"/>
                        </a:cubicBezTo>
                        <a:cubicBezTo>
                          <a:pt x="104" y="242"/>
                          <a:pt x="73" y="222"/>
                          <a:pt x="69" y="221"/>
                        </a:cubicBezTo>
                        <a:cubicBezTo>
                          <a:pt x="61" y="220"/>
                          <a:pt x="60" y="217"/>
                          <a:pt x="59" y="209"/>
                        </a:cubicBezTo>
                        <a:cubicBezTo>
                          <a:pt x="58" y="202"/>
                          <a:pt x="60" y="198"/>
                          <a:pt x="53" y="198"/>
                        </a:cubicBezTo>
                        <a:cubicBezTo>
                          <a:pt x="47" y="198"/>
                          <a:pt x="45" y="204"/>
                          <a:pt x="41" y="196"/>
                        </a:cubicBezTo>
                        <a:cubicBezTo>
                          <a:pt x="40" y="194"/>
                          <a:pt x="24" y="176"/>
                          <a:pt x="22" y="174"/>
                        </a:cubicBezTo>
                        <a:cubicBezTo>
                          <a:pt x="18" y="171"/>
                          <a:pt x="18" y="166"/>
                          <a:pt x="17" y="160"/>
                        </a:cubicBezTo>
                        <a:cubicBezTo>
                          <a:pt x="17" y="155"/>
                          <a:pt x="16" y="150"/>
                          <a:pt x="14" y="145"/>
                        </a:cubicBezTo>
                        <a:cubicBezTo>
                          <a:pt x="12" y="139"/>
                          <a:pt x="0" y="115"/>
                          <a:pt x="4" y="106"/>
                        </a:cubicBezTo>
                        <a:cubicBezTo>
                          <a:pt x="4" y="106"/>
                          <a:pt x="40" y="0"/>
                          <a:pt x="145" y="1"/>
                        </a:cubicBezTo>
                        <a:cubicBezTo>
                          <a:pt x="249" y="2"/>
                          <a:pt x="288" y="99"/>
                          <a:pt x="288" y="99"/>
                        </a:cubicBezTo>
                        <a:close/>
                      </a:path>
                    </a:pathLst>
                  </a:custGeom>
                  <a:solidFill>
                    <a:srgbClr val="F2C7C7"/>
                  </a:solidFill>
                  <a:ln w="9525">
                    <a:noFill/>
                    <a:round/>
                    <a:headEnd/>
                    <a:tailEnd/>
                  </a:ln>
                </p:spPr>
                <p:txBody>
                  <a:bodyPr/>
                  <a:lstStyle/>
                  <a:p>
                    <a:endParaRPr lang="en-US" b="1">
                      <a:latin typeface="Cambria" pitchFamily="18" charset="0"/>
                    </a:endParaRPr>
                  </a:p>
                </p:txBody>
              </p:sp>
              <p:sp>
                <p:nvSpPr>
                  <p:cNvPr id="171" name="Freeform 59"/>
                  <p:cNvSpPr>
                    <a:spLocks/>
                  </p:cNvSpPr>
                  <p:nvPr/>
                </p:nvSpPr>
                <p:spPr bwMode="auto">
                  <a:xfrm>
                    <a:off x="6553200" y="1676400"/>
                    <a:ext cx="401931" cy="293900"/>
                  </a:xfrm>
                  <a:custGeom>
                    <a:avLst/>
                    <a:gdLst/>
                    <a:ahLst/>
                    <a:cxnLst>
                      <a:cxn ang="0">
                        <a:pos x="288" y="99"/>
                      </a:cxn>
                      <a:cxn ang="0">
                        <a:pos x="281" y="113"/>
                      </a:cxn>
                      <a:cxn ang="0">
                        <a:pos x="266" y="128"/>
                      </a:cxn>
                      <a:cxn ang="0">
                        <a:pos x="261" y="132"/>
                      </a:cxn>
                      <a:cxn ang="0">
                        <a:pos x="256" y="141"/>
                      </a:cxn>
                      <a:cxn ang="0">
                        <a:pos x="242" y="156"/>
                      </a:cxn>
                      <a:cxn ang="0">
                        <a:pos x="233" y="170"/>
                      </a:cxn>
                      <a:cxn ang="0">
                        <a:pos x="218" y="199"/>
                      </a:cxn>
                      <a:cxn ang="0">
                        <a:pos x="201" y="225"/>
                      </a:cxn>
                      <a:cxn ang="0">
                        <a:pos x="190" y="234"/>
                      </a:cxn>
                      <a:cxn ang="0">
                        <a:pos x="147" y="238"/>
                      </a:cxn>
                      <a:cxn ang="0">
                        <a:pos x="129" y="243"/>
                      </a:cxn>
                      <a:cxn ang="0">
                        <a:pos x="115" y="246"/>
                      </a:cxn>
                      <a:cxn ang="0">
                        <a:pos x="69" y="221"/>
                      </a:cxn>
                      <a:cxn ang="0">
                        <a:pos x="59" y="208"/>
                      </a:cxn>
                      <a:cxn ang="0">
                        <a:pos x="41" y="195"/>
                      </a:cxn>
                      <a:cxn ang="0">
                        <a:pos x="38" y="187"/>
                      </a:cxn>
                      <a:cxn ang="0">
                        <a:pos x="18" y="161"/>
                      </a:cxn>
                      <a:cxn ang="0">
                        <a:pos x="15" y="144"/>
                      </a:cxn>
                      <a:cxn ang="0">
                        <a:pos x="14" y="129"/>
                      </a:cxn>
                      <a:cxn ang="0">
                        <a:pos x="5" y="106"/>
                      </a:cxn>
                      <a:cxn ang="0">
                        <a:pos x="145" y="1"/>
                      </a:cxn>
                      <a:cxn ang="0">
                        <a:pos x="288" y="99"/>
                      </a:cxn>
                    </a:cxnLst>
                    <a:rect l="0" t="0" r="r" b="b"/>
                    <a:pathLst>
                      <a:path w="288" h="248">
                        <a:moveTo>
                          <a:pt x="288" y="99"/>
                        </a:moveTo>
                        <a:cubicBezTo>
                          <a:pt x="287" y="98"/>
                          <a:pt x="284" y="110"/>
                          <a:pt x="281" y="113"/>
                        </a:cubicBezTo>
                        <a:cubicBezTo>
                          <a:pt x="278" y="116"/>
                          <a:pt x="267" y="126"/>
                          <a:pt x="266" y="128"/>
                        </a:cubicBezTo>
                        <a:cubicBezTo>
                          <a:pt x="264" y="131"/>
                          <a:pt x="263" y="130"/>
                          <a:pt x="261" y="132"/>
                        </a:cubicBezTo>
                        <a:cubicBezTo>
                          <a:pt x="259" y="133"/>
                          <a:pt x="260" y="137"/>
                          <a:pt x="256" y="141"/>
                        </a:cubicBezTo>
                        <a:cubicBezTo>
                          <a:pt x="252" y="145"/>
                          <a:pt x="242" y="152"/>
                          <a:pt x="242" y="156"/>
                        </a:cubicBezTo>
                        <a:cubicBezTo>
                          <a:pt x="242" y="166"/>
                          <a:pt x="239" y="165"/>
                          <a:pt x="233" y="170"/>
                        </a:cubicBezTo>
                        <a:cubicBezTo>
                          <a:pt x="228" y="174"/>
                          <a:pt x="221" y="196"/>
                          <a:pt x="218" y="199"/>
                        </a:cubicBezTo>
                        <a:cubicBezTo>
                          <a:pt x="212" y="209"/>
                          <a:pt x="214" y="224"/>
                          <a:pt x="201" y="225"/>
                        </a:cubicBezTo>
                        <a:cubicBezTo>
                          <a:pt x="208" y="233"/>
                          <a:pt x="198" y="232"/>
                          <a:pt x="190" y="234"/>
                        </a:cubicBezTo>
                        <a:cubicBezTo>
                          <a:pt x="181" y="236"/>
                          <a:pt x="155" y="243"/>
                          <a:pt x="147" y="238"/>
                        </a:cubicBezTo>
                        <a:cubicBezTo>
                          <a:pt x="142" y="245"/>
                          <a:pt x="137" y="241"/>
                          <a:pt x="129" y="243"/>
                        </a:cubicBezTo>
                        <a:cubicBezTo>
                          <a:pt x="125" y="244"/>
                          <a:pt x="121" y="248"/>
                          <a:pt x="115" y="246"/>
                        </a:cubicBezTo>
                        <a:cubicBezTo>
                          <a:pt x="104" y="242"/>
                          <a:pt x="73" y="222"/>
                          <a:pt x="69" y="221"/>
                        </a:cubicBezTo>
                        <a:cubicBezTo>
                          <a:pt x="61" y="220"/>
                          <a:pt x="60" y="216"/>
                          <a:pt x="59" y="208"/>
                        </a:cubicBezTo>
                        <a:cubicBezTo>
                          <a:pt x="58" y="202"/>
                          <a:pt x="45" y="204"/>
                          <a:pt x="41" y="195"/>
                        </a:cubicBezTo>
                        <a:cubicBezTo>
                          <a:pt x="40" y="194"/>
                          <a:pt x="38" y="188"/>
                          <a:pt x="38" y="187"/>
                        </a:cubicBezTo>
                        <a:cubicBezTo>
                          <a:pt x="37" y="185"/>
                          <a:pt x="19" y="166"/>
                          <a:pt x="18" y="161"/>
                        </a:cubicBezTo>
                        <a:cubicBezTo>
                          <a:pt x="18" y="155"/>
                          <a:pt x="17" y="149"/>
                          <a:pt x="15" y="144"/>
                        </a:cubicBezTo>
                        <a:cubicBezTo>
                          <a:pt x="13" y="138"/>
                          <a:pt x="12" y="137"/>
                          <a:pt x="14" y="129"/>
                        </a:cubicBezTo>
                        <a:cubicBezTo>
                          <a:pt x="6" y="126"/>
                          <a:pt x="0" y="115"/>
                          <a:pt x="5" y="106"/>
                        </a:cubicBezTo>
                        <a:cubicBezTo>
                          <a:pt x="5" y="106"/>
                          <a:pt x="41" y="0"/>
                          <a:pt x="145" y="1"/>
                        </a:cubicBezTo>
                        <a:cubicBezTo>
                          <a:pt x="249" y="2"/>
                          <a:pt x="288" y="99"/>
                          <a:pt x="288" y="99"/>
                        </a:cubicBezTo>
                        <a:close/>
                      </a:path>
                    </a:pathLst>
                  </a:custGeom>
                  <a:solidFill>
                    <a:srgbClr val="F3A6A7"/>
                  </a:solidFill>
                  <a:ln w="9525">
                    <a:noFill/>
                    <a:round/>
                    <a:headEnd/>
                    <a:tailEnd/>
                  </a:ln>
                </p:spPr>
                <p:txBody>
                  <a:bodyPr/>
                  <a:lstStyle/>
                  <a:p>
                    <a:endParaRPr lang="en-US" b="1">
                      <a:latin typeface="Cambria" pitchFamily="18" charset="0"/>
                    </a:endParaRPr>
                  </a:p>
                </p:txBody>
              </p:sp>
              <p:sp>
                <p:nvSpPr>
                  <p:cNvPr id="172" name="Freeform 60"/>
                  <p:cNvSpPr>
                    <a:spLocks/>
                  </p:cNvSpPr>
                  <p:nvPr/>
                </p:nvSpPr>
                <p:spPr bwMode="auto">
                  <a:xfrm>
                    <a:off x="6553200" y="1676400"/>
                    <a:ext cx="400008" cy="294412"/>
                  </a:xfrm>
                  <a:custGeom>
                    <a:avLst/>
                    <a:gdLst/>
                    <a:ahLst/>
                    <a:cxnLst>
                      <a:cxn ang="0">
                        <a:pos x="287" y="99"/>
                      </a:cxn>
                      <a:cxn ang="0">
                        <a:pos x="281" y="112"/>
                      </a:cxn>
                      <a:cxn ang="0">
                        <a:pos x="269" y="122"/>
                      </a:cxn>
                      <a:cxn ang="0">
                        <a:pos x="265" y="128"/>
                      </a:cxn>
                      <a:cxn ang="0">
                        <a:pos x="260" y="132"/>
                      </a:cxn>
                      <a:cxn ang="0">
                        <a:pos x="255" y="141"/>
                      </a:cxn>
                      <a:cxn ang="0">
                        <a:pos x="241" y="155"/>
                      </a:cxn>
                      <a:cxn ang="0">
                        <a:pos x="232" y="170"/>
                      </a:cxn>
                      <a:cxn ang="0">
                        <a:pos x="218" y="199"/>
                      </a:cxn>
                      <a:cxn ang="0">
                        <a:pos x="189" y="233"/>
                      </a:cxn>
                      <a:cxn ang="0">
                        <a:pos x="164" y="231"/>
                      </a:cxn>
                      <a:cxn ang="0">
                        <a:pos x="146" y="237"/>
                      </a:cxn>
                      <a:cxn ang="0">
                        <a:pos x="129" y="242"/>
                      </a:cxn>
                      <a:cxn ang="0">
                        <a:pos x="114" y="246"/>
                      </a:cxn>
                      <a:cxn ang="0">
                        <a:pos x="94" y="221"/>
                      </a:cxn>
                      <a:cxn ang="0">
                        <a:pos x="78" y="218"/>
                      </a:cxn>
                      <a:cxn ang="0">
                        <a:pos x="68" y="221"/>
                      </a:cxn>
                      <a:cxn ang="0">
                        <a:pos x="40" y="195"/>
                      </a:cxn>
                      <a:cxn ang="0">
                        <a:pos x="40" y="190"/>
                      </a:cxn>
                      <a:cxn ang="0">
                        <a:pos x="37" y="187"/>
                      </a:cxn>
                      <a:cxn ang="0">
                        <a:pos x="35" y="181"/>
                      </a:cxn>
                      <a:cxn ang="0">
                        <a:pos x="30" y="175"/>
                      </a:cxn>
                      <a:cxn ang="0">
                        <a:pos x="28" y="169"/>
                      </a:cxn>
                      <a:cxn ang="0">
                        <a:pos x="22" y="157"/>
                      </a:cxn>
                      <a:cxn ang="0">
                        <a:pos x="17" y="149"/>
                      </a:cxn>
                      <a:cxn ang="0">
                        <a:pos x="4" y="105"/>
                      </a:cxn>
                      <a:cxn ang="0">
                        <a:pos x="144" y="1"/>
                      </a:cxn>
                      <a:cxn ang="0">
                        <a:pos x="287" y="99"/>
                      </a:cxn>
                    </a:cxnLst>
                    <a:rect l="0" t="0" r="r" b="b"/>
                    <a:pathLst>
                      <a:path w="287" h="248">
                        <a:moveTo>
                          <a:pt x="287" y="99"/>
                        </a:moveTo>
                        <a:cubicBezTo>
                          <a:pt x="287" y="98"/>
                          <a:pt x="283" y="110"/>
                          <a:pt x="281" y="112"/>
                        </a:cubicBezTo>
                        <a:cubicBezTo>
                          <a:pt x="277" y="115"/>
                          <a:pt x="274" y="123"/>
                          <a:pt x="269" y="122"/>
                        </a:cubicBezTo>
                        <a:cubicBezTo>
                          <a:pt x="269" y="125"/>
                          <a:pt x="267" y="125"/>
                          <a:pt x="265" y="128"/>
                        </a:cubicBezTo>
                        <a:cubicBezTo>
                          <a:pt x="264" y="131"/>
                          <a:pt x="262" y="130"/>
                          <a:pt x="260" y="132"/>
                        </a:cubicBezTo>
                        <a:cubicBezTo>
                          <a:pt x="259" y="133"/>
                          <a:pt x="259" y="136"/>
                          <a:pt x="255" y="141"/>
                        </a:cubicBezTo>
                        <a:cubicBezTo>
                          <a:pt x="251" y="145"/>
                          <a:pt x="242" y="151"/>
                          <a:pt x="241" y="155"/>
                        </a:cubicBezTo>
                        <a:cubicBezTo>
                          <a:pt x="241" y="165"/>
                          <a:pt x="238" y="164"/>
                          <a:pt x="232" y="170"/>
                        </a:cubicBezTo>
                        <a:cubicBezTo>
                          <a:pt x="228" y="174"/>
                          <a:pt x="220" y="195"/>
                          <a:pt x="218" y="199"/>
                        </a:cubicBezTo>
                        <a:cubicBezTo>
                          <a:pt x="212" y="208"/>
                          <a:pt x="197" y="231"/>
                          <a:pt x="189" y="233"/>
                        </a:cubicBezTo>
                        <a:cubicBezTo>
                          <a:pt x="180" y="235"/>
                          <a:pt x="173" y="230"/>
                          <a:pt x="164" y="231"/>
                        </a:cubicBezTo>
                        <a:cubicBezTo>
                          <a:pt x="166" y="244"/>
                          <a:pt x="154" y="243"/>
                          <a:pt x="146" y="237"/>
                        </a:cubicBezTo>
                        <a:cubicBezTo>
                          <a:pt x="141" y="245"/>
                          <a:pt x="136" y="241"/>
                          <a:pt x="129" y="242"/>
                        </a:cubicBezTo>
                        <a:cubicBezTo>
                          <a:pt x="124" y="243"/>
                          <a:pt x="120" y="248"/>
                          <a:pt x="114" y="246"/>
                        </a:cubicBezTo>
                        <a:cubicBezTo>
                          <a:pt x="103" y="242"/>
                          <a:pt x="105" y="224"/>
                          <a:pt x="94" y="221"/>
                        </a:cubicBezTo>
                        <a:cubicBezTo>
                          <a:pt x="91" y="232"/>
                          <a:pt x="82" y="221"/>
                          <a:pt x="78" y="218"/>
                        </a:cubicBezTo>
                        <a:cubicBezTo>
                          <a:pt x="76" y="222"/>
                          <a:pt x="72" y="221"/>
                          <a:pt x="68" y="221"/>
                        </a:cubicBezTo>
                        <a:cubicBezTo>
                          <a:pt x="60" y="219"/>
                          <a:pt x="45" y="203"/>
                          <a:pt x="40" y="195"/>
                        </a:cubicBezTo>
                        <a:cubicBezTo>
                          <a:pt x="39" y="193"/>
                          <a:pt x="41" y="191"/>
                          <a:pt x="40" y="190"/>
                        </a:cubicBezTo>
                        <a:cubicBezTo>
                          <a:pt x="39" y="189"/>
                          <a:pt x="37" y="187"/>
                          <a:pt x="37" y="187"/>
                        </a:cubicBezTo>
                        <a:cubicBezTo>
                          <a:pt x="36" y="184"/>
                          <a:pt x="35" y="183"/>
                          <a:pt x="35" y="181"/>
                        </a:cubicBezTo>
                        <a:cubicBezTo>
                          <a:pt x="34" y="178"/>
                          <a:pt x="31" y="177"/>
                          <a:pt x="30" y="175"/>
                        </a:cubicBezTo>
                        <a:cubicBezTo>
                          <a:pt x="28" y="172"/>
                          <a:pt x="30" y="171"/>
                          <a:pt x="28" y="169"/>
                        </a:cubicBezTo>
                        <a:cubicBezTo>
                          <a:pt x="23" y="166"/>
                          <a:pt x="22" y="162"/>
                          <a:pt x="22" y="157"/>
                        </a:cubicBezTo>
                        <a:cubicBezTo>
                          <a:pt x="21" y="151"/>
                          <a:pt x="19" y="154"/>
                          <a:pt x="17" y="149"/>
                        </a:cubicBezTo>
                        <a:cubicBezTo>
                          <a:pt x="14" y="143"/>
                          <a:pt x="0" y="114"/>
                          <a:pt x="4" y="105"/>
                        </a:cubicBezTo>
                        <a:cubicBezTo>
                          <a:pt x="4" y="105"/>
                          <a:pt x="40" y="0"/>
                          <a:pt x="144" y="1"/>
                        </a:cubicBezTo>
                        <a:cubicBezTo>
                          <a:pt x="248" y="1"/>
                          <a:pt x="287" y="99"/>
                          <a:pt x="287" y="99"/>
                        </a:cubicBezTo>
                        <a:close/>
                      </a:path>
                    </a:pathLst>
                  </a:custGeom>
                  <a:solidFill>
                    <a:srgbClr val="EF898B"/>
                  </a:solidFill>
                  <a:ln w="9525">
                    <a:noFill/>
                    <a:round/>
                    <a:headEnd/>
                    <a:tailEnd/>
                  </a:ln>
                </p:spPr>
                <p:txBody>
                  <a:bodyPr/>
                  <a:lstStyle/>
                  <a:p>
                    <a:endParaRPr lang="en-US" b="1">
                      <a:latin typeface="Cambria" pitchFamily="18" charset="0"/>
                    </a:endParaRPr>
                  </a:p>
                </p:txBody>
              </p:sp>
              <p:sp>
                <p:nvSpPr>
                  <p:cNvPr id="173" name="Freeform 61"/>
                  <p:cNvSpPr>
                    <a:spLocks/>
                  </p:cNvSpPr>
                  <p:nvPr/>
                </p:nvSpPr>
                <p:spPr bwMode="auto">
                  <a:xfrm>
                    <a:off x="6553200" y="1676400"/>
                    <a:ext cx="400008" cy="294412"/>
                  </a:xfrm>
                  <a:custGeom>
                    <a:avLst/>
                    <a:gdLst/>
                    <a:ahLst/>
                    <a:cxnLst>
                      <a:cxn ang="0">
                        <a:pos x="287" y="99"/>
                      </a:cxn>
                      <a:cxn ang="0">
                        <a:pos x="280" y="112"/>
                      </a:cxn>
                      <a:cxn ang="0">
                        <a:pos x="265" y="116"/>
                      </a:cxn>
                      <a:cxn ang="0">
                        <a:pos x="265" y="128"/>
                      </a:cxn>
                      <a:cxn ang="0">
                        <a:pos x="260" y="132"/>
                      </a:cxn>
                      <a:cxn ang="0">
                        <a:pos x="255" y="133"/>
                      </a:cxn>
                      <a:cxn ang="0">
                        <a:pos x="255" y="141"/>
                      </a:cxn>
                      <a:cxn ang="0">
                        <a:pos x="239" y="145"/>
                      </a:cxn>
                      <a:cxn ang="0">
                        <a:pos x="241" y="155"/>
                      </a:cxn>
                      <a:cxn ang="0">
                        <a:pos x="232" y="170"/>
                      </a:cxn>
                      <a:cxn ang="0">
                        <a:pos x="218" y="185"/>
                      </a:cxn>
                      <a:cxn ang="0">
                        <a:pos x="218" y="199"/>
                      </a:cxn>
                      <a:cxn ang="0">
                        <a:pos x="200" y="211"/>
                      </a:cxn>
                      <a:cxn ang="0">
                        <a:pos x="189" y="233"/>
                      </a:cxn>
                      <a:cxn ang="0">
                        <a:pos x="164" y="231"/>
                      </a:cxn>
                      <a:cxn ang="0">
                        <a:pos x="146" y="237"/>
                      </a:cxn>
                      <a:cxn ang="0">
                        <a:pos x="128" y="243"/>
                      </a:cxn>
                      <a:cxn ang="0">
                        <a:pos x="114" y="246"/>
                      </a:cxn>
                      <a:cxn ang="0">
                        <a:pos x="93" y="221"/>
                      </a:cxn>
                      <a:cxn ang="0">
                        <a:pos x="78" y="218"/>
                      </a:cxn>
                      <a:cxn ang="0">
                        <a:pos x="68" y="221"/>
                      </a:cxn>
                      <a:cxn ang="0">
                        <a:pos x="58" y="208"/>
                      </a:cxn>
                      <a:cxn ang="0">
                        <a:pos x="52" y="197"/>
                      </a:cxn>
                      <a:cxn ang="0">
                        <a:pos x="40" y="195"/>
                      </a:cxn>
                      <a:cxn ang="0">
                        <a:pos x="40" y="190"/>
                      </a:cxn>
                      <a:cxn ang="0">
                        <a:pos x="37" y="187"/>
                      </a:cxn>
                      <a:cxn ang="0">
                        <a:pos x="34" y="181"/>
                      </a:cxn>
                      <a:cxn ang="0">
                        <a:pos x="34" y="172"/>
                      </a:cxn>
                      <a:cxn ang="0">
                        <a:pos x="27" y="169"/>
                      </a:cxn>
                      <a:cxn ang="0">
                        <a:pos x="21" y="157"/>
                      </a:cxn>
                      <a:cxn ang="0">
                        <a:pos x="21" y="142"/>
                      </a:cxn>
                      <a:cxn ang="0">
                        <a:pos x="17" y="129"/>
                      </a:cxn>
                      <a:cxn ang="0">
                        <a:pos x="4" y="106"/>
                      </a:cxn>
                      <a:cxn ang="0">
                        <a:pos x="144" y="1"/>
                      </a:cxn>
                      <a:cxn ang="0">
                        <a:pos x="287" y="99"/>
                      </a:cxn>
                    </a:cxnLst>
                    <a:rect l="0" t="0" r="r" b="b"/>
                    <a:pathLst>
                      <a:path w="287" h="248">
                        <a:moveTo>
                          <a:pt x="287" y="99"/>
                        </a:moveTo>
                        <a:cubicBezTo>
                          <a:pt x="287" y="98"/>
                          <a:pt x="283" y="110"/>
                          <a:pt x="280" y="112"/>
                        </a:cubicBezTo>
                        <a:cubicBezTo>
                          <a:pt x="277" y="116"/>
                          <a:pt x="270" y="118"/>
                          <a:pt x="265" y="116"/>
                        </a:cubicBezTo>
                        <a:cubicBezTo>
                          <a:pt x="265" y="119"/>
                          <a:pt x="266" y="126"/>
                          <a:pt x="265" y="128"/>
                        </a:cubicBezTo>
                        <a:cubicBezTo>
                          <a:pt x="263" y="131"/>
                          <a:pt x="262" y="130"/>
                          <a:pt x="260" y="132"/>
                        </a:cubicBezTo>
                        <a:cubicBezTo>
                          <a:pt x="259" y="133"/>
                          <a:pt x="257" y="131"/>
                          <a:pt x="255" y="133"/>
                        </a:cubicBezTo>
                        <a:cubicBezTo>
                          <a:pt x="254" y="134"/>
                          <a:pt x="259" y="136"/>
                          <a:pt x="255" y="141"/>
                        </a:cubicBezTo>
                        <a:cubicBezTo>
                          <a:pt x="251" y="145"/>
                          <a:pt x="243" y="141"/>
                          <a:pt x="239" y="145"/>
                        </a:cubicBezTo>
                        <a:cubicBezTo>
                          <a:pt x="241" y="148"/>
                          <a:pt x="241" y="151"/>
                          <a:pt x="241" y="155"/>
                        </a:cubicBezTo>
                        <a:cubicBezTo>
                          <a:pt x="241" y="165"/>
                          <a:pt x="238" y="164"/>
                          <a:pt x="232" y="170"/>
                        </a:cubicBezTo>
                        <a:cubicBezTo>
                          <a:pt x="228" y="174"/>
                          <a:pt x="225" y="181"/>
                          <a:pt x="218" y="185"/>
                        </a:cubicBezTo>
                        <a:cubicBezTo>
                          <a:pt x="228" y="188"/>
                          <a:pt x="220" y="196"/>
                          <a:pt x="218" y="199"/>
                        </a:cubicBezTo>
                        <a:cubicBezTo>
                          <a:pt x="211" y="208"/>
                          <a:pt x="212" y="210"/>
                          <a:pt x="200" y="211"/>
                        </a:cubicBezTo>
                        <a:cubicBezTo>
                          <a:pt x="207" y="220"/>
                          <a:pt x="197" y="232"/>
                          <a:pt x="189" y="233"/>
                        </a:cubicBezTo>
                        <a:cubicBezTo>
                          <a:pt x="180" y="235"/>
                          <a:pt x="172" y="230"/>
                          <a:pt x="164" y="231"/>
                        </a:cubicBezTo>
                        <a:cubicBezTo>
                          <a:pt x="166" y="244"/>
                          <a:pt x="154" y="243"/>
                          <a:pt x="146" y="237"/>
                        </a:cubicBezTo>
                        <a:cubicBezTo>
                          <a:pt x="141" y="245"/>
                          <a:pt x="136" y="241"/>
                          <a:pt x="128" y="243"/>
                        </a:cubicBezTo>
                        <a:cubicBezTo>
                          <a:pt x="124" y="244"/>
                          <a:pt x="120" y="248"/>
                          <a:pt x="114" y="246"/>
                        </a:cubicBezTo>
                        <a:cubicBezTo>
                          <a:pt x="103" y="242"/>
                          <a:pt x="105" y="224"/>
                          <a:pt x="93" y="221"/>
                        </a:cubicBezTo>
                        <a:cubicBezTo>
                          <a:pt x="91" y="232"/>
                          <a:pt x="82" y="221"/>
                          <a:pt x="78" y="218"/>
                        </a:cubicBezTo>
                        <a:cubicBezTo>
                          <a:pt x="76" y="222"/>
                          <a:pt x="72" y="221"/>
                          <a:pt x="68" y="221"/>
                        </a:cubicBezTo>
                        <a:cubicBezTo>
                          <a:pt x="60" y="219"/>
                          <a:pt x="59" y="216"/>
                          <a:pt x="58" y="208"/>
                        </a:cubicBezTo>
                        <a:cubicBezTo>
                          <a:pt x="57" y="202"/>
                          <a:pt x="60" y="198"/>
                          <a:pt x="52" y="197"/>
                        </a:cubicBezTo>
                        <a:cubicBezTo>
                          <a:pt x="46" y="197"/>
                          <a:pt x="45" y="203"/>
                          <a:pt x="40" y="195"/>
                        </a:cubicBezTo>
                        <a:cubicBezTo>
                          <a:pt x="39" y="194"/>
                          <a:pt x="40" y="191"/>
                          <a:pt x="40" y="190"/>
                        </a:cubicBezTo>
                        <a:cubicBezTo>
                          <a:pt x="39" y="189"/>
                          <a:pt x="37" y="187"/>
                          <a:pt x="37" y="187"/>
                        </a:cubicBezTo>
                        <a:cubicBezTo>
                          <a:pt x="36" y="184"/>
                          <a:pt x="35" y="183"/>
                          <a:pt x="34" y="181"/>
                        </a:cubicBezTo>
                        <a:cubicBezTo>
                          <a:pt x="34" y="179"/>
                          <a:pt x="35" y="174"/>
                          <a:pt x="34" y="172"/>
                        </a:cubicBezTo>
                        <a:cubicBezTo>
                          <a:pt x="32" y="170"/>
                          <a:pt x="30" y="171"/>
                          <a:pt x="27" y="169"/>
                        </a:cubicBezTo>
                        <a:cubicBezTo>
                          <a:pt x="23" y="166"/>
                          <a:pt x="22" y="162"/>
                          <a:pt x="21" y="157"/>
                        </a:cubicBezTo>
                        <a:cubicBezTo>
                          <a:pt x="21" y="151"/>
                          <a:pt x="23" y="147"/>
                          <a:pt x="21" y="142"/>
                        </a:cubicBezTo>
                        <a:cubicBezTo>
                          <a:pt x="19" y="136"/>
                          <a:pt x="16" y="136"/>
                          <a:pt x="17" y="129"/>
                        </a:cubicBezTo>
                        <a:cubicBezTo>
                          <a:pt x="10" y="126"/>
                          <a:pt x="0" y="114"/>
                          <a:pt x="4" y="106"/>
                        </a:cubicBezTo>
                        <a:cubicBezTo>
                          <a:pt x="4" y="106"/>
                          <a:pt x="40" y="0"/>
                          <a:pt x="144" y="1"/>
                        </a:cubicBezTo>
                        <a:cubicBezTo>
                          <a:pt x="248" y="1"/>
                          <a:pt x="287" y="99"/>
                          <a:pt x="287" y="99"/>
                        </a:cubicBezTo>
                        <a:close/>
                      </a:path>
                    </a:pathLst>
                  </a:custGeom>
                  <a:solidFill>
                    <a:srgbClr val="A35064"/>
                  </a:solidFill>
                  <a:ln w="9525">
                    <a:noFill/>
                    <a:round/>
                    <a:headEnd/>
                    <a:tailEnd/>
                  </a:ln>
                </p:spPr>
                <p:txBody>
                  <a:bodyPr/>
                  <a:lstStyle/>
                  <a:p>
                    <a:endParaRPr lang="en-US" b="1">
                      <a:latin typeface="Cambria" pitchFamily="18" charset="0"/>
                    </a:endParaRPr>
                  </a:p>
                </p:txBody>
              </p:sp>
              <p:sp>
                <p:nvSpPr>
                  <p:cNvPr id="174" name="Freeform 62"/>
                  <p:cNvSpPr>
                    <a:spLocks/>
                  </p:cNvSpPr>
                  <p:nvPr/>
                </p:nvSpPr>
                <p:spPr bwMode="auto">
                  <a:xfrm>
                    <a:off x="6553200" y="1676400"/>
                    <a:ext cx="400008" cy="294412"/>
                  </a:xfrm>
                  <a:custGeom>
                    <a:avLst/>
                    <a:gdLst/>
                    <a:ahLst/>
                    <a:cxnLst>
                      <a:cxn ang="0">
                        <a:pos x="287" y="99"/>
                      </a:cxn>
                      <a:cxn ang="0">
                        <a:pos x="280" y="112"/>
                      </a:cxn>
                      <a:cxn ang="0">
                        <a:pos x="265" y="116"/>
                      </a:cxn>
                      <a:cxn ang="0">
                        <a:pos x="265" y="128"/>
                      </a:cxn>
                      <a:cxn ang="0">
                        <a:pos x="260" y="132"/>
                      </a:cxn>
                      <a:cxn ang="0">
                        <a:pos x="255" y="133"/>
                      </a:cxn>
                      <a:cxn ang="0">
                        <a:pos x="255" y="141"/>
                      </a:cxn>
                      <a:cxn ang="0">
                        <a:pos x="239" y="145"/>
                      </a:cxn>
                      <a:cxn ang="0">
                        <a:pos x="241" y="155"/>
                      </a:cxn>
                      <a:cxn ang="0">
                        <a:pos x="232" y="170"/>
                      </a:cxn>
                      <a:cxn ang="0">
                        <a:pos x="218" y="185"/>
                      </a:cxn>
                      <a:cxn ang="0">
                        <a:pos x="218" y="199"/>
                      </a:cxn>
                      <a:cxn ang="0">
                        <a:pos x="200" y="211"/>
                      </a:cxn>
                      <a:cxn ang="0">
                        <a:pos x="189" y="233"/>
                      </a:cxn>
                      <a:cxn ang="0">
                        <a:pos x="164" y="231"/>
                      </a:cxn>
                      <a:cxn ang="0">
                        <a:pos x="146" y="237"/>
                      </a:cxn>
                      <a:cxn ang="0">
                        <a:pos x="128" y="243"/>
                      </a:cxn>
                      <a:cxn ang="0">
                        <a:pos x="114" y="246"/>
                      </a:cxn>
                      <a:cxn ang="0">
                        <a:pos x="93" y="221"/>
                      </a:cxn>
                      <a:cxn ang="0">
                        <a:pos x="78" y="218"/>
                      </a:cxn>
                      <a:cxn ang="0">
                        <a:pos x="68" y="221"/>
                      </a:cxn>
                      <a:cxn ang="0">
                        <a:pos x="58" y="208"/>
                      </a:cxn>
                      <a:cxn ang="0">
                        <a:pos x="52" y="197"/>
                      </a:cxn>
                      <a:cxn ang="0">
                        <a:pos x="40" y="195"/>
                      </a:cxn>
                      <a:cxn ang="0">
                        <a:pos x="40" y="190"/>
                      </a:cxn>
                      <a:cxn ang="0">
                        <a:pos x="37" y="187"/>
                      </a:cxn>
                      <a:cxn ang="0">
                        <a:pos x="34" y="181"/>
                      </a:cxn>
                      <a:cxn ang="0">
                        <a:pos x="34" y="172"/>
                      </a:cxn>
                      <a:cxn ang="0">
                        <a:pos x="27" y="169"/>
                      </a:cxn>
                      <a:cxn ang="0">
                        <a:pos x="21" y="157"/>
                      </a:cxn>
                      <a:cxn ang="0">
                        <a:pos x="21" y="142"/>
                      </a:cxn>
                      <a:cxn ang="0">
                        <a:pos x="17" y="129"/>
                      </a:cxn>
                      <a:cxn ang="0">
                        <a:pos x="4" y="106"/>
                      </a:cxn>
                      <a:cxn ang="0">
                        <a:pos x="144" y="1"/>
                      </a:cxn>
                      <a:cxn ang="0">
                        <a:pos x="287" y="99"/>
                      </a:cxn>
                    </a:cxnLst>
                    <a:rect l="0" t="0" r="r" b="b"/>
                    <a:pathLst>
                      <a:path w="287" h="248">
                        <a:moveTo>
                          <a:pt x="287" y="99"/>
                        </a:moveTo>
                        <a:cubicBezTo>
                          <a:pt x="287" y="98"/>
                          <a:pt x="283" y="110"/>
                          <a:pt x="280" y="112"/>
                        </a:cubicBezTo>
                        <a:cubicBezTo>
                          <a:pt x="277" y="116"/>
                          <a:pt x="270" y="118"/>
                          <a:pt x="265" y="116"/>
                        </a:cubicBezTo>
                        <a:cubicBezTo>
                          <a:pt x="265" y="119"/>
                          <a:pt x="266" y="126"/>
                          <a:pt x="265" y="128"/>
                        </a:cubicBezTo>
                        <a:cubicBezTo>
                          <a:pt x="263" y="131"/>
                          <a:pt x="262" y="130"/>
                          <a:pt x="260" y="132"/>
                        </a:cubicBezTo>
                        <a:cubicBezTo>
                          <a:pt x="259" y="133"/>
                          <a:pt x="257" y="131"/>
                          <a:pt x="255" y="133"/>
                        </a:cubicBezTo>
                        <a:cubicBezTo>
                          <a:pt x="254" y="134"/>
                          <a:pt x="259" y="136"/>
                          <a:pt x="255" y="141"/>
                        </a:cubicBezTo>
                        <a:cubicBezTo>
                          <a:pt x="251" y="145"/>
                          <a:pt x="243" y="141"/>
                          <a:pt x="239" y="145"/>
                        </a:cubicBezTo>
                        <a:cubicBezTo>
                          <a:pt x="241" y="148"/>
                          <a:pt x="241" y="151"/>
                          <a:pt x="241" y="155"/>
                        </a:cubicBezTo>
                        <a:cubicBezTo>
                          <a:pt x="241" y="165"/>
                          <a:pt x="238" y="164"/>
                          <a:pt x="232" y="170"/>
                        </a:cubicBezTo>
                        <a:cubicBezTo>
                          <a:pt x="228" y="174"/>
                          <a:pt x="225" y="181"/>
                          <a:pt x="218" y="185"/>
                        </a:cubicBezTo>
                        <a:cubicBezTo>
                          <a:pt x="228" y="188"/>
                          <a:pt x="220" y="196"/>
                          <a:pt x="218" y="199"/>
                        </a:cubicBezTo>
                        <a:cubicBezTo>
                          <a:pt x="211" y="208"/>
                          <a:pt x="212" y="210"/>
                          <a:pt x="200" y="211"/>
                        </a:cubicBezTo>
                        <a:cubicBezTo>
                          <a:pt x="207" y="220"/>
                          <a:pt x="197" y="232"/>
                          <a:pt x="189" y="233"/>
                        </a:cubicBezTo>
                        <a:cubicBezTo>
                          <a:pt x="180" y="235"/>
                          <a:pt x="172" y="230"/>
                          <a:pt x="164" y="231"/>
                        </a:cubicBezTo>
                        <a:cubicBezTo>
                          <a:pt x="166" y="244"/>
                          <a:pt x="154" y="243"/>
                          <a:pt x="146" y="237"/>
                        </a:cubicBezTo>
                        <a:cubicBezTo>
                          <a:pt x="141" y="245"/>
                          <a:pt x="136" y="241"/>
                          <a:pt x="128" y="243"/>
                        </a:cubicBezTo>
                        <a:cubicBezTo>
                          <a:pt x="124" y="244"/>
                          <a:pt x="120" y="248"/>
                          <a:pt x="114" y="246"/>
                        </a:cubicBezTo>
                        <a:cubicBezTo>
                          <a:pt x="103" y="242"/>
                          <a:pt x="105" y="224"/>
                          <a:pt x="93" y="221"/>
                        </a:cubicBezTo>
                        <a:cubicBezTo>
                          <a:pt x="91" y="232"/>
                          <a:pt x="82" y="221"/>
                          <a:pt x="78" y="218"/>
                        </a:cubicBezTo>
                        <a:cubicBezTo>
                          <a:pt x="76" y="222"/>
                          <a:pt x="72" y="221"/>
                          <a:pt x="68" y="221"/>
                        </a:cubicBezTo>
                        <a:cubicBezTo>
                          <a:pt x="60" y="219"/>
                          <a:pt x="59" y="216"/>
                          <a:pt x="58" y="208"/>
                        </a:cubicBezTo>
                        <a:cubicBezTo>
                          <a:pt x="57" y="202"/>
                          <a:pt x="60" y="198"/>
                          <a:pt x="52" y="197"/>
                        </a:cubicBezTo>
                        <a:cubicBezTo>
                          <a:pt x="46" y="197"/>
                          <a:pt x="45" y="203"/>
                          <a:pt x="40" y="195"/>
                        </a:cubicBezTo>
                        <a:cubicBezTo>
                          <a:pt x="39" y="194"/>
                          <a:pt x="40" y="191"/>
                          <a:pt x="40" y="190"/>
                        </a:cubicBezTo>
                        <a:cubicBezTo>
                          <a:pt x="39" y="189"/>
                          <a:pt x="37" y="187"/>
                          <a:pt x="37" y="187"/>
                        </a:cubicBezTo>
                        <a:cubicBezTo>
                          <a:pt x="36" y="184"/>
                          <a:pt x="35" y="183"/>
                          <a:pt x="34" y="181"/>
                        </a:cubicBezTo>
                        <a:cubicBezTo>
                          <a:pt x="34" y="179"/>
                          <a:pt x="35" y="174"/>
                          <a:pt x="34" y="172"/>
                        </a:cubicBezTo>
                        <a:cubicBezTo>
                          <a:pt x="32" y="170"/>
                          <a:pt x="30" y="171"/>
                          <a:pt x="27" y="169"/>
                        </a:cubicBezTo>
                        <a:cubicBezTo>
                          <a:pt x="23" y="166"/>
                          <a:pt x="22" y="162"/>
                          <a:pt x="21" y="157"/>
                        </a:cubicBezTo>
                        <a:cubicBezTo>
                          <a:pt x="21" y="151"/>
                          <a:pt x="23" y="147"/>
                          <a:pt x="21" y="142"/>
                        </a:cubicBezTo>
                        <a:cubicBezTo>
                          <a:pt x="19" y="136"/>
                          <a:pt x="16" y="136"/>
                          <a:pt x="17" y="129"/>
                        </a:cubicBezTo>
                        <a:cubicBezTo>
                          <a:pt x="10" y="126"/>
                          <a:pt x="0" y="114"/>
                          <a:pt x="4" y="106"/>
                        </a:cubicBezTo>
                        <a:cubicBezTo>
                          <a:pt x="4" y="106"/>
                          <a:pt x="40" y="0"/>
                          <a:pt x="144" y="1"/>
                        </a:cubicBezTo>
                        <a:cubicBezTo>
                          <a:pt x="248" y="1"/>
                          <a:pt x="287" y="99"/>
                          <a:pt x="287" y="99"/>
                        </a:cubicBezTo>
                        <a:close/>
                      </a:path>
                    </a:pathLst>
                  </a:custGeom>
                  <a:noFill/>
                  <a:ln w="12700" cap="rnd">
                    <a:solidFill>
                      <a:srgbClr val="343434"/>
                    </a:solidFill>
                    <a:prstDash val="solid"/>
                    <a:miter lim="800000"/>
                    <a:headEnd/>
                    <a:tailEnd/>
                  </a:ln>
                </p:spPr>
                <p:txBody>
                  <a:bodyPr/>
                  <a:lstStyle/>
                  <a:p>
                    <a:endParaRPr lang="en-US" b="1">
                      <a:latin typeface="Cambria" pitchFamily="18" charset="0"/>
                    </a:endParaRPr>
                  </a:p>
                </p:txBody>
              </p:sp>
            </p:grpSp>
            <p:grpSp>
              <p:nvGrpSpPr>
                <p:cNvPr id="16" name="Group 84"/>
                <p:cNvGrpSpPr/>
                <p:nvPr/>
              </p:nvGrpSpPr>
              <p:grpSpPr>
                <a:xfrm rot="20229409">
                  <a:off x="7060742" y="1854487"/>
                  <a:ext cx="346801" cy="299751"/>
                  <a:chOff x="7071940" y="1637982"/>
                  <a:chExt cx="346801" cy="299751"/>
                </a:xfrm>
              </p:grpSpPr>
              <p:sp>
                <p:nvSpPr>
                  <p:cNvPr id="86" name="Freeform 185"/>
                  <p:cNvSpPr>
                    <a:spLocks/>
                  </p:cNvSpPr>
                  <p:nvPr/>
                </p:nvSpPr>
                <p:spPr bwMode="auto">
                  <a:xfrm>
                    <a:off x="7105274" y="1820966"/>
                    <a:ext cx="41667" cy="45719"/>
                  </a:xfrm>
                  <a:custGeom>
                    <a:avLst/>
                    <a:gdLst/>
                    <a:ahLst/>
                    <a:cxnLst>
                      <a:cxn ang="0">
                        <a:pos x="0" y="0"/>
                      </a:cxn>
                      <a:cxn ang="0">
                        <a:pos x="28" y="26"/>
                      </a:cxn>
                    </a:cxnLst>
                    <a:rect l="0" t="0" r="r" b="b"/>
                    <a:pathLst>
                      <a:path w="30" h="26">
                        <a:moveTo>
                          <a:pt x="0" y="0"/>
                        </a:moveTo>
                        <a:cubicBezTo>
                          <a:pt x="14" y="2"/>
                          <a:pt x="30" y="8"/>
                          <a:pt x="28" y="26"/>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87" name="Freeform 186"/>
                  <p:cNvSpPr>
                    <a:spLocks/>
                  </p:cNvSpPr>
                  <p:nvPr/>
                </p:nvSpPr>
                <p:spPr bwMode="auto">
                  <a:xfrm>
                    <a:off x="7216814" y="1827612"/>
                    <a:ext cx="30770" cy="69201"/>
                  </a:xfrm>
                  <a:custGeom>
                    <a:avLst/>
                    <a:gdLst/>
                    <a:ahLst/>
                    <a:cxnLst>
                      <a:cxn ang="0">
                        <a:pos x="6" y="40"/>
                      </a:cxn>
                      <a:cxn ang="0">
                        <a:pos x="4" y="18"/>
                      </a:cxn>
                      <a:cxn ang="0">
                        <a:pos x="22" y="0"/>
                      </a:cxn>
                    </a:cxnLst>
                    <a:rect l="0" t="0" r="r" b="b"/>
                    <a:pathLst>
                      <a:path w="22" h="40">
                        <a:moveTo>
                          <a:pt x="6" y="40"/>
                        </a:moveTo>
                        <a:cubicBezTo>
                          <a:pt x="0" y="34"/>
                          <a:pt x="1" y="25"/>
                          <a:pt x="4" y="18"/>
                        </a:cubicBezTo>
                        <a:cubicBezTo>
                          <a:pt x="8" y="8"/>
                          <a:pt x="13" y="5"/>
                          <a:pt x="22"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88" name="Freeform 187"/>
                  <p:cNvSpPr>
                    <a:spLocks/>
                  </p:cNvSpPr>
                  <p:nvPr/>
                </p:nvSpPr>
                <p:spPr bwMode="auto">
                  <a:xfrm>
                    <a:off x="7127710" y="1794387"/>
                    <a:ext cx="31411" cy="48367"/>
                  </a:xfrm>
                  <a:custGeom>
                    <a:avLst/>
                    <a:gdLst/>
                    <a:ahLst/>
                    <a:cxnLst>
                      <a:cxn ang="0">
                        <a:pos x="5" y="28"/>
                      </a:cxn>
                      <a:cxn ang="0">
                        <a:pos x="23" y="0"/>
                      </a:cxn>
                    </a:cxnLst>
                    <a:rect l="0" t="0" r="r" b="b"/>
                    <a:pathLst>
                      <a:path w="23" h="28">
                        <a:moveTo>
                          <a:pt x="5" y="28"/>
                        </a:moveTo>
                        <a:cubicBezTo>
                          <a:pt x="0" y="17"/>
                          <a:pt x="14" y="5"/>
                          <a:pt x="23"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89" name="Freeform 188"/>
                  <p:cNvSpPr>
                    <a:spLocks/>
                  </p:cNvSpPr>
                  <p:nvPr/>
                </p:nvSpPr>
                <p:spPr bwMode="auto">
                  <a:xfrm>
                    <a:off x="7237328" y="1724874"/>
                    <a:ext cx="75643" cy="63248"/>
                  </a:xfrm>
                  <a:custGeom>
                    <a:avLst/>
                    <a:gdLst/>
                    <a:ahLst/>
                    <a:cxnLst>
                      <a:cxn ang="0">
                        <a:pos x="48" y="37"/>
                      </a:cxn>
                      <a:cxn ang="0">
                        <a:pos x="27" y="5"/>
                      </a:cxn>
                      <a:cxn ang="0">
                        <a:pos x="0" y="7"/>
                      </a:cxn>
                    </a:cxnLst>
                    <a:rect l="0" t="0" r="r" b="b"/>
                    <a:pathLst>
                      <a:path w="54" h="37">
                        <a:moveTo>
                          <a:pt x="48" y="37"/>
                        </a:moveTo>
                        <a:cubicBezTo>
                          <a:pt x="54" y="26"/>
                          <a:pt x="36" y="8"/>
                          <a:pt x="27" y="5"/>
                        </a:cubicBezTo>
                        <a:cubicBezTo>
                          <a:pt x="19" y="2"/>
                          <a:pt x="6" y="0"/>
                          <a:pt x="0" y="7"/>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0" name="Freeform 189"/>
                  <p:cNvSpPr>
                    <a:spLocks/>
                  </p:cNvSpPr>
                  <p:nvPr/>
                </p:nvSpPr>
                <p:spPr bwMode="auto">
                  <a:xfrm>
                    <a:off x="7189891" y="1823010"/>
                    <a:ext cx="35257" cy="45719"/>
                  </a:xfrm>
                  <a:custGeom>
                    <a:avLst/>
                    <a:gdLst/>
                    <a:ahLst/>
                    <a:cxnLst>
                      <a:cxn ang="0">
                        <a:pos x="25" y="16"/>
                      </a:cxn>
                      <a:cxn ang="0">
                        <a:pos x="0" y="0"/>
                      </a:cxn>
                    </a:cxnLst>
                    <a:rect l="0" t="0" r="r" b="b"/>
                    <a:pathLst>
                      <a:path w="25" h="16">
                        <a:moveTo>
                          <a:pt x="25" y="16"/>
                        </a:moveTo>
                        <a:cubicBezTo>
                          <a:pt x="14" y="16"/>
                          <a:pt x="1" y="11"/>
                          <a:pt x="0"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1" name="Freeform 190"/>
                  <p:cNvSpPr>
                    <a:spLocks/>
                  </p:cNvSpPr>
                  <p:nvPr/>
                </p:nvSpPr>
                <p:spPr bwMode="auto">
                  <a:xfrm>
                    <a:off x="7100787" y="1679382"/>
                    <a:ext cx="62822" cy="51343"/>
                  </a:xfrm>
                  <a:custGeom>
                    <a:avLst/>
                    <a:gdLst/>
                    <a:ahLst/>
                    <a:cxnLst>
                      <a:cxn ang="0">
                        <a:pos x="2" y="23"/>
                      </a:cxn>
                      <a:cxn ang="0">
                        <a:pos x="1" y="22"/>
                      </a:cxn>
                      <a:cxn ang="0">
                        <a:pos x="43" y="0"/>
                      </a:cxn>
                    </a:cxnLst>
                    <a:rect l="0" t="0" r="r" b="b"/>
                    <a:pathLst>
                      <a:path w="45" h="30">
                        <a:moveTo>
                          <a:pt x="2" y="23"/>
                        </a:moveTo>
                        <a:cubicBezTo>
                          <a:pt x="1" y="22"/>
                          <a:pt x="0" y="22"/>
                          <a:pt x="1" y="22"/>
                        </a:cubicBezTo>
                        <a:cubicBezTo>
                          <a:pt x="16" y="30"/>
                          <a:pt x="45" y="19"/>
                          <a:pt x="43"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2" name="Freeform 191"/>
                  <p:cNvSpPr>
                    <a:spLocks/>
                  </p:cNvSpPr>
                  <p:nvPr/>
                </p:nvSpPr>
                <p:spPr bwMode="auto">
                  <a:xfrm>
                    <a:off x="7282200" y="1689095"/>
                    <a:ext cx="35898" cy="63248"/>
                  </a:xfrm>
                  <a:custGeom>
                    <a:avLst/>
                    <a:gdLst/>
                    <a:ahLst/>
                    <a:cxnLst>
                      <a:cxn ang="0">
                        <a:pos x="0" y="37"/>
                      </a:cxn>
                      <a:cxn ang="0">
                        <a:pos x="6" y="15"/>
                      </a:cxn>
                      <a:cxn ang="0">
                        <a:pos x="26" y="0"/>
                      </a:cxn>
                    </a:cxnLst>
                    <a:rect l="0" t="0" r="r" b="b"/>
                    <a:pathLst>
                      <a:path w="26" h="37">
                        <a:moveTo>
                          <a:pt x="0" y="37"/>
                        </a:moveTo>
                        <a:cubicBezTo>
                          <a:pt x="2" y="29"/>
                          <a:pt x="2" y="22"/>
                          <a:pt x="6" y="15"/>
                        </a:cubicBezTo>
                        <a:cubicBezTo>
                          <a:pt x="11" y="7"/>
                          <a:pt x="18" y="4"/>
                          <a:pt x="26"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3" name="Freeform 192"/>
                  <p:cNvSpPr>
                    <a:spLocks/>
                  </p:cNvSpPr>
                  <p:nvPr/>
                </p:nvSpPr>
                <p:spPr bwMode="auto">
                  <a:xfrm>
                    <a:off x="7136044" y="1704428"/>
                    <a:ext cx="27565" cy="77387"/>
                  </a:xfrm>
                  <a:custGeom>
                    <a:avLst/>
                    <a:gdLst/>
                    <a:ahLst/>
                    <a:cxnLst>
                      <a:cxn ang="0">
                        <a:pos x="0" y="0"/>
                      </a:cxn>
                      <a:cxn ang="0">
                        <a:pos x="8" y="45"/>
                      </a:cxn>
                    </a:cxnLst>
                    <a:rect l="0" t="0" r="r" b="b"/>
                    <a:pathLst>
                      <a:path w="20" h="45">
                        <a:moveTo>
                          <a:pt x="0" y="0"/>
                        </a:moveTo>
                        <a:cubicBezTo>
                          <a:pt x="15" y="10"/>
                          <a:pt x="20" y="31"/>
                          <a:pt x="8" y="45"/>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4" name="Freeform 193"/>
                  <p:cNvSpPr>
                    <a:spLocks/>
                  </p:cNvSpPr>
                  <p:nvPr/>
                </p:nvSpPr>
                <p:spPr bwMode="auto">
                  <a:xfrm>
                    <a:off x="7300149" y="1820967"/>
                    <a:ext cx="42309" cy="46134"/>
                  </a:xfrm>
                  <a:custGeom>
                    <a:avLst/>
                    <a:gdLst/>
                    <a:ahLst/>
                    <a:cxnLst>
                      <a:cxn ang="0">
                        <a:pos x="30" y="27"/>
                      </a:cxn>
                      <a:cxn ang="0">
                        <a:pos x="7" y="0"/>
                      </a:cxn>
                    </a:cxnLst>
                    <a:rect l="0" t="0" r="r" b="b"/>
                    <a:pathLst>
                      <a:path w="30" h="27">
                        <a:moveTo>
                          <a:pt x="30" y="27"/>
                        </a:moveTo>
                        <a:cubicBezTo>
                          <a:pt x="19" y="23"/>
                          <a:pt x="0" y="14"/>
                          <a:pt x="7"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5" name="Freeform 194"/>
                  <p:cNvSpPr>
                    <a:spLocks/>
                  </p:cNvSpPr>
                  <p:nvPr/>
                </p:nvSpPr>
                <p:spPr bwMode="auto">
                  <a:xfrm>
                    <a:off x="7347586" y="1732541"/>
                    <a:ext cx="47437" cy="67713"/>
                  </a:xfrm>
                  <a:custGeom>
                    <a:avLst/>
                    <a:gdLst/>
                    <a:ahLst/>
                    <a:cxnLst>
                      <a:cxn ang="0">
                        <a:pos x="0" y="7"/>
                      </a:cxn>
                      <a:cxn ang="0">
                        <a:pos x="24" y="39"/>
                      </a:cxn>
                    </a:cxnLst>
                    <a:rect l="0" t="0" r="r" b="b"/>
                    <a:pathLst>
                      <a:path w="34" h="39">
                        <a:moveTo>
                          <a:pt x="0" y="7"/>
                        </a:moveTo>
                        <a:cubicBezTo>
                          <a:pt x="15" y="0"/>
                          <a:pt x="34" y="28"/>
                          <a:pt x="24" y="39"/>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6" name="Freeform 195"/>
                  <p:cNvSpPr>
                    <a:spLocks/>
                  </p:cNvSpPr>
                  <p:nvPr/>
                </p:nvSpPr>
                <p:spPr bwMode="auto">
                  <a:xfrm>
                    <a:off x="7270662" y="1835789"/>
                    <a:ext cx="43591" cy="45719"/>
                  </a:xfrm>
                  <a:custGeom>
                    <a:avLst/>
                    <a:gdLst/>
                    <a:ahLst/>
                    <a:cxnLst>
                      <a:cxn ang="0">
                        <a:pos x="31" y="1"/>
                      </a:cxn>
                      <a:cxn ang="0">
                        <a:pos x="14" y="1"/>
                      </a:cxn>
                      <a:cxn ang="0">
                        <a:pos x="0" y="15"/>
                      </a:cxn>
                    </a:cxnLst>
                    <a:rect l="0" t="0" r="r" b="b"/>
                    <a:pathLst>
                      <a:path w="31" h="15">
                        <a:moveTo>
                          <a:pt x="31" y="1"/>
                        </a:moveTo>
                        <a:cubicBezTo>
                          <a:pt x="26" y="1"/>
                          <a:pt x="18" y="0"/>
                          <a:pt x="14" y="1"/>
                        </a:cubicBezTo>
                        <a:cubicBezTo>
                          <a:pt x="8" y="3"/>
                          <a:pt x="4" y="10"/>
                          <a:pt x="0" y="15"/>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7" name="Freeform 196"/>
                  <p:cNvSpPr>
                    <a:spLocks/>
                  </p:cNvSpPr>
                  <p:nvPr/>
                </p:nvSpPr>
                <p:spPr bwMode="auto">
                  <a:xfrm>
                    <a:off x="7220661" y="1645137"/>
                    <a:ext cx="50001" cy="45719"/>
                  </a:xfrm>
                  <a:custGeom>
                    <a:avLst/>
                    <a:gdLst/>
                    <a:ahLst/>
                    <a:cxnLst>
                      <a:cxn ang="0">
                        <a:pos x="0" y="0"/>
                      </a:cxn>
                      <a:cxn ang="0">
                        <a:pos x="36" y="14"/>
                      </a:cxn>
                    </a:cxnLst>
                    <a:rect l="0" t="0" r="r" b="b"/>
                    <a:pathLst>
                      <a:path w="36" h="19">
                        <a:moveTo>
                          <a:pt x="0" y="0"/>
                        </a:moveTo>
                        <a:cubicBezTo>
                          <a:pt x="3" y="15"/>
                          <a:pt x="24" y="19"/>
                          <a:pt x="36" y="14"/>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8" name="Freeform 197"/>
                  <p:cNvSpPr>
                    <a:spLocks/>
                  </p:cNvSpPr>
                  <p:nvPr/>
                </p:nvSpPr>
                <p:spPr bwMode="auto">
                  <a:xfrm>
                    <a:off x="7377074" y="1735607"/>
                    <a:ext cx="23718" cy="45719"/>
                  </a:xfrm>
                  <a:custGeom>
                    <a:avLst/>
                    <a:gdLst/>
                    <a:ahLst/>
                    <a:cxnLst>
                      <a:cxn ang="0">
                        <a:pos x="0" y="14"/>
                      </a:cxn>
                      <a:cxn ang="0">
                        <a:pos x="17" y="0"/>
                      </a:cxn>
                    </a:cxnLst>
                    <a:rect l="0" t="0" r="r" b="b"/>
                    <a:pathLst>
                      <a:path w="17" h="15">
                        <a:moveTo>
                          <a:pt x="0" y="14"/>
                        </a:moveTo>
                        <a:cubicBezTo>
                          <a:pt x="8" y="15"/>
                          <a:pt x="16" y="8"/>
                          <a:pt x="17" y="0"/>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99" name="Freeform 198"/>
                  <p:cNvSpPr>
                    <a:spLocks/>
                  </p:cNvSpPr>
                  <p:nvPr/>
                </p:nvSpPr>
                <p:spPr bwMode="auto">
                  <a:xfrm>
                    <a:off x="7208481" y="1663027"/>
                    <a:ext cx="34616" cy="46134"/>
                  </a:xfrm>
                  <a:custGeom>
                    <a:avLst/>
                    <a:gdLst/>
                    <a:ahLst/>
                    <a:cxnLst>
                      <a:cxn ang="0">
                        <a:pos x="25" y="0"/>
                      </a:cxn>
                      <a:cxn ang="0">
                        <a:pos x="5" y="27"/>
                      </a:cxn>
                    </a:cxnLst>
                    <a:rect l="0" t="0" r="r" b="b"/>
                    <a:pathLst>
                      <a:path w="25" h="27">
                        <a:moveTo>
                          <a:pt x="25" y="0"/>
                        </a:moveTo>
                        <a:cubicBezTo>
                          <a:pt x="14" y="6"/>
                          <a:pt x="0" y="12"/>
                          <a:pt x="5" y="27"/>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100" name="Freeform 199"/>
                  <p:cNvSpPr>
                    <a:spLocks/>
                  </p:cNvSpPr>
                  <p:nvPr/>
                </p:nvSpPr>
                <p:spPr bwMode="auto">
                  <a:xfrm>
                    <a:off x="7209763" y="1756564"/>
                    <a:ext cx="47437" cy="57295"/>
                  </a:xfrm>
                  <a:custGeom>
                    <a:avLst/>
                    <a:gdLst/>
                    <a:ahLst/>
                    <a:cxnLst>
                      <a:cxn ang="0">
                        <a:pos x="0" y="2"/>
                      </a:cxn>
                      <a:cxn ang="0">
                        <a:pos x="22" y="33"/>
                      </a:cxn>
                    </a:cxnLst>
                    <a:rect l="0" t="0" r="r" b="b"/>
                    <a:pathLst>
                      <a:path w="34" h="33">
                        <a:moveTo>
                          <a:pt x="0" y="2"/>
                        </a:moveTo>
                        <a:cubicBezTo>
                          <a:pt x="10" y="0"/>
                          <a:pt x="34" y="23"/>
                          <a:pt x="22" y="33"/>
                        </a:cubicBezTo>
                      </a:path>
                    </a:pathLst>
                  </a:custGeom>
                  <a:noFill/>
                  <a:ln w="7938" cap="rnd">
                    <a:solidFill>
                      <a:srgbClr val="4D1C2A"/>
                    </a:solidFill>
                    <a:prstDash val="solid"/>
                    <a:miter lim="800000"/>
                    <a:headEnd/>
                    <a:tailEnd/>
                  </a:ln>
                </p:spPr>
                <p:txBody>
                  <a:bodyPr/>
                  <a:lstStyle/>
                  <a:p>
                    <a:endParaRPr lang="en-US" b="1">
                      <a:latin typeface="Cambria" pitchFamily="18" charset="0"/>
                    </a:endParaRPr>
                  </a:p>
                </p:txBody>
              </p:sp>
              <p:sp>
                <p:nvSpPr>
                  <p:cNvPr id="101" name="Freeform 200"/>
                  <p:cNvSpPr>
                    <a:spLocks/>
                  </p:cNvSpPr>
                  <p:nvPr/>
                </p:nvSpPr>
                <p:spPr bwMode="auto">
                  <a:xfrm>
                    <a:off x="7142454" y="1726918"/>
                    <a:ext cx="35257" cy="45719"/>
                  </a:xfrm>
                  <a:custGeom>
                    <a:avLst/>
                    <a:gdLst/>
                    <a:ahLst/>
                    <a:cxnLst>
                      <a:cxn ang="0">
                        <a:pos x="0" y="8"/>
                      </a:cxn>
                      <a:cxn ang="0">
                        <a:pos x="25" y="7"/>
                      </a:cxn>
                      <a:cxn ang="0">
                        <a:pos x="1" y="0"/>
                      </a:cxn>
                    </a:cxnLst>
                    <a:rect l="0" t="0" r="r" b="b"/>
                    <a:pathLst>
                      <a:path w="25" h="16">
                        <a:moveTo>
                          <a:pt x="0" y="8"/>
                        </a:moveTo>
                        <a:cubicBezTo>
                          <a:pt x="4" y="8"/>
                          <a:pt x="25" y="16"/>
                          <a:pt x="25" y="7"/>
                        </a:cubicBezTo>
                        <a:cubicBezTo>
                          <a:pt x="25" y="0"/>
                          <a:pt x="6" y="0"/>
                          <a:pt x="1"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2" name="Freeform 201"/>
                  <p:cNvSpPr>
                    <a:spLocks/>
                  </p:cNvSpPr>
                  <p:nvPr/>
                </p:nvSpPr>
                <p:spPr bwMode="auto">
                  <a:xfrm>
                    <a:off x="7145659" y="1683983"/>
                    <a:ext cx="23718" cy="45719"/>
                  </a:xfrm>
                  <a:custGeom>
                    <a:avLst/>
                    <a:gdLst/>
                    <a:ahLst/>
                    <a:cxnLst>
                      <a:cxn ang="0">
                        <a:pos x="0" y="6"/>
                      </a:cxn>
                      <a:cxn ang="0">
                        <a:pos x="16" y="13"/>
                      </a:cxn>
                      <a:cxn ang="0">
                        <a:pos x="9" y="0"/>
                      </a:cxn>
                    </a:cxnLst>
                    <a:rect l="0" t="0" r="r" b="b"/>
                    <a:pathLst>
                      <a:path w="17" h="15">
                        <a:moveTo>
                          <a:pt x="0" y="6"/>
                        </a:moveTo>
                        <a:cubicBezTo>
                          <a:pt x="4" y="10"/>
                          <a:pt x="9" y="15"/>
                          <a:pt x="16" y="13"/>
                        </a:cubicBezTo>
                        <a:cubicBezTo>
                          <a:pt x="17" y="7"/>
                          <a:pt x="13" y="1"/>
                          <a:pt x="9"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3" name="Freeform 202"/>
                  <p:cNvSpPr>
                    <a:spLocks/>
                  </p:cNvSpPr>
                  <p:nvPr/>
                </p:nvSpPr>
                <p:spPr bwMode="auto">
                  <a:xfrm>
                    <a:off x="7111043" y="1696250"/>
                    <a:ext cx="12180" cy="45719"/>
                  </a:xfrm>
                  <a:custGeom>
                    <a:avLst/>
                    <a:gdLst/>
                    <a:ahLst/>
                    <a:cxnLst>
                      <a:cxn ang="0">
                        <a:pos x="9" y="2"/>
                      </a:cxn>
                      <a:cxn ang="0">
                        <a:pos x="3" y="20"/>
                      </a:cxn>
                      <a:cxn ang="0">
                        <a:pos x="4" y="0"/>
                      </a:cxn>
                    </a:cxnLst>
                    <a:rect l="0" t="0" r="r" b="b"/>
                    <a:pathLst>
                      <a:path w="9" h="20">
                        <a:moveTo>
                          <a:pt x="9" y="2"/>
                        </a:moveTo>
                        <a:cubicBezTo>
                          <a:pt x="8" y="8"/>
                          <a:pt x="8" y="17"/>
                          <a:pt x="3" y="20"/>
                        </a:cubicBezTo>
                        <a:cubicBezTo>
                          <a:pt x="0" y="15"/>
                          <a:pt x="0" y="4"/>
                          <a:pt x="4"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4" name="Freeform 203"/>
                  <p:cNvSpPr>
                    <a:spLocks/>
                  </p:cNvSpPr>
                  <p:nvPr/>
                </p:nvSpPr>
                <p:spPr bwMode="auto">
                  <a:xfrm>
                    <a:off x="7113607" y="1813810"/>
                    <a:ext cx="3846" cy="45719"/>
                  </a:xfrm>
                  <a:custGeom>
                    <a:avLst/>
                    <a:gdLst/>
                    <a:ahLst/>
                    <a:cxnLst>
                      <a:cxn ang="0">
                        <a:pos x="3" y="0"/>
                      </a:cxn>
                      <a:cxn ang="0">
                        <a:pos x="0" y="17"/>
                      </a:cxn>
                    </a:cxnLst>
                    <a:rect l="0" t="0" r="r" b="b"/>
                    <a:pathLst>
                      <a:path w="3" h="17">
                        <a:moveTo>
                          <a:pt x="3" y="0"/>
                        </a:moveTo>
                        <a:cubicBezTo>
                          <a:pt x="1" y="5"/>
                          <a:pt x="1" y="11"/>
                          <a:pt x="0" y="17"/>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5" name="Freeform 204"/>
                  <p:cNvSpPr>
                    <a:spLocks/>
                  </p:cNvSpPr>
                  <p:nvPr/>
                </p:nvSpPr>
                <p:spPr bwMode="auto">
                  <a:xfrm>
                    <a:off x="7137326" y="1800010"/>
                    <a:ext cx="16667" cy="45719"/>
                  </a:xfrm>
                  <a:custGeom>
                    <a:avLst/>
                    <a:gdLst/>
                    <a:ahLst/>
                    <a:cxnLst>
                      <a:cxn ang="0">
                        <a:pos x="0" y="0"/>
                      </a:cxn>
                      <a:cxn ang="0">
                        <a:pos x="12" y="10"/>
                      </a:cxn>
                    </a:cxnLst>
                    <a:rect l="0" t="0" r="r" b="b"/>
                    <a:pathLst>
                      <a:path w="12" h="10">
                        <a:moveTo>
                          <a:pt x="0" y="0"/>
                        </a:moveTo>
                        <a:cubicBezTo>
                          <a:pt x="5" y="2"/>
                          <a:pt x="9" y="6"/>
                          <a:pt x="12" y="1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6" name="Freeform 205"/>
                  <p:cNvSpPr>
                    <a:spLocks/>
                  </p:cNvSpPr>
                  <p:nvPr/>
                </p:nvSpPr>
                <p:spPr bwMode="auto">
                  <a:xfrm>
                    <a:off x="7136044" y="1841922"/>
                    <a:ext cx="14744" cy="45719"/>
                  </a:xfrm>
                  <a:custGeom>
                    <a:avLst/>
                    <a:gdLst/>
                    <a:ahLst/>
                    <a:cxnLst>
                      <a:cxn ang="0">
                        <a:pos x="0" y="2"/>
                      </a:cxn>
                      <a:cxn ang="0">
                        <a:pos x="11" y="0"/>
                      </a:cxn>
                    </a:cxnLst>
                    <a:rect l="0" t="0" r="r" b="b"/>
                    <a:pathLst>
                      <a:path w="11" h="2">
                        <a:moveTo>
                          <a:pt x="0" y="2"/>
                        </a:moveTo>
                        <a:cubicBezTo>
                          <a:pt x="3" y="1"/>
                          <a:pt x="7" y="0"/>
                          <a:pt x="11"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7" name="Freeform 206"/>
                  <p:cNvSpPr>
                    <a:spLocks/>
                  </p:cNvSpPr>
                  <p:nvPr/>
                </p:nvSpPr>
                <p:spPr bwMode="auto">
                  <a:xfrm>
                    <a:off x="7228994" y="1831189"/>
                    <a:ext cx="12821" cy="45719"/>
                  </a:xfrm>
                  <a:custGeom>
                    <a:avLst/>
                    <a:gdLst/>
                    <a:ahLst/>
                    <a:cxnLst>
                      <a:cxn ang="0">
                        <a:pos x="9" y="11"/>
                      </a:cxn>
                      <a:cxn ang="0">
                        <a:pos x="0" y="0"/>
                      </a:cxn>
                    </a:cxnLst>
                    <a:rect l="0" t="0" r="r" b="b"/>
                    <a:pathLst>
                      <a:path w="9" h="11">
                        <a:moveTo>
                          <a:pt x="9" y="11"/>
                        </a:moveTo>
                        <a:cubicBezTo>
                          <a:pt x="7" y="8"/>
                          <a:pt x="3" y="1"/>
                          <a:pt x="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8" name="Freeform 207"/>
                  <p:cNvSpPr>
                    <a:spLocks/>
                  </p:cNvSpPr>
                  <p:nvPr/>
                </p:nvSpPr>
                <p:spPr bwMode="auto">
                  <a:xfrm>
                    <a:off x="7218097" y="1864412"/>
                    <a:ext cx="16667" cy="45719"/>
                  </a:xfrm>
                  <a:custGeom>
                    <a:avLst/>
                    <a:gdLst/>
                    <a:ahLst/>
                    <a:cxnLst>
                      <a:cxn ang="0">
                        <a:pos x="0" y="3"/>
                      </a:cxn>
                      <a:cxn ang="0">
                        <a:pos x="12" y="0"/>
                      </a:cxn>
                    </a:cxnLst>
                    <a:rect l="0" t="0" r="r" b="b"/>
                    <a:pathLst>
                      <a:path w="12" h="4">
                        <a:moveTo>
                          <a:pt x="0" y="3"/>
                        </a:moveTo>
                        <a:cubicBezTo>
                          <a:pt x="4" y="4"/>
                          <a:pt x="9" y="3"/>
                          <a:pt x="12"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09" name="Freeform 208"/>
                  <p:cNvSpPr>
                    <a:spLocks/>
                  </p:cNvSpPr>
                  <p:nvPr/>
                </p:nvSpPr>
                <p:spPr bwMode="auto">
                  <a:xfrm>
                    <a:off x="7251431" y="1717718"/>
                    <a:ext cx="2564" cy="45719"/>
                  </a:xfrm>
                  <a:custGeom>
                    <a:avLst/>
                    <a:gdLst/>
                    <a:ahLst/>
                    <a:cxnLst>
                      <a:cxn ang="0">
                        <a:pos x="0" y="1"/>
                      </a:cxn>
                      <a:cxn ang="0">
                        <a:pos x="2" y="1"/>
                      </a:cxn>
                      <a:cxn ang="0">
                        <a:pos x="1" y="13"/>
                      </a:cxn>
                    </a:cxnLst>
                    <a:rect l="0" t="0" r="r" b="b"/>
                    <a:pathLst>
                      <a:path w="2" h="13">
                        <a:moveTo>
                          <a:pt x="0" y="1"/>
                        </a:moveTo>
                        <a:cubicBezTo>
                          <a:pt x="1" y="0"/>
                          <a:pt x="1" y="0"/>
                          <a:pt x="2" y="1"/>
                        </a:cubicBezTo>
                        <a:cubicBezTo>
                          <a:pt x="1" y="5"/>
                          <a:pt x="1" y="9"/>
                          <a:pt x="1" y="13"/>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0" name="Freeform 209"/>
                  <p:cNvSpPr>
                    <a:spLocks/>
                  </p:cNvSpPr>
                  <p:nvPr/>
                </p:nvSpPr>
                <p:spPr bwMode="auto">
                  <a:xfrm>
                    <a:off x="7283482" y="1736119"/>
                    <a:ext cx="28206" cy="45719"/>
                  </a:xfrm>
                  <a:custGeom>
                    <a:avLst/>
                    <a:gdLst/>
                    <a:ahLst/>
                    <a:cxnLst>
                      <a:cxn ang="0">
                        <a:pos x="0" y="10"/>
                      </a:cxn>
                      <a:cxn ang="0">
                        <a:pos x="19" y="1"/>
                      </a:cxn>
                      <a:cxn ang="0">
                        <a:pos x="9" y="21"/>
                      </a:cxn>
                    </a:cxnLst>
                    <a:rect l="0" t="0" r="r" b="b"/>
                    <a:pathLst>
                      <a:path w="20" h="21">
                        <a:moveTo>
                          <a:pt x="0" y="10"/>
                        </a:moveTo>
                        <a:cubicBezTo>
                          <a:pt x="5" y="6"/>
                          <a:pt x="11" y="0"/>
                          <a:pt x="19" y="1"/>
                        </a:cubicBezTo>
                        <a:cubicBezTo>
                          <a:pt x="20" y="8"/>
                          <a:pt x="14" y="17"/>
                          <a:pt x="9" y="21"/>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1" name="Freeform 210"/>
                  <p:cNvSpPr>
                    <a:spLocks/>
                  </p:cNvSpPr>
                  <p:nvPr/>
                </p:nvSpPr>
                <p:spPr bwMode="auto">
                  <a:xfrm>
                    <a:off x="7284765" y="1681938"/>
                    <a:ext cx="29488" cy="45719"/>
                  </a:xfrm>
                  <a:custGeom>
                    <a:avLst/>
                    <a:gdLst/>
                    <a:ahLst/>
                    <a:cxnLst>
                      <a:cxn ang="0">
                        <a:pos x="0" y="9"/>
                      </a:cxn>
                      <a:cxn ang="0">
                        <a:pos x="17" y="19"/>
                      </a:cxn>
                      <a:cxn ang="0">
                        <a:pos x="9" y="0"/>
                      </a:cxn>
                    </a:cxnLst>
                    <a:rect l="0" t="0" r="r" b="b"/>
                    <a:pathLst>
                      <a:path w="21" h="23">
                        <a:moveTo>
                          <a:pt x="0" y="9"/>
                        </a:moveTo>
                        <a:cubicBezTo>
                          <a:pt x="2" y="13"/>
                          <a:pt x="12" y="23"/>
                          <a:pt x="17" y="19"/>
                        </a:cubicBezTo>
                        <a:cubicBezTo>
                          <a:pt x="21" y="14"/>
                          <a:pt x="14" y="2"/>
                          <a:pt x="9"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2" name="Freeform 211"/>
                  <p:cNvSpPr>
                    <a:spLocks/>
                  </p:cNvSpPr>
                  <p:nvPr/>
                </p:nvSpPr>
                <p:spPr bwMode="auto">
                  <a:xfrm>
                    <a:off x="7251431" y="1654338"/>
                    <a:ext cx="7051" cy="45719"/>
                  </a:xfrm>
                  <a:custGeom>
                    <a:avLst/>
                    <a:gdLst/>
                    <a:ahLst/>
                    <a:cxnLst>
                      <a:cxn ang="0">
                        <a:pos x="0" y="0"/>
                      </a:cxn>
                      <a:cxn ang="0">
                        <a:pos x="4" y="13"/>
                      </a:cxn>
                    </a:cxnLst>
                    <a:rect l="0" t="0" r="r" b="b"/>
                    <a:pathLst>
                      <a:path w="5" h="13">
                        <a:moveTo>
                          <a:pt x="0" y="0"/>
                        </a:moveTo>
                        <a:cubicBezTo>
                          <a:pt x="5" y="1"/>
                          <a:pt x="5" y="9"/>
                          <a:pt x="4" y="13"/>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3" name="Freeform 212"/>
                  <p:cNvSpPr>
                    <a:spLocks/>
                  </p:cNvSpPr>
                  <p:nvPr/>
                </p:nvSpPr>
                <p:spPr bwMode="auto">
                  <a:xfrm>
                    <a:off x="7218097" y="1667627"/>
                    <a:ext cx="10898" cy="45719"/>
                  </a:xfrm>
                  <a:custGeom>
                    <a:avLst/>
                    <a:gdLst/>
                    <a:ahLst/>
                    <a:cxnLst>
                      <a:cxn ang="0">
                        <a:pos x="8" y="11"/>
                      </a:cxn>
                      <a:cxn ang="0">
                        <a:pos x="0" y="0"/>
                      </a:cxn>
                    </a:cxnLst>
                    <a:rect l="0" t="0" r="r" b="b"/>
                    <a:pathLst>
                      <a:path w="8" h="11">
                        <a:moveTo>
                          <a:pt x="8" y="11"/>
                        </a:moveTo>
                        <a:cubicBezTo>
                          <a:pt x="5" y="8"/>
                          <a:pt x="0" y="4"/>
                          <a:pt x="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4" name="Freeform 213"/>
                  <p:cNvSpPr>
                    <a:spLocks/>
                  </p:cNvSpPr>
                  <p:nvPr/>
                </p:nvSpPr>
                <p:spPr bwMode="auto">
                  <a:xfrm>
                    <a:off x="7218097" y="1648715"/>
                    <a:ext cx="19231" cy="45719"/>
                  </a:xfrm>
                  <a:custGeom>
                    <a:avLst/>
                    <a:gdLst/>
                    <a:ahLst/>
                    <a:cxnLst>
                      <a:cxn ang="0">
                        <a:pos x="0" y="2"/>
                      </a:cxn>
                      <a:cxn ang="0">
                        <a:pos x="14" y="0"/>
                      </a:cxn>
                    </a:cxnLst>
                    <a:rect l="0" t="0" r="r" b="b"/>
                    <a:pathLst>
                      <a:path w="14" h="3">
                        <a:moveTo>
                          <a:pt x="0" y="2"/>
                        </a:moveTo>
                        <a:cubicBezTo>
                          <a:pt x="4" y="3"/>
                          <a:pt x="9" y="2"/>
                          <a:pt x="14"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5" name="Freeform 214"/>
                  <p:cNvSpPr>
                    <a:spLocks/>
                  </p:cNvSpPr>
                  <p:nvPr/>
                </p:nvSpPr>
                <p:spPr bwMode="auto">
                  <a:xfrm>
                    <a:off x="7219379" y="1750430"/>
                    <a:ext cx="32052" cy="45719"/>
                  </a:xfrm>
                  <a:custGeom>
                    <a:avLst/>
                    <a:gdLst/>
                    <a:ahLst/>
                    <a:cxnLst>
                      <a:cxn ang="0">
                        <a:pos x="0" y="13"/>
                      </a:cxn>
                      <a:cxn ang="0">
                        <a:pos x="19" y="6"/>
                      </a:cxn>
                      <a:cxn ang="0">
                        <a:pos x="8" y="25"/>
                      </a:cxn>
                    </a:cxnLst>
                    <a:rect l="0" t="0" r="r" b="b"/>
                    <a:pathLst>
                      <a:path w="23" h="25">
                        <a:moveTo>
                          <a:pt x="0" y="13"/>
                        </a:moveTo>
                        <a:cubicBezTo>
                          <a:pt x="4" y="10"/>
                          <a:pt x="15" y="0"/>
                          <a:pt x="19" y="6"/>
                        </a:cubicBezTo>
                        <a:cubicBezTo>
                          <a:pt x="23" y="12"/>
                          <a:pt x="12" y="22"/>
                          <a:pt x="8" y="25"/>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6" name="Freeform 215"/>
                  <p:cNvSpPr>
                    <a:spLocks/>
                  </p:cNvSpPr>
                  <p:nvPr/>
                </p:nvSpPr>
                <p:spPr bwMode="auto">
                  <a:xfrm>
                    <a:off x="7353356" y="1726919"/>
                    <a:ext cx="14103" cy="45719"/>
                  </a:xfrm>
                  <a:custGeom>
                    <a:avLst/>
                    <a:gdLst/>
                    <a:ahLst/>
                    <a:cxnLst>
                      <a:cxn ang="0">
                        <a:pos x="0" y="21"/>
                      </a:cxn>
                      <a:cxn ang="0">
                        <a:pos x="10" y="0"/>
                      </a:cxn>
                    </a:cxnLst>
                    <a:rect l="0" t="0" r="r" b="b"/>
                    <a:pathLst>
                      <a:path w="10" h="21">
                        <a:moveTo>
                          <a:pt x="0" y="21"/>
                        </a:moveTo>
                        <a:cubicBezTo>
                          <a:pt x="3" y="14"/>
                          <a:pt x="9" y="8"/>
                          <a:pt x="1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7" name="Freeform 216"/>
                  <p:cNvSpPr>
                    <a:spLocks/>
                  </p:cNvSpPr>
                  <p:nvPr/>
                </p:nvSpPr>
                <p:spPr bwMode="auto">
                  <a:xfrm>
                    <a:off x="7378356" y="1739697"/>
                    <a:ext cx="16667" cy="50599"/>
                  </a:xfrm>
                  <a:custGeom>
                    <a:avLst/>
                    <a:gdLst/>
                    <a:ahLst/>
                    <a:cxnLst>
                      <a:cxn ang="0">
                        <a:pos x="8" y="0"/>
                      </a:cxn>
                      <a:cxn ang="0">
                        <a:pos x="0" y="29"/>
                      </a:cxn>
                    </a:cxnLst>
                    <a:rect l="0" t="0" r="r" b="b"/>
                    <a:pathLst>
                      <a:path w="12" h="29">
                        <a:moveTo>
                          <a:pt x="8" y="0"/>
                        </a:moveTo>
                        <a:cubicBezTo>
                          <a:pt x="12" y="13"/>
                          <a:pt x="5" y="18"/>
                          <a:pt x="0" y="29"/>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8" name="Freeform 217"/>
                  <p:cNvSpPr>
                    <a:spLocks/>
                  </p:cNvSpPr>
                  <p:nvPr/>
                </p:nvSpPr>
                <p:spPr bwMode="auto">
                  <a:xfrm>
                    <a:off x="7278995" y="1832212"/>
                    <a:ext cx="53206" cy="45719"/>
                  </a:xfrm>
                  <a:custGeom>
                    <a:avLst/>
                    <a:gdLst/>
                    <a:ahLst/>
                    <a:cxnLst>
                      <a:cxn ang="0">
                        <a:pos x="0" y="2"/>
                      </a:cxn>
                      <a:cxn ang="0">
                        <a:pos x="19" y="22"/>
                      </a:cxn>
                      <a:cxn ang="0">
                        <a:pos x="38" y="0"/>
                      </a:cxn>
                    </a:cxnLst>
                    <a:rect l="0" t="0" r="r" b="b"/>
                    <a:pathLst>
                      <a:path w="38" h="24">
                        <a:moveTo>
                          <a:pt x="0" y="2"/>
                        </a:moveTo>
                        <a:cubicBezTo>
                          <a:pt x="4" y="2"/>
                          <a:pt x="9" y="24"/>
                          <a:pt x="19" y="22"/>
                        </a:cubicBezTo>
                        <a:cubicBezTo>
                          <a:pt x="23" y="21"/>
                          <a:pt x="35" y="4"/>
                          <a:pt x="38"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19" name="Freeform 218"/>
                  <p:cNvSpPr>
                    <a:spLocks/>
                  </p:cNvSpPr>
                  <p:nvPr/>
                </p:nvSpPr>
                <p:spPr bwMode="auto">
                  <a:xfrm>
                    <a:off x="7297585" y="1826588"/>
                    <a:ext cx="15385" cy="45719"/>
                  </a:xfrm>
                  <a:custGeom>
                    <a:avLst/>
                    <a:gdLst/>
                    <a:ahLst/>
                    <a:cxnLst>
                      <a:cxn ang="0">
                        <a:pos x="11" y="1"/>
                      </a:cxn>
                      <a:cxn ang="0">
                        <a:pos x="0" y="0"/>
                      </a:cxn>
                    </a:cxnLst>
                    <a:rect l="0" t="0" r="r" b="b"/>
                    <a:pathLst>
                      <a:path w="11" h="1">
                        <a:moveTo>
                          <a:pt x="11" y="1"/>
                        </a:moveTo>
                        <a:cubicBezTo>
                          <a:pt x="8" y="1"/>
                          <a:pt x="4" y="1"/>
                          <a:pt x="0" y="0"/>
                        </a:cubicBezTo>
                      </a:path>
                    </a:pathLst>
                  </a:custGeom>
                  <a:noFill/>
                  <a:ln w="15875" cap="flat">
                    <a:solidFill>
                      <a:srgbClr val="A55078"/>
                    </a:solidFill>
                    <a:prstDash val="solid"/>
                    <a:miter lim="800000"/>
                    <a:headEnd/>
                    <a:tailEnd/>
                  </a:ln>
                </p:spPr>
                <p:txBody>
                  <a:bodyPr/>
                  <a:lstStyle/>
                  <a:p>
                    <a:endParaRPr lang="en-US" b="1">
                      <a:latin typeface="Cambria" pitchFamily="18" charset="0"/>
                    </a:endParaRPr>
                  </a:p>
                </p:txBody>
              </p:sp>
              <p:sp>
                <p:nvSpPr>
                  <p:cNvPr id="120" name="Freeform 219"/>
                  <p:cNvSpPr>
                    <a:spLocks/>
                  </p:cNvSpPr>
                  <p:nvPr/>
                </p:nvSpPr>
                <p:spPr bwMode="auto">
                  <a:xfrm>
                    <a:off x="7234764" y="1732030"/>
                    <a:ext cx="43591" cy="64736"/>
                  </a:xfrm>
                  <a:custGeom>
                    <a:avLst/>
                    <a:gdLst/>
                    <a:ahLst/>
                    <a:cxnLst>
                      <a:cxn ang="0">
                        <a:pos x="31" y="4"/>
                      </a:cxn>
                      <a:cxn ang="0">
                        <a:pos x="1" y="13"/>
                      </a:cxn>
                      <a:cxn ang="0">
                        <a:pos x="2" y="24"/>
                      </a:cxn>
                      <a:cxn ang="0">
                        <a:pos x="15" y="31"/>
                      </a:cxn>
                      <a:cxn ang="0">
                        <a:pos x="16" y="23"/>
                      </a:cxn>
                      <a:cxn ang="0">
                        <a:pos x="20" y="16"/>
                      </a:cxn>
                      <a:cxn ang="0">
                        <a:pos x="31" y="10"/>
                      </a:cxn>
                      <a:cxn ang="0">
                        <a:pos x="31" y="6"/>
                      </a:cxn>
                    </a:cxnLst>
                    <a:rect l="0" t="0" r="r" b="b"/>
                    <a:pathLst>
                      <a:path w="31" h="38">
                        <a:moveTo>
                          <a:pt x="31" y="4"/>
                        </a:moveTo>
                        <a:cubicBezTo>
                          <a:pt x="20" y="2"/>
                          <a:pt x="7" y="0"/>
                          <a:pt x="1" y="13"/>
                        </a:cubicBezTo>
                        <a:cubicBezTo>
                          <a:pt x="0" y="17"/>
                          <a:pt x="0" y="20"/>
                          <a:pt x="2" y="24"/>
                        </a:cubicBezTo>
                        <a:cubicBezTo>
                          <a:pt x="4" y="28"/>
                          <a:pt x="11" y="38"/>
                          <a:pt x="15" y="31"/>
                        </a:cubicBezTo>
                        <a:cubicBezTo>
                          <a:pt x="17" y="29"/>
                          <a:pt x="16" y="26"/>
                          <a:pt x="16" y="23"/>
                        </a:cubicBezTo>
                        <a:cubicBezTo>
                          <a:pt x="17" y="20"/>
                          <a:pt x="19" y="18"/>
                          <a:pt x="20" y="16"/>
                        </a:cubicBezTo>
                        <a:cubicBezTo>
                          <a:pt x="23" y="13"/>
                          <a:pt x="27" y="11"/>
                          <a:pt x="31" y="10"/>
                        </a:cubicBezTo>
                        <a:cubicBezTo>
                          <a:pt x="31" y="9"/>
                          <a:pt x="31" y="7"/>
                          <a:pt x="31" y="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1" name="Freeform 220"/>
                  <p:cNvSpPr>
                    <a:spLocks/>
                  </p:cNvSpPr>
                  <p:nvPr/>
                </p:nvSpPr>
                <p:spPr bwMode="auto">
                  <a:xfrm>
                    <a:off x="7092453" y="1714140"/>
                    <a:ext cx="54488" cy="72178"/>
                  </a:xfrm>
                  <a:custGeom>
                    <a:avLst/>
                    <a:gdLst/>
                    <a:ahLst/>
                    <a:cxnLst>
                      <a:cxn ang="0">
                        <a:pos x="10" y="1"/>
                      </a:cxn>
                      <a:cxn ang="0">
                        <a:pos x="25" y="2"/>
                      </a:cxn>
                      <a:cxn ang="0">
                        <a:pos x="33" y="3"/>
                      </a:cxn>
                      <a:cxn ang="0">
                        <a:pos x="34" y="29"/>
                      </a:cxn>
                      <a:cxn ang="0">
                        <a:pos x="22" y="20"/>
                      </a:cxn>
                      <a:cxn ang="0">
                        <a:pos x="11" y="21"/>
                      </a:cxn>
                      <a:cxn ang="0">
                        <a:pos x="5" y="6"/>
                      </a:cxn>
                    </a:cxnLst>
                    <a:rect l="0" t="0" r="r" b="b"/>
                    <a:pathLst>
                      <a:path w="39" h="42">
                        <a:moveTo>
                          <a:pt x="10" y="1"/>
                        </a:moveTo>
                        <a:cubicBezTo>
                          <a:pt x="16" y="1"/>
                          <a:pt x="19" y="4"/>
                          <a:pt x="25" y="2"/>
                        </a:cubicBezTo>
                        <a:cubicBezTo>
                          <a:pt x="29" y="1"/>
                          <a:pt x="30" y="0"/>
                          <a:pt x="33" y="3"/>
                        </a:cubicBezTo>
                        <a:cubicBezTo>
                          <a:pt x="39" y="10"/>
                          <a:pt x="38" y="22"/>
                          <a:pt x="34" y="29"/>
                        </a:cubicBezTo>
                        <a:cubicBezTo>
                          <a:pt x="25" y="42"/>
                          <a:pt x="26" y="23"/>
                          <a:pt x="22" y="20"/>
                        </a:cubicBezTo>
                        <a:cubicBezTo>
                          <a:pt x="20" y="18"/>
                          <a:pt x="14" y="21"/>
                          <a:pt x="11" y="21"/>
                        </a:cubicBezTo>
                        <a:cubicBezTo>
                          <a:pt x="6" y="20"/>
                          <a:pt x="0" y="10"/>
                          <a:pt x="5" y="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2" name="Freeform 221"/>
                  <p:cNvSpPr>
                    <a:spLocks/>
                  </p:cNvSpPr>
                  <p:nvPr/>
                </p:nvSpPr>
                <p:spPr bwMode="auto">
                  <a:xfrm>
                    <a:off x="7141172" y="1796944"/>
                    <a:ext cx="32052" cy="74410"/>
                  </a:xfrm>
                  <a:custGeom>
                    <a:avLst/>
                    <a:gdLst/>
                    <a:ahLst/>
                    <a:cxnLst>
                      <a:cxn ang="0">
                        <a:pos x="22" y="4"/>
                      </a:cxn>
                      <a:cxn ang="0">
                        <a:pos x="6" y="10"/>
                      </a:cxn>
                      <a:cxn ang="0">
                        <a:pos x="8" y="32"/>
                      </a:cxn>
                      <a:cxn ang="0">
                        <a:pos x="23" y="31"/>
                      </a:cxn>
                      <a:cxn ang="0">
                        <a:pos x="19" y="16"/>
                      </a:cxn>
                      <a:cxn ang="0">
                        <a:pos x="22" y="8"/>
                      </a:cxn>
                    </a:cxnLst>
                    <a:rect l="0" t="0" r="r" b="b"/>
                    <a:pathLst>
                      <a:path w="23" h="43">
                        <a:moveTo>
                          <a:pt x="22" y="4"/>
                        </a:moveTo>
                        <a:cubicBezTo>
                          <a:pt x="17" y="0"/>
                          <a:pt x="9" y="6"/>
                          <a:pt x="6" y="10"/>
                        </a:cubicBezTo>
                        <a:cubicBezTo>
                          <a:pt x="0" y="18"/>
                          <a:pt x="4" y="24"/>
                          <a:pt x="8" y="32"/>
                        </a:cubicBezTo>
                        <a:cubicBezTo>
                          <a:pt x="13" y="40"/>
                          <a:pt x="22" y="43"/>
                          <a:pt x="23" y="31"/>
                        </a:cubicBezTo>
                        <a:cubicBezTo>
                          <a:pt x="23" y="25"/>
                          <a:pt x="19" y="22"/>
                          <a:pt x="19" y="16"/>
                        </a:cubicBezTo>
                        <a:cubicBezTo>
                          <a:pt x="19" y="13"/>
                          <a:pt x="20" y="10"/>
                          <a:pt x="22" y="8"/>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3" name="Freeform 222"/>
                  <p:cNvSpPr>
                    <a:spLocks/>
                  </p:cNvSpPr>
                  <p:nvPr/>
                </p:nvSpPr>
                <p:spPr bwMode="auto">
                  <a:xfrm>
                    <a:off x="7094376" y="1820967"/>
                    <a:ext cx="37180" cy="63248"/>
                  </a:xfrm>
                  <a:custGeom>
                    <a:avLst/>
                    <a:gdLst/>
                    <a:ahLst/>
                    <a:cxnLst>
                      <a:cxn ang="0">
                        <a:pos x="27" y="18"/>
                      </a:cxn>
                      <a:cxn ang="0">
                        <a:pos x="1" y="19"/>
                      </a:cxn>
                      <a:cxn ang="0">
                        <a:pos x="14" y="31"/>
                      </a:cxn>
                      <a:cxn ang="0">
                        <a:pos x="16" y="20"/>
                      </a:cxn>
                      <a:cxn ang="0">
                        <a:pos x="24" y="16"/>
                      </a:cxn>
                    </a:cxnLst>
                    <a:rect l="0" t="0" r="r" b="b"/>
                    <a:pathLst>
                      <a:path w="27" h="37">
                        <a:moveTo>
                          <a:pt x="27" y="18"/>
                        </a:moveTo>
                        <a:cubicBezTo>
                          <a:pt x="21" y="9"/>
                          <a:pt x="0" y="0"/>
                          <a:pt x="1" y="19"/>
                        </a:cubicBezTo>
                        <a:cubicBezTo>
                          <a:pt x="1" y="24"/>
                          <a:pt x="8" y="37"/>
                          <a:pt x="14" y="31"/>
                        </a:cubicBezTo>
                        <a:cubicBezTo>
                          <a:pt x="16" y="28"/>
                          <a:pt x="14" y="23"/>
                          <a:pt x="16" y="20"/>
                        </a:cubicBezTo>
                        <a:cubicBezTo>
                          <a:pt x="18" y="18"/>
                          <a:pt x="22" y="18"/>
                          <a:pt x="24" y="1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4" name="Freeform 223"/>
                  <p:cNvSpPr>
                    <a:spLocks/>
                  </p:cNvSpPr>
                  <p:nvPr/>
                </p:nvSpPr>
                <p:spPr bwMode="auto">
                  <a:xfrm>
                    <a:off x="7328355" y="1743275"/>
                    <a:ext cx="47437" cy="53574"/>
                  </a:xfrm>
                  <a:custGeom>
                    <a:avLst/>
                    <a:gdLst/>
                    <a:ahLst/>
                    <a:cxnLst>
                      <a:cxn ang="0">
                        <a:pos x="30" y="24"/>
                      </a:cxn>
                      <a:cxn ang="0">
                        <a:pos x="22" y="5"/>
                      </a:cxn>
                      <a:cxn ang="0">
                        <a:pos x="5" y="12"/>
                      </a:cxn>
                      <a:cxn ang="0">
                        <a:pos x="6" y="29"/>
                      </a:cxn>
                      <a:cxn ang="0">
                        <a:pos x="14" y="23"/>
                      </a:cxn>
                      <a:cxn ang="0">
                        <a:pos x="22" y="21"/>
                      </a:cxn>
                      <a:cxn ang="0">
                        <a:pos x="29" y="20"/>
                      </a:cxn>
                    </a:cxnLst>
                    <a:rect l="0" t="0" r="r" b="b"/>
                    <a:pathLst>
                      <a:path w="34" h="31">
                        <a:moveTo>
                          <a:pt x="30" y="24"/>
                        </a:moveTo>
                        <a:cubicBezTo>
                          <a:pt x="34" y="16"/>
                          <a:pt x="29" y="9"/>
                          <a:pt x="22" y="5"/>
                        </a:cubicBezTo>
                        <a:cubicBezTo>
                          <a:pt x="16" y="0"/>
                          <a:pt x="9" y="6"/>
                          <a:pt x="5" y="12"/>
                        </a:cubicBezTo>
                        <a:cubicBezTo>
                          <a:pt x="2" y="16"/>
                          <a:pt x="0" y="28"/>
                          <a:pt x="6" y="29"/>
                        </a:cubicBezTo>
                        <a:cubicBezTo>
                          <a:pt x="12" y="31"/>
                          <a:pt x="11" y="26"/>
                          <a:pt x="14" y="23"/>
                        </a:cubicBezTo>
                        <a:cubicBezTo>
                          <a:pt x="18" y="19"/>
                          <a:pt x="18" y="20"/>
                          <a:pt x="22" y="21"/>
                        </a:cubicBezTo>
                        <a:cubicBezTo>
                          <a:pt x="25" y="21"/>
                          <a:pt x="28" y="23"/>
                          <a:pt x="29" y="20"/>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5" name="Freeform 224"/>
                  <p:cNvSpPr>
                    <a:spLocks/>
                  </p:cNvSpPr>
                  <p:nvPr/>
                </p:nvSpPr>
                <p:spPr bwMode="auto">
                  <a:xfrm>
                    <a:off x="7298867" y="1697273"/>
                    <a:ext cx="44232" cy="82596"/>
                  </a:xfrm>
                  <a:custGeom>
                    <a:avLst/>
                    <a:gdLst/>
                    <a:ahLst/>
                    <a:cxnLst>
                      <a:cxn ang="0">
                        <a:pos x="19" y="3"/>
                      </a:cxn>
                      <a:cxn ang="0">
                        <a:pos x="1" y="25"/>
                      </a:cxn>
                      <a:cxn ang="0">
                        <a:pos x="19" y="39"/>
                      </a:cxn>
                      <a:cxn ang="0">
                        <a:pos x="20" y="24"/>
                      </a:cxn>
                      <a:cxn ang="0">
                        <a:pos x="28" y="17"/>
                      </a:cxn>
                      <a:cxn ang="0">
                        <a:pos x="20" y="3"/>
                      </a:cxn>
                    </a:cxnLst>
                    <a:rect l="0" t="0" r="r" b="b"/>
                    <a:pathLst>
                      <a:path w="32" h="48">
                        <a:moveTo>
                          <a:pt x="19" y="3"/>
                        </a:moveTo>
                        <a:cubicBezTo>
                          <a:pt x="6" y="0"/>
                          <a:pt x="0" y="15"/>
                          <a:pt x="1" y="25"/>
                        </a:cubicBezTo>
                        <a:cubicBezTo>
                          <a:pt x="2" y="32"/>
                          <a:pt x="10" y="48"/>
                          <a:pt x="19" y="39"/>
                        </a:cubicBezTo>
                        <a:cubicBezTo>
                          <a:pt x="22" y="35"/>
                          <a:pt x="19" y="29"/>
                          <a:pt x="20" y="24"/>
                        </a:cubicBezTo>
                        <a:cubicBezTo>
                          <a:pt x="21" y="20"/>
                          <a:pt x="25" y="20"/>
                          <a:pt x="28" y="17"/>
                        </a:cubicBezTo>
                        <a:cubicBezTo>
                          <a:pt x="32" y="10"/>
                          <a:pt x="27" y="2"/>
                          <a:pt x="20" y="3"/>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6" name="Freeform 225"/>
                  <p:cNvSpPr>
                    <a:spLocks/>
                  </p:cNvSpPr>
                  <p:nvPr/>
                </p:nvSpPr>
                <p:spPr bwMode="auto">
                  <a:xfrm>
                    <a:off x="7222584" y="1671204"/>
                    <a:ext cx="47437" cy="60273"/>
                  </a:xfrm>
                  <a:custGeom>
                    <a:avLst/>
                    <a:gdLst/>
                    <a:ahLst/>
                    <a:cxnLst>
                      <a:cxn ang="0">
                        <a:pos x="26" y="2"/>
                      </a:cxn>
                      <a:cxn ang="0">
                        <a:pos x="9" y="5"/>
                      </a:cxn>
                      <a:cxn ang="0">
                        <a:pos x="7" y="30"/>
                      </a:cxn>
                      <a:cxn ang="0">
                        <a:pos x="22" y="27"/>
                      </a:cxn>
                      <a:cxn ang="0">
                        <a:pos x="23" y="13"/>
                      </a:cxn>
                      <a:cxn ang="0">
                        <a:pos x="31" y="3"/>
                      </a:cxn>
                    </a:cxnLst>
                    <a:rect l="0" t="0" r="r" b="b"/>
                    <a:pathLst>
                      <a:path w="34" h="35">
                        <a:moveTo>
                          <a:pt x="26" y="2"/>
                        </a:moveTo>
                        <a:cubicBezTo>
                          <a:pt x="20" y="0"/>
                          <a:pt x="14" y="1"/>
                          <a:pt x="9" y="5"/>
                        </a:cubicBezTo>
                        <a:cubicBezTo>
                          <a:pt x="4" y="11"/>
                          <a:pt x="0" y="24"/>
                          <a:pt x="7" y="30"/>
                        </a:cubicBezTo>
                        <a:cubicBezTo>
                          <a:pt x="13" y="35"/>
                          <a:pt x="20" y="34"/>
                          <a:pt x="22" y="27"/>
                        </a:cubicBezTo>
                        <a:cubicBezTo>
                          <a:pt x="23" y="22"/>
                          <a:pt x="21" y="17"/>
                          <a:pt x="23" y="13"/>
                        </a:cubicBezTo>
                        <a:cubicBezTo>
                          <a:pt x="26" y="9"/>
                          <a:pt x="34" y="9"/>
                          <a:pt x="31" y="3"/>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7" name="Freeform 228"/>
                  <p:cNvSpPr>
                    <a:spLocks/>
                  </p:cNvSpPr>
                  <p:nvPr/>
                </p:nvSpPr>
                <p:spPr bwMode="auto">
                  <a:xfrm>
                    <a:off x="7237328" y="1875147"/>
                    <a:ext cx="28206" cy="58783"/>
                  </a:xfrm>
                  <a:custGeom>
                    <a:avLst/>
                    <a:gdLst/>
                    <a:ahLst/>
                    <a:cxnLst>
                      <a:cxn ang="0">
                        <a:pos x="16" y="30"/>
                      </a:cxn>
                      <a:cxn ang="0">
                        <a:pos x="5" y="7"/>
                      </a:cxn>
                      <a:cxn ang="0">
                        <a:pos x="5" y="24"/>
                      </a:cxn>
                      <a:cxn ang="0">
                        <a:pos x="17" y="34"/>
                      </a:cxn>
                    </a:cxnLst>
                    <a:rect l="0" t="0" r="r" b="b"/>
                    <a:pathLst>
                      <a:path w="20" h="34">
                        <a:moveTo>
                          <a:pt x="16" y="30"/>
                        </a:moveTo>
                        <a:cubicBezTo>
                          <a:pt x="20" y="29"/>
                          <a:pt x="13" y="0"/>
                          <a:pt x="5" y="7"/>
                        </a:cubicBezTo>
                        <a:cubicBezTo>
                          <a:pt x="0" y="10"/>
                          <a:pt x="4" y="20"/>
                          <a:pt x="5" y="24"/>
                        </a:cubicBezTo>
                        <a:cubicBezTo>
                          <a:pt x="8" y="29"/>
                          <a:pt x="11" y="32"/>
                          <a:pt x="17" y="34"/>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8" name="Freeform 229"/>
                  <p:cNvSpPr>
                    <a:spLocks/>
                  </p:cNvSpPr>
                  <p:nvPr/>
                </p:nvSpPr>
                <p:spPr bwMode="auto">
                  <a:xfrm>
                    <a:off x="7181557" y="1870546"/>
                    <a:ext cx="33334" cy="66969"/>
                  </a:xfrm>
                  <a:custGeom>
                    <a:avLst/>
                    <a:gdLst/>
                    <a:ahLst/>
                    <a:cxnLst>
                      <a:cxn ang="0">
                        <a:pos x="11" y="0"/>
                      </a:cxn>
                      <a:cxn ang="0">
                        <a:pos x="2" y="20"/>
                      </a:cxn>
                      <a:cxn ang="0">
                        <a:pos x="15" y="38"/>
                      </a:cxn>
                      <a:cxn ang="0">
                        <a:pos x="23" y="29"/>
                      </a:cxn>
                      <a:cxn ang="0">
                        <a:pos x="21" y="17"/>
                      </a:cxn>
                      <a:cxn ang="0">
                        <a:pos x="9" y="2"/>
                      </a:cxn>
                    </a:cxnLst>
                    <a:rect l="0" t="0" r="r" b="b"/>
                    <a:pathLst>
                      <a:path w="24" h="39">
                        <a:moveTo>
                          <a:pt x="11" y="0"/>
                        </a:moveTo>
                        <a:cubicBezTo>
                          <a:pt x="1" y="1"/>
                          <a:pt x="0" y="12"/>
                          <a:pt x="2" y="20"/>
                        </a:cubicBezTo>
                        <a:cubicBezTo>
                          <a:pt x="4" y="26"/>
                          <a:pt x="8" y="38"/>
                          <a:pt x="15" y="38"/>
                        </a:cubicBezTo>
                        <a:cubicBezTo>
                          <a:pt x="21" y="39"/>
                          <a:pt x="22" y="33"/>
                          <a:pt x="23" y="29"/>
                        </a:cubicBezTo>
                        <a:cubicBezTo>
                          <a:pt x="24" y="23"/>
                          <a:pt x="23" y="22"/>
                          <a:pt x="21" y="17"/>
                        </a:cubicBezTo>
                        <a:cubicBezTo>
                          <a:pt x="18" y="9"/>
                          <a:pt x="19" y="4"/>
                          <a:pt x="9" y="2"/>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29" name="Freeform 230"/>
                  <p:cNvSpPr>
                    <a:spLocks/>
                  </p:cNvSpPr>
                  <p:nvPr/>
                </p:nvSpPr>
                <p:spPr bwMode="auto">
                  <a:xfrm>
                    <a:off x="7125787" y="1858279"/>
                    <a:ext cx="35257" cy="57295"/>
                  </a:xfrm>
                  <a:custGeom>
                    <a:avLst/>
                    <a:gdLst/>
                    <a:ahLst/>
                    <a:cxnLst>
                      <a:cxn ang="0">
                        <a:pos x="10" y="7"/>
                      </a:cxn>
                      <a:cxn ang="0">
                        <a:pos x="16" y="19"/>
                      </a:cxn>
                      <a:cxn ang="0">
                        <a:pos x="22" y="3"/>
                      </a:cxn>
                      <a:cxn ang="0">
                        <a:pos x="8" y="6"/>
                      </a:cxn>
                    </a:cxnLst>
                    <a:rect l="0" t="0" r="r" b="b"/>
                    <a:pathLst>
                      <a:path w="25" h="33">
                        <a:moveTo>
                          <a:pt x="10" y="7"/>
                        </a:moveTo>
                        <a:cubicBezTo>
                          <a:pt x="1" y="4"/>
                          <a:pt x="0" y="33"/>
                          <a:pt x="16" y="19"/>
                        </a:cubicBezTo>
                        <a:cubicBezTo>
                          <a:pt x="19" y="16"/>
                          <a:pt x="25" y="7"/>
                          <a:pt x="22" y="3"/>
                        </a:cubicBezTo>
                        <a:cubicBezTo>
                          <a:pt x="19" y="0"/>
                          <a:pt x="10" y="3"/>
                          <a:pt x="8" y="6"/>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30" name="Freeform 231"/>
                  <p:cNvSpPr>
                    <a:spLocks/>
                  </p:cNvSpPr>
                  <p:nvPr/>
                </p:nvSpPr>
                <p:spPr bwMode="auto">
                  <a:xfrm>
                    <a:off x="7193096" y="1799498"/>
                    <a:ext cx="55770" cy="52831"/>
                  </a:xfrm>
                  <a:custGeom>
                    <a:avLst/>
                    <a:gdLst/>
                    <a:ahLst/>
                    <a:cxnLst>
                      <a:cxn ang="0">
                        <a:pos x="1" y="8"/>
                      </a:cxn>
                      <a:cxn ang="0">
                        <a:pos x="23" y="26"/>
                      </a:cxn>
                      <a:cxn ang="0">
                        <a:pos x="38" y="9"/>
                      </a:cxn>
                      <a:cxn ang="0">
                        <a:pos x="29" y="6"/>
                      </a:cxn>
                      <a:cxn ang="0">
                        <a:pos x="17" y="7"/>
                      </a:cxn>
                      <a:cxn ang="0">
                        <a:pos x="8" y="0"/>
                      </a:cxn>
                      <a:cxn ang="0">
                        <a:pos x="0" y="9"/>
                      </a:cxn>
                    </a:cxnLst>
                    <a:rect l="0" t="0" r="r" b="b"/>
                    <a:pathLst>
                      <a:path w="40" h="31">
                        <a:moveTo>
                          <a:pt x="1" y="8"/>
                        </a:moveTo>
                        <a:cubicBezTo>
                          <a:pt x="3" y="16"/>
                          <a:pt x="13" y="31"/>
                          <a:pt x="23" y="26"/>
                        </a:cubicBezTo>
                        <a:cubicBezTo>
                          <a:pt x="28" y="24"/>
                          <a:pt x="40" y="16"/>
                          <a:pt x="38" y="9"/>
                        </a:cubicBezTo>
                        <a:cubicBezTo>
                          <a:pt x="37" y="3"/>
                          <a:pt x="33" y="4"/>
                          <a:pt x="29" y="6"/>
                        </a:cubicBezTo>
                        <a:cubicBezTo>
                          <a:pt x="23" y="9"/>
                          <a:pt x="21" y="12"/>
                          <a:pt x="17" y="7"/>
                        </a:cubicBezTo>
                        <a:cubicBezTo>
                          <a:pt x="13" y="4"/>
                          <a:pt x="14" y="0"/>
                          <a:pt x="8" y="0"/>
                        </a:cubicBezTo>
                        <a:cubicBezTo>
                          <a:pt x="3" y="0"/>
                          <a:pt x="1" y="4"/>
                          <a:pt x="0" y="9"/>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31" name="Freeform 232"/>
                  <p:cNvSpPr>
                    <a:spLocks/>
                  </p:cNvSpPr>
                  <p:nvPr/>
                </p:nvSpPr>
                <p:spPr bwMode="auto">
                  <a:xfrm>
                    <a:off x="7153993" y="1751963"/>
                    <a:ext cx="46155" cy="51343"/>
                  </a:xfrm>
                  <a:custGeom>
                    <a:avLst/>
                    <a:gdLst/>
                    <a:ahLst/>
                    <a:cxnLst>
                      <a:cxn ang="0">
                        <a:pos x="26" y="4"/>
                      </a:cxn>
                      <a:cxn ang="0">
                        <a:pos x="6" y="5"/>
                      </a:cxn>
                      <a:cxn ang="0">
                        <a:pos x="13" y="26"/>
                      </a:cxn>
                      <a:cxn ang="0">
                        <a:pos x="17" y="20"/>
                      </a:cxn>
                      <a:cxn ang="0">
                        <a:pos x="22" y="13"/>
                      </a:cxn>
                      <a:cxn ang="0">
                        <a:pos x="28" y="3"/>
                      </a:cxn>
                    </a:cxnLst>
                    <a:rect l="0" t="0" r="r" b="b"/>
                    <a:pathLst>
                      <a:path w="33" h="30">
                        <a:moveTo>
                          <a:pt x="26" y="4"/>
                        </a:moveTo>
                        <a:cubicBezTo>
                          <a:pt x="19" y="2"/>
                          <a:pt x="11" y="0"/>
                          <a:pt x="6" y="5"/>
                        </a:cubicBezTo>
                        <a:cubicBezTo>
                          <a:pt x="0" y="11"/>
                          <a:pt x="2" y="30"/>
                          <a:pt x="13" y="26"/>
                        </a:cubicBezTo>
                        <a:cubicBezTo>
                          <a:pt x="16" y="25"/>
                          <a:pt x="16" y="23"/>
                          <a:pt x="17" y="20"/>
                        </a:cubicBezTo>
                        <a:cubicBezTo>
                          <a:pt x="18" y="15"/>
                          <a:pt x="18" y="15"/>
                          <a:pt x="22" y="13"/>
                        </a:cubicBezTo>
                        <a:cubicBezTo>
                          <a:pt x="25" y="12"/>
                          <a:pt x="33" y="6"/>
                          <a:pt x="28" y="3"/>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32" name="Freeform 233"/>
                  <p:cNvSpPr>
                    <a:spLocks/>
                  </p:cNvSpPr>
                  <p:nvPr/>
                </p:nvSpPr>
                <p:spPr bwMode="auto">
                  <a:xfrm>
                    <a:off x="7071940" y="1757587"/>
                    <a:ext cx="53847" cy="63992"/>
                  </a:xfrm>
                  <a:custGeom>
                    <a:avLst/>
                    <a:gdLst/>
                    <a:ahLst/>
                    <a:cxnLst>
                      <a:cxn ang="0">
                        <a:pos x="8" y="34"/>
                      </a:cxn>
                      <a:cxn ang="0">
                        <a:pos x="2" y="10"/>
                      </a:cxn>
                      <a:cxn ang="0">
                        <a:pos x="31" y="4"/>
                      </a:cxn>
                      <a:cxn ang="0">
                        <a:pos x="38" y="14"/>
                      </a:cxn>
                      <a:cxn ang="0">
                        <a:pos x="30" y="22"/>
                      </a:cxn>
                      <a:cxn ang="0">
                        <a:pos x="22" y="35"/>
                      </a:cxn>
                      <a:cxn ang="0">
                        <a:pos x="12" y="35"/>
                      </a:cxn>
                    </a:cxnLst>
                    <a:rect l="0" t="0" r="r" b="b"/>
                    <a:pathLst>
                      <a:path w="39" h="37">
                        <a:moveTo>
                          <a:pt x="8" y="34"/>
                        </a:moveTo>
                        <a:cubicBezTo>
                          <a:pt x="1" y="31"/>
                          <a:pt x="0" y="16"/>
                          <a:pt x="2" y="10"/>
                        </a:cubicBezTo>
                        <a:cubicBezTo>
                          <a:pt x="6" y="0"/>
                          <a:pt x="23" y="0"/>
                          <a:pt x="31" y="4"/>
                        </a:cubicBezTo>
                        <a:cubicBezTo>
                          <a:pt x="35" y="6"/>
                          <a:pt x="39" y="10"/>
                          <a:pt x="38" y="14"/>
                        </a:cubicBezTo>
                        <a:cubicBezTo>
                          <a:pt x="36" y="17"/>
                          <a:pt x="32" y="19"/>
                          <a:pt x="30" y="22"/>
                        </a:cubicBezTo>
                        <a:cubicBezTo>
                          <a:pt x="27" y="27"/>
                          <a:pt x="28" y="32"/>
                          <a:pt x="22" y="35"/>
                        </a:cubicBezTo>
                        <a:cubicBezTo>
                          <a:pt x="19" y="37"/>
                          <a:pt x="15" y="36"/>
                          <a:pt x="12" y="35"/>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33" name="Freeform 234"/>
                  <p:cNvSpPr>
                    <a:spLocks/>
                  </p:cNvSpPr>
                  <p:nvPr/>
                </p:nvSpPr>
                <p:spPr bwMode="auto">
                  <a:xfrm>
                    <a:off x="7314252" y="1782632"/>
                    <a:ext cx="55770" cy="90036"/>
                  </a:xfrm>
                  <a:custGeom>
                    <a:avLst/>
                    <a:gdLst/>
                    <a:ahLst/>
                    <a:cxnLst>
                      <a:cxn ang="0">
                        <a:pos x="21" y="49"/>
                      </a:cxn>
                      <a:cxn ang="0">
                        <a:pos x="7" y="40"/>
                      </a:cxn>
                      <a:cxn ang="0">
                        <a:pos x="3" y="19"/>
                      </a:cxn>
                      <a:cxn ang="0">
                        <a:pos x="35" y="11"/>
                      </a:cxn>
                      <a:cxn ang="0">
                        <a:pos x="38" y="23"/>
                      </a:cxn>
                      <a:cxn ang="0">
                        <a:pos x="29" y="30"/>
                      </a:cxn>
                      <a:cxn ang="0">
                        <a:pos x="25" y="41"/>
                      </a:cxn>
                      <a:cxn ang="0">
                        <a:pos x="21" y="47"/>
                      </a:cxn>
                    </a:cxnLst>
                    <a:rect l="0" t="0" r="r" b="b"/>
                    <a:pathLst>
                      <a:path w="40" h="52">
                        <a:moveTo>
                          <a:pt x="21" y="49"/>
                        </a:moveTo>
                        <a:cubicBezTo>
                          <a:pt x="18" y="52"/>
                          <a:pt x="9" y="43"/>
                          <a:pt x="7" y="40"/>
                        </a:cubicBezTo>
                        <a:cubicBezTo>
                          <a:pt x="3" y="34"/>
                          <a:pt x="0" y="26"/>
                          <a:pt x="3" y="19"/>
                        </a:cubicBezTo>
                        <a:cubicBezTo>
                          <a:pt x="7" y="6"/>
                          <a:pt x="25" y="0"/>
                          <a:pt x="35" y="11"/>
                        </a:cubicBezTo>
                        <a:cubicBezTo>
                          <a:pt x="37" y="14"/>
                          <a:pt x="40" y="19"/>
                          <a:pt x="38" y="23"/>
                        </a:cubicBezTo>
                        <a:cubicBezTo>
                          <a:pt x="37" y="28"/>
                          <a:pt x="32" y="27"/>
                          <a:pt x="29" y="30"/>
                        </a:cubicBezTo>
                        <a:cubicBezTo>
                          <a:pt x="25" y="33"/>
                          <a:pt x="25" y="36"/>
                          <a:pt x="25" y="41"/>
                        </a:cubicBezTo>
                        <a:cubicBezTo>
                          <a:pt x="25" y="44"/>
                          <a:pt x="25" y="48"/>
                          <a:pt x="21" y="47"/>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34" name="Freeform 235"/>
                  <p:cNvSpPr>
                    <a:spLocks/>
                  </p:cNvSpPr>
                  <p:nvPr/>
                </p:nvSpPr>
                <p:spPr bwMode="auto">
                  <a:xfrm>
                    <a:off x="7244379" y="1770875"/>
                    <a:ext cx="64104" cy="52831"/>
                  </a:xfrm>
                  <a:custGeom>
                    <a:avLst/>
                    <a:gdLst/>
                    <a:ahLst/>
                    <a:cxnLst>
                      <a:cxn ang="0">
                        <a:pos x="43" y="21"/>
                      </a:cxn>
                      <a:cxn ang="0">
                        <a:pos x="8" y="24"/>
                      </a:cxn>
                      <a:cxn ang="0">
                        <a:pos x="16" y="30"/>
                      </a:cxn>
                      <a:cxn ang="0">
                        <a:pos x="25" y="22"/>
                      </a:cxn>
                      <a:cxn ang="0">
                        <a:pos x="41" y="20"/>
                      </a:cxn>
                    </a:cxnLst>
                    <a:rect l="0" t="0" r="r" b="b"/>
                    <a:pathLst>
                      <a:path w="46" h="31">
                        <a:moveTo>
                          <a:pt x="43" y="21"/>
                        </a:moveTo>
                        <a:cubicBezTo>
                          <a:pt x="46" y="2"/>
                          <a:pt x="0" y="0"/>
                          <a:pt x="8" y="24"/>
                        </a:cubicBezTo>
                        <a:cubicBezTo>
                          <a:pt x="9" y="27"/>
                          <a:pt x="12" y="31"/>
                          <a:pt x="16" y="30"/>
                        </a:cubicBezTo>
                        <a:cubicBezTo>
                          <a:pt x="20" y="30"/>
                          <a:pt x="21" y="24"/>
                          <a:pt x="25" y="22"/>
                        </a:cubicBezTo>
                        <a:cubicBezTo>
                          <a:pt x="31" y="20"/>
                          <a:pt x="40" y="31"/>
                          <a:pt x="41" y="20"/>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35" name="Freeform 236"/>
                  <p:cNvSpPr>
                    <a:spLocks/>
                  </p:cNvSpPr>
                  <p:nvPr/>
                </p:nvSpPr>
                <p:spPr bwMode="auto">
                  <a:xfrm>
                    <a:off x="7159121" y="1697272"/>
                    <a:ext cx="57693" cy="77387"/>
                  </a:xfrm>
                  <a:custGeom>
                    <a:avLst/>
                    <a:gdLst/>
                    <a:ahLst/>
                    <a:cxnLst>
                      <a:cxn ang="0">
                        <a:pos x="38" y="8"/>
                      </a:cxn>
                      <a:cxn ang="0">
                        <a:pos x="12" y="2"/>
                      </a:cxn>
                      <a:cxn ang="0">
                        <a:pos x="10" y="34"/>
                      </a:cxn>
                      <a:cxn ang="0">
                        <a:pos x="26" y="20"/>
                      </a:cxn>
                      <a:cxn ang="0">
                        <a:pos x="37" y="9"/>
                      </a:cxn>
                    </a:cxnLst>
                    <a:rect l="0" t="0" r="r" b="b"/>
                    <a:pathLst>
                      <a:path w="41" h="45">
                        <a:moveTo>
                          <a:pt x="38" y="8"/>
                        </a:moveTo>
                        <a:cubicBezTo>
                          <a:pt x="31" y="1"/>
                          <a:pt x="21" y="0"/>
                          <a:pt x="12" y="2"/>
                        </a:cubicBezTo>
                        <a:cubicBezTo>
                          <a:pt x="0" y="5"/>
                          <a:pt x="1" y="27"/>
                          <a:pt x="10" y="34"/>
                        </a:cubicBezTo>
                        <a:cubicBezTo>
                          <a:pt x="24" y="45"/>
                          <a:pt x="21" y="25"/>
                          <a:pt x="26" y="20"/>
                        </a:cubicBezTo>
                        <a:cubicBezTo>
                          <a:pt x="30" y="17"/>
                          <a:pt x="41" y="16"/>
                          <a:pt x="37" y="9"/>
                        </a:cubicBezTo>
                      </a:path>
                    </a:pathLst>
                  </a:custGeom>
                  <a:solidFill>
                    <a:srgbClr val="BA677E"/>
                  </a:solidFill>
                  <a:ln w="9525">
                    <a:noFill/>
                    <a:round/>
                    <a:headEnd/>
                    <a:tailEnd/>
                  </a:ln>
                </p:spPr>
                <p:txBody>
                  <a:bodyPr/>
                  <a:lstStyle/>
                  <a:p>
                    <a:endParaRPr lang="en-US" b="1">
                      <a:latin typeface="Cambria" pitchFamily="18" charset="0"/>
                    </a:endParaRPr>
                  </a:p>
                </p:txBody>
              </p:sp>
              <p:sp>
                <p:nvSpPr>
                  <p:cNvPr id="136" name="Freeform 238"/>
                  <p:cNvSpPr>
                    <a:spLocks/>
                  </p:cNvSpPr>
                  <p:nvPr/>
                </p:nvSpPr>
                <p:spPr bwMode="auto">
                  <a:xfrm>
                    <a:off x="7264251" y="1641560"/>
                    <a:ext cx="142952" cy="129473"/>
                  </a:xfrm>
                  <a:custGeom>
                    <a:avLst/>
                    <a:gdLst/>
                    <a:ahLst/>
                    <a:cxnLst>
                      <a:cxn ang="0">
                        <a:pos x="0" y="0"/>
                      </a:cxn>
                      <a:cxn ang="0">
                        <a:pos x="9" y="15"/>
                      </a:cxn>
                      <a:cxn ang="0">
                        <a:pos x="29" y="17"/>
                      </a:cxn>
                      <a:cxn ang="0">
                        <a:pos x="39" y="37"/>
                      </a:cxn>
                      <a:cxn ang="0">
                        <a:pos x="75" y="66"/>
                      </a:cxn>
                      <a:cxn ang="0">
                        <a:pos x="92" y="68"/>
                      </a:cxn>
                      <a:cxn ang="0">
                        <a:pos x="100" y="75"/>
                      </a:cxn>
                      <a:cxn ang="0">
                        <a:pos x="82" y="46"/>
                      </a:cxn>
                      <a:cxn ang="0">
                        <a:pos x="67" y="29"/>
                      </a:cxn>
                      <a:cxn ang="0">
                        <a:pos x="54" y="20"/>
                      </a:cxn>
                      <a:cxn ang="0">
                        <a:pos x="7" y="1"/>
                      </a:cxn>
                      <a:cxn ang="0">
                        <a:pos x="3" y="1"/>
                      </a:cxn>
                    </a:cxnLst>
                    <a:rect l="0" t="0" r="r" b="b"/>
                    <a:pathLst>
                      <a:path w="103" h="75">
                        <a:moveTo>
                          <a:pt x="0" y="0"/>
                        </a:moveTo>
                        <a:cubicBezTo>
                          <a:pt x="8" y="2"/>
                          <a:pt x="11" y="7"/>
                          <a:pt x="9" y="15"/>
                        </a:cubicBezTo>
                        <a:cubicBezTo>
                          <a:pt x="15" y="12"/>
                          <a:pt x="23" y="13"/>
                          <a:pt x="29" y="17"/>
                        </a:cubicBezTo>
                        <a:cubicBezTo>
                          <a:pt x="36" y="22"/>
                          <a:pt x="38" y="29"/>
                          <a:pt x="39" y="37"/>
                        </a:cubicBezTo>
                        <a:cubicBezTo>
                          <a:pt x="58" y="36"/>
                          <a:pt x="73" y="47"/>
                          <a:pt x="75" y="66"/>
                        </a:cubicBezTo>
                        <a:cubicBezTo>
                          <a:pt x="79" y="62"/>
                          <a:pt x="87" y="65"/>
                          <a:pt x="92" y="68"/>
                        </a:cubicBezTo>
                        <a:cubicBezTo>
                          <a:pt x="95" y="70"/>
                          <a:pt x="97" y="75"/>
                          <a:pt x="100" y="75"/>
                        </a:cubicBezTo>
                        <a:cubicBezTo>
                          <a:pt x="103" y="67"/>
                          <a:pt x="86" y="52"/>
                          <a:pt x="82" y="46"/>
                        </a:cubicBezTo>
                        <a:cubicBezTo>
                          <a:pt x="77" y="40"/>
                          <a:pt x="73" y="34"/>
                          <a:pt x="67" y="29"/>
                        </a:cubicBezTo>
                        <a:cubicBezTo>
                          <a:pt x="63" y="26"/>
                          <a:pt x="58" y="23"/>
                          <a:pt x="54" y="20"/>
                        </a:cubicBezTo>
                        <a:cubicBezTo>
                          <a:pt x="40" y="10"/>
                          <a:pt x="23" y="5"/>
                          <a:pt x="7" y="1"/>
                        </a:cubicBezTo>
                        <a:cubicBezTo>
                          <a:pt x="5" y="1"/>
                          <a:pt x="4" y="1"/>
                          <a:pt x="3" y="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37" name="Freeform 239"/>
                  <p:cNvSpPr>
                    <a:spLocks/>
                  </p:cNvSpPr>
                  <p:nvPr/>
                </p:nvSpPr>
                <p:spPr bwMode="auto">
                  <a:xfrm>
                    <a:off x="7098222" y="1637982"/>
                    <a:ext cx="135259" cy="95245"/>
                  </a:xfrm>
                  <a:custGeom>
                    <a:avLst/>
                    <a:gdLst/>
                    <a:ahLst/>
                    <a:cxnLst>
                      <a:cxn ang="0">
                        <a:pos x="4" y="55"/>
                      </a:cxn>
                      <a:cxn ang="0">
                        <a:pos x="17" y="39"/>
                      </a:cxn>
                      <a:cxn ang="0">
                        <a:pos x="28" y="30"/>
                      </a:cxn>
                      <a:cxn ang="0">
                        <a:pos x="46" y="32"/>
                      </a:cxn>
                      <a:cxn ang="0">
                        <a:pos x="72" y="13"/>
                      </a:cxn>
                      <a:cxn ang="0">
                        <a:pos x="97" y="23"/>
                      </a:cxn>
                      <a:cxn ang="0">
                        <a:pos x="90" y="14"/>
                      </a:cxn>
                      <a:cxn ang="0">
                        <a:pos x="83" y="5"/>
                      </a:cxn>
                      <a:cxn ang="0">
                        <a:pos x="54" y="10"/>
                      </a:cxn>
                      <a:cxn ang="0">
                        <a:pos x="33" y="21"/>
                      </a:cxn>
                      <a:cxn ang="0">
                        <a:pos x="22" y="34"/>
                      </a:cxn>
                      <a:cxn ang="0">
                        <a:pos x="11" y="41"/>
                      </a:cxn>
                      <a:cxn ang="0">
                        <a:pos x="0" y="54"/>
                      </a:cxn>
                    </a:cxnLst>
                    <a:rect l="0" t="0" r="r" b="b"/>
                    <a:pathLst>
                      <a:path w="97" h="55">
                        <a:moveTo>
                          <a:pt x="4" y="55"/>
                        </a:moveTo>
                        <a:cubicBezTo>
                          <a:pt x="3" y="49"/>
                          <a:pt x="14" y="43"/>
                          <a:pt x="17" y="39"/>
                        </a:cubicBezTo>
                        <a:cubicBezTo>
                          <a:pt x="21" y="36"/>
                          <a:pt x="24" y="32"/>
                          <a:pt x="28" y="30"/>
                        </a:cubicBezTo>
                        <a:cubicBezTo>
                          <a:pt x="35" y="26"/>
                          <a:pt x="42" y="25"/>
                          <a:pt x="46" y="32"/>
                        </a:cubicBezTo>
                        <a:cubicBezTo>
                          <a:pt x="44" y="20"/>
                          <a:pt x="63" y="13"/>
                          <a:pt x="72" y="13"/>
                        </a:cubicBezTo>
                        <a:cubicBezTo>
                          <a:pt x="82" y="13"/>
                          <a:pt x="90" y="17"/>
                          <a:pt x="97" y="23"/>
                        </a:cubicBezTo>
                        <a:cubicBezTo>
                          <a:pt x="95" y="19"/>
                          <a:pt x="92" y="17"/>
                          <a:pt x="90" y="14"/>
                        </a:cubicBezTo>
                        <a:cubicBezTo>
                          <a:pt x="87" y="11"/>
                          <a:pt x="86" y="7"/>
                          <a:pt x="83" y="5"/>
                        </a:cubicBezTo>
                        <a:cubicBezTo>
                          <a:pt x="75" y="0"/>
                          <a:pt x="61" y="7"/>
                          <a:pt x="54" y="10"/>
                        </a:cubicBezTo>
                        <a:cubicBezTo>
                          <a:pt x="47" y="13"/>
                          <a:pt x="40" y="16"/>
                          <a:pt x="33" y="21"/>
                        </a:cubicBezTo>
                        <a:cubicBezTo>
                          <a:pt x="29" y="24"/>
                          <a:pt x="26" y="30"/>
                          <a:pt x="22" y="34"/>
                        </a:cubicBezTo>
                        <a:cubicBezTo>
                          <a:pt x="18" y="36"/>
                          <a:pt x="15" y="39"/>
                          <a:pt x="11" y="41"/>
                        </a:cubicBezTo>
                        <a:cubicBezTo>
                          <a:pt x="7" y="45"/>
                          <a:pt x="1" y="48"/>
                          <a:pt x="0" y="5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38" name="Freeform 240"/>
                  <p:cNvSpPr>
                    <a:spLocks/>
                  </p:cNvSpPr>
                  <p:nvPr/>
                </p:nvSpPr>
                <p:spPr bwMode="auto">
                  <a:xfrm>
                    <a:off x="7384125" y="1730497"/>
                    <a:ext cx="34616" cy="74410"/>
                  </a:xfrm>
                  <a:custGeom>
                    <a:avLst/>
                    <a:gdLst/>
                    <a:ahLst/>
                    <a:cxnLst>
                      <a:cxn ang="0">
                        <a:pos x="18" y="0"/>
                      </a:cxn>
                      <a:cxn ang="0">
                        <a:pos x="23" y="32"/>
                      </a:cxn>
                      <a:cxn ang="0">
                        <a:pos x="23" y="32"/>
                      </a:cxn>
                      <a:cxn ang="0">
                        <a:pos x="18" y="33"/>
                      </a:cxn>
                      <a:cxn ang="0">
                        <a:pos x="17" y="35"/>
                      </a:cxn>
                      <a:cxn ang="0">
                        <a:pos x="2" y="43"/>
                      </a:cxn>
                      <a:cxn ang="0">
                        <a:pos x="0" y="20"/>
                      </a:cxn>
                      <a:cxn ang="0">
                        <a:pos x="18" y="1"/>
                      </a:cxn>
                    </a:cxnLst>
                    <a:rect l="0" t="0" r="r" b="b"/>
                    <a:pathLst>
                      <a:path w="25" h="43">
                        <a:moveTo>
                          <a:pt x="18" y="0"/>
                        </a:moveTo>
                        <a:cubicBezTo>
                          <a:pt x="25" y="9"/>
                          <a:pt x="17" y="23"/>
                          <a:pt x="23" y="32"/>
                        </a:cubicBezTo>
                        <a:cubicBezTo>
                          <a:pt x="23" y="32"/>
                          <a:pt x="23" y="32"/>
                          <a:pt x="23" y="32"/>
                        </a:cubicBezTo>
                        <a:cubicBezTo>
                          <a:pt x="21" y="31"/>
                          <a:pt x="19" y="32"/>
                          <a:pt x="18" y="33"/>
                        </a:cubicBezTo>
                        <a:cubicBezTo>
                          <a:pt x="18" y="34"/>
                          <a:pt x="17" y="34"/>
                          <a:pt x="17" y="35"/>
                        </a:cubicBezTo>
                        <a:cubicBezTo>
                          <a:pt x="15" y="25"/>
                          <a:pt x="3" y="39"/>
                          <a:pt x="2" y="43"/>
                        </a:cubicBezTo>
                        <a:cubicBezTo>
                          <a:pt x="2" y="36"/>
                          <a:pt x="7" y="25"/>
                          <a:pt x="0" y="20"/>
                        </a:cubicBezTo>
                        <a:cubicBezTo>
                          <a:pt x="12" y="25"/>
                          <a:pt x="14" y="8"/>
                          <a:pt x="18" y="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39" name="Freeform 241"/>
                  <p:cNvSpPr>
                    <a:spLocks/>
                  </p:cNvSpPr>
                  <p:nvPr/>
                </p:nvSpPr>
                <p:spPr bwMode="auto">
                  <a:xfrm>
                    <a:off x="7198224" y="1714140"/>
                    <a:ext cx="39103" cy="63248"/>
                  </a:xfrm>
                  <a:custGeom>
                    <a:avLst/>
                    <a:gdLst/>
                    <a:ahLst/>
                    <a:cxnLst>
                      <a:cxn ang="0">
                        <a:pos x="18" y="0"/>
                      </a:cxn>
                      <a:cxn ang="0">
                        <a:pos x="16" y="20"/>
                      </a:cxn>
                      <a:cxn ang="0">
                        <a:pos x="0" y="28"/>
                      </a:cxn>
                      <a:cxn ang="0">
                        <a:pos x="17" y="37"/>
                      </a:cxn>
                      <a:cxn ang="0">
                        <a:pos x="24" y="23"/>
                      </a:cxn>
                      <a:cxn ang="0">
                        <a:pos x="28" y="13"/>
                      </a:cxn>
                      <a:cxn ang="0">
                        <a:pos x="17" y="0"/>
                      </a:cxn>
                    </a:cxnLst>
                    <a:rect l="0" t="0" r="r" b="b"/>
                    <a:pathLst>
                      <a:path w="28" h="37">
                        <a:moveTo>
                          <a:pt x="18" y="0"/>
                        </a:moveTo>
                        <a:cubicBezTo>
                          <a:pt x="18" y="7"/>
                          <a:pt x="23" y="14"/>
                          <a:pt x="16" y="20"/>
                        </a:cubicBezTo>
                        <a:cubicBezTo>
                          <a:pt x="12" y="25"/>
                          <a:pt x="5" y="27"/>
                          <a:pt x="0" y="28"/>
                        </a:cubicBezTo>
                        <a:cubicBezTo>
                          <a:pt x="6" y="28"/>
                          <a:pt x="12" y="33"/>
                          <a:pt x="17" y="37"/>
                        </a:cubicBezTo>
                        <a:cubicBezTo>
                          <a:pt x="12" y="31"/>
                          <a:pt x="22" y="27"/>
                          <a:pt x="24" y="23"/>
                        </a:cubicBezTo>
                        <a:cubicBezTo>
                          <a:pt x="26" y="19"/>
                          <a:pt x="23" y="16"/>
                          <a:pt x="28" y="13"/>
                        </a:cubicBezTo>
                        <a:cubicBezTo>
                          <a:pt x="24" y="9"/>
                          <a:pt x="22" y="3"/>
                          <a:pt x="17" y="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0" name="Freeform 242"/>
                  <p:cNvSpPr>
                    <a:spLocks/>
                  </p:cNvSpPr>
                  <p:nvPr/>
                </p:nvSpPr>
                <p:spPr bwMode="auto">
                  <a:xfrm>
                    <a:off x="7253995" y="1699828"/>
                    <a:ext cx="39103" cy="45719"/>
                  </a:xfrm>
                  <a:custGeom>
                    <a:avLst/>
                    <a:gdLst/>
                    <a:ahLst/>
                    <a:cxnLst>
                      <a:cxn ang="0">
                        <a:pos x="0" y="21"/>
                      </a:cxn>
                      <a:cxn ang="0">
                        <a:pos x="18" y="26"/>
                      </a:cxn>
                      <a:cxn ang="0">
                        <a:pos x="28" y="0"/>
                      </a:cxn>
                      <a:cxn ang="0">
                        <a:pos x="17" y="12"/>
                      </a:cxn>
                      <a:cxn ang="0">
                        <a:pos x="2" y="20"/>
                      </a:cxn>
                    </a:cxnLst>
                    <a:rect l="0" t="0" r="r" b="b"/>
                    <a:pathLst>
                      <a:path w="28" h="26">
                        <a:moveTo>
                          <a:pt x="0" y="21"/>
                        </a:moveTo>
                        <a:cubicBezTo>
                          <a:pt x="6" y="21"/>
                          <a:pt x="14" y="19"/>
                          <a:pt x="18" y="26"/>
                        </a:cubicBezTo>
                        <a:cubicBezTo>
                          <a:pt x="14" y="14"/>
                          <a:pt x="24" y="9"/>
                          <a:pt x="28" y="0"/>
                        </a:cubicBezTo>
                        <a:cubicBezTo>
                          <a:pt x="22" y="2"/>
                          <a:pt x="20" y="8"/>
                          <a:pt x="17" y="12"/>
                        </a:cubicBezTo>
                        <a:cubicBezTo>
                          <a:pt x="13" y="17"/>
                          <a:pt x="9" y="19"/>
                          <a:pt x="2" y="20"/>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1" name="Freeform 243"/>
                  <p:cNvSpPr>
                    <a:spLocks/>
                  </p:cNvSpPr>
                  <p:nvPr/>
                </p:nvSpPr>
                <p:spPr bwMode="auto">
                  <a:xfrm>
                    <a:off x="7253995" y="1812277"/>
                    <a:ext cx="55770" cy="45719"/>
                  </a:xfrm>
                  <a:custGeom>
                    <a:avLst/>
                    <a:gdLst/>
                    <a:ahLst/>
                    <a:cxnLst>
                      <a:cxn ang="0">
                        <a:pos x="0" y="12"/>
                      </a:cxn>
                      <a:cxn ang="0">
                        <a:pos x="20" y="18"/>
                      </a:cxn>
                      <a:cxn ang="0">
                        <a:pos x="37" y="18"/>
                      </a:cxn>
                      <a:cxn ang="0">
                        <a:pos x="40" y="0"/>
                      </a:cxn>
                      <a:cxn ang="0">
                        <a:pos x="22" y="10"/>
                      </a:cxn>
                      <a:cxn ang="0">
                        <a:pos x="1" y="11"/>
                      </a:cxn>
                    </a:cxnLst>
                    <a:rect l="0" t="0" r="r" b="b"/>
                    <a:pathLst>
                      <a:path w="40" h="18">
                        <a:moveTo>
                          <a:pt x="0" y="12"/>
                        </a:moveTo>
                        <a:cubicBezTo>
                          <a:pt x="7" y="13"/>
                          <a:pt x="15" y="10"/>
                          <a:pt x="20" y="18"/>
                        </a:cubicBezTo>
                        <a:cubicBezTo>
                          <a:pt x="25" y="15"/>
                          <a:pt x="32" y="16"/>
                          <a:pt x="37" y="18"/>
                        </a:cubicBezTo>
                        <a:cubicBezTo>
                          <a:pt x="33" y="12"/>
                          <a:pt x="38" y="6"/>
                          <a:pt x="40" y="0"/>
                        </a:cubicBezTo>
                        <a:cubicBezTo>
                          <a:pt x="37" y="4"/>
                          <a:pt x="27" y="9"/>
                          <a:pt x="22" y="10"/>
                        </a:cubicBezTo>
                        <a:cubicBezTo>
                          <a:pt x="15" y="11"/>
                          <a:pt x="8" y="10"/>
                          <a:pt x="1" y="1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2" name="Freeform 244"/>
                  <p:cNvSpPr>
                    <a:spLocks/>
                  </p:cNvSpPr>
                  <p:nvPr/>
                </p:nvSpPr>
                <p:spPr bwMode="auto">
                  <a:xfrm>
                    <a:off x="7163608" y="1783654"/>
                    <a:ext cx="42950" cy="49111"/>
                  </a:xfrm>
                  <a:custGeom>
                    <a:avLst/>
                    <a:gdLst/>
                    <a:ahLst/>
                    <a:cxnLst>
                      <a:cxn ang="0">
                        <a:pos x="0" y="8"/>
                      </a:cxn>
                      <a:cxn ang="0">
                        <a:pos x="17" y="28"/>
                      </a:cxn>
                      <a:cxn ang="0">
                        <a:pos x="31" y="1"/>
                      </a:cxn>
                      <a:cxn ang="0">
                        <a:pos x="24" y="2"/>
                      </a:cxn>
                      <a:cxn ang="0">
                        <a:pos x="18" y="7"/>
                      </a:cxn>
                      <a:cxn ang="0">
                        <a:pos x="1" y="6"/>
                      </a:cxn>
                    </a:cxnLst>
                    <a:rect l="0" t="0" r="r" b="b"/>
                    <a:pathLst>
                      <a:path w="31" h="28">
                        <a:moveTo>
                          <a:pt x="0" y="8"/>
                        </a:moveTo>
                        <a:cubicBezTo>
                          <a:pt x="12" y="1"/>
                          <a:pt x="16" y="22"/>
                          <a:pt x="17" y="28"/>
                        </a:cubicBezTo>
                        <a:cubicBezTo>
                          <a:pt x="16" y="20"/>
                          <a:pt x="20" y="0"/>
                          <a:pt x="31" y="1"/>
                        </a:cubicBezTo>
                        <a:cubicBezTo>
                          <a:pt x="29" y="1"/>
                          <a:pt x="26" y="1"/>
                          <a:pt x="24" y="2"/>
                        </a:cubicBezTo>
                        <a:cubicBezTo>
                          <a:pt x="22" y="2"/>
                          <a:pt x="21" y="6"/>
                          <a:pt x="18" y="7"/>
                        </a:cubicBezTo>
                        <a:cubicBezTo>
                          <a:pt x="13" y="9"/>
                          <a:pt x="5" y="7"/>
                          <a:pt x="1" y="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3" name="Freeform 245"/>
                  <p:cNvSpPr>
                    <a:spLocks/>
                  </p:cNvSpPr>
                  <p:nvPr/>
                </p:nvSpPr>
                <p:spPr bwMode="auto">
                  <a:xfrm>
                    <a:off x="7095017" y="1794388"/>
                    <a:ext cx="49360" cy="45719"/>
                  </a:xfrm>
                  <a:custGeom>
                    <a:avLst/>
                    <a:gdLst/>
                    <a:ahLst/>
                    <a:cxnLst>
                      <a:cxn ang="0">
                        <a:pos x="0" y="18"/>
                      </a:cxn>
                      <a:cxn ang="0">
                        <a:pos x="12" y="17"/>
                      </a:cxn>
                      <a:cxn ang="0">
                        <a:pos x="23" y="24"/>
                      </a:cxn>
                      <a:cxn ang="0">
                        <a:pos x="35" y="0"/>
                      </a:cxn>
                      <a:cxn ang="0">
                        <a:pos x="21" y="11"/>
                      </a:cxn>
                      <a:cxn ang="0">
                        <a:pos x="11" y="13"/>
                      </a:cxn>
                      <a:cxn ang="0">
                        <a:pos x="2" y="16"/>
                      </a:cxn>
                    </a:cxnLst>
                    <a:rect l="0" t="0" r="r" b="b"/>
                    <a:pathLst>
                      <a:path w="35" h="24">
                        <a:moveTo>
                          <a:pt x="0" y="18"/>
                        </a:moveTo>
                        <a:cubicBezTo>
                          <a:pt x="3" y="19"/>
                          <a:pt x="8" y="16"/>
                          <a:pt x="12" y="17"/>
                        </a:cubicBezTo>
                        <a:cubicBezTo>
                          <a:pt x="16" y="18"/>
                          <a:pt x="20" y="21"/>
                          <a:pt x="23" y="24"/>
                        </a:cubicBezTo>
                        <a:cubicBezTo>
                          <a:pt x="19" y="17"/>
                          <a:pt x="28" y="3"/>
                          <a:pt x="35" y="0"/>
                        </a:cubicBezTo>
                        <a:cubicBezTo>
                          <a:pt x="29" y="3"/>
                          <a:pt x="26" y="8"/>
                          <a:pt x="21" y="11"/>
                        </a:cubicBezTo>
                        <a:cubicBezTo>
                          <a:pt x="18" y="12"/>
                          <a:pt x="14" y="12"/>
                          <a:pt x="11" y="13"/>
                        </a:cubicBezTo>
                        <a:cubicBezTo>
                          <a:pt x="8" y="14"/>
                          <a:pt x="4" y="16"/>
                          <a:pt x="2" y="16"/>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4" name="Freeform 246"/>
                  <p:cNvSpPr>
                    <a:spLocks/>
                  </p:cNvSpPr>
                  <p:nvPr/>
                </p:nvSpPr>
                <p:spPr bwMode="auto">
                  <a:xfrm>
                    <a:off x="7158480" y="1851634"/>
                    <a:ext cx="59617" cy="45719"/>
                  </a:xfrm>
                  <a:custGeom>
                    <a:avLst/>
                    <a:gdLst/>
                    <a:ahLst/>
                    <a:cxnLst>
                      <a:cxn ang="0">
                        <a:pos x="9" y="26"/>
                      </a:cxn>
                      <a:cxn ang="0">
                        <a:pos x="24" y="10"/>
                      </a:cxn>
                      <a:cxn ang="0">
                        <a:pos x="43" y="16"/>
                      </a:cxn>
                      <a:cxn ang="0">
                        <a:pos x="32" y="0"/>
                      </a:cxn>
                      <a:cxn ang="0">
                        <a:pos x="17" y="7"/>
                      </a:cxn>
                      <a:cxn ang="0">
                        <a:pos x="6" y="11"/>
                      </a:cxn>
                      <a:cxn ang="0">
                        <a:pos x="0" y="25"/>
                      </a:cxn>
                      <a:cxn ang="0">
                        <a:pos x="10" y="24"/>
                      </a:cxn>
                    </a:cxnLst>
                    <a:rect l="0" t="0" r="r" b="b"/>
                    <a:pathLst>
                      <a:path w="43" h="26">
                        <a:moveTo>
                          <a:pt x="9" y="26"/>
                        </a:moveTo>
                        <a:cubicBezTo>
                          <a:pt x="10" y="17"/>
                          <a:pt x="16" y="12"/>
                          <a:pt x="24" y="10"/>
                        </a:cubicBezTo>
                        <a:cubicBezTo>
                          <a:pt x="31" y="9"/>
                          <a:pt x="37" y="13"/>
                          <a:pt x="43" y="16"/>
                        </a:cubicBezTo>
                        <a:cubicBezTo>
                          <a:pt x="37" y="14"/>
                          <a:pt x="33" y="6"/>
                          <a:pt x="32" y="0"/>
                        </a:cubicBezTo>
                        <a:cubicBezTo>
                          <a:pt x="29" y="4"/>
                          <a:pt x="21" y="5"/>
                          <a:pt x="17" y="7"/>
                        </a:cubicBezTo>
                        <a:cubicBezTo>
                          <a:pt x="13" y="9"/>
                          <a:pt x="9" y="10"/>
                          <a:pt x="6" y="11"/>
                        </a:cubicBezTo>
                        <a:cubicBezTo>
                          <a:pt x="6" y="16"/>
                          <a:pt x="2" y="21"/>
                          <a:pt x="0" y="25"/>
                        </a:cubicBezTo>
                        <a:cubicBezTo>
                          <a:pt x="3" y="25"/>
                          <a:pt x="6" y="21"/>
                          <a:pt x="10" y="2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5" name="Freeform 247"/>
                  <p:cNvSpPr>
                    <a:spLocks/>
                  </p:cNvSpPr>
                  <p:nvPr/>
                </p:nvSpPr>
                <p:spPr bwMode="auto">
                  <a:xfrm>
                    <a:off x="7233481" y="1859813"/>
                    <a:ext cx="48719" cy="45719"/>
                  </a:xfrm>
                  <a:custGeom>
                    <a:avLst/>
                    <a:gdLst/>
                    <a:ahLst/>
                    <a:cxnLst>
                      <a:cxn ang="0">
                        <a:pos x="0" y="17"/>
                      </a:cxn>
                      <a:cxn ang="0">
                        <a:pos x="20" y="24"/>
                      </a:cxn>
                      <a:cxn ang="0">
                        <a:pos x="35" y="14"/>
                      </a:cxn>
                      <a:cxn ang="0">
                        <a:pos x="30" y="0"/>
                      </a:cxn>
                      <a:cxn ang="0">
                        <a:pos x="17" y="8"/>
                      </a:cxn>
                      <a:cxn ang="0">
                        <a:pos x="0" y="14"/>
                      </a:cxn>
                    </a:cxnLst>
                    <a:rect l="0" t="0" r="r" b="b"/>
                    <a:pathLst>
                      <a:path w="35" h="24">
                        <a:moveTo>
                          <a:pt x="0" y="17"/>
                        </a:moveTo>
                        <a:cubicBezTo>
                          <a:pt x="8" y="7"/>
                          <a:pt x="17" y="17"/>
                          <a:pt x="20" y="24"/>
                        </a:cubicBezTo>
                        <a:cubicBezTo>
                          <a:pt x="20" y="15"/>
                          <a:pt x="26" y="11"/>
                          <a:pt x="35" y="14"/>
                        </a:cubicBezTo>
                        <a:cubicBezTo>
                          <a:pt x="28" y="13"/>
                          <a:pt x="25" y="5"/>
                          <a:pt x="30" y="0"/>
                        </a:cubicBezTo>
                        <a:cubicBezTo>
                          <a:pt x="25" y="4"/>
                          <a:pt x="24" y="7"/>
                          <a:pt x="17" y="8"/>
                        </a:cubicBezTo>
                        <a:cubicBezTo>
                          <a:pt x="11" y="9"/>
                          <a:pt x="1" y="5"/>
                          <a:pt x="0" y="1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6" name="Freeform 248"/>
                  <p:cNvSpPr>
                    <a:spLocks/>
                  </p:cNvSpPr>
                  <p:nvPr/>
                </p:nvSpPr>
                <p:spPr bwMode="auto">
                  <a:xfrm>
                    <a:off x="7159121" y="1677338"/>
                    <a:ext cx="55129" cy="45719"/>
                  </a:xfrm>
                  <a:custGeom>
                    <a:avLst/>
                    <a:gdLst/>
                    <a:ahLst/>
                    <a:cxnLst>
                      <a:cxn ang="0">
                        <a:pos x="0" y="14"/>
                      </a:cxn>
                      <a:cxn ang="0">
                        <a:pos x="21" y="7"/>
                      </a:cxn>
                      <a:cxn ang="0">
                        <a:pos x="39" y="18"/>
                      </a:cxn>
                      <a:cxn ang="0">
                        <a:pos x="38" y="0"/>
                      </a:cxn>
                      <a:cxn ang="0">
                        <a:pos x="16" y="2"/>
                      </a:cxn>
                      <a:cxn ang="0">
                        <a:pos x="2" y="11"/>
                      </a:cxn>
                    </a:cxnLst>
                    <a:rect l="0" t="0" r="r" b="b"/>
                    <a:pathLst>
                      <a:path w="39" h="18">
                        <a:moveTo>
                          <a:pt x="0" y="14"/>
                        </a:moveTo>
                        <a:cubicBezTo>
                          <a:pt x="1" y="8"/>
                          <a:pt x="16" y="7"/>
                          <a:pt x="21" y="7"/>
                        </a:cubicBezTo>
                        <a:cubicBezTo>
                          <a:pt x="27" y="8"/>
                          <a:pt x="35" y="12"/>
                          <a:pt x="39" y="18"/>
                        </a:cubicBezTo>
                        <a:cubicBezTo>
                          <a:pt x="36" y="13"/>
                          <a:pt x="35" y="5"/>
                          <a:pt x="38" y="0"/>
                        </a:cubicBezTo>
                        <a:cubicBezTo>
                          <a:pt x="32" y="5"/>
                          <a:pt x="23" y="3"/>
                          <a:pt x="16" y="2"/>
                        </a:cubicBezTo>
                        <a:cubicBezTo>
                          <a:pt x="7" y="2"/>
                          <a:pt x="6" y="4"/>
                          <a:pt x="2" y="1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7" name="Freeform 249"/>
                  <p:cNvSpPr>
                    <a:spLocks/>
                  </p:cNvSpPr>
                  <p:nvPr/>
                </p:nvSpPr>
                <p:spPr bwMode="auto">
                  <a:xfrm>
                    <a:off x="7130274" y="1759119"/>
                    <a:ext cx="26283" cy="45719"/>
                  </a:xfrm>
                  <a:custGeom>
                    <a:avLst/>
                    <a:gdLst/>
                    <a:ahLst/>
                    <a:cxnLst>
                      <a:cxn ang="0">
                        <a:pos x="10" y="2"/>
                      </a:cxn>
                      <a:cxn ang="0">
                        <a:pos x="10" y="0"/>
                      </a:cxn>
                      <a:cxn ang="0">
                        <a:pos x="18" y="4"/>
                      </a:cxn>
                      <a:cxn ang="0">
                        <a:pos x="19" y="23"/>
                      </a:cxn>
                      <a:cxn ang="0">
                        <a:pos x="10" y="10"/>
                      </a:cxn>
                      <a:cxn ang="0">
                        <a:pos x="0" y="0"/>
                      </a:cxn>
                      <a:cxn ang="0">
                        <a:pos x="9" y="1"/>
                      </a:cxn>
                    </a:cxnLst>
                    <a:rect l="0" t="0" r="r" b="b"/>
                    <a:pathLst>
                      <a:path w="19" h="23">
                        <a:moveTo>
                          <a:pt x="10" y="2"/>
                        </a:moveTo>
                        <a:cubicBezTo>
                          <a:pt x="10" y="1"/>
                          <a:pt x="10" y="1"/>
                          <a:pt x="10" y="0"/>
                        </a:cubicBezTo>
                        <a:cubicBezTo>
                          <a:pt x="12" y="2"/>
                          <a:pt x="15" y="5"/>
                          <a:pt x="18" y="4"/>
                        </a:cubicBezTo>
                        <a:cubicBezTo>
                          <a:pt x="13" y="8"/>
                          <a:pt x="19" y="18"/>
                          <a:pt x="19" y="23"/>
                        </a:cubicBezTo>
                        <a:cubicBezTo>
                          <a:pt x="16" y="21"/>
                          <a:pt x="13" y="13"/>
                          <a:pt x="10" y="10"/>
                        </a:cubicBezTo>
                        <a:cubicBezTo>
                          <a:pt x="7" y="6"/>
                          <a:pt x="5" y="2"/>
                          <a:pt x="0" y="0"/>
                        </a:cubicBezTo>
                        <a:cubicBezTo>
                          <a:pt x="3" y="0"/>
                          <a:pt x="6" y="0"/>
                          <a:pt x="9" y="1"/>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8" name="Freeform 250"/>
                  <p:cNvSpPr>
                    <a:spLocks/>
                  </p:cNvSpPr>
                  <p:nvPr/>
                </p:nvSpPr>
                <p:spPr bwMode="auto">
                  <a:xfrm>
                    <a:off x="7304637" y="1754009"/>
                    <a:ext cx="35898" cy="66225"/>
                  </a:xfrm>
                  <a:custGeom>
                    <a:avLst/>
                    <a:gdLst/>
                    <a:ahLst/>
                    <a:cxnLst>
                      <a:cxn ang="0">
                        <a:pos x="0" y="18"/>
                      </a:cxn>
                      <a:cxn ang="0">
                        <a:pos x="9" y="38"/>
                      </a:cxn>
                      <a:cxn ang="0">
                        <a:pos x="26" y="25"/>
                      </a:cxn>
                      <a:cxn ang="0">
                        <a:pos x="13" y="14"/>
                      </a:cxn>
                      <a:cxn ang="0">
                        <a:pos x="4" y="0"/>
                      </a:cxn>
                      <a:cxn ang="0">
                        <a:pos x="2" y="14"/>
                      </a:cxn>
                    </a:cxnLst>
                    <a:rect l="0" t="0" r="r" b="b"/>
                    <a:pathLst>
                      <a:path w="26" h="38">
                        <a:moveTo>
                          <a:pt x="0" y="18"/>
                        </a:moveTo>
                        <a:cubicBezTo>
                          <a:pt x="9" y="17"/>
                          <a:pt x="10" y="31"/>
                          <a:pt x="9" y="38"/>
                        </a:cubicBezTo>
                        <a:cubicBezTo>
                          <a:pt x="12" y="32"/>
                          <a:pt x="18" y="25"/>
                          <a:pt x="26" y="25"/>
                        </a:cubicBezTo>
                        <a:cubicBezTo>
                          <a:pt x="20" y="21"/>
                          <a:pt x="16" y="21"/>
                          <a:pt x="13" y="14"/>
                        </a:cubicBezTo>
                        <a:cubicBezTo>
                          <a:pt x="10" y="7"/>
                          <a:pt x="10" y="3"/>
                          <a:pt x="4" y="0"/>
                        </a:cubicBezTo>
                        <a:cubicBezTo>
                          <a:pt x="6" y="5"/>
                          <a:pt x="4" y="9"/>
                          <a:pt x="2" y="14"/>
                        </a:cubicBezTo>
                      </a:path>
                    </a:pathLst>
                  </a:custGeom>
                  <a:solidFill>
                    <a:srgbClr val="8E4252"/>
                  </a:solidFill>
                  <a:ln w="9525">
                    <a:noFill/>
                    <a:round/>
                    <a:headEnd/>
                    <a:tailEnd/>
                  </a:ln>
                </p:spPr>
                <p:txBody>
                  <a:bodyPr/>
                  <a:lstStyle/>
                  <a:p>
                    <a:endParaRPr lang="en-US" b="1">
                      <a:latin typeface="Cambria" pitchFamily="18" charset="0"/>
                    </a:endParaRPr>
                  </a:p>
                </p:txBody>
              </p:sp>
              <p:sp>
                <p:nvSpPr>
                  <p:cNvPr id="149" name="Freeform 254"/>
                  <p:cNvSpPr>
                    <a:spLocks/>
                  </p:cNvSpPr>
                  <p:nvPr/>
                </p:nvSpPr>
                <p:spPr bwMode="auto">
                  <a:xfrm>
                    <a:off x="7228994" y="1683983"/>
                    <a:ext cx="14103" cy="45719"/>
                  </a:xfrm>
                  <a:custGeom>
                    <a:avLst/>
                    <a:gdLst/>
                    <a:ahLst/>
                    <a:cxnLst>
                      <a:cxn ang="0">
                        <a:pos x="4" y="1"/>
                      </a:cxn>
                      <a:cxn ang="0">
                        <a:pos x="8" y="17"/>
                      </a:cxn>
                      <a:cxn ang="0">
                        <a:pos x="4" y="0"/>
                      </a:cxn>
                    </a:cxnLst>
                    <a:rect l="0" t="0" r="r" b="b"/>
                    <a:pathLst>
                      <a:path w="10" h="18">
                        <a:moveTo>
                          <a:pt x="4" y="1"/>
                        </a:moveTo>
                        <a:cubicBezTo>
                          <a:pt x="2" y="5"/>
                          <a:pt x="0" y="18"/>
                          <a:pt x="8" y="17"/>
                        </a:cubicBezTo>
                        <a:cubicBezTo>
                          <a:pt x="10" y="11"/>
                          <a:pt x="1" y="7"/>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0" name="Freeform 255"/>
                  <p:cNvSpPr>
                    <a:spLocks/>
                  </p:cNvSpPr>
                  <p:nvPr/>
                </p:nvSpPr>
                <p:spPr bwMode="auto">
                  <a:xfrm>
                    <a:off x="7170660" y="1710561"/>
                    <a:ext cx="9616" cy="45719"/>
                  </a:xfrm>
                  <a:custGeom>
                    <a:avLst/>
                    <a:gdLst/>
                    <a:ahLst/>
                    <a:cxnLst>
                      <a:cxn ang="0">
                        <a:pos x="3" y="1"/>
                      </a:cxn>
                      <a:cxn ang="0">
                        <a:pos x="7" y="15"/>
                      </a:cxn>
                      <a:cxn ang="0">
                        <a:pos x="3" y="0"/>
                      </a:cxn>
                    </a:cxnLst>
                    <a:rect l="0" t="0" r="r" b="b"/>
                    <a:pathLst>
                      <a:path w="7" h="15">
                        <a:moveTo>
                          <a:pt x="3" y="1"/>
                        </a:moveTo>
                        <a:cubicBezTo>
                          <a:pt x="0" y="3"/>
                          <a:pt x="1" y="13"/>
                          <a:pt x="7" y="15"/>
                        </a:cubicBezTo>
                        <a:cubicBezTo>
                          <a:pt x="6" y="9"/>
                          <a:pt x="2" y="6"/>
                          <a:pt x="3"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1" name="Freeform 256"/>
                  <p:cNvSpPr>
                    <a:spLocks/>
                  </p:cNvSpPr>
                  <p:nvPr/>
                </p:nvSpPr>
                <p:spPr bwMode="auto">
                  <a:xfrm>
                    <a:off x="7103351" y="1718228"/>
                    <a:ext cx="10257" cy="45719"/>
                  </a:xfrm>
                  <a:custGeom>
                    <a:avLst/>
                    <a:gdLst/>
                    <a:ahLst/>
                    <a:cxnLst>
                      <a:cxn ang="0">
                        <a:pos x="3" y="2"/>
                      </a:cxn>
                      <a:cxn ang="0">
                        <a:pos x="4" y="12"/>
                      </a:cxn>
                      <a:cxn ang="0">
                        <a:pos x="3" y="0"/>
                      </a:cxn>
                    </a:cxnLst>
                    <a:rect l="0" t="0" r="r" b="b"/>
                    <a:pathLst>
                      <a:path w="7" h="12">
                        <a:moveTo>
                          <a:pt x="3" y="2"/>
                        </a:moveTo>
                        <a:cubicBezTo>
                          <a:pt x="0" y="5"/>
                          <a:pt x="0" y="10"/>
                          <a:pt x="4" y="12"/>
                        </a:cubicBezTo>
                        <a:cubicBezTo>
                          <a:pt x="7" y="8"/>
                          <a:pt x="1" y="4"/>
                          <a:pt x="3"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2" name="Freeform 257"/>
                  <p:cNvSpPr>
                    <a:spLocks/>
                  </p:cNvSpPr>
                  <p:nvPr/>
                </p:nvSpPr>
                <p:spPr bwMode="auto">
                  <a:xfrm>
                    <a:off x="7169378" y="1664050"/>
                    <a:ext cx="9616" cy="45719"/>
                  </a:xfrm>
                  <a:custGeom>
                    <a:avLst/>
                    <a:gdLst/>
                    <a:ahLst/>
                    <a:cxnLst>
                      <a:cxn ang="0">
                        <a:pos x="4" y="1"/>
                      </a:cxn>
                      <a:cxn ang="0">
                        <a:pos x="3" y="11"/>
                      </a:cxn>
                      <a:cxn ang="0">
                        <a:pos x="5" y="0"/>
                      </a:cxn>
                    </a:cxnLst>
                    <a:rect l="0" t="0" r="r" b="b"/>
                    <a:pathLst>
                      <a:path w="7" h="11">
                        <a:moveTo>
                          <a:pt x="4" y="1"/>
                        </a:moveTo>
                        <a:cubicBezTo>
                          <a:pt x="0" y="3"/>
                          <a:pt x="2" y="8"/>
                          <a:pt x="3" y="11"/>
                        </a:cubicBezTo>
                        <a:cubicBezTo>
                          <a:pt x="7" y="9"/>
                          <a:pt x="2" y="3"/>
                          <a:pt x="5"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3" name="Freeform 258"/>
                  <p:cNvSpPr>
                    <a:spLocks/>
                  </p:cNvSpPr>
                  <p:nvPr/>
                </p:nvSpPr>
                <p:spPr bwMode="auto">
                  <a:xfrm>
                    <a:off x="7144377" y="1806654"/>
                    <a:ext cx="16667" cy="45719"/>
                  </a:xfrm>
                  <a:custGeom>
                    <a:avLst/>
                    <a:gdLst/>
                    <a:ahLst/>
                    <a:cxnLst>
                      <a:cxn ang="0">
                        <a:pos x="9" y="0"/>
                      </a:cxn>
                      <a:cxn ang="0">
                        <a:pos x="12" y="20"/>
                      </a:cxn>
                      <a:cxn ang="0">
                        <a:pos x="9" y="0"/>
                      </a:cxn>
                    </a:cxnLst>
                    <a:rect l="0" t="0" r="r" b="b"/>
                    <a:pathLst>
                      <a:path w="12" h="20">
                        <a:moveTo>
                          <a:pt x="9" y="0"/>
                        </a:moveTo>
                        <a:cubicBezTo>
                          <a:pt x="6" y="7"/>
                          <a:pt x="0" y="17"/>
                          <a:pt x="12" y="20"/>
                        </a:cubicBezTo>
                        <a:cubicBezTo>
                          <a:pt x="11" y="13"/>
                          <a:pt x="5" y="7"/>
                          <a:pt x="9"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4" name="Freeform 259"/>
                  <p:cNvSpPr>
                    <a:spLocks/>
                  </p:cNvSpPr>
                  <p:nvPr/>
                </p:nvSpPr>
                <p:spPr bwMode="auto">
                  <a:xfrm>
                    <a:off x="7080273" y="1764742"/>
                    <a:ext cx="17949" cy="45719"/>
                  </a:xfrm>
                  <a:custGeom>
                    <a:avLst/>
                    <a:gdLst/>
                    <a:ahLst/>
                    <a:cxnLst>
                      <a:cxn ang="0">
                        <a:pos x="7" y="3"/>
                      </a:cxn>
                      <a:cxn ang="0">
                        <a:pos x="1" y="9"/>
                      </a:cxn>
                      <a:cxn ang="0">
                        <a:pos x="8" y="26"/>
                      </a:cxn>
                      <a:cxn ang="0">
                        <a:pos x="7" y="4"/>
                      </a:cxn>
                    </a:cxnLst>
                    <a:rect l="0" t="0" r="r" b="b"/>
                    <a:pathLst>
                      <a:path w="13" h="26">
                        <a:moveTo>
                          <a:pt x="7" y="3"/>
                        </a:moveTo>
                        <a:cubicBezTo>
                          <a:pt x="4" y="0"/>
                          <a:pt x="2" y="6"/>
                          <a:pt x="1" y="9"/>
                        </a:cubicBezTo>
                        <a:cubicBezTo>
                          <a:pt x="0" y="15"/>
                          <a:pt x="3" y="24"/>
                          <a:pt x="8" y="26"/>
                        </a:cubicBezTo>
                        <a:cubicBezTo>
                          <a:pt x="13" y="21"/>
                          <a:pt x="2" y="12"/>
                          <a:pt x="7"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5" name="Freeform 260"/>
                  <p:cNvSpPr>
                    <a:spLocks/>
                  </p:cNvSpPr>
                  <p:nvPr/>
                </p:nvSpPr>
                <p:spPr bwMode="auto">
                  <a:xfrm>
                    <a:off x="7159121" y="1755541"/>
                    <a:ext cx="14103" cy="45719"/>
                  </a:xfrm>
                  <a:custGeom>
                    <a:avLst/>
                    <a:gdLst/>
                    <a:ahLst/>
                    <a:cxnLst>
                      <a:cxn ang="0">
                        <a:pos x="7" y="2"/>
                      </a:cxn>
                      <a:cxn ang="0">
                        <a:pos x="8" y="17"/>
                      </a:cxn>
                      <a:cxn ang="0">
                        <a:pos x="8" y="0"/>
                      </a:cxn>
                    </a:cxnLst>
                    <a:rect l="0" t="0" r="r" b="b"/>
                    <a:pathLst>
                      <a:path w="10" h="17">
                        <a:moveTo>
                          <a:pt x="7" y="2"/>
                        </a:moveTo>
                        <a:cubicBezTo>
                          <a:pt x="0" y="1"/>
                          <a:pt x="2" y="17"/>
                          <a:pt x="8" y="17"/>
                        </a:cubicBezTo>
                        <a:cubicBezTo>
                          <a:pt x="10" y="12"/>
                          <a:pt x="3" y="6"/>
                          <a:pt x="8"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6" name="Freeform 261"/>
                  <p:cNvSpPr>
                    <a:spLocks/>
                  </p:cNvSpPr>
                  <p:nvPr/>
                </p:nvSpPr>
                <p:spPr bwMode="auto">
                  <a:xfrm>
                    <a:off x="7241815" y="1741229"/>
                    <a:ext cx="10898" cy="45719"/>
                  </a:xfrm>
                  <a:custGeom>
                    <a:avLst/>
                    <a:gdLst/>
                    <a:ahLst/>
                    <a:cxnLst>
                      <a:cxn ang="0">
                        <a:pos x="7" y="1"/>
                      </a:cxn>
                      <a:cxn ang="0">
                        <a:pos x="7" y="15"/>
                      </a:cxn>
                      <a:cxn ang="0">
                        <a:pos x="8" y="0"/>
                      </a:cxn>
                    </a:cxnLst>
                    <a:rect l="0" t="0" r="r" b="b"/>
                    <a:pathLst>
                      <a:path w="8" h="17">
                        <a:moveTo>
                          <a:pt x="7" y="1"/>
                        </a:moveTo>
                        <a:cubicBezTo>
                          <a:pt x="0" y="2"/>
                          <a:pt x="0" y="17"/>
                          <a:pt x="7" y="15"/>
                        </a:cubicBezTo>
                        <a:cubicBezTo>
                          <a:pt x="7" y="10"/>
                          <a:pt x="3" y="4"/>
                          <a:pt x="8"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7" name="Freeform 262"/>
                  <p:cNvSpPr>
                    <a:spLocks/>
                  </p:cNvSpPr>
                  <p:nvPr/>
                </p:nvSpPr>
                <p:spPr bwMode="auto">
                  <a:xfrm>
                    <a:off x="7309765" y="1710561"/>
                    <a:ext cx="12821" cy="45719"/>
                  </a:xfrm>
                  <a:custGeom>
                    <a:avLst/>
                    <a:gdLst/>
                    <a:ahLst/>
                    <a:cxnLst>
                      <a:cxn ang="0">
                        <a:pos x="4" y="0"/>
                      </a:cxn>
                      <a:cxn ang="0">
                        <a:pos x="5" y="17"/>
                      </a:cxn>
                      <a:cxn ang="0">
                        <a:pos x="7" y="0"/>
                      </a:cxn>
                    </a:cxnLst>
                    <a:rect l="0" t="0" r="r" b="b"/>
                    <a:pathLst>
                      <a:path w="9" h="17">
                        <a:moveTo>
                          <a:pt x="4" y="0"/>
                        </a:moveTo>
                        <a:cubicBezTo>
                          <a:pt x="0" y="5"/>
                          <a:pt x="1" y="12"/>
                          <a:pt x="5" y="17"/>
                        </a:cubicBezTo>
                        <a:cubicBezTo>
                          <a:pt x="9" y="13"/>
                          <a:pt x="2" y="4"/>
                          <a:pt x="7"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8" name="Freeform 263"/>
                  <p:cNvSpPr>
                    <a:spLocks/>
                  </p:cNvSpPr>
                  <p:nvPr/>
                </p:nvSpPr>
                <p:spPr bwMode="auto">
                  <a:xfrm>
                    <a:off x="7337971" y="1751963"/>
                    <a:ext cx="13462" cy="45719"/>
                  </a:xfrm>
                  <a:custGeom>
                    <a:avLst/>
                    <a:gdLst/>
                    <a:ahLst/>
                    <a:cxnLst>
                      <a:cxn ang="0">
                        <a:pos x="10" y="3"/>
                      </a:cxn>
                      <a:cxn ang="0">
                        <a:pos x="4" y="15"/>
                      </a:cxn>
                      <a:cxn ang="0">
                        <a:pos x="8" y="2"/>
                      </a:cxn>
                    </a:cxnLst>
                    <a:rect l="0" t="0" r="r" b="b"/>
                    <a:pathLst>
                      <a:path w="10" h="15">
                        <a:moveTo>
                          <a:pt x="10" y="3"/>
                        </a:moveTo>
                        <a:cubicBezTo>
                          <a:pt x="3" y="0"/>
                          <a:pt x="0" y="11"/>
                          <a:pt x="4" y="15"/>
                        </a:cubicBezTo>
                        <a:cubicBezTo>
                          <a:pt x="7" y="13"/>
                          <a:pt x="6" y="5"/>
                          <a:pt x="8"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59" name="Freeform 264"/>
                  <p:cNvSpPr>
                    <a:spLocks/>
                  </p:cNvSpPr>
                  <p:nvPr/>
                </p:nvSpPr>
                <p:spPr bwMode="auto">
                  <a:xfrm>
                    <a:off x="7370023" y="1721296"/>
                    <a:ext cx="8333" cy="45719"/>
                  </a:xfrm>
                  <a:custGeom>
                    <a:avLst/>
                    <a:gdLst/>
                    <a:ahLst/>
                    <a:cxnLst>
                      <a:cxn ang="0">
                        <a:pos x="5" y="3"/>
                      </a:cxn>
                      <a:cxn ang="0">
                        <a:pos x="4" y="13"/>
                      </a:cxn>
                      <a:cxn ang="0">
                        <a:pos x="5" y="2"/>
                      </a:cxn>
                    </a:cxnLst>
                    <a:rect l="0" t="0" r="r" b="b"/>
                    <a:pathLst>
                      <a:path w="6" h="13">
                        <a:moveTo>
                          <a:pt x="5" y="3"/>
                        </a:moveTo>
                        <a:cubicBezTo>
                          <a:pt x="0" y="0"/>
                          <a:pt x="0" y="12"/>
                          <a:pt x="4" y="13"/>
                        </a:cubicBezTo>
                        <a:cubicBezTo>
                          <a:pt x="6" y="10"/>
                          <a:pt x="3" y="5"/>
                          <a:pt x="5"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0" name="Freeform 265"/>
                  <p:cNvSpPr>
                    <a:spLocks/>
                  </p:cNvSpPr>
                  <p:nvPr/>
                </p:nvSpPr>
                <p:spPr bwMode="auto">
                  <a:xfrm>
                    <a:off x="7194378" y="1801544"/>
                    <a:ext cx="16667" cy="45719"/>
                  </a:xfrm>
                  <a:custGeom>
                    <a:avLst/>
                    <a:gdLst/>
                    <a:ahLst/>
                    <a:cxnLst>
                      <a:cxn ang="0">
                        <a:pos x="8" y="1"/>
                      </a:cxn>
                      <a:cxn ang="0">
                        <a:pos x="12" y="15"/>
                      </a:cxn>
                      <a:cxn ang="0">
                        <a:pos x="9" y="0"/>
                      </a:cxn>
                    </a:cxnLst>
                    <a:rect l="0" t="0" r="r" b="b"/>
                    <a:pathLst>
                      <a:path w="12" h="16">
                        <a:moveTo>
                          <a:pt x="8" y="1"/>
                        </a:moveTo>
                        <a:cubicBezTo>
                          <a:pt x="0" y="3"/>
                          <a:pt x="5" y="16"/>
                          <a:pt x="12" y="15"/>
                        </a:cubicBezTo>
                        <a:cubicBezTo>
                          <a:pt x="12" y="12"/>
                          <a:pt x="3" y="3"/>
                          <a:pt x="9"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1" name="Freeform 266"/>
                  <p:cNvSpPr>
                    <a:spLocks/>
                  </p:cNvSpPr>
                  <p:nvPr/>
                </p:nvSpPr>
                <p:spPr bwMode="auto">
                  <a:xfrm>
                    <a:off x="7259764" y="1785188"/>
                    <a:ext cx="7051" cy="45719"/>
                  </a:xfrm>
                  <a:custGeom>
                    <a:avLst/>
                    <a:gdLst/>
                    <a:ahLst/>
                    <a:cxnLst>
                      <a:cxn ang="0">
                        <a:pos x="3" y="0"/>
                      </a:cxn>
                      <a:cxn ang="0">
                        <a:pos x="5" y="13"/>
                      </a:cxn>
                      <a:cxn ang="0">
                        <a:pos x="2" y="2"/>
                      </a:cxn>
                    </a:cxnLst>
                    <a:rect l="0" t="0" r="r" b="b"/>
                    <a:pathLst>
                      <a:path w="5" h="13">
                        <a:moveTo>
                          <a:pt x="3" y="0"/>
                        </a:moveTo>
                        <a:cubicBezTo>
                          <a:pt x="0" y="3"/>
                          <a:pt x="0" y="12"/>
                          <a:pt x="5" y="13"/>
                        </a:cubicBezTo>
                        <a:cubicBezTo>
                          <a:pt x="5" y="9"/>
                          <a:pt x="2" y="6"/>
                          <a:pt x="2" y="2"/>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2" name="Freeform 267"/>
                  <p:cNvSpPr>
                    <a:spLocks/>
                  </p:cNvSpPr>
                  <p:nvPr/>
                </p:nvSpPr>
                <p:spPr bwMode="auto">
                  <a:xfrm>
                    <a:off x="7317457" y="1801543"/>
                    <a:ext cx="17308" cy="45719"/>
                  </a:xfrm>
                  <a:custGeom>
                    <a:avLst/>
                    <a:gdLst/>
                    <a:ahLst/>
                    <a:cxnLst>
                      <a:cxn ang="0">
                        <a:pos x="10" y="2"/>
                      </a:cxn>
                      <a:cxn ang="0">
                        <a:pos x="13" y="23"/>
                      </a:cxn>
                      <a:cxn ang="0">
                        <a:pos x="10" y="3"/>
                      </a:cxn>
                    </a:cxnLst>
                    <a:rect l="0" t="0" r="r" b="b"/>
                    <a:pathLst>
                      <a:path w="13" h="23">
                        <a:moveTo>
                          <a:pt x="10" y="2"/>
                        </a:moveTo>
                        <a:cubicBezTo>
                          <a:pt x="0" y="0"/>
                          <a:pt x="11" y="20"/>
                          <a:pt x="13" y="23"/>
                        </a:cubicBezTo>
                        <a:cubicBezTo>
                          <a:pt x="12" y="17"/>
                          <a:pt x="7" y="9"/>
                          <a:pt x="10" y="3"/>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3" name="Freeform 268"/>
                  <p:cNvSpPr>
                    <a:spLocks/>
                  </p:cNvSpPr>
                  <p:nvPr/>
                </p:nvSpPr>
                <p:spPr bwMode="auto">
                  <a:xfrm>
                    <a:off x="7280918" y="1851634"/>
                    <a:ext cx="9616" cy="45719"/>
                  </a:xfrm>
                  <a:custGeom>
                    <a:avLst/>
                    <a:gdLst/>
                    <a:ahLst/>
                    <a:cxnLst>
                      <a:cxn ang="0">
                        <a:pos x="7" y="2"/>
                      </a:cxn>
                      <a:cxn ang="0">
                        <a:pos x="2" y="11"/>
                      </a:cxn>
                      <a:cxn ang="0">
                        <a:pos x="6" y="1"/>
                      </a:cxn>
                    </a:cxnLst>
                    <a:rect l="0" t="0" r="r" b="b"/>
                    <a:pathLst>
                      <a:path w="7" h="17">
                        <a:moveTo>
                          <a:pt x="7" y="2"/>
                        </a:moveTo>
                        <a:cubicBezTo>
                          <a:pt x="3" y="0"/>
                          <a:pt x="0" y="7"/>
                          <a:pt x="2" y="11"/>
                        </a:cubicBezTo>
                        <a:cubicBezTo>
                          <a:pt x="6" y="17"/>
                          <a:pt x="5" y="4"/>
                          <a:pt x="6" y="1"/>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4" name="Freeform 269"/>
                  <p:cNvSpPr>
                    <a:spLocks/>
                  </p:cNvSpPr>
                  <p:nvPr/>
                </p:nvSpPr>
                <p:spPr bwMode="auto">
                  <a:xfrm>
                    <a:off x="7227712" y="1846522"/>
                    <a:ext cx="7051" cy="45719"/>
                  </a:xfrm>
                  <a:custGeom>
                    <a:avLst/>
                    <a:gdLst/>
                    <a:ahLst/>
                    <a:cxnLst>
                      <a:cxn ang="0">
                        <a:pos x="3" y="0"/>
                      </a:cxn>
                      <a:cxn ang="0">
                        <a:pos x="5" y="13"/>
                      </a:cxn>
                      <a:cxn ang="0">
                        <a:pos x="4" y="0"/>
                      </a:cxn>
                    </a:cxnLst>
                    <a:rect l="0" t="0" r="r" b="b"/>
                    <a:pathLst>
                      <a:path w="5" h="13">
                        <a:moveTo>
                          <a:pt x="3" y="0"/>
                        </a:moveTo>
                        <a:cubicBezTo>
                          <a:pt x="0" y="3"/>
                          <a:pt x="1" y="12"/>
                          <a:pt x="5" y="13"/>
                        </a:cubicBezTo>
                        <a:cubicBezTo>
                          <a:pt x="5" y="9"/>
                          <a:pt x="3" y="5"/>
                          <a:pt x="4"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5" name="Freeform 270"/>
                  <p:cNvSpPr>
                    <a:spLocks/>
                  </p:cNvSpPr>
                  <p:nvPr/>
                </p:nvSpPr>
                <p:spPr bwMode="auto">
                  <a:xfrm>
                    <a:off x="7245661" y="1892014"/>
                    <a:ext cx="5769" cy="45719"/>
                  </a:xfrm>
                  <a:custGeom>
                    <a:avLst/>
                    <a:gdLst/>
                    <a:ahLst/>
                    <a:cxnLst>
                      <a:cxn ang="0">
                        <a:pos x="1" y="0"/>
                      </a:cxn>
                      <a:cxn ang="0">
                        <a:pos x="4" y="7"/>
                      </a:cxn>
                      <a:cxn ang="0">
                        <a:pos x="1" y="0"/>
                      </a:cxn>
                    </a:cxnLst>
                    <a:rect l="0" t="0" r="r" b="b"/>
                    <a:pathLst>
                      <a:path w="4" h="7">
                        <a:moveTo>
                          <a:pt x="1" y="0"/>
                        </a:moveTo>
                        <a:cubicBezTo>
                          <a:pt x="0" y="3"/>
                          <a:pt x="1" y="6"/>
                          <a:pt x="4" y="7"/>
                        </a:cubicBezTo>
                        <a:cubicBezTo>
                          <a:pt x="4" y="4"/>
                          <a:pt x="3" y="2"/>
                          <a:pt x="1"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6" name="Freeform 271"/>
                  <p:cNvSpPr>
                    <a:spLocks/>
                  </p:cNvSpPr>
                  <p:nvPr/>
                </p:nvSpPr>
                <p:spPr bwMode="auto">
                  <a:xfrm>
                    <a:off x="7187327" y="1877702"/>
                    <a:ext cx="9616" cy="45719"/>
                  </a:xfrm>
                  <a:custGeom>
                    <a:avLst/>
                    <a:gdLst/>
                    <a:ahLst/>
                    <a:cxnLst>
                      <a:cxn ang="0">
                        <a:pos x="3" y="0"/>
                      </a:cxn>
                      <a:cxn ang="0">
                        <a:pos x="5" y="13"/>
                      </a:cxn>
                      <a:cxn ang="0">
                        <a:pos x="3" y="0"/>
                      </a:cxn>
                    </a:cxnLst>
                    <a:rect l="0" t="0" r="r" b="b"/>
                    <a:pathLst>
                      <a:path w="7" h="13">
                        <a:moveTo>
                          <a:pt x="3" y="0"/>
                        </a:moveTo>
                        <a:cubicBezTo>
                          <a:pt x="3" y="5"/>
                          <a:pt x="0" y="10"/>
                          <a:pt x="5" y="13"/>
                        </a:cubicBezTo>
                        <a:cubicBezTo>
                          <a:pt x="7" y="9"/>
                          <a:pt x="5" y="4"/>
                          <a:pt x="3" y="0"/>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7" name="Freeform 272"/>
                  <p:cNvSpPr>
                    <a:spLocks/>
                  </p:cNvSpPr>
                  <p:nvPr/>
                </p:nvSpPr>
                <p:spPr bwMode="auto">
                  <a:xfrm>
                    <a:off x="7137326" y="1870546"/>
                    <a:ext cx="2564" cy="45719"/>
                  </a:xfrm>
                  <a:custGeom>
                    <a:avLst/>
                    <a:gdLst/>
                    <a:ahLst/>
                    <a:cxnLst>
                      <a:cxn ang="0">
                        <a:pos x="2" y="0"/>
                      </a:cxn>
                      <a:cxn ang="0">
                        <a:pos x="2" y="4"/>
                      </a:cxn>
                    </a:cxnLst>
                    <a:rect l="0" t="0" r="r" b="b"/>
                    <a:pathLst>
                      <a:path w="2" h="4">
                        <a:moveTo>
                          <a:pt x="2" y="0"/>
                        </a:moveTo>
                        <a:cubicBezTo>
                          <a:pt x="1" y="1"/>
                          <a:pt x="0" y="2"/>
                          <a:pt x="2" y="4"/>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8" name="Freeform 273"/>
                  <p:cNvSpPr>
                    <a:spLocks/>
                  </p:cNvSpPr>
                  <p:nvPr/>
                </p:nvSpPr>
                <p:spPr bwMode="auto">
                  <a:xfrm>
                    <a:off x="7100787" y="1832212"/>
                    <a:ext cx="5769" cy="45719"/>
                  </a:xfrm>
                  <a:custGeom>
                    <a:avLst/>
                    <a:gdLst/>
                    <a:ahLst/>
                    <a:cxnLst>
                      <a:cxn ang="0">
                        <a:pos x="4" y="0"/>
                      </a:cxn>
                      <a:cxn ang="0">
                        <a:pos x="3" y="8"/>
                      </a:cxn>
                    </a:cxnLst>
                    <a:rect l="0" t="0" r="r" b="b"/>
                    <a:pathLst>
                      <a:path w="4" h="8">
                        <a:moveTo>
                          <a:pt x="4" y="0"/>
                        </a:moveTo>
                        <a:cubicBezTo>
                          <a:pt x="1" y="2"/>
                          <a:pt x="0" y="6"/>
                          <a:pt x="3" y="8"/>
                        </a:cubicBezTo>
                      </a:path>
                    </a:pathLst>
                  </a:custGeom>
                  <a:solidFill>
                    <a:srgbClr val="FFFFFF"/>
                  </a:solidFill>
                  <a:ln w="9525">
                    <a:noFill/>
                    <a:round/>
                    <a:headEnd/>
                    <a:tailEnd/>
                  </a:ln>
                </p:spPr>
                <p:txBody>
                  <a:bodyPr/>
                  <a:lstStyle/>
                  <a:p>
                    <a:endParaRPr lang="en-US" b="1">
                      <a:latin typeface="Cambria" pitchFamily="18" charset="0"/>
                    </a:endParaRPr>
                  </a:p>
                </p:txBody>
              </p:sp>
              <p:sp>
                <p:nvSpPr>
                  <p:cNvPr id="169" name="Freeform 274"/>
                  <p:cNvSpPr>
                    <a:spLocks/>
                  </p:cNvSpPr>
                  <p:nvPr/>
                </p:nvSpPr>
                <p:spPr bwMode="auto">
                  <a:xfrm>
                    <a:off x="7283482" y="1885369"/>
                    <a:ext cx="8333" cy="45719"/>
                  </a:xfrm>
                  <a:custGeom>
                    <a:avLst/>
                    <a:gdLst/>
                    <a:ahLst/>
                    <a:cxnLst>
                      <a:cxn ang="0">
                        <a:pos x="0" y="3"/>
                      </a:cxn>
                      <a:cxn ang="0">
                        <a:pos x="6" y="4"/>
                      </a:cxn>
                      <a:cxn ang="0">
                        <a:pos x="1" y="0"/>
                      </a:cxn>
                    </a:cxnLst>
                    <a:rect l="0" t="0" r="r" b="b"/>
                    <a:pathLst>
                      <a:path w="6" h="5">
                        <a:moveTo>
                          <a:pt x="0" y="3"/>
                        </a:moveTo>
                        <a:cubicBezTo>
                          <a:pt x="2" y="4"/>
                          <a:pt x="4" y="5"/>
                          <a:pt x="6" y="4"/>
                        </a:cubicBezTo>
                        <a:cubicBezTo>
                          <a:pt x="5" y="2"/>
                          <a:pt x="3" y="1"/>
                          <a:pt x="1" y="0"/>
                        </a:cubicBezTo>
                      </a:path>
                    </a:pathLst>
                  </a:custGeom>
                  <a:solidFill>
                    <a:srgbClr val="FFFFFF"/>
                  </a:solidFill>
                  <a:ln w="9525">
                    <a:noFill/>
                    <a:round/>
                    <a:headEnd/>
                    <a:tailEnd/>
                  </a:ln>
                </p:spPr>
                <p:txBody>
                  <a:bodyPr/>
                  <a:lstStyle/>
                  <a:p>
                    <a:endParaRPr lang="en-US" b="1">
                      <a:latin typeface="Cambria" pitchFamily="18" charset="0"/>
                    </a:endParaRPr>
                  </a:p>
                </p:txBody>
              </p:sp>
            </p:grpSp>
          </p:grpSp>
          <p:grpSp>
            <p:nvGrpSpPr>
              <p:cNvPr id="82" name="Group 68"/>
              <p:cNvGrpSpPr>
                <a:grpSpLocks/>
              </p:cNvGrpSpPr>
              <p:nvPr/>
            </p:nvGrpSpPr>
            <p:grpSpPr bwMode="auto">
              <a:xfrm>
                <a:off x="1295401" y="2743199"/>
                <a:ext cx="1295400" cy="1143001"/>
                <a:chOff x="2040" y="1339"/>
                <a:chExt cx="1634" cy="1634"/>
              </a:xfrm>
            </p:grpSpPr>
            <p:sp>
              <p:nvSpPr>
                <p:cNvPr id="19" name="Freeform 5"/>
                <p:cNvSpPr>
                  <a:spLocks noEditPoints="1"/>
                </p:cNvSpPr>
                <p:nvPr/>
              </p:nvSpPr>
              <p:spPr bwMode="auto">
                <a:xfrm>
                  <a:off x="2040" y="1339"/>
                  <a:ext cx="1634" cy="1634"/>
                </a:xfrm>
                <a:custGeom>
                  <a:avLst/>
                  <a:gdLst/>
                  <a:ahLst/>
                  <a:cxnLst>
                    <a:cxn ang="0">
                      <a:pos x="598" y="261"/>
                    </a:cxn>
                    <a:cxn ang="0">
                      <a:pos x="550" y="18"/>
                    </a:cxn>
                    <a:cxn ang="0">
                      <a:pos x="417" y="64"/>
                    </a:cxn>
                    <a:cxn ang="0">
                      <a:pos x="173" y="28"/>
                    </a:cxn>
                    <a:cxn ang="0">
                      <a:pos x="117" y="110"/>
                    </a:cxn>
                    <a:cxn ang="0">
                      <a:pos x="80" y="120"/>
                    </a:cxn>
                    <a:cxn ang="0">
                      <a:pos x="38" y="305"/>
                    </a:cxn>
                    <a:cxn ang="0">
                      <a:pos x="65" y="459"/>
                    </a:cxn>
                    <a:cxn ang="0">
                      <a:pos x="217" y="553"/>
                    </a:cxn>
                    <a:cxn ang="0">
                      <a:pos x="227" y="557"/>
                    </a:cxn>
                    <a:cxn ang="0">
                      <a:pos x="396" y="541"/>
                    </a:cxn>
                    <a:cxn ang="0">
                      <a:pos x="535" y="597"/>
                    </a:cxn>
                    <a:cxn ang="0">
                      <a:pos x="648" y="487"/>
                    </a:cxn>
                    <a:cxn ang="0">
                      <a:pos x="165" y="283"/>
                    </a:cxn>
                    <a:cxn ang="0">
                      <a:pos x="124" y="295"/>
                    </a:cxn>
                    <a:cxn ang="0">
                      <a:pos x="130" y="228"/>
                    </a:cxn>
                    <a:cxn ang="0">
                      <a:pos x="149" y="267"/>
                    </a:cxn>
                    <a:cxn ang="0">
                      <a:pos x="165" y="283"/>
                    </a:cxn>
                    <a:cxn ang="0">
                      <a:pos x="189" y="170"/>
                    </a:cxn>
                    <a:cxn ang="0">
                      <a:pos x="243" y="183"/>
                    </a:cxn>
                    <a:cxn ang="0">
                      <a:pos x="273" y="485"/>
                    </a:cxn>
                    <a:cxn ang="0">
                      <a:pos x="246" y="425"/>
                    </a:cxn>
                    <a:cxn ang="0">
                      <a:pos x="324" y="469"/>
                    </a:cxn>
                    <a:cxn ang="0">
                      <a:pos x="344" y="368"/>
                    </a:cxn>
                    <a:cxn ang="0">
                      <a:pos x="246" y="295"/>
                    </a:cxn>
                    <a:cxn ang="0">
                      <a:pos x="291" y="260"/>
                    </a:cxn>
                    <a:cxn ang="0">
                      <a:pos x="311" y="316"/>
                    </a:cxn>
                    <a:cxn ang="0">
                      <a:pos x="344" y="368"/>
                    </a:cxn>
                    <a:cxn ang="0">
                      <a:pos x="377" y="213"/>
                    </a:cxn>
                    <a:cxn ang="0">
                      <a:pos x="366" y="180"/>
                    </a:cxn>
                    <a:cxn ang="0">
                      <a:pos x="409" y="154"/>
                    </a:cxn>
                    <a:cxn ang="0">
                      <a:pos x="378" y="210"/>
                    </a:cxn>
                    <a:cxn ang="0">
                      <a:pos x="407" y="463"/>
                    </a:cxn>
                    <a:cxn ang="0">
                      <a:pos x="460" y="458"/>
                    </a:cxn>
                    <a:cxn ang="0">
                      <a:pos x="446" y="465"/>
                    </a:cxn>
                    <a:cxn ang="0">
                      <a:pos x="405" y="297"/>
                    </a:cxn>
                    <a:cxn ang="0">
                      <a:pos x="511" y="294"/>
                    </a:cxn>
                  </a:cxnLst>
                  <a:rect l="0" t="0" r="r" b="b"/>
                  <a:pathLst>
                    <a:path w="654" h="613">
                      <a:moveTo>
                        <a:pt x="564" y="333"/>
                      </a:moveTo>
                      <a:cubicBezTo>
                        <a:pt x="571" y="323"/>
                        <a:pt x="586" y="296"/>
                        <a:pt x="598" y="261"/>
                      </a:cubicBezTo>
                      <a:cubicBezTo>
                        <a:pt x="609" y="223"/>
                        <a:pt x="613" y="151"/>
                        <a:pt x="622" y="112"/>
                      </a:cubicBezTo>
                      <a:cubicBezTo>
                        <a:pt x="632" y="66"/>
                        <a:pt x="592" y="11"/>
                        <a:pt x="550" y="18"/>
                      </a:cubicBezTo>
                      <a:cubicBezTo>
                        <a:pt x="507" y="25"/>
                        <a:pt x="482" y="39"/>
                        <a:pt x="488" y="103"/>
                      </a:cubicBezTo>
                      <a:cubicBezTo>
                        <a:pt x="476" y="74"/>
                        <a:pt x="452" y="47"/>
                        <a:pt x="417" y="64"/>
                      </a:cubicBezTo>
                      <a:cubicBezTo>
                        <a:pt x="381" y="81"/>
                        <a:pt x="337" y="104"/>
                        <a:pt x="300" y="109"/>
                      </a:cubicBezTo>
                      <a:cubicBezTo>
                        <a:pt x="263" y="113"/>
                        <a:pt x="174" y="120"/>
                        <a:pt x="173" y="28"/>
                      </a:cubicBezTo>
                      <a:cubicBezTo>
                        <a:pt x="172" y="9"/>
                        <a:pt x="104" y="0"/>
                        <a:pt x="101" y="32"/>
                      </a:cubicBezTo>
                      <a:cubicBezTo>
                        <a:pt x="97" y="64"/>
                        <a:pt x="103" y="97"/>
                        <a:pt x="117" y="110"/>
                      </a:cubicBezTo>
                      <a:cubicBezTo>
                        <a:pt x="117" y="110"/>
                        <a:pt x="117" y="110"/>
                        <a:pt x="117" y="110"/>
                      </a:cubicBezTo>
                      <a:cubicBezTo>
                        <a:pt x="106" y="111"/>
                        <a:pt x="93" y="114"/>
                        <a:pt x="80" y="120"/>
                      </a:cubicBezTo>
                      <a:cubicBezTo>
                        <a:pt x="40" y="141"/>
                        <a:pt x="26" y="176"/>
                        <a:pt x="38" y="216"/>
                      </a:cubicBezTo>
                      <a:cubicBezTo>
                        <a:pt x="50" y="256"/>
                        <a:pt x="56" y="264"/>
                        <a:pt x="38" y="305"/>
                      </a:cubicBezTo>
                      <a:cubicBezTo>
                        <a:pt x="20" y="346"/>
                        <a:pt x="0" y="439"/>
                        <a:pt x="89" y="425"/>
                      </a:cubicBezTo>
                      <a:cubicBezTo>
                        <a:pt x="81" y="437"/>
                        <a:pt x="71" y="450"/>
                        <a:pt x="65" y="459"/>
                      </a:cubicBezTo>
                      <a:cubicBezTo>
                        <a:pt x="44" y="482"/>
                        <a:pt x="33" y="583"/>
                        <a:pt x="125" y="586"/>
                      </a:cubicBezTo>
                      <a:cubicBezTo>
                        <a:pt x="184" y="589"/>
                        <a:pt x="217" y="553"/>
                        <a:pt x="217" y="553"/>
                      </a:cubicBezTo>
                      <a:cubicBezTo>
                        <a:pt x="217" y="553"/>
                        <a:pt x="217" y="553"/>
                        <a:pt x="217" y="553"/>
                      </a:cubicBezTo>
                      <a:cubicBezTo>
                        <a:pt x="220" y="554"/>
                        <a:pt x="223" y="555"/>
                        <a:pt x="227" y="557"/>
                      </a:cubicBezTo>
                      <a:cubicBezTo>
                        <a:pt x="279" y="573"/>
                        <a:pt x="322" y="562"/>
                        <a:pt x="342" y="551"/>
                      </a:cubicBezTo>
                      <a:cubicBezTo>
                        <a:pt x="361" y="541"/>
                        <a:pt x="374" y="536"/>
                        <a:pt x="396" y="541"/>
                      </a:cubicBezTo>
                      <a:cubicBezTo>
                        <a:pt x="418" y="545"/>
                        <a:pt x="474" y="559"/>
                        <a:pt x="495" y="524"/>
                      </a:cubicBezTo>
                      <a:cubicBezTo>
                        <a:pt x="492" y="540"/>
                        <a:pt x="502" y="579"/>
                        <a:pt x="535" y="597"/>
                      </a:cubicBezTo>
                      <a:cubicBezTo>
                        <a:pt x="562" y="613"/>
                        <a:pt x="610" y="609"/>
                        <a:pt x="634" y="553"/>
                      </a:cubicBezTo>
                      <a:cubicBezTo>
                        <a:pt x="642" y="533"/>
                        <a:pt x="646" y="509"/>
                        <a:pt x="648" y="487"/>
                      </a:cubicBezTo>
                      <a:cubicBezTo>
                        <a:pt x="654" y="429"/>
                        <a:pt x="636" y="320"/>
                        <a:pt x="564" y="333"/>
                      </a:cubicBezTo>
                      <a:close/>
                      <a:moveTo>
                        <a:pt x="165" y="283"/>
                      </a:moveTo>
                      <a:cubicBezTo>
                        <a:pt x="148" y="282"/>
                        <a:pt x="135" y="287"/>
                        <a:pt x="124" y="295"/>
                      </a:cubicBezTo>
                      <a:cubicBezTo>
                        <a:pt x="124" y="295"/>
                        <a:pt x="124" y="295"/>
                        <a:pt x="124" y="295"/>
                      </a:cubicBezTo>
                      <a:cubicBezTo>
                        <a:pt x="124" y="295"/>
                        <a:pt x="128" y="281"/>
                        <a:pt x="131" y="267"/>
                      </a:cubicBezTo>
                      <a:cubicBezTo>
                        <a:pt x="134" y="254"/>
                        <a:pt x="130" y="241"/>
                        <a:pt x="130" y="228"/>
                      </a:cubicBezTo>
                      <a:cubicBezTo>
                        <a:pt x="131" y="227"/>
                        <a:pt x="131" y="227"/>
                        <a:pt x="131" y="227"/>
                      </a:cubicBezTo>
                      <a:cubicBezTo>
                        <a:pt x="138" y="243"/>
                        <a:pt x="145" y="259"/>
                        <a:pt x="149" y="267"/>
                      </a:cubicBezTo>
                      <a:cubicBezTo>
                        <a:pt x="152" y="273"/>
                        <a:pt x="158" y="279"/>
                        <a:pt x="166" y="283"/>
                      </a:cubicBezTo>
                      <a:lnTo>
                        <a:pt x="165" y="283"/>
                      </a:lnTo>
                      <a:close/>
                      <a:moveTo>
                        <a:pt x="213" y="206"/>
                      </a:moveTo>
                      <a:cubicBezTo>
                        <a:pt x="201" y="205"/>
                        <a:pt x="198" y="192"/>
                        <a:pt x="189" y="170"/>
                      </a:cubicBezTo>
                      <a:cubicBezTo>
                        <a:pt x="190" y="171"/>
                        <a:pt x="190" y="171"/>
                        <a:pt x="190" y="171"/>
                      </a:cubicBezTo>
                      <a:cubicBezTo>
                        <a:pt x="199" y="185"/>
                        <a:pt x="223" y="195"/>
                        <a:pt x="243" y="183"/>
                      </a:cubicBezTo>
                      <a:cubicBezTo>
                        <a:pt x="236" y="196"/>
                        <a:pt x="228" y="208"/>
                        <a:pt x="213" y="206"/>
                      </a:cubicBezTo>
                      <a:close/>
                      <a:moveTo>
                        <a:pt x="273" y="485"/>
                      </a:moveTo>
                      <a:cubicBezTo>
                        <a:pt x="253" y="482"/>
                        <a:pt x="252" y="454"/>
                        <a:pt x="245" y="425"/>
                      </a:cubicBezTo>
                      <a:cubicBezTo>
                        <a:pt x="246" y="425"/>
                        <a:pt x="246" y="425"/>
                        <a:pt x="246" y="425"/>
                      </a:cubicBezTo>
                      <a:cubicBezTo>
                        <a:pt x="258" y="453"/>
                        <a:pt x="275" y="476"/>
                        <a:pt x="323" y="469"/>
                      </a:cubicBezTo>
                      <a:cubicBezTo>
                        <a:pt x="324" y="469"/>
                        <a:pt x="324" y="469"/>
                        <a:pt x="324" y="469"/>
                      </a:cubicBezTo>
                      <a:cubicBezTo>
                        <a:pt x="309" y="479"/>
                        <a:pt x="292" y="488"/>
                        <a:pt x="273" y="485"/>
                      </a:cubicBezTo>
                      <a:close/>
                      <a:moveTo>
                        <a:pt x="344" y="368"/>
                      </a:moveTo>
                      <a:cubicBezTo>
                        <a:pt x="344" y="368"/>
                        <a:pt x="333" y="371"/>
                        <a:pt x="313" y="359"/>
                      </a:cubicBezTo>
                      <a:cubicBezTo>
                        <a:pt x="292" y="347"/>
                        <a:pt x="270" y="304"/>
                        <a:pt x="246" y="295"/>
                      </a:cubicBezTo>
                      <a:cubicBezTo>
                        <a:pt x="245" y="294"/>
                        <a:pt x="245" y="294"/>
                        <a:pt x="245" y="294"/>
                      </a:cubicBezTo>
                      <a:cubicBezTo>
                        <a:pt x="271" y="289"/>
                        <a:pt x="285" y="271"/>
                        <a:pt x="291" y="260"/>
                      </a:cubicBezTo>
                      <a:cubicBezTo>
                        <a:pt x="291" y="259"/>
                        <a:pt x="291" y="259"/>
                        <a:pt x="291" y="259"/>
                      </a:cubicBezTo>
                      <a:cubicBezTo>
                        <a:pt x="293" y="276"/>
                        <a:pt x="299" y="294"/>
                        <a:pt x="311" y="316"/>
                      </a:cubicBezTo>
                      <a:cubicBezTo>
                        <a:pt x="323" y="337"/>
                        <a:pt x="333" y="354"/>
                        <a:pt x="346" y="368"/>
                      </a:cubicBezTo>
                      <a:lnTo>
                        <a:pt x="344" y="368"/>
                      </a:lnTo>
                      <a:close/>
                      <a:moveTo>
                        <a:pt x="378" y="210"/>
                      </a:moveTo>
                      <a:cubicBezTo>
                        <a:pt x="377" y="213"/>
                        <a:pt x="377" y="213"/>
                        <a:pt x="377" y="213"/>
                      </a:cubicBezTo>
                      <a:cubicBezTo>
                        <a:pt x="374" y="202"/>
                        <a:pt x="369" y="190"/>
                        <a:pt x="365" y="180"/>
                      </a:cubicBezTo>
                      <a:cubicBezTo>
                        <a:pt x="366" y="180"/>
                        <a:pt x="366" y="180"/>
                        <a:pt x="366" y="180"/>
                      </a:cubicBezTo>
                      <a:cubicBezTo>
                        <a:pt x="374" y="184"/>
                        <a:pt x="393" y="170"/>
                        <a:pt x="404" y="159"/>
                      </a:cubicBezTo>
                      <a:cubicBezTo>
                        <a:pt x="406" y="158"/>
                        <a:pt x="407" y="156"/>
                        <a:pt x="409" y="154"/>
                      </a:cubicBezTo>
                      <a:cubicBezTo>
                        <a:pt x="407" y="156"/>
                        <a:pt x="406" y="157"/>
                        <a:pt x="404" y="159"/>
                      </a:cubicBezTo>
                      <a:cubicBezTo>
                        <a:pt x="391" y="174"/>
                        <a:pt x="378" y="190"/>
                        <a:pt x="378" y="210"/>
                      </a:cubicBezTo>
                      <a:close/>
                      <a:moveTo>
                        <a:pt x="446" y="465"/>
                      </a:moveTo>
                      <a:cubicBezTo>
                        <a:pt x="429" y="470"/>
                        <a:pt x="418" y="468"/>
                        <a:pt x="407" y="463"/>
                      </a:cubicBezTo>
                      <a:cubicBezTo>
                        <a:pt x="408" y="464"/>
                        <a:pt x="408" y="464"/>
                        <a:pt x="408" y="464"/>
                      </a:cubicBezTo>
                      <a:cubicBezTo>
                        <a:pt x="423" y="461"/>
                        <a:pt x="449" y="456"/>
                        <a:pt x="460" y="458"/>
                      </a:cubicBezTo>
                      <a:cubicBezTo>
                        <a:pt x="461" y="458"/>
                        <a:pt x="461" y="458"/>
                        <a:pt x="461" y="458"/>
                      </a:cubicBezTo>
                      <a:cubicBezTo>
                        <a:pt x="456" y="461"/>
                        <a:pt x="451" y="463"/>
                        <a:pt x="446" y="465"/>
                      </a:cubicBezTo>
                      <a:close/>
                      <a:moveTo>
                        <a:pt x="447" y="318"/>
                      </a:moveTo>
                      <a:cubicBezTo>
                        <a:pt x="430" y="317"/>
                        <a:pt x="416" y="310"/>
                        <a:pt x="405" y="297"/>
                      </a:cubicBezTo>
                      <a:cubicBezTo>
                        <a:pt x="405" y="297"/>
                        <a:pt x="405" y="297"/>
                        <a:pt x="405" y="297"/>
                      </a:cubicBezTo>
                      <a:cubicBezTo>
                        <a:pt x="415" y="308"/>
                        <a:pt x="467" y="331"/>
                        <a:pt x="511" y="294"/>
                      </a:cubicBezTo>
                      <a:cubicBezTo>
                        <a:pt x="490" y="316"/>
                        <a:pt x="469" y="320"/>
                        <a:pt x="447" y="318"/>
                      </a:cubicBezTo>
                      <a:close/>
                    </a:path>
                  </a:pathLst>
                </a:custGeom>
                <a:solidFill>
                  <a:srgbClr val="FDD1D4"/>
                </a:solidFill>
                <a:ln w="9525">
                  <a:noFill/>
                  <a:round/>
                  <a:headEnd/>
                  <a:tailEnd/>
                </a:ln>
              </p:spPr>
              <p:txBody>
                <a:bodyPr/>
                <a:lstStyle/>
                <a:p>
                  <a:endParaRPr lang="en-US" b="1">
                    <a:latin typeface="Cambria" pitchFamily="18" charset="0"/>
                  </a:endParaRPr>
                </a:p>
              </p:txBody>
            </p:sp>
            <p:sp>
              <p:nvSpPr>
                <p:cNvPr id="20" name="Freeform 6"/>
                <p:cNvSpPr>
                  <a:spLocks/>
                </p:cNvSpPr>
                <p:nvPr/>
              </p:nvSpPr>
              <p:spPr bwMode="auto">
                <a:xfrm>
                  <a:off x="2652" y="2472"/>
                  <a:ext cx="110" cy="160"/>
                </a:xfrm>
                <a:custGeom>
                  <a:avLst/>
                  <a:gdLst/>
                  <a:ahLst/>
                  <a:cxnLst>
                    <a:cxn ang="0">
                      <a:pos x="44" y="44"/>
                    </a:cxn>
                    <a:cxn ang="0">
                      <a:pos x="44" y="43"/>
                    </a:cxn>
                    <a:cxn ang="0">
                      <a:pos x="1" y="0"/>
                    </a:cxn>
                    <a:cxn ang="0">
                      <a:pos x="0" y="0"/>
                    </a:cxn>
                    <a:cxn ang="0">
                      <a:pos x="28" y="60"/>
                    </a:cxn>
                    <a:cxn ang="0">
                      <a:pos x="44" y="44"/>
                    </a:cxn>
                  </a:cxnLst>
                  <a:rect l="0" t="0" r="r" b="b"/>
                  <a:pathLst>
                    <a:path w="44" h="60">
                      <a:moveTo>
                        <a:pt x="44" y="44"/>
                      </a:moveTo>
                      <a:cubicBezTo>
                        <a:pt x="44" y="43"/>
                        <a:pt x="44" y="43"/>
                        <a:pt x="44" y="43"/>
                      </a:cubicBezTo>
                      <a:cubicBezTo>
                        <a:pt x="21" y="38"/>
                        <a:pt x="9" y="20"/>
                        <a:pt x="1" y="0"/>
                      </a:cubicBezTo>
                      <a:cubicBezTo>
                        <a:pt x="0" y="0"/>
                        <a:pt x="0" y="0"/>
                        <a:pt x="0" y="0"/>
                      </a:cubicBezTo>
                      <a:cubicBezTo>
                        <a:pt x="7" y="29"/>
                        <a:pt x="8" y="57"/>
                        <a:pt x="28" y="60"/>
                      </a:cubicBezTo>
                      <a:cubicBezTo>
                        <a:pt x="37" y="56"/>
                        <a:pt x="44" y="44"/>
                        <a:pt x="44" y="44"/>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1" name="Freeform 7"/>
                <p:cNvSpPr>
                  <a:spLocks/>
                </p:cNvSpPr>
                <p:nvPr/>
              </p:nvSpPr>
              <p:spPr bwMode="auto">
                <a:xfrm>
                  <a:off x="2397" y="2651"/>
                  <a:ext cx="158" cy="210"/>
                </a:xfrm>
                <a:custGeom>
                  <a:avLst/>
                  <a:gdLst/>
                  <a:ahLst/>
                  <a:cxnLst>
                    <a:cxn ang="0">
                      <a:pos x="3" y="27"/>
                    </a:cxn>
                    <a:cxn ang="0">
                      <a:pos x="22" y="0"/>
                    </a:cxn>
                    <a:cxn ang="0">
                      <a:pos x="26" y="25"/>
                    </a:cxn>
                    <a:cxn ang="0">
                      <a:pos x="40" y="48"/>
                    </a:cxn>
                    <a:cxn ang="0">
                      <a:pos x="48" y="71"/>
                    </a:cxn>
                    <a:cxn ang="0">
                      <a:pos x="24" y="76"/>
                    </a:cxn>
                    <a:cxn ang="0">
                      <a:pos x="0" y="79"/>
                    </a:cxn>
                    <a:cxn ang="0">
                      <a:pos x="23" y="59"/>
                    </a:cxn>
                    <a:cxn ang="0">
                      <a:pos x="10" y="32"/>
                    </a:cxn>
                  </a:cxnLst>
                  <a:rect l="0" t="0" r="r" b="b"/>
                  <a:pathLst>
                    <a:path w="63" h="79">
                      <a:moveTo>
                        <a:pt x="3" y="27"/>
                      </a:moveTo>
                      <a:cubicBezTo>
                        <a:pt x="6" y="16"/>
                        <a:pt x="12" y="5"/>
                        <a:pt x="22" y="0"/>
                      </a:cubicBezTo>
                      <a:cubicBezTo>
                        <a:pt x="26" y="6"/>
                        <a:pt x="24" y="18"/>
                        <a:pt x="26" y="25"/>
                      </a:cubicBezTo>
                      <a:cubicBezTo>
                        <a:pt x="29" y="34"/>
                        <a:pt x="34" y="42"/>
                        <a:pt x="40" y="48"/>
                      </a:cubicBezTo>
                      <a:cubicBezTo>
                        <a:pt x="48" y="56"/>
                        <a:pt x="63" y="63"/>
                        <a:pt x="48" y="71"/>
                      </a:cubicBezTo>
                      <a:cubicBezTo>
                        <a:pt x="41" y="74"/>
                        <a:pt x="31" y="75"/>
                        <a:pt x="24" y="76"/>
                      </a:cubicBezTo>
                      <a:cubicBezTo>
                        <a:pt x="16" y="77"/>
                        <a:pt x="8" y="79"/>
                        <a:pt x="0" y="79"/>
                      </a:cubicBezTo>
                      <a:cubicBezTo>
                        <a:pt x="10" y="73"/>
                        <a:pt x="21" y="72"/>
                        <a:pt x="23" y="59"/>
                      </a:cubicBezTo>
                      <a:cubicBezTo>
                        <a:pt x="25" y="48"/>
                        <a:pt x="19" y="39"/>
                        <a:pt x="10" y="32"/>
                      </a:cubicBezTo>
                    </a:path>
                  </a:pathLst>
                </a:custGeom>
                <a:solidFill>
                  <a:srgbClr val="F3A9B3"/>
                </a:solidFill>
                <a:ln w="9525">
                  <a:noFill/>
                  <a:round/>
                  <a:headEnd/>
                  <a:tailEnd/>
                </a:ln>
              </p:spPr>
              <p:txBody>
                <a:bodyPr/>
                <a:lstStyle/>
                <a:p>
                  <a:endParaRPr lang="en-US" b="1">
                    <a:latin typeface="Cambria" pitchFamily="18" charset="0"/>
                  </a:endParaRPr>
                </a:p>
              </p:txBody>
            </p:sp>
            <p:sp>
              <p:nvSpPr>
                <p:cNvPr id="22" name="Freeform 8"/>
                <p:cNvSpPr>
                  <a:spLocks/>
                </p:cNvSpPr>
                <p:nvPr/>
              </p:nvSpPr>
              <p:spPr bwMode="auto">
                <a:xfrm>
                  <a:off x="2517" y="2613"/>
                  <a:ext cx="842" cy="254"/>
                </a:xfrm>
                <a:custGeom>
                  <a:avLst/>
                  <a:gdLst/>
                  <a:ahLst/>
                  <a:cxnLst>
                    <a:cxn ang="0">
                      <a:pos x="0" y="48"/>
                    </a:cxn>
                    <a:cxn ang="0">
                      <a:pos x="61" y="79"/>
                    </a:cxn>
                    <a:cxn ang="0">
                      <a:pos x="148" y="67"/>
                    </a:cxn>
                    <a:cxn ang="0">
                      <a:pos x="208" y="56"/>
                    </a:cxn>
                    <a:cxn ang="0">
                      <a:pos x="294" y="52"/>
                    </a:cxn>
                    <a:cxn ang="0">
                      <a:pos x="309" y="31"/>
                    </a:cxn>
                    <a:cxn ang="0">
                      <a:pos x="337" y="0"/>
                    </a:cxn>
                    <a:cxn ang="0">
                      <a:pos x="300" y="31"/>
                    </a:cxn>
                    <a:cxn ang="0">
                      <a:pos x="240" y="49"/>
                    </a:cxn>
                    <a:cxn ang="0">
                      <a:pos x="163" y="43"/>
                    </a:cxn>
                    <a:cxn ang="0">
                      <a:pos x="0" y="48"/>
                    </a:cxn>
                  </a:cxnLst>
                  <a:rect l="0" t="0" r="r" b="b"/>
                  <a:pathLst>
                    <a:path w="337" h="95">
                      <a:moveTo>
                        <a:pt x="0" y="48"/>
                      </a:moveTo>
                      <a:cubicBezTo>
                        <a:pt x="10" y="61"/>
                        <a:pt x="29" y="73"/>
                        <a:pt x="61" y="79"/>
                      </a:cubicBezTo>
                      <a:cubicBezTo>
                        <a:pt x="93" y="84"/>
                        <a:pt x="124" y="77"/>
                        <a:pt x="148" y="67"/>
                      </a:cubicBezTo>
                      <a:cubicBezTo>
                        <a:pt x="172" y="56"/>
                        <a:pt x="180" y="49"/>
                        <a:pt x="208" y="56"/>
                      </a:cubicBezTo>
                      <a:cubicBezTo>
                        <a:pt x="236" y="63"/>
                        <a:pt x="273" y="67"/>
                        <a:pt x="294" y="52"/>
                      </a:cubicBezTo>
                      <a:cubicBezTo>
                        <a:pt x="299" y="49"/>
                        <a:pt x="294" y="44"/>
                        <a:pt x="309" y="31"/>
                      </a:cubicBezTo>
                      <a:cubicBezTo>
                        <a:pt x="324" y="19"/>
                        <a:pt x="337" y="8"/>
                        <a:pt x="337" y="0"/>
                      </a:cubicBezTo>
                      <a:cubicBezTo>
                        <a:pt x="335" y="7"/>
                        <a:pt x="313" y="18"/>
                        <a:pt x="300" y="31"/>
                      </a:cubicBezTo>
                      <a:cubicBezTo>
                        <a:pt x="286" y="43"/>
                        <a:pt x="264" y="54"/>
                        <a:pt x="240" y="49"/>
                      </a:cubicBezTo>
                      <a:cubicBezTo>
                        <a:pt x="216" y="45"/>
                        <a:pt x="186" y="37"/>
                        <a:pt x="163" y="43"/>
                      </a:cubicBezTo>
                      <a:cubicBezTo>
                        <a:pt x="140" y="49"/>
                        <a:pt x="63" y="95"/>
                        <a:pt x="0" y="48"/>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3" name="Freeform 9"/>
                <p:cNvSpPr>
                  <a:spLocks/>
                </p:cNvSpPr>
                <p:nvPr/>
              </p:nvSpPr>
              <p:spPr bwMode="auto">
                <a:xfrm>
                  <a:off x="2844" y="1549"/>
                  <a:ext cx="745" cy="859"/>
                </a:xfrm>
                <a:custGeom>
                  <a:avLst/>
                  <a:gdLst/>
                  <a:ahLst/>
                  <a:cxnLst>
                    <a:cxn ang="0">
                      <a:pos x="294" y="0"/>
                    </a:cxn>
                    <a:cxn ang="0">
                      <a:pos x="286" y="84"/>
                    </a:cxn>
                    <a:cxn ang="0">
                      <a:pos x="196" y="291"/>
                    </a:cxn>
                    <a:cxn ang="0">
                      <a:pos x="84" y="314"/>
                    </a:cxn>
                    <a:cxn ang="0">
                      <a:pos x="0" y="244"/>
                    </a:cxn>
                    <a:cxn ang="0">
                      <a:pos x="95" y="305"/>
                    </a:cxn>
                    <a:cxn ang="0">
                      <a:pos x="234" y="231"/>
                    </a:cxn>
                    <a:cxn ang="0">
                      <a:pos x="280" y="83"/>
                    </a:cxn>
                    <a:cxn ang="0">
                      <a:pos x="294" y="0"/>
                    </a:cxn>
                  </a:cxnLst>
                  <a:rect l="0" t="0" r="r" b="b"/>
                  <a:pathLst>
                    <a:path w="298" h="322">
                      <a:moveTo>
                        <a:pt x="294" y="0"/>
                      </a:moveTo>
                      <a:cubicBezTo>
                        <a:pt x="298" y="17"/>
                        <a:pt x="290" y="53"/>
                        <a:pt x="286" y="84"/>
                      </a:cubicBezTo>
                      <a:cubicBezTo>
                        <a:pt x="283" y="114"/>
                        <a:pt x="273" y="236"/>
                        <a:pt x="196" y="291"/>
                      </a:cubicBezTo>
                      <a:cubicBezTo>
                        <a:pt x="163" y="312"/>
                        <a:pt x="129" y="322"/>
                        <a:pt x="84" y="314"/>
                      </a:cubicBezTo>
                      <a:cubicBezTo>
                        <a:pt x="38" y="305"/>
                        <a:pt x="10" y="266"/>
                        <a:pt x="0" y="244"/>
                      </a:cubicBezTo>
                      <a:cubicBezTo>
                        <a:pt x="10" y="262"/>
                        <a:pt x="52" y="302"/>
                        <a:pt x="95" y="305"/>
                      </a:cubicBezTo>
                      <a:cubicBezTo>
                        <a:pt x="139" y="309"/>
                        <a:pt x="203" y="290"/>
                        <a:pt x="234" y="231"/>
                      </a:cubicBezTo>
                      <a:cubicBezTo>
                        <a:pt x="266" y="173"/>
                        <a:pt x="274" y="116"/>
                        <a:pt x="280" y="83"/>
                      </a:cubicBezTo>
                      <a:cubicBezTo>
                        <a:pt x="285" y="50"/>
                        <a:pt x="297" y="18"/>
                        <a:pt x="294" y="0"/>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4" name="Freeform 10"/>
                <p:cNvSpPr>
                  <a:spLocks/>
                </p:cNvSpPr>
                <p:nvPr/>
              </p:nvSpPr>
              <p:spPr bwMode="auto">
                <a:xfrm>
                  <a:off x="3097" y="1637"/>
                  <a:ext cx="330" cy="536"/>
                </a:xfrm>
                <a:custGeom>
                  <a:avLst/>
                  <a:gdLst/>
                  <a:ahLst/>
                  <a:cxnLst>
                    <a:cxn ang="0">
                      <a:pos x="132" y="0"/>
                    </a:cxn>
                    <a:cxn ang="0">
                      <a:pos x="129" y="38"/>
                    </a:cxn>
                    <a:cxn ang="0">
                      <a:pos x="72" y="186"/>
                    </a:cxn>
                    <a:cxn ang="0">
                      <a:pos x="0" y="189"/>
                    </a:cxn>
                    <a:cxn ang="0">
                      <a:pos x="82" y="159"/>
                    </a:cxn>
                    <a:cxn ang="0">
                      <a:pos x="122" y="45"/>
                    </a:cxn>
                    <a:cxn ang="0">
                      <a:pos x="132" y="0"/>
                    </a:cxn>
                  </a:cxnLst>
                  <a:rect l="0" t="0" r="r" b="b"/>
                  <a:pathLst>
                    <a:path w="132" h="201">
                      <a:moveTo>
                        <a:pt x="132" y="0"/>
                      </a:moveTo>
                      <a:cubicBezTo>
                        <a:pt x="127" y="11"/>
                        <a:pt x="127" y="19"/>
                        <a:pt x="129" y="38"/>
                      </a:cubicBezTo>
                      <a:cubicBezTo>
                        <a:pt x="132" y="58"/>
                        <a:pt x="123" y="147"/>
                        <a:pt x="72" y="186"/>
                      </a:cubicBezTo>
                      <a:cubicBezTo>
                        <a:pt x="52" y="197"/>
                        <a:pt x="17" y="201"/>
                        <a:pt x="0" y="189"/>
                      </a:cubicBezTo>
                      <a:cubicBezTo>
                        <a:pt x="14" y="191"/>
                        <a:pt x="56" y="194"/>
                        <a:pt x="82" y="159"/>
                      </a:cubicBezTo>
                      <a:cubicBezTo>
                        <a:pt x="109" y="124"/>
                        <a:pt x="121" y="72"/>
                        <a:pt x="122" y="45"/>
                      </a:cubicBezTo>
                      <a:cubicBezTo>
                        <a:pt x="123" y="19"/>
                        <a:pt x="126" y="5"/>
                        <a:pt x="132" y="0"/>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5" name="Freeform 11"/>
                <p:cNvSpPr>
                  <a:spLocks/>
                </p:cNvSpPr>
                <p:nvPr/>
              </p:nvSpPr>
              <p:spPr bwMode="auto">
                <a:xfrm>
                  <a:off x="3384" y="2357"/>
                  <a:ext cx="288" cy="611"/>
                </a:xfrm>
                <a:custGeom>
                  <a:avLst/>
                  <a:gdLst/>
                  <a:ahLst/>
                  <a:cxnLst>
                    <a:cxn ang="0">
                      <a:pos x="91" y="0"/>
                    </a:cxn>
                    <a:cxn ang="0">
                      <a:pos x="95" y="155"/>
                    </a:cxn>
                    <a:cxn ang="0">
                      <a:pos x="0" y="210"/>
                    </a:cxn>
                    <a:cxn ang="0">
                      <a:pos x="81" y="167"/>
                    </a:cxn>
                    <a:cxn ang="0">
                      <a:pos x="91" y="0"/>
                    </a:cxn>
                  </a:cxnLst>
                  <a:rect l="0" t="0" r="r" b="b"/>
                  <a:pathLst>
                    <a:path w="115" h="229">
                      <a:moveTo>
                        <a:pt x="91" y="0"/>
                      </a:moveTo>
                      <a:cubicBezTo>
                        <a:pt x="99" y="18"/>
                        <a:pt x="115" y="96"/>
                        <a:pt x="95" y="155"/>
                      </a:cubicBezTo>
                      <a:cubicBezTo>
                        <a:pt x="75" y="213"/>
                        <a:pt x="40" y="229"/>
                        <a:pt x="0" y="210"/>
                      </a:cubicBezTo>
                      <a:cubicBezTo>
                        <a:pt x="14" y="213"/>
                        <a:pt x="59" y="220"/>
                        <a:pt x="81" y="167"/>
                      </a:cubicBezTo>
                      <a:cubicBezTo>
                        <a:pt x="103" y="114"/>
                        <a:pt x="103" y="23"/>
                        <a:pt x="91" y="0"/>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6" name="Freeform 12"/>
                <p:cNvSpPr>
                  <a:spLocks/>
                </p:cNvSpPr>
                <p:nvPr/>
              </p:nvSpPr>
              <p:spPr bwMode="auto">
                <a:xfrm>
                  <a:off x="2257" y="2221"/>
                  <a:ext cx="1195" cy="371"/>
                </a:xfrm>
                <a:custGeom>
                  <a:avLst/>
                  <a:gdLst/>
                  <a:ahLst/>
                  <a:cxnLst>
                    <a:cxn ang="0">
                      <a:pos x="39" y="34"/>
                    </a:cxn>
                    <a:cxn ang="0">
                      <a:pos x="148" y="35"/>
                    </a:cxn>
                    <a:cxn ang="0">
                      <a:pos x="210" y="107"/>
                    </a:cxn>
                    <a:cxn ang="0">
                      <a:pos x="272" y="102"/>
                    </a:cxn>
                    <a:cxn ang="0">
                      <a:pos x="334" y="110"/>
                    </a:cxn>
                    <a:cxn ang="0">
                      <a:pos x="416" y="84"/>
                    </a:cxn>
                    <a:cxn ang="0">
                      <a:pos x="478" y="81"/>
                    </a:cxn>
                    <a:cxn ang="0">
                      <a:pos x="376" y="120"/>
                    </a:cxn>
                    <a:cxn ang="0">
                      <a:pos x="331" y="123"/>
                    </a:cxn>
                    <a:cxn ang="0">
                      <a:pos x="287" y="115"/>
                    </a:cxn>
                    <a:cxn ang="0">
                      <a:pos x="231" y="132"/>
                    </a:cxn>
                    <a:cxn ang="0">
                      <a:pos x="167" y="99"/>
                    </a:cxn>
                    <a:cxn ang="0">
                      <a:pos x="104" y="19"/>
                    </a:cxn>
                    <a:cxn ang="0">
                      <a:pos x="0" y="85"/>
                    </a:cxn>
                    <a:cxn ang="0">
                      <a:pos x="39" y="34"/>
                    </a:cxn>
                  </a:cxnLst>
                  <a:rect l="0" t="0" r="r" b="b"/>
                  <a:pathLst>
                    <a:path w="478" h="139">
                      <a:moveTo>
                        <a:pt x="39" y="34"/>
                      </a:moveTo>
                      <a:cubicBezTo>
                        <a:pt x="82" y="0"/>
                        <a:pt x="111" y="11"/>
                        <a:pt x="148" y="35"/>
                      </a:cubicBezTo>
                      <a:cubicBezTo>
                        <a:pt x="185" y="60"/>
                        <a:pt x="191" y="97"/>
                        <a:pt x="210" y="107"/>
                      </a:cubicBezTo>
                      <a:cubicBezTo>
                        <a:pt x="229" y="118"/>
                        <a:pt x="237" y="102"/>
                        <a:pt x="272" y="102"/>
                      </a:cubicBezTo>
                      <a:cubicBezTo>
                        <a:pt x="307" y="102"/>
                        <a:pt x="314" y="108"/>
                        <a:pt x="334" y="110"/>
                      </a:cubicBezTo>
                      <a:cubicBezTo>
                        <a:pt x="354" y="112"/>
                        <a:pt x="390" y="95"/>
                        <a:pt x="416" y="84"/>
                      </a:cubicBezTo>
                      <a:cubicBezTo>
                        <a:pt x="443" y="72"/>
                        <a:pt x="466" y="69"/>
                        <a:pt x="478" y="81"/>
                      </a:cubicBezTo>
                      <a:cubicBezTo>
                        <a:pt x="447" y="58"/>
                        <a:pt x="383" y="120"/>
                        <a:pt x="376" y="120"/>
                      </a:cubicBezTo>
                      <a:cubicBezTo>
                        <a:pt x="368" y="120"/>
                        <a:pt x="346" y="122"/>
                        <a:pt x="331" y="123"/>
                      </a:cubicBezTo>
                      <a:cubicBezTo>
                        <a:pt x="316" y="124"/>
                        <a:pt x="309" y="121"/>
                        <a:pt x="287" y="115"/>
                      </a:cubicBezTo>
                      <a:cubicBezTo>
                        <a:pt x="264" y="109"/>
                        <a:pt x="251" y="125"/>
                        <a:pt x="231" y="132"/>
                      </a:cubicBezTo>
                      <a:cubicBezTo>
                        <a:pt x="210" y="139"/>
                        <a:pt x="174" y="120"/>
                        <a:pt x="167" y="99"/>
                      </a:cubicBezTo>
                      <a:cubicBezTo>
                        <a:pt x="161" y="78"/>
                        <a:pt x="159" y="33"/>
                        <a:pt x="104" y="19"/>
                      </a:cubicBezTo>
                      <a:cubicBezTo>
                        <a:pt x="49" y="5"/>
                        <a:pt x="14" y="70"/>
                        <a:pt x="0" y="85"/>
                      </a:cubicBezTo>
                      <a:cubicBezTo>
                        <a:pt x="5" y="76"/>
                        <a:pt x="28" y="45"/>
                        <a:pt x="39" y="34"/>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7" name="Freeform 13"/>
                <p:cNvSpPr>
                  <a:spLocks/>
                </p:cNvSpPr>
                <p:nvPr/>
              </p:nvSpPr>
              <p:spPr bwMode="auto">
                <a:xfrm>
                  <a:off x="2362" y="1904"/>
                  <a:ext cx="395" cy="237"/>
                </a:xfrm>
                <a:custGeom>
                  <a:avLst/>
                  <a:gdLst/>
                  <a:ahLst/>
                  <a:cxnLst>
                    <a:cxn ang="0">
                      <a:pos x="0" y="0"/>
                    </a:cxn>
                    <a:cxn ang="0">
                      <a:pos x="36" y="66"/>
                    </a:cxn>
                    <a:cxn ang="0">
                      <a:pos x="117" y="80"/>
                    </a:cxn>
                    <a:cxn ang="0">
                      <a:pos x="158" y="42"/>
                    </a:cxn>
                    <a:cxn ang="0">
                      <a:pos x="59" y="65"/>
                    </a:cxn>
                    <a:cxn ang="0">
                      <a:pos x="0" y="0"/>
                    </a:cxn>
                  </a:cxnLst>
                  <a:rect l="0" t="0" r="r" b="b"/>
                  <a:pathLst>
                    <a:path w="158" h="89">
                      <a:moveTo>
                        <a:pt x="0" y="0"/>
                      </a:moveTo>
                      <a:cubicBezTo>
                        <a:pt x="7" y="19"/>
                        <a:pt x="28" y="62"/>
                        <a:pt x="36" y="66"/>
                      </a:cubicBezTo>
                      <a:cubicBezTo>
                        <a:pt x="45" y="70"/>
                        <a:pt x="87" y="89"/>
                        <a:pt x="117" y="80"/>
                      </a:cubicBezTo>
                      <a:cubicBezTo>
                        <a:pt x="146" y="70"/>
                        <a:pt x="158" y="42"/>
                        <a:pt x="158" y="42"/>
                      </a:cubicBezTo>
                      <a:cubicBezTo>
                        <a:pt x="143" y="53"/>
                        <a:pt x="111" y="80"/>
                        <a:pt x="59" y="65"/>
                      </a:cubicBezTo>
                      <a:cubicBezTo>
                        <a:pt x="25" y="56"/>
                        <a:pt x="5" y="4"/>
                        <a:pt x="0" y="0"/>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8" name="Freeform 14"/>
                <p:cNvSpPr>
                  <a:spLocks/>
                </p:cNvSpPr>
                <p:nvPr/>
              </p:nvSpPr>
              <p:spPr bwMode="auto">
                <a:xfrm>
                  <a:off x="2202" y="1880"/>
                  <a:ext cx="155" cy="435"/>
                </a:xfrm>
                <a:custGeom>
                  <a:avLst/>
                  <a:gdLst/>
                  <a:ahLst/>
                  <a:cxnLst>
                    <a:cxn ang="0">
                      <a:pos x="45" y="0"/>
                    </a:cxn>
                    <a:cxn ang="0">
                      <a:pos x="61" y="46"/>
                    </a:cxn>
                    <a:cxn ang="0">
                      <a:pos x="57" y="86"/>
                    </a:cxn>
                    <a:cxn ang="0">
                      <a:pos x="24" y="131"/>
                    </a:cxn>
                    <a:cxn ang="0">
                      <a:pos x="0" y="163"/>
                    </a:cxn>
                    <a:cxn ang="0">
                      <a:pos x="24" y="114"/>
                    </a:cxn>
                    <a:cxn ang="0">
                      <a:pos x="52" y="49"/>
                    </a:cxn>
                    <a:cxn ang="0">
                      <a:pos x="45" y="0"/>
                    </a:cxn>
                  </a:cxnLst>
                  <a:rect l="0" t="0" r="r" b="b"/>
                  <a:pathLst>
                    <a:path w="62" h="163">
                      <a:moveTo>
                        <a:pt x="45" y="0"/>
                      </a:moveTo>
                      <a:cubicBezTo>
                        <a:pt x="53" y="8"/>
                        <a:pt x="62" y="20"/>
                        <a:pt x="61" y="46"/>
                      </a:cubicBezTo>
                      <a:cubicBezTo>
                        <a:pt x="60" y="71"/>
                        <a:pt x="57" y="86"/>
                        <a:pt x="57" y="86"/>
                      </a:cubicBezTo>
                      <a:cubicBezTo>
                        <a:pt x="57" y="86"/>
                        <a:pt x="35" y="106"/>
                        <a:pt x="24" y="131"/>
                      </a:cubicBezTo>
                      <a:cubicBezTo>
                        <a:pt x="12" y="157"/>
                        <a:pt x="0" y="163"/>
                        <a:pt x="0" y="163"/>
                      </a:cubicBezTo>
                      <a:cubicBezTo>
                        <a:pt x="11" y="150"/>
                        <a:pt x="16" y="124"/>
                        <a:pt x="24" y="114"/>
                      </a:cubicBezTo>
                      <a:cubicBezTo>
                        <a:pt x="31" y="105"/>
                        <a:pt x="49" y="79"/>
                        <a:pt x="52" y="49"/>
                      </a:cubicBezTo>
                      <a:cubicBezTo>
                        <a:pt x="55" y="18"/>
                        <a:pt x="50" y="3"/>
                        <a:pt x="45" y="0"/>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29" name="Freeform 15"/>
                <p:cNvSpPr>
                  <a:spLocks/>
                </p:cNvSpPr>
                <p:nvPr/>
              </p:nvSpPr>
              <p:spPr bwMode="auto">
                <a:xfrm>
                  <a:off x="2315" y="1565"/>
                  <a:ext cx="734" cy="278"/>
                </a:xfrm>
                <a:custGeom>
                  <a:avLst/>
                  <a:gdLst/>
                  <a:ahLst/>
                  <a:cxnLst>
                    <a:cxn ang="0">
                      <a:pos x="0" y="0"/>
                    </a:cxn>
                    <a:cxn ang="0">
                      <a:pos x="19" y="23"/>
                    </a:cxn>
                    <a:cxn ang="0">
                      <a:pos x="63" y="56"/>
                    </a:cxn>
                    <a:cxn ang="0">
                      <a:pos x="86" y="91"/>
                    </a:cxn>
                    <a:cxn ang="0">
                      <a:pos x="121" y="102"/>
                    </a:cxn>
                    <a:cxn ang="0">
                      <a:pos x="140" y="81"/>
                    </a:cxn>
                    <a:cxn ang="0">
                      <a:pos x="218" y="59"/>
                    </a:cxn>
                    <a:cxn ang="0">
                      <a:pos x="259" y="93"/>
                    </a:cxn>
                    <a:cxn ang="0">
                      <a:pos x="294" y="72"/>
                    </a:cxn>
                    <a:cxn ang="0">
                      <a:pos x="246" y="61"/>
                    </a:cxn>
                    <a:cxn ang="0">
                      <a:pos x="181" y="46"/>
                    </a:cxn>
                    <a:cxn ang="0">
                      <a:pos x="120" y="81"/>
                    </a:cxn>
                    <a:cxn ang="0">
                      <a:pos x="86" y="67"/>
                    </a:cxn>
                    <a:cxn ang="0">
                      <a:pos x="39" y="24"/>
                    </a:cxn>
                    <a:cxn ang="0">
                      <a:pos x="0" y="0"/>
                    </a:cxn>
                  </a:cxnLst>
                  <a:rect l="0" t="0" r="r" b="b"/>
                  <a:pathLst>
                    <a:path w="294" h="104">
                      <a:moveTo>
                        <a:pt x="0" y="0"/>
                      </a:moveTo>
                      <a:cubicBezTo>
                        <a:pt x="4" y="16"/>
                        <a:pt x="7" y="20"/>
                        <a:pt x="19" y="23"/>
                      </a:cubicBezTo>
                      <a:cubicBezTo>
                        <a:pt x="32" y="26"/>
                        <a:pt x="51" y="35"/>
                        <a:pt x="63" y="56"/>
                      </a:cubicBezTo>
                      <a:cubicBezTo>
                        <a:pt x="74" y="77"/>
                        <a:pt x="80" y="83"/>
                        <a:pt x="86" y="91"/>
                      </a:cubicBezTo>
                      <a:cubicBezTo>
                        <a:pt x="93" y="99"/>
                        <a:pt x="108" y="104"/>
                        <a:pt x="121" y="102"/>
                      </a:cubicBezTo>
                      <a:cubicBezTo>
                        <a:pt x="133" y="100"/>
                        <a:pt x="132" y="91"/>
                        <a:pt x="140" y="81"/>
                      </a:cubicBezTo>
                      <a:cubicBezTo>
                        <a:pt x="149" y="70"/>
                        <a:pt x="178" y="38"/>
                        <a:pt x="218" y="59"/>
                      </a:cubicBezTo>
                      <a:cubicBezTo>
                        <a:pt x="258" y="80"/>
                        <a:pt x="251" y="94"/>
                        <a:pt x="259" y="93"/>
                      </a:cubicBezTo>
                      <a:cubicBezTo>
                        <a:pt x="266" y="92"/>
                        <a:pt x="294" y="72"/>
                        <a:pt x="294" y="72"/>
                      </a:cubicBezTo>
                      <a:cubicBezTo>
                        <a:pt x="277" y="79"/>
                        <a:pt x="255" y="67"/>
                        <a:pt x="246" y="61"/>
                      </a:cubicBezTo>
                      <a:cubicBezTo>
                        <a:pt x="238" y="54"/>
                        <a:pt x="214" y="42"/>
                        <a:pt x="181" y="46"/>
                      </a:cubicBezTo>
                      <a:cubicBezTo>
                        <a:pt x="148" y="51"/>
                        <a:pt x="133" y="65"/>
                        <a:pt x="120" y="81"/>
                      </a:cubicBezTo>
                      <a:cubicBezTo>
                        <a:pt x="106" y="96"/>
                        <a:pt x="92" y="79"/>
                        <a:pt x="86" y="67"/>
                      </a:cubicBezTo>
                      <a:cubicBezTo>
                        <a:pt x="79" y="56"/>
                        <a:pt x="59" y="28"/>
                        <a:pt x="39" y="24"/>
                      </a:cubicBezTo>
                      <a:cubicBezTo>
                        <a:pt x="19" y="19"/>
                        <a:pt x="5" y="14"/>
                        <a:pt x="0" y="0"/>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30" name="Freeform 16"/>
                <p:cNvSpPr>
                  <a:spLocks/>
                </p:cNvSpPr>
                <p:nvPr/>
              </p:nvSpPr>
              <p:spPr bwMode="auto">
                <a:xfrm>
                  <a:off x="3139" y="1533"/>
                  <a:ext cx="138" cy="446"/>
                </a:xfrm>
                <a:custGeom>
                  <a:avLst/>
                  <a:gdLst/>
                  <a:ahLst/>
                  <a:cxnLst>
                    <a:cxn ang="0">
                      <a:pos x="28" y="102"/>
                    </a:cxn>
                    <a:cxn ang="0">
                      <a:pos x="4" y="167"/>
                    </a:cxn>
                    <a:cxn ang="0">
                      <a:pos x="41" y="93"/>
                    </a:cxn>
                    <a:cxn ang="0">
                      <a:pos x="23" y="0"/>
                    </a:cxn>
                    <a:cxn ang="0">
                      <a:pos x="28" y="102"/>
                    </a:cxn>
                  </a:cxnLst>
                  <a:rect l="0" t="0" r="r" b="b"/>
                  <a:pathLst>
                    <a:path w="55" h="167">
                      <a:moveTo>
                        <a:pt x="28" y="102"/>
                      </a:moveTo>
                      <a:cubicBezTo>
                        <a:pt x="22" y="116"/>
                        <a:pt x="0" y="146"/>
                        <a:pt x="4" y="167"/>
                      </a:cubicBezTo>
                      <a:cubicBezTo>
                        <a:pt x="0" y="134"/>
                        <a:pt x="28" y="137"/>
                        <a:pt x="41" y="93"/>
                      </a:cubicBezTo>
                      <a:cubicBezTo>
                        <a:pt x="55" y="48"/>
                        <a:pt x="34" y="10"/>
                        <a:pt x="23" y="0"/>
                      </a:cubicBezTo>
                      <a:cubicBezTo>
                        <a:pt x="31" y="17"/>
                        <a:pt x="45" y="59"/>
                        <a:pt x="28" y="102"/>
                      </a:cubicBezTo>
                      <a:close/>
                    </a:path>
                  </a:pathLst>
                </a:custGeom>
                <a:solidFill>
                  <a:srgbClr val="F3A9B3"/>
                </a:solidFill>
                <a:ln w="9525">
                  <a:noFill/>
                  <a:round/>
                  <a:headEnd/>
                  <a:tailEnd/>
                </a:ln>
              </p:spPr>
              <p:txBody>
                <a:bodyPr/>
                <a:lstStyle/>
                <a:p>
                  <a:endParaRPr lang="en-US" b="1">
                    <a:latin typeface="Cambria" pitchFamily="18" charset="0"/>
                  </a:endParaRPr>
                </a:p>
              </p:txBody>
            </p:sp>
            <p:sp>
              <p:nvSpPr>
                <p:cNvPr id="31" name="Freeform 17"/>
                <p:cNvSpPr>
                  <a:spLocks/>
                </p:cNvSpPr>
                <p:nvPr/>
              </p:nvSpPr>
              <p:spPr bwMode="auto">
                <a:xfrm>
                  <a:off x="3217" y="1432"/>
                  <a:ext cx="122" cy="472"/>
                </a:xfrm>
                <a:custGeom>
                  <a:avLst/>
                  <a:gdLst/>
                  <a:ahLst/>
                  <a:cxnLst>
                    <a:cxn ang="0">
                      <a:pos x="49" y="0"/>
                    </a:cxn>
                    <a:cxn ang="0">
                      <a:pos x="24" y="63"/>
                    </a:cxn>
                    <a:cxn ang="0">
                      <a:pos x="0" y="177"/>
                    </a:cxn>
                    <a:cxn ang="0">
                      <a:pos x="37" y="111"/>
                    </a:cxn>
                    <a:cxn ang="0">
                      <a:pos x="49" y="0"/>
                    </a:cxn>
                  </a:cxnLst>
                  <a:rect l="0" t="0" r="r" b="b"/>
                  <a:pathLst>
                    <a:path w="49" h="177">
                      <a:moveTo>
                        <a:pt x="49" y="0"/>
                      </a:moveTo>
                      <a:cubicBezTo>
                        <a:pt x="33" y="9"/>
                        <a:pt x="23" y="24"/>
                        <a:pt x="24" y="63"/>
                      </a:cubicBezTo>
                      <a:cubicBezTo>
                        <a:pt x="25" y="102"/>
                        <a:pt x="37" y="137"/>
                        <a:pt x="0" y="177"/>
                      </a:cubicBezTo>
                      <a:cubicBezTo>
                        <a:pt x="23" y="166"/>
                        <a:pt x="34" y="141"/>
                        <a:pt x="37" y="111"/>
                      </a:cubicBezTo>
                      <a:cubicBezTo>
                        <a:pt x="40" y="81"/>
                        <a:pt x="16" y="19"/>
                        <a:pt x="49" y="0"/>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2" name="Freeform 18"/>
                <p:cNvSpPr>
                  <a:spLocks/>
                </p:cNvSpPr>
                <p:nvPr/>
              </p:nvSpPr>
              <p:spPr bwMode="auto">
                <a:xfrm>
                  <a:off x="2127" y="1677"/>
                  <a:ext cx="113" cy="432"/>
                </a:xfrm>
                <a:custGeom>
                  <a:avLst/>
                  <a:gdLst/>
                  <a:ahLst/>
                  <a:cxnLst>
                    <a:cxn ang="0">
                      <a:pos x="21" y="82"/>
                    </a:cxn>
                    <a:cxn ang="0">
                      <a:pos x="16" y="162"/>
                    </a:cxn>
                    <a:cxn ang="0">
                      <a:pos x="5" y="68"/>
                    </a:cxn>
                    <a:cxn ang="0">
                      <a:pos x="45" y="0"/>
                    </a:cxn>
                    <a:cxn ang="0">
                      <a:pos x="21" y="82"/>
                    </a:cxn>
                  </a:cxnLst>
                  <a:rect l="0" t="0" r="r" b="b"/>
                  <a:pathLst>
                    <a:path w="45" h="162">
                      <a:moveTo>
                        <a:pt x="21" y="82"/>
                      </a:moveTo>
                      <a:cubicBezTo>
                        <a:pt x="29" y="115"/>
                        <a:pt x="26" y="143"/>
                        <a:pt x="16" y="162"/>
                      </a:cubicBezTo>
                      <a:cubicBezTo>
                        <a:pt x="31" y="123"/>
                        <a:pt x="10" y="95"/>
                        <a:pt x="5" y="68"/>
                      </a:cubicBezTo>
                      <a:cubicBezTo>
                        <a:pt x="0" y="41"/>
                        <a:pt x="27" y="10"/>
                        <a:pt x="45" y="0"/>
                      </a:cubicBezTo>
                      <a:cubicBezTo>
                        <a:pt x="28" y="14"/>
                        <a:pt x="12" y="48"/>
                        <a:pt x="21" y="82"/>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3" name="Freeform 19"/>
                <p:cNvSpPr>
                  <a:spLocks/>
                </p:cNvSpPr>
                <p:nvPr/>
              </p:nvSpPr>
              <p:spPr bwMode="auto">
                <a:xfrm>
                  <a:off x="2562" y="1715"/>
                  <a:ext cx="252" cy="200"/>
                </a:xfrm>
                <a:custGeom>
                  <a:avLst/>
                  <a:gdLst/>
                  <a:ahLst/>
                  <a:cxnLst>
                    <a:cxn ang="0">
                      <a:pos x="101" y="4"/>
                    </a:cxn>
                    <a:cxn ang="0">
                      <a:pos x="37" y="50"/>
                    </a:cxn>
                    <a:cxn ang="0">
                      <a:pos x="0" y="71"/>
                    </a:cxn>
                    <a:cxn ang="0">
                      <a:pos x="48" y="52"/>
                    </a:cxn>
                    <a:cxn ang="0">
                      <a:pos x="101" y="4"/>
                    </a:cxn>
                  </a:cxnLst>
                  <a:rect l="0" t="0" r="r" b="b"/>
                  <a:pathLst>
                    <a:path w="101" h="75">
                      <a:moveTo>
                        <a:pt x="101" y="4"/>
                      </a:moveTo>
                      <a:cubicBezTo>
                        <a:pt x="62" y="0"/>
                        <a:pt x="46" y="30"/>
                        <a:pt x="37" y="50"/>
                      </a:cubicBezTo>
                      <a:cubicBezTo>
                        <a:pt x="28" y="70"/>
                        <a:pt x="16" y="74"/>
                        <a:pt x="0" y="71"/>
                      </a:cubicBezTo>
                      <a:cubicBezTo>
                        <a:pt x="23" y="75"/>
                        <a:pt x="37" y="67"/>
                        <a:pt x="48" y="52"/>
                      </a:cubicBezTo>
                      <a:cubicBezTo>
                        <a:pt x="59" y="37"/>
                        <a:pt x="67" y="2"/>
                        <a:pt x="101" y="4"/>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4" name="Freeform 20"/>
                <p:cNvSpPr>
                  <a:spLocks/>
                </p:cNvSpPr>
                <p:nvPr/>
              </p:nvSpPr>
              <p:spPr bwMode="auto">
                <a:xfrm>
                  <a:off x="2232" y="2099"/>
                  <a:ext cx="195" cy="229"/>
                </a:xfrm>
                <a:custGeom>
                  <a:avLst/>
                  <a:gdLst/>
                  <a:ahLst/>
                  <a:cxnLst>
                    <a:cxn ang="0">
                      <a:pos x="78" y="0"/>
                    </a:cxn>
                    <a:cxn ang="0">
                      <a:pos x="0" y="86"/>
                    </a:cxn>
                    <a:cxn ang="0">
                      <a:pos x="78" y="0"/>
                    </a:cxn>
                  </a:cxnLst>
                  <a:rect l="0" t="0" r="r" b="b"/>
                  <a:pathLst>
                    <a:path w="78" h="86">
                      <a:moveTo>
                        <a:pt x="78" y="0"/>
                      </a:moveTo>
                      <a:cubicBezTo>
                        <a:pt x="28" y="11"/>
                        <a:pt x="10" y="67"/>
                        <a:pt x="0" y="86"/>
                      </a:cubicBezTo>
                      <a:cubicBezTo>
                        <a:pt x="21" y="52"/>
                        <a:pt x="44" y="12"/>
                        <a:pt x="78" y="0"/>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5" name="Freeform 21"/>
                <p:cNvSpPr>
                  <a:spLocks/>
                </p:cNvSpPr>
                <p:nvPr/>
              </p:nvSpPr>
              <p:spPr bwMode="auto">
                <a:xfrm>
                  <a:off x="2237" y="2251"/>
                  <a:ext cx="365" cy="277"/>
                </a:xfrm>
                <a:custGeom>
                  <a:avLst/>
                  <a:gdLst/>
                  <a:ahLst/>
                  <a:cxnLst>
                    <a:cxn ang="0">
                      <a:pos x="0" y="104"/>
                    </a:cxn>
                    <a:cxn ang="0">
                      <a:pos x="118" y="22"/>
                    </a:cxn>
                    <a:cxn ang="0">
                      <a:pos x="146" y="50"/>
                    </a:cxn>
                    <a:cxn ang="0">
                      <a:pos x="74" y="36"/>
                    </a:cxn>
                    <a:cxn ang="0">
                      <a:pos x="0" y="104"/>
                    </a:cxn>
                  </a:cxnLst>
                  <a:rect l="0" t="0" r="r" b="b"/>
                  <a:pathLst>
                    <a:path w="146" h="104">
                      <a:moveTo>
                        <a:pt x="0" y="104"/>
                      </a:moveTo>
                      <a:cubicBezTo>
                        <a:pt x="19" y="79"/>
                        <a:pt x="66" y="0"/>
                        <a:pt x="118" y="22"/>
                      </a:cubicBezTo>
                      <a:cubicBezTo>
                        <a:pt x="137" y="30"/>
                        <a:pt x="146" y="50"/>
                        <a:pt x="146" y="50"/>
                      </a:cubicBezTo>
                      <a:cubicBezTo>
                        <a:pt x="139" y="39"/>
                        <a:pt x="109" y="13"/>
                        <a:pt x="74" y="36"/>
                      </a:cubicBezTo>
                      <a:cubicBezTo>
                        <a:pt x="39" y="59"/>
                        <a:pt x="0" y="104"/>
                        <a:pt x="0" y="104"/>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6" name="Freeform 22"/>
                <p:cNvSpPr>
                  <a:spLocks/>
                </p:cNvSpPr>
                <p:nvPr/>
              </p:nvSpPr>
              <p:spPr bwMode="auto">
                <a:xfrm>
                  <a:off x="2705" y="2464"/>
                  <a:ext cx="657" cy="224"/>
                </a:xfrm>
                <a:custGeom>
                  <a:avLst/>
                  <a:gdLst/>
                  <a:ahLst/>
                  <a:cxnLst>
                    <a:cxn ang="0">
                      <a:pos x="0" y="69"/>
                    </a:cxn>
                    <a:cxn ang="0">
                      <a:pos x="53" y="61"/>
                    </a:cxn>
                    <a:cxn ang="0">
                      <a:pos x="101" y="35"/>
                    </a:cxn>
                    <a:cxn ang="0">
                      <a:pos x="169" y="54"/>
                    </a:cxn>
                    <a:cxn ang="0">
                      <a:pos x="263" y="0"/>
                    </a:cxn>
                    <a:cxn ang="0">
                      <a:pos x="171" y="61"/>
                    </a:cxn>
                    <a:cxn ang="0">
                      <a:pos x="99" y="44"/>
                    </a:cxn>
                    <a:cxn ang="0">
                      <a:pos x="0" y="69"/>
                    </a:cxn>
                  </a:cxnLst>
                  <a:rect l="0" t="0" r="r" b="b"/>
                  <a:pathLst>
                    <a:path w="263" h="84">
                      <a:moveTo>
                        <a:pt x="0" y="69"/>
                      </a:moveTo>
                      <a:cubicBezTo>
                        <a:pt x="17" y="75"/>
                        <a:pt x="41" y="70"/>
                        <a:pt x="53" y="61"/>
                      </a:cubicBezTo>
                      <a:cubicBezTo>
                        <a:pt x="65" y="52"/>
                        <a:pt x="82" y="33"/>
                        <a:pt x="101" y="35"/>
                      </a:cubicBezTo>
                      <a:cubicBezTo>
                        <a:pt x="120" y="37"/>
                        <a:pt x="140" y="57"/>
                        <a:pt x="169" y="54"/>
                      </a:cubicBezTo>
                      <a:cubicBezTo>
                        <a:pt x="198" y="51"/>
                        <a:pt x="236" y="7"/>
                        <a:pt x="263" y="0"/>
                      </a:cubicBezTo>
                      <a:cubicBezTo>
                        <a:pt x="249" y="7"/>
                        <a:pt x="193" y="60"/>
                        <a:pt x="171" y="61"/>
                      </a:cubicBezTo>
                      <a:cubicBezTo>
                        <a:pt x="149" y="62"/>
                        <a:pt x="112" y="42"/>
                        <a:pt x="99" y="44"/>
                      </a:cubicBezTo>
                      <a:cubicBezTo>
                        <a:pt x="72" y="49"/>
                        <a:pt x="52" y="84"/>
                        <a:pt x="0" y="69"/>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7" name="Freeform 23"/>
                <p:cNvSpPr>
                  <a:spLocks/>
                </p:cNvSpPr>
                <p:nvPr/>
              </p:nvSpPr>
              <p:spPr bwMode="auto">
                <a:xfrm>
                  <a:off x="3497" y="2448"/>
                  <a:ext cx="75" cy="323"/>
                </a:xfrm>
                <a:custGeom>
                  <a:avLst/>
                  <a:gdLst/>
                  <a:ahLst/>
                  <a:cxnLst>
                    <a:cxn ang="0">
                      <a:pos x="17" y="74"/>
                    </a:cxn>
                    <a:cxn ang="0">
                      <a:pos x="2" y="121"/>
                    </a:cxn>
                    <a:cxn ang="0">
                      <a:pos x="11" y="76"/>
                    </a:cxn>
                    <a:cxn ang="0">
                      <a:pos x="1" y="0"/>
                    </a:cxn>
                    <a:cxn ang="0">
                      <a:pos x="17" y="74"/>
                    </a:cxn>
                  </a:cxnLst>
                  <a:rect l="0" t="0" r="r" b="b"/>
                  <a:pathLst>
                    <a:path w="30" h="121">
                      <a:moveTo>
                        <a:pt x="17" y="74"/>
                      </a:moveTo>
                      <a:cubicBezTo>
                        <a:pt x="11" y="87"/>
                        <a:pt x="2" y="111"/>
                        <a:pt x="2" y="121"/>
                      </a:cubicBezTo>
                      <a:cubicBezTo>
                        <a:pt x="0" y="117"/>
                        <a:pt x="3" y="110"/>
                        <a:pt x="11" y="76"/>
                      </a:cubicBezTo>
                      <a:cubicBezTo>
                        <a:pt x="19" y="42"/>
                        <a:pt x="14" y="9"/>
                        <a:pt x="1" y="0"/>
                      </a:cubicBezTo>
                      <a:cubicBezTo>
                        <a:pt x="13" y="6"/>
                        <a:pt x="30" y="30"/>
                        <a:pt x="17" y="74"/>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8" name="Freeform 24"/>
                <p:cNvSpPr>
                  <a:spLocks/>
                </p:cNvSpPr>
                <p:nvPr/>
              </p:nvSpPr>
              <p:spPr bwMode="auto">
                <a:xfrm>
                  <a:off x="2772" y="1899"/>
                  <a:ext cx="40" cy="213"/>
                </a:xfrm>
                <a:custGeom>
                  <a:avLst/>
                  <a:gdLst/>
                  <a:ahLst/>
                  <a:cxnLst>
                    <a:cxn ang="0">
                      <a:pos x="16" y="80"/>
                    </a:cxn>
                    <a:cxn ang="0">
                      <a:pos x="11" y="0"/>
                    </a:cxn>
                    <a:cxn ang="0">
                      <a:pos x="16" y="80"/>
                    </a:cxn>
                  </a:cxnLst>
                  <a:rect l="0" t="0" r="r" b="b"/>
                  <a:pathLst>
                    <a:path w="16" h="80">
                      <a:moveTo>
                        <a:pt x="16" y="80"/>
                      </a:moveTo>
                      <a:cubicBezTo>
                        <a:pt x="0" y="50"/>
                        <a:pt x="2" y="20"/>
                        <a:pt x="11" y="0"/>
                      </a:cubicBezTo>
                      <a:cubicBezTo>
                        <a:pt x="10" y="10"/>
                        <a:pt x="7" y="55"/>
                        <a:pt x="16" y="80"/>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39" name="Freeform 25"/>
                <p:cNvSpPr>
                  <a:spLocks/>
                </p:cNvSpPr>
                <p:nvPr/>
              </p:nvSpPr>
              <p:spPr bwMode="auto">
                <a:xfrm>
                  <a:off x="2992" y="1813"/>
                  <a:ext cx="50" cy="280"/>
                </a:xfrm>
                <a:custGeom>
                  <a:avLst/>
                  <a:gdLst/>
                  <a:ahLst/>
                  <a:cxnLst>
                    <a:cxn ang="0">
                      <a:pos x="20" y="105"/>
                    </a:cxn>
                    <a:cxn ang="0">
                      <a:pos x="5" y="48"/>
                    </a:cxn>
                    <a:cxn ang="0">
                      <a:pos x="16" y="0"/>
                    </a:cxn>
                    <a:cxn ang="0">
                      <a:pos x="13" y="46"/>
                    </a:cxn>
                    <a:cxn ang="0">
                      <a:pos x="20" y="105"/>
                    </a:cxn>
                  </a:cxnLst>
                  <a:rect l="0" t="0" r="r" b="b"/>
                  <a:pathLst>
                    <a:path w="20" h="105">
                      <a:moveTo>
                        <a:pt x="20" y="105"/>
                      </a:moveTo>
                      <a:cubicBezTo>
                        <a:pt x="6" y="96"/>
                        <a:pt x="10" y="64"/>
                        <a:pt x="5" y="48"/>
                      </a:cubicBezTo>
                      <a:cubicBezTo>
                        <a:pt x="0" y="32"/>
                        <a:pt x="3" y="18"/>
                        <a:pt x="16" y="0"/>
                      </a:cubicBezTo>
                      <a:cubicBezTo>
                        <a:pt x="8" y="9"/>
                        <a:pt x="10" y="36"/>
                        <a:pt x="13" y="46"/>
                      </a:cubicBezTo>
                      <a:cubicBezTo>
                        <a:pt x="16" y="56"/>
                        <a:pt x="13" y="93"/>
                        <a:pt x="20" y="105"/>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40" name="Freeform 26"/>
                <p:cNvSpPr>
                  <a:spLocks/>
                </p:cNvSpPr>
                <p:nvPr/>
              </p:nvSpPr>
              <p:spPr bwMode="auto">
                <a:xfrm>
                  <a:off x="3264" y="2237"/>
                  <a:ext cx="260" cy="174"/>
                </a:xfrm>
                <a:custGeom>
                  <a:avLst/>
                  <a:gdLst/>
                  <a:ahLst/>
                  <a:cxnLst>
                    <a:cxn ang="0">
                      <a:pos x="0" y="65"/>
                    </a:cxn>
                    <a:cxn ang="0">
                      <a:pos x="66" y="19"/>
                    </a:cxn>
                    <a:cxn ang="0">
                      <a:pos x="104" y="6"/>
                    </a:cxn>
                    <a:cxn ang="0">
                      <a:pos x="74" y="20"/>
                    </a:cxn>
                    <a:cxn ang="0">
                      <a:pos x="0" y="65"/>
                    </a:cxn>
                  </a:cxnLst>
                  <a:rect l="0" t="0" r="r" b="b"/>
                  <a:pathLst>
                    <a:path w="104" h="65">
                      <a:moveTo>
                        <a:pt x="0" y="65"/>
                      </a:moveTo>
                      <a:cubicBezTo>
                        <a:pt x="24" y="58"/>
                        <a:pt x="54" y="37"/>
                        <a:pt x="66" y="19"/>
                      </a:cubicBezTo>
                      <a:cubicBezTo>
                        <a:pt x="78" y="1"/>
                        <a:pt x="87" y="0"/>
                        <a:pt x="104" y="6"/>
                      </a:cubicBezTo>
                      <a:cubicBezTo>
                        <a:pt x="92" y="3"/>
                        <a:pt x="83" y="8"/>
                        <a:pt x="74" y="20"/>
                      </a:cubicBezTo>
                      <a:cubicBezTo>
                        <a:pt x="65" y="32"/>
                        <a:pt x="28" y="61"/>
                        <a:pt x="0" y="65"/>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41" name="Freeform 27"/>
                <p:cNvSpPr>
                  <a:spLocks/>
                </p:cNvSpPr>
                <p:nvPr/>
              </p:nvSpPr>
              <p:spPr bwMode="auto">
                <a:xfrm>
                  <a:off x="3334" y="1763"/>
                  <a:ext cx="133" cy="357"/>
                </a:xfrm>
                <a:custGeom>
                  <a:avLst/>
                  <a:gdLst/>
                  <a:ahLst/>
                  <a:cxnLst>
                    <a:cxn ang="0">
                      <a:pos x="45" y="0"/>
                    </a:cxn>
                    <a:cxn ang="0">
                      <a:pos x="0" y="134"/>
                    </a:cxn>
                    <a:cxn ang="0">
                      <a:pos x="45" y="0"/>
                    </a:cxn>
                  </a:cxnLst>
                  <a:rect l="0" t="0" r="r" b="b"/>
                  <a:pathLst>
                    <a:path w="53" h="134">
                      <a:moveTo>
                        <a:pt x="45" y="0"/>
                      </a:moveTo>
                      <a:cubicBezTo>
                        <a:pt x="47" y="14"/>
                        <a:pt x="50" y="83"/>
                        <a:pt x="0" y="134"/>
                      </a:cubicBezTo>
                      <a:cubicBezTo>
                        <a:pt x="28" y="112"/>
                        <a:pt x="53" y="79"/>
                        <a:pt x="45" y="0"/>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42" name="Freeform 28"/>
                <p:cNvSpPr>
                  <a:spLocks/>
                </p:cNvSpPr>
                <p:nvPr/>
              </p:nvSpPr>
              <p:spPr bwMode="auto">
                <a:xfrm>
                  <a:off x="3287" y="2757"/>
                  <a:ext cx="60" cy="134"/>
                </a:xfrm>
                <a:custGeom>
                  <a:avLst/>
                  <a:gdLst/>
                  <a:ahLst/>
                  <a:cxnLst>
                    <a:cxn ang="0">
                      <a:pos x="0" y="0"/>
                    </a:cxn>
                    <a:cxn ang="0">
                      <a:pos x="24" y="50"/>
                    </a:cxn>
                    <a:cxn ang="0">
                      <a:pos x="0" y="0"/>
                    </a:cxn>
                  </a:cxnLst>
                  <a:rect l="0" t="0" r="r" b="b"/>
                  <a:pathLst>
                    <a:path w="24" h="50">
                      <a:moveTo>
                        <a:pt x="0" y="0"/>
                      </a:moveTo>
                      <a:cubicBezTo>
                        <a:pt x="0" y="13"/>
                        <a:pt x="11" y="41"/>
                        <a:pt x="24" y="50"/>
                      </a:cubicBezTo>
                      <a:cubicBezTo>
                        <a:pt x="18" y="41"/>
                        <a:pt x="2" y="15"/>
                        <a:pt x="0" y="0"/>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43" name="Freeform 29"/>
                <p:cNvSpPr>
                  <a:spLocks/>
                </p:cNvSpPr>
                <p:nvPr/>
              </p:nvSpPr>
              <p:spPr bwMode="auto">
                <a:xfrm>
                  <a:off x="2167" y="2653"/>
                  <a:ext cx="138" cy="232"/>
                </a:xfrm>
                <a:custGeom>
                  <a:avLst/>
                  <a:gdLst/>
                  <a:ahLst/>
                  <a:cxnLst>
                    <a:cxn ang="0">
                      <a:pos x="7" y="0"/>
                    </a:cxn>
                    <a:cxn ang="0">
                      <a:pos x="55" y="87"/>
                    </a:cxn>
                    <a:cxn ang="0">
                      <a:pos x="7" y="0"/>
                    </a:cxn>
                  </a:cxnLst>
                  <a:rect l="0" t="0" r="r" b="b"/>
                  <a:pathLst>
                    <a:path w="55" h="87">
                      <a:moveTo>
                        <a:pt x="7" y="0"/>
                      </a:moveTo>
                      <a:cubicBezTo>
                        <a:pt x="0" y="23"/>
                        <a:pt x="7" y="77"/>
                        <a:pt x="55" y="87"/>
                      </a:cubicBezTo>
                      <a:cubicBezTo>
                        <a:pt x="42" y="82"/>
                        <a:pt x="8" y="52"/>
                        <a:pt x="7" y="0"/>
                      </a:cubicBezTo>
                      <a:close/>
                    </a:path>
                  </a:pathLst>
                </a:custGeom>
                <a:solidFill>
                  <a:srgbClr val="F7F7F7"/>
                </a:solidFill>
                <a:ln w="9525">
                  <a:noFill/>
                  <a:round/>
                  <a:headEnd/>
                  <a:tailEnd/>
                </a:ln>
              </p:spPr>
              <p:txBody>
                <a:bodyPr/>
                <a:lstStyle/>
                <a:p>
                  <a:endParaRPr lang="en-US" b="1">
                    <a:latin typeface="Cambria" pitchFamily="18" charset="0"/>
                  </a:endParaRPr>
                </a:p>
              </p:txBody>
            </p:sp>
            <p:sp>
              <p:nvSpPr>
                <p:cNvPr id="44" name="Freeform 30"/>
                <p:cNvSpPr>
                  <a:spLocks/>
                </p:cNvSpPr>
                <p:nvPr/>
              </p:nvSpPr>
              <p:spPr bwMode="auto">
                <a:xfrm>
                  <a:off x="2794" y="2440"/>
                  <a:ext cx="328" cy="99"/>
                </a:xfrm>
                <a:custGeom>
                  <a:avLst/>
                  <a:gdLst/>
                  <a:ahLst/>
                  <a:cxnLst>
                    <a:cxn ang="0">
                      <a:pos x="0" y="28"/>
                    </a:cxn>
                    <a:cxn ang="0">
                      <a:pos x="41" y="19"/>
                    </a:cxn>
                    <a:cxn ang="0">
                      <a:pos x="76" y="8"/>
                    </a:cxn>
                    <a:cxn ang="0">
                      <a:pos x="102" y="23"/>
                    </a:cxn>
                    <a:cxn ang="0">
                      <a:pos x="131" y="36"/>
                    </a:cxn>
                  </a:cxnLst>
                  <a:rect l="0" t="0" r="r" b="b"/>
                  <a:pathLst>
                    <a:path w="131" h="37">
                      <a:moveTo>
                        <a:pt x="0" y="28"/>
                      </a:moveTo>
                      <a:cubicBezTo>
                        <a:pt x="10" y="37"/>
                        <a:pt x="32" y="26"/>
                        <a:pt x="41" y="19"/>
                      </a:cubicBezTo>
                      <a:cubicBezTo>
                        <a:pt x="54" y="10"/>
                        <a:pt x="61" y="0"/>
                        <a:pt x="76" y="8"/>
                      </a:cubicBezTo>
                      <a:cubicBezTo>
                        <a:pt x="86" y="13"/>
                        <a:pt x="92" y="20"/>
                        <a:pt x="102" y="23"/>
                      </a:cubicBezTo>
                      <a:cubicBezTo>
                        <a:pt x="111" y="25"/>
                        <a:pt x="129" y="24"/>
                        <a:pt x="131" y="36"/>
                      </a:cubicBezTo>
                    </a:path>
                  </a:pathLst>
                </a:custGeom>
                <a:solidFill>
                  <a:srgbClr val="F3A9B3"/>
                </a:solidFill>
                <a:ln w="9525">
                  <a:noFill/>
                  <a:round/>
                  <a:headEnd/>
                  <a:tailEnd/>
                </a:ln>
              </p:spPr>
              <p:txBody>
                <a:bodyPr/>
                <a:lstStyle/>
                <a:p>
                  <a:endParaRPr lang="en-US" b="1">
                    <a:latin typeface="Cambria" pitchFamily="18" charset="0"/>
                  </a:endParaRPr>
                </a:p>
              </p:txBody>
            </p:sp>
            <p:sp>
              <p:nvSpPr>
                <p:cNvPr id="45" name="Freeform 31"/>
                <p:cNvSpPr>
                  <a:spLocks/>
                </p:cNvSpPr>
                <p:nvPr/>
              </p:nvSpPr>
              <p:spPr bwMode="auto">
                <a:xfrm>
                  <a:off x="2852" y="2691"/>
                  <a:ext cx="242" cy="74"/>
                </a:xfrm>
                <a:custGeom>
                  <a:avLst/>
                  <a:gdLst/>
                  <a:ahLst/>
                  <a:cxnLst>
                    <a:cxn ang="0">
                      <a:pos x="0" y="28"/>
                    </a:cxn>
                    <a:cxn ang="0">
                      <a:pos x="34" y="7"/>
                    </a:cxn>
                    <a:cxn ang="0">
                      <a:pos x="58" y="5"/>
                    </a:cxn>
                    <a:cxn ang="0">
                      <a:pos x="97" y="24"/>
                    </a:cxn>
                    <a:cxn ang="0">
                      <a:pos x="93" y="23"/>
                    </a:cxn>
                  </a:cxnLst>
                  <a:rect l="0" t="0" r="r" b="b"/>
                  <a:pathLst>
                    <a:path w="97" h="28">
                      <a:moveTo>
                        <a:pt x="0" y="28"/>
                      </a:moveTo>
                      <a:cubicBezTo>
                        <a:pt x="10" y="20"/>
                        <a:pt x="23" y="14"/>
                        <a:pt x="34" y="7"/>
                      </a:cubicBezTo>
                      <a:cubicBezTo>
                        <a:pt x="46" y="0"/>
                        <a:pt x="46" y="0"/>
                        <a:pt x="58" y="5"/>
                      </a:cubicBezTo>
                      <a:cubicBezTo>
                        <a:pt x="71" y="10"/>
                        <a:pt x="83" y="18"/>
                        <a:pt x="97" y="24"/>
                      </a:cubicBezTo>
                      <a:cubicBezTo>
                        <a:pt x="96" y="23"/>
                        <a:pt x="94" y="23"/>
                        <a:pt x="93" y="23"/>
                      </a:cubicBezTo>
                    </a:path>
                  </a:pathLst>
                </a:custGeom>
                <a:solidFill>
                  <a:srgbClr val="F3A9B3"/>
                </a:solidFill>
                <a:ln w="9525">
                  <a:noFill/>
                  <a:round/>
                  <a:headEnd/>
                  <a:tailEnd/>
                </a:ln>
              </p:spPr>
              <p:txBody>
                <a:bodyPr/>
                <a:lstStyle/>
                <a:p>
                  <a:endParaRPr lang="en-US" b="1">
                    <a:latin typeface="Cambria" pitchFamily="18" charset="0"/>
                  </a:endParaRPr>
                </a:p>
              </p:txBody>
            </p:sp>
            <p:sp>
              <p:nvSpPr>
                <p:cNvPr id="46" name="Freeform 32"/>
                <p:cNvSpPr>
                  <a:spLocks/>
                </p:cNvSpPr>
                <p:nvPr/>
              </p:nvSpPr>
              <p:spPr bwMode="auto">
                <a:xfrm>
                  <a:off x="3447" y="2469"/>
                  <a:ext cx="57" cy="270"/>
                </a:xfrm>
                <a:custGeom>
                  <a:avLst/>
                  <a:gdLst/>
                  <a:ahLst/>
                  <a:cxnLst>
                    <a:cxn ang="0">
                      <a:pos x="16" y="16"/>
                    </a:cxn>
                    <a:cxn ang="0">
                      <a:pos x="8" y="101"/>
                    </a:cxn>
                    <a:cxn ang="0">
                      <a:pos x="12" y="45"/>
                    </a:cxn>
                    <a:cxn ang="0">
                      <a:pos x="3" y="0"/>
                    </a:cxn>
                    <a:cxn ang="0">
                      <a:pos x="17" y="17"/>
                    </a:cxn>
                  </a:cxnLst>
                  <a:rect l="0" t="0" r="r" b="b"/>
                  <a:pathLst>
                    <a:path w="23" h="101">
                      <a:moveTo>
                        <a:pt x="16" y="16"/>
                      </a:moveTo>
                      <a:cubicBezTo>
                        <a:pt x="23" y="45"/>
                        <a:pt x="14" y="74"/>
                        <a:pt x="8" y="101"/>
                      </a:cubicBezTo>
                      <a:cubicBezTo>
                        <a:pt x="0" y="87"/>
                        <a:pt x="11" y="60"/>
                        <a:pt x="12" y="45"/>
                      </a:cubicBezTo>
                      <a:cubicBezTo>
                        <a:pt x="14" y="29"/>
                        <a:pt x="13" y="13"/>
                        <a:pt x="3" y="0"/>
                      </a:cubicBezTo>
                      <a:cubicBezTo>
                        <a:pt x="9" y="4"/>
                        <a:pt x="15" y="10"/>
                        <a:pt x="17" y="17"/>
                      </a:cubicBezTo>
                    </a:path>
                  </a:pathLst>
                </a:custGeom>
                <a:solidFill>
                  <a:srgbClr val="F3A9B3"/>
                </a:solidFill>
                <a:ln w="9525">
                  <a:noFill/>
                  <a:round/>
                  <a:headEnd/>
                  <a:tailEnd/>
                </a:ln>
              </p:spPr>
              <p:txBody>
                <a:bodyPr/>
                <a:lstStyle/>
                <a:p>
                  <a:endParaRPr lang="en-US" b="1">
                    <a:latin typeface="Cambria" pitchFamily="18" charset="0"/>
                  </a:endParaRPr>
                </a:p>
              </p:txBody>
            </p:sp>
            <p:sp>
              <p:nvSpPr>
                <p:cNvPr id="47" name="Freeform 33"/>
                <p:cNvSpPr>
                  <a:spLocks/>
                </p:cNvSpPr>
                <p:nvPr/>
              </p:nvSpPr>
              <p:spPr bwMode="auto">
                <a:xfrm>
                  <a:off x="2749" y="1880"/>
                  <a:ext cx="700" cy="544"/>
                </a:xfrm>
                <a:custGeom>
                  <a:avLst/>
                  <a:gdLst/>
                  <a:ahLst/>
                  <a:cxnLst>
                    <a:cxn ang="0">
                      <a:pos x="16" y="0"/>
                    </a:cxn>
                    <a:cxn ang="0">
                      <a:pos x="27" y="113"/>
                    </a:cxn>
                    <a:cxn ang="0">
                      <a:pos x="141" y="199"/>
                    </a:cxn>
                    <a:cxn ang="0">
                      <a:pos x="280" y="130"/>
                    </a:cxn>
                  </a:cxnLst>
                  <a:rect l="0" t="0" r="r" b="b"/>
                  <a:pathLst>
                    <a:path w="280" h="204">
                      <a:moveTo>
                        <a:pt x="16" y="0"/>
                      </a:moveTo>
                      <a:cubicBezTo>
                        <a:pt x="4" y="32"/>
                        <a:pt x="0" y="62"/>
                        <a:pt x="27" y="113"/>
                      </a:cubicBezTo>
                      <a:cubicBezTo>
                        <a:pt x="55" y="165"/>
                        <a:pt x="79" y="193"/>
                        <a:pt x="141" y="199"/>
                      </a:cubicBezTo>
                      <a:cubicBezTo>
                        <a:pt x="203" y="204"/>
                        <a:pt x="243" y="175"/>
                        <a:pt x="280" y="130"/>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48" name="Freeform 34"/>
                <p:cNvSpPr>
                  <a:spLocks/>
                </p:cNvSpPr>
                <p:nvPr/>
              </p:nvSpPr>
              <p:spPr bwMode="auto">
                <a:xfrm>
                  <a:off x="2262" y="2253"/>
                  <a:ext cx="1270" cy="555"/>
                </a:xfrm>
                <a:custGeom>
                  <a:avLst/>
                  <a:gdLst/>
                  <a:ahLst/>
                  <a:cxnLst>
                    <a:cxn ang="0">
                      <a:pos x="0" y="82"/>
                    </a:cxn>
                    <a:cxn ang="0">
                      <a:pos x="101" y="14"/>
                    </a:cxn>
                    <a:cxn ang="0">
                      <a:pos x="184" y="142"/>
                    </a:cxn>
                    <a:cxn ang="0">
                      <a:pos x="282" y="108"/>
                    </a:cxn>
                    <a:cxn ang="0">
                      <a:pos x="357" y="122"/>
                    </a:cxn>
                    <a:cxn ang="0">
                      <a:pos x="472" y="67"/>
                    </a:cxn>
                    <a:cxn ang="0">
                      <a:pos x="495" y="163"/>
                    </a:cxn>
                    <a:cxn ang="0">
                      <a:pos x="500" y="206"/>
                    </a:cxn>
                  </a:cxnLst>
                  <a:rect l="0" t="0" r="r" b="b"/>
                  <a:pathLst>
                    <a:path w="508" h="208">
                      <a:moveTo>
                        <a:pt x="0" y="82"/>
                      </a:moveTo>
                      <a:cubicBezTo>
                        <a:pt x="21" y="56"/>
                        <a:pt x="54" y="0"/>
                        <a:pt x="101" y="14"/>
                      </a:cubicBezTo>
                      <a:cubicBezTo>
                        <a:pt x="178" y="37"/>
                        <a:pt x="145" y="136"/>
                        <a:pt x="184" y="142"/>
                      </a:cubicBezTo>
                      <a:cubicBezTo>
                        <a:pt x="223" y="149"/>
                        <a:pt x="250" y="103"/>
                        <a:pt x="282" y="108"/>
                      </a:cubicBezTo>
                      <a:cubicBezTo>
                        <a:pt x="313" y="113"/>
                        <a:pt x="323" y="132"/>
                        <a:pt x="357" y="122"/>
                      </a:cubicBezTo>
                      <a:cubicBezTo>
                        <a:pt x="391" y="112"/>
                        <a:pt x="436" y="51"/>
                        <a:pt x="472" y="67"/>
                      </a:cubicBezTo>
                      <a:cubicBezTo>
                        <a:pt x="508" y="82"/>
                        <a:pt x="503" y="132"/>
                        <a:pt x="495" y="163"/>
                      </a:cubicBezTo>
                      <a:cubicBezTo>
                        <a:pt x="486" y="194"/>
                        <a:pt x="488" y="208"/>
                        <a:pt x="500" y="206"/>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49" name="Freeform 35"/>
                <p:cNvSpPr>
                  <a:spLocks/>
                </p:cNvSpPr>
                <p:nvPr/>
              </p:nvSpPr>
              <p:spPr bwMode="auto">
                <a:xfrm>
                  <a:off x="3277" y="2600"/>
                  <a:ext cx="130" cy="136"/>
                </a:xfrm>
                <a:custGeom>
                  <a:avLst/>
                  <a:gdLst/>
                  <a:ahLst/>
                  <a:cxnLst>
                    <a:cxn ang="0">
                      <a:pos x="32" y="0"/>
                    </a:cxn>
                    <a:cxn ang="0">
                      <a:pos x="0" y="51"/>
                    </a:cxn>
                  </a:cxnLst>
                  <a:rect l="0" t="0" r="r" b="b"/>
                  <a:pathLst>
                    <a:path w="52" h="51">
                      <a:moveTo>
                        <a:pt x="32" y="0"/>
                      </a:moveTo>
                      <a:cubicBezTo>
                        <a:pt x="52" y="12"/>
                        <a:pt x="5" y="32"/>
                        <a:pt x="0" y="51"/>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0" name="Freeform 36"/>
                <p:cNvSpPr>
                  <a:spLocks/>
                </p:cNvSpPr>
                <p:nvPr/>
              </p:nvSpPr>
              <p:spPr bwMode="auto">
                <a:xfrm>
                  <a:off x="2417" y="2453"/>
                  <a:ext cx="53" cy="166"/>
                </a:xfrm>
                <a:custGeom>
                  <a:avLst/>
                  <a:gdLst/>
                  <a:ahLst/>
                  <a:cxnLst>
                    <a:cxn ang="0">
                      <a:pos x="0" y="6"/>
                    </a:cxn>
                    <a:cxn ang="0">
                      <a:pos x="16" y="62"/>
                    </a:cxn>
                  </a:cxnLst>
                  <a:rect l="0" t="0" r="r" b="b"/>
                  <a:pathLst>
                    <a:path w="21" h="62">
                      <a:moveTo>
                        <a:pt x="0" y="6"/>
                      </a:moveTo>
                      <a:cubicBezTo>
                        <a:pt x="21" y="0"/>
                        <a:pt x="16" y="44"/>
                        <a:pt x="16" y="62"/>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1" name="Freeform 37"/>
                <p:cNvSpPr>
                  <a:spLocks/>
                </p:cNvSpPr>
                <p:nvPr/>
              </p:nvSpPr>
              <p:spPr bwMode="auto">
                <a:xfrm>
                  <a:off x="2300" y="1824"/>
                  <a:ext cx="469" cy="309"/>
                </a:xfrm>
                <a:custGeom>
                  <a:avLst/>
                  <a:gdLst/>
                  <a:ahLst/>
                  <a:cxnLst>
                    <a:cxn ang="0">
                      <a:pos x="188" y="76"/>
                    </a:cxn>
                    <a:cxn ang="0">
                      <a:pos x="130" y="114"/>
                    </a:cxn>
                    <a:cxn ang="0">
                      <a:pos x="45" y="85"/>
                    </a:cxn>
                    <a:cxn ang="0">
                      <a:pos x="0" y="13"/>
                    </a:cxn>
                  </a:cxnLst>
                  <a:rect l="0" t="0" r="r" b="b"/>
                  <a:pathLst>
                    <a:path w="188" h="116">
                      <a:moveTo>
                        <a:pt x="188" y="76"/>
                      </a:moveTo>
                      <a:cubicBezTo>
                        <a:pt x="181" y="89"/>
                        <a:pt x="164" y="111"/>
                        <a:pt x="130" y="114"/>
                      </a:cubicBezTo>
                      <a:cubicBezTo>
                        <a:pt x="96" y="116"/>
                        <a:pt x="55" y="105"/>
                        <a:pt x="45" y="85"/>
                      </a:cubicBezTo>
                      <a:cubicBezTo>
                        <a:pt x="35" y="66"/>
                        <a:pt x="9" y="0"/>
                        <a:pt x="0" y="13"/>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2" name="Freeform 38"/>
                <p:cNvSpPr>
                  <a:spLocks/>
                </p:cNvSpPr>
                <p:nvPr/>
              </p:nvSpPr>
              <p:spPr bwMode="auto">
                <a:xfrm>
                  <a:off x="2167" y="2083"/>
                  <a:ext cx="285" cy="282"/>
                </a:xfrm>
                <a:custGeom>
                  <a:avLst/>
                  <a:gdLst/>
                  <a:ahLst/>
                  <a:cxnLst>
                    <a:cxn ang="0">
                      <a:pos x="5" y="76"/>
                    </a:cxn>
                    <a:cxn ang="0">
                      <a:pos x="22" y="89"/>
                    </a:cxn>
                    <a:cxn ang="0">
                      <a:pos x="114" y="4"/>
                    </a:cxn>
                  </a:cxnLst>
                  <a:rect l="0" t="0" r="r" b="b"/>
                  <a:pathLst>
                    <a:path w="114" h="106">
                      <a:moveTo>
                        <a:pt x="5" y="76"/>
                      </a:moveTo>
                      <a:cubicBezTo>
                        <a:pt x="0" y="93"/>
                        <a:pt x="6" y="106"/>
                        <a:pt x="22" y="89"/>
                      </a:cubicBezTo>
                      <a:cubicBezTo>
                        <a:pt x="38" y="72"/>
                        <a:pt x="55" y="0"/>
                        <a:pt x="114" y="4"/>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3" name="Freeform 39"/>
                <p:cNvSpPr>
                  <a:spLocks/>
                </p:cNvSpPr>
                <p:nvPr/>
              </p:nvSpPr>
              <p:spPr bwMode="auto">
                <a:xfrm>
                  <a:off x="2655" y="2125"/>
                  <a:ext cx="244" cy="203"/>
                </a:xfrm>
                <a:custGeom>
                  <a:avLst/>
                  <a:gdLst/>
                  <a:ahLst/>
                  <a:cxnLst>
                    <a:cxn ang="0">
                      <a:pos x="0" y="0"/>
                    </a:cxn>
                    <a:cxn ang="0">
                      <a:pos x="67" y="64"/>
                    </a:cxn>
                    <a:cxn ang="0">
                      <a:pos x="98" y="73"/>
                    </a:cxn>
                  </a:cxnLst>
                  <a:rect l="0" t="0" r="r" b="b"/>
                  <a:pathLst>
                    <a:path w="98" h="76">
                      <a:moveTo>
                        <a:pt x="0" y="0"/>
                      </a:moveTo>
                      <a:cubicBezTo>
                        <a:pt x="24" y="9"/>
                        <a:pt x="46" y="52"/>
                        <a:pt x="67" y="64"/>
                      </a:cubicBezTo>
                      <a:cubicBezTo>
                        <a:pt x="87" y="76"/>
                        <a:pt x="98" y="73"/>
                        <a:pt x="98" y="73"/>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4" name="Freeform 40"/>
                <p:cNvSpPr>
                  <a:spLocks/>
                </p:cNvSpPr>
                <p:nvPr/>
              </p:nvSpPr>
              <p:spPr bwMode="auto">
                <a:xfrm>
                  <a:off x="3124" y="1613"/>
                  <a:ext cx="150" cy="384"/>
                </a:xfrm>
                <a:custGeom>
                  <a:avLst/>
                  <a:gdLst/>
                  <a:ahLst/>
                  <a:cxnLst>
                    <a:cxn ang="0">
                      <a:pos x="54" y="0"/>
                    </a:cxn>
                    <a:cxn ang="0">
                      <a:pos x="42" y="91"/>
                    </a:cxn>
                    <a:cxn ang="0">
                      <a:pos x="20" y="144"/>
                    </a:cxn>
                  </a:cxnLst>
                  <a:rect l="0" t="0" r="r" b="b"/>
                  <a:pathLst>
                    <a:path w="60" h="144">
                      <a:moveTo>
                        <a:pt x="54" y="0"/>
                      </a:moveTo>
                      <a:cubicBezTo>
                        <a:pt x="60" y="34"/>
                        <a:pt x="54" y="73"/>
                        <a:pt x="42" y="91"/>
                      </a:cubicBezTo>
                      <a:cubicBezTo>
                        <a:pt x="30" y="109"/>
                        <a:pt x="0" y="127"/>
                        <a:pt x="20" y="144"/>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5" name="Freeform 41"/>
                <p:cNvSpPr>
                  <a:spLocks/>
                </p:cNvSpPr>
                <p:nvPr/>
              </p:nvSpPr>
              <p:spPr bwMode="auto">
                <a:xfrm>
                  <a:off x="2380" y="2619"/>
                  <a:ext cx="202" cy="194"/>
                </a:xfrm>
                <a:custGeom>
                  <a:avLst/>
                  <a:gdLst/>
                  <a:ahLst/>
                  <a:cxnLst>
                    <a:cxn ang="0">
                      <a:pos x="0" y="49"/>
                    </a:cxn>
                    <a:cxn ang="0">
                      <a:pos x="31" y="0"/>
                    </a:cxn>
                    <a:cxn ang="0">
                      <a:pos x="81" y="73"/>
                    </a:cxn>
                  </a:cxnLst>
                  <a:rect l="0" t="0" r="r" b="b"/>
                  <a:pathLst>
                    <a:path w="81" h="73">
                      <a:moveTo>
                        <a:pt x="0" y="49"/>
                      </a:moveTo>
                      <a:cubicBezTo>
                        <a:pt x="12" y="9"/>
                        <a:pt x="28" y="3"/>
                        <a:pt x="31" y="0"/>
                      </a:cubicBezTo>
                      <a:cubicBezTo>
                        <a:pt x="38" y="29"/>
                        <a:pt x="39" y="56"/>
                        <a:pt x="81" y="73"/>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6" name="Freeform 42"/>
                <p:cNvSpPr>
                  <a:spLocks/>
                </p:cNvSpPr>
                <p:nvPr/>
              </p:nvSpPr>
              <p:spPr bwMode="auto">
                <a:xfrm>
                  <a:off x="2040" y="1339"/>
                  <a:ext cx="1634" cy="1634"/>
                </a:xfrm>
                <a:custGeom>
                  <a:avLst/>
                  <a:gdLst/>
                  <a:ahLst/>
                  <a:cxnLst>
                    <a:cxn ang="0">
                      <a:pos x="217" y="553"/>
                    </a:cxn>
                    <a:cxn ang="0">
                      <a:pos x="227" y="557"/>
                    </a:cxn>
                    <a:cxn ang="0">
                      <a:pos x="342" y="551"/>
                    </a:cxn>
                    <a:cxn ang="0">
                      <a:pos x="396" y="541"/>
                    </a:cxn>
                    <a:cxn ang="0">
                      <a:pos x="495" y="524"/>
                    </a:cxn>
                    <a:cxn ang="0">
                      <a:pos x="535" y="597"/>
                    </a:cxn>
                    <a:cxn ang="0">
                      <a:pos x="634" y="553"/>
                    </a:cxn>
                    <a:cxn ang="0">
                      <a:pos x="648" y="487"/>
                    </a:cxn>
                    <a:cxn ang="0">
                      <a:pos x="564" y="333"/>
                    </a:cxn>
                    <a:cxn ang="0">
                      <a:pos x="598" y="261"/>
                    </a:cxn>
                    <a:cxn ang="0">
                      <a:pos x="622" y="112"/>
                    </a:cxn>
                    <a:cxn ang="0">
                      <a:pos x="550" y="18"/>
                    </a:cxn>
                    <a:cxn ang="0">
                      <a:pos x="488" y="103"/>
                    </a:cxn>
                    <a:cxn ang="0">
                      <a:pos x="417" y="64"/>
                    </a:cxn>
                    <a:cxn ang="0">
                      <a:pos x="300" y="109"/>
                    </a:cxn>
                    <a:cxn ang="0">
                      <a:pos x="173" y="28"/>
                    </a:cxn>
                    <a:cxn ang="0">
                      <a:pos x="101" y="32"/>
                    </a:cxn>
                    <a:cxn ang="0">
                      <a:pos x="117" y="110"/>
                    </a:cxn>
                    <a:cxn ang="0">
                      <a:pos x="117" y="110"/>
                    </a:cxn>
                    <a:cxn ang="0">
                      <a:pos x="80" y="120"/>
                    </a:cxn>
                    <a:cxn ang="0">
                      <a:pos x="38" y="216"/>
                    </a:cxn>
                    <a:cxn ang="0">
                      <a:pos x="38" y="305"/>
                    </a:cxn>
                    <a:cxn ang="0">
                      <a:pos x="89" y="425"/>
                    </a:cxn>
                    <a:cxn ang="0">
                      <a:pos x="65" y="459"/>
                    </a:cxn>
                    <a:cxn ang="0">
                      <a:pos x="125" y="586"/>
                    </a:cxn>
                    <a:cxn ang="0">
                      <a:pos x="217" y="553"/>
                    </a:cxn>
                  </a:cxnLst>
                  <a:rect l="0" t="0" r="r" b="b"/>
                  <a:pathLst>
                    <a:path w="654" h="613">
                      <a:moveTo>
                        <a:pt x="217" y="553"/>
                      </a:moveTo>
                      <a:cubicBezTo>
                        <a:pt x="220" y="554"/>
                        <a:pt x="223" y="555"/>
                        <a:pt x="227" y="557"/>
                      </a:cubicBezTo>
                      <a:cubicBezTo>
                        <a:pt x="279" y="573"/>
                        <a:pt x="322" y="562"/>
                        <a:pt x="342" y="551"/>
                      </a:cubicBezTo>
                      <a:cubicBezTo>
                        <a:pt x="361" y="541"/>
                        <a:pt x="374" y="536"/>
                        <a:pt x="396" y="541"/>
                      </a:cubicBezTo>
                      <a:cubicBezTo>
                        <a:pt x="418" y="545"/>
                        <a:pt x="474" y="559"/>
                        <a:pt x="495" y="524"/>
                      </a:cubicBezTo>
                      <a:cubicBezTo>
                        <a:pt x="492" y="540"/>
                        <a:pt x="502" y="579"/>
                        <a:pt x="535" y="597"/>
                      </a:cubicBezTo>
                      <a:cubicBezTo>
                        <a:pt x="562" y="613"/>
                        <a:pt x="610" y="609"/>
                        <a:pt x="634" y="553"/>
                      </a:cubicBezTo>
                      <a:cubicBezTo>
                        <a:pt x="642" y="533"/>
                        <a:pt x="646" y="509"/>
                        <a:pt x="648" y="487"/>
                      </a:cubicBezTo>
                      <a:cubicBezTo>
                        <a:pt x="654" y="429"/>
                        <a:pt x="636" y="320"/>
                        <a:pt x="564" y="333"/>
                      </a:cubicBezTo>
                      <a:cubicBezTo>
                        <a:pt x="571" y="323"/>
                        <a:pt x="586" y="296"/>
                        <a:pt x="598" y="261"/>
                      </a:cubicBezTo>
                      <a:cubicBezTo>
                        <a:pt x="609" y="223"/>
                        <a:pt x="613" y="151"/>
                        <a:pt x="622" y="112"/>
                      </a:cubicBezTo>
                      <a:cubicBezTo>
                        <a:pt x="632" y="66"/>
                        <a:pt x="592" y="11"/>
                        <a:pt x="550" y="18"/>
                      </a:cubicBezTo>
                      <a:cubicBezTo>
                        <a:pt x="507" y="25"/>
                        <a:pt x="482" y="39"/>
                        <a:pt x="488" y="103"/>
                      </a:cubicBezTo>
                      <a:cubicBezTo>
                        <a:pt x="476" y="74"/>
                        <a:pt x="452" y="47"/>
                        <a:pt x="417" y="64"/>
                      </a:cubicBezTo>
                      <a:cubicBezTo>
                        <a:pt x="381" y="81"/>
                        <a:pt x="337" y="104"/>
                        <a:pt x="300" y="109"/>
                      </a:cubicBezTo>
                      <a:cubicBezTo>
                        <a:pt x="263" y="113"/>
                        <a:pt x="174" y="120"/>
                        <a:pt x="173" y="28"/>
                      </a:cubicBezTo>
                      <a:cubicBezTo>
                        <a:pt x="172" y="9"/>
                        <a:pt x="104" y="0"/>
                        <a:pt x="101" y="32"/>
                      </a:cubicBezTo>
                      <a:cubicBezTo>
                        <a:pt x="97" y="64"/>
                        <a:pt x="103" y="97"/>
                        <a:pt x="117" y="110"/>
                      </a:cubicBezTo>
                      <a:cubicBezTo>
                        <a:pt x="117" y="110"/>
                        <a:pt x="117" y="110"/>
                        <a:pt x="117" y="110"/>
                      </a:cubicBezTo>
                      <a:cubicBezTo>
                        <a:pt x="106" y="111"/>
                        <a:pt x="93" y="114"/>
                        <a:pt x="80" y="120"/>
                      </a:cubicBezTo>
                      <a:cubicBezTo>
                        <a:pt x="40" y="141"/>
                        <a:pt x="26" y="176"/>
                        <a:pt x="38" y="216"/>
                      </a:cubicBezTo>
                      <a:cubicBezTo>
                        <a:pt x="50" y="256"/>
                        <a:pt x="56" y="264"/>
                        <a:pt x="38" y="305"/>
                      </a:cubicBezTo>
                      <a:cubicBezTo>
                        <a:pt x="20" y="346"/>
                        <a:pt x="0" y="439"/>
                        <a:pt x="89" y="425"/>
                      </a:cubicBezTo>
                      <a:cubicBezTo>
                        <a:pt x="81" y="437"/>
                        <a:pt x="71" y="450"/>
                        <a:pt x="65" y="459"/>
                      </a:cubicBezTo>
                      <a:cubicBezTo>
                        <a:pt x="44" y="482"/>
                        <a:pt x="33" y="583"/>
                        <a:pt x="125" y="586"/>
                      </a:cubicBezTo>
                      <a:cubicBezTo>
                        <a:pt x="184" y="589"/>
                        <a:pt x="217" y="553"/>
                        <a:pt x="217" y="553"/>
                      </a:cubicBez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7" name="Freeform 43"/>
                <p:cNvSpPr>
                  <a:spLocks/>
                </p:cNvSpPr>
                <p:nvPr/>
              </p:nvSpPr>
              <p:spPr bwMode="auto">
                <a:xfrm>
                  <a:off x="2332" y="1624"/>
                  <a:ext cx="1132" cy="571"/>
                </a:xfrm>
                <a:custGeom>
                  <a:avLst/>
                  <a:gdLst/>
                  <a:ahLst/>
                  <a:cxnLst>
                    <a:cxn ang="0">
                      <a:pos x="453" y="3"/>
                    </a:cxn>
                    <a:cxn ang="0">
                      <a:pos x="440" y="20"/>
                    </a:cxn>
                    <a:cxn ang="0">
                      <a:pos x="419" y="151"/>
                    </a:cxn>
                    <a:cxn ang="0">
                      <a:pos x="330" y="211"/>
                    </a:cxn>
                    <a:cxn ang="0">
                      <a:pos x="268" y="144"/>
                    </a:cxn>
                    <a:cxn ang="0">
                      <a:pos x="215" y="38"/>
                    </a:cxn>
                    <a:cxn ang="0">
                      <a:pos x="148" y="43"/>
                    </a:cxn>
                    <a:cxn ang="0">
                      <a:pos x="142" y="48"/>
                    </a:cxn>
                    <a:cxn ang="0">
                      <a:pos x="96" y="99"/>
                    </a:cxn>
                    <a:cxn ang="0">
                      <a:pos x="61" y="40"/>
                    </a:cxn>
                    <a:cxn ang="0">
                      <a:pos x="55" y="31"/>
                    </a:cxn>
                    <a:cxn ang="0">
                      <a:pos x="0" y="3"/>
                    </a:cxn>
                  </a:cxnLst>
                  <a:rect l="0" t="0" r="r" b="b"/>
                  <a:pathLst>
                    <a:path w="453" h="214">
                      <a:moveTo>
                        <a:pt x="453" y="3"/>
                      </a:moveTo>
                      <a:cubicBezTo>
                        <a:pt x="449" y="0"/>
                        <a:pt x="443" y="0"/>
                        <a:pt x="440" y="20"/>
                      </a:cubicBezTo>
                      <a:cubicBezTo>
                        <a:pt x="436" y="39"/>
                        <a:pt x="453" y="89"/>
                        <a:pt x="419" y="151"/>
                      </a:cubicBezTo>
                      <a:cubicBezTo>
                        <a:pt x="390" y="204"/>
                        <a:pt x="361" y="214"/>
                        <a:pt x="330" y="211"/>
                      </a:cubicBezTo>
                      <a:cubicBezTo>
                        <a:pt x="298" y="209"/>
                        <a:pt x="275" y="185"/>
                        <a:pt x="268" y="144"/>
                      </a:cubicBezTo>
                      <a:cubicBezTo>
                        <a:pt x="261" y="105"/>
                        <a:pt x="247" y="50"/>
                        <a:pt x="215" y="38"/>
                      </a:cubicBezTo>
                      <a:cubicBezTo>
                        <a:pt x="186" y="24"/>
                        <a:pt x="162" y="34"/>
                        <a:pt x="148" y="43"/>
                      </a:cubicBezTo>
                      <a:cubicBezTo>
                        <a:pt x="146" y="45"/>
                        <a:pt x="144" y="46"/>
                        <a:pt x="142" y="48"/>
                      </a:cubicBezTo>
                      <a:cubicBezTo>
                        <a:pt x="125" y="65"/>
                        <a:pt x="122" y="102"/>
                        <a:pt x="96" y="99"/>
                      </a:cubicBezTo>
                      <a:cubicBezTo>
                        <a:pt x="81" y="97"/>
                        <a:pt x="81" y="77"/>
                        <a:pt x="61" y="40"/>
                      </a:cubicBezTo>
                      <a:cubicBezTo>
                        <a:pt x="59" y="37"/>
                        <a:pt x="57" y="34"/>
                        <a:pt x="55" y="31"/>
                      </a:cubicBezTo>
                      <a:cubicBezTo>
                        <a:pt x="45" y="14"/>
                        <a:pt x="25" y="2"/>
                        <a:pt x="0" y="3"/>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8" name="Freeform 44"/>
                <p:cNvSpPr>
                  <a:spLocks/>
                </p:cNvSpPr>
                <p:nvPr/>
              </p:nvSpPr>
              <p:spPr bwMode="auto">
                <a:xfrm>
                  <a:off x="2655" y="2472"/>
                  <a:ext cx="192" cy="136"/>
                </a:xfrm>
                <a:custGeom>
                  <a:avLst/>
                  <a:gdLst/>
                  <a:ahLst/>
                  <a:cxnLst>
                    <a:cxn ang="0">
                      <a:pos x="0" y="0"/>
                    </a:cxn>
                    <a:cxn ang="0">
                      <a:pos x="77" y="44"/>
                    </a:cxn>
                  </a:cxnLst>
                  <a:rect l="0" t="0" r="r" b="b"/>
                  <a:pathLst>
                    <a:path w="77" h="51">
                      <a:moveTo>
                        <a:pt x="0" y="0"/>
                      </a:moveTo>
                      <a:cubicBezTo>
                        <a:pt x="12" y="28"/>
                        <a:pt x="29" y="51"/>
                        <a:pt x="77" y="44"/>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59" name="Freeform 45"/>
                <p:cNvSpPr>
                  <a:spLocks/>
                </p:cNvSpPr>
                <p:nvPr/>
              </p:nvSpPr>
              <p:spPr bwMode="auto">
                <a:xfrm>
                  <a:off x="2350" y="1947"/>
                  <a:ext cx="25" cy="178"/>
                </a:xfrm>
                <a:custGeom>
                  <a:avLst/>
                  <a:gdLst/>
                  <a:ahLst/>
                  <a:cxnLst>
                    <a:cxn ang="0">
                      <a:pos x="6" y="0"/>
                    </a:cxn>
                    <a:cxn ang="0">
                      <a:pos x="7" y="39"/>
                    </a:cxn>
                    <a:cxn ang="0">
                      <a:pos x="0" y="67"/>
                    </a:cxn>
                  </a:cxnLst>
                  <a:rect l="0" t="0" r="r" b="b"/>
                  <a:pathLst>
                    <a:path w="10" h="67">
                      <a:moveTo>
                        <a:pt x="6" y="0"/>
                      </a:moveTo>
                      <a:cubicBezTo>
                        <a:pt x="6" y="13"/>
                        <a:pt x="10" y="26"/>
                        <a:pt x="7" y="39"/>
                      </a:cubicBezTo>
                      <a:cubicBezTo>
                        <a:pt x="4" y="53"/>
                        <a:pt x="0" y="67"/>
                        <a:pt x="0" y="67"/>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0" name="Freeform 46"/>
                <p:cNvSpPr>
                  <a:spLocks/>
                </p:cNvSpPr>
                <p:nvPr/>
              </p:nvSpPr>
              <p:spPr bwMode="auto">
                <a:xfrm>
                  <a:off x="2954" y="1749"/>
                  <a:ext cx="108" cy="150"/>
                </a:xfrm>
                <a:custGeom>
                  <a:avLst/>
                  <a:gdLst/>
                  <a:ahLst/>
                  <a:cxnLst>
                    <a:cxn ang="0">
                      <a:pos x="0" y="26"/>
                    </a:cxn>
                    <a:cxn ang="0">
                      <a:pos x="43" y="0"/>
                    </a:cxn>
                    <a:cxn ang="0">
                      <a:pos x="12" y="56"/>
                    </a:cxn>
                  </a:cxnLst>
                  <a:rect l="0" t="0" r="r" b="b"/>
                  <a:pathLst>
                    <a:path w="43" h="56">
                      <a:moveTo>
                        <a:pt x="0" y="26"/>
                      </a:moveTo>
                      <a:cubicBezTo>
                        <a:pt x="9" y="31"/>
                        <a:pt x="34" y="11"/>
                        <a:pt x="43" y="0"/>
                      </a:cubicBezTo>
                      <a:cubicBezTo>
                        <a:pt x="29" y="16"/>
                        <a:pt x="12" y="33"/>
                        <a:pt x="12" y="56"/>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1" name="Freeform 47"/>
                <p:cNvSpPr>
                  <a:spLocks/>
                </p:cNvSpPr>
                <p:nvPr/>
              </p:nvSpPr>
              <p:spPr bwMode="auto">
                <a:xfrm>
                  <a:off x="2652" y="2029"/>
                  <a:ext cx="252" cy="299"/>
                </a:xfrm>
                <a:custGeom>
                  <a:avLst/>
                  <a:gdLst/>
                  <a:ahLst/>
                  <a:cxnLst>
                    <a:cxn ang="0">
                      <a:pos x="99" y="109"/>
                    </a:cxn>
                    <a:cxn ang="0">
                      <a:pos x="68" y="100"/>
                    </a:cxn>
                    <a:cxn ang="0">
                      <a:pos x="1" y="36"/>
                    </a:cxn>
                    <a:cxn ang="0">
                      <a:pos x="0" y="35"/>
                    </a:cxn>
                    <a:cxn ang="0">
                      <a:pos x="46" y="1"/>
                    </a:cxn>
                    <a:cxn ang="0">
                      <a:pos x="46" y="0"/>
                    </a:cxn>
                    <a:cxn ang="0">
                      <a:pos x="66" y="57"/>
                    </a:cxn>
                    <a:cxn ang="0">
                      <a:pos x="101" y="109"/>
                    </a:cxn>
                    <a:cxn ang="0">
                      <a:pos x="99" y="109"/>
                    </a:cxn>
                  </a:cxnLst>
                  <a:rect l="0" t="0" r="r" b="b"/>
                  <a:pathLst>
                    <a:path w="101" h="112">
                      <a:moveTo>
                        <a:pt x="99" y="109"/>
                      </a:moveTo>
                      <a:cubicBezTo>
                        <a:pt x="99" y="109"/>
                        <a:pt x="88" y="112"/>
                        <a:pt x="68" y="100"/>
                      </a:cubicBezTo>
                      <a:cubicBezTo>
                        <a:pt x="47" y="88"/>
                        <a:pt x="25" y="45"/>
                        <a:pt x="1" y="36"/>
                      </a:cubicBezTo>
                      <a:cubicBezTo>
                        <a:pt x="0" y="35"/>
                        <a:pt x="0" y="35"/>
                        <a:pt x="0" y="35"/>
                      </a:cubicBezTo>
                      <a:cubicBezTo>
                        <a:pt x="26" y="30"/>
                        <a:pt x="40" y="12"/>
                        <a:pt x="46" y="1"/>
                      </a:cubicBezTo>
                      <a:cubicBezTo>
                        <a:pt x="46" y="0"/>
                        <a:pt x="46" y="0"/>
                        <a:pt x="46" y="0"/>
                      </a:cubicBezTo>
                      <a:cubicBezTo>
                        <a:pt x="48" y="17"/>
                        <a:pt x="54" y="35"/>
                        <a:pt x="66" y="57"/>
                      </a:cubicBezTo>
                      <a:cubicBezTo>
                        <a:pt x="78" y="78"/>
                        <a:pt x="88" y="95"/>
                        <a:pt x="101" y="109"/>
                      </a:cubicBezTo>
                      <a:lnTo>
                        <a:pt x="99" y="109"/>
                      </a:ln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2" name="Freeform 48"/>
                <p:cNvSpPr>
                  <a:spLocks/>
                </p:cNvSpPr>
                <p:nvPr/>
              </p:nvSpPr>
              <p:spPr bwMode="auto">
                <a:xfrm>
                  <a:off x="2652" y="2472"/>
                  <a:ext cx="197" cy="168"/>
                </a:xfrm>
                <a:custGeom>
                  <a:avLst/>
                  <a:gdLst/>
                  <a:ahLst/>
                  <a:cxnLst>
                    <a:cxn ang="0">
                      <a:pos x="78" y="44"/>
                    </a:cxn>
                    <a:cxn ang="0">
                      <a:pos x="1" y="0"/>
                    </a:cxn>
                    <a:cxn ang="0">
                      <a:pos x="0" y="0"/>
                    </a:cxn>
                    <a:cxn ang="0">
                      <a:pos x="28" y="60"/>
                    </a:cxn>
                    <a:cxn ang="0">
                      <a:pos x="79" y="44"/>
                    </a:cxn>
                    <a:cxn ang="0">
                      <a:pos x="78" y="44"/>
                    </a:cxn>
                  </a:cxnLst>
                  <a:rect l="0" t="0" r="r" b="b"/>
                  <a:pathLst>
                    <a:path w="79" h="63">
                      <a:moveTo>
                        <a:pt x="78" y="44"/>
                      </a:moveTo>
                      <a:cubicBezTo>
                        <a:pt x="30" y="51"/>
                        <a:pt x="13" y="28"/>
                        <a:pt x="1" y="0"/>
                      </a:cubicBezTo>
                      <a:cubicBezTo>
                        <a:pt x="0" y="0"/>
                        <a:pt x="0" y="0"/>
                        <a:pt x="0" y="0"/>
                      </a:cubicBezTo>
                      <a:cubicBezTo>
                        <a:pt x="7" y="29"/>
                        <a:pt x="8" y="57"/>
                        <a:pt x="28" y="60"/>
                      </a:cubicBezTo>
                      <a:cubicBezTo>
                        <a:pt x="47" y="63"/>
                        <a:pt x="64" y="54"/>
                        <a:pt x="79" y="44"/>
                      </a:cubicBezTo>
                      <a:lnTo>
                        <a:pt x="78" y="44"/>
                      </a:ln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3" name="Freeform 49"/>
                <p:cNvSpPr>
                  <a:spLocks/>
                </p:cNvSpPr>
                <p:nvPr/>
              </p:nvSpPr>
              <p:spPr bwMode="auto">
                <a:xfrm>
                  <a:off x="2350" y="1944"/>
                  <a:ext cx="105" cy="181"/>
                </a:xfrm>
                <a:custGeom>
                  <a:avLst/>
                  <a:gdLst/>
                  <a:ahLst/>
                  <a:cxnLst>
                    <a:cxn ang="0">
                      <a:pos x="6" y="1"/>
                    </a:cxn>
                    <a:cxn ang="0">
                      <a:pos x="7" y="40"/>
                    </a:cxn>
                    <a:cxn ang="0">
                      <a:pos x="0" y="68"/>
                    </a:cxn>
                    <a:cxn ang="0">
                      <a:pos x="0" y="68"/>
                    </a:cxn>
                    <a:cxn ang="0">
                      <a:pos x="41" y="56"/>
                    </a:cxn>
                    <a:cxn ang="0">
                      <a:pos x="42" y="56"/>
                    </a:cxn>
                    <a:cxn ang="0">
                      <a:pos x="25" y="40"/>
                    </a:cxn>
                    <a:cxn ang="0">
                      <a:pos x="7" y="0"/>
                    </a:cxn>
                    <a:cxn ang="0">
                      <a:pos x="6" y="1"/>
                    </a:cxn>
                  </a:cxnLst>
                  <a:rect l="0" t="0" r="r" b="b"/>
                  <a:pathLst>
                    <a:path w="42" h="68">
                      <a:moveTo>
                        <a:pt x="6" y="1"/>
                      </a:moveTo>
                      <a:cubicBezTo>
                        <a:pt x="6" y="14"/>
                        <a:pt x="10" y="27"/>
                        <a:pt x="7" y="40"/>
                      </a:cubicBezTo>
                      <a:cubicBezTo>
                        <a:pt x="4" y="54"/>
                        <a:pt x="0" y="68"/>
                        <a:pt x="0" y="68"/>
                      </a:cubicBezTo>
                      <a:cubicBezTo>
                        <a:pt x="0" y="68"/>
                        <a:pt x="0" y="68"/>
                        <a:pt x="0" y="68"/>
                      </a:cubicBezTo>
                      <a:cubicBezTo>
                        <a:pt x="11" y="60"/>
                        <a:pt x="24" y="55"/>
                        <a:pt x="41" y="56"/>
                      </a:cubicBezTo>
                      <a:cubicBezTo>
                        <a:pt x="42" y="56"/>
                        <a:pt x="42" y="56"/>
                        <a:pt x="42" y="56"/>
                      </a:cubicBezTo>
                      <a:cubicBezTo>
                        <a:pt x="34" y="52"/>
                        <a:pt x="28" y="46"/>
                        <a:pt x="25" y="40"/>
                      </a:cubicBezTo>
                      <a:cubicBezTo>
                        <a:pt x="21" y="32"/>
                        <a:pt x="14" y="16"/>
                        <a:pt x="7" y="0"/>
                      </a:cubicBezTo>
                      <a:lnTo>
                        <a:pt x="6" y="1"/>
                      </a:ln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4" name="Freeform 50"/>
                <p:cNvSpPr>
                  <a:spLocks/>
                </p:cNvSpPr>
                <p:nvPr/>
              </p:nvSpPr>
              <p:spPr bwMode="auto">
                <a:xfrm>
                  <a:off x="3057" y="2555"/>
                  <a:ext cx="135" cy="37"/>
                </a:xfrm>
                <a:custGeom>
                  <a:avLst/>
                  <a:gdLst/>
                  <a:ahLst/>
                  <a:cxnLst>
                    <a:cxn ang="0">
                      <a:pos x="53" y="2"/>
                    </a:cxn>
                    <a:cxn ang="0">
                      <a:pos x="1" y="8"/>
                    </a:cxn>
                    <a:cxn ang="0">
                      <a:pos x="0" y="7"/>
                    </a:cxn>
                    <a:cxn ang="0">
                      <a:pos x="39" y="9"/>
                    </a:cxn>
                    <a:cxn ang="0">
                      <a:pos x="54" y="2"/>
                    </a:cxn>
                    <a:cxn ang="0">
                      <a:pos x="53" y="2"/>
                    </a:cxn>
                  </a:cxnLst>
                  <a:rect l="0" t="0" r="r" b="b"/>
                  <a:pathLst>
                    <a:path w="54" h="14">
                      <a:moveTo>
                        <a:pt x="53" y="2"/>
                      </a:moveTo>
                      <a:cubicBezTo>
                        <a:pt x="42" y="0"/>
                        <a:pt x="16" y="5"/>
                        <a:pt x="1" y="8"/>
                      </a:cubicBezTo>
                      <a:cubicBezTo>
                        <a:pt x="0" y="7"/>
                        <a:pt x="0" y="7"/>
                        <a:pt x="0" y="7"/>
                      </a:cubicBezTo>
                      <a:cubicBezTo>
                        <a:pt x="11" y="12"/>
                        <a:pt x="22" y="14"/>
                        <a:pt x="39" y="9"/>
                      </a:cubicBezTo>
                      <a:cubicBezTo>
                        <a:pt x="44" y="7"/>
                        <a:pt x="49" y="5"/>
                        <a:pt x="54" y="2"/>
                      </a:cubicBezTo>
                      <a:lnTo>
                        <a:pt x="53" y="2"/>
                      </a:ln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5" name="Freeform 51"/>
                <p:cNvSpPr>
                  <a:spLocks/>
                </p:cNvSpPr>
                <p:nvPr/>
              </p:nvSpPr>
              <p:spPr bwMode="auto">
                <a:xfrm>
                  <a:off x="2952" y="1749"/>
                  <a:ext cx="110" cy="158"/>
                </a:xfrm>
                <a:custGeom>
                  <a:avLst/>
                  <a:gdLst/>
                  <a:ahLst/>
                  <a:cxnLst>
                    <a:cxn ang="0">
                      <a:pos x="13" y="56"/>
                    </a:cxn>
                    <a:cxn ang="0">
                      <a:pos x="44" y="0"/>
                    </a:cxn>
                    <a:cxn ang="0">
                      <a:pos x="1" y="26"/>
                    </a:cxn>
                    <a:cxn ang="0">
                      <a:pos x="0" y="26"/>
                    </a:cxn>
                    <a:cxn ang="0">
                      <a:pos x="12" y="59"/>
                    </a:cxn>
                    <a:cxn ang="0">
                      <a:pos x="13" y="56"/>
                    </a:cxn>
                  </a:cxnLst>
                  <a:rect l="0" t="0" r="r" b="b"/>
                  <a:pathLst>
                    <a:path w="44" h="59">
                      <a:moveTo>
                        <a:pt x="13" y="56"/>
                      </a:moveTo>
                      <a:cubicBezTo>
                        <a:pt x="13" y="33"/>
                        <a:pt x="30" y="16"/>
                        <a:pt x="44" y="0"/>
                      </a:cubicBezTo>
                      <a:cubicBezTo>
                        <a:pt x="35" y="11"/>
                        <a:pt x="10" y="31"/>
                        <a:pt x="1" y="26"/>
                      </a:cubicBezTo>
                      <a:cubicBezTo>
                        <a:pt x="0" y="26"/>
                        <a:pt x="0" y="26"/>
                        <a:pt x="0" y="26"/>
                      </a:cubicBezTo>
                      <a:cubicBezTo>
                        <a:pt x="4" y="36"/>
                        <a:pt x="9" y="48"/>
                        <a:pt x="12" y="59"/>
                      </a:cubicBezTo>
                      <a:lnTo>
                        <a:pt x="13" y="56"/>
                      </a:ln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6" name="Freeform 52"/>
                <p:cNvSpPr>
                  <a:spLocks/>
                </p:cNvSpPr>
                <p:nvPr/>
              </p:nvSpPr>
              <p:spPr bwMode="auto">
                <a:xfrm>
                  <a:off x="3057" y="2555"/>
                  <a:ext cx="132" cy="21"/>
                </a:xfrm>
                <a:custGeom>
                  <a:avLst/>
                  <a:gdLst/>
                  <a:ahLst/>
                  <a:cxnLst>
                    <a:cxn ang="0">
                      <a:pos x="0" y="8"/>
                    </a:cxn>
                    <a:cxn ang="0">
                      <a:pos x="53" y="2"/>
                    </a:cxn>
                  </a:cxnLst>
                  <a:rect l="0" t="0" r="r" b="b"/>
                  <a:pathLst>
                    <a:path w="53" h="8">
                      <a:moveTo>
                        <a:pt x="0" y="8"/>
                      </a:moveTo>
                      <a:cubicBezTo>
                        <a:pt x="16" y="5"/>
                        <a:pt x="42" y="0"/>
                        <a:pt x="53" y="2"/>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7" name="Freeform 53"/>
                <p:cNvSpPr>
                  <a:spLocks/>
                </p:cNvSpPr>
                <p:nvPr/>
              </p:nvSpPr>
              <p:spPr bwMode="auto">
                <a:xfrm>
                  <a:off x="3052" y="2123"/>
                  <a:ext cx="265" cy="98"/>
                </a:xfrm>
                <a:custGeom>
                  <a:avLst/>
                  <a:gdLst/>
                  <a:ahLst/>
                  <a:cxnLst>
                    <a:cxn ang="0">
                      <a:pos x="106" y="0"/>
                    </a:cxn>
                    <a:cxn ang="0">
                      <a:pos x="0" y="3"/>
                    </a:cxn>
                    <a:cxn ang="0">
                      <a:pos x="0" y="3"/>
                    </a:cxn>
                    <a:cxn ang="0">
                      <a:pos x="42" y="24"/>
                    </a:cxn>
                    <a:cxn ang="0">
                      <a:pos x="106" y="0"/>
                    </a:cxn>
                  </a:cxnLst>
                  <a:rect l="0" t="0" r="r" b="b"/>
                  <a:pathLst>
                    <a:path w="106" h="37">
                      <a:moveTo>
                        <a:pt x="106" y="0"/>
                      </a:moveTo>
                      <a:cubicBezTo>
                        <a:pt x="62" y="37"/>
                        <a:pt x="10" y="14"/>
                        <a:pt x="0" y="3"/>
                      </a:cubicBezTo>
                      <a:cubicBezTo>
                        <a:pt x="0" y="3"/>
                        <a:pt x="0" y="3"/>
                        <a:pt x="0" y="3"/>
                      </a:cubicBezTo>
                      <a:cubicBezTo>
                        <a:pt x="11" y="16"/>
                        <a:pt x="25" y="23"/>
                        <a:pt x="42" y="24"/>
                      </a:cubicBezTo>
                      <a:cubicBezTo>
                        <a:pt x="64" y="26"/>
                        <a:pt x="85" y="22"/>
                        <a:pt x="106" y="0"/>
                      </a:cubicBez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8" name="Freeform 54"/>
                <p:cNvSpPr>
                  <a:spLocks/>
                </p:cNvSpPr>
                <p:nvPr/>
              </p:nvSpPr>
              <p:spPr bwMode="auto">
                <a:xfrm>
                  <a:off x="2360" y="2712"/>
                  <a:ext cx="42" cy="53"/>
                </a:xfrm>
                <a:custGeom>
                  <a:avLst/>
                  <a:gdLst/>
                  <a:ahLst/>
                  <a:cxnLst>
                    <a:cxn ang="0">
                      <a:pos x="3" y="0"/>
                    </a:cxn>
                    <a:cxn ang="0">
                      <a:pos x="17" y="20"/>
                    </a:cxn>
                  </a:cxnLst>
                  <a:rect l="0" t="0" r="r" b="b"/>
                  <a:pathLst>
                    <a:path w="17" h="20">
                      <a:moveTo>
                        <a:pt x="3" y="0"/>
                      </a:moveTo>
                      <a:cubicBezTo>
                        <a:pt x="0" y="15"/>
                        <a:pt x="8" y="16"/>
                        <a:pt x="17" y="20"/>
                      </a:cubicBezTo>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69" name="Freeform 55"/>
                <p:cNvSpPr>
                  <a:spLocks/>
                </p:cNvSpPr>
                <p:nvPr/>
              </p:nvSpPr>
              <p:spPr bwMode="auto">
                <a:xfrm>
                  <a:off x="2512" y="1792"/>
                  <a:ext cx="135" cy="101"/>
                </a:xfrm>
                <a:custGeom>
                  <a:avLst/>
                  <a:gdLst/>
                  <a:ahLst/>
                  <a:cxnLst>
                    <a:cxn ang="0">
                      <a:pos x="1" y="1"/>
                    </a:cxn>
                    <a:cxn ang="0">
                      <a:pos x="0" y="0"/>
                    </a:cxn>
                    <a:cxn ang="0">
                      <a:pos x="24" y="36"/>
                    </a:cxn>
                    <a:cxn ang="0">
                      <a:pos x="54" y="13"/>
                    </a:cxn>
                    <a:cxn ang="0">
                      <a:pos x="1" y="1"/>
                    </a:cxn>
                  </a:cxnLst>
                  <a:rect l="0" t="0" r="r" b="b"/>
                  <a:pathLst>
                    <a:path w="54" h="38">
                      <a:moveTo>
                        <a:pt x="1" y="1"/>
                      </a:moveTo>
                      <a:cubicBezTo>
                        <a:pt x="0" y="0"/>
                        <a:pt x="0" y="0"/>
                        <a:pt x="0" y="0"/>
                      </a:cubicBezTo>
                      <a:cubicBezTo>
                        <a:pt x="9" y="22"/>
                        <a:pt x="12" y="35"/>
                        <a:pt x="24" y="36"/>
                      </a:cubicBezTo>
                      <a:cubicBezTo>
                        <a:pt x="39" y="38"/>
                        <a:pt x="47" y="26"/>
                        <a:pt x="54" y="13"/>
                      </a:cubicBezTo>
                      <a:cubicBezTo>
                        <a:pt x="34" y="25"/>
                        <a:pt x="10" y="15"/>
                        <a:pt x="1" y="1"/>
                      </a:cubicBez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70" name="Freeform 56"/>
                <p:cNvSpPr>
                  <a:spLocks/>
                </p:cNvSpPr>
                <p:nvPr/>
              </p:nvSpPr>
              <p:spPr bwMode="auto">
                <a:xfrm>
                  <a:off x="2652" y="2472"/>
                  <a:ext cx="110" cy="160"/>
                </a:xfrm>
                <a:custGeom>
                  <a:avLst/>
                  <a:gdLst/>
                  <a:ahLst/>
                  <a:cxnLst>
                    <a:cxn ang="0">
                      <a:pos x="44" y="44"/>
                    </a:cxn>
                    <a:cxn ang="0">
                      <a:pos x="44" y="43"/>
                    </a:cxn>
                    <a:cxn ang="0">
                      <a:pos x="1" y="0"/>
                    </a:cxn>
                    <a:cxn ang="0">
                      <a:pos x="0" y="0"/>
                    </a:cxn>
                    <a:cxn ang="0">
                      <a:pos x="28" y="60"/>
                    </a:cxn>
                    <a:cxn ang="0">
                      <a:pos x="44" y="44"/>
                    </a:cxn>
                  </a:cxnLst>
                  <a:rect l="0" t="0" r="r" b="b"/>
                  <a:pathLst>
                    <a:path w="44" h="60">
                      <a:moveTo>
                        <a:pt x="44" y="44"/>
                      </a:moveTo>
                      <a:cubicBezTo>
                        <a:pt x="44" y="43"/>
                        <a:pt x="44" y="43"/>
                        <a:pt x="44" y="43"/>
                      </a:cubicBezTo>
                      <a:cubicBezTo>
                        <a:pt x="21" y="38"/>
                        <a:pt x="9" y="20"/>
                        <a:pt x="1" y="0"/>
                      </a:cubicBezTo>
                      <a:cubicBezTo>
                        <a:pt x="0" y="0"/>
                        <a:pt x="0" y="0"/>
                        <a:pt x="0" y="0"/>
                      </a:cubicBezTo>
                      <a:cubicBezTo>
                        <a:pt x="7" y="29"/>
                        <a:pt x="8" y="57"/>
                        <a:pt x="28" y="60"/>
                      </a:cubicBezTo>
                      <a:cubicBezTo>
                        <a:pt x="37" y="56"/>
                        <a:pt x="44" y="44"/>
                        <a:pt x="44" y="44"/>
                      </a:cubicBezTo>
                      <a:close/>
                    </a:path>
                  </a:pathLst>
                </a:custGeom>
                <a:noFill/>
                <a:ln w="7938" cap="rnd">
                  <a:solidFill>
                    <a:srgbClr val="333333"/>
                  </a:solidFill>
                  <a:prstDash val="solid"/>
                  <a:round/>
                  <a:headEnd/>
                  <a:tailEnd/>
                </a:ln>
              </p:spPr>
              <p:txBody>
                <a:bodyPr/>
                <a:lstStyle/>
                <a:p>
                  <a:endParaRPr lang="en-US" b="1">
                    <a:latin typeface="Cambria" pitchFamily="18" charset="0"/>
                  </a:endParaRPr>
                </a:p>
              </p:txBody>
            </p:sp>
            <p:sp>
              <p:nvSpPr>
                <p:cNvPr id="71" name="Freeform 57"/>
                <p:cNvSpPr>
                  <a:spLocks/>
                </p:cNvSpPr>
                <p:nvPr/>
              </p:nvSpPr>
              <p:spPr bwMode="auto">
                <a:xfrm>
                  <a:off x="3432" y="1605"/>
                  <a:ext cx="25" cy="54"/>
                </a:xfrm>
                <a:custGeom>
                  <a:avLst/>
                  <a:gdLst/>
                  <a:ahLst/>
                  <a:cxnLst>
                    <a:cxn ang="0">
                      <a:pos x="10" y="13"/>
                    </a:cxn>
                    <a:cxn ang="0">
                      <a:pos x="5" y="3"/>
                    </a:cxn>
                    <a:cxn ang="0">
                      <a:pos x="6" y="19"/>
                    </a:cxn>
                    <a:cxn ang="0">
                      <a:pos x="4" y="20"/>
                    </a:cxn>
                  </a:cxnLst>
                  <a:rect l="0" t="0" r="r" b="b"/>
                  <a:pathLst>
                    <a:path w="10" h="20">
                      <a:moveTo>
                        <a:pt x="10" y="13"/>
                      </a:moveTo>
                      <a:cubicBezTo>
                        <a:pt x="10" y="10"/>
                        <a:pt x="10" y="0"/>
                        <a:pt x="5" y="3"/>
                      </a:cubicBezTo>
                      <a:cubicBezTo>
                        <a:pt x="0" y="5"/>
                        <a:pt x="6" y="16"/>
                        <a:pt x="6" y="19"/>
                      </a:cubicBezTo>
                      <a:cubicBezTo>
                        <a:pt x="6" y="20"/>
                        <a:pt x="5" y="20"/>
                        <a:pt x="4" y="20"/>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2" name="Freeform 58"/>
                <p:cNvSpPr>
                  <a:spLocks/>
                </p:cNvSpPr>
                <p:nvPr/>
              </p:nvSpPr>
              <p:spPr bwMode="auto">
                <a:xfrm>
                  <a:off x="3152" y="1973"/>
                  <a:ext cx="27" cy="30"/>
                </a:xfrm>
                <a:custGeom>
                  <a:avLst/>
                  <a:gdLst/>
                  <a:ahLst/>
                  <a:cxnLst>
                    <a:cxn ang="0">
                      <a:pos x="4" y="11"/>
                    </a:cxn>
                    <a:cxn ang="0">
                      <a:pos x="9" y="0"/>
                    </a:cxn>
                    <a:cxn ang="0">
                      <a:pos x="0" y="4"/>
                    </a:cxn>
                  </a:cxnLst>
                  <a:rect l="0" t="0" r="r" b="b"/>
                  <a:pathLst>
                    <a:path w="11" h="11">
                      <a:moveTo>
                        <a:pt x="4" y="11"/>
                      </a:moveTo>
                      <a:cubicBezTo>
                        <a:pt x="8" y="9"/>
                        <a:pt x="11" y="4"/>
                        <a:pt x="9" y="0"/>
                      </a:cubicBezTo>
                      <a:cubicBezTo>
                        <a:pt x="6" y="1"/>
                        <a:pt x="3" y="3"/>
                        <a:pt x="0" y="4"/>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3" name="Freeform 59"/>
                <p:cNvSpPr>
                  <a:spLocks/>
                </p:cNvSpPr>
                <p:nvPr/>
              </p:nvSpPr>
              <p:spPr bwMode="auto">
                <a:xfrm>
                  <a:off x="2160" y="2293"/>
                  <a:ext cx="30" cy="48"/>
                </a:xfrm>
                <a:custGeom>
                  <a:avLst/>
                  <a:gdLst/>
                  <a:ahLst/>
                  <a:cxnLst>
                    <a:cxn ang="0">
                      <a:pos x="11" y="0"/>
                    </a:cxn>
                    <a:cxn ang="0">
                      <a:pos x="2" y="5"/>
                    </a:cxn>
                    <a:cxn ang="0">
                      <a:pos x="9" y="4"/>
                    </a:cxn>
                    <a:cxn ang="0">
                      <a:pos x="0" y="18"/>
                    </a:cxn>
                  </a:cxnLst>
                  <a:rect l="0" t="0" r="r" b="b"/>
                  <a:pathLst>
                    <a:path w="12" h="18">
                      <a:moveTo>
                        <a:pt x="11" y="0"/>
                      </a:moveTo>
                      <a:cubicBezTo>
                        <a:pt x="7" y="0"/>
                        <a:pt x="1" y="0"/>
                        <a:pt x="2" y="5"/>
                      </a:cubicBezTo>
                      <a:cubicBezTo>
                        <a:pt x="4" y="6"/>
                        <a:pt x="7" y="5"/>
                        <a:pt x="9" y="4"/>
                      </a:cubicBezTo>
                      <a:cubicBezTo>
                        <a:pt x="12" y="9"/>
                        <a:pt x="5" y="17"/>
                        <a:pt x="0" y="18"/>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4" name="Freeform 60"/>
                <p:cNvSpPr>
                  <a:spLocks/>
                </p:cNvSpPr>
                <p:nvPr/>
              </p:nvSpPr>
              <p:spPr bwMode="auto">
                <a:xfrm>
                  <a:off x="2300" y="1840"/>
                  <a:ext cx="32" cy="35"/>
                </a:xfrm>
                <a:custGeom>
                  <a:avLst/>
                  <a:gdLst/>
                  <a:ahLst/>
                  <a:cxnLst>
                    <a:cxn ang="0">
                      <a:pos x="3" y="11"/>
                    </a:cxn>
                    <a:cxn ang="0">
                      <a:pos x="8" y="0"/>
                    </a:cxn>
                    <a:cxn ang="0">
                      <a:pos x="7" y="13"/>
                    </a:cxn>
                  </a:cxnLst>
                  <a:rect l="0" t="0" r="r" b="b"/>
                  <a:pathLst>
                    <a:path w="13" h="13">
                      <a:moveTo>
                        <a:pt x="3" y="11"/>
                      </a:moveTo>
                      <a:cubicBezTo>
                        <a:pt x="0" y="7"/>
                        <a:pt x="5" y="2"/>
                        <a:pt x="8" y="0"/>
                      </a:cubicBezTo>
                      <a:cubicBezTo>
                        <a:pt x="13" y="2"/>
                        <a:pt x="10" y="9"/>
                        <a:pt x="7" y="13"/>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5" name="Freeform 61"/>
                <p:cNvSpPr>
                  <a:spLocks/>
                </p:cNvSpPr>
                <p:nvPr/>
              </p:nvSpPr>
              <p:spPr bwMode="auto">
                <a:xfrm>
                  <a:off x="2425" y="2448"/>
                  <a:ext cx="35" cy="51"/>
                </a:xfrm>
                <a:custGeom>
                  <a:avLst/>
                  <a:gdLst/>
                  <a:ahLst/>
                  <a:cxnLst>
                    <a:cxn ang="0">
                      <a:pos x="0" y="11"/>
                    </a:cxn>
                    <a:cxn ang="0">
                      <a:pos x="6" y="1"/>
                    </a:cxn>
                    <a:cxn ang="0">
                      <a:pos x="3" y="19"/>
                    </a:cxn>
                  </a:cxnLst>
                  <a:rect l="0" t="0" r="r" b="b"/>
                  <a:pathLst>
                    <a:path w="14" h="19">
                      <a:moveTo>
                        <a:pt x="0" y="11"/>
                      </a:moveTo>
                      <a:cubicBezTo>
                        <a:pt x="1" y="9"/>
                        <a:pt x="2" y="0"/>
                        <a:pt x="6" y="1"/>
                      </a:cubicBezTo>
                      <a:cubicBezTo>
                        <a:pt x="14" y="4"/>
                        <a:pt x="5" y="16"/>
                        <a:pt x="3" y="19"/>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6" name="Freeform 62"/>
                <p:cNvSpPr>
                  <a:spLocks/>
                </p:cNvSpPr>
                <p:nvPr/>
              </p:nvSpPr>
              <p:spPr bwMode="auto">
                <a:xfrm>
                  <a:off x="2385" y="2752"/>
                  <a:ext cx="10" cy="21"/>
                </a:xfrm>
                <a:custGeom>
                  <a:avLst/>
                  <a:gdLst/>
                  <a:ahLst/>
                  <a:cxnLst>
                    <a:cxn ang="0">
                      <a:pos x="4" y="0"/>
                    </a:cxn>
                    <a:cxn ang="0">
                      <a:pos x="0" y="8"/>
                    </a:cxn>
                  </a:cxnLst>
                  <a:rect l="0" t="0" r="r" b="b"/>
                  <a:pathLst>
                    <a:path w="4" h="8">
                      <a:moveTo>
                        <a:pt x="4" y="0"/>
                      </a:moveTo>
                      <a:cubicBezTo>
                        <a:pt x="2" y="3"/>
                        <a:pt x="1" y="5"/>
                        <a:pt x="0" y="8"/>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7" name="Freeform 63"/>
                <p:cNvSpPr>
                  <a:spLocks/>
                </p:cNvSpPr>
                <p:nvPr/>
              </p:nvSpPr>
              <p:spPr bwMode="auto">
                <a:xfrm>
                  <a:off x="3472" y="2781"/>
                  <a:ext cx="27" cy="48"/>
                </a:xfrm>
                <a:custGeom>
                  <a:avLst/>
                  <a:gdLst/>
                  <a:ahLst/>
                  <a:cxnLst>
                    <a:cxn ang="0">
                      <a:pos x="10" y="6"/>
                    </a:cxn>
                    <a:cxn ang="0">
                      <a:pos x="2" y="10"/>
                    </a:cxn>
                    <a:cxn ang="0">
                      <a:pos x="11" y="0"/>
                    </a:cxn>
                  </a:cxnLst>
                  <a:rect l="0" t="0" r="r" b="b"/>
                  <a:pathLst>
                    <a:path w="11" h="18">
                      <a:moveTo>
                        <a:pt x="10" y="6"/>
                      </a:moveTo>
                      <a:cubicBezTo>
                        <a:pt x="10" y="10"/>
                        <a:pt x="4" y="18"/>
                        <a:pt x="2" y="10"/>
                      </a:cubicBezTo>
                      <a:cubicBezTo>
                        <a:pt x="0" y="5"/>
                        <a:pt x="8" y="1"/>
                        <a:pt x="11" y="0"/>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8" name="Freeform 64"/>
                <p:cNvSpPr>
                  <a:spLocks/>
                </p:cNvSpPr>
                <p:nvPr/>
              </p:nvSpPr>
              <p:spPr bwMode="auto">
                <a:xfrm>
                  <a:off x="3357" y="2597"/>
                  <a:ext cx="15" cy="8"/>
                </a:xfrm>
                <a:custGeom>
                  <a:avLst/>
                  <a:gdLst/>
                  <a:ahLst/>
                  <a:cxnLst>
                    <a:cxn ang="0">
                      <a:pos x="0" y="3"/>
                    </a:cxn>
                    <a:cxn ang="0">
                      <a:pos x="6" y="0"/>
                    </a:cxn>
                  </a:cxnLst>
                  <a:rect l="0" t="0" r="r" b="b"/>
                  <a:pathLst>
                    <a:path w="6" h="3">
                      <a:moveTo>
                        <a:pt x="0" y="3"/>
                      </a:moveTo>
                      <a:cubicBezTo>
                        <a:pt x="2" y="3"/>
                        <a:pt x="4" y="2"/>
                        <a:pt x="6" y="0"/>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79" name="Freeform 65"/>
                <p:cNvSpPr>
                  <a:spLocks/>
                </p:cNvSpPr>
                <p:nvPr/>
              </p:nvSpPr>
              <p:spPr bwMode="auto">
                <a:xfrm>
                  <a:off x="2767" y="1875"/>
                  <a:ext cx="27" cy="29"/>
                </a:xfrm>
                <a:custGeom>
                  <a:avLst/>
                  <a:gdLst/>
                  <a:ahLst/>
                  <a:cxnLst>
                    <a:cxn ang="0">
                      <a:pos x="11" y="6"/>
                    </a:cxn>
                    <a:cxn ang="0">
                      <a:pos x="0" y="6"/>
                    </a:cxn>
                    <a:cxn ang="0">
                      <a:pos x="8" y="11"/>
                    </a:cxn>
                  </a:cxnLst>
                  <a:rect l="0" t="0" r="r" b="b"/>
                  <a:pathLst>
                    <a:path w="11" h="11">
                      <a:moveTo>
                        <a:pt x="11" y="6"/>
                      </a:moveTo>
                      <a:cubicBezTo>
                        <a:pt x="8" y="2"/>
                        <a:pt x="3" y="0"/>
                        <a:pt x="0" y="6"/>
                      </a:cubicBezTo>
                      <a:cubicBezTo>
                        <a:pt x="2" y="9"/>
                        <a:pt x="5" y="11"/>
                        <a:pt x="8" y="11"/>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80" name="Freeform 66"/>
                <p:cNvSpPr>
                  <a:spLocks/>
                </p:cNvSpPr>
                <p:nvPr/>
              </p:nvSpPr>
              <p:spPr bwMode="auto">
                <a:xfrm>
                  <a:off x="3049" y="1747"/>
                  <a:ext cx="18" cy="29"/>
                </a:xfrm>
                <a:custGeom>
                  <a:avLst/>
                  <a:gdLst/>
                  <a:ahLst/>
                  <a:cxnLst>
                    <a:cxn ang="0">
                      <a:pos x="0" y="0"/>
                    </a:cxn>
                    <a:cxn ang="0">
                      <a:pos x="7" y="11"/>
                    </a:cxn>
                  </a:cxnLst>
                  <a:rect l="0" t="0" r="r" b="b"/>
                  <a:pathLst>
                    <a:path w="7" h="11">
                      <a:moveTo>
                        <a:pt x="0" y="0"/>
                      </a:moveTo>
                      <a:cubicBezTo>
                        <a:pt x="0" y="5"/>
                        <a:pt x="3" y="9"/>
                        <a:pt x="7" y="11"/>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sp>
              <p:nvSpPr>
                <p:cNvPr id="81" name="Freeform 67"/>
                <p:cNvSpPr>
                  <a:spLocks/>
                </p:cNvSpPr>
                <p:nvPr/>
              </p:nvSpPr>
              <p:spPr bwMode="auto">
                <a:xfrm>
                  <a:off x="2357" y="2723"/>
                  <a:ext cx="15" cy="5"/>
                </a:xfrm>
                <a:custGeom>
                  <a:avLst/>
                  <a:gdLst/>
                  <a:ahLst/>
                  <a:cxnLst>
                    <a:cxn ang="0">
                      <a:pos x="6" y="0"/>
                    </a:cxn>
                    <a:cxn ang="0">
                      <a:pos x="0" y="2"/>
                    </a:cxn>
                  </a:cxnLst>
                  <a:rect l="0" t="0" r="r" b="b"/>
                  <a:pathLst>
                    <a:path w="6" h="2">
                      <a:moveTo>
                        <a:pt x="6" y="0"/>
                      </a:moveTo>
                      <a:cubicBezTo>
                        <a:pt x="4" y="0"/>
                        <a:pt x="2" y="1"/>
                        <a:pt x="0" y="2"/>
                      </a:cubicBezTo>
                    </a:path>
                  </a:pathLst>
                </a:custGeom>
                <a:noFill/>
                <a:ln w="15875" cap="flat">
                  <a:solidFill>
                    <a:srgbClr val="FDD1D4"/>
                  </a:solidFill>
                  <a:prstDash val="solid"/>
                  <a:miter lim="800000"/>
                  <a:headEnd/>
                  <a:tailEnd/>
                </a:ln>
              </p:spPr>
              <p:txBody>
                <a:bodyPr/>
                <a:lstStyle/>
                <a:p>
                  <a:endParaRPr lang="en-US" b="1">
                    <a:latin typeface="Cambria" pitchFamily="18" charset="0"/>
                  </a:endParaRPr>
                </a:p>
              </p:txBody>
            </p:sp>
          </p:grpSp>
          <p:sp>
            <p:nvSpPr>
              <p:cNvPr id="17" name="Text Box 455"/>
              <p:cNvSpPr txBox="1">
                <a:spLocks noChangeArrowheads="1"/>
              </p:cNvSpPr>
              <p:nvPr/>
            </p:nvSpPr>
            <p:spPr bwMode="auto">
              <a:xfrm>
                <a:off x="1276990" y="2480846"/>
                <a:ext cx="1390381" cy="323165"/>
              </a:xfrm>
              <a:prstGeom prst="rect">
                <a:avLst/>
              </a:prstGeom>
              <a:noFill/>
              <a:ln w="9525">
                <a:noFill/>
                <a:miter lim="800000"/>
                <a:headEnd/>
                <a:tailEnd/>
              </a:ln>
              <a:effectLst/>
            </p:spPr>
            <p:txBody>
              <a:bodyPr wrap="none">
                <a:spAutoFit/>
              </a:bodyPr>
              <a:lstStyle/>
              <a:p>
                <a:r>
                  <a:rPr lang="fr-FR" sz="1500" b="1" dirty="0" smtClean="0">
                    <a:latin typeface="Cambria" pitchFamily="18" charset="0"/>
                  </a:rPr>
                  <a:t>Normal Colon</a:t>
                </a:r>
                <a:endParaRPr lang="fr-FR" sz="1500" b="1" dirty="0">
                  <a:latin typeface="Cambria" pitchFamily="18" charset="0"/>
                </a:endParaRPr>
              </a:p>
            </p:txBody>
          </p:sp>
          <p:sp>
            <p:nvSpPr>
              <p:cNvPr id="18" name="Text Box 455"/>
              <p:cNvSpPr txBox="1">
                <a:spLocks noChangeArrowheads="1"/>
              </p:cNvSpPr>
              <p:nvPr/>
            </p:nvSpPr>
            <p:spPr bwMode="auto">
              <a:xfrm>
                <a:off x="3276600" y="2397125"/>
                <a:ext cx="2743200" cy="323165"/>
              </a:xfrm>
              <a:prstGeom prst="rect">
                <a:avLst/>
              </a:prstGeom>
              <a:noFill/>
              <a:ln w="9525">
                <a:noFill/>
                <a:miter lim="800000"/>
                <a:headEnd/>
                <a:tailEnd/>
              </a:ln>
              <a:effectLst/>
            </p:spPr>
            <p:txBody>
              <a:bodyPr wrap="square">
                <a:spAutoFit/>
              </a:bodyPr>
              <a:lstStyle/>
              <a:p>
                <a:pPr algn="ctr"/>
                <a:r>
                  <a:rPr lang="fr-FR" sz="1500" b="1" i="1" dirty="0" smtClean="0">
                    <a:latin typeface="Cambria" pitchFamily="18" charset="0"/>
                  </a:rPr>
                  <a:t>Colon Cancer</a:t>
                </a:r>
                <a:endParaRPr lang="fr-FR" sz="1500" b="1" i="1" dirty="0">
                  <a:latin typeface="Cambria" pitchFamily="18" charset="0"/>
                </a:endParaRPr>
              </a:p>
            </p:txBody>
          </p:sp>
        </p:grpSp>
        <p:sp>
          <p:nvSpPr>
            <p:cNvPr id="8" name="Rectangle 7"/>
            <p:cNvSpPr/>
            <p:nvPr/>
          </p:nvSpPr>
          <p:spPr>
            <a:xfrm>
              <a:off x="762000" y="2327275"/>
              <a:ext cx="7543800" cy="1524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4" name="Rectangle 593"/>
          <p:cNvSpPr/>
          <p:nvPr/>
        </p:nvSpPr>
        <p:spPr>
          <a:xfrm>
            <a:off x="274320" y="5848440"/>
            <a:ext cx="8595360" cy="769441"/>
          </a:xfrm>
          <a:prstGeom prst="rect">
            <a:avLst/>
          </a:prstGeom>
          <a:ln w="25400">
            <a:solidFill>
              <a:srgbClr val="FF0000"/>
            </a:solidFill>
          </a:ln>
        </p:spPr>
        <p:txBody>
          <a:bodyPr anchor="ctr">
            <a:spAutoFit/>
          </a:bodyPr>
          <a:lstStyle/>
          <a:p>
            <a:pPr marL="342900" lvl="1" indent="-171450" algn="ctr">
              <a:buClrTx/>
            </a:pPr>
            <a:r>
              <a:rPr lang="en-US" sz="2200" b="1" dirty="0">
                <a:solidFill>
                  <a:srgbClr val="FF0000"/>
                </a:solidFill>
              </a:rPr>
              <a:t>Can we predict, depending on the ECM composition, </a:t>
            </a:r>
            <a:endParaRPr lang="en-US" sz="2200" b="1" dirty="0" smtClean="0">
              <a:solidFill>
                <a:srgbClr val="FF0000"/>
              </a:solidFill>
            </a:endParaRPr>
          </a:p>
          <a:p>
            <a:pPr marL="342900" lvl="1" indent="-171450" algn="ctr">
              <a:buClrTx/>
            </a:pPr>
            <a:r>
              <a:rPr lang="en-US" sz="2200" b="1" dirty="0" smtClean="0">
                <a:solidFill>
                  <a:srgbClr val="FF0000"/>
                </a:solidFill>
              </a:rPr>
              <a:t>whether </a:t>
            </a:r>
            <a:r>
              <a:rPr lang="en-US" sz="2200" b="1" dirty="0">
                <a:solidFill>
                  <a:srgbClr val="FF0000"/>
                </a:solidFill>
              </a:rPr>
              <a:t>a colon tumor will or not </a:t>
            </a:r>
            <a:r>
              <a:rPr lang="en-US" sz="2200" b="1" dirty="0" smtClean="0">
                <a:solidFill>
                  <a:srgbClr val="FF0000"/>
                </a:solidFill>
              </a:rPr>
              <a:t>metastasize / </a:t>
            </a:r>
            <a:r>
              <a:rPr lang="en-US" sz="2200" b="1" dirty="0">
                <a:solidFill>
                  <a:srgbClr val="FF0000"/>
                </a:solidFill>
              </a:rPr>
              <a:t>respond </a:t>
            </a:r>
            <a:r>
              <a:rPr lang="en-US" sz="2200" b="1" dirty="0" smtClean="0">
                <a:solidFill>
                  <a:srgbClr val="FF0000"/>
                </a:solidFill>
              </a:rPr>
              <a:t>to treatment?</a:t>
            </a:r>
            <a:endParaRPr lang="en-US" sz="2200" b="1" dirty="0">
              <a:solidFill>
                <a:srgbClr val="FF0000"/>
              </a:solidFill>
            </a:endParaRPr>
          </a:p>
        </p:txBody>
      </p:sp>
      <p:sp>
        <p:nvSpPr>
          <p:cNvPr id="593" name="Title 592"/>
          <p:cNvSpPr>
            <a:spLocks noGrp="1"/>
          </p:cNvSpPr>
          <p:nvPr>
            <p:ph type="title"/>
          </p:nvPr>
        </p:nvSpPr>
        <p:spPr/>
        <p:txBody>
          <a:bodyPr>
            <a:normAutofit/>
          </a:bodyPr>
          <a:lstStyle/>
          <a:p>
            <a:r>
              <a:rPr lang="en-US" dirty="0" smtClean="0"/>
              <a:t>ECM proteins as prognostic or diagnostic markers</a:t>
            </a:r>
            <a:r>
              <a:rPr lang="en-US" dirty="0" smtClean="0"/>
              <a:t>?</a:t>
            </a:r>
            <a:endParaRPr lang="en-US" dirty="0"/>
          </a:p>
        </p:txBody>
      </p:sp>
    </p:spTree>
    <p:extLst>
      <p:ext uri="{BB962C8B-B14F-4D97-AF65-F5344CB8AC3E}">
        <p14:creationId xmlns:p14="http://schemas.microsoft.com/office/powerpoint/2010/main" xmlns="" val="16378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p:txBody>
          <a:bodyPr>
            <a:noAutofit/>
          </a:bodyPr>
          <a:lstStyle/>
          <a:p>
            <a:pPr lvl="0">
              <a:defRPr/>
            </a:pPr>
            <a:r>
              <a:rPr lang="en-US" sz="2400" dirty="0">
                <a:ea typeface="Verdana" pitchFamily="34" charset="0"/>
                <a:cs typeface="Times" charset="0"/>
              </a:rPr>
              <a:t>Characterization of ECM changes at </a:t>
            </a:r>
            <a:r>
              <a:rPr lang="en-US" sz="2400" dirty="0" smtClean="0">
                <a:ea typeface="Verdana" pitchFamily="34" charset="0"/>
                <a:cs typeface="Times" charset="0"/>
              </a:rPr>
              <a:t>the </a:t>
            </a:r>
            <a:r>
              <a:rPr lang="en-US" sz="2400" dirty="0" err="1" smtClean="0">
                <a:ea typeface="Verdana" pitchFamily="34" charset="0"/>
                <a:cs typeface="Times" charset="0"/>
              </a:rPr>
              <a:t>angiogenic</a:t>
            </a:r>
            <a:r>
              <a:rPr lang="en-US" sz="2400" dirty="0" smtClean="0">
                <a:ea typeface="Verdana" pitchFamily="34" charset="0"/>
                <a:cs typeface="Times" charset="0"/>
              </a:rPr>
              <a:t> </a:t>
            </a:r>
            <a:r>
              <a:rPr lang="en-US" sz="2400" dirty="0">
                <a:ea typeface="Verdana" pitchFamily="34" charset="0"/>
                <a:cs typeface="Times" charset="0"/>
              </a:rPr>
              <a:t>switch</a:t>
            </a:r>
          </a:p>
        </p:txBody>
      </p:sp>
      <p:sp>
        <p:nvSpPr>
          <p:cNvPr id="5" name="Content Placeholder 2"/>
          <p:cNvSpPr>
            <a:spLocks noGrp="1"/>
          </p:cNvSpPr>
          <p:nvPr>
            <p:ph idx="4294967295"/>
          </p:nvPr>
        </p:nvSpPr>
        <p:spPr>
          <a:xfrm>
            <a:off x="0" y="914400"/>
            <a:ext cx="9144000" cy="5257800"/>
          </a:xfrm>
        </p:spPr>
        <p:txBody>
          <a:bodyPr rtlCol="0">
            <a:normAutofit/>
          </a:bodyPr>
          <a:lstStyle/>
          <a:p>
            <a:pPr>
              <a:buClrTx/>
              <a:buFont typeface="Wingdings" pitchFamily="2" charset="2"/>
              <a:buChar char="Ø"/>
              <a:defRPr/>
            </a:pPr>
            <a:r>
              <a:rPr lang="en-US" sz="1800" dirty="0"/>
              <a:t>Model system: RIP-Tag mouse</a:t>
            </a:r>
          </a:p>
          <a:p>
            <a:pPr marL="568325" indent="-222250">
              <a:buClrTx/>
              <a:defRPr/>
            </a:pPr>
            <a:r>
              <a:rPr lang="en-US" sz="1800" dirty="0" smtClean="0"/>
              <a:t>SV40 </a:t>
            </a:r>
            <a:r>
              <a:rPr lang="en-US" sz="1800" dirty="0"/>
              <a:t>large T antigen expression in the  </a:t>
            </a:r>
            <a:r>
              <a:rPr lang="en-US" sz="1800" b="1" dirty="0">
                <a:latin typeface="Symbol" pitchFamily="18" charset="2"/>
              </a:rPr>
              <a:t>b</a:t>
            </a:r>
            <a:r>
              <a:rPr lang="en-US" sz="1800" dirty="0"/>
              <a:t>-pancreatic islet cells </a:t>
            </a:r>
          </a:p>
          <a:p>
            <a:pPr marL="568325" indent="-222250">
              <a:buClrTx/>
              <a:defRPr/>
            </a:pPr>
            <a:r>
              <a:rPr lang="en-US" sz="1800" dirty="0"/>
              <a:t>Carcinomas develop in the pancreatic islets and progress through characteristic stages</a:t>
            </a:r>
          </a:p>
          <a:p>
            <a:pPr marL="568325" indent="-222250">
              <a:buClrTx/>
              <a:defRPr/>
            </a:pPr>
            <a:r>
              <a:rPr lang="en-US" sz="1800" dirty="0"/>
              <a:t>Human disease: </a:t>
            </a:r>
            <a:r>
              <a:rPr lang="en-US" sz="1800" dirty="0" err="1"/>
              <a:t>Insulinoma</a:t>
            </a:r>
            <a:endParaRPr lang="en-US" sz="1800" dirty="0"/>
          </a:p>
          <a:p>
            <a:pPr eaLnBrk="1" fontAlgn="auto" hangingPunct="1">
              <a:spcAft>
                <a:spcPts val="0"/>
              </a:spcAft>
              <a:buClrTx/>
              <a:buNone/>
              <a:defRPr/>
            </a:pPr>
            <a:endParaRPr lang="en-US" sz="900" dirty="0" smtClean="0">
              <a:ea typeface="+mn-ea"/>
              <a:cs typeface="+mn-cs"/>
            </a:endParaRPr>
          </a:p>
        </p:txBody>
      </p:sp>
      <p:grpSp>
        <p:nvGrpSpPr>
          <p:cNvPr id="2" name="Group 6"/>
          <p:cNvGrpSpPr/>
          <p:nvPr/>
        </p:nvGrpSpPr>
        <p:grpSpPr>
          <a:xfrm>
            <a:off x="1066800" y="2286000"/>
            <a:ext cx="7010400" cy="3276600"/>
            <a:chOff x="1066800" y="2819400"/>
            <a:chExt cx="7010400" cy="3276600"/>
          </a:xfrm>
        </p:grpSpPr>
        <p:grpSp>
          <p:nvGrpSpPr>
            <p:cNvPr id="3" name="Group 7"/>
            <p:cNvGrpSpPr/>
            <p:nvPr/>
          </p:nvGrpSpPr>
          <p:grpSpPr>
            <a:xfrm>
              <a:off x="1066800" y="2819400"/>
              <a:ext cx="7010400" cy="3276600"/>
              <a:chOff x="1066800" y="1676400"/>
              <a:chExt cx="7010400" cy="3276600"/>
            </a:xfrm>
          </p:grpSpPr>
          <p:sp>
            <p:nvSpPr>
              <p:cNvPr id="9" name="Rectangle 8"/>
              <p:cNvSpPr/>
              <p:nvPr/>
            </p:nvSpPr>
            <p:spPr>
              <a:xfrm>
                <a:off x="1066800" y="1676400"/>
                <a:ext cx="7010400" cy="327660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grpSp>
            <p:nvGrpSpPr>
              <p:cNvPr id="4" name="Group 15"/>
              <p:cNvGrpSpPr/>
              <p:nvPr/>
            </p:nvGrpSpPr>
            <p:grpSpPr>
              <a:xfrm>
                <a:off x="1097280" y="1752600"/>
                <a:ext cx="6903720" cy="2057400"/>
                <a:chOff x="1097280" y="1981200"/>
                <a:chExt cx="6903720" cy="2057400"/>
              </a:xfrm>
            </p:grpSpPr>
            <p:grpSp>
              <p:nvGrpSpPr>
                <p:cNvPr id="6" name="Group 13"/>
                <p:cNvGrpSpPr/>
                <p:nvPr/>
              </p:nvGrpSpPr>
              <p:grpSpPr>
                <a:xfrm>
                  <a:off x="1143000" y="1981200"/>
                  <a:ext cx="4724400" cy="2057400"/>
                  <a:chOff x="1371600" y="1752600"/>
                  <a:chExt cx="4724400" cy="2057400"/>
                </a:xfrm>
              </p:grpSpPr>
              <p:pic>
                <p:nvPicPr>
                  <p:cNvPr id="17" name="Picture 6"/>
                  <p:cNvPicPr>
                    <a:picLocks noChangeAspect="1" noChangeArrowheads="1"/>
                  </p:cNvPicPr>
                  <p:nvPr/>
                </p:nvPicPr>
                <p:blipFill>
                  <a:blip r:embed="rId2" cstate="print"/>
                  <a:srcRect r="52500"/>
                  <a:stretch>
                    <a:fillRect/>
                  </a:stretch>
                </p:blipFill>
                <p:spPr bwMode="auto">
                  <a:xfrm>
                    <a:off x="1371600" y="1752600"/>
                    <a:ext cx="2895600" cy="2057400"/>
                  </a:xfrm>
                  <a:prstGeom prst="rect">
                    <a:avLst/>
                  </a:prstGeom>
                  <a:noFill/>
                  <a:ln w="9525">
                    <a:noFill/>
                    <a:miter lim="800000"/>
                    <a:headEnd/>
                    <a:tailEnd/>
                  </a:ln>
                </p:spPr>
              </p:pic>
              <p:sp>
                <p:nvSpPr>
                  <p:cNvPr id="18" name="TextBox 7"/>
                  <p:cNvSpPr txBox="1">
                    <a:spLocks noChangeArrowheads="1"/>
                  </p:cNvSpPr>
                  <p:nvPr/>
                </p:nvSpPr>
                <p:spPr bwMode="auto">
                  <a:xfrm>
                    <a:off x="3276600" y="1752600"/>
                    <a:ext cx="2819400" cy="276225"/>
                  </a:xfrm>
                  <a:prstGeom prst="rect">
                    <a:avLst/>
                  </a:prstGeom>
                  <a:noFill/>
                  <a:ln w="9525">
                    <a:noFill/>
                    <a:miter lim="800000"/>
                    <a:headEnd/>
                    <a:tailEnd/>
                  </a:ln>
                </p:spPr>
                <p:txBody>
                  <a:bodyPr>
                    <a:spAutoFit/>
                  </a:bodyPr>
                  <a:lstStyle/>
                  <a:p>
                    <a:r>
                      <a:rPr lang="en-US" sz="1200" b="1" dirty="0">
                        <a:solidFill>
                          <a:srgbClr val="002060"/>
                        </a:solidFill>
                        <a:latin typeface="Cambria" pitchFamily="18" charset="0"/>
                      </a:rPr>
                      <a:t>  </a:t>
                    </a:r>
                    <a:r>
                      <a:rPr lang="en-US" sz="1200" b="1" dirty="0" smtClean="0">
                        <a:solidFill>
                          <a:srgbClr val="002060"/>
                        </a:solidFill>
                        <a:latin typeface="Cambria" pitchFamily="18" charset="0"/>
                      </a:rPr>
                      <a:t>7 wks</a:t>
                    </a:r>
                    <a:endParaRPr lang="en-US" sz="1200" b="1" dirty="0">
                      <a:solidFill>
                        <a:srgbClr val="002060"/>
                      </a:solidFill>
                      <a:latin typeface="Cambria" pitchFamily="18" charset="0"/>
                    </a:endParaRPr>
                  </a:p>
                </p:txBody>
              </p:sp>
            </p:grpSp>
            <p:grpSp>
              <p:nvGrpSpPr>
                <p:cNvPr id="7" name="Group 12"/>
                <p:cNvGrpSpPr/>
                <p:nvPr/>
              </p:nvGrpSpPr>
              <p:grpSpPr>
                <a:xfrm>
                  <a:off x="4876800" y="1981200"/>
                  <a:ext cx="3124200" cy="2057400"/>
                  <a:chOff x="4800600" y="1752600"/>
                  <a:chExt cx="3124200" cy="2057400"/>
                </a:xfrm>
              </p:grpSpPr>
              <p:pic>
                <p:nvPicPr>
                  <p:cNvPr id="15" name="Picture 6"/>
                  <p:cNvPicPr>
                    <a:picLocks noChangeAspect="1" noChangeArrowheads="1"/>
                  </p:cNvPicPr>
                  <p:nvPr/>
                </p:nvPicPr>
                <p:blipFill>
                  <a:blip r:embed="rId2" cstate="print"/>
                  <a:srcRect l="48750"/>
                  <a:stretch>
                    <a:fillRect/>
                  </a:stretch>
                </p:blipFill>
                <p:spPr bwMode="auto">
                  <a:xfrm>
                    <a:off x="4800600" y="1752600"/>
                    <a:ext cx="3124200" cy="2057400"/>
                  </a:xfrm>
                  <a:prstGeom prst="rect">
                    <a:avLst/>
                  </a:prstGeom>
                  <a:noFill/>
                  <a:ln w="9525">
                    <a:noFill/>
                    <a:miter lim="800000"/>
                    <a:headEnd/>
                    <a:tailEnd/>
                  </a:ln>
                </p:spPr>
              </p:pic>
              <p:sp>
                <p:nvSpPr>
                  <p:cNvPr id="16" name="TextBox 7"/>
                  <p:cNvSpPr txBox="1">
                    <a:spLocks noChangeArrowheads="1"/>
                  </p:cNvSpPr>
                  <p:nvPr/>
                </p:nvSpPr>
                <p:spPr bwMode="auto">
                  <a:xfrm>
                    <a:off x="5105400" y="1752600"/>
                    <a:ext cx="2819400" cy="276225"/>
                  </a:xfrm>
                  <a:prstGeom prst="rect">
                    <a:avLst/>
                  </a:prstGeom>
                  <a:noFill/>
                  <a:ln w="9525">
                    <a:noFill/>
                    <a:miter lim="800000"/>
                    <a:headEnd/>
                    <a:tailEnd/>
                  </a:ln>
                </p:spPr>
                <p:txBody>
                  <a:bodyPr>
                    <a:spAutoFit/>
                  </a:bodyPr>
                  <a:lstStyle/>
                  <a:p>
                    <a:r>
                      <a:rPr lang="en-US" sz="1200" b="1" dirty="0">
                        <a:solidFill>
                          <a:srgbClr val="002060"/>
                        </a:solidFill>
                        <a:latin typeface="Cambria" pitchFamily="18" charset="0"/>
                      </a:rPr>
                      <a:t>  9 wks                              12 wks</a:t>
                    </a:r>
                  </a:p>
                </p:txBody>
              </p:sp>
            </p:grpSp>
            <p:sp>
              <p:nvSpPr>
                <p:cNvPr id="13" name="Down Arrow Callout 12"/>
                <p:cNvSpPr/>
                <p:nvPr/>
              </p:nvSpPr>
              <p:spPr>
                <a:xfrm>
                  <a:off x="3886200" y="1981200"/>
                  <a:ext cx="1219200" cy="990600"/>
                </a:xfrm>
                <a:prstGeom prst="downArrowCallout">
                  <a:avLst>
                    <a:gd name="adj1" fmla="val 11667"/>
                    <a:gd name="adj2" fmla="val 13889"/>
                    <a:gd name="adj3" fmla="val 25000"/>
                    <a:gd name="adj4" fmla="val 6497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err="1" smtClean="0">
                      <a:solidFill>
                        <a:srgbClr val="FF0000"/>
                      </a:solidFill>
                      <a:latin typeface="Cambria" pitchFamily="18" charset="0"/>
                    </a:rPr>
                    <a:t>Angiogenic</a:t>
                  </a:r>
                  <a:r>
                    <a:rPr lang="en-US" sz="1400" i="1" dirty="0" smtClean="0">
                      <a:solidFill>
                        <a:srgbClr val="FF0000"/>
                      </a:solidFill>
                      <a:latin typeface="Cambria" pitchFamily="18" charset="0"/>
                    </a:rPr>
                    <a:t> Switch</a:t>
                  </a:r>
                  <a:endParaRPr lang="en-US" sz="1400" i="1" dirty="0">
                    <a:solidFill>
                      <a:srgbClr val="FF0000"/>
                    </a:solidFill>
                    <a:latin typeface="Cambria" pitchFamily="18" charset="0"/>
                  </a:endParaRPr>
                </a:p>
              </p:txBody>
            </p:sp>
            <p:sp>
              <p:nvSpPr>
                <p:cNvPr id="14" name="Rectangle 13"/>
                <p:cNvSpPr/>
                <p:nvPr/>
              </p:nvSpPr>
              <p:spPr>
                <a:xfrm>
                  <a:off x="1097280" y="1981200"/>
                  <a:ext cx="274320"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itchFamily="18" charset="0"/>
                  </a:endParaRPr>
                </a:p>
              </p:txBody>
            </p:sp>
          </p:grpSp>
        </p:grpSp>
        <p:cxnSp>
          <p:nvCxnSpPr>
            <p:cNvPr id="20" name="Straight Arrow Connector 19"/>
            <p:cNvCxnSpPr/>
            <p:nvPr/>
          </p:nvCxnSpPr>
          <p:spPr bwMode="auto">
            <a:xfrm rot="5400000">
              <a:off x="1495108" y="4920932"/>
              <a:ext cx="365760" cy="3175"/>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rot="5400000">
              <a:off x="3092926" y="4921726"/>
              <a:ext cx="365760" cy="158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rot="5400000">
              <a:off x="6980714" y="4921726"/>
              <a:ext cx="365760" cy="158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rot="5400000">
              <a:off x="5532914" y="4921726"/>
              <a:ext cx="365760" cy="158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71600" y="5105400"/>
              <a:ext cx="6400800" cy="923330"/>
            </a:xfrm>
            <a:prstGeom prst="rect">
              <a:avLst/>
            </a:prstGeom>
            <a:noFill/>
            <a:ln>
              <a:solidFill>
                <a:srgbClr val="002060"/>
              </a:solidFill>
              <a:prstDash val="lgDash"/>
            </a:ln>
          </p:spPr>
          <p:txBody>
            <a:bodyPr wrap="square" rtlCol="0">
              <a:spAutoFit/>
            </a:bodyPr>
            <a:lstStyle/>
            <a:p>
              <a:pPr algn="ctr">
                <a:buFont typeface="Wingdings"/>
                <a:buChar char="à"/>
              </a:pPr>
              <a:r>
                <a:rPr lang="en-US" dirty="0" smtClean="0">
                  <a:latin typeface="Cambria" pitchFamily="18" charset="0"/>
                </a:rPr>
                <a:t>Quantitative Proteomics </a:t>
              </a:r>
              <a:r>
                <a:rPr lang="en-US" i="1" dirty="0" smtClean="0">
                  <a:latin typeface="Cambria" pitchFamily="18" charset="0"/>
                </a:rPr>
                <a:t>(</a:t>
              </a:r>
              <a:r>
                <a:rPr lang="en-US" i="1" dirty="0" err="1" smtClean="0">
                  <a:latin typeface="Cambria" pitchFamily="18" charset="0"/>
                </a:rPr>
                <a:t>iTRAQ</a:t>
              </a:r>
              <a:r>
                <a:rPr lang="en-US" i="1" dirty="0" smtClean="0">
                  <a:latin typeface="Cambria" pitchFamily="18" charset="0"/>
                </a:rPr>
                <a:t> labeling) </a:t>
              </a:r>
            </a:p>
            <a:p>
              <a:pPr algn="ctr"/>
              <a:r>
                <a:rPr lang="en-US" dirty="0" smtClean="0">
                  <a:solidFill>
                    <a:srgbClr val="FF0000"/>
                  </a:solidFill>
                  <a:latin typeface="Cambria" pitchFamily="18" charset="0"/>
                </a:rPr>
                <a:t>Identification of the changes in ECM composition that influence  tumor angiogenesis</a:t>
              </a:r>
              <a:endParaRPr lang="en-US" i="1" dirty="0" smtClean="0">
                <a:latin typeface="Cambria" pitchFamily="18" charset="0"/>
              </a:endParaRPr>
            </a:p>
          </p:txBody>
        </p:sp>
      </p:grpSp>
    </p:spTree>
    <p:extLst>
      <p:ext uri="{BB962C8B-B14F-4D97-AF65-F5344CB8AC3E}">
        <p14:creationId xmlns:p14="http://schemas.microsoft.com/office/powerpoint/2010/main" xmlns="" val="3030304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a:xfrm>
            <a:off x="0" y="1"/>
            <a:ext cx="9144000" cy="685799"/>
          </a:xfrm>
          <a:prstGeom prst="rect">
            <a:avLst/>
          </a:prstGeom>
          <a:solidFill>
            <a:srgbClr val="000000">
              <a:alpha val="50196"/>
            </a:srgbClr>
          </a:solid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spc="300" dirty="0" smtClean="0">
                <a:solidFill>
                  <a:srgbClr val="7BFD91"/>
                </a:solidFill>
                <a:effectLst>
                  <a:outerShdw blurRad="38100" dist="38100" dir="2700000" algn="tl">
                    <a:srgbClr val="000000">
                      <a:alpha val="43137"/>
                    </a:srgbClr>
                  </a:outerShdw>
                </a:effectLst>
                <a:latin typeface="+mn-lt"/>
              </a:rPr>
              <a:t>THE MATRIX DECODED</a:t>
            </a:r>
            <a:endParaRPr lang="fr-FR" sz="4000" b="1" spc="300" dirty="0">
              <a:solidFill>
                <a:srgbClr val="7BFD91"/>
              </a:solidFill>
              <a:effectLst>
                <a:outerShdw blurRad="38100" dist="38100" dir="2700000" algn="tl">
                  <a:srgbClr val="000000">
                    <a:alpha val="43137"/>
                  </a:srgbClr>
                </a:outerShdw>
              </a:effectLst>
              <a:latin typeface="+mn-lt"/>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850" r="6"/>
          <a:stretch/>
        </p:blipFill>
        <p:spPr bwMode="auto">
          <a:xfrm>
            <a:off x="0" y="685800"/>
            <a:ext cx="9144000" cy="5486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1" name="Group 20"/>
          <p:cNvGrpSpPr/>
          <p:nvPr/>
        </p:nvGrpSpPr>
        <p:grpSpPr>
          <a:xfrm>
            <a:off x="159082" y="5149097"/>
            <a:ext cx="8500332" cy="1015663"/>
            <a:chOff x="159082" y="5149097"/>
            <a:chExt cx="8500332" cy="1015663"/>
          </a:xfrm>
        </p:grpSpPr>
        <p:sp>
          <p:nvSpPr>
            <p:cNvPr id="16" name="Rectangle 15"/>
            <p:cNvSpPr/>
            <p:nvPr/>
          </p:nvSpPr>
          <p:spPr>
            <a:xfrm>
              <a:off x="4387829" y="5149097"/>
              <a:ext cx="916981" cy="1015663"/>
            </a:xfrm>
            <a:prstGeom prst="rect">
              <a:avLst/>
            </a:prstGeom>
            <a:noFill/>
          </p:spPr>
          <p:txBody>
            <a:bodyPr wrap="none">
              <a:spAutoFit/>
            </a:bodyPr>
            <a:lstStyle/>
            <a:p>
              <a:pPr algn="ctr"/>
              <a:r>
                <a:rPr lang="en-US" sz="2000" dirty="0" smtClean="0">
                  <a:solidFill>
                    <a:schemeClr val="bg1"/>
                  </a:solidFill>
                </a:rPr>
                <a:t>Keanu</a:t>
              </a:r>
            </a:p>
            <a:p>
              <a:pPr algn="ctr"/>
              <a:r>
                <a:rPr lang="en-US" sz="2000" dirty="0" smtClean="0">
                  <a:solidFill>
                    <a:schemeClr val="bg1"/>
                  </a:solidFill>
                </a:rPr>
                <a:t>Reeves</a:t>
              </a:r>
            </a:p>
            <a:p>
              <a:pPr algn="ctr"/>
              <a:r>
                <a:rPr lang="en-US" sz="2000" dirty="0" smtClean="0">
                  <a:solidFill>
                    <a:schemeClr val="bg1"/>
                  </a:solidFill>
                </a:rPr>
                <a:t>(Neo)</a:t>
              </a:r>
              <a:endParaRPr lang="en-US" sz="2000" dirty="0">
                <a:solidFill>
                  <a:schemeClr val="bg1"/>
                </a:solidFill>
                <a:cs typeface="Arial" pitchFamily="34" charset="0"/>
              </a:endParaRPr>
            </a:p>
          </p:txBody>
        </p:sp>
        <p:sp>
          <p:nvSpPr>
            <p:cNvPr id="17" name="Rectangle 16"/>
            <p:cNvSpPr/>
            <p:nvPr/>
          </p:nvSpPr>
          <p:spPr>
            <a:xfrm>
              <a:off x="159082" y="5149097"/>
              <a:ext cx="1297984" cy="1015663"/>
            </a:xfrm>
            <a:prstGeom prst="rect">
              <a:avLst/>
            </a:prstGeom>
            <a:noFill/>
          </p:spPr>
          <p:txBody>
            <a:bodyPr wrap="none">
              <a:spAutoFit/>
            </a:bodyPr>
            <a:lstStyle/>
            <a:p>
              <a:pPr marL="0" lvl="1" algn="ctr"/>
              <a:r>
                <a:rPr lang="en-US" sz="2000" dirty="0" smtClean="0">
                  <a:solidFill>
                    <a:schemeClr val="bg1"/>
                  </a:solidFill>
                </a:rPr>
                <a:t>Joe</a:t>
              </a:r>
            </a:p>
            <a:p>
              <a:pPr marL="0" lvl="1" algn="ctr"/>
              <a:r>
                <a:rPr lang="en-US" sz="2000" dirty="0" err="1" smtClean="0">
                  <a:solidFill>
                    <a:schemeClr val="bg1"/>
                  </a:solidFill>
                </a:rPr>
                <a:t>Pantoliano</a:t>
              </a:r>
              <a:endParaRPr lang="en-US" sz="2000" dirty="0" smtClean="0">
                <a:solidFill>
                  <a:schemeClr val="bg1"/>
                </a:solidFill>
              </a:endParaRPr>
            </a:p>
            <a:p>
              <a:pPr marL="0" lvl="1" algn="ctr"/>
              <a:r>
                <a:rPr lang="en-US" sz="2000" dirty="0" smtClean="0">
                  <a:solidFill>
                    <a:schemeClr val="bg1"/>
                  </a:solidFill>
                  <a:cs typeface="Arial" pitchFamily="34" charset="0"/>
                </a:rPr>
                <a:t>(</a:t>
              </a:r>
              <a:r>
                <a:rPr lang="en-US" sz="2000" dirty="0" err="1" smtClean="0">
                  <a:solidFill>
                    <a:schemeClr val="bg1"/>
                  </a:solidFill>
                  <a:cs typeface="Arial" pitchFamily="34" charset="0"/>
                </a:rPr>
                <a:t>Cypher</a:t>
              </a:r>
              <a:r>
                <a:rPr lang="en-US" sz="2000" dirty="0" smtClean="0">
                  <a:solidFill>
                    <a:schemeClr val="bg1"/>
                  </a:solidFill>
                  <a:cs typeface="Arial" pitchFamily="34" charset="0"/>
                </a:rPr>
                <a:t>)</a:t>
              </a:r>
              <a:endParaRPr lang="en-US" sz="2000" dirty="0">
                <a:solidFill>
                  <a:schemeClr val="bg1"/>
                </a:solidFill>
                <a:cs typeface="Arial" pitchFamily="34" charset="0"/>
              </a:endParaRPr>
            </a:p>
          </p:txBody>
        </p:sp>
        <p:sp>
          <p:nvSpPr>
            <p:cNvPr id="18" name="Rectangle 17"/>
            <p:cNvSpPr/>
            <p:nvPr/>
          </p:nvSpPr>
          <p:spPr>
            <a:xfrm>
              <a:off x="1678723" y="5149097"/>
              <a:ext cx="1418978" cy="1015663"/>
            </a:xfrm>
            <a:prstGeom prst="rect">
              <a:avLst/>
            </a:prstGeom>
            <a:noFill/>
          </p:spPr>
          <p:txBody>
            <a:bodyPr wrap="none">
              <a:spAutoFit/>
            </a:bodyPr>
            <a:lstStyle/>
            <a:p>
              <a:pPr algn="ctr"/>
              <a:r>
                <a:rPr lang="en-US" sz="2000" dirty="0" smtClean="0">
                  <a:solidFill>
                    <a:schemeClr val="bg1"/>
                  </a:solidFill>
                </a:rPr>
                <a:t>Laurence</a:t>
              </a:r>
            </a:p>
            <a:p>
              <a:pPr algn="ctr"/>
              <a:r>
                <a:rPr lang="en-US" sz="2000" dirty="0" err="1" smtClean="0">
                  <a:solidFill>
                    <a:schemeClr val="bg1"/>
                  </a:solidFill>
                </a:rPr>
                <a:t>Fishburne</a:t>
              </a:r>
              <a:endParaRPr lang="en-US" sz="2000" dirty="0" smtClean="0">
                <a:solidFill>
                  <a:schemeClr val="bg1"/>
                </a:solidFill>
              </a:endParaRPr>
            </a:p>
            <a:p>
              <a:pPr algn="ctr"/>
              <a:r>
                <a:rPr lang="en-US" sz="2000" dirty="0" smtClean="0">
                  <a:solidFill>
                    <a:schemeClr val="bg1"/>
                  </a:solidFill>
                </a:rPr>
                <a:t>(Morpheus)</a:t>
              </a:r>
              <a:endParaRPr lang="fr-FR" sz="2000" dirty="0">
                <a:solidFill>
                  <a:schemeClr val="bg1"/>
                </a:solidFill>
              </a:endParaRPr>
            </a:p>
          </p:txBody>
        </p:sp>
        <p:sp>
          <p:nvSpPr>
            <p:cNvPr id="19" name="Rectangle 18"/>
            <p:cNvSpPr/>
            <p:nvPr/>
          </p:nvSpPr>
          <p:spPr>
            <a:xfrm>
              <a:off x="7222803" y="5149097"/>
              <a:ext cx="1436611" cy="1015663"/>
            </a:xfrm>
            <a:prstGeom prst="rect">
              <a:avLst/>
            </a:prstGeom>
            <a:noFill/>
          </p:spPr>
          <p:txBody>
            <a:bodyPr wrap="none">
              <a:spAutoFit/>
            </a:bodyPr>
            <a:lstStyle/>
            <a:p>
              <a:pPr algn="ctr"/>
              <a:r>
                <a:rPr lang="en-US" sz="2000" dirty="0" smtClean="0">
                  <a:solidFill>
                    <a:schemeClr val="bg1"/>
                  </a:solidFill>
                </a:rPr>
                <a:t>Carrie-Anne</a:t>
              </a:r>
            </a:p>
            <a:p>
              <a:pPr algn="ctr"/>
              <a:r>
                <a:rPr lang="en-US" sz="2000" dirty="0" smtClean="0">
                  <a:solidFill>
                    <a:schemeClr val="bg1"/>
                  </a:solidFill>
                </a:rPr>
                <a:t>Moss</a:t>
              </a:r>
            </a:p>
            <a:p>
              <a:pPr algn="ctr"/>
              <a:r>
                <a:rPr lang="en-US" sz="2000" dirty="0" smtClean="0">
                  <a:solidFill>
                    <a:schemeClr val="bg1"/>
                  </a:solidFill>
                </a:rPr>
                <a:t>(Trinity)</a:t>
              </a:r>
              <a:endParaRPr lang="en-US" sz="2000" dirty="0">
                <a:solidFill>
                  <a:schemeClr val="bg1"/>
                </a:solidFill>
                <a:cs typeface="Arial" pitchFamily="34" charset="0"/>
              </a:endParaRPr>
            </a:p>
          </p:txBody>
        </p:sp>
      </p:grpSp>
      <p:grpSp>
        <p:nvGrpSpPr>
          <p:cNvPr id="25" name="Group 24"/>
          <p:cNvGrpSpPr/>
          <p:nvPr/>
        </p:nvGrpSpPr>
        <p:grpSpPr>
          <a:xfrm>
            <a:off x="-106680" y="856487"/>
            <a:ext cx="9069705" cy="5991096"/>
            <a:chOff x="-106680" y="856487"/>
            <a:chExt cx="9069705" cy="5991096"/>
          </a:xfrm>
        </p:grpSpPr>
        <p:sp>
          <p:nvSpPr>
            <p:cNvPr id="3" name="Rectangle 2"/>
            <p:cNvSpPr/>
            <p:nvPr/>
          </p:nvSpPr>
          <p:spPr>
            <a:xfrm>
              <a:off x="4322747" y="6139697"/>
              <a:ext cx="1047146" cy="707886"/>
            </a:xfrm>
            <a:prstGeom prst="rect">
              <a:avLst/>
            </a:prstGeom>
            <a:noFill/>
          </p:spPr>
          <p:txBody>
            <a:bodyPr wrap="none">
              <a:spAutoFit/>
            </a:bodyPr>
            <a:lstStyle/>
            <a:p>
              <a:pPr algn="ctr"/>
              <a:r>
                <a:rPr lang="en-US" sz="2000" b="1" dirty="0" smtClean="0">
                  <a:cs typeface="Arial" pitchFamily="34" charset="0"/>
                </a:rPr>
                <a:t>Richard </a:t>
              </a:r>
            </a:p>
            <a:p>
              <a:pPr algn="ctr"/>
              <a:r>
                <a:rPr lang="en-US" sz="2000" b="1" dirty="0" smtClean="0">
                  <a:cs typeface="Arial" pitchFamily="34" charset="0"/>
                </a:rPr>
                <a:t>Hynes</a:t>
              </a:r>
              <a:endParaRPr lang="en-US" sz="2000" b="1" dirty="0">
                <a:cs typeface="Arial" pitchFamily="34" charset="0"/>
              </a:endParaRPr>
            </a:p>
          </p:txBody>
        </p:sp>
        <p:sp>
          <p:nvSpPr>
            <p:cNvPr id="4" name="Rectangle 3"/>
            <p:cNvSpPr/>
            <p:nvPr/>
          </p:nvSpPr>
          <p:spPr>
            <a:xfrm>
              <a:off x="200215" y="6139697"/>
              <a:ext cx="1215717" cy="707886"/>
            </a:xfrm>
            <a:prstGeom prst="rect">
              <a:avLst/>
            </a:prstGeom>
            <a:noFill/>
          </p:spPr>
          <p:txBody>
            <a:bodyPr wrap="none">
              <a:spAutoFit/>
            </a:bodyPr>
            <a:lstStyle/>
            <a:p>
              <a:pPr marL="0" lvl="1" algn="ctr"/>
              <a:r>
                <a:rPr lang="en-US" sz="2000" b="1" dirty="0" smtClean="0">
                  <a:cs typeface="Arial" pitchFamily="34" charset="0"/>
                </a:rPr>
                <a:t>Sebastian</a:t>
              </a:r>
            </a:p>
            <a:p>
              <a:pPr marL="0" lvl="1" algn="ctr"/>
              <a:r>
                <a:rPr lang="en-US" sz="2000" b="1" dirty="0" smtClean="0">
                  <a:cs typeface="Arial" pitchFamily="34" charset="0"/>
                </a:rPr>
                <a:t>Hoersch</a:t>
              </a:r>
              <a:endParaRPr lang="en-US" sz="2000" dirty="0">
                <a:cs typeface="Arial" pitchFamily="34" charset="0"/>
              </a:endParaRPr>
            </a:p>
          </p:txBody>
        </p:sp>
        <p:sp>
          <p:nvSpPr>
            <p:cNvPr id="5" name="Rectangle 4"/>
            <p:cNvSpPr/>
            <p:nvPr/>
          </p:nvSpPr>
          <p:spPr>
            <a:xfrm>
              <a:off x="1974669" y="6139697"/>
              <a:ext cx="827086" cy="707886"/>
            </a:xfrm>
            <a:prstGeom prst="rect">
              <a:avLst/>
            </a:prstGeom>
            <a:noFill/>
          </p:spPr>
          <p:txBody>
            <a:bodyPr wrap="none">
              <a:spAutoFit/>
            </a:bodyPr>
            <a:lstStyle/>
            <a:p>
              <a:pPr algn="ctr"/>
              <a:r>
                <a:rPr lang="en-US" sz="2000" b="1" dirty="0" smtClean="0">
                  <a:cs typeface="Arial" pitchFamily="34" charset="0"/>
                </a:rPr>
                <a:t>Steve </a:t>
              </a:r>
            </a:p>
            <a:p>
              <a:pPr algn="ctr"/>
              <a:r>
                <a:rPr lang="en-US" sz="2000" b="1" dirty="0" smtClean="0">
                  <a:cs typeface="Arial" pitchFamily="34" charset="0"/>
                </a:rPr>
                <a:t>Carr</a:t>
              </a:r>
              <a:endParaRPr lang="fr-FR" sz="2000" b="1" dirty="0"/>
            </a:p>
          </p:txBody>
        </p:sp>
        <p:pic>
          <p:nvPicPr>
            <p:cNvPr id="4102" name="Picture 6"/>
            <p:cNvPicPr>
              <a:picLocks noChangeAspect="1" noChangeArrowheads="1"/>
            </p:cNvPicPr>
            <p:nvPr/>
          </p:nvPicPr>
          <p:blipFill rotWithShape="1">
            <a:blip r:embed="rId3" cstate="print">
              <a:clrChange>
                <a:clrFrom>
                  <a:srgbClr val="51645E"/>
                </a:clrFrom>
                <a:clrTo>
                  <a:srgbClr val="51645E">
                    <a:alpha val="0"/>
                  </a:srgbClr>
                </a:clrTo>
              </a:clrChange>
              <a:extLst>
                <a:ext uri="{BEBA8EAE-BF5A-486C-A8C5-ECC9F3942E4B}">
                  <a14:imgProps xmlns:a14="http://schemas.microsoft.com/office/drawing/2010/main" xmlns="">
                    <a14:imgLayer r:embed="rId4">
                      <a14:imgEffect>
                        <a14:backgroundRemoval t="3500" b="82000" l="9375" r="100000"/>
                      </a14:imgEffect>
                    </a14:imgLayer>
                  </a14:imgProps>
                </a:ext>
                <a:ext uri="{28A0092B-C50C-407E-A947-70E740481C1C}">
                  <a14:useLocalDpi xmlns:a14="http://schemas.microsoft.com/office/drawing/2010/main" xmlns="" val="0"/>
                </a:ext>
              </a:extLst>
            </a:blip>
            <a:srcRect l="20410" t="9922" r="21257" b="-3256"/>
            <a:stretch/>
          </p:blipFill>
          <p:spPr bwMode="auto">
            <a:xfrm>
              <a:off x="2614382" y="1100327"/>
              <a:ext cx="1235429" cy="256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5" cstate="print">
              <a:clrChange>
                <a:clrFrom>
                  <a:srgbClr val="B59F85">
                    <a:alpha val="66667"/>
                  </a:srgbClr>
                </a:clrFrom>
                <a:clrTo>
                  <a:srgbClr val="B59F85">
                    <a:alpha val="0"/>
                  </a:srgbClr>
                </a:clrTo>
              </a:clrChange>
              <a:extLst>
                <a:ext uri="{BEBA8EAE-BF5A-486C-A8C5-ECC9F3942E4B}">
                  <a14:imgProps xmlns:a14="http://schemas.microsoft.com/office/drawing/2010/main" xmlns="">
                    <a14:imgLayer r:embed="rId8">
                      <a14:imgEffect>
                        <a14:backgroundRemoval t="10000" b="87917" l="15417" r="82917"/>
                      </a14:imgEffect>
                    </a14:imgLayer>
                  </a14:imgProps>
                </a:ext>
                <a:ext uri="{28A0092B-C50C-407E-A947-70E740481C1C}">
                  <a14:useLocalDpi xmlns:a14="http://schemas.microsoft.com/office/drawing/2010/main" xmlns="" val="0"/>
                </a:ext>
              </a:extLst>
            </a:blip>
            <a:srcRect l="13864" t="9512" r="19897" b="14955"/>
            <a:stretch/>
          </p:blipFill>
          <p:spPr bwMode="auto">
            <a:xfrm>
              <a:off x="3879228" y="856487"/>
              <a:ext cx="1823729" cy="2165684"/>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4762" b="52381" l="7229" r="80723"/>
                      </a14:imgEffect>
                    </a14:imgLayer>
                  </a14:imgProps>
                </a:ext>
                <a:ext uri="{28A0092B-C50C-407E-A947-70E740481C1C}">
                  <a14:useLocalDpi xmlns:a14="http://schemas.microsoft.com/office/drawing/2010/main" xmlns="" val="0"/>
                </a:ext>
              </a:extLst>
            </a:blip>
            <a:srcRect r="18193" b="50000"/>
            <a:stretch/>
          </p:blipFill>
          <p:spPr bwMode="auto">
            <a:xfrm>
              <a:off x="7033493" y="1939329"/>
              <a:ext cx="1617824" cy="14896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Rectangle 22"/>
            <p:cNvSpPr/>
            <p:nvPr/>
          </p:nvSpPr>
          <p:spPr>
            <a:xfrm>
              <a:off x="6919193" y="6139697"/>
              <a:ext cx="2043832" cy="707886"/>
            </a:xfrm>
            <a:prstGeom prst="rect">
              <a:avLst/>
            </a:prstGeom>
            <a:noFill/>
          </p:spPr>
          <p:txBody>
            <a:bodyPr wrap="square">
              <a:spAutoFit/>
            </a:bodyPr>
            <a:lstStyle/>
            <a:p>
              <a:pPr algn="ctr"/>
              <a:r>
                <a:rPr lang="en-US" sz="2000" b="1" dirty="0" smtClean="0">
                  <a:cs typeface="Arial" pitchFamily="34" charset="0"/>
                </a:rPr>
                <a:t>Alexandra </a:t>
              </a:r>
            </a:p>
            <a:p>
              <a:pPr algn="ctr"/>
              <a:r>
                <a:rPr lang="en-US" sz="2000" b="1" dirty="0" smtClean="0">
                  <a:cs typeface="Arial" pitchFamily="34" charset="0"/>
                </a:rPr>
                <a:t>Naba</a:t>
              </a:r>
              <a:endParaRPr lang="en-US" sz="2000" b="1" dirty="0">
                <a:cs typeface="Arial" pitchFamily="34" charset="0"/>
              </a:endParaRPr>
            </a:p>
          </p:txBody>
        </p:sp>
        <p:pic>
          <p:nvPicPr>
            <p:cNvPr id="22" name="Picture 2" descr="C:\Users\Alexa\Desktop\sh-pic.jpe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06680" y="1524000"/>
              <a:ext cx="2011680" cy="2296667"/>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59376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3"/>
          <p:cNvSpPr>
            <a:spLocks noGrp="1"/>
          </p:cNvSpPr>
          <p:nvPr>
            <p:ph sz="half" idx="1"/>
          </p:nvPr>
        </p:nvSpPr>
        <p:spPr>
          <a:xfrm>
            <a:off x="228600" y="990600"/>
            <a:ext cx="4419600" cy="4191000"/>
          </a:xfrm>
        </p:spPr>
        <p:txBody>
          <a:bodyPr/>
          <a:lstStyle/>
          <a:p>
            <a:pPr algn="ctr">
              <a:buFont typeface="Arial" pitchFamily="34" charset="0"/>
              <a:buNone/>
            </a:pPr>
            <a:endParaRPr lang="en-US" sz="3200" dirty="0" smtClean="0"/>
          </a:p>
          <a:p>
            <a:r>
              <a:rPr lang="en-US" dirty="0" smtClean="0"/>
              <a:t>Richard Hynes Lab</a:t>
            </a:r>
          </a:p>
          <a:p>
            <a:pPr lvl="1">
              <a:buFont typeface="Arial" pitchFamily="34" charset="0"/>
              <a:buNone/>
            </a:pPr>
            <a:r>
              <a:rPr lang="en-US" dirty="0" smtClean="0"/>
              <a:t>Alexandra Naba</a:t>
            </a:r>
          </a:p>
          <a:p>
            <a:pPr lvl="1">
              <a:buFont typeface="Arial" pitchFamily="34" charset="0"/>
              <a:buNone/>
            </a:pPr>
            <a:r>
              <a:rPr lang="en-US" dirty="0" err="1" smtClean="0"/>
              <a:t>Hui</a:t>
            </a:r>
            <a:r>
              <a:rPr lang="en-US" dirty="0" smtClean="0"/>
              <a:t> </a:t>
            </a:r>
            <a:r>
              <a:rPr lang="en-US" dirty="0" smtClean="0"/>
              <a:t>Liu</a:t>
            </a:r>
          </a:p>
          <a:p>
            <a:r>
              <a:rPr lang="en-US" sz="2400" dirty="0" smtClean="0"/>
              <a:t>Bioinformatics Core Facility (KI)</a:t>
            </a:r>
          </a:p>
          <a:p>
            <a:pPr lvl="1">
              <a:buFont typeface="Arial" pitchFamily="34" charset="0"/>
              <a:buNone/>
            </a:pPr>
            <a:r>
              <a:rPr lang="en-US" dirty="0" smtClean="0"/>
              <a:t>Sebastian Hoersch</a:t>
            </a:r>
            <a:endParaRPr lang="en-US" dirty="0" smtClean="0"/>
          </a:p>
        </p:txBody>
      </p:sp>
      <p:sp>
        <p:nvSpPr>
          <p:cNvPr id="44036" name="Content Placeholder 4"/>
          <p:cNvSpPr>
            <a:spLocks noGrp="1"/>
          </p:cNvSpPr>
          <p:nvPr>
            <p:ph sz="half" idx="2"/>
          </p:nvPr>
        </p:nvSpPr>
        <p:spPr>
          <a:xfrm>
            <a:off x="4648200" y="990600"/>
            <a:ext cx="4267200" cy="4191000"/>
          </a:xfrm>
        </p:spPr>
        <p:txBody>
          <a:bodyPr/>
          <a:lstStyle/>
          <a:p>
            <a:endParaRPr lang="en-US" sz="3200" dirty="0" smtClean="0"/>
          </a:p>
          <a:p>
            <a:r>
              <a:rPr lang="en-US" dirty="0" smtClean="0"/>
              <a:t>Proteomics Platform</a:t>
            </a:r>
          </a:p>
          <a:p>
            <a:pPr lvl="1">
              <a:buFont typeface="Arial" pitchFamily="34" charset="0"/>
              <a:buNone/>
            </a:pPr>
            <a:r>
              <a:rPr lang="en-US" dirty="0" smtClean="0"/>
              <a:t>Steve Carr</a:t>
            </a:r>
          </a:p>
          <a:p>
            <a:pPr lvl="1">
              <a:buFont typeface="Arial" pitchFamily="34" charset="0"/>
              <a:buNone/>
            </a:pPr>
            <a:r>
              <a:rPr lang="en-US" dirty="0" smtClean="0"/>
              <a:t>Jake Jaffe</a:t>
            </a:r>
          </a:p>
          <a:p>
            <a:endParaRPr lang="en-US" dirty="0" smtClean="0"/>
          </a:p>
          <a:p>
            <a:pPr>
              <a:buFont typeface="Arial" pitchFamily="34" charset="0"/>
              <a:buNone/>
            </a:pPr>
            <a:endParaRPr lang="en-US" dirty="0" smtClean="0"/>
          </a:p>
        </p:txBody>
      </p:sp>
      <p:sp>
        <p:nvSpPr>
          <p:cNvPr id="47106" name="Title 1"/>
          <p:cNvSpPr>
            <a:spLocks noGrp="1"/>
          </p:cNvSpPr>
          <p:nvPr>
            <p:ph type="title"/>
          </p:nvPr>
        </p:nvSpPr>
        <p:spPr>
          <a:xfrm>
            <a:off x="0" y="0"/>
            <a:ext cx="9144000" cy="838200"/>
          </a:xfrm>
        </p:spPr>
        <p:txBody>
          <a:bodyPr/>
          <a:lstStyle/>
          <a:p>
            <a:r>
              <a:rPr lang="en-US" sz="3200" dirty="0" smtClean="0"/>
              <a:t>Acknowledgments</a:t>
            </a:r>
            <a:endParaRPr lang="en-US" sz="3200" dirty="0" smtClean="0"/>
          </a:p>
        </p:txBody>
      </p:sp>
      <p:pic>
        <p:nvPicPr>
          <p:cNvPr id="47109" name="Picture 2" descr="D:\AN PostDoc @ MIT\PowerPoint\Diapos Utiles\ki-logo copy.tif"/>
          <p:cNvPicPr>
            <a:picLocks noChangeAspect="1" noChangeArrowheads="1"/>
          </p:cNvPicPr>
          <p:nvPr/>
        </p:nvPicPr>
        <p:blipFill>
          <a:blip r:embed="rId2" cstate="print"/>
          <a:srcRect/>
          <a:stretch>
            <a:fillRect/>
          </a:stretch>
        </p:blipFill>
        <p:spPr bwMode="auto">
          <a:xfrm>
            <a:off x="228600" y="1028700"/>
            <a:ext cx="3414713" cy="457200"/>
          </a:xfrm>
          <a:prstGeom prst="rect">
            <a:avLst/>
          </a:prstGeom>
          <a:noFill/>
          <a:ln w="9525">
            <a:noFill/>
            <a:miter lim="800000"/>
            <a:headEnd/>
            <a:tailEnd/>
          </a:ln>
        </p:spPr>
      </p:pic>
      <p:pic>
        <p:nvPicPr>
          <p:cNvPr id="47110" name="Picture 3" descr="D:\AN PostDoc @ MIT\PowerPoint\Diapos Utiles\BroadLogo.tif"/>
          <p:cNvPicPr>
            <a:picLocks noChangeAspect="1" noChangeArrowheads="1"/>
          </p:cNvPicPr>
          <p:nvPr/>
        </p:nvPicPr>
        <p:blipFill>
          <a:blip r:embed="rId3" cstate="print"/>
          <a:srcRect/>
          <a:stretch>
            <a:fillRect/>
          </a:stretch>
        </p:blipFill>
        <p:spPr bwMode="auto">
          <a:xfrm>
            <a:off x="4648200" y="1028700"/>
            <a:ext cx="2073275" cy="533400"/>
          </a:xfrm>
          <a:prstGeom prst="rect">
            <a:avLst/>
          </a:prstGeom>
          <a:noFill/>
          <a:ln w="9525">
            <a:noFill/>
            <a:miter lim="800000"/>
            <a:headEnd/>
            <a:tailEnd/>
          </a:ln>
        </p:spPr>
      </p:pic>
      <p:pic>
        <p:nvPicPr>
          <p:cNvPr id="47111" name="Picture 4" descr="D:\AN PostDoc @ MIT\PowerPoint\Diapos Utiles\signature_362_72.jpg"/>
          <p:cNvPicPr>
            <a:picLocks noChangeAspect="1" noChangeArrowheads="1"/>
          </p:cNvPicPr>
          <p:nvPr/>
        </p:nvPicPr>
        <p:blipFill>
          <a:blip r:embed="rId4" cstate="print"/>
          <a:srcRect/>
          <a:stretch>
            <a:fillRect/>
          </a:stretch>
        </p:blipFill>
        <p:spPr bwMode="auto">
          <a:xfrm>
            <a:off x="173038" y="5638800"/>
            <a:ext cx="3332162" cy="549275"/>
          </a:xfrm>
          <a:prstGeom prst="rect">
            <a:avLst/>
          </a:prstGeom>
          <a:noFill/>
          <a:ln w="9525">
            <a:solidFill>
              <a:srgbClr val="1CD23A"/>
            </a:solidFill>
            <a:miter lim="800000"/>
            <a:headEnd/>
            <a:tailEnd/>
          </a:ln>
        </p:spPr>
      </p:pic>
      <p:pic>
        <p:nvPicPr>
          <p:cNvPr id="47112" name="Picture 9" descr="C:\Users\Alexandra\Desktop\Screen shot 2010-01-24 at 4.00.33 PM.png"/>
          <p:cNvPicPr>
            <a:picLocks noChangeAspect="1" noChangeArrowheads="1"/>
          </p:cNvPicPr>
          <p:nvPr/>
        </p:nvPicPr>
        <p:blipFill>
          <a:blip r:embed="rId5" cstate="print"/>
          <a:srcRect/>
          <a:stretch>
            <a:fillRect/>
          </a:stretch>
        </p:blipFill>
        <p:spPr bwMode="auto">
          <a:xfrm>
            <a:off x="4343400" y="5638800"/>
            <a:ext cx="4667250" cy="549275"/>
          </a:xfrm>
          <a:prstGeom prst="rect">
            <a:avLst/>
          </a:prstGeom>
          <a:noFill/>
          <a:ln w="9525">
            <a:solidFill>
              <a:srgbClr val="002060"/>
            </a:solidFill>
            <a:miter lim="800000"/>
            <a:headEnd/>
            <a:tailEnd/>
          </a:ln>
        </p:spPr>
      </p:pic>
      <p:sp>
        <p:nvSpPr>
          <p:cNvPr id="47114" name="Text Box 10"/>
          <p:cNvSpPr txBox="1">
            <a:spLocks noChangeArrowheads="1"/>
          </p:cNvSpPr>
          <p:nvPr/>
        </p:nvSpPr>
        <p:spPr bwMode="auto">
          <a:xfrm>
            <a:off x="228600" y="4887913"/>
            <a:ext cx="6489700" cy="304800"/>
          </a:xfrm>
          <a:prstGeom prst="rect">
            <a:avLst/>
          </a:prstGeom>
          <a:noFill/>
          <a:ln w="9525">
            <a:noFill/>
            <a:miter lim="800000"/>
            <a:headEnd/>
            <a:tailEnd/>
          </a:ln>
          <a:effectLst/>
        </p:spPr>
        <p:txBody>
          <a:bodyPr wrap="none">
            <a:spAutoFit/>
          </a:bodyPr>
          <a:lstStyle/>
          <a:p>
            <a:r>
              <a:rPr lang="en-US" sz="1400"/>
              <a:t>TMEN (TUMOR MICROENVIRONMENT NETWORK NCI)         U54-CA126515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900" dirty="0" smtClean="0"/>
              <a:t>The extracellular matrix is a major component of the tumor microenvironment</a:t>
            </a:r>
            <a:endParaRPr lang="fr-FR" sz="2900" dirty="0"/>
          </a:p>
        </p:txBody>
      </p:sp>
      <p:pic>
        <p:nvPicPr>
          <p:cNvPr id="9" name="Picture 7" descr="D:\AN PostDoc @ MIT\The Matrisome Project\100917_Histology\100917-Mammary TUMOR R3_MMTV-PYMT 2929_x20_3M_6.tiff"/>
          <p:cNvPicPr>
            <a:picLocks noChangeAspect="1" noChangeArrowheads="1"/>
          </p:cNvPicPr>
          <p:nvPr/>
        </p:nvPicPr>
        <p:blipFill>
          <a:blip r:embed="rId3" cstate="print">
            <a:lum bright="10000" contrast="20000"/>
          </a:blip>
          <a:srcRect/>
          <a:stretch>
            <a:fillRect/>
          </a:stretch>
        </p:blipFill>
        <p:spPr bwMode="auto">
          <a:xfrm>
            <a:off x="868680" y="2413574"/>
            <a:ext cx="3474720" cy="2596055"/>
          </a:xfrm>
          <a:prstGeom prst="rect">
            <a:avLst/>
          </a:prstGeom>
          <a:noFill/>
          <a:ln w="3175">
            <a:solidFill>
              <a:schemeClr val="tx1">
                <a:lumMod val="75000"/>
                <a:lumOff val="25000"/>
              </a:schemeClr>
            </a:solidFill>
          </a:ln>
        </p:spPr>
      </p:pic>
      <p:sp>
        <p:nvSpPr>
          <p:cNvPr id="11" name="TextBox 10"/>
          <p:cNvSpPr txBox="1"/>
          <p:nvPr/>
        </p:nvSpPr>
        <p:spPr>
          <a:xfrm>
            <a:off x="868680" y="1752600"/>
            <a:ext cx="3474720" cy="584775"/>
          </a:xfrm>
          <a:prstGeom prst="rect">
            <a:avLst/>
          </a:prstGeom>
          <a:noFill/>
        </p:spPr>
        <p:txBody>
          <a:bodyPr wrap="square" rtlCol="0">
            <a:spAutoFit/>
          </a:bodyPr>
          <a:lstStyle/>
          <a:p>
            <a:pPr algn="ctr"/>
            <a:r>
              <a:rPr lang="en-US" sz="1600" b="1" dirty="0" smtClean="0">
                <a:latin typeface="Arial" pitchFamily="34" charset="0"/>
                <a:cs typeface="Arial" pitchFamily="34" charset="0"/>
              </a:rPr>
              <a:t>Murine Mammary Tumor </a:t>
            </a:r>
          </a:p>
          <a:p>
            <a:pPr algn="ctr"/>
            <a:r>
              <a:rPr lang="en-US" sz="1600" b="1" i="1" dirty="0" smtClean="0">
                <a:latin typeface="Arial" pitchFamily="34" charset="0"/>
                <a:cs typeface="Arial" pitchFamily="34" charset="0"/>
              </a:rPr>
              <a:t>(MMTV-</a:t>
            </a:r>
            <a:r>
              <a:rPr lang="en-US" sz="1600" b="1" i="1" dirty="0" err="1" smtClean="0">
                <a:latin typeface="Arial" pitchFamily="34" charset="0"/>
                <a:cs typeface="Arial" pitchFamily="34" charset="0"/>
              </a:rPr>
              <a:t>PyMT</a:t>
            </a:r>
            <a:r>
              <a:rPr lang="en-US" sz="1600" b="1" i="1" dirty="0" smtClean="0">
                <a:latin typeface="Arial" pitchFamily="34" charset="0"/>
                <a:cs typeface="Arial" pitchFamily="34" charset="0"/>
              </a:rPr>
              <a:t>)</a:t>
            </a:r>
            <a:endParaRPr lang="en-US" sz="1600" b="1" i="1" dirty="0">
              <a:latin typeface="Arial" pitchFamily="34" charset="0"/>
              <a:cs typeface="Arial" pitchFamily="34" charset="0"/>
            </a:endParaRPr>
          </a:p>
        </p:txBody>
      </p:sp>
      <p:sp>
        <p:nvSpPr>
          <p:cNvPr id="12" name="TextBox 11"/>
          <p:cNvSpPr txBox="1"/>
          <p:nvPr/>
        </p:nvSpPr>
        <p:spPr>
          <a:xfrm>
            <a:off x="765984" y="5224046"/>
            <a:ext cx="7463615"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Masson’s </a:t>
            </a:r>
            <a:r>
              <a:rPr lang="en-US" sz="1600" b="1" dirty="0" err="1" smtClean="0">
                <a:latin typeface="Arial" pitchFamily="34" charset="0"/>
                <a:cs typeface="Arial" pitchFamily="34" charset="0"/>
              </a:rPr>
              <a:t>Trichrome</a:t>
            </a:r>
            <a:r>
              <a:rPr lang="en-US" sz="1600" b="1" dirty="0" smtClean="0">
                <a:latin typeface="Arial" pitchFamily="34" charset="0"/>
                <a:cs typeface="Arial" pitchFamily="34" charset="0"/>
              </a:rPr>
              <a:t> Staining: </a:t>
            </a:r>
            <a:r>
              <a:rPr lang="en-US" sz="1600" b="1" i="1" dirty="0" smtClean="0">
                <a:solidFill>
                  <a:srgbClr val="0000FF"/>
                </a:solidFill>
                <a:latin typeface="Arial" pitchFamily="34" charset="0"/>
                <a:cs typeface="Arial" pitchFamily="34" charset="0"/>
              </a:rPr>
              <a:t>C</a:t>
            </a:r>
            <a:r>
              <a:rPr lang="en-US" sz="1600" b="1" i="1" dirty="0" smtClean="0">
                <a:solidFill>
                  <a:srgbClr val="0000CC"/>
                </a:solidFill>
                <a:latin typeface="Arial" pitchFamily="34" charset="0"/>
                <a:cs typeface="Arial" pitchFamily="34" charset="0"/>
              </a:rPr>
              <a:t>ollagen fibers</a:t>
            </a:r>
            <a:endParaRPr lang="en-US" sz="1600" b="1" i="1" dirty="0">
              <a:solidFill>
                <a:srgbClr val="0000CC"/>
              </a:solidFill>
              <a:latin typeface="Arial" pitchFamily="34" charset="0"/>
              <a:cs typeface="Arial" pitchFamily="34" charset="0"/>
            </a:endParaRPr>
          </a:p>
        </p:txBody>
      </p:sp>
      <p:pic>
        <p:nvPicPr>
          <p:cNvPr id="13" name="Picture 12"/>
          <p:cNvPicPr>
            <a:picLocks noChangeAspect="1"/>
          </p:cNvPicPr>
          <p:nvPr/>
        </p:nvPicPr>
        <p:blipFill>
          <a:blip r:embed="rId4" cstate="print">
            <a:extLst>
              <a:ext uri="{BEBA8EAE-BF5A-486C-A8C5-ECC9F3942E4B}">
                <a14:imgProps xmlns:a14="http://schemas.microsoft.com/office/drawing/2010/main" xmlns="">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4800600" y="2413575"/>
            <a:ext cx="3474720" cy="2594457"/>
          </a:xfrm>
          <a:prstGeom prst="rect">
            <a:avLst/>
          </a:prstGeom>
          <a:ln>
            <a:solidFill>
              <a:schemeClr val="tx1"/>
            </a:solidFill>
          </a:ln>
        </p:spPr>
      </p:pic>
      <p:sp>
        <p:nvSpPr>
          <p:cNvPr id="15" name="TextBox 14"/>
          <p:cNvSpPr txBox="1"/>
          <p:nvPr/>
        </p:nvSpPr>
        <p:spPr>
          <a:xfrm>
            <a:off x="4800599" y="1875710"/>
            <a:ext cx="3428999" cy="338554"/>
          </a:xfrm>
          <a:prstGeom prst="rect">
            <a:avLst/>
          </a:prstGeom>
          <a:noFill/>
        </p:spPr>
        <p:txBody>
          <a:bodyPr wrap="square" rtlCol="0">
            <a:spAutoFit/>
          </a:bodyPr>
          <a:lstStyle/>
          <a:p>
            <a:pPr algn="ctr"/>
            <a:r>
              <a:rPr lang="en-US" sz="1600" b="1" dirty="0" smtClean="0">
                <a:latin typeface="Arial" pitchFamily="34" charset="0"/>
                <a:cs typeface="Arial" pitchFamily="34" charset="0"/>
              </a:rPr>
              <a:t>Human Melanoma Patient</a:t>
            </a:r>
            <a:endParaRPr lang="en-US" sz="1600" b="1" dirty="0">
              <a:latin typeface="Arial" pitchFamily="34" charset="0"/>
              <a:cs typeface="Arial" pitchFamily="34" charset="0"/>
            </a:endParaRPr>
          </a:p>
        </p:txBody>
      </p:sp>
    </p:spTree>
    <p:extLst>
      <p:ext uri="{BB962C8B-B14F-4D97-AF65-F5344CB8AC3E}">
        <p14:creationId xmlns:p14="http://schemas.microsoft.com/office/powerpoint/2010/main" xmlns="" val="4014177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smtClean="0"/>
              <a:t>Challenges of </a:t>
            </a:r>
            <a:r>
              <a:rPr lang="en-US" sz="2900" dirty="0" smtClean="0"/>
              <a:t>Studying </a:t>
            </a:r>
            <a:r>
              <a:rPr lang="en-US" sz="2900" dirty="0" smtClean="0"/>
              <a:t>the </a:t>
            </a:r>
            <a:r>
              <a:rPr lang="en-US" sz="2900" dirty="0" smtClean="0"/>
              <a:t>Extracellular Matrix</a:t>
            </a:r>
            <a:endParaRPr lang="en-US" sz="2900" dirty="0"/>
          </a:p>
        </p:txBody>
      </p:sp>
      <p:sp>
        <p:nvSpPr>
          <p:cNvPr id="3" name="Content Placeholder 2"/>
          <p:cNvSpPr>
            <a:spLocks noGrp="1"/>
          </p:cNvSpPr>
          <p:nvPr>
            <p:ph idx="1"/>
          </p:nvPr>
        </p:nvSpPr>
        <p:spPr>
          <a:xfrm>
            <a:off x="228600" y="1281980"/>
            <a:ext cx="8686800" cy="5132468"/>
          </a:xfrm>
        </p:spPr>
        <p:txBody>
          <a:bodyPr>
            <a:normAutofit/>
          </a:bodyPr>
          <a:lstStyle/>
          <a:p>
            <a:pPr>
              <a:spcBef>
                <a:spcPct val="50000"/>
              </a:spcBef>
              <a:buClr>
                <a:schemeClr val="accent5">
                  <a:lumMod val="50000"/>
                </a:schemeClr>
              </a:buClr>
              <a:buNone/>
              <a:defRPr/>
            </a:pPr>
            <a:r>
              <a:rPr lang="fr-FR" sz="2400" dirty="0" smtClean="0"/>
              <a:t>Goals</a:t>
            </a:r>
            <a:endParaRPr lang="fr-FR" sz="2400" dirty="0" smtClean="0"/>
          </a:p>
          <a:p>
            <a:pPr>
              <a:spcBef>
                <a:spcPct val="50000"/>
              </a:spcBef>
              <a:buClr>
                <a:schemeClr val="accent5">
                  <a:lumMod val="50000"/>
                </a:schemeClr>
              </a:buClr>
              <a:defRPr/>
            </a:pPr>
            <a:r>
              <a:rPr lang="fr-FR" sz="2400" dirty="0" err="1" smtClean="0"/>
              <a:t>Define</a:t>
            </a:r>
            <a:r>
              <a:rPr lang="fr-FR" sz="2400" dirty="0" smtClean="0"/>
              <a:t> a </a:t>
            </a:r>
            <a:r>
              <a:rPr lang="fr-FR" sz="2400" dirty="0" err="1" smtClean="0"/>
              <a:t>methodology</a:t>
            </a:r>
            <a:r>
              <a:rPr lang="fr-FR" sz="2400" dirty="0" smtClean="0"/>
              <a:t> to </a:t>
            </a:r>
            <a:r>
              <a:rPr lang="fr-FR" sz="2400" dirty="0" err="1" smtClean="0"/>
              <a:t>study</a:t>
            </a:r>
            <a:r>
              <a:rPr lang="fr-FR" sz="2400" dirty="0" smtClean="0"/>
              <a:t> the composition of the </a:t>
            </a:r>
            <a:r>
              <a:rPr lang="fr-FR" sz="2400" i="1" dirty="0" smtClean="0"/>
              <a:t>in vivo</a:t>
            </a:r>
            <a:r>
              <a:rPr lang="fr-FR" sz="2400" dirty="0" smtClean="0"/>
              <a:t> </a:t>
            </a:r>
            <a:r>
              <a:rPr lang="fr-FR" sz="2400" dirty="0" err="1" smtClean="0"/>
              <a:t>extracellular</a:t>
            </a:r>
            <a:r>
              <a:rPr lang="fr-FR" sz="2400" dirty="0" smtClean="0"/>
              <a:t> </a:t>
            </a:r>
            <a:r>
              <a:rPr lang="fr-FR" sz="2400" dirty="0" err="1" smtClean="0"/>
              <a:t>matrix</a:t>
            </a:r>
            <a:r>
              <a:rPr lang="fr-FR" sz="2400" dirty="0" smtClean="0"/>
              <a:t>.</a:t>
            </a:r>
          </a:p>
          <a:p>
            <a:pPr>
              <a:spcBef>
                <a:spcPct val="50000"/>
              </a:spcBef>
              <a:buClr>
                <a:schemeClr val="accent5">
                  <a:lumMod val="50000"/>
                </a:schemeClr>
              </a:buClr>
              <a:defRPr/>
            </a:pPr>
            <a:r>
              <a:rPr lang="fr-FR" sz="2400" dirty="0" err="1" smtClean="0"/>
              <a:t>What</a:t>
            </a:r>
            <a:r>
              <a:rPr lang="fr-FR" sz="2400" dirty="0" smtClean="0"/>
              <a:t> </a:t>
            </a:r>
            <a:r>
              <a:rPr lang="fr-FR" sz="2400" dirty="0" err="1" smtClean="0"/>
              <a:t>is</a:t>
            </a:r>
            <a:r>
              <a:rPr lang="fr-FR" sz="2400" dirty="0" smtClean="0"/>
              <a:t> </a:t>
            </a:r>
            <a:r>
              <a:rPr lang="fr-FR" sz="2400" dirty="0" smtClean="0"/>
              <a:t>the </a:t>
            </a:r>
            <a:r>
              <a:rPr lang="fr-FR" sz="2400" dirty="0" err="1" smtClean="0"/>
              <a:t>origin</a:t>
            </a:r>
            <a:r>
              <a:rPr lang="fr-FR" sz="2400" dirty="0" smtClean="0"/>
              <a:t> of tumor </a:t>
            </a:r>
            <a:r>
              <a:rPr lang="fr-FR" sz="2400" dirty="0" err="1" smtClean="0"/>
              <a:t>extracellular</a:t>
            </a:r>
            <a:r>
              <a:rPr lang="fr-FR" sz="2400" dirty="0" smtClean="0"/>
              <a:t> </a:t>
            </a:r>
            <a:r>
              <a:rPr lang="fr-FR" sz="2400" dirty="0" err="1" smtClean="0"/>
              <a:t>matrix</a:t>
            </a:r>
            <a:r>
              <a:rPr lang="fr-FR" sz="2400" dirty="0" smtClean="0"/>
              <a:t> </a:t>
            </a:r>
            <a:r>
              <a:rPr lang="en-US" sz="2400" dirty="0" smtClean="0"/>
              <a:t>(tumor or </a:t>
            </a:r>
            <a:r>
              <a:rPr lang="en-US" sz="2400" dirty="0" err="1" smtClean="0"/>
              <a:t>stroma</a:t>
            </a:r>
            <a:r>
              <a:rPr lang="en-US" sz="2400" dirty="0" smtClean="0"/>
              <a:t>)</a:t>
            </a:r>
            <a:r>
              <a:rPr lang="fr-FR" sz="2400" dirty="0" smtClean="0"/>
              <a:t>?</a:t>
            </a:r>
            <a:endParaRPr lang="fr-FR" sz="2400" dirty="0" smtClean="0"/>
          </a:p>
          <a:p>
            <a:pPr>
              <a:spcBef>
                <a:spcPct val="50000"/>
              </a:spcBef>
              <a:buClr>
                <a:schemeClr val="accent5">
                  <a:lumMod val="50000"/>
                </a:schemeClr>
              </a:buClr>
              <a:defRPr/>
            </a:pPr>
            <a:r>
              <a:rPr lang="en-US" sz="2400" dirty="0" smtClean="0"/>
              <a:t>What </a:t>
            </a:r>
            <a:r>
              <a:rPr lang="en-US" sz="2400" dirty="0" smtClean="0"/>
              <a:t>changes </a:t>
            </a:r>
            <a:r>
              <a:rPr lang="en-US" sz="2400" dirty="0" smtClean="0"/>
              <a:t>in the </a:t>
            </a:r>
            <a:r>
              <a:rPr lang="fr-FR" sz="2400" dirty="0" smtClean="0"/>
              <a:t>ECM </a:t>
            </a:r>
            <a:r>
              <a:rPr lang="fr-FR" sz="2400" dirty="0" smtClean="0"/>
              <a:t>composition </a:t>
            </a:r>
            <a:r>
              <a:rPr lang="en-US" sz="2400" dirty="0" smtClean="0"/>
              <a:t>during tumor progression</a:t>
            </a:r>
            <a:r>
              <a:rPr lang="fr-FR" sz="2400" dirty="0" smtClean="0"/>
              <a:t>?</a:t>
            </a:r>
          </a:p>
          <a:p>
            <a:pPr marL="1371600" lvl="2" indent="-514350">
              <a:defRPr/>
            </a:pPr>
            <a:r>
              <a:rPr lang="en-US" i="1" dirty="0" smtClean="0"/>
              <a:t>Invasion </a:t>
            </a:r>
            <a:endParaRPr lang="en-US" i="1" dirty="0" smtClean="0"/>
          </a:p>
          <a:p>
            <a:pPr marL="1371600" lvl="2" indent="-514350">
              <a:defRPr/>
            </a:pPr>
            <a:r>
              <a:rPr lang="en-US" i="1" dirty="0" err="1" smtClean="0"/>
              <a:t>Angiogenic</a:t>
            </a:r>
            <a:r>
              <a:rPr lang="en-US" i="1" dirty="0" smtClean="0"/>
              <a:t> switch</a:t>
            </a:r>
            <a:endParaRPr lang="en-US" i="1" dirty="0" smtClean="0"/>
          </a:p>
          <a:p>
            <a:pPr marL="1371600" lvl="2" indent="-514350">
              <a:defRPr/>
            </a:pPr>
            <a:r>
              <a:rPr lang="en-US" i="1" dirty="0" smtClean="0"/>
              <a:t>Metastatic dissemination</a:t>
            </a:r>
            <a:endParaRPr lang="fr-FR" sz="2400" dirty="0" smtClean="0"/>
          </a:p>
          <a:p>
            <a:pPr>
              <a:spcBef>
                <a:spcPct val="50000"/>
              </a:spcBef>
              <a:buClr>
                <a:schemeClr val="accent5">
                  <a:lumMod val="50000"/>
                </a:schemeClr>
              </a:buClr>
              <a:defRPr/>
            </a:pPr>
            <a:r>
              <a:rPr lang="fr-FR" sz="2400" dirty="0" smtClean="0"/>
              <a:t>Can ECM </a:t>
            </a:r>
            <a:r>
              <a:rPr lang="fr-FR" sz="2400" dirty="0" err="1" smtClean="0"/>
              <a:t>proteins</a:t>
            </a:r>
            <a:r>
              <a:rPr lang="fr-FR" sz="2400" dirty="0" smtClean="0"/>
              <a:t> serve as </a:t>
            </a:r>
            <a:r>
              <a:rPr lang="fr-FR" sz="2400" dirty="0" err="1" smtClean="0"/>
              <a:t>prognostic</a:t>
            </a:r>
            <a:r>
              <a:rPr lang="fr-FR" sz="2400" dirty="0" smtClean="0"/>
              <a:t> markers or diagnostic </a:t>
            </a:r>
            <a:r>
              <a:rPr lang="fr-FR" sz="2400" dirty="0" err="1" smtClean="0"/>
              <a:t>tools</a:t>
            </a:r>
            <a:r>
              <a:rPr lang="fr-FR" sz="2400" dirty="0" smtClean="0"/>
              <a:t> in the </a:t>
            </a:r>
            <a:r>
              <a:rPr lang="fr-FR" sz="2400" dirty="0" err="1" smtClean="0"/>
              <a:t>clinic</a:t>
            </a:r>
            <a:r>
              <a:rPr lang="fr-FR" sz="2400" dirty="0" smtClean="0"/>
              <a:t>? </a:t>
            </a:r>
          </a:p>
          <a:p>
            <a:pPr>
              <a:spcBef>
                <a:spcPct val="50000"/>
              </a:spcBef>
              <a:buClr>
                <a:schemeClr val="accent5">
                  <a:lumMod val="50000"/>
                </a:schemeClr>
              </a:buClr>
              <a:defRPr/>
            </a:pPr>
            <a:endParaRPr lang="fr-FR" sz="2400" dirty="0" smtClean="0"/>
          </a:p>
          <a:p>
            <a:endParaRPr lang="en-US" sz="2400" dirty="0" smtClean="0"/>
          </a:p>
          <a:p>
            <a:endParaRPr lang="en-US" sz="2400" dirty="0"/>
          </a:p>
        </p:txBody>
      </p:sp>
    </p:spTree>
    <p:extLst>
      <p:ext uri="{BB962C8B-B14F-4D97-AF65-F5344CB8AC3E}">
        <p14:creationId xmlns:p14="http://schemas.microsoft.com/office/powerpoint/2010/main" xmlns="" val="326119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Autofit/>
          </a:bodyPr>
          <a:lstStyle/>
          <a:p>
            <a:r>
              <a:rPr lang="en-US" sz="2900" dirty="0" smtClean="0"/>
              <a:t>Proteomics </a:t>
            </a:r>
            <a:r>
              <a:rPr lang="en-US" sz="2900" dirty="0" smtClean="0"/>
              <a:t>Analysis of </a:t>
            </a:r>
            <a:r>
              <a:rPr lang="en-US" sz="2900" dirty="0" smtClean="0"/>
              <a:t>ECM </a:t>
            </a:r>
            <a:r>
              <a:rPr lang="en-US" sz="2900" dirty="0" smtClean="0"/>
              <a:t>Composition</a:t>
            </a:r>
            <a:endParaRPr lang="en-US" sz="2900" dirty="0"/>
          </a:p>
        </p:txBody>
      </p:sp>
      <p:pic>
        <p:nvPicPr>
          <p:cNvPr id="7" name="Picture 29"/>
          <p:cNvPicPr>
            <a:picLocks noChangeAspect="1" noChangeArrowheads="1"/>
          </p:cNvPicPr>
          <p:nvPr/>
        </p:nvPicPr>
        <p:blipFill>
          <a:blip r:embed="rId3" cstate="print"/>
          <a:srcRect/>
          <a:stretch>
            <a:fillRect/>
          </a:stretch>
        </p:blipFill>
        <p:spPr bwMode="auto">
          <a:xfrm rot="16200000">
            <a:off x="4783906" y="2840389"/>
            <a:ext cx="780525" cy="492496"/>
          </a:xfrm>
          <a:prstGeom prst="rect">
            <a:avLst/>
          </a:prstGeom>
          <a:noFill/>
          <a:ln w="9525">
            <a:noFill/>
            <a:miter lim="800000"/>
            <a:headEnd/>
            <a:tailEnd/>
          </a:ln>
        </p:spPr>
      </p:pic>
      <p:pic>
        <p:nvPicPr>
          <p:cNvPr id="8" name="Picture 29"/>
          <p:cNvPicPr>
            <a:picLocks noChangeAspect="1" noChangeArrowheads="1"/>
          </p:cNvPicPr>
          <p:nvPr/>
        </p:nvPicPr>
        <p:blipFill>
          <a:blip r:embed="rId3" cstate="print"/>
          <a:srcRect/>
          <a:stretch>
            <a:fillRect/>
          </a:stretch>
        </p:blipFill>
        <p:spPr bwMode="auto">
          <a:xfrm rot="16200000">
            <a:off x="3366758" y="2840389"/>
            <a:ext cx="780525" cy="492496"/>
          </a:xfrm>
          <a:prstGeom prst="rect">
            <a:avLst/>
          </a:prstGeom>
          <a:noFill/>
          <a:ln w="9525">
            <a:noFill/>
            <a:miter lim="800000"/>
            <a:headEnd/>
            <a:tailEnd/>
          </a:ln>
        </p:spPr>
      </p:pic>
      <p:sp>
        <p:nvSpPr>
          <p:cNvPr id="9" name="TextBox 87"/>
          <p:cNvSpPr txBox="1">
            <a:spLocks noChangeArrowheads="1"/>
          </p:cNvSpPr>
          <p:nvPr/>
        </p:nvSpPr>
        <p:spPr bwMode="auto">
          <a:xfrm>
            <a:off x="7139051" y="3376814"/>
            <a:ext cx="1964449" cy="800219"/>
          </a:xfrm>
          <a:prstGeom prst="rect">
            <a:avLst/>
          </a:prstGeom>
          <a:noFill/>
          <a:ln w="9525">
            <a:noFill/>
            <a:miter lim="800000"/>
            <a:headEnd/>
            <a:tailEnd/>
          </a:ln>
        </p:spPr>
        <p:txBody>
          <a:bodyPr wrap="none">
            <a:spAutoFit/>
          </a:bodyPr>
          <a:lstStyle/>
          <a:p>
            <a:pPr algn="ctr"/>
            <a:r>
              <a:rPr lang="en-US" sz="1600" b="1" dirty="0" smtClean="0">
                <a:latin typeface="Calibri" pitchFamily="34" charset="0"/>
              </a:rPr>
              <a:t>Peptide</a:t>
            </a:r>
          </a:p>
          <a:p>
            <a:pPr algn="ctr"/>
            <a:r>
              <a:rPr lang="en-US" sz="1600" b="1" dirty="0" smtClean="0">
                <a:latin typeface="Calibri" pitchFamily="34" charset="0"/>
              </a:rPr>
              <a:t>Fractionation</a:t>
            </a:r>
            <a:endParaRPr lang="en-US" sz="1600" b="1" dirty="0" smtClean="0">
              <a:latin typeface="Calibri" pitchFamily="34" charset="0"/>
            </a:endParaRPr>
          </a:p>
          <a:p>
            <a:pPr algn="ctr"/>
            <a:r>
              <a:rPr lang="en-US" sz="1400" i="1" dirty="0" smtClean="0">
                <a:latin typeface="Calibri" pitchFamily="34" charset="0"/>
              </a:rPr>
              <a:t>(Off-Gel Electrophoresis</a:t>
            </a:r>
            <a:r>
              <a:rPr lang="en-US" sz="1400" i="1" dirty="0" smtClean="0">
                <a:latin typeface="Calibri" pitchFamily="34" charset="0"/>
              </a:rPr>
              <a:t>)</a:t>
            </a:r>
            <a:endParaRPr lang="en-US" sz="1400" i="1" dirty="0" smtClean="0">
              <a:latin typeface="Calibri" pitchFamily="34" charset="0"/>
            </a:endParaRPr>
          </a:p>
        </p:txBody>
      </p:sp>
      <p:pic>
        <p:nvPicPr>
          <p:cNvPr id="10" name="Picture 9" descr="ETD_Orbitrap"/>
          <p:cNvPicPr>
            <a:picLocks noChangeAspect="1" noChangeArrowheads="1"/>
          </p:cNvPicPr>
          <p:nvPr/>
        </p:nvPicPr>
        <p:blipFill>
          <a:blip r:embed="rId4" cstate="print"/>
          <a:srcRect/>
          <a:stretch>
            <a:fillRect/>
          </a:stretch>
        </p:blipFill>
        <p:spPr bwMode="auto">
          <a:xfrm>
            <a:off x="7981272" y="5000388"/>
            <a:ext cx="743862" cy="1313709"/>
          </a:xfrm>
          <a:prstGeom prst="rect">
            <a:avLst/>
          </a:prstGeom>
          <a:noFill/>
          <a:ln w="9525">
            <a:noFill/>
            <a:miter lim="800000"/>
            <a:headEnd/>
            <a:tailEnd/>
          </a:ln>
        </p:spPr>
      </p:pic>
      <p:sp>
        <p:nvSpPr>
          <p:cNvPr id="11" name="Rectangle 11"/>
          <p:cNvSpPr>
            <a:spLocks noChangeArrowheads="1"/>
          </p:cNvSpPr>
          <p:nvPr/>
        </p:nvSpPr>
        <p:spPr bwMode="auto">
          <a:xfrm>
            <a:off x="4355793" y="3376814"/>
            <a:ext cx="1537198" cy="584775"/>
          </a:xfrm>
          <a:prstGeom prst="rect">
            <a:avLst/>
          </a:prstGeom>
          <a:noFill/>
          <a:ln w="9525">
            <a:noFill/>
            <a:miter lim="800000"/>
            <a:headEnd/>
            <a:tailEnd/>
          </a:ln>
        </p:spPr>
        <p:txBody>
          <a:bodyPr>
            <a:spAutoFit/>
          </a:bodyPr>
          <a:lstStyle/>
          <a:p>
            <a:pPr algn="ctr"/>
            <a:r>
              <a:rPr lang="en-US" sz="1600" b="1" dirty="0" smtClean="0">
                <a:latin typeface="Calibri" pitchFamily="34" charset="0"/>
              </a:rPr>
              <a:t>Digestion </a:t>
            </a:r>
          </a:p>
          <a:p>
            <a:pPr algn="ctr"/>
            <a:r>
              <a:rPr lang="en-US" sz="1600" b="1" dirty="0" smtClean="0">
                <a:latin typeface="Calibri" pitchFamily="34" charset="0"/>
              </a:rPr>
              <a:t> </a:t>
            </a:r>
            <a:r>
              <a:rPr lang="en-US" sz="1400" dirty="0" smtClean="0">
                <a:latin typeface="Calibri" pitchFamily="34" charset="0"/>
              </a:rPr>
              <a:t>(Lys-C, </a:t>
            </a:r>
            <a:r>
              <a:rPr lang="en-US" sz="1400" dirty="0" err="1" smtClean="0">
                <a:latin typeface="Calibri" pitchFamily="34" charset="0"/>
              </a:rPr>
              <a:t>trypsin</a:t>
            </a:r>
            <a:r>
              <a:rPr lang="en-US" sz="1400" dirty="0" smtClean="0">
                <a:latin typeface="Calibri" pitchFamily="34" charset="0"/>
              </a:rPr>
              <a:t>)</a:t>
            </a:r>
            <a:endParaRPr lang="en-US" sz="1600" dirty="0" smtClean="0">
              <a:latin typeface="Calibri" pitchFamily="34" charset="0"/>
            </a:endParaRPr>
          </a:p>
        </p:txBody>
      </p:sp>
      <p:pic>
        <p:nvPicPr>
          <p:cNvPr id="12" name="Picture 12"/>
          <p:cNvPicPr>
            <a:picLocks noChangeAspect="1" noChangeArrowheads="1"/>
          </p:cNvPicPr>
          <p:nvPr/>
        </p:nvPicPr>
        <p:blipFill>
          <a:blip r:embed="rId5" cstate="print"/>
          <a:srcRect/>
          <a:stretch>
            <a:fillRect/>
          </a:stretch>
        </p:blipFill>
        <p:spPr bwMode="auto">
          <a:xfrm>
            <a:off x="7725049" y="2786528"/>
            <a:ext cx="745283" cy="600218"/>
          </a:xfrm>
          <a:prstGeom prst="rect">
            <a:avLst/>
          </a:prstGeom>
          <a:noFill/>
          <a:ln w="9525">
            <a:noFill/>
            <a:miter lim="800000"/>
            <a:headEnd/>
            <a:tailEnd/>
          </a:ln>
        </p:spPr>
      </p:pic>
      <p:sp>
        <p:nvSpPr>
          <p:cNvPr id="13" name="Line 15"/>
          <p:cNvSpPr>
            <a:spLocks noChangeShapeType="1"/>
          </p:cNvSpPr>
          <p:nvPr/>
        </p:nvSpPr>
        <p:spPr bwMode="auto">
          <a:xfrm flipH="1">
            <a:off x="885105" y="3086637"/>
            <a:ext cx="437307" cy="0"/>
          </a:xfrm>
          <a:prstGeom prst="line">
            <a:avLst/>
          </a:prstGeom>
          <a:noFill/>
          <a:ln w="38100">
            <a:solidFill>
              <a:schemeClr val="tx1"/>
            </a:solidFill>
            <a:round/>
            <a:headEnd type="triangle" w="med" len="med"/>
            <a:tailEnd/>
          </a:ln>
        </p:spPr>
        <p:txBody>
          <a:bodyPr/>
          <a:lstStyle/>
          <a:p>
            <a:endParaRPr lang="en-US"/>
          </a:p>
        </p:txBody>
      </p:sp>
      <p:sp>
        <p:nvSpPr>
          <p:cNvPr id="15" name="Rectangle 23"/>
          <p:cNvSpPr>
            <a:spLocks noChangeArrowheads="1"/>
          </p:cNvSpPr>
          <p:nvPr/>
        </p:nvSpPr>
        <p:spPr bwMode="auto">
          <a:xfrm>
            <a:off x="2919964" y="3376814"/>
            <a:ext cx="1571980" cy="553998"/>
          </a:xfrm>
          <a:prstGeom prst="rect">
            <a:avLst/>
          </a:prstGeom>
          <a:noFill/>
          <a:ln w="9525">
            <a:noFill/>
            <a:miter lim="800000"/>
            <a:headEnd/>
            <a:tailEnd/>
          </a:ln>
        </p:spPr>
        <p:txBody>
          <a:bodyPr wrap="square">
            <a:spAutoFit/>
          </a:bodyPr>
          <a:lstStyle/>
          <a:p>
            <a:pPr algn="ctr"/>
            <a:r>
              <a:rPr lang="en-US" sz="1600" b="1" dirty="0" err="1" smtClean="0">
                <a:latin typeface="Calibri" pitchFamily="34" charset="0"/>
              </a:rPr>
              <a:t>Deglycosylation</a:t>
            </a:r>
            <a:endParaRPr lang="en-US" sz="1600" b="1" dirty="0" smtClean="0">
              <a:latin typeface="Calibri" pitchFamily="34" charset="0"/>
            </a:endParaRPr>
          </a:p>
          <a:p>
            <a:pPr algn="ctr"/>
            <a:r>
              <a:rPr lang="en-US" sz="1400" dirty="0" smtClean="0">
                <a:latin typeface="Calibri" pitchFamily="34" charset="0"/>
              </a:rPr>
              <a:t>(PNGaseF)</a:t>
            </a:r>
            <a:endParaRPr lang="en-US" sz="1400" dirty="0">
              <a:latin typeface="Calibri" pitchFamily="34" charset="0"/>
            </a:endParaRPr>
          </a:p>
        </p:txBody>
      </p:sp>
      <p:sp>
        <p:nvSpPr>
          <p:cNvPr id="16" name="Rectangle 24"/>
          <p:cNvSpPr>
            <a:spLocks noChangeArrowheads="1"/>
          </p:cNvSpPr>
          <p:nvPr/>
        </p:nvSpPr>
        <p:spPr bwMode="auto">
          <a:xfrm>
            <a:off x="66756" y="3376814"/>
            <a:ext cx="1081176" cy="553998"/>
          </a:xfrm>
          <a:prstGeom prst="rect">
            <a:avLst/>
          </a:prstGeom>
          <a:noFill/>
          <a:ln w="9525">
            <a:noFill/>
            <a:miter lim="800000"/>
            <a:headEnd/>
            <a:tailEnd/>
          </a:ln>
        </p:spPr>
        <p:txBody>
          <a:bodyPr wrap="square">
            <a:spAutoFit/>
          </a:bodyPr>
          <a:lstStyle/>
          <a:p>
            <a:pPr algn="ctr"/>
            <a:r>
              <a:rPr lang="en-US" sz="1600" b="1" dirty="0" err="1" smtClean="0">
                <a:latin typeface="Calibri" pitchFamily="34" charset="0"/>
              </a:rPr>
              <a:t>Solubilize</a:t>
            </a:r>
            <a:endParaRPr lang="en-US" sz="1600" dirty="0">
              <a:latin typeface="Calibri" pitchFamily="34" charset="0"/>
            </a:endParaRPr>
          </a:p>
          <a:p>
            <a:pPr algn="ctr"/>
            <a:r>
              <a:rPr lang="en-US" sz="1400" dirty="0" smtClean="0">
                <a:latin typeface="Calibri" pitchFamily="34" charset="0"/>
              </a:rPr>
              <a:t>(8M urea)</a:t>
            </a:r>
            <a:endParaRPr lang="en-US" sz="1400" dirty="0">
              <a:latin typeface="Calibri" pitchFamily="34" charset="0"/>
            </a:endParaRPr>
          </a:p>
        </p:txBody>
      </p:sp>
      <p:sp>
        <p:nvSpPr>
          <p:cNvPr id="18" name="TextBox 87"/>
          <p:cNvSpPr txBox="1">
            <a:spLocks noChangeArrowheads="1"/>
          </p:cNvSpPr>
          <p:nvPr/>
        </p:nvSpPr>
        <p:spPr bwMode="auto">
          <a:xfrm>
            <a:off x="7640925" y="6227743"/>
            <a:ext cx="1424557" cy="553998"/>
          </a:xfrm>
          <a:prstGeom prst="rect">
            <a:avLst/>
          </a:prstGeom>
          <a:noFill/>
          <a:ln w="9525">
            <a:noFill/>
            <a:miter lim="800000"/>
            <a:headEnd/>
            <a:tailEnd/>
          </a:ln>
        </p:spPr>
        <p:txBody>
          <a:bodyPr>
            <a:spAutoFit/>
          </a:bodyPr>
          <a:lstStyle/>
          <a:p>
            <a:pPr algn="ctr"/>
            <a:r>
              <a:rPr lang="en-US" sz="1600" b="1" dirty="0" smtClean="0">
                <a:latin typeface="Calibri" pitchFamily="34" charset="0"/>
              </a:rPr>
              <a:t>LC-MS/MS</a:t>
            </a:r>
          </a:p>
          <a:p>
            <a:pPr algn="ctr"/>
            <a:r>
              <a:rPr lang="en-US" sz="1400" dirty="0" smtClean="0">
                <a:latin typeface="Calibri" pitchFamily="34" charset="0"/>
              </a:rPr>
              <a:t>(LTQ </a:t>
            </a:r>
            <a:r>
              <a:rPr lang="en-US" sz="1400" dirty="0" err="1" smtClean="0">
                <a:latin typeface="Calibri" pitchFamily="34" charset="0"/>
              </a:rPr>
              <a:t>Orbitrap</a:t>
            </a:r>
            <a:r>
              <a:rPr lang="en-US" sz="1400" dirty="0" smtClean="0">
                <a:latin typeface="Calibri" pitchFamily="34" charset="0"/>
              </a:rPr>
              <a:t> XL)</a:t>
            </a:r>
            <a:endParaRPr lang="en-US" sz="1400" dirty="0" smtClean="0">
              <a:latin typeface="Calibri" pitchFamily="34" charset="0"/>
            </a:endParaRPr>
          </a:p>
        </p:txBody>
      </p:sp>
      <p:sp>
        <p:nvSpPr>
          <p:cNvPr id="19" name="Line 15"/>
          <p:cNvSpPr>
            <a:spLocks noChangeShapeType="1"/>
          </p:cNvSpPr>
          <p:nvPr/>
        </p:nvSpPr>
        <p:spPr bwMode="auto">
          <a:xfrm flipH="1">
            <a:off x="4327903" y="3086637"/>
            <a:ext cx="437307" cy="0"/>
          </a:xfrm>
          <a:prstGeom prst="line">
            <a:avLst/>
          </a:prstGeom>
          <a:noFill/>
          <a:ln w="38100">
            <a:solidFill>
              <a:schemeClr val="tx1"/>
            </a:solidFill>
            <a:round/>
            <a:headEnd type="triangle" w="med" len="med"/>
            <a:tailEnd/>
          </a:ln>
        </p:spPr>
        <p:txBody>
          <a:bodyPr/>
          <a:lstStyle/>
          <a:p>
            <a:endParaRPr lang="en-US"/>
          </a:p>
        </p:txBody>
      </p:sp>
      <p:sp>
        <p:nvSpPr>
          <p:cNvPr id="20" name="Line 15"/>
          <p:cNvSpPr>
            <a:spLocks noChangeShapeType="1"/>
          </p:cNvSpPr>
          <p:nvPr/>
        </p:nvSpPr>
        <p:spPr bwMode="auto">
          <a:xfrm flipH="1">
            <a:off x="5719653" y="3086637"/>
            <a:ext cx="437307" cy="0"/>
          </a:xfrm>
          <a:prstGeom prst="line">
            <a:avLst/>
          </a:prstGeom>
          <a:noFill/>
          <a:ln w="38100">
            <a:solidFill>
              <a:schemeClr val="tx1"/>
            </a:solidFill>
            <a:round/>
            <a:headEnd type="triangle" w="med" len="med"/>
            <a:tailEnd/>
          </a:ln>
        </p:spPr>
        <p:txBody>
          <a:bodyPr/>
          <a:lstStyle/>
          <a:p>
            <a:endParaRPr lang="en-US"/>
          </a:p>
        </p:txBody>
      </p:sp>
      <p:sp>
        <p:nvSpPr>
          <p:cNvPr id="21" name="Line 15"/>
          <p:cNvSpPr>
            <a:spLocks noChangeShapeType="1"/>
          </p:cNvSpPr>
          <p:nvPr/>
        </p:nvSpPr>
        <p:spPr bwMode="auto">
          <a:xfrm flipH="1">
            <a:off x="6965028" y="3078214"/>
            <a:ext cx="437306" cy="0"/>
          </a:xfrm>
          <a:prstGeom prst="line">
            <a:avLst/>
          </a:prstGeom>
          <a:noFill/>
          <a:ln w="38100">
            <a:solidFill>
              <a:schemeClr val="tx1"/>
            </a:solidFill>
            <a:round/>
            <a:headEnd type="triangle" w="med" len="med"/>
            <a:tailEnd/>
          </a:ln>
        </p:spPr>
        <p:txBody>
          <a:bodyPr/>
          <a:lstStyle/>
          <a:p>
            <a:endParaRPr lang="en-US"/>
          </a:p>
        </p:txBody>
      </p:sp>
      <p:pic>
        <p:nvPicPr>
          <p:cNvPr id="23" name="Picture 23" descr="epp tube.png"/>
          <p:cNvPicPr>
            <a:picLocks noChangeAspect="1"/>
          </p:cNvPicPr>
          <p:nvPr/>
        </p:nvPicPr>
        <p:blipFill>
          <a:blip r:embed="rId6" cstate="print"/>
          <a:srcRect/>
          <a:stretch>
            <a:fillRect/>
          </a:stretch>
        </p:blipFill>
        <p:spPr bwMode="auto">
          <a:xfrm>
            <a:off x="318033" y="2773581"/>
            <a:ext cx="373755" cy="626112"/>
          </a:xfrm>
          <a:prstGeom prst="rect">
            <a:avLst/>
          </a:prstGeom>
          <a:noFill/>
          <a:ln w="9525">
            <a:noFill/>
            <a:miter lim="800000"/>
            <a:headEnd/>
            <a:tailEnd/>
          </a:ln>
        </p:spPr>
      </p:pic>
      <p:sp>
        <p:nvSpPr>
          <p:cNvPr id="80" name="Down Arrow 79"/>
          <p:cNvSpPr/>
          <p:nvPr/>
        </p:nvSpPr>
        <p:spPr bwMode="auto">
          <a:xfrm>
            <a:off x="1443038" y="1601788"/>
            <a:ext cx="293687" cy="24288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Down Arrow 80"/>
          <p:cNvSpPr/>
          <p:nvPr/>
        </p:nvSpPr>
        <p:spPr bwMode="auto">
          <a:xfrm>
            <a:off x="2446338" y="1601788"/>
            <a:ext cx="293687" cy="242887"/>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Down Arrow 81"/>
          <p:cNvSpPr/>
          <p:nvPr/>
        </p:nvSpPr>
        <p:spPr bwMode="auto">
          <a:xfrm>
            <a:off x="487363" y="1601788"/>
            <a:ext cx="293687" cy="24288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6" name="Group 3"/>
          <p:cNvGrpSpPr>
            <a:grpSpLocks/>
          </p:cNvGrpSpPr>
          <p:nvPr/>
        </p:nvGrpSpPr>
        <p:grpSpPr bwMode="auto">
          <a:xfrm>
            <a:off x="233363" y="941388"/>
            <a:ext cx="711200" cy="569912"/>
            <a:chOff x="1876" y="1235"/>
            <a:chExt cx="1978" cy="1893"/>
          </a:xfrm>
        </p:grpSpPr>
        <p:grpSp>
          <p:nvGrpSpPr>
            <p:cNvPr id="179" name="Group 4"/>
            <p:cNvGrpSpPr>
              <a:grpSpLocks/>
            </p:cNvGrpSpPr>
            <p:nvPr/>
          </p:nvGrpSpPr>
          <p:grpSpPr bwMode="auto">
            <a:xfrm>
              <a:off x="1876" y="1235"/>
              <a:ext cx="1978" cy="1893"/>
              <a:chOff x="1876" y="1235"/>
              <a:chExt cx="1978" cy="1893"/>
            </a:xfrm>
          </p:grpSpPr>
          <p:sp>
            <p:nvSpPr>
              <p:cNvPr id="492" name="Freeform 5"/>
              <p:cNvSpPr>
                <a:spLocks/>
              </p:cNvSpPr>
              <p:nvPr/>
            </p:nvSpPr>
            <p:spPr bwMode="auto">
              <a:xfrm>
                <a:off x="1876" y="1325"/>
                <a:ext cx="968" cy="1750"/>
              </a:xfrm>
              <a:custGeom>
                <a:avLst/>
                <a:gdLst>
                  <a:gd name="T0" fmla="*/ 11423 w 387"/>
                  <a:gd name="T1" fmla="*/ 307 h 656"/>
                  <a:gd name="T2" fmla="*/ 13740 w 387"/>
                  <a:gd name="T3" fmla="*/ 8961 h 656"/>
                  <a:gd name="T4" fmla="*/ 14990 w 387"/>
                  <a:gd name="T5" fmla="*/ 17223 h 656"/>
                  <a:gd name="T6" fmla="*/ 14915 w 387"/>
                  <a:gd name="T7" fmla="*/ 18887 h 656"/>
                  <a:gd name="T8" fmla="*/ 14445 w 387"/>
                  <a:gd name="T9" fmla="*/ 24908 h 656"/>
                  <a:gd name="T10" fmla="*/ 7014 w 387"/>
                  <a:gd name="T11" fmla="*/ 30486 h 656"/>
                  <a:gd name="T12" fmla="*/ 5943 w 387"/>
                  <a:gd name="T13" fmla="*/ 30588 h 656"/>
                  <a:gd name="T14" fmla="*/ 5713 w 387"/>
                  <a:gd name="T15" fmla="*/ 30545 h 656"/>
                  <a:gd name="T16" fmla="*/ 5525 w 387"/>
                  <a:gd name="T17" fmla="*/ 30644 h 656"/>
                  <a:gd name="T18" fmla="*/ 833 w 387"/>
                  <a:gd name="T19" fmla="*/ 31399 h 656"/>
                  <a:gd name="T20" fmla="*/ 908 w 387"/>
                  <a:gd name="T21" fmla="*/ 18340 h 656"/>
                  <a:gd name="T22" fmla="*/ 1063 w 387"/>
                  <a:gd name="T23" fmla="*/ 17884 h 656"/>
                  <a:gd name="T24" fmla="*/ 1721 w 387"/>
                  <a:gd name="T25" fmla="*/ 14125 h 656"/>
                  <a:gd name="T26" fmla="*/ 2659 w 387"/>
                  <a:gd name="T27" fmla="*/ 10745 h 656"/>
                  <a:gd name="T28" fmla="*/ 6776 w 387"/>
                  <a:gd name="T29" fmla="*/ 3743 h 656"/>
                  <a:gd name="T30" fmla="*/ 11423 w 387"/>
                  <a:gd name="T31" fmla="*/ 307 h 6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7"/>
                  <a:gd name="T49" fmla="*/ 0 h 656"/>
                  <a:gd name="T50" fmla="*/ 387 w 387"/>
                  <a:gd name="T51" fmla="*/ 656 h 6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7" h="656">
                    <a:moveTo>
                      <a:pt x="292" y="6"/>
                    </a:moveTo>
                    <a:cubicBezTo>
                      <a:pt x="335" y="13"/>
                      <a:pt x="376" y="67"/>
                      <a:pt x="351" y="177"/>
                    </a:cubicBezTo>
                    <a:cubicBezTo>
                      <a:pt x="369" y="222"/>
                      <a:pt x="385" y="289"/>
                      <a:pt x="383" y="340"/>
                    </a:cubicBezTo>
                    <a:cubicBezTo>
                      <a:pt x="382" y="363"/>
                      <a:pt x="381" y="373"/>
                      <a:pt x="381" y="373"/>
                    </a:cubicBezTo>
                    <a:cubicBezTo>
                      <a:pt x="385" y="402"/>
                      <a:pt x="387" y="463"/>
                      <a:pt x="369" y="492"/>
                    </a:cubicBezTo>
                    <a:cubicBezTo>
                      <a:pt x="352" y="522"/>
                      <a:pt x="301" y="595"/>
                      <a:pt x="179" y="602"/>
                    </a:cubicBezTo>
                    <a:cubicBezTo>
                      <a:pt x="169" y="602"/>
                      <a:pt x="161" y="603"/>
                      <a:pt x="152" y="604"/>
                    </a:cubicBezTo>
                    <a:cubicBezTo>
                      <a:pt x="150" y="604"/>
                      <a:pt x="148" y="603"/>
                      <a:pt x="146" y="603"/>
                    </a:cubicBezTo>
                    <a:cubicBezTo>
                      <a:pt x="144" y="603"/>
                      <a:pt x="143" y="605"/>
                      <a:pt x="141" y="605"/>
                    </a:cubicBezTo>
                    <a:cubicBezTo>
                      <a:pt x="50" y="619"/>
                      <a:pt x="29" y="656"/>
                      <a:pt x="21" y="620"/>
                    </a:cubicBezTo>
                    <a:cubicBezTo>
                      <a:pt x="12" y="580"/>
                      <a:pt x="0" y="411"/>
                      <a:pt x="23" y="362"/>
                    </a:cubicBezTo>
                    <a:cubicBezTo>
                      <a:pt x="25" y="358"/>
                      <a:pt x="27" y="353"/>
                      <a:pt x="27" y="353"/>
                    </a:cubicBezTo>
                    <a:cubicBezTo>
                      <a:pt x="28" y="338"/>
                      <a:pt x="34" y="286"/>
                      <a:pt x="44" y="279"/>
                    </a:cubicBezTo>
                    <a:cubicBezTo>
                      <a:pt x="45" y="266"/>
                      <a:pt x="51" y="244"/>
                      <a:pt x="68" y="212"/>
                    </a:cubicBezTo>
                    <a:cubicBezTo>
                      <a:pt x="86" y="179"/>
                      <a:pt x="126" y="118"/>
                      <a:pt x="173" y="74"/>
                    </a:cubicBezTo>
                    <a:cubicBezTo>
                      <a:pt x="220" y="29"/>
                      <a:pt x="250" y="0"/>
                      <a:pt x="292" y="6"/>
                    </a:cubicBezTo>
                    <a:close/>
                  </a:path>
                </a:pathLst>
              </a:custGeom>
              <a:solidFill>
                <a:srgbClr val="E1C0CA"/>
              </a:solidFill>
              <a:ln w="9525">
                <a:noFill/>
                <a:round/>
                <a:headEnd/>
                <a:tailEnd/>
              </a:ln>
            </p:spPr>
            <p:txBody>
              <a:bodyPr/>
              <a:lstStyle/>
              <a:p>
                <a:endParaRPr lang="en-US"/>
              </a:p>
            </p:txBody>
          </p:sp>
          <p:sp>
            <p:nvSpPr>
              <p:cNvPr id="493" name="Freeform 6"/>
              <p:cNvSpPr>
                <a:spLocks/>
              </p:cNvSpPr>
              <p:nvPr/>
            </p:nvSpPr>
            <p:spPr bwMode="auto">
              <a:xfrm>
                <a:off x="2931" y="1243"/>
                <a:ext cx="923" cy="1837"/>
              </a:xfrm>
              <a:custGeom>
                <a:avLst/>
                <a:gdLst>
                  <a:gd name="T0" fmla="*/ 2942 w 369"/>
                  <a:gd name="T1" fmla="*/ 2069 h 689"/>
                  <a:gd name="T2" fmla="*/ 1458 w 369"/>
                  <a:gd name="T3" fmla="*/ 9852 h 689"/>
                  <a:gd name="T4" fmla="*/ 470 w 369"/>
                  <a:gd name="T5" fmla="*/ 16733 h 689"/>
                  <a:gd name="T6" fmla="*/ 1771 w 369"/>
                  <a:gd name="T7" fmla="*/ 20863 h 689"/>
                  <a:gd name="T8" fmla="*/ 4535 w 369"/>
                  <a:gd name="T9" fmla="*/ 25662 h 689"/>
                  <a:gd name="T10" fmla="*/ 4505 w 369"/>
                  <a:gd name="T11" fmla="*/ 30418 h 689"/>
                  <a:gd name="T12" fmla="*/ 6701 w 369"/>
                  <a:gd name="T13" fmla="*/ 31384 h 689"/>
                  <a:gd name="T14" fmla="*/ 8735 w 369"/>
                  <a:gd name="T15" fmla="*/ 32485 h 689"/>
                  <a:gd name="T16" fmla="*/ 13820 w 369"/>
                  <a:gd name="T17" fmla="*/ 34420 h 689"/>
                  <a:gd name="T18" fmla="*/ 14448 w 369"/>
                  <a:gd name="T19" fmla="*/ 24412 h 689"/>
                  <a:gd name="T20" fmla="*/ 14135 w 369"/>
                  <a:gd name="T21" fmla="*/ 21114 h 689"/>
                  <a:gd name="T22" fmla="*/ 14165 w 369"/>
                  <a:gd name="T23" fmla="*/ 20623 h 689"/>
                  <a:gd name="T24" fmla="*/ 12132 w 369"/>
                  <a:gd name="T25" fmla="*/ 11067 h 689"/>
                  <a:gd name="T26" fmla="*/ 2942 w 369"/>
                  <a:gd name="T27" fmla="*/ 2069 h 6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9"/>
                  <a:gd name="T43" fmla="*/ 0 h 689"/>
                  <a:gd name="T44" fmla="*/ 369 w 369"/>
                  <a:gd name="T45" fmla="*/ 689 h 6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9" h="689">
                    <a:moveTo>
                      <a:pt x="75" y="41"/>
                    </a:moveTo>
                    <a:cubicBezTo>
                      <a:pt x="50" y="55"/>
                      <a:pt x="25" y="79"/>
                      <a:pt x="37" y="195"/>
                    </a:cubicBezTo>
                    <a:cubicBezTo>
                      <a:pt x="29" y="204"/>
                      <a:pt x="0" y="262"/>
                      <a:pt x="12" y="331"/>
                    </a:cubicBezTo>
                    <a:cubicBezTo>
                      <a:pt x="23" y="401"/>
                      <a:pt x="45" y="413"/>
                      <a:pt x="45" y="413"/>
                    </a:cubicBezTo>
                    <a:cubicBezTo>
                      <a:pt x="70" y="438"/>
                      <a:pt x="114" y="466"/>
                      <a:pt x="116" y="508"/>
                    </a:cubicBezTo>
                    <a:cubicBezTo>
                      <a:pt x="119" y="551"/>
                      <a:pt x="94" y="577"/>
                      <a:pt x="115" y="602"/>
                    </a:cubicBezTo>
                    <a:cubicBezTo>
                      <a:pt x="136" y="627"/>
                      <a:pt x="160" y="622"/>
                      <a:pt x="171" y="621"/>
                    </a:cubicBezTo>
                    <a:cubicBezTo>
                      <a:pt x="176" y="629"/>
                      <a:pt x="177" y="627"/>
                      <a:pt x="223" y="643"/>
                    </a:cubicBezTo>
                    <a:cubicBezTo>
                      <a:pt x="270" y="659"/>
                      <a:pt x="341" y="689"/>
                      <a:pt x="353" y="681"/>
                    </a:cubicBezTo>
                    <a:cubicBezTo>
                      <a:pt x="365" y="673"/>
                      <a:pt x="369" y="523"/>
                      <a:pt x="369" y="483"/>
                    </a:cubicBezTo>
                    <a:cubicBezTo>
                      <a:pt x="369" y="443"/>
                      <a:pt x="365" y="418"/>
                      <a:pt x="361" y="418"/>
                    </a:cubicBezTo>
                    <a:cubicBezTo>
                      <a:pt x="361" y="416"/>
                      <a:pt x="362" y="411"/>
                      <a:pt x="362" y="408"/>
                    </a:cubicBezTo>
                    <a:cubicBezTo>
                      <a:pt x="362" y="367"/>
                      <a:pt x="357" y="296"/>
                      <a:pt x="310" y="219"/>
                    </a:cubicBezTo>
                    <a:cubicBezTo>
                      <a:pt x="261" y="137"/>
                      <a:pt x="158" y="0"/>
                      <a:pt x="75" y="41"/>
                    </a:cubicBezTo>
                    <a:close/>
                  </a:path>
                </a:pathLst>
              </a:custGeom>
              <a:solidFill>
                <a:srgbClr val="E1C0CA"/>
              </a:solidFill>
              <a:ln w="9525">
                <a:noFill/>
                <a:round/>
                <a:headEnd/>
                <a:tailEnd/>
              </a:ln>
            </p:spPr>
            <p:txBody>
              <a:bodyPr/>
              <a:lstStyle/>
              <a:p>
                <a:endParaRPr lang="en-US"/>
              </a:p>
            </p:txBody>
          </p:sp>
          <p:sp>
            <p:nvSpPr>
              <p:cNvPr id="494" name="Freeform 7"/>
              <p:cNvSpPr>
                <a:spLocks/>
              </p:cNvSpPr>
              <p:nvPr/>
            </p:nvSpPr>
            <p:spPr bwMode="auto">
              <a:xfrm>
                <a:off x="2794" y="1651"/>
                <a:ext cx="162" cy="64"/>
              </a:xfrm>
              <a:custGeom>
                <a:avLst/>
                <a:gdLst>
                  <a:gd name="T0" fmla="*/ 1266 w 65"/>
                  <a:gd name="T1" fmla="*/ 1216 h 24"/>
                  <a:gd name="T2" fmla="*/ 2323 w 65"/>
                  <a:gd name="T3" fmla="*/ 968 h 24"/>
                  <a:gd name="T4" fmla="*/ 2323 w 65"/>
                  <a:gd name="T5" fmla="*/ 149 h 24"/>
                  <a:gd name="T6" fmla="*/ 1266 w 65"/>
                  <a:gd name="T7" fmla="*/ 205 h 24"/>
                  <a:gd name="T8" fmla="*/ 1266 w 65"/>
                  <a:gd name="T9" fmla="*/ 205 h 24"/>
                  <a:gd name="T10" fmla="*/ 229 w 65"/>
                  <a:gd name="T11" fmla="*/ 149 h 24"/>
                  <a:gd name="T12" fmla="*/ 229 w 65"/>
                  <a:gd name="T13" fmla="*/ 968 h 24"/>
                  <a:gd name="T14" fmla="*/ 1266 w 65"/>
                  <a:gd name="T15" fmla="*/ 1216 h 24"/>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4"/>
                  <a:gd name="T26" fmla="*/ 65 w 65"/>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4">
                    <a:moveTo>
                      <a:pt x="33" y="24"/>
                    </a:moveTo>
                    <a:cubicBezTo>
                      <a:pt x="46" y="24"/>
                      <a:pt x="55" y="23"/>
                      <a:pt x="60" y="19"/>
                    </a:cubicBezTo>
                    <a:cubicBezTo>
                      <a:pt x="64" y="14"/>
                      <a:pt x="65" y="6"/>
                      <a:pt x="60" y="3"/>
                    </a:cubicBezTo>
                    <a:cubicBezTo>
                      <a:pt x="56" y="0"/>
                      <a:pt x="55" y="4"/>
                      <a:pt x="33" y="4"/>
                    </a:cubicBezTo>
                    <a:cubicBezTo>
                      <a:pt x="33" y="4"/>
                      <a:pt x="33" y="4"/>
                      <a:pt x="33" y="4"/>
                    </a:cubicBezTo>
                    <a:cubicBezTo>
                      <a:pt x="11" y="4"/>
                      <a:pt x="10" y="0"/>
                      <a:pt x="6" y="3"/>
                    </a:cubicBezTo>
                    <a:cubicBezTo>
                      <a:pt x="0" y="6"/>
                      <a:pt x="2" y="14"/>
                      <a:pt x="6" y="19"/>
                    </a:cubicBezTo>
                    <a:cubicBezTo>
                      <a:pt x="11" y="23"/>
                      <a:pt x="20" y="24"/>
                      <a:pt x="33" y="24"/>
                    </a:cubicBezTo>
                  </a:path>
                </a:pathLst>
              </a:custGeom>
              <a:solidFill>
                <a:srgbClr val="B6CFE4"/>
              </a:solidFill>
              <a:ln w="9525">
                <a:noFill/>
                <a:round/>
                <a:headEnd/>
                <a:tailEnd/>
              </a:ln>
            </p:spPr>
            <p:txBody>
              <a:bodyPr/>
              <a:lstStyle/>
              <a:p>
                <a:endParaRPr lang="en-US"/>
              </a:p>
            </p:txBody>
          </p:sp>
          <p:sp>
            <p:nvSpPr>
              <p:cNvPr id="495" name="Freeform 8"/>
              <p:cNvSpPr>
                <a:spLocks/>
              </p:cNvSpPr>
              <p:nvPr/>
            </p:nvSpPr>
            <p:spPr bwMode="auto">
              <a:xfrm>
                <a:off x="2794" y="1568"/>
                <a:ext cx="162" cy="75"/>
              </a:xfrm>
              <a:custGeom>
                <a:avLst/>
                <a:gdLst>
                  <a:gd name="T0" fmla="*/ 1266 w 65"/>
                  <a:gd name="T1" fmla="*/ 1441 h 28"/>
                  <a:gd name="T2" fmla="*/ 2323 w 65"/>
                  <a:gd name="T3" fmla="*/ 1192 h 28"/>
                  <a:gd name="T4" fmla="*/ 2323 w 65"/>
                  <a:gd name="T5" fmla="*/ 150 h 28"/>
                  <a:gd name="T6" fmla="*/ 1266 w 65"/>
                  <a:gd name="T7" fmla="*/ 209 h 28"/>
                  <a:gd name="T8" fmla="*/ 1266 w 65"/>
                  <a:gd name="T9" fmla="*/ 209 h 28"/>
                  <a:gd name="T10" fmla="*/ 229 w 65"/>
                  <a:gd name="T11" fmla="*/ 150 h 28"/>
                  <a:gd name="T12" fmla="*/ 229 w 65"/>
                  <a:gd name="T13" fmla="*/ 1192 h 28"/>
                  <a:gd name="T14" fmla="*/ 1266 w 65"/>
                  <a:gd name="T15" fmla="*/ 1441 h 2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8"/>
                  <a:gd name="T26" fmla="*/ 65 w 6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8">
                    <a:moveTo>
                      <a:pt x="33" y="28"/>
                    </a:moveTo>
                    <a:cubicBezTo>
                      <a:pt x="46" y="28"/>
                      <a:pt x="55" y="27"/>
                      <a:pt x="60" y="23"/>
                    </a:cubicBezTo>
                    <a:cubicBezTo>
                      <a:pt x="64" y="18"/>
                      <a:pt x="65" y="6"/>
                      <a:pt x="60" y="3"/>
                    </a:cubicBezTo>
                    <a:cubicBezTo>
                      <a:pt x="56" y="0"/>
                      <a:pt x="55" y="4"/>
                      <a:pt x="33" y="4"/>
                    </a:cubicBezTo>
                    <a:cubicBezTo>
                      <a:pt x="33" y="4"/>
                      <a:pt x="33" y="4"/>
                      <a:pt x="33" y="4"/>
                    </a:cubicBezTo>
                    <a:cubicBezTo>
                      <a:pt x="11" y="4"/>
                      <a:pt x="10" y="0"/>
                      <a:pt x="6" y="3"/>
                    </a:cubicBezTo>
                    <a:cubicBezTo>
                      <a:pt x="0" y="6"/>
                      <a:pt x="2" y="18"/>
                      <a:pt x="6" y="23"/>
                    </a:cubicBezTo>
                    <a:cubicBezTo>
                      <a:pt x="11" y="27"/>
                      <a:pt x="20" y="28"/>
                      <a:pt x="33" y="28"/>
                    </a:cubicBezTo>
                  </a:path>
                </a:pathLst>
              </a:custGeom>
              <a:solidFill>
                <a:srgbClr val="B6CFE4"/>
              </a:solidFill>
              <a:ln w="9525">
                <a:noFill/>
                <a:round/>
                <a:headEnd/>
                <a:tailEnd/>
              </a:ln>
            </p:spPr>
            <p:txBody>
              <a:bodyPr/>
              <a:lstStyle/>
              <a:p>
                <a:endParaRPr lang="en-US"/>
              </a:p>
            </p:txBody>
          </p:sp>
          <p:sp>
            <p:nvSpPr>
              <p:cNvPr id="496" name="Freeform 9"/>
              <p:cNvSpPr>
                <a:spLocks/>
              </p:cNvSpPr>
              <p:nvPr/>
            </p:nvSpPr>
            <p:spPr bwMode="auto">
              <a:xfrm>
                <a:off x="2794" y="1493"/>
                <a:ext cx="162" cy="67"/>
              </a:xfrm>
              <a:custGeom>
                <a:avLst/>
                <a:gdLst>
                  <a:gd name="T0" fmla="*/ 1266 w 65"/>
                  <a:gd name="T1" fmla="*/ 1292 h 25"/>
                  <a:gd name="T2" fmla="*/ 2323 w 65"/>
                  <a:gd name="T3" fmla="*/ 1043 h 25"/>
                  <a:gd name="T4" fmla="*/ 2323 w 65"/>
                  <a:gd name="T5" fmla="*/ 150 h 25"/>
                  <a:gd name="T6" fmla="*/ 1266 w 65"/>
                  <a:gd name="T7" fmla="*/ 209 h 25"/>
                  <a:gd name="T8" fmla="*/ 1266 w 65"/>
                  <a:gd name="T9" fmla="*/ 209 h 25"/>
                  <a:gd name="T10" fmla="*/ 229 w 65"/>
                  <a:gd name="T11" fmla="*/ 150 h 25"/>
                  <a:gd name="T12" fmla="*/ 229 w 65"/>
                  <a:gd name="T13" fmla="*/ 1043 h 25"/>
                  <a:gd name="T14" fmla="*/ 1266 w 65"/>
                  <a:gd name="T15" fmla="*/ 1292 h 25"/>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5"/>
                  <a:gd name="T26" fmla="*/ 65 w 6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5">
                    <a:moveTo>
                      <a:pt x="33" y="25"/>
                    </a:moveTo>
                    <a:cubicBezTo>
                      <a:pt x="46" y="25"/>
                      <a:pt x="55" y="24"/>
                      <a:pt x="60" y="20"/>
                    </a:cubicBezTo>
                    <a:cubicBezTo>
                      <a:pt x="64" y="15"/>
                      <a:pt x="65" y="6"/>
                      <a:pt x="60" y="3"/>
                    </a:cubicBezTo>
                    <a:cubicBezTo>
                      <a:pt x="56" y="0"/>
                      <a:pt x="55" y="4"/>
                      <a:pt x="33" y="4"/>
                    </a:cubicBezTo>
                    <a:cubicBezTo>
                      <a:pt x="33" y="4"/>
                      <a:pt x="33" y="4"/>
                      <a:pt x="33" y="4"/>
                    </a:cubicBezTo>
                    <a:cubicBezTo>
                      <a:pt x="11" y="4"/>
                      <a:pt x="10" y="0"/>
                      <a:pt x="6" y="3"/>
                    </a:cubicBezTo>
                    <a:cubicBezTo>
                      <a:pt x="0" y="6"/>
                      <a:pt x="2" y="15"/>
                      <a:pt x="6" y="20"/>
                    </a:cubicBezTo>
                    <a:cubicBezTo>
                      <a:pt x="11" y="24"/>
                      <a:pt x="20" y="25"/>
                      <a:pt x="33" y="25"/>
                    </a:cubicBezTo>
                  </a:path>
                </a:pathLst>
              </a:custGeom>
              <a:solidFill>
                <a:srgbClr val="B6CFE4"/>
              </a:solidFill>
              <a:ln w="9525">
                <a:noFill/>
                <a:round/>
                <a:headEnd/>
                <a:tailEnd/>
              </a:ln>
            </p:spPr>
            <p:txBody>
              <a:bodyPr/>
              <a:lstStyle/>
              <a:p>
                <a:endParaRPr lang="en-US"/>
              </a:p>
            </p:txBody>
          </p:sp>
          <p:sp>
            <p:nvSpPr>
              <p:cNvPr id="497" name="Freeform 10"/>
              <p:cNvSpPr>
                <a:spLocks/>
              </p:cNvSpPr>
              <p:nvPr/>
            </p:nvSpPr>
            <p:spPr bwMode="auto">
              <a:xfrm>
                <a:off x="2794" y="1408"/>
                <a:ext cx="162" cy="75"/>
              </a:xfrm>
              <a:custGeom>
                <a:avLst/>
                <a:gdLst>
                  <a:gd name="T0" fmla="*/ 1266 w 65"/>
                  <a:gd name="T1" fmla="*/ 1441 h 28"/>
                  <a:gd name="T2" fmla="*/ 2323 w 65"/>
                  <a:gd name="T3" fmla="*/ 1192 h 28"/>
                  <a:gd name="T4" fmla="*/ 2323 w 65"/>
                  <a:gd name="T5" fmla="*/ 150 h 28"/>
                  <a:gd name="T6" fmla="*/ 1266 w 65"/>
                  <a:gd name="T7" fmla="*/ 209 h 28"/>
                  <a:gd name="T8" fmla="*/ 1266 w 65"/>
                  <a:gd name="T9" fmla="*/ 209 h 28"/>
                  <a:gd name="T10" fmla="*/ 229 w 65"/>
                  <a:gd name="T11" fmla="*/ 150 h 28"/>
                  <a:gd name="T12" fmla="*/ 229 w 65"/>
                  <a:gd name="T13" fmla="*/ 1192 h 28"/>
                  <a:gd name="T14" fmla="*/ 1266 w 65"/>
                  <a:gd name="T15" fmla="*/ 1441 h 2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8"/>
                  <a:gd name="T26" fmla="*/ 65 w 6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8">
                    <a:moveTo>
                      <a:pt x="33" y="28"/>
                    </a:moveTo>
                    <a:cubicBezTo>
                      <a:pt x="46" y="28"/>
                      <a:pt x="55" y="27"/>
                      <a:pt x="60" y="23"/>
                    </a:cubicBezTo>
                    <a:cubicBezTo>
                      <a:pt x="64" y="18"/>
                      <a:pt x="65" y="6"/>
                      <a:pt x="60" y="3"/>
                    </a:cubicBezTo>
                    <a:cubicBezTo>
                      <a:pt x="56" y="0"/>
                      <a:pt x="55" y="4"/>
                      <a:pt x="33" y="4"/>
                    </a:cubicBezTo>
                    <a:cubicBezTo>
                      <a:pt x="33" y="4"/>
                      <a:pt x="33" y="4"/>
                      <a:pt x="33" y="4"/>
                    </a:cubicBezTo>
                    <a:cubicBezTo>
                      <a:pt x="11" y="4"/>
                      <a:pt x="10" y="0"/>
                      <a:pt x="6" y="3"/>
                    </a:cubicBezTo>
                    <a:cubicBezTo>
                      <a:pt x="0" y="6"/>
                      <a:pt x="2" y="18"/>
                      <a:pt x="6" y="23"/>
                    </a:cubicBezTo>
                    <a:cubicBezTo>
                      <a:pt x="11" y="27"/>
                      <a:pt x="20" y="28"/>
                      <a:pt x="33" y="28"/>
                    </a:cubicBezTo>
                  </a:path>
                </a:pathLst>
              </a:custGeom>
              <a:solidFill>
                <a:srgbClr val="B6CFE4"/>
              </a:solidFill>
              <a:ln w="9525">
                <a:noFill/>
                <a:round/>
                <a:headEnd/>
                <a:tailEnd/>
              </a:ln>
            </p:spPr>
            <p:txBody>
              <a:bodyPr/>
              <a:lstStyle/>
              <a:p>
                <a:endParaRPr lang="en-US"/>
              </a:p>
            </p:txBody>
          </p:sp>
          <p:sp>
            <p:nvSpPr>
              <p:cNvPr id="498" name="Freeform 11"/>
              <p:cNvSpPr>
                <a:spLocks/>
              </p:cNvSpPr>
              <p:nvPr/>
            </p:nvSpPr>
            <p:spPr bwMode="auto">
              <a:xfrm>
                <a:off x="2794" y="1333"/>
                <a:ext cx="162" cy="67"/>
              </a:xfrm>
              <a:custGeom>
                <a:avLst/>
                <a:gdLst>
                  <a:gd name="T0" fmla="*/ 1266 w 65"/>
                  <a:gd name="T1" fmla="*/ 1292 h 25"/>
                  <a:gd name="T2" fmla="*/ 2323 w 65"/>
                  <a:gd name="T3" fmla="*/ 1043 h 25"/>
                  <a:gd name="T4" fmla="*/ 2323 w 65"/>
                  <a:gd name="T5" fmla="*/ 150 h 25"/>
                  <a:gd name="T6" fmla="*/ 1266 w 65"/>
                  <a:gd name="T7" fmla="*/ 209 h 25"/>
                  <a:gd name="T8" fmla="*/ 1266 w 65"/>
                  <a:gd name="T9" fmla="*/ 209 h 25"/>
                  <a:gd name="T10" fmla="*/ 229 w 65"/>
                  <a:gd name="T11" fmla="*/ 150 h 25"/>
                  <a:gd name="T12" fmla="*/ 229 w 65"/>
                  <a:gd name="T13" fmla="*/ 1043 h 25"/>
                  <a:gd name="T14" fmla="*/ 1266 w 65"/>
                  <a:gd name="T15" fmla="*/ 1292 h 25"/>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5"/>
                  <a:gd name="T26" fmla="*/ 65 w 6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5">
                    <a:moveTo>
                      <a:pt x="33" y="25"/>
                    </a:moveTo>
                    <a:cubicBezTo>
                      <a:pt x="46" y="25"/>
                      <a:pt x="55" y="24"/>
                      <a:pt x="60" y="20"/>
                    </a:cubicBezTo>
                    <a:cubicBezTo>
                      <a:pt x="64" y="15"/>
                      <a:pt x="65" y="6"/>
                      <a:pt x="60" y="3"/>
                    </a:cubicBezTo>
                    <a:cubicBezTo>
                      <a:pt x="56" y="0"/>
                      <a:pt x="55" y="4"/>
                      <a:pt x="33" y="4"/>
                    </a:cubicBezTo>
                    <a:cubicBezTo>
                      <a:pt x="33" y="4"/>
                      <a:pt x="33" y="4"/>
                      <a:pt x="33" y="4"/>
                    </a:cubicBezTo>
                    <a:cubicBezTo>
                      <a:pt x="11" y="4"/>
                      <a:pt x="10" y="0"/>
                      <a:pt x="6" y="3"/>
                    </a:cubicBezTo>
                    <a:cubicBezTo>
                      <a:pt x="0" y="6"/>
                      <a:pt x="2" y="15"/>
                      <a:pt x="6" y="20"/>
                    </a:cubicBezTo>
                    <a:cubicBezTo>
                      <a:pt x="11" y="24"/>
                      <a:pt x="20" y="25"/>
                      <a:pt x="33" y="25"/>
                    </a:cubicBezTo>
                  </a:path>
                </a:pathLst>
              </a:custGeom>
              <a:solidFill>
                <a:srgbClr val="B6CFE4"/>
              </a:solidFill>
              <a:ln w="9525">
                <a:noFill/>
                <a:round/>
                <a:headEnd/>
                <a:tailEnd/>
              </a:ln>
            </p:spPr>
            <p:txBody>
              <a:bodyPr/>
              <a:lstStyle/>
              <a:p>
                <a:endParaRPr lang="en-US"/>
              </a:p>
            </p:txBody>
          </p:sp>
          <p:sp>
            <p:nvSpPr>
              <p:cNvPr id="499" name="Freeform 12"/>
              <p:cNvSpPr>
                <a:spLocks/>
              </p:cNvSpPr>
              <p:nvPr/>
            </p:nvSpPr>
            <p:spPr bwMode="auto">
              <a:xfrm>
                <a:off x="2794" y="1256"/>
                <a:ext cx="162" cy="67"/>
              </a:xfrm>
              <a:custGeom>
                <a:avLst/>
                <a:gdLst>
                  <a:gd name="T0" fmla="*/ 1266 w 65"/>
                  <a:gd name="T1" fmla="*/ 1292 h 25"/>
                  <a:gd name="T2" fmla="*/ 2323 w 65"/>
                  <a:gd name="T3" fmla="*/ 1043 h 25"/>
                  <a:gd name="T4" fmla="*/ 2323 w 65"/>
                  <a:gd name="T5" fmla="*/ 150 h 25"/>
                  <a:gd name="T6" fmla="*/ 1266 w 65"/>
                  <a:gd name="T7" fmla="*/ 209 h 25"/>
                  <a:gd name="T8" fmla="*/ 1266 w 65"/>
                  <a:gd name="T9" fmla="*/ 209 h 25"/>
                  <a:gd name="T10" fmla="*/ 229 w 65"/>
                  <a:gd name="T11" fmla="*/ 150 h 25"/>
                  <a:gd name="T12" fmla="*/ 229 w 65"/>
                  <a:gd name="T13" fmla="*/ 1043 h 25"/>
                  <a:gd name="T14" fmla="*/ 1266 w 65"/>
                  <a:gd name="T15" fmla="*/ 1292 h 25"/>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5"/>
                  <a:gd name="T26" fmla="*/ 65 w 6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5">
                    <a:moveTo>
                      <a:pt x="33" y="25"/>
                    </a:moveTo>
                    <a:cubicBezTo>
                      <a:pt x="46" y="25"/>
                      <a:pt x="55" y="24"/>
                      <a:pt x="60" y="20"/>
                    </a:cubicBezTo>
                    <a:cubicBezTo>
                      <a:pt x="64" y="15"/>
                      <a:pt x="65" y="6"/>
                      <a:pt x="60" y="3"/>
                    </a:cubicBezTo>
                    <a:cubicBezTo>
                      <a:pt x="56" y="0"/>
                      <a:pt x="55" y="4"/>
                      <a:pt x="33" y="4"/>
                    </a:cubicBezTo>
                    <a:cubicBezTo>
                      <a:pt x="33" y="4"/>
                      <a:pt x="33" y="4"/>
                      <a:pt x="33" y="4"/>
                    </a:cubicBezTo>
                    <a:cubicBezTo>
                      <a:pt x="11" y="4"/>
                      <a:pt x="10" y="0"/>
                      <a:pt x="6" y="3"/>
                    </a:cubicBezTo>
                    <a:cubicBezTo>
                      <a:pt x="0" y="6"/>
                      <a:pt x="2" y="15"/>
                      <a:pt x="6" y="20"/>
                    </a:cubicBezTo>
                    <a:cubicBezTo>
                      <a:pt x="11" y="24"/>
                      <a:pt x="20" y="25"/>
                      <a:pt x="33" y="25"/>
                    </a:cubicBezTo>
                  </a:path>
                </a:pathLst>
              </a:custGeom>
              <a:solidFill>
                <a:srgbClr val="B6CFE4"/>
              </a:solidFill>
              <a:ln w="9525">
                <a:noFill/>
                <a:round/>
                <a:headEnd/>
                <a:tailEnd/>
              </a:ln>
            </p:spPr>
            <p:txBody>
              <a:bodyPr/>
              <a:lstStyle/>
              <a:p>
                <a:endParaRPr lang="en-US"/>
              </a:p>
            </p:txBody>
          </p:sp>
          <p:sp>
            <p:nvSpPr>
              <p:cNvPr id="500" name="Freeform 13"/>
              <p:cNvSpPr>
                <a:spLocks/>
              </p:cNvSpPr>
              <p:nvPr/>
            </p:nvSpPr>
            <p:spPr bwMode="auto">
              <a:xfrm>
                <a:off x="2794" y="1717"/>
                <a:ext cx="162" cy="70"/>
              </a:xfrm>
              <a:custGeom>
                <a:avLst/>
                <a:gdLst>
                  <a:gd name="T0" fmla="*/ 1266 w 65"/>
                  <a:gd name="T1" fmla="*/ 218 h 26"/>
                  <a:gd name="T2" fmla="*/ 2323 w 65"/>
                  <a:gd name="T3" fmla="*/ 159 h 26"/>
                  <a:gd name="T4" fmla="*/ 2323 w 65"/>
                  <a:gd name="T5" fmla="*/ 993 h 26"/>
                  <a:gd name="T6" fmla="*/ 1266 w 65"/>
                  <a:gd name="T7" fmla="*/ 1362 h 26"/>
                  <a:gd name="T8" fmla="*/ 1266 w 65"/>
                  <a:gd name="T9" fmla="*/ 1362 h 26"/>
                  <a:gd name="T10" fmla="*/ 229 w 65"/>
                  <a:gd name="T11" fmla="*/ 993 h 26"/>
                  <a:gd name="T12" fmla="*/ 229 w 65"/>
                  <a:gd name="T13" fmla="*/ 159 h 26"/>
                  <a:gd name="T14" fmla="*/ 1266 w 65"/>
                  <a:gd name="T15" fmla="*/ 218 h 26"/>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6"/>
                  <a:gd name="T26" fmla="*/ 65 w 6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6">
                    <a:moveTo>
                      <a:pt x="33" y="4"/>
                    </a:moveTo>
                    <a:cubicBezTo>
                      <a:pt x="55" y="4"/>
                      <a:pt x="56" y="0"/>
                      <a:pt x="60" y="3"/>
                    </a:cubicBezTo>
                    <a:cubicBezTo>
                      <a:pt x="65" y="6"/>
                      <a:pt x="64" y="14"/>
                      <a:pt x="60" y="19"/>
                    </a:cubicBezTo>
                    <a:cubicBezTo>
                      <a:pt x="55" y="23"/>
                      <a:pt x="46" y="26"/>
                      <a:pt x="33" y="26"/>
                    </a:cubicBezTo>
                    <a:cubicBezTo>
                      <a:pt x="33" y="26"/>
                      <a:pt x="33" y="26"/>
                      <a:pt x="33" y="26"/>
                    </a:cubicBezTo>
                    <a:cubicBezTo>
                      <a:pt x="20" y="26"/>
                      <a:pt x="11" y="23"/>
                      <a:pt x="6" y="19"/>
                    </a:cubicBezTo>
                    <a:cubicBezTo>
                      <a:pt x="2" y="14"/>
                      <a:pt x="0" y="6"/>
                      <a:pt x="6" y="3"/>
                    </a:cubicBezTo>
                    <a:cubicBezTo>
                      <a:pt x="10" y="0"/>
                      <a:pt x="11" y="4"/>
                      <a:pt x="33" y="4"/>
                    </a:cubicBezTo>
                    <a:close/>
                  </a:path>
                </a:pathLst>
              </a:custGeom>
              <a:solidFill>
                <a:srgbClr val="B6CFE4"/>
              </a:solidFill>
              <a:ln w="9525">
                <a:noFill/>
                <a:round/>
                <a:headEnd/>
                <a:tailEnd/>
              </a:ln>
            </p:spPr>
            <p:txBody>
              <a:bodyPr/>
              <a:lstStyle/>
              <a:p>
                <a:endParaRPr lang="en-US"/>
              </a:p>
            </p:txBody>
          </p:sp>
          <p:sp>
            <p:nvSpPr>
              <p:cNvPr id="501" name="Freeform 14"/>
              <p:cNvSpPr>
                <a:spLocks/>
              </p:cNvSpPr>
              <p:nvPr/>
            </p:nvSpPr>
            <p:spPr bwMode="auto">
              <a:xfrm>
                <a:off x="2794" y="1784"/>
                <a:ext cx="162" cy="69"/>
              </a:xfrm>
              <a:custGeom>
                <a:avLst/>
                <a:gdLst>
                  <a:gd name="T0" fmla="*/ 1266 w 65"/>
                  <a:gd name="T1" fmla="*/ 1290 h 26"/>
                  <a:gd name="T2" fmla="*/ 2323 w 65"/>
                  <a:gd name="T3" fmla="*/ 894 h 26"/>
                  <a:gd name="T4" fmla="*/ 2323 w 65"/>
                  <a:gd name="T5" fmla="*/ 93 h 26"/>
                  <a:gd name="T6" fmla="*/ 1266 w 65"/>
                  <a:gd name="T7" fmla="*/ 353 h 26"/>
                  <a:gd name="T8" fmla="*/ 1266 w 65"/>
                  <a:gd name="T9" fmla="*/ 353 h 26"/>
                  <a:gd name="T10" fmla="*/ 229 w 65"/>
                  <a:gd name="T11" fmla="*/ 93 h 26"/>
                  <a:gd name="T12" fmla="*/ 229 w 65"/>
                  <a:gd name="T13" fmla="*/ 894 h 26"/>
                  <a:gd name="T14" fmla="*/ 1266 w 65"/>
                  <a:gd name="T15" fmla="*/ 1290 h 26"/>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6"/>
                  <a:gd name="T26" fmla="*/ 65 w 6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6">
                    <a:moveTo>
                      <a:pt x="33" y="26"/>
                    </a:moveTo>
                    <a:cubicBezTo>
                      <a:pt x="46" y="26"/>
                      <a:pt x="55" y="23"/>
                      <a:pt x="60" y="18"/>
                    </a:cubicBezTo>
                    <a:cubicBezTo>
                      <a:pt x="64" y="14"/>
                      <a:pt x="65" y="6"/>
                      <a:pt x="60" y="2"/>
                    </a:cubicBezTo>
                    <a:cubicBezTo>
                      <a:pt x="56" y="0"/>
                      <a:pt x="55" y="7"/>
                      <a:pt x="33" y="7"/>
                    </a:cubicBezTo>
                    <a:cubicBezTo>
                      <a:pt x="33" y="7"/>
                      <a:pt x="33" y="7"/>
                      <a:pt x="33" y="7"/>
                    </a:cubicBezTo>
                    <a:cubicBezTo>
                      <a:pt x="11" y="7"/>
                      <a:pt x="10" y="0"/>
                      <a:pt x="6" y="2"/>
                    </a:cubicBezTo>
                    <a:cubicBezTo>
                      <a:pt x="0" y="6"/>
                      <a:pt x="2" y="14"/>
                      <a:pt x="6" y="18"/>
                    </a:cubicBezTo>
                    <a:cubicBezTo>
                      <a:pt x="11" y="23"/>
                      <a:pt x="20" y="26"/>
                      <a:pt x="33" y="26"/>
                    </a:cubicBezTo>
                    <a:close/>
                  </a:path>
                </a:pathLst>
              </a:custGeom>
              <a:solidFill>
                <a:srgbClr val="B6CFE4"/>
              </a:solidFill>
              <a:ln w="9525">
                <a:noFill/>
                <a:round/>
                <a:headEnd/>
                <a:tailEnd/>
              </a:ln>
            </p:spPr>
            <p:txBody>
              <a:bodyPr/>
              <a:lstStyle/>
              <a:p>
                <a:endParaRPr lang="en-US"/>
              </a:p>
            </p:txBody>
          </p:sp>
          <p:sp>
            <p:nvSpPr>
              <p:cNvPr id="502" name="Freeform 15"/>
              <p:cNvSpPr>
                <a:spLocks/>
              </p:cNvSpPr>
              <p:nvPr/>
            </p:nvSpPr>
            <p:spPr bwMode="auto">
              <a:xfrm>
                <a:off x="2794" y="1851"/>
                <a:ext cx="162" cy="82"/>
              </a:xfrm>
              <a:custGeom>
                <a:avLst/>
                <a:gdLst>
                  <a:gd name="T0" fmla="*/ 1266 w 65"/>
                  <a:gd name="T1" fmla="*/ 1518 h 31"/>
                  <a:gd name="T2" fmla="*/ 2323 w 65"/>
                  <a:gd name="T3" fmla="*/ 923 h 31"/>
                  <a:gd name="T4" fmla="*/ 2323 w 65"/>
                  <a:gd name="T5" fmla="*/ 148 h 31"/>
                  <a:gd name="T6" fmla="*/ 1266 w 65"/>
                  <a:gd name="T7" fmla="*/ 349 h 31"/>
                  <a:gd name="T8" fmla="*/ 1266 w 65"/>
                  <a:gd name="T9" fmla="*/ 349 h 31"/>
                  <a:gd name="T10" fmla="*/ 229 w 65"/>
                  <a:gd name="T11" fmla="*/ 148 h 31"/>
                  <a:gd name="T12" fmla="*/ 229 w 65"/>
                  <a:gd name="T13" fmla="*/ 923 h 31"/>
                  <a:gd name="T14" fmla="*/ 1266 w 65"/>
                  <a:gd name="T15" fmla="*/ 1518 h 31"/>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31"/>
                  <a:gd name="T26" fmla="*/ 65 w 6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31">
                    <a:moveTo>
                      <a:pt x="33" y="31"/>
                    </a:moveTo>
                    <a:cubicBezTo>
                      <a:pt x="46" y="31"/>
                      <a:pt x="55" y="23"/>
                      <a:pt x="60" y="19"/>
                    </a:cubicBezTo>
                    <a:cubicBezTo>
                      <a:pt x="64" y="14"/>
                      <a:pt x="65" y="6"/>
                      <a:pt x="60" y="3"/>
                    </a:cubicBezTo>
                    <a:cubicBezTo>
                      <a:pt x="56" y="0"/>
                      <a:pt x="55" y="7"/>
                      <a:pt x="33" y="7"/>
                    </a:cubicBezTo>
                    <a:cubicBezTo>
                      <a:pt x="33" y="7"/>
                      <a:pt x="33" y="7"/>
                      <a:pt x="33" y="7"/>
                    </a:cubicBezTo>
                    <a:cubicBezTo>
                      <a:pt x="11" y="7"/>
                      <a:pt x="10" y="0"/>
                      <a:pt x="6" y="3"/>
                    </a:cubicBezTo>
                    <a:cubicBezTo>
                      <a:pt x="0" y="6"/>
                      <a:pt x="2" y="14"/>
                      <a:pt x="6" y="19"/>
                    </a:cubicBezTo>
                    <a:cubicBezTo>
                      <a:pt x="11" y="23"/>
                      <a:pt x="20" y="31"/>
                      <a:pt x="33" y="31"/>
                    </a:cubicBezTo>
                    <a:close/>
                  </a:path>
                </a:pathLst>
              </a:custGeom>
              <a:solidFill>
                <a:srgbClr val="B6CFE4"/>
              </a:solidFill>
              <a:ln w="9525">
                <a:noFill/>
                <a:round/>
                <a:headEnd/>
                <a:tailEnd/>
              </a:ln>
            </p:spPr>
            <p:txBody>
              <a:bodyPr/>
              <a:lstStyle/>
              <a:p>
                <a:endParaRPr lang="en-US"/>
              </a:p>
            </p:txBody>
          </p:sp>
          <p:sp>
            <p:nvSpPr>
              <p:cNvPr id="503" name="Freeform 16"/>
              <p:cNvSpPr>
                <a:spLocks/>
              </p:cNvSpPr>
              <p:nvPr/>
            </p:nvSpPr>
            <p:spPr bwMode="auto">
              <a:xfrm>
                <a:off x="2809" y="1832"/>
                <a:ext cx="135" cy="37"/>
              </a:xfrm>
              <a:custGeom>
                <a:avLst/>
                <a:gdLst>
                  <a:gd name="T0" fmla="*/ 1063 w 54"/>
                  <a:gd name="T1" fmla="*/ 391 h 14"/>
                  <a:gd name="T2" fmla="*/ 1063 w 54"/>
                  <a:gd name="T3" fmla="*/ 391 h 14"/>
                  <a:gd name="T4" fmla="*/ 0 w 54"/>
                  <a:gd name="T5" fmla="*/ 0 h 14"/>
                  <a:gd name="T6" fmla="*/ 50 w 54"/>
                  <a:gd name="T7" fmla="*/ 441 h 14"/>
                  <a:gd name="T8" fmla="*/ 1063 w 54"/>
                  <a:gd name="T9" fmla="*/ 685 h 14"/>
                  <a:gd name="T10" fmla="*/ 1063 w 54"/>
                  <a:gd name="T11" fmla="*/ 685 h 14"/>
                  <a:gd name="T12" fmla="*/ 2083 w 54"/>
                  <a:gd name="T13" fmla="*/ 441 h 14"/>
                  <a:gd name="T14" fmla="*/ 2113 w 54"/>
                  <a:gd name="T15" fmla="*/ 0 h 14"/>
                  <a:gd name="T16" fmla="*/ 1063 w 54"/>
                  <a:gd name="T17" fmla="*/ 391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14"/>
                  <a:gd name="T29" fmla="*/ 54 w 5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14">
                    <a:moveTo>
                      <a:pt x="27" y="8"/>
                    </a:moveTo>
                    <a:cubicBezTo>
                      <a:pt x="27" y="8"/>
                      <a:pt x="27" y="8"/>
                      <a:pt x="27" y="8"/>
                    </a:cubicBezTo>
                    <a:cubicBezTo>
                      <a:pt x="14" y="8"/>
                      <a:pt x="5" y="5"/>
                      <a:pt x="0" y="0"/>
                    </a:cubicBezTo>
                    <a:cubicBezTo>
                      <a:pt x="2" y="3"/>
                      <a:pt x="2" y="7"/>
                      <a:pt x="1" y="9"/>
                    </a:cubicBezTo>
                    <a:cubicBezTo>
                      <a:pt x="4" y="8"/>
                      <a:pt x="7" y="14"/>
                      <a:pt x="27" y="14"/>
                    </a:cubicBezTo>
                    <a:cubicBezTo>
                      <a:pt x="27" y="14"/>
                      <a:pt x="27" y="14"/>
                      <a:pt x="27" y="14"/>
                    </a:cubicBezTo>
                    <a:cubicBezTo>
                      <a:pt x="47" y="14"/>
                      <a:pt x="49" y="8"/>
                      <a:pt x="53" y="9"/>
                    </a:cubicBezTo>
                    <a:cubicBezTo>
                      <a:pt x="51" y="6"/>
                      <a:pt x="51" y="4"/>
                      <a:pt x="54" y="0"/>
                    </a:cubicBezTo>
                    <a:cubicBezTo>
                      <a:pt x="49" y="5"/>
                      <a:pt x="40" y="8"/>
                      <a:pt x="27" y="8"/>
                    </a:cubicBezTo>
                    <a:close/>
                  </a:path>
                </a:pathLst>
              </a:custGeom>
              <a:solidFill>
                <a:srgbClr val="FBDDCF"/>
              </a:solidFill>
              <a:ln w="9525">
                <a:noFill/>
                <a:round/>
                <a:headEnd/>
                <a:tailEnd/>
              </a:ln>
            </p:spPr>
            <p:txBody>
              <a:bodyPr/>
              <a:lstStyle/>
              <a:p>
                <a:endParaRPr lang="en-US"/>
              </a:p>
            </p:txBody>
          </p:sp>
          <p:sp>
            <p:nvSpPr>
              <p:cNvPr id="504" name="Freeform 17"/>
              <p:cNvSpPr>
                <a:spLocks/>
              </p:cNvSpPr>
              <p:nvPr/>
            </p:nvSpPr>
            <p:spPr bwMode="auto">
              <a:xfrm>
                <a:off x="2811" y="1765"/>
                <a:ext cx="133" cy="38"/>
              </a:xfrm>
              <a:custGeom>
                <a:avLst/>
                <a:gdLst>
                  <a:gd name="T0" fmla="*/ 1026 w 53"/>
                  <a:gd name="T1" fmla="*/ 442 h 14"/>
                  <a:gd name="T2" fmla="*/ 1026 w 53"/>
                  <a:gd name="T3" fmla="*/ 442 h 14"/>
                  <a:gd name="T4" fmla="*/ 0 w 53"/>
                  <a:gd name="T5" fmla="*/ 60 h 14"/>
                  <a:gd name="T6" fmla="*/ 0 w 53"/>
                  <a:gd name="T7" fmla="*/ 478 h 14"/>
                  <a:gd name="T8" fmla="*/ 1026 w 53"/>
                  <a:gd name="T9" fmla="*/ 760 h 14"/>
                  <a:gd name="T10" fmla="*/ 1026 w 53"/>
                  <a:gd name="T11" fmla="*/ 760 h 14"/>
                  <a:gd name="T12" fmla="*/ 2103 w 53"/>
                  <a:gd name="T13" fmla="*/ 478 h 14"/>
                  <a:gd name="T14" fmla="*/ 2103 w 53"/>
                  <a:gd name="T15" fmla="*/ 0 h 14"/>
                  <a:gd name="T16" fmla="*/ 2103 w 53"/>
                  <a:gd name="T17" fmla="*/ 0 h 14"/>
                  <a:gd name="T18" fmla="*/ 2103 w 53"/>
                  <a:gd name="T19" fmla="*/ 60 h 14"/>
                  <a:gd name="T20" fmla="*/ 1026 w 53"/>
                  <a:gd name="T21" fmla="*/ 442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14"/>
                  <a:gd name="T35" fmla="*/ 53 w 53"/>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14">
                    <a:moveTo>
                      <a:pt x="26" y="8"/>
                    </a:moveTo>
                    <a:cubicBezTo>
                      <a:pt x="26" y="8"/>
                      <a:pt x="26" y="8"/>
                      <a:pt x="26" y="8"/>
                    </a:cubicBezTo>
                    <a:cubicBezTo>
                      <a:pt x="13" y="8"/>
                      <a:pt x="5" y="6"/>
                      <a:pt x="0" y="1"/>
                    </a:cubicBezTo>
                    <a:cubicBezTo>
                      <a:pt x="0" y="2"/>
                      <a:pt x="2" y="5"/>
                      <a:pt x="0" y="9"/>
                    </a:cubicBezTo>
                    <a:cubicBezTo>
                      <a:pt x="4" y="8"/>
                      <a:pt x="7" y="14"/>
                      <a:pt x="26" y="14"/>
                    </a:cubicBezTo>
                    <a:cubicBezTo>
                      <a:pt x="26" y="14"/>
                      <a:pt x="26" y="14"/>
                      <a:pt x="26" y="14"/>
                    </a:cubicBezTo>
                    <a:cubicBezTo>
                      <a:pt x="48" y="14"/>
                      <a:pt x="49" y="7"/>
                      <a:pt x="53" y="9"/>
                    </a:cubicBezTo>
                    <a:cubicBezTo>
                      <a:pt x="50" y="6"/>
                      <a:pt x="50" y="4"/>
                      <a:pt x="53" y="0"/>
                    </a:cubicBezTo>
                    <a:cubicBezTo>
                      <a:pt x="53" y="0"/>
                      <a:pt x="53" y="0"/>
                      <a:pt x="53" y="0"/>
                    </a:cubicBezTo>
                    <a:cubicBezTo>
                      <a:pt x="53" y="0"/>
                      <a:pt x="53" y="1"/>
                      <a:pt x="53" y="1"/>
                    </a:cubicBezTo>
                    <a:cubicBezTo>
                      <a:pt x="48" y="5"/>
                      <a:pt x="39" y="8"/>
                      <a:pt x="26" y="8"/>
                    </a:cubicBezTo>
                    <a:close/>
                  </a:path>
                </a:pathLst>
              </a:custGeom>
              <a:solidFill>
                <a:srgbClr val="FBDDCF"/>
              </a:solidFill>
              <a:ln w="9525">
                <a:noFill/>
                <a:round/>
                <a:headEnd/>
                <a:tailEnd/>
              </a:ln>
            </p:spPr>
            <p:txBody>
              <a:bodyPr/>
              <a:lstStyle/>
              <a:p>
                <a:endParaRPr lang="en-US"/>
              </a:p>
            </p:txBody>
          </p:sp>
          <p:sp>
            <p:nvSpPr>
              <p:cNvPr id="505" name="Freeform 18"/>
              <p:cNvSpPr>
                <a:spLocks/>
              </p:cNvSpPr>
              <p:nvPr/>
            </p:nvSpPr>
            <p:spPr bwMode="auto">
              <a:xfrm>
                <a:off x="2809" y="1699"/>
                <a:ext cx="137" cy="29"/>
              </a:xfrm>
              <a:custGeom>
                <a:avLst/>
                <a:gdLst>
                  <a:gd name="T0" fmla="*/ 2085 w 55"/>
                  <a:gd name="T1" fmla="*/ 55 h 11"/>
                  <a:gd name="T2" fmla="*/ 1036 w 55"/>
                  <a:gd name="T3" fmla="*/ 293 h 11"/>
                  <a:gd name="T4" fmla="*/ 1036 w 55"/>
                  <a:gd name="T5" fmla="*/ 293 h 11"/>
                  <a:gd name="T6" fmla="*/ 0 w 55"/>
                  <a:gd name="T7" fmla="*/ 55 h 11"/>
                  <a:gd name="T8" fmla="*/ 0 w 55"/>
                  <a:gd name="T9" fmla="*/ 480 h 11"/>
                  <a:gd name="T10" fmla="*/ 1036 w 55"/>
                  <a:gd name="T11" fmla="*/ 527 h 11"/>
                  <a:gd name="T12" fmla="*/ 1036 w 55"/>
                  <a:gd name="T13" fmla="*/ 527 h 11"/>
                  <a:gd name="T14" fmla="*/ 2085 w 55"/>
                  <a:gd name="T15" fmla="*/ 480 h 11"/>
                  <a:gd name="T16" fmla="*/ 2115 w 55"/>
                  <a:gd name="T17" fmla="*/ 527 h 11"/>
                  <a:gd name="T18" fmla="*/ 2115 w 55"/>
                  <a:gd name="T19" fmla="*/ 527 h 11"/>
                  <a:gd name="T20" fmla="*/ 2085 w 55"/>
                  <a:gd name="T21" fmla="*/ 0 h 11"/>
                  <a:gd name="T22" fmla="*/ 2085 w 55"/>
                  <a:gd name="T23" fmla="*/ 55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1"/>
                  <a:gd name="T38" fmla="*/ 55 w 55"/>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1">
                    <a:moveTo>
                      <a:pt x="54" y="1"/>
                    </a:moveTo>
                    <a:cubicBezTo>
                      <a:pt x="49" y="5"/>
                      <a:pt x="40" y="6"/>
                      <a:pt x="27" y="6"/>
                    </a:cubicBezTo>
                    <a:cubicBezTo>
                      <a:pt x="27" y="6"/>
                      <a:pt x="27" y="6"/>
                      <a:pt x="27" y="6"/>
                    </a:cubicBezTo>
                    <a:cubicBezTo>
                      <a:pt x="14" y="6"/>
                      <a:pt x="5" y="5"/>
                      <a:pt x="0" y="1"/>
                    </a:cubicBezTo>
                    <a:cubicBezTo>
                      <a:pt x="2" y="4"/>
                      <a:pt x="2" y="7"/>
                      <a:pt x="0" y="10"/>
                    </a:cubicBezTo>
                    <a:cubicBezTo>
                      <a:pt x="4" y="7"/>
                      <a:pt x="5" y="11"/>
                      <a:pt x="27" y="11"/>
                    </a:cubicBezTo>
                    <a:cubicBezTo>
                      <a:pt x="27" y="11"/>
                      <a:pt x="27" y="11"/>
                      <a:pt x="27" y="11"/>
                    </a:cubicBezTo>
                    <a:cubicBezTo>
                      <a:pt x="49" y="11"/>
                      <a:pt x="50" y="7"/>
                      <a:pt x="54" y="10"/>
                    </a:cubicBezTo>
                    <a:cubicBezTo>
                      <a:pt x="54" y="10"/>
                      <a:pt x="55" y="11"/>
                      <a:pt x="55" y="11"/>
                    </a:cubicBezTo>
                    <a:cubicBezTo>
                      <a:pt x="55" y="11"/>
                      <a:pt x="55" y="11"/>
                      <a:pt x="55" y="11"/>
                    </a:cubicBezTo>
                    <a:cubicBezTo>
                      <a:pt x="53" y="8"/>
                      <a:pt x="53" y="3"/>
                      <a:pt x="54" y="0"/>
                    </a:cubicBezTo>
                    <a:cubicBezTo>
                      <a:pt x="54" y="0"/>
                      <a:pt x="54" y="0"/>
                      <a:pt x="54" y="1"/>
                    </a:cubicBezTo>
                    <a:close/>
                  </a:path>
                </a:pathLst>
              </a:custGeom>
              <a:solidFill>
                <a:srgbClr val="FBDDCF"/>
              </a:solidFill>
              <a:ln w="9525">
                <a:noFill/>
                <a:round/>
                <a:headEnd/>
                <a:tailEnd/>
              </a:ln>
            </p:spPr>
            <p:txBody>
              <a:bodyPr/>
              <a:lstStyle/>
              <a:p>
                <a:endParaRPr lang="en-US"/>
              </a:p>
            </p:txBody>
          </p:sp>
          <p:sp>
            <p:nvSpPr>
              <p:cNvPr id="506" name="Freeform 19"/>
              <p:cNvSpPr>
                <a:spLocks/>
              </p:cNvSpPr>
              <p:nvPr/>
            </p:nvSpPr>
            <p:spPr bwMode="auto">
              <a:xfrm>
                <a:off x="2809" y="1832"/>
                <a:ext cx="135" cy="37"/>
              </a:xfrm>
              <a:custGeom>
                <a:avLst/>
                <a:gdLst>
                  <a:gd name="T0" fmla="*/ 1063 w 54"/>
                  <a:gd name="T1" fmla="*/ 391 h 14"/>
                  <a:gd name="T2" fmla="*/ 1063 w 54"/>
                  <a:gd name="T3" fmla="*/ 391 h 14"/>
                  <a:gd name="T4" fmla="*/ 0 w 54"/>
                  <a:gd name="T5" fmla="*/ 0 h 14"/>
                  <a:gd name="T6" fmla="*/ 50 w 54"/>
                  <a:gd name="T7" fmla="*/ 441 h 14"/>
                  <a:gd name="T8" fmla="*/ 1063 w 54"/>
                  <a:gd name="T9" fmla="*/ 685 h 14"/>
                  <a:gd name="T10" fmla="*/ 1063 w 54"/>
                  <a:gd name="T11" fmla="*/ 685 h 14"/>
                  <a:gd name="T12" fmla="*/ 2083 w 54"/>
                  <a:gd name="T13" fmla="*/ 441 h 14"/>
                  <a:gd name="T14" fmla="*/ 2113 w 54"/>
                  <a:gd name="T15" fmla="*/ 0 h 14"/>
                  <a:gd name="T16" fmla="*/ 1063 w 54"/>
                  <a:gd name="T17" fmla="*/ 391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14"/>
                  <a:gd name="T29" fmla="*/ 54 w 5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14">
                    <a:moveTo>
                      <a:pt x="27" y="8"/>
                    </a:moveTo>
                    <a:cubicBezTo>
                      <a:pt x="27" y="8"/>
                      <a:pt x="27" y="8"/>
                      <a:pt x="27" y="8"/>
                    </a:cubicBezTo>
                    <a:cubicBezTo>
                      <a:pt x="14" y="8"/>
                      <a:pt x="5" y="5"/>
                      <a:pt x="0" y="0"/>
                    </a:cubicBezTo>
                    <a:cubicBezTo>
                      <a:pt x="2" y="3"/>
                      <a:pt x="2" y="7"/>
                      <a:pt x="1" y="9"/>
                    </a:cubicBezTo>
                    <a:cubicBezTo>
                      <a:pt x="4" y="8"/>
                      <a:pt x="7" y="14"/>
                      <a:pt x="27" y="14"/>
                    </a:cubicBezTo>
                    <a:cubicBezTo>
                      <a:pt x="27" y="14"/>
                      <a:pt x="27" y="14"/>
                      <a:pt x="27" y="14"/>
                    </a:cubicBezTo>
                    <a:cubicBezTo>
                      <a:pt x="47" y="14"/>
                      <a:pt x="49" y="8"/>
                      <a:pt x="53" y="9"/>
                    </a:cubicBezTo>
                    <a:cubicBezTo>
                      <a:pt x="51" y="6"/>
                      <a:pt x="51" y="4"/>
                      <a:pt x="54" y="0"/>
                    </a:cubicBezTo>
                    <a:cubicBezTo>
                      <a:pt x="49" y="5"/>
                      <a:pt x="40" y="8"/>
                      <a:pt x="27" y="8"/>
                    </a:cubicBezTo>
                    <a:close/>
                  </a:path>
                </a:pathLst>
              </a:custGeom>
              <a:noFill/>
              <a:ln w="7938" cap="rnd">
                <a:solidFill>
                  <a:srgbClr val="333333"/>
                </a:solidFill>
                <a:prstDash val="solid"/>
                <a:round/>
                <a:headEnd/>
                <a:tailEnd/>
              </a:ln>
            </p:spPr>
            <p:txBody>
              <a:bodyPr/>
              <a:lstStyle/>
              <a:p>
                <a:endParaRPr lang="en-US"/>
              </a:p>
            </p:txBody>
          </p:sp>
          <p:sp>
            <p:nvSpPr>
              <p:cNvPr id="507" name="Freeform 20"/>
              <p:cNvSpPr>
                <a:spLocks/>
              </p:cNvSpPr>
              <p:nvPr/>
            </p:nvSpPr>
            <p:spPr bwMode="auto">
              <a:xfrm>
                <a:off x="2811" y="1765"/>
                <a:ext cx="133" cy="38"/>
              </a:xfrm>
              <a:custGeom>
                <a:avLst/>
                <a:gdLst>
                  <a:gd name="T0" fmla="*/ 1026 w 53"/>
                  <a:gd name="T1" fmla="*/ 442 h 14"/>
                  <a:gd name="T2" fmla="*/ 1026 w 53"/>
                  <a:gd name="T3" fmla="*/ 442 h 14"/>
                  <a:gd name="T4" fmla="*/ 0 w 53"/>
                  <a:gd name="T5" fmla="*/ 60 h 14"/>
                  <a:gd name="T6" fmla="*/ 0 w 53"/>
                  <a:gd name="T7" fmla="*/ 478 h 14"/>
                  <a:gd name="T8" fmla="*/ 1026 w 53"/>
                  <a:gd name="T9" fmla="*/ 760 h 14"/>
                  <a:gd name="T10" fmla="*/ 1026 w 53"/>
                  <a:gd name="T11" fmla="*/ 760 h 14"/>
                  <a:gd name="T12" fmla="*/ 2103 w 53"/>
                  <a:gd name="T13" fmla="*/ 478 h 14"/>
                  <a:gd name="T14" fmla="*/ 2103 w 53"/>
                  <a:gd name="T15" fmla="*/ 0 h 14"/>
                  <a:gd name="T16" fmla="*/ 2103 w 53"/>
                  <a:gd name="T17" fmla="*/ 0 h 14"/>
                  <a:gd name="T18" fmla="*/ 2103 w 53"/>
                  <a:gd name="T19" fmla="*/ 60 h 14"/>
                  <a:gd name="T20" fmla="*/ 1026 w 53"/>
                  <a:gd name="T21" fmla="*/ 442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14"/>
                  <a:gd name="T35" fmla="*/ 53 w 53"/>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14">
                    <a:moveTo>
                      <a:pt x="26" y="8"/>
                    </a:moveTo>
                    <a:cubicBezTo>
                      <a:pt x="26" y="8"/>
                      <a:pt x="26" y="8"/>
                      <a:pt x="26" y="8"/>
                    </a:cubicBezTo>
                    <a:cubicBezTo>
                      <a:pt x="13" y="8"/>
                      <a:pt x="5" y="6"/>
                      <a:pt x="0" y="1"/>
                    </a:cubicBezTo>
                    <a:cubicBezTo>
                      <a:pt x="0" y="2"/>
                      <a:pt x="2" y="5"/>
                      <a:pt x="0" y="9"/>
                    </a:cubicBezTo>
                    <a:cubicBezTo>
                      <a:pt x="4" y="8"/>
                      <a:pt x="7" y="14"/>
                      <a:pt x="26" y="14"/>
                    </a:cubicBezTo>
                    <a:cubicBezTo>
                      <a:pt x="26" y="14"/>
                      <a:pt x="26" y="14"/>
                      <a:pt x="26" y="14"/>
                    </a:cubicBezTo>
                    <a:cubicBezTo>
                      <a:pt x="48" y="14"/>
                      <a:pt x="49" y="7"/>
                      <a:pt x="53" y="9"/>
                    </a:cubicBezTo>
                    <a:cubicBezTo>
                      <a:pt x="50" y="6"/>
                      <a:pt x="50" y="4"/>
                      <a:pt x="53" y="0"/>
                    </a:cubicBezTo>
                    <a:cubicBezTo>
                      <a:pt x="53" y="0"/>
                      <a:pt x="53" y="0"/>
                      <a:pt x="53" y="0"/>
                    </a:cubicBezTo>
                    <a:cubicBezTo>
                      <a:pt x="53" y="0"/>
                      <a:pt x="53" y="1"/>
                      <a:pt x="53" y="1"/>
                    </a:cubicBezTo>
                    <a:cubicBezTo>
                      <a:pt x="48" y="5"/>
                      <a:pt x="39" y="8"/>
                      <a:pt x="26" y="8"/>
                    </a:cubicBezTo>
                    <a:close/>
                  </a:path>
                </a:pathLst>
              </a:custGeom>
              <a:noFill/>
              <a:ln w="7938" cap="rnd">
                <a:solidFill>
                  <a:srgbClr val="333333"/>
                </a:solidFill>
                <a:prstDash val="solid"/>
                <a:round/>
                <a:headEnd/>
                <a:tailEnd/>
              </a:ln>
            </p:spPr>
            <p:txBody>
              <a:bodyPr/>
              <a:lstStyle/>
              <a:p>
                <a:endParaRPr lang="en-US"/>
              </a:p>
            </p:txBody>
          </p:sp>
          <p:sp>
            <p:nvSpPr>
              <p:cNvPr id="508" name="Freeform 21"/>
              <p:cNvSpPr>
                <a:spLocks/>
              </p:cNvSpPr>
              <p:nvPr/>
            </p:nvSpPr>
            <p:spPr bwMode="auto">
              <a:xfrm>
                <a:off x="2809" y="1699"/>
                <a:ext cx="137" cy="29"/>
              </a:xfrm>
              <a:custGeom>
                <a:avLst/>
                <a:gdLst>
                  <a:gd name="T0" fmla="*/ 2085 w 55"/>
                  <a:gd name="T1" fmla="*/ 55 h 11"/>
                  <a:gd name="T2" fmla="*/ 1036 w 55"/>
                  <a:gd name="T3" fmla="*/ 293 h 11"/>
                  <a:gd name="T4" fmla="*/ 1036 w 55"/>
                  <a:gd name="T5" fmla="*/ 293 h 11"/>
                  <a:gd name="T6" fmla="*/ 0 w 55"/>
                  <a:gd name="T7" fmla="*/ 55 h 11"/>
                  <a:gd name="T8" fmla="*/ 0 w 55"/>
                  <a:gd name="T9" fmla="*/ 480 h 11"/>
                  <a:gd name="T10" fmla="*/ 1036 w 55"/>
                  <a:gd name="T11" fmla="*/ 527 h 11"/>
                  <a:gd name="T12" fmla="*/ 1036 w 55"/>
                  <a:gd name="T13" fmla="*/ 527 h 11"/>
                  <a:gd name="T14" fmla="*/ 2085 w 55"/>
                  <a:gd name="T15" fmla="*/ 480 h 11"/>
                  <a:gd name="T16" fmla="*/ 2115 w 55"/>
                  <a:gd name="T17" fmla="*/ 527 h 11"/>
                  <a:gd name="T18" fmla="*/ 2115 w 55"/>
                  <a:gd name="T19" fmla="*/ 527 h 11"/>
                  <a:gd name="T20" fmla="*/ 2085 w 55"/>
                  <a:gd name="T21" fmla="*/ 0 h 11"/>
                  <a:gd name="T22" fmla="*/ 2085 w 55"/>
                  <a:gd name="T23" fmla="*/ 55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1"/>
                  <a:gd name="T38" fmla="*/ 55 w 55"/>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1">
                    <a:moveTo>
                      <a:pt x="54" y="1"/>
                    </a:moveTo>
                    <a:cubicBezTo>
                      <a:pt x="49" y="5"/>
                      <a:pt x="40" y="6"/>
                      <a:pt x="27" y="6"/>
                    </a:cubicBezTo>
                    <a:cubicBezTo>
                      <a:pt x="27" y="6"/>
                      <a:pt x="27" y="6"/>
                      <a:pt x="27" y="6"/>
                    </a:cubicBezTo>
                    <a:cubicBezTo>
                      <a:pt x="14" y="6"/>
                      <a:pt x="5" y="5"/>
                      <a:pt x="0" y="1"/>
                    </a:cubicBezTo>
                    <a:cubicBezTo>
                      <a:pt x="2" y="4"/>
                      <a:pt x="2" y="7"/>
                      <a:pt x="0" y="10"/>
                    </a:cubicBezTo>
                    <a:cubicBezTo>
                      <a:pt x="4" y="7"/>
                      <a:pt x="5" y="11"/>
                      <a:pt x="27" y="11"/>
                    </a:cubicBezTo>
                    <a:cubicBezTo>
                      <a:pt x="27" y="11"/>
                      <a:pt x="27" y="11"/>
                      <a:pt x="27" y="11"/>
                    </a:cubicBezTo>
                    <a:cubicBezTo>
                      <a:pt x="49" y="11"/>
                      <a:pt x="50" y="7"/>
                      <a:pt x="54" y="10"/>
                    </a:cubicBezTo>
                    <a:cubicBezTo>
                      <a:pt x="54" y="10"/>
                      <a:pt x="55" y="11"/>
                      <a:pt x="55" y="11"/>
                    </a:cubicBezTo>
                    <a:cubicBezTo>
                      <a:pt x="55" y="11"/>
                      <a:pt x="55" y="11"/>
                      <a:pt x="55" y="11"/>
                    </a:cubicBezTo>
                    <a:cubicBezTo>
                      <a:pt x="53" y="8"/>
                      <a:pt x="53" y="3"/>
                      <a:pt x="54" y="0"/>
                    </a:cubicBezTo>
                    <a:cubicBezTo>
                      <a:pt x="54" y="0"/>
                      <a:pt x="54" y="0"/>
                      <a:pt x="54" y="1"/>
                    </a:cubicBezTo>
                    <a:close/>
                  </a:path>
                </a:pathLst>
              </a:custGeom>
              <a:noFill/>
              <a:ln w="7938" cap="rnd">
                <a:solidFill>
                  <a:srgbClr val="333333"/>
                </a:solidFill>
                <a:prstDash val="solid"/>
                <a:round/>
                <a:headEnd/>
                <a:tailEnd/>
              </a:ln>
            </p:spPr>
            <p:txBody>
              <a:bodyPr/>
              <a:lstStyle/>
              <a:p>
                <a:endParaRPr lang="en-US"/>
              </a:p>
            </p:txBody>
          </p:sp>
          <p:sp>
            <p:nvSpPr>
              <p:cNvPr id="509" name="Freeform 22"/>
              <p:cNvSpPr>
                <a:spLocks/>
              </p:cNvSpPr>
              <p:nvPr/>
            </p:nvSpPr>
            <p:spPr bwMode="auto">
              <a:xfrm>
                <a:off x="2771" y="1925"/>
                <a:ext cx="108" cy="70"/>
              </a:xfrm>
              <a:custGeom>
                <a:avLst/>
                <a:gdLst>
                  <a:gd name="T0" fmla="*/ 158 w 43"/>
                  <a:gd name="T1" fmla="*/ 59 h 26"/>
                  <a:gd name="T2" fmla="*/ 681 w 43"/>
                  <a:gd name="T3" fmla="*/ 840 h 26"/>
                  <a:gd name="T4" fmla="*/ 1665 w 43"/>
                  <a:gd name="T5" fmla="*/ 899 h 26"/>
                  <a:gd name="T6" fmla="*/ 997 w 43"/>
                  <a:gd name="T7" fmla="*/ 369 h 26"/>
                  <a:gd name="T8" fmla="*/ 239 w 43"/>
                  <a:gd name="T9" fmla="*/ 59 h 26"/>
                  <a:gd name="T10" fmla="*/ 158 w 43"/>
                  <a:gd name="T11" fmla="*/ 59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4" y="1"/>
                    </a:moveTo>
                    <a:cubicBezTo>
                      <a:pt x="0" y="12"/>
                      <a:pt x="10" y="14"/>
                      <a:pt x="17" y="16"/>
                    </a:cubicBezTo>
                    <a:cubicBezTo>
                      <a:pt x="25" y="18"/>
                      <a:pt x="41" y="26"/>
                      <a:pt x="42" y="17"/>
                    </a:cubicBezTo>
                    <a:cubicBezTo>
                      <a:pt x="43" y="7"/>
                      <a:pt x="37" y="10"/>
                      <a:pt x="25" y="7"/>
                    </a:cubicBezTo>
                    <a:cubicBezTo>
                      <a:pt x="14" y="4"/>
                      <a:pt x="12" y="0"/>
                      <a:pt x="6" y="1"/>
                    </a:cubicBezTo>
                    <a:lnTo>
                      <a:pt x="4" y="1"/>
                    </a:lnTo>
                    <a:close/>
                  </a:path>
                </a:pathLst>
              </a:custGeom>
              <a:solidFill>
                <a:srgbClr val="B6CFE4"/>
              </a:solidFill>
              <a:ln w="9525">
                <a:noFill/>
                <a:round/>
                <a:headEnd/>
                <a:tailEnd/>
              </a:ln>
            </p:spPr>
            <p:txBody>
              <a:bodyPr/>
              <a:lstStyle/>
              <a:p>
                <a:endParaRPr lang="en-US"/>
              </a:p>
            </p:txBody>
          </p:sp>
          <p:sp>
            <p:nvSpPr>
              <p:cNvPr id="510" name="Freeform 23"/>
              <p:cNvSpPr>
                <a:spLocks/>
              </p:cNvSpPr>
              <p:nvPr/>
            </p:nvSpPr>
            <p:spPr bwMode="auto">
              <a:xfrm>
                <a:off x="2766" y="1963"/>
                <a:ext cx="113" cy="85"/>
              </a:xfrm>
              <a:custGeom>
                <a:avLst/>
                <a:gdLst>
                  <a:gd name="T0" fmla="*/ 126 w 45"/>
                  <a:gd name="T1" fmla="*/ 396 h 32"/>
                  <a:gd name="T2" fmla="*/ 713 w 45"/>
                  <a:gd name="T3" fmla="*/ 996 h 32"/>
                  <a:gd name="T4" fmla="*/ 1665 w 45"/>
                  <a:gd name="T5" fmla="*/ 1052 h 32"/>
                  <a:gd name="T6" fmla="*/ 997 w 45"/>
                  <a:gd name="T7" fmla="*/ 452 h 32"/>
                  <a:gd name="T8" fmla="*/ 126 w 45"/>
                  <a:gd name="T9" fmla="*/ 396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3" y="8"/>
                    </a:moveTo>
                    <a:cubicBezTo>
                      <a:pt x="0" y="17"/>
                      <a:pt x="11" y="18"/>
                      <a:pt x="18" y="20"/>
                    </a:cubicBezTo>
                    <a:cubicBezTo>
                      <a:pt x="25" y="22"/>
                      <a:pt x="39" y="32"/>
                      <a:pt x="42" y="21"/>
                    </a:cubicBezTo>
                    <a:cubicBezTo>
                      <a:pt x="45" y="12"/>
                      <a:pt x="37" y="12"/>
                      <a:pt x="25" y="9"/>
                    </a:cubicBezTo>
                    <a:cubicBezTo>
                      <a:pt x="13" y="6"/>
                      <a:pt x="6" y="0"/>
                      <a:pt x="3" y="8"/>
                    </a:cubicBezTo>
                    <a:close/>
                  </a:path>
                </a:pathLst>
              </a:custGeom>
              <a:solidFill>
                <a:srgbClr val="B6CFE4"/>
              </a:solidFill>
              <a:ln w="9525">
                <a:noFill/>
                <a:round/>
                <a:headEnd/>
                <a:tailEnd/>
              </a:ln>
            </p:spPr>
            <p:txBody>
              <a:bodyPr/>
              <a:lstStyle/>
              <a:p>
                <a:endParaRPr lang="en-US"/>
              </a:p>
            </p:txBody>
          </p:sp>
          <p:sp>
            <p:nvSpPr>
              <p:cNvPr id="511" name="Freeform 24"/>
              <p:cNvSpPr>
                <a:spLocks/>
              </p:cNvSpPr>
              <p:nvPr/>
            </p:nvSpPr>
            <p:spPr bwMode="auto">
              <a:xfrm>
                <a:off x="2754" y="2011"/>
                <a:ext cx="115" cy="85"/>
              </a:xfrm>
              <a:custGeom>
                <a:avLst/>
                <a:gdLst>
                  <a:gd name="T0" fmla="*/ 108 w 46"/>
                  <a:gd name="T1" fmla="*/ 396 h 32"/>
                  <a:gd name="T2" fmla="*/ 708 w 46"/>
                  <a:gd name="T3" fmla="*/ 996 h 32"/>
                  <a:gd name="T4" fmla="*/ 1688 w 46"/>
                  <a:gd name="T5" fmla="*/ 1086 h 32"/>
                  <a:gd name="T6" fmla="*/ 970 w 46"/>
                  <a:gd name="T7" fmla="*/ 452 h 32"/>
                  <a:gd name="T8" fmla="*/ 108 w 46"/>
                  <a:gd name="T9" fmla="*/ 396 h 32"/>
                  <a:gd name="T10" fmla="*/ 0 60000 65536"/>
                  <a:gd name="T11" fmla="*/ 0 60000 65536"/>
                  <a:gd name="T12" fmla="*/ 0 60000 65536"/>
                  <a:gd name="T13" fmla="*/ 0 60000 65536"/>
                  <a:gd name="T14" fmla="*/ 0 60000 65536"/>
                  <a:gd name="T15" fmla="*/ 0 w 46"/>
                  <a:gd name="T16" fmla="*/ 0 h 32"/>
                  <a:gd name="T17" fmla="*/ 46 w 46"/>
                  <a:gd name="T18" fmla="*/ 32 h 32"/>
                </a:gdLst>
                <a:ahLst/>
                <a:cxnLst>
                  <a:cxn ang="T10">
                    <a:pos x="T0" y="T1"/>
                  </a:cxn>
                  <a:cxn ang="T11">
                    <a:pos x="T2" y="T3"/>
                  </a:cxn>
                  <a:cxn ang="T12">
                    <a:pos x="T4" y="T5"/>
                  </a:cxn>
                  <a:cxn ang="T13">
                    <a:pos x="T6" y="T7"/>
                  </a:cxn>
                  <a:cxn ang="T14">
                    <a:pos x="T8" y="T9"/>
                  </a:cxn>
                </a:cxnLst>
                <a:rect l="T15" t="T16" r="T17" b="T18"/>
                <a:pathLst>
                  <a:path w="46" h="32">
                    <a:moveTo>
                      <a:pt x="3" y="8"/>
                    </a:moveTo>
                    <a:cubicBezTo>
                      <a:pt x="0" y="17"/>
                      <a:pt x="10" y="18"/>
                      <a:pt x="18" y="20"/>
                    </a:cubicBezTo>
                    <a:cubicBezTo>
                      <a:pt x="25" y="22"/>
                      <a:pt x="39" y="32"/>
                      <a:pt x="43" y="22"/>
                    </a:cubicBezTo>
                    <a:cubicBezTo>
                      <a:pt x="46" y="12"/>
                      <a:pt x="37" y="12"/>
                      <a:pt x="25" y="9"/>
                    </a:cubicBezTo>
                    <a:cubicBezTo>
                      <a:pt x="13" y="6"/>
                      <a:pt x="6" y="0"/>
                      <a:pt x="3" y="8"/>
                    </a:cubicBezTo>
                    <a:close/>
                  </a:path>
                </a:pathLst>
              </a:custGeom>
              <a:solidFill>
                <a:srgbClr val="B6CFE4"/>
              </a:solidFill>
              <a:ln w="9525">
                <a:noFill/>
                <a:round/>
                <a:headEnd/>
                <a:tailEnd/>
              </a:ln>
            </p:spPr>
            <p:txBody>
              <a:bodyPr/>
              <a:lstStyle/>
              <a:p>
                <a:endParaRPr lang="en-US"/>
              </a:p>
            </p:txBody>
          </p:sp>
          <p:sp>
            <p:nvSpPr>
              <p:cNvPr id="512" name="Freeform 25"/>
              <p:cNvSpPr>
                <a:spLocks/>
              </p:cNvSpPr>
              <p:nvPr/>
            </p:nvSpPr>
            <p:spPr bwMode="auto">
              <a:xfrm>
                <a:off x="2741" y="2064"/>
                <a:ext cx="115" cy="83"/>
              </a:xfrm>
              <a:custGeom>
                <a:avLst/>
                <a:gdLst>
                  <a:gd name="T0" fmla="*/ 108 w 46"/>
                  <a:gd name="T1" fmla="*/ 402 h 31"/>
                  <a:gd name="T2" fmla="*/ 708 w 46"/>
                  <a:gd name="T3" fmla="*/ 983 h 31"/>
                  <a:gd name="T4" fmla="*/ 1688 w 46"/>
                  <a:gd name="T5" fmla="*/ 1076 h 31"/>
                  <a:gd name="T6" fmla="*/ 970 w 46"/>
                  <a:gd name="T7" fmla="*/ 458 h 31"/>
                  <a:gd name="T8" fmla="*/ 108 w 46"/>
                  <a:gd name="T9" fmla="*/ 402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3" y="8"/>
                    </a:moveTo>
                    <a:cubicBezTo>
                      <a:pt x="0" y="16"/>
                      <a:pt x="11" y="17"/>
                      <a:pt x="18" y="19"/>
                    </a:cubicBezTo>
                    <a:cubicBezTo>
                      <a:pt x="25" y="21"/>
                      <a:pt x="39" y="31"/>
                      <a:pt x="43" y="21"/>
                    </a:cubicBezTo>
                    <a:cubicBezTo>
                      <a:pt x="46" y="11"/>
                      <a:pt x="37" y="12"/>
                      <a:pt x="25" y="9"/>
                    </a:cubicBezTo>
                    <a:cubicBezTo>
                      <a:pt x="13" y="6"/>
                      <a:pt x="6" y="0"/>
                      <a:pt x="3" y="8"/>
                    </a:cubicBezTo>
                    <a:close/>
                  </a:path>
                </a:pathLst>
              </a:custGeom>
              <a:solidFill>
                <a:srgbClr val="B6CFE4"/>
              </a:solidFill>
              <a:ln w="9525">
                <a:noFill/>
                <a:round/>
                <a:headEnd/>
                <a:tailEnd/>
              </a:ln>
            </p:spPr>
            <p:txBody>
              <a:bodyPr/>
              <a:lstStyle/>
              <a:p>
                <a:endParaRPr lang="en-US"/>
              </a:p>
            </p:txBody>
          </p:sp>
          <p:sp>
            <p:nvSpPr>
              <p:cNvPr id="513" name="Freeform 26"/>
              <p:cNvSpPr>
                <a:spLocks/>
              </p:cNvSpPr>
              <p:nvPr/>
            </p:nvSpPr>
            <p:spPr bwMode="auto">
              <a:xfrm>
                <a:off x="2726" y="2115"/>
                <a:ext cx="113" cy="85"/>
              </a:xfrm>
              <a:custGeom>
                <a:avLst/>
                <a:gdLst>
                  <a:gd name="T0" fmla="*/ 126 w 45"/>
                  <a:gd name="T1" fmla="*/ 452 h 32"/>
                  <a:gd name="T2" fmla="*/ 681 w 45"/>
                  <a:gd name="T3" fmla="*/ 996 h 32"/>
                  <a:gd name="T4" fmla="*/ 1665 w 45"/>
                  <a:gd name="T5" fmla="*/ 1086 h 32"/>
                  <a:gd name="T6" fmla="*/ 952 w 45"/>
                  <a:gd name="T7" fmla="*/ 353 h 32"/>
                  <a:gd name="T8" fmla="*/ 126 w 45"/>
                  <a:gd name="T9" fmla="*/ 452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3" y="9"/>
                    </a:moveTo>
                    <a:cubicBezTo>
                      <a:pt x="0" y="17"/>
                      <a:pt x="10" y="18"/>
                      <a:pt x="17" y="20"/>
                    </a:cubicBezTo>
                    <a:cubicBezTo>
                      <a:pt x="24" y="22"/>
                      <a:pt x="39" y="32"/>
                      <a:pt x="42" y="22"/>
                    </a:cubicBezTo>
                    <a:cubicBezTo>
                      <a:pt x="45" y="12"/>
                      <a:pt x="36" y="10"/>
                      <a:pt x="24" y="7"/>
                    </a:cubicBezTo>
                    <a:cubicBezTo>
                      <a:pt x="12" y="4"/>
                      <a:pt x="6" y="0"/>
                      <a:pt x="3" y="9"/>
                    </a:cubicBezTo>
                    <a:close/>
                  </a:path>
                </a:pathLst>
              </a:custGeom>
              <a:solidFill>
                <a:srgbClr val="B6CFE4"/>
              </a:solidFill>
              <a:ln w="9525">
                <a:noFill/>
                <a:round/>
                <a:headEnd/>
                <a:tailEnd/>
              </a:ln>
            </p:spPr>
            <p:txBody>
              <a:bodyPr/>
              <a:lstStyle/>
              <a:p>
                <a:endParaRPr lang="en-US"/>
              </a:p>
            </p:txBody>
          </p:sp>
          <p:sp>
            <p:nvSpPr>
              <p:cNvPr id="514" name="Freeform 27"/>
              <p:cNvSpPr>
                <a:spLocks/>
              </p:cNvSpPr>
              <p:nvPr/>
            </p:nvSpPr>
            <p:spPr bwMode="auto">
              <a:xfrm>
                <a:off x="2896" y="1960"/>
                <a:ext cx="110" cy="83"/>
              </a:xfrm>
              <a:custGeom>
                <a:avLst/>
                <a:gdLst>
                  <a:gd name="T0" fmla="*/ 1608 w 44"/>
                  <a:gd name="T1" fmla="*/ 402 h 31"/>
                  <a:gd name="T2" fmla="*/ 1050 w 44"/>
                  <a:gd name="T3" fmla="*/ 983 h 31"/>
                  <a:gd name="T4" fmla="*/ 83 w 44"/>
                  <a:gd name="T5" fmla="*/ 1039 h 31"/>
                  <a:gd name="T6" fmla="*/ 750 w 44"/>
                  <a:gd name="T7" fmla="*/ 458 h 31"/>
                  <a:gd name="T8" fmla="*/ 1608 w 44"/>
                  <a:gd name="T9" fmla="*/ 40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41" y="8"/>
                    </a:moveTo>
                    <a:cubicBezTo>
                      <a:pt x="44" y="16"/>
                      <a:pt x="34" y="17"/>
                      <a:pt x="27" y="19"/>
                    </a:cubicBezTo>
                    <a:cubicBezTo>
                      <a:pt x="19" y="21"/>
                      <a:pt x="5" y="31"/>
                      <a:pt x="2" y="20"/>
                    </a:cubicBezTo>
                    <a:cubicBezTo>
                      <a:pt x="0" y="11"/>
                      <a:pt x="7" y="12"/>
                      <a:pt x="19" y="9"/>
                    </a:cubicBezTo>
                    <a:cubicBezTo>
                      <a:pt x="31" y="6"/>
                      <a:pt x="38" y="0"/>
                      <a:pt x="41" y="8"/>
                    </a:cubicBezTo>
                    <a:close/>
                  </a:path>
                </a:pathLst>
              </a:custGeom>
              <a:solidFill>
                <a:srgbClr val="B6CFE4"/>
              </a:solidFill>
              <a:ln w="9525">
                <a:noFill/>
                <a:round/>
                <a:headEnd/>
                <a:tailEnd/>
              </a:ln>
            </p:spPr>
            <p:txBody>
              <a:bodyPr/>
              <a:lstStyle/>
              <a:p>
                <a:endParaRPr lang="en-US"/>
              </a:p>
            </p:txBody>
          </p:sp>
          <p:sp>
            <p:nvSpPr>
              <p:cNvPr id="515" name="Freeform 28"/>
              <p:cNvSpPr>
                <a:spLocks/>
              </p:cNvSpPr>
              <p:nvPr/>
            </p:nvSpPr>
            <p:spPr bwMode="auto">
              <a:xfrm>
                <a:off x="2886" y="1909"/>
                <a:ext cx="98" cy="80"/>
              </a:xfrm>
              <a:custGeom>
                <a:avLst/>
                <a:gdLst>
                  <a:gd name="T0" fmla="*/ 1427 w 39"/>
                  <a:gd name="T1" fmla="*/ 397 h 30"/>
                  <a:gd name="T2" fmla="*/ 998 w 39"/>
                  <a:gd name="T3" fmla="*/ 1003 h 30"/>
                  <a:gd name="T4" fmla="*/ 83 w 39"/>
                  <a:gd name="T5" fmla="*/ 1117 h 30"/>
                  <a:gd name="T6" fmla="*/ 681 w 39"/>
                  <a:gd name="T7" fmla="*/ 512 h 30"/>
                  <a:gd name="T8" fmla="*/ 1427 w 39"/>
                  <a:gd name="T9" fmla="*/ 397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36" y="8"/>
                    </a:moveTo>
                    <a:cubicBezTo>
                      <a:pt x="39" y="16"/>
                      <a:pt x="32" y="18"/>
                      <a:pt x="25" y="20"/>
                    </a:cubicBezTo>
                    <a:cubicBezTo>
                      <a:pt x="17" y="22"/>
                      <a:pt x="3" y="30"/>
                      <a:pt x="2" y="22"/>
                    </a:cubicBezTo>
                    <a:cubicBezTo>
                      <a:pt x="0" y="12"/>
                      <a:pt x="6" y="13"/>
                      <a:pt x="17" y="10"/>
                    </a:cubicBezTo>
                    <a:cubicBezTo>
                      <a:pt x="26" y="7"/>
                      <a:pt x="33" y="0"/>
                      <a:pt x="36" y="8"/>
                    </a:cubicBezTo>
                    <a:close/>
                  </a:path>
                </a:pathLst>
              </a:custGeom>
              <a:solidFill>
                <a:srgbClr val="B6CFE4"/>
              </a:solidFill>
              <a:ln w="9525">
                <a:noFill/>
                <a:round/>
                <a:headEnd/>
                <a:tailEnd/>
              </a:ln>
            </p:spPr>
            <p:txBody>
              <a:bodyPr/>
              <a:lstStyle/>
              <a:p>
                <a:endParaRPr lang="en-US"/>
              </a:p>
            </p:txBody>
          </p:sp>
          <p:sp>
            <p:nvSpPr>
              <p:cNvPr id="516" name="Freeform 29"/>
              <p:cNvSpPr>
                <a:spLocks/>
              </p:cNvSpPr>
              <p:nvPr/>
            </p:nvSpPr>
            <p:spPr bwMode="auto">
              <a:xfrm>
                <a:off x="2921" y="2048"/>
                <a:ext cx="113" cy="85"/>
              </a:xfrm>
              <a:custGeom>
                <a:avLst/>
                <a:gdLst>
                  <a:gd name="T0" fmla="*/ 158 w 45"/>
                  <a:gd name="T1" fmla="*/ 1142 h 32"/>
                  <a:gd name="T2" fmla="*/ 713 w 45"/>
                  <a:gd name="T3" fmla="*/ 600 h 32"/>
                  <a:gd name="T4" fmla="*/ 1665 w 45"/>
                  <a:gd name="T5" fmla="*/ 545 h 32"/>
                  <a:gd name="T6" fmla="*/ 997 w 45"/>
                  <a:gd name="T7" fmla="*/ 1142 h 32"/>
                  <a:gd name="T8" fmla="*/ 158 w 45"/>
                  <a:gd name="T9" fmla="*/ 1142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4" y="23"/>
                    </a:moveTo>
                    <a:cubicBezTo>
                      <a:pt x="0" y="15"/>
                      <a:pt x="11" y="14"/>
                      <a:pt x="18" y="12"/>
                    </a:cubicBezTo>
                    <a:cubicBezTo>
                      <a:pt x="25" y="10"/>
                      <a:pt x="40" y="0"/>
                      <a:pt x="42" y="11"/>
                    </a:cubicBezTo>
                    <a:cubicBezTo>
                      <a:pt x="45" y="20"/>
                      <a:pt x="37" y="20"/>
                      <a:pt x="25" y="23"/>
                    </a:cubicBezTo>
                    <a:cubicBezTo>
                      <a:pt x="14" y="26"/>
                      <a:pt x="7" y="32"/>
                      <a:pt x="4" y="23"/>
                    </a:cubicBezTo>
                    <a:close/>
                  </a:path>
                </a:pathLst>
              </a:custGeom>
              <a:solidFill>
                <a:srgbClr val="B6CFE4"/>
              </a:solidFill>
              <a:ln w="9525">
                <a:noFill/>
                <a:round/>
                <a:headEnd/>
                <a:tailEnd/>
              </a:ln>
            </p:spPr>
            <p:txBody>
              <a:bodyPr/>
              <a:lstStyle/>
              <a:p>
                <a:endParaRPr lang="en-US"/>
              </a:p>
            </p:txBody>
          </p:sp>
          <p:sp>
            <p:nvSpPr>
              <p:cNvPr id="517" name="Freeform 30"/>
              <p:cNvSpPr>
                <a:spLocks/>
              </p:cNvSpPr>
              <p:nvPr/>
            </p:nvSpPr>
            <p:spPr bwMode="auto">
              <a:xfrm>
                <a:off x="2946" y="2104"/>
                <a:ext cx="98" cy="77"/>
              </a:xfrm>
              <a:custGeom>
                <a:avLst/>
                <a:gdLst>
                  <a:gd name="T0" fmla="*/ 126 w 39"/>
                  <a:gd name="T1" fmla="*/ 1051 h 29"/>
                  <a:gd name="T2" fmla="*/ 555 w 39"/>
                  <a:gd name="T3" fmla="*/ 451 h 29"/>
                  <a:gd name="T4" fmla="*/ 1478 w 39"/>
                  <a:gd name="T5" fmla="*/ 396 h 29"/>
                  <a:gd name="T6" fmla="*/ 839 w 39"/>
                  <a:gd name="T7" fmla="*/ 993 h 29"/>
                  <a:gd name="T8" fmla="*/ 126 w 39"/>
                  <a:gd name="T9" fmla="*/ 1051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3" y="21"/>
                    </a:moveTo>
                    <a:cubicBezTo>
                      <a:pt x="0" y="13"/>
                      <a:pt x="7" y="11"/>
                      <a:pt x="14" y="9"/>
                    </a:cubicBezTo>
                    <a:cubicBezTo>
                      <a:pt x="21" y="7"/>
                      <a:pt x="35" y="0"/>
                      <a:pt x="37" y="8"/>
                    </a:cubicBezTo>
                    <a:cubicBezTo>
                      <a:pt x="39" y="17"/>
                      <a:pt x="33" y="16"/>
                      <a:pt x="21" y="20"/>
                    </a:cubicBezTo>
                    <a:cubicBezTo>
                      <a:pt x="13" y="22"/>
                      <a:pt x="6" y="29"/>
                      <a:pt x="3" y="21"/>
                    </a:cubicBezTo>
                    <a:close/>
                  </a:path>
                </a:pathLst>
              </a:custGeom>
              <a:solidFill>
                <a:srgbClr val="B6CFE4"/>
              </a:solidFill>
              <a:ln w="9525">
                <a:noFill/>
                <a:round/>
                <a:headEnd/>
                <a:tailEnd/>
              </a:ln>
            </p:spPr>
            <p:txBody>
              <a:bodyPr/>
              <a:lstStyle/>
              <a:p>
                <a:endParaRPr lang="en-US"/>
              </a:p>
            </p:txBody>
          </p:sp>
          <p:sp>
            <p:nvSpPr>
              <p:cNvPr id="518" name="Freeform 31"/>
              <p:cNvSpPr>
                <a:spLocks/>
              </p:cNvSpPr>
              <p:nvPr/>
            </p:nvSpPr>
            <p:spPr bwMode="auto">
              <a:xfrm>
                <a:off x="2961" y="2152"/>
                <a:ext cx="98" cy="80"/>
              </a:xfrm>
              <a:custGeom>
                <a:avLst/>
                <a:gdLst>
                  <a:gd name="T0" fmla="*/ 126 w 39"/>
                  <a:gd name="T1" fmla="*/ 1117 h 30"/>
                  <a:gd name="T2" fmla="*/ 601 w 39"/>
                  <a:gd name="T3" fmla="*/ 456 h 30"/>
                  <a:gd name="T4" fmla="*/ 1478 w 39"/>
                  <a:gd name="T5" fmla="*/ 397 h 30"/>
                  <a:gd name="T6" fmla="*/ 872 w 39"/>
                  <a:gd name="T7" fmla="*/ 1003 h 30"/>
                  <a:gd name="T8" fmla="*/ 126 w 39"/>
                  <a:gd name="T9" fmla="*/ 1117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3" y="22"/>
                    </a:moveTo>
                    <a:cubicBezTo>
                      <a:pt x="0" y="13"/>
                      <a:pt x="7" y="11"/>
                      <a:pt x="15" y="9"/>
                    </a:cubicBezTo>
                    <a:cubicBezTo>
                      <a:pt x="22" y="7"/>
                      <a:pt x="36" y="0"/>
                      <a:pt x="37" y="8"/>
                    </a:cubicBezTo>
                    <a:cubicBezTo>
                      <a:pt x="39" y="17"/>
                      <a:pt x="34" y="17"/>
                      <a:pt x="22" y="20"/>
                    </a:cubicBezTo>
                    <a:cubicBezTo>
                      <a:pt x="13" y="23"/>
                      <a:pt x="6" y="30"/>
                      <a:pt x="3" y="22"/>
                    </a:cubicBezTo>
                    <a:close/>
                  </a:path>
                </a:pathLst>
              </a:custGeom>
              <a:solidFill>
                <a:srgbClr val="B6CFE4"/>
              </a:solidFill>
              <a:ln w="9525">
                <a:noFill/>
                <a:round/>
                <a:headEnd/>
                <a:tailEnd/>
              </a:ln>
            </p:spPr>
            <p:txBody>
              <a:bodyPr/>
              <a:lstStyle/>
              <a:p>
                <a:endParaRPr lang="en-US"/>
              </a:p>
            </p:txBody>
          </p:sp>
          <p:sp>
            <p:nvSpPr>
              <p:cNvPr id="519" name="Freeform 32"/>
              <p:cNvSpPr>
                <a:spLocks/>
              </p:cNvSpPr>
              <p:nvPr/>
            </p:nvSpPr>
            <p:spPr bwMode="auto">
              <a:xfrm>
                <a:off x="2906" y="2008"/>
                <a:ext cx="115" cy="83"/>
              </a:xfrm>
              <a:custGeom>
                <a:avLst/>
                <a:gdLst>
                  <a:gd name="T0" fmla="*/ 1688 w 46"/>
                  <a:gd name="T1" fmla="*/ 402 h 31"/>
                  <a:gd name="T2" fmla="*/ 1095 w 46"/>
                  <a:gd name="T3" fmla="*/ 983 h 31"/>
                  <a:gd name="T4" fmla="*/ 108 w 46"/>
                  <a:gd name="T5" fmla="*/ 1076 h 31"/>
                  <a:gd name="T6" fmla="*/ 825 w 46"/>
                  <a:gd name="T7" fmla="*/ 458 h 31"/>
                  <a:gd name="T8" fmla="*/ 1688 w 46"/>
                  <a:gd name="T9" fmla="*/ 402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43" y="8"/>
                    </a:moveTo>
                    <a:cubicBezTo>
                      <a:pt x="46" y="16"/>
                      <a:pt x="35" y="17"/>
                      <a:pt x="28" y="19"/>
                    </a:cubicBezTo>
                    <a:cubicBezTo>
                      <a:pt x="21" y="21"/>
                      <a:pt x="6" y="31"/>
                      <a:pt x="3" y="21"/>
                    </a:cubicBezTo>
                    <a:cubicBezTo>
                      <a:pt x="0" y="11"/>
                      <a:pt x="9" y="12"/>
                      <a:pt x="21" y="9"/>
                    </a:cubicBezTo>
                    <a:cubicBezTo>
                      <a:pt x="33" y="6"/>
                      <a:pt x="40" y="0"/>
                      <a:pt x="43" y="8"/>
                    </a:cubicBezTo>
                    <a:close/>
                  </a:path>
                </a:pathLst>
              </a:custGeom>
              <a:solidFill>
                <a:srgbClr val="B6CFE4"/>
              </a:solidFill>
              <a:ln w="9525">
                <a:noFill/>
                <a:round/>
                <a:headEnd/>
                <a:tailEnd/>
              </a:ln>
            </p:spPr>
            <p:txBody>
              <a:bodyPr/>
              <a:lstStyle/>
              <a:p>
                <a:endParaRPr lang="en-US"/>
              </a:p>
            </p:txBody>
          </p:sp>
          <p:sp>
            <p:nvSpPr>
              <p:cNvPr id="520" name="Freeform 33"/>
              <p:cNvSpPr>
                <a:spLocks/>
              </p:cNvSpPr>
              <p:nvPr/>
            </p:nvSpPr>
            <p:spPr bwMode="auto">
              <a:xfrm>
                <a:off x="2811" y="1387"/>
                <a:ext cx="135" cy="32"/>
              </a:xfrm>
              <a:custGeom>
                <a:avLst/>
                <a:gdLst>
                  <a:gd name="T0" fmla="*/ 2033 w 54"/>
                  <a:gd name="T1" fmla="*/ 0 h 12"/>
                  <a:gd name="T2" fmla="*/ 1020 w 54"/>
                  <a:gd name="T3" fmla="*/ 248 h 12"/>
                  <a:gd name="T4" fmla="*/ 1020 w 54"/>
                  <a:gd name="T5" fmla="*/ 248 h 12"/>
                  <a:gd name="T6" fmla="*/ 50 w 54"/>
                  <a:gd name="T7" fmla="*/ 56 h 12"/>
                  <a:gd name="T8" fmla="*/ 0 w 54"/>
                  <a:gd name="T9" fmla="*/ 512 h 12"/>
                  <a:gd name="T10" fmla="*/ 1020 w 54"/>
                  <a:gd name="T11" fmla="*/ 605 h 12"/>
                  <a:gd name="T12" fmla="*/ 1020 w 54"/>
                  <a:gd name="T13" fmla="*/ 605 h 12"/>
                  <a:gd name="T14" fmla="*/ 2083 w 54"/>
                  <a:gd name="T15" fmla="*/ 547 h 12"/>
                  <a:gd name="T16" fmla="*/ 2113 w 54"/>
                  <a:gd name="T17" fmla="*/ 605 h 12"/>
                  <a:gd name="T18" fmla="*/ 2113 w 54"/>
                  <a:gd name="T19" fmla="*/ 547 h 12"/>
                  <a:gd name="T20" fmla="*/ 2033 w 5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12"/>
                  <a:gd name="T35" fmla="*/ 54 w 5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12">
                    <a:moveTo>
                      <a:pt x="52" y="0"/>
                    </a:moveTo>
                    <a:cubicBezTo>
                      <a:pt x="47" y="4"/>
                      <a:pt x="39" y="5"/>
                      <a:pt x="26" y="5"/>
                    </a:cubicBezTo>
                    <a:cubicBezTo>
                      <a:pt x="26" y="5"/>
                      <a:pt x="26" y="5"/>
                      <a:pt x="26" y="5"/>
                    </a:cubicBezTo>
                    <a:cubicBezTo>
                      <a:pt x="14" y="5"/>
                      <a:pt x="6" y="4"/>
                      <a:pt x="1" y="1"/>
                    </a:cubicBezTo>
                    <a:cubicBezTo>
                      <a:pt x="2" y="4"/>
                      <a:pt x="2" y="8"/>
                      <a:pt x="0" y="10"/>
                    </a:cubicBezTo>
                    <a:cubicBezTo>
                      <a:pt x="3" y="9"/>
                      <a:pt x="6" y="12"/>
                      <a:pt x="26" y="12"/>
                    </a:cubicBezTo>
                    <a:cubicBezTo>
                      <a:pt x="26" y="12"/>
                      <a:pt x="26" y="12"/>
                      <a:pt x="26" y="12"/>
                    </a:cubicBezTo>
                    <a:cubicBezTo>
                      <a:pt x="48" y="12"/>
                      <a:pt x="49" y="8"/>
                      <a:pt x="53" y="11"/>
                    </a:cubicBezTo>
                    <a:cubicBezTo>
                      <a:pt x="53" y="11"/>
                      <a:pt x="54" y="11"/>
                      <a:pt x="54" y="12"/>
                    </a:cubicBezTo>
                    <a:cubicBezTo>
                      <a:pt x="54" y="11"/>
                      <a:pt x="54" y="11"/>
                      <a:pt x="54" y="11"/>
                    </a:cubicBezTo>
                    <a:cubicBezTo>
                      <a:pt x="51" y="9"/>
                      <a:pt x="50" y="4"/>
                      <a:pt x="52" y="0"/>
                    </a:cubicBezTo>
                    <a:close/>
                  </a:path>
                </a:pathLst>
              </a:custGeom>
              <a:solidFill>
                <a:srgbClr val="FBDDCF"/>
              </a:solidFill>
              <a:ln w="9525">
                <a:noFill/>
                <a:round/>
                <a:headEnd/>
                <a:tailEnd/>
              </a:ln>
            </p:spPr>
            <p:txBody>
              <a:bodyPr/>
              <a:lstStyle/>
              <a:p>
                <a:endParaRPr lang="en-US"/>
              </a:p>
            </p:txBody>
          </p:sp>
          <p:sp>
            <p:nvSpPr>
              <p:cNvPr id="521" name="Freeform 34"/>
              <p:cNvSpPr>
                <a:spLocks/>
              </p:cNvSpPr>
              <p:nvPr/>
            </p:nvSpPr>
            <p:spPr bwMode="auto">
              <a:xfrm>
                <a:off x="2809" y="1309"/>
                <a:ext cx="137" cy="35"/>
              </a:xfrm>
              <a:custGeom>
                <a:avLst/>
                <a:gdLst>
                  <a:gd name="T0" fmla="*/ 2043 w 55"/>
                  <a:gd name="T1" fmla="*/ 0 h 13"/>
                  <a:gd name="T2" fmla="*/ 1036 w 55"/>
                  <a:gd name="T3" fmla="*/ 253 h 13"/>
                  <a:gd name="T4" fmla="*/ 1036 w 55"/>
                  <a:gd name="T5" fmla="*/ 253 h 13"/>
                  <a:gd name="T6" fmla="*/ 75 w 55"/>
                  <a:gd name="T7" fmla="*/ 59 h 13"/>
                  <a:gd name="T8" fmla="*/ 0 w 55"/>
                  <a:gd name="T9" fmla="*/ 625 h 13"/>
                  <a:gd name="T10" fmla="*/ 1036 w 55"/>
                  <a:gd name="T11" fmla="*/ 681 h 13"/>
                  <a:gd name="T12" fmla="*/ 1036 w 55"/>
                  <a:gd name="T13" fmla="*/ 681 h 13"/>
                  <a:gd name="T14" fmla="*/ 2085 w 55"/>
                  <a:gd name="T15" fmla="*/ 625 h 13"/>
                  <a:gd name="T16" fmla="*/ 2115 w 55"/>
                  <a:gd name="T17" fmla="*/ 625 h 13"/>
                  <a:gd name="T18" fmla="*/ 2115 w 55"/>
                  <a:gd name="T19" fmla="*/ 625 h 13"/>
                  <a:gd name="T20" fmla="*/ 2043 w 55"/>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3"/>
                  <a:gd name="T35" fmla="*/ 55 w 55"/>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3">
                    <a:moveTo>
                      <a:pt x="53" y="0"/>
                    </a:moveTo>
                    <a:cubicBezTo>
                      <a:pt x="49" y="4"/>
                      <a:pt x="40" y="5"/>
                      <a:pt x="27" y="5"/>
                    </a:cubicBezTo>
                    <a:cubicBezTo>
                      <a:pt x="27" y="5"/>
                      <a:pt x="27" y="5"/>
                      <a:pt x="27" y="5"/>
                    </a:cubicBezTo>
                    <a:cubicBezTo>
                      <a:pt x="15" y="5"/>
                      <a:pt x="7" y="4"/>
                      <a:pt x="2" y="1"/>
                    </a:cubicBezTo>
                    <a:cubicBezTo>
                      <a:pt x="4" y="5"/>
                      <a:pt x="2" y="10"/>
                      <a:pt x="0" y="12"/>
                    </a:cubicBezTo>
                    <a:cubicBezTo>
                      <a:pt x="4" y="9"/>
                      <a:pt x="5" y="13"/>
                      <a:pt x="27" y="13"/>
                    </a:cubicBezTo>
                    <a:cubicBezTo>
                      <a:pt x="27" y="13"/>
                      <a:pt x="27" y="13"/>
                      <a:pt x="27" y="13"/>
                    </a:cubicBezTo>
                    <a:cubicBezTo>
                      <a:pt x="49" y="13"/>
                      <a:pt x="50" y="9"/>
                      <a:pt x="54" y="12"/>
                    </a:cubicBezTo>
                    <a:cubicBezTo>
                      <a:pt x="54" y="12"/>
                      <a:pt x="55" y="12"/>
                      <a:pt x="55" y="12"/>
                    </a:cubicBezTo>
                    <a:cubicBezTo>
                      <a:pt x="55" y="12"/>
                      <a:pt x="55" y="12"/>
                      <a:pt x="55" y="12"/>
                    </a:cubicBezTo>
                    <a:cubicBezTo>
                      <a:pt x="52" y="10"/>
                      <a:pt x="51" y="4"/>
                      <a:pt x="53" y="0"/>
                    </a:cubicBezTo>
                    <a:close/>
                  </a:path>
                </a:pathLst>
              </a:custGeom>
              <a:solidFill>
                <a:srgbClr val="FBDDCF"/>
              </a:solidFill>
              <a:ln w="9525">
                <a:noFill/>
                <a:round/>
                <a:headEnd/>
                <a:tailEnd/>
              </a:ln>
            </p:spPr>
            <p:txBody>
              <a:bodyPr/>
              <a:lstStyle/>
              <a:p>
                <a:endParaRPr lang="en-US"/>
              </a:p>
            </p:txBody>
          </p:sp>
          <p:sp>
            <p:nvSpPr>
              <p:cNvPr id="522" name="Freeform 35"/>
              <p:cNvSpPr>
                <a:spLocks/>
              </p:cNvSpPr>
              <p:nvPr/>
            </p:nvSpPr>
            <p:spPr bwMode="auto">
              <a:xfrm>
                <a:off x="2811" y="1629"/>
                <a:ext cx="133" cy="32"/>
              </a:xfrm>
              <a:custGeom>
                <a:avLst/>
                <a:gdLst>
                  <a:gd name="T0" fmla="*/ 1026 w 53"/>
                  <a:gd name="T1" fmla="*/ 605 h 12"/>
                  <a:gd name="T2" fmla="*/ 1026 w 53"/>
                  <a:gd name="T3" fmla="*/ 605 h 12"/>
                  <a:gd name="T4" fmla="*/ 2103 w 53"/>
                  <a:gd name="T5" fmla="*/ 547 h 12"/>
                  <a:gd name="T6" fmla="*/ 2053 w 53"/>
                  <a:gd name="T7" fmla="*/ 0 h 12"/>
                  <a:gd name="T8" fmla="*/ 1026 w 53"/>
                  <a:gd name="T9" fmla="*/ 248 h 12"/>
                  <a:gd name="T10" fmla="*/ 1026 w 53"/>
                  <a:gd name="T11" fmla="*/ 248 h 12"/>
                  <a:gd name="T12" fmla="*/ 50 w 53"/>
                  <a:gd name="T13" fmla="*/ 56 h 12"/>
                  <a:gd name="T14" fmla="*/ 0 w 53"/>
                  <a:gd name="T15" fmla="*/ 512 h 12"/>
                  <a:gd name="T16" fmla="*/ 1026 w 53"/>
                  <a:gd name="T17" fmla="*/ 60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2"/>
                  <a:gd name="T29" fmla="*/ 53 w 5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2">
                    <a:moveTo>
                      <a:pt x="26" y="12"/>
                    </a:moveTo>
                    <a:cubicBezTo>
                      <a:pt x="26" y="12"/>
                      <a:pt x="26" y="12"/>
                      <a:pt x="26" y="12"/>
                    </a:cubicBezTo>
                    <a:cubicBezTo>
                      <a:pt x="47" y="12"/>
                      <a:pt x="49" y="8"/>
                      <a:pt x="53" y="11"/>
                    </a:cubicBezTo>
                    <a:cubicBezTo>
                      <a:pt x="51" y="8"/>
                      <a:pt x="50" y="3"/>
                      <a:pt x="52" y="0"/>
                    </a:cubicBezTo>
                    <a:cubicBezTo>
                      <a:pt x="48" y="4"/>
                      <a:pt x="39" y="5"/>
                      <a:pt x="26" y="5"/>
                    </a:cubicBezTo>
                    <a:cubicBezTo>
                      <a:pt x="26" y="5"/>
                      <a:pt x="26" y="5"/>
                      <a:pt x="26" y="5"/>
                    </a:cubicBezTo>
                    <a:cubicBezTo>
                      <a:pt x="14" y="5"/>
                      <a:pt x="6" y="4"/>
                      <a:pt x="1" y="1"/>
                    </a:cubicBezTo>
                    <a:cubicBezTo>
                      <a:pt x="2" y="4"/>
                      <a:pt x="2" y="8"/>
                      <a:pt x="0" y="10"/>
                    </a:cubicBezTo>
                    <a:cubicBezTo>
                      <a:pt x="4" y="9"/>
                      <a:pt x="7" y="12"/>
                      <a:pt x="26" y="12"/>
                    </a:cubicBezTo>
                    <a:close/>
                  </a:path>
                </a:pathLst>
              </a:custGeom>
              <a:solidFill>
                <a:srgbClr val="FBDDCF"/>
              </a:solidFill>
              <a:ln w="9525">
                <a:noFill/>
                <a:round/>
                <a:headEnd/>
                <a:tailEnd/>
              </a:ln>
            </p:spPr>
            <p:txBody>
              <a:bodyPr/>
              <a:lstStyle/>
              <a:p>
                <a:endParaRPr lang="en-US"/>
              </a:p>
            </p:txBody>
          </p:sp>
          <p:sp>
            <p:nvSpPr>
              <p:cNvPr id="523" name="Freeform 36"/>
              <p:cNvSpPr>
                <a:spLocks/>
              </p:cNvSpPr>
              <p:nvPr/>
            </p:nvSpPr>
            <p:spPr bwMode="auto">
              <a:xfrm>
                <a:off x="2814" y="1541"/>
                <a:ext cx="132" cy="38"/>
              </a:xfrm>
              <a:custGeom>
                <a:avLst/>
                <a:gdLst>
                  <a:gd name="T0" fmla="*/ 956 w 53"/>
                  <a:gd name="T1" fmla="*/ 383 h 14"/>
                  <a:gd name="T2" fmla="*/ 956 w 53"/>
                  <a:gd name="T3" fmla="*/ 383 h 14"/>
                  <a:gd name="T4" fmla="*/ 0 w 53"/>
                  <a:gd name="T5" fmla="*/ 163 h 14"/>
                  <a:gd name="T6" fmla="*/ 0 w 53"/>
                  <a:gd name="T7" fmla="*/ 662 h 14"/>
                  <a:gd name="T8" fmla="*/ 956 w 53"/>
                  <a:gd name="T9" fmla="*/ 760 h 14"/>
                  <a:gd name="T10" fmla="*/ 956 w 53"/>
                  <a:gd name="T11" fmla="*/ 760 h 14"/>
                  <a:gd name="T12" fmla="*/ 1960 w 53"/>
                  <a:gd name="T13" fmla="*/ 662 h 14"/>
                  <a:gd name="T14" fmla="*/ 2040 w 53"/>
                  <a:gd name="T15" fmla="*/ 0 h 14"/>
                  <a:gd name="T16" fmla="*/ 2040 w 53"/>
                  <a:gd name="T17" fmla="*/ 0 h 14"/>
                  <a:gd name="T18" fmla="*/ 2010 w 53"/>
                  <a:gd name="T19" fmla="*/ 103 h 14"/>
                  <a:gd name="T20" fmla="*/ 956 w 53"/>
                  <a:gd name="T21" fmla="*/ 38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14"/>
                  <a:gd name="T35" fmla="*/ 53 w 53"/>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14">
                    <a:moveTo>
                      <a:pt x="25" y="7"/>
                    </a:moveTo>
                    <a:cubicBezTo>
                      <a:pt x="25" y="7"/>
                      <a:pt x="25" y="7"/>
                      <a:pt x="25" y="7"/>
                    </a:cubicBezTo>
                    <a:cubicBezTo>
                      <a:pt x="13" y="7"/>
                      <a:pt x="5" y="6"/>
                      <a:pt x="0" y="3"/>
                    </a:cubicBezTo>
                    <a:cubicBezTo>
                      <a:pt x="1" y="6"/>
                      <a:pt x="1" y="10"/>
                      <a:pt x="0" y="12"/>
                    </a:cubicBezTo>
                    <a:cubicBezTo>
                      <a:pt x="3" y="11"/>
                      <a:pt x="6" y="14"/>
                      <a:pt x="25" y="14"/>
                    </a:cubicBezTo>
                    <a:cubicBezTo>
                      <a:pt x="25" y="14"/>
                      <a:pt x="25" y="14"/>
                      <a:pt x="25" y="14"/>
                    </a:cubicBezTo>
                    <a:cubicBezTo>
                      <a:pt x="46" y="14"/>
                      <a:pt x="48" y="10"/>
                      <a:pt x="51" y="12"/>
                    </a:cubicBezTo>
                    <a:cubicBezTo>
                      <a:pt x="49" y="9"/>
                      <a:pt x="49" y="4"/>
                      <a:pt x="53" y="0"/>
                    </a:cubicBezTo>
                    <a:cubicBezTo>
                      <a:pt x="53" y="0"/>
                      <a:pt x="53" y="0"/>
                      <a:pt x="53" y="0"/>
                    </a:cubicBezTo>
                    <a:cubicBezTo>
                      <a:pt x="52" y="1"/>
                      <a:pt x="52" y="1"/>
                      <a:pt x="52" y="2"/>
                    </a:cubicBezTo>
                    <a:cubicBezTo>
                      <a:pt x="47" y="6"/>
                      <a:pt x="38" y="7"/>
                      <a:pt x="25" y="7"/>
                    </a:cubicBezTo>
                    <a:close/>
                  </a:path>
                </a:pathLst>
              </a:custGeom>
              <a:solidFill>
                <a:srgbClr val="FBDDCF"/>
              </a:solidFill>
              <a:ln w="9525">
                <a:noFill/>
                <a:round/>
                <a:headEnd/>
                <a:tailEnd/>
              </a:ln>
            </p:spPr>
            <p:txBody>
              <a:bodyPr/>
              <a:lstStyle/>
              <a:p>
                <a:endParaRPr lang="en-US"/>
              </a:p>
            </p:txBody>
          </p:sp>
          <p:sp>
            <p:nvSpPr>
              <p:cNvPr id="524" name="Freeform 37"/>
              <p:cNvSpPr>
                <a:spLocks/>
              </p:cNvSpPr>
              <p:nvPr/>
            </p:nvSpPr>
            <p:spPr bwMode="auto">
              <a:xfrm>
                <a:off x="2811" y="1464"/>
                <a:ext cx="135" cy="40"/>
              </a:xfrm>
              <a:custGeom>
                <a:avLst/>
                <a:gdLst>
                  <a:gd name="T0" fmla="*/ 2113 w 54"/>
                  <a:gd name="T1" fmla="*/ 0 h 15"/>
                  <a:gd name="T2" fmla="*/ 2083 w 54"/>
                  <a:gd name="T3" fmla="*/ 93 h 15"/>
                  <a:gd name="T4" fmla="*/ 1020 w 54"/>
                  <a:gd name="T5" fmla="*/ 363 h 15"/>
                  <a:gd name="T6" fmla="*/ 1020 w 54"/>
                  <a:gd name="T7" fmla="*/ 363 h 15"/>
                  <a:gd name="T8" fmla="*/ 50 w 54"/>
                  <a:gd name="T9" fmla="*/ 149 h 15"/>
                  <a:gd name="T10" fmla="*/ 0 w 54"/>
                  <a:gd name="T11" fmla="*/ 661 h 15"/>
                  <a:gd name="T12" fmla="*/ 1020 w 54"/>
                  <a:gd name="T13" fmla="*/ 760 h 15"/>
                  <a:gd name="T14" fmla="*/ 1020 w 54"/>
                  <a:gd name="T15" fmla="*/ 760 h 15"/>
                  <a:gd name="T16" fmla="*/ 2083 w 54"/>
                  <a:gd name="T17" fmla="*/ 704 h 15"/>
                  <a:gd name="T18" fmla="*/ 2113 w 54"/>
                  <a:gd name="T19" fmla="*/ 704 h 15"/>
                  <a:gd name="T20" fmla="*/ 2113 w 54"/>
                  <a:gd name="T21" fmla="*/ 704 h 15"/>
                  <a:gd name="T22" fmla="*/ 2113 w 54"/>
                  <a:gd name="T23" fmla="*/ 56 h 15"/>
                  <a:gd name="T24" fmla="*/ 2113 w 54"/>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5"/>
                  <a:gd name="T41" fmla="*/ 54 w 5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5">
                    <a:moveTo>
                      <a:pt x="54" y="0"/>
                    </a:moveTo>
                    <a:cubicBezTo>
                      <a:pt x="53" y="1"/>
                      <a:pt x="53" y="1"/>
                      <a:pt x="53" y="2"/>
                    </a:cubicBezTo>
                    <a:cubicBezTo>
                      <a:pt x="48" y="6"/>
                      <a:pt x="39" y="7"/>
                      <a:pt x="26" y="7"/>
                    </a:cubicBezTo>
                    <a:cubicBezTo>
                      <a:pt x="26" y="7"/>
                      <a:pt x="26" y="7"/>
                      <a:pt x="26" y="7"/>
                    </a:cubicBezTo>
                    <a:cubicBezTo>
                      <a:pt x="14" y="7"/>
                      <a:pt x="6" y="6"/>
                      <a:pt x="1" y="3"/>
                    </a:cubicBezTo>
                    <a:cubicBezTo>
                      <a:pt x="3" y="6"/>
                      <a:pt x="2" y="11"/>
                      <a:pt x="0" y="13"/>
                    </a:cubicBezTo>
                    <a:cubicBezTo>
                      <a:pt x="3" y="12"/>
                      <a:pt x="6" y="15"/>
                      <a:pt x="26" y="15"/>
                    </a:cubicBezTo>
                    <a:cubicBezTo>
                      <a:pt x="26" y="15"/>
                      <a:pt x="26" y="15"/>
                      <a:pt x="26" y="15"/>
                    </a:cubicBezTo>
                    <a:cubicBezTo>
                      <a:pt x="48" y="15"/>
                      <a:pt x="49" y="11"/>
                      <a:pt x="53" y="14"/>
                    </a:cubicBezTo>
                    <a:cubicBezTo>
                      <a:pt x="53" y="14"/>
                      <a:pt x="54" y="14"/>
                      <a:pt x="54" y="14"/>
                    </a:cubicBezTo>
                    <a:cubicBezTo>
                      <a:pt x="54" y="14"/>
                      <a:pt x="54" y="14"/>
                      <a:pt x="54" y="14"/>
                    </a:cubicBezTo>
                    <a:cubicBezTo>
                      <a:pt x="51" y="12"/>
                      <a:pt x="49" y="5"/>
                      <a:pt x="54" y="1"/>
                    </a:cubicBezTo>
                    <a:lnTo>
                      <a:pt x="54" y="0"/>
                    </a:lnTo>
                    <a:close/>
                  </a:path>
                </a:pathLst>
              </a:custGeom>
              <a:solidFill>
                <a:srgbClr val="FBDDCF"/>
              </a:solidFill>
              <a:ln w="9525">
                <a:noFill/>
                <a:round/>
                <a:headEnd/>
                <a:tailEnd/>
              </a:ln>
            </p:spPr>
            <p:txBody>
              <a:bodyPr/>
              <a:lstStyle/>
              <a:p>
                <a:endParaRPr lang="en-US"/>
              </a:p>
            </p:txBody>
          </p:sp>
          <p:sp>
            <p:nvSpPr>
              <p:cNvPr id="525" name="Freeform 38"/>
              <p:cNvSpPr>
                <a:spLocks/>
              </p:cNvSpPr>
              <p:nvPr/>
            </p:nvSpPr>
            <p:spPr bwMode="auto">
              <a:xfrm>
                <a:off x="2811" y="1387"/>
                <a:ext cx="135" cy="32"/>
              </a:xfrm>
              <a:custGeom>
                <a:avLst/>
                <a:gdLst>
                  <a:gd name="T0" fmla="*/ 2033 w 54"/>
                  <a:gd name="T1" fmla="*/ 0 h 12"/>
                  <a:gd name="T2" fmla="*/ 1020 w 54"/>
                  <a:gd name="T3" fmla="*/ 248 h 12"/>
                  <a:gd name="T4" fmla="*/ 1020 w 54"/>
                  <a:gd name="T5" fmla="*/ 248 h 12"/>
                  <a:gd name="T6" fmla="*/ 50 w 54"/>
                  <a:gd name="T7" fmla="*/ 56 h 12"/>
                  <a:gd name="T8" fmla="*/ 0 w 54"/>
                  <a:gd name="T9" fmla="*/ 512 h 12"/>
                  <a:gd name="T10" fmla="*/ 1020 w 54"/>
                  <a:gd name="T11" fmla="*/ 605 h 12"/>
                  <a:gd name="T12" fmla="*/ 1020 w 54"/>
                  <a:gd name="T13" fmla="*/ 605 h 12"/>
                  <a:gd name="T14" fmla="*/ 2083 w 54"/>
                  <a:gd name="T15" fmla="*/ 547 h 12"/>
                  <a:gd name="T16" fmla="*/ 2113 w 54"/>
                  <a:gd name="T17" fmla="*/ 605 h 12"/>
                  <a:gd name="T18" fmla="*/ 2113 w 54"/>
                  <a:gd name="T19" fmla="*/ 547 h 12"/>
                  <a:gd name="T20" fmla="*/ 2033 w 5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12"/>
                  <a:gd name="T35" fmla="*/ 54 w 5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12">
                    <a:moveTo>
                      <a:pt x="52" y="0"/>
                    </a:moveTo>
                    <a:cubicBezTo>
                      <a:pt x="47" y="4"/>
                      <a:pt x="39" y="5"/>
                      <a:pt x="26" y="5"/>
                    </a:cubicBezTo>
                    <a:cubicBezTo>
                      <a:pt x="26" y="5"/>
                      <a:pt x="26" y="5"/>
                      <a:pt x="26" y="5"/>
                    </a:cubicBezTo>
                    <a:cubicBezTo>
                      <a:pt x="14" y="5"/>
                      <a:pt x="6" y="4"/>
                      <a:pt x="1" y="1"/>
                    </a:cubicBezTo>
                    <a:cubicBezTo>
                      <a:pt x="2" y="4"/>
                      <a:pt x="2" y="8"/>
                      <a:pt x="0" y="10"/>
                    </a:cubicBezTo>
                    <a:cubicBezTo>
                      <a:pt x="3" y="9"/>
                      <a:pt x="6" y="12"/>
                      <a:pt x="26" y="12"/>
                    </a:cubicBezTo>
                    <a:cubicBezTo>
                      <a:pt x="26" y="12"/>
                      <a:pt x="26" y="12"/>
                      <a:pt x="26" y="12"/>
                    </a:cubicBezTo>
                    <a:cubicBezTo>
                      <a:pt x="48" y="12"/>
                      <a:pt x="49" y="8"/>
                      <a:pt x="53" y="11"/>
                    </a:cubicBezTo>
                    <a:cubicBezTo>
                      <a:pt x="53" y="11"/>
                      <a:pt x="54" y="11"/>
                      <a:pt x="54" y="12"/>
                    </a:cubicBezTo>
                    <a:cubicBezTo>
                      <a:pt x="54" y="11"/>
                      <a:pt x="54" y="11"/>
                      <a:pt x="54" y="11"/>
                    </a:cubicBezTo>
                    <a:cubicBezTo>
                      <a:pt x="51" y="9"/>
                      <a:pt x="50" y="4"/>
                      <a:pt x="52" y="0"/>
                    </a:cubicBezTo>
                    <a:close/>
                  </a:path>
                </a:pathLst>
              </a:custGeom>
              <a:noFill/>
              <a:ln w="7938" cap="rnd">
                <a:solidFill>
                  <a:srgbClr val="333333"/>
                </a:solidFill>
                <a:prstDash val="solid"/>
                <a:round/>
                <a:headEnd/>
                <a:tailEnd/>
              </a:ln>
            </p:spPr>
            <p:txBody>
              <a:bodyPr/>
              <a:lstStyle/>
              <a:p>
                <a:endParaRPr lang="en-US"/>
              </a:p>
            </p:txBody>
          </p:sp>
          <p:sp>
            <p:nvSpPr>
              <p:cNvPr id="526" name="Freeform 39"/>
              <p:cNvSpPr>
                <a:spLocks/>
              </p:cNvSpPr>
              <p:nvPr/>
            </p:nvSpPr>
            <p:spPr bwMode="auto">
              <a:xfrm>
                <a:off x="2809" y="1309"/>
                <a:ext cx="137" cy="35"/>
              </a:xfrm>
              <a:custGeom>
                <a:avLst/>
                <a:gdLst>
                  <a:gd name="T0" fmla="*/ 2043 w 55"/>
                  <a:gd name="T1" fmla="*/ 0 h 13"/>
                  <a:gd name="T2" fmla="*/ 1036 w 55"/>
                  <a:gd name="T3" fmla="*/ 253 h 13"/>
                  <a:gd name="T4" fmla="*/ 1036 w 55"/>
                  <a:gd name="T5" fmla="*/ 253 h 13"/>
                  <a:gd name="T6" fmla="*/ 75 w 55"/>
                  <a:gd name="T7" fmla="*/ 59 h 13"/>
                  <a:gd name="T8" fmla="*/ 0 w 55"/>
                  <a:gd name="T9" fmla="*/ 625 h 13"/>
                  <a:gd name="T10" fmla="*/ 1036 w 55"/>
                  <a:gd name="T11" fmla="*/ 681 h 13"/>
                  <a:gd name="T12" fmla="*/ 1036 w 55"/>
                  <a:gd name="T13" fmla="*/ 681 h 13"/>
                  <a:gd name="T14" fmla="*/ 2085 w 55"/>
                  <a:gd name="T15" fmla="*/ 625 h 13"/>
                  <a:gd name="T16" fmla="*/ 2115 w 55"/>
                  <a:gd name="T17" fmla="*/ 625 h 13"/>
                  <a:gd name="T18" fmla="*/ 2115 w 55"/>
                  <a:gd name="T19" fmla="*/ 625 h 13"/>
                  <a:gd name="T20" fmla="*/ 2043 w 55"/>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3"/>
                  <a:gd name="T35" fmla="*/ 55 w 55"/>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3">
                    <a:moveTo>
                      <a:pt x="53" y="0"/>
                    </a:moveTo>
                    <a:cubicBezTo>
                      <a:pt x="49" y="4"/>
                      <a:pt x="40" y="5"/>
                      <a:pt x="27" y="5"/>
                    </a:cubicBezTo>
                    <a:cubicBezTo>
                      <a:pt x="27" y="5"/>
                      <a:pt x="27" y="5"/>
                      <a:pt x="27" y="5"/>
                    </a:cubicBezTo>
                    <a:cubicBezTo>
                      <a:pt x="15" y="5"/>
                      <a:pt x="7" y="4"/>
                      <a:pt x="2" y="1"/>
                    </a:cubicBezTo>
                    <a:cubicBezTo>
                      <a:pt x="4" y="5"/>
                      <a:pt x="2" y="10"/>
                      <a:pt x="0" y="12"/>
                    </a:cubicBezTo>
                    <a:cubicBezTo>
                      <a:pt x="4" y="9"/>
                      <a:pt x="5" y="13"/>
                      <a:pt x="27" y="13"/>
                    </a:cubicBezTo>
                    <a:cubicBezTo>
                      <a:pt x="27" y="13"/>
                      <a:pt x="27" y="13"/>
                      <a:pt x="27" y="13"/>
                    </a:cubicBezTo>
                    <a:cubicBezTo>
                      <a:pt x="49" y="13"/>
                      <a:pt x="50" y="9"/>
                      <a:pt x="54" y="12"/>
                    </a:cubicBezTo>
                    <a:cubicBezTo>
                      <a:pt x="54" y="12"/>
                      <a:pt x="55" y="12"/>
                      <a:pt x="55" y="12"/>
                    </a:cubicBezTo>
                    <a:cubicBezTo>
                      <a:pt x="55" y="12"/>
                      <a:pt x="55" y="12"/>
                      <a:pt x="55" y="12"/>
                    </a:cubicBezTo>
                    <a:cubicBezTo>
                      <a:pt x="52" y="10"/>
                      <a:pt x="51" y="4"/>
                      <a:pt x="53" y="0"/>
                    </a:cubicBezTo>
                    <a:close/>
                  </a:path>
                </a:pathLst>
              </a:custGeom>
              <a:noFill/>
              <a:ln w="7938" cap="rnd">
                <a:solidFill>
                  <a:srgbClr val="333333"/>
                </a:solidFill>
                <a:prstDash val="solid"/>
                <a:round/>
                <a:headEnd/>
                <a:tailEnd/>
              </a:ln>
            </p:spPr>
            <p:txBody>
              <a:bodyPr/>
              <a:lstStyle/>
              <a:p>
                <a:endParaRPr lang="en-US"/>
              </a:p>
            </p:txBody>
          </p:sp>
          <p:sp>
            <p:nvSpPr>
              <p:cNvPr id="527" name="Freeform 40"/>
              <p:cNvSpPr>
                <a:spLocks/>
              </p:cNvSpPr>
              <p:nvPr/>
            </p:nvSpPr>
            <p:spPr bwMode="auto">
              <a:xfrm>
                <a:off x="2811" y="1629"/>
                <a:ext cx="133" cy="32"/>
              </a:xfrm>
              <a:custGeom>
                <a:avLst/>
                <a:gdLst>
                  <a:gd name="T0" fmla="*/ 1026 w 53"/>
                  <a:gd name="T1" fmla="*/ 605 h 12"/>
                  <a:gd name="T2" fmla="*/ 1026 w 53"/>
                  <a:gd name="T3" fmla="*/ 605 h 12"/>
                  <a:gd name="T4" fmla="*/ 2103 w 53"/>
                  <a:gd name="T5" fmla="*/ 547 h 12"/>
                  <a:gd name="T6" fmla="*/ 2053 w 53"/>
                  <a:gd name="T7" fmla="*/ 0 h 12"/>
                  <a:gd name="T8" fmla="*/ 1026 w 53"/>
                  <a:gd name="T9" fmla="*/ 248 h 12"/>
                  <a:gd name="T10" fmla="*/ 1026 w 53"/>
                  <a:gd name="T11" fmla="*/ 248 h 12"/>
                  <a:gd name="T12" fmla="*/ 50 w 53"/>
                  <a:gd name="T13" fmla="*/ 56 h 12"/>
                  <a:gd name="T14" fmla="*/ 0 w 53"/>
                  <a:gd name="T15" fmla="*/ 512 h 12"/>
                  <a:gd name="T16" fmla="*/ 1026 w 53"/>
                  <a:gd name="T17" fmla="*/ 60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2"/>
                  <a:gd name="T29" fmla="*/ 53 w 5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2">
                    <a:moveTo>
                      <a:pt x="26" y="12"/>
                    </a:moveTo>
                    <a:cubicBezTo>
                      <a:pt x="26" y="12"/>
                      <a:pt x="26" y="12"/>
                      <a:pt x="26" y="12"/>
                    </a:cubicBezTo>
                    <a:cubicBezTo>
                      <a:pt x="47" y="12"/>
                      <a:pt x="49" y="8"/>
                      <a:pt x="53" y="11"/>
                    </a:cubicBezTo>
                    <a:cubicBezTo>
                      <a:pt x="51" y="8"/>
                      <a:pt x="50" y="3"/>
                      <a:pt x="52" y="0"/>
                    </a:cubicBezTo>
                    <a:cubicBezTo>
                      <a:pt x="48" y="4"/>
                      <a:pt x="39" y="5"/>
                      <a:pt x="26" y="5"/>
                    </a:cubicBezTo>
                    <a:cubicBezTo>
                      <a:pt x="26" y="5"/>
                      <a:pt x="26" y="5"/>
                      <a:pt x="26" y="5"/>
                    </a:cubicBezTo>
                    <a:cubicBezTo>
                      <a:pt x="14" y="5"/>
                      <a:pt x="6" y="4"/>
                      <a:pt x="1" y="1"/>
                    </a:cubicBezTo>
                    <a:cubicBezTo>
                      <a:pt x="2" y="4"/>
                      <a:pt x="2" y="8"/>
                      <a:pt x="0" y="10"/>
                    </a:cubicBezTo>
                    <a:cubicBezTo>
                      <a:pt x="4" y="9"/>
                      <a:pt x="7" y="12"/>
                      <a:pt x="26" y="12"/>
                    </a:cubicBezTo>
                    <a:close/>
                  </a:path>
                </a:pathLst>
              </a:custGeom>
              <a:noFill/>
              <a:ln w="7938" cap="rnd">
                <a:solidFill>
                  <a:srgbClr val="333333"/>
                </a:solidFill>
                <a:prstDash val="solid"/>
                <a:round/>
                <a:headEnd/>
                <a:tailEnd/>
              </a:ln>
            </p:spPr>
            <p:txBody>
              <a:bodyPr/>
              <a:lstStyle/>
              <a:p>
                <a:endParaRPr lang="en-US"/>
              </a:p>
            </p:txBody>
          </p:sp>
          <p:sp>
            <p:nvSpPr>
              <p:cNvPr id="528" name="Freeform 41"/>
              <p:cNvSpPr>
                <a:spLocks/>
              </p:cNvSpPr>
              <p:nvPr/>
            </p:nvSpPr>
            <p:spPr bwMode="auto">
              <a:xfrm>
                <a:off x="2814" y="1541"/>
                <a:ext cx="132" cy="38"/>
              </a:xfrm>
              <a:custGeom>
                <a:avLst/>
                <a:gdLst>
                  <a:gd name="T0" fmla="*/ 956 w 53"/>
                  <a:gd name="T1" fmla="*/ 383 h 14"/>
                  <a:gd name="T2" fmla="*/ 956 w 53"/>
                  <a:gd name="T3" fmla="*/ 383 h 14"/>
                  <a:gd name="T4" fmla="*/ 0 w 53"/>
                  <a:gd name="T5" fmla="*/ 163 h 14"/>
                  <a:gd name="T6" fmla="*/ 0 w 53"/>
                  <a:gd name="T7" fmla="*/ 662 h 14"/>
                  <a:gd name="T8" fmla="*/ 956 w 53"/>
                  <a:gd name="T9" fmla="*/ 760 h 14"/>
                  <a:gd name="T10" fmla="*/ 956 w 53"/>
                  <a:gd name="T11" fmla="*/ 760 h 14"/>
                  <a:gd name="T12" fmla="*/ 1960 w 53"/>
                  <a:gd name="T13" fmla="*/ 662 h 14"/>
                  <a:gd name="T14" fmla="*/ 2040 w 53"/>
                  <a:gd name="T15" fmla="*/ 0 h 14"/>
                  <a:gd name="T16" fmla="*/ 2040 w 53"/>
                  <a:gd name="T17" fmla="*/ 0 h 14"/>
                  <a:gd name="T18" fmla="*/ 2010 w 53"/>
                  <a:gd name="T19" fmla="*/ 103 h 14"/>
                  <a:gd name="T20" fmla="*/ 956 w 53"/>
                  <a:gd name="T21" fmla="*/ 38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14"/>
                  <a:gd name="T35" fmla="*/ 53 w 53"/>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14">
                    <a:moveTo>
                      <a:pt x="25" y="7"/>
                    </a:moveTo>
                    <a:cubicBezTo>
                      <a:pt x="25" y="7"/>
                      <a:pt x="25" y="7"/>
                      <a:pt x="25" y="7"/>
                    </a:cubicBezTo>
                    <a:cubicBezTo>
                      <a:pt x="13" y="7"/>
                      <a:pt x="5" y="6"/>
                      <a:pt x="0" y="3"/>
                    </a:cubicBezTo>
                    <a:cubicBezTo>
                      <a:pt x="1" y="6"/>
                      <a:pt x="1" y="10"/>
                      <a:pt x="0" y="12"/>
                    </a:cubicBezTo>
                    <a:cubicBezTo>
                      <a:pt x="3" y="11"/>
                      <a:pt x="6" y="14"/>
                      <a:pt x="25" y="14"/>
                    </a:cubicBezTo>
                    <a:cubicBezTo>
                      <a:pt x="25" y="14"/>
                      <a:pt x="25" y="14"/>
                      <a:pt x="25" y="14"/>
                    </a:cubicBezTo>
                    <a:cubicBezTo>
                      <a:pt x="46" y="14"/>
                      <a:pt x="48" y="10"/>
                      <a:pt x="51" y="12"/>
                    </a:cubicBezTo>
                    <a:cubicBezTo>
                      <a:pt x="49" y="9"/>
                      <a:pt x="49" y="4"/>
                      <a:pt x="53" y="0"/>
                    </a:cubicBezTo>
                    <a:cubicBezTo>
                      <a:pt x="53" y="0"/>
                      <a:pt x="53" y="0"/>
                      <a:pt x="53" y="0"/>
                    </a:cubicBezTo>
                    <a:cubicBezTo>
                      <a:pt x="52" y="1"/>
                      <a:pt x="52" y="1"/>
                      <a:pt x="52" y="2"/>
                    </a:cubicBezTo>
                    <a:cubicBezTo>
                      <a:pt x="47" y="6"/>
                      <a:pt x="38" y="7"/>
                      <a:pt x="25" y="7"/>
                    </a:cubicBezTo>
                    <a:close/>
                  </a:path>
                </a:pathLst>
              </a:custGeom>
              <a:noFill/>
              <a:ln w="7938" cap="rnd">
                <a:solidFill>
                  <a:srgbClr val="333333"/>
                </a:solidFill>
                <a:prstDash val="solid"/>
                <a:round/>
                <a:headEnd/>
                <a:tailEnd/>
              </a:ln>
            </p:spPr>
            <p:txBody>
              <a:bodyPr/>
              <a:lstStyle/>
              <a:p>
                <a:endParaRPr lang="en-US"/>
              </a:p>
            </p:txBody>
          </p:sp>
          <p:sp>
            <p:nvSpPr>
              <p:cNvPr id="529" name="Freeform 42"/>
              <p:cNvSpPr>
                <a:spLocks/>
              </p:cNvSpPr>
              <p:nvPr/>
            </p:nvSpPr>
            <p:spPr bwMode="auto">
              <a:xfrm>
                <a:off x="2811" y="1464"/>
                <a:ext cx="135" cy="40"/>
              </a:xfrm>
              <a:custGeom>
                <a:avLst/>
                <a:gdLst>
                  <a:gd name="T0" fmla="*/ 2113 w 54"/>
                  <a:gd name="T1" fmla="*/ 0 h 15"/>
                  <a:gd name="T2" fmla="*/ 2083 w 54"/>
                  <a:gd name="T3" fmla="*/ 93 h 15"/>
                  <a:gd name="T4" fmla="*/ 1020 w 54"/>
                  <a:gd name="T5" fmla="*/ 363 h 15"/>
                  <a:gd name="T6" fmla="*/ 1020 w 54"/>
                  <a:gd name="T7" fmla="*/ 363 h 15"/>
                  <a:gd name="T8" fmla="*/ 50 w 54"/>
                  <a:gd name="T9" fmla="*/ 149 h 15"/>
                  <a:gd name="T10" fmla="*/ 0 w 54"/>
                  <a:gd name="T11" fmla="*/ 661 h 15"/>
                  <a:gd name="T12" fmla="*/ 1020 w 54"/>
                  <a:gd name="T13" fmla="*/ 760 h 15"/>
                  <a:gd name="T14" fmla="*/ 1020 w 54"/>
                  <a:gd name="T15" fmla="*/ 760 h 15"/>
                  <a:gd name="T16" fmla="*/ 2083 w 54"/>
                  <a:gd name="T17" fmla="*/ 704 h 15"/>
                  <a:gd name="T18" fmla="*/ 2113 w 54"/>
                  <a:gd name="T19" fmla="*/ 704 h 15"/>
                  <a:gd name="T20" fmla="*/ 2113 w 54"/>
                  <a:gd name="T21" fmla="*/ 704 h 15"/>
                  <a:gd name="T22" fmla="*/ 2113 w 54"/>
                  <a:gd name="T23" fmla="*/ 56 h 15"/>
                  <a:gd name="T24" fmla="*/ 2113 w 54"/>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5"/>
                  <a:gd name="T41" fmla="*/ 54 w 5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5">
                    <a:moveTo>
                      <a:pt x="54" y="0"/>
                    </a:moveTo>
                    <a:cubicBezTo>
                      <a:pt x="53" y="1"/>
                      <a:pt x="53" y="1"/>
                      <a:pt x="53" y="2"/>
                    </a:cubicBezTo>
                    <a:cubicBezTo>
                      <a:pt x="48" y="6"/>
                      <a:pt x="39" y="7"/>
                      <a:pt x="26" y="7"/>
                    </a:cubicBezTo>
                    <a:cubicBezTo>
                      <a:pt x="26" y="7"/>
                      <a:pt x="26" y="7"/>
                      <a:pt x="26" y="7"/>
                    </a:cubicBezTo>
                    <a:cubicBezTo>
                      <a:pt x="14" y="7"/>
                      <a:pt x="6" y="6"/>
                      <a:pt x="1" y="3"/>
                    </a:cubicBezTo>
                    <a:cubicBezTo>
                      <a:pt x="3" y="6"/>
                      <a:pt x="2" y="11"/>
                      <a:pt x="0" y="13"/>
                    </a:cubicBezTo>
                    <a:cubicBezTo>
                      <a:pt x="3" y="12"/>
                      <a:pt x="6" y="15"/>
                      <a:pt x="26" y="15"/>
                    </a:cubicBezTo>
                    <a:cubicBezTo>
                      <a:pt x="26" y="15"/>
                      <a:pt x="26" y="15"/>
                      <a:pt x="26" y="15"/>
                    </a:cubicBezTo>
                    <a:cubicBezTo>
                      <a:pt x="48" y="15"/>
                      <a:pt x="49" y="11"/>
                      <a:pt x="53" y="14"/>
                    </a:cubicBezTo>
                    <a:cubicBezTo>
                      <a:pt x="53" y="14"/>
                      <a:pt x="54" y="14"/>
                      <a:pt x="54" y="14"/>
                    </a:cubicBezTo>
                    <a:cubicBezTo>
                      <a:pt x="54" y="14"/>
                      <a:pt x="54" y="14"/>
                      <a:pt x="54" y="14"/>
                    </a:cubicBezTo>
                    <a:cubicBezTo>
                      <a:pt x="51" y="12"/>
                      <a:pt x="49" y="5"/>
                      <a:pt x="54" y="1"/>
                    </a:cubicBezTo>
                    <a:lnTo>
                      <a:pt x="54" y="0"/>
                    </a:lnTo>
                    <a:close/>
                  </a:path>
                </a:pathLst>
              </a:custGeom>
              <a:noFill/>
              <a:ln w="7938" cap="rnd">
                <a:solidFill>
                  <a:srgbClr val="333333"/>
                </a:solidFill>
                <a:prstDash val="solid"/>
                <a:round/>
                <a:headEnd/>
                <a:tailEnd/>
              </a:ln>
            </p:spPr>
            <p:txBody>
              <a:bodyPr/>
              <a:lstStyle/>
              <a:p>
                <a:endParaRPr lang="en-US"/>
              </a:p>
            </p:txBody>
          </p:sp>
          <p:sp>
            <p:nvSpPr>
              <p:cNvPr id="530" name="Freeform 43"/>
              <p:cNvSpPr>
                <a:spLocks/>
              </p:cNvSpPr>
              <p:nvPr/>
            </p:nvSpPr>
            <p:spPr bwMode="auto">
              <a:xfrm>
                <a:off x="2896" y="1947"/>
                <a:ext cx="90" cy="50"/>
              </a:xfrm>
              <a:custGeom>
                <a:avLst/>
                <a:gdLst>
                  <a:gd name="T0" fmla="*/ 1408 w 36"/>
                  <a:gd name="T1" fmla="*/ 437 h 19"/>
                  <a:gd name="T2" fmla="*/ 1250 w 36"/>
                  <a:gd name="T3" fmla="*/ 0 h 19"/>
                  <a:gd name="T4" fmla="*/ 1250 w 36"/>
                  <a:gd name="T5" fmla="*/ 0 h 19"/>
                  <a:gd name="T6" fmla="*/ 813 w 36"/>
                  <a:gd name="T7" fmla="*/ 292 h 19"/>
                  <a:gd name="T8" fmla="*/ 0 w 36"/>
                  <a:gd name="T9" fmla="*/ 526 h 19"/>
                  <a:gd name="T10" fmla="*/ 108 w 36"/>
                  <a:gd name="T11" fmla="*/ 913 h 19"/>
                  <a:gd name="T12" fmla="*/ 733 w 36"/>
                  <a:gd name="T13" fmla="*/ 671 h 19"/>
                  <a:gd name="T14" fmla="*/ 1408 w 36"/>
                  <a:gd name="T15" fmla="*/ 437 h 1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9"/>
                  <a:gd name="T26" fmla="*/ 36 w 3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9">
                    <a:moveTo>
                      <a:pt x="36" y="9"/>
                    </a:moveTo>
                    <a:cubicBezTo>
                      <a:pt x="33" y="5"/>
                      <a:pt x="32" y="0"/>
                      <a:pt x="32" y="0"/>
                    </a:cubicBezTo>
                    <a:cubicBezTo>
                      <a:pt x="32" y="0"/>
                      <a:pt x="32" y="0"/>
                      <a:pt x="32" y="0"/>
                    </a:cubicBezTo>
                    <a:cubicBezTo>
                      <a:pt x="30" y="4"/>
                      <a:pt x="26" y="5"/>
                      <a:pt x="21" y="6"/>
                    </a:cubicBezTo>
                    <a:cubicBezTo>
                      <a:pt x="15" y="8"/>
                      <a:pt x="5" y="13"/>
                      <a:pt x="0" y="11"/>
                    </a:cubicBezTo>
                    <a:cubicBezTo>
                      <a:pt x="2" y="14"/>
                      <a:pt x="3" y="18"/>
                      <a:pt x="3" y="19"/>
                    </a:cubicBezTo>
                    <a:cubicBezTo>
                      <a:pt x="5" y="16"/>
                      <a:pt x="11" y="16"/>
                      <a:pt x="19" y="14"/>
                    </a:cubicBezTo>
                    <a:cubicBezTo>
                      <a:pt x="26" y="12"/>
                      <a:pt x="32" y="9"/>
                      <a:pt x="36" y="9"/>
                    </a:cubicBezTo>
                    <a:close/>
                  </a:path>
                </a:pathLst>
              </a:custGeom>
              <a:solidFill>
                <a:srgbClr val="B6CFE4"/>
              </a:solidFill>
              <a:ln w="9525">
                <a:noFill/>
                <a:round/>
                <a:headEnd/>
                <a:tailEnd/>
              </a:ln>
            </p:spPr>
            <p:txBody>
              <a:bodyPr/>
              <a:lstStyle/>
              <a:p>
                <a:endParaRPr lang="en-US"/>
              </a:p>
            </p:txBody>
          </p:sp>
          <p:sp>
            <p:nvSpPr>
              <p:cNvPr id="531" name="Freeform 44"/>
              <p:cNvSpPr>
                <a:spLocks/>
              </p:cNvSpPr>
              <p:nvPr/>
            </p:nvSpPr>
            <p:spPr bwMode="auto">
              <a:xfrm>
                <a:off x="2766" y="1997"/>
                <a:ext cx="95" cy="51"/>
              </a:xfrm>
              <a:custGeom>
                <a:avLst/>
                <a:gdLst>
                  <a:gd name="T0" fmla="*/ 0 w 38"/>
                  <a:gd name="T1" fmla="*/ 518 h 19"/>
                  <a:gd name="T2" fmla="*/ 783 w 38"/>
                  <a:gd name="T3" fmla="*/ 735 h 19"/>
                  <a:gd name="T4" fmla="*/ 1408 w 38"/>
                  <a:gd name="T5" fmla="*/ 988 h 19"/>
                  <a:gd name="T6" fmla="*/ 1483 w 38"/>
                  <a:gd name="T7" fmla="*/ 676 h 19"/>
                  <a:gd name="T8" fmla="*/ 1483 w 38"/>
                  <a:gd name="T9" fmla="*/ 620 h 19"/>
                  <a:gd name="T10" fmla="*/ 700 w 38"/>
                  <a:gd name="T11" fmla="*/ 368 h 19"/>
                  <a:gd name="T12" fmla="*/ 108 w 38"/>
                  <a:gd name="T13" fmla="*/ 0 h 19"/>
                  <a:gd name="T14" fmla="*/ 108 w 38"/>
                  <a:gd name="T15" fmla="*/ 0 h 19"/>
                  <a:gd name="T16" fmla="*/ 0 w 38"/>
                  <a:gd name="T17" fmla="*/ 51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9"/>
                  <a:gd name="T29" fmla="*/ 38 w 38"/>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9">
                    <a:moveTo>
                      <a:pt x="0" y="10"/>
                    </a:moveTo>
                    <a:cubicBezTo>
                      <a:pt x="4" y="7"/>
                      <a:pt x="11" y="12"/>
                      <a:pt x="20" y="14"/>
                    </a:cubicBezTo>
                    <a:cubicBezTo>
                      <a:pt x="27" y="16"/>
                      <a:pt x="33" y="17"/>
                      <a:pt x="36" y="19"/>
                    </a:cubicBezTo>
                    <a:cubicBezTo>
                      <a:pt x="35" y="15"/>
                      <a:pt x="38" y="13"/>
                      <a:pt x="38" y="13"/>
                    </a:cubicBezTo>
                    <a:cubicBezTo>
                      <a:pt x="38" y="12"/>
                      <a:pt x="38" y="12"/>
                      <a:pt x="38" y="12"/>
                    </a:cubicBezTo>
                    <a:cubicBezTo>
                      <a:pt x="33" y="14"/>
                      <a:pt x="23" y="8"/>
                      <a:pt x="18" y="7"/>
                    </a:cubicBezTo>
                    <a:cubicBezTo>
                      <a:pt x="12" y="5"/>
                      <a:pt x="4" y="4"/>
                      <a:pt x="3" y="0"/>
                    </a:cubicBezTo>
                    <a:cubicBezTo>
                      <a:pt x="3" y="0"/>
                      <a:pt x="3" y="0"/>
                      <a:pt x="3" y="0"/>
                    </a:cubicBezTo>
                    <a:cubicBezTo>
                      <a:pt x="3" y="5"/>
                      <a:pt x="3" y="8"/>
                      <a:pt x="0" y="10"/>
                    </a:cubicBezTo>
                    <a:close/>
                  </a:path>
                </a:pathLst>
              </a:custGeom>
              <a:solidFill>
                <a:srgbClr val="B6CFE4"/>
              </a:solidFill>
              <a:ln w="9525">
                <a:noFill/>
                <a:round/>
                <a:headEnd/>
                <a:tailEnd/>
              </a:ln>
            </p:spPr>
            <p:txBody>
              <a:bodyPr/>
              <a:lstStyle/>
              <a:p>
                <a:endParaRPr lang="en-US"/>
              </a:p>
            </p:txBody>
          </p:sp>
          <p:sp>
            <p:nvSpPr>
              <p:cNvPr id="532" name="Freeform 45"/>
              <p:cNvSpPr>
                <a:spLocks/>
              </p:cNvSpPr>
              <p:nvPr/>
            </p:nvSpPr>
            <p:spPr bwMode="auto">
              <a:xfrm>
                <a:off x="2784" y="1957"/>
                <a:ext cx="87" cy="43"/>
              </a:xfrm>
              <a:custGeom>
                <a:avLst/>
                <a:gdLst>
                  <a:gd name="T0" fmla="*/ 462 w 35"/>
                  <a:gd name="T1" fmla="*/ 218 h 16"/>
                  <a:gd name="T2" fmla="*/ 30 w 35"/>
                  <a:gd name="T3" fmla="*/ 0 h 16"/>
                  <a:gd name="T4" fmla="*/ 0 w 35"/>
                  <a:gd name="T5" fmla="*/ 312 h 16"/>
                  <a:gd name="T6" fmla="*/ 691 w 35"/>
                  <a:gd name="T7" fmla="*/ 586 h 16"/>
                  <a:gd name="T8" fmla="*/ 1303 w 35"/>
                  <a:gd name="T9" fmla="*/ 839 h 16"/>
                  <a:gd name="T10" fmla="*/ 1335 w 35"/>
                  <a:gd name="T11" fmla="*/ 527 h 16"/>
                  <a:gd name="T12" fmla="*/ 1335 w 35"/>
                  <a:gd name="T13" fmla="*/ 462 h 16"/>
                  <a:gd name="T14" fmla="*/ 462 w 35"/>
                  <a:gd name="T15" fmla="*/ 218 h 16"/>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6"/>
                  <a:gd name="T26" fmla="*/ 35 w 3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6">
                    <a:moveTo>
                      <a:pt x="12" y="4"/>
                    </a:moveTo>
                    <a:cubicBezTo>
                      <a:pt x="9" y="3"/>
                      <a:pt x="4" y="2"/>
                      <a:pt x="1" y="0"/>
                    </a:cubicBezTo>
                    <a:cubicBezTo>
                      <a:pt x="2" y="3"/>
                      <a:pt x="2" y="5"/>
                      <a:pt x="0" y="6"/>
                    </a:cubicBezTo>
                    <a:cubicBezTo>
                      <a:pt x="4" y="5"/>
                      <a:pt x="10" y="9"/>
                      <a:pt x="18" y="11"/>
                    </a:cubicBezTo>
                    <a:cubicBezTo>
                      <a:pt x="26" y="13"/>
                      <a:pt x="32" y="14"/>
                      <a:pt x="34" y="16"/>
                    </a:cubicBezTo>
                    <a:cubicBezTo>
                      <a:pt x="34" y="12"/>
                      <a:pt x="35" y="10"/>
                      <a:pt x="35" y="10"/>
                    </a:cubicBezTo>
                    <a:cubicBezTo>
                      <a:pt x="35" y="9"/>
                      <a:pt x="35" y="9"/>
                      <a:pt x="35" y="9"/>
                    </a:cubicBezTo>
                    <a:cubicBezTo>
                      <a:pt x="30" y="11"/>
                      <a:pt x="18" y="5"/>
                      <a:pt x="12" y="4"/>
                    </a:cubicBezTo>
                    <a:close/>
                  </a:path>
                </a:pathLst>
              </a:custGeom>
              <a:solidFill>
                <a:srgbClr val="B6CFE4"/>
              </a:solidFill>
              <a:ln w="9525">
                <a:noFill/>
                <a:round/>
                <a:headEnd/>
                <a:tailEnd/>
              </a:ln>
            </p:spPr>
            <p:txBody>
              <a:bodyPr/>
              <a:lstStyle/>
              <a:p>
                <a:endParaRPr lang="en-US"/>
              </a:p>
            </p:txBody>
          </p:sp>
          <p:sp>
            <p:nvSpPr>
              <p:cNvPr id="533" name="Freeform 46"/>
              <p:cNvSpPr>
                <a:spLocks/>
              </p:cNvSpPr>
              <p:nvPr/>
            </p:nvSpPr>
            <p:spPr bwMode="auto">
              <a:xfrm>
                <a:off x="2906" y="2000"/>
                <a:ext cx="98" cy="45"/>
              </a:xfrm>
              <a:custGeom>
                <a:avLst/>
                <a:gdLst>
                  <a:gd name="T0" fmla="*/ 839 w 39"/>
                  <a:gd name="T1" fmla="*/ 596 h 17"/>
                  <a:gd name="T2" fmla="*/ 1553 w 39"/>
                  <a:gd name="T3" fmla="*/ 349 h 17"/>
                  <a:gd name="T4" fmla="*/ 1427 w 39"/>
                  <a:gd name="T5" fmla="*/ 0 h 17"/>
                  <a:gd name="T6" fmla="*/ 922 w 39"/>
                  <a:gd name="T7" fmla="*/ 204 h 17"/>
                  <a:gd name="T8" fmla="*/ 0 w 39"/>
                  <a:gd name="T9" fmla="*/ 392 h 17"/>
                  <a:gd name="T10" fmla="*/ 0 w 39"/>
                  <a:gd name="T11" fmla="*/ 447 h 17"/>
                  <a:gd name="T12" fmla="*/ 158 w 39"/>
                  <a:gd name="T13" fmla="*/ 834 h 17"/>
                  <a:gd name="T14" fmla="*/ 839 w 39"/>
                  <a:gd name="T15" fmla="*/ 596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1" y="12"/>
                    </a:moveTo>
                    <a:cubicBezTo>
                      <a:pt x="29" y="9"/>
                      <a:pt x="35" y="6"/>
                      <a:pt x="39" y="7"/>
                    </a:cubicBezTo>
                    <a:cubicBezTo>
                      <a:pt x="36" y="0"/>
                      <a:pt x="36" y="0"/>
                      <a:pt x="36" y="0"/>
                    </a:cubicBezTo>
                    <a:cubicBezTo>
                      <a:pt x="33" y="2"/>
                      <a:pt x="27" y="3"/>
                      <a:pt x="23" y="4"/>
                    </a:cubicBezTo>
                    <a:cubicBezTo>
                      <a:pt x="16" y="6"/>
                      <a:pt x="4" y="14"/>
                      <a:pt x="0" y="8"/>
                    </a:cubicBezTo>
                    <a:cubicBezTo>
                      <a:pt x="0" y="9"/>
                      <a:pt x="0" y="9"/>
                      <a:pt x="0" y="9"/>
                    </a:cubicBezTo>
                    <a:cubicBezTo>
                      <a:pt x="3" y="12"/>
                      <a:pt x="3" y="15"/>
                      <a:pt x="4" y="17"/>
                    </a:cubicBezTo>
                    <a:cubicBezTo>
                      <a:pt x="6" y="14"/>
                      <a:pt x="13" y="14"/>
                      <a:pt x="21" y="12"/>
                    </a:cubicBezTo>
                    <a:close/>
                  </a:path>
                </a:pathLst>
              </a:custGeom>
              <a:solidFill>
                <a:srgbClr val="B6CFE4"/>
              </a:solidFill>
              <a:ln w="9525">
                <a:noFill/>
                <a:round/>
                <a:headEnd/>
                <a:tailEnd/>
              </a:ln>
            </p:spPr>
            <p:txBody>
              <a:bodyPr/>
              <a:lstStyle/>
              <a:p>
                <a:endParaRPr lang="en-US"/>
              </a:p>
            </p:txBody>
          </p:sp>
          <p:sp>
            <p:nvSpPr>
              <p:cNvPr id="534" name="Freeform 47"/>
              <p:cNvSpPr>
                <a:spLocks/>
              </p:cNvSpPr>
              <p:nvPr/>
            </p:nvSpPr>
            <p:spPr bwMode="auto">
              <a:xfrm>
                <a:off x="2766" y="2024"/>
                <a:ext cx="1" cy="3"/>
              </a:xfrm>
              <a:custGeom>
                <a:avLst/>
                <a:gdLst>
                  <a:gd name="T0" fmla="*/ 0 w 1"/>
                  <a:gd name="T1" fmla="*/ 0 h 1"/>
                  <a:gd name="T2" fmla="*/ 0 w 1"/>
                  <a:gd name="T3" fmla="*/ 81 h 1"/>
                  <a:gd name="T4" fmla="*/ 0 w 1"/>
                  <a:gd name="T5" fmla="*/ 8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1"/>
                      <a:pt x="0" y="1"/>
                    </a:cubicBezTo>
                    <a:cubicBezTo>
                      <a:pt x="0" y="1"/>
                      <a:pt x="0" y="0"/>
                      <a:pt x="0" y="0"/>
                    </a:cubicBezTo>
                    <a:close/>
                  </a:path>
                </a:pathLst>
              </a:custGeom>
              <a:solidFill>
                <a:srgbClr val="B6CFE4"/>
              </a:solidFill>
              <a:ln w="9525">
                <a:noFill/>
                <a:round/>
                <a:headEnd/>
                <a:tailEnd/>
              </a:ln>
            </p:spPr>
            <p:txBody>
              <a:bodyPr/>
              <a:lstStyle/>
              <a:p>
                <a:endParaRPr lang="en-US"/>
              </a:p>
            </p:txBody>
          </p:sp>
          <p:sp>
            <p:nvSpPr>
              <p:cNvPr id="535" name="Freeform 48"/>
              <p:cNvSpPr>
                <a:spLocks/>
              </p:cNvSpPr>
              <p:nvPr/>
            </p:nvSpPr>
            <p:spPr bwMode="auto">
              <a:xfrm>
                <a:off x="2786" y="1891"/>
                <a:ext cx="180" cy="66"/>
              </a:xfrm>
              <a:custGeom>
                <a:avLst/>
                <a:gdLst>
                  <a:gd name="T0" fmla="*/ 2220 w 72"/>
                  <a:gd name="T1" fmla="*/ 829 h 25"/>
                  <a:gd name="T2" fmla="*/ 2813 w 72"/>
                  <a:gd name="T3" fmla="*/ 536 h 25"/>
                  <a:gd name="T4" fmla="*/ 2545 w 72"/>
                  <a:gd name="T5" fmla="*/ 0 h 25"/>
                  <a:gd name="T6" fmla="*/ 2450 w 72"/>
                  <a:gd name="T7" fmla="*/ 203 h 25"/>
                  <a:gd name="T8" fmla="*/ 1408 w 72"/>
                  <a:gd name="T9" fmla="*/ 774 h 25"/>
                  <a:gd name="T10" fmla="*/ 1408 w 72"/>
                  <a:gd name="T11" fmla="*/ 774 h 25"/>
                  <a:gd name="T12" fmla="*/ 358 w 72"/>
                  <a:gd name="T13" fmla="*/ 203 h 25"/>
                  <a:gd name="T14" fmla="*/ 233 w 72"/>
                  <a:gd name="T15" fmla="*/ 0 h 25"/>
                  <a:gd name="T16" fmla="*/ 0 w 72"/>
                  <a:gd name="T17" fmla="*/ 684 h 25"/>
                  <a:gd name="T18" fmla="*/ 733 w 72"/>
                  <a:gd name="T19" fmla="*/ 977 h 25"/>
                  <a:gd name="T20" fmla="*/ 1408 w 72"/>
                  <a:gd name="T21" fmla="*/ 1212 h 25"/>
                  <a:gd name="T22" fmla="*/ 1638 w 72"/>
                  <a:gd name="T23" fmla="*/ 1067 h 25"/>
                  <a:gd name="T24" fmla="*/ 2220 w 72"/>
                  <a:gd name="T25" fmla="*/ 829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5"/>
                  <a:gd name="T41" fmla="*/ 72 w 72"/>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5">
                    <a:moveTo>
                      <a:pt x="57" y="17"/>
                    </a:moveTo>
                    <a:cubicBezTo>
                      <a:pt x="63" y="15"/>
                      <a:pt x="68" y="11"/>
                      <a:pt x="72" y="11"/>
                    </a:cubicBezTo>
                    <a:cubicBezTo>
                      <a:pt x="69" y="9"/>
                      <a:pt x="66" y="4"/>
                      <a:pt x="65" y="0"/>
                    </a:cubicBezTo>
                    <a:cubicBezTo>
                      <a:pt x="65" y="1"/>
                      <a:pt x="64" y="3"/>
                      <a:pt x="63" y="4"/>
                    </a:cubicBezTo>
                    <a:cubicBezTo>
                      <a:pt x="58" y="8"/>
                      <a:pt x="49" y="16"/>
                      <a:pt x="36" y="16"/>
                    </a:cubicBezTo>
                    <a:cubicBezTo>
                      <a:pt x="36" y="16"/>
                      <a:pt x="36" y="16"/>
                      <a:pt x="36" y="16"/>
                    </a:cubicBezTo>
                    <a:cubicBezTo>
                      <a:pt x="23" y="16"/>
                      <a:pt x="14" y="8"/>
                      <a:pt x="9" y="4"/>
                    </a:cubicBezTo>
                    <a:cubicBezTo>
                      <a:pt x="8" y="3"/>
                      <a:pt x="7" y="1"/>
                      <a:pt x="6" y="0"/>
                    </a:cubicBezTo>
                    <a:cubicBezTo>
                      <a:pt x="5" y="10"/>
                      <a:pt x="0" y="14"/>
                      <a:pt x="0" y="14"/>
                    </a:cubicBezTo>
                    <a:cubicBezTo>
                      <a:pt x="6" y="13"/>
                      <a:pt x="8" y="17"/>
                      <a:pt x="19" y="20"/>
                    </a:cubicBezTo>
                    <a:cubicBezTo>
                      <a:pt x="29" y="22"/>
                      <a:pt x="34" y="21"/>
                      <a:pt x="36" y="25"/>
                    </a:cubicBezTo>
                    <a:cubicBezTo>
                      <a:pt x="37" y="20"/>
                      <a:pt x="40" y="21"/>
                      <a:pt x="42" y="22"/>
                    </a:cubicBezTo>
                    <a:cubicBezTo>
                      <a:pt x="44" y="19"/>
                      <a:pt x="49" y="19"/>
                      <a:pt x="57" y="17"/>
                    </a:cubicBezTo>
                    <a:close/>
                  </a:path>
                </a:pathLst>
              </a:custGeom>
              <a:solidFill>
                <a:srgbClr val="B6CFE4"/>
              </a:solidFill>
              <a:ln w="9525">
                <a:noFill/>
                <a:round/>
                <a:headEnd/>
                <a:tailEnd/>
              </a:ln>
            </p:spPr>
            <p:txBody>
              <a:bodyPr/>
              <a:lstStyle/>
              <a:p>
                <a:endParaRPr lang="en-US"/>
              </a:p>
            </p:txBody>
          </p:sp>
          <p:sp>
            <p:nvSpPr>
              <p:cNvPr id="536" name="Freeform 49"/>
              <p:cNvSpPr>
                <a:spLocks/>
              </p:cNvSpPr>
              <p:nvPr/>
            </p:nvSpPr>
            <p:spPr bwMode="auto">
              <a:xfrm>
                <a:off x="2896" y="1947"/>
                <a:ext cx="90" cy="50"/>
              </a:xfrm>
              <a:custGeom>
                <a:avLst/>
                <a:gdLst>
                  <a:gd name="T0" fmla="*/ 1408 w 36"/>
                  <a:gd name="T1" fmla="*/ 437 h 19"/>
                  <a:gd name="T2" fmla="*/ 1250 w 36"/>
                  <a:gd name="T3" fmla="*/ 0 h 19"/>
                  <a:gd name="T4" fmla="*/ 1250 w 36"/>
                  <a:gd name="T5" fmla="*/ 0 h 19"/>
                  <a:gd name="T6" fmla="*/ 813 w 36"/>
                  <a:gd name="T7" fmla="*/ 292 h 19"/>
                  <a:gd name="T8" fmla="*/ 0 w 36"/>
                  <a:gd name="T9" fmla="*/ 526 h 19"/>
                  <a:gd name="T10" fmla="*/ 108 w 36"/>
                  <a:gd name="T11" fmla="*/ 913 h 19"/>
                  <a:gd name="T12" fmla="*/ 733 w 36"/>
                  <a:gd name="T13" fmla="*/ 671 h 19"/>
                  <a:gd name="T14" fmla="*/ 1408 w 36"/>
                  <a:gd name="T15" fmla="*/ 437 h 1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9"/>
                  <a:gd name="T26" fmla="*/ 36 w 3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9">
                    <a:moveTo>
                      <a:pt x="36" y="9"/>
                    </a:moveTo>
                    <a:cubicBezTo>
                      <a:pt x="33" y="5"/>
                      <a:pt x="32" y="0"/>
                      <a:pt x="32" y="0"/>
                    </a:cubicBezTo>
                    <a:cubicBezTo>
                      <a:pt x="32" y="0"/>
                      <a:pt x="32" y="0"/>
                      <a:pt x="32" y="0"/>
                    </a:cubicBezTo>
                    <a:cubicBezTo>
                      <a:pt x="30" y="4"/>
                      <a:pt x="26" y="5"/>
                      <a:pt x="21" y="6"/>
                    </a:cubicBezTo>
                    <a:cubicBezTo>
                      <a:pt x="15" y="8"/>
                      <a:pt x="5" y="13"/>
                      <a:pt x="0" y="11"/>
                    </a:cubicBezTo>
                    <a:cubicBezTo>
                      <a:pt x="2" y="14"/>
                      <a:pt x="3" y="18"/>
                      <a:pt x="3" y="19"/>
                    </a:cubicBezTo>
                    <a:cubicBezTo>
                      <a:pt x="5" y="16"/>
                      <a:pt x="11" y="16"/>
                      <a:pt x="19" y="14"/>
                    </a:cubicBezTo>
                    <a:cubicBezTo>
                      <a:pt x="26" y="12"/>
                      <a:pt x="32" y="9"/>
                      <a:pt x="36" y="9"/>
                    </a:cubicBezTo>
                    <a:close/>
                  </a:path>
                </a:pathLst>
              </a:custGeom>
              <a:solidFill>
                <a:srgbClr val="FBDDCF"/>
              </a:solidFill>
              <a:ln w="9525">
                <a:noFill/>
                <a:round/>
                <a:headEnd/>
                <a:tailEnd/>
              </a:ln>
            </p:spPr>
            <p:txBody>
              <a:bodyPr/>
              <a:lstStyle/>
              <a:p>
                <a:endParaRPr lang="en-US"/>
              </a:p>
            </p:txBody>
          </p:sp>
          <p:sp>
            <p:nvSpPr>
              <p:cNvPr id="537" name="Freeform 50"/>
              <p:cNvSpPr>
                <a:spLocks/>
              </p:cNvSpPr>
              <p:nvPr/>
            </p:nvSpPr>
            <p:spPr bwMode="auto">
              <a:xfrm>
                <a:off x="2766" y="1997"/>
                <a:ext cx="95" cy="51"/>
              </a:xfrm>
              <a:custGeom>
                <a:avLst/>
                <a:gdLst>
                  <a:gd name="T0" fmla="*/ 0 w 38"/>
                  <a:gd name="T1" fmla="*/ 518 h 19"/>
                  <a:gd name="T2" fmla="*/ 783 w 38"/>
                  <a:gd name="T3" fmla="*/ 735 h 19"/>
                  <a:gd name="T4" fmla="*/ 1408 w 38"/>
                  <a:gd name="T5" fmla="*/ 988 h 19"/>
                  <a:gd name="T6" fmla="*/ 1483 w 38"/>
                  <a:gd name="T7" fmla="*/ 676 h 19"/>
                  <a:gd name="T8" fmla="*/ 1483 w 38"/>
                  <a:gd name="T9" fmla="*/ 620 h 19"/>
                  <a:gd name="T10" fmla="*/ 700 w 38"/>
                  <a:gd name="T11" fmla="*/ 368 h 19"/>
                  <a:gd name="T12" fmla="*/ 108 w 38"/>
                  <a:gd name="T13" fmla="*/ 0 h 19"/>
                  <a:gd name="T14" fmla="*/ 108 w 38"/>
                  <a:gd name="T15" fmla="*/ 0 h 19"/>
                  <a:gd name="T16" fmla="*/ 0 w 38"/>
                  <a:gd name="T17" fmla="*/ 51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9"/>
                  <a:gd name="T29" fmla="*/ 38 w 38"/>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9">
                    <a:moveTo>
                      <a:pt x="0" y="10"/>
                    </a:moveTo>
                    <a:cubicBezTo>
                      <a:pt x="4" y="7"/>
                      <a:pt x="11" y="12"/>
                      <a:pt x="20" y="14"/>
                    </a:cubicBezTo>
                    <a:cubicBezTo>
                      <a:pt x="27" y="16"/>
                      <a:pt x="33" y="17"/>
                      <a:pt x="36" y="19"/>
                    </a:cubicBezTo>
                    <a:cubicBezTo>
                      <a:pt x="35" y="15"/>
                      <a:pt x="38" y="13"/>
                      <a:pt x="38" y="13"/>
                    </a:cubicBezTo>
                    <a:cubicBezTo>
                      <a:pt x="38" y="12"/>
                      <a:pt x="38" y="12"/>
                      <a:pt x="38" y="12"/>
                    </a:cubicBezTo>
                    <a:cubicBezTo>
                      <a:pt x="33" y="14"/>
                      <a:pt x="23" y="8"/>
                      <a:pt x="18" y="7"/>
                    </a:cubicBezTo>
                    <a:cubicBezTo>
                      <a:pt x="12" y="5"/>
                      <a:pt x="4" y="4"/>
                      <a:pt x="3" y="0"/>
                    </a:cubicBezTo>
                    <a:cubicBezTo>
                      <a:pt x="3" y="0"/>
                      <a:pt x="3" y="0"/>
                      <a:pt x="3" y="0"/>
                    </a:cubicBezTo>
                    <a:cubicBezTo>
                      <a:pt x="3" y="5"/>
                      <a:pt x="3" y="8"/>
                      <a:pt x="0" y="10"/>
                    </a:cubicBezTo>
                    <a:close/>
                  </a:path>
                </a:pathLst>
              </a:custGeom>
              <a:solidFill>
                <a:srgbClr val="FBDDCF"/>
              </a:solidFill>
              <a:ln w="9525">
                <a:noFill/>
                <a:round/>
                <a:headEnd/>
                <a:tailEnd/>
              </a:ln>
            </p:spPr>
            <p:txBody>
              <a:bodyPr/>
              <a:lstStyle/>
              <a:p>
                <a:endParaRPr lang="en-US"/>
              </a:p>
            </p:txBody>
          </p:sp>
          <p:sp>
            <p:nvSpPr>
              <p:cNvPr id="538" name="Freeform 51"/>
              <p:cNvSpPr>
                <a:spLocks/>
              </p:cNvSpPr>
              <p:nvPr/>
            </p:nvSpPr>
            <p:spPr bwMode="auto">
              <a:xfrm>
                <a:off x="2784" y="1957"/>
                <a:ext cx="87" cy="43"/>
              </a:xfrm>
              <a:custGeom>
                <a:avLst/>
                <a:gdLst>
                  <a:gd name="T0" fmla="*/ 462 w 35"/>
                  <a:gd name="T1" fmla="*/ 218 h 16"/>
                  <a:gd name="T2" fmla="*/ 30 w 35"/>
                  <a:gd name="T3" fmla="*/ 0 h 16"/>
                  <a:gd name="T4" fmla="*/ 0 w 35"/>
                  <a:gd name="T5" fmla="*/ 312 h 16"/>
                  <a:gd name="T6" fmla="*/ 691 w 35"/>
                  <a:gd name="T7" fmla="*/ 586 h 16"/>
                  <a:gd name="T8" fmla="*/ 1303 w 35"/>
                  <a:gd name="T9" fmla="*/ 839 h 16"/>
                  <a:gd name="T10" fmla="*/ 1335 w 35"/>
                  <a:gd name="T11" fmla="*/ 527 h 16"/>
                  <a:gd name="T12" fmla="*/ 1335 w 35"/>
                  <a:gd name="T13" fmla="*/ 462 h 16"/>
                  <a:gd name="T14" fmla="*/ 462 w 35"/>
                  <a:gd name="T15" fmla="*/ 218 h 16"/>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6"/>
                  <a:gd name="T26" fmla="*/ 35 w 3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6">
                    <a:moveTo>
                      <a:pt x="12" y="4"/>
                    </a:moveTo>
                    <a:cubicBezTo>
                      <a:pt x="9" y="3"/>
                      <a:pt x="4" y="2"/>
                      <a:pt x="1" y="0"/>
                    </a:cubicBezTo>
                    <a:cubicBezTo>
                      <a:pt x="2" y="3"/>
                      <a:pt x="2" y="5"/>
                      <a:pt x="0" y="6"/>
                    </a:cubicBezTo>
                    <a:cubicBezTo>
                      <a:pt x="4" y="5"/>
                      <a:pt x="10" y="9"/>
                      <a:pt x="18" y="11"/>
                    </a:cubicBezTo>
                    <a:cubicBezTo>
                      <a:pt x="26" y="13"/>
                      <a:pt x="32" y="14"/>
                      <a:pt x="34" y="16"/>
                    </a:cubicBezTo>
                    <a:cubicBezTo>
                      <a:pt x="34" y="12"/>
                      <a:pt x="35" y="10"/>
                      <a:pt x="35" y="10"/>
                    </a:cubicBezTo>
                    <a:cubicBezTo>
                      <a:pt x="35" y="9"/>
                      <a:pt x="35" y="9"/>
                      <a:pt x="35" y="9"/>
                    </a:cubicBezTo>
                    <a:cubicBezTo>
                      <a:pt x="30" y="11"/>
                      <a:pt x="18" y="5"/>
                      <a:pt x="12" y="4"/>
                    </a:cubicBezTo>
                    <a:close/>
                  </a:path>
                </a:pathLst>
              </a:custGeom>
              <a:solidFill>
                <a:srgbClr val="FBDDCF"/>
              </a:solidFill>
              <a:ln w="9525">
                <a:noFill/>
                <a:round/>
                <a:headEnd/>
                <a:tailEnd/>
              </a:ln>
            </p:spPr>
            <p:txBody>
              <a:bodyPr/>
              <a:lstStyle/>
              <a:p>
                <a:endParaRPr lang="en-US"/>
              </a:p>
            </p:txBody>
          </p:sp>
          <p:sp>
            <p:nvSpPr>
              <p:cNvPr id="539" name="Freeform 52"/>
              <p:cNvSpPr>
                <a:spLocks/>
              </p:cNvSpPr>
              <p:nvPr/>
            </p:nvSpPr>
            <p:spPr bwMode="auto">
              <a:xfrm>
                <a:off x="2906" y="2000"/>
                <a:ext cx="98" cy="45"/>
              </a:xfrm>
              <a:custGeom>
                <a:avLst/>
                <a:gdLst>
                  <a:gd name="T0" fmla="*/ 839 w 39"/>
                  <a:gd name="T1" fmla="*/ 596 h 17"/>
                  <a:gd name="T2" fmla="*/ 1553 w 39"/>
                  <a:gd name="T3" fmla="*/ 349 h 17"/>
                  <a:gd name="T4" fmla="*/ 1427 w 39"/>
                  <a:gd name="T5" fmla="*/ 0 h 17"/>
                  <a:gd name="T6" fmla="*/ 922 w 39"/>
                  <a:gd name="T7" fmla="*/ 204 h 17"/>
                  <a:gd name="T8" fmla="*/ 0 w 39"/>
                  <a:gd name="T9" fmla="*/ 392 h 17"/>
                  <a:gd name="T10" fmla="*/ 0 w 39"/>
                  <a:gd name="T11" fmla="*/ 447 h 17"/>
                  <a:gd name="T12" fmla="*/ 158 w 39"/>
                  <a:gd name="T13" fmla="*/ 834 h 17"/>
                  <a:gd name="T14" fmla="*/ 839 w 39"/>
                  <a:gd name="T15" fmla="*/ 596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1" y="12"/>
                    </a:moveTo>
                    <a:cubicBezTo>
                      <a:pt x="29" y="9"/>
                      <a:pt x="35" y="6"/>
                      <a:pt x="39" y="7"/>
                    </a:cubicBezTo>
                    <a:cubicBezTo>
                      <a:pt x="36" y="0"/>
                      <a:pt x="36" y="0"/>
                      <a:pt x="36" y="0"/>
                    </a:cubicBezTo>
                    <a:cubicBezTo>
                      <a:pt x="33" y="2"/>
                      <a:pt x="27" y="3"/>
                      <a:pt x="23" y="4"/>
                    </a:cubicBezTo>
                    <a:cubicBezTo>
                      <a:pt x="16" y="6"/>
                      <a:pt x="4" y="14"/>
                      <a:pt x="0" y="8"/>
                    </a:cubicBezTo>
                    <a:cubicBezTo>
                      <a:pt x="0" y="9"/>
                      <a:pt x="0" y="9"/>
                      <a:pt x="0" y="9"/>
                    </a:cubicBezTo>
                    <a:cubicBezTo>
                      <a:pt x="3" y="12"/>
                      <a:pt x="3" y="15"/>
                      <a:pt x="4" y="17"/>
                    </a:cubicBezTo>
                    <a:cubicBezTo>
                      <a:pt x="6" y="14"/>
                      <a:pt x="13" y="14"/>
                      <a:pt x="21" y="12"/>
                    </a:cubicBezTo>
                    <a:close/>
                  </a:path>
                </a:pathLst>
              </a:custGeom>
              <a:solidFill>
                <a:srgbClr val="FBDDCF"/>
              </a:solidFill>
              <a:ln w="9525">
                <a:noFill/>
                <a:round/>
                <a:headEnd/>
                <a:tailEnd/>
              </a:ln>
            </p:spPr>
            <p:txBody>
              <a:bodyPr/>
              <a:lstStyle/>
              <a:p>
                <a:endParaRPr lang="en-US"/>
              </a:p>
            </p:txBody>
          </p:sp>
          <p:sp>
            <p:nvSpPr>
              <p:cNvPr id="540" name="Freeform 53"/>
              <p:cNvSpPr>
                <a:spLocks/>
              </p:cNvSpPr>
              <p:nvPr/>
            </p:nvSpPr>
            <p:spPr bwMode="auto">
              <a:xfrm>
                <a:off x="2766" y="2024"/>
                <a:ext cx="1" cy="3"/>
              </a:xfrm>
              <a:custGeom>
                <a:avLst/>
                <a:gdLst>
                  <a:gd name="T0" fmla="*/ 0 w 1"/>
                  <a:gd name="T1" fmla="*/ 0 h 1"/>
                  <a:gd name="T2" fmla="*/ 0 w 1"/>
                  <a:gd name="T3" fmla="*/ 81 h 1"/>
                  <a:gd name="T4" fmla="*/ 0 w 1"/>
                  <a:gd name="T5" fmla="*/ 8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1"/>
                      <a:pt x="0" y="1"/>
                    </a:cubicBezTo>
                    <a:cubicBezTo>
                      <a:pt x="0" y="1"/>
                      <a:pt x="0" y="0"/>
                      <a:pt x="0" y="0"/>
                    </a:cubicBezTo>
                    <a:close/>
                  </a:path>
                </a:pathLst>
              </a:custGeom>
              <a:noFill/>
              <a:ln w="7938" cap="rnd">
                <a:solidFill>
                  <a:srgbClr val="333333"/>
                </a:solidFill>
                <a:prstDash val="solid"/>
                <a:round/>
                <a:headEnd/>
                <a:tailEnd/>
              </a:ln>
            </p:spPr>
            <p:txBody>
              <a:bodyPr/>
              <a:lstStyle/>
              <a:p>
                <a:endParaRPr lang="en-US"/>
              </a:p>
            </p:txBody>
          </p:sp>
          <p:sp>
            <p:nvSpPr>
              <p:cNvPr id="541" name="Freeform 54"/>
              <p:cNvSpPr>
                <a:spLocks/>
              </p:cNvSpPr>
              <p:nvPr/>
            </p:nvSpPr>
            <p:spPr bwMode="auto">
              <a:xfrm>
                <a:off x="2786" y="1891"/>
                <a:ext cx="180" cy="66"/>
              </a:xfrm>
              <a:custGeom>
                <a:avLst/>
                <a:gdLst>
                  <a:gd name="T0" fmla="*/ 2220 w 72"/>
                  <a:gd name="T1" fmla="*/ 829 h 25"/>
                  <a:gd name="T2" fmla="*/ 2813 w 72"/>
                  <a:gd name="T3" fmla="*/ 536 h 25"/>
                  <a:gd name="T4" fmla="*/ 2545 w 72"/>
                  <a:gd name="T5" fmla="*/ 0 h 25"/>
                  <a:gd name="T6" fmla="*/ 2450 w 72"/>
                  <a:gd name="T7" fmla="*/ 203 h 25"/>
                  <a:gd name="T8" fmla="*/ 1408 w 72"/>
                  <a:gd name="T9" fmla="*/ 774 h 25"/>
                  <a:gd name="T10" fmla="*/ 1408 w 72"/>
                  <a:gd name="T11" fmla="*/ 774 h 25"/>
                  <a:gd name="T12" fmla="*/ 358 w 72"/>
                  <a:gd name="T13" fmla="*/ 203 h 25"/>
                  <a:gd name="T14" fmla="*/ 233 w 72"/>
                  <a:gd name="T15" fmla="*/ 0 h 25"/>
                  <a:gd name="T16" fmla="*/ 0 w 72"/>
                  <a:gd name="T17" fmla="*/ 684 h 25"/>
                  <a:gd name="T18" fmla="*/ 733 w 72"/>
                  <a:gd name="T19" fmla="*/ 977 h 25"/>
                  <a:gd name="T20" fmla="*/ 1408 w 72"/>
                  <a:gd name="T21" fmla="*/ 1212 h 25"/>
                  <a:gd name="T22" fmla="*/ 1638 w 72"/>
                  <a:gd name="T23" fmla="*/ 1067 h 25"/>
                  <a:gd name="T24" fmla="*/ 2220 w 72"/>
                  <a:gd name="T25" fmla="*/ 829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5"/>
                  <a:gd name="T41" fmla="*/ 72 w 72"/>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5">
                    <a:moveTo>
                      <a:pt x="57" y="17"/>
                    </a:moveTo>
                    <a:cubicBezTo>
                      <a:pt x="63" y="15"/>
                      <a:pt x="68" y="11"/>
                      <a:pt x="72" y="11"/>
                    </a:cubicBezTo>
                    <a:cubicBezTo>
                      <a:pt x="69" y="9"/>
                      <a:pt x="66" y="4"/>
                      <a:pt x="65" y="0"/>
                    </a:cubicBezTo>
                    <a:cubicBezTo>
                      <a:pt x="65" y="1"/>
                      <a:pt x="64" y="3"/>
                      <a:pt x="63" y="4"/>
                    </a:cubicBezTo>
                    <a:cubicBezTo>
                      <a:pt x="58" y="8"/>
                      <a:pt x="49" y="16"/>
                      <a:pt x="36" y="16"/>
                    </a:cubicBezTo>
                    <a:cubicBezTo>
                      <a:pt x="36" y="16"/>
                      <a:pt x="36" y="16"/>
                      <a:pt x="36" y="16"/>
                    </a:cubicBezTo>
                    <a:cubicBezTo>
                      <a:pt x="23" y="16"/>
                      <a:pt x="14" y="8"/>
                      <a:pt x="9" y="4"/>
                    </a:cubicBezTo>
                    <a:cubicBezTo>
                      <a:pt x="8" y="3"/>
                      <a:pt x="7" y="1"/>
                      <a:pt x="6" y="0"/>
                    </a:cubicBezTo>
                    <a:cubicBezTo>
                      <a:pt x="5" y="10"/>
                      <a:pt x="0" y="14"/>
                      <a:pt x="0" y="14"/>
                    </a:cubicBezTo>
                    <a:cubicBezTo>
                      <a:pt x="6" y="13"/>
                      <a:pt x="8" y="17"/>
                      <a:pt x="19" y="20"/>
                    </a:cubicBezTo>
                    <a:cubicBezTo>
                      <a:pt x="29" y="22"/>
                      <a:pt x="34" y="21"/>
                      <a:pt x="36" y="25"/>
                    </a:cubicBezTo>
                    <a:cubicBezTo>
                      <a:pt x="37" y="20"/>
                      <a:pt x="40" y="21"/>
                      <a:pt x="42" y="22"/>
                    </a:cubicBezTo>
                    <a:cubicBezTo>
                      <a:pt x="44" y="19"/>
                      <a:pt x="49" y="19"/>
                      <a:pt x="57" y="17"/>
                    </a:cubicBezTo>
                    <a:close/>
                  </a:path>
                </a:pathLst>
              </a:custGeom>
              <a:solidFill>
                <a:srgbClr val="FBDDCF"/>
              </a:solidFill>
              <a:ln w="9525">
                <a:noFill/>
                <a:round/>
                <a:headEnd/>
                <a:tailEnd/>
              </a:ln>
            </p:spPr>
            <p:txBody>
              <a:bodyPr/>
              <a:lstStyle/>
              <a:p>
                <a:endParaRPr lang="en-US"/>
              </a:p>
            </p:txBody>
          </p:sp>
          <p:sp>
            <p:nvSpPr>
              <p:cNvPr id="542" name="Freeform 55"/>
              <p:cNvSpPr>
                <a:spLocks/>
              </p:cNvSpPr>
              <p:nvPr/>
            </p:nvSpPr>
            <p:spPr bwMode="auto">
              <a:xfrm>
                <a:off x="2966" y="2141"/>
                <a:ext cx="80" cy="54"/>
              </a:xfrm>
              <a:custGeom>
                <a:avLst/>
                <a:gdLst>
                  <a:gd name="T0" fmla="*/ 45 w 32"/>
                  <a:gd name="T1" fmla="*/ 1064 h 20"/>
                  <a:gd name="T2" fmla="*/ 500 w 32"/>
                  <a:gd name="T3" fmla="*/ 694 h 20"/>
                  <a:gd name="T4" fmla="*/ 1250 w 32"/>
                  <a:gd name="T5" fmla="*/ 475 h 20"/>
                  <a:gd name="T6" fmla="*/ 1095 w 32"/>
                  <a:gd name="T7" fmla="*/ 0 h 20"/>
                  <a:gd name="T8" fmla="*/ 500 w 32"/>
                  <a:gd name="T9" fmla="*/ 313 h 20"/>
                  <a:gd name="T10" fmla="*/ 0 w 32"/>
                  <a:gd name="T11" fmla="*/ 591 h 20"/>
                  <a:gd name="T12" fmla="*/ 45 w 32"/>
                  <a:gd name="T13" fmla="*/ 1064 h 20"/>
                  <a:gd name="T14" fmla="*/ 45 w 32"/>
                  <a:gd name="T15" fmla="*/ 1064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1" y="20"/>
                    </a:moveTo>
                    <a:cubicBezTo>
                      <a:pt x="2" y="16"/>
                      <a:pt x="7" y="15"/>
                      <a:pt x="13" y="13"/>
                    </a:cubicBezTo>
                    <a:cubicBezTo>
                      <a:pt x="18" y="12"/>
                      <a:pt x="27" y="8"/>
                      <a:pt x="32" y="9"/>
                    </a:cubicBezTo>
                    <a:cubicBezTo>
                      <a:pt x="31" y="7"/>
                      <a:pt x="29" y="3"/>
                      <a:pt x="28" y="0"/>
                    </a:cubicBezTo>
                    <a:cubicBezTo>
                      <a:pt x="26" y="3"/>
                      <a:pt x="21" y="3"/>
                      <a:pt x="13" y="6"/>
                    </a:cubicBezTo>
                    <a:cubicBezTo>
                      <a:pt x="8" y="7"/>
                      <a:pt x="4" y="10"/>
                      <a:pt x="0" y="11"/>
                    </a:cubicBezTo>
                    <a:cubicBezTo>
                      <a:pt x="1" y="12"/>
                      <a:pt x="2" y="16"/>
                      <a:pt x="1" y="20"/>
                    </a:cubicBezTo>
                    <a:cubicBezTo>
                      <a:pt x="1" y="20"/>
                      <a:pt x="1" y="20"/>
                      <a:pt x="1" y="20"/>
                    </a:cubicBezTo>
                    <a:close/>
                  </a:path>
                </a:pathLst>
              </a:custGeom>
              <a:solidFill>
                <a:srgbClr val="FBDDCF"/>
              </a:solidFill>
              <a:ln w="9525">
                <a:noFill/>
                <a:round/>
                <a:headEnd/>
                <a:tailEnd/>
              </a:ln>
            </p:spPr>
            <p:txBody>
              <a:bodyPr/>
              <a:lstStyle/>
              <a:p>
                <a:endParaRPr lang="en-US"/>
              </a:p>
            </p:txBody>
          </p:sp>
          <p:sp>
            <p:nvSpPr>
              <p:cNvPr id="543" name="Freeform 56"/>
              <p:cNvSpPr>
                <a:spLocks/>
              </p:cNvSpPr>
              <p:nvPr/>
            </p:nvSpPr>
            <p:spPr bwMode="auto">
              <a:xfrm>
                <a:off x="2944" y="2093"/>
                <a:ext cx="87" cy="48"/>
              </a:xfrm>
              <a:custGeom>
                <a:avLst/>
                <a:gdLst>
                  <a:gd name="T0" fmla="*/ 154 w 35"/>
                  <a:gd name="T1" fmla="*/ 909 h 18"/>
                  <a:gd name="T2" fmla="*/ 569 w 35"/>
                  <a:gd name="T3" fmla="*/ 661 h 18"/>
                  <a:gd name="T4" fmla="*/ 1335 w 35"/>
                  <a:gd name="T5" fmla="*/ 397 h 18"/>
                  <a:gd name="T6" fmla="*/ 1260 w 35"/>
                  <a:gd name="T7" fmla="*/ 0 h 18"/>
                  <a:gd name="T8" fmla="*/ 611 w 35"/>
                  <a:gd name="T9" fmla="*/ 307 h 18"/>
                  <a:gd name="T10" fmla="*/ 0 w 35"/>
                  <a:gd name="T11" fmla="*/ 547 h 18"/>
                  <a:gd name="T12" fmla="*/ 0 w 35"/>
                  <a:gd name="T13" fmla="*/ 547 h 18"/>
                  <a:gd name="T14" fmla="*/ 154 w 35"/>
                  <a:gd name="T15" fmla="*/ 909 h 1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8"/>
                  <a:gd name="T26" fmla="*/ 35 w 3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8">
                    <a:moveTo>
                      <a:pt x="4" y="18"/>
                    </a:moveTo>
                    <a:cubicBezTo>
                      <a:pt x="6" y="15"/>
                      <a:pt x="11" y="14"/>
                      <a:pt x="15" y="13"/>
                    </a:cubicBezTo>
                    <a:cubicBezTo>
                      <a:pt x="20" y="12"/>
                      <a:pt x="30" y="7"/>
                      <a:pt x="35" y="8"/>
                    </a:cubicBezTo>
                    <a:cubicBezTo>
                      <a:pt x="34" y="7"/>
                      <a:pt x="32" y="3"/>
                      <a:pt x="33" y="0"/>
                    </a:cubicBezTo>
                    <a:cubicBezTo>
                      <a:pt x="30" y="3"/>
                      <a:pt x="24" y="4"/>
                      <a:pt x="16" y="6"/>
                    </a:cubicBezTo>
                    <a:cubicBezTo>
                      <a:pt x="9" y="8"/>
                      <a:pt x="4" y="10"/>
                      <a:pt x="0" y="11"/>
                    </a:cubicBezTo>
                    <a:cubicBezTo>
                      <a:pt x="0" y="11"/>
                      <a:pt x="0" y="11"/>
                      <a:pt x="0" y="11"/>
                    </a:cubicBezTo>
                    <a:cubicBezTo>
                      <a:pt x="0" y="11"/>
                      <a:pt x="4" y="14"/>
                      <a:pt x="4" y="18"/>
                    </a:cubicBezTo>
                    <a:close/>
                  </a:path>
                </a:pathLst>
              </a:custGeom>
              <a:solidFill>
                <a:srgbClr val="FBDDCF"/>
              </a:solidFill>
              <a:ln w="9525">
                <a:noFill/>
                <a:round/>
                <a:headEnd/>
                <a:tailEnd/>
              </a:ln>
            </p:spPr>
            <p:txBody>
              <a:bodyPr/>
              <a:lstStyle/>
              <a:p>
                <a:endParaRPr lang="en-US"/>
              </a:p>
            </p:txBody>
          </p:sp>
          <p:sp>
            <p:nvSpPr>
              <p:cNvPr id="544" name="Freeform 57"/>
              <p:cNvSpPr>
                <a:spLocks/>
              </p:cNvSpPr>
              <p:nvPr/>
            </p:nvSpPr>
            <p:spPr bwMode="auto">
              <a:xfrm>
                <a:off x="2924" y="2045"/>
                <a:ext cx="90" cy="51"/>
              </a:xfrm>
              <a:custGeom>
                <a:avLst/>
                <a:gdLst>
                  <a:gd name="T0" fmla="*/ 108 w 36"/>
                  <a:gd name="T1" fmla="*/ 988 h 19"/>
                  <a:gd name="T2" fmla="*/ 108 w 36"/>
                  <a:gd name="T3" fmla="*/ 988 h 19"/>
                  <a:gd name="T4" fmla="*/ 670 w 36"/>
                  <a:gd name="T5" fmla="*/ 676 h 19"/>
                  <a:gd name="T6" fmla="*/ 1408 w 36"/>
                  <a:gd name="T7" fmla="*/ 368 h 19"/>
                  <a:gd name="T8" fmla="*/ 1375 w 36"/>
                  <a:gd name="T9" fmla="*/ 0 h 19"/>
                  <a:gd name="T10" fmla="*/ 813 w 36"/>
                  <a:gd name="T11" fmla="*/ 252 h 19"/>
                  <a:gd name="T12" fmla="*/ 0 w 36"/>
                  <a:gd name="T13" fmla="*/ 582 h 19"/>
                  <a:gd name="T14" fmla="*/ 108 w 36"/>
                  <a:gd name="T15" fmla="*/ 988 h 1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9"/>
                  <a:gd name="T26" fmla="*/ 36 w 3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9">
                    <a:moveTo>
                      <a:pt x="3" y="19"/>
                    </a:moveTo>
                    <a:cubicBezTo>
                      <a:pt x="3" y="19"/>
                      <a:pt x="3" y="19"/>
                      <a:pt x="3" y="19"/>
                    </a:cubicBezTo>
                    <a:cubicBezTo>
                      <a:pt x="5" y="15"/>
                      <a:pt x="12" y="14"/>
                      <a:pt x="17" y="13"/>
                    </a:cubicBezTo>
                    <a:cubicBezTo>
                      <a:pt x="22" y="12"/>
                      <a:pt x="31" y="6"/>
                      <a:pt x="36" y="7"/>
                    </a:cubicBezTo>
                    <a:cubicBezTo>
                      <a:pt x="36" y="6"/>
                      <a:pt x="34" y="2"/>
                      <a:pt x="35" y="0"/>
                    </a:cubicBezTo>
                    <a:cubicBezTo>
                      <a:pt x="32" y="3"/>
                      <a:pt x="26" y="4"/>
                      <a:pt x="21" y="5"/>
                    </a:cubicBezTo>
                    <a:cubicBezTo>
                      <a:pt x="16" y="7"/>
                      <a:pt x="6" y="13"/>
                      <a:pt x="0" y="11"/>
                    </a:cubicBezTo>
                    <a:cubicBezTo>
                      <a:pt x="4" y="15"/>
                      <a:pt x="4" y="16"/>
                      <a:pt x="3" y="19"/>
                    </a:cubicBezTo>
                    <a:close/>
                  </a:path>
                </a:pathLst>
              </a:custGeom>
              <a:solidFill>
                <a:srgbClr val="FBDDCF"/>
              </a:solidFill>
              <a:ln w="9525">
                <a:noFill/>
                <a:round/>
                <a:headEnd/>
                <a:tailEnd/>
              </a:ln>
            </p:spPr>
            <p:txBody>
              <a:bodyPr/>
              <a:lstStyle/>
              <a:p>
                <a:endParaRPr lang="en-US"/>
              </a:p>
            </p:txBody>
          </p:sp>
          <p:sp>
            <p:nvSpPr>
              <p:cNvPr id="545" name="Freeform 58"/>
              <p:cNvSpPr>
                <a:spLocks/>
              </p:cNvSpPr>
              <p:nvPr/>
            </p:nvSpPr>
            <p:spPr bwMode="auto">
              <a:xfrm>
                <a:off x="2966" y="2141"/>
                <a:ext cx="80" cy="54"/>
              </a:xfrm>
              <a:custGeom>
                <a:avLst/>
                <a:gdLst>
                  <a:gd name="T0" fmla="*/ 45 w 32"/>
                  <a:gd name="T1" fmla="*/ 1064 h 20"/>
                  <a:gd name="T2" fmla="*/ 500 w 32"/>
                  <a:gd name="T3" fmla="*/ 694 h 20"/>
                  <a:gd name="T4" fmla="*/ 1250 w 32"/>
                  <a:gd name="T5" fmla="*/ 475 h 20"/>
                  <a:gd name="T6" fmla="*/ 1095 w 32"/>
                  <a:gd name="T7" fmla="*/ 0 h 20"/>
                  <a:gd name="T8" fmla="*/ 500 w 32"/>
                  <a:gd name="T9" fmla="*/ 313 h 20"/>
                  <a:gd name="T10" fmla="*/ 0 w 32"/>
                  <a:gd name="T11" fmla="*/ 591 h 20"/>
                  <a:gd name="T12" fmla="*/ 45 w 32"/>
                  <a:gd name="T13" fmla="*/ 1064 h 20"/>
                  <a:gd name="T14" fmla="*/ 45 w 32"/>
                  <a:gd name="T15" fmla="*/ 1064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1" y="20"/>
                    </a:moveTo>
                    <a:cubicBezTo>
                      <a:pt x="2" y="16"/>
                      <a:pt x="7" y="15"/>
                      <a:pt x="13" y="13"/>
                    </a:cubicBezTo>
                    <a:cubicBezTo>
                      <a:pt x="18" y="12"/>
                      <a:pt x="27" y="8"/>
                      <a:pt x="32" y="9"/>
                    </a:cubicBezTo>
                    <a:cubicBezTo>
                      <a:pt x="31" y="7"/>
                      <a:pt x="29" y="3"/>
                      <a:pt x="28" y="0"/>
                    </a:cubicBezTo>
                    <a:cubicBezTo>
                      <a:pt x="26" y="3"/>
                      <a:pt x="21" y="3"/>
                      <a:pt x="13" y="6"/>
                    </a:cubicBezTo>
                    <a:cubicBezTo>
                      <a:pt x="8" y="7"/>
                      <a:pt x="4" y="10"/>
                      <a:pt x="0" y="11"/>
                    </a:cubicBezTo>
                    <a:cubicBezTo>
                      <a:pt x="1" y="12"/>
                      <a:pt x="2" y="16"/>
                      <a:pt x="1" y="20"/>
                    </a:cubicBezTo>
                    <a:cubicBezTo>
                      <a:pt x="1" y="20"/>
                      <a:pt x="1" y="20"/>
                      <a:pt x="1" y="20"/>
                    </a:cubicBezTo>
                    <a:close/>
                  </a:path>
                </a:pathLst>
              </a:custGeom>
              <a:noFill/>
              <a:ln w="7938" cap="rnd">
                <a:solidFill>
                  <a:srgbClr val="333333"/>
                </a:solidFill>
                <a:prstDash val="solid"/>
                <a:round/>
                <a:headEnd/>
                <a:tailEnd/>
              </a:ln>
            </p:spPr>
            <p:txBody>
              <a:bodyPr/>
              <a:lstStyle/>
              <a:p>
                <a:endParaRPr lang="en-US"/>
              </a:p>
            </p:txBody>
          </p:sp>
          <p:sp>
            <p:nvSpPr>
              <p:cNvPr id="546" name="Freeform 59"/>
              <p:cNvSpPr>
                <a:spLocks/>
              </p:cNvSpPr>
              <p:nvPr/>
            </p:nvSpPr>
            <p:spPr bwMode="auto">
              <a:xfrm>
                <a:off x="2944" y="2093"/>
                <a:ext cx="87" cy="48"/>
              </a:xfrm>
              <a:custGeom>
                <a:avLst/>
                <a:gdLst>
                  <a:gd name="T0" fmla="*/ 154 w 35"/>
                  <a:gd name="T1" fmla="*/ 909 h 18"/>
                  <a:gd name="T2" fmla="*/ 569 w 35"/>
                  <a:gd name="T3" fmla="*/ 661 h 18"/>
                  <a:gd name="T4" fmla="*/ 1335 w 35"/>
                  <a:gd name="T5" fmla="*/ 397 h 18"/>
                  <a:gd name="T6" fmla="*/ 1260 w 35"/>
                  <a:gd name="T7" fmla="*/ 0 h 18"/>
                  <a:gd name="T8" fmla="*/ 611 w 35"/>
                  <a:gd name="T9" fmla="*/ 307 h 18"/>
                  <a:gd name="T10" fmla="*/ 0 w 35"/>
                  <a:gd name="T11" fmla="*/ 547 h 18"/>
                  <a:gd name="T12" fmla="*/ 0 w 35"/>
                  <a:gd name="T13" fmla="*/ 547 h 18"/>
                  <a:gd name="T14" fmla="*/ 154 w 35"/>
                  <a:gd name="T15" fmla="*/ 909 h 1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8"/>
                  <a:gd name="T26" fmla="*/ 35 w 3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8">
                    <a:moveTo>
                      <a:pt x="4" y="18"/>
                    </a:moveTo>
                    <a:cubicBezTo>
                      <a:pt x="6" y="15"/>
                      <a:pt x="11" y="14"/>
                      <a:pt x="15" y="13"/>
                    </a:cubicBezTo>
                    <a:cubicBezTo>
                      <a:pt x="20" y="12"/>
                      <a:pt x="30" y="7"/>
                      <a:pt x="35" y="8"/>
                    </a:cubicBezTo>
                    <a:cubicBezTo>
                      <a:pt x="34" y="7"/>
                      <a:pt x="32" y="3"/>
                      <a:pt x="33" y="0"/>
                    </a:cubicBezTo>
                    <a:cubicBezTo>
                      <a:pt x="30" y="3"/>
                      <a:pt x="24" y="4"/>
                      <a:pt x="16" y="6"/>
                    </a:cubicBezTo>
                    <a:cubicBezTo>
                      <a:pt x="9" y="8"/>
                      <a:pt x="4" y="10"/>
                      <a:pt x="0" y="11"/>
                    </a:cubicBezTo>
                    <a:cubicBezTo>
                      <a:pt x="0" y="11"/>
                      <a:pt x="0" y="11"/>
                      <a:pt x="0" y="11"/>
                    </a:cubicBezTo>
                    <a:cubicBezTo>
                      <a:pt x="0" y="11"/>
                      <a:pt x="4" y="14"/>
                      <a:pt x="4" y="18"/>
                    </a:cubicBezTo>
                    <a:close/>
                  </a:path>
                </a:pathLst>
              </a:custGeom>
              <a:noFill/>
              <a:ln w="7938" cap="rnd">
                <a:solidFill>
                  <a:srgbClr val="333333"/>
                </a:solidFill>
                <a:prstDash val="solid"/>
                <a:round/>
                <a:headEnd/>
                <a:tailEnd/>
              </a:ln>
            </p:spPr>
            <p:txBody>
              <a:bodyPr/>
              <a:lstStyle/>
              <a:p>
                <a:endParaRPr lang="en-US"/>
              </a:p>
            </p:txBody>
          </p:sp>
          <p:sp>
            <p:nvSpPr>
              <p:cNvPr id="547" name="Freeform 60"/>
              <p:cNvSpPr>
                <a:spLocks/>
              </p:cNvSpPr>
              <p:nvPr/>
            </p:nvSpPr>
            <p:spPr bwMode="auto">
              <a:xfrm>
                <a:off x="2924" y="2045"/>
                <a:ext cx="90" cy="51"/>
              </a:xfrm>
              <a:custGeom>
                <a:avLst/>
                <a:gdLst>
                  <a:gd name="T0" fmla="*/ 108 w 36"/>
                  <a:gd name="T1" fmla="*/ 988 h 19"/>
                  <a:gd name="T2" fmla="*/ 108 w 36"/>
                  <a:gd name="T3" fmla="*/ 988 h 19"/>
                  <a:gd name="T4" fmla="*/ 670 w 36"/>
                  <a:gd name="T5" fmla="*/ 676 h 19"/>
                  <a:gd name="T6" fmla="*/ 1408 w 36"/>
                  <a:gd name="T7" fmla="*/ 368 h 19"/>
                  <a:gd name="T8" fmla="*/ 1375 w 36"/>
                  <a:gd name="T9" fmla="*/ 0 h 19"/>
                  <a:gd name="T10" fmla="*/ 813 w 36"/>
                  <a:gd name="T11" fmla="*/ 252 h 19"/>
                  <a:gd name="T12" fmla="*/ 0 w 36"/>
                  <a:gd name="T13" fmla="*/ 582 h 19"/>
                  <a:gd name="T14" fmla="*/ 108 w 36"/>
                  <a:gd name="T15" fmla="*/ 988 h 1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9"/>
                  <a:gd name="T26" fmla="*/ 36 w 3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9">
                    <a:moveTo>
                      <a:pt x="3" y="19"/>
                    </a:moveTo>
                    <a:cubicBezTo>
                      <a:pt x="3" y="19"/>
                      <a:pt x="3" y="19"/>
                      <a:pt x="3" y="19"/>
                    </a:cubicBezTo>
                    <a:cubicBezTo>
                      <a:pt x="5" y="15"/>
                      <a:pt x="12" y="14"/>
                      <a:pt x="17" y="13"/>
                    </a:cubicBezTo>
                    <a:cubicBezTo>
                      <a:pt x="22" y="12"/>
                      <a:pt x="31" y="6"/>
                      <a:pt x="36" y="7"/>
                    </a:cubicBezTo>
                    <a:cubicBezTo>
                      <a:pt x="36" y="6"/>
                      <a:pt x="34" y="2"/>
                      <a:pt x="35" y="0"/>
                    </a:cubicBezTo>
                    <a:cubicBezTo>
                      <a:pt x="32" y="3"/>
                      <a:pt x="26" y="4"/>
                      <a:pt x="21" y="5"/>
                    </a:cubicBezTo>
                    <a:cubicBezTo>
                      <a:pt x="16" y="7"/>
                      <a:pt x="6" y="13"/>
                      <a:pt x="0" y="11"/>
                    </a:cubicBezTo>
                    <a:cubicBezTo>
                      <a:pt x="4" y="15"/>
                      <a:pt x="4" y="16"/>
                      <a:pt x="3" y="19"/>
                    </a:cubicBezTo>
                    <a:close/>
                  </a:path>
                </a:pathLst>
              </a:custGeom>
              <a:noFill/>
              <a:ln w="7938" cap="rnd">
                <a:solidFill>
                  <a:srgbClr val="333333"/>
                </a:solidFill>
                <a:prstDash val="solid"/>
                <a:round/>
                <a:headEnd/>
                <a:tailEnd/>
              </a:ln>
            </p:spPr>
            <p:txBody>
              <a:bodyPr/>
              <a:lstStyle/>
              <a:p>
                <a:endParaRPr lang="en-US"/>
              </a:p>
            </p:txBody>
          </p:sp>
          <p:sp>
            <p:nvSpPr>
              <p:cNvPr id="548" name="Freeform 61"/>
              <p:cNvSpPr>
                <a:spLocks/>
              </p:cNvSpPr>
              <p:nvPr/>
            </p:nvSpPr>
            <p:spPr bwMode="auto">
              <a:xfrm>
                <a:off x="2759" y="2051"/>
                <a:ext cx="92" cy="53"/>
              </a:xfrm>
              <a:custGeom>
                <a:avLst/>
                <a:gdLst>
                  <a:gd name="T0" fmla="*/ 612 w 37"/>
                  <a:gd name="T1" fmla="*/ 239 h 20"/>
                  <a:gd name="T2" fmla="*/ 75 w 37"/>
                  <a:gd name="T3" fmla="*/ 0 h 20"/>
                  <a:gd name="T4" fmla="*/ 0 w 37"/>
                  <a:gd name="T5" fmla="*/ 451 h 20"/>
                  <a:gd name="T6" fmla="*/ 691 w 37"/>
                  <a:gd name="T7" fmla="*/ 689 h 20"/>
                  <a:gd name="T8" fmla="*/ 1385 w 37"/>
                  <a:gd name="T9" fmla="*/ 983 h 20"/>
                  <a:gd name="T10" fmla="*/ 1385 w 37"/>
                  <a:gd name="T11" fmla="*/ 983 h 20"/>
                  <a:gd name="T12" fmla="*/ 1415 w 37"/>
                  <a:gd name="T13" fmla="*/ 506 h 20"/>
                  <a:gd name="T14" fmla="*/ 612 w 37"/>
                  <a:gd name="T15" fmla="*/ 239 h 2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0"/>
                  <a:gd name="T26" fmla="*/ 37 w 3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0">
                    <a:moveTo>
                      <a:pt x="16" y="5"/>
                    </a:moveTo>
                    <a:cubicBezTo>
                      <a:pt x="11" y="3"/>
                      <a:pt x="5" y="2"/>
                      <a:pt x="2" y="0"/>
                    </a:cubicBezTo>
                    <a:cubicBezTo>
                      <a:pt x="3" y="3"/>
                      <a:pt x="1" y="7"/>
                      <a:pt x="0" y="9"/>
                    </a:cubicBezTo>
                    <a:cubicBezTo>
                      <a:pt x="3" y="8"/>
                      <a:pt x="9" y="11"/>
                      <a:pt x="18" y="14"/>
                    </a:cubicBezTo>
                    <a:cubicBezTo>
                      <a:pt x="27" y="16"/>
                      <a:pt x="34" y="16"/>
                      <a:pt x="36" y="20"/>
                    </a:cubicBezTo>
                    <a:cubicBezTo>
                      <a:pt x="36" y="20"/>
                      <a:pt x="36" y="20"/>
                      <a:pt x="36" y="20"/>
                    </a:cubicBezTo>
                    <a:cubicBezTo>
                      <a:pt x="34" y="16"/>
                      <a:pt x="34" y="13"/>
                      <a:pt x="37" y="10"/>
                    </a:cubicBezTo>
                    <a:cubicBezTo>
                      <a:pt x="32" y="13"/>
                      <a:pt x="21" y="6"/>
                      <a:pt x="16" y="5"/>
                    </a:cubicBezTo>
                    <a:close/>
                  </a:path>
                </a:pathLst>
              </a:custGeom>
              <a:solidFill>
                <a:srgbClr val="FBDDCF"/>
              </a:solidFill>
              <a:ln w="9525">
                <a:noFill/>
                <a:round/>
                <a:headEnd/>
                <a:tailEnd/>
              </a:ln>
            </p:spPr>
            <p:txBody>
              <a:bodyPr/>
              <a:lstStyle/>
              <a:p>
                <a:endParaRPr lang="en-US"/>
              </a:p>
            </p:txBody>
          </p:sp>
          <p:sp>
            <p:nvSpPr>
              <p:cNvPr id="549" name="Freeform 62"/>
              <p:cNvSpPr>
                <a:spLocks/>
              </p:cNvSpPr>
              <p:nvPr/>
            </p:nvSpPr>
            <p:spPr bwMode="auto">
              <a:xfrm>
                <a:off x="2739" y="2096"/>
                <a:ext cx="102" cy="69"/>
              </a:xfrm>
              <a:custGeom>
                <a:avLst/>
                <a:gdLst>
                  <a:gd name="T0" fmla="*/ 1572 w 41"/>
                  <a:gd name="T1" fmla="*/ 656 h 26"/>
                  <a:gd name="T2" fmla="*/ 724 w 41"/>
                  <a:gd name="T3" fmla="*/ 353 h 26"/>
                  <a:gd name="T4" fmla="*/ 154 w 41"/>
                  <a:gd name="T5" fmla="*/ 0 h 26"/>
                  <a:gd name="T6" fmla="*/ 30 w 41"/>
                  <a:gd name="T7" fmla="*/ 541 h 26"/>
                  <a:gd name="T8" fmla="*/ 0 w 41"/>
                  <a:gd name="T9" fmla="*/ 600 h 26"/>
                  <a:gd name="T10" fmla="*/ 724 w 41"/>
                  <a:gd name="T11" fmla="*/ 690 h 26"/>
                  <a:gd name="T12" fmla="*/ 1460 w 41"/>
                  <a:gd name="T13" fmla="*/ 1290 h 26"/>
                  <a:gd name="T14" fmla="*/ 1460 w 41"/>
                  <a:gd name="T15" fmla="*/ 1290 h 26"/>
                  <a:gd name="T16" fmla="*/ 1572 w 41"/>
                  <a:gd name="T17" fmla="*/ 65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6"/>
                  <a:gd name="T29" fmla="*/ 41 w 4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6">
                    <a:moveTo>
                      <a:pt x="41" y="13"/>
                    </a:moveTo>
                    <a:cubicBezTo>
                      <a:pt x="36" y="16"/>
                      <a:pt x="25" y="9"/>
                      <a:pt x="19" y="7"/>
                    </a:cubicBezTo>
                    <a:cubicBezTo>
                      <a:pt x="13" y="6"/>
                      <a:pt x="5" y="5"/>
                      <a:pt x="4" y="0"/>
                    </a:cubicBezTo>
                    <a:cubicBezTo>
                      <a:pt x="4" y="1"/>
                      <a:pt x="5" y="7"/>
                      <a:pt x="1" y="11"/>
                    </a:cubicBezTo>
                    <a:cubicBezTo>
                      <a:pt x="1" y="11"/>
                      <a:pt x="0" y="12"/>
                      <a:pt x="0" y="12"/>
                    </a:cubicBezTo>
                    <a:cubicBezTo>
                      <a:pt x="4" y="9"/>
                      <a:pt x="10" y="12"/>
                      <a:pt x="19" y="14"/>
                    </a:cubicBezTo>
                    <a:cubicBezTo>
                      <a:pt x="29" y="17"/>
                      <a:pt x="38" y="19"/>
                      <a:pt x="38" y="26"/>
                    </a:cubicBezTo>
                    <a:cubicBezTo>
                      <a:pt x="38" y="26"/>
                      <a:pt x="38" y="26"/>
                      <a:pt x="38" y="26"/>
                    </a:cubicBezTo>
                    <a:cubicBezTo>
                      <a:pt x="37" y="20"/>
                      <a:pt x="39" y="15"/>
                      <a:pt x="41" y="13"/>
                    </a:cubicBezTo>
                    <a:close/>
                  </a:path>
                </a:pathLst>
              </a:custGeom>
              <a:solidFill>
                <a:srgbClr val="FBDDCF"/>
              </a:solidFill>
              <a:ln w="9525">
                <a:noFill/>
                <a:round/>
                <a:headEnd/>
                <a:tailEnd/>
              </a:ln>
            </p:spPr>
            <p:txBody>
              <a:bodyPr/>
              <a:lstStyle/>
              <a:p>
                <a:endParaRPr lang="en-US"/>
              </a:p>
            </p:txBody>
          </p:sp>
          <p:sp>
            <p:nvSpPr>
              <p:cNvPr id="550" name="Freeform 63"/>
              <p:cNvSpPr>
                <a:spLocks/>
              </p:cNvSpPr>
              <p:nvPr/>
            </p:nvSpPr>
            <p:spPr bwMode="auto">
              <a:xfrm>
                <a:off x="2759" y="2051"/>
                <a:ext cx="92" cy="53"/>
              </a:xfrm>
              <a:custGeom>
                <a:avLst/>
                <a:gdLst>
                  <a:gd name="T0" fmla="*/ 612 w 37"/>
                  <a:gd name="T1" fmla="*/ 239 h 20"/>
                  <a:gd name="T2" fmla="*/ 75 w 37"/>
                  <a:gd name="T3" fmla="*/ 0 h 20"/>
                  <a:gd name="T4" fmla="*/ 0 w 37"/>
                  <a:gd name="T5" fmla="*/ 451 h 20"/>
                  <a:gd name="T6" fmla="*/ 691 w 37"/>
                  <a:gd name="T7" fmla="*/ 689 h 20"/>
                  <a:gd name="T8" fmla="*/ 1385 w 37"/>
                  <a:gd name="T9" fmla="*/ 983 h 20"/>
                  <a:gd name="T10" fmla="*/ 1385 w 37"/>
                  <a:gd name="T11" fmla="*/ 983 h 20"/>
                  <a:gd name="T12" fmla="*/ 1415 w 37"/>
                  <a:gd name="T13" fmla="*/ 506 h 20"/>
                  <a:gd name="T14" fmla="*/ 612 w 37"/>
                  <a:gd name="T15" fmla="*/ 239 h 2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0"/>
                  <a:gd name="T26" fmla="*/ 37 w 3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0">
                    <a:moveTo>
                      <a:pt x="16" y="5"/>
                    </a:moveTo>
                    <a:cubicBezTo>
                      <a:pt x="11" y="3"/>
                      <a:pt x="5" y="2"/>
                      <a:pt x="2" y="0"/>
                    </a:cubicBezTo>
                    <a:cubicBezTo>
                      <a:pt x="3" y="3"/>
                      <a:pt x="1" y="7"/>
                      <a:pt x="0" y="9"/>
                    </a:cubicBezTo>
                    <a:cubicBezTo>
                      <a:pt x="3" y="8"/>
                      <a:pt x="9" y="11"/>
                      <a:pt x="18" y="14"/>
                    </a:cubicBezTo>
                    <a:cubicBezTo>
                      <a:pt x="27" y="16"/>
                      <a:pt x="34" y="16"/>
                      <a:pt x="36" y="20"/>
                    </a:cubicBezTo>
                    <a:cubicBezTo>
                      <a:pt x="36" y="20"/>
                      <a:pt x="36" y="20"/>
                      <a:pt x="36" y="20"/>
                    </a:cubicBezTo>
                    <a:cubicBezTo>
                      <a:pt x="34" y="16"/>
                      <a:pt x="34" y="13"/>
                      <a:pt x="37" y="10"/>
                    </a:cubicBezTo>
                    <a:cubicBezTo>
                      <a:pt x="32" y="13"/>
                      <a:pt x="21" y="6"/>
                      <a:pt x="16" y="5"/>
                    </a:cubicBezTo>
                    <a:close/>
                  </a:path>
                </a:pathLst>
              </a:custGeom>
              <a:noFill/>
              <a:ln w="7938" cap="rnd">
                <a:solidFill>
                  <a:srgbClr val="333333"/>
                </a:solidFill>
                <a:prstDash val="solid"/>
                <a:round/>
                <a:headEnd/>
                <a:tailEnd/>
              </a:ln>
            </p:spPr>
            <p:txBody>
              <a:bodyPr/>
              <a:lstStyle/>
              <a:p>
                <a:endParaRPr lang="en-US"/>
              </a:p>
            </p:txBody>
          </p:sp>
          <p:sp>
            <p:nvSpPr>
              <p:cNvPr id="551" name="Freeform 64"/>
              <p:cNvSpPr>
                <a:spLocks/>
              </p:cNvSpPr>
              <p:nvPr/>
            </p:nvSpPr>
            <p:spPr bwMode="auto">
              <a:xfrm>
                <a:off x="2739" y="2096"/>
                <a:ext cx="102" cy="69"/>
              </a:xfrm>
              <a:custGeom>
                <a:avLst/>
                <a:gdLst>
                  <a:gd name="T0" fmla="*/ 1572 w 41"/>
                  <a:gd name="T1" fmla="*/ 656 h 26"/>
                  <a:gd name="T2" fmla="*/ 724 w 41"/>
                  <a:gd name="T3" fmla="*/ 353 h 26"/>
                  <a:gd name="T4" fmla="*/ 154 w 41"/>
                  <a:gd name="T5" fmla="*/ 0 h 26"/>
                  <a:gd name="T6" fmla="*/ 30 w 41"/>
                  <a:gd name="T7" fmla="*/ 541 h 26"/>
                  <a:gd name="T8" fmla="*/ 0 w 41"/>
                  <a:gd name="T9" fmla="*/ 600 h 26"/>
                  <a:gd name="T10" fmla="*/ 724 w 41"/>
                  <a:gd name="T11" fmla="*/ 690 h 26"/>
                  <a:gd name="T12" fmla="*/ 1460 w 41"/>
                  <a:gd name="T13" fmla="*/ 1290 h 26"/>
                  <a:gd name="T14" fmla="*/ 1460 w 41"/>
                  <a:gd name="T15" fmla="*/ 1290 h 26"/>
                  <a:gd name="T16" fmla="*/ 1572 w 41"/>
                  <a:gd name="T17" fmla="*/ 65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6"/>
                  <a:gd name="T29" fmla="*/ 41 w 4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6">
                    <a:moveTo>
                      <a:pt x="41" y="13"/>
                    </a:moveTo>
                    <a:cubicBezTo>
                      <a:pt x="36" y="16"/>
                      <a:pt x="25" y="9"/>
                      <a:pt x="19" y="7"/>
                    </a:cubicBezTo>
                    <a:cubicBezTo>
                      <a:pt x="13" y="6"/>
                      <a:pt x="5" y="5"/>
                      <a:pt x="4" y="0"/>
                    </a:cubicBezTo>
                    <a:cubicBezTo>
                      <a:pt x="4" y="1"/>
                      <a:pt x="5" y="7"/>
                      <a:pt x="1" y="11"/>
                    </a:cubicBezTo>
                    <a:cubicBezTo>
                      <a:pt x="1" y="11"/>
                      <a:pt x="0" y="12"/>
                      <a:pt x="0" y="12"/>
                    </a:cubicBezTo>
                    <a:cubicBezTo>
                      <a:pt x="4" y="9"/>
                      <a:pt x="10" y="12"/>
                      <a:pt x="19" y="14"/>
                    </a:cubicBezTo>
                    <a:cubicBezTo>
                      <a:pt x="29" y="17"/>
                      <a:pt x="38" y="19"/>
                      <a:pt x="38" y="26"/>
                    </a:cubicBezTo>
                    <a:cubicBezTo>
                      <a:pt x="38" y="26"/>
                      <a:pt x="38" y="26"/>
                      <a:pt x="38" y="26"/>
                    </a:cubicBezTo>
                    <a:cubicBezTo>
                      <a:pt x="37" y="20"/>
                      <a:pt x="39" y="15"/>
                      <a:pt x="41" y="13"/>
                    </a:cubicBezTo>
                    <a:close/>
                  </a:path>
                </a:pathLst>
              </a:custGeom>
              <a:noFill/>
              <a:ln w="7938" cap="rnd">
                <a:solidFill>
                  <a:srgbClr val="333333"/>
                </a:solidFill>
                <a:prstDash val="solid"/>
                <a:round/>
                <a:headEnd/>
                <a:tailEnd/>
              </a:ln>
            </p:spPr>
            <p:txBody>
              <a:bodyPr/>
              <a:lstStyle/>
              <a:p>
                <a:endParaRPr lang="en-US"/>
              </a:p>
            </p:txBody>
          </p:sp>
          <p:sp>
            <p:nvSpPr>
              <p:cNvPr id="552" name="Freeform 65"/>
              <p:cNvSpPr>
                <a:spLocks/>
              </p:cNvSpPr>
              <p:nvPr/>
            </p:nvSpPr>
            <p:spPr bwMode="auto">
              <a:xfrm>
                <a:off x="2814" y="1235"/>
                <a:ext cx="127" cy="32"/>
              </a:xfrm>
              <a:custGeom>
                <a:avLst/>
                <a:gdLst>
                  <a:gd name="T0" fmla="*/ 0 w 51"/>
                  <a:gd name="T1" fmla="*/ 512 h 12"/>
                  <a:gd name="T2" fmla="*/ 954 w 51"/>
                  <a:gd name="T3" fmla="*/ 605 h 12"/>
                  <a:gd name="T4" fmla="*/ 954 w 51"/>
                  <a:gd name="T5" fmla="*/ 605 h 12"/>
                  <a:gd name="T6" fmla="*/ 1960 w 51"/>
                  <a:gd name="T7" fmla="*/ 512 h 12"/>
                  <a:gd name="T8" fmla="*/ 1960 w 51"/>
                  <a:gd name="T9" fmla="*/ 512 h 12"/>
                  <a:gd name="T10" fmla="*/ 1855 w 51"/>
                  <a:gd name="T11" fmla="*/ 0 h 12"/>
                  <a:gd name="T12" fmla="*/ 30 w 51"/>
                  <a:gd name="T13" fmla="*/ 0 h 12"/>
                  <a:gd name="T14" fmla="*/ 0 w 51"/>
                  <a:gd name="T15" fmla="*/ 456 h 12"/>
                  <a:gd name="T16" fmla="*/ 0 w 51"/>
                  <a:gd name="T17" fmla="*/ 5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12"/>
                  <a:gd name="T29" fmla="*/ 51 w 5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12">
                    <a:moveTo>
                      <a:pt x="0" y="10"/>
                    </a:moveTo>
                    <a:cubicBezTo>
                      <a:pt x="3" y="10"/>
                      <a:pt x="7" y="12"/>
                      <a:pt x="25" y="12"/>
                    </a:cubicBezTo>
                    <a:cubicBezTo>
                      <a:pt x="25" y="12"/>
                      <a:pt x="25" y="12"/>
                      <a:pt x="25" y="12"/>
                    </a:cubicBezTo>
                    <a:cubicBezTo>
                      <a:pt x="44" y="12"/>
                      <a:pt x="47" y="9"/>
                      <a:pt x="51" y="10"/>
                    </a:cubicBezTo>
                    <a:cubicBezTo>
                      <a:pt x="51" y="10"/>
                      <a:pt x="51" y="10"/>
                      <a:pt x="51" y="10"/>
                    </a:cubicBezTo>
                    <a:cubicBezTo>
                      <a:pt x="48" y="8"/>
                      <a:pt x="48" y="0"/>
                      <a:pt x="48" y="0"/>
                    </a:cubicBezTo>
                    <a:cubicBezTo>
                      <a:pt x="1" y="0"/>
                      <a:pt x="1" y="0"/>
                      <a:pt x="1" y="0"/>
                    </a:cubicBezTo>
                    <a:cubicBezTo>
                      <a:pt x="3" y="3"/>
                      <a:pt x="2" y="7"/>
                      <a:pt x="0" y="9"/>
                    </a:cubicBezTo>
                    <a:lnTo>
                      <a:pt x="0" y="10"/>
                    </a:lnTo>
                    <a:close/>
                  </a:path>
                </a:pathLst>
              </a:custGeom>
              <a:solidFill>
                <a:srgbClr val="FBDDCF"/>
              </a:solidFill>
              <a:ln w="9525">
                <a:noFill/>
                <a:round/>
                <a:headEnd/>
                <a:tailEnd/>
              </a:ln>
            </p:spPr>
            <p:txBody>
              <a:bodyPr/>
              <a:lstStyle/>
              <a:p>
                <a:endParaRPr lang="en-US"/>
              </a:p>
            </p:txBody>
          </p:sp>
          <p:sp>
            <p:nvSpPr>
              <p:cNvPr id="553" name="Freeform 66"/>
              <p:cNvSpPr>
                <a:spLocks/>
              </p:cNvSpPr>
              <p:nvPr/>
            </p:nvSpPr>
            <p:spPr bwMode="auto">
              <a:xfrm>
                <a:off x="2804" y="1269"/>
                <a:ext cx="100" cy="35"/>
              </a:xfrm>
              <a:custGeom>
                <a:avLst/>
                <a:gdLst>
                  <a:gd name="T0" fmla="*/ 1533 w 40"/>
                  <a:gd name="T1" fmla="*/ 94 h 13"/>
                  <a:gd name="T2" fmla="*/ 500 w 40"/>
                  <a:gd name="T3" fmla="*/ 59 h 13"/>
                  <a:gd name="T4" fmla="*/ 158 w 40"/>
                  <a:gd name="T5" fmla="*/ 94 h 13"/>
                  <a:gd name="T6" fmla="*/ 313 w 40"/>
                  <a:gd name="T7" fmla="*/ 681 h 13"/>
                  <a:gd name="T8" fmla="*/ 270 w 40"/>
                  <a:gd name="T9" fmla="*/ 253 h 13"/>
                  <a:gd name="T10" fmla="*/ 813 w 40"/>
                  <a:gd name="T11" fmla="*/ 159 h 13"/>
                  <a:gd name="T12" fmla="*/ 1563 w 40"/>
                  <a:gd name="T13" fmla="*/ 159 h 13"/>
                  <a:gd name="T14" fmla="*/ 0 60000 65536"/>
                  <a:gd name="T15" fmla="*/ 0 60000 65536"/>
                  <a:gd name="T16" fmla="*/ 0 60000 65536"/>
                  <a:gd name="T17" fmla="*/ 0 60000 65536"/>
                  <a:gd name="T18" fmla="*/ 0 60000 65536"/>
                  <a:gd name="T19" fmla="*/ 0 60000 65536"/>
                  <a:gd name="T20" fmla="*/ 0 60000 65536"/>
                  <a:gd name="T21" fmla="*/ 0 w 40"/>
                  <a:gd name="T22" fmla="*/ 0 h 13"/>
                  <a:gd name="T23" fmla="*/ 40 w 4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3">
                    <a:moveTo>
                      <a:pt x="39" y="2"/>
                    </a:moveTo>
                    <a:cubicBezTo>
                      <a:pt x="31" y="4"/>
                      <a:pt x="22" y="2"/>
                      <a:pt x="13" y="1"/>
                    </a:cubicBezTo>
                    <a:cubicBezTo>
                      <a:pt x="10" y="1"/>
                      <a:pt x="7" y="0"/>
                      <a:pt x="4" y="2"/>
                    </a:cubicBezTo>
                    <a:cubicBezTo>
                      <a:pt x="0" y="4"/>
                      <a:pt x="4" y="12"/>
                      <a:pt x="8" y="13"/>
                    </a:cubicBezTo>
                    <a:cubicBezTo>
                      <a:pt x="7" y="10"/>
                      <a:pt x="4" y="7"/>
                      <a:pt x="7" y="5"/>
                    </a:cubicBezTo>
                    <a:cubicBezTo>
                      <a:pt x="10" y="3"/>
                      <a:pt x="17" y="3"/>
                      <a:pt x="21" y="3"/>
                    </a:cubicBezTo>
                    <a:cubicBezTo>
                      <a:pt x="27" y="4"/>
                      <a:pt x="34" y="5"/>
                      <a:pt x="40" y="3"/>
                    </a:cubicBezTo>
                  </a:path>
                </a:pathLst>
              </a:custGeom>
              <a:solidFill>
                <a:srgbClr val="EBF1F7"/>
              </a:solidFill>
              <a:ln w="9525">
                <a:noFill/>
                <a:round/>
                <a:headEnd/>
                <a:tailEnd/>
              </a:ln>
            </p:spPr>
            <p:txBody>
              <a:bodyPr/>
              <a:lstStyle/>
              <a:p>
                <a:endParaRPr lang="en-US"/>
              </a:p>
            </p:txBody>
          </p:sp>
          <p:sp>
            <p:nvSpPr>
              <p:cNvPr id="554" name="Freeform 67"/>
              <p:cNvSpPr>
                <a:spLocks/>
              </p:cNvSpPr>
              <p:nvPr/>
            </p:nvSpPr>
            <p:spPr bwMode="auto">
              <a:xfrm>
                <a:off x="2801" y="1347"/>
                <a:ext cx="100" cy="32"/>
              </a:xfrm>
              <a:custGeom>
                <a:avLst/>
                <a:gdLst>
                  <a:gd name="T0" fmla="*/ 1563 w 40"/>
                  <a:gd name="T1" fmla="*/ 93 h 12"/>
                  <a:gd name="T2" fmla="*/ 550 w 40"/>
                  <a:gd name="T3" fmla="*/ 56 h 12"/>
                  <a:gd name="T4" fmla="*/ 200 w 40"/>
                  <a:gd name="T5" fmla="*/ 56 h 12"/>
                  <a:gd name="T6" fmla="*/ 313 w 40"/>
                  <a:gd name="T7" fmla="*/ 605 h 12"/>
                  <a:gd name="T8" fmla="*/ 313 w 40"/>
                  <a:gd name="T9" fmla="*/ 205 h 12"/>
                  <a:gd name="T10" fmla="*/ 813 w 40"/>
                  <a:gd name="T11" fmla="*/ 149 h 12"/>
                  <a:gd name="T12" fmla="*/ 1563 w 40"/>
                  <a:gd name="T13" fmla="*/ 93 h 12"/>
                  <a:gd name="T14" fmla="*/ 0 60000 65536"/>
                  <a:gd name="T15" fmla="*/ 0 60000 65536"/>
                  <a:gd name="T16" fmla="*/ 0 60000 65536"/>
                  <a:gd name="T17" fmla="*/ 0 60000 65536"/>
                  <a:gd name="T18" fmla="*/ 0 60000 65536"/>
                  <a:gd name="T19" fmla="*/ 0 60000 65536"/>
                  <a:gd name="T20" fmla="*/ 0 60000 65536"/>
                  <a:gd name="T21" fmla="*/ 0 w 40"/>
                  <a:gd name="T22" fmla="*/ 0 h 12"/>
                  <a:gd name="T23" fmla="*/ 40 w 4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2">
                    <a:moveTo>
                      <a:pt x="40" y="2"/>
                    </a:moveTo>
                    <a:cubicBezTo>
                      <a:pt x="31" y="4"/>
                      <a:pt x="22" y="1"/>
                      <a:pt x="14" y="1"/>
                    </a:cubicBezTo>
                    <a:cubicBezTo>
                      <a:pt x="11" y="0"/>
                      <a:pt x="8" y="0"/>
                      <a:pt x="5" y="1"/>
                    </a:cubicBezTo>
                    <a:cubicBezTo>
                      <a:pt x="0" y="3"/>
                      <a:pt x="4" y="11"/>
                      <a:pt x="8" y="12"/>
                    </a:cubicBezTo>
                    <a:cubicBezTo>
                      <a:pt x="7" y="10"/>
                      <a:pt x="5" y="6"/>
                      <a:pt x="8" y="4"/>
                    </a:cubicBezTo>
                    <a:cubicBezTo>
                      <a:pt x="11" y="2"/>
                      <a:pt x="18" y="3"/>
                      <a:pt x="21" y="3"/>
                    </a:cubicBezTo>
                    <a:cubicBezTo>
                      <a:pt x="27" y="3"/>
                      <a:pt x="34" y="5"/>
                      <a:pt x="40" y="2"/>
                    </a:cubicBezTo>
                  </a:path>
                </a:pathLst>
              </a:custGeom>
              <a:solidFill>
                <a:srgbClr val="EBF1F7"/>
              </a:solidFill>
              <a:ln w="9525">
                <a:noFill/>
                <a:round/>
                <a:headEnd/>
                <a:tailEnd/>
              </a:ln>
            </p:spPr>
            <p:txBody>
              <a:bodyPr/>
              <a:lstStyle/>
              <a:p>
                <a:endParaRPr lang="en-US"/>
              </a:p>
            </p:txBody>
          </p:sp>
          <p:sp>
            <p:nvSpPr>
              <p:cNvPr id="555" name="Freeform 68"/>
              <p:cNvSpPr>
                <a:spLocks/>
              </p:cNvSpPr>
              <p:nvPr/>
            </p:nvSpPr>
            <p:spPr bwMode="auto">
              <a:xfrm>
                <a:off x="2799" y="1421"/>
                <a:ext cx="100" cy="40"/>
              </a:xfrm>
              <a:custGeom>
                <a:avLst/>
                <a:gdLst>
                  <a:gd name="T0" fmla="*/ 1563 w 40"/>
                  <a:gd name="T1" fmla="*/ 93 h 15"/>
                  <a:gd name="T2" fmla="*/ 550 w 40"/>
                  <a:gd name="T3" fmla="*/ 56 h 15"/>
                  <a:gd name="T4" fmla="*/ 200 w 40"/>
                  <a:gd name="T5" fmla="*/ 56 h 15"/>
                  <a:gd name="T6" fmla="*/ 313 w 40"/>
                  <a:gd name="T7" fmla="*/ 760 h 15"/>
                  <a:gd name="T8" fmla="*/ 313 w 40"/>
                  <a:gd name="T9" fmla="*/ 205 h 15"/>
                  <a:gd name="T10" fmla="*/ 813 w 40"/>
                  <a:gd name="T11" fmla="*/ 149 h 15"/>
                  <a:gd name="T12" fmla="*/ 1563 w 40"/>
                  <a:gd name="T13" fmla="*/ 93 h 15"/>
                  <a:gd name="T14" fmla="*/ 0 60000 65536"/>
                  <a:gd name="T15" fmla="*/ 0 60000 65536"/>
                  <a:gd name="T16" fmla="*/ 0 60000 65536"/>
                  <a:gd name="T17" fmla="*/ 0 60000 65536"/>
                  <a:gd name="T18" fmla="*/ 0 60000 65536"/>
                  <a:gd name="T19" fmla="*/ 0 60000 65536"/>
                  <a:gd name="T20" fmla="*/ 0 60000 65536"/>
                  <a:gd name="T21" fmla="*/ 0 w 40"/>
                  <a:gd name="T22" fmla="*/ 0 h 15"/>
                  <a:gd name="T23" fmla="*/ 40 w 40"/>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5">
                    <a:moveTo>
                      <a:pt x="40" y="2"/>
                    </a:moveTo>
                    <a:cubicBezTo>
                      <a:pt x="32" y="4"/>
                      <a:pt x="22" y="1"/>
                      <a:pt x="14" y="1"/>
                    </a:cubicBezTo>
                    <a:cubicBezTo>
                      <a:pt x="11" y="1"/>
                      <a:pt x="8" y="0"/>
                      <a:pt x="5" y="1"/>
                    </a:cubicBezTo>
                    <a:cubicBezTo>
                      <a:pt x="0" y="4"/>
                      <a:pt x="4" y="14"/>
                      <a:pt x="8" y="15"/>
                    </a:cubicBezTo>
                    <a:cubicBezTo>
                      <a:pt x="7" y="12"/>
                      <a:pt x="5" y="6"/>
                      <a:pt x="8" y="4"/>
                    </a:cubicBezTo>
                    <a:cubicBezTo>
                      <a:pt x="11" y="2"/>
                      <a:pt x="18" y="3"/>
                      <a:pt x="21" y="3"/>
                    </a:cubicBezTo>
                    <a:cubicBezTo>
                      <a:pt x="28" y="3"/>
                      <a:pt x="35" y="5"/>
                      <a:pt x="40" y="2"/>
                    </a:cubicBezTo>
                  </a:path>
                </a:pathLst>
              </a:custGeom>
              <a:solidFill>
                <a:srgbClr val="EBF1F7"/>
              </a:solidFill>
              <a:ln w="9525">
                <a:noFill/>
                <a:round/>
                <a:headEnd/>
                <a:tailEnd/>
              </a:ln>
            </p:spPr>
            <p:txBody>
              <a:bodyPr/>
              <a:lstStyle/>
              <a:p>
                <a:endParaRPr lang="en-US"/>
              </a:p>
            </p:txBody>
          </p:sp>
          <p:sp>
            <p:nvSpPr>
              <p:cNvPr id="556" name="Freeform 69"/>
              <p:cNvSpPr>
                <a:spLocks/>
              </p:cNvSpPr>
              <p:nvPr/>
            </p:nvSpPr>
            <p:spPr bwMode="auto">
              <a:xfrm>
                <a:off x="2799" y="1507"/>
                <a:ext cx="100" cy="32"/>
              </a:xfrm>
              <a:custGeom>
                <a:avLst/>
                <a:gdLst>
                  <a:gd name="T0" fmla="*/ 1563 w 40"/>
                  <a:gd name="T1" fmla="*/ 93 h 12"/>
                  <a:gd name="T2" fmla="*/ 550 w 40"/>
                  <a:gd name="T3" fmla="*/ 56 h 12"/>
                  <a:gd name="T4" fmla="*/ 200 w 40"/>
                  <a:gd name="T5" fmla="*/ 56 h 12"/>
                  <a:gd name="T6" fmla="*/ 313 w 40"/>
                  <a:gd name="T7" fmla="*/ 605 h 12"/>
                  <a:gd name="T8" fmla="*/ 313 w 40"/>
                  <a:gd name="T9" fmla="*/ 205 h 12"/>
                  <a:gd name="T10" fmla="*/ 813 w 40"/>
                  <a:gd name="T11" fmla="*/ 149 h 12"/>
                  <a:gd name="T12" fmla="*/ 1563 w 40"/>
                  <a:gd name="T13" fmla="*/ 93 h 12"/>
                  <a:gd name="T14" fmla="*/ 0 60000 65536"/>
                  <a:gd name="T15" fmla="*/ 0 60000 65536"/>
                  <a:gd name="T16" fmla="*/ 0 60000 65536"/>
                  <a:gd name="T17" fmla="*/ 0 60000 65536"/>
                  <a:gd name="T18" fmla="*/ 0 60000 65536"/>
                  <a:gd name="T19" fmla="*/ 0 60000 65536"/>
                  <a:gd name="T20" fmla="*/ 0 60000 65536"/>
                  <a:gd name="T21" fmla="*/ 0 w 40"/>
                  <a:gd name="T22" fmla="*/ 0 h 12"/>
                  <a:gd name="T23" fmla="*/ 40 w 4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2">
                    <a:moveTo>
                      <a:pt x="40" y="2"/>
                    </a:moveTo>
                    <a:cubicBezTo>
                      <a:pt x="31" y="4"/>
                      <a:pt x="22" y="1"/>
                      <a:pt x="14" y="1"/>
                    </a:cubicBezTo>
                    <a:cubicBezTo>
                      <a:pt x="11" y="0"/>
                      <a:pt x="8" y="0"/>
                      <a:pt x="5" y="1"/>
                    </a:cubicBezTo>
                    <a:cubicBezTo>
                      <a:pt x="0" y="3"/>
                      <a:pt x="4" y="11"/>
                      <a:pt x="8" y="12"/>
                    </a:cubicBezTo>
                    <a:cubicBezTo>
                      <a:pt x="7" y="10"/>
                      <a:pt x="5" y="6"/>
                      <a:pt x="8" y="4"/>
                    </a:cubicBezTo>
                    <a:cubicBezTo>
                      <a:pt x="11" y="2"/>
                      <a:pt x="18" y="3"/>
                      <a:pt x="21" y="3"/>
                    </a:cubicBezTo>
                    <a:cubicBezTo>
                      <a:pt x="27" y="3"/>
                      <a:pt x="34" y="5"/>
                      <a:pt x="40" y="2"/>
                    </a:cubicBezTo>
                  </a:path>
                </a:pathLst>
              </a:custGeom>
              <a:solidFill>
                <a:srgbClr val="EBF1F7"/>
              </a:solidFill>
              <a:ln w="9525">
                <a:noFill/>
                <a:round/>
                <a:headEnd/>
                <a:tailEnd/>
              </a:ln>
            </p:spPr>
            <p:txBody>
              <a:bodyPr/>
              <a:lstStyle/>
              <a:p>
                <a:endParaRPr lang="en-US"/>
              </a:p>
            </p:txBody>
          </p:sp>
          <p:sp>
            <p:nvSpPr>
              <p:cNvPr id="557" name="Freeform 70"/>
              <p:cNvSpPr>
                <a:spLocks/>
              </p:cNvSpPr>
              <p:nvPr/>
            </p:nvSpPr>
            <p:spPr bwMode="auto">
              <a:xfrm>
                <a:off x="2799" y="1664"/>
                <a:ext cx="100" cy="32"/>
              </a:xfrm>
              <a:custGeom>
                <a:avLst/>
                <a:gdLst>
                  <a:gd name="T0" fmla="*/ 1563 w 40"/>
                  <a:gd name="T1" fmla="*/ 93 h 12"/>
                  <a:gd name="T2" fmla="*/ 500 w 40"/>
                  <a:gd name="T3" fmla="*/ 56 h 12"/>
                  <a:gd name="T4" fmla="*/ 200 w 40"/>
                  <a:gd name="T5" fmla="*/ 56 h 12"/>
                  <a:gd name="T6" fmla="*/ 313 w 40"/>
                  <a:gd name="T7" fmla="*/ 605 h 12"/>
                  <a:gd name="T8" fmla="*/ 313 w 40"/>
                  <a:gd name="T9" fmla="*/ 205 h 12"/>
                  <a:gd name="T10" fmla="*/ 813 w 40"/>
                  <a:gd name="T11" fmla="*/ 149 h 12"/>
                  <a:gd name="T12" fmla="*/ 1563 w 40"/>
                  <a:gd name="T13" fmla="*/ 93 h 12"/>
                  <a:gd name="T14" fmla="*/ 0 60000 65536"/>
                  <a:gd name="T15" fmla="*/ 0 60000 65536"/>
                  <a:gd name="T16" fmla="*/ 0 60000 65536"/>
                  <a:gd name="T17" fmla="*/ 0 60000 65536"/>
                  <a:gd name="T18" fmla="*/ 0 60000 65536"/>
                  <a:gd name="T19" fmla="*/ 0 60000 65536"/>
                  <a:gd name="T20" fmla="*/ 0 60000 65536"/>
                  <a:gd name="T21" fmla="*/ 0 w 40"/>
                  <a:gd name="T22" fmla="*/ 0 h 12"/>
                  <a:gd name="T23" fmla="*/ 40 w 4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2">
                    <a:moveTo>
                      <a:pt x="40" y="2"/>
                    </a:moveTo>
                    <a:cubicBezTo>
                      <a:pt x="31" y="4"/>
                      <a:pt x="22" y="1"/>
                      <a:pt x="13" y="1"/>
                    </a:cubicBezTo>
                    <a:cubicBezTo>
                      <a:pt x="10" y="0"/>
                      <a:pt x="7" y="0"/>
                      <a:pt x="5" y="1"/>
                    </a:cubicBezTo>
                    <a:cubicBezTo>
                      <a:pt x="0" y="3"/>
                      <a:pt x="4" y="11"/>
                      <a:pt x="8" y="12"/>
                    </a:cubicBezTo>
                    <a:cubicBezTo>
                      <a:pt x="7" y="10"/>
                      <a:pt x="5" y="6"/>
                      <a:pt x="8" y="4"/>
                    </a:cubicBezTo>
                    <a:cubicBezTo>
                      <a:pt x="11" y="2"/>
                      <a:pt x="18" y="3"/>
                      <a:pt x="21" y="3"/>
                    </a:cubicBezTo>
                    <a:cubicBezTo>
                      <a:pt x="27" y="3"/>
                      <a:pt x="34" y="5"/>
                      <a:pt x="40" y="2"/>
                    </a:cubicBezTo>
                  </a:path>
                </a:pathLst>
              </a:custGeom>
              <a:solidFill>
                <a:srgbClr val="EBF1F7"/>
              </a:solidFill>
              <a:ln w="9525">
                <a:noFill/>
                <a:round/>
                <a:headEnd/>
                <a:tailEnd/>
              </a:ln>
            </p:spPr>
            <p:txBody>
              <a:bodyPr/>
              <a:lstStyle/>
              <a:p>
                <a:endParaRPr lang="en-US"/>
              </a:p>
            </p:txBody>
          </p:sp>
          <p:sp>
            <p:nvSpPr>
              <p:cNvPr id="558" name="Freeform 71"/>
              <p:cNvSpPr>
                <a:spLocks/>
              </p:cNvSpPr>
              <p:nvPr/>
            </p:nvSpPr>
            <p:spPr bwMode="auto">
              <a:xfrm>
                <a:off x="2799" y="1731"/>
                <a:ext cx="100" cy="34"/>
              </a:xfrm>
              <a:custGeom>
                <a:avLst/>
                <a:gdLst>
                  <a:gd name="T0" fmla="*/ 1563 w 40"/>
                  <a:gd name="T1" fmla="*/ 89 h 13"/>
                  <a:gd name="T2" fmla="*/ 500 w 40"/>
                  <a:gd name="T3" fmla="*/ 55 h 13"/>
                  <a:gd name="T4" fmla="*/ 200 w 40"/>
                  <a:gd name="T5" fmla="*/ 55 h 13"/>
                  <a:gd name="T6" fmla="*/ 313 w 40"/>
                  <a:gd name="T7" fmla="*/ 609 h 13"/>
                  <a:gd name="T8" fmla="*/ 313 w 40"/>
                  <a:gd name="T9" fmla="*/ 178 h 13"/>
                  <a:gd name="T10" fmla="*/ 813 w 40"/>
                  <a:gd name="T11" fmla="*/ 144 h 13"/>
                  <a:gd name="T12" fmla="*/ 1563 w 40"/>
                  <a:gd name="T13" fmla="*/ 89 h 13"/>
                  <a:gd name="T14" fmla="*/ 0 60000 65536"/>
                  <a:gd name="T15" fmla="*/ 0 60000 65536"/>
                  <a:gd name="T16" fmla="*/ 0 60000 65536"/>
                  <a:gd name="T17" fmla="*/ 0 60000 65536"/>
                  <a:gd name="T18" fmla="*/ 0 60000 65536"/>
                  <a:gd name="T19" fmla="*/ 0 60000 65536"/>
                  <a:gd name="T20" fmla="*/ 0 60000 65536"/>
                  <a:gd name="T21" fmla="*/ 0 w 40"/>
                  <a:gd name="T22" fmla="*/ 0 h 13"/>
                  <a:gd name="T23" fmla="*/ 40 w 4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3">
                    <a:moveTo>
                      <a:pt x="40" y="2"/>
                    </a:moveTo>
                    <a:cubicBezTo>
                      <a:pt x="31" y="4"/>
                      <a:pt x="22" y="1"/>
                      <a:pt x="13" y="1"/>
                    </a:cubicBezTo>
                    <a:cubicBezTo>
                      <a:pt x="10" y="1"/>
                      <a:pt x="7" y="0"/>
                      <a:pt x="5" y="1"/>
                    </a:cubicBezTo>
                    <a:cubicBezTo>
                      <a:pt x="0" y="4"/>
                      <a:pt x="4" y="12"/>
                      <a:pt x="8" y="13"/>
                    </a:cubicBezTo>
                    <a:cubicBezTo>
                      <a:pt x="7" y="10"/>
                      <a:pt x="5" y="6"/>
                      <a:pt x="8" y="4"/>
                    </a:cubicBezTo>
                    <a:cubicBezTo>
                      <a:pt x="11" y="2"/>
                      <a:pt x="18" y="3"/>
                      <a:pt x="21" y="3"/>
                    </a:cubicBezTo>
                    <a:cubicBezTo>
                      <a:pt x="27" y="3"/>
                      <a:pt x="34" y="5"/>
                      <a:pt x="40" y="2"/>
                    </a:cubicBezTo>
                  </a:path>
                </a:pathLst>
              </a:custGeom>
              <a:solidFill>
                <a:srgbClr val="EBF1F7"/>
              </a:solidFill>
              <a:ln w="9525">
                <a:noFill/>
                <a:round/>
                <a:headEnd/>
                <a:tailEnd/>
              </a:ln>
            </p:spPr>
            <p:txBody>
              <a:bodyPr/>
              <a:lstStyle/>
              <a:p>
                <a:endParaRPr lang="en-US"/>
              </a:p>
            </p:txBody>
          </p:sp>
          <p:sp>
            <p:nvSpPr>
              <p:cNvPr id="559" name="Freeform 72"/>
              <p:cNvSpPr>
                <a:spLocks/>
              </p:cNvSpPr>
              <p:nvPr/>
            </p:nvSpPr>
            <p:spPr bwMode="auto">
              <a:xfrm>
                <a:off x="2799" y="1797"/>
                <a:ext cx="100" cy="32"/>
              </a:xfrm>
              <a:custGeom>
                <a:avLst/>
                <a:gdLst>
                  <a:gd name="T0" fmla="*/ 1563 w 40"/>
                  <a:gd name="T1" fmla="*/ 205 h 12"/>
                  <a:gd name="T2" fmla="*/ 500 w 40"/>
                  <a:gd name="T3" fmla="*/ 93 h 12"/>
                  <a:gd name="T4" fmla="*/ 200 w 40"/>
                  <a:gd name="T5" fmla="*/ 56 h 12"/>
                  <a:gd name="T6" fmla="*/ 313 w 40"/>
                  <a:gd name="T7" fmla="*/ 605 h 12"/>
                  <a:gd name="T8" fmla="*/ 313 w 40"/>
                  <a:gd name="T9" fmla="*/ 248 h 12"/>
                  <a:gd name="T10" fmla="*/ 858 w 40"/>
                  <a:gd name="T11" fmla="*/ 248 h 12"/>
                  <a:gd name="T12" fmla="*/ 1563 w 40"/>
                  <a:gd name="T13" fmla="*/ 205 h 12"/>
                  <a:gd name="T14" fmla="*/ 0 60000 65536"/>
                  <a:gd name="T15" fmla="*/ 0 60000 65536"/>
                  <a:gd name="T16" fmla="*/ 0 60000 65536"/>
                  <a:gd name="T17" fmla="*/ 0 60000 65536"/>
                  <a:gd name="T18" fmla="*/ 0 60000 65536"/>
                  <a:gd name="T19" fmla="*/ 0 60000 65536"/>
                  <a:gd name="T20" fmla="*/ 0 60000 65536"/>
                  <a:gd name="T21" fmla="*/ 0 w 40"/>
                  <a:gd name="T22" fmla="*/ 0 h 12"/>
                  <a:gd name="T23" fmla="*/ 40 w 4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2">
                    <a:moveTo>
                      <a:pt x="40" y="4"/>
                    </a:moveTo>
                    <a:cubicBezTo>
                      <a:pt x="32" y="6"/>
                      <a:pt x="22" y="4"/>
                      <a:pt x="13" y="2"/>
                    </a:cubicBezTo>
                    <a:cubicBezTo>
                      <a:pt x="10" y="1"/>
                      <a:pt x="8" y="0"/>
                      <a:pt x="5" y="1"/>
                    </a:cubicBezTo>
                    <a:cubicBezTo>
                      <a:pt x="0" y="3"/>
                      <a:pt x="4" y="11"/>
                      <a:pt x="8" y="12"/>
                    </a:cubicBezTo>
                    <a:cubicBezTo>
                      <a:pt x="7" y="9"/>
                      <a:pt x="5" y="7"/>
                      <a:pt x="8" y="5"/>
                    </a:cubicBezTo>
                    <a:cubicBezTo>
                      <a:pt x="11" y="3"/>
                      <a:pt x="19" y="5"/>
                      <a:pt x="22" y="5"/>
                    </a:cubicBezTo>
                    <a:cubicBezTo>
                      <a:pt x="28" y="6"/>
                      <a:pt x="35" y="7"/>
                      <a:pt x="40" y="4"/>
                    </a:cubicBezTo>
                  </a:path>
                </a:pathLst>
              </a:custGeom>
              <a:solidFill>
                <a:srgbClr val="EBF1F7"/>
              </a:solidFill>
              <a:ln w="9525">
                <a:noFill/>
                <a:round/>
                <a:headEnd/>
                <a:tailEnd/>
              </a:ln>
            </p:spPr>
            <p:txBody>
              <a:bodyPr/>
              <a:lstStyle/>
              <a:p>
                <a:endParaRPr lang="en-US"/>
              </a:p>
            </p:txBody>
          </p:sp>
          <p:sp>
            <p:nvSpPr>
              <p:cNvPr id="560" name="Freeform 73"/>
              <p:cNvSpPr>
                <a:spLocks/>
              </p:cNvSpPr>
              <p:nvPr/>
            </p:nvSpPr>
            <p:spPr bwMode="auto">
              <a:xfrm>
                <a:off x="2799" y="1581"/>
                <a:ext cx="100" cy="40"/>
              </a:xfrm>
              <a:custGeom>
                <a:avLst/>
                <a:gdLst>
                  <a:gd name="T0" fmla="*/ 1563 w 40"/>
                  <a:gd name="T1" fmla="*/ 93 h 15"/>
                  <a:gd name="T2" fmla="*/ 550 w 40"/>
                  <a:gd name="T3" fmla="*/ 56 h 15"/>
                  <a:gd name="T4" fmla="*/ 200 w 40"/>
                  <a:gd name="T5" fmla="*/ 56 h 15"/>
                  <a:gd name="T6" fmla="*/ 313 w 40"/>
                  <a:gd name="T7" fmla="*/ 760 h 15"/>
                  <a:gd name="T8" fmla="*/ 313 w 40"/>
                  <a:gd name="T9" fmla="*/ 205 h 15"/>
                  <a:gd name="T10" fmla="*/ 813 w 40"/>
                  <a:gd name="T11" fmla="*/ 149 h 15"/>
                  <a:gd name="T12" fmla="*/ 1563 w 40"/>
                  <a:gd name="T13" fmla="*/ 93 h 15"/>
                  <a:gd name="T14" fmla="*/ 0 60000 65536"/>
                  <a:gd name="T15" fmla="*/ 0 60000 65536"/>
                  <a:gd name="T16" fmla="*/ 0 60000 65536"/>
                  <a:gd name="T17" fmla="*/ 0 60000 65536"/>
                  <a:gd name="T18" fmla="*/ 0 60000 65536"/>
                  <a:gd name="T19" fmla="*/ 0 60000 65536"/>
                  <a:gd name="T20" fmla="*/ 0 60000 65536"/>
                  <a:gd name="T21" fmla="*/ 0 w 40"/>
                  <a:gd name="T22" fmla="*/ 0 h 15"/>
                  <a:gd name="T23" fmla="*/ 40 w 40"/>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15">
                    <a:moveTo>
                      <a:pt x="40" y="2"/>
                    </a:moveTo>
                    <a:cubicBezTo>
                      <a:pt x="31" y="4"/>
                      <a:pt x="22" y="1"/>
                      <a:pt x="14" y="1"/>
                    </a:cubicBezTo>
                    <a:cubicBezTo>
                      <a:pt x="11" y="0"/>
                      <a:pt x="8" y="0"/>
                      <a:pt x="5" y="1"/>
                    </a:cubicBezTo>
                    <a:cubicBezTo>
                      <a:pt x="0" y="3"/>
                      <a:pt x="3" y="14"/>
                      <a:pt x="8" y="15"/>
                    </a:cubicBezTo>
                    <a:cubicBezTo>
                      <a:pt x="6" y="13"/>
                      <a:pt x="5" y="6"/>
                      <a:pt x="8" y="4"/>
                    </a:cubicBezTo>
                    <a:cubicBezTo>
                      <a:pt x="11" y="2"/>
                      <a:pt x="18" y="3"/>
                      <a:pt x="21" y="3"/>
                    </a:cubicBezTo>
                    <a:cubicBezTo>
                      <a:pt x="27" y="3"/>
                      <a:pt x="34" y="5"/>
                      <a:pt x="40" y="2"/>
                    </a:cubicBezTo>
                  </a:path>
                </a:pathLst>
              </a:custGeom>
              <a:solidFill>
                <a:srgbClr val="EBF1F7"/>
              </a:solidFill>
              <a:ln w="9525">
                <a:noFill/>
                <a:round/>
                <a:headEnd/>
                <a:tailEnd/>
              </a:ln>
            </p:spPr>
            <p:txBody>
              <a:bodyPr/>
              <a:lstStyle/>
              <a:p>
                <a:endParaRPr lang="en-US"/>
              </a:p>
            </p:txBody>
          </p:sp>
          <p:sp>
            <p:nvSpPr>
              <p:cNvPr id="561" name="Freeform 74"/>
              <p:cNvSpPr>
                <a:spLocks/>
              </p:cNvSpPr>
              <p:nvPr/>
            </p:nvSpPr>
            <p:spPr bwMode="auto">
              <a:xfrm>
                <a:off x="2804" y="1864"/>
                <a:ext cx="90" cy="51"/>
              </a:xfrm>
              <a:custGeom>
                <a:avLst/>
                <a:gdLst>
                  <a:gd name="T0" fmla="*/ 1408 w 36"/>
                  <a:gd name="T1" fmla="*/ 252 h 19"/>
                  <a:gd name="T2" fmla="*/ 270 w 36"/>
                  <a:gd name="T3" fmla="*/ 368 h 19"/>
                  <a:gd name="T4" fmla="*/ 550 w 36"/>
                  <a:gd name="T5" fmla="*/ 988 h 19"/>
                  <a:gd name="T6" fmla="*/ 270 w 36"/>
                  <a:gd name="T7" fmla="*/ 676 h 19"/>
                  <a:gd name="T8" fmla="*/ 108 w 36"/>
                  <a:gd name="T9" fmla="*/ 56 h 19"/>
                  <a:gd name="T10" fmla="*/ 575 w 36"/>
                  <a:gd name="T11" fmla="*/ 150 h 19"/>
                  <a:gd name="T12" fmla="*/ 1408 w 36"/>
                  <a:gd name="T13" fmla="*/ 252 h 19"/>
                  <a:gd name="T14" fmla="*/ 0 60000 65536"/>
                  <a:gd name="T15" fmla="*/ 0 60000 65536"/>
                  <a:gd name="T16" fmla="*/ 0 60000 65536"/>
                  <a:gd name="T17" fmla="*/ 0 60000 65536"/>
                  <a:gd name="T18" fmla="*/ 0 60000 65536"/>
                  <a:gd name="T19" fmla="*/ 0 60000 65536"/>
                  <a:gd name="T20" fmla="*/ 0 60000 65536"/>
                  <a:gd name="T21" fmla="*/ 0 w 36"/>
                  <a:gd name="T22" fmla="*/ 0 h 19"/>
                  <a:gd name="T23" fmla="*/ 36 w 3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19">
                    <a:moveTo>
                      <a:pt x="36" y="5"/>
                    </a:moveTo>
                    <a:cubicBezTo>
                      <a:pt x="21" y="10"/>
                      <a:pt x="10" y="5"/>
                      <a:pt x="7" y="7"/>
                    </a:cubicBezTo>
                    <a:cubicBezTo>
                      <a:pt x="5" y="8"/>
                      <a:pt x="10" y="15"/>
                      <a:pt x="14" y="19"/>
                    </a:cubicBezTo>
                    <a:cubicBezTo>
                      <a:pt x="14" y="19"/>
                      <a:pt x="13" y="18"/>
                      <a:pt x="7" y="13"/>
                    </a:cubicBezTo>
                    <a:cubicBezTo>
                      <a:pt x="0" y="8"/>
                      <a:pt x="0" y="4"/>
                      <a:pt x="3" y="1"/>
                    </a:cubicBezTo>
                    <a:cubicBezTo>
                      <a:pt x="6" y="0"/>
                      <a:pt x="7" y="3"/>
                      <a:pt x="15" y="3"/>
                    </a:cubicBezTo>
                    <a:cubicBezTo>
                      <a:pt x="22" y="4"/>
                      <a:pt x="31" y="6"/>
                      <a:pt x="36" y="5"/>
                    </a:cubicBezTo>
                    <a:close/>
                  </a:path>
                </a:pathLst>
              </a:custGeom>
              <a:solidFill>
                <a:srgbClr val="EBF1F7"/>
              </a:solidFill>
              <a:ln w="9525">
                <a:noFill/>
                <a:round/>
                <a:headEnd/>
                <a:tailEnd/>
              </a:ln>
            </p:spPr>
            <p:txBody>
              <a:bodyPr/>
              <a:lstStyle/>
              <a:p>
                <a:endParaRPr lang="en-US"/>
              </a:p>
            </p:txBody>
          </p:sp>
          <p:sp>
            <p:nvSpPr>
              <p:cNvPr id="562" name="Freeform 75"/>
              <p:cNvSpPr>
                <a:spLocks/>
              </p:cNvSpPr>
              <p:nvPr/>
            </p:nvSpPr>
            <p:spPr bwMode="auto">
              <a:xfrm>
                <a:off x="2889" y="1936"/>
                <a:ext cx="50" cy="32"/>
              </a:xfrm>
              <a:custGeom>
                <a:avLst/>
                <a:gdLst>
                  <a:gd name="T0" fmla="*/ 783 w 20"/>
                  <a:gd name="T1" fmla="*/ 0 h 12"/>
                  <a:gd name="T2" fmla="*/ 358 w 20"/>
                  <a:gd name="T3" fmla="*/ 205 h 12"/>
                  <a:gd name="T4" fmla="*/ 233 w 20"/>
                  <a:gd name="T5" fmla="*/ 605 h 12"/>
                  <a:gd name="T6" fmla="*/ 625 w 20"/>
                  <a:gd name="T7" fmla="*/ 149 h 12"/>
                  <a:gd name="T8" fmla="*/ 0 60000 65536"/>
                  <a:gd name="T9" fmla="*/ 0 60000 65536"/>
                  <a:gd name="T10" fmla="*/ 0 60000 65536"/>
                  <a:gd name="T11" fmla="*/ 0 60000 65536"/>
                  <a:gd name="T12" fmla="*/ 0 w 20"/>
                  <a:gd name="T13" fmla="*/ 0 h 12"/>
                  <a:gd name="T14" fmla="*/ 20 w 20"/>
                  <a:gd name="T15" fmla="*/ 12 h 12"/>
                </a:gdLst>
                <a:ahLst/>
                <a:cxnLst>
                  <a:cxn ang="T8">
                    <a:pos x="T0" y="T1"/>
                  </a:cxn>
                  <a:cxn ang="T9">
                    <a:pos x="T2" y="T3"/>
                  </a:cxn>
                  <a:cxn ang="T10">
                    <a:pos x="T4" y="T5"/>
                  </a:cxn>
                  <a:cxn ang="T11">
                    <a:pos x="T6" y="T7"/>
                  </a:cxn>
                </a:cxnLst>
                <a:rect l="T12" t="T13" r="T14" b="T15"/>
                <a:pathLst>
                  <a:path w="20" h="12">
                    <a:moveTo>
                      <a:pt x="20" y="0"/>
                    </a:moveTo>
                    <a:cubicBezTo>
                      <a:pt x="17" y="2"/>
                      <a:pt x="13" y="3"/>
                      <a:pt x="9" y="4"/>
                    </a:cubicBezTo>
                    <a:cubicBezTo>
                      <a:pt x="7" y="5"/>
                      <a:pt x="0" y="10"/>
                      <a:pt x="6" y="12"/>
                    </a:cubicBezTo>
                    <a:cubicBezTo>
                      <a:pt x="6" y="8"/>
                      <a:pt x="12" y="3"/>
                      <a:pt x="16" y="3"/>
                    </a:cubicBezTo>
                  </a:path>
                </a:pathLst>
              </a:custGeom>
              <a:solidFill>
                <a:srgbClr val="EBF1F7"/>
              </a:solidFill>
              <a:ln w="9525">
                <a:noFill/>
                <a:round/>
                <a:headEnd/>
                <a:tailEnd/>
              </a:ln>
            </p:spPr>
            <p:txBody>
              <a:bodyPr/>
              <a:lstStyle/>
              <a:p>
                <a:endParaRPr lang="en-US"/>
              </a:p>
            </p:txBody>
          </p:sp>
          <p:sp>
            <p:nvSpPr>
              <p:cNvPr id="563" name="Freeform 76"/>
              <p:cNvSpPr>
                <a:spLocks/>
              </p:cNvSpPr>
              <p:nvPr/>
            </p:nvSpPr>
            <p:spPr bwMode="auto">
              <a:xfrm>
                <a:off x="2909" y="1989"/>
                <a:ext cx="32" cy="27"/>
              </a:xfrm>
              <a:custGeom>
                <a:avLst/>
                <a:gdLst>
                  <a:gd name="T0" fmla="*/ 478 w 13"/>
                  <a:gd name="T1" fmla="*/ 0 h 10"/>
                  <a:gd name="T2" fmla="*/ 74 w 13"/>
                  <a:gd name="T3" fmla="*/ 159 h 10"/>
                  <a:gd name="T4" fmla="*/ 103 w 13"/>
                  <a:gd name="T5" fmla="*/ 532 h 10"/>
                  <a:gd name="T6" fmla="*/ 478 w 13"/>
                  <a:gd name="T7" fmla="*/ 0 h 10"/>
                  <a:gd name="T8" fmla="*/ 0 60000 65536"/>
                  <a:gd name="T9" fmla="*/ 0 60000 65536"/>
                  <a:gd name="T10" fmla="*/ 0 60000 65536"/>
                  <a:gd name="T11" fmla="*/ 0 60000 65536"/>
                  <a:gd name="T12" fmla="*/ 0 w 13"/>
                  <a:gd name="T13" fmla="*/ 0 h 10"/>
                  <a:gd name="T14" fmla="*/ 13 w 13"/>
                  <a:gd name="T15" fmla="*/ 10 h 10"/>
                </a:gdLst>
                <a:ahLst/>
                <a:cxnLst>
                  <a:cxn ang="T8">
                    <a:pos x="T0" y="T1"/>
                  </a:cxn>
                  <a:cxn ang="T9">
                    <a:pos x="T2" y="T3"/>
                  </a:cxn>
                  <a:cxn ang="T10">
                    <a:pos x="T4" y="T5"/>
                  </a:cxn>
                  <a:cxn ang="T11">
                    <a:pos x="T6" y="T7"/>
                  </a:cxn>
                </a:cxnLst>
                <a:rect l="T12" t="T13" r="T14" b="T15"/>
                <a:pathLst>
                  <a:path w="13" h="10">
                    <a:moveTo>
                      <a:pt x="13" y="0"/>
                    </a:moveTo>
                    <a:cubicBezTo>
                      <a:pt x="10" y="1"/>
                      <a:pt x="5" y="1"/>
                      <a:pt x="2" y="3"/>
                    </a:cubicBezTo>
                    <a:cubicBezTo>
                      <a:pt x="0" y="5"/>
                      <a:pt x="0" y="9"/>
                      <a:pt x="3" y="10"/>
                    </a:cubicBezTo>
                    <a:cubicBezTo>
                      <a:pt x="0" y="5"/>
                      <a:pt x="10" y="2"/>
                      <a:pt x="13" y="0"/>
                    </a:cubicBezTo>
                  </a:path>
                </a:pathLst>
              </a:custGeom>
              <a:solidFill>
                <a:srgbClr val="EBF1F7"/>
              </a:solidFill>
              <a:ln w="9525">
                <a:noFill/>
                <a:round/>
                <a:headEnd/>
                <a:tailEnd/>
              </a:ln>
            </p:spPr>
            <p:txBody>
              <a:bodyPr/>
              <a:lstStyle/>
              <a:p>
                <a:endParaRPr lang="en-US"/>
              </a:p>
            </p:txBody>
          </p:sp>
          <p:sp>
            <p:nvSpPr>
              <p:cNvPr id="564" name="Freeform 77"/>
              <p:cNvSpPr>
                <a:spLocks/>
              </p:cNvSpPr>
              <p:nvPr/>
            </p:nvSpPr>
            <p:spPr bwMode="auto">
              <a:xfrm>
                <a:off x="2914" y="2043"/>
                <a:ext cx="30" cy="26"/>
              </a:xfrm>
              <a:custGeom>
                <a:avLst/>
                <a:gdLst>
                  <a:gd name="T0" fmla="*/ 470 w 12"/>
                  <a:gd name="T1" fmla="*/ 0 h 10"/>
                  <a:gd name="T2" fmla="*/ 270 w 12"/>
                  <a:gd name="T3" fmla="*/ 460 h 10"/>
                  <a:gd name="T4" fmla="*/ 470 w 12"/>
                  <a:gd name="T5" fmla="*/ 0 h 10"/>
                  <a:gd name="T6" fmla="*/ 0 60000 65536"/>
                  <a:gd name="T7" fmla="*/ 0 60000 65536"/>
                  <a:gd name="T8" fmla="*/ 0 60000 65536"/>
                  <a:gd name="T9" fmla="*/ 0 w 12"/>
                  <a:gd name="T10" fmla="*/ 0 h 10"/>
                  <a:gd name="T11" fmla="*/ 12 w 12"/>
                  <a:gd name="T12" fmla="*/ 10 h 10"/>
                </a:gdLst>
                <a:ahLst/>
                <a:cxnLst>
                  <a:cxn ang="T6">
                    <a:pos x="T0" y="T1"/>
                  </a:cxn>
                  <a:cxn ang="T7">
                    <a:pos x="T2" y="T3"/>
                  </a:cxn>
                  <a:cxn ang="T8">
                    <a:pos x="T4" y="T5"/>
                  </a:cxn>
                </a:cxnLst>
                <a:rect l="T9" t="T10" r="T11" b="T12"/>
                <a:pathLst>
                  <a:path w="12" h="10">
                    <a:moveTo>
                      <a:pt x="12" y="0"/>
                    </a:moveTo>
                    <a:cubicBezTo>
                      <a:pt x="7" y="1"/>
                      <a:pt x="0" y="4"/>
                      <a:pt x="7" y="10"/>
                    </a:cubicBezTo>
                    <a:cubicBezTo>
                      <a:pt x="3" y="4"/>
                      <a:pt x="10" y="3"/>
                      <a:pt x="12" y="0"/>
                    </a:cubicBezTo>
                  </a:path>
                </a:pathLst>
              </a:custGeom>
              <a:solidFill>
                <a:srgbClr val="EBF1F7"/>
              </a:solidFill>
              <a:ln w="9525">
                <a:noFill/>
                <a:round/>
                <a:headEnd/>
                <a:tailEnd/>
              </a:ln>
            </p:spPr>
            <p:txBody>
              <a:bodyPr/>
              <a:lstStyle/>
              <a:p>
                <a:endParaRPr lang="en-US"/>
              </a:p>
            </p:txBody>
          </p:sp>
          <p:sp>
            <p:nvSpPr>
              <p:cNvPr id="565" name="Freeform 78"/>
              <p:cNvSpPr>
                <a:spLocks/>
              </p:cNvSpPr>
              <p:nvPr/>
            </p:nvSpPr>
            <p:spPr bwMode="auto">
              <a:xfrm>
                <a:off x="2929" y="2091"/>
                <a:ext cx="22" cy="21"/>
              </a:xfrm>
              <a:custGeom>
                <a:avLst/>
                <a:gdLst>
                  <a:gd name="T0" fmla="*/ 323 w 9"/>
                  <a:gd name="T1" fmla="*/ 0 h 8"/>
                  <a:gd name="T2" fmla="*/ 174 w 9"/>
                  <a:gd name="T3" fmla="*/ 378 h 8"/>
                  <a:gd name="T4" fmla="*/ 293 w 9"/>
                  <a:gd name="T5" fmla="*/ 55 h 8"/>
                  <a:gd name="T6" fmla="*/ 0 60000 65536"/>
                  <a:gd name="T7" fmla="*/ 0 60000 65536"/>
                  <a:gd name="T8" fmla="*/ 0 60000 65536"/>
                  <a:gd name="T9" fmla="*/ 0 w 9"/>
                  <a:gd name="T10" fmla="*/ 0 h 8"/>
                  <a:gd name="T11" fmla="*/ 9 w 9"/>
                  <a:gd name="T12" fmla="*/ 8 h 8"/>
                </a:gdLst>
                <a:ahLst/>
                <a:cxnLst>
                  <a:cxn ang="T6">
                    <a:pos x="T0" y="T1"/>
                  </a:cxn>
                  <a:cxn ang="T7">
                    <a:pos x="T2" y="T3"/>
                  </a:cxn>
                  <a:cxn ang="T8">
                    <a:pos x="T4" y="T5"/>
                  </a:cxn>
                </a:cxnLst>
                <a:rect l="T9" t="T10" r="T11" b="T12"/>
                <a:pathLst>
                  <a:path w="9" h="8">
                    <a:moveTo>
                      <a:pt x="9" y="0"/>
                    </a:moveTo>
                    <a:cubicBezTo>
                      <a:pt x="4" y="0"/>
                      <a:pt x="0" y="5"/>
                      <a:pt x="5" y="8"/>
                    </a:cubicBezTo>
                    <a:cubicBezTo>
                      <a:pt x="4" y="5"/>
                      <a:pt x="6" y="3"/>
                      <a:pt x="8" y="1"/>
                    </a:cubicBezTo>
                  </a:path>
                </a:pathLst>
              </a:custGeom>
              <a:solidFill>
                <a:srgbClr val="EBF1F7"/>
              </a:solidFill>
              <a:ln w="9525">
                <a:noFill/>
                <a:round/>
                <a:headEnd/>
                <a:tailEnd/>
              </a:ln>
            </p:spPr>
            <p:txBody>
              <a:bodyPr/>
              <a:lstStyle/>
              <a:p>
                <a:endParaRPr lang="en-US"/>
              </a:p>
            </p:txBody>
          </p:sp>
          <p:sp>
            <p:nvSpPr>
              <p:cNvPr id="566" name="Freeform 79"/>
              <p:cNvSpPr>
                <a:spLocks/>
              </p:cNvSpPr>
              <p:nvPr/>
            </p:nvSpPr>
            <p:spPr bwMode="auto">
              <a:xfrm>
                <a:off x="2824" y="1947"/>
                <a:ext cx="45" cy="26"/>
              </a:xfrm>
              <a:custGeom>
                <a:avLst/>
                <a:gdLst>
                  <a:gd name="T0" fmla="*/ 0 w 18"/>
                  <a:gd name="T1" fmla="*/ 0 h 10"/>
                  <a:gd name="T2" fmla="*/ 470 w 18"/>
                  <a:gd name="T3" fmla="*/ 143 h 10"/>
                  <a:gd name="T4" fmla="*/ 625 w 18"/>
                  <a:gd name="T5" fmla="*/ 460 h 10"/>
                  <a:gd name="T6" fmla="*/ 500 w 18"/>
                  <a:gd name="T7" fmla="*/ 229 h 10"/>
                  <a:gd name="T8" fmla="*/ 188 w 18"/>
                  <a:gd name="T9" fmla="*/ 143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0" y="0"/>
                    </a:moveTo>
                    <a:cubicBezTo>
                      <a:pt x="3" y="2"/>
                      <a:pt x="9" y="3"/>
                      <a:pt x="12" y="3"/>
                    </a:cubicBezTo>
                    <a:cubicBezTo>
                      <a:pt x="17" y="4"/>
                      <a:pt x="18" y="5"/>
                      <a:pt x="16" y="10"/>
                    </a:cubicBezTo>
                    <a:cubicBezTo>
                      <a:pt x="16" y="7"/>
                      <a:pt x="15" y="6"/>
                      <a:pt x="13" y="5"/>
                    </a:cubicBezTo>
                    <a:cubicBezTo>
                      <a:pt x="11" y="4"/>
                      <a:pt x="7" y="3"/>
                      <a:pt x="5" y="3"/>
                    </a:cubicBezTo>
                  </a:path>
                </a:pathLst>
              </a:custGeom>
              <a:solidFill>
                <a:srgbClr val="EBF1F7"/>
              </a:solidFill>
              <a:ln w="9525">
                <a:noFill/>
                <a:round/>
                <a:headEnd/>
                <a:tailEnd/>
              </a:ln>
            </p:spPr>
            <p:txBody>
              <a:bodyPr/>
              <a:lstStyle/>
              <a:p>
                <a:endParaRPr lang="en-US"/>
              </a:p>
            </p:txBody>
          </p:sp>
          <p:sp>
            <p:nvSpPr>
              <p:cNvPr id="567" name="Freeform 80"/>
              <p:cNvSpPr>
                <a:spLocks/>
              </p:cNvSpPr>
              <p:nvPr/>
            </p:nvSpPr>
            <p:spPr bwMode="auto">
              <a:xfrm>
                <a:off x="2829" y="1992"/>
                <a:ext cx="37" cy="32"/>
              </a:xfrm>
              <a:custGeom>
                <a:avLst/>
                <a:gdLst>
                  <a:gd name="T0" fmla="*/ 0 w 15"/>
                  <a:gd name="T1" fmla="*/ 0 h 12"/>
                  <a:gd name="T2" fmla="*/ 451 w 15"/>
                  <a:gd name="T3" fmla="*/ 205 h 12"/>
                  <a:gd name="T4" fmla="*/ 451 w 15"/>
                  <a:gd name="T5" fmla="*/ 605 h 12"/>
                  <a:gd name="T6" fmla="*/ 407 w 15"/>
                  <a:gd name="T7" fmla="*/ 248 h 12"/>
                  <a:gd name="T8" fmla="*/ 30 w 15"/>
                  <a:gd name="T9" fmla="*/ 56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0" y="0"/>
                    </a:moveTo>
                    <a:cubicBezTo>
                      <a:pt x="4" y="2"/>
                      <a:pt x="9" y="2"/>
                      <a:pt x="12" y="4"/>
                    </a:cubicBezTo>
                    <a:cubicBezTo>
                      <a:pt x="15" y="6"/>
                      <a:pt x="14" y="11"/>
                      <a:pt x="12" y="12"/>
                    </a:cubicBezTo>
                    <a:cubicBezTo>
                      <a:pt x="12" y="9"/>
                      <a:pt x="13" y="7"/>
                      <a:pt x="11" y="5"/>
                    </a:cubicBezTo>
                    <a:cubicBezTo>
                      <a:pt x="9" y="3"/>
                      <a:pt x="4" y="1"/>
                      <a:pt x="1" y="1"/>
                    </a:cubicBezTo>
                  </a:path>
                </a:pathLst>
              </a:custGeom>
              <a:solidFill>
                <a:srgbClr val="EBF1F7"/>
              </a:solidFill>
              <a:ln w="9525">
                <a:noFill/>
                <a:round/>
                <a:headEnd/>
                <a:tailEnd/>
              </a:ln>
            </p:spPr>
            <p:txBody>
              <a:bodyPr/>
              <a:lstStyle/>
              <a:p>
                <a:endParaRPr lang="en-US"/>
              </a:p>
            </p:txBody>
          </p:sp>
          <p:sp>
            <p:nvSpPr>
              <p:cNvPr id="568" name="Freeform 81"/>
              <p:cNvSpPr>
                <a:spLocks/>
              </p:cNvSpPr>
              <p:nvPr/>
            </p:nvSpPr>
            <p:spPr bwMode="auto">
              <a:xfrm>
                <a:off x="2834" y="2045"/>
                <a:ext cx="22" cy="27"/>
              </a:xfrm>
              <a:custGeom>
                <a:avLst/>
                <a:gdLst>
                  <a:gd name="T0" fmla="*/ 0 w 9"/>
                  <a:gd name="T1" fmla="*/ 0 h 10"/>
                  <a:gd name="T2" fmla="*/ 252 w 9"/>
                  <a:gd name="T3" fmla="*/ 159 h 10"/>
                  <a:gd name="T4" fmla="*/ 220 w 9"/>
                  <a:gd name="T5" fmla="*/ 532 h 10"/>
                  <a:gd name="T6" fmla="*/ 71 w 9"/>
                  <a:gd name="T7" fmla="*/ 103 h 10"/>
                  <a:gd name="T8" fmla="*/ 0 60000 65536"/>
                  <a:gd name="T9" fmla="*/ 0 60000 65536"/>
                  <a:gd name="T10" fmla="*/ 0 60000 65536"/>
                  <a:gd name="T11" fmla="*/ 0 60000 65536"/>
                  <a:gd name="T12" fmla="*/ 0 w 9"/>
                  <a:gd name="T13" fmla="*/ 0 h 10"/>
                  <a:gd name="T14" fmla="*/ 9 w 9"/>
                  <a:gd name="T15" fmla="*/ 10 h 10"/>
                </a:gdLst>
                <a:ahLst/>
                <a:cxnLst>
                  <a:cxn ang="T8">
                    <a:pos x="T0" y="T1"/>
                  </a:cxn>
                  <a:cxn ang="T9">
                    <a:pos x="T2" y="T3"/>
                  </a:cxn>
                  <a:cxn ang="T10">
                    <a:pos x="T4" y="T5"/>
                  </a:cxn>
                  <a:cxn ang="T11">
                    <a:pos x="T6" y="T7"/>
                  </a:cxn>
                </a:cxnLst>
                <a:rect l="T12" t="T13" r="T14" b="T15"/>
                <a:pathLst>
                  <a:path w="9" h="10">
                    <a:moveTo>
                      <a:pt x="0" y="0"/>
                    </a:moveTo>
                    <a:cubicBezTo>
                      <a:pt x="2" y="1"/>
                      <a:pt x="6" y="1"/>
                      <a:pt x="7" y="3"/>
                    </a:cubicBezTo>
                    <a:cubicBezTo>
                      <a:pt x="9" y="5"/>
                      <a:pt x="7" y="8"/>
                      <a:pt x="6" y="10"/>
                    </a:cubicBezTo>
                    <a:cubicBezTo>
                      <a:pt x="7" y="6"/>
                      <a:pt x="5" y="4"/>
                      <a:pt x="2" y="2"/>
                    </a:cubicBezTo>
                  </a:path>
                </a:pathLst>
              </a:custGeom>
              <a:solidFill>
                <a:srgbClr val="EBF1F7"/>
              </a:solidFill>
              <a:ln w="9525">
                <a:noFill/>
                <a:round/>
                <a:headEnd/>
                <a:tailEnd/>
              </a:ln>
            </p:spPr>
            <p:txBody>
              <a:bodyPr/>
              <a:lstStyle/>
              <a:p>
                <a:endParaRPr lang="en-US"/>
              </a:p>
            </p:txBody>
          </p:sp>
          <p:sp>
            <p:nvSpPr>
              <p:cNvPr id="569" name="Freeform 82"/>
              <p:cNvSpPr>
                <a:spLocks/>
              </p:cNvSpPr>
              <p:nvPr/>
            </p:nvSpPr>
            <p:spPr bwMode="auto">
              <a:xfrm>
                <a:off x="2869" y="1272"/>
                <a:ext cx="85" cy="53"/>
              </a:xfrm>
              <a:custGeom>
                <a:avLst/>
                <a:gdLst>
                  <a:gd name="T0" fmla="*/ 0 w 34"/>
                  <a:gd name="T1" fmla="*/ 745 h 20"/>
                  <a:gd name="T2" fmla="*/ 1125 w 34"/>
                  <a:gd name="T3" fmla="*/ 0 h 20"/>
                  <a:gd name="T4" fmla="*/ 625 w 34"/>
                  <a:gd name="T5" fmla="*/ 541 h 20"/>
                  <a:gd name="T6" fmla="*/ 0 w 34"/>
                  <a:gd name="T7" fmla="*/ 745 h 20"/>
                  <a:gd name="T8" fmla="*/ 0 60000 65536"/>
                  <a:gd name="T9" fmla="*/ 0 60000 65536"/>
                  <a:gd name="T10" fmla="*/ 0 60000 65536"/>
                  <a:gd name="T11" fmla="*/ 0 60000 65536"/>
                  <a:gd name="T12" fmla="*/ 0 w 34"/>
                  <a:gd name="T13" fmla="*/ 0 h 20"/>
                  <a:gd name="T14" fmla="*/ 34 w 34"/>
                  <a:gd name="T15" fmla="*/ 20 h 20"/>
                </a:gdLst>
                <a:ahLst/>
                <a:cxnLst>
                  <a:cxn ang="T8">
                    <a:pos x="T0" y="T1"/>
                  </a:cxn>
                  <a:cxn ang="T9">
                    <a:pos x="T2" y="T3"/>
                  </a:cxn>
                  <a:cxn ang="T10">
                    <a:pos x="T4" y="T5"/>
                  </a:cxn>
                  <a:cxn ang="T11">
                    <a:pos x="T6" y="T7"/>
                  </a:cxn>
                </a:cxnLst>
                <a:rect l="T12" t="T13" r="T14" b="T15"/>
                <a:pathLst>
                  <a:path w="34" h="20">
                    <a:moveTo>
                      <a:pt x="0" y="15"/>
                    </a:moveTo>
                    <a:cubicBezTo>
                      <a:pt x="10" y="13"/>
                      <a:pt x="34" y="20"/>
                      <a:pt x="29" y="0"/>
                    </a:cubicBezTo>
                    <a:cubicBezTo>
                      <a:pt x="28" y="6"/>
                      <a:pt x="22" y="10"/>
                      <a:pt x="16" y="11"/>
                    </a:cubicBezTo>
                    <a:cubicBezTo>
                      <a:pt x="11" y="13"/>
                      <a:pt x="5" y="15"/>
                      <a:pt x="0" y="15"/>
                    </a:cubicBezTo>
                  </a:path>
                </a:pathLst>
              </a:custGeom>
              <a:solidFill>
                <a:srgbClr val="7AA9CF"/>
              </a:solidFill>
              <a:ln w="9525">
                <a:noFill/>
                <a:round/>
                <a:headEnd/>
                <a:tailEnd/>
              </a:ln>
            </p:spPr>
            <p:txBody>
              <a:bodyPr/>
              <a:lstStyle/>
              <a:p>
                <a:endParaRPr lang="en-US"/>
              </a:p>
            </p:txBody>
          </p:sp>
          <p:sp>
            <p:nvSpPr>
              <p:cNvPr id="570" name="Freeform 83"/>
              <p:cNvSpPr>
                <a:spLocks/>
              </p:cNvSpPr>
              <p:nvPr/>
            </p:nvSpPr>
            <p:spPr bwMode="auto">
              <a:xfrm>
                <a:off x="2869" y="1347"/>
                <a:ext cx="85" cy="53"/>
              </a:xfrm>
              <a:custGeom>
                <a:avLst/>
                <a:gdLst>
                  <a:gd name="T0" fmla="*/ 45 w 34"/>
                  <a:gd name="T1" fmla="*/ 745 h 20"/>
                  <a:gd name="T2" fmla="*/ 1125 w 34"/>
                  <a:gd name="T3" fmla="*/ 0 h 20"/>
                  <a:gd name="T4" fmla="*/ 625 w 34"/>
                  <a:gd name="T5" fmla="*/ 596 h 20"/>
                  <a:gd name="T6" fmla="*/ 0 w 34"/>
                  <a:gd name="T7" fmla="*/ 745 h 20"/>
                  <a:gd name="T8" fmla="*/ 0 60000 65536"/>
                  <a:gd name="T9" fmla="*/ 0 60000 65536"/>
                  <a:gd name="T10" fmla="*/ 0 60000 65536"/>
                  <a:gd name="T11" fmla="*/ 0 60000 65536"/>
                  <a:gd name="T12" fmla="*/ 0 w 34"/>
                  <a:gd name="T13" fmla="*/ 0 h 20"/>
                  <a:gd name="T14" fmla="*/ 34 w 34"/>
                  <a:gd name="T15" fmla="*/ 20 h 20"/>
                </a:gdLst>
                <a:ahLst/>
                <a:cxnLst>
                  <a:cxn ang="T8">
                    <a:pos x="T0" y="T1"/>
                  </a:cxn>
                  <a:cxn ang="T9">
                    <a:pos x="T2" y="T3"/>
                  </a:cxn>
                  <a:cxn ang="T10">
                    <a:pos x="T4" y="T5"/>
                  </a:cxn>
                  <a:cxn ang="T11">
                    <a:pos x="T6" y="T7"/>
                  </a:cxn>
                </a:cxnLst>
                <a:rect l="T12" t="T13" r="T14" b="T15"/>
                <a:pathLst>
                  <a:path w="34" h="20">
                    <a:moveTo>
                      <a:pt x="1" y="15"/>
                    </a:moveTo>
                    <a:cubicBezTo>
                      <a:pt x="10" y="14"/>
                      <a:pt x="34" y="20"/>
                      <a:pt x="29" y="0"/>
                    </a:cubicBezTo>
                    <a:cubicBezTo>
                      <a:pt x="28" y="7"/>
                      <a:pt x="22" y="10"/>
                      <a:pt x="16" y="12"/>
                    </a:cubicBezTo>
                    <a:cubicBezTo>
                      <a:pt x="11" y="13"/>
                      <a:pt x="6" y="15"/>
                      <a:pt x="0" y="15"/>
                    </a:cubicBezTo>
                  </a:path>
                </a:pathLst>
              </a:custGeom>
              <a:solidFill>
                <a:srgbClr val="7AA9CF"/>
              </a:solidFill>
              <a:ln w="9525">
                <a:noFill/>
                <a:round/>
                <a:headEnd/>
                <a:tailEnd/>
              </a:ln>
            </p:spPr>
            <p:txBody>
              <a:bodyPr/>
              <a:lstStyle/>
              <a:p>
                <a:endParaRPr lang="en-US"/>
              </a:p>
            </p:txBody>
          </p:sp>
          <p:sp>
            <p:nvSpPr>
              <p:cNvPr id="571" name="Freeform 84"/>
              <p:cNvSpPr>
                <a:spLocks/>
              </p:cNvSpPr>
              <p:nvPr/>
            </p:nvSpPr>
            <p:spPr bwMode="auto">
              <a:xfrm>
                <a:off x="2869" y="1507"/>
                <a:ext cx="85" cy="53"/>
              </a:xfrm>
              <a:custGeom>
                <a:avLst/>
                <a:gdLst>
                  <a:gd name="T0" fmla="*/ 45 w 34"/>
                  <a:gd name="T1" fmla="*/ 745 h 20"/>
                  <a:gd name="T2" fmla="*/ 1125 w 34"/>
                  <a:gd name="T3" fmla="*/ 0 h 20"/>
                  <a:gd name="T4" fmla="*/ 625 w 34"/>
                  <a:gd name="T5" fmla="*/ 596 h 20"/>
                  <a:gd name="T6" fmla="*/ 0 w 34"/>
                  <a:gd name="T7" fmla="*/ 745 h 20"/>
                  <a:gd name="T8" fmla="*/ 0 60000 65536"/>
                  <a:gd name="T9" fmla="*/ 0 60000 65536"/>
                  <a:gd name="T10" fmla="*/ 0 60000 65536"/>
                  <a:gd name="T11" fmla="*/ 0 60000 65536"/>
                  <a:gd name="T12" fmla="*/ 0 w 34"/>
                  <a:gd name="T13" fmla="*/ 0 h 20"/>
                  <a:gd name="T14" fmla="*/ 34 w 34"/>
                  <a:gd name="T15" fmla="*/ 20 h 20"/>
                </a:gdLst>
                <a:ahLst/>
                <a:cxnLst>
                  <a:cxn ang="T8">
                    <a:pos x="T0" y="T1"/>
                  </a:cxn>
                  <a:cxn ang="T9">
                    <a:pos x="T2" y="T3"/>
                  </a:cxn>
                  <a:cxn ang="T10">
                    <a:pos x="T4" y="T5"/>
                  </a:cxn>
                  <a:cxn ang="T11">
                    <a:pos x="T6" y="T7"/>
                  </a:cxn>
                </a:cxnLst>
                <a:rect l="T12" t="T13" r="T14" b="T15"/>
                <a:pathLst>
                  <a:path w="34" h="20">
                    <a:moveTo>
                      <a:pt x="1" y="15"/>
                    </a:moveTo>
                    <a:cubicBezTo>
                      <a:pt x="10" y="14"/>
                      <a:pt x="34" y="20"/>
                      <a:pt x="29" y="0"/>
                    </a:cubicBezTo>
                    <a:cubicBezTo>
                      <a:pt x="28" y="7"/>
                      <a:pt x="22" y="10"/>
                      <a:pt x="16" y="12"/>
                    </a:cubicBezTo>
                    <a:cubicBezTo>
                      <a:pt x="11" y="13"/>
                      <a:pt x="6" y="15"/>
                      <a:pt x="0" y="15"/>
                    </a:cubicBezTo>
                  </a:path>
                </a:pathLst>
              </a:custGeom>
              <a:solidFill>
                <a:srgbClr val="7AA9CF"/>
              </a:solidFill>
              <a:ln w="9525">
                <a:noFill/>
                <a:round/>
                <a:headEnd/>
                <a:tailEnd/>
              </a:ln>
            </p:spPr>
            <p:txBody>
              <a:bodyPr/>
              <a:lstStyle/>
              <a:p>
                <a:endParaRPr lang="en-US"/>
              </a:p>
            </p:txBody>
          </p:sp>
          <p:sp>
            <p:nvSpPr>
              <p:cNvPr id="572" name="Freeform 85"/>
              <p:cNvSpPr>
                <a:spLocks/>
              </p:cNvSpPr>
              <p:nvPr/>
            </p:nvSpPr>
            <p:spPr bwMode="auto">
              <a:xfrm>
                <a:off x="2871" y="1589"/>
                <a:ext cx="85" cy="54"/>
              </a:xfrm>
              <a:custGeom>
                <a:avLst/>
                <a:gdLst>
                  <a:gd name="T0" fmla="*/ 0 w 34"/>
                  <a:gd name="T1" fmla="*/ 788 h 20"/>
                  <a:gd name="T2" fmla="*/ 1125 w 34"/>
                  <a:gd name="T3" fmla="*/ 0 h 20"/>
                  <a:gd name="T4" fmla="*/ 625 w 34"/>
                  <a:gd name="T5" fmla="*/ 626 h 20"/>
                  <a:gd name="T6" fmla="*/ 0 w 34"/>
                  <a:gd name="T7" fmla="*/ 788 h 20"/>
                  <a:gd name="T8" fmla="*/ 0 60000 65536"/>
                  <a:gd name="T9" fmla="*/ 0 60000 65536"/>
                  <a:gd name="T10" fmla="*/ 0 60000 65536"/>
                  <a:gd name="T11" fmla="*/ 0 60000 65536"/>
                  <a:gd name="T12" fmla="*/ 0 w 34"/>
                  <a:gd name="T13" fmla="*/ 0 h 20"/>
                  <a:gd name="T14" fmla="*/ 34 w 34"/>
                  <a:gd name="T15" fmla="*/ 20 h 20"/>
                </a:gdLst>
                <a:ahLst/>
                <a:cxnLst>
                  <a:cxn ang="T8">
                    <a:pos x="T0" y="T1"/>
                  </a:cxn>
                  <a:cxn ang="T9">
                    <a:pos x="T2" y="T3"/>
                  </a:cxn>
                  <a:cxn ang="T10">
                    <a:pos x="T4" y="T5"/>
                  </a:cxn>
                  <a:cxn ang="T11">
                    <a:pos x="T6" y="T7"/>
                  </a:cxn>
                </a:cxnLst>
                <a:rect l="T12" t="T13" r="T14" b="T15"/>
                <a:pathLst>
                  <a:path w="34" h="20">
                    <a:moveTo>
                      <a:pt x="0" y="15"/>
                    </a:moveTo>
                    <a:cubicBezTo>
                      <a:pt x="10" y="14"/>
                      <a:pt x="34" y="20"/>
                      <a:pt x="29" y="0"/>
                    </a:cubicBezTo>
                    <a:cubicBezTo>
                      <a:pt x="28" y="7"/>
                      <a:pt x="22" y="10"/>
                      <a:pt x="16" y="12"/>
                    </a:cubicBezTo>
                    <a:cubicBezTo>
                      <a:pt x="11" y="13"/>
                      <a:pt x="5" y="15"/>
                      <a:pt x="0" y="15"/>
                    </a:cubicBezTo>
                  </a:path>
                </a:pathLst>
              </a:custGeom>
              <a:solidFill>
                <a:srgbClr val="7AA9CF"/>
              </a:solidFill>
              <a:ln w="9525">
                <a:noFill/>
                <a:round/>
                <a:headEnd/>
                <a:tailEnd/>
              </a:ln>
            </p:spPr>
            <p:txBody>
              <a:bodyPr/>
              <a:lstStyle/>
              <a:p>
                <a:endParaRPr lang="en-US"/>
              </a:p>
            </p:txBody>
          </p:sp>
          <p:sp>
            <p:nvSpPr>
              <p:cNvPr id="573" name="Freeform 86"/>
              <p:cNvSpPr>
                <a:spLocks/>
              </p:cNvSpPr>
              <p:nvPr/>
            </p:nvSpPr>
            <p:spPr bwMode="auto">
              <a:xfrm>
                <a:off x="2871" y="1667"/>
                <a:ext cx="83" cy="50"/>
              </a:xfrm>
              <a:custGeom>
                <a:avLst/>
                <a:gdLst>
                  <a:gd name="T0" fmla="*/ 0 w 33"/>
                  <a:gd name="T1" fmla="*/ 713 h 19"/>
                  <a:gd name="T2" fmla="*/ 1114 w 33"/>
                  <a:gd name="T3" fmla="*/ 0 h 19"/>
                  <a:gd name="T4" fmla="*/ 606 w 33"/>
                  <a:gd name="T5" fmla="*/ 526 h 19"/>
                  <a:gd name="T6" fmla="*/ 0 w 33"/>
                  <a:gd name="T7" fmla="*/ 713 h 19"/>
                  <a:gd name="T8" fmla="*/ 0 60000 65536"/>
                  <a:gd name="T9" fmla="*/ 0 60000 65536"/>
                  <a:gd name="T10" fmla="*/ 0 60000 65536"/>
                  <a:gd name="T11" fmla="*/ 0 60000 65536"/>
                  <a:gd name="T12" fmla="*/ 0 w 33"/>
                  <a:gd name="T13" fmla="*/ 0 h 19"/>
                  <a:gd name="T14" fmla="*/ 33 w 33"/>
                  <a:gd name="T15" fmla="*/ 19 h 19"/>
                </a:gdLst>
                <a:ahLst/>
                <a:cxnLst>
                  <a:cxn ang="T8">
                    <a:pos x="T0" y="T1"/>
                  </a:cxn>
                  <a:cxn ang="T9">
                    <a:pos x="T2" y="T3"/>
                  </a:cxn>
                  <a:cxn ang="T10">
                    <a:pos x="T4" y="T5"/>
                  </a:cxn>
                  <a:cxn ang="T11">
                    <a:pos x="T6" y="T7"/>
                  </a:cxn>
                </a:cxnLst>
                <a:rect l="T12" t="T13" r="T14" b="T15"/>
                <a:pathLst>
                  <a:path w="33" h="19">
                    <a:moveTo>
                      <a:pt x="0" y="15"/>
                    </a:moveTo>
                    <a:cubicBezTo>
                      <a:pt x="9" y="13"/>
                      <a:pt x="33" y="19"/>
                      <a:pt x="28" y="0"/>
                    </a:cubicBezTo>
                    <a:cubicBezTo>
                      <a:pt x="28" y="6"/>
                      <a:pt x="21" y="9"/>
                      <a:pt x="15" y="11"/>
                    </a:cubicBezTo>
                    <a:cubicBezTo>
                      <a:pt x="10" y="13"/>
                      <a:pt x="5" y="14"/>
                      <a:pt x="0" y="15"/>
                    </a:cubicBezTo>
                  </a:path>
                </a:pathLst>
              </a:custGeom>
              <a:solidFill>
                <a:srgbClr val="7AA9CF"/>
              </a:solidFill>
              <a:ln w="9525">
                <a:noFill/>
                <a:round/>
                <a:headEnd/>
                <a:tailEnd/>
              </a:ln>
            </p:spPr>
            <p:txBody>
              <a:bodyPr/>
              <a:lstStyle/>
              <a:p>
                <a:endParaRPr lang="en-US"/>
              </a:p>
            </p:txBody>
          </p:sp>
          <p:sp>
            <p:nvSpPr>
              <p:cNvPr id="574" name="Freeform 87"/>
              <p:cNvSpPr>
                <a:spLocks/>
              </p:cNvSpPr>
              <p:nvPr/>
            </p:nvSpPr>
            <p:spPr bwMode="auto">
              <a:xfrm>
                <a:off x="2871" y="1731"/>
                <a:ext cx="85" cy="53"/>
              </a:xfrm>
              <a:custGeom>
                <a:avLst/>
                <a:gdLst>
                  <a:gd name="T0" fmla="*/ 0 w 34"/>
                  <a:gd name="T1" fmla="*/ 928 h 20"/>
                  <a:gd name="T2" fmla="*/ 1125 w 34"/>
                  <a:gd name="T3" fmla="*/ 0 h 20"/>
                  <a:gd name="T4" fmla="*/ 700 w 34"/>
                  <a:gd name="T5" fmla="*/ 633 h 20"/>
                  <a:gd name="T6" fmla="*/ 0 w 34"/>
                  <a:gd name="T7" fmla="*/ 928 h 20"/>
                  <a:gd name="T8" fmla="*/ 0 60000 65536"/>
                  <a:gd name="T9" fmla="*/ 0 60000 65536"/>
                  <a:gd name="T10" fmla="*/ 0 60000 65536"/>
                  <a:gd name="T11" fmla="*/ 0 60000 65536"/>
                  <a:gd name="T12" fmla="*/ 0 w 34"/>
                  <a:gd name="T13" fmla="*/ 0 h 20"/>
                  <a:gd name="T14" fmla="*/ 34 w 34"/>
                  <a:gd name="T15" fmla="*/ 20 h 20"/>
                </a:gdLst>
                <a:ahLst/>
                <a:cxnLst>
                  <a:cxn ang="T8">
                    <a:pos x="T0" y="T1"/>
                  </a:cxn>
                  <a:cxn ang="T9">
                    <a:pos x="T2" y="T3"/>
                  </a:cxn>
                  <a:cxn ang="T10">
                    <a:pos x="T4" y="T5"/>
                  </a:cxn>
                  <a:cxn ang="T11">
                    <a:pos x="T6" y="T7"/>
                  </a:cxn>
                </a:cxnLst>
                <a:rect l="T12" t="T13" r="T14" b="T15"/>
                <a:pathLst>
                  <a:path w="34" h="20">
                    <a:moveTo>
                      <a:pt x="0" y="19"/>
                    </a:moveTo>
                    <a:cubicBezTo>
                      <a:pt x="9" y="17"/>
                      <a:pt x="34" y="20"/>
                      <a:pt x="29" y="0"/>
                    </a:cubicBezTo>
                    <a:cubicBezTo>
                      <a:pt x="28" y="6"/>
                      <a:pt x="24" y="10"/>
                      <a:pt x="18" y="13"/>
                    </a:cubicBezTo>
                    <a:cubicBezTo>
                      <a:pt x="13" y="16"/>
                      <a:pt x="5" y="18"/>
                      <a:pt x="0" y="19"/>
                    </a:cubicBezTo>
                  </a:path>
                </a:pathLst>
              </a:custGeom>
              <a:solidFill>
                <a:srgbClr val="7AA9CF"/>
              </a:solidFill>
              <a:ln w="9525">
                <a:noFill/>
                <a:round/>
                <a:headEnd/>
                <a:tailEnd/>
              </a:ln>
            </p:spPr>
            <p:txBody>
              <a:bodyPr/>
              <a:lstStyle/>
              <a:p>
                <a:endParaRPr lang="en-US"/>
              </a:p>
            </p:txBody>
          </p:sp>
          <p:sp>
            <p:nvSpPr>
              <p:cNvPr id="575" name="Freeform 88"/>
              <p:cNvSpPr>
                <a:spLocks/>
              </p:cNvSpPr>
              <p:nvPr/>
            </p:nvSpPr>
            <p:spPr bwMode="auto">
              <a:xfrm>
                <a:off x="2871" y="1795"/>
                <a:ext cx="85" cy="53"/>
              </a:xfrm>
              <a:custGeom>
                <a:avLst/>
                <a:gdLst>
                  <a:gd name="T0" fmla="*/ 0 w 34"/>
                  <a:gd name="T1" fmla="*/ 928 h 20"/>
                  <a:gd name="T2" fmla="*/ 1125 w 34"/>
                  <a:gd name="T3" fmla="*/ 0 h 20"/>
                  <a:gd name="T4" fmla="*/ 700 w 34"/>
                  <a:gd name="T5" fmla="*/ 689 h 20"/>
                  <a:gd name="T6" fmla="*/ 0 w 34"/>
                  <a:gd name="T7" fmla="*/ 928 h 20"/>
                  <a:gd name="T8" fmla="*/ 0 60000 65536"/>
                  <a:gd name="T9" fmla="*/ 0 60000 65536"/>
                  <a:gd name="T10" fmla="*/ 0 60000 65536"/>
                  <a:gd name="T11" fmla="*/ 0 60000 65536"/>
                  <a:gd name="T12" fmla="*/ 0 w 34"/>
                  <a:gd name="T13" fmla="*/ 0 h 20"/>
                  <a:gd name="T14" fmla="*/ 34 w 34"/>
                  <a:gd name="T15" fmla="*/ 20 h 20"/>
                </a:gdLst>
                <a:ahLst/>
                <a:cxnLst>
                  <a:cxn ang="T8">
                    <a:pos x="T0" y="T1"/>
                  </a:cxn>
                  <a:cxn ang="T9">
                    <a:pos x="T2" y="T3"/>
                  </a:cxn>
                  <a:cxn ang="T10">
                    <a:pos x="T4" y="T5"/>
                  </a:cxn>
                  <a:cxn ang="T11">
                    <a:pos x="T6" y="T7"/>
                  </a:cxn>
                </a:cxnLst>
                <a:rect l="T12" t="T13" r="T14" b="T15"/>
                <a:pathLst>
                  <a:path w="34" h="20">
                    <a:moveTo>
                      <a:pt x="0" y="19"/>
                    </a:moveTo>
                    <a:cubicBezTo>
                      <a:pt x="9" y="17"/>
                      <a:pt x="34" y="20"/>
                      <a:pt x="29" y="0"/>
                    </a:cubicBezTo>
                    <a:cubicBezTo>
                      <a:pt x="28" y="7"/>
                      <a:pt x="24" y="10"/>
                      <a:pt x="18" y="14"/>
                    </a:cubicBezTo>
                    <a:cubicBezTo>
                      <a:pt x="13" y="16"/>
                      <a:pt x="5" y="19"/>
                      <a:pt x="0" y="19"/>
                    </a:cubicBezTo>
                  </a:path>
                </a:pathLst>
              </a:custGeom>
              <a:solidFill>
                <a:srgbClr val="7AA9CF"/>
              </a:solidFill>
              <a:ln w="9525">
                <a:noFill/>
                <a:round/>
                <a:headEnd/>
                <a:tailEnd/>
              </a:ln>
            </p:spPr>
            <p:txBody>
              <a:bodyPr/>
              <a:lstStyle/>
              <a:p>
                <a:endParaRPr lang="en-US"/>
              </a:p>
            </p:txBody>
          </p:sp>
          <p:sp>
            <p:nvSpPr>
              <p:cNvPr id="576" name="Freeform 89"/>
              <p:cNvSpPr>
                <a:spLocks/>
              </p:cNvSpPr>
              <p:nvPr/>
            </p:nvSpPr>
            <p:spPr bwMode="auto">
              <a:xfrm>
                <a:off x="2871" y="1424"/>
                <a:ext cx="83" cy="56"/>
              </a:xfrm>
              <a:custGeom>
                <a:avLst/>
                <a:gdLst>
                  <a:gd name="T0" fmla="*/ 0 w 33"/>
                  <a:gd name="T1" fmla="*/ 968 h 21"/>
                  <a:gd name="T2" fmla="*/ 1114 w 33"/>
                  <a:gd name="T3" fmla="*/ 0 h 21"/>
                  <a:gd name="T4" fmla="*/ 606 w 33"/>
                  <a:gd name="T5" fmla="*/ 704 h 21"/>
                  <a:gd name="T6" fmla="*/ 0 w 33"/>
                  <a:gd name="T7" fmla="*/ 968 h 21"/>
                  <a:gd name="T8" fmla="*/ 0 60000 65536"/>
                  <a:gd name="T9" fmla="*/ 0 60000 65536"/>
                  <a:gd name="T10" fmla="*/ 0 60000 65536"/>
                  <a:gd name="T11" fmla="*/ 0 60000 65536"/>
                  <a:gd name="T12" fmla="*/ 0 w 33"/>
                  <a:gd name="T13" fmla="*/ 0 h 21"/>
                  <a:gd name="T14" fmla="*/ 33 w 33"/>
                  <a:gd name="T15" fmla="*/ 21 h 21"/>
                </a:gdLst>
                <a:ahLst/>
                <a:cxnLst>
                  <a:cxn ang="T8">
                    <a:pos x="T0" y="T1"/>
                  </a:cxn>
                  <a:cxn ang="T9">
                    <a:pos x="T2" y="T3"/>
                  </a:cxn>
                  <a:cxn ang="T10">
                    <a:pos x="T4" y="T5"/>
                  </a:cxn>
                  <a:cxn ang="T11">
                    <a:pos x="T6" y="T7"/>
                  </a:cxn>
                </a:cxnLst>
                <a:rect l="T12" t="T13" r="T14" b="T15"/>
                <a:pathLst>
                  <a:path w="33" h="21">
                    <a:moveTo>
                      <a:pt x="0" y="19"/>
                    </a:moveTo>
                    <a:cubicBezTo>
                      <a:pt x="9" y="18"/>
                      <a:pt x="33" y="21"/>
                      <a:pt x="28" y="0"/>
                    </a:cubicBezTo>
                    <a:cubicBezTo>
                      <a:pt x="27" y="7"/>
                      <a:pt x="21" y="12"/>
                      <a:pt x="15" y="14"/>
                    </a:cubicBezTo>
                    <a:cubicBezTo>
                      <a:pt x="10" y="15"/>
                      <a:pt x="5" y="19"/>
                      <a:pt x="0" y="19"/>
                    </a:cubicBezTo>
                  </a:path>
                </a:pathLst>
              </a:custGeom>
              <a:solidFill>
                <a:srgbClr val="7AA9CF"/>
              </a:solidFill>
              <a:ln w="9525">
                <a:noFill/>
                <a:round/>
                <a:headEnd/>
                <a:tailEnd/>
              </a:ln>
            </p:spPr>
            <p:txBody>
              <a:bodyPr/>
              <a:lstStyle/>
              <a:p>
                <a:endParaRPr lang="en-US"/>
              </a:p>
            </p:txBody>
          </p:sp>
          <p:sp>
            <p:nvSpPr>
              <p:cNvPr id="577" name="Freeform 90"/>
              <p:cNvSpPr>
                <a:spLocks/>
              </p:cNvSpPr>
              <p:nvPr/>
            </p:nvSpPr>
            <p:spPr bwMode="auto">
              <a:xfrm>
                <a:off x="2889" y="1864"/>
                <a:ext cx="60" cy="61"/>
              </a:xfrm>
              <a:custGeom>
                <a:avLst/>
                <a:gdLst>
                  <a:gd name="T0" fmla="*/ 0 w 24"/>
                  <a:gd name="T1" fmla="*/ 1140 h 23"/>
                  <a:gd name="T2" fmla="*/ 858 w 24"/>
                  <a:gd name="T3" fmla="*/ 204 h 23"/>
                  <a:gd name="T4" fmla="*/ 583 w 24"/>
                  <a:gd name="T5" fmla="*/ 149 h 23"/>
                  <a:gd name="T6" fmla="*/ 0 w 24"/>
                  <a:gd name="T7" fmla="*/ 1140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3"/>
                    </a:moveTo>
                    <a:cubicBezTo>
                      <a:pt x="16" y="18"/>
                      <a:pt x="24" y="7"/>
                      <a:pt x="22" y="4"/>
                    </a:cubicBezTo>
                    <a:cubicBezTo>
                      <a:pt x="21" y="0"/>
                      <a:pt x="16" y="2"/>
                      <a:pt x="15" y="3"/>
                    </a:cubicBezTo>
                    <a:cubicBezTo>
                      <a:pt x="14" y="3"/>
                      <a:pt x="21" y="11"/>
                      <a:pt x="0" y="23"/>
                    </a:cubicBezTo>
                    <a:close/>
                  </a:path>
                </a:pathLst>
              </a:custGeom>
              <a:solidFill>
                <a:srgbClr val="7AA9CF"/>
              </a:solidFill>
              <a:ln w="9525">
                <a:noFill/>
                <a:round/>
                <a:headEnd/>
                <a:tailEnd/>
              </a:ln>
            </p:spPr>
            <p:txBody>
              <a:bodyPr/>
              <a:lstStyle/>
              <a:p>
                <a:endParaRPr lang="en-US"/>
              </a:p>
            </p:txBody>
          </p:sp>
          <p:sp>
            <p:nvSpPr>
              <p:cNvPr id="578" name="Freeform 91"/>
              <p:cNvSpPr>
                <a:spLocks/>
              </p:cNvSpPr>
              <p:nvPr/>
            </p:nvSpPr>
            <p:spPr bwMode="auto">
              <a:xfrm>
                <a:off x="2794" y="1651"/>
                <a:ext cx="162" cy="64"/>
              </a:xfrm>
              <a:custGeom>
                <a:avLst/>
                <a:gdLst>
                  <a:gd name="T0" fmla="*/ 1266 w 65"/>
                  <a:gd name="T1" fmla="*/ 1216 h 24"/>
                  <a:gd name="T2" fmla="*/ 2323 w 65"/>
                  <a:gd name="T3" fmla="*/ 968 h 24"/>
                  <a:gd name="T4" fmla="*/ 2323 w 65"/>
                  <a:gd name="T5" fmla="*/ 149 h 24"/>
                  <a:gd name="T6" fmla="*/ 1266 w 65"/>
                  <a:gd name="T7" fmla="*/ 205 h 24"/>
                  <a:gd name="T8" fmla="*/ 1266 w 65"/>
                  <a:gd name="T9" fmla="*/ 205 h 24"/>
                  <a:gd name="T10" fmla="*/ 229 w 65"/>
                  <a:gd name="T11" fmla="*/ 149 h 24"/>
                  <a:gd name="T12" fmla="*/ 229 w 65"/>
                  <a:gd name="T13" fmla="*/ 968 h 24"/>
                  <a:gd name="T14" fmla="*/ 1266 w 65"/>
                  <a:gd name="T15" fmla="*/ 1216 h 24"/>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4"/>
                  <a:gd name="T26" fmla="*/ 65 w 65"/>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4">
                    <a:moveTo>
                      <a:pt x="33" y="24"/>
                    </a:moveTo>
                    <a:cubicBezTo>
                      <a:pt x="46" y="24"/>
                      <a:pt x="55" y="23"/>
                      <a:pt x="60" y="19"/>
                    </a:cubicBezTo>
                    <a:cubicBezTo>
                      <a:pt x="64" y="14"/>
                      <a:pt x="65" y="6"/>
                      <a:pt x="60" y="3"/>
                    </a:cubicBezTo>
                    <a:cubicBezTo>
                      <a:pt x="56" y="0"/>
                      <a:pt x="55" y="4"/>
                      <a:pt x="33" y="4"/>
                    </a:cubicBezTo>
                    <a:cubicBezTo>
                      <a:pt x="33" y="4"/>
                      <a:pt x="33" y="4"/>
                      <a:pt x="33" y="4"/>
                    </a:cubicBezTo>
                    <a:cubicBezTo>
                      <a:pt x="11" y="4"/>
                      <a:pt x="10" y="0"/>
                      <a:pt x="6" y="3"/>
                    </a:cubicBezTo>
                    <a:cubicBezTo>
                      <a:pt x="0" y="6"/>
                      <a:pt x="2" y="14"/>
                      <a:pt x="6" y="19"/>
                    </a:cubicBezTo>
                    <a:cubicBezTo>
                      <a:pt x="11" y="23"/>
                      <a:pt x="20" y="24"/>
                      <a:pt x="33" y="24"/>
                    </a:cubicBezTo>
                  </a:path>
                </a:pathLst>
              </a:custGeom>
              <a:noFill/>
              <a:ln w="7938" cap="rnd">
                <a:solidFill>
                  <a:srgbClr val="333333"/>
                </a:solidFill>
                <a:prstDash val="solid"/>
                <a:round/>
                <a:headEnd/>
                <a:tailEnd/>
              </a:ln>
            </p:spPr>
            <p:txBody>
              <a:bodyPr/>
              <a:lstStyle/>
              <a:p>
                <a:endParaRPr lang="en-US"/>
              </a:p>
            </p:txBody>
          </p:sp>
          <p:sp>
            <p:nvSpPr>
              <p:cNvPr id="579" name="Freeform 92"/>
              <p:cNvSpPr>
                <a:spLocks/>
              </p:cNvSpPr>
              <p:nvPr/>
            </p:nvSpPr>
            <p:spPr bwMode="auto">
              <a:xfrm>
                <a:off x="2794" y="1568"/>
                <a:ext cx="162" cy="75"/>
              </a:xfrm>
              <a:custGeom>
                <a:avLst/>
                <a:gdLst>
                  <a:gd name="T0" fmla="*/ 1266 w 65"/>
                  <a:gd name="T1" fmla="*/ 1441 h 28"/>
                  <a:gd name="T2" fmla="*/ 2323 w 65"/>
                  <a:gd name="T3" fmla="*/ 1192 h 28"/>
                  <a:gd name="T4" fmla="*/ 2323 w 65"/>
                  <a:gd name="T5" fmla="*/ 150 h 28"/>
                  <a:gd name="T6" fmla="*/ 1266 w 65"/>
                  <a:gd name="T7" fmla="*/ 209 h 28"/>
                  <a:gd name="T8" fmla="*/ 1266 w 65"/>
                  <a:gd name="T9" fmla="*/ 209 h 28"/>
                  <a:gd name="T10" fmla="*/ 229 w 65"/>
                  <a:gd name="T11" fmla="*/ 150 h 28"/>
                  <a:gd name="T12" fmla="*/ 229 w 65"/>
                  <a:gd name="T13" fmla="*/ 1192 h 28"/>
                  <a:gd name="T14" fmla="*/ 1266 w 65"/>
                  <a:gd name="T15" fmla="*/ 1441 h 2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8"/>
                  <a:gd name="T26" fmla="*/ 65 w 6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8">
                    <a:moveTo>
                      <a:pt x="33" y="28"/>
                    </a:moveTo>
                    <a:cubicBezTo>
                      <a:pt x="46" y="28"/>
                      <a:pt x="55" y="27"/>
                      <a:pt x="60" y="23"/>
                    </a:cubicBezTo>
                    <a:cubicBezTo>
                      <a:pt x="64" y="18"/>
                      <a:pt x="65" y="6"/>
                      <a:pt x="60" y="3"/>
                    </a:cubicBezTo>
                    <a:cubicBezTo>
                      <a:pt x="56" y="0"/>
                      <a:pt x="55" y="4"/>
                      <a:pt x="33" y="4"/>
                    </a:cubicBezTo>
                    <a:cubicBezTo>
                      <a:pt x="33" y="4"/>
                      <a:pt x="33" y="4"/>
                      <a:pt x="33" y="4"/>
                    </a:cubicBezTo>
                    <a:cubicBezTo>
                      <a:pt x="11" y="4"/>
                      <a:pt x="10" y="0"/>
                      <a:pt x="6" y="3"/>
                    </a:cubicBezTo>
                    <a:cubicBezTo>
                      <a:pt x="0" y="6"/>
                      <a:pt x="2" y="18"/>
                      <a:pt x="6" y="23"/>
                    </a:cubicBezTo>
                    <a:cubicBezTo>
                      <a:pt x="11" y="27"/>
                      <a:pt x="20" y="28"/>
                      <a:pt x="33" y="28"/>
                    </a:cubicBezTo>
                  </a:path>
                </a:pathLst>
              </a:custGeom>
              <a:noFill/>
              <a:ln w="7938" cap="rnd">
                <a:solidFill>
                  <a:srgbClr val="333333"/>
                </a:solidFill>
                <a:prstDash val="solid"/>
                <a:round/>
                <a:headEnd/>
                <a:tailEnd/>
              </a:ln>
            </p:spPr>
            <p:txBody>
              <a:bodyPr/>
              <a:lstStyle/>
              <a:p>
                <a:endParaRPr lang="en-US"/>
              </a:p>
            </p:txBody>
          </p:sp>
          <p:sp>
            <p:nvSpPr>
              <p:cNvPr id="580" name="Freeform 93"/>
              <p:cNvSpPr>
                <a:spLocks/>
              </p:cNvSpPr>
              <p:nvPr/>
            </p:nvSpPr>
            <p:spPr bwMode="auto">
              <a:xfrm>
                <a:off x="2794" y="1493"/>
                <a:ext cx="162" cy="67"/>
              </a:xfrm>
              <a:custGeom>
                <a:avLst/>
                <a:gdLst>
                  <a:gd name="T0" fmla="*/ 1266 w 65"/>
                  <a:gd name="T1" fmla="*/ 1292 h 25"/>
                  <a:gd name="T2" fmla="*/ 2323 w 65"/>
                  <a:gd name="T3" fmla="*/ 1043 h 25"/>
                  <a:gd name="T4" fmla="*/ 2323 w 65"/>
                  <a:gd name="T5" fmla="*/ 150 h 25"/>
                  <a:gd name="T6" fmla="*/ 1266 w 65"/>
                  <a:gd name="T7" fmla="*/ 209 h 25"/>
                  <a:gd name="T8" fmla="*/ 1266 w 65"/>
                  <a:gd name="T9" fmla="*/ 209 h 25"/>
                  <a:gd name="T10" fmla="*/ 229 w 65"/>
                  <a:gd name="T11" fmla="*/ 150 h 25"/>
                  <a:gd name="T12" fmla="*/ 229 w 65"/>
                  <a:gd name="T13" fmla="*/ 1043 h 25"/>
                  <a:gd name="T14" fmla="*/ 1266 w 65"/>
                  <a:gd name="T15" fmla="*/ 1292 h 25"/>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5"/>
                  <a:gd name="T26" fmla="*/ 65 w 6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5">
                    <a:moveTo>
                      <a:pt x="33" y="25"/>
                    </a:moveTo>
                    <a:cubicBezTo>
                      <a:pt x="46" y="25"/>
                      <a:pt x="55" y="24"/>
                      <a:pt x="60" y="20"/>
                    </a:cubicBezTo>
                    <a:cubicBezTo>
                      <a:pt x="64" y="15"/>
                      <a:pt x="65" y="6"/>
                      <a:pt x="60" y="3"/>
                    </a:cubicBezTo>
                    <a:cubicBezTo>
                      <a:pt x="56" y="0"/>
                      <a:pt x="55" y="4"/>
                      <a:pt x="33" y="4"/>
                    </a:cubicBezTo>
                    <a:cubicBezTo>
                      <a:pt x="33" y="4"/>
                      <a:pt x="33" y="4"/>
                      <a:pt x="33" y="4"/>
                    </a:cubicBezTo>
                    <a:cubicBezTo>
                      <a:pt x="11" y="4"/>
                      <a:pt x="10" y="0"/>
                      <a:pt x="6" y="3"/>
                    </a:cubicBezTo>
                    <a:cubicBezTo>
                      <a:pt x="0" y="6"/>
                      <a:pt x="2" y="15"/>
                      <a:pt x="6" y="20"/>
                    </a:cubicBezTo>
                    <a:cubicBezTo>
                      <a:pt x="11" y="24"/>
                      <a:pt x="20" y="25"/>
                      <a:pt x="33" y="25"/>
                    </a:cubicBezTo>
                  </a:path>
                </a:pathLst>
              </a:custGeom>
              <a:noFill/>
              <a:ln w="7938" cap="rnd">
                <a:solidFill>
                  <a:srgbClr val="333333"/>
                </a:solidFill>
                <a:prstDash val="solid"/>
                <a:round/>
                <a:headEnd/>
                <a:tailEnd/>
              </a:ln>
            </p:spPr>
            <p:txBody>
              <a:bodyPr/>
              <a:lstStyle/>
              <a:p>
                <a:endParaRPr lang="en-US"/>
              </a:p>
            </p:txBody>
          </p:sp>
          <p:sp>
            <p:nvSpPr>
              <p:cNvPr id="581" name="Freeform 94"/>
              <p:cNvSpPr>
                <a:spLocks/>
              </p:cNvSpPr>
              <p:nvPr/>
            </p:nvSpPr>
            <p:spPr bwMode="auto">
              <a:xfrm>
                <a:off x="2794" y="1408"/>
                <a:ext cx="162" cy="75"/>
              </a:xfrm>
              <a:custGeom>
                <a:avLst/>
                <a:gdLst>
                  <a:gd name="T0" fmla="*/ 1266 w 65"/>
                  <a:gd name="T1" fmla="*/ 1441 h 28"/>
                  <a:gd name="T2" fmla="*/ 2323 w 65"/>
                  <a:gd name="T3" fmla="*/ 1192 h 28"/>
                  <a:gd name="T4" fmla="*/ 2323 w 65"/>
                  <a:gd name="T5" fmla="*/ 150 h 28"/>
                  <a:gd name="T6" fmla="*/ 1266 w 65"/>
                  <a:gd name="T7" fmla="*/ 209 h 28"/>
                  <a:gd name="T8" fmla="*/ 1266 w 65"/>
                  <a:gd name="T9" fmla="*/ 209 h 28"/>
                  <a:gd name="T10" fmla="*/ 229 w 65"/>
                  <a:gd name="T11" fmla="*/ 150 h 28"/>
                  <a:gd name="T12" fmla="*/ 229 w 65"/>
                  <a:gd name="T13" fmla="*/ 1192 h 28"/>
                  <a:gd name="T14" fmla="*/ 1266 w 65"/>
                  <a:gd name="T15" fmla="*/ 1441 h 2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8"/>
                  <a:gd name="T26" fmla="*/ 65 w 65"/>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8">
                    <a:moveTo>
                      <a:pt x="33" y="28"/>
                    </a:moveTo>
                    <a:cubicBezTo>
                      <a:pt x="46" y="28"/>
                      <a:pt x="55" y="27"/>
                      <a:pt x="60" y="23"/>
                    </a:cubicBezTo>
                    <a:cubicBezTo>
                      <a:pt x="64" y="18"/>
                      <a:pt x="65" y="6"/>
                      <a:pt x="60" y="3"/>
                    </a:cubicBezTo>
                    <a:cubicBezTo>
                      <a:pt x="56" y="0"/>
                      <a:pt x="55" y="4"/>
                      <a:pt x="33" y="4"/>
                    </a:cubicBezTo>
                    <a:cubicBezTo>
                      <a:pt x="33" y="4"/>
                      <a:pt x="33" y="4"/>
                      <a:pt x="33" y="4"/>
                    </a:cubicBezTo>
                    <a:cubicBezTo>
                      <a:pt x="11" y="4"/>
                      <a:pt x="10" y="0"/>
                      <a:pt x="6" y="3"/>
                    </a:cubicBezTo>
                    <a:cubicBezTo>
                      <a:pt x="0" y="6"/>
                      <a:pt x="2" y="18"/>
                      <a:pt x="6" y="23"/>
                    </a:cubicBezTo>
                    <a:cubicBezTo>
                      <a:pt x="11" y="27"/>
                      <a:pt x="20" y="28"/>
                      <a:pt x="33" y="28"/>
                    </a:cubicBezTo>
                  </a:path>
                </a:pathLst>
              </a:custGeom>
              <a:noFill/>
              <a:ln w="7938" cap="rnd">
                <a:solidFill>
                  <a:srgbClr val="333333"/>
                </a:solidFill>
                <a:prstDash val="solid"/>
                <a:round/>
                <a:headEnd/>
                <a:tailEnd/>
              </a:ln>
            </p:spPr>
            <p:txBody>
              <a:bodyPr/>
              <a:lstStyle/>
              <a:p>
                <a:endParaRPr lang="en-US"/>
              </a:p>
            </p:txBody>
          </p:sp>
          <p:sp>
            <p:nvSpPr>
              <p:cNvPr id="582" name="Freeform 95"/>
              <p:cNvSpPr>
                <a:spLocks/>
              </p:cNvSpPr>
              <p:nvPr/>
            </p:nvSpPr>
            <p:spPr bwMode="auto">
              <a:xfrm>
                <a:off x="2794" y="1333"/>
                <a:ext cx="162" cy="67"/>
              </a:xfrm>
              <a:custGeom>
                <a:avLst/>
                <a:gdLst>
                  <a:gd name="T0" fmla="*/ 1266 w 65"/>
                  <a:gd name="T1" fmla="*/ 1292 h 25"/>
                  <a:gd name="T2" fmla="*/ 2323 w 65"/>
                  <a:gd name="T3" fmla="*/ 1043 h 25"/>
                  <a:gd name="T4" fmla="*/ 2323 w 65"/>
                  <a:gd name="T5" fmla="*/ 150 h 25"/>
                  <a:gd name="T6" fmla="*/ 1266 w 65"/>
                  <a:gd name="T7" fmla="*/ 209 h 25"/>
                  <a:gd name="T8" fmla="*/ 1266 w 65"/>
                  <a:gd name="T9" fmla="*/ 209 h 25"/>
                  <a:gd name="T10" fmla="*/ 229 w 65"/>
                  <a:gd name="T11" fmla="*/ 150 h 25"/>
                  <a:gd name="T12" fmla="*/ 229 w 65"/>
                  <a:gd name="T13" fmla="*/ 1043 h 25"/>
                  <a:gd name="T14" fmla="*/ 1266 w 65"/>
                  <a:gd name="T15" fmla="*/ 1292 h 25"/>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5"/>
                  <a:gd name="T26" fmla="*/ 65 w 6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5">
                    <a:moveTo>
                      <a:pt x="33" y="25"/>
                    </a:moveTo>
                    <a:cubicBezTo>
                      <a:pt x="46" y="25"/>
                      <a:pt x="55" y="24"/>
                      <a:pt x="60" y="20"/>
                    </a:cubicBezTo>
                    <a:cubicBezTo>
                      <a:pt x="64" y="15"/>
                      <a:pt x="65" y="6"/>
                      <a:pt x="60" y="3"/>
                    </a:cubicBezTo>
                    <a:cubicBezTo>
                      <a:pt x="56" y="0"/>
                      <a:pt x="55" y="4"/>
                      <a:pt x="33" y="4"/>
                    </a:cubicBezTo>
                    <a:cubicBezTo>
                      <a:pt x="33" y="4"/>
                      <a:pt x="33" y="4"/>
                      <a:pt x="33" y="4"/>
                    </a:cubicBezTo>
                    <a:cubicBezTo>
                      <a:pt x="11" y="4"/>
                      <a:pt x="10" y="0"/>
                      <a:pt x="6" y="3"/>
                    </a:cubicBezTo>
                    <a:cubicBezTo>
                      <a:pt x="0" y="6"/>
                      <a:pt x="2" y="15"/>
                      <a:pt x="6" y="20"/>
                    </a:cubicBezTo>
                    <a:cubicBezTo>
                      <a:pt x="11" y="24"/>
                      <a:pt x="20" y="25"/>
                      <a:pt x="33" y="25"/>
                    </a:cubicBezTo>
                  </a:path>
                </a:pathLst>
              </a:custGeom>
              <a:noFill/>
              <a:ln w="7938" cap="rnd">
                <a:solidFill>
                  <a:srgbClr val="333333"/>
                </a:solidFill>
                <a:prstDash val="solid"/>
                <a:round/>
                <a:headEnd/>
                <a:tailEnd/>
              </a:ln>
            </p:spPr>
            <p:txBody>
              <a:bodyPr/>
              <a:lstStyle/>
              <a:p>
                <a:endParaRPr lang="en-US"/>
              </a:p>
            </p:txBody>
          </p:sp>
          <p:sp>
            <p:nvSpPr>
              <p:cNvPr id="583" name="Freeform 96"/>
              <p:cNvSpPr>
                <a:spLocks/>
              </p:cNvSpPr>
              <p:nvPr/>
            </p:nvSpPr>
            <p:spPr bwMode="auto">
              <a:xfrm>
                <a:off x="2794" y="1256"/>
                <a:ext cx="162" cy="67"/>
              </a:xfrm>
              <a:custGeom>
                <a:avLst/>
                <a:gdLst>
                  <a:gd name="T0" fmla="*/ 1266 w 65"/>
                  <a:gd name="T1" fmla="*/ 1292 h 25"/>
                  <a:gd name="T2" fmla="*/ 2323 w 65"/>
                  <a:gd name="T3" fmla="*/ 1043 h 25"/>
                  <a:gd name="T4" fmla="*/ 2323 w 65"/>
                  <a:gd name="T5" fmla="*/ 150 h 25"/>
                  <a:gd name="T6" fmla="*/ 1266 w 65"/>
                  <a:gd name="T7" fmla="*/ 209 h 25"/>
                  <a:gd name="T8" fmla="*/ 1266 w 65"/>
                  <a:gd name="T9" fmla="*/ 209 h 25"/>
                  <a:gd name="T10" fmla="*/ 229 w 65"/>
                  <a:gd name="T11" fmla="*/ 150 h 25"/>
                  <a:gd name="T12" fmla="*/ 229 w 65"/>
                  <a:gd name="T13" fmla="*/ 1043 h 25"/>
                  <a:gd name="T14" fmla="*/ 1266 w 65"/>
                  <a:gd name="T15" fmla="*/ 1292 h 25"/>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5"/>
                  <a:gd name="T26" fmla="*/ 65 w 6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5">
                    <a:moveTo>
                      <a:pt x="33" y="25"/>
                    </a:moveTo>
                    <a:cubicBezTo>
                      <a:pt x="46" y="25"/>
                      <a:pt x="55" y="24"/>
                      <a:pt x="60" y="20"/>
                    </a:cubicBezTo>
                    <a:cubicBezTo>
                      <a:pt x="64" y="15"/>
                      <a:pt x="65" y="6"/>
                      <a:pt x="60" y="3"/>
                    </a:cubicBezTo>
                    <a:cubicBezTo>
                      <a:pt x="56" y="0"/>
                      <a:pt x="55" y="4"/>
                      <a:pt x="33" y="4"/>
                    </a:cubicBezTo>
                    <a:cubicBezTo>
                      <a:pt x="33" y="4"/>
                      <a:pt x="33" y="4"/>
                      <a:pt x="33" y="4"/>
                    </a:cubicBezTo>
                    <a:cubicBezTo>
                      <a:pt x="11" y="4"/>
                      <a:pt x="10" y="0"/>
                      <a:pt x="6" y="3"/>
                    </a:cubicBezTo>
                    <a:cubicBezTo>
                      <a:pt x="0" y="6"/>
                      <a:pt x="2" y="15"/>
                      <a:pt x="6" y="20"/>
                    </a:cubicBezTo>
                    <a:cubicBezTo>
                      <a:pt x="11" y="24"/>
                      <a:pt x="20" y="25"/>
                      <a:pt x="33" y="25"/>
                    </a:cubicBezTo>
                  </a:path>
                </a:pathLst>
              </a:custGeom>
              <a:noFill/>
              <a:ln w="7938" cap="rnd">
                <a:solidFill>
                  <a:srgbClr val="333333"/>
                </a:solidFill>
                <a:prstDash val="solid"/>
                <a:round/>
                <a:headEnd/>
                <a:tailEnd/>
              </a:ln>
            </p:spPr>
            <p:txBody>
              <a:bodyPr/>
              <a:lstStyle/>
              <a:p>
                <a:endParaRPr lang="en-US"/>
              </a:p>
            </p:txBody>
          </p:sp>
          <p:sp>
            <p:nvSpPr>
              <p:cNvPr id="584" name="Freeform 97"/>
              <p:cNvSpPr>
                <a:spLocks/>
              </p:cNvSpPr>
              <p:nvPr/>
            </p:nvSpPr>
            <p:spPr bwMode="auto">
              <a:xfrm>
                <a:off x="2794" y="1717"/>
                <a:ext cx="162" cy="70"/>
              </a:xfrm>
              <a:custGeom>
                <a:avLst/>
                <a:gdLst>
                  <a:gd name="T0" fmla="*/ 1266 w 65"/>
                  <a:gd name="T1" fmla="*/ 218 h 26"/>
                  <a:gd name="T2" fmla="*/ 2323 w 65"/>
                  <a:gd name="T3" fmla="*/ 159 h 26"/>
                  <a:gd name="T4" fmla="*/ 2323 w 65"/>
                  <a:gd name="T5" fmla="*/ 993 h 26"/>
                  <a:gd name="T6" fmla="*/ 1266 w 65"/>
                  <a:gd name="T7" fmla="*/ 1362 h 26"/>
                  <a:gd name="T8" fmla="*/ 1266 w 65"/>
                  <a:gd name="T9" fmla="*/ 1362 h 26"/>
                  <a:gd name="T10" fmla="*/ 229 w 65"/>
                  <a:gd name="T11" fmla="*/ 993 h 26"/>
                  <a:gd name="T12" fmla="*/ 229 w 65"/>
                  <a:gd name="T13" fmla="*/ 159 h 26"/>
                  <a:gd name="T14" fmla="*/ 1266 w 65"/>
                  <a:gd name="T15" fmla="*/ 218 h 26"/>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6"/>
                  <a:gd name="T26" fmla="*/ 65 w 6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6">
                    <a:moveTo>
                      <a:pt x="33" y="4"/>
                    </a:moveTo>
                    <a:cubicBezTo>
                      <a:pt x="55" y="4"/>
                      <a:pt x="56" y="0"/>
                      <a:pt x="60" y="3"/>
                    </a:cubicBezTo>
                    <a:cubicBezTo>
                      <a:pt x="65" y="6"/>
                      <a:pt x="64" y="14"/>
                      <a:pt x="60" y="19"/>
                    </a:cubicBezTo>
                    <a:cubicBezTo>
                      <a:pt x="55" y="23"/>
                      <a:pt x="46" y="26"/>
                      <a:pt x="33" y="26"/>
                    </a:cubicBezTo>
                    <a:cubicBezTo>
                      <a:pt x="33" y="26"/>
                      <a:pt x="33" y="26"/>
                      <a:pt x="33" y="26"/>
                    </a:cubicBezTo>
                    <a:cubicBezTo>
                      <a:pt x="20" y="26"/>
                      <a:pt x="11" y="23"/>
                      <a:pt x="6" y="19"/>
                    </a:cubicBezTo>
                    <a:cubicBezTo>
                      <a:pt x="2" y="14"/>
                      <a:pt x="0" y="6"/>
                      <a:pt x="6" y="3"/>
                    </a:cubicBezTo>
                    <a:cubicBezTo>
                      <a:pt x="10" y="0"/>
                      <a:pt x="11" y="4"/>
                      <a:pt x="33" y="4"/>
                    </a:cubicBezTo>
                    <a:close/>
                  </a:path>
                </a:pathLst>
              </a:custGeom>
              <a:noFill/>
              <a:ln w="7938" cap="rnd">
                <a:solidFill>
                  <a:srgbClr val="333333"/>
                </a:solidFill>
                <a:prstDash val="solid"/>
                <a:round/>
                <a:headEnd/>
                <a:tailEnd/>
              </a:ln>
            </p:spPr>
            <p:txBody>
              <a:bodyPr/>
              <a:lstStyle/>
              <a:p>
                <a:endParaRPr lang="en-US"/>
              </a:p>
            </p:txBody>
          </p:sp>
          <p:sp>
            <p:nvSpPr>
              <p:cNvPr id="585" name="Freeform 98"/>
              <p:cNvSpPr>
                <a:spLocks/>
              </p:cNvSpPr>
              <p:nvPr/>
            </p:nvSpPr>
            <p:spPr bwMode="auto">
              <a:xfrm>
                <a:off x="2794" y="1784"/>
                <a:ext cx="162" cy="69"/>
              </a:xfrm>
              <a:custGeom>
                <a:avLst/>
                <a:gdLst>
                  <a:gd name="T0" fmla="*/ 1266 w 65"/>
                  <a:gd name="T1" fmla="*/ 1290 h 26"/>
                  <a:gd name="T2" fmla="*/ 2323 w 65"/>
                  <a:gd name="T3" fmla="*/ 894 h 26"/>
                  <a:gd name="T4" fmla="*/ 2323 w 65"/>
                  <a:gd name="T5" fmla="*/ 93 h 26"/>
                  <a:gd name="T6" fmla="*/ 1266 w 65"/>
                  <a:gd name="T7" fmla="*/ 353 h 26"/>
                  <a:gd name="T8" fmla="*/ 1266 w 65"/>
                  <a:gd name="T9" fmla="*/ 353 h 26"/>
                  <a:gd name="T10" fmla="*/ 229 w 65"/>
                  <a:gd name="T11" fmla="*/ 93 h 26"/>
                  <a:gd name="T12" fmla="*/ 229 w 65"/>
                  <a:gd name="T13" fmla="*/ 894 h 26"/>
                  <a:gd name="T14" fmla="*/ 1266 w 65"/>
                  <a:gd name="T15" fmla="*/ 1290 h 26"/>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26"/>
                  <a:gd name="T26" fmla="*/ 65 w 6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26">
                    <a:moveTo>
                      <a:pt x="33" y="26"/>
                    </a:moveTo>
                    <a:cubicBezTo>
                      <a:pt x="46" y="26"/>
                      <a:pt x="55" y="23"/>
                      <a:pt x="60" y="18"/>
                    </a:cubicBezTo>
                    <a:cubicBezTo>
                      <a:pt x="64" y="14"/>
                      <a:pt x="65" y="6"/>
                      <a:pt x="60" y="2"/>
                    </a:cubicBezTo>
                    <a:cubicBezTo>
                      <a:pt x="56" y="0"/>
                      <a:pt x="55" y="7"/>
                      <a:pt x="33" y="7"/>
                    </a:cubicBezTo>
                    <a:cubicBezTo>
                      <a:pt x="33" y="7"/>
                      <a:pt x="33" y="7"/>
                      <a:pt x="33" y="7"/>
                    </a:cubicBezTo>
                    <a:cubicBezTo>
                      <a:pt x="11" y="7"/>
                      <a:pt x="10" y="0"/>
                      <a:pt x="6" y="2"/>
                    </a:cubicBezTo>
                    <a:cubicBezTo>
                      <a:pt x="0" y="6"/>
                      <a:pt x="2" y="14"/>
                      <a:pt x="6" y="18"/>
                    </a:cubicBezTo>
                    <a:cubicBezTo>
                      <a:pt x="11" y="23"/>
                      <a:pt x="20" y="26"/>
                      <a:pt x="33" y="26"/>
                    </a:cubicBezTo>
                    <a:close/>
                  </a:path>
                </a:pathLst>
              </a:custGeom>
              <a:noFill/>
              <a:ln w="7938" cap="rnd">
                <a:solidFill>
                  <a:srgbClr val="333333"/>
                </a:solidFill>
                <a:prstDash val="solid"/>
                <a:round/>
                <a:headEnd/>
                <a:tailEnd/>
              </a:ln>
            </p:spPr>
            <p:txBody>
              <a:bodyPr/>
              <a:lstStyle/>
              <a:p>
                <a:endParaRPr lang="en-US"/>
              </a:p>
            </p:txBody>
          </p:sp>
          <p:sp>
            <p:nvSpPr>
              <p:cNvPr id="586" name="Freeform 99"/>
              <p:cNvSpPr>
                <a:spLocks/>
              </p:cNvSpPr>
              <p:nvPr/>
            </p:nvSpPr>
            <p:spPr bwMode="auto">
              <a:xfrm>
                <a:off x="2794" y="1851"/>
                <a:ext cx="162" cy="82"/>
              </a:xfrm>
              <a:custGeom>
                <a:avLst/>
                <a:gdLst>
                  <a:gd name="T0" fmla="*/ 1266 w 65"/>
                  <a:gd name="T1" fmla="*/ 1518 h 31"/>
                  <a:gd name="T2" fmla="*/ 2323 w 65"/>
                  <a:gd name="T3" fmla="*/ 923 h 31"/>
                  <a:gd name="T4" fmla="*/ 2323 w 65"/>
                  <a:gd name="T5" fmla="*/ 148 h 31"/>
                  <a:gd name="T6" fmla="*/ 1266 w 65"/>
                  <a:gd name="T7" fmla="*/ 349 h 31"/>
                  <a:gd name="T8" fmla="*/ 1266 w 65"/>
                  <a:gd name="T9" fmla="*/ 349 h 31"/>
                  <a:gd name="T10" fmla="*/ 229 w 65"/>
                  <a:gd name="T11" fmla="*/ 148 h 31"/>
                  <a:gd name="T12" fmla="*/ 229 w 65"/>
                  <a:gd name="T13" fmla="*/ 923 h 31"/>
                  <a:gd name="T14" fmla="*/ 1266 w 65"/>
                  <a:gd name="T15" fmla="*/ 1518 h 31"/>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31"/>
                  <a:gd name="T26" fmla="*/ 65 w 65"/>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31">
                    <a:moveTo>
                      <a:pt x="33" y="31"/>
                    </a:moveTo>
                    <a:cubicBezTo>
                      <a:pt x="46" y="31"/>
                      <a:pt x="55" y="23"/>
                      <a:pt x="60" y="19"/>
                    </a:cubicBezTo>
                    <a:cubicBezTo>
                      <a:pt x="64" y="14"/>
                      <a:pt x="65" y="6"/>
                      <a:pt x="60" y="3"/>
                    </a:cubicBezTo>
                    <a:cubicBezTo>
                      <a:pt x="56" y="0"/>
                      <a:pt x="55" y="7"/>
                      <a:pt x="33" y="7"/>
                    </a:cubicBezTo>
                    <a:cubicBezTo>
                      <a:pt x="33" y="7"/>
                      <a:pt x="33" y="7"/>
                      <a:pt x="33" y="7"/>
                    </a:cubicBezTo>
                    <a:cubicBezTo>
                      <a:pt x="11" y="7"/>
                      <a:pt x="10" y="0"/>
                      <a:pt x="6" y="3"/>
                    </a:cubicBezTo>
                    <a:cubicBezTo>
                      <a:pt x="0" y="6"/>
                      <a:pt x="2" y="14"/>
                      <a:pt x="6" y="19"/>
                    </a:cubicBezTo>
                    <a:cubicBezTo>
                      <a:pt x="11" y="23"/>
                      <a:pt x="20" y="31"/>
                      <a:pt x="33" y="31"/>
                    </a:cubicBezTo>
                    <a:close/>
                  </a:path>
                </a:pathLst>
              </a:custGeom>
              <a:noFill/>
              <a:ln w="7938" cap="rnd">
                <a:solidFill>
                  <a:srgbClr val="333333"/>
                </a:solidFill>
                <a:prstDash val="solid"/>
                <a:round/>
                <a:headEnd/>
                <a:tailEnd/>
              </a:ln>
            </p:spPr>
            <p:txBody>
              <a:bodyPr/>
              <a:lstStyle/>
              <a:p>
                <a:endParaRPr lang="en-US"/>
              </a:p>
            </p:txBody>
          </p:sp>
          <p:sp>
            <p:nvSpPr>
              <p:cNvPr id="587" name="Freeform 100"/>
              <p:cNvSpPr>
                <a:spLocks/>
              </p:cNvSpPr>
              <p:nvPr/>
            </p:nvSpPr>
            <p:spPr bwMode="auto">
              <a:xfrm>
                <a:off x="2809" y="1832"/>
                <a:ext cx="135" cy="37"/>
              </a:xfrm>
              <a:custGeom>
                <a:avLst/>
                <a:gdLst>
                  <a:gd name="T0" fmla="*/ 1063 w 54"/>
                  <a:gd name="T1" fmla="*/ 391 h 14"/>
                  <a:gd name="T2" fmla="*/ 1063 w 54"/>
                  <a:gd name="T3" fmla="*/ 391 h 14"/>
                  <a:gd name="T4" fmla="*/ 0 w 54"/>
                  <a:gd name="T5" fmla="*/ 0 h 14"/>
                  <a:gd name="T6" fmla="*/ 50 w 54"/>
                  <a:gd name="T7" fmla="*/ 441 h 14"/>
                  <a:gd name="T8" fmla="*/ 1063 w 54"/>
                  <a:gd name="T9" fmla="*/ 685 h 14"/>
                  <a:gd name="T10" fmla="*/ 1063 w 54"/>
                  <a:gd name="T11" fmla="*/ 685 h 14"/>
                  <a:gd name="T12" fmla="*/ 2083 w 54"/>
                  <a:gd name="T13" fmla="*/ 441 h 14"/>
                  <a:gd name="T14" fmla="*/ 2113 w 54"/>
                  <a:gd name="T15" fmla="*/ 0 h 14"/>
                  <a:gd name="T16" fmla="*/ 1063 w 54"/>
                  <a:gd name="T17" fmla="*/ 391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14"/>
                  <a:gd name="T29" fmla="*/ 54 w 54"/>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14">
                    <a:moveTo>
                      <a:pt x="27" y="8"/>
                    </a:moveTo>
                    <a:cubicBezTo>
                      <a:pt x="27" y="8"/>
                      <a:pt x="27" y="8"/>
                      <a:pt x="27" y="8"/>
                    </a:cubicBezTo>
                    <a:cubicBezTo>
                      <a:pt x="14" y="8"/>
                      <a:pt x="5" y="5"/>
                      <a:pt x="0" y="0"/>
                    </a:cubicBezTo>
                    <a:cubicBezTo>
                      <a:pt x="2" y="3"/>
                      <a:pt x="2" y="7"/>
                      <a:pt x="1" y="9"/>
                    </a:cubicBezTo>
                    <a:cubicBezTo>
                      <a:pt x="4" y="8"/>
                      <a:pt x="7" y="14"/>
                      <a:pt x="27" y="14"/>
                    </a:cubicBezTo>
                    <a:cubicBezTo>
                      <a:pt x="27" y="14"/>
                      <a:pt x="27" y="14"/>
                      <a:pt x="27" y="14"/>
                    </a:cubicBezTo>
                    <a:cubicBezTo>
                      <a:pt x="47" y="14"/>
                      <a:pt x="49" y="8"/>
                      <a:pt x="53" y="9"/>
                    </a:cubicBezTo>
                    <a:cubicBezTo>
                      <a:pt x="51" y="6"/>
                      <a:pt x="51" y="4"/>
                      <a:pt x="54" y="0"/>
                    </a:cubicBezTo>
                    <a:cubicBezTo>
                      <a:pt x="49" y="5"/>
                      <a:pt x="40" y="8"/>
                      <a:pt x="27" y="8"/>
                    </a:cubicBezTo>
                    <a:close/>
                  </a:path>
                </a:pathLst>
              </a:custGeom>
              <a:noFill/>
              <a:ln w="7938" cap="rnd">
                <a:solidFill>
                  <a:srgbClr val="333333"/>
                </a:solidFill>
                <a:prstDash val="solid"/>
                <a:round/>
                <a:headEnd/>
                <a:tailEnd/>
              </a:ln>
            </p:spPr>
            <p:txBody>
              <a:bodyPr/>
              <a:lstStyle/>
              <a:p>
                <a:endParaRPr lang="en-US"/>
              </a:p>
            </p:txBody>
          </p:sp>
          <p:sp>
            <p:nvSpPr>
              <p:cNvPr id="588" name="Freeform 101"/>
              <p:cNvSpPr>
                <a:spLocks/>
              </p:cNvSpPr>
              <p:nvPr/>
            </p:nvSpPr>
            <p:spPr bwMode="auto">
              <a:xfrm>
                <a:off x="2811" y="1765"/>
                <a:ext cx="133" cy="38"/>
              </a:xfrm>
              <a:custGeom>
                <a:avLst/>
                <a:gdLst>
                  <a:gd name="T0" fmla="*/ 1026 w 53"/>
                  <a:gd name="T1" fmla="*/ 442 h 14"/>
                  <a:gd name="T2" fmla="*/ 1026 w 53"/>
                  <a:gd name="T3" fmla="*/ 442 h 14"/>
                  <a:gd name="T4" fmla="*/ 0 w 53"/>
                  <a:gd name="T5" fmla="*/ 60 h 14"/>
                  <a:gd name="T6" fmla="*/ 0 w 53"/>
                  <a:gd name="T7" fmla="*/ 478 h 14"/>
                  <a:gd name="T8" fmla="*/ 1026 w 53"/>
                  <a:gd name="T9" fmla="*/ 760 h 14"/>
                  <a:gd name="T10" fmla="*/ 1026 w 53"/>
                  <a:gd name="T11" fmla="*/ 760 h 14"/>
                  <a:gd name="T12" fmla="*/ 2103 w 53"/>
                  <a:gd name="T13" fmla="*/ 478 h 14"/>
                  <a:gd name="T14" fmla="*/ 2103 w 53"/>
                  <a:gd name="T15" fmla="*/ 0 h 14"/>
                  <a:gd name="T16" fmla="*/ 2103 w 53"/>
                  <a:gd name="T17" fmla="*/ 0 h 14"/>
                  <a:gd name="T18" fmla="*/ 2103 w 53"/>
                  <a:gd name="T19" fmla="*/ 60 h 14"/>
                  <a:gd name="T20" fmla="*/ 1026 w 53"/>
                  <a:gd name="T21" fmla="*/ 442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14"/>
                  <a:gd name="T35" fmla="*/ 53 w 53"/>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14">
                    <a:moveTo>
                      <a:pt x="26" y="8"/>
                    </a:moveTo>
                    <a:cubicBezTo>
                      <a:pt x="26" y="8"/>
                      <a:pt x="26" y="8"/>
                      <a:pt x="26" y="8"/>
                    </a:cubicBezTo>
                    <a:cubicBezTo>
                      <a:pt x="13" y="8"/>
                      <a:pt x="5" y="6"/>
                      <a:pt x="0" y="1"/>
                    </a:cubicBezTo>
                    <a:cubicBezTo>
                      <a:pt x="0" y="2"/>
                      <a:pt x="2" y="5"/>
                      <a:pt x="0" y="9"/>
                    </a:cubicBezTo>
                    <a:cubicBezTo>
                      <a:pt x="4" y="8"/>
                      <a:pt x="7" y="14"/>
                      <a:pt x="26" y="14"/>
                    </a:cubicBezTo>
                    <a:cubicBezTo>
                      <a:pt x="26" y="14"/>
                      <a:pt x="26" y="14"/>
                      <a:pt x="26" y="14"/>
                    </a:cubicBezTo>
                    <a:cubicBezTo>
                      <a:pt x="48" y="14"/>
                      <a:pt x="49" y="7"/>
                      <a:pt x="53" y="9"/>
                    </a:cubicBezTo>
                    <a:cubicBezTo>
                      <a:pt x="50" y="6"/>
                      <a:pt x="50" y="4"/>
                      <a:pt x="53" y="0"/>
                    </a:cubicBezTo>
                    <a:cubicBezTo>
                      <a:pt x="53" y="0"/>
                      <a:pt x="53" y="0"/>
                      <a:pt x="53" y="0"/>
                    </a:cubicBezTo>
                    <a:cubicBezTo>
                      <a:pt x="53" y="0"/>
                      <a:pt x="53" y="1"/>
                      <a:pt x="53" y="1"/>
                    </a:cubicBezTo>
                    <a:cubicBezTo>
                      <a:pt x="48" y="5"/>
                      <a:pt x="39" y="8"/>
                      <a:pt x="26" y="8"/>
                    </a:cubicBezTo>
                    <a:close/>
                  </a:path>
                </a:pathLst>
              </a:custGeom>
              <a:noFill/>
              <a:ln w="7938" cap="rnd">
                <a:solidFill>
                  <a:srgbClr val="333333"/>
                </a:solidFill>
                <a:prstDash val="solid"/>
                <a:round/>
                <a:headEnd/>
                <a:tailEnd/>
              </a:ln>
            </p:spPr>
            <p:txBody>
              <a:bodyPr/>
              <a:lstStyle/>
              <a:p>
                <a:endParaRPr lang="en-US"/>
              </a:p>
            </p:txBody>
          </p:sp>
          <p:sp>
            <p:nvSpPr>
              <p:cNvPr id="589" name="Freeform 102"/>
              <p:cNvSpPr>
                <a:spLocks/>
              </p:cNvSpPr>
              <p:nvPr/>
            </p:nvSpPr>
            <p:spPr bwMode="auto">
              <a:xfrm>
                <a:off x="2809" y="1699"/>
                <a:ext cx="137" cy="29"/>
              </a:xfrm>
              <a:custGeom>
                <a:avLst/>
                <a:gdLst>
                  <a:gd name="T0" fmla="*/ 2085 w 55"/>
                  <a:gd name="T1" fmla="*/ 55 h 11"/>
                  <a:gd name="T2" fmla="*/ 1036 w 55"/>
                  <a:gd name="T3" fmla="*/ 293 h 11"/>
                  <a:gd name="T4" fmla="*/ 1036 w 55"/>
                  <a:gd name="T5" fmla="*/ 293 h 11"/>
                  <a:gd name="T6" fmla="*/ 0 w 55"/>
                  <a:gd name="T7" fmla="*/ 55 h 11"/>
                  <a:gd name="T8" fmla="*/ 0 w 55"/>
                  <a:gd name="T9" fmla="*/ 480 h 11"/>
                  <a:gd name="T10" fmla="*/ 1036 w 55"/>
                  <a:gd name="T11" fmla="*/ 527 h 11"/>
                  <a:gd name="T12" fmla="*/ 1036 w 55"/>
                  <a:gd name="T13" fmla="*/ 527 h 11"/>
                  <a:gd name="T14" fmla="*/ 2085 w 55"/>
                  <a:gd name="T15" fmla="*/ 480 h 11"/>
                  <a:gd name="T16" fmla="*/ 2115 w 55"/>
                  <a:gd name="T17" fmla="*/ 527 h 11"/>
                  <a:gd name="T18" fmla="*/ 2115 w 55"/>
                  <a:gd name="T19" fmla="*/ 527 h 11"/>
                  <a:gd name="T20" fmla="*/ 2085 w 55"/>
                  <a:gd name="T21" fmla="*/ 0 h 11"/>
                  <a:gd name="T22" fmla="*/ 2085 w 55"/>
                  <a:gd name="T23" fmla="*/ 55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11"/>
                  <a:gd name="T38" fmla="*/ 55 w 55"/>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11">
                    <a:moveTo>
                      <a:pt x="54" y="1"/>
                    </a:moveTo>
                    <a:cubicBezTo>
                      <a:pt x="49" y="5"/>
                      <a:pt x="40" y="6"/>
                      <a:pt x="27" y="6"/>
                    </a:cubicBezTo>
                    <a:cubicBezTo>
                      <a:pt x="27" y="6"/>
                      <a:pt x="27" y="6"/>
                      <a:pt x="27" y="6"/>
                    </a:cubicBezTo>
                    <a:cubicBezTo>
                      <a:pt x="14" y="6"/>
                      <a:pt x="5" y="5"/>
                      <a:pt x="0" y="1"/>
                    </a:cubicBezTo>
                    <a:cubicBezTo>
                      <a:pt x="2" y="4"/>
                      <a:pt x="2" y="7"/>
                      <a:pt x="0" y="10"/>
                    </a:cubicBezTo>
                    <a:cubicBezTo>
                      <a:pt x="4" y="7"/>
                      <a:pt x="5" y="11"/>
                      <a:pt x="27" y="11"/>
                    </a:cubicBezTo>
                    <a:cubicBezTo>
                      <a:pt x="27" y="11"/>
                      <a:pt x="27" y="11"/>
                      <a:pt x="27" y="11"/>
                    </a:cubicBezTo>
                    <a:cubicBezTo>
                      <a:pt x="49" y="11"/>
                      <a:pt x="50" y="7"/>
                      <a:pt x="54" y="10"/>
                    </a:cubicBezTo>
                    <a:cubicBezTo>
                      <a:pt x="54" y="10"/>
                      <a:pt x="55" y="11"/>
                      <a:pt x="55" y="11"/>
                    </a:cubicBezTo>
                    <a:cubicBezTo>
                      <a:pt x="55" y="11"/>
                      <a:pt x="55" y="11"/>
                      <a:pt x="55" y="11"/>
                    </a:cubicBezTo>
                    <a:cubicBezTo>
                      <a:pt x="53" y="8"/>
                      <a:pt x="53" y="3"/>
                      <a:pt x="54" y="0"/>
                    </a:cubicBezTo>
                    <a:cubicBezTo>
                      <a:pt x="54" y="0"/>
                      <a:pt x="54" y="0"/>
                      <a:pt x="54" y="1"/>
                    </a:cubicBezTo>
                    <a:close/>
                  </a:path>
                </a:pathLst>
              </a:custGeom>
              <a:noFill/>
              <a:ln w="7938" cap="rnd">
                <a:solidFill>
                  <a:srgbClr val="333333"/>
                </a:solidFill>
                <a:prstDash val="solid"/>
                <a:round/>
                <a:headEnd/>
                <a:tailEnd/>
              </a:ln>
            </p:spPr>
            <p:txBody>
              <a:bodyPr/>
              <a:lstStyle/>
              <a:p>
                <a:endParaRPr lang="en-US"/>
              </a:p>
            </p:txBody>
          </p:sp>
          <p:sp>
            <p:nvSpPr>
              <p:cNvPr id="590" name="Freeform 103"/>
              <p:cNvSpPr>
                <a:spLocks/>
              </p:cNvSpPr>
              <p:nvPr/>
            </p:nvSpPr>
            <p:spPr bwMode="auto">
              <a:xfrm>
                <a:off x="2771" y="1925"/>
                <a:ext cx="108" cy="70"/>
              </a:xfrm>
              <a:custGeom>
                <a:avLst/>
                <a:gdLst>
                  <a:gd name="T0" fmla="*/ 158 w 43"/>
                  <a:gd name="T1" fmla="*/ 59 h 26"/>
                  <a:gd name="T2" fmla="*/ 681 w 43"/>
                  <a:gd name="T3" fmla="*/ 840 h 26"/>
                  <a:gd name="T4" fmla="*/ 1665 w 43"/>
                  <a:gd name="T5" fmla="*/ 899 h 26"/>
                  <a:gd name="T6" fmla="*/ 997 w 43"/>
                  <a:gd name="T7" fmla="*/ 369 h 26"/>
                  <a:gd name="T8" fmla="*/ 239 w 43"/>
                  <a:gd name="T9" fmla="*/ 59 h 26"/>
                  <a:gd name="T10" fmla="*/ 158 w 43"/>
                  <a:gd name="T11" fmla="*/ 59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4" y="1"/>
                    </a:moveTo>
                    <a:cubicBezTo>
                      <a:pt x="0" y="12"/>
                      <a:pt x="10" y="14"/>
                      <a:pt x="17" y="16"/>
                    </a:cubicBezTo>
                    <a:cubicBezTo>
                      <a:pt x="25" y="18"/>
                      <a:pt x="41" y="26"/>
                      <a:pt x="42" y="17"/>
                    </a:cubicBezTo>
                    <a:cubicBezTo>
                      <a:pt x="43" y="7"/>
                      <a:pt x="37" y="10"/>
                      <a:pt x="25" y="7"/>
                    </a:cubicBezTo>
                    <a:cubicBezTo>
                      <a:pt x="14" y="4"/>
                      <a:pt x="12" y="0"/>
                      <a:pt x="6" y="1"/>
                    </a:cubicBezTo>
                    <a:lnTo>
                      <a:pt x="4" y="1"/>
                    </a:lnTo>
                    <a:close/>
                  </a:path>
                </a:pathLst>
              </a:custGeom>
              <a:noFill/>
              <a:ln w="7938" cap="rnd">
                <a:solidFill>
                  <a:srgbClr val="333333"/>
                </a:solidFill>
                <a:prstDash val="solid"/>
                <a:round/>
                <a:headEnd/>
                <a:tailEnd/>
              </a:ln>
            </p:spPr>
            <p:txBody>
              <a:bodyPr/>
              <a:lstStyle/>
              <a:p>
                <a:endParaRPr lang="en-US"/>
              </a:p>
            </p:txBody>
          </p:sp>
          <p:sp>
            <p:nvSpPr>
              <p:cNvPr id="591" name="Freeform 104"/>
              <p:cNvSpPr>
                <a:spLocks/>
              </p:cNvSpPr>
              <p:nvPr/>
            </p:nvSpPr>
            <p:spPr bwMode="auto">
              <a:xfrm>
                <a:off x="2766" y="1963"/>
                <a:ext cx="113" cy="85"/>
              </a:xfrm>
              <a:custGeom>
                <a:avLst/>
                <a:gdLst>
                  <a:gd name="T0" fmla="*/ 126 w 45"/>
                  <a:gd name="T1" fmla="*/ 396 h 32"/>
                  <a:gd name="T2" fmla="*/ 713 w 45"/>
                  <a:gd name="T3" fmla="*/ 996 h 32"/>
                  <a:gd name="T4" fmla="*/ 1665 w 45"/>
                  <a:gd name="T5" fmla="*/ 1052 h 32"/>
                  <a:gd name="T6" fmla="*/ 997 w 45"/>
                  <a:gd name="T7" fmla="*/ 452 h 32"/>
                  <a:gd name="T8" fmla="*/ 126 w 45"/>
                  <a:gd name="T9" fmla="*/ 396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3" y="8"/>
                    </a:moveTo>
                    <a:cubicBezTo>
                      <a:pt x="0" y="17"/>
                      <a:pt x="11" y="18"/>
                      <a:pt x="18" y="20"/>
                    </a:cubicBezTo>
                    <a:cubicBezTo>
                      <a:pt x="25" y="22"/>
                      <a:pt x="39" y="32"/>
                      <a:pt x="42" y="21"/>
                    </a:cubicBezTo>
                    <a:cubicBezTo>
                      <a:pt x="45" y="12"/>
                      <a:pt x="37" y="12"/>
                      <a:pt x="25" y="9"/>
                    </a:cubicBezTo>
                    <a:cubicBezTo>
                      <a:pt x="13" y="6"/>
                      <a:pt x="6" y="0"/>
                      <a:pt x="3" y="8"/>
                    </a:cubicBezTo>
                    <a:close/>
                  </a:path>
                </a:pathLst>
              </a:custGeom>
              <a:noFill/>
              <a:ln w="7938" cap="rnd">
                <a:solidFill>
                  <a:srgbClr val="333333"/>
                </a:solidFill>
                <a:prstDash val="solid"/>
                <a:round/>
                <a:headEnd/>
                <a:tailEnd/>
              </a:ln>
            </p:spPr>
            <p:txBody>
              <a:bodyPr/>
              <a:lstStyle/>
              <a:p>
                <a:endParaRPr lang="en-US"/>
              </a:p>
            </p:txBody>
          </p:sp>
          <p:sp>
            <p:nvSpPr>
              <p:cNvPr id="592" name="Freeform 105"/>
              <p:cNvSpPr>
                <a:spLocks/>
              </p:cNvSpPr>
              <p:nvPr/>
            </p:nvSpPr>
            <p:spPr bwMode="auto">
              <a:xfrm>
                <a:off x="2754" y="2011"/>
                <a:ext cx="115" cy="85"/>
              </a:xfrm>
              <a:custGeom>
                <a:avLst/>
                <a:gdLst>
                  <a:gd name="T0" fmla="*/ 108 w 46"/>
                  <a:gd name="T1" fmla="*/ 396 h 32"/>
                  <a:gd name="T2" fmla="*/ 708 w 46"/>
                  <a:gd name="T3" fmla="*/ 996 h 32"/>
                  <a:gd name="T4" fmla="*/ 1688 w 46"/>
                  <a:gd name="T5" fmla="*/ 1086 h 32"/>
                  <a:gd name="T6" fmla="*/ 970 w 46"/>
                  <a:gd name="T7" fmla="*/ 452 h 32"/>
                  <a:gd name="T8" fmla="*/ 108 w 46"/>
                  <a:gd name="T9" fmla="*/ 396 h 32"/>
                  <a:gd name="T10" fmla="*/ 0 60000 65536"/>
                  <a:gd name="T11" fmla="*/ 0 60000 65536"/>
                  <a:gd name="T12" fmla="*/ 0 60000 65536"/>
                  <a:gd name="T13" fmla="*/ 0 60000 65536"/>
                  <a:gd name="T14" fmla="*/ 0 60000 65536"/>
                  <a:gd name="T15" fmla="*/ 0 w 46"/>
                  <a:gd name="T16" fmla="*/ 0 h 32"/>
                  <a:gd name="T17" fmla="*/ 46 w 46"/>
                  <a:gd name="T18" fmla="*/ 32 h 32"/>
                </a:gdLst>
                <a:ahLst/>
                <a:cxnLst>
                  <a:cxn ang="T10">
                    <a:pos x="T0" y="T1"/>
                  </a:cxn>
                  <a:cxn ang="T11">
                    <a:pos x="T2" y="T3"/>
                  </a:cxn>
                  <a:cxn ang="T12">
                    <a:pos x="T4" y="T5"/>
                  </a:cxn>
                  <a:cxn ang="T13">
                    <a:pos x="T6" y="T7"/>
                  </a:cxn>
                  <a:cxn ang="T14">
                    <a:pos x="T8" y="T9"/>
                  </a:cxn>
                </a:cxnLst>
                <a:rect l="T15" t="T16" r="T17" b="T18"/>
                <a:pathLst>
                  <a:path w="46" h="32">
                    <a:moveTo>
                      <a:pt x="3" y="8"/>
                    </a:moveTo>
                    <a:cubicBezTo>
                      <a:pt x="0" y="17"/>
                      <a:pt x="10" y="18"/>
                      <a:pt x="18" y="20"/>
                    </a:cubicBezTo>
                    <a:cubicBezTo>
                      <a:pt x="25" y="22"/>
                      <a:pt x="39" y="32"/>
                      <a:pt x="43" y="22"/>
                    </a:cubicBezTo>
                    <a:cubicBezTo>
                      <a:pt x="46" y="12"/>
                      <a:pt x="37" y="12"/>
                      <a:pt x="25" y="9"/>
                    </a:cubicBezTo>
                    <a:cubicBezTo>
                      <a:pt x="13" y="6"/>
                      <a:pt x="6" y="0"/>
                      <a:pt x="3" y="8"/>
                    </a:cubicBezTo>
                    <a:close/>
                  </a:path>
                </a:pathLst>
              </a:custGeom>
              <a:noFill/>
              <a:ln w="7938" cap="rnd">
                <a:solidFill>
                  <a:srgbClr val="333333"/>
                </a:solidFill>
                <a:prstDash val="solid"/>
                <a:round/>
                <a:headEnd/>
                <a:tailEnd/>
              </a:ln>
            </p:spPr>
            <p:txBody>
              <a:bodyPr/>
              <a:lstStyle/>
              <a:p>
                <a:endParaRPr lang="en-US"/>
              </a:p>
            </p:txBody>
          </p:sp>
          <p:sp>
            <p:nvSpPr>
              <p:cNvPr id="593" name="Freeform 106"/>
              <p:cNvSpPr>
                <a:spLocks/>
              </p:cNvSpPr>
              <p:nvPr/>
            </p:nvSpPr>
            <p:spPr bwMode="auto">
              <a:xfrm>
                <a:off x="2741" y="2064"/>
                <a:ext cx="115" cy="83"/>
              </a:xfrm>
              <a:custGeom>
                <a:avLst/>
                <a:gdLst>
                  <a:gd name="T0" fmla="*/ 108 w 46"/>
                  <a:gd name="T1" fmla="*/ 402 h 31"/>
                  <a:gd name="T2" fmla="*/ 708 w 46"/>
                  <a:gd name="T3" fmla="*/ 983 h 31"/>
                  <a:gd name="T4" fmla="*/ 1688 w 46"/>
                  <a:gd name="T5" fmla="*/ 1076 h 31"/>
                  <a:gd name="T6" fmla="*/ 970 w 46"/>
                  <a:gd name="T7" fmla="*/ 458 h 31"/>
                  <a:gd name="T8" fmla="*/ 108 w 46"/>
                  <a:gd name="T9" fmla="*/ 402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3" y="8"/>
                    </a:moveTo>
                    <a:cubicBezTo>
                      <a:pt x="0" y="16"/>
                      <a:pt x="11" y="17"/>
                      <a:pt x="18" y="19"/>
                    </a:cubicBezTo>
                    <a:cubicBezTo>
                      <a:pt x="25" y="21"/>
                      <a:pt x="39" y="31"/>
                      <a:pt x="43" y="21"/>
                    </a:cubicBezTo>
                    <a:cubicBezTo>
                      <a:pt x="46" y="11"/>
                      <a:pt x="37" y="12"/>
                      <a:pt x="25" y="9"/>
                    </a:cubicBezTo>
                    <a:cubicBezTo>
                      <a:pt x="13" y="6"/>
                      <a:pt x="6" y="0"/>
                      <a:pt x="3" y="8"/>
                    </a:cubicBezTo>
                    <a:close/>
                  </a:path>
                </a:pathLst>
              </a:custGeom>
              <a:noFill/>
              <a:ln w="7938" cap="rnd">
                <a:solidFill>
                  <a:srgbClr val="333333"/>
                </a:solidFill>
                <a:prstDash val="solid"/>
                <a:round/>
                <a:headEnd/>
                <a:tailEnd/>
              </a:ln>
            </p:spPr>
            <p:txBody>
              <a:bodyPr/>
              <a:lstStyle/>
              <a:p>
                <a:endParaRPr lang="en-US"/>
              </a:p>
            </p:txBody>
          </p:sp>
          <p:sp>
            <p:nvSpPr>
              <p:cNvPr id="594" name="Freeform 107"/>
              <p:cNvSpPr>
                <a:spLocks/>
              </p:cNvSpPr>
              <p:nvPr/>
            </p:nvSpPr>
            <p:spPr bwMode="auto">
              <a:xfrm>
                <a:off x="2726" y="2115"/>
                <a:ext cx="113" cy="85"/>
              </a:xfrm>
              <a:custGeom>
                <a:avLst/>
                <a:gdLst>
                  <a:gd name="T0" fmla="*/ 126 w 45"/>
                  <a:gd name="T1" fmla="*/ 452 h 32"/>
                  <a:gd name="T2" fmla="*/ 681 w 45"/>
                  <a:gd name="T3" fmla="*/ 996 h 32"/>
                  <a:gd name="T4" fmla="*/ 1665 w 45"/>
                  <a:gd name="T5" fmla="*/ 1086 h 32"/>
                  <a:gd name="T6" fmla="*/ 952 w 45"/>
                  <a:gd name="T7" fmla="*/ 353 h 32"/>
                  <a:gd name="T8" fmla="*/ 126 w 45"/>
                  <a:gd name="T9" fmla="*/ 452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3" y="9"/>
                    </a:moveTo>
                    <a:cubicBezTo>
                      <a:pt x="0" y="17"/>
                      <a:pt x="10" y="18"/>
                      <a:pt x="17" y="20"/>
                    </a:cubicBezTo>
                    <a:cubicBezTo>
                      <a:pt x="24" y="22"/>
                      <a:pt x="39" y="32"/>
                      <a:pt x="42" y="22"/>
                    </a:cubicBezTo>
                    <a:cubicBezTo>
                      <a:pt x="45" y="12"/>
                      <a:pt x="36" y="10"/>
                      <a:pt x="24" y="7"/>
                    </a:cubicBezTo>
                    <a:cubicBezTo>
                      <a:pt x="12" y="4"/>
                      <a:pt x="6" y="0"/>
                      <a:pt x="3" y="9"/>
                    </a:cubicBezTo>
                    <a:close/>
                  </a:path>
                </a:pathLst>
              </a:custGeom>
              <a:noFill/>
              <a:ln w="7938" cap="rnd">
                <a:solidFill>
                  <a:srgbClr val="333333"/>
                </a:solidFill>
                <a:prstDash val="solid"/>
                <a:round/>
                <a:headEnd/>
                <a:tailEnd/>
              </a:ln>
            </p:spPr>
            <p:txBody>
              <a:bodyPr/>
              <a:lstStyle/>
              <a:p>
                <a:endParaRPr lang="en-US"/>
              </a:p>
            </p:txBody>
          </p:sp>
          <p:sp>
            <p:nvSpPr>
              <p:cNvPr id="595" name="Freeform 108"/>
              <p:cNvSpPr>
                <a:spLocks/>
              </p:cNvSpPr>
              <p:nvPr/>
            </p:nvSpPr>
            <p:spPr bwMode="auto">
              <a:xfrm>
                <a:off x="2896" y="1960"/>
                <a:ext cx="110" cy="83"/>
              </a:xfrm>
              <a:custGeom>
                <a:avLst/>
                <a:gdLst>
                  <a:gd name="T0" fmla="*/ 1608 w 44"/>
                  <a:gd name="T1" fmla="*/ 402 h 31"/>
                  <a:gd name="T2" fmla="*/ 1050 w 44"/>
                  <a:gd name="T3" fmla="*/ 983 h 31"/>
                  <a:gd name="T4" fmla="*/ 83 w 44"/>
                  <a:gd name="T5" fmla="*/ 1039 h 31"/>
                  <a:gd name="T6" fmla="*/ 750 w 44"/>
                  <a:gd name="T7" fmla="*/ 458 h 31"/>
                  <a:gd name="T8" fmla="*/ 1608 w 44"/>
                  <a:gd name="T9" fmla="*/ 402 h 31"/>
                  <a:gd name="T10" fmla="*/ 0 60000 65536"/>
                  <a:gd name="T11" fmla="*/ 0 60000 65536"/>
                  <a:gd name="T12" fmla="*/ 0 60000 65536"/>
                  <a:gd name="T13" fmla="*/ 0 60000 65536"/>
                  <a:gd name="T14" fmla="*/ 0 60000 65536"/>
                  <a:gd name="T15" fmla="*/ 0 w 44"/>
                  <a:gd name="T16" fmla="*/ 0 h 31"/>
                  <a:gd name="T17" fmla="*/ 44 w 44"/>
                  <a:gd name="T18" fmla="*/ 31 h 31"/>
                </a:gdLst>
                <a:ahLst/>
                <a:cxnLst>
                  <a:cxn ang="T10">
                    <a:pos x="T0" y="T1"/>
                  </a:cxn>
                  <a:cxn ang="T11">
                    <a:pos x="T2" y="T3"/>
                  </a:cxn>
                  <a:cxn ang="T12">
                    <a:pos x="T4" y="T5"/>
                  </a:cxn>
                  <a:cxn ang="T13">
                    <a:pos x="T6" y="T7"/>
                  </a:cxn>
                  <a:cxn ang="T14">
                    <a:pos x="T8" y="T9"/>
                  </a:cxn>
                </a:cxnLst>
                <a:rect l="T15" t="T16" r="T17" b="T18"/>
                <a:pathLst>
                  <a:path w="44" h="31">
                    <a:moveTo>
                      <a:pt x="41" y="8"/>
                    </a:moveTo>
                    <a:cubicBezTo>
                      <a:pt x="44" y="16"/>
                      <a:pt x="34" y="17"/>
                      <a:pt x="27" y="19"/>
                    </a:cubicBezTo>
                    <a:cubicBezTo>
                      <a:pt x="19" y="21"/>
                      <a:pt x="5" y="31"/>
                      <a:pt x="2" y="20"/>
                    </a:cubicBezTo>
                    <a:cubicBezTo>
                      <a:pt x="0" y="11"/>
                      <a:pt x="7" y="12"/>
                      <a:pt x="19" y="9"/>
                    </a:cubicBezTo>
                    <a:cubicBezTo>
                      <a:pt x="31" y="6"/>
                      <a:pt x="38" y="0"/>
                      <a:pt x="41" y="8"/>
                    </a:cubicBezTo>
                    <a:close/>
                  </a:path>
                </a:pathLst>
              </a:custGeom>
              <a:noFill/>
              <a:ln w="7938" cap="rnd">
                <a:solidFill>
                  <a:srgbClr val="333333"/>
                </a:solidFill>
                <a:prstDash val="solid"/>
                <a:round/>
                <a:headEnd/>
                <a:tailEnd/>
              </a:ln>
            </p:spPr>
            <p:txBody>
              <a:bodyPr/>
              <a:lstStyle/>
              <a:p>
                <a:endParaRPr lang="en-US"/>
              </a:p>
            </p:txBody>
          </p:sp>
          <p:sp>
            <p:nvSpPr>
              <p:cNvPr id="596" name="Freeform 109"/>
              <p:cNvSpPr>
                <a:spLocks/>
              </p:cNvSpPr>
              <p:nvPr/>
            </p:nvSpPr>
            <p:spPr bwMode="auto">
              <a:xfrm>
                <a:off x="2886" y="1909"/>
                <a:ext cx="98" cy="80"/>
              </a:xfrm>
              <a:custGeom>
                <a:avLst/>
                <a:gdLst>
                  <a:gd name="T0" fmla="*/ 1427 w 39"/>
                  <a:gd name="T1" fmla="*/ 397 h 30"/>
                  <a:gd name="T2" fmla="*/ 998 w 39"/>
                  <a:gd name="T3" fmla="*/ 1003 h 30"/>
                  <a:gd name="T4" fmla="*/ 83 w 39"/>
                  <a:gd name="T5" fmla="*/ 1117 h 30"/>
                  <a:gd name="T6" fmla="*/ 681 w 39"/>
                  <a:gd name="T7" fmla="*/ 512 h 30"/>
                  <a:gd name="T8" fmla="*/ 1427 w 39"/>
                  <a:gd name="T9" fmla="*/ 397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36" y="8"/>
                    </a:moveTo>
                    <a:cubicBezTo>
                      <a:pt x="39" y="16"/>
                      <a:pt x="32" y="18"/>
                      <a:pt x="25" y="20"/>
                    </a:cubicBezTo>
                    <a:cubicBezTo>
                      <a:pt x="17" y="22"/>
                      <a:pt x="3" y="30"/>
                      <a:pt x="2" y="22"/>
                    </a:cubicBezTo>
                    <a:cubicBezTo>
                      <a:pt x="0" y="12"/>
                      <a:pt x="6" y="13"/>
                      <a:pt x="17" y="10"/>
                    </a:cubicBezTo>
                    <a:cubicBezTo>
                      <a:pt x="26" y="7"/>
                      <a:pt x="33" y="0"/>
                      <a:pt x="36" y="8"/>
                    </a:cubicBezTo>
                    <a:close/>
                  </a:path>
                </a:pathLst>
              </a:custGeom>
              <a:noFill/>
              <a:ln w="7938" cap="rnd">
                <a:solidFill>
                  <a:srgbClr val="333333"/>
                </a:solidFill>
                <a:prstDash val="solid"/>
                <a:round/>
                <a:headEnd/>
                <a:tailEnd/>
              </a:ln>
            </p:spPr>
            <p:txBody>
              <a:bodyPr/>
              <a:lstStyle/>
              <a:p>
                <a:endParaRPr lang="en-US"/>
              </a:p>
            </p:txBody>
          </p:sp>
          <p:sp>
            <p:nvSpPr>
              <p:cNvPr id="597" name="Freeform 110"/>
              <p:cNvSpPr>
                <a:spLocks/>
              </p:cNvSpPr>
              <p:nvPr/>
            </p:nvSpPr>
            <p:spPr bwMode="auto">
              <a:xfrm>
                <a:off x="2921" y="2048"/>
                <a:ext cx="113" cy="85"/>
              </a:xfrm>
              <a:custGeom>
                <a:avLst/>
                <a:gdLst>
                  <a:gd name="T0" fmla="*/ 158 w 45"/>
                  <a:gd name="T1" fmla="*/ 1142 h 32"/>
                  <a:gd name="T2" fmla="*/ 713 w 45"/>
                  <a:gd name="T3" fmla="*/ 600 h 32"/>
                  <a:gd name="T4" fmla="*/ 1665 w 45"/>
                  <a:gd name="T5" fmla="*/ 545 h 32"/>
                  <a:gd name="T6" fmla="*/ 997 w 45"/>
                  <a:gd name="T7" fmla="*/ 1142 h 32"/>
                  <a:gd name="T8" fmla="*/ 158 w 45"/>
                  <a:gd name="T9" fmla="*/ 1142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4" y="23"/>
                    </a:moveTo>
                    <a:cubicBezTo>
                      <a:pt x="0" y="15"/>
                      <a:pt x="11" y="14"/>
                      <a:pt x="18" y="12"/>
                    </a:cubicBezTo>
                    <a:cubicBezTo>
                      <a:pt x="25" y="10"/>
                      <a:pt x="40" y="0"/>
                      <a:pt x="42" y="11"/>
                    </a:cubicBezTo>
                    <a:cubicBezTo>
                      <a:pt x="45" y="20"/>
                      <a:pt x="37" y="20"/>
                      <a:pt x="25" y="23"/>
                    </a:cubicBezTo>
                    <a:cubicBezTo>
                      <a:pt x="14" y="26"/>
                      <a:pt x="7" y="32"/>
                      <a:pt x="4" y="23"/>
                    </a:cubicBezTo>
                    <a:close/>
                  </a:path>
                </a:pathLst>
              </a:custGeom>
              <a:noFill/>
              <a:ln w="7938" cap="rnd">
                <a:solidFill>
                  <a:srgbClr val="333333"/>
                </a:solidFill>
                <a:prstDash val="solid"/>
                <a:round/>
                <a:headEnd/>
                <a:tailEnd/>
              </a:ln>
            </p:spPr>
            <p:txBody>
              <a:bodyPr/>
              <a:lstStyle/>
              <a:p>
                <a:endParaRPr lang="en-US"/>
              </a:p>
            </p:txBody>
          </p:sp>
          <p:sp>
            <p:nvSpPr>
              <p:cNvPr id="598" name="Freeform 111"/>
              <p:cNvSpPr>
                <a:spLocks/>
              </p:cNvSpPr>
              <p:nvPr/>
            </p:nvSpPr>
            <p:spPr bwMode="auto">
              <a:xfrm>
                <a:off x="2946" y="2104"/>
                <a:ext cx="98" cy="77"/>
              </a:xfrm>
              <a:custGeom>
                <a:avLst/>
                <a:gdLst>
                  <a:gd name="T0" fmla="*/ 126 w 39"/>
                  <a:gd name="T1" fmla="*/ 1051 h 29"/>
                  <a:gd name="T2" fmla="*/ 555 w 39"/>
                  <a:gd name="T3" fmla="*/ 451 h 29"/>
                  <a:gd name="T4" fmla="*/ 1478 w 39"/>
                  <a:gd name="T5" fmla="*/ 396 h 29"/>
                  <a:gd name="T6" fmla="*/ 839 w 39"/>
                  <a:gd name="T7" fmla="*/ 993 h 29"/>
                  <a:gd name="T8" fmla="*/ 126 w 39"/>
                  <a:gd name="T9" fmla="*/ 1051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3" y="21"/>
                    </a:moveTo>
                    <a:cubicBezTo>
                      <a:pt x="0" y="13"/>
                      <a:pt x="7" y="11"/>
                      <a:pt x="14" y="9"/>
                    </a:cubicBezTo>
                    <a:cubicBezTo>
                      <a:pt x="21" y="7"/>
                      <a:pt x="35" y="0"/>
                      <a:pt x="37" y="8"/>
                    </a:cubicBezTo>
                    <a:cubicBezTo>
                      <a:pt x="39" y="17"/>
                      <a:pt x="33" y="16"/>
                      <a:pt x="21" y="20"/>
                    </a:cubicBezTo>
                    <a:cubicBezTo>
                      <a:pt x="13" y="22"/>
                      <a:pt x="6" y="29"/>
                      <a:pt x="3" y="21"/>
                    </a:cubicBezTo>
                    <a:close/>
                  </a:path>
                </a:pathLst>
              </a:custGeom>
              <a:noFill/>
              <a:ln w="7938" cap="rnd">
                <a:solidFill>
                  <a:srgbClr val="333333"/>
                </a:solidFill>
                <a:prstDash val="solid"/>
                <a:round/>
                <a:headEnd/>
                <a:tailEnd/>
              </a:ln>
            </p:spPr>
            <p:txBody>
              <a:bodyPr/>
              <a:lstStyle/>
              <a:p>
                <a:endParaRPr lang="en-US"/>
              </a:p>
            </p:txBody>
          </p:sp>
          <p:sp>
            <p:nvSpPr>
              <p:cNvPr id="599" name="Freeform 112"/>
              <p:cNvSpPr>
                <a:spLocks/>
              </p:cNvSpPr>
              <p:nvPr/>
            </p:nvSpPr>
            <p:spPr bwMode="auto">
              <a:xfrm>
                <a:off x="2961" y="2152"/>
                <a:ext cx="98" cy="80"/>
              </a:xfrm>
              <a:custGeom>
                <a:avLst/>
                <a:gdLst>
                  <a:gd name="T0" fmla="*/ 126 w 39"/>
                  <a:gd name="T1" fmla="*/ 1117 h 30"/>
                  <a:gd name="T2" fmla="*/ 601 w 39"/>
                  <a:gd name="T3" fmla="*/ 456 h 30"/>
                  <a:gd name="T4" fmla="*/ 1478 w 39"/>
                  <a:gd name="T5" fmla="*/ 397 h 30"/>
                  <a:gd name="T6" fmla="*/ 872 w 39"/>
                  <a:gd name="T7" fmla="*/ 1003 h 30"/>
                  <a:gd name="T8" fmla="*/ 126 w 39"/>
                  <a:gd name="T9" fmla="*/ 1117 h 30"/>
                  <a:gd name="T10" fmla="*/ 0 60000 65536"/>
                  <a:gd name="T11" fmla="*/ 0 60000 65536"/>
                  <a:gd name="T12" fmla="*/ 0 60000 65536"/>
                  <a:gd name="T13" fmla="*/ 0 60000 65536"/>
                  <a:gd name="T14" fmla="*/ 0 60000 65536"/>
                  <a:gd name="T15" fmla="*/ 0 w 39"/>
                  <a:gd name="T16" fmla="*/ 0 h 30"/>
                  <a:gd name="T17" fmla="*/ 39 w 39"/>
                  <a:gd name="T18" fmla="*/ 30 h 30"/>
                </a:gdLst>
                <a:ahLst/>
                <a:cxnLst>
                  <a:cxn ang="T10">
                    <a:pos x="T0" y="T1"/>
                  </a:cxn>
                  <a:cxn ang="T11">
                    <a:pos x="T2" y="T3"/>
                  </a:cxn>
                  <a:cxn ang="T12">
                    <a:pos x="T4" y="T5"/>
                  </a:cxn>
                  <a:cxn ang="T13">
                    <a:pos x="T6" y="T7"/>
                  </a:cxn>
                  <a:cxn ang="T14">
                    <a:pos x="T8" y="T9"/>
                  </a:cxn>
                </a:cxnLst>
                <a:rect l="T15" t="T16" r="T17" b="T18"/>
                <a:pathLst>
                  <a:path w="39" h="30">
                    <a:moveTo>
                      <a:pt x="3" y="22"/>
                    </a:moveTo>
                    <a:cubicBezTo>
                      <a:pt x="0" y="13"/>
                      <a:pt x="7" y="11"/>
                      <a:pt x="15" y="9"/>
                    </a:cubicBezTo>
                    <a:cubicBezTo>
                      <a:pt x="22" y="7"/>
                      <a:pt x="36" y="0"/>
                      <a:pt x="37" y="8"/>
                    </a:cubicBezTo>
                    <a:cubicBezTo>
                      <a:pt x="39" y="17"/>
                      <a:pt x="34" y="17"/>
                      <a:pt x="22" y="20"/>
                    </a:cubicBezTo>
                    <a:cubicBezTo>
                      <a:pt x="13" y="23"/>
                      <a:pt x="6" y="30"/>
                      <a:pt x="3" y="22"/>
                    </a:cubicBezTo>
                    <a:close/>
                  </a:path>
                </a:pathLst>
              </a:custGeom>
              <a:noFill/>
              <a:ln w="7938" cap="rnd">
                <a:solidFill>
                  <a:srgbClr val="333333"/>
                </a:solidFill>
                <a:prstDash val="solid"/>
                <a:round/>
                <a:headEnd/>
                <a:tailEnd/>
              </a:ln>
            </p:spPr>
            <p:txBody>
              <a:bodyPr/>
              <a:lstStyle/>
              <a:p>
                <a:endParaRPr lang="en-US"/>
              </a:p>
            </p:txBody>
          </p:sp>
          <p:sp>
            <p:nvSpPr>
              <p:cNvPr id="600" name="Freeform 113"/>
              <p:cNvSpPr>
                <a:spLocks/>
              </p:cNvSpPr>
              <p:nvPr/>
            </p:nvSpPr>
            <p:spPr bwMode="auto">
              <a:xfrm>
                <a:off x="2906" y="2008"/>
                <a:ext cx="115" cy="83"/>
              </a:xfrm>
              <a:custGeom>
                <a:avLst/>
                <a:gdLst>
                  <a:gd name="T0" fmla="*/ 1688 w 46"/>
                  <a:gd name="T1" fmla="*/ 402 h 31"/>
                  <a:gd name="T2" fmla="*/ 1095 w 46"/>
                  <a:gd name="T3" fmla="*/ 983 h 31"/>
                  <a:gd name="T4" fmla="*/ 108 w 46"/>
                  <a:gd name="T5" fmla="*/ 1076 h 31"/>
                  <a:gd name="T6" fmla="*/ 825 w 46"/>
                  <a:gd name="T7" fmla="*/ 458 h 31"/>
                  <a:gd name="T8" fmla="*/ 1688 w 46"/>
                  <a:gd name="T9" fmla="*/ 402 h 31"/>
                  <a:gd name="T10" fmla="*/ 0 60000 65536"/>
                  <a:gd name="T11" fmla="*/ 0 60000 65536"/>
                  <a:gd name="T12" fmla="*/ 0 60000 65536"/>
                  <a:gd name="T13" fmla="*/ 0 60000 65536"/>
                  <a:gd name="T14" fmla="*/ 0 60000 65536"/>
                  <a:gd name="T15" fmla="*/ 0 w 46"/>
                  <a:gd name="T16" fmla="*/ 0 h 31"/>
                  <a:gd name="T17" fmla="*/ 46 w 46"/>
                  <a:gd name="T18" fmla="*/ 31 h 31"/>
                </a:gdLst>
                <a:ahLst/>
                <a:cxnLst>
                  <a:cxn ang="T10">
                    <a:pos x="T0" y="T1"/>
                  </a:cxn>
                  <a:cxn ang="T11">
                    <a:pos x="T2" y="T3"/>
                  </a:cxn>
                  <a:cxn ang="T12">
                    <a:pos x="T4" y="T5"/>
                  </a:cxn>
                  <a:cxn ang="T13">
                    <a:pos x="T6" y="T7"/>
                  </a:cxn>
                  <a:cxn ang="T14">
                    <a:pos x="T8" y="T9"/>
                  </a:cxn>
                </a:cxnLst>
                <a:rect l="T15" t="T16" r="T17" b="T18"/>
                <a:pathLst>
                  <a:path w="46" h="31">
                    <a:moveTo>
                      <a:pt x="43" y="8"/>
                    </a:moveTo>
                    <a:cubicBezTo>
                      <a:pt x="46" y="16"/>
                      <a:pt x="35" y="17"/>
                      <a:pt x="28" y="19"/>
                    </a:cubicBezTo>
                    <a:cubicBezTo>
                      <a:pt x="21" y="21"/>
                      <a:pt x="6" y="31"/>
                      <a:pt x="3" y="21"/>
                    </a:cubicBezTo>
                    <a:cubicBezTo>
                      <a:pt x="0" y="11"/>
                      <a:pt x="9" y="12"/>
                      <a:pt x="21" y="9"/>
                    </a:cubicBezTo>
                    <a:cubicBezTo>
                      <a:pt x="33" y="6"/>
                      <a:pt x="40" y="0"/>
                      <a:pt x="43" y="8"/>
                    </a:cubicBezTo>
                    <a:close/>
                  </a:path>
                </a:pathLst>
              </a:custGeom>
              <a:noFill/>
              <a:ln w="7938" cap="rnd">
                <a:solidFill>
                  <a:srgbClr val="333333"/>
                </a:solidFill>
                <a:prstDash val="solid"/>
                <a:round/>
                <a:headEnd/>
                <a:tailEnd/>
              </a:ln>
            </p:spPr>
            <p:txBody>
              <a:bodyPr/>
              <a:lstStyle/>
              <a:p>
                <a:endParaRPr lang="en-US"/>
              </a:p>
            </p:txBody>
          </p:sp>
          <p:sp>
            <p:nvSpPr>
              <p:cNvPr id="601" name="Freeform 114"/>
              <p:cNvSpPr>
                <a:spLocks/>
              </p:cNvSpPr>
              <p:nvPr/>
            </p:nvSpPr>
            <p:spPr bwMode="auto">
              <a:xfrm>
                <a:off x="2811" y="1387"/>
                <a:ext cx="135" cy="32"/>
              </a:xfrm>
              <a:custGeom>
                <a:avLst/>
                <a:gdLst>
                  <a:gd name="T0" fmla="*/ 2033 w 54"/>
                  <a:gd name="T1" fmla="*/ 0 h 12"/>
                  <a:gd name="T2" fmla="*/ 1020 w 54"/>
                  <a:gd name="T3" fmla="*/ 248 h 12"/>
                  <a:gd name="T4" fmla="*/ 1020 w 54"/>
                  <a:gd name="T5" fmla="*/ 248 h 12"/>
                  <a:gd name="T6" fmla="*/ 50 w 54"/>
                  <a:gd name="T7" fmla="*/ 56 h 12"/>
                  <a:gd name="T8" fmla="*/ 0 w 54"/>
                  <a:gd name="T9" fmla="*/ 512 h 12"/>
                  <a:gd name="T10" fmla="*/ 1020 w 54"/>
                  <a:gd name="T11" fmla="*/ 605 h 12"/>
                  <a:gd name="T12" fmla="*/ 1020 w 54"/>
                  <a:gd name="T13" fmla="*/ 605 h 12"/>
                  <a:gd name="T14" fmla="*/ 2083 w 54"/>
                  <a:gd name="T15" fmla="*/ 547 h 12"/>
                  <a:gd name="T16" fmla="*/ 2113 w 54"/>
                  <a:gd name="T17" fmla="*/ 605 h 12"/>
                  <a:gd name="T18" fmla="*/ 2113 w 54"/>
                  <a:gd name="T19" fmla="*/ 547 h 12"/>
                  <a:gd name="T20" fmla="*/ 2033 w 54"/>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12"/>
                  <a:gd name="T35" fmla="*/ 54 w 5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12">
                    <a:moveTo>
                      <a:pt x="52" y="0"/>
                    </a:moveTo>
                    <a:cubicBezTo>
                      <a:pt x="47" y="4"/>
                      <a:pt x="39" y="5"/>
                      <a:pt x="26" y="5"/>
                    </a:cubicBezTo>
                    <a:cubicBezTo>
                      <a:pt x="26" y="5"/>
                      <a:pt x="26" y="5"/>
                      <a:pt x="26" y="5"/>
                    </a:cubicBezTo>
                    <a:cubicBezTo>
                      <a:pt x="14" y="5"/>
                      <a:pt x="6" y="4"/>
                      <a:pt x="1" y="1"/>
                    </a:cubicBezTo>
                    <a:cubicBezTo>
                      <a:pt x="2" y="4"/>
                      <a:pt x="2" y="8"/>
                      <a:pt x="0" y="10"/>
                    </a:cubicBezTo>
                    <a:cubicBezTo>
                      <a:pt x="3" y="9"/>
                      <a:pt x="6" y="12"/>
                      <a:pt x="26" y="12"/>
                    </a:cubicBezTo>
                    <a:cubicBezTo>
                      <a:pt x="26" y="12"/>
                      <a:pt x="26" y="12"/>
                      <a:pt x="26" y="12"/>
                    </a:cubicBezTo>
                    <a:cubicBezTo>
                      <a:pt x="48" y="12"/>
                      <a:pt x="49" y="8"/>
                      <a:pt x="53" y="11"/>
                    </a:cubicBezTo>
                    <a:cubicBezTo>
                      <a:pt x="53" y="11"/>
                      <a:pt x="54" y="11"/>
                      <a:pt x="54" y="12"/>
                    </a:cubicBezTo>
                    <a:cubicBezTo>
                      <a:pt x="54" y="11"/>
                      <a:pt x="54" y="11"/>
                      <a:pt x="54" y="11"/>
                    </a:cubicBezTo>
                    <a:cubicBezTo>
                      <a:pt x="51" y="9"/>
                      <a:pt x="50" y="4"/>
                      <a:pt x="52" y="0"/>
                    </a:cubicBezTo>
                    <a:close/>
                  </a:path>
                </a:pathLst>
              </a:custGeom>
              <a:noFill/>
              <a:ln w="7938" cap="rnd">
                <a:solidFill>
                  <a:srgbClr val="333333"/>
                </a:solidFill>
                <a:prstDash val="solid"/>
                <a:round/>
                <a:headEnd/>
                <a:tailEnd/>
              </a:ln>
            </p:spPr>
            <p:txBody>
              <a:bodyPr/>
              <a:lstStyle/>
              <a:p>
                <a:endParaRPr lang="en-US"/>
              </a:p>
            </p:txBody>
          </p:sp>
          <p:sp>
            <p:nvSpPr>
              <p:cNvPr id="602" name="Freeform 115"/>
              <p:cNvSpPr>
                <a:spLocks/>
              </p:cNvSpPr>
              <p:nvPr/>
            </p:nvSpPr>
            <p:spPr bwMode="auto">
              <a:xfrm>
                <a:off x="2809" y="1309"/>
                <a:ext cx="137" cy="35"/>
              </a:xfrm>
              <a:custGeom>
                <a:avLst/>
                <a:gdLst>
                  <a:gd name="T0" fmla="*/ 2043 w 55"/>
                  <a:gd name="T1" fmla="*/ 0 h 13"/>
                  <a:gd name="T2" fmla="*/ 1036 w 55"/>
                  <a:gd name="T3" fmla="*/ 253 h 13"/>
                  <a:gd name="T4" fmla="*/ 1036 w 55"/>
                  <a:gd name="T5" fmla="*/ 253 h 13"/>
                  <a:gd name="T6" fmla="*/ 75 w 55"/>
                  <a:gd name="T7" fmla="*/ 59 h 13"/>
                  <a:gd name="T8" fmla="*/ 0 w 55"/>
                  <a:gd name="T9" fmla="*/ 625 h 13"/>
                  <a:gd name="T10" fmla="*/ 1036 w 55"/>
                  <a:gd name="T11" fmla="*/ 681 h 13"/>
                  <a:gd name="T12" fmla="*/ 1036 w 55"/>
                  <a:gd name="T13" fmla="*/ 681 h 13"/>
                  <a:gd name="T14" fmla="*/ 2085 w 55"/>
                  <a:gd name="T15" fmla="*/ 625 h 13"/>
                  <a:gd name="T16" fmla="*/ 2115 w 55"/>
                  <a:gd name="T17" fmla="*/ 625 h 13"/>
                  <a:gd name="T18" fmla="*/ 2115 w 55"/>
                  <a:gd name="T19" fmla="*/ 625 h 13"/>
                  <a:gd name="T20" fmla="*/ 2043 w 55"/>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13"/>
                  <a:gd name="T35" fmla="*/ 55 w 55"/>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13">
                    <a:moveTo>
                      <a:pt x="53" y="0"/>
                    </a:moveTo>
                    <a:cubicBezTo>
                      <a:pt x="49" y="4"/>
                      <a:pt x="40" y="5"/>
                      <a:pt x="27" y="5"/>
                    </a:cubicBezTo>
                    <a:cubicBezTo>
                      <a:pt x="27" y="5"/>
                      <a:pt x="27" y="5"/>
                      <a:pt x="27" y="5"/>
                    </a:cubicBezTo>
                    <a:cubicBezTo>
                      <a:pt x="15" y="5"/>
                      <a:pt x="7" y="4"/>
                      <a:pt x="2" y="1"/>
                    </a:cubicBezTo>
                    <a:cubicBezTo>
                      <a:pt x="4" y="5"/>
                      <a:pt x="2" y="10"/>
                      <a:pt x="0" y="12"/>
                    </a:cubicBezTo>
                    <a:cubicBezTo>
                      <a:pt x="4" y="9"/>
                      <a:pt x="5" y="13"/>
                      <a:pt x="27" y="13"/>
                    </a:cubicBezTo>
                    <a:cubicBezTo>
                      <a:pt x="27" y="13"/>
                      <a:pt x="27" y="13"/>
                      <a:pt x="27" y="13"/>
                    </a:cubicBezTo>
                    <a:cubicBezTo>
                      <a:pt x="49" y="13"/>
                      <a:pt x="50" y="9"/>
                      <a:pt x="54" y="12"/>
                    </a:cubicBezTo>
                    <a:cubicBezTo>
                      <a:pt x="54" y="12"/>
                      <a:pt x="55" y="12"/>
                      <a:pt x="55" y="12"/>
                    </a:cubicBezTo>
                    <a:cubicBezTo>
                      <a:pt x="55" y="12"/>
                      <a:pt x="55" y="12"/>
                      <a:pt x="55" y="12"/>
                    </a:cubicBezTo>
                    <a:cubicBezTo>
                      <a:pt x="52" y="10"/>
                      <a:pt x="51" y="4"/>
                      <a:pt x="53" y="0"/>
                    </a:cubicBezTo>
                    <a:close/>
                  </a:path>
                </a:pathLst>
              </a:custGeom>
              <a:noFill/>
              <a:ln w="7938" cap="rnd">
                <a:solidFill>
                  <a:srgbClr val="333333"/>
                </a:solidFill>
                <a:prstDash val="solid"/>
                <a:round/>
                <a:headEnd/>
                <a:tailEnd/>
              </a:ln>
            </p:spPr>
            <p:txBody>
              <a:bodyPr/>
              <a:lstStyle/>
              <a:p>
                <a:endParaRPr lang="en-US"/>
              </a:p>
            </p:txBody>
          </p:sp>
          <p:sp>
            <p:nvSpPr>
              <p:cNvPr id="603" name="Freeform 116"/>
              <p:cNvSpPr>
                <a:spLocks/>
              </p:cNvSpPr>
              <p:nvPr/>
            </p:nvSpPr>
            <p:spPr bwMode="auto">
              <a:xfrm>
                <a:off x="2811" y="1629"/>
                <a:ext cx="133" cy="32"/>
              </a:xfrm>
              <a:custGeom>
                <a:avLst/>
                <a:gdLst>
                  <a:gd name="T0" fmla="*/ 1026 w 53"/>
                  <a:gd name="T1" fmla="*/ 605 h 12"/>
                  <a:gd name="T2" fmla="*/ 1026 w 53"/>
                  <a:gd name="T3" fmla="*/ 605 h 12"/>
                  <a:gd name="T4" fmla="*/ 2103 w 53"/>
                  <a:gd name="T5" fmla="*/ 547 h 12"/>
                  <a:gd name="T6" fmla="*/ 2053 w 53"/>
                  <a:gd name="T7" fmla="*/ 0 h 12"/>
                  <a:gd name="T8" fmla="*/ 1026 w 53"/>
                  <a:gd name="T9" fmla="*/ 248 h 12"/>
                  <a:gd name="T10" fmla="*/ 1026 w 53"/>
                  <a:gd name="T11" fmla="*/ 248 h 12"/>
                  <a:gd name="T12" fmla="*/ 50 w 53"/>
                  <a:gd name="T13" fmla="*/ 56 h 12"/>
                  <a:gd name="T14" fmla="*/ 0 w 53"/>
                  <a:gd name="T15" fmla="*/ 512 h 12"/>
                  <a:gd name="T16" fmla="*/ 1026 w 53"/>
                  <a:gd name="T17" fmla="*/ 60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2"/>
                  <a:gd name="T29" fmla="*/ 53 w 5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2">
                    <a:moveTo>
                      <a:pt x="26" y="12"/>
                    </a:moveTo>
                    <a:cubicBezTo>
                      <a:pt x="26" y="12"/>
                      <a:pt x="26" y="12"/>
                      <a:pt x="26" y="12"/>
                    </a:cubicBezTo>
                    <a:cubicBezTo>
                      <a:pt x="47" y="12"/>
                      <a:pt x="49" y="8"/>
                      <a:pt x="53" y="11"/>
                    </a:cubicBezTo>
                    <a:cubicBezTo>
                      <a:pt x="51" y="8"/>
                      <a:pt x="50" y="3"/>
                      <a:pt x="52" y="0"/>
                    </a:cubicBezTo>
                    <a:cubicBezTo>
                      <a:pt x="48" y="4"/>
                      <a:pt x="39" y="5"/>
                      <a:pt x="26" y="5"/>
                    </a:cubicBezTo>
                    <a:cubicBezTo>
                      <a:pt x="26" y="5"/>
                      <a:pt x="26" y="5"/>
                      <a:pt x="26" y="5"/>
                    </a:cubicBezTo>
                    <a:cubicBezTo>
                      <a:pt x="14" y="5"/>
                      <a:pt x="6" y="4"/>
                      <a:pt x="1" y="1"/>
                    </a:cubicBezTo>
                    <a:cubicBezTo>
                      <a:pt x="2" y="4"/>
                      <a:pt x="2" y="8"/>
                      <a:pt x="0" y="10"/>
                    </a:cubicBezTo>
                    <a:cubicBezTo>
                      <a:pt x="4" y="9"/>
                      <a:pt x="7" y="12"/>
                      <a:pt x="26" y="12"/>
                    </a:cubicBezTo>
                    <a:close/>
                  </a:path>
                </a:pathLst>
              </a:custGeom>
              <a:noFill/>
              <a:ln w="7938" cap="rnd">
                <a:solidFill>
                  <a:srgbClr val="333333"/>
                </a:solidFill>
                <a:prstDash val="solid"/>
                <a:round/>
                <a:headEnd/>
                <a:tailEnd/>
              </a:ln>
            </p:spPr>
            <p:txBody>
              <a:bodyPr/>
              <a:lstStyle/>
              <a:p>
                <a:endParaRPr lang="en-US"/>
              </a:p>
            </p:txBody>
          </p:sp>
          <p:sp>
            <p:nvSpPr>
              <p:cNvPr id="604" name="Freeform 117"/>
              <p:cNvSpPr>
                <a:spLocks/>
              </p:cNvSpPr>
              <p:nvPr/>
            </p:nvSpPr>
            <p:spPr bwMode="auto">
              <a:xfrm>
                <a:off x="2814" y="1541"/>
                <a:ext cx="132" cy="38"/>
              </a:xfrm>
              <a:custGeom>
                <a:avLst/>
                <a:gdLst>
                  <a:gd name="T0" fmla="*/ 956 w 53"/>
                  <a:gd name="T1" fmla="*/ 383 h 14"/>
                  <a:gd name="T2" fmla="*/ 956 w 53"/>
                  <a:gd name="T3" fmla="*/ 383 h 14"/>
                  <a:gd name="T4" fmla="*/ 0 w 53"/>
                  <a:gd name="T5" fmla="*/ 163 h 14"/>
                  <a:gd name="T6" fmla="*/ 0 w 53"/>
                  <a:gd name="T7" fmla="*/ 662 h 14"/>
                  <a:gd name="T8" fmla="*/ 956 w 53"/>
                  <a:gd name="T9" fmla="*/ 760 h 14"/>
                  <a:gd name="T10" fmla="*/ 956 w 53"/>
                  <a:gd name="T11" fmla="*/ 760 h 14"/>
                  <a:gd name="T12" fmla="*/ 1960 w 53"/>
                  <a:gd name="T13" fmla="*/ 662 h 14"/>
                  <a:gd name="T14" fmla="*/ 2040 w 53"/>
                  <a:gd name="T15" fmla="*/ 0 h 14"/>
                  <a:gd name="T16" fmla="*/ 2040 w 53"/>
                  <a:gd name="T17" fmla="*/ 0 h 14"/>
                  <a:gd name="T18" fmla="*/ 2010 w 53"/>
                  <a:gd name="T19" fmla="*/ 103 h 14"/>
                  <a:gd name="T20" fmla="*/ 956 w 53"/>
                  <a:gd name="T21" fmla="*/ 383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14"/>
                  <a:gd name="T35" fmla="*/ 53 w 53"/>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14">
                    <a:moveTo>
                      <a:pt x="25" y="7"/>
                    </a:moveTo>
                    <a:cubicBezTo>
                      <a:pt x="25" y="7"/>
                      <a:pt x="25" y="7"/>
                      <a:pt x="25" y="7"/>
                    </a:cubicBezTo>
                    <a:cubicBezTo>
                      <a:pt x="13" y="7"/>
                      <a:pt x="5" y="6"/>
                      <a:pt x="0" y="3"/>
                    </a:cubicBezTo>
                    <a:cubicBezTo>
                      <a:pt x="1" y="6"/>
                      <a:pt x="1" y="10"/>
                      <a:pt x="0" y="12"/>
                    </a:cubicBezTo>
                    <a:cubicBezTo>
                      <a:pt x="3" y="11"/>
                      <a:pt x="6" y="14"/>
                      <a:pt x="25" y="14"/>
                    </a:cubicBezTo>
                    <a:cubicBezTo>
                      <a:pt x="25" y="14"/>
                      <a:pt x="25" y="14"/>
                      <a:pt x="25" y="14"/>
                    </a:cubicBezTo>
                    <a:cubicBezTo>
                      <a:pt x="46" y="14"/>
                      <a:pt x="48" y="10"/>
                      <a:pt x="51" y="12"/>
                    </a:cubicBezTo>
                    <a:cubicBezTo>
                      <a:pt x="49" y="9"/>
                      <a:pt x="49" y="4"/>
                      <a:pt x="53" y="0"/>
                    </a:cubicBezTo>
                    <a:cubicBezTo>
                      <a:pt x="53" y="0"/>
                      <a:pt x="53" y="0"/>
                      <a:pt x="53" y="0"/>
                    </a:cubicBezTo>
                    <a:cubicBezTo>
                      <a:pt x="52" y="1"/>
                      <a:pt x="52" y="1"/>
                      <a:pt x="52" y="2"/>
                    </a:cubicBezTo>
                    <a:cubicBezTo>
                      <a:pt x="47" y="6"/>
                      <a:pt x="38" y="7"/>
                      <a:pt x="25" y="7"/>
                    </a:cubicBezTo>
                    <a:close/>
                  </a:path>
                </a:pathLst>
              </a:custGeom>
              <a:noFill/>
              <a:ln w="7938" cap="rnd">
                <a:solidFill>
                  <a:srgbClr val="333333"/>
                </a:solidFill>
                <a:prstDash val="solid"/>
                <a:round/>
                <a:headEnd/>
                <a:tailEnd/>
              </a:ln>
            </p:spPr>
            <p:txBody>
              <a:bodyPr/>
              <a:lstStyle/>
              <a:p>
                <a:endParaRPr lang="en-US"/>
              </a:p>
            </p:txBody>
          </p:sp>
          <p:sp>
            <p:nvSpPr>
              <p:cNvPr id="605" name="Freeform 118"/>
              <p:cNvSpPr>
                <a:spLocks/>
              </p:cNvSpPr>
              <p:nvPr/>
            </p:nvSpPr>
            <p:spPr bwMode="auto">
              <a:xfrm>
                <a:off x="2811" y="1464"/>
                <a:ext cx="135" cy="40"/>
              </a:xfrm>
              <a:custGeom>
                <a:avLst/>
                <a:gdLst>
                  <a:gd name="T0" fmla="*/ 2113 w 54"/>
                  <a:gd name="T1" fmla="*/ 0 h 15"/>
                  <a:gd name="T2" fmla="*/ 2083 w 54"/>
                  <a:gd name="T3" fmla="*/ 93 h 15"/>
                  <a:gd name="T4" fmla="*/ 1020 w 54"/>
                  <a:gd name="T5" fmla="*/ 363 h 15"/>
                  <a:gd name="T6" fmla="*/ 1020 w 54"/>
                  <a:gd name="T7" fmla="*/ 363 h 15"/>
                  <a:gd name="T8" fmla="*/ 50 w 54"/>
                  <a:gd name="T9" fmla="*/ 149 h 15"/>
                  <a:gd name="T10" fmla="*/ 0 w 54"/>
                  <a:gd name="T11" fmla="*/ 661 h 15"/>
                  <a:gd name="T12" fmla="*/ 1020 w 54"/>
                  <a:gd name="T13" fmla="*/ 760 h 15"/>
                  <a:gd name="T14" fmla="*/ 1020 w 54"/>
                  <a:gd name="T15" fmla="*/ 760 h 15"/>
                  <a:gd name="T16" fmla="*/ 2083 w 54"/>
                  <a:gd name="T17" fmla="*/ 704 h 15"/>
                  <a:gd name="T18" fmla="*/ 2113 w 54"/>
                  <a:gd name="T19" fmla="*/ 704 h 15"/>
                  <a:gd name="T20" fmla="*/ 2113 w 54"/>
                  <a:gd name="T21" fmla="*/ 704 h 15"/>
                  <a:gd name="T22" fmla="*/ 2113 w 54"/>
                  <a:gd name="T23" fmla="*/ 56 h 15"/>
                  <a:gd name="T24" fmla="*/ 2113 w 54"/>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15"/>
                  <a:gd name="T41" fmla="*/ 54 w 5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15">
                    <a:moveTo>
                      <a:pt x="54" y="0"/>
                    </a:moveTo>
                    <a:cubicBezTo>
                      <a:pt x="53" y="1"/>
                      <a:pt x="53" y="1"/>
                      <a:pt x="53" y="2"/>
                    </a:cubicBezTo>
                    <a:cubicBezTo>
                      <a:pt x="48" y="6"/>
                      <a:pt x="39" y="7"/>
                      <a:pt x="26" y="7"/>
                    </a:cubicBezTo>
                    <a:cubicBezTo>
                      <a:pt x="26" y="7"/>
                      <a:pt x="26" y="7"/>
                      <a:pt x="26" y="7"/>
                    </a:cubicBezTo>
                    <a:cubicBezTo>
                      <a:pt x="14" y="7"/>
                      <a:pt x="6" y="6"/>
                      <a:pt x="1" y="3"/>
                    </a:cubicBezTo>
                    <a:cubicBezTo>
                      <a:pt x="3" y="6"/>
                      <a:pt x="2" y="11"/>
                      <a:pt x="0" y="13"/>
                    </a:cubicBezTo>
                    <a:cubicBezTo>
                      <a:pt x="3" y="12"/>
                      <a:pt x="6" y="15"/>
                      <a:pt x="26" y="15"/>
                    </a:cubicBezTo>
                    <a:cubicBezTo>
                      <a:pt x="26" y="15"/>
                      <a:pt x="26" y="15"/>
                      <a:pt x="26" y="15"/>
                    </a:cubicBezTo>
                    <a:cubicBezTo>
                      <a:pt x="48" y="15"/>
                      <a:pt x="49" y="11"/>
                      <a:pt x="53" y="14"/>
                    </a:cubicBezTo>
                    <a:cubicBezTo>
                      <a:pt x="53" y="14"/>
                      <a:pt x="54" y="14"/>
                      <a:pt x="54" y="14"/>
                    </a:cubicBezTo>
                    <a:cubicBezTo>
                      <a:pt x="54" y="14"/>
                      <a:pt x="54" y="14"/>
                      <a:pt x="54" y="14"/>
                    </a:cubicBezTo>
                    <a:cubicBezTo>
                      <a:pt x="51" y="12"/>
                      <a:pt x="49" y="5"/>
                      <a:pt x="54" y="1"/>
                    </a:cubicBezTo>
                    <a:lnTo>
                      <a:pt x="54" y="0"/>
                    </a:lnTo>
                    <a:close/>
                  </a:path>
                </a:pathLst>
              </a:custGeom>
              <a:noFill/>
              <a:ln w="7938" cap="rnd">
                <a:solidFill>
                  <a:srgbClr val="333333"/>
                </a:solidFill>
                <a:prstDash val="solid"/>
                <a:round/>
                <a:headEnd/>
                <a:tailEnd/>
              </a:ln>
            </p:spPr>
            <p:txBody>
              <a:bodyPr/>
              <a:lstStyle/>
              <a:p>
                <a:endParaRPr lang="en-US"/>
              </a:p>
            </p:txBody>
          </p:sp>
          <p:sp>
            <p:nvSpPr>
              <p:cNvPr id="606" name="Freeform 119"/>
              <p:cNvSpPr>
                <a:spLocks/>
              </p:cNvSpPr>
              <p:nvPr/>
            </p:nvSpPr>
            <p:spPr bwMode="auto">
              <a:xfrm>
                <a:off x="2896" y="1947"/>
                <a:ext cx="90" cy="50"/>
              </a:xfrm>
              <a:custGeom>
                <a:avLst/>
                <a:gdLst>
                  <a:gd name="T0" fmla="*/ 1408 w 36"/>
                  <a:gd name="T1" fmla="*/ 437 h 19"/>
                  <a:gd name="T2" fmla="*/ 1250 w 36"/>
                  <a:gd name="T3" fmla="*/ 0 h 19"/>
                  <a:gd name="T4" fmla="*/ 1250 w 36"/>
                  <a:gd name="T5" fmla="*/ 0 h 19"/>
                  <a:gd name="T6" fmla="*/ 813 w 36"/>
                  <a:gd name="T7" fmla="*/ 292 h 19"/>
                  <a:gd name="T8" fmla="*/ 0 w 36"/>
                  <a:gd name="T9" fmla="*/ 526 h 19"/>
                  <a:gd name="T10" fmla="*/ 108 w 36"/>
                  <a:gd name="T11" fmla="*/ 913 h 19"/>
                  <a:gd name="T12" fmla="*/ 733 w 36"/>
                  <a:gd name="T13" fmla="*/ 671 h 19"/>
                  <a:gd name="T14" fmla="*/ 1408 w 36"/>
                  <a:gd name="T15" fmla="*/ 437 h 1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9"/>
                  <a:gd name="T26" fmla="*/ 36 w 3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9">
                    <a:moveTo>
                      <a:pt x="36" y="9"/>
                    </a:moveTo>
                    <a:cubicBezTo>
                      <a:pt x="33" y="5"/>
                      <a:pt x="32" y="0"/>
                      <a:pt x="32" y="0"/>
                    </a:cubicBezTo>
                    <a:cubicBezTo>
                      <a:pt x="32" y="0"/>
                      <a:pt x="32" y="0"/>
                      <a:pt x="32" y="0"/>
                    </a:cubicBezTo>
                    <a:cubicBezTo>
                      <a:pt x="30" y="4"/>
                      <a:pt x="26" y="5"/>
                      <a:pt x="21" y="6"/>
                    </a:cubicBezTo>
                    <a:cubicBezTo>
                      <a:pt x="15" y="8"/>
                      <a:pt x="5" y="13"/>
                      <a:pt x="0" y="11"/>
                    </a:cubicBezTo>
                    <a:cubicBezTo>
                      <a:pt x="2" y="14"/>
                      <a:pt x="3" y="18"/>
                      <a:pt x="3" y="19"/>
                    </a:cubicBezTo>
                    <a:cubicBezTo>
                      <a:pt x="5" y="16"/>
                      <a:pt x="11" y="16"/>
                      <a:pt x="19" y="14"/>
                    </a:cubicBezTo>
                    <a:cubicBezTo>
                      <a:pt x="26" y="12"/>
                      <a:pt x="32" y="9"/>
                      <a:pt x="36" y="9"/>
                    </a:cubicBezTo>
                    <a:close/>
                  </a:path>
                </a:pathLst>
              </a:custGeom>
              <a:noFill/>
              <a:ln w="7938" cap="rnd">
                <a:solidFill>
                  <a:srgbClr val="333333"/>
                </a:solidFill>
                <a:prstDash val="solid"/>
                <a:round/>
                <a:headEnd/>
                <a:tailEnd/>
              </a:ln>
            </p:spPr>
            <p:txBody>
              <a:bodyPr/>
              <a:lstStyle/>
              <a:p>
                <a:endParaRPr lang="en-US"/>
              </a:p>
            </p:txBody>
          </p:sp>
          <p:sp>
            <p:nvSpPr>
              <p:cNvPr id="607" name="Freeform 120"/>
              <p:cNvSpPr>
                <a:spLocks/>
              </p:cNvSpPr>
              <p:nvPr/>
            </p:nvSpPr>
            <p:spPr bwMode="auto">
              <a:xfrm>
                <a:off x="2766" y="1997"/>
                <a:ext cx="95" cy="51"/>
              </a:xfrm>
              <a:custGeom>
                <a:avLst/>
                <a:gdLst>
                  <a:gd name="T0" fmla="*/ 0 w 38"/>
                  <a:gd name="T1" fmla="*/ 518 h 19"/>
                  <a:gd name="T2" fmla="*/ 783 w 38"/>
                  <a:gd name="T3" fmla="*/ 735 h 19"/>
                  <a:gd name="T4" fmla="*/ 1408 w 38"/>
                  <a:gd name="T5" fmla="*/ 988 h 19"/>
                  <a:gd name="T6" fmla="*/ 1483 w 38"/>
                  <a:gd name="T7" fmla="*/ 676 h 19"/>
                  <a:gd name="T8" fmla="*/ 1483 w 38"/>
                  <a:gd name="T9" fmla="*/ 620 h 19"/>
                  <a:gd name="T10" fmla="*/ 700 w 38"/>
                  <a:gd name="T11" fmla="*/ 368 h 19"/>
                  <a:gd name="T12" fmla="*/ 108 w 38"/>
                  <a:gd name="T13" fmla="*/ 0 h 19"/>
                  <a:gd name="T14" fmla="*/ 108 w 38"/>
                  <a:gd name="T15" fmla="*/ 0 h 19"/>
                  <a:gd name="T16" fmla="*/ 0 w 38"/>
                  <a:gd name="T17" fmla="*/ 518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9"/>
                  <a:gd name="T29" fmla="*/ 38 w 38"/>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9">
                    <a:moveTo>
                      <a:pt x="0" y="10"/>
                    </a:moveTo>
                    <a:cubicBezTo>
                      <a:pt x="4" y="7"/>
                      <a:pt x="11" y="12"/>
                      <a:pt x="20" y="14"/>
                    </a:cubicBezTo>
                    <a:cubicBezTo>
                      <a:pt x="27" y="16"/>
                      <a:pt x="33" y="17"/>
                      <a:pt x="36" y="19"/>
                    </a:cubicBezTo>
                    <a:cubicBezTo>
                      <a:pt x="35" y="15"/>
                      <a:pt x="38" y="13"/>
                      <a:pt x="38" y="13"/>
                    </a:cubicBezTo>
                    <a:cubicBezTo>
                      <a:pt x="38" y="12"/>
                      <a:pt x="38" y="12"/>
                      <a:pt x="38" y="12"/>
                    </a:cubicBezTo>
                    <a:cubicBezTo>
                      <a:pt x="33" y="14"/>
                      <a:pt x="23" y="8"/>
                      <a:pt x="18" y="7"/>
                    </a:cubicBezTo>
                    <a:cubicBezTo>
                      <a:pt x="12" y="5"/>
                      <a:pt x="4" y="4"/>
                      <a:pt x="3" y="0"/>
                    </a:cubicBezTo>
                    <a:cubicBezTo>
                      <a:pt x="3" y="0"/>
                      <a:pt x="3" y="0"/>
                      <a:pt x="3" y="0"/>
                    </a:cubicBezTo>
                    <a:cubicBezTo>
                      <a:pt x="3" y="5"/>
                      <a:pt x="3" y="8"/>
                      <a:pt x="0" y="10"/>
                    </a:cubicBezTo>
                    <a:close/>
                  </a:path>
                </a:pathLst>
              </a:custGeom>
              <a:noFill/>
              <a:ln w="7938" cap="rnd">
                <a:solidFill>
                  <a:srgbClr val="333333"/>
                </a:solidFill>
                <a:prstDash val="solid"/>
                <a:round/>
                <a:headEnd/>
                <a:tailEnd/>
              </a:ln>
            </p:spPr>
            <p:txBody>
              <a:bodyPr/>
              <a:lstStyle/>
              <a:p>
                <a:endParaRPr lang="en-US"/>
              </a:p>
            </p:txBody>
          </p:sp>
          <p:sp>
            <p:nvSpPr>
              <p:cNvPr id="608" name="Freeform 121"/>
              <p:cNvSpPr>
                <a:spLocks/>
              </p:cNvSpPr>
              <p:nvPr/>
            </p:nvSpPr>
            <p:spPr bwMode="auto">
              <a:xfrm>
                <a:off x="2784" y="1957"/>
                <a:ext cx="87" cy="43"/>
              </a:xfrm>
              <a:custGeom>
                <a:avLst/>
                <a:gdLst>
                  <a:gd name="T0" fmla="*/ 462 w 35"/>
                  <a:gd name="T1" fmla="*/ 218 h 16"/>
                  <a:gd name="T2" fmla="*/ 30 w 35"/>
                  <a:gd name="T3" fmla="*/ 0 h 16"/>
                  <a:gd name="T4" fmla="*/ 0 w 35"/>
                  <a:gd name="T5" fmla="*/ 312 h 16"/>
                  <a:gd name="T6" fmla="*/ 691 w 35"/>
                  <a:gd name="T7" fmla="*/ 586 h 16"/>
                  <a:gd name="T8" fmla="*/ 1303 w 35"/>
                  <a:gd name="T9" fmla="*/ 839 h 16"/>
                  <a:gd name="T10" fmla="*/ 1335 w 35"/>
                  <a:gd name="T11" fmla="*/ 527 h 16"/>
                  <a:gd name="T12" fmla="*/ 1335 w 35"/>
                  <a:gd name="T13" fmla="*/ 462 h 16"/>
                  <a:gd name="T14" fmla="*/ 462 w 35"/>
                  <a:gd name="T15" fmla="*/ 218 h 16"/>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6"/>
                  <a:gd name="T26" fmla="*/ 35 w 35"/>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6">
                    <a:moveTo>
                      <a:pt x="12" y="4"/>
                    </a:moveTo>
                    <a:cubicBezTo>
                      <a:pt x="9" y="3"/>
                      <a:pt x="4" y="2"/>
                      <a:pt x="1" y="0"/>
                    </a:cubicBezTo>
                    <a:cubicBezTo>
                      <a:pt x="2" y="3"/>
                      <a:pt x="2" y="5"/>
                      <a:pt x="0" y="6"/>
                    </a:cubicBezTo>
                    <a:cubicBezTo>
                      <a:pt x="4" y="5"/>
                      <a:pt x="10" y="9"/>
                      <a:pt x="18" y="11"/>
                    </a:cubicBezTo>
                    <a:cubicBezTo>
                      <a:pt x="26" y="13"/>
                      <a:pt x="32" y="14"/>
                      <a:pt x="34" y="16"/>
                    </a:cubicBezTo>
                    <a:cubicBezTo>
                      <a:pt x="34" y="12"/>
                      <a:pt x="35" y="10"/>
                      <a:pt x="35" y="10"/>
                    </a:cubicBezTo>
                    <a:cubicBezTo>
                      <a:pt x="35" y="9"/>
                      <a:pt x="35" y="9"/>
                      <a:pt x="35" y="9"/>
                    </a:cubicBezTo>
                    <a:cubicBezTo>
                      <a:pt x="30" y="11"/>
                      <a:pt x="18" y="5"/>
                      <a:pt x="12" y="4"/>
                    </a:cubicBezTo>
                    <a:close/>
                  </a:path>
                </a:pathLst>
              </a:custGeom>
              <a:noFill/>
              <a:ln w="7938" cap="rnd">
                <a:solidFill>
                  <a:srgbClr val="333333"/>
                </a:solidFill>
                <a:prstDash val="solid"/>
                <a:round/>
                <a:headEnd/>
                <a:tailEnd/>
              </a:ln>
            </p:spPr>
            <p:txBody>
              <a:bodyPr/>
              <a:lstStyle/>
              <a:p>
                <a:endParaRPr lang="en-US"/>
              </a:p>
            </p:txBody>
          </p:sp>
          <p:sp>
            <p:nvSpPr>
              <p:cNvPr id="609" name="Freeform 122"/>
              <p:cNvSpPr>
                <a:spLocks/>
              </p:cNvSpPr>
              <p:nvPr/>
            </p:nvSpPr>
            <p:spPr bwMode="auto">
              <a:xfrm>
                <a:off x="2906" y="2000"/>
                <a:ext cx="98" cy="45"/>
              </a:xfrm>
              <a:custGeom>
                <a:avLst/>
                <a:gdLst>
                  <a:gd name="T0" fmla="*/ 839 w 39"/>
                  <a:gd name="T1" fmla="*/ 596 h 17"/>
                  <a:gd name="T2" fmla="*/ 1553 w 39"/>
                  <a:gd name="T3" fmla="*/ 349 h 17"/>
                  <a:gd name="T4" fmla="*/ 1427 w 39"/>
                  <a:gd name="T5" fmla="*/ 0 h 17"/>
                  <a:gd name="T6" fmla="*/ 922 w 39"/>
                  <a:gd name="T7" fmla="*/ 204 h 17"/>
                  <a:gd name="T8" fmla="*/ 0 w 39"/>
                  <a:gd name="T9" fmla="*/ 392 h 17"/>
                  <a:gd name="T10" fmla="*/ 0 w 39"/>
                  <a:gd name="T11" fmla="*/ 447 h 17"/>
                  <a:gd name="T12" fmla="*/ 158 w 39"/>
                  <a:gd name="T13" fmla="*/ 834 h 17"/>
                  <a:gd name="T14" fmla="*/ 839 w 39"/>
                  <a:gd name="T15" fmla="*/ 596 h 17"/>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17"/>
                  <a:gd name="T26" fmla="*/ 39 w 39"/>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17">
                    <a:moveTo>
                      <a:pt x="21" y="12"/>
                    </a:moveTo>
                    <a:cubicBezTo>
                      <a:pt x="29" y="9"/>
                      <a:pt x="35" y="6"/>
                      <a:pt x="39" y="7"/>
                    </a:cubicBezTo>
                    <a:cubicBezTo>
                      <a:pt x="36" y="0"/>
                      <a:pt x="36" y="0"/>
                      <a:pt x="36" y="0"/>
                    </a:cubicBezTo>
                    <a:cubicBezTo>
                      <a:pt x="33" y="2"/>
                      <a:pt x="27" y="3"/>
                      <a:pt x="23" y="4"/>
                    </a:cubicBezTo>
                    <a:cubicBezTo>
                      <a:pt x="16" y="6"/>
                      <a:pt x="4" y="14"/>
                      <a:pt x="0" y="8"/>
                    </a:cubicBezTo>
                    <a:cubicBezTo>
                      <a:pt x="0" y="9"/>
                      <a:pt x="0" y="9"/>
                      <a:pt x="0" y="9"/>
                    </a:cubicBezTo>
                    <a:cubicBezTo>
                      <a:pt x="3" y="12"/>
                      <a:pt x="3" y="15"/>
                      <a:pt x="4" y="17"/>
                    </a:cubicBezTo>
                    <a:cubicBezTo>
                      <a:pt x="6" y="14"/>
                      <a:pt x="13" y="14"/>
                      <a:pt x="21" y="12"/>
                    </a:cubicBezTo>
                    <a:close/>
                  </a:path>
                </a:pathLst>
              </a:custGeom>
              <a:noFill/>
              <a:ln w="7938" cap="rnd">
                <a:solidFill>
                  <a:srgbClr val="333333"/>
                </a:solidFill>
                <a:prstDash val="solid"/>
                <a:round/>
                <a:headEnd/>
                <a:tailEnd/>
              </a:ln>
            </p:spPr>
            <p:txBody>
              <a:bodyPr/>
              <a:lstStyle/>
              <a:p>
                <a:endParaRPr lang="en-US"/>
              </a:p>
            </p:txBody>
          </p:sp>
          <p:sp>
            <p:nvSpPr>
              <p:cNvPr id="610" name="Freeform 123"/>
              <p:cNvSpPr>
                <a:spLocks/>
              </p:cNvSpPr>
              <p:nvPr/>
            </p:nvSpPr>
            <p:spPr bwMode="auto">
              <a:xfrm>
                <a:off x="2766" y="2024"/>
                <a:ext cx="1" cy="3"/>
              </a:xfrm>
              <a:custGeom>
                <a:avLst/>
                <a:gdLst>
                  <a:gd name="T0" fmla="*/ 0 w 1"/>
                  <a:gd name="T1" fmla="*/ 0 h 1"/>
                  <a:gd name="T2" fmla="*/ 0 w 1"/>
                  <a:gd name="T3" fmla="*/ 81 h 1"/>
                  <a:gd name="T4" fmla="*/ 0 w 1"/>
                  <a:gd name="T5" fmla="*/ 81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cubicBezTo>
                      <a:pt x="0" y="0"/>
                      <a:pt x="0" y="1"/>
                      <a:pt x="0" y="1"/>
                    </a:cubicBezTo>
                    <a:cubicBezTo>
                      <a:pt x="0" y="1"/>
                      <a:pt x="0" y="1"/>
                      <a:pt x="0" y="1"/>
                    </a:cubicBezTo>
                    <a:cubicBezTo>
                      <a:pt x="0" y="1"/>
                      <a:pt x="0" y="0"/>
                      <a:pt x="0" y="0"/>
                    </a:cubicBezTo>
                    <a:close/>
                  </a:path>
                </a:pathLst>
              </a:custGeom>
              <a:noFill/>
              <a:ln w="7938" cap="rnd">
                <a:solidFill>
                  <a:srgbClr val="333333"/>
                </a:solidFill>
                <a:prstDash val="solid"/>
                <a:round/>
                <a:headEnd/>
                <a:tailEnd/>
              </a:ln>
            </p:spPr>
            <p:txBody>
              <a:bodyPr/>
              <a:lstStyle/>
              <a:p>
                <a:endParaRPr lang="en-US"/>
              </a:p>
            </p:txBody>
          </p:sp>
          <p:sp>
            <p:nvSpPr>
              <p:cNvPr id="611" name="Freeform 124"/>
              <p:cNvSpPr>
                <a:spLocks/>
              </p:cNvSpPr>
              <p:nvPr/>
            </p:nvSpPr>
            <p:spPr bwMode="auto">
              <a:xfrm>
                <a:off x="2786" y="1891"/>
                <a:ext cx="180" cy="66"/>
              </a:xfrm>
              <a:custGeom>
                <a:avLst/>
                <a:gdLst>
                  <a:gd name="T0" fmla="*/ 2220 w 72"/>
                  <a:gd name="T1" fmla="*/ 829 h 25"/>
                  <a:gd name="T2" fmla="*/ 2813 w 72"/>
                  <a:gd name="T3" fmla="*/ 536 h 25"/>
                  <a:gd name="T4" fmla="*/ 2545 w 72"/>
                  <a:gd name="T5" fmla="*/ 0 h 25"/>
                  <a:gd name="T6" fmla="*/ 2450 w 72"/>
                  <a:gd name="T7" fmla="*/ 203 h 25"/>
                  <a:gd name="T8" fmla="*/ 1408 w 72"/>
                  <a:gd name="T9" fmla="*/ 774 h 25"/>
                  <a:gd name="T10" fmla="*/ 1408 w 72"/>
                  <a:gd name="T11" fmla="*/ 774 h 25"/>
                  <a:gd name="T12" fmla="*/ 358 w 72"/>
                  <a:gd name="T13" fmla="*/ 203 h 25"/>
                  <a:gd name="T14" fmla="*/ 233 w 72"/>
                  <a:gd name="T15" fmla="*/ 0 h 25"/>
                  <a:gd name="T16" fmla="*/ 0 w 72"/>
                  <a:gd name="T17" fmla="*/ 684 h 25"/>
                  <a:gd name="T18" fmla="*/ 733 w 72"/>
                  <a:gd name="T19" fmla="*/ 977 h 25"/>
                  <a:gd name="T20" fmla="*/ 1408 w 72"/>
                  <a:gd name="T21" fmla="*/ 1212 h 25"/>
                  <a:gd name="T22" fmla="*/ 1638 w 72"/>
                  <a:gd name="T23" fmla="*/ 1067 h 25"/>
                  <a:gd name="T24" fmla="*/ 2220 w 72"/>
                  <a:gd name="T25" fmla="*/ 829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25"/>
                  <a:gd name="T41" fmla="*/ 72 w 72"/>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25">
                    <a:moveTo>
                      <a:pt x="57" y="17"/>
                    </a:moveTo>
                    <a:cubicBezTo>
                      <a:pt x="63" y="15"/>
                      <a:pt x="68" y="11"/>
                      <a:pt x="72" y="11"/>
                    </a:cubicBezTo>
                    <a:cubicBezTo>
                      <a:pt x="69" y="9"/>
                      <a:pt x="66" y="4"/>
                      <a:pt x="65" y="0"/>
                    </a:cubicBezTo>
                    <a:cubicBezTo>
                      <a:pt x="65" y="1"/>
                      <a:pt x="64" y="3"/>
                      <a:pt x="63" y="4"/>
                    </a:cubicBezTo>
                    <a:cubicBezTo>
                      <a:pt x="58" y="8"/>
                      <a:pt x="49" y="16"/>
                      <a:pt x="36" y="16"/>
                    </a:cubicBezTo>
                    <a:cubicBezTo>
                      <a:pt x="36" y="16"/>
                      <a:pt x="36" y="16"/>
                      <a:pt x="36" y="16"/>
                    </a:cubicBezTo>
                    <a:cubicBezTo>
                      <a:pt x="23" y="16"/>
                      <a:pt x="14" y="8"/>
                      <a:pt x="9" y="4"/>
                    </a:cubicBezTo>
                    <a:cubicBezTo>
                      <a:pt x="8" y="3"/>
                      <a:pt x="7" y="1"/>
                      <a:pt x="6" y="0"/>
                    </a:cubicBezTo>
                    <a:cubicBezTo>
                      <a:pt x="5" y="10"/>
                      <a:pt x="0" y="14"/>
                      <a:pt x="0" y="14"/>
                    </a:cubicBezTo>
                    <a:cubicBezTo>
                      <a:pt x="6" y="13"/>
                      <a:pt x="8" y="17"/>
                      <a:pt x="19" y="20"/>
                    </a:cubicBezTo>
                    <a:cubicBezTo>
                      <a:pt x="29" y="22"/>
                      <a:pt x="34" y="21"/>
                      <a:pt x="36" y="25"/>
                    </a:cubicBezTo>
                    <a:cubicBezTo>
                      <a:pt x="37" y="20"/>
                      <a:pt x="40" y="21"/>
                      <a:pt x="42" y="22"/>
                    </a:cubicBezTo>
                    <a:cubicBezTo>
                      <a:pt x="44" y="19"/>
                      <a:pt x="49" y="19"/>
                      <a:pt x="57" y="17"/>
                    </a:cubicBezTo>
                    <a:close/>
                  </a:path>
                </a:pathLst>
              </a:custGeom>
              <a:noFill/>
              <a:ln w="7938" cap="rnd">
                <a:solidFill>
                  <a:srgbClr val="333333"/>
                </a:solidFill>
                <a:prstDash val="solid"/>
                <a:round/>
                <a:headEnd/>
                <a:tailEnd/>
              </a:ln>
            </p:spPr>
            <p:txBody>
              <a:bodyPr/>
              <a:lstStyle/>
              <a:p>
                <a:endParaRPr lang="en-US"/>
              </a:p>
            </p:txBody>
          </p:sp>
          <p:sp>
            <p:nvSpPr>
              <p:cNvPr id="612" name="Freeform 125"/>
              <p:cNvSpPr>
                <a:spLocks/>
              </p:cNvSpPr>
              <p:nvPr/>
            </p:nvSpPr>
            <p:spPr bwMode="auto">
              <a:xfrm>
                <a:off x="2966" y="2141"/>
                <a:ext cx="80" cy="54"/>
              </a:xfrm>
              <a:custGeom>
                <a:avLst/>
                <a:gdLst>
                  <a:gd name="T0" fmla="*/ 45 w 32"/>
                  <a:gd name="T1" fmla="*/ 1064 h 20"/>
                  <a:gd name="T2" fmla="*/ 500 w 32"/>
                  <a:gd name="T3" fmla="*/ 694 h 20"/>
                  <a:gd name="T4" fmla="*/ 1250 w 32"/>
                  <a:gd name="T5" fmla="*/ 475 h 20"/>
                  <a:gd name="T6" fmla="*/ 1095 w 32"/>
                  <a:gd name="T7" fmla="*/ 0 h 20"/>
                  <a:gd name="T8" fmla="*/ 500 w 32"/>
                  <a:gd name="T9" fmla="*/ 313 h 20"/>
                  <a:gd name="T10" fmla="*/ 0 w 32"/>
                  <a:gd name="T11" fmla="*/ 591 h 20"/>
                  <a:gd name="T12" fmla="*/ 45 w 32"/>
                  <a:gd name="T13" fmla="*/ 1064 h 20"/>
                  <a:gd name="T14" fmla="*/ 45 w 32"/>
                  <a:gd name="T15" fmla="*/ 1064 h 20"/>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0"/>
                  <a:gd name="T26" fmla="*/ 32 w 3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0">
                    <a:moveTo>
                      <a:pt x="1" y="20"/>
                    </a:moveTo>
                    <a:cubicBezTo>
                      <a:pt x="2" y="16"/>
                      <a:pt x="7" y="15"/>
                      <a:pt x="13" y="13"/>
                    </a:cubicBezTo>
                    <a:cubicBezTo>
                      <a:pt x="18" y="12"/>
                      <a:pt x="27" y="8"/>
                      <a:pt x="32" y="9"/>
                    </a:cubicBezTo>
                    <a:cubicBezTo>
                      <a:pt x="31" y="7"/>
                      <a:pt x="29" y="3"/>
                      <a:pt x="28" y="0"/>
                    </a:cubicBezTo>
                    <a:cubicBezTo>
                      <a:pt x="26" y="3"/>
                      <a:pt x="21" y="3"/>
                      <a:pt x="13" y="6"/>
                    </a:cubicBezTo>
                    <a:cubicBezTo>
                      <a:pt x="8" y="7"/>
                      <a:pt x="4" y="10"/>
                      <a:pt x="0" y="11"/>
                    </a:cubicBezTo>
                    <a:cubicBezTo>
                      <a:pt x="1" y="12"/>
                      <a:pt x="2" y="16"/>
                      <a:pt x="1" y="20"/>
                    </a:cubicBezTo>
                    <a:cubicBezTo>
                      <a:pt x="1" y="20"/>
                      <a:pt x="1" y="20"/>
                      <a:pt x="1" y="20"/>
                    </a:cubicBezTo>
                    <a:close/>
                  </a:path>
                </a:pathLst>
              </a:custGeom>
              <a:noFill/>
              <a:ln w="7938" cap="rnd">
                <a:solidFill>
                  <a:srgbClr val="333333"/>
                </a:solidFill>
                <a:prstDash val="solid"/>
                <a:round/>
                <a:headEnd/>
                <a:tailEnd/>
              </a:ln>
            </p:spPr>
            <p:txBody>
              <a:bodyPr/>
              <a:lstStyle/>
              <a:p>
                <a:endParaRPr lang="en-US"/>
              </a:p>
            </p:txBody>
          </p:sp>
          <p:sp>
            <p:nvSpPr>
              <p:cNvPr id="613" name="Freeform 126"/>
              <p:cNvSpPr>
                <a:spLocks/>
              </p:cNvSpPr>
              <p:nvPr/>
            </p:nvSpPr>
            <p:spPr bwMode="auto">
              <a:xfrm>
                <a:off x="2944" y="2093"/>
                <a:ext cx="87" cy="48"/>
              </a:xfrm>
              <a:custGeom>
                <a:avLst/>
                <a:gdLst>
                  <a:gd name="T0" fmla="*/ 154 w 35"/>
                  <a:gd name="T1" fmla="*/ 909 h 18"/>
                  <a:gd name="T2" fmla="*/ 569 w 35"/>
                  <a:gd name="T3" fmla="*/ 661 h 18"/>
                  <a:gd name="T4" fmla="*/ 1335 w 35"/>
                  <a:gd name="T5" fmla="*/ 397 h 18"/>
                  <a:gd name="T6" fmla="*/ 1260 w 35"/>
                  <a:gd name="T7" fmla="*/ 0 h 18"/>
                  <a:gd name="T8" fmla="*/ 611 w 35"/>
                  <a:gd name="T9" fmla="*/ 307 h 18"/>
                  <a:gd name="T10" fmla="*/ 0 w 35"/>
                  <a:gd name="T11" fmla="*/ 547 h 18"/>
                  <a:gd name="T12" fmla="*/ 0 w 35"/>
                  <a:gd name="T13" fmla="*/ 547 h 18"/>
                  <a:gd name="T14" fmla="*/ 154 w 35"/>
                  <a:gd name="T15" fmla="*/ 909 h 18"/>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18"/>
                  <a:gd name="T26" fmla="*/ 35 w 3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18">
                    <a:moveTo>
                      <a:pt x="4" y="18"/>
                    </a:moveTo>
                    <a:cubicBezTo>
                      <a:pt x="6" y="15"/>
                      <a:pt x="11" y="14"/>
                      <a:pt x="15" y="13"/>
                    </a:cubicBezTo>
                    <a:cubicBezTo>
                      <a:pt x="20" y="12"/>
                      <a:pt x="30" y="7"/>
                      <a:pt x="35" y="8"/>
                    </a:cubicBezTo>
                    <a:cubicBezTo>
                      <a:pt x="34" y="7"/>
                      <a:pt x="32" y="3"/>
                      <a:pt x="33" y="0"/>
                    </a:cubicBezTo>
                    <a:cubicBezTo>
                      <a:pt x="30" y="3"/>
                      <a:pt x="24" y="4"/>
                      <a:pt x="16" y="6"/>
                    </a:cubicBezTo>
                    <a:cubicBezTo>
                      <a:pt x="9" y="8"/>
                      <a:pt x="4" y="10"/>
                      <a:pt x="0" y="11"/>
                    </a:cubicBezTo>
                    <a:cubicBezTo>
                      <a:pt x="0" y="11"/>
                      <a:pt x="0" y="11"/>
                      <a:pt x="0" y="11"/>
                    </a:cubicBezTo>
                    <a:cubicBezTo>
                      <a:pt x="0" y="11"/>
                      <a:pt x="4" y="14"/>
                      <a:pt x="4" y="18"/>
                    </a:cubicBezTo>
                    <a:close/>
                  </a:path>
                </a:pathLst>
              </a:custGeom>
              <a:noFill/>
              <a:ln w="7938" cap="rnd">
                <a:solidFill>
                  <a:srgbClr val="333333"/>
                </a:solidFill>
                <a:prstDash val="solid"/>
                <a:round/>
                <a:headEnd/>
                <a:tailEnd/>
              </a:ln>
            </p:spPr>
            <p:txBody>
              <a:bodyPr/>
              <a:lstStyle/>
              <a:p>
                <a:endParaRPr lang="en-US"/>
              </a:p>
            </p:txBody>
          </p:sp>
          <p:sp>
            <p:nvSpPr>
              <p:cNvPr id="614" name="Freeform 127"/>
              <p:cNvSpPr>
                <a:spLocks/>
              </p:cNvSpPr>
              <p:nvPr/>
            </p:nvSpPr>
            <p:spPr bwMode="auto">
              <a:xfrm>
                <a:off x="2924" y="2045"/>
                <a:ext cx="90" cy="51"/>
              </a:xfrm>
              <a:custGeom>
                <a:avLst/>
                <a:gdLst>
                  <a:gd name="T0" fmla="*/ 108 w 36"/>
                  <a:gd name="T1" fmla="*/ 988 h 19"/>
                  <a:gd name="T2" fmla="*/ 108 w 36"/>
                  <a:gd name="T3" fmla="*/ 988 h 19"/>
                  <a:gd name="T4" fmla="*/ 670 w 36"/>
                  <a:gd name="T5" fmla="*/ 676 h 19"/>
                  <a:gd name="T6" fmla="*/ 1408 w 36"/>
                  <a:gd name="T7" fmla="*/ 368 h 19"/>
                  <a:gd name="T8" fmla="*/ 1375 w 36"/>
                  <a:gd name="T9" fmla="*/ 0 h 19"/>
                  <a:gd name="T10" fmla="*/ 813 w 36"/>
                  <a:gd name="T11" fmla="*/ 252 h 19"/>
                  <a:gd name="T12" fmla="*/ 0 w 36"/>
                  <a:gd name="T13" fmla="*/ 582 h 19"/>
                  <a:gd name="T14" fmla="*/ 108 w 36"/>
                  <a:gd name="T15" fmla="*/ 988 h 19"/>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19"/>
                  <a:gd name="T26" fmla="*/ 36 w 3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19">
                    <a:moveTo>
                      <a:pt x="3" y="19"/>
                    </a:moveTo>
                    <a:cubicBezTo>
                      <a:pt x="3" y="19"/>
                      <a:pt x="3" y="19"/>
                      <a:pt x="3" y="19"/>
                    </a:cubicBezTo>
                    <a:cubicBezTo>
                      <a:pt x="5" y="15"/>
                      <a:pt x="12" y="14"/>
                      <a:pt x="17" y="13"/>
                    </a:cubicBezTo>
                    <a:cubicBezTo>
                      <a:pt x="22" y="12"/>
                      <a:pt x="31" y="6"/>
                      <a:pt x="36" y="7"/>
                    </a:cubicBezTo>
                    <a:cubicBezTo>
                      <a:pt x="36" y="6"/>
                      <a:pt x="34" y="2"/>
                      <a:pt x="35" y="0"/>
                    </a:cubicBezTo>
                    <a:cubicBezTo>
                      <a:pt x="32" y="3"/>
                      <a:pt x="26" y="4"/>
                      <a:pt x="21" y="5"/>
                    </a:cubicBezTo>
                    <a:cubicBezTo>
                      <a:pt x="16" y="7"/>
                      <a:pt x="6" y="13"/>
                      <a:pt x="0" y="11"/>
                    </a:cubicBezTo>
                    <a:cubicBezTo>
                      <a:pt x="4" y="15"/>
                      <a:pt x="4" y="16"/>
                      <a:pt x="3" y="19"/>
                    </a:cubicBezTo>
                    <a:close/>
                  </a:path>
                </a:pathLst>
              </a:custGeom>
              <a:noFill/>
              <a:ln w="7938" cap="rnd">
                <a:solidFill>
                  <a:srgbClr val="333333"/>
                </a:solidFill>
                <a:prstDash val="solid"/>
                <a:round/>
                <a:headEnd/>
                <a:tailEnd/>
              </a:ln>
            </p:spPr>
            <p:txBody>
              <a:bodyPr/>
              <a:lstStyle/>
              <a:p>
                <a:endParaRPr lang="en-US"/>
              </a:p>
            </p:txBody>
          </p:sp>
          <p:sp>
            <p:nvSpPr>
              <p:cNvPr id="615" name="Freeform 128"/>
              <p:cNvSpPr>
                <a:spLocks/>
              </p:cNvSpPr>
              <p:nvPr/>
            </p:nvSpPr>
            <p:spPr bwMode="auto">
              <a:xfrm>
                <a:off x="2759" y="2051"/>
                <a:ext cx="92" cy="53"/>
              </a:xfrm>
              <a:custGeom>
                <a:avLst/>
                <a:gdLst>
                  <a:gd name="T0" fmla="*/ 612 w 37"/>
                  <a:gd name="T1" fmla="*/ 239 h 20"/>
                  <a:gd name="T2" fmla="*/ 75 w 37"/>
                  <a:gd name="T3" fmla="*/ 0 h 20"/>
                  <a:gd name="T4" fmla="*/ 0 w 37"/>
                  <a:gd name="T5" fmla="*/ 451 h 20"/>
                  <a:gd name="T6" fmla="*/ 691 w 37"/>
                  <a:gd name="T7" fmla="*/ 689 h 20"/>
                  <a:gd name="T8" fmla="*/ 1385 w 37"/>
                  <a:gd name="T9" fmla="*/ 983 h 20"/>
                  <a:gd name="T10" fmla="*/ 1385 w 37"/>
                  <a:gd name="T11" fmla="*/ 983 h 20"/>
                  <a:gd name="T12" fmla="*/ 1415 w 37"/>
                  <a:gd name="T13" fmla="*/ 506 h 20"/>
                  <a:gd name="T14" fmla="*/ 612 w 37"/>
                  <a:gd name="T15" fmla="*/ 239 h 2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20"/>
                  <a:gd name="T26" fmla="*/ 37 w 37"/>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20">
                    <a:moveTo>
                      <a:pt x="16" y="5"/>
                    </a:moveTo>
                    <a:cubicBezTo>
                      <a:pt x="11" y="3"/>
                      <a:pt x="5" y="2"/>
                      <a:pt x="2" y="0"/>
                    </a:cubicBezTo>
                    <a:cubicBezTo>
                      <a:pt x="3" y="3"/>
                      <a:pt x="1" y="7"/>
                      <a:pt x="0" y="9"/>
                    </a:cubicBezTo>
                    <a:cubicBezTo>
                      <a:pt x="3" y="8"/>
                      <a:pt x="9" y="11"/>
                      <a:pt x="18" y="14"/>
                    </a:cubicBezTo>
                    <a:cubicBezTo>
                      <a:pt x="27" y="16"/>
                      <a:pt x="34" y="16"/>
                      <a:pt x="36" y="20"/>
                    </a:cubicBezTo>
                    <a:cubicBezTo>
                      <a:pt x="36" y="20"/>
                      <a:pt x="36" y="20"/>
                      <a:pt x="36" y="20"/>
                    </a:cubicBezTo>
                    <a:cubicBezTo>
                      <a:pt x="34" y="16"/>
                      <a:pt x="34" y="13"/>
                      <a:pt x="37" y="10"/>
                    </a:cubicBezTo>
                    <a:cubicBezTo>
                      <a:pt x="32" y="13"/>
                      <a:pt x="21" y="6"/>
                      <a:pt x="16" y="5"/>
                    </a:cubicBezTo>
                    <a:close/>
                  </a:path>
                </a:pathLst>
              </a:custGeom>
              <a:noFill/>
              <a:ln w="7938" cap="rnd">
                <a:solidFill>
                  <a:srgbClr val="333333"/>
                </a:solidFill>
                <a:prstDash val="solid"/>
                <a:round/>
                <a:headEnd/>
                <a:tailEnd/>
              </a:ln>
            </p:spPr>
            <p:txBody>
              <a:bodyPr/>
              <a:lstStyle/>
              <a:p>
                <a:endParaRPr lang="en-US"/>
              </a:p>
            </p:txBody>
          </p:sp>
          <p:sp>
            <p:nvSpPr>
              <p:cNvPr id="616" name="Freeform 129"/>
              <p:cNvSpPr>
                <a:spLocks/>
              </p:cNvSpPr>
              <p:nvPr/>
            </p:nvSpPr>
            <p:spPr bwMode="auto">
              <a:xfrm>
                <a:off x="2739" y="2096"/>
                <a:ext cx="102" cy="69"/>
              </a:xfrm>
              <a:custGeom>
                <a:avLst/>
                <a:gdLst>
                  <a:gd name="T0" fmla="*/ 1572 w 41"/>
                  <a:gd name="T1" fmla="*/ 656 h 26"/>
                  <a:gd name="T2" fmla="*/ 724 w 41"/>
                  <a:gd name="T3" fmla="*/ 353 h 26"/>
                  <a:gd name="T4" fmla="*/ 154 w 41"/>
                  <a:gd name="T5" fmla="*/ 0 h 26"/>
                  <a:gd name="T6" fmla="*/ 30 w 41"/>
                  <a:gd name="T7" fmla="*/ 541 h 26"/>
                  <a:gd name="T8" fmla="*/ 0 w 41"/>
                  <a:gd name="T9" fmla="*/ 600 h 26"/>
                  <a:gd name="T10" fmla="*/ 724 w 41"/>
                  <a:gd name="T11" fmla="*/ 690 h 26"/>
                  <a:gd name="T12" fmla="*/ 1460 w 41"/>
                  <a:gd name="T13" fmla="*/ 1290 h 26"/>
                  <a:gd name="T14" fmla="*/ 1460 w 41"/>
                  <a:gd name="T15" fmla="*/ 1290 h 26"/>
                  <a:gd name="T16" fmla="*/ 1572 w 41"/>
                  <a:gd name="T17" fmla="*/ 656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6"/>
                  <a:gd name="T29" fmla="*/ 41 w 41"/>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6">
                    <a:moveTo>
                      <a:pt x="41" y="13"/>
                    </a:moveTo>
                    <a:cubicBezTo>
                      <a:pt x="36" y="16"/>
                      <a:pt x="25" y="9"/>
                      <a:pt x="19" y="7"/>
                    </a:cubicBezTo>
                    <a:cubicBezTo>
                      <a:pt x="13" y="6"/>
                      <a:pt x="5" y="5"/>
                      <a:pt x="4" y="0"/>
                    </a:cubicBezTo>
                    <a:cubicBezTo>
                      <a:pt x="4" y="1"/>
                      <a:pt x="5" y="7"/>
                      <a:pt x="1" y="11"/>
                    </a:cubicBezTo>
                    <a:cubicBezTo>
                      <a:pt x="1" y="11"/>
                      <a:pt x="0" y="12"/>
                      <a:pt x="0" y="12"/>
                    </a:cubicBezTo>
                    <a:cubicBezTo>
                      <a:pt x="4" y="9"/>
                      <a:pt x="10" y="12"/>
                      <a:pt x="19" y="14"/>
                    </a:cubicBezTo>
                    <a:cubicBezTo>
                      <a:pt x="29" y="17"/>
                      <a:pt x="38" y="19"/>
                      <a:pt x="38" y="26"/>
                    </a:cubicBezTo>
                    <a:cubicBezTo>
                      <a:pt x="38" y="26"/>
                      <a:pt x="38" y="26"/>
                      <a:pt x="38" y="26"/>
                    </a:cubicBezTo>
                    <a:cubicBezTo>
                      <a:pt x="34" y="9"/>
                      <a:pt x="36" y="17"/>
                      <a:pt x="41" y="13"/>
                    </a:cubicBezTo>
                    <a:close/>
                  </a:path>
                </a:pathLst>
              </a:custGeom>
              <a:noFill/>
              <a:ln w="7938" cap="rnd">
                <a:solidFill>
                  <a:srgbClr val="333333"/>
                </a:solidFill>
                <a:prstDash val="solid"/>
                <a:round/>
                <a:headEnd/>
                <a:tailEnd/>
              </a:ln>
            </p:spPr>
            <p:txBody>
              <a:bodyPr/>
              <a:lstStyle/>
              <a:p>
                <a:endParaRPr lang="en-US"/>
              </a:p>
            </p:txBody>
          </p:sp>
          <p:sp>
            <p:nvSpPr>
              <p:cNvPr id="617" name="Freeform 130"/>
              <p:cNvSpPr>
                <a:spLocks/>
              </p:cNvSpPr>
              <p:nvPr/>
            </p:nvSpPr>
            <p:spPr bwMode="auto">
              <a:xfrm>
                <a:off x="2814" y="1259"/>
                <a:ext cx="127" cy="8"/>
              </a:xfrm>
              <a:custGeom>
                <a:avLst/>
                <a:gdLst>
                  <a:gd name="T0" fmla="*/ 0 w 51"/>
                  <a:gd name="T1" fmla="*/ 0 h 3"/>
                  <a:gd name="T2" fmla="*/ 0 w 51"/>
                  <a:gd name="T3" fmla="*/ 56 h 3"/>
                  <a:gd name="T4" fmla="*/ 954 w 51"/>
                  <a:gd name="T5" fmla="*/ 149 h 3"/>
                  <a:gd name="T6" fmla="*/ 954 w 51"/>
                  <a:gd name="T7" fmla="*/ 149 h 3"/>
                  <a:gd name="T8" fmla="*/ 1960 w 51"/>
                  <a:gd name="T9" fmla="*/ 56 h 3"/>
                  <a:gd name="T10" fmla="*/ 1960 w 51"/>
                  <a:gd name="T11" fmla="*/ 56 h 3"/>
                  <a:gd name="T12" fmla="*/ 0 60000 65536"/>
                  <a:gd name="T13" fmla="*/ 0 60000 65536"/>
                  <a:gd name="T14" fmla="*/ 0 60000 65536"/>
                  <a:gd name="T15" fmla="*/ 0 60000 65536"/>
                  <a:gd name="T16" fmla="*/ 0 60000 65536"/>
                  <a:gd name="T17" fmla="*/ 0 60000 65536"/>
                  <a:gd name="T18" fmla="*/ 0 w 51"/>
                  <a:gd name="T19" fmla="*/ 0 h 3"/>
                  <a:gd name="T20" fmla="*/ 51 w 51"/>
                  <a:gd name="T21" fmla="*/ 3 h 3"/>
                </a:gdLst>
                <a:ahLst/>
                <a:cxnLst>
                  <a:cxn ang="T12">
                    <a:pos x="T0" y="T1"/>
                  </a:cxn>
                  <a:cxn ang="T13">
                    <a:pos x="T2" y="T3"/>
                  </a:cxn>
                  <a:cxn ang="T14">
                    <a:pos x="T4" y="T5"/>
                  </a:cxn>
                  <a:cxn ang="T15">
                    <a:pos x="T6" y="T7"/>
                  </a:cxn>
                  <a:cxn ang="T16">
                    <a:pos x="T8" y="T9"/>
                  </a:cxn>
                  <a:cxn ang="T17">
                    <a:pos x="T10" y="T11"/>
                  </a:cxn>
                </a:cxnLst>
                <a:rect l="T18" t="T19" r="T20" b="T21"/>
                <a:pathLst>
                  <a:path w="51" h="3">
                    <a:moveTo>
                      <a:pt x="0" y="0"/>
                    </a:moveTo>
                    <a:cubicBezTo>
                      <a:pt x="0" y="1"/>
                      <a:pt x="0" y="1"/>
                      <a:pt x="0" y="1"/>
                    </a:cubicBezTo>
                    <a:cubicBezTo>
                      <a:pt x="3" y="1"/>
                      <a:pt x="7" y="3"/>
                      <a:pt x="25" y="3"/>
                    </a:cubicBezTo>
                    <a:cubicBezTo>
                      <a:pt x="25" y="3"/>
                      <a:pt x="25" y="3"/>
                      <a:pt x="25" y="3"/>
                    </a:cubicBezTo>
                    <a:cubicBezTo>
                      <a:pt x="44" y="3"/>
                      <a:pt x="47" y="0"/>
                      <a:pt x="51" y="1"/>
                    </a:cubicBezTo>
                    <a:cubicBezTo>
                      <a:pt x="51" y="1"/>
                      <a:pt x="51" y="1"/>
                      <a:pt x="51" y="1"/>
                    </a:cubicBezTo>
                  </a:path>
                </a:pathLst>
              </a:custGeom>
              <a:noFill/>
              <a:ln w="7938" cap="rnd">
                <a:solidFill>
                  <a:srgbClr val="333333"/>
                </a:solidFill>
                <a:prstDash val="solid"/>
                <a:round/>
                <a:headEnd/>
                <a:tailEnd/>
              </a:ln>
            </p:spPr>
            <p:txBody>
              <a:bodyPr/>
              <a:lstStyle/>
              <a:p>
                <a:endParaRPr lang="en-US"/>
              </a:p>
            </p:txBody>
          </p:sp>
          <p:sp>
            <p:nvSpPr>
              <p:cNvPr id="618" name="Freeform 131"/>
              <p:cNvSpPr>
                <a:spLocks/>
              </p:cNvSpPr>
              <p:nvPr/>
            </p:nvSpPr>
            <p:spPr bwMode="auto">
              <a:xfrm>
                <a:off x="2931" y="1235"/>
                <a:ext cx="13" cy="29"/>
              </a:xfrm>
              <a:custGeom>
                <a:avLst/>
                <a:gdLst>
                  <a:gd name="T0" fmla="*/ 143 w 5"/>
                  <a:gd name="T1" fmla="*/ 527 h 11"/>
                  <a:gd name="T2" fmla="*/ 229 w 5"/>
                  <a:gd name="T3" fmla="*/ 438 h 11"/>
                  <a:gd name="T4" fmla="*/ 55 w 5"/>
                  <a:gd name="T5" fmla="*/ 0 h 11"/>
                  <a:gd name="T6" fmla="*/ 55 w 5"/>
                  <a:gd name="T7" fmla="*/ 0 h 11"/>
                  <a:gd name="T8" fmla="*/ 143 w 5"/>
                  <a:gd name="T9" fmla="*/ 527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3" y="11"/>
                    </a:moveTo>
                    <a:cubicBezTo>
                      <a:pt x="5" y="9"/>
                      <a:pt x="5" y="9"/>
                      <a:pt x="5" y="9"/>
                    </a:cubicBezTo>
                    <a:cubicBezTo>
                      <a:pt x="2" y="7"/>
                      <a:pt x="1" y="2"/>
                      <a:pt x="1" y="0"/>
                    </a:cubicBezTo>
                    <a:cubicBezTo>
                      <a:pt x="1" y="0"/>
                      <a:pt x="1" y="0"/>
                      <a:pt x="1" y="0"/>
                    </a:cubicBezTo>
                    <a:cubicBezTo>
                      <a:pt x="1" y="1"/>
                      <a:pt x="0" y="8"/>
                      <a:pt x="3" y="11"/>
                    </a:cubicBezTo>
                    <a:close/>
                  </a:path>
                </a:pathLst>
              </a:custGeom>
              <a:solidFill>
                <a:srgbClr val="333333"/>
              </a:solidFill>
              <a:ln w="9525">
                <a:noFill/>
                <a:round/>
                <a:headEnd/>
                <a:tailEnd/>
              </a:ln>
            </p:spPr>
            <p:txBody>
              <a:bodyPr/>
              <a:lstStyle/>
              <a:p>
                <a:endParaRPr lang="en-US"/>
              </a:p>
            </p:txBody>
          </p:sp>
          <p:sp>
            <p:nvSpPr>
              <p:cNvPr id="619" name="Freeform 132"/>
              <p:cNvSpPr>
                <a:spLocks/>
              </p:cNvSpPr>
              <p:nvPr/>
            </p:nvSpPr>
            <p:spPr bwMode="auto">
              <a:xfrm>
                <a:off x="2811" y="1235"/>
                <a:ext cx="10" cy="26"/>
              </a:xfrm>
              <a:custGeom>
                <a:avLst/>
                <a:gdLst>
                  <a:gd name="T0" fmla="*/ 75 w 4"/>
                  <a:gd name="T1" fmla="*/ 0 h 10"/>
                  <a:gd name="T2" fmla="*/ 0 w 4"/>
                  <a:gd name="T3" fmla="*/ 406 h 10"/>
                  <a:gd name="T4" fmla="*/ 75 w 4"/>
                  <a:gd name="T5" fmla="*/ 460 h 10"/>
                  <a:gd name="T6" fmla="*/ 75 w 4"/>
                  <a:gd name="T7" fmla="*/ 0 h 10"/>
                  <a:gd name="T8" fmla="*/ 0 60000 65536"/>
                  <a:gd name="T9" fmla="*/ 0 60000 65536"/>
                  <a:gd name="T10" fmla="*/ 0 60000 65536"/>
                  <a:gd name="T11" fmla="*/ 0 60000 65536"/>
                  <a:gd name="T12" fmla="*/ 0 w 4"/>
                  <a:gd name="T13" fmla="*/ 0 h 10"/>
                  <a:gd name="T14" fmla="*/ 4 w 4"/>
                  <a:gd name="T15" fmla="*/ 10 h 10"/>
                </a:gdLst>
                <a:ahLst/>
                <a:cxnLst>
                  <a:cxn ang="T8">
                    <a:pos x="T0" y="T1"/>
                  </a:cxn>
                  <a:cxn ang="T9">
                    <a:pos x="T2" y="T3"/>
                  </a:cxn>
                  <a:cxn ang="T10">
                    <a:pos x="T4" y="T5"/>
                  </a:cxn>
                  <a:cxn ang="T11">
                    <a:pos x="T6" y="T7"/>
                  </a:cxn>
                </a:cxnLst>
                <a:rect l="T12" t="T13" r="T14" b="T15"/>
                <a:pathLst>
                  <a:path w="4" h="10">
                    <a:moveTo>
                      <a:pt x="2" y="0"/>
                    </a:moveTo>
                    <a:cubicBezTo>
                      <a:pt x="4" y="3"/>
                      <a:pt x="2" y="6"/>
                      <a:pt x="0" y="9"/>
                    </a:cubicBezTo>
                    <a:cubicBezTo>
                      <a:pt x="2" y="10"/>
                      <a:pt x="2" y="10"/>
                      <a:pt x="2" y="10"/>
                    </a:cubicBezTo>
                    <a:cubicBezTo>
                      <a:pt x="4" y="7"/>
                      <a:pt x="4" y="3"/>
                      <a:pt x="2" y="0"/>
                    </a:cubicBezTo>
                    <a:close/>
                  </a:path>
                </a:pathLst>
              </a:custGeom>
              <a:solidFill>
                <a:srgbClr val="333333"/>
              </a:solidFill>
              <a:ln w="9525">
                <a:noFill/>
                <a:round/>
                <a:headEnd/>
                <a:tailEnd/>
              </a:ln>
            </p:spPr>
            <p:txBody>
              <a:bodyPr/>
              <a:lstStyle/>
              <a:p>
                <a:endParaRPr lang="en-US"/>
              </a:p>
            </p:txBody>
          </p:sp>
          <p:sp>
            <p:nvSpPr>
              <p:cNvPr id="620" name="Freeform 133"/>
              <p:cNvSpPr>
                <a:spLocks/>
              </p:cNvSpPr>
              <p:nvPr/>
            </p:nvSpPr>
            <p:spPr bwMode="auto">
              <a:xfrm>
                <a:off x="1876" y="1325"/>
                <a:ext cx="968" cy="1750"/>
              </a:xfrm>
              <a:custGeom>
                <a:avLst/>
                <a:gdLst>
                  <a:gd name="T0" fmla="*/ 11423 w 387"/>
                  <a:gd name="T1" fmla="*/ 307 h 656"/>
                  <a:gd name="T2" fmla="*/ 13740 w 387"/>
                  <a:gd name="T3" fmla="*/ 8961 h 656"/>
                  <a:gd name="T4" fmla="*/ 14990 w 387"/>
                  <a:gd name="T5" fmla="*/ 17223 h 656"/>
                  <a:gd name="T6" fmla="*/ 14915 w 387"/>
                  <a:gd name="T7" fmla="*/ 18887 h 656"/>
                  <a:gd name="T8" fmla="*/ 14445 w 387"/>
                  <a:gd name="T9" fmla="*/ 24908 h 656"/>
                  <a:gd name="T10" fmla="*/ 7014 w 387"/>
                  <a:gd name="T11" fmla="*/ 30486 h 656"/>
                  <a:gd name="T12" fmla="*/ 5943 w 387"/>
                  <a:gd name="T13" fmla="*/ 30588 h 656"/>
                  <a:gd name="T14" fmla="*/ 5713 w 387"/>
                  <a:gd name="T15" fmla="*/ 30545 h 656"/>
                  <a:gd name="T16" fmla="*/ 5525 w 387"/>
                  <a:gd name="T17" fmla="*/ 30644 h 656"/>
                  <a:gd name="T18" fmla="*/ 833 w 387"/>
                  <a:gd name="T19" fmla="*/ 31399 h 656"/>
                  <a:gd name="T20" fmla="*/ 908 w 387"/>
                  <a:gd name="T21" fmla="*/ 18340 h 656"/>
                  <a:gd name="T22" fmla="*/ 1063 w 387"/>
                  <a:gd name="T23" fmla="*/ 17884 h 656"/>
                  <a:gd name="T24" fmla="*/ 1721 w 387"/>
                  <a:gd name="T25" fmla="*/ 14125 h 656"/>
                  <a:gd name="T26" fmla="*/ 2659 w 387"/>
                  <a:gd name="T27" fmla="*/ 10745 h 656"/>
                  <a:gd name="T28" fmla="*/ 6776 w 387"/>
                  <a:gd name="T29" fmla="*/ 3743 h 656"/>
                  <a:gd name="T30" fmla="*/ 11423 w 387"/>
                  <a:gd name="T31" fmla="*/ 307 h 6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7"/>
                  <a:gd name="T49" fmla="*/ 0 h 656"/>
                  <a:gd name="T50" fmla="*/ 387 w 387"/>
                  <a:gd name="T51" fmla="*/ 656 h 6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7" h="656">
                    <a:moveTo>
                      <a:pt x="292" y="6"/>
                    </a:moveTo>
                    <a:cubicBezTo>
                      <a:pt x="335" y="13"/>
                      <a:pt x="376" y="67"/>
                      <a:pt x="351" y="177"/>
                    </a:cubicBezTo>
                    <a:cubicBezTo>
                      <a:pt x="369" y="222"/>
                      <a:pt x="385" y="289"/>
                      <a:pt x="383" y="340"/>
                    </a:cubicBezTo>
                    <a:cubicBezTo>
                      <a:pt x="382" y="363"/>
                      <a:pt x="381" y="373"/>
                      <a:pt x="381" y="373"/>
                    </a:cubicBezTo>
                    <a:cubicBezTo>
                      <a:pt x="385" y="402"/>
                      <a:pt x="387" y="463"/>
                      <a:pt x="369" y="492"/>
                    </a:cubicBezTo>
                    <a:cubicBezTo>
                      <a:pt x="352" y="522"/>
                      <a:pt x="301" y="595"/>
                      <a:pt x="179" y="602"/>
                    </a:cubicBezTo>
                    <a:cubicBezTo>
                      <a:pt x="169" y="602"/>
                      <a:pt x="161" y="603"/>
                      <a:pt x="152" y="604"/>
                    </a:cubicBezTo>
                    <a:cubicBezTo>
                      <a:pt x="150" y="604"/>
                      <a:pt x="148" y="603"/>
                      <a:pt x="146" y="603"/>
                    </a:cubicBezTo>
                    <a:cubicBezTo>
                      <a:pt x="144" y="603"/>
                      <a:pt x="143" y="605"/>
                      <a:pt x="141" y="605"/>
                    </a:cubicBezTo>
                    <a:cubicBezTo>
                      <a:pt x="50" y="619"/>
                      <a:pt x="29" y="656"/>
                      <a:pt x="21" y="620"/>
                    </a:cubicBezTo>
                    <a:cubicBezTo>
                      <a:pt x="12" y="580"/>
                      <a:pt x="0" y="411"/>
                      <a:pt x="23" y="362"/>
                    </a:cubicBezTo>
                    <a:cubicBezTo>
                      <a:pt x="25" y="358"/>
                      <a:pt x="27" y="353"/>
                      <a:pt x="27" y="353"/>
                    </a:cubicBezTo>
                    <a:cubicBezTo>
                      <a:pt x="28" y="338"/>
                      <a:pt x="34" y="286"/>
                      <a:pt x="44" y="279"/>
                    </a:cubicBezTo>
                    <a:cubicBezTo>
                      <a:pt x="45" y="266"/>
                      <a:pt x="51" y="244"/>
                      <a:pt x="68" y="212"/>
                    </a:cubicBezTo>
                    <a:cubicBezTo>
                      <a:pt x="86" y="179"/>
                      <a:pt x="126" y="118"/>
                      <a:pt x="173" y="74"/>
                    </a:cubicBezTo>
                    <a:cubicBezTo>
                      <a:pt x="220" y="29"/>
                      <a:pt x="250" y="0"/>
                      <a:pt x="292" y="6"/>
                    </a:cubicBezTo>
                    <a:close/>
                  </a:path>
                </a:pathLst>
              </a:custGeom>
              <a:solidFill>
                <a:srgbClr val="E1C0CA"/>
              </a:solidFill>
              <a:ln w="9525">
                <a:noFill/>
                <a:round/>
                <a:headEnd/>
                <a:tailEnd/>
              </a:ln>
            </p:spPr>
            <p:txBody>
              <a:bodyPr/>
              <a:lstStyle/>
              <a:p>
                <a:endParaRPr lang="en-US"/>
              </a:p>
            </p:txBody>
          </p:sp>
          <p:sp>
            <p:nvSpPr>
              <p:cNvPr id="621" name="Freeform 134"/>
              <p:cNvSpPr>
                <a:spLocks/>
              </p:cNvSpPr>
              <p:nvPr/>
            </p:nvSpPr>
            <p:spPr bwMode="auto">
              <a:xfrm>
                <a:off x="2749" y="1792"/>
                <a:ext cx="87" cy="477"/>
              </a:xfrm>
              <a:custGeom>
                <a:avLst/>
                <a:gdLst>
                  <a:gd name="T0" fmla="*/ 0 w 35"/>
                  <a:gd name="T1" fmla="*/ 0 h 179"/>
                  <a:gd name="T2" fmla="*/ 1230 w 35"/>
                  <a:gd name="T3" fmla="*/ 9026 h 179"/>
                  <a:gd name="T4" fmla="*/ 0 60000 65536"/>
                  <a:gd name="T5" fmla="*/ 0 60000 65536"/>
                  <a:gd name="T6" fmla="*/ 0 w 35"/>
                  <a:gd name="T7" fmla="*/ 0 h 179"/>
                  <a:gd name="T8" fmla="*/ 35 w 35"/>
                  <a:gd name="T9" fmla="*/ 179 h 179"/>
                </a:gdLst>
                <a:ahLst/>
                <a:cxnLst>
                  <a:cxn ang="T4">
                    <a:pos x="T0" y="T1"/>
                  </a:cxn>
                  <a:cxn ang="T5">
                    <a:pos x="T2" y="T3"/>
                  </a:cxn>
                </a:cxnLst>
                <a:rect l="T6" t="T7" r="T8" b="T9"/>
                <a:pathLst>
                  <a:path w="35" h="179">
                    <a:moveTo>
                      <a:pt x="0" y="0"/>
                    </a:moveTo>
                    <a:cubicBezTo>
                      <a:pt x="19" y="46"/>
                      <a:pt x="35" y="128"/>
                      <a:pt x="32" y="179"/>
                    </a:cubicBezTo>
                  </a:path>
                </a:pathLst>
              </a:custGeom>
              <a:noFill/>
              <a:ln w="15875" cap="flat">
                <a:solidFill>
                  <a:srgbClr val="FFFFFF"/>
                </a:solidFill>
                <a:prstDash val="solid"/>
                <a:miter lim="800000"/>
                <a:headEnd/>
                <a:tailEnd/>
              </a:ln>
            </p:spPr>
            <p:txBody>
              <a:bodyPr/>
              <a:lstStyle/>
              <a:p>
                <a:endParaRPr lang="en-US"/>
              </a:p>
            </p:txBody>
          </p:sp>
          <p:sp>
            <p:nvSpPr>
              <p:cNvPr id="622" name="Freeform 135"/>
              <p:cNvSpPr>
                <a:spLocks/>
              </p:cNvSpPr>
              <p:nvPr/>
            </p:nvSpPr>
            <p:spPr bwMode="auto">
              <a:xfrm>
                <a:off x="2931" y="1243"/>
                <a:ext cx="923" cy="1837"/>
              </a:xfrm>
              <a:custGeom>
                <a:avLst/>
                <a:gdLst>
                  <a:gd name="T0" fmla="*/ 2942 w 369"/>
                  <a:gd name="T1" fmla="*/ 2069 h 689"/>
                  <a:gd name="T2" fmla="*/ 1458 w 369"/>
                  <a:gd name="T3" fmla="*/ 9852 h 689"/>
                  <a:gd name="T4" fmla="*/ 470 w 369"/>
                  <a:gd name="T5" fmla="*/ 16733 h 689"/>
                  <a:gd name="T6" fmla="*/ 1771 w 369"/>
                  <a:gd name="T7" fmla="*/ 20863 h 689"/>
                  <a:gd name="T8" fmla="*/ 4535 w 369"/>
                  <a:gd name="T9" fmla="*/ 25662 h 689"/>
                  <a:gd name="T10" fmla="*/ 4505 w 369"/>
                  <a:gd name="T11" fmla="*/ 30418 h 689"/>
                  <a:gd name="T12" fmla="*/ 6701 w 369"/>
                  <a:gd name="T13" fmla="*/ 31384 h 689"/>
                  <a:gd name="T14" fmla="*/ 8735 w 369"/>
                  <a:gd name="T15" fmla="*/ 32485 h 689"/>
                  <a:gd name="T16" fmla="*/ 13820 w 369"/>
                  <a:gd name="T17" fmla="*/ 34420 h 689"/>
                  <a:gd name="T18" fmla="*/ 14448 w 369"/>
                  <a:gd name="T19" fmla="*/ 24412 h 689"/>
                  <a:gd name="T20" fmla="*/ 14135 w 369"/>
                  <a:gd name="T21" fmla="*/ 21114 h 689"/>
                  <a:gd name="T22" fmla="*/ 14165 w 369"/>
                  <a:gd name="T23" fmla="*/ 20623 h 689"/>
                  <a:gd name="T24" fmla="*/ 12132 w 369"/>
                  <a:gd name="T25" fmla="*/ 11067 h 689"/>
                  <a:gd name="T26" fmla="*/ 2942 w 369"/>
                  <a:gd name="T27" fmla="*/ 2069 h 6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9"/>
                  <a:gd name="T43" fmla="*/ 0 h 689"/>
                  <a:gd name="T44" fmla="*/ 369 w 369"/>
                  <a:gd name="T45" fmla="*/ 689 h 6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9" h="689">
                    <a:moveTo>
                      <a:pt x="75" y="41"/>
                    </a:moveTo>
                    <a:cubicBezTo>
                      <a:pt x="50" y="55"/>
                      <a:pt x="25" y="79"/>
                      <a:pt x="37" y="195"/>
                    </a:cubicBezTo>
                    <a:cubicBezTo>
                      <a:pt x="29" y="204"/>
                      <a:pt x="0" y="262"/>
                      <a:pt x="12" y="331"/>
                    </a:cubicBezTo>
                    <a:cubicBezTo>
                      <a:pt x="23" y="401"/>
                      <a:pt x="45" y="413"/>
                      <a:pt x="45" y="413"/>
                    </a:cubicBezTo>
                    <a:cubicBezTo>
                      <a:pt x="70" y="438"/>
                      <a:pt x="114" y="466"/>
                      <a:pt x="116" y="508"/>
                    </a:cubicBezTo>
                    <a:cubicBezTo>
                      <a:pt x="119" y="551"/>
                      <a:pt x="94" y="577"/>
                      <a:pt x="115" y="602"/>
                    </a:cubicBezTo>
                    <a:cubicBezTo>
                      <a:pt x="136" y="627"/>
                      <a:pt x="160" y="622"/>
                      <a:pt x="171" y="621"/>
                    </a:cubicBezTo>
                    <a:cubicBezTo>
                      <a:pt x="176" y="629"/>
                      <a:pt x="177" y="627"/>
                      <a:pt x="223" y="643"/>
                    </a:cubicBezTo>
                    <a:cubicBezTo>
                      <a:pt x="270" y="659"/>
                      <a:pt x="341" y="689"/>
                      <a:pt x="353" y="681"/>
                    </a:cubicBezTo>
                    <a:cubicBezTo>
                      <a:pt x="365" y="673"/>
                      <a:pt x="369" y="523"/>
                      <a:pt x="369" y="483"/>
                    </a:cubicBezTo>
                    <a:cubicBezTo>
                      <a:pt x="369" y="443"/>
                      <a:pt x="365" y="418"/>
                      <a:pt x="361" y="418"/>
                    </a:cubicBezTo>
                    <a:cubicBezTo>
                      <a:pt x="361" y="416"/>
                      <a:pt x="362" y="411"/>
                      <a:pt x="362" y="408"/>
                    </a:cubicBezTo>
                    <a:cubicBezTo>
                      <a:pt x="362" y="367"/>
                      <a:pt x="357" y="296"/>
                      <a:pt x="310" y="219"/>
                    </a:cubicBezTo>
                    <a:cubicBezTo>
                      <a:pt x="261" y="137"/>
                      <a:pt x="158" y="0"/>
                      <a:pt x="75" y="41"/>
                    </a:cubicBezTo>
                    <a:close/>
                  </a:path>
                </a:pathLst>
              </a:custGeom>
              <a:solidFill>
                <a:srgbClr val="E1C0CA"/>
              </a:solidFill>
              <a:ln w="9525">
                <a:noFill/>
                <a:round/>
                <a:headEnd/>
                <a:tailEnd/>
              </a:ln>
            </p:spPr>
            <p:txBody>
              <a:bodyPr/>
              <a:lstStyle/>
              <a:p>
                <a:endParaRPr lang="en-US"/>
              </a:p>
            </p:txBody>
          </p:sp>
          <p:sp>
            <p:nvSpPr>
              <p:cNvPr id="623" name="Freeform 136"/>
              <p:cNvSpPr>
                <a:spLocks/>
              </p:cNvSpPr>
              <p:nvPr/>
            </p:nvSpPr>
            <p:spPr bwMode="auto">
              <a:xfrm>
                <a:off x="1961" y="2728"/>
                <a:ext cx="788" cy="315"/>
              </a:xfrm>
              <a:custGeom>
                <a:avLst/>
                <a:gdLst>
                  <a:gd name="T0" fmla="*/ 5681 w 315"/>
                  <a:gd name="T1" fmla="*/ 3863 h 118"/>
                  <a:gd name="T2" fmla="*/ 4618 w 315"/>
                  <a:gd name="T3" fmla="*/ 3956 h 118"/>
                  <a:gd name="T4" fmla="*/ 4380 w 315"/>
                  <a:gd name="T5" fmla="*/ 3919 h 118"/>
                  <a:gd name="T6" fmla="*/ 4193 w 315"/>
                  <a:gd name="T7" fmla="*/ 4012 h 118"/>
                  <a:gd name="T8" fmla="*/ 0 w 315"/>
                  <a:gd name="T9" fmla="*/ 5537 h 118"/>
                  <a:gd name="T10" fmla="*/ 8811 w 315"/>
                  <a:gd name="T11" fmla="*/ 4981 h 118"/>
                  <a:gd name="T12" fmla="*/ 12178 w 315"/>
                  <a:gd name="T13" fmla="*/ 0 h 118"/>
                  <a:gd name="T14" fmla="*/ 5681 w 315"/>
                  <a:gd name="T15" fmla="*/ 3863 h 118"/>
                  <a:gd name="T16" fmla="*/ 0 60000 65536"/>
                  <a:gd name="T17" fmla="*/ 0 60000 65536"/>
                  <a:gd name="T18" fmla="*/ 0 60000 65536"/>
                  <a:gd name="T19" fmla="*/ 0 60000 65536"/>
                  <a:gd name="T20" fmla="*/ 0 60000 65536"/>
                  <a:gd name="T21" fmla="*/ 0 60000 65536"/>
                  <a:gd name="T22" fmla="*/ 0 60000 65536"/>
                  <a:gd name="T23" fmla="*/ 0 60000 65536"/>
                  <a:gd name="T24" fmla="*/ 0 w 315"/>
                  <a:gd name="T25" fmla="*/ 0 h 118"/>
                  <a:gd name="T26" fmla="*/ 315 w 315"/>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5" h="118">
                    <a:moveTo>
                      <a:pt x="145" y="76"/>
                    </a:moveTo>
                    <a:cubicBezTo>
                      <a:pt x="135" y="76"/>
                      <a:pt x="127" y="77"/>
                      <a:pt x="118" y="78"/>
                    </a:cubicBezTo>
                    <a:cubicBezTo>
                      <a:pt x="116" y="78"/>
                      <a:pt x="114" y="77"/>
                      <a:pt x="112" y="77"/>
                    </a:cubicBezTo>
                    <a:cubicBezTo>
                      <a:pt x="110" y="77"/>
                      <a:pt x="109" y="79"/>
                      <a:pt x="107" y="79"/>
                    </a:cubicBezTo>
                    <a:cubicBezTo>
                      <a:pt x="45" y="89"/>
                      <a:pt x="15" y="109"/>
                      <a:pt x="0" y="109"/>
                    </a:cubicBezTo>
                    <a:cubicBezTo>
                      <a:pt x="27" y="118"/>
                      <a:pt x="138" y="108"/>
                      <a:pt x="225" y="98"/>
                    </a:cubicBezTo>
                    <a:cubicBezTo>
                      <a:pt x="315" y="88"/>
                      <a:pt x="307" y="23"/>
                      <a:pt x="311" y="0"/>
                    </a:cubicBezTo>
                    <a:cubicBezTo>
                      <a:pt x="283" y="32"/>
                      <a:pt x="232" y="71"/>
                      <a:pt x="145" y="76"/>
                    </a:cubicBezTo>
                    <a:close/>
                  </a:path>
                </a:pathLst>
              </a:custGeom>
              <a:solidFill>
                <a:srgbClr val="D7AAB8"/>
              </a:solidFill>
              <a:ln w="9525">
                <a:noFill/>
                <a:round/>
                <a:headEnd/>
                <a:tailEnd/>
              </a:ln>
            </p:spPr>
            <p:txBody>
              <a:bodyPr/>
              <a:lstStyle/>
              <a:p>
                <a:endParaRPr lang="en-US"/>
              </a:p>
            </p:txBody>
          </p:sp>
          <p:sp>
            <p:nvSpPr>
              <p:cNvPr id="624" name="Freeform 137"/>
              <p:cNvSpPr>
                <a:spLocks/>
              </p:cNvSpPr>
              <p:nvPr/>
            </p:nvSpPr>
            <p:spPr bwMode="auto">
              <a:xfrm>
                <a:off x="3031" y="2352"/>
                <a:ext cx="783" cy="776"/>
              </a:xfrm>
              <a:custGeom>
                <a:avLst/>
                <a:gdLst>
                  <a:gd name="T0" fmla="*/ 7172 w 313"/>
                  <a:gd name="T1" fmla="*/ 11469 h 291"/>
                  <a:gd name="T2" fmla="*/ 5138 w 313"/>
                  <a:gd name="T3" fmla="*/ 10376 h 291"/>
                  <a:gd name="T4" fmla="*/ 2942 w 313"/>
                  <a:gd name="T5" fmla="*/ 9408 h 291"/>
                  <a:gd name="T6" fmla="*/ 2972 w 313"/>
                  <a:gd name="T7" fmla="*/ 4643 h 291"/>
                  <a:gd name="T8" fmla="*/ 283 w 313"/>
                  <a:gd name="T9" fmla="*/ 0 h 291"/>
                  <a:gd name="T10" fmla="*/ 595 w 313"/>
                  <a:gd name="T11" fmla="*/ 5667 h 291"/>
                  <a:gd name="T12" fmla="*/ 595 w 313"/>
                  <a:gd name="T13" fmla="*/ 10467 h 291"/>
                  <a:gd name="T14" fmla="*/ 4931 w 313"/>
                  <a:gd name="T15" fmla="*/ 13048 h 291"/>
                  <a:gd name="T16" fmla="*/ 12210 w 313"/>
                  <a:gd name="T17" fmla="*/ 13448 h 291"/>
                  <a:gd name="T18" fmla="*/ 12260 w 313"/>
                  <a:gd name="T19" fmla="*/ 13405 h 291"/>
                  <a:gd name="T20" fmla="*/ 7172 w 313"/>
                  <a:gd name="T21" fmla="*/ 11469 h 2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3"/>
                  <a:gd name="T34" fmla="*/ 0 h 291"/>
                  <a:gd name="T35" fmla="*/ 313 w 313"/>
                  <a:gd name="T36" fmla="*/ 291 h 2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3" h="291">
                    <a:moveTo>
                      <a:pt x="183" y="227"/>
                    </a:moveTo>
                    <a:cubicBezTo>
                      <a:pt x="137" y="211"/>
                      <a:pt x="136" y="213"/>
                      <a:pt x="131" y="205"/>
                    </a:cubicBezTo>
                    <a:cubicBezTo>
                      <a:pt x="120" y="206"/>
                      <a:pt x="96" y="211"/>
                      <a:pt x="75" y="186"/>
                    </a:cubicBezTo>
                    <a:cubicBezTo>
                      <a:pt x="54" y="161"/>
                      <a:pt x="79" y="135"/>
                      <a:pt x="76" y="92"/>
                    </a:cubicBezTo>
                    <a:cubicBezTo>
                      <a:pt x="74" y="51"/>
                      <a:pt x="33" y="24"/>
                      <a:pt x="7" y="0"/>
                    </a:cubicBezTo>
                    <a:cubicBezTo>
                      <a:pt x="0" y="41"/>
                      <a:pt x="13" y="78"/>
                      <a:pt x="15" y="112"/>
                    </a:cubicBezTo>
                    <a:cubicBezTo>
                      <a:pt x="18" y="150"/>
                      <a:pt x="12" y="177"/>
                      <a:pt x="15" y="207"/>
                    </a:cubicBezTo>
                    <a:cubicBezTo>
                      <a:pt x="18" y="238"/>
                      <a:pt x="67" y="251"/>
                      <a:pt x="126" y="258"/>
                    </a:cubicBezTo>
                    <a:cubicBezTo>
                      <a:pt x="185" y="265"/>
                      <a:pt x="277" y="291"/>
                      <a:pt x="312" y="266"/>
                    </a:cubicBezTo>
                    <a:cubicBezTo>
                      <a:pt x="312" y="265"/>
                      <a:pt x="312" y="265"/>
                      <a:pt x="313" y="265"/>
                    </a:cubicBezTo>
                    <a:cubicBezTo>
                      <a:pt x="300" y="273"/>
                      <a:pt x="230" y="243"/>
                      <a:pt x="183" y="227"/>
                    </a:cubicBezTo>
                    <a:close/>
                  </a:path>
                </a:pathLst>
              </a:custGeom>
              <a:solidFill>
                <a:srgbClr val="D7AAB8"/>
              </a:solidFill>
              <a:ln w="9525">
                <a:noFill/>
                <a:round/>
                <a:headEnd/>
                <a:tailEnd/>
              </a:ln>
            </p:spPr>
            <p:txBody>
              <a:bodyPr/>
              <a:lstStyle/>
              <a:p>
                <a:endParaRPr lang="en-US"/>
              </a:p>
            </p:txBody>
          </p:sp>
          <p:sp>
            <p:nvSpPr>
              <p:cNvPr id="625" name="Freeform 138"/>
              <p:cNvSpPr>
                <a:spLocks/>
              </p:cNvSpPr>
              <p:nvPr/>
            </p:nvSpPr>
            <p:spPr bwMode="auto">
              <a:xfrm>
                <a:off x="2068" y="1371"/>
                <a:ext cx="466" cy="522"/>
              </a:xfrm>
              <a:custGeom>
                <a:avLst/>
                <a:gdLst>
                  <a:gd name="T0" fmla="*/ 0 w 186"/>
                  <a:gd name="T1" fmla="*/ 9859 h 196"/>
                  <a:gd name="T2" fmla="*/ 7331 w 186"/>
                  <a:gd name="T3" fmla="*/ 0 h 196"/>
                  <a:gd name="T4" fmla="*/ 0 w 186"/>
                  <a:gd name="T5" fmla="*/ 9859 h 196"/>
                  <a:gd name="T6" fmla="*/ 0 60000 65536"/>
                  <a:gd name="T7" fmla="*/ 0 60000 65536"/>
                  <a:gd name="T8" fmla="*/ 0 60000 65536"/>
                  <a:gd name="T9" fmla="*/ 0 w 186"/>
                  <a:gd name="T10" fmla="*/ 0 h 196"/>
                  <a:gd name="T11" fmla="*/ 186 w 186"/>
                  <a:gd name="T12" fmla="*/ 196 h 196"/>
                </a:gdLst>
                <a:ahLst/>
                <a:cxnLst>
                  <a:cxn ang="T6">
                    <a:pos x="T0" y="T1"/>
                  </a:cxn>
                  <a:cxn ang="T7">
                    <a:pos x="T2" y="T3"/>
                  </a:cxn>
                  <a:cxn ang="T8">
                    <a:pos x="T4" y="T5"/>
                  </a:cxn>
                </a:cxnLst>
                <a:rect l="T9" t="T10" r="T11" b="T12"/>
                <a:pathLst>
                  <a:path w="186" h="196">
                    <a:moveTo>
                      <a:pt x="0" y="196"/>
                    </a:moveTo>
                    <a:cubicBezTo>
                      <a:pt x="20" y="152"/>
                      <a:pt x="119" y="21"/>
                      <a:pt x="186" y="0"/>
                    </a:cubicBezTo>
                    <a:cubicBezTo>
                      <a:pt x="166" y="15"/>
                      <a:pt x="61" y="97"/>
                      <a:pt x="0" y="196"/>
                    </a:cubicBezTo>
                    <a:close/>
                  </a:path>
                </a:pathLst>
              </a:custGeom>
              <a:solidFill>
                <a:srgbClr val="FFFFFF"/>
              </a:solidFill>
              <a:ln w="9525">
                <a:noFill/>
                <a:round/>
                <a:headEnd/>
                <a:tailEnd/>
              </a:ln>
            </p:spPr>
            <p:txBody>
              <a:bodyPr/>
              <a:lstStyle/>
              <a:p>
                <a:endParaRPr lang="en-US"/>
              </a:p>
            </p:txBody>
          </p:sp>
          <p:sp>
            <p:nvSpPr>
              <p:cNvPr id="626" name="Freeform 139"/>
              <p:cNvSpPr>
                <a:spLocks/>
              </p:cNvSpPr>
              <p:nvPr/>
            </p:nvSpPr>
            <p:spPr bwMode="auto">
              <a:xfrm>
                <a:off x="3014" y="1360"/>
                <a:ext cx="142" cy="341"/>
              </a:xfrm>
              <a:custGeom>
                <a:avLst/>
                <a:gdLst>
                  <a:gd name="T0" fmla="*/ 2197 w 57"/>
                  <a:gd name="T1" fmla="*/ 0 h 128"/>
                  <a:gd name="T2" fmla="*/ 311 w 57"/>
                  <a:gd name="T3" fmla="*/ 6444 h 128"/>
                  <a:gd name="T4" fmla="*/ 2197 w 57"/>
                  <a:gd name="T5" fmla="*/ 0 h 128"/>
                  <a:gd name="T6" fmla="*/ 0 60000 65536"/>
                  <a:gd name="T7" fmla="*/ 0 60000 65536"/>
                  <a:gd name="T8" fmla="*/ 0 60000 65536"/>
                  <a:gd name="T9" fmla="*/ 0 w 57"/>
                  <a:gd name="T10" fmla="*/ 0 h 128"/>
                  <a:gd name="T11" fmla="*/ 57 w 57"/>
                  <a:gd name="T12" fmla="*/ 128 h 128"/>
                </a:gdLst>
                <a:ahLst/>
                <a:cxnLst>
                  <a:cxn ang="T6">
                    <a:pos x="T0" y="T1"/>
                  </a:cxn>
                  <a:cxn ang="T7">
                    <a:pos x="T2" y="T3"/>
                  </a:cxn>
                  <a:cxn ang="T8">
                    <a:pos x="T4" y="T5"/>
                  </a:cxn>
                </a:cxnLst>
                <a:rect l="T9" t="T10" r="T11" b="T12"/>
                <a:pathLst>
                  <a:path w="57" h="128">
                    <a:moveTo>
                      <a:pt x="57" y="0"/>
                    </a:moveTo>
                    <a:cubicBezTo>
                      <a:pt x="33" y="6"/>
                      <a:pt x="0" y="26"/>
                      <a:pt x="8" y="128"/>
                    </a:cubicBezTo>
                    <a:cubicBezTo>
                      <a:pt x="10" y="107"/>
                      <a:pt x="14" y="18"/>
                      <a:pt x="57" y="0"/>
                    </a:cubicBezTo>
                    <a:close/>
                  </a:path>
                </a:pathLst>
              </a:custGeom>
              <a:solidFill>
                <a:srgbClr val="FFFFFF"/>
              </a:solidFill>
              <a:ln w="9525">
                <a:noFill/>
                <a:round/>
                <a:headEnd/>
                <a:tailEnd/>
              </a:ln>
            </p:spPr>
            <p:txBody>
              <a:bodyPr/>
              <a:lstStyle/>
              <a:p>
                <a:endParaRPr lang="en-US"/>
              </a:p>
            </p:txBody>
          </p:sp>
          <p:sp>
            <p:nvSpPr>
              <p:cNvPr id="627" name="Freeform 140"/>
              <p:cNvSpPr>
                <a:spLocks/>
              </p:cNvSpPr>
              <p:nvPr/>
            </p:nvSpPr>
            <p:spPr bwMode="auto">
              <a:xfrm>
                <a:off x="2956" y="1651"/>
                <a:ext cx="130" cy="637"/>
              </a:xfrm>
              <a:custGeom>
                <a:avLst/>
                <a:gdLst>
                  <a:gd name="T0" fmla="*/ 983 w 52"/>
                  <a:gd name="T1" fmla="*/ 12063 h 239"/>
                  <a:gd name="T2" fmla="*/ 208 w 52"/>
                  <a:gd name="T3" fmla="*/ 8220 h 239"/>
                  <a:gd name="T4" fmla="*/ 983 w 52"/>
                  <a:gd name="T5" fmla="*/ 2785 h 239"/>
                  <a:gd name="T6" fmla="*/ 2033 w 52"/>
                  <a:gd name="T7" fmla="*/ 0 h 239"/>
                  <a:gd name="T8" fmla="*/ 983 w 52"/>
                  <a:gd name="T9" fmla="*/ 3729 h 239"/>
                  <a:gd name="T10" fmla="*/ 983 w 52"/>
                  <a:gd name="T11" fmla="*/ 12063 h 239"/>
                  <a:gd name="T12" fmla="*/ 0 60000 65536"/>
                  <a:gd name="T13" fmla="*/ 0 60000 65536"/>
                  <a:gd name="T14" fmla="*/ 0 60000 65536"/>
                  <a:gd name="T15" fmla="*/ 0 60000 65536"/>
                  <a:gd name="T16" fmla="*/ 0 60000 65536"/>
                  <a:gd name="T17" fmla="*/ 0 60000 65536"/>
                  <a:gd name="T18" fmla="*/ 0 w 52"/>
                  <a:gd name="T19" fmla="*/ 0 h 239"/>
                  <a:gd name="T20" fmla="*/ 52 w 52"/>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52" h="239">
                    <a:moveTo>
                      <a:pt x="25" y="239"/>
                    </a:moveTo>
                    <a:cubicBezTo>
                      <a:pt x="16" y="226"/>
                      <a:pt x="10" y="207"/>
                      <a:pt x="5" y="163"/>
                    </a:cubicBezTo>
                    <a:cubicBezTo>
                      <a:pt x="0" y="119"/>
                      <a:pt x="14" y="72"/>
                      <a:pt x="25" y="55"/>
                    </a:cubicBezTo>
                    <a:cubicBezTo>
                      <a:pt x="36" y="38"/>
                      <a:pt x="52" y="17"/>
                      <a:pt x="52" y="0"/>
                    </a:cubicBezTo>
                    <a:cubicBezTo>
                      <a:pt x="51" y="25"/>
                      <a:pt x="34" y="50"/>
                      <a:pt x="25" y="74"/>
                    </a:cubicBezTo>
                    <a:cubicBezTo>
                      <a:pt x="16" y="98"/>
                      <a:pt x="3" y="172"/>
                      <a:pt x="25" y="239"/>
                    </a:cubicBezTo>
                    <a:close/>
                  </a:path>
                </a:pathLst>
              </a:custGeom>
              <a:solidFill>
                <a:srgbClr val="FFFFFF"/>
              </a:solidFill>
              <a:ln w="9525">
                <a:noFill/>
                <a:round/>
                <a:headEnd/>
                <a:tailEnd/>
              </a:ln>
            </p:spPr>
            <p:txBody>
              <a:bodyPr/>
              <a:lstStyle/>
              <a:p>
                <a:endParaRPr lang="en-US"/>
              </a:p>
            </p:txBody>
          </p:sp>
          <p:sp>
            <p:nvSpPr>
              <p:cNvPr id="628" name="Freeform 141"/>
              <p:cNvSpPr>
                <a:spLocks/>
              </p:cNvSpPr>
              <p:nvPr/>
            </p:nvSpPr>
            <p:spPr bwMode="auto">
              <a:xfrm>
                <a:off x="2081" y="2179"/>
                <a:ext cx="695" cy="141"/>
              </a:xfrm>
              <a:custGeom>
                <a:avLst/>
                <a:gdLst>
                  <a:gd name="T0" fmla="*/ 0 w 278"/>
                  <a:gd name="T1" fmla="*/ 0 h 53"/>
                  <a:gd name="T2" fmla="*/ 4220 w 278"/>
                  <a:gd name="T3" fmla="*/ 1599 h 53"/>
                  <a:gd name="T4" fmla="*/ 8675 w 278"/>
                  <a:gd name="T5" fmla="*/ 2054 h 53"/>
                  <a:gd name="T6" fmla="*/ 10858 w 278"/>
                  <a:gd name="T7" fmla="*/ 2655 h 53"/>
                  <a:gd name="T8" fmla="*/ 8283 w 278"/>
                  <a:gd name="T9" fmla="*/ 2259 h 53"/>
                  <a:gd name="T10" fmla="*/ 3625 w 278"/>
                  <a:gd name="T11" fmla="*/ 1692 h 53"/>
                  <a:gd name="T12" fmla="*/ 0 w 278"/>
                  <a:gd name="T13" fmla="*/ 0 h 53"/>
                  <a:gd name="T14" fmla="*/ 0 60000 65536"/>
                  <a:gd name="T15" fmla="*/ 0 60000 65536"/>
                  <a:gd name="T16" fmla="*/ 0 60000 65536"/>
                  <a:gd name="T17" fmla="*/ 0 60000 65536"/>
                  <a:gd name="T18" fmla="*/ 0 60000 65536"/>
                  <a:gd name="T19" fmla="*/ 0 60000 65536"/>
                  <a:gd name="T20" fmla="*/ 0 60000 65536"/>
                  <a:gd name="T21" fmla="*/ 0 w 278"/>
                  <a:gd name="T22" fmla="*/ 0 h 53"/>
                  <a:gd name="T23" fmla="*/ 278 w 278"/>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53">
                    <a:moveTo>
                      <a:pt x="0" y="0"/>
                    </a:moveTo>
                    <a:cubicBezTo>
                      <a:pt x="20" y="9"/>
                      <a:pt x="75" y="26"/>
                      <a:pt x="108" y="32"/>
                    </a:cubicBezTo>
                    <a:cubicBezTo>
                      <a:pt x="141" y="38"/>
                      <a:pt x="200" y="40"/>
                      <a:pt x="222" y="41"/>
                    </a:cubicBezTo>
                    <a:cubicBezTo>
                      <a:pt x="244" y="42"/>
                      <a:pt x="270" y="50"/>
                      <a:pt x="278" y="53"/>
                    </a:cubicBezTo>
                    <a:cubicBezTo>
                      <a:pt x="262" y="50"/>
                      <a:pt x="227" y="46"/>
                      <a:pt x="212" y="45"/>
                    </a:cubicBezTo>
                    <a:cubicBezTo>
                      <a:pt x="197" y="44"/>
                      <a:pt x="121" y="43"/>
                      <a:pt x="93" y="34"/>
                    </a:cubicBezTo>
                    <a:cubicBezTo>
                      <a:pt x="65" y="25"/>
                      <a:pt x="19" y="13"/>
                      <a:pt x="0" y="0"/>
                    </a:cubicBezTo>
                    <a:close/>
                  </a:path>
                </a:pathLst>
              </a:custGeom>
              <a:solidFill>
                <a:srgbClr val="FFFFFF"/>
              </a:solidFill>
              <a:ln w="9525">
                <a:noFill/>
                <a:round/>
                <a:headEnd/>
                <a:tailEnd/>
              </a:ln>
            </p:spPr>
            <p:txBody>
              <a:bodyPr/>
              <a:lstStyle/>
              <a:p>
                <a:endParaRPr lang="en-US"/>
              </a:p>
            </p:txBody>
          </p:sp>
          <p:sp>
            <p:nvSpPr>
              <p:cNvPr id="629" name="Freeform 142"/>
              <p:cNvSpPr>
                <a:spLocks/>
              </p:cNvSpPr>
              <p:nvPr/>
            </p:nvSpPr>
            <p:spPr bwMode="auto">
              <a:xfrm>
                <a:off x="1951" y="2504"/>
                <a:ext cx="255" cy="419"/>
              </a:xfrm>
              <a:custGeom>
                <a:avLst/>
                <a:gdLst>
                  <a:gd name="T0" fmla="*/ 3983 w 102"/>
                  <a:gd name="T1" fmla="*/ 7964 h 157"/>
                  <a:gd name="T2" fmla="*/ 50 w 102"/>
                  <a:gd name="T3" fmla="*/ 0 h 157"/>
                  <a:gd name="T4" fmla="*/ 3983 w 102"/>
                  <a:gd name="T5" fmla="*/ 7964 h 157"/>
                  <a:gd name="T6" fmla="*/ 0 60000 65536"/>
                  <a:gd name="T7" fmla="*/ 0 60000 65536"/>
                  <a:gd name="T8" fmla="*/ 0 60000 65536"/>
                  <a:gd name="T9" fmla="*/ 0 w 102"/>
                  <a:gd name="T10" fmla="*/ 0 h 157"/>
                  <a:gd name="T11" fmla="*/ 102 w 102"/>
                  <a:gd name="T12" fmla="*/ 157 h 157"/>
                </a:gdLst>
                <a:ahLst/>
                <a:cxnLst>
                  <a:cxn ang="T6">
                    <a:pos x="T0" y="T1"/>
                  </a:cxn>
                  <a:cxn ang="T7">
                    <a:pos x="T2" y="T3"/>
                  </a:cxn>
                  <a:cxn ang="T8">
                    <a:pos x="T4" y="T5"/>
                  </a:cxn>
                </a:cxnLst>
                <a:rect l="T9" t="T10" r="T11" b="T12"/>
                <a:pathLst>
                  <a:path w="102" h="157">
                    <a:moveTo>
                      <a:pt x="102" y="157"/>
                    </a:moveTo>
                    <a:cubicBezTo>
                      <a:pt x="45" y="137"/>
                      <a:pt x="4" y="27"/>
                      <a:pt x="1" y="0"/>
                    </a:cubicBezTo>
                    <a:cubicBezTo>
                      <a:pt x="0" y="25"/>
                      <a:pt x="32" y="139"/>
                      <a:pt x="102" y="157"/>
                    </a:cubicBezTo>
                    <a:close/>
                  </a:path>
                </a:pathLst>
              </a:custGeom>
              <a:solidFill>
                <a:srgbClr val="FFFFFF"/>
              </a:solidFill>
              <a:ln w="9525">
                <a:noFill/>
                <a:round/>
                <a:headEnd/>
                <a:tailEnd/>
              </a:ln>
            </p:spPr>
            <p:txBody>
              <a:bodyPr/>
              <a:lstStyle/>
              <a:p>
                <a:endParaRPr lang="en-US"/>
              </a:p>
            </p:txBody>
          </p:sp>
          <p:sp>
            <p:nvSpPr>
              <p:cNvPr id="630" name="Freeform 143"/>
              <p:cNvSpPr>
                <a:spLocks/>
              </p:cNvSpPr>
              <p:nvPr/>
            </p:nvSpPr>
            <p:spPr bwMode="auto">
              <a:xfrm>
                <a:off x="3151" y="2435"/>
                <a:ext cx="118" cy="432"/>
              </a:xfrm>
              <a:custGeom>
                <a:avLst/>
                <a:gdLst>
                  <a:gd name="T0" fmla="*/ 1632 w 47"/>
                  <a:gd name="T1" fmla="*/ 8192 h 162"/>
                  <a:gd name="T2" fmla="*/ 1235 w 47"/>
                  <a:gd name="T3" fmla="*/ 4493 h 162"/>
                  <a:gd name="T4" fmla="*/ 0 w 47"/>
                  <a:gd name="T5" fmla="*/ 0 h 162"/>
                  <a:gd name="T6" fmla="*/ 1506 w 47"/>
                  <a:gd name="T7" fmla="*/ 4493 h 162"/>
                  <a:gd name="T8" fmla="*/ 1632 w 47"/>
                  <a:gd name="T9" fmla="*/ 8192 h 162"/>
                  <a:gd name="T10" fmla="*/ 0 60000 65536"/>
                  <a:gd name="T11" fmla="*/ 0 60000 65536"/>
                  <a:gd name="T12" fmla="*/ 0 60000 65536"/>
                  <a:gd name="T13" fmla="*/ 0 60000 65536"/>
                  <a:gd name="T14" fmla="*/ 0 60000 65536"/>
                  <a:gd name="T15" fmla="*/ 0 w 47"/>
                  <a:gd name="T16" fmla="*/ 0 h 162"/>
                  <a:gd name="T17" fmla="*/ 47 w 47"/>
                  <a:gd name="T18" fmla="*/ 162 h 162"/>
                </a:gdLst>
                <a:ahLst/>
                <a:cxnLst>
                  <a:cxn ang="T10">
                    <a:pos x="T0" y="T1"/>
                  </a:cxn>
                  <a:cxn ang="T11">
                    <a:pos x="T2" y="T3"/>
                  </a:cxn>
                  <a:cxn ang="T12">
                    <a:pos x="T4" y="T5"/>
                  </a:cxn>
                  <a:cxn ang="T13">
                    <a:pos x="T6" y="T7"/>
                  </a:cxn>
                  <a:cxn ang="T14">
                    <a:pos x="T8" y="T9"/>
                  </a:cxn>
                </a:cxnLst>
                <a:rect l="T15" t="T16" r="T17" b="T18"/>
                <a:pathLst>
                  <a:path w="47" h="162">
                    <a:moveTo>
                      <a:pt x="41" y="162"/>
                    </a:moveTo>
                    <a:cubicBezTo>
                      <a:pt x="21" y="147"/>
                      <a:pt x="20" y="140"/>
                      <a:pt x="31" y="89"/>
                    </a:cubicBezTo>
                    <a:cubicBezTo>
                      <a:pt x="42" y="38"/>
                      <a:pt x="13" y="9"/>
                      <a:pt x="0" y="0"/>
                    </a:cubicBezTo>
                    <a:cubicBezTo>
                      <a:pt x="22" y="18"/>
                      <a:pt x="47" y="31"/>
                      <a:pt x="38" y="89"/>
                    </a:cubicBezTo>
                    <a:cubicBezTo>
                      <a:pt x="32" y="127"/>
                      <a:pt x="20" y="139"/>
                      <a:pt x="41" y="162"/>
                    </a:cubicBezTo>
                    <a:close/>
                  </a:path>
                </a:pathLst>
              </a:custGeom>
              <a:solidFill>
                <a:srgbClr val="FFFFFF"/>
              </a:solidFill>
              <a:ln w="9525">
                <a:noFill/>
                <a:round/>
                <a:headEnd/>
                <a:tailEnd/>
              </a:ln>
            </p:spPr>
            <p:txBody>
              <a:bodyPr/>
              <a:lstStyle/>
              <a:p>
                <a:endParaRPr lang="en-US"/>
              </a:p>
            </p:txBody>
          </p:sp>
          <p:sp>
            <p:nvSpPr>
              <p:cNvPr id="631" name="Freeform 144"/>
              <p:cNvSpPr>
                <a:spLocks/>
              </p:cNvSpPr>
              <p:nvPr/>
            </p:nvSpPr>
            <p:spPr bwMode="auto">
              <a:xfrm>
                <a:off x="3511" y="2456"/>
                <a:ext cx="313" cy="419"/>
              </a:xfrm>
              <a:custGeom>
                <a:avLst/>
                <a:gdLst>
                  <a:gd name="T0" fmla="*/ 0 w 125"/>
                  <a:gd name="T1" fmla="*/ 7964 h 157"/>
                  <a:gd name="T2" fmla="*/ 4915 w 125"/>
                  <a:gd name="T3" fmla="*/ 0 h 157"/>
                  <a:gd name="T4" fmla="*/ 0 w 125"/>
                  <a:gd name="T5" fmla="*/ 7964 h 157"/>
                  <a:gd name="T6" fmla="*/ 0 60000 65536"/>
                  <a:gd name="T7" fmla="*/ 0 60000 65536"/>
                  <a:gd name="T8" fmla="*/ 0 60000 65536"/>
                  <a:gd name="T9" fmla="*/ 0 w 125"/>
                  <a:gd name="T10" fmla="*/ 0 h 157"/>
                  <a:gd name="T11" fmla="*/ 125 w 125"/>
                  <a:gd name="T12" fmla="*/ 157 h 157"/>
                </a:gdLst>
                <a:ahLst/>
                <a:cxnLst>
                  <a:cxn ang="T6">
                    <a:pos x="T0" y="T1"/>
                  </a:cxn>
                  <a:cxn ang="T7">
                    <a:pos x="T2" y="T3"/>
                  </a:cxn>
                  <a:cxn ang="T8">
                    <a:pos x="T4" y="T5"/>
                  </a:cxn>
                </a:cxnLst>
                <a:rect l="T9" t="T10" r="T11" b="T12"/>
                <a:pathLst>
                  <a:path w="125" h="157">
                    <a:moveTo>
                      <a:pt x="0" y="157"/>
                    </a:moveTo>
                    <a:cubicBezTo>
                      <a:pt x="95" y="117"/>
                      <a:pt x="119" y="21"/>
                      <a:pt x="125" y="0"/>
                    </a:cubicBezTo>
                    <a:cubicBezTo>
                      <a:pt x="116" y="41"/>
                      <a:pt x="89" y="136"/>
                      <a:pt x="0" y="157"/>
                    </a:cubicBezTo>
                    <a:close/>
                  </a:path>
                </a:pathLst>
              </a:custGeom>
              <a:solidFill>
                <a:srgbClr val="FFFFFF"/>
              </a:solidFill>
              <a:ln w="9525">
                <a:noFill/>
                <a:round/>
                <a:headEnd/>
                <a:tailEnd/>
              </a:ln>
            </p:spPr>
            <p:txBody>
              <a:bodyPr/>
              <a:lstStyle/>
              <a:p>
                <a:endParaRPr lang="en-US"/>
              </a:p>
            </p:txBody>
          </p:sp>
          <p:sp>
            <p:nvSpPr>
              <p:cNvPr id="632" name="Freeform 145"/>
              <p:cNvSpPr>
                <a:spLocks/>
              </p:cNvSpPr>
              <p:nvPr/>
            </p:nvSpPr>
            <p:spPr bwMode="auto">
              <a:xfrm>
                <a:off x="2704" y="1443"/>
                <a:ext cx="62" cy="306"/>
              </a:xfrm>
              <a:custGeom>
                <a:avLst/>
                <a:gdLst>
                  <a:gd name="T0" fmla="*/ 30 w 25"/>
                  <a:gd name="T1" fmla="*/ 2302 h 115"/>
                  <a:gd name="T2" fmla="*/ 610 w 25"/>
                  <a:gd name="T3" fmla="*/ 5763 h 115"/>
                  <a:gd name="T4" fmla="*/ 719 w 25"/>
                  <a:gd name="T5" fmla="*/ 2507 h 115"/>
                  <a:gd name="T6" fmla="*/ 0 w 25"/>
                  <a:gd name="T7" fmla="*/ 0 h 115"/>
                  <a:gd name="T8" fmla="*/ 104 w 25"/>
                  <a:gd name="T9" fmla="*/ 2302 h 115"/>
                  <a:gd name="T10" fmla="*/ 0 60000 65536"/>
                  <a:gd name="T11" fmla="*/ 0 60000 65536"/>
                  <a:gd name="T12" fmla="*/ 0 60000 65536"/>
                  <a:gd name="T13" fmla="*/ 0 60000 65536"/>
                  <a:gd name="T14" fmla="*/ 0 60000 65536"/>
                  <a:gd name="T15" fmla="*/ 0 w 25"/>
                  <a:gd name="T16" fmla="*/ 0 h 115"/>
                  <a:gd name="T17" fmla="*/ 25 w 25"/>
                  <a:gd name="T18" fmla="*/ 115 h 115"/>
                </a:gdLst>
                <a:ahLst/>
                <a:cxnLst>
                  <a:cxn ang="T10">
                    <a:pos x="T0" y="T1"/>
                  </a:cxn>
                  <a:cxn ang="T11">
                    <a:pos x="T2" y="T3"/>
                  </a:cxn>
                  <a:cxn ang="T12">
                    <a:pos x="T4" y="T5"/>
                  </a:cxn>
                  <a:cxn ang="T13">
                    <a:pos x="T6" y="T7"/>
                  </a:cxn>
                  <a:cxn ang="T14">
                    <a:pos x="T8" y="T9"/>
                  </a:cxn>
                </a:cxnLst>
                <a:rect l="T15" t="T16" r="T17" b="T18"/>
                <a:pathLst>
                  <a:path w="25" h="115">
                    <a:moveTo>
                      <a:pt x="1" y="46"/>
                    </a:moveTo>
                    <a:cubicBezTo>
                      <a:pt x="15" y="66"/>
                      <a:pt x="7" y="93"/>
                      <a:pt x="16" y="115"/>
                    </a:cubicBezTo>
                    <a:cubicBezTo>
                      <a:pt x="25" y="97"/>
                      <a:pt x="23" y="70"/>
                      <a:pt x="19" y="50"/>
                    </a:cubicBezTo>
                    <a:cubicBezTo>
                      <a:pt x="17" y="33"/>
                      <a:pt x="13" y="12"/>
                      <a:pt x="0" y="0"/>
                    </a:cubicBezTo>
                    <a:cubicBezTo>
                      <a:pt x="3" y="13"/>
                      <a:pt x="20" y="35"/>
                      <a:pt x="3" y="46"/>
                    </a:cubicBezTo>
                  </a:path>
                </a:pathLst>
              </a:custGeom>
              <a:solidFill>
                <a:srgbClr val="D7AAB8"/>
              </a:solidFill>
              <a:ln w="9525">
                <a:noFill/>
                <a:round/>
                <a:headEnd/>
                <a:tailEnd/>
              </a:ln>
            </p:spPr>
            <p:txBody>
              <a:bodyPr/>
              <a:lstStyle/>
              <a:p>
                <a:endParaRPr lang="en-US"/>
              </a:p>
            </p:txBody>
          </p:sp>
          <p:sp>
            <p:nvSpPr>
              <p:cNvPr id="633" name="Freeform 146"/>
              <p:cNvSpPr>
                <a:spLocks/>
              </p:cNvSpPr>
              <p:nvPr/>
            </p:nvSpPr>
            <p:spPr bwMode="auto">
              <a:xfrm>
                <a:off x="1946" y="2331"/>
                <a:ext cx="308" cy="600"/>
              </a:xfrm>
              <a:custGeom>
                <a:avLst/>
                <a:gdLst>
                  <a:gd name="T0" fmla="*/ 4835 w 123"/>
                  <a:gd name="T1" fmla="*/ 11379 h 225"/>
                  <a:gd name="T2" fmla="*/ 0 w 123"/>
                  <a:gd name="T3" fmla="*/ 0 h 225"/>
                  <a:gd name="T4" fmla="*/ 4835 w 123"/>
                  <a:gd name="T5" fmla="*/ 11379 h 225"/>
                  <a:gd name="T6" fmla="*/ 0 60000 65536"/>
                  <a:gd name="T7" fmla="*/ 0 60000 65536"/>
                  <a:gd name="T8" fmla="*/ 0 60000 65536"/>
                  <a:gd name="T9" fmla="*/ 0 w 123"/>
                  <a:gd name="T10" fmla="*/ 0 h 225"/>
                  <a:gd name="T11" fmla="*/ 123 w 123"/>
                  <a:gd name="T12" fmla="*/ 225 h 225"/>
                </a:gdLst>
                <a:ahLst/>
                <a:cxnLst>
                  <a:cxn ang="T6">
                    <a:pos x="T0" y="T1"/>
                  </a:cxn>
                  <a:cxn ang="T7">
                    <a:pos x="T2" y="T3"/>
                  </a:cxn>
                  <a:cxn ang="T8">
                    <a:pos x="T4" y="T5"/>
                  </a:cxn>
                </a:cxnLst>
                <a:rect l="T9" t="T10" r="T11" b="T12"/>
                <a:pathLst>
                  <a:path w="123" h="225">
                    <a:moveTo>
                      <a:pt x="123" y="225"/>
                    </a:moveTo>
                    <a:cubicBezTo>
                      <a:pt x="28" y="192"/>
                      <a:pt x="0" y="43"/>
                      <a:pt x="0" y="0"/>
                    </a:cubicBezTo>
                    <a:cubicBezTo>
                      <a:pt x="6" y="43"/>
                      <a:pt x="47" y="194"/>
                      <a:pt x="123" y="225"/>
                    </a:cubicBezTo>
                    <a:close/>
                  </a:path>
                </a:pathLst>
              </a:custGeom>
              <a:solidFill>
                <a:srgbClr val="D7AAB8"/>
              </a:solidFill>
              <a:ln w="9525">
                <a:noFill/>
                <a:round/>
                <a:headEnd/>
                <a:tailEnd/>
              </a:ln>
            </p:spPr>
            <p:txBody>
              <a:bodyPr/>
              <a:lstStyle/>
              <a:p>
                <a:endParaRPr lang="en-US"/>
              </a:p>
            </p:txBody>
          </p:sp>
          <p:sp>
            <p:nvSpPr>
              <p:cNvPr id="634" name="Freeform 147"/>
              <p:cNvSpPr>
                <a:spLocks/>
              </p:cNvSpPr>
              <p:nvPr/>
            </p:nvSpPr>
            <p:spPr bwMode="auto">
              <a:xfrm>
                <a:off x="2389" y="2429"/>
                <a:ext cx="435" cy="475"/>
              </a:xfrm>
              <a:custGeom>
                <a:avLst/>
                <a:gdLst>
                  <a:gd name="T0" fmla="*/ 0 w 174"/>
                  <a:gd name="T1" fmla="*/ 9030 h 178"/>
                  <a:gd name="T2" fmla="*/ 4925 w 174"/>
                  <a:gd name="T3" fmla="*/ 5988 h 178"/>
                  <a:gd name="T4" fmla="*/ 6763 w 174"/>
                  <a:gd name="T5" fmla="*/ 0 h 178"/>
                  <a:gd name="T6" fmla="*/ 4720 w 174"/>
                  <a:gd name="T7" fmla="*/ 5591 h 178"/>
                  <a:gd name="T8" fmla="*/ 0 w 174"/>
                  <a:gd name="T9" fmla="*/ 9030 h 178"/>
                  <a:gd name="T10" fmla="*/ 0 60000 65536"/>
                  <a:gd name="T11" fmla="*/ 0 60000 65536"/>
                  <a:gd name="T12" fmla="*/ 0 60000 65536"/>
                  <a:gd name="T13" fmla="*/ 0 60000 65536"/>
                  <a:gd name="T14" fmla="*/ 0 60000 65536"/>
                  <a:gd name="T15" fmla="*/ 0 w 174"/>
                  <a:gd name="T16" fmla="*/ 0 h 178"/>
                  <a:gd name="T17" fmla="*/ 174 w 174"/>
                  <a:gd name="T18" fmla="*/ 178 h 178"/>
                </a:gdLst>
                <a:ahLst/>
                <a:cxnLst>
                  <a:cxn ang="T10">
                    <a:pos x="T0" y="T1"/>
                  </a:cxn>
                  <a:cxn ang="T11">
                    <a:pos x="T2" y="T3"/>
                  </a:cxn>
                  <a:cxn ang="T12">
                    <a:pos x="T4" y="T5"/>
                  </a:cxn>
                  <a:cxn ang="T13">
                    <a:pos x="T6" y="T7"/>
                  </a:cxn>
                  <a:cxn ang="T14">
                    <a:pos x="T8" y="T9"/>
                  </a:cxn>
                </a:cxnLst>
                <a:rect l="T15" t="T16" r="T17" b="T18"/>
                <a:pathLst>
                  <a:path w="174" h="178">
                    <a:moveTo>
                      <a:pt x="0" y="178"/>
                    </a:moveTo>
                    <a:cubicBezTo>
                      <a:pt x="33" y="174"/>
                      <a:pt x="78" y="163"/>
                      <a:pt x="126" y="118"/>
                    </a:cubicBezTo>
                    <a:cubicBezTo>
                      <a:pt x="174" y="73"/>
                      <a:pt x="171" y="37"/>
                      <a:pt x="173" y="0"/>
                    </a:cubicBezTo>
                    <a:cubicBezTo>
                      <a:pt x="172" y="18"/>
                      <a:pt x="165" y="68"/>
                      <a:pt x="121" y="110"/>
                    </a:cubicBezTo>
                    <a:cubicBezTo>
                      <a:pt x="77" y="152"/>
                      <a:pt x="16" y="178"/>
                      <a:pt x="0" y="178"/>
                    </a:cubicBezTo>
                    <a:close/>
                  </a:path>
                </a:pathLst>
              </a:custGeom>
              <a:solidFill>
                <a:srgbClr val="D7AAB8"/>
              </a:solidFill>
              <a:ln w="9525">
                <a:noFill/>
                <a:round/>
                <a:headEnd/>
                <a:tailEnd/>
              </a:ln>
            </p:spPr>
            <p:txBody>
              <a:bodyPr/>
              <a:lstStyle/>
              <a:p>
                <a:endParaRPr lang="en-US"/>
              </a:p>
            </p:txBody>
          </p:sp>
          <p:sp>
            <p:nvSpPr>
              <p:cNvPr id="635" name="Freeform 148"/>
              <p:cNvSpPr>
                <a:spLocks/>
              </p:cNvSpPr>
              <p:nvPr/>
            </p:nvSpPr>
            <p:spPr bwMode="auto">
              <a:xfrm>
                <a:off x="2038" y="2133"/>
                <a:ext cx="731" cy="166"/>
              </a:xfrm>
              <a:custGeom>
                <a:avLst/>
                <a:gdLst>
                  <a:gd name="T0" fmla="*/ 0 w 292"/>
                  <a:gd name="T1" fmla="*/ 0 h 62"/>
                  <a:gd name="T2" fmla="*/ 2714 w 292"/>
                  <a:gd name="T3" fmla="*/ 1384 h 62"/>
                  <a:gd name="T4" fmla="*/ 6166 w 292"/>
                  <a:gd name="T5" fmla="*/ 2517 h 62"/>
                  <a:gd name="T6" fmla="*/ 11468 w 292"/>
                  <a:gd name="T7" fmla="*/ 3183 h 62"/>
                  <a:gd name="T8" fmla="*/ 7313 w 292"/>
                  <a:gd name="T9" fmla="*/ 2115 h 62"/>
                  <a:gd name="T10" fmla="*/ 5540 w 292"/>
                  <a:gd name="T11" fmla="*/ 1842 h 62"/>
                  <a:gd name="T12" fmla="*/ 2513 w 292"/>
                  <a:gd name="T13" fmla="*/ 983 h 62"/>
                  <a:gd name="T14" fmla="*/ 0 w 292"/>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292"/>
                  <a:gd name="T25" fmla="*/ 0 h 62"/>
                  <a:gd name="T26" fmla="*/ 292 w 292"/>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2" h="62">
                    <a:moveTo>
                      <a:pt x="0" y="0"/>
                    </a:moveTo>
                    <a:cubicBezTo>
                      <a:pt x="17" y="11"/>
                      <a:pt x="43" y="18"/>
                      <a:pt x="69" y="27"/>
                    </a:cubicBezTo>
                    <a:cubicBezTo>
                      <a:pt x="95" y="35"/>
                      <a:pt x="126" y="45"/>
                      <a:pt x="157" y="49"/>
                    </a:cubicBezTo>
                    <a:cubicBezTo>
                      <a:pt x="188" y="52"/>
                      <a:pt x="247" y="49"/>
                      <a:pt x="292" y="62"/>
                    </a:cubicBezTo>
                    <a:cubicBezTo>
                      <a:pt x="269" y="53"/>
                      <a:pt x="240" y="44"/>
                      <a:pt x="186" y="41"/>
                    </a:cubicBezTo>
                    <a:cubicBezTo>
                      <a:pt x="177" y="40"/>
                      <a:pt x="159" y="39"/>
                      <a:pt x="141" y="36"/>
                    </a:cubicBezTo>
                    <a:cubicBezTo>
                      <a:pt x="111" y="31"/>
                      <a:pt x="78" y="23"/>
                      <a:pt x="64" y="19"/>
                    </a:cubicBezTo>
                    <a:cubicBezTo>
                      <a:pt x="42" y="13"/>
                      <a:pt x="7" y="4"/>
                      <a:pt x="0" y="0"/>
                    </a:cubicBezTo>
                    <a:close/>
                  </a:path>
                </a:pathLst>
              </a:custGeom>
              <a:solidFill>
                <a:srgbClr val="D7AAB8"/>
              </a:solidFill>
              <a:ln w="9525">
                <a:noFill/>
                <a:round/>
                <a:headEnd/>
                <a:tailEnd/>
              </a:ln>
            </p:spPr>
            <p:txBody>
              <a:bodyPr/>
              <a:lstStyle/>
              <a:p>
                <a:endParaRPr lang="en-US"/>
              </a:p>
            </p:txBody>
          </p:sp>
          <p:sp>
            <p:nvSpPr>
              <p:cNvPr id="636" name="Freeform 149"/>
              <p:cNvSpPr>
                <a:spLocks/>
              </p:cNvSpPr>
              <p:nvPr/>
            </p:nvSpPr>
            <p:spPr bwMode="auto">
              <a:xfrm>
                <a:off x="2704" y="1653"/>
                <a:ext cx="122" cy="587"/>
              </a:xfrm>
              <a:custGeom>
                <a:avLst/>
                <a:gdLst>
                  <a:gd name="T0" fmla="*/ 1730 w 49"/>
                  <a:gd name="T1" fmla="*/ 11148 h 220"/>
                  <a:gd name="T2" fmla="*/ 849 w 49"/>
                  <a:gd name="T3" fmla="*/ 4008 h 220"/>
                  <a:gd name="T4" fmla="*/ 0 w 49"/>
                  <a:gd name="T5" fmla="*/ 0 h 220"/>
                  <a:gd name="T6" fmla="*/ 650 w 49"/>
                  <a:gd name="T7" fmla="*/ 4861 h 220"/>
                  <a:gd name="T8" fmla="*/ 1730 w 49"/>
                  <a:gd name="T9" fmla="*/ 11148 h 220"/>
                  <a:gd name="T10" fmla="*/ 0 60000 65536"/>
                  <a:gd name="T11" fmla="*/ 0 60000 65536"/>
                  <a:gd name="T12" fmla="*/ 0 60000 65536"/>
                  <a:gd name="T13" fmla="*/ 0 60000 65536"/>
                  <a:gd name="T14" fmla="*/ 0 60000 65536"/>
                  <a:gd name="T15" fmla="*/ 0 w 49"/>
                  <a:gd name="T16" fmla="*/ 0 h 220"/>
                  <a:gd name="T17" fmla="*/ 49 w 49"/>
                  <a:gd name="T18" fmla="*/ 220 h 220"/>
                </a:gdLst>
                <a:ahLst/>
                <a:cxnLst>
                  <a:cxn ang="T10">
                    <a:pos x="T0" y="T1"/>
                  </a:cxn>
                  <a:cxn ang="T11">
                    <a:pos x="T2" y="T3"/>
                  </a:cxn>
                  <a:cxn ang="T12">
                    <a:pos x="T4" y="T5"/>
                  </a:cxn>
                  <a:cxn ang="T13">
                    <a:pos x="T6" y="T7"/>
                  </a:cxn>
                  <a:cxn ang="T14">
                    <a:pos x="T8" y="T9"/>
                  </a:cxn>
                </a:cxnLst>
                <a:rect l="T15" t="T16" r="T17" b="T18"/>
                <a:pathLst>
                  <a:path w="49" h="220">
                    <a:moveTo>
                      <a:pt x="45" y="220"/>
                    </a:moveTo>
                    <a:cubicBezTo>
                      <a:pt x="46" y="170"/>
                      <a:pt x="34" y="120"/>
                      <a:pt x="22" y="79"/>
                    </a:cubicBezTo>
                    <a:cubicBezTo>
                      <a:pt x="13" y="49"/>
                      <a:pt x="2" y="25"/>
                      <a:pt x="0" y="0"/>
                    </a:cubicBezTo>
                    <a:cubicBezTo>
                      <a:pt x="0" y="32"/>
                      <a:pt x="9" y="68"/>
                      <a:pt x="17" y="96"/>
                    </a:cubicBezTo>
                    <a:cubicBezTo>
                      <a:pt x="24" y="123"/>
                      <a:pt x="49" y="199"/>
                      <a:pt x="45" y="220"/>
                    </a:cubicBezTo>
                    <a:close/>
                  </a:path>
                </a:pathLst>
              </a:custGeom>
              <a:solidFill>
                <a:srgbClr val="D7AAB8"/>
              </a:solidFill>
              <a:ln w="9525">
                <a:noFill/>
                <a:round/>
                <a:headEnd/>
                <a:tailEnd/>
              </a:ln>
            </p:spPr>
            <p:txBody>
              <a:bodyPr/>
              <a:lstStyle/>
              <a:p>
                <a:endParaRPr lang="en-US"/>
              </a:p>
            </p:txBody>
          </p:sp>
          <p:sp>
            <p:nvSpPr>
              <p:cNvPr id="637" name="Freeform 150"/>
              <p:cNvSpPr>
                <a:spLocks/>
              </p:cNvSpPr>
              <p:nvPr/>
            </p:nvSpPr>
            <p:spPr bwMode="auto">
              <a:xfrm>
                <a:off x="2619" y="2104"/>
                <a:ext cx="217" cy="197"/>
              </a:xfrm>
              <a:custGeom>
                <a:avLst/>
                <a:gdLst>
                  <a:gd name="T0" fmla="*/ 466 w 87"/>
                  <a:gd name="T1" fmla="*/ 2963 h 74"/>
                  <a:gd name="T2" fmla="*/ 2948 w 87"/>
                  <a:gd name="T3" fmla="*/ 0 h 74"/>
                  <a:gd name="T4" fmla="*/ 2711 w 87"/>
                  <a:gd name="T5" fmla="*/ 3509 h 74"/>
                  <a:gd name="T6" fmla="*/ 1816 w 87"/>
                  <a:gd name="T7" fmla="*/ 3360 h 74"/>
                  <a:gd name="T8" fmla="*/ 0 w 87"/>
                  <a:gd name="T9" fmla="*/ 3325 h 74"/>
                  <a:gd name="T10" fmla="*/ 0 60000 65536"/>
                  <a:gd name="T11" fmla="*/ 0 60000 65536"/>
                  <a:gd name="T12" fmla="*/ 0 60000 65536"/>
                  <a:gd name="T13" fmla="*/ 0 60000 65536"/>
                  <a:gd name="T14" fmla="*/ 0 60000 65536"/>
                  <a:gd name="T15" fmla="*/ 0 w 87"/>
                  <a:gd name="T16" fmla="*/ 0 h 74"/>
                  <a:gd name="T17" fmla="*/ 87 w 87"/>
                  <a:gd name="T18" fmla="*/ 74 h 74"/>
                </a:gdLst>
                <a:ahLst/>
                <a:cxnLst>
                  <a:cxn ang="T10">
                    <a:pos x="T0" y="T1"/>
                  </a:cxn>
                  <a:cxn ang="T11">
                    <a:pos x="T2" y="T3"/>
                  </a:cxn>
                  <a:cxn ang="T12">
                    <a:pos x="T4" y="T5"/>
                  </a:cxn>
                  <a:cxn ang="T13">
                    <a:pos x="T6" y="T7"/>
                  </a:cxn>
                  <a:cxn ang="T14">
                    <a:pos x="T8" y="T9"/>
                  </a:cxn>
                </a:cxnLst>
                <a:rect l="T15" t="T16" r="T17" b="T18"/>
                <a:pathLst>
                  <a:path w="87" h="74">
                    <a:moveTo>
                      <a:pt x="12" y="59"/>
                    </a:moveTo>
                    <a:cubicBezTo>
                      <a:pt x="45" y="70"/>
                      <a:pt x="77" y="31"/>
                      <a:pt x="76" y="0"/>
                    </a:cubicBezTo>
                    <a:cubicBezTo>
                      <a:pt x="75" y="16"/>
                      <a:pt x="87" y="62"/>
                      <a:pt x="70" y="70"/>
                    </a:cubicBezTo>
                    <a:cubicBezTo>
                      <a:pt x="62" y="74"/>
                      <a:pt x="54" y="69"/>
                      <a:pt x="47" y="67"/>
                    </a:cubicBezTo>
                    <a:cubicBezTo>
                      <a:pt x="31" y="64"/>
                      <a:pt x="16" y="67"/>
                      <a:pt x="0" y="66"/>
                    </a:cubicBezTo>
                  </a:path>
                </a:pathLst>
              </a:custGeom>
              <a:solidFill>
                <a:srgbClr val="D7AAB8"/>
              </a:solidFill>
              <a:ln w="9525">
                <a:noFill/>
                <a:round/>
                <a:headEnd/>
                <a:tailEnd/>
              </a:ln>
            </p:spPr>
            <p:txBody>
              <a:bodyPr/>
              <a:lstStyle/>
              <a:p>
                <a:endParaRPr lang="en-US"/>
              </a:p>
            </p:txBody>
          </p:sp>
          <p:sp>
            <p:nvSpPr>
              <p:cNvPr id="638" name="Freeform 151"/>
              <p:cNvSpPr>
                <a:spLocks/>
              </p:cNvSpPr>
              <p:nvPr/>
            </p:nvSpPr>
            <p:spPr bwMode="auto">
              <a:xfrm>
                <a:off x="1941" y="2915"/>
                <a:ext cx="245" cy="88"/>
              </a:xfrm>
              <a:custGeom>
                <a:avLst/>
                <a:gdLst>
                  <a:gd name="T0" fmla="*/ 50 w 98"/>
                  <a:gd name="T1" fmla="*/ 363 h 33"/>
                  <a:gd name="T2" fmla="*/ 1333 w 98"/>
                  <a:gd name="T3" fmla="*/ 1272 h 33"/>
                  <a:gd name="T4" fmla="*/ 3825 w 98"/>
                  <a:gd name="T5" fmla="*/ 363 h 33"/>
                  <a:gd name="T6" fmla="*/ 2783 w 98"/>
                  <a:gd name="T7" fmla="*/ 397 h 33"/>
                  <a:gd name="T8" fmla="*/ 1720 w 98"/>
                  <a:gd name="T9" fmla="*/ 397 h 33"/>
                  <a:gd name="T10" fmla="*/ 1020 w 98"/>
                  <a:gd name="T11" fmla="*/ 1003 h 33"/>
                  <a:gd name="T12" fmla="*/ 125 w 98"/>
                  <a:gd name="T13" fmla="*/ 397 h 33"/>
                  <a:gd name="T14" fmla="*/ 0 60000 65536"/>
                  <a:gd name="T15" fmla="*/ 0 60000 65536"/>
                  <a:gd name="T16" fmla="*/ 0 60000 65536"/>
                  <a:gd name="T17" fmla="*/ 0 60000 65536"/>
                  <a:gd name="T18" fmla="*/ 0 60000 65536"/>
                  <a:gd name="T19" fmla="*/ 0 60000 65536"/>
                  <a:gd name="T20" fmla="*/ 0 60000 65536"/>
                  <a:gd name="T21" fmla="*/ 0 w 98"/>
                  <a:gd name="T22" fmla="*/ 0 h 33"/>
                  <a:gd name="T23" fmla="*/ 98 w 9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33">
                    <a:moveTo>
                      <a:pt x="1" y="7"/>
                    </a:moveTo>
                    <a:cubicBezTo>
                      <a:pt x="0" y="33"/>
                      <a:pt x="13" y="33"/>
                      <a:pt x="34" y="25"/>
                    </a:cubicBezTo>
                    <a:cubicBezTo>
                      <a:pt x="53" y="18"/>
                      <a:pt x="78" y="6"/>
                      <a:pt x="98" y="7"/>
                    </a:cubicBezTo>
                    <a:cubicBezTo>
                      <a:pt x="89" y="1"/>
                      <a:pt x="81" y="7"/>
                      <a:pt x="71" y="8"/>
                    </a:cubicBezTo>
                    <a:cubicBezTo>
                      <a:pt x="58" y="9"/>
                      <a:pt x="54" y="0"/>
                      <a:pt x="44" y="8"/>
                    </a:cubicBezTo>
                    <a:cubicBezTo>
                      <a:pt x="37" y="13"/>
                      <a:pt x="36" y="19"/>
                      <a:pt x="26" y="20"/>
                    </a:cubicBezTo>
                    <a:cubicBezTo>
                      <a:pt x="14" y="22"/>
                      <a:pt x="11" y="13"/>
                      <a:pt x="3" y="8"/>
                    </a:cubicBezTo>
                  </a:path>
                </a:pathLst>
              </a:custGeom>
              <a:solidFill>
                <a:srgbClr val="D7AAB8"/>
              </a:solidFill>
              <a:ln w="9525">
                <a:noFill/>
                <a:round/>
                <a:headEnd/>
                <a:tailEnd/>
              </a:ln>
            </p:spPr>
            <p:txBody>
              <a:bodyPr/>
              <a:lstStyle/>
              <a:p>
                <a:endParaRPr lang="en-US"/>
              </a:p>
            </p:txBody>
          </p:sp>
          <p:sp>
            <p:nvSpPr>
              <p:cNvPr id="639" name="Freeform 152"/>
              <p:cNvSpPr>
                <a:spLocks/>
              </p:cNvSpPr>
              <p:nvPr/>
            </p:nvSpPr>
            <p:spPr bwMode="auto">
              <a:xfrm>
                <a:off x="3339" y="1424"/>
                <a:ext cx="510" cy="1456"/>
              </a:xfrm>
              <a:custGeom>
                <a:avLst/>
                <a:gdLst>
                  <a:gd name="T0" fmla="*/ 438 w 204"/>
                  <a:gd name="T1" fmla="*/ 0 h 546"/>
                  <a:gd name="T2" fmla="*/ 6533 w 204"/>
                  <a:gd name="T3" fmla="*/ 10675 h 546"/>
                  <a:gd name="T4" fmla="*/ 5675 w 204"/>
                  <a:gd name="T5" fmla="*/ 23267 h 546"/>
                  <a:gd name="T6" fmla="*/ 0 w 204"/>
                  <a:gd name="T7" fmla="*/ 27456 h 546"/>
                  <a:gd name="T8" fmla="*/ 5908 w 204"/>
                  <a:gd name="T9" fmla="*/ 18147 h 546"/>
                  <a:gd name="T10" fmla="*/ 438 w 204"/>
                  <a:gd name="T11" fmla="*/ 0 h 546"/>
                  <a:gd name="T12" fmla="*/ 0 60000 65536"/>
                  <a:gd name="T13" fmla="*/ 0 60000 65536"/>
                  <a:gd name="T14" fmla="*/ 0 60000 65536"/>
                  <a:gd name="T15" fmla="*/ 0 60000 65536"/>
                  <a:gd name="T16" fmla="*/ 0 60000 65536"/>
                  <a:gd name="T17" fmla="*/ 0 60000 65536"/>
                  <a:gd name="T18" fmla="*/ 0 w 204"/>
                  <a:gd name="T19" fmla="*/ 0 h 546"/>
                  <a:gd name="T20" fmla="*/ 204 w 204"/>
                  <a:gd name="T21" fmla="*/ 546 h 546"/>
                </a:gdLst>
                <a:ahLst/>
                <a:cxnLst>
                  <a:cxn ang="T12">
                    <a:pos x="T0" y="T1"/>
                  </a:cxn>
                  <a:cxn ang="T13">
                    <a:pos x="T2" y="T3"/>
                  </a:cxn>
                  <a:cxn ang="T14">
                    <a:pos x="T4" y="T5"/>
                  </a:cxn>
                  <a:cxn ang="T15">
                    <a:pos x="T6" y="T7"/>
                  </a:cxn>
                  <a:cxn ang="T16">
                    <a:pos x="T8" y="T9"/>
                  </a:cxn>
                  <a:cxn ang="T17">
                    <a:pos x="T10" y="T11"/>
                  </a:cxn>
                </a:cxnLst>
                <a:rect l="T18" t="T19" r="T20" b="T21"/>
                <a:pathLst>
                  <a:path w="204" h="546">
                    <a:moveTo>
                      <a:pt x="11" y="0"/>
                    </a:moveTo>
                    <a:cubicBezTo>
                      <a:pt x="43" y="26"/>
                      <a:pt x="129" y="108"/>
                      <a:pt x="167" y="211"/>
                    </a:cubicBezTo>
                    <a:cubicBezTo>
                      <a:pt x="204" y="314"/>
                      <a:pt x="193" y="388"/>
                      <a:pt x="145" y="460"/>
                    </a:cubicBezTo>
                    <a:cubicBezTo>
                      <a:pt x="97" y="532"/>
                      <a:pt x="32" y="546"/>
                      <a:pt x="0" y="543"/>
                    </a:cubicBezTo>
                    <a:cubicBezTo>
                      <a:pt x="31" y="534"/>
                      <a:pt x="128" y="502"/>
                      <a:pt x="151" y="359"/>
                    </a:cubicBezTo>
                    <a:cubicBezTo>
                      <a:pt x="173" y="216"/>
                      <a:pt x="80" y="56"/>
                      <a:pt x="11" y="0"/>
                    </a:cubicBezTo>
                    <a:close/>
                  </a:path>
                </a:pathLst>
              </a:custGeom>
              <a:solidFill>
                <a:srgbClr val="D7AAB8"/>
              </a:solidFill>
              <a:ln w="9525">
                <a:noFill/>
                <a:round/>
                <a:headEnd/>
                <a:tailEnd/>
              </a:ln>
            </p:spPr>
            <p:txBody>
              <a:bodyPr/>
              <a:lstStyle/>
              <a:p>
                <a:endParaRPr lang="en-US"/>
              </a:p>
            </p:txBody>
          </p:sp>
          <p:sp>
            <p:nvSpPr>
              <p:cNvPr id="640" name="Freeform 153"/>
              <p:cNvSpPr>
                <a:spLocks/>
              </p:cNvSpPr>
              <p:nvPr/>
            </p:nvSpPr>
            <p:spPr bwMode="auto">
              <a:xfrm>
                <a:off x="3476" y="2480"/>
                <a:ext cx="363" cy="573"/>
              </a:xfrm>
              <a:custGeom>
                <a:avLst/>
                <a:gdLst>
                  <a:gd name="T0" fmla="*/ 5698 w 145"/>
                  <a:gd name="T1" fmla="*/ 0 h 215"/>
                  <a:gd name="T2" fmla="*/ 4914 w 145"/>
                  <a:gd name="T3" fmla="*/ 10391 h 215"/>
                  <a:gd name="T4" fmla="*/ 0 w 145"/>
                  <a:gd name="T5" fmla="*/ 8574 h 215"/>
                  <a:gd name="T6" fmla="*/ 4469 w 145"/>
                  <a:gd name="T7" fmla="*/ 8177 h 215"/>
                  <a:gd name="T8" fmla="*/ 5698 w 145"/>
                  <a:gd name="T9" fmla="*/ 0 h 215"/>
                  <a:gd name="T10" fmla="*/ 0 60000 65536"/>
                  <a:gd name="T11" fmla="*/ 0 60000 65536"/>
                  <a:gd name="T12" fmla="*/ 0 60000 65536"/>
                  <a:gd name="T13" fmla="*/ 0 60000 65536"/>
                  <a:gd name="T14" fmla="*/ 0 60000 65536"/>
                  <a:gd name="T15" fmla="*/ 0 w 145"/>
                  <a:gd name="T16" fmla="*/ 0 h 215"/>
                  <a:gd name="T17" fmla="*/ 145 w 145"/>
                  <a:gd name="T18" fmla="*/ 215 h 215"/>
                </a:gdLst>
                <a:ahLst/>
                <a:cxnLst>
                  <a:cxn ang="T10">
                    <a:pos x="T0" y="T1"/>
                  </a:cxn>
                  <a:cxn ang="T11">
                    <a:pos x="T2" y="T3"/>
                  </a:cxn>
                  <a:cxn ang="T12">
                    <a:pos x="T4" y="T5"/>
                  </a:cxn>
                  <a:cxn ang="T13">
                    <a:pos x="T6" y="T7"/>
                  </a:cxn>
                  <a:cxn ang="T14">
                    <a:pos x="T8" y="T9"/>
                  </a:cxn>
                </a:cxnLst>
                <a:rect l="T15" t="T16" r="T17" b="T18"/>
                <a:pathLst>
                  <a:path w="145" h="215">
                    <a:moveTo>
                      <a:pt x="145" y="0"/>
                    </a:moveTo>
                    <a:cubicBezTo>
                      <a:pt x="145" y="46"/>
                      <a:pt x="140" y="196"/>
                      <a:pt x="125" y="206"/>
                    </a:cubicBezTo>
                    <a:cubicBezTo>
                      <a:pt x="110" y="215"/>
                      <a:pt x="24" y="180"/>
                      <a:pt x="0" y="170"/>
                    </a:cubicBezTo>
                    <a:cubicBezTo>
                      <a:pt x="37" y="178"/>
                      <a:pt x="96" y="188"/>
                      <a:pt x="114" y="162"/>
                    </a:cubicBezTo>
                    <a:cubicBezTo>
                      <a:pt x="133" y="135"/>
                      <a:pt x="145" y="19"/>
                      <a:pt x="145" y="0"/>
                    </a:cubicBezTo>
                    <a:close/>
                  </a:path>
                </a:pathLst>
              </a:custGeom>
              <a:solidFill>
                <a:srgbClr val="D7AAB8"/>
              </a:solidFill>
              <a:ln w="9525">
                <a:noFill/>
                <a:round/>
                <a:headEnd/>
                <a:tailEnd/>
              </a:ln>
            </p:spPr>
            <p:txBody>
              <a:bodyPr/>
              <a:lstStyle/>
              <a:p>
                <a:endParaRPr lang="en-US"/>
              </a:p>
            </p:txBody>
          </p:sp>
          <p:sp>
            <p:nvSpPr>
              <p:cNvPr id="641" name="Freeform 154"/>
              <p:cNvSpPr>
                <a:spLocks/>
              </p:cNvSpPr>
              <p:nvPr/>
            </p:nvSpPr>
            <p:spPr bwMode="auto">
              <a:xfrm>
                <a:off x="2446" y="1915"/>
                <a:ext cx="363" cy="362"/>
              </a:xfrm>
              <a:custGeom>
                <a:avLst/>
                <a:gdLst>
                  <a:gd name="T0" fmla="*/ 0 w 145"/>
                  <a:gd name="T1" fmla="*/ 5981 h 136"/>
                  <a:gd name="T2" fmla="*/ 4236 w 145"/>
                  <a:gd name="T3" fmla="*/ 4528 h 136"/>
                  <a:gd name="T4" fmla="*/ 4789 w 145"/>
                  <a:gd name="T5" fmla="*/ 0 h 136"/>
                  <a:gd name="T6" fmla="*/ 5332 w 145"/>
                  <a:gd name="T7" fmla="*/ 1565 h 136"/>
                  <a:gd name="T8" fmla="*/ 5698 w 145"/>
                  <a:gd name="T9" fmla="*/ 4767 h 136"/>
                  <a:gd name="T10" fmla="*/ 5332 w 145"/>
                  <a:gd name="T11" fmla="*/ 6433 h 136"/>
                  <a:gd name="T12" fmla="*/ 3810 w 145"/>
                  <a:gd name="T13" fmla="*/ 6830 h 136"/>
                  <a:gd name="T14" fmla="*/ 0 60000 65536"/>
                  <a:gd name="T15" fmla="*/ 0 60000 65536"/>
                  <a:gd name="T16" fmla="*/ 0 60000 65536"/>
                  <a:gd name="T17" fmla="*/ 0 60000 65536"/>
                  <a:gd name="T18" fmla="*/ 0 60000 65536"/>
                  <a:gd name="T19" fmla="*/ 0 60000 65536"/>
                  <a:gd name="T20" fmla="*/ 0 60000 65536"/>
                  <a:gd name="T21" fmla="*/ 0 w 145"/>
                  <a:gd name="T22" fmla="*/ 0 h 136"/>
                  <a:gd name="T23" fmla="*/ 145 w 145"/>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36">
                    <a:moveTo>
                      <a:pt x="0" y="119"/>
                    </a:moveTo>
                    <a:cubicBezTo>
                      <a:pt x="28" y="123"/>
                      <a:pt x="80" y="124"/>
                      <a:pt x="108" y="90"/>
                    </a:cubicBezTo>
                    <a:cubicBezTo>
                      <a:pt x="136" y="55"/>
                      <a:pt x="125" y="15"/>
                      <a:pt x="122" y="0"/>
                    </a:cubicBezTo>
                    <a:cubicBezTo>
                      <a:pt x="136" y="31"/>
                      <a:pt x="136" y="31"/>
                      <a:pt x="136" y="31"/>
                    </a:cubicBezTo>
                    <a:cubicBezTo>
                      <a:pt x="145" y="95"/>
                      <a:pt x="145" y="95"/>
                      <a:pt x="145" y="95"/>
                    </a:cubicBezTo>
                    <a:cubicBezTo>
                      <a:pt x="136" y="128"/>
                      <a:pt x="136" y="128"/>
                      <a:pt x="136" y="128"/>
                    </a:cubicBezTo>
                    <a:cubicBezTo>
                      <a:pt x="97" y="136"/>
                      <a:pt x="97" y="136"/>
                      <a:pt x="97" y="136"/>
                    </a:cubicBezTo>
                  </a:path>
                </a:pathLst>
              </a:custGeom>
              <a:solidFill>
                <a:srgbClr val="D7AAB8"/>
              </a:solidFill>
              <a:ln w="9525">
                <a:noFill/>
                <a:round/>
                <a:headEnd/>
                <a:tailEnd/>
              </a:ln>
            </p:spPr>
            <p:txBody>
              <a:bodyPr/>
              <a:lstStyle/>
              <a:p>
                <a:endParaRPr lang="en-US"/>
              </a:p>
            </p:txBody>
          </p:sp>
          <p:sp>
            <p:nvSpPr>
              <p:cNvPr id="642" name="Freeform 155"/>
              <p:cNvSpPr>
                <a:spLocks/>
              </p:cNvSpPr>
              <p:nvPr/>
            </p:nvSpPr>
            <p:spPr bwMode="auto">
              <a:xfrm>
                <a:off x="3061" y="2376"/>
                <a:ext cx="153" cy="440"/>
              </a:xfrm>
              <a:custGeom>
                <a:avLst/>
                <a:gdLst>
                  <a:gd name="T0" fmla="*/ 50 w 61"/>
                  <a:gd name="T1" fmla="*/ 149 h 165"/>
                  <a:gd name="T2" fmla="*/ 1894 w 61"/>
                  <a:gd name="T3" fmla="*/ 3891 h 165"/>
                  <a:gd name="T4" fmla="*/ 2132 w 61"/>
                  <a:gd name="T5" fmla="*/ 8341 h 165"/>
                  <a:gd name="T6" fmla="*/ 2257 w 61"/>
                  <a:gd name="T7" fmla="*/ 5667 h 165"/>
                  <a:gd name="T8" fmla="*/ 2257 w 61"/>
                  <a:gd name="T9" fmla="*/ 3336 h 165"/>
                  <a:gd name="T10" fmla="*/ 0 w 61"/>
                  <a:gd name="T11" fmla="*/ 0 h 165"/>
                  <a:gd name="T12" fmla="*/ 0 60000 65536"/>
                  <a:gd name="T13" fmla="*/ 0 60000 65536"/>
                  <a:gd name="T14" fmla="*/ 0 60000 65536"/>
                  <a:gd name="T15" fmla="*/ 0 60000 65536"/>
                  <a:gd name="T16" fmla="*/ 0 60000 65536"/>
                  <a:gd name="T17" fmla="*/ 0 60000 65536"/>
                  <a:gd name="T18" fmla="*/ 0 w 61"/>
                  <a:gd name="T19" fmla="*/ 0 h 165"/>
                  <a:gd name="T20" fmla="*/ 61 w 61"/>
                  <a:gd name="T21" fmla="*/ 165 h 165"/>
                </a:gdLst>
                <a:ahLst/>
                <a:cxnLst>
                  <a:cxn ang="T12">
                    <a:pos x="T0" y="T1"/>
                  </a:cxn>
                  <a:cxn ang="T13">
                    <a:pos x="T2" y="T3"/>
                  </a:cxn>
                  <a:cxn ang="T14">
                    <a:pos x="T4" y="T5"/>
                  </a:cxn>
                  <a:cxn ang="T15">
                    <a:pos x="T6" y="T7"/>
                  </a:cxn>
                  <a:cxn ang="T16">
                    <a:pos x="T8" y="T9"/>
                  </a:cxn>
                  <a:cxn ang="T17">
                    <a:pos x="T10" y="T11"/>
                  </a:cxn>
                </a:cxnLst>
                <a:rect l="T18" t="T19" r="T20" b="T21"/>
                <a:pathLst>
                  <a:path w="61" h="165">
                    <a:moveTo>
                      <a:pt x="1" y="3"/>
                    </a:moveTo>
                    <a:cubicBezTo>
                      <a:pt x="25" y="17"/>
                      <a:pt x="49" y="46"/>
                      <a:pt x="48" y="77"/>
                    </a:cubicBezTo>
                    <a:cubicBezTo>
                      <a:pt x="48" y="106"/>
                      <a:pt x="34" y="140"/>
                      <a:pt x="54" y="165"/>
                    </a:cubicBezTo>
                    <a:cubicBezTo>
                      <a:pt x="45" y="151"/>
                      <a:pt x="53" y="128"/>
                      <a:pt x="57" y="112"/>
                    </a:cubicBezTo>
                    <a:cubicBezTo>
                      <a:pt x="60" y="98"/>
                      <a:pt x="61" y="80"/>
                      <a:pt x="57" y="66"/>
                    </a:cubicBezTo>
                    <a:cubicBezTo>
                      <a:pt x="50" y="38"/>
                      <a:pt x="21" y="15"/>
                      <a:pt x="0" y="0"/>
                    </a:cubicBezTo>
                  </a:path>
                </a:pathLst>
              </a:custGeom>
              <a:solidFill>
                <a:srgbClr val="C6869E"/>
              </a:solidFill>
              <a:ln w="9525">
                <a:noFill/>
                <a:round/>
                <a:headEnd/>
                <a:tailEnd/>
              </a:ln>
            </p:spPr>
            <p:txBody>
              <a:bodyPr/>
              <a:lstStyle/>
              <a:p>
                <a:endParaRPr lang="en-US"/>
              </a:p>
            </p:txBody>
          </p:sp>
          <p:sp>
            <p:nvSpPr>
              <p:cNvPr id="643" name="Freeform 156"/>
              <p:cNvSpPr>
                <a:spLocks/>
              </p:cNvSpPr>
              <p:nvPr/>
            </p:nvSpPr>
            <p:spPr bwMode="auto">
              <a:xfrm>
                <a:off x="3539" y="2992"/>
                <a:ext cx="227" cy="91"/>
              </a:xfrm>
              <a:custGeom>
                <a:avLst/>
                <a:gdLst>
                  <a:gd name="T0" fmla="*/ 0 w 91"/>
                  <a:gd name="T1" fmla="*/ 0 h 34"/>
                  <a:gd name="T2" fmla="*/ 2016 w 91"/>
                  <a:gd name="T3" fmla="*/ 918 h 34"/>
                  <a:gd name="T4" fmla="*/ 3522 w 91"/>
                  <a:gd name="T5" fmla="*/ 1440 h 34"/>
                  <a:gd name="T6" fmla="*/ 2016 w 91"/>
                  <a:gd name="T7" fmla="*/ 1692 h 34"/>
                  <a:gd name="T8" fmla="*/ 229 w 91"/>
                  <a:gd name="T9" fmla="*/ 1384 h 34"/>
                  <a:gd name="T10" fmla="*/ 1195 w 91"/>
                  <a:gd name="T11" fmla="*/ 1188 h 34"/>
                  <a:gd name="T12" fmla="*/ 654 w 91"/>
                  <a:gd name="T13" fmla="*/ 367 h 34"/>
                  <a:gd name="T14" fmla="*/ 0 60000 65536"/>
                  <a:gd name="T15" fmla="*/ 0 60000 65536"/>
                  <a:gd name="T16" fmla="*/ 0 60000 65536"/>
                  <a:gd name="T17" fmla="*/ 0 60000 65536"/>
                  <a:gd name="T18" fmla="*/ 0 60000 65536"/>
                  <a:gd name="T19" fmla="*/ 0 60000 65536"/>
                  <a:gd name="T20" fmla="*/ 0 60000 65536"/>
                  <a:gd name="T21" fmla="*/ 0 w 91"/>
                  <a:gd name="T22" fmla="*/ 0 h 34"/>
                  <a:gd name="T23" fmla="*/ 91 w 91"/>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34">
                    <a:moveTo>
                      <a:pt x="0" y="0"/>
                    </a:moveTo>
                    <a:cubicBezTo>
                      <a:pt x="17" y="4"/>
                      <a:pt x="34" y="12"/>
                      <a:pt x="52" y="18"/>
                    </a:cubicBezTo>
                    <a:cubicBezTo>
                      <a:pt x="62" y="21"/>
                      <a:pt x="83" y="21"/>
                      <a:pt x="91" y="28"/>
                    </a:cubicBezTo>
                    <a:cubicBezTo>
                      <a:pt x="79" y="34"/>
                      <a:pt x="64" y="33"/>
                      <a:pt x="52" y="33"/>
                    </a:cubicBezTo>
                    <a:cubicBezTo>
                      <a:pt x="37" y="32"/>
                      <a:pt x="20" y="32"/>
                      <a:pt x="6" y="27"/>
                    </a:cubicBezTo>
                    <a:cubicBezTo>
                      <a:pt x="13" y="27"/>
                      <a:pt x="27" y="30"/>
                      <a:pt x="31" y="23"/>
                    </a:cubicBezTo>
                    <a:cubicBezTo>
                      <a:pt x="35" y="14"/>
                      <a:pt x="23" y="10"/>
                      <a:pt x="17" y="7"/>
                    </a:cubicBezTo>
                  </a:path>
                </a:pathLst>
              </a:custGeom>
              <a:solidFill>
                <a:srgbClr val="C6869E"/>
              </a:solidFill>
              <a:ln w="9525">
                <a:noFill/>
                <a:round/>
                <a:headEnd/>
                <a:tailEnd/>
              </a:ln>
            </p:spPr>
            <p:txBody>
              <a:bodyPr/>
              <a:lstStyle/>
              <a:p>
                <a:endParaRPr lang="en-US"/>
              </a:p>
            </p:txBody>
          </p:sp>
          <p:sp>
            <p:nvSpPr>
              <p:cNvPr id="644" name="Freeform 157"/>
              <p:cNvSpPr>
                <a:spLocks/>
              </p:cNvSpPr>
              <p:nvPr/>
            </p:nvSpPr>
            <p:spPr bwMode="auto">
              <a:xfrm>
                <a:off x="2013" y="2949"/>
                <a:ext cx="191" cy="83"/>
              </a:xfrm>
              <a:custGeom>
                <a:avLst/>
                <a:gdLst>
                  <a:gd name="T0" fmla="*/ 0 w 76"/>
                  <a:gd name="T1" fmla="*/ 1282 h 31"/>
                  <a:gd name="T2" fmla="*/ 1427 w 76"/>
                  <a:gd name="T3" fmla="*/ 616 h 31"/>
                  <a:gd name="T4" fmla="*/ 3031 w 76"/>
                  <a:gd name="T5" fmla="*/ 150 h 31"/>
                  <a:gd name="T6" fmla="*/ 2475 w 76"/>
                  <a:gd name="T7" fmla="*/ 1076 h 31"/>
                  <a:gd name="T8" fmla="*/ 241 w 76"/>
                  <a:gd name="T9" fmla="*/ 1282 h 31"/>
                  <a:gd name="T10" fmla="*/ 0 60000 65536"/>
                  <a:gd name="T11" fmla="*/ 0 60000 65536"/>
                  <a:gd name="T12" fmla="*/ 0 60000 65536"/>
                  <a:gd name="T13" fmla="*/ 0 60000 65536"/>
                  <a:gd name="T14" fmla="*/ 0 60000 65536"/>
                  <a:gd name="T15" fmla="*/ 0 w 76"/>
                  <a:gd name="T16" fmla="*/ 0 h 31"/>
                  <a:gd name="T17" fmla="*/ 76 w 76"/>
                  <a:gd name="T18" fmla="*/ 31 h 31"/>
                </a:gdLst>
                <a:ahLst/>
                <a:cxnLst>
                  <a:cxn ang="T10">
                    <a:pos x="T0" y="T1"/>
                  </a:cxn>
                  <a:cxn ang="T11">
                    <a:pos x="T2" y="T3"/>
                  </a:cxn>
                  <a:cxn ang="T12">
                    <a:pos x="T4" y="T5"/>
                  </a:cxn>
                  <a:cxn ang="T13">
                    <a:pos x="T6" y="T7"/>
                  </a:cxn>
                  <a:cxn ang="T14">
                    <a:pos x="T8" y="T9"/>
                  </a:cxn>
                </a:cxnLst>
                <a:rect l="T15" t="T16" r="T17" b="T18"/>
                <a:pathLst>
                  <a:path w="76" h="31">
                    <a:moveTo>
                      <a:pt x="0" y="25"/>
                    </a:moveTo>
                    <a:cubicBezTo>
                      <a:pt x="10" y="24"/>
                      <a:pt x="25" y="15"/>
                      <a:pt x="36" y="12"/>
                    </a:cubicBezTo>
                    <a:cubicBezTo>
                      <a:pt x="46" y="9"/>
                      <a:pt x="67" y="0"/>
                      <a:pt x="76" y="3"/>
                    </a:cubicBezTo>
                    <a:cubicBezTo>
                      <a:pt x="70" y="6"/>
                      <a:pt x="44" y="14"/>
                      <a:pt x="62" y="21"/>
                    </a:cubicBezTo>
                    <a:cubicBezTo>
                      <a:pt x="57" y="27"/>
                      <a:pt x="9" y="31"/>
                      <a:pt x="6" y="25"/>
                    </a:cubicBezTo>
                  </a:path>
                </a:pathLst>
              </a:custGeom>
              <a:solidFill>
                <a:srgbClr val="C6869E"/>
              </a:solidFill>
              <a:ln w="9525">
                <a:noFill/>
                <a:round/>
                <a:headEnd/>
                <a:tailEnd/>
              </a:ln>
            </p:spPr>
            <p:txBody>
              <a:bodyPr/>
              <a:lstStyle/>
              <a:p>
                <a:endParaRPr lang="en-US"/>
              </a:p>
            </p:txBody>
          </p:sp>
          <p:sp>
            <p:nvSpPr>
              <p:cNvPr id="645" name="Freeform 158"/>
              <p:cNvSpPr>
                <a:spLocks/>
              </p:cNvSpPr>
              <p:nvPr/>
            </p:nvSpPr>
            <p:spPr bwMode="auto">
              <a:xfrm>
                <a:off x="2656" y="2752"/>
                <a:ext cx="73" cy="171"/>
              </a:xfrm>
              <a:custGeom>
                <a:avLst/>
                <a:gdLst>
                  <a:gd name="T0" fmla="*/ 0 w 29"/>
                  <a:gd name="T1" fmla="*/ 1315 h 64"/>
                  <a:gd name="T2" fmla="*/ 1115 w 29"/>
                  <a:gd name="T3" fmla="*/ 0 h 64"/>
                  <a:gd name="T4" fmla="*/ 1007 w 29"/>
                  <a:gd name="T5" fmla="*/ 1315 h 64"/>
                  <a:gd name="T6" fmla="*/ 209 w 29"/>
                  <a:gd name="T7" fmla="*/ 3262 h 64"/>
                  <a:gd name="T8" fmla="*/ 609 w 29"/>
                  <a:gd name="T9" fmla="*/ 1643 h 64"/>
                  <a:gd name="T10" fmla="*/ 83 w 29"/>
                  <a:gd name="T11" fmla="*/ 1371 h 64"/>
                  <a:gd name="T12" fmla="*/ 0 60000 65536"/>
                  <a:gd name="T13" fmla="*/ 0 60000 65536"/>
                  <a:gd name="T14" fmla="*/ 0 60000 65536"/>
                  <a:gd name="T15" fmla="*/ 0 60000 65536"/>
                  <a:gd name="T16" fmla="*/ 0 60000 65536"/>
                  <a:gd name="T17" fmla="*/ 0 60000 65536"/>
                  <a:gd name="T18" fmla="*/ 0 w 29"/>
                  <a:gd name="T19" fmla="*/ 0 h 64"/>
                  <a:gd name="T20" fmla="*/ 29 w 29"/>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29" h="64">
                    <a:moveTo>
                      <a:pt x="0" y="26"/>
                    </a:moveTo>
                    <a:cubicBezTo>
                      <a:pt x="10" y="18"/>
                      <a:pt x="19" y="8"/>
                      <a:pt x="28" y="0"/>
                    </a:cubicBezTo>
                    <a:cubicBezTo>
                      <a:pt x="29" y="9"/>
                      <a:pt x="28" y="17"/>
                      <a:pt x="25" y="26"/>
                    </a:cubicBezTo>
                    <a:cubicBezTo>
                      <a:pt x="21" y="37"/>
                      <a:pt x="14" y="56"/>
                      <a:pt x="5" y="64"/>
                    </a:cubicBezTo>
                    <a:cubicBezTo>
                      <a:pt x="9" y="54"/>
                      <a:pt x="14" y="43"/>
                      <a:pt x="15" y="32"/>
                    </a:cubicBezTo>
                    <a:cubicBezTo>
                      <a:pt x="16" y="25"/>
                      <a:pt x="9" y="14"/>
                      <a:pt x="2" y="27"/>
                    </a:cubicBezTo>
                  </a:path>
                </a:pathLst>
              </a:custGeom>
              <a:solidFill>
                <a:srgbClr val="C6869E"/>
              </a:solidFill>
              <a:ln w="9525">
                <a:noFill/>
                <a:round/>
                <a:headEnd/>
                <a:tailEnd/>
              </a:ln>
            </p:spPr>
            <p:txBody>
              <a:bodyPr/>
              <a:lstStyle/>
              <a:p>
                <a:endParaRPr lang="en-US"/>
              </a:p>
            </p:txBody>
          </p:sp>
          <p:sp>
            <p:nvSpPr>
              <p:cNvPr id="646" name="Freeform 159"/>
              <p:cNvSpPr>
                <a:spLocks/>
              </p:cNvSpPr>
              <p:nvPr/>
            </p:nvSpPr>
            <p:spPr bwMode="auto">
              <a:xfrm>
                <a:off x="1876" y="1325"/>
                <a:ext cx="968" cy="1750"/>
              </a:xfrm>
              <a:custGeom>
                <a:avLst/>
                <a:gdLst>
                  <a:gd name="T0" fmla="*/ 11423 w 387"/>
                  <a:gd name="T1" fmla="*/ 307 h 656"/>
                  <a:gd name="T2" fmla="*/ 13740 w 387"/>
                  <a:gd name="T3" fmla="*/ 8961 h 656"/>
                  <a:gd name="T4" fmla="*/ 14990 w 387"/>
                  <a:gd name="T5" fmla="*/ 17223 h 656"/>
                  <a:gd name="T6" fmla="*/ 14915 w 387"/>
                  <a:gd name="T7" fmla="*/ 18887 h 656"/>
                  <a:gd name="T8" fmla="*/ 14445 w 387"/>
                  <a:gd name="T9" fmla="*/ 24908 h 656"/>
                  <a:gd name="T10" fmla="*/ 7014 w 387"/>
                  <a:gd name="T11" fmla="*/ 30486 h 656"/>
                  <a:gd name="T12" fmla="*/ 5943 w 387"/>
                  <a:gd name="T13" fmla="*/ 30588 h 656"/>
                  <a:gd name="T14" fmla="*/ 5713 w 387"/>
                  <a:gd name="T15" fmla="*/ 30545 h 656"/>
                  <a:gd name="T16" fmla="*/ 5525 w 387"/>
                  <a:gd name="T17" fmla="*/ 30644 h 656"/>
                  <a:gd name="T18" fmla="*/ 833 w 387"/>
                  <a:gd name="T19" fmla="*/ 31399 h 656"/>
                  <a:gd name="T20" fmla="*/ 908 w 387"/>
                  <a:gd name="T21" fmla="*/ 18340 h 656"/>
                  <a:gd name="T22" fmla="*/ 1063 w 387"/>
                  <a:gd name="T23" fmla="*/ 17884 h 656"/>
                  <a:gd name="T24" fmla="*/ 1721 w 387"/>
                  <a:gd name="T25" fmla="*/ 14125 h 656"/>
                  <a:gd name="T26" fmla="*/ 2659 w 387"/>
                  <a:gd name="T27" fmla="*/ 10745 h 656"/>
                  <a:gd name="T28" fmla="*/ 6776 w 387"/>
                  <a:gd name="T29" fmla="*/ 3743 h 656"/>
                  <a:gd name="T30" fmla="*/ 11423 w 387"/>
                  <a:gd name="T31" fmla="*/ 307 h 6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7"/>
                  <a:gd name="T49" fmla="*/ 0 h 656"/>
                  <a:gd name="T50" fmla="*/ 387 w 387"/>
                  <a:gd name="T51" fmla="*/ 656 h 6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7" h="656">
                    <a:moveTo>
                      <a:pt x="292" y="6"/>
                    </a:moveTo>
                    <a:cubicBezTo>
                      <a:pt x="335" y="13"/>
                      <a:pt x="376" y="67"/>
                      <a:pt x="351" y="177"/>
                    </a:cubicBezTo>
                    <a:cubicBezTo>
                      <a:pt x="369" y="222"/>
                      <a:pt x="385" y="289"/>
                      <a:pt x="383" y="340"/>
                    </a:cubicBezTo>
                    <a:cubicBezTo>
                      <a:pt x="382" y="363"/>
                      <a:pt x="381" y="373"/>
                      <a:pt x="381" y="373"/>
                    </a:cubicBezTo>
                    <a:cubicBezTo>
                      <a:pt x="385" y="402"/>
                      <a:pt x="387" y="463"/>
                      <a:pt x="369" y="492"/>
                    </a:cubicBezTo>
                    <a:cubicBezTo>
                      <a:pt x="352" y="522"/>
                      <a:pt x="301" y="595"/>
                      <a:pt x="179" y="602"/>
                    </a:cubicBezTo>
                    <a:cubicBezTo>
                      <a:pt x="169" y="602"/>
                      <a:pt x="161" y="603"/>
                      <a:pt x="152" y="604"/>
                    </a:cubicBezTo>
                    <a:cubicBezTo>
                      <a:pt x="150" y="604"/>
                      <a:pt x="148" y="603"/>
                      <a:pt x="146" y="603"/>
                    </a:cubicBezTo>
                    <a:cubicBezTo>
                      <a:pt x="144" y="603"/>
                      <a:pt x="143" y="605"/>
                      <a:pt x="141" y="605"/>
                    </a:cubicBezTo>
                    <a:cubicBezTo>
                      <a:pt x="50" y="619"/>
                      <a:pt x="29" y="656"/>
                      <a:pt x="21" y="620"/>
                    </a:cubicBezTo>
                    <a:cubicBezTo>
                      <a:pt x="12" y="580"/>
                      <a:pt x="0" y="411"/>
                      <a:pt x="23" y="362"/>
                    </a:cubicBezTo>
                    <a:cubicBezTo>
                      <a:pt x="25" y="358"/>
                      <a:pt x="27" y="353"/>
                      <a:pt x="27" y="353"/>
                    </a:cubicBezTo>
                    <a:cubicBezTo>
                      <a:pt x="28" y="338"/>
                      <a:pt x="34" y="286"/>
                      <a:pt x="44" y="279"/>
                    </a:cubicBezTo>
                    <a:cubicBezTo>
                      <a:pt x="45" y="266"/>
                      <a:pt x="51" y="244"/>
                      <a:pt x="68" y="212"/>
                    </a:cubicBezTo>
                    <a:cubicBezTo>
                      <a:pt x="86" y="179"/>
                      <a:pt x="126" y="118"/>
                      <a:pt x="173" y="74"/>
                    </a:cubicBezTo>
                    <a:cubicBezTo>
                      <a:pt x="220" y="29"/>
                      <a:pt x="250" y="0"/>
                      <a:pt x="292" y="6"/>
                    </a:cubicBezTo>
                    <a:close/>
                  </a:path>
                </a:pathLst>
              </a:custGeom>
              <a:noFill/>
              <a:ln w="7938" cap="rnd">
                <a:solidFill>
                  <a:srgbClr val="333333"/>
                </a:solidFill>
                <a:prstDash val="solid"/>
                <a:round/>
                <a:headEnd/>
                <a:tailEnd/>
              </a:ln>
            </p:spPr>
            <p:txBody>
              <a:bodyPr/>
              <a:lstStyle/>
              <a:p>
                <a:endParaRPr lang="en-US"/>
              </a:p>
            </p:txBody>
          </p:sp>
          <p:sp>
            <p:nvSpPr>
              <p:cNvPr id="647" name="Freeform 160"/>
              <p:cNvSpPr>
                <a:spLocks/>
              </p:cNvSpPr>
              <p:nvPr/>
            </p:nvSpPr>
            <p:spPr bwMode="auto">
              <a:xfrm>
                <a:off x="2704" y="1608"/>
                <a:ext cx="50" cy="192"/>
              </a:xfrm>
              <a:custGeom>
                <a:avLst/>
                <a:gdLst>
                  <a:gd name="T0" fmla="*/ 158 w 20"/>
                  <a:gd name="T1" fmla="*/ 0 h 72"/>
                  <a:gd name="T2" fmla="*/ 783 w 20"/>
                  <a:gd name="T3" fmla="*/ 3640 h 72"/>
                  <a:gd name="T4" fmla="*/ 0 60000 65536"/>
                  <a:gd name="T5" fmla="*/ 0 60000 65536"/>
                  <a:gd name="T6" fmla="*/ 0 w 20"/>
                  <a:gd name="T7" fmla="*/ 0 h 72"/>
                  <a:gd name="T8" fmla="*/ 20 w 20"/>
                  <a:gd name="T9" fmla="*/ 72 h 72"/>
                </a:gdLst>
                <a:ahLst/>
                <a:cxnLst>
                  <a:cxn ang="T4">
                    <a:pos x="T0" y="T1"/>
                  </a:cxn>
                  <a:cxn ang="T5">
                    <a:pos x="T2" y="T3"/>
                  </a:cxn>
                </a:cxnLst>
                <a:rect l="T6" t="T7" r="T8" b="T9"/>
                <a:pathLst>
                  <a:path w="20" h="72">
                    <a:moveTo>
                      <a:pt x="4" y="0"/>
                    </a:moveTo>
                    <a:cubicBezTo>
                      <a:pt x="0" y="15"/>
                      <a:pt x="12" y="48"/>
                      <a:pt x="20" y="72"/>
                    </a:cubicBezTo>
                  </a:path>
                </a:pathLst>
              </a:custGeom>
              <a:noFill/>
              <a:ln w="7938" cap="rnd">
                <a:solidFill>
                  <a:srgbClr val="333333"/>
                </a:solidFill>
                <a:prstDash val="solid"/>
                <a:round/>
                <a:headEnd/>
                <a:tailEnd/>
              </a:ln>
            </p:spPr>
            <p:txBody>
              <a:bodyPr/>
              <a:lstStyle/>
              <a:p>
                <a:endParaRPr lang="en-US"/>
              </a:p>
            </p:txBody>
          </p:sp>
          <p:sp>
            <p:nvSpPr>
              <p:cNvPr id="648" name="Freeform 161"/>
              <p:cNvSpPr>
                <a:spLocks/>
              </p:cNvSpPr>
              <p:nvPr/>
            </p:nvSpPr>
            <p:spPr bwMode="auto">
              <a:xfrm>
                <a:off x="1978" y="2069"/>
                <a:ext cx="851" cy="251"/>
              </a:xfrm>
              <a:custGeom>
                <a:avLst/>
                <a:gdLst>
                  <a:gd name="T0" fmla="*/ 125 w 340"/>
                  <a:gd name="T1" fmla="*/ 0 h 94"/>
                  <a:gd name="T2" fmla="*/ 1805 w 340"/>
                  <a:gd name="T3" fmla="*/ 1768 h 94"/>
                  <a:gd name="T4" fmla="*/ 4831 w 340"/>
                  <a:gd name="T5" fmla="*/ 3103 h 94"/>
                  <a:gd name="T6" fmla="*/ 10995 w 340"/>
                  <a:gd name="T7" fmla="*/ 4013 h 94"/>
                  <a:gd name="T8" fmla="*/ 13343 w 340"/>
                  <a:gd name="T9" fmla="*/ 4721 h 94"/>
                  <a:gd name="T10" fmla="*/ 0 60000 65536"/>
                  <a:gd name="T11" fmla="*/ 0 60000 65536"/>
                  <a:gd name="T12" fmla="*/ 0 60000 65536"/>
                  <a:gd name="T13" fmla="*/ 0 60000 65536"/>
                  <a:gd name="T14" fmla="*/ 0 60000 65536"/>
                  <a:gd name="T15" fmla="*/ 0 w 340"/>
                  <a:gd name="T16" fmla="*/ 0 h 94"/>
                  <a:gd name="T17" fmla="*/ 340 w 340"/>
                  <a:gd name="T18" fmla="*/ 94 h 94"/>
                </a:gdLst>
                <a:ahLst/>
                <a:cxnLst>
                  <a:cxn ang="T10">
                    <a:pos x="T0" y="T1"/>
                  </a:cxn>
                  <a:cxn ang="T11">
                    <a:pos x="T2" y="T3"/>
                  </a:cxn>
                  <a:cxn ang="T12">
                    <a:pos x="T4" y="T5"/>
                  </a:cxn>
                  <a:cxn ang="T13">
                    <a:pos x="T6" y="T7"/>
                  </a:cxn>
                  <a:cxn ang="T14">
                    <a:pos x="T8" y="T9"/>
                  </a:cxn>
                </a:cxnLst>
                <a:rect l="T15" t="T16" r="T17" b="T18"/>
                <a:pathLst>
                  <a:path w="340" h="94">
                    <a:moveTo>
                      <a:pt x="3" y="0"/>
                    </a:moveTo>
                    <a:cubicBezTo>
                      <a:pt x="0" y="9"/>
                      <a:pt x="18" y="25"/>
                      <a:pt x="46" y="35"/>
                    </a:cubicBezTo>
                    <a:cubicBezTo>
                      <a:pt x="73" y="46"/>
                      <a:pt x="94" y="52"/>
                      <a:pt x="123" y="61"/>
                    </a:cubicBezTo>
                    <a:cubicBezTo>
                      <a:pt x="173" y="76"/>
                      <a:pt x="228" y="74"/>
                      <a:pt x="280" y="79"/>
                    </a:cubicBezTo>
                    <a:cubicBezTo>
                      <a:pt x="301" y="81"/>
                      <a:pt x="334" y="94"/>
                      <a:pt x="340" y="93"/>
                    </a:cubicBezTo>
                  </a:path>
                </a:pathLst>
              </a:custGeom>
              <a:noFill/>
              <a:ln w="7938" cap="rnd">
                <a:solidFill>
                  <a:srgbClr val="333333"/>
                </a:solidFill>
                <a:prstDash val="solid"/>
                <a:round/>
                <a:headEnd/>
                <a:tailEnd/>
              </a:ln>
            </p:spPr>
            <p:txBody>
              <a:bodyPr/>
              <a:lstStyle/>
              <a:p>
                <a:endParaRPr lang="en-US"/>
              </a:p>
            </p:txBody>
          </p:sp>
          <p:sp>
            <p:nvSpPr>
              <p:cNvPr id="649" name="Freeform 162"/>
              <p:cNvSpPr>
                <a:spLocks/>
              </p:cNvSpPr>
              <p:nvPr/>
            </p:nvSpPr>
            <p:spPr bwMode="auto">
              <a:xfrm>
                <a:off x="1936" y="2267"/>
                <a:ext cx="308" cy="666"/>
              </a:xfrm>
              <a:custGeom>
                <a:avLst/>
                <a:gdLst>
                  <a:gd name="T0" fmla="*/ 125 w 123"/>
                  <a:gd name="T1" fmla="*/ 0 h 250"/>
                  <a:gd name="T2" fmla="*/ 1460 w 123"/>
                  <a:gd name="T3" fmla="*/ 7963 h 250"/>
                  <a:gd name="T4" fmla="*/ 4835 w 123"/>
                  <a:gd name="T5" fmla="*/ 12590 h 250"/>
                  <a:gd name="T6" fmla="*/ 0 60000 65536"/>
                  <a:gd name="T7" fmla="*/ 0 60000 65536"/>
                  <a:gd name="T8" fmla="*/ 0 60000 65536"/>
                  <a:gd name="T9" fmla="*/ 0 w 123"/>
                  <a:gd name="T10" fmla="*/ 0 h 250"/>
                  <a:gd name="T11" fmla="*/ 123 w 123"/>
                  <a:gd name="T12" fmla="*/ 250 h 250"/>
                </a:gdLst>
                <a:ahLst/>
                <a:cxnLst>
                  <a:cxn ang="T6">
                    <a:pos x="T0" y="T1"/>
                  </a:cxn>
                  <a:cxn ang="T7">
                    <a:pos x="T2" y="T3"/>
                  </a:cxn>
                  <a:cxn ang="T8">
                    <a:pos x="T4" y="T5"/>
                  </a:cxn>
                </a:cxnLst>
                <a:rect l="T9" t="T10" r="T11" b="T12"/>
                <a:pathLst>
                  <a:path w="123" h="250">
                    <a:moveTo>
                      <a:pt x="3" y="0"/>
                    </a:moveTo>
                    <a:cubicBezTo>
                      <a:pt x="0" y="28"/>
                      <a:pt x="7" y="97"/>
                      <a:pt x="37" y="158"/>
                    </a:cubicBezTo>
                    <a:cubicBezTo>
                      <a:pt x="67" y="218"/>
                      <a:pt x="108" y="247"/>
                      <a:pt x="123" y="250"/>
                    </a:cubicBezTo>
                  </a:path>
                </a:pathLst>
              </a:custGeom>
              <a:noFill/>
              <a:ln w="7938" cap="rnd">
                <a:solidFill>
                  <a:srgbClr val="333333"/>
                </a:solidFill>
                <a:prstDash val="solid"/>
                <a:round/>
                <a:headEnd/>
                <a:tailEnd/>
              </a:ln>
            </p:spPr>
            <p:txBody>
              <a:bodyPr/>
              <a:lstStyle/>
              <a:p>
                <a:endParaRPr lang="en-US"/>
              </a:p>
            </p:txBody>
          </p:sp>
          <p:sp>
            <p:nvSpPr>
              <p:cNvPr id="650" name="Freeform 163"/>
              <p:cNvSpPr>
                <a:spLocks/>
              </p:cNvSpPr>
              <p:nvPr/>
            </p:nvSpPr>
            <p:spPr bwMode="auto">
              <a:xfrm>
                <a:off x="2931" y="1243"/>
                <a:ext cx="923" cy="1837"/>
              </a:xfrm>
              <a:custGeom>
                <a:avLst/>
                <a:gdLst>
                  <a:gd name="T0" fmla="*/ 2942 w 369"/>
                  <a:gd name="T1" fmla="*/ 2069 h 689"/>
                  <a:gd name="T2" fmla="*/ 1458 w 369"/>
                  <a:gd name="T3" fmla="*/ 9852 h 689"/>
                  <a:gd name="T4" fmla="*/ 470 w 369"/>
                  <a:gd name="T5" fmla="*/ 16733 h 689"/>
                  <a:gd name="T6" fmla="*/ 1771 w 369"/>
                  <a:gd name="T7" fmla="*/ 20863 h 689"/>
                  <a:gd name="T8" fmla="*/ 4535 w 369"/>
                  <a:gd name="T9" fmla="*/ 25662 h 689"/>
                  <a:gd name="T10" fmla="*/ 4505 w 369"/>
                  <a:gd name="T11" fmla="*/ 30418 h 689"/>
                  <a:gd name="T12" fmla="*/ 6701 w 369"/>
                  <a:gd name="T13" fmla="*/ 31384 h 689"/>
                  <a:gd name="T14" fmla="*/ 8735 w 369"/>
                  <a:gd name="T15" fmla="*/ 32485 h 689"/>
                  <a:gd name="T16" fmla="*/ 13820 w 369"/>
                  <a:gd name="T17" fmla="*/ 34420 h 689"/>
                  <a:gd name="T18" fmla="*/ 14448 w 369"/>
                  <a:gd name="T19" fmla="*/ 24412 h 689"/>
                  <a:gd name="T20" fmla="*/ 14135 w 369"/>
                  <a:gd name="T21" fmla="*/ 21114 h 689"/>
                  <a:gd name="T22" fmla="*/ 14165 w 369"/>
                  <a:gd name="T23" fmla="*/ 20623 h 689"/>
                  <a:gd name="T24" fmla="*/ 12132 w 369"/>
                  <a:gd name="T25" fmla="*/ 11067 h 689"/>
                  <a:gd name="T26" fmla="*/ 2942 w 369"/>
                  <a:gd name="T27" fmla="*/ 2069 h 6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9"/>
                  <a:gd name="T43" fmla="*/ 0 h 689"/>
                  <a:gd name="T44" fmla="*/ 369 w 369"/>
                  <a:gd name="T45" fmla="*/ 689 h 6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9" h="689">
                    <a:moveTo>
                      <a:pt x="75" y="41"/>
                    </a:moveTo>
                    <a:cubicBezTo>
                      <a:pt x="50" y="55"/>
                      <a:pt x="25" y="79"/>
                      <a:pt x="37" y="195"/>
                    </a:cubicBezTo>
                    <a:cubicBezTo>
                      <a:pt x="29" y="204"/>
                      <a:pt x="0" y="262"/>
                      <a:pt x="12" y="331"/>
                    </a:cubicBezTo>
                    <a:cubicBezTo>
                      <a:pt x="23" y="401"/>
                      <a:pt x="45" y="413"/>
                      <a:pt x="45" y="413"/>
                    </a:cubicBezTo>
                    <a:cubicBezTo>
                      <a:pt x="70" y="438"/>
                      <a:pt x="114" y="466"/>
                      <a:pt x="116" y="508"/>
                    </a:cubicBezTo>
                    <a:cubicBezTo>
                      <a:pt x="119" y="551"/>
                      <a:pt x="94" y="577"/>
                      <a:pt x="115" y="602"/>
                    </a:cubicBezTo>
                    <a:cubicBezTo>
                      <a:pt x="136" y="627"/>
                      <a:pt x="160" y="622"/>
                      <a:pt x="171" y="621"/>
                    </a:cubicBezTo>
                    <a:cubicBezTo>
                      <a:pt x="176" y="629"/>
                      <a:pt x="177" y="627"/>
                      <a:pt x="223" y="643"/>
                    </a:cubicBezTo>
                    <a:cubicBezTo>
                      <a:pt x="270" y="659"/>
                      <a:pt x="341" y="689"/>
                      <a:pt x="353" y="681"/>
                    </a:cubicBezTo>
                    <a:cubicBezTo>
                      <a:pt x="365" y="673"/>
                      <a:pt x="369" y="523"/>
                      <a:pt x="369" y="483"/>
                    </a:cubicBezTo>
                    <a:cubicBezTo>
                      <a:pt x="369" y="443"/>
                      <a:pt x="365" y="418"/>
                      <a:pt x="361" y="418"/>
                    </a:cubicBezTo>
                    <a:cubicBezTo>
                      <a:pt x="361" y="416"/>
                      <a:pt x="362" y="411"/>
                      <a:pt x="362" y="408"/>
                    </a:cubicBezTo>
                    <a:cubicBezTo>
                      <a:pt x="362" y="367"/>
                      <a:pt x="357" y="296"/>
                      <a:pt x="310" y="219"/>
                    </a:cubicBezTo>
                    <a:cubicBezTo>
                      <a:pt x="261" y="137"/>
                      <a:pt x="158" y="0"/>
                      <a:pt x="75" y="41"/>
                    </a:cubicBezTo>
                    <a:close/>
                  </a:path>
                </a:pathLst>
              </a:custGeom>
              <a:noFill/>
              <a:ln w="7938" cap="rnd">
                <a:solidFill>
                  <a:srgbClr val="333333"/>
                </a:solidFill>
                <a:prstDash val="solid"/>
                <a:round/>
                <a:headEnd/>
                <a:tailEnd/>
              </a:ln>
            </p:spPr>
            <p:txBody>
              <a:bodyPr/>
              <a:lstStyle/>
              <a:p>
                <a:endParaRPr lang="en-US"/>
              </a:p>
            </p:txBody>
          </p:sp>
          <p:sp>
            <p:nvSpPr>
              <p:cNvPr id="651" name="Freeform 164"/>
              <p:cNvSpPr>
                <a:spLocks/>
              </p:cNvSpPr>
              <p:nvPr/>
            </p:nvSpPr>
            <p:spPr bwMode="auto">
              <a:xfrm>
                <a:off x="3024" y="1616"/>
                <a:ext cx="62" cy="147"/>
              </a:xfrm>
              <a:custGeom>
                <a:avLst/>
                <a:gdLst>
                  <a:gd name="T0" fmla="*/ 947 w 25"/>
                  <a:gd name="T1" fmla="*/ 0 h 55"/>
                  <a:gd name="T2" fmla="*/ 0 w 25"/>
                  <a:gd name="T3" fmla="*/ 2806 h 55"/>
                  <a:gd name="T4" fmla="*/ 0 60000 65536"/>
                  <a:gd name="T5" fmla="*/ 0 60000 65536"/>
                  <a:gd name="T6" fmla="*/ 0 w 25"/>
                  <a:gd name="T7" fmla="*/ 0 h 55"/>
                  <a:gd name="T8" fmla="*/ 25 w 25"/>
                  <a:gd name="T9" fmla="*/ 55 h 55"/>
                </a:gdLst>
                <a:ahLst/>
                <a:cxnLst>
                  <a:cxn ang="T4">
                    <a:pos x="T0" y="T1"/>
                  </a:cxn>
                  <a:cxn ang="T5">
                    <a:pos x="T2" y="T3"/>
                  </a:cxn>
                </a:cxnLst>
                <a:rect l="T6" t="T7" r="T8" b="T9"/>
                <a:pathLst>
                  <a:path w="25" h="55">
                    <a:moveTo>
                      <a:pt x="25" y="0"/>
                    </a:moveTo>
                    <a:cubicBezTo>
                      <a:pt x="18" y="21"/>
                      <a:pt x="8" y="43"/>
                      <a:pt x="0" y="55"/>
                    </a:cubicBezTo>
                  </a:path>
                </a:pathLst>
              </a:custGeom>
              <a:noFill/>
              <a:ln w="7938" cap="rnd">
                <a:solidFill>
                  <a:srgbClr val="333333"/>
                </a:solidFill>
                <a:prstDash val="solid"/>
                <a:round/>
                <a:headEnd/>
                <a:tailEnd/>
              </a:ln>
            </p:spPr>
            <p:txBody>
              <a:bodyPr/>
              <a:lstStyle/>
              <a:p>
                <a:endParaRPr lang="en-US"/>
              </a:p>
            </p:txBody>
          </p:sp>
          <p:sp>
            <p:nvSpPr>
              <p:cNvPr id="652" name="Freeform 165"/>
              <p:cNvSpPr>
                <a:spLocks/>
              </p:cNvSpPr>
              <p:nvPr/>
            </p:nvSpPr>
            <p:spPr bwMode="auto">
              <a:xfrm>
                <a:off x="3359" y="2357"/>
                <a:ext cx="475" cy="547"/>
              </a:xfrm>
              <a:custGeom>
                <a:avLst/>
                <a:gdLst>
                  <a:gd name="T0" fmla="*/ 0 w 190"/>
                  <a:gd name="T1" fmla="*/ 10294 h 205"/>
                  <a:gd name="T2" fmla="*/ 7420 w 190"/>
                  <a:gd name="T3" fmla="*/ 0 h 205"/>
                  <a:gd name="T4" fmla="*/ 0 60000 65536"/>
                  <a:gd name="T5" fmla="*/ 0 60000 65536"/>
                  <a:gd name="T6" fmla="*/ 0 w 190"/>
                  <a:gd name="T7" fmla="*/ 0 h 205"/>
                  <a:gd name="T8" fmla="*/ 190 w 190"/>
                  <a:gd name="T9" fmla="*/ 205 h 205"/>
                </a:gdLst>
                <a:ahLst/>
                <a:cxnLst>
                  <a:cxn ang="T4">
                    <a:pos x="T0" y="T1"/>
                  </a:cxn>
                  <a:cxn ang="T5">
                    <a:pos x="T2" y="T3"/>
                  </a:cxn>
                </a:cxnLst>
                <a:rect l="T6" t="T7" r="T8" b="T9"/>
                <a:pathLst>
                  <a:path w="190" h="205">
                    <a:moveTo>
                      <a:pt x="0" y="203"/>
                    </a:moveTo>
                    <a:cubicBezTo>
                      <a:pt x="40" y="205"/>
                      <a:pt x="161" y="173"/>
                      <a:pt x="190" y="0"/>
                    </a:cubicBezTo>
                  </a:path>
                </a:pathLst>
              </a:custGeom>
              <a:noFill/>
              <a:ln w="7938" cap="rnd">
                <a:solidFill>
                  <a:srgbClr val="333333"/>
                </a:solidFill>
                <a:prstDash val="solid"/>
                <a:round/>
                <a:headEnd/>
                <a:tailEnd/>
              </a:ln>
            </p:spPr>
            <p:txBody>
              <a:bodyPr/>
              <a:lstStyle/>
              <a:p>
                <a:endParaRPr lang="en-US"/>
              </a:p>
            </p:txBody>
          </p:sp>
          <p:sp>
            <p:nvSpPr>
              <p:cNvPr id="653" name="Freeform 166"/>
              <p:cNvSpPr>
                <a:spLocks/>
              </p:cNvSpPr>
              <p:nvPr/>
            </p:nvSpPr>
            <p:spPr bwMode="auto">
              <a:xfrm>
                <a:off x="1961" y="2728"/>
                <a:ext cx="788" cy="315"/>
              </a:xfrm>
              <a:custGeom>
                <a:avLst/>
                <a:gdLst>
                  <a:gd name="T0" fmla="*/ 5681 w 315"/>
                  <a:gd name="T1" fmla="*/ 3863 h 118"/>
                  <a:gd name="T2" fmla="*/ 4618 w 315"/>
                  <a:gd name="T3" fmla="*/ 3956 h 118"/>
                  <a:gd name="T4" fmla="*/ 4380 w 315"/>
                  <a:gd name="T5" fmla="*/ 3919 h 118"/>
                  <a:gd name="T6" fmla="*/ 4193 w 315"/>
                  <a:gd name="T7" fmla="*/ 4012 h 118"/>
                  <a:gd name="T8" fmla="*/ 0 w 315"/>
                  <a:gd name="T9" fmla="*/ 5537 h 118"/>
                  <a:gd name="T10" fmla="*/ 8811 w 315"/>
                  <a:gd name="T11" fmla="*/ 4981 h 118"/>
                  <a:gd name="T12" fmla="*/ 12178 w 315"/>
                  <a:gd name="T13" fmla="*/ 0 h 118"/>
                  <a:gd name="T14" fmla="*/ 5681 w 315"/>
                  <a:gd name="T15" fmla="*/ 3863 h 118"/>
                  <a:gd name="T16" fmla="*/ 0 60000 65536"/>
                  <a:gd name="T17" fmla="*/ 0 60000 65536"/>
                  <a:gd name="T18" fmla="*/ 0 60000 65536"/>
                  <a:gd name="T19" fmla="*/ 0 60000 65536"/>
                  <a:gd name="T20" fmla="*/ 0 60000 65536"/>
                  <a:gd name="T21" fmla="*/ 0 60000 65536"/>
                  <a:gd name="T22" fmla="*/ 0 60000 65536"/>
                  <a:gd name="T23" fmla="*/ 0 60000 65536"/>
                  <a:gd name="T24" fmla="*/ 0 w 315"/>
                  <a:gd name="T25" fmla="*/ 0 h 118"/>
                  <a:gd name="T26" fmla="*/ 315 w 315"/>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5" h="118">
                    <a:moveTo>
                      <a:pt x="145" y="76"/>
                    </a:moveTo>
                    <a:cubicBezTo>
                      <a:pt x="135" y="76"/>
                      <a:pt x="127" y="77"/>
                      <a:pt x="118" y="78"/>
                    </a:cubicBezTo>
                    <a:cubicBezTo>
                      <a:pt x="116" y="78"/>
                      <a:pt x="114" y="77"/>
                      <a:pt x="112" y="77"/>
                    </a:cubicBezTo>
                    <a:cubicBezTo>
                      <a:pt x="110" y="77"/>
                      <a:pt x="109" y="79"/>
                      <a:pt x="107" y="79"/>
                    </a:cubicBezTo>
                    <a:cubicBezTo>
                      <a:pt x="45" y="89"/>
                      <a:pt x="15" y="109"/>
                      <a:pt x="0" y="109"/>
                    </a:cubicBezTo>
                    <a:cubicBezTo>
                      <a:pt x="27" y="118"/>
                      <a:pt x="138" y="108"/>
                      <a:pt x="225" y="98"/>
                    </a:cubicBezTo>
                    <a:cubicBezTo>
                      <a:pt x="315" y="88"/>
                      <a:pt x="307" y="23"/>
                      <a:pt x="311" y="0"/>
                    </a:cubicBezTo>
                    <a:cubicBezTo>
                      <a:pt x="283" y="32"/>
                      <a:pt x="232" y="71"/>
                      <a:pt x="145" y="76"/>
                    </a:cubicBezTo>
                    <a:close/>
                  </a:path>
                </a:pathLst>
              </a:custGeom>
              <a:noFill/>
              <a:ln w="7938" cap="rnd">
                <a:solidFill>
                  <a:srgbClr val="333333"/>
                </a:solidFill>
                <a:prstDash val="solid"/>
                <a:round/>
                <a:headEnd/>
                <a:tailEnd/>
              </a:ln>
            </p:spPr>
            <p:txBody>
              <a:bodyPr/>
              <a:lstStyle/>
              <a:p>
                <a:endParaRPr lang="en-US"/>
              </a:p>
            </p:txBody>
          </p:sp>
          <p:sp>
            <p:nvSpPr>
              <p:cNvPr id="654" name="Freeform 167"/>
              <p:cNvSpPr>
                <a:spLocks/>
              </p:cNvSpPr>
              <p:nvPr/>
            </p:nvSpPr>
            <p:spPr bwMode="auto">
              <a:xfrm>
                <a:off x="3031" y="2352"/>
                <a:ext cx="783" cy="776"/>
              </a:xfrm>
              <a:custGeom>
                <a:avLst/>
                <a:gdLst>
                  <a:gd name="T0" fmla="*/ 7172 w 313"/>
                  <a:gd name="T1" fmla="*/ 11469 h 291"/>
                  <a:gd name="T2" fmla="*/ 5138 w 313"/>
                  <a:gd name="T3" fmla="*/ 10376 h 291"/>
                  <a:gd name="T4" fmla="*/ 2942 w 313"/>
                  <a:gd name="T5" fmla="*/ 9408 h 291"/>
                  <a:gd name="T6" fmla="*/ 2972 w 313"/>
                  <a:gd name="T7" fmla="*/ 4643 h 291"/>
                  <a:gd name="T8" fmla="*/ 283 w 313"/>
                  <a:gd name="T9" fmla="*/ 0 h 291"/>
                  <a:gd name="T10" fmla="*/ 595 w 313"/>
                  <a:gd name="T11" fmla="*/ 5667 h 291"/>
                  <a:gd name="T12" fmla="*/ 595 w 313"/>
                  <a:gd name="T13" fmla="*/ 10467 h 291"/>
                  <a:gd name="T14" fmla="*/ 4931 w 313"/>
                  <a:gd name="T15" fmla="*/ 13048 h 291"/>
                  <a:gd name="T16" fmla="*/ 12210 w 313"/>
                  <a:gd name="T17" fmla="*/ 13448 h 291"/>
                  <a:gd name="T18" fmla="*/ 12260 w 313"/>
                  <a:gd name="T19" fmla="*/ 13405 h 291"/>
                  <a:gd name="T20" fmla="*/ 7172 w 313"/>
                  <a:gd name="T21" fmla="*/ 11469 h 2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3"/>
                  <a:gd name="T34" fmla="*/ 0 h 291"/>
                  <a:gd name="T35" fmla="*/ 313 w 313"/>
                  <a:gd name="T36" fmla="*/ 291 h 2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3" h="291">
                    <a:moveTo>
                      <a:pt x="183" y="227"/>
                    </a:moveTo>
                    <a:cubicBezTo>
                      <a:pt x="137" y="211"/>
                      <a:pt x="136" y="213"/>
                      <a:pt x="131" y="205"/>
                    </a:cubicBezTo>
                    <a:cubicBezTo>
                      <a:pt x="120" y="206"/>
                      <a:pt x="96" y="211"/>
                      <a:pt x="75" y="186"/>
                    </a:cubicBezTo>
                    <a:cubicBezTo>
                      <a:pt x="54" y="161"/>
                      <a:pt x="79" y="135"/>
                      <a:pt x="76" y="92"/>
                    </a:cubicBezTo>
                    <a:cubicBezTo>
                      <a:pt x="74" y="51"/>
                      <a:pt x="33" y="24"/>
                      <a:pt x="7" y="0"/>
                    </a:cubicBezTo>
                    <a:cubicBezTo>
                      <a:pt x="0" y="41"/>
                      <a:pt x="13" y="78"/>
                      <a:pt x="15" y="112"/>
                    </a:cubicBezTo>
                    <a:cubicBezTo>
                      <a:pt x="18" y="150"/>
                      <a:pt x="12" y="177"/>
                      <a:pt x="15" y="207"/>
                    </a:cubicBezTo>
                    <a:cubicBezTo>
                      <a:pt x="18" y="238"/>
                      <a:pt x="67" y="251"/>
                      <a:pt x="126" y="258"/>
                    </a:cubicBezTo>
                    <a:cubicBezTo>
                      <a:pt x="185" y="265"/>
                      <a:pt x="277" y="291"/>
                      <a:pt x="312" y="266"/>
                    </a:cubicBezTo>
                    <a:cubicBezTo>
                      <a:pt x="312" y="265"/>
                      <a:pt x="312" y="265"/>
                      <a:pt x="313" y="265"/>
                    </a:cubicBezTo>
                    <a:cubicBezTo>
                      <a:pt x="300" y="273"/>
                      <a:pt x="230" y="243"/>
                      <a:pt x="183" y="227"/>
                    </a:cubicBezTo>
                    <a:close/>
                  </a:path>
                </a:pathLst>
              </a:custGeom>
              <a:noFill/>
              <a:ln w="7938" cap="rnd">
                <a:solidFill>
                  <a:srgbClr val="333333"/>
                </a:solidFill>
                <a:prstDash val="solid"/>
                <a:round/>
                <a:headEnd/>
                <a:tailEnd/>
              </a:ln>
            </p:spPr>
            <p:txBody>
              <a:bodyPr/>
              <a:lstStyle/>
              <a:p>
                <a:endParaRPr lang="en-US"/>
              </a:p>
            </p:txBody>
          </p:sp>
          <p:sp>
            <p:nvSpPr>
              <p:cNvPr id="655" name="Freeform 168"/>
              <p:cNvSpPr>
                <a:spLocks/>
              </p:cNvSpPr>
              <p:nvPr/>
            </p:nvSpPr>
            <p:spPr bwMode="auto">
              <a:xfrm>
                <a:off x="2171" y="1888"/>
                <a:ext cx="35" cy="85"/>
              </a:xfrm>
              <a:custGeom>
                <a:avLst/>
                <a:gdLst>
                  <a:gd name="T0" fmla="*/ 0 w 14"/>
                  <a:gd name="T1" fmla="*/ 0 h 32"/>
                  <a:gd name="T2" fmla="*/ 550 w 14"/>
                  <a:gd name="T3" fmla="*/ 1594 h 32"/>
                  <a:gd name="T4" fmla="*/ 0 60000 65536"/>
                  <a:gd name="T5" fmla="*/ 0 60000 65536"/>
                  <a:gd name="T6" fmla="*/ 0 w 14"/>
                  <a:gd name="T7" fmla="*/ 0 h 32"/>
                  <a:gd name="T8" fmla="*/ 14 w 14"/>
                  <a:gd name="T9" fmla="*/ 32 h 32"/>
                </a:gdLst>
                <a:ahLst/>
                <a:cxnLst>
                  <a:cxn ang="T4">
                    <a:pos x="T0" y="T1"/>
                  </a:cxn>
                  <a:cxn ang="T5">
                    <a:pos x="T2" y="T3"/>
                  </a:cxn>
                </a:cxnLst>
                <a:rect l="T6" t="T7" r="T8" b="T9"/>
                <a:pathLst>
                  <a:path w="14" h="32">
                    <a:moveTo>
                      <a:pt x="0" y="0"/>
                    </a:moveTo>
                    <a:cubicBezTo>
                      <a:pt x="0" y="11"/>
                      <a:pt x="3" y="25"/>
                      <a:pt x="14" y="32"/>
                    </a:cubicBezTo>
                  </a:path>
                </a:pathLst>
              </a:custGeom>
              <a:noFill/>
              <a:ln w="7938" cap="rnd">
                <a:solidFill>
                  <a:srgbClr val="8B576C"/>
                </a:solidFill>
                <a:prstDash val="solid"/>
                <a:round/>
                <a:headEnd/>
                <a:tailEnd/>
              </a:ln>
            </p:spPr>
            <p:txBody>
              <a:bodyPr/>
              <a:lstStyle/>
              <a:p>
                <a:endParaRPr lang="en-US"/>
              </a:p>
            </p:txBody>
          </p:sp>
          <p:sp>
            <p:nvSpPr>
              <p:cNvPr id="656" name="Freeform 169"/>
              <p:cNvSpPr>
                <a:spLocks/>
              </p:cNvSpPr>
              <p:nvPr/>
            </p:nvSpPr>
            <p:spPr bwMode="auto">
              <a:xfrm>
                <a:off x="2148" y="1947"/>
                <a:ext cx="33" cy="5"/>
              </a:xfrm>
              <a:custGeom>
                <a:avLst/>
                <a:gdLst>
                  <a:gd name="T0" fmla="*/ 541 w 13"/>
                  <a:gd name="T1" fmla="*/ 0 h 2"/>
                  <a:gd name="T2" fmla="*/ 0 w 13"/>
                  <a:gd name="T3" fmla="*/ 75 h 2"/>
                  <a:gd name="T4" fmla="*/ 0 60000 65536"/>
                  <a:gd name="T5" fmla="*/ 0 60000 65536"/>
                  <a:gd name="T6" fmla="*/ 0 w 13"/>
                  <a:gd name="T7" fmla="*/ 0 h 2"/>
                  <a:gd name="T8" fmla="*/ 13 w 13"/>
                  <a:gd name="T9" fmla="*/ 2 h 2"/>
                </a:gdLst>
                <a:ahLst/>
                <a:cxnLst>
                  <a:cxn ang="T4">
                    <a:pos x="T0" y="T1"/>
                  </a:cxn>
                  <a:cxn ang="T5">
                    <a:pos x="T2" y="T3"/>
                  </a:cxn>
                </a:cxnLst>
                <a:rect l="T6" t="T7" r="T8" b="T9"/>
                <a:pathLst>
                  <a:path w="13" h="2">
                    <a:moveTo>
                      <a:pt x="13" y="0"/>
                    </a:moveTo>
                    <a:cubicBezTo>
                      <a:pt x="9" y="0"/>
                      <a:pt x="4" y="1"/>
                      <a:pt x="0" y="2"/>
                    </a:cubicBezTo>
                  </a:path>
                </a:pathLst>
              </a:custGeom>
              <a:noFill/>
              <a:ln w="7938" cap="rnd">
                <a:solidFill>
                  <a:srgbClr val="8B576C"/>
                </a:solidFill>
                <a:prstDash val="solid"/>
                <a:round/>
                <a:headEnd/>
                <a:tailEnd/>
              </a:ln>
            </p:spPr>
            <p:txBody>
              <a:bodyPr/>
              <a:lstStyle/>
              <a:p>
                <a:endParaRPr lang="en-US"/>
              </a:p>
            </p:txBody>
          </p:sp>
          <p:sp>
            <p:nvSpPr>
              <p:cNvPr id="657" name="Freeform 170"/>
              <p:cNvSpPr>
                <a:spLocks/>
              </p:cNvSpPr>
              <p:nvPr/>
            </p:nvSpPr>
            <p:spPr bwMode="auto">
              <a:xfrm>
                <a:off x="2261" y="1691"/>
                <a:ext cx="38" cy="64"/>
              </a:xfrm>
              <a:custGeom>
                <a:avLst/>
                <a:gdLst>
                  <a:gd name="T0" fmla="*/ 84 w 15"/>
                  <a:gd name="T1" fmla="*/ 0 h 24"/>
                  <a:gd name="T2" fmla="*/ 616 w 15"/>
                  <a:gd name="T3" fmla="*/ 1216 h 24"/>
                  <a:gd name="T4" fmla="*/ 0 60000 65536"/>
                  <a:gd name="T5" fmla="*/ 0 60000 65536"/>
                  <a:gd name="T6" fmla="*/ 0 w 15"/>
                  <a:gd name="T7" fmla="*/ 0 h 24"/>
                  <a:gd name="T8" fmla="*/ 15 w 15"/>
                  <a:gd name="T9" fmla="*/ 24 h 24"/>
                </a:gdLst>
                <a:ahLst/>
                <a:cxnLst>
                  <a:cxn ang="T4">
                    <a:pos x="T0" y="T1"/>
                  </a:cxn>
                  <a:cxn ang="T5">
                    <a:pos x="T2" y="T3"/>
                  </a:cxn>
                </a:cxnLst>
                <a:rect l="T6" t="T7" r="T8" b="T9"/>
                <a:pathLst>
                  <a:path w="15" h="24">
                    <a:moveTo>
                      <a:pt x="2" y="0"/>
                    </a:moveTo>
                    <a:cubicBezTo>
                      <a:pt x="0" y="11"/>
                      <a:pt x="8" y="18"/>
                      <a:pt x="15" y="24"/>
                    </a:cubicBezTo>
                  </a:path>
                </a:pathLst>
              </a:custGeom>
              <a:noFill/>
              <a:ln w="7938" cap="rnd">
                <a:solidFill>
                  <a:srgbClr val="8B576C"/>
                </a:solidFill>
                <a:prstDash val="solid"/>
                <a:round/>
                <a:headEnd/>
                <a:tailEnd/>
              </a:ln>
            </p:spPr>
            <p:txBody>
              <a:bodyPr/>
              <a:lstStyle/>
              <a:p>
                <a:endParaRPr lang="en-US"/>
              </a:p>
            </p:txBody>
          </p:sp>
          <p:sp>
            <p:nvSpPr>
              <p:cNvPr id="658" name="Freeform 171"/>
              <p:cNvSpPr>
                <a:spLocks/>
              </p:cNvSpPr>
              <p:nvPr/>
            </p:nvSpPr>
            <p:spPr bwMode="auto">
              <a:xfrm>
                <a:off x="2256" y="1733"/>
                <a:ext cx="23" cy="19"/>
              </a:xfrm>
              <a:custGeom>
                <a:avLst/>
                <a:gdLst>
                  <a:gd name="T0" fmla="*/ 0 w 9"/>
                  <a:gd name="T1" fmla="*/ 383 h 7"/>
                  <a:gd name="T2" fmla="*/ 386 w 9"/>
                  <a:gd name="T3" fmla="*/ 0 h 7"/>
                  <a:gd name="T4" fmla="*/ 0 60000 65536"/>
                  <a:gd name="T5" fmla="*/ 0 60000 65536"/>
                  <a:gd name="T6" fmla="*/ 0 w 9"/>
                  <a:gd name="T7" fmla="*/ 0 h 7"/>
                  <a:gd name="T8" fmla="*/ 9 w 9"/>
                  <a:gd name="T9" fmla="*/ 7 h 7"/>
                </a:gdLst>
                <a:ahLst/>
                <a:cxnLst>
                  <a:cxn ang="T4">
                    <a:pos x="T0" y="T1"/>
                  </a:cxn>
                  <a:cxn ang="T5">
                    <a:pos x="T2" y="T3"/>
                  </a:cxn>
                </a:cxnLst>
                <a:rect l="T6" t="T7" r="T8" b="T9"/>
                <a:pathLst>
                  <a:path w="9" h="7">
                    <a:moveTo>
                      <a:pt x="0" y="7"/>
                    </a:moveTo>
                    <a:cubicBezTo>
                      <a:pt x="2" y="4"/>
                      <a:pt x="5" y="2"/>
                      <a:pt x="9" y="0"/>
                    </a:cubicBezTo>
                  </a:path>
                </a:pathLst>
              </a:custGeom>
              <a:noFill/>
              <a:ln w="7938" cap="rnd">
                <a:solidFill>
                  <a:srgbClr val="8B576C"/>
                </a:solidFill>
                <a:prstDash val="solid"/>
                <a:round/>
                <a:headEnd/>
                <a:tailEnd/>
              </a:ln>
            </p:spPr>
            <p:txBody>
              <a:bodyPr/>
              <a:lstStyle/>
              <a:p>
                <a:endParaRPr lang="en-US"/>
              </a:p>
            </p:txBody>
          </p:sp>
          <p:sp>
            <p:nvSpPr>
              <p:cNvPr id="659" name="Freeform 172"/>
              <p:cNvSpPr>
                <a:spLocks/>
              </p:cNvSpPr>
              <p:nvPr/>
            </p:nvSpPr>
            <p:spPr bwMode="auto">
              <a:xfrm>
                <a:off x="2506" y="1539"/>
                <a:ext cx="10" cy="74"/>
              </a:xfrm>
              <a:custGeom>
                <a:avLst/>
                <a:gdLst>
                  <a:gd name="T0" fmla="*/ 0 w 4"/>
                  <a:gd name="T1" fmla="*/ 0 h 28"/>
                  <a:gd name="T2" fmla="*/ 0 w 4"/>
                  <a:gd name="T3" fmla="*/ 1369 h 28"/>
                  <a:gd name="T4" fmla="*/ 0 60000 65536"/>
                  <a:gd name="T5" fmla="*/ 0 60000 65536"/>
                  <a:gd name="T6" fmla="*/ 0 w 4"/>
                  <a:gd name="T7" fmla="*/ 0 h 28"/>
                  <a:gd name="T8" fmla="*/ 4 w 4"/>
                  <a:gd name="T9" fmla="*/ 28 h 28"/>
                </a:gdLst>
                <a:ahLst/>
                <a:cxnLst>
                  <a:cxn ang="T4">
                    <a:pos x="T0" y="T1"/>
                  </a:cxn>
                  <a:cxn ang="T5">
                    <a:pos x="T2" y="T3"/>
                  </a:cxn>
                </a:cxnLst>
                <a:rect l="T6" t="T7" r="T8" b="T9"/>
                <a:pathLst>
                  <a:path w="4" h="28">
                    <a:moveTo>
                      <a:pt x="0" y="0"/>
                    </a:moveTo>
                    <a:cubicBezTo>
                      <a:pt x="4" y="9"/>
                      <a:pt x="1" y="18"/>
                      <a:pt x="0" y="28"/>
                    </a:cubicBezTo>
                  </a:path>
                </a:pathLst>
              </a:custGeom>
              <a:noFill/>
              <a:ln w="7938" cap="rnd">
                <a:solidFill>
                  <a:srgbClr val="8B576C"/>
                </a:solidFill>
                <a:prstDash val="solid"/>
                <a:round/>
                <a:headEnd/>
                <a:tailEnd/>
              </a:ln>
            </p:spPr>
            <p:txBody>
              <a:bodyPr/>
              <a:lstStyle/>
              <a:p>
                <a:endParaRPr lang="en-US"/>
              </a:p>
            </p:txBody>
          </p:sp>
          <p:sp>
            <p:nvSpPr>
              <p:cNvPr id="660" name="Freeform 173"/>
              <p:cNvSpPr>
                <a:spLocks/>
              </p:cNvSpPr>
              <p:nvPr/>
            </p:nvSpPr>
            <p:spPr bwMode="auto">
              <a:xfrm>
                <a:off x="2511" y="1576"/>
                <a:ext cx="35" cy="5"/>
              </a:xfrm>
              <a:custGeom>
                <a:avLst/>
                <a:gdLst>
                  <a:gd name="T0" fmla="*/ 0 w 14"/>
                  <a:gd name="T1" fmla="*/ 75 h 2"/>
                  <a:gd name="T2" fmla="*/ 550 w 14"/>
                  <a:gd name="T3" fmla="*/ 0 h 2"/>
                  <a:gd name="T4" fmla="*/ 0 60000 65536"/>
                  <a:gd name="T5" fmla="*/ 0 60000 65536"/>
                  <a:gd name="T6" fmla="*/ 0 w 14"/>
                  <a:gd name="T7" fmla="*/ 0 h 2"/>
                  <a:gd name="T8" fmla="*/ 14 w 14"/>
                  <a:gd name="T9" fmla="*/ 2 h 2"/>
                </a:gdLst>
                <a:ahLst/>
                <a:cxnLst>
                  <a:cxn ang="T4">
                    <a:pos x="T0" y="T1"/>
                  </a:cxn>
                  <a:cxn ang="T5">
                    <a:pos x="T2" y="T3"/>
                  </a:cxn>
                </a:cxnLst>
                <a:rect l="T6" t="T7" r="T8" b="T9"/>
                <a:pathLst>
                  <a:path w="14" h="2">
                    <a:moveTo>
                      <a:pt x="0" y="2"/>
                    </a:moveTo>
                    <a:cubicBezTo>
                      <a:pt x="5" y="1"/>
                      <a:pt x="9" y="0"/>
                      <a:pt x="14" y="0"/>
                    </a:cubicBezTo>
                  </a:path>
                </a:pathLst>
              </a:custGeom>
              <a:noFill/>
              <a:ln w="7938" cap="rnd">
                <a:solidFill>
                  <a:srgbClr val="8B576C"/>
                </a:solidFill>
                <a:prstDash val="solid"/>
                <a:round/>
                <a:headEnd/>
                <a:tailEnd/>
              </a:ln>
            </p:spPr>
            <p:txBody>
              <a:bodyPr/>
              <a:lstStyle/>
              <a:p>
                <a:endParaRPr lang="en-US"/>
              </a:p>
            </p:txBody>
          </p:sp>
          <p:sp>
            <p:nvSpPr>
              <p:cNvPr id="661" name="Freeform 174"/>
              <p:cNvSpPr>
                <a:spLocks/>
              </p:cNvSpPr>
              <p:nvPr/>
            </p:nvSpPr>
            <p:spPr bwMode="auto">
              <a:xfrm>
                <a:off x="2676" y="1475"/>
                <a:ext cx="13" cy="61"/>
              </a:xfrm>
              <a:custGeom>
                <a:avLst/>
                <a:gdLst>
                  <a:gd name="T0" fmla="*/ 229 w 5"/>
                  <a:gd name="T1" fmla="*/ 0 h 23"/>
                  <a:gd name="T2" fmla="*/ 0 w 5"/>
                  <a:gd name="T3" fmla="*/ 1140 h 23"/>
                  <a:gd name="T4" fmla="*/ 0 60000 65536"/>
                  <a:gd name="T5" fmla="*/ 0 60000 65536"/>
                  <a:gd name="T6" fmla="*/ 0 w 5"/>
                  <a:gd name="T7" fmla="*/ 0 h 23"/>
                  <a:gd name="T8" fmla="*/ 5 w 5"/>
                  <a:gd name="T9" fmla="*/ 23 h 23"/>
                </a:gdLst>
                <a:ahLst/>
                <a:cxnLst>
                  <a:cxn ang="T4">
                    <a:pos x="T0" y="T1"/>
                  </a:cxn>
                  <a:cxn ang="T5">
                    <a:pos x="T2" y="T3"/>
                  </a:cxn>
                </a:cxnLst>
                <a:rect l="T6" t="T7" r="T8" b="T9"/>
                <a:pathLst>
                  <a:path w="5" h="23">
                    <a:moveTo>
                      <a:pt x="5" y="0"/>
                    </a:moveTo>
                    <a:cubicBezTo>
                      <a:pt x="5" y="8"/>
                      <a:pt x="3" y="16"/>
                      <a:pt x="0" y="23"/>
                    </a:cubicBezTo>
                  </a:path>
                </a:pathLst>
              </a:custGeom>
              <a:noFill/>
              <a:ln w="7938" cap="rnd">
                <a:solidFill>
                  <a:srgbClr val="8B576C"/>
                </a:solidFill>
                <a:prstDash val="solid"/>
                <a:round/>
                <a:headEnd/>
                <a:tailEnd/>
              </a:ln>
            </p:spPr>
            <p:txBody>
              <a:bodyPr/>
              <a:lstStyle/>
              <a:p>
                <a:endParaRPr lang="en-US"/>
              </a:p>
            </p:txBody>
          </p:sp>
          <p:sp>
            <p:nvSpPr>
              <p:cNvPr id="662" name="Freeform 175"/>
              <p:cNvSpPr>
                <a:spLocks/>
              </p:cNvSpPr>
              <p:nvPr/>
            </p:nvSpPr>
            <p:spPr bwMode="auto">
              <a:xfrm>
                <a:off x="2686" y="1507"/>
                <a:ext cx="33" cy="13"/>
              </a:xfrm>
              <a:custGeom>
                <a:avLst/>
                <a:gdLst>
                  <a:gd name="T0" fmla="*/ 0 w 13"/>
                  <a:gd name="T1" fmla="*/ 0 h 5"/>
                  <a:gd name="T2" fmla="*/ 541 w 13"/>
                  <a:gd name="T3" fmla="*/ 229 h 5"/>
                  <a:gd name="T4" fmla="*/ 0 60000 65536"/>
                  <a:gd name="T5" fmla="*/ 0 60000 65536"/>
                  <a:gd name="T6" fmla="*/ 0 w 13"/>
                  <a:gd name="T7" fmla="*/ 0 h 5"/>
                  <a:gd name="T8" fmla="*/ 13 w 13"/>
                  <a:gd name="T9" fmla="*/ 5 h 5"/>
                </a:gdLst>
                <a:ahLst/>
                <a:cxnLst>
                  <a:cxn ang="T4">
                    <a:pos x="T0" y="T1"/>
                  </a:cxn>
                  <a:cxn ang="T5">
                    <a:pos x="T2" y="T3"/>
                  </a:cxn>
                </a:cxnLst>
                <a:rect l="T6" t="T7" r="T8" b="T9"/>
                <a:pathLst>
                  <a:path w="13" h="5">
                    <a:moveTo>
                      <a:pt x="0" y="0"/>
                    </a:moveTo>
                    <a:cubicBezTo>
                      <a:pt x="4" y="1"/>
                      <a:pt x="9" y="3"/>
                      <a:pt x="13" y="5"/>
                    </a:cubicBezTo>
                  </a:path>
                </a:pathLst>
              </a:custGeom>
              <a:noFill/>
              <a:ln w="7938" cap="rnd">
                <a:solidFill>
                  <a:srgbClr val="8B576C"/>
                </a:solidFill>
                <a:prstDash val="solid"/>
                <a:round/>
                <a:headEnd/>
                <a:tailEnd/>
              </a:ln>
            </p:spPr>
            <p:txBody>
              <a:bodyPr/>
              <a:lstStyle/>
              <a:p>
                <a:endParaRPr lang="en-US"/>
              </a:p>
            </p:txBody>
          </p:sp>
          <p:sp>
            <p:nvSpPr>
              <p:cNvPr id="663" name="Freeform 176"/>
              <p:cNvSpPr>
                <a:spLocks/>
              </p:cNvSpPr>
              <p:nvPr/>
            </p:nvSpPr>
            <p:spPr bwMode="auto">
              <a:xfrm>
                <a:off x="2554" y="1392"/>
                <a:ext cx="15" cy="64"/>
              </a:xfrm>
              <a:custGeom>
                <a:avLst/>
                <a:gdLst>
                  <a:gd name="T0" fmla="*/ 50 w 6"/>
                  <a:gd name="T1" fmla="*/ 0 h 24"/>
                  <a:gd name="T2" fmla="*/ 233 w 6"/>
                  <a:gd name="T3" fmla="*/ 1216 h 24"/>
                  <a:gd name="T4" fmla="*/ 0 60000 65536"/>
                  <a:gd name="T5" fmla="*/ 0 60000 65536"/>
                  <a:gd name="T6" fmla="*/ 0 w 6"/>
                  <a:gd name="T7" fmla="*/ 0 h 24"/>
                  <a:gd name="T8" fmla="*/ 6 w 6"/>
                  <a:gd name="T9" fmla="*/ 24 h 24"/>
                </a:gdLst>
                <a:ahLst/>
                <a:cxnLst>
                  <a:cxn ang="T4">
                    <a:pos x="T0" y="T1"/>
                  </a:cxn>
                  <a:cxn ang="T5">
                    <a:pos x="T2" y="T3"/>
                  </a:cxn>
                </a:cxnLst>
                <a:rect l="T6" t="T7" r="T8" b="T9"/>
                <a:pathLst>
                  <a:path w="6" h="24">
                    <a:moveTo>
                      <a:pt x="1" y="0"/>
                    </a:moveTo>
                    <a:cubicBezTo>
                      <a:pt x="0" y="9"/>
                      <a:pt x="0" y="18"/>
                      <a:pt x="6" y="24"/>
                    </a:cubicBezTo>
                  </a:path>
                </a:pathLst>
              </a:custGeom>
              <a:noFill/>
              <a:ln w="7938" cap="rnd">
                <a:solidFill>
                  <a:srgbClr val="8B576C"/>
                </a:solidFill>
                <a:prstDash val="solid"/>
                <a:round/>
                <a:headEnd/>
                <a:tailEnd/>
              </a:ln>
            </p:spPr>
            <p:txBody>
              <a:bodyPr/>
              <a:lstStyle/>
              <a:p>
                <a:endParaRPr lang="en-US"/>
              </a:p>
            </p:txBody>
          </p:sp>
          <p:sp>
            <p:nvSpPr>
              <p:cNvPr id="664" name="Freeform 177"/>
              <p:cNvSpPr>
                <a:spLocks/>
              </p:cNvSpPr>
              <p:nvPr/>
            </p:nvSpPr>
            <p:spPr bwMode="auto">
              <a:xfrm>
                <a:off x="2531" y="1427"/>
                <a:ext cx="25" cy="5"/>
              </a:xfrm>
              <a:custGeom>
                <a:avLst/>
                <a:gdLst>
                  <a:gd name="T0" fmla="*/ 388 w 10"/>
                  <a:gd name="T1" fmla="*/ 45 h 2"/>
                  <a:gd name="T2" fmla="*/ 0 w 10"/>
                  <a:gd name="T3" fmla="*/ 75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10" y="1"/>
                    </a:moveTo>
                    <a:cubicBezTo>
                      <a:pt x="6" y="0"/>
                      <a:pt x="3" y="1"/>
                      <a:pt x="0" y="2"/>
                    </a:cubicBezTo>
                  </a:path>
                </a:pathLst>
              </a:custGeom>
              <a:noFill/>
              <a:ln w="7938" cap="rnd">
                <a:solidFill>
                  <a:srgbClr val="8B576C"/>
                </a:solidFill>
                <a:prstDash val="solid"/>
                <a:round/>
                <a:headEnd/>
                <a:tailEnd/>
              </a:ln>
            </p:spPr>
            <p:txBody>
              <a:bodyPr/>
              <a:lstStyle/>
              <a:p>
                <a:endParaRPr lang="en-US"/>
              </a:p>
            </p:txBody>
          </p:sp>
          <p:sp>
            <p:nvSpPr>
              <p:cNvPr id="665" name="Freeform 178"/>
              <p:cNvSpPr>
                <a:spLocks/>
              </p:cNvSpPr>
              <p:nvPr/>
            </p:nvSpPr>
            <p:spPr bwMode="auto">
              <a:xfrm>
                <a:off x="2416" y="1731"/>
                <a:ext cx="18" cy="77"/>
              </a:xfrm>
              <a:custGeom>
                <a:avLst/>
                <a:gdLst>
                  <a:gd name="T0" fmla="*/ 0 w 7"/>
                  <a:gd name="T1" fmla="*/ 0 h 29"/>
                  <a:gd name="T2" fmla="*/ 172 w 7"/>
                  <a:gd name="T3" fmla="*/ 1439 h 29"/>
                  <a:gd name="T4" fmla="*/ 0 60000 65536"/>
                  <a:gd name="T5" fmla="*/ 0 60000 65536"/>
                  <a:gd name="T6" fmla="*/ 0 w 7"/>
                  <a:gd name="T7" fmla="*/ 0 h 29"/>
                  <a:gd name="T8" fmla="*/ 7 w 7"/>
                  <a:gd name="T9" fmla="*/ 29 h 29"/>
                </a:gdLst>
                <a:ahLst/>
                <a:cxnLst>
                  <a:cxn ang="T4">
                    <a:pos x="T0" y="T1"/>
                  </a:cxn>
                  <a:cxn ang="T5">
                    <a:pos x="T2" y="T3"/>
                  </a:cxn>
                </a:cxnLst>
                <a:rect l="T6" t="T7" r="T8" b="T9"/>
                <a:pathLst>
                  <a:path w="7" h="29">
                    <a:moveTo>
                      <a:pt x="0" y="0"/>
                    </a:moveTo>
                    <a:cubicBezTo>
                      <a:pt x="7" y="7"/>
                      <a:pt x="5" y="20"/>
                      <a:pt x="4" y="29"/>
                    </a:cubicBezTo>
                  </a:path>
                </a:pathLst>
              </a:custGeom>
              <a:noFill/>
              <a:ln w="7938" cap="rnd">
                <a:solidFill>
                  <a:srgbClr val="8B576C"/>
                </a:solidFill>
                <a:prstDash val="solid"/>
                <a:round/>
                <a:headEnd/>
                <a:tailEnd/>
              </a:ln>
            </p:spPr>
            <p:txBody>
              <a:bodyPr/>
              <a:lstStyle/>
              <a:p>
                <a:endParaRPr lang="en-US"/>
              </a:p>
            </p:txBody>
          </p:sp>
          <p:sp>
            <p:nvSpPr>
              <p:cNvPr id="666" name="Freeform 179"/>
              <p:cNvSpPr>
                <a:spLocks/>
              </p:cNvSpPr>
              <p:nvPr/>
            </p:nvSpPr>
            <p:spPr bwMode="auto">
              <a:xfrm>
                <a:off x="2431" y="1773"/>
                <a:ext cx="28" cy="1"/>
              </a:xfrm>
              <a:custGeom>
                <a:avLst/>
                <a:gdLst>
                  <a:gd name="T0" fmla="*/ 0 w 11"/>
                  <a:gd name="T1" fmla="*/ 0 h 1"/>
                  <a:gd name="T2" fmla="*/ 461 w 11"/>
                  <a:gd name="T3" fmla="*/ 0 h 1"/>
                  <a:gd name="T4" fmla="*/ 0 60000 65536"/>
                  <a:gd name="T5" fmla="*/ 0 60000 65536"/>
                  <a:gd name="T6" fmla="*/ 0 w 11"/>
                  <a:gd name="T7" fmla="*/ 0 h 1"/>
                  <a:gd name="T8" fmla="*/ 11 w 11"/>
                  <a:gd name="T9" fmla="*/ 1 h 1"/>
                </a:gdLst>
                <a:ahLst/>
                <a:cxnLst>
                  <a:cxn ang="T4">
                    <a:pos x="T0" y="T1"/>
                  </a:cxn>
                  <a:cxn ang="T5">
                    <a:pos x="T2" y="T3"/>
                  </a:cxn>
                </a:cxnLst>
                <a:rect l="T6" t="T7" r="T8" b="T9"/>
                <a:pathLst>
                  <a:path w="11" h="1">
                    <a:moveTo>
                      <a:pt x="0" y="0"/>
                    </a:moveTo>
                    <a:cubicBezTo>
                      <a:pt x="4" y="0"/>
                      <a:pt x="7" y="0"/>
                      <a:pt x="11" y="0"/>
                    </a:cubicBezTo>
                  </a:path>
                </a:pathLst>
              </a:custGeom>
              <a:noFill/>
              <a:ln w="7938" cap="rnd">
                <a:solidFill>
                  <a:srgbClr val="8B576C"/>
                </a:solidFill>
                <a:prstDash val="solid"/>
                <a:round/>
                <a:headEnd/>
                <a:tailEnd/>
              </a:ln>
            </p:spPr>
            <p:txBody>
              <a:bodyPr/>
              <a:lstStyle/>
              <a:p>
                <a:endParaRPr lang="en-US"/>
              </a:p>
            </p:txBody>
          </p:sp>
          <p:sp>
            <p:nvSpPr>
              <p:cNvPr id="667" name="Freeform 180"/>
              <p:cNvSpPr>
                <a:spLocks/>
              </p:cNvSpPr>
              <p:nvPr/>
            </p:nvSpPr>
            <p:spPr bwMode="auto">
              <a:xfrm>
                <a:off x="2586" y="1667"/>
                <a:ext cx="35" cy="66"/>
              </a:xfrm>
              <a:custGeom>
                <a:avLst/>
                <a:gdLst>
                  <a:gd name="T0" fmla="*/ 50 w 14"/>
                  <a:gd name="T1" fmla="*/ 0 h 25"/>
                  <a:gd name="T2" fmla="*/ 550 w 14"/>
                  <a:gd name="T3" fmla="*/ 1212 h 25"/>
                  <a:gd name="T4" fmla="*/ 0 60000 65536"/>
                  <a:gd name="T5" fmla="*/ 0 60000 65536"/>
                  <a:gd name="T6" fmla="*/ 0 w 14"/>
                  <a:gd name="T7" fmla="*/ 0 h 25"/>
                  <a:gd name="T8" fmla="*/ 14 w 14"/>
                  <a:gd name="T9" fmla="*/ 25 h 25"/>
                </a:gdLst>
                <a:ahLst/>
                <a:cxnLst>
                  <a:cxn ang="T4">
                    <a:pos x="T0" y="T1"/>
                  </a:cxn>
                  <a:cxn ang="T5">
                    <a:pos x="T2" y="T3"/>
                  </a:cxn>
                </a:cxnLst>
                <a:rect l="T6" t="T7" r="T8" b="T9"/>
                <a:pathLst>
                  <a:path w="14" h="25">
                    <a:moveTo>
                      <a:pt x="1" y="0"/>
                    </a:moveTo>
                    <a:cubicBezTo>
                      <a:pt x="0" y="11"/>
                      <a:pt x="5" y="20"/>
                      <a:pt x="14" y="25"/>
                    </a:cubicBezTo>
                  </a:path>
                </a:pathLst>
              </a:custGeom>
              <a:noFill/>
              <a:ln w="7938" cap="rnd">
                <a:solidFill>
                  <a:srgbClr val="8B576C"/>
                </a:solidFill>
                <a:prstDash val="solid"/>
                <a:round/>
                <a:headEnd/>
                <a:tailEnd/>
              </a:ln>
            </p:spPr>
            <p:txBody>
              <a:bodyPr/>
              <a:lstStyle/>
              <a:p>
                <a:endParaRPr lang="en-US"/>
              </a:p>
            </p:txBody>
          </p:sp>
          <p:sp>
            <p:nvSpPr>
              <p:cNvPr id="668" name="Freeform 181"/>
              <p:cNvSpPr>
                <a:spLocks/>
              </p:cNvSpPr>
              <p:nvPr/>
            </p:nvSpPr>
            <p:spPr bwMode="auto">
              <a:xfrm>
                <a:off x="2579" y="1720"/>
                <a:ext cx="20" cy="19"/>
              </a:xfrm>
              <a:custGeom>
                <a:avLst/>
                <a:gdLst>
                  <a:gd name="T0" fmla="*/ 313 w 8"/>
                  <a:gd name="T1" fmla="*/ 0 h 7"/>
                  <a:gd name="T2" fmla="*/ 0 w 8"/>
                  <a:gd name="T3" fmla="*/ 383 h 7"/>
                  <a:gd name="T4" fmla="*/ 0 60000 65536"/>
                  <a:gd name="T5" fmla="*/ 0 60000 65536"/>
                  <a:gd name="T6" fmla="*/ 0 w 8"/>
                  <a:gd name="T7" fmla="*/ 0 h 7"/>
                  <a:gd name="T8" fmla="*/ 8 w 8"/>
                  <a:gd name="T9" fmla="*/ 7 h 7"/>
                </a:gdLst>
                <a:ahLst/>
                <a:cxnLst>
                  <a:cxn ang="T4">
                    <a:pos x="T0" y="T1"/>
                  </a:cxn>
                  <a:cxn ang="T5">
                    <a:pos x="T2" y="T3"/>
                  </a:cxn>
                </a:cxnLst>
                <a:rect l="T6" t="T7" r="T8" b="T9"/>
                <a:pathLst>
                  <a:path w="8" h="7">
                    <a:moveTo>
                      <a:pt x="8" y="0"/>
                    </a:moveTo>
                    <a:cubicBezTo>
                      <a:pt x="5" y="2"/>
                      <a:pt x="2" y="4"/>
                      <a:pt x="0" y="7"/>
                    </a:cubicBezTo>
                  </a:path>
                </a:pathLst>
              </a:custGeom>
              <a:noFill/>
              <a:ln w="7938" cap="rnd">
                <a:solidFill>
                  <a:srgbClr val="8B576C"/>
                </a:solidFill>
                <a:prstDash val="solid"/>
                <a:round/>
                <a:headEnd/>
                <a:tailEnd/>
              </a:ln>
            </p:spPr>
            <p:txBody>
              <a:bodyPr/>
              <a:lstStyle/>
              <a:p>
                <a:endParaRPr lang="en-US"/>
              </a:p>
            </p:txBody>
          </p:sp>
          <p:sp>
            <p:nvSpPr>
              <p:cNvPr id="669" name="Freeform 182"/>
              <p:cNvSpPr>
                <a:spLocks/>
              </p:cNvSpPr>
              <p:nvPr/>
            </p:nvSpPr>
            <p:spPr bwMode="auto">
              <a:xfrm>
                <a:off x="2048" y="2027"/>
                <a:ext cx="28" cy="48"/>
              </a:xfrm>
              <a:custGeom>
                <a:avLst/>
                <a:gdLst>
                  <a:gd name="T0" fmla="*/ 51 w 11"/>
                  <a:gd name="T1" fmla="*/ 0 h 18"/>
                  <a:gd name="T2" fmla="*/ 461 w 11"/>
                  <a:gd name="T3" fmla="*/ 909 h 18"/>
                  <a:gd name="T4" fmla="*/ 0 60000 65536"/>
                  <a:gd name="T5" fmla="*/ 0 60000 65536"/>
                  <a:gd name="T6" fmla="*/ 0 w 11"/>
                  <a:gd name="T7" fmla="*/ 0 h 18"/>
                  <a:gd name="T8" fmla="*/ 11 w 11"/>
                  <a:gd name="T9" fmla="*/ 18 h 18"/>
                </a:gdLst>
                <a:ahLst/>
                <a:cxnLst>
                  <a:cxn ang="T4">
                    <a:pos x="T0" y="T1"/>
                  </a:cxn>
                  <a:cxn ang="T5">
                    <a:pos x="T2" y="T3"/>
                  </a:cxn>
                </a:cxnLst>
                <a:rect l="T6" t="T7" r="T8" b="T9"/>
                <a:pathLst>
                  <a:path w="11" h="18">
                    <a:moveTo>
                      <a:pt x="1" y="0"/>
                    </a:moveTo>
                    <a:cubicBezTo>
                      <a:pt x="0" y="7"/>
                      <a:pt x="4" y="14"/>
                      <a:pt x="11" y="18"/>
                    </a:cubicBezTo>
                  </a:path>
                </a:pathLst>
              </a:custGeom>
              <a:noFill/>
              <a:ln w="7938" cap="rnd">
                <a:solidFill>
                  <a:srgbClr val="8B576C"/>
                </a:solidFill>
                <a:prstDash val="solid"/>
                <a:round/>
                <a:headEnd/>
                <a:tailEnd/>
              </a:ln>
            </p:spPr>
            <p:txBody>
              <a:bodyPr/>
              <a:lstStyle/>
              <a:p>
                <a:endParaRPr lang="en-US"/>
              </a:p>
            </p:txBody>
          </p:sp>
          <p:sp>
            <p:nvSpPr>
              <p:cNvPr id="670" name="Freeform 183"/>
              <p:cNvSpPr>
                <a:spLocks/>
              </p:cNvSpPr>
              <p:nvPr/>
            </p:nvSpPr>
            <p:spPr bwMode="auto">
              <a:xfrm>
                <a:off x="2046" y="2059"/>
                <a:ext cx="17" cy="10"/>
              </a:xfrm>
              <a:custGeom>
                <a:avLst/>
                <a:gdLst>
                  <a:gd name="T0" fmla="*/ 0 w 7"/>
                  <a:gd name="T1" fmla="*/ 158 h 4"/>
                  <a:gd name="T2" fmla="*/ 243 w 7"/>
                  <a:gd name="T3" fmla="*/ 45 h 4"/>
                  <a:gd name="T4" fmla="*/ 0 60000 65536"/>
                  <a:gd name="T5" fmla="*/ 0 60000 65536"/>
                  <a:gd name="T6" fmla="*/ 0 w 7"/>
                  <a:gd name="T7" fmla="*/ 0 h 4"/>
                  <a:gd name="T8" fmla="*/ 7 w 7"/>
                  <a:gd name="T9" fmla="*/ 4 h 4"/>
                </a:gdLst>
                <a:ahLst/>
                <a:cxnLst>
                  <a:cxn ang="T4">
                    <a:pos x="T0" y="T1"/>
                  </a:cxn>
                  <a:cxn ang="T5">
                    <a:pos x="T2" y="T3"/>
                  </a:cxn>
                </a:cxnLst>
                <a:rect l="T6" t="T7" r="T8" b="T9"/>
                <a:pathLst>
                  <a:path w="7" h="4">
                    <a:moveTo>
                      <a:pt x="0" y="4"/>
                    </a:moveTo>
                    <a:cubicBezTo>
                      <a:pt x="2" y="1"/>
                      <a:pt x="4" y="0"/>
                      <a:pt x="7" y="1"/>
                    </a:cubicBezTo>
                  </a:path>
                </a:pathLst>
              </a:custGeom>
              <a:noFill/>
              <a:ln w="7938" cap="rnd">
                <a:solidFill>
                  <a:srgbClr val="8B576C"/>
                </a:solidFill>
                <a:prstDash val="solid"/>
                <a:round/>
                <a:headEnd/>
                <a:tailEnd/>
              </a:ln>
            </p:spPr>
            <p:txBody>
              <a:bodyPr/>
              <a:lstStyle/>
              <a:p>
                <a:endParaRPr lang="en-US"/>
              </a:p>
            </p:txBody>
          </p:sp>
          <p:sp>
            <p:nvSpPr>
              <p:cNvPr id="671" name="Freeform 184"/>
              <p:cNvSpPr>
                <a:spLocks/>
              </p:cNvSpPr>
              <p:nvPr/>
            </p:nvSpPr>
            <p:spPr bwMode="auto">
              <a:xfrm>
                <a:off x="2324" y="1880"/>
                <a:ext cx="12" cy="67"/>
              </a:xfrm>
              <a:custGeom>
                <a:avLst/>
                <a:gdLst>
                  <a:gd name="T0" fmla="*/ 0 w 5"/>
                  <a:gd name="T1" fmla="*/ 0 h 25"/>
                  <a:gd name="T2" fmla="*/ 70 w 5"/>
                  <a:gd name="T3" fmla="*/ 1292 h 25"/>
                  <a:gd name="T4" fmla="*/ 0 60000 65536"/>
                  <a:gd name="T5" fmla="*/ 0 60000 65536"/>
                  <a:gd name="T6" fmla="*/ 0 w 5"/>
                  <a:gd name="T7" fmla="*/ 0 h 25"/>
                  <a:gd name="T8" fmla="*/ 5 w 5"/>
                  <a:gd name="T9" fmla="*/ 25 h 25"/>
                </a:gdLst>
                <a:ahLst/>
                <a:cxnLst>
                  <a:cxn ang="T4">
                    <a:pos x="T0" y="T1"/>
                  </a:cxn>
                  <a:cxn ang="T5">
                    <a:pos x="T2" y="T3"/>
                  </a:cxn>
                </a:cxnLst>
                <a:rect l="T6" t="T7" r="T8" b="T9"/>
                <a:pathLst>
                  <a:path w="5" h="25">
                    <a:moveTo>
                      <a:pt x="0" y="0"/>
                    </a:moveTo>
                    <a:cubicBezTo>
                      <a:pt x="5" y="6"/>
                      <a:pt x="4" y="18"/>
                      <a:pt x="2" y="25"/>
                    </a:cubicBezTo>
                  </a:path>
                </a:pathLst>
              </a:custGeom>
              <a:noFill/>
              <a:ln w="7938" cap="rnd">
                <a:solidFill>
                  <a:srgbClr val="8B576C"/>
                </a:solidFill>
                <a:prstDash val="solid"/>
                <a:round/>
                <a:headEnd/>
                <a:tailEnd/>
              </a:ln>
            </p:spPr>
            <p:txBody>
              <a:bodyPr/>
              <a:lstStyle/>
              <a:p>
                <a:endParaRPr lang="en-US"/>
              </a:p>
            </p:txBody>
          </p:sp>
          <p:sp>
            <p:nvSpPr>
              <p:cNvPr id="672" name="Freeform 185"/>
              <p:cNvSpPr>
                <a:spLocks/>
              </p:cNvSpPr>
              <p:nvPr/>
            </p:nvSpPr>
            <p:spPr bwMode="auto">
              <a:xfrm>
                <a:off x="2334" y="1920"/>
                <a:ext cx="27" cy="3"/>
              </a:xfrm>
              <a:custGeom>
                <a:avLst/>
                <a:gdLst>
                  <a:gd name="T0" fmla="*/ 0 w 11"/>
                  <a:gd name="T1" fmla="*/ 81 h 1"/>
                  <a:gd name="T2" fmla="*/ 398 w 11"/>
                  <a:gd name="T3" fmla="*/ 81 h 1"/>
                  <a:gd name="T4" fmla="*/ 0 60000 65536"/>
                  <a:gd name="T5" fmla="*/ 0 60000 65536"/>
                  <a:gd name="T6" fmla="*/ 0 w 11"/>
                  <a:gd name="T7" fmla="*/ 0 h 1"/>
                  <a:gd name="T8" fmla="*/ 11 w 11"/>
                  <a:gd name="T9" fmla="*/ 1 h 1"/>
                </a:gdLst>
                <a:ahLst/>
                <a:cxnLst>
                  <a:cxn ang="T4">
                    <a:pos x="T0" y="T1"/>
                  </a:cxn>
                  <a:cxn ang="T5">
                    <a:pos x="T2" y="T3"/>
                  </a:cxn>
                </a:cxnLst>
                <a:rect l="T6" t="T7" r="T8" b="T9"/>
                <a:pathLst>
                  <a:path w="11" h="1">
                    <a:moveTo>
                      <a:pt x="0" y="1"/>
                    </a:moveTo>
                    <a:cubicBezTo>
                      <a:pt x="3" y="0"/>
                      <a:pt x="7" y="0"/>
                      <a:pt x="11" y="1"/>
                    </a:cubicBezTo>
                  </a:path>
                </a:pathLst>
              </a:custGeom>
              <a:noFill/>
              <a:ln w="7938" cap="rnd">
                <a:solidFill>
                  <a:srgbClr val="8B576C"/>
                </a:solidFill>
                <a:prstDash val="solid"/>
                <a:round/>
                <a:headEnd/>
                <a:tailEnd/>
              </a:ln>
            </p:spPr>
            <p:txBody>
              <a:bodyPr/>
              <a:lstStyle/>
              <a:p>
                <a:endParaRPr lang="en-US"/>
              </a:p>
            </p:txBody>
          </p:sp>
          <p:sp>
            <p:nvSpPr>
              <p:cNvPr id="673" name="Freeform 186"/>
              <p:cNvSpPr>
                <a:spLocks/>
              </p:cNvSpPr>
              <p:nvPr/>
            </p:nvSpPr>
            <p:spPr bwMode="auto">
              <a:xfrm>
                <a:off x="2369" y="2091"/>
                <a:ext cx="52" cy="24"/>
              </a:xfrm>
              <a:custGeom>
                <a:avLst/>
                <a:gdLst>
                  <a:gd name="T0" fmla="*/ 0 w 21"/>
                  <a:gd name="T1" fmla="*/ 363 h 9"/>
                  <a:gd name="T2" fmla="*/ 790 w 21"/>
                  <a:gd name="T3" fmla="*/ 0 h 9"/>
                  <a:gd name="T4" fmla="*/ 0 60000 65536"/>
                  <a:gd name="T5" fmla="*/ 0 60000 65536"/>
                  <a:gd name="T6" fmla="*/ 0 w 21"/>
                  <a:gd name="T7" fmla="*/ 0 h 9"/>
                  <a:gd name="T8" fmla="*/ 21 w 21"/>
                  <a:gd name="T9" fmla="*/ 9 h 9"/>
                </a:gdLst>
                <a:ahLst/>
                <a:cxnLst>
                  <a:cxn ang="T4">
                    <a:pos x="T0" y="T1"/>
                  </a:cxn>
                  <a:cxn ang="T5">
                    <a:pos x="T2" y="T3"/>
                  </a:cxn>
                </a:cxnLst>
                <a:rect l="T6" t="T7" r="T8" b="T9"/>
                <a:pathLst>
                  <a:path w="21" h="9">
                    <a:moveTo>
                      <a:pt x="0" y="7"/>
                    </a:moveTo>
                    <a:cubicBezTo>
                      <a:pt x="7" y="9"/>
                      <a:pt x="16" y="4"/>
                      <a:pt x="21" y="0"/>
                    </a:cubicBezTo>
                  </a:path>
                </a:pathLst>
              </a:custGeom>
              <a:noFill/>
              <a:ln w="7938" cap="rnd">
                <a:solidFill>
                  <a:srgbClr val="8B576C"/>
                </a:solidFill>
                <a:prstDash val="solid"/>
                <a:round/>
                <a:headEnd/>
                <a:tailEnd/>
              </a:ln>
            </p:spPr>
            <p:txBody>
              <a:bodyPr/>
              <a:lstStyle/>
              <a:p>
                <a:endParaRPr lang="en-US"/>
              </a:p>
            </p:txBody>
          </p:sp>
          <p:sp>
            <p:nvSpPr>
              <p:cNvPr id="674" name="Freeform 187"/>
              <p:cNvSpPr>
                <a:spLocks/>
              </p:cNvSpPr>
              <p:nvPr/>
            </p:nvSpPr>
            <p:spPr bwMode="auto">
              <a:xfrm>
                <a:off x="2401" y="2107"/>
                <a:ext cx="5" cy="21"/>
              </a:xfrm>
              <a:custGeom>
                <a:avLst/>
                <a:gdLst>
                  <a:gd name="T0" fmla="*/ 0 w 2"/>
                  <a:gd name="T1" fmla="*/ 0 h 8"/>
                  <a:gd name="T2" fmla="*/ 75 w 2"/>
                  <a:gd name="T3" fmla="*/ 37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3"/>
                      <a:pt x="2" y="6"/>
                      <a:pt x="2" y="8"/>
                    </a:cubicBezTo>
                  </a:path>
                </a:pathLst>
              </a:custGeom>
              <a:noFill/>
              <a:ln w="7938" cap="rnd">
                <a:solidFill>
                  <a:srgbClr val="8B576C"/>
                </a:solidFill>
                <a:prstDash val="solid"/>
                <a:round/>
                <a:headEnd/>
                <a:tailEnd/>
              </a:ln>
            </p:spPr>
            <p:txBody>
              <a:bodyPr/>
              <a:lstStyle/>
              <a:p>
                <a:endParaRPr lang="en-US"/>
              </a:p>
            </p:txBody>
          </p:sp>
          <p:sp>
            <p:nvSpPr>
              <p:cNvPr id="675" name="Freeform 188"/>
              <p:cNvSpPr>
                <a:spLocks/>
              </p:cNvSpPr>
              <p:nvPr/>
            </p:nvSpPr>
            <p:spPr bwMode="auto">
              <a:xfrm>
                <a:off x="2259" y="2069"/>
                <a:ext cx="5" cy="51"/>
              </a:xfrm>
              <a:custGeom>
                <a:avLst/>
                <a:gdLst>
                  <a:gd name="T0" fmla="*/ 75 w 2"/>
                  <a:gd name="T1" fmla="*/ 0 h 19"/>
                  <a:gd name="T2" fmla="*/ 75 w 2"/>
                  <a:gd name="T3" fmla="*/ 988 h 19"/>
                  <a:gd name="T4" fmla="*/ 0 60000 65536"/>
                  <a:gd name="T5" fmla="*/ 0 60000 65536"/>
                  <a:gd name="T6" fmla="*/ 0 w 2"/>
                  <a:gd name="T7" fmla="*/ 0 h 19"/>
                  <a:gd name="T8" fmla="*/ 2 w 2"/>
                  <a:gd name="T9" fmla="*/ 19 h 19"/>
                </a:gdLst>
                <a:ahLst/>
                <a:cxnLst>
                  <a:cxn ang="T4">
                    <a:pos x="T0" y="T1"/>
                  </a:cxn>
                  <a:cxn ang="T5">
                    <a:pos x="T2" y="T3"/>
                  </a:cxn>
                </a:cxnLst>
                <a:rect l="T6" t="T7" r="T8" b="T9"/>
                <a:pathLst>
                  <a:path w="2" h="19">
                    <a:moveTo>
                      <a:pt x="2" y="0"/>
                    </a:moveTo>
                    <a:cubicBezTo>
                      <a:pt x="0" y="6"/>
                      <a:pt x="0" y="13"/>
                      <a:pt x="2" y="19"/>
                    </a:cubicBezTo>
                  </a:path>
                </a:pathLst>
              </a:custGeom>
              <a:noFill/>
              <a:ln w="7938" cap="rnd">
                <a:solidFill>
                  <a:srgbClr val="8B576C"/>
                </a:solidFill>
                <a:prstDash val="solid"/>
                <a:round/>
                <a:headEnd/>
                <a:tailEnd/>
              </a:ln>
            </p:spPr>
            <p:txBody>
              <a:bodyPr/>
              <a:lstStyle/>
              <a:p>
                <a:endParaRPr lang="en-US"/>
              </a:p>
            </p:txBody>
          </p:sp>
          <p:sp>
            <p:nvSpPr>
              <p:cNvPr id="676" name="Freeform 189"/>
              <p:cNvSpPr>
                <a:spLocks/>
              </p:cNvSpPr>
              <p:nvPr/>
            </p:nvSpPr>
            <p:spPr bwMode="auto">
              <a:xfrm>
                <a:off x="2244" y="2107"/>
                <a:ext cx="17" cy="1"/>
              </a:xfrm>
              <a:custGeom>
                <a:avLst/>
                <a:gdLst>
                  <a:gd name="T0" fmla="*/ 243 w 7"/>
                  <a:gd name="T1" fmla="*/ 0 h 1"/>
                  <a:gd name="T2" fmla="*/ 0 w 7"/>
                  <a:gd name="T3" fmla="*/ 0 h 1"/>
                  <a:gd name="T4" fmla="*/ 0 60000 65536"/>
                  <a:gd name="T5" fmla="*/ 0 60000 65536"/>
                  <a:gd name="T6" fmla="*/ 0 w 7"/>
                  <a:gd name="T7" fmla="*/ 0 h 1"/>
                  <a:gd name="T8" fmla="*/ 7 w 7"/>
                  <a:gd name="T9" fmla="*/ 1 h 1"/>
                </a:gdLst>
                <a:ahLst/>
                <a:cxnLst>
                  <a:cxn ang="T4">
                    <a:pos x="T0" y="T1"/>
                  </a:cxn>
                  <a:cxn ang="T5">
                    <a:pos x="T2" y="T3"/>
                  </a:cxn>
                </a:cxnLst>
                <a:rect l="T6" t="T7" r="T8" b="T9"/>
                <a:pathLst>
                  <a:path w="7" h="1">
                    <a:moveTo>
                      <a:pt x="7" y="0"/>
                    </a:moveTo>
                    <a:cubicBezTo>
                      <a:pt x="4" y="0"/>
                      <a:pt x="2" y="0"/>
                      <a:pt x="0" y="0"/>
                    </a:cubicBezTo>
                  </a:path>
                </a:pathLst>
              </a:custGeom>
              <a:noFill/>
              <a:ln w="7938" cap="rnd">
                <a:solidFill>
                  <a:srgbClr val="8B576C"/>
                </a:solidFill>
                <a:prstDash val="solid"/>
                <a:round/>
                <a:headEnd/>
                <a:tailEnd/>
              </a:ln>
            </p:spPr>
            <p:txBody>
              <a:bodyPr/>
              <a:lstStyle/>
              <a:p>
                <a:endParaRPr lang="en-US"/>
              </a:p>
            </p:txBody>
          </p:sp>
          <p:sp>
            <p:nvSpPr>
              <p:cNvPr id="677" name="Freeform 190"/>
              <p:cNvSpPr>
                <a:spLocks/>
              </p:cNvSpPr>
              <p:nvPr/>
            </p:nvSpPr>
            <p:spPr bwMode="auto">
              <a:xfrm>
                <a:off x="2481" y="1893"/>
                <a:ext cx="10" cy="62"/>
              </a:xfrm>
              <a:custGeom>
                <a:avLst/>
                <a:gdLst>
                  <a:gd name="T0" fmla="*/ 0 w 4"/>
                  <a:gd name="T1" fmla="*/ 0 h 23"/>
                  <a:gd name="T2" fmla="*/ 0 w 4"/>
                  <a:gd name="T3" fmla="*/ 1213 h 23"/>
                  <a:gd name="T4" fmla="*/ 0 60000 65536"/>
                  <a:gd name="T5" fmla="*/ 0 60000 65536"/>
                  <a:gd name="T6" fmla="*/ 0 w 4"/>
                  <a:gd name="T7" fmla="*/ 0 h 23"/>
                  <a:gd name="T8" fmla="*/ 4 w 4"/>
                  <a:gd name="T9" fmla="*/ 23 h 23"/>
                </a:gdLst>
                <a:ahLst/>
                <a:cxnLst>
                  <a:cxn ang="T4">
                    <a:pos x="T0" y="T1"/>
                  </a:cxn>
                  <a:cxn ang="T5">
                    <a:pos x="T2" y="T3"/>
                  </a:cxn>
                </a:cxnLst>
                <a:rect l="T6" t="T7" r="T8" b="T9"/>
                <a:pathLst>
                  <a:path w="4" h="23">
                    <a:moveTo>
                      <a:pt x="0" y="0"/>
                    </a:moveTo>
                    <a:cubicBezTo>
                      <a:pt x="4" y="7"/>
                      <a:pt x="4" y="16"/>
                      <a:pt x="0" y="23"/>
                    </a:cubicBezTo>
                  </a:path>
                </a:pathLst>
              </a:custGeom>
              <a:noFill/>
              <a:ln w="7938" cap="rnd">
                <a:solidFill>
                  <a:srgbClr val="8B576C"/>
                </a:solidFill>
                <a:prstDash val="solid"/>
                <a:round/>
                <a:headEnd/>
                <a:tailEnd/>
              </a:ln>
            </p:spPr>
            <p:txBody>
              <a:bodyPr/>
              <a:lstStyle/>
              <a:p>
                <a:endParaRPr lang="en-US"/>
              </a:p>
            </p:txBody>
          </p:sp>
          <p:sp>
            <p:nvSpPr>
              <p:cNvPr id="678" name="Freeform 191"/>
              <p:cNvSpPr>
                <a:spLocks/>
              </p:cNvSpPr>
              <p:nvPr/>
            </p:nvSpPr>
            <p:spPr bwMode="auto">
              <a:xfrm>
                <a:off x="2491" y="1925"/>
                <a:ext cx="25" cy="6"/>
              </a:xfrm>
              <a:custGeom>
                <a:avLst/>
                <a:gdLst>
                  <a:gd name="T0" fmla="*/ 0 w 10"/>
                  <a:gd name="T1" fmla="*/ 162 h 2"/>
                  <a:gd name="T2" fmla="*/ 388 w 10"/>
                  <a:gd name="T3" fmla="*/ 81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0" y="2"/>
                    </a:moveTo>
                    <a:cubicBezTo>
                      <a:pt x="3" y="1"/>
                      <a:pt x="6" y="0"/>
                      <a:pt x="10" y="1"/>
                    </a:cubicBezTo>
                  </a:path>
                </a:pathLst>
              </a:custGeom>
              <a:noFill/>
              <a:ln w="7938" cap="rnd">
                <a:solidFill>
                  <a:srgbClr val="8B576C"/>
                </a:solidFill>
                <a:prstDash val="solid"/>
                <a:round/>
                <a:headEnd/>
                <a:tailEnd/>
              </a:ln>
            </p:spPr>
            <p:txBody>
              <a:bodyPr/>
              <a:lstStyle/>
              <a:p>
                <a:endParaRPr lang="en-US"/>
              </a:p>
            </p:txBody>
          </p:sp>
          <p:sp>
            <p:nvSpPr>
              <p:cNvPr id="679" name="Freeform 192"/>
              <p:cNvSpPr>
                <a:spLocks/>
              </p:cNvSpPr>
              <p:nvPr/>
            </p:nvSpPr>
            <p:spPr bwMode="auto">
              <a:xfrm>
                <a:off x="2601" y="1840"/>
                <a:ext cx="35" cy="24"/>
              </a:xfrm>
              <a:custGeom>
                <a:avLst/>
                <a:gdLst>
                  <a:gd name="T0" fmla="*/ 0 w 14"/>
                  <a:gd name="T1" fmla="*/ 397 h 9"/>
                  <a:gd name="T2" fmla="*/ 550 w 14"/>
                  <a:gd name="T3" fmla="*/ 0 h 9"/>
                  <a:gd name="T4" fmla="*/ 0 60000 65536"/>
                  <a:gd name="T5" fmla="*/ 0 60000 65536"/>
                  <a:gd name="T6" fmla="*/ 0 w 14"/>
                  <a:gd name="T7" fmla="*/ 0 h 9"/>
                  <a:gd name="T8" fmla="*/ 14 w 14"/>
                  <a:gd name="T9" fmla="*/ 9 h 9"/>
                </a:gdLst>
                <a:ahLst/>
                <a:cxnLst>
                  <a:cxn ang="T4">
                    <a:pos x="T0" y="T1"/>
                  </a:cxn>
                  <a:cxn ang="T5">
                    <a:pos x="T2" y="T3"/>
                  </a:cxn>
                </a:cxnLst>
                <a:rect l="T6" t="T7" r="T8" b="T9"/>
                <a:pathLst>
                  <a:path w="14" h="9">
                    <a:moveTo>
                      <a:pt x="0" y="8"/>
                    </a:moveTo>
                    <a:cubicBezTo>
                      <a:pt x="6" y="9"/>
                      <a:pt x="13" y="7"/>
                      <a:pt x="14" y="0"/>
                    </a:cubicBezTo>
                  </a:path>
                </a:pathLst>
              </a:custGeom>
              <a:noFill/>
              <a:ln w="7938" cap="rnd">
                <a:solidFill>
                  <a:srgbClr val="8B576C"/>
                </a:solidFill>
                <a:prstDash val="solid"/>
                <a:round/>
                <a:headEnd/>
                <a:tailEnd/>
              </a:ln>
            </p:spPr>
            <p:txBody>
              <a:bodyPr/>
              <a:lstStyle/>
              <a:p>
                <a:endParaRPr lang="en-US"/>
              </a:p>
            </p:txBody>
          </p:sp>
          <p:sp>
            <p:nvSpPr>
              <p:cNvPr id="680" name="Freeform 193"/>
              <p:cNvSpPr>
                <a:spLocks/>
              </p:cNvSpPr>
              <p:nvPr/>
            </p:nvSpPr>
            <p:spPr bwMode="auto">
              <a:xfrm>
                <a:off x="2624" y="1859"/>
                <a:ext cx="7" cy="24"/>
              </a:xfrm>
              <a:custGeom>
                <a:avLst/>
                <a:gdLst>
                  <a:gd name="T0" fmla="*/ 0 w 3"/>
                  <a:gd name="T1" fmla="*/ 0 h 9"/>
                  <a:gd name="T2" fmla="*/ 86 w 3"/>
                  <a:gd name="T3" fmla="*/ 456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0" y="0"/>
                    </a:moveTo>
                    <a:cubicBezTo>
                      <a:pt x="1" y="3"/>
                      <a:pt x="2" y="6"/>
                      <a:pt x="3" y="9"/>
                    </a:cubicBezTo>
                  </a:path>
                </a:pathLst>
              </a:custGeom>
              <a:noFill/>
              <a:ln w="7938" cap="rnd">
                <a:solidFill>
                  <a:srgbClr val="8B576C"/>
                </a:solidFill>
                <a:prstDash val="solid"/>
                <a:round/>
                <a:headEnd/>
                <a:tailEnd/>
              </a:ln>
            </p:spPr>
            <p:txBody>
              <a:bodyPr/>
              <a:lstStyle/>
              <a:p>
                <a:endParaRPr lang="en-US"/>
              </a:p>
            </p:txBody>
          </p:sp>
          <p:sp>
            <p:nvSpPr>
              <p:cNvPr id="681" name="Freeform 194"/>
              <p:cNvSpPr>
                <a:spLocks/>
              </p:cNvSpPr>
              <p:nvPr/>
            </p:nvSpPr>
            <p:spPr bwMode="auto">
              <a:xfrm>
                <a:off x="2581" y="2048"/>
                <a:ext cx="50" cy="13"/>
              </a:xfrm>
              <a:custGeom>
                <a:avLst/>
                <a:gdLst>
                  <a:gd name="T0" fmla="*/ 0 w 20"/>
                  <a:gd name="T1" fmla="*/ 55 h 5"/>
                  <a:gd name="T2" fmla="*/ 783 w 20"/>
                  <a:gd name="T3" fmla="*/ 0 h 5"/>
                  <a:gd name="T4" fmla="*/ 0 60000 65536"/>
                  <a:gd name="T5" fmla="*/ 0 60000 65536"/>
                  <a:gd name="T6" fmla="*/ 0 w 20"/>
                  <a:gd name="T7" fmla="*/ 0 h 5"/>
                  <a:gd name="T8" fmla="*/ 20 w 20"/>
                  <a:gd name="T9" fmla="*/ 5 h 5"/>
                </a:gdLst>
                <a:ahLst/>
                <a:cxnLst>
                  <a:cxn ang="T4">
                    <a:pos x="T0" y="T1"/>
                  </a:cxn>
                  <a:cxn ang="T5">
                    <a:pos x="T2" y="T3"/>
                  </a:cxn>
                </a:cxnLst>
                <a:rect l="T6" t="T7" r="T8" b="T9"/>
                <a:pathLst>
                  <a:path w="20" h="5">
                    <a:moveTo>
                      <a:pt x="0" y="1"/>
                    </a:moveTo>
                    <a:cubicBezTo>
                      <a:pt x="5" y="5"/>
                      <a:pt x="14" y="2"/>
                      <a:pt x="20" y="0"/>
                    </a:cubicBezTo>
                  </a:path>
                </a:pathLst>
              </a:custGeom>
              <a:noFill/>
              <a:ln w="7938" cap="rnd">
                <a:solidFill>
                  <a:srgbClr val="8B576C"/>
                </a:solidFill>
                <a:prstDash val="solid"/>
                <a:round/>
                <a:headEnd/>
                <a:tailEnd/>
              </a:ln>
            </p:spPr>
            <p:txBody>
              <a:bodyPr/>
              <a:lstStyle/>
              <a:p>
                <a:endParaRPr lang="en-US"/>
              </a:p>
            </p:txBody>
          </p:sp>
          <p:sp>
            <p:nvSpPr>
              <p:cNvPr id="682" name="Freeform 195"/>
              <p:cNvSpPr>
                <a:spLocks/>
              </p:cNvSpPr>
              <p:nvPr/>
            </p:nvSpPr>
            <p:spPr bwMode="auto">
              <a:xfrm>
                <a:off x="2606" y="2056"/>
                <a:ext cx="1" cy="24"/>
              </a:xfrm>
              <a:custGeom>
                <a:avLst/>
                <a:gdLst>
                  <a:gd name="T0" fmla="*/ 0 w 1"/>
                  <a:gd name="T1" fmla="*/ 0 h 9"/>
                  <a:gd name="T2" fmla="*/ 0 w 1"/>
                  <a:gd name="T3" fmla="*/ 456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0" y="0"/>
                    </a:moveTo>
                    <a:cubicBezTo>
                      <a:pt x="0" y="3"/>
                      <a:pt x="0" y="6"/>
                      <a:pt x="0" y="9"/>
                    </a:cubicBezTo>
                  </a:path>
                </a:pathLst>
              </a:custGeom>
              <a:noFill/>
              <a:ln w="7938" cap="rnd">
                <a:solidFill>
                  <a:srgbClr val="8B576C"/>
                </a:solidFill>
                <a:prstDash val="solid"/>
                <a:round/>
                <a:headEnd/>
                <a:tailEnd/>
              </a:ln>
            </p:spPr>
            <p:txBody>
              <a:bodyPr/>
              <a:lstStyle/>
              <a:p>
                <a:endParaRPr lang="en-US"/>
              </a:p>
            </p:txBody>
          </p:sp>
          <p:sp>
            <p:nvSpPr>
              <p:cNvPr id="683" name="Freeform 196"/>
              <p:cNvSpPr>
                <a:spLocks/>
              </p:cNvSpPr>
              <p:nvPr/>
            </p:nvSpPr>
            <p:spPr bwMode="auto">
              <a:xfrm>
                <a:off x="2691" y="1917"/>
                <a:ext cx="8" cy="48"/>
              </a:xfrm>
              <a:custGeom>
                <a:avLst/>
                <a:gdLst>
                  <a:gd name="T0" fmla="*/ 93 w 3"/>
                  <a:gd name="T1" fmla="*/ 0 h 18"/>
                  <a:gd name="T2" fmla="*/ 0 w 3"/>
                  <a:gd name="T3" fmla="*/ 909 h 18"/>
                  <a:gd name="T4" fmla="*/ 0 60000 65536"/>
                  <a:gd name="T5" fmla="*/ 0 60000 65536"/>
                  <a:gd name="T6" fmla="*/ 0 w 3"/>
                  <a:gd name="T7" fmla="*/ 0 h 18"/>
                  <a:gd name="T8" fmla="*/ 3 w 3"/>
                  <a:gd name="T9" fmla="*/ 18 h 18"/>
                </a:gdLst>
                <a:ahLst/>
                <a:cxnLst>
                  <a:cxn ang="T4">
                    <a:pos x="T0" y="T1"/>
                  </a:cxn>
                  <a:cxn ang="T5">
                    <a:pos x="T2" y="T3"/>
                  </a:cxn>
                </a:cxnLst>
                <a:rect l="T6" t="T7" r="T8" b="T9"/>
                <a:pathLst>
                  <a:path w="3" h="18">
                    <a:moveTo>
                      <a:pt x="2" y="0"/>
                    </a:moveTo>
                    <a:cubicBezTo>
                      <a:pt x="3" y="6"/>
                      <a:pt x="1" y="12"/>
                      <a:pt x="0" y="18"/>
                    </a:cubicBezTo>
                  </a:path>
                </a:pathLst>
              </a:custGeom>
              <a:noFill/>
              <a:ln w="7938" cap="rnd">
                <a:solidFill>
                  <a:srgbClr val="8B576C"/>
                </a:solidFill>
                <a:prstDash val="solid"/>
                <a:round/>
                <a:headEnd/>
                <a:tailEnd/>
              </a:ln>
            </p:spPr>
            <p:txBody>
              <a:bodyPr/>
              <a:lstStyle/>
              <a:p>
                <a:endParaRPr lang="en-US"/>
              </a:p>
            </p:txBody>
          </p:sp>
          <p:sp>
            <p:nvSpPr>
              <p:cNvPr id="684" name="Freeform 197"/>
              <p:cNvSpPr>
                <a:spLocks/>
              </p:cNvSpPr>
              <p:nvPr/>
            </p:nvSpPr>
            <p:spPr bwMode="auto">
              <a:xfrm>
                <a:off x="2696" y="1949"/>
                <a:ext cx="20" cy="1"/>
              </a:xfrm>
              <a:custGeom>
                <a:avLst/>
                <a:gdLst>
                  <a:gd name="T0" fmla="*/ 0 w 8"/>
                  <a:gd name="T1" fmla="*/ 0 h 1"/>
                  <a:gd name="T2" fmla="*/ 313 w 8"/>
                  <a:gd name="T3" fmla="*/ 0 h 1"/>
                  <a:gd name="T4" fmla="*/ 0 60000 65536"/>
                  <a:gd name="T5" fmla="*/ 0 60000 65536"/>
                  <a:gd name="T6" fmla="*/ 0 w 8"/>
                  <a:gd name="T7" fmla="*/ 0 h 1"/>
                  <a:gd name="T8" fmla="*/ 8 w 8"/>
                  <a:gd name="T9" fmla="*/ 1 h 1"/>
                </a:gdLst>
                <a:ahLst/>
                <a:cxnLst>
                  <a:cxn ang="T4">
                    <a:pos x="T0" y="T1"/>
                  </a:cxn>
                  <a:cxn ang="T5">
                    <a:pos x="T2" y="T3"/>
                  </a:cxn>
                </a:cxnLst>
                <a:rect l="T6" t="T7" r="T8" b="T9"/>
                <a:pathLst>
                  <a:path w="8" h="1">
                    <a:moveTo>
                      <a:pt x="0" y="0"/>
                    </a:moveTo>
                    <a:cubicBezTo>
                      <a:pt x="3" y="0"/>
                      <a:pt x="6" y="0"/>
                      <a:pt x="8" y="0"/>
                    </a:cubicBezTo>
                  </a:path>
                </a:pathLst>
              </a:custGeom>
              <a:noFill/>
              <a:ln w="7938" cap="rnd">
                <a:solidFill>
                  <a:srgbClr val="8B576C"/>
                </a:solidFill>
                <a:prstDash val="solid"/>
                <a:round/>
                <a:headEnd/>
                <a:tailEnd/>
              </a:ln>
            </p:spPr>
            <p:txBody>
              <a:bodyPr/>
              <a:lstStyle/>
              <a:p>
                <a:endParaRPr lang="en-US"/>
              </a:p>
            </p:txBody>
          </p:sp>
          <p:sp>
            <p:nvSpPr>
              <p:cNvPr id="685" name="Freeform 198"/>
              <p:cNvSpPr>
                <a:spLocks/>
              </p:cNvSpPr>
              <p:nvPr/>
            </p:nvSpPr>
            <p:spPr bwMode="auto">
              <a:xfrm>
                <a:off x="2711" y="2181"/>
                <a:ext cx="20" cy="43"/>
              </a:xfrm>
              <a:custGeom>
                <a:avLst/>
                <a:gdLst>
                  <a:gd name="T0" fmla="*/ 263 w 8"/>
                  <a:gd name="T1" fmla="*/ 0 h 16"/>
                  <a:gd name="T2" fmla="*/ 0 w 8"/>
                  <a:gd name="T3" fmla="*/ 839 h 16"/>
                  <a:gd name="T4" fmla="*/ 0 60000 65536"/>
                  <a:gd name="T5" fmla="*/ 0 60000 65536"/>
                  <a:gd name="T6" fmla="*/ 0 w 8"/>
                  <a:gd name="T7" fmla="*/ 0 h 16"/>
                  <a:gd name="T8" fmla="*/ 8 w 8"/>
                  <a:gd name="T9" fmla="*/ 16 h 16"/>
                </a:gdLst>
                <a:ahLst/>
                <a:cxnLst>
                  <a:cxn ang="T4">
                    <a:pos x="T0" y="T1"/>
                  </a:cxn>
                  <a:cxn ang="T5">
                    <a:pos x="T2" y="T3"/>
                  </a:cxn>
                </a:cxnLst>
                <a:rect l="T6" t="T7" r="T8" b="T9"/>
                <a:pathLst>
                  <a:path w="8" h="16">
                    <a:moveTo>
                      <a:pt x="7" y="0"/>
                    </a:moveTo>
                    <a:cubicBezTo>
                      <a:pt x="8" y="5"/>
                      <a:pt x="5" y="13"/>
                      <a:pt x="0" y="16"/>
                    </a:cubicBezTo>
                  </a:path>
                </a:pathLst>
              </a:custGeom>
              <a:noFill/>
              <a:ln w="7938" cap="rnd">
                <a:solidFill>
                  <a:srgbClr val="8B576C"/>
                </a:solidFill>
                <a:prstDash val="solid"/>
                <a:round/>
                <a:headEnd/>
                <a:tailEnd/>
              </a:ln>
            </p:spPr>
            <p:txBody>
              <a:bodyPr/>
              <a:lstStyle/>
              <a:p>
                <a:endParaRPr lang="en-US"/>
              </a:p>
            </p:txBody>
          </p:sp>
          <p:sp>
            <p:nvSpPr>
              <p:cNvPr id="686" name="Freeform 199"/>
              <p:cNvSpPr>
                <a:spLocks/>
              </p:cNvSpPr>
              <p:nvPr/>
            </p:nvSpPr>
            <p:spPr bwMode="auto">
              <a:xfrm>
                <a:off x="2726" y="2213"/>
                <a:ext cx="15" cy="11"/>
              </a:xfrm>
              <a:custGeom>
                <a:avLst/>
                <a:gdLst>
                  <a:gd name="T0" fmla="*/ 0 w 6"/>
                  <a:gd name="T1" fmla="*/ 0 h 4"/>
                  <a:gd name="T2" fmla="*/ 233 w 6"/>
                  <a:gd name="T3" fmla="*/ 228 h 4"/>
                  <a:gd name="T4" fmla="*/ 0 60000 65536"/>
                  <a:gd name="T5" fmla="*/ 0 60000 65536"/>
                  <a:gd name="T6" fmla="*/ 0 w 6"/>
                  <a:gd name="T7" fmla="*/ 0 h 4"/>
                  <a:gd name="T8" fmla="*/ 6 w 6"/>
                  <a:gd name="T9" fmla="*/ 4 h 4"/>
                </a:gdLst>
                <a:ahLst/>
                <a:cxnLst>
                  <a:cxn ang="T4">
                    <a:pos x="T0" y="T1"/>
                  </a:cxn>
                  <a:cxn ang="T5">
                    <a:pos x="T2" y="T3"/>
                  </a:cxn>
                </a:cxnLst>
                <a:rect l="T6" t="T7" r="T8" b="T9"/>
                <a:pathLst>
                  <a:path w="6" h="4">
                    <a:moveTo>
                      <a:pt x="0" y="0"/>
                    </a:moveTo>
                    <a:cubicBezTo>
                      <a:pt x="2" y="1"/>
                      <a:pt x="4" y="3"/>
                      <a:pt x="6" y="4"/>
                    </a:cubicBezTo>
                  </a:path>
                </a:pathLst>
              </a:custGeom>
              <a:noFill/>
              <a:ln w="7938" cap="rnd">
                <a:solidFill>
                  <a:srgbClr val="8B576C"/>
                </a:solidFill>
                <a:prstDash val="solid"/>
                <a:round/>
                <a:headEnd/>
                <a:tailEnd/>
              </a:ln>
            </p:spPr>
            <p:txBody>
              <a:bodyPr/>
              <a:lstStyle/>
              <a:p>
                <a:endParaRPr lang="en-US"/>
              </a:p>
            </p:txBody>
          </p:sp>
          <p:sp>
            <p:nvSpPr>
              <p:cNvPr id="687" name="Freeform 200"/>
              <p:cNvSpPr>
                <a:spLocks/>
              </p:cNvSpPr>
              <p:nvPr/>
            </p:nvSpPr>
            <p:spPr bwMode="auto">
              <a:xfrm>
                <a:off x="2529" y="2200"/>
                <a:ext cx="40" cy="13"/>
              </a:xfrm>
              <a:custGeom>
                <a:avLst/>
                <a:gdLst>
                  <a:gd name="T0" fmla="*/ 0 w 16"/>
                  <a:gd name="T1" fmla="*/ 88 h 5"/>
                  <a:gd name="T2" fmla="*/ 625 w 16"/>
                  <a:gd name="T3" fmla="*/ 0 h 5"/>
                  <a:gd name="T4" fmla="*/ 0 60000 65536"/>
                  <a:gd name="T5" fmla="*/ 0 60000 65536"/>
                  <a:gd name="T6" fmla="*/ 0 w 16"/>
                  <a:gd name="T7" fmla="*/ 0 h 5"/>
                  <a:gd name="T8" fmla="*/ 16 w 16"/>
                  <a:gd name="T9" fmla="*/ 5 h 5"/>
                </a:gdLst>
                <a:ahLst/>
                <a:cxnLst>
                  <a:cxn ang="T4">
                    <a:pos x="T0" y="T1"/>
                  </a:cxn>
                  <a:cxn ang="T5">
                    <a:pos x="T2" y="T3"/>
                  </a:cxn>
                </a:cxnLst>
                <a:rect l="T6" t="T7" r="T8" b="T9"/>
                <a:pathLst>
                  <a:path w="16" h="5">
                    <a:moveTo>
                      <a:pt x="0" y="2"/>
                    </a:moveTo>
                    <a:cubicBezTo>
                      <a:pt x="4" y="5"/>
                      <a:pt x="11" y="2"/>
                      <a:pt x="16" y="0"/>
                    </a:cubicBezTo>
                  </a:path>
                </a:pathLst>
              </a:custGeom>
              <a:noFill/>
              <a:ln w="7938" cap="rnd">
                <a:solidFill>
                  <a:srgbClr val="8B576C"/>
                </a:solidFill>
                <a:prstDash val="solid"/>
                <a:round/>
                <a:headEnd/>
                <a:tailEnd/>
              </a:ln>
            </p:spPr>
            <p:txBody>
              <a:bodyPr/>
              <a:lstStyle/>
              <a:p>
                <a:endParaRPr lang="en-US"/>
              </a:p>
            </p:txBody>
          </p:sp>
          <p:sp>
            <p:nvSpPr>
              <p:cNvPr id="688" name="Freeform 201"/>
              <p:cNvSpPr>
                <a:spLocks/>
              </p:cNvSpPr>
              <p:nvPr/>
            </p:nvSpPr>
            <p:spPr bwMode="auto">
              <a:xfrm>
                <a:off x="2551" y="2211"/>
                <a:ext cx="1" cy="18"/>
              </a:xfrm>
              <a:custGeom>
                <a:avLst/>
                <a:gdLst>
                  <a:gd name="T0" fmla="*/ 0 w 1"/>
                  <a:gd name="T1" fmla="*/ 0 h 7"/>
                  <a:gd name="T2" fmla="*/ 0 w 1"/>
                  <a:gd name="T3" fmla="*/ 303 h 7"/>
                  <a:gd name="T4" fmla="*/ 0 60000 65536"/>
                  <a:gd name="T5" fmla="*/ 0 60000 65536"/>
                  <a:gd name="T6" fmla="*/ 0 w 1"/>
                  <a:gd name="T7" fmla="*/ 0 h 7"/>
                  <a:gd name="T8" fmla="*/ 1 w 1"/>
                  <a:gd name="T9" fmla="*/ 7 h 7"/>
                </a:gdLst>
                <a:ahLst/>
                <a:cxnLst>
                  <a:cxn ang="T4">
                    <a:pos x="T0" y="T1"/>
                  </a:cxn>
                  <a:cxn ang="T5">
                    <a:pos x="T2" y="T3"/>
                  </a:cxn>
                </a:cxnLst>
                <a:rect l="T6" t="T7" r="T8" b="T9"/>
                <a:pathLst>
                  <a:path w="1" h="7">
                    <a:moveTo>
                      <a:pt x="0" y="0"/>
                    </a:moveTo>
                    <a:cubicBezTo>
                      <a:pt x="0" y="2"/>
                      <a:pt x="0" y="4"/>
                      <a:pt x="0" y="7"/>
                    </a:cubicBezTo>
                  </a:path>
                </a:pathLst>
              </a:custGeom>
              <a:noFill/>
              <a:ln w="7938" cap="rnd">
                <a:solidFill>
                  <a:srgbClr val="8B576C"/>
                </a:solidFill>
                <a:prstDash val="solid"/>
                <a:round/>
                <a:headEnd/>
                <a:tailEnd/>
              </a:ln>
            </p:spPr>
            <p:txBody>
              <a:bodyPr/>
              <a:lstStyle/>
              <a:p>
                <a:endParaRPr lang="en-US"/>
              </a:p>
            </p:txBody>
          </p:sp>
          <p:sp>
            <p:nvSpPr>
              <p:cNvPr id="689" name="Freeform 202"/>
              <p:cNvSpPr>
                <a:spLocks/>
              </p:cNvSpPr>
              <p:nvPr/>
            </p:nvSpPr>
            <p:spPr bwMode="auto">
              <a:xfrm>
                <a:off x="2086" y="2237"/>
                <a:ext cx="55" cy="14"/>
              </a:xfrm>
              <a:custGeom>
                <a:avLst/>
                <a:gdLst>
                  <a:gd name="T0" fmla="*/ 0 w 22"/>
                  <a:gd name="T1" fmla="*/ 305 h 5"/>
                  <a:gd name="T2" fmla="*/ 858 w 22"/>
                  <a:gd name="T3" fmla="*/ 62 h 5"/>
                  <a:gd name="T4" fmla="*/ 0 60000 65536"/>
                  <a:gd name="T5" fmla="*/ 0 60000 65536"/>
                  <a:gd name="T6" fmla="*/ 0 w 22"/>
                  <a:gd name="T7" fmla="*/ 0 h 5"/>
                  <a:gd name="T8" fmla="*/ 22 w 22"/>
                  <a:gd name="T9" fmla="*/ 5 h 5"/>
                </a:gdLst>
                <a:ahLst/>
                <a:cxnLst>
                  <a:cxn ang="T4">
                    <a:pos x="T0" y="T1"/>
                  </a:cxn>
                  <a:cxn ang="T5">
                    <a:pos x="T2" y="T3"/>
                  </a:cxn>
                </a:cxnLst>
                <a:rect l="T6" t="T7" r="T8" b="T9"/>
                <a:pathLst>
                  <a:path w="22" h="5">
                    <a:moveTo>
                      <a:pt x="0" y="5"/>
                    </a:moveTo>
                    <a:cubicBezTo>
                      <a:pt x="6" y="0"/>
                      <a:pt x="15" y="0"/>
                      <a:pt x="22" y="1"/>
                    </a:cubicBezTo>
                  </a:path>
                </a:pathLst>
              </a:custGeom>
              <a:noFill/>
              <a:ln w="7938" cap="rnd">
                <a:solidFill>
                  <a:srgbClr val="8B576C"/>
                </a:solidFill>
                <a:prstDash val="solid"/>
                <a:round/>
                <a:headEnd/>
                <a:tailEnd/>
              </a:ln>
            </p:spPr>
            <p:txBody>
              <a:bodyPr/>
              <a:lstStyle/>
              <a:p>
                <a:endParaRPr lang="en-US"/>
              </a:p>
            </p:txBody>
          </p:sp>
          <p:sp>
            <p:nvSpPr>
              <p:cNvPr id="690" name="Freeform 203"/>
              <p:cNvSpPr>
                <a:spLocks/>
              </p:cNvSpPr>
              <p:nvPr/>
            </p:nvSpPr>
            <p:spPr bwMode="auto">
              <a:xfrm>
                <a:off x="2108" y="2224"/>
                <a:ext cx="5" cy="16"/>
              </a:xfrm>
              <a:custGeom>
                <a:avLst/>
                <a:gdLst>
                  <a:gd name="T0" fmla="*/ 0 w 2"/>
                  <a:gd name="T1" fmla="*/ 0 h 6"/>
                  <a:gd name="T2" fmla="*/ 75 w 2"/>
                  <a:gd name="T3" fmla="*/ 307 h 6"/>
                  <a:gd name="T4" fmla="*/ 0 60000 65536"/>
                  <a:gd name="T5" fmla="*/ 0 60000 65536"/>
                  <a:gd name="T6" fmla="*/ 0 w 2"/>
                  <a:gd name="T7" fmla="*/ 0 h 6"/>
                  <a:gd name="T8" fmla="*/ 2 w 2"/>
                  <a:gd name="T9" fmla="*/ 6 h 6"/>
                </a:gdLst>
                <a:ahLst/>
                <a:cxnLst>
                  <a:cxn ang="T4">
                    <a:pos x="T0" y="T1"/>
                  </a:cxn>
                  <a:cxn ang="T5">
                    <a:pos x="T2" y="T3"/>
                  </a:cxn>
                </a:cxnLst>
                <a:rect l="T6" t="T7" r="T8" b="T9"/>
                <a:pathLst>
                  <a:path w="2" h="6">
                    <a:moveTo>
                      <a:pt x="0" y="0"/>
                    </a:moveTo>
                    <a:cubicBezTo>
                      <a:pt x="1" y="2"/>
                      <a:pt x="2" y="4"/>
                      <a:pt x="2" y="6"/>
                    </a:cubicBezTo>
                  </a:path>
                </a:pathLst>
              </a:custGeom>
              <a:noFill/>
              <a:ln w="7938" cap="rnd">
                <a:solidFill>
                  <a:srgbClr val="8B576C"/>
                </a:solidFill>
                <a:prstDash val="solid"/>
                <a:round/>
                <a:headEnd/>
                <a:tailEnd/>
              </a:ln>
            </p:spPr>
            <p:txBody>
              <a:bodyPr/>
              <a:lstStyle/>
              <a:p>
                <a:endParaRPr lang="en-US"/>
              </a:p>
            </p:txBody>
          </p:sp>
          <p:sp>
            <p:nvSpPr>
              <p:cNvPr id="691" name="Freeform 204"/>
              <p:cNvSpPr>
                <a:spLocks/>
              </p:cNvSpPr>
              <p:nvPr/>
            </p:nvSpPr>
            <p:spPr bwMode="auto">
              <a:xfrm>
                <a:off x="2331" y="2283"/>
                <a:ext cx="8" cy="37"/>
              </a:xfrm>
              <a:custGeom>
                <a:avLst/>
                <a:gdLst>
                  <a:gd name="T0" fmla="*/ 0 w 3"/>
                  <a:gd name="T1" fmla="*/ 0 h 14"/>
                  <a:gd name="T2" fmla="*/ 0 w 3"/>
                  <a:gd name="T3" fmla="*/ 685 h 14"/>
                  <a:gd name="T4" fmla="*/ 0 60000 65536"/>
                  <a:gd name="T5" fmla="*/ 0 60000 65536"/>
                  <a:gd name="T6" fmla="*/ 0 w 3"/>
                  <a:gd name="T7" fmla="*/ 0 h 14"/>
                  <a:gd name="T8" fmla="*/ 3 w 3"/>
                  <a:gd name="T9" fmla="*/ 14 h 14"/>
                </a:gdLst>
                <a:ahLst/>
                <a:cxnLst>
                  <a:cxn ang="T4">
                    <a:pos x="T0" y="T1"/>
                  </a:cxn>
                  <a:cxn ang="T5">
                    <a:pos x="T2" y="T3"/>
                  </a:cxn>
                </a:cxnLst>
                <a:rect l="T6" t="T7" r="T8" b="T9"/>
                <a:pathLst>
                  <a:path w="3" h="14">
                    <a:moveTo>
                      <a:pt x="0" y="0"/>
                    </a:moveTo>
                    <a:cubicBezTo>
                      <a:pt x="3" y="3"/>
                      <a:pt x="3" y="10"/>
                      <a:pt x="0" y="14"/>
                    </a:cubicBezTo>
                  </a:path>
                </a:pathLst>
              </a:custGeom>
              <a:noFill/>
              <a:ln w="7938" cap="rnd">
                <a:solidFill>
                  <a:srgbClr val="8B576C"/>
                </a:solidFill>
                <a:prstDash val="solid"/>
                <a:round/>
                <a:headEnd/>
                <a:tailEnd/>
              </a:ln>
            </p:spPr>
            <p:txBody>
              <a:bodyPr/>
              <a:lstStyle/>
              <a:p>
                <a:endParaRPr lang="en-US"/>
              </a:p>
            </p:txBody>
          </p:sp>
        </p:grpSp>
        <p:grpSp>
          <p:nvGrpSpPr>
            <p:cNvPr id="180" name="Group 205"/>
            <p:cNvGrpSpPr>
              <a:grpSpLocks/>
            </p:cNvGrpSpPr>
            <p:nvPr/>
          </p:nvGrpSpPr>
          <p:grpSpPr bwMode="auto">
            <a:xfrm>
              <a:off x="1931" y="1395"/>
              <a:ext cx="1875" cy="1610"/>
              <a:chOff x="1931" y="1395"/>
              <a:chExt cx="1875" cy="1610"/>
            </a:xfrm>
          </p:grpSpPr>
          <p:sp>
            <p:nvSpPr>
              <p:cNvPr id="292" name="Freeform 206"/>
              <p:cNvSpPr>
                <a:spLocks/>
              </p:cNvSpPr>
              <p:nvPr/>
            </p:nvSpPr>
            <p:spPr bwMode="auto">
              <a:xfrm>
                <a:off x="2336" y="2304"/>
                <a:ext cx="28" cy="3"/>
              </a:xfrm>
              <a:custGeom>
                <a:avLst/>
                <a:gdLst>
                  <a:gd name="T0" fmla="*/ 0 w 11"/>
                  <a:gd name="T1" fmla="*/ 81 h 1"/>
                  <a:gd name="T2" fmla="*/ 461 w 11"/>
                  <a:gd name="T3" fmla="*/ 0 h 1"/>
                  <a:gd name="T4" fmla="*/ 0 60000 65536"/>
                  <a:gd name="T5" fmla="*/ 0 60000 65536"/>
                  <a:gd name="T6" fmla="*/ 0 w 11"/>
                  <a:gd name="T7" fmla="*/ 0 h 1"/>
                  <a:gd name="T8" fmla="*/ 11 w 11"/>
                  <a:gd name="T9" fmla="*/ 1 h 1"/>
                </a:gdLst>
                <a:ahLst/>
                <a:cxnLst>
                  <a:cxn ang="T4">
                    <a:pos x="T0" y="T1"/>
                  </a:cxn>
                  <a:cxn ang="T5">
                    <a:pos x="T2" y="T3"/>
                  </a:cxn>
                </a:cxnLst>
                <a:rect l="T6" t="T7" r="T8" b="T9"/>
                <a:pathLst>
                  <a:path w="11" h="1">
                    <a:moveTo>
                      <a:pt x="0" y="1"/>
                    </a:moveTo>
                    <a:cubicBezTo>
                      <a:pt x="3" y="1"/>
                      <a:pt x="7" y="0"/>
                      <a:pt x="11" y="0"/>
                    </a:cubicBezTo>
                  </a:path>
                </a:pathLst>
              </a:custGeom>
              <a:noFill/>
              <a:ln w="7938" cap="rnd">
                <a:solidFill>
                  <a:srgbClr val="8B576C"/>
                </a:solidFill>
                <a:prstDash val="solid"/>
                <a:round/>
                <a:headEnd/>
                <a:tailEnd/>
              </a:ln>
            </p:spPr>
            <p:txBody>
              <a:bodyPr/>
              <a:lstStyle/>
              <a:p>
                <a:endParaRPr lang="en-US"/>
              </a:p>
            </p:txBody>
          </p:sp>
          <p:sp>
            <p:nvSpPr>
              <p:cNvPr id="293" name="Freeform 207"/>
              <p:cNvSpPr>
                <a:spLocks/>
              </p:cNvSpPr>
              <p:nvPr/>
            </p:nvSpPr>
            <p:spPr bwMode="auto">
              <a:xfrm>
                <a:off x="2504" y="2307"/>
                <a:ext cx="50" cy="24"/>
              </a:xfrm>
              <a:custGeom>
                <a:avLst/>
                <a:gdLst>
                  <a:gd name="T0" fmla="*/ 0 w 20"/>
                  <a:gd name="T1" fmla="*/ 0 h 9"/>
                  <a:gd name="T2" fmla="*/ 783 w 20"/>
                  <a:gd name="T3" fmla="*/ 456 h 9"/>
                  <a:gd name="T4" fmla="*/ 0 60000 65536"/>
                  <a:gd name="T5" fmla="*/ 0 60000 65536"/>
                  <a:gd name="T6" fmla="*/ 0 w 20"/>
                  <a:gd name="T7" fmla="*/ 0 h 9"/>
                  <a:gd name="T8" fmla="*/ 20 w 20"/>
                  <a:gd name="T9" fmla="*/ 9 h 9"/>
                </a:gdLst>
                <a:ahLst/>
                <a:cxnLst>
                  <a:cxn ang="T4">
                    <a:pos x="T0" y="T1"/>
                  </a:cxn>
                  <a:cxn ang="T5">
                    <a:pos x="T2" y="T3"/>
                  </a:cxn>
                </a:cxnLst>
                <a:rect l="T6" t="T7" r="T8" b="T9"/>
                <a:pathLst>
                  <a:path w="20" h="9">
                    <a:moveTo>
                      <a:pt x="0" y="0"/>
                    </a:moveTo>
                    <a:cubicBezTo>
                      <a:pt x="7" y="0"/>
                      <a:pt x="15" y="3"/>
                      <a:pt x="20" y="9"/>
                    </a:cubicBezTo>
                  </a:path>
                </a:pathLst>
              </a:custGeom>
              <a:noFill/>
              <a:ln w="7938" cap="rnd">
                <a:solidFill>
                  <a:srgbClr val="8B576C"/>
                </a:solidFill>
                <a:prstDash val="solid"/>
                <a:round/>
                <a:headEnd/>
                <a:tailEnd/>
              </a:ln>
            </p:spPr>
            <p:txBody>
              <a:bodyPr/>
              <a:lstStyle/>
              <a:p>
                <a:endParaRPr lang="en-US"/>
              </a:p>
            </p:txBody>
          </p:sp>
          <p:sp>
            <p:nvSpPr>
              <p:cNvPr id="294" name="Freeform 208"/>
              <p:cNvSpPr>
                <a:spLocks/>
              </p:cNvSpPr>
              <p:nvPr/>
            </p:nvSpPr>
            <p:spPr bwMode="auto">
              <a:xfrm>
                <a:off x="2541" y="2301"/>
                <a:ext cx="18" cy="16"/>
              </a:xfrm>
              <a:custGeom>
                <a:avLst/>
                <a:gdLst>
                  <a:gd name="T0" fmla="*/ 0 w 7"/>
                  <a:gd name="T1" fmla="*/ 307 h 6"/>
                  <a:gd name="T2" fmla="*/ 303 w 7"/>
                  <a:gd name="T3" fmla="*/ 0 h 6"/>
                  <a:gd name="T4" fmla="*/ 0 60000 65536"/>
                  <a:gd name="T5" fmla="*/ 0 60000 65536"/>
                  <a:gd name="T6" fmla="*/ 0 w 7"/>
                  <a:gd name="T7" fmla="*/ 0 h 6"/>
                  <a:gd name="T8" fmla="*/ 7 w 7"/>
                  <a:gd name="T9" fmla="*/ 6 h 6"/>
                </a:gdLst>
                <a:ahLst/>
                <a:cxnLst>
                  <a:cxn ang="T4">
                    <a:pos x="T0" y="T1"/>
                  </a:cxn>
                  <a:cxn ang="T5">
                    <a:pos x="T2" y="T3"/>
                  </a:cxn>
                </a:cxnLst>
                <a:rect l="T6" t="T7" r="T8" b="T9"/>
                <a:pathLst>
                  <a:path w="7" h="6">
                    <a:moveTo>
                      <a:pt x="0" y="6"/>
                    </a:moveTo>
                    <a:cubicBezTo>
                      <a:pt x="1" y="3"/>
                      <a:pt x="4" y="2"/>
                      <a:pt x="7" y="0"/>
                    </a:cubicBezTo>
                  </a:path>
                </a:pathLst>
              </a:custGeom>
              <a:noFill/>
              <a:ln w="7938" cap="rnd">
                <a:solidFill>
                  <a:srgbClr val="8B576C"/>
                </a:solidFill>
                <a:prstDash val="solid"/>
                <a:round/>
                <a:headEnd/>
                <a:tailEnd/>
              </a:ln>
            </p:spPr>
            <p:txBody>
              <a:bodyPr/>
              <a:lstStyle/>
              <a:p>
                <a:endParaRPr lang="en-US"/>
              </a:p>
            </p:txBody>
          </p:sp>
          <p:sp>
            <p:nvSpPr>
              <p:cNvPr id="295" name="Freeform 209"/>
              <p:cNvSpPr>
                <a:spLocks/>
              </p:cNvSpPr>
              <p:nvPr/>
            </p:nvSpPr>
            <p:spPr bwMode="auto">
              <a:xfrm>
                <a:off x="2674" y="2365"/>
                <a:ext cx="10" cy="35"/>
              </a:xfrm>
              <a:custGeom>
                <a:avLst/>
                <a:gdLst>
                  <a:gd name="T0" fmla="*/ 0 w 4"/>
                  <a:gd name="T1" fmla="*/ 0 h 13"/>
                  <a:gd name="T2" fmla="*/ 108 w 4"/>
                  <a:gd name="T3" fmla="*/ 681 h 13"/>
                  <a:gd name="T4" fmla="*/ 0 60000 65536"/>
                  <a:gd name="T5" fmla="*/ 0 60000 65536"/>
                  <a:gd name="T6" fmla="*/ 0 w 4"/>
                  <a:gd name="T7" fmla="*/ 0 h 13"/>
                  <a:gd name="T8" fmla="*/ 4 w 4"/>
                  <a:gd name="T9" fmla="*/ 13 h 13"/>
                </a:gdLst>
                <a:ahLst/>
                <a:cxnLst>
                  <a:cxn ang="T4">
                    <a:pos x="T0" y="T1"/>
                  </a:cxn>
                  <a:cxn ang="T5">
                    <a:pos x="T2" y="T3"/>
                  </a:cxn>
                </a:cxnLst>
                <a:rect l="T6" t="T7" r="T8" b="T9"/>
                <a:pathLst>
                  <a:path w="4" h="13">
                    <a:moveTo>
                      <a:pt x="0" y="0"/>
                    </a:moveTo>
                    <a:cubicBezTo>
                      <a:pt x="2" y="4"/>
                      <a:pt x="4" y="8"/>
                      <a:pt x="3" y="13"/>
                    </a:cubicBezTo>
                  </a:path>
                </a:pathLst>
              </a:custGeom>
              <a:noFill/>
              <a:ln w="7938" cap="rnd">
                <a:solidFill>
                  <a:srgbClr val="8B576C"/>
                </a:solidFill>
                <a:prstDash val="solid"/>
                <a:round/>
                <a:headEnd/>
                <a:tailEnd/>
              </a:ln>
            </p:spPr>
            <p:txBody>
              <a:bodyPr/>
              <a:lstStyle/>
              <a:p>
                <a:endParaRPr lang="en-US"/>
              </a:p>
            </p:txBody>
          </p:sp>
          <p:sp>
            <p:nvSpPr>
              <p:cNvPr id="296" name="Freeform 210"/>
              <p:cNvSpPr>
                <a:spLocks/>
              </p:cNvSpPr>
              <p:nvPr/>
            </p:nvSpPr>
            <p:spPr bwMode="auto">
              <a:xfrm>
                <a:off x="2684" y="2381"/>
                <a:ext cx="20" cy="8"/>
              </a:xfrm>
              <a:custGeom>
                <a:avLst/>
                <a:gdLst>
                  <a:gd name="T0" fmla="*/ 0 w 8"/>
                  <a:gd name="T1" fmla="*/ 149 h 3"/>
                  <a:gd name="T2" fmla="*/ 313 w 8"/>
                  <a:gd name="T3" fmla="*/ 0 h 3"/>
                  <a:gd name="T4" fmla="*/ 0 60000 65536"/>
                  <a:gd name="T5" fmla="*/ 0 60000 65536"/>
                  <a:gd name="T6" fmla="*/ 0 w 8"/>
                  <a:gd name="T7" fmla="*/ 0 h 3"/>
                  <a:gd name="T8" fmla="*/ 8 w 8"/>
                  <a:gd name="T9" fmla="*/ 3 h 3"/>
                </a:gdLst>
                <a:ahLst/>
                <a:cxnLst>
                  <a:cxn ang="T4">
                    <a:pos x="T0" y="T1"/>
                  </a:cxn>
                  <a:cxn ang="T5">
                    <a:pos x="T2" y="T3"/>
                  </a:cxn>
                </a:cxnLst>
                <a:rect l="T6" t="T7" r="T8" b="T9"/>
                <a:pathLst>
                  <a:path w="8" h="3">
                    <a:moveTo>
                      <a:pt x="0" y="3"/>
                    </a:moveTo>
                    <a:cubicBezTo>
                      <a:pt x="2" y="0"/>
                      <a:pt x="5" y="0"/>
                      <a:pt x="8" y="0"/>
                    </a:cubicBezTo>
                  </a:path>
                </a:pathLst>
              </a:custGeom>
              <a:noFill/>
              <a:ln w="7938" cap="rnd">
                <a:solidFill>
                  <a:srgbClr val="8B576C"/>
                </a:solidFill>
                <a:prstDash val="solid"/>
                <a:round/>
                <a:headEnd/>
                <a:tailEnd/>
              </a:ln>
            </p:spPr>
            <p:txBody>
              <a:bodyPr/>
              <a:lstStyle/>
              <a:p>
                <a:endParaRPr lang="en-US"/>
              </a:p>
            </p:txBody>
          </p:sp>
          <p:sp>
            <p:nvSpPr>
              <p:cNvPr id="297" name="Freeform 211"/>
              <p:cNvSpPr>
                <a:spLocks/>
              </p:cNvSpPr>
              <p:nvPr/>
            </p:nvSpPr>
            <p:spPr bwMode="auto">
              <a:xfrm>
                <a:off x="2779" y="2469"/>
                <a:ext cx="15" cy="54"/>
              </a:xfrm>
              <a:custGeom>
                <a:avLst/>
                <a:gdLst>
                  <a:gd name="T0" fmla="*/ 158 w 6"/>
                  <a:gd name="T1" fmla="*/ 0 h 20"/>
                  <a:gd name="T2" fmla="*/ 0 w 6"/>
                  <a:gd name="T3" fmla="*/ 1064 h 20"/>
                  <a:gd name="T4" fmla="*/ 0 60000 65536"/>
                  <a:gd name="T5" fmla="*/ 0 60000 65536"/>
                  <a:gd name="T6" fmla="*/ 0 w 6"/>
                  <a:gd name="T7" fmla="*/ 0 h 20"/>
                  <a:gd name="T8" fmla="*/ 6 w 6"/>
                  <a:gd name="T9" fmla="*/ 20 h 20"/>
                </a:gdLst>
                <a:ahLst/>
                <a:cxnLst>
                  <a:cxn ang="T4">
                    <a:pos x="T0" y="T1"/>
                  </a:cxn>
                  <a:cxn ang="T5">
                    <a:pos x="T2" y="T3"/>
                  </a:cxn>
                </a:cxnLst>
                <a:rect l="T6" t="T7" r="T8" b="T9"/>
                <a:pathLst>
                  <a:path w="6" h="20">
                    <a:moveTo>
                      <a:pt x="4" y="0"/>
                    </a:moveTo>
                    <a:cubicBezTo>
                      <a:pt x="6" y="7"/>
                      <a:pt x="5" y="14"/>
                      <a:pt x="0" y="20"/>
                    </a:cubicBezTo>
                  </a:path>
                </a:pathLst>
              </a:custGeom>
              <a:noFill/>
              <a:ln w="7938" cap="rnd">
                <a:solidFill>
                  <a:srgbClr val="8B576C"/>
                </a:solidFill>
                <a:prstDash val="solid"/>
                <a:round/>
                <a:headEnd/>
                <a:tailEnd/>
              </a:ln>
            </p:spPr>
            <p:txBody>
              <a:bodyPr/>
              <a:lstStyle/>
              <a:p>
                <a:endParaRPr lang="en-US"/>
              </a:p>
            </p:txBody>
          </p:sp>
          <p:sp>
            <p:nvSpPr>
              <p:cNvPr id="298" name="Freeform 212"/>
              <p:cNvSpPr>
                <a:spLocks/>
              </p:cNvSpPr>
              <p:nvPr/>
            </p:nvSpPr>
            <p:spPr bwMode="auto">
              <a:xfrm>
                <a:off x="2791" y="2504"/>
                <a:ext cx="18" cy="5"/>
              </a:xfrm>
              <a:custGeom>
                <a:avLst/>
                <a:gdLst>
                  <a:gd name="T0" fmla="*/ 0 w 7"/>
                  <a:gd name="T1" fmla="*/ 45 h 2"/>
                  <a:gd name="T2" fmla="*/ 303 w 7"/>
                  <a:gd name="T3" fmla="*/ 75 h 2"/>
                  <a:gd name="T4" fmla="*/ 0 60000 65536"/>
                  <a:gd name="T5" fmla="*/ 0 60000 65536"/>
                  <a:gd name="T6" fmla="*/ 0 w 7"/>
                  <a:gd name="T7" fmla="*/ 0 h 2"/>
                  <a:gd name="T8" fmla="*/ 7 w 7"/>
                  <a:gd name="T9" fmla="*/ 2 h 2"/>
                </a:gdLst>
                <a:ahLst/>
                <a:cxnLst>
                  <a:cxn ang="T4">
                    <a:pos x="T0" y="T1"/>
                  </a:cxn>
                  <a:cxn ang="T5">
                    <a:pos x="T2" y="T3"/>
                  </a:cxn>
                </a:cxnLst>
                <a:rect l="T6" t="T7" r="T8" b="T9"/>
                <a:pathLst>
                  <a:path w="7" h="2">
                    <a:moveTo>
                      <a:pt x="0" y="1"/>
                    </a:moveTo>
                    <a:cubicBezTo>
                      <a:pt x="2" y="0"/>
                      <a:pt x="5" y="1"/>
                      <a:pt x="7" y="2"/>
                    </a:cubicBezTo>
                  </a:path>
                </a:pathLst>
              </a:custGeom>
              <a:noFill/>
              <a:ln w="7938" cap="rnd">
                <a:solidFill>
                  <a:srgbClr val="8B576C"/>
                </a:solidFill>
                <a:prstDash val="solid"/>
                <a:round/>
                <a:headEnd/>
                <a:tailEnd/>
              </a:ln>
            </p:spPr>
            <p:txBody>
              <a:bodyPr/>
              <a:lstStyle/>
              <a:p>
                <a:endParaRPr lang="en-US"/>
              </a:p>
            </p:txBody>
          </p:sp>
          <p:sp>
            <p:nvSpPr>
              <p:cNvPr id="299" name="Freeform 213"/>
              <p:cNvSpPr>
                <a:spLocks/>
              </p:cNvSpPr>
              <p:nvPr/>
            </p:nvSpPr>
            <p:spPr bwMode="auto">
              <a:xfrm>
                <a:off x="2449" y="2395"/>
                <a:ext cx="17" cy="32"/>
              </a:xfrm>
              <a:custGeom>
                <a:avLst/>
                <a:gdLst>
                  <a:gd name="T0" fmla="*/ 0 w 7"/>
                  <a:gd name="T1" fmla="*/ 0 h 12"/>
                  <a:gd name="T2" fmla="*/ 243 w 7"/>
                  <a:gd name="T3" fmla="*/ 605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0" y="0"/>
                    </a:moveTo>
                    <a:cubicBezTo>
                      <a:pt x="2" y="5"/>
                      <a:pt x="3" y="10"/>
                      <a:pt x="7" y="12"/>
                    </a:cubicBezTo>
                  </a:path>
                </a:pathLst>
              </a:custGeom>
              <a:noFill/>
              <a:ln w="7938" cap="rnd">
                <a:solidFill>
                  <a:srgbClr val="8B576C"/>
                </a:solidFill>
                <a:prstDash val="solid"/>
                <a:round/>
                <a:headEnd/>
                <a:tailEnd/>
              </a:ln>
            </p:spPr>
            <p:txBody>
              <a:bodyPr/>
              <a:lstStyle/>
              <a:p>
                <a:endParaRPr lang="en-US"/>
              </a:p>
            </p:txBody>
          </p:sp>
          <p:sp>
            <p:nvSpPr>
              <p:cNvPr id="300" name="Freeform 214"/>
              <p:cNvSpPr>
                <a:spLocks/>
              </p:cNvSpPr>
              <p:nvPr/>
            </p:nvSpPr>
            <p:spPr bwMode="auto">
              <a:xfrm>
                <a:off x="2441" y="2421"/>
                <a:ext cx="15" cy="11"/>
              </a:xfrm>
              <a:custGeom>
                <a:avLst/>
                <a:gdLst>
                  <a:gd name="T0" fmla="*/ 233 w 6"/>
                  <a:gd name="T1" fmla="*/ 0 h 4"/>
                  <a:gd name="T2" fmla="*/ 0 w 6"/>
                  <a:gd name="T3" fmla="*/ 228 h 4"/>
                  <a:gd name="T4" fmla="*/ 0 60000 65536"/>
                  <a:gd name="T5" fmla="*/ 0 60000 65536"/>
                  <a:gd name="T6" fmla="*/ 0 w 6"/>
                  <a:gd name="T7" fmla="*/ 0 h 4"/>
                  <a:gd name="T8" fmla="*/ 6 w 6"/>
                  <a:gd name="T9" fmla="*/ 4 h 4"/>
                </a:gdLst>
                <a:ahLst/>
                <a:cxnLst>
                  <a:cxn ang="T4">
                    <a:pos x="T0" y="T1"/>
                  </a:cxn>
                  <a:cxn ang="T5">
                    <a:pos x="T2" y="T3"/>
                  </a:cxn>
                </a:cxnLst>
                <a:rect l="T6" t="T7" r="T8" b="T9"/>
                <a:pathLst>
                  <a:path w="6" h="4">
                    <a:moveTo>
                      <a:pt x="6" y="0"/>
                    </a:moveTo>
                    <a:cubicBezTo>
                      <a:pt x="3" y="0"/>
                      <a:pt x="1" y="1"/>
                      <a:pt x="0" y="4"/>
                    </a:cubicBezTo>
                  </a:path>
                </a:pathLst>
              </a:custGeom>
              <a:noFill/>
              <a:ln w="7938" cap="rnd">
                <a:solidFill>
                  <a:srgbClr val="8B576C"/>
                </a:solidFill>
                <a:prstDash val="solid"/>
                <a:round/>
                <a:headEnd/>
                <a:tailEnd/>
              </a:ln>
            </p:spPr>
            <p:txBody>
              <a:bodyPr/>
              <a:lstStyle/>
              <a:p>
                <a:endParaRPr lang="en-US"/>
              </a:p>
            </p:txBody>
          </p:sp>
          <p:sp>
            <p:nvSpPr>
              <p:cNvPr id="301" name="Freeform 215"/>
              <p:cNvSpPr>
                <a:spLocks/>
              </p:cNvSpPr>
              <p:nvPr/>
            </p:nvSpPr>
            <p:spPr bwMode="auto">
              <a:xfrm>
                <a:off x="2644" y="2467"/>
                <a:ext cx="32" cy="32"/>
              </a:xfrm>
              <a:custGeom>
                <a:avLst/>
                <a:gdLst>
                  <a:gd name="T0" fmla="*/ 0 w 13"/>
                  <a:gd name="T1" fmla="*/ 0 h 12"/>
                  <a:gd name="T2" fmla="*/ 478 w 13"/>
                  <a:gd name="T3" fmla="*/ 605 h 12"/>
                  <a:gd name="T4" fmla="*/ 0 60000 65536"/>
                  <a:gd name="T5" fmla="*/ 0 60000 65536"/>
                  <a:gd name="T6" fmla="*/ 0 w 13"/>
                  <a:gd name="T7" fmla="*/ 0 h 12"/>
                  <a:gd name="T8" fmla="*/ 13 w 13"/>
                  <a:gd name="T9" fmla="*/ 12 h 12"/>
                </a:gdLst>
                <a:ahLst/>
                <a:cxnLst>
                  <a:cxn ang="T4">
                    <a:pos x="T0" y="T1"/>
                  </a:cxn>
                  <a:cxn ang="T5">
                    <a:pos x="T2" y="T3"/>
                  </a:cxn>
                </a:cxnLst>
                <a:rect l="T6" t="T7" r="T8" b="T9"/>
                <a:pathLst>
                  <a:path w="13" h="12">
                    <a:moveTo>
                      <a:pt x="0" y="0"/>
                    </a:moveTo>
                    <a:cubicBezTo>
                      <a:pt x="1" y="7"/>
                      <a:pt x="6" y="11"/>
                      <a:pt x="13" y="12"/>
                    </a:cubicBezTo>
                  </a:path>
                </a:pathLst>
              </a:custGeom>
              <a:noFill/>
              <a:ln w="7938" cap="rnd">
                <a:solidFill>
                  <a:srgbClr val="8B576C"/>
                </a:solidFill>
                <a:prstDash val="solid"/>
                <a:round/>
                <a:headEnd/>
                <a:tailEnd/>
              </a:ln>
            </p:spPr>
            <p:txBody>
              <a:bodyPr/>
              <a:lstStyle/>
              <a:p>
                <a:endParaRPr lang="en-US"/>
              </a:p>
            </p:txBody>
          </p:sp>
          <p:sp>
            <p:nvSpPr>
              <p:cNvPr id="302" name="Freeform 216"/>
              <p:cNvSpPr>
                <a:spLocks/>
              </p:cNvSpPr>
              <p:nvPr/>
            </p:nvSpPr>
            <p:spPr bwMode="auto">
              <a:xfrm>
                <a:off x="2644" y="2491"/>
                <a:ext cx="12" cy="18"/>
              </a:xfrm>
              <a:custGeom>
                <a:avLst/>
                <a:gdLst>
                  <a:gd name="T0" fmla="*/ 168 w 5"/>
                  <a:gd name="T1" fmla="*/ 0 h 7"/>
                  <a:gd name="T2" fmla="*/ 0 w 5"/>
                  <a:gd name="T3" fmla="*/ 303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5" y="0"/>
                    </a:moveTo>
                    <a:cubicBezTo>
                      <a:pt x="3" y="2"/>
                      <a:pt x="1" y="4"/>
                      <a:pt x="0" y="7"/>
                    </a:cubicBezTo>
                  </a:path>
                </a:pathLst>
              </a:custGeom>
              <a:noFill/>
              <a:ln w="7938" cap="rnd">
                <a:solidFill>
                  <a:srgbClr val="8B576C"/>
                </a:solidFill>
                <a:prstDash val="solid"/>
                <a:round/>
                <a:headEnd/>
                <a:tailEnd/>
              </a:ln>
            </p:spPr>
            <p:txBody>
              <a:bodyPr/>
              <a:lstStyle/>
              <a:p>
                <a:endParaRPr lang="en-US"/>
              </a:p>
            </p:txBody>
          </p:sp>
          <p:sp>
            <p:nvSpPr>
              <p:cNvPr id="303" name="Freeform 217"/>
              <p:cNvSpPr>
                <a:spLocks/>
              </p:cNvSpPr>
              <p:nvPr/>
            </p:nvSpPr>
            <p:spPr bwMode="auto">
              <a:xfrm>
                <a:off x="1986" y="2325"/>
                <a:ext cx="20" cy="48"/>
              </a:xfrm>
              <a:custGeom>
                <a:avLst/>
                <a:gdLst>
                  <a:gd name="T0" fmla="*/ 0 w 8"/>
                  <a:gd name="T1" fmla="*/ 0 h 18"/>
                  <a:gd name="T2" fmla="*/ 313 w 8"/>
                  <a:gd name="T3" fmla="*/ 909 h 18"/>
                  <a:gd name="T4" fmla="*/ 0 60000 65536"/>
                  <a:gd name="T5" fmla="*/ 0 60000 65536"/>
                  <a:gd name="T6" fmla="*/ 0 w 8"/>
                  <a:gd name="T7" fmla="*/ 0 h 18"/>
                  <a:gd name="T8" fmla="*/ 8 w 8"/>
                  <a:gd name="T9" fmla="*/ 18 h 18"/>
                </a:gdLst>
                <a:ahLst/>
                <a:cxnLst>
                  <a:cxn ang="T4">
                    <a:pos x="T0" y="T1"/>
                  </a:cxn>
                  <a:cxn ang="T5">
                    <a:pos x="T2" y="T3"/>
                  </a:cxn>
                </a:cxnLst>
                <a:rect l="T6" t="T7" r="T8" b="T9"/>
                <a:pathLst>
                  <a:path w="8" h="18">
                    <a:moveTo>
                      <a:pt x="0" y="0"/>
                    </a:moveTo>
                    <a:cubicBezTo>
                      <a:pt x="0" y="7"/>
                      <a:pt x="3" y="14"/>
                      <a:pt x="8" y="18"/>
                    </a:cubicBezTo>
                  </a:path>
                </a:pathLst>
              </a:custGeom>
              <a:noFill/>
              <a:ln w="7938" cap="rnd">
                <a:solidFill>
                  <a:srgbClr val="8B576C"/>
                </a:solidFill>
                <a:prstDash val="solid"/>
                <a:round/>
                <a:headEnd/>
                <a:tailEnd/>
              </a:ln>
            </p:spPr>
            <p:txBody>
              <a:bodyPr/>
              <a:lstStyle/>
              <a:p>
                <a:endParaRPr lang="en-US"/>
              </a:p>
            </p:txBody>
          </p:sp>
          <p:sp>
            <p:nvSpPr>
              <p:cNvPr id="304" name="Freeform 218"/>
              <p:cNvSpPr>
                <a:spLocks/>
              </p:cNvSpPr>
              <p:nvPr/>
            </p:nvSpPr>
            <p:spPr bwMode="auto">
              <a:xfrm>
                <a:off x="1983" y="2363"/>
                <a:ext cx="13" cy="10"/>
              </a:xfrm>
              <a:custGeom>
                <a:avLst/>
                <a:gdLst>
                  <a:gd name="T0" fmla="*/ 229 w 5"/>
                  <a:gd name="T1" fmla="*/ 0 h 4"/>
                  <a:gd name="T2" fmla="*/ 0 w 5"/>
                  <a:gd name="T3" fmla="*/ 158 h 4"/>
                  <a:gd name="T4" fmla="*/ 0 60000 65536"/>
                  <a:gd name="T5" fmla="*/ 0 60000 65536"/>
                  <a:gd name="T6" fmla="*/ 0 w 5"/>
                  <a:gd name="T7" fmla="*/ 0 h 4"/>
                  <a:gd name="T8" fmla="*/ 5 w 5"/>
                  <a:gd name="T9" fmla="*/ 4 h 4"/>
                </a:gdLst>
                <a:ahLst/>
                <a:cxnLst>
                  <a:cxn ang="T4">
                    <a:pos x="T0" y="T1"/>
                  </a:cxn>
                  <a:cxn ang="T5">
                    <a:pos x="T2" y="T3"/>
                  </a:cxn>
                </a:cxnLst>
                <a:rect l="T6" t="T7" r="T8" b="T9"/>
                <a:pathLst>
                  <a:path w="5" h="4">
                    <a:moveTo>
                      <a:pt x="5" y="0"/>
                    </a:moveTo>
                    <a:cubicBezTo>
                      <a:pt x="3" y="1"/>
                      <a:pt x="1" y="2"/>
                      <a:pt x="0" y="4"/>
                    </a:cubicBezTo>
                  </a:path>
                </a:pathLst>
              </a:custGeom>
              <a:noFill/>
              <a:ln w="7938" cap="rnd">
                <a:solidFill>
                  <a:srgbClr val="8B576C"/>
                </a:solidFill>
                <a:prstDash val="solid"/>
                <a:round/>
                <a:headEnd/>
                <a:tailEnd/>
              </a:ln>
            </p:spPr>
            <p:txBody>
              <a:bodyPr/>
              <a:lstStyle/>
              <a:p>
                <a:endParaRPr lang="en-US"/>
              </a:p>
            </p:txBody>
          </p:sp>
          <p:sp>
            <p:nvSpPr>
              <p:cNvPr id="305" name="Freeform 219"/>
              <p:cNvSpPr>
                <a:spLocks/>
              </p:cNvSpPr>
              <p:nvPr/>
            </p:nvSpPr>
            <p:spPr bwMode="auto">
              <a:xfrm>
                <a:off x="2128" y="2339"/>
                <a:ext cx="38" cy="24"/>
              </a:xfrm>
              <a:custGeom>
                <a:avLst/>
                <a:gdLst>
                  <a:gd name="T0" fmla="*/ 0 w 15"/>
                  <a:gd name="T1" fmla="*/ 363 h 9"/>
                  <a:gd name="T2" fmla="*/ 616 w 15"/>
                  <a:gd name="T3" fmla="*/ 0 h 9"/>
                  <a:gd name="T4" fmla="*/ 0 60000 65536"/>
                  <a:gd name="T5" fmla="*/ 0 60000 65536"/>
                  <a:gd name="T6" fmla="*/ 0 w 15"/>
                  <a:gd name="T7" fmla="*/ 0 h 9"/>
                  <a:gd name="T8" fmla="*/ 15 w 15"/>
                  <a:gd name="T9" fmla="*/ 9 h 9"/>
                </a:gdLst>
                <a:ahLst/>
                <a:cxnLst>
                  <a:cxn ang="T4">
                    <a:pos x="T0" y="T1"/>
                  </a:cxn>
                  <a:cxn ang="T5">
                    <a:pos x="T2" y="T3"/>
                  </a:cxn>
                </a:cxnLst>
                <a:rect l="T6" t="T7" r="T8" b="T9"/>
                <a:pathLst>
                  <a:path w="15" h="9">
                    <a:moveTo>
                      <a:pt x="0" y="7"/>
                    </a:moveTo>
                    <a:cubicBezTo>
                      <a:pt x="5" y="9"/>
                      <a:pt x="12" y="4"/>
                      <a:pt x="15" y="0"/>
                    </a:cubicBezTo>
                  </a:path>
                </a:pathLst>
              </a:custGeom>
              <a:noFill/>
              <a:ln w="7938" cap="rnd">
                <a:solidFill>
                  <a:srgbClr val="8B576C"/>
                </a:solidFill>
                <a:prstDash val="solid"/>
                <a:round/>
                <a:headEnd/>
                <a:tailEnd/>
              </a:ln>
            </p:spPr>
            <p:txBody>
              <a:bodyPr/>
              <a:lstStyle/>
              <a:p>
                <a:endParaRPr lang="en-US"/>
              </a:p>
            </p:txBody>
          </p:sp>
          <p:sp>
            <p:nvSpPr>
              <p:cNvPr id="306" name="Freeform 220"/>
              <p:cNvSpPr>
                <a:spLocks/>
              </p:cNvSpPr>
              <p:nvPr/>
            </p:nvSpPr>
            <p:spPr bwMode="auto">
              <a:xfrm>
                <a:off x="2146" y="2360"/>
                <a:ext cx="12" cy="21"/>
              </a:xfrm>
              <a:custGeom>
                <a:avLst/>
                <a:gdLst>
                  <a:gd name="T0" fmla="*/ 0 w 5"/>
                  <a:gd name="T1" fmla="*/ 0 h 8"/>
                  <a:gd name="T2" fmla="*/ 168 w 5"/>
                  <a:gd name="T3" fmla="*/ 378 h 8"/>
                  <a:gd name="T4" fmla="*/ 0 60000 65536"/>
                  <a:gd name="T5" fmla="*/ 0 60000 65536"/>
                  <a:gd name="T6" fmla="*/ 0 w 5"/>
                  <a:gd name="T7" fmla="*/ 0 h 8"/>
                  <a:gd name="T8" fmla="*/ 5 w 5"/>
                  <a:gd name="T9" fmla="*/ 8 h 8"/>
                </a:gdLst>
                <a:ahLst/>
                <a:cxnLst>
                  <a:cxn ang="T4">
                    <a:pos x="T0" y="T1"/>
                  </a:cxn>
                  <a:cxn ang="T5">
                    <a:pos x="T2" y="T3"/>
                  </a:cxn>
                </a:cxnLst>
                <a:rect l="T6" t="T7" r="T8" b="T9"/>
                <a:pathLst>
                  <a:path w="5" h="8">
                    <a:moveTo>
                      <a:pt x="0" y="0"/>
                    </a:moveTo>
                    <a:cubicBezTo>
                      <a:pt x="2" y="3"/>
                      <a:pt x="3" y="5"/>
                      <a:pt x="5" y="8"/>
                    </a:cubicBezTo>
                  </a:path>
                </a:pathLst>
              </a:custGeom>
              <a:noFill/>
              <a:ln w="7938" cap="rnd">
                <a:solidFill>
                  <a:srgbClr val="8B576C"/>
                </a:solidFill>
                <a:prstDash val="solid"/>
                <a:round/>
                <a:headEnd/>
                <a:tailEnd/>
              </a:ln>
            </p:spPr>
            <p:txBody>
              <a:bodyPr/>
              <a:lstStyle/>
              <a:p>
                <a:endParaRPr lang="en-US"/>
              </a:p>
            </p:txBody>
          </p:sp>
          <p:sp>
            <p:nvSpPr>
              <p:cNvPr id="307" name="Freeform 221"/>
              <p:cNvSpPr>
                <a:spLocks/>
              </p:cNvSpPr>
              <p:nvPr/>
            </p:nvSpPr>
            <p:spPr bwMode="auto">
              <a:xfrm>
                <a:off x="2281" y="2389"/>
                <a:ext cx="28" cy="38"/>
              </a:xfrm>
              <a:custGeom>
                <a:avLst/>
                <a:gdLst>
                  <a:gd name="T0" fmla="*/ 461 w 11"/>
                  <a:gd name="T1" fmla="*/ 0 h 14"/>
                  <a:gd name="T2" fmla="*/ 0 w 11"/>
                  <a:gd name="T3" fmla="*/ 760 h 14"/>
                  <a:gd name="T4" fmla="*/ 0 60000 65536"/>
                  <a:gd name="T5" fmla="*/ 0 60000 65536"/>
                  <a:gd name="T6" fmla="*/ 0 w 11"/>
                  <a:gd name="T7" fmla="*/ 0 h 14"/>
                  <a:gd name="T8" fmla="*/ 11 w 11"/>
                  <a:gd name="T9" fmla="*/ 14 h 14"/>
                </a:gdLst>
                <a:ahLst/>
                <a:cxnLst>
                  <a:cxn ang="T4">
                    <a:pos x="T0" y="T1"/>
                  </a:cxn>
                  <a:cxn ang="T5">
                    <a:pos x="T2" y="T3"/>
                  </a:cxn>
                </a:cxnLst>
                <a:rect l="T6" t="T7" r="T8" b="T9"/>
                <a:pathLst>
                  <a:path w="11" h="14">
                    <a:moveTo>
                      <a:pt x="11" y="0"/>
                    </a:moveTo>
                    <a:cubicBezTo>
                      <a:pt x="11" y="7"/>
                      <a:pt x="6" y="11"/>
                      <a:pt x="0" y="14"/>
                    </a:cubicBezTo>
                  </a:path>
                </a:pathLst>
              </a:custGeom>
              <a:noFill/>
              <a:ln w="7938" cap="rnd">
                <a:solidFill>
                  <a:srgbClr val="8B576C"/>
                </a:solidFill>
                <a:prstDash val="solid"/>
                <a:round/>
                <a:headEnd/>
                <a:tailEnd/>
              </a:ln>
            </p:spPr>
            <p:txBody>
              <a:bodyPr/>
              <a:lstStyle/>
              <a:p>
                <a:endParaRPr lang="en-US"/>
              </a:p>
            </p:txBody>
          </p:sp>
          <p:sp>
            <p:nvSpPr>
              <p:cNvPr id="308" name="Freeform 222"/>
              <p:cNvSpPr>
                <a:spLocks/>
              </p:cNvSpPr>
              <p:nvPr/>
            </p:nvSpPr>
            <p:spPr bwMode="auto">
              <a:xfrm>
                <a:off x="2296" y="2421"/>
                <a:ext cx="13" cy="16"/>
              </a:xfrm>
              <a:custGeom>
                <a:avLst/>
                <a:gdLst>
                  <a:gd name="T0" fmla="*/ 0 w 5"/>
                  <a:gd name="T1" fmla="*/ 0 h 6"/>
                  <a:gd name="T2" fmla="*/ 229 w 5"/>
                  <a:gd name="T3" fmla="*/ 307 h 6"/>
                  <a:gd name="T4" fmla="*/ 0 60000 65536"/>
                  <a:gd name="T5" fmla="*/ 0 60000 65536"/>
                  <a:gd name="T6" fmla="*/ 0 w 5"/>
                  <a:gd name="T7" fmla="*/ 0 h 6"/>
                  <a:gd name="T8" fmla="*/ 5 w 5"/>
                  <a:gd name="T9" fmla="*/ 6 h 6"/>
                </a:gdLst>
                <a:ahLst/>
                <a:cxnLst>
                  <a:cxn ang="T4">
                    <a:pos x="T0" y="T1"/>
                  </a:cxn>
                  <a:cxn ang="T5">
                    <a:pos x="T2" y="T3"/>
                  </a:cxn>
                </a:cxnLst>
                <a:rect l="T6" t="T7" r="T8" b="T9"/>
                <a:pathLst>
                  <a:path w="5" h="6">
                    <a:moveTo>
                      <a:pt x="0" y="0"/>
                    </a:moveTo>
                    <a:cubicBezTo>
                      <a:pt x="2" y="2"/>
                      <a:pt x="3" y="4"/>
                      <a:pt x="5" y="6"/>
                    </a:cubicBezTo>
                  </a:path>
                </a:pathLst>
              </a:custGeom>
              <a:noFill/>
              <a:ln w="7938" cap="rnd">
                <a:solidFill>
                  <a:srgbClr val="8B576C"/>
                </a:solidFill>
                <a:prstDash val="solid"/>
                <a:round/>
                <a:headEnd/>
                <a:tailEnd/>
              </a:ln>
            </p:spPr>
            <p:txBody>
              <a:bodyPr/>
              <a:lstStyle/>
              <a:p>
                <a:endParaRPr lang="en-US"/>
              </a:p>
            </p:txBody>
          </p:sp>
          <p:sp>
            <p:nvSpPr>
              <p:cNvPr id="309" name="Freeform 223"/>
              <p:cNvSpPr>
                <a:spLocks/>
              </p:cNvSpPr>
              <p:nvPr/>
            </p:nvSpPr>
            <p:spPr bwMode="auto">
              <a:xfrm>
                <a:off x="2184" y="2493"/>
                <a:ext cx="12" cy="30"/>
              </a:xfrm>
              <a:custGeom>
                <a:avLst/>
                <a:gdLst>
                  <a:gd name="T0" fmla="*/ 168 w 5"/>
                  <a:gd name="T1" fmla="*/ 0 h 11"/>
                  <a:gd name="T2" fmla="*/ 0 w 5"/>
                  <a:gd name="T3" fmla="*/ 611 h 11"/>
                  <a:gd name="T4" fmla="*/ 0 60000 65536"/>
                  <a:gd name="T5" fmla="*/ 0 60000 65536"/>
                  <a:gd name="T6" fmla="*/ 0 w 5"/>
                  <a:gd name="T7" fmla="*/ 0 h 11"/>
                  <a:gd name="T8" fmla="*/ 5 w 5"/>
                  <a:gd name="T9" fmla="*/ 11 h 11"/>
                </a:gdLst>
                <a:ahLst/>
                <a:cxnLst>
                  <a:cxn ang="T4">
                    <a:pos x="T0" y="T1"/>
                  </a:cxn>
                  <a:cxn ang="T5">
                    <a:pos x="T2" y="T3"/>
                  </a:cxn>
                </a:cxnLst>
                <a:rect l="T6" t="T7" r="T8" b="T9"/>
                <a:pathLst>
                  <a:path w="5" h="11">
                    <a:moveTo>
                      <a:pt x="5" y="0"/>
                    </a:moveTo>
                    <a:cubicBezTo>
                      <a:pt x="5" y="4"/>
                      <a:pt x="4" y="9"/>
                      <a:pt x="0" y="11"/>
                    </a:cubicBezTo>
                  </a:path>
                </a:pathLst>
              </a:custGeom>
              <a:noFill/>
              <a:ln w="7938" cap="rnd">
                <a:solidFill>
                  <a:srgbClr val="8B576C"/>
                </a:solidFill>
                <a:prstDash val="solid"/>
                <a:round/>
                <a:headEnd/>
                <a:tailEnd/>
              </a:ln>
            </p:spPr>
            <p:txBody>
              <a:bodyPr/>
              <a:lstStyle/>
              <a:p>
                <a:endParaRPr lang="en-US"/>
              </a:p>
            </p:txBody>
          </p:sp>
          <p:sp>
            <p:nvSpPr>
              <p:cNvPr id="310" name="Freeform 224"/>
              <p:cNvSpPr>
                <a:spLocks/>
              </p:cNvSpPr>
              <p:nvPr/>
            </p:nvSpPr>
            <p:spPr bwMode="auto">
              <a:xfrm>
                <a:off x="2194" y="2517"/>
                <a:ext cx="22" cy="11"/>
              </a:xfrm>
              <a:custGeom>
                <a:avLst/>
                <a:gdLst>
                  <a:gd name="T0" fmla="*/ 0 w 9"/>
                  <a:gd name="T1" fmla="*/ 0 h 4"/>
                  <a:gd name="T2" fmla="*/ 323 w 9"/>
                  <a:gd name="T3" fmla="*/ 228 h 4"/>
                  <a:gd name="T4" fmla="*/ 0 60000 65536"/>
                  <a:gd name="T5" fmla="*/ 0 60000 65536"/>
                  <a:gd name="T6" fmla="*/ 0 w 9"/>
                  <a:gd name="T7" fmla="*/ 0 h 4"/>
                  <a:gd name="T8" fmla="*/ 9 w 9"/>
                  <a:gd name="T9" fmla="*/ 4 h 4"/>
                </a:gdLst>
                <a:ahLst/>
                <a:cxnLst>
                  <a:cxn ang="T4">
                    <a:pos x="T0" y="T1"/>
                  </a:cxn>
                  <a:cxn ang="T5">
                    <a:pos x="T2" y="T3"/>
                  </a:cxn>
                </a:cxnLst>
                <a:rect l="T6" t="T7" r="T8" b="T9"/>
                <a:pathLst>
                  <a:path w="9" h="4">
                    <a:moveTo>
                      <a:pt x="0" y="0"/>
                    </a:moveTo>
                    <a:cubicBezTo>
                      <a:pt x="4" y="0"/>
                      <a:pt x="7" y="1"/>
                      <a:pt x="9" y="4"/>
                    </a:cubicBezTo>
                  </a:path>
                </a:pathLst>
              </a:custGeom>
              <a:noFill/>
              <a:ln w="7938" cap="rnd">
                <a:solidFill>
                  <a:srgbClr val="8B576C"/>
                </a:solidFill>
                <a:prstDash val="solid"/>
                <a:round/>
                <a:headEnd/>
                <a:tailEnd/>
              </a:ln>
            </p:spPr>
            <p:txBody>
              <a:bodyPr/>
              <a:lstStyle/>
              <a:p>
                <a:endParaRPr lang="en-US"/>
              </a:p>
            </p:txBody>
          </p:sp>
          <p:sp>
            <p:nvSpPr>
              <p:cNvPr id="311" name="Freeform 225"/>
              <p:cNvSpPr>
                <a:spLocks/>
              </p:cNvSpPr>
              <p:nvPr/>
            </p:nvSpPr>
            <p:spPr bwMode="auto">
              <a:xfrm>
                <a:off x="2449" y="2547"/>
                <a:ext cx="22" cy="48"/>
              </a:xfrm>
              <a:custGeom>
                <a:avLst/>
                <a:gdLst>
                  <a:gd name="T0" fmla="*/ 29 w 9"/>
                  <a:gd name="T1" fmla="*/ 0 h 18"/>
                  <a:gd name="T2" fmla="*/ 323 w 9"/>
                  <a:gd name="T3" fmla="*/ 909 h 18"/>
                  <a:gd name="T4" fmla="*/ 0 60000 65536"/>
                  <a:gd name="T5" fmla="*/ 0 60000 65536"/>
                  <a:gd name="T6" fmla="*/ 0 w 9"/>
                  <a:gd name="T7" fmla="*/ 0 h 18"/>
                  <a:gd name="T8" fmla="*/ 9 w 9"/>
                  <a:gd name="T9" fmla="*/ 18 h 18"/>
                </a:gdLst>
                <a:ahLst/>
                <a:cxnLst>
                  <a:cxn ang="T4">
                    <a:pos x="T0" y="T1"/>
                  </a:cxn>
                  <a:cxn ang="T5">
                    <a:pos x="T2" y="T3"/>
                  </a:cxn>
                </a:cxnLst>
                <a:rect l="T6" t="T7" r="T8" b="T9"/>
                <a:pathLst>
                  <a:path w="9" h="18">
                    <a:moveTo>
                      <a:pt x="1" y="0"/>
                    </a:moveTo>
                    <a:cubicBezTo>
                      <a:pt x="0" y="7"/>
                      <a:pt x="3" y="14"/>
                      <a:pt x="9" y="18"/>
                    </a:cubicBezTo>
                  </a:path>
                </a:pathLst>
              </a:custGeom>
              <a:noFill/>
              <a:ln w="7938" cap="rnd">
                <a:solidFill>
                  <a:srgbClr val="8B576C"/>
                </a:solidFill>
                <a:prstDash val="solid"/>
                <a:round/>
                <a:headEnd/>
                <a:tailEnd/>
              </a:ln>
            </p:spPr>
            <p:txBody>
              <a:bodyPr/>
              <a:lstStyle/>
              <a:p>
                <a:endParaRPr lang="en-US"/>
              </a:p>
            </p:txBody>
          </p:sp>
          <p:sp>
            <p:nvSpPr>
              <p:cNvPr id="312" name="Freeform 226"/>
              <p:cNvSpPr>
                <a:spLocks/>
              </p:cNvSpPr>
              <p:nvPr/>
            </p:nvSpPr>
            <p:spPr bwMode="auto">
              <a:xfrm>
                <a:off x="2441" y="2581"/>
                <a:ext cx="15" cy="6"/>
              </a:xfrm>
              <a:custGeom>
                <a:avLst/>
                <a:gdLst>
                  <a:gd name="T0" fmla="*/ 233 w 6"/>
                  <a:gd name="T1" fmla="*/ 0 h 2"/>
                  <a:gd name="T2" fmla="*/ 0 w 6"/>
                  <a:gd name="T3" fmla="*/ 162 h 2"/>
                  <a:gd name="T4" fmla="*/ 0 60000 65536"/>
                  <a:gd name="T5" fmla="*/ 0 60000 65536"/>
                  <a:gd name="T6" fmla="*/ 0 w 6"/>
                  <a:gd name="T7" fmla="*/ 0 h 2"/>
                  <a:gd name="T8" fmla="*/ 6 w 6"/>
                  <a:gd name="T9" fmla="*/ 2 h 2"/>
                </a:gdLst>
                <a:ahLst/>
                <a:cxnLst>
                  <a:cxn ang="T4">
                    <a:pos x="T0" y="T1"/>
                  </a:cxn>
                  <a:cxn ang="T5">
                    <a:pos x="T2" y="T3"/>
                  </a:cxn>
                </a:cxnLst>
                <a:rect l="T6" t="T7" r="T8" b="T9"/>
                <a:pathLst>
                  <a:path w="6" h="2">
                    <a:moveTo>
                      <a:pt x="6" y="0"/>
                    </a:moveTo>
                    <a:cubicBezTo>
                      <a:pt x="4" y="1"/>
                      <a:pt x="2" y="1"/>
                      <a:pt x="0" y="2"/>
                    </a:cubicBezTo>
                  </a:path>
                </a:pathLst>
              </a:custGeom>
              <a:noFill/>
              <a:ln w="7938" cap="rnd">
                <a:solidFill>
                  <a:srgbClr val="8B576C"/>
                </a:solidFill>
                <a:prstDash val="solid"/>
                <a:round/>
                <a:headEnd/>
                <a:tailEnd/>
              </a:ln>
            </p:spPr>
            <p:txBody>
              <a:bodyPr/>
              <a:lstStyle/>
              <a:p>
                <a:endParaRPr lang="en-US"/>
              </a:p>
            </p:txBody>
          </p:sp>
          <p:sp>
            <p:nvSpPr>
              <p:cNvPr id="313" name="Freeform 227"/>
              <p:cNvSpPr>
                <a:spLocks/>
              </p:cNvSpPr>
              <p:nvPr/>
            </p:nvSpPr>
            <p:spPr bwMode="auto">
              <a:xfrm>
                <a:off x="2536" y="2496"/>
                <a:ext cx="5" cy="21"/>
              </a:xfrm>
              <a:custGeom>
                <a:avLst/>
                <a:gdLst>
                  <a:gd name="T0" fmla="*/ 0 w 2"/>
                  <a:gd name="T1" fmla="*/ 0 h 8"/>
                  <a:gd name="T2" fmla="*/ 75 w 2"/>
                  <a:gd name="T3" fmla="*/ 37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2" y="3"/>
                      <a:pt x="2" y="5"/>
                      <a:pt x="2" y="8"/>
                    </a:cubicBezTo>
                  </a:path>
                </a:pathLst>
              </a:custGeom>
              <a:noFill/>
              <a:ln w="7938" cap="rnd">
                <a:solidFill>
                  <a:srgbClr val="8B576C"/>
                </a:solidFill>
                <a:prstDash val="solid"/>
                <a:round/>
                <a:headEnd/>
                <a:tailEnd/>
              </a:ln>
            </p:spPr>
            <p:txBody>
              <a:bodyPr/>
              <a:lstStyle/>
              <a:p>
                <a:endParaRPr lang="en-US"/>
              </a:p>
            </p:txBody>
          </p:sp>
          <p:sp>
            <p:nvSpPr>
              <p:cNvPr id="314" name="Freeform 228"/>
              <p:cNvSpPr>
                <a:spLocks/>
              </p:cNvSpPr>
              <p:nvPr/>
            </p:nvSpPr>
            <p:spPr bwMode="auto">
              <a:xfrm>
                <a:off x="2541" y="2499"/>
                <a:ext cx="13" cy="8"/>
              </a:xfrm>
              <a:custGeom>
                <a:avLst/>
                <a:gdLst>
                  <a:gd name="T0" fmla="*/ 0 w 5"/>
                  <a:gd name="T1" fmla="*/ 149 h 3"/>
                  <a:gd name="T2" fmla="*/ 229 w 5"/>
                  <a:gd name="T3" fmla="*/ 0 h 3"/>
                  <a:gd name="T4" fmla="*/ 0 60000 65536"/>
                  <a:gd name="T5" fmla="*/ 0 60000 65536"/>
                  <a:gd name="T6" fmla="*/ 0 w 5"/>
                  <a:gd name="T7" fmla="*/ 0 h 3"/>
                  <a:gd name="T8" fmla="*/ 5 w 5"/>
                  <a:gd name="T9" fmla="*/ 3 h 3"/>
                </a:gdLst>
                <a:ahLst/>
                <a:cxnLst>
                  <a:cxn ang="T4">
                    <a:pos x="T0" y="T1"/>
                  </a:cxn>
                  <a:cxn ang="T5">
                    <a:pos x="T2" y="T3"/>
                  </a:cxn>
                </a:cxnLst>
                <a:rect l="T6" t="T7" r="T8" b="T9"/>
                <a:pathLst>
                  <a:path w="5" h="3">
                    <a:moveTo>
                      <a:pt x="0" y="3"/>
                    </a:moveTo>
                    <a:cubicBezTo>
                      <a:pt x="1" y="1"/>
                      <a:pt x="3" y="0"/>
                      <a:pt x="5" y="0"/>
                    </a:cubicBezTo>
                  </a:path>
                </a:pathLst>
              </a:custGeom>
              <a:noFill/>
              <a:ln w="7938" cap="rnd">
                <a:solidFill>
                  <a:srgbClr val="8B576C"/>
                </a:solidFill>
                <a:prstDash val="solid"/>
                <a:round/>
                <a:headEnd/>
                <a:tailEnd/>
              </a:ln>
            </p:spPr>
            <p:txBody>
              <a:bodyPr/>
              <a:lstStyle/>
              <a:p>
                <a:endParaRPr lang="en-US"/>
              </a:p>
            </p:txBody>
          </p:sp>
          <p:sp>
            <p:nvSpPr>
              <p:cNvPr id="315" name="Freeform 229"/>
              <p:cNvSpPr>
                <a:spLocks/>
              </p:cNvSpPr>
              <p:nvPr/>
            </p:nvSpPr>
            <p:spPr bwMode="auto">
              <a:xfrm>
                <a:off x="2621" y="2635"/>
                <a:ext cx="8" cy="45"/>
              </a:xfrm>
              <a:custGeom>
                <a:avLst/>
                <a:gdLst>
                  <a:gd name="T0" fmla="*/ 149 w 3"/>
                  <a:gd name="T1" fmla="*/ 0 h 17"/>
                  <a:gd name="T2" fmla="*/ 0 w 3"/>
                  <a:gd name="T3" fmla="*/ 834 h 17"/>
                  <a:gd name="T4" fmla="*/ 0 60000 65536"/>
                  <a:gd name="T5" fmla="*/ 0 60000 65536"/>
                  <a:gd name="T6" fmla="*/ 0 w 3"/>
                  <a:gd name="T7" fmla="*/ 0 h 17"/>
                  <a:gd name="T8" fmla="*/ 3 w 3"/>
                  <a:gd name="T9" fmla="*/ 17 h 17"/>
                </a:gdLst>
                <a:ahLst/>
                <a:cxnLst>
                  <a:cxn ang="T4">
                    <a:pos x="T0" y="T1"/>
                  </a:cxn>
                  <a:cxn ang="T5">
                    <a:pos x="T2" y="T3"/>
                  </a:cxn>
                </a:cxnLst>
                <a:rect l="T6" t="T7" r="T8" b="T9"/>
                <a:pathLst>
                  <a:path w="3" h="17">
                    <a:moveTo>
                      <a:pt x="3" y="0"/>
                    </a:moveTo>
                    <a:cubicBezTo>
                      <a:pt x="3" y="6"/>
                      <a:pt x="2" y="12"/>
                      <a:pt x="0" y="17"/>
                    </a:cubicBezTo>
                  </a:path>
                </a:pathLst>
              </a:custGeom>
              <a:noFill/>
              <a:ln w="7938" cap="rnd">
                <a:solidFill>
                  <a:srgbClr val="8B576C"/>
                </a:solidFill>
                <a:prstDash val="solid"/>
                <a:round/>
                <a:headEnd/>
                <a:tailEnd/>
              </a:ln>
            </p:spPr>
            <p:txBody>
              <a:bodyPr/>
              <a:lstStyle/>
              <a:p>
                <a:endParaRPr lang="en-US"/>
              </a:p>
            </p:txBody>
          </p:sp>
          <p:sp>
            <p:nvSpPr>
              <p:cNvPr id="316" name="Freeform 230"/>
              <p:cNvSpPr>
                <a:spLocks/>
              </p:cNvSpPr>
              <p:nvPr/>
            </p:nvSpPr>
            <p:spPr bwMode="auto">
              <a:xfrm>
                <a:off x="2626" y="2659"/>
                <a:ext cx="30" cy="8"/>
              </a:xfrm>
              <a:custGeom>
                <a:avLst/>
                <a:gdLst>
                  <a:gd name="T0" fmla="*/ 0 w 12"/>
                  <a:gd name="T1" fmla="*/ 149 h 3"/>
                  <a:gd name="T2" fmla="*/ 470 w 12"/>
                  <a:gd name="T3" fmla="*/ 0 h 3"/>
                  <a:gd name="T4" fmla="*/ 0 60000 65536"/>
                  <a:gd name="T5" fmla="*/ 0 60000 65536"/>
                  <a:gd name="T6" fmla="*/ 0 w 12"/>
                  <a:gd name="T7" fmla="*/ 0 h 3"/>
                  <a:gd name="T8" fmla="*/ 12 w 12"/>
                  <a:gd name="T9" fmla="*/ 3 h 3"/>
                </a:gdLst>
                <a:ahLst/>
                <a:cxnLst>
                  <a:cxn ang="T4">
                    <a:pos x="T0" y="T1"/>
                  </a:cxn>
                  <a:cxn ang="T5">
                    <a:pos x="T2" y="T3"/>
                  </a:cxn>
                </a:cxnLst>
                <a:rect l="T6" t="T7" r="T8" b="T9"/>
                <a:pathLst>
                  <a:path w="12" h="3">
                    <a:moveTo>
                      <a:pt x="0" y="3"/>
                    </a:moveTo>
                    <a:cubicBezTo>
                      <a:pt x="3" y="0"/>
                      <a:pt x="7" y="0"/>
                      <a:pt x="12" y="0"/>
                    </a:cubicBezTo>
                  </a:path>
                </a:pathLst>
              </a:custGeom>
              <a:noFill/>
              <a:ln w="7938" cap="rnd">
                <a:solidFill>
                  <a:srgbClr val="8B576C"/>
                </a:solidFill>
                <a:prstDash val="solid"/>
                <a:round/>
                <a:headEnd/>
                <a:tailEnd/>
              </a:ln>
            </p:spPr>
            <p:txBody>
              <a:bodyPr/>
              <a:lstStyle/>
              <a:p>
                <a:endParaRPr lang="en-US"/>
              </a:p>
            </p:txBody>
          </p:sp>
          <p:sp>
            <p:nvSpPr>
              <p:cNvPr id="317" name="Freeform 231"/>
              <p:cNvSpPr>
                <a:spLocks/>
              </p:cNvSpPr>
              <p:nvPr/>
            </p:nvSpPr>
            <p:spPr bwMode="auto">
              <a:xfrm>
                <a:off x="2031" y="2509"/>
                <a:ext cx="27" cy="30"/>
              </a:xfrm>
              <a:custGeom>
                <a:avLst/>
                <a:gdLst>
                  <a:gd name="T0" fmla="*/ 0 w 11"/>
                  <a:gd name="T1" fmla="*/ 0 h 11"/>
                  <a:gd name="T2" fmla="*/ 398 w 11"/>
                  <a:gd name="T3" fmla="*/ 611 h 11"/>
                  <a:gd name="T4" fmla="*/ 0 60000 65536"/>
                  <a:gd name="T5" fmla="*/ 0 60000 65536"/>
                  <a:gd name="T6" fmla="*/ 0 w 11"/>
                  <a:gd name="T7" fmla="*/ 0 h 11"/>
                  <a:gd name="T8" fmla="*/ 11 w 11"/>
                  <a:gd name="T9" fmla="*/ 11 h 11"/>
                </a:gdLst>
                <a:ahLst/>
                <a:cxnLst>
                  <a:cxn ang="T4">
                    <a:pos x="T0" y="T1"/>
                  </a:cxn>
                  <a:cxn ang="T5">
                    <a:pos x="T2" y="T3"/>
                  </a:cxn>
                </a:cxnLst>
                <a:rect l="T6" t="T7" r="T8" b="T9"/>
                <a:pathLst>
                  <a:path w="11" h="11">
                    <a:moveTo>
                      <a:pt x="0" y="0"/>
                    </a:moveTo>
                    <a:cubicBezTo>
                      <a:pt x="1" y="6"/>
                      <a:pt x="6" y="9"/>
                      <a:pt x="11" y="11"/>
                    </a:cubicBezTo>
                  </a:path>
                </a:pathLst>
              </a:custGeom>
              <a:noFill/>
              <a:ln w="7938" cap="rnd">
                <a:solidFill>
                  <a:srgbClr val="8B576C"/>
                </a:solidFill>
                <a:prstDash val="solid"/>
                <a:round/>
                <a:headEnd/>
                <a:tailEnd/>
              </a:ln>
            </p:spPr>
            <p:txBody>
              <a:bodyPr/>
              <a:lstStyle/>
              <a:p>
                <a:endParaRPr lang="en-US"/>
              </a:p>
            </p:txBody>
          </p:sp>
          <p:sp>
            <p:nvSpPr>
              <p:cNvPr id="318" name="Freeform 232"/>
              <p:cNvSpPr>
                <a:spLocks/>
              </p:cNvSpPr>
              <p:nvPr/>
            </p:nvSpPr>
            <p:spPr bwMode="auto">
              <a:xfrm>
                <a:off x="2031" y="2531"/>
                <a:ext cx="10" cy="18"/>
              </a:xfrm>
              <a:custGeom>
                <a:avLst/>
                <a:gdLst>
                  <a:gd name="T0" fmla="*/ 158 w 4"/>
                  <a:gd name="T1" fmla="*/ 0 h 7"/>
                  <a:gd name="T2" fmla="*/ 0 w 4"/>
                  <a:gd name="T3" fmla="*/ 303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2"/>
                      <a:pt x="1" y="4"/>
                      <a:pt x="0" y="7"/>
                    </a:cubicBezTo>
                  </a:path>
                </a:pathLst>
              </a:custGeom>
              <a:noFill/>
              <a:ln w="7938" cap="rnd">
                <a:solidFill>
                  <a:srgbClr val="8B576C"/>
                </a:solidFill>
                <a:prstDash val="solid"/>
                <a:round/>
                <a:headEnd/>
                <a:tailEnd/>
              </a:ln>
            </p:spPr>
            <p:txBody>
              <a:bodyPr/>
              <a:lstStyle/>
              <a:p>
                <a:endParaRPr lang="en-US"/>
              </a:p>
            </p:txBody>
          </p:sp>
          <p:sp>
            <p:nvSpPr>
              <p:cNvPr id="319" name="Freeform 233"/>
              <p:cNvSpPr>
                <a:spLocks/>
              </p:cNvSpPr>
              <p:nvPr/>
            </p:nvSpPr>
            <p:spPr bwMode="auto">
              <a:xfrm>
                <a:off x="2113" y="2627"/>
                <a:ext cx="43" cy="29"/>
              </a:xfrm>
              <a:custGeom>
                <a:avLst/>
                <a:gdLst>
                  <a:gd name="T0" fmla="*/ 0 w 17"/>
                  <a:gd name="T1" fmla="*/ 527 h 11"/>
                  <a:gd name="T2" fmla="*/ 698 w 17"/>
                  <a:gd name="T3" fmla="*/ 0 h 11"/>
                  <a:gd name="T4" fmla="*/ 0 60000 65536"/>
                  <a:gd name="T5" fmla="*/ 0 60000 65536"/>
                  <a:gd name="T6" fmla="*/ 0 w 17"/>
                  <a:gd name="T7" fmla="*/ 0 h 11"/>
                  <a:gd name="T8" fmla="*/ 17 w 17"/>
                  <a:gd name="T9" fmla="*/ 11 h 11"/>
                </a:gdLst>
                <a:ahLst/>
                <a:cxnLst>
                  <a:cxn ang="T4">
                    <a:pos x="T0" y="T1"/>
                  </a:cxn>
                  <a:cxn ang="T5">
                    <a:pos x="T2" y="T3"/>
                  </a:cxn>
                </a:cxnLst>
                <a:rect l="T6" t="T7" r="T8" b="T9"/>
                <a:pathLst>
                  <a:path w="17" h="11">
                    <a:moveTo>
                      <a:pt x="0" y="11"/>
                    </a:moveTo>
                    <a:cubicBezTo>
                      <a:pt x="6" y="10"/>
                      <a:pt x="16" y="7"/>
                      <a:pt x="17" y="0"/>
                    </a:cubicBezTo>
                  </a:path>
                </a:pathLst>
              </a:custGeom>
              <a:noFill/>
              <a:ln w="7938" cap="rnd">
                <a:solidFill>
                  <a:srgbClr val="8B576C"/>
                </a:solidFill>
                <a:prstDash val="solid"/>
                <a:round/>
                <a:headEnd/>
                <a:tailEnd/>
              </a:ln>
            </p:spPr>
            <p:txBody>
              <a:bodyPr/>
              <a:lstStyle/>
              <a:p>
                <a:endParaRPr lang="en-US"/>
              </a:p>
            </p:txBody>
          </p:sp>
          <p:sp>
            <p:nvSpPr>
              <p:cNvPr id="320" name="Freeform 234"/>
              <p:cNvSpPr>
                <a:spLocks/>
              </p:cNvSpPr>
              <p:nvPr/>
            </p:nvSpPr>
            <p:spPr bwMode="auto">
              <a:xfrm>
                <a:off x="2138" y="2651"/>
                <a:ext cx="10" cy="16"/>
              </a:xfrm>
              <a:custGeom>
                <a:avLst/>
                <a:gdLst>
                  <a:gd name="T0" fmla="*/ 0 w 4"/>
                  <a:gd name="T1" fmla="*/ 0 h 6"/>
                  <a:gd name="T2" fmla="*/ 158 w 4"/>
                  <a:gd name="T3" fmla="*/ 307 h 6"/>
                  <a:gd name="T4" fmla="*/ 0 60000 65536"/>
                  <a:gd name="T5" fmla="*/ 0 60000 65536"/>
                  <a:gd name="T6" fmla="*/ 0 w 4"/>
                  <a:gd name="T7" fmla="*/ 0 h 6"/>
                  <a:gd name="T8" fmla="*/ 4 w 4"/>
                  <a:gd name="T9" fmla="*/ 6 h 6"/>
                </a:gdLst>
                <a:ahLst/>
                <a:cxnLst>
                  <a:cxn ang="T4">
                    <a:pos x="T0" y="T1"/>
                  </a:cxn>
                  <a:cxn ang="T5">
                    <a:pos x="T2" y="T3"/>
                  </a:cxn>
                </a:cxnLst>
                <a:rect l="T6" t="T7" r="T8" b="T9"/>
                <a:pathLst>
                  <a:path w="4" h="6">
                    <a:moveTo>
                      <a:pt x="0" y="0"/>
                    </a:moveTo>
                    <a:cubicBezTo>
                      <a:pt x="1" y="2"/>
                      <a:pt x="3" y="4"/>
                      <a:pt x="4" y="6"/>
                    </a:cubicBezTo>
                  </a:path>
                </a:pathLst>
              </a:custGeom>
              <a:noFill/>
              <a:ln w="7938" cap="rnd">
                <a:solidFill>
                  <a:srgbClr val="8B576C"/>
                </a:solidFill>
                <a:prstDash val="solid"/>
                <a:round/>
                <a:headEnd/>
                <a:tailEnd/>
              </a:ln>
            </p:spPr>
            <p:txBody>
              <a:bodyPr/>
              <a:lstStyle/>
              <a:p>
                <a:endParaRPr lang="en-US"/>
              </a:p>
            </p:txBody>
          </p:sp>
          <p:sp>
            <p:nvSpPr>
              <p:cNvPr id="321" name="Freeform 235"/>
              <p:cNvSpPr>
                <a:spLocks/>
              </p:cNvSpPr>
              <p:nvPr/>
            </p:nvSpPr>
            <p:spPr bwMode="auto">
              <a:xfrm>
                <a:off x="2296" y="2573"/>
                <a:ext cx="23" cy="40"/>
              </a:xfrm>
              <a:custGeom>
                <a:avLst/>
                <a:gdLst>
                  <a:gd name="T0" fmla="*/ 302 w 9"/>
                  <a:gd name="T1" fmla="*/ 0 h 15"/>
                  <a:gd name="T2" fmla="*/ 0 w 9"/>
                  <a:gd name="T3" fmla="*/ 760 h 15"/>
                  <a:gd name="T4" fmla="*/ 0 60000 65536"/>
                  <a:gd name="T5" fmla="*/ 0 60000 65536"/>
                  <a:gd name="T6" fmla="*/ 0 w 9"/>
                  <a:gd name="T7" fmla="*/ 0 h 15"/>
                  <a:gd name="T8" fmla="*/ 9 w 9"/>
                  <a:gd name="T9" fmla="*/ 15 h 15"/>
                </a:gdLst>
                <a:ahLst/>
                <a:cxnLst>
                  <a:cxn ang="T4">
                    <a:pos x="T0" y="T1"/>
                  </a:cxn>
                  <a:cxn ang="T5">
                    <a:pos x="T2" y="T3"/>
                  </a:cxn>
                </a:cxnLst>
                <a:rect l="T6" t="T7" r="T8" b="T9"/>
                <a:pathLst>
                  <a:path w="9" h="15">
                    <a:moveTo>
                      <a:pt x="7" y="0"/>
                    </a:moveTo>
                    <a:cubicBezTo>
                      <a:pt x="9" y="5"/>
                      <a:pt x="4" y="11"/>
                      <a:pt x="0" y="15"/>
                    </a:cubicBezTo>
                  </a:path>
                </a:pathLst>
              </a:custGeom>
              <a:noFill/>
              <a:ln w="7938" cap="rnd">
                <a:solidFill>
                  <a:srgbClr val="8B576C"/>
                </a:solidFill>
                <a:prstDash val="solid"/>
                <a:round/>
                <a:headEnd/>
                <a:tailEnd/>
              </a:ln>
            </p:spPr>
            <p:txBody>
              <a:bodyPr/>
              <a:lstStyle/>
              <a:p>
                <a:endParaRPr lang="en-US"/>
              </a:p>
            </p:txBody>
          </p:sp>
          <p:sp>
            <p:nvSpPr>
              <p:cNvPr id="322" name="Freeform 236"/>
              <p:cNvSpPr>
                <a:spLocks/>
              </p:cNvSpPr>
              <p:nvPr/>
            </p:nvSpPr>
            <p:spPr bwMode="auto">
              <a:xfrm>
                <a:off x="2311" y="2597"/>
                <a:ext cx="20" cy="14"/>
              </a:xfrm>
              <a:custGeom>
                <a:avLst/>
                <a:gdLst>
                  <a:gd name="T0" fmla="*/ 0 w 8"/>
                  <a:gd name="T1" fmla="*/ 0 h 5"/>
                  <a:gd name="T2" fmla="*/ 313 w 8"/>
                  <a:gd name="T3" fmla="*/ 305 h 5"/>
                  <a:gd name="T4" fmla="*/ 0 60000 65536"/>
                  <a:gd name="T5" fmla="*/ 0 60000 65536"/>
                  <a:gd name="T6" fmla="*/ 0 w 8"/>
                  <a:gd name="T7" fmla="*/ 0 h 5"/>
                  <a:gd name="T8" fmla="*/ 8 w 8"/>
                  <a:gd name="T9" fmla="*/ 5 h 5"/>
                </a:gdLst>
                <a:ahLst/>
                <a:cxnLst>
                  <a:cxn ang="T4">
                    <a:pos x="T0" y="T1"/>
                  </a:cxn>
                  <a:cxn ang="T5">
                    <a:pos x="T2" y="T3"/>
                  </a:cxn>
                </a:cxnLst>
                <a:rect l="T6" t="T7" r="T8" b="T9"/>
                <a:pathLst>
                  <a:path w="8" h="5">
                    <a:moveTo>
                      <a:pt x="0" y="0"/>
                    </a:moveTo>
                    <a:cubicBezTo>
                      <a:pt x="1" y="2"/>
                      <a:pt x="4" y="4"/>
                      <a:pt x="8" y="5"/>
                    </a:cubicBezTo>
                  </a:path>
                </a:pathLst>
              </a:custGeom>
              <a:noFill/>
              <a:ln w="7938" cap="rnd">
                <a:solidFill>
                  <a:srgbClr val="8B576C"/>
                </a:solidFill>
                <a:prstDash val="solid"/>
                <a:round/>
                <a:headEnd/>
                <a:tailEnd/>
              </a:ln>
            </p:spPr>
            <p:txBody>
              <a:bodyPr/>
              <a:lstStyle/>
              <a:p>
                <a:endParaRPr lang="en-US"/>
              </a:p>
            </p:txBody>
          </p:sp>
          <p:sp>
            <p:nvSpPr>
              <p:cNvPr id="323" name="Freeform 237"/>
              <p:cNvSpPr>
                <a:spLocks/>
              </p:cNvSpPr>
              <p:nvPr/>
            </p:nvSpPr>
            <p:spPr bwMode="auto">
              <a:xfrm>
                <a:off x="2231" y="2720"/>
                <a:ext cx="48" cy="35"/>
              </a:xfrm>
              <a:custGeom>
                <a:avLst/>
                <a:gdLst>
                  <a:gd name="T0" fmla="*/ 0 w 19"/>
                  <a:gd name="T1" fmla="*/ 681 h 13"/>
                  <a:gd name="T2" fmla="*/ 773 w 19"/>
                  <a:gd name="T3" fmla="*/ 0 h 13"/>
                  <a:gd name="T4" fmla="*/ 0 60000 65536"/>
                  <a:gd name="T5" fmla="*/ 0 60000 65536"/>
                  <a:gd name="T6" fmla="*/ 0 w 19"/>
                  <a:gd name="T7" fmla="*/ 0 h 13"/>
                  <a:gd name="T8" fmla="*/ 19 w 19"/>
                  <a:gd name="T9" fmla="*/ 13 h 13"/>
                </a:gdLst>
                <a:ahLst/>
                <a:cxnLst>
                  <a:cxn ang="T4">
                    <a:pos x="T0" y="T1"/>
                  </a:cxn>
                  <a:cxn ang="T5">
                    <a:pos x="T2" y="T3"/>
                  </a:cxn>
                </a:cxnLst>
                <a:rect l="T6" t="T7" r="T8" b="T9"/>
                <a:pathLst>
                  <a:path w="19" h="13">
                    <a:moveTo>
                      <a:pt x="0" y="13"/>
                    </a:moveTo>
                    <a:cubicBezTo>
                      <a:pt x="8" y="13"/>
                      <a:pt x="16" y="8"/>
                      <a:pt x="19" y="0"/>
                    </a:cubicBezTo>
                  </a:path>
                </a:pathLst>
              </a:custGeom>
              <a:noFill/>
              <a:ln w="7938" cap="rnd">
                <a:solidFill>
                  <a:srgbClr val="8B576C"/>
                </a:solidFill>
                <a:prstDash val="solid"/>
                <a:round/>
                <a:headEnd/>
                <a:tailEnd/>
              </a:ln>
            </p:spPr>
            <p:txBody>
              <a:bodyPr/>
              <a:lstStyle/>
              <a:p>
                <a:endParaRPr lang="en-US"/>
              </a:p>
            </p:txBody>
          </p:sp>
          <p:sp>
            <p:nvSpPr>
              <p:cNvPr id="324" name="Freeform 238"/>
              <p:cNvSpPr>
                <a:spLocks/>
              </p:cNvSpPr>
              <p:nvPr/>
            </p:nvSpPr>
            <p:spPr bwMode="auto">
              <a:xfrm>
                <a:off x="2261" y="2752"/>
                <a:ext cx="5" cy="16"/>
              </a:xfrm>
              <a:custGeom>
                <a:avLst/>
                <a:gdLst>
                  <a:gd name="T0" fmla="*/ 0 w 2"/>
                  <a:gd name="T1" fmla="*/ 0 h 6"/>
                  <a:gd name="T2" fmla="*/ 75 w 2"/>
                  <a:gd name="T3" fmla="*/ 307 h 6"/>
                  <a:gd name="T4" fmla="*/ 0 60000 65536"/>
                  <a:gd name="T5" fmla="*/ 0 60000 65536"/>
                  <a:gd name="T6" fmla="*/ 0 w 2"/>
                  <a:gd name="T7" fmla="*/ 0 h 6"/>
                  <a:gd name="T8" fmla="*/ 2 w 2"/>
                  <a:gd name="T9" fmla="*/ 6 h 6"/>
                </a:gdLst>
                <a:ahLst/>
                <a:cxnLst>
                  <a:cxn ang="T4">
                    <a:pos x="T0" y="T1"/>
                  </a:cxn>
                  <a:cxn ang="T5">
                    <a:pos x="T2" y="T3"/>
                  </a:cxn>
                </a:cxnLst>
                <a:rect l="T6" t="T7" r="T8" b="T9"/>
                <a:pathLst>
                  <a:path w="2" h="6">
                    <a:moveTo>
                      <a:pt x="0" y="0"/>
                    </a:moveTo>
                    <a:cubicBezTo>
                      <a:pt x="1" y="1"/>
                      <a:pt x="2" y="4"/>
                      <a:pt x="2" y="6"/>
                    </a:cubicBezTo>
                  </a:path>
                </a:pathLst>
              </a:custGeom>
              <a:noFill/>
              <a:ln w="7938" cap="rnd">
                <a:solidFill>
                  <a:srgbClr val="8B576C"/>
                </a:solidFill>
                <a:prstDash val="solid"/>
                <a:round/>
                <a:headEnd/>
                <a:tailEnd/>
              </a:ln>
            </p:spPr>
            <p:txBody>
              <a:bodyPr/>
              <a:lstStyle/>
              <a:p>
                <a:endParaRPr lang="en-US"/>
              </a:p>
            </p:txBody>
          </p:sp>
          <p:sp>
            <p:nvSpPr>
              <p:cNvPr id="325" name="Freeform 239"/>
              <p:cNvSpPr>
                <a:spLocks/>
              </p:cNvSpPr>
              <p:nvPr/>
            </p:nvSpPr>
            <p:spPr bwMode="auto">
              <a:xfrm>
                <a:off x="2416" y="2704"/>
                <a:ext cx="30" cy="24"/>
              </a:xfrm>
              <a:custGeom>
                <a:avLst/>
                <a:gdLst>
                  <a:gd name="T0" fmla="*/ 0 w 12"/>
                  <a:gd name="T1" fmla="*/ 0 h 9"/>
                  <a:gd name="T2" fmla="*/ 470 w 12"/>
                  <a:gd name="T3" fmla="*/ 397 h 9"/>
                  <a:gd name="T4" fmla="*/ 0 60000 65536"/>
                  <a:gd name="T5" fmla="*/ 0 60000 65536"/>
                  <a:gd name="T6" fmla="*/ 0 w 12"/>
                  <a:gd name="T7" fmla="*/ 0 h 9"/>
                  <a:gd name="T8" fmla="*/ 12 w 12"/>
                  <a:gd name="T9" fmla="*/ 9 h 9"/>
                </a:gdLst>
                <a:ahLst/>
                <a:cxnLst>
                  <a:cxn ang="T4">
                    <a:pos x="T0" y="T1"/>
                  </a:cxn>
                  <a:cxn ang="T5">
                    <a:pos x="T2" y="T3"/>
                  </a:cxn>
                </a:cxnLst>
                <a:rect l="T6" t="T7" r="T8" b="T9"/>
                <a:pathLst>
                  <a:path w="12" h="9">
                    <a:moveTo>
                      <a:pt x="0" y="0"/>
                    </a:moveTo>
                    <a:cubicBezTo>
                      <a:pt x="1" y="5"/>
                      <a:pt x="7" y="9"/>
                      <a:pt x="12" y="8"/>
                    </a:cubicBezTo>
                  </a:path>
                </a:pathLst>
              </a:custGeom>
              <a:noFill/>
              <a:ln w="7938" cap="rnd">
                <a:solidFill>
                  <a:srgbClr val="8B576C"/>
                </a:solidFill>
                <a:prstDash val="solid"/>
                <a:round/>
                <a:headEnd/>
                <a:tailEnd/>
              </a:ln>
            </p:spPr>
            <p:txBody>
              <a:bodyPr/>
              <a:lstStyle/>
              <a:p>
                <a:endParaRPr lang="en-US"/>
              </a:p>
            </p:txBody>
          </p:sp>
          <p:sp>
            <p:nvSpPr>
              <p:cNvPr id="326" name="Freeform 240"/>
              <p:cNvSpPr>
                <a:spLocks/>
              </p:cNvSpPr>
              <p:nvPr/>
            </p:nvSpPr>
            <p:spPr bwMode="auto">
              <a:xfrm>
                <a:off x="2421" y="2725"/>
                <a:ext cx="8" cy="16"/>
              </a:xfrm>
              <a:custGeom>
                <a:avLst/>
                <a:gdLst>
                  <a:gd name="T0" fmla="*/ 149 w 3"/>
                  <a:gd name="T1" fmla="*/ 0 h 6"/>
                  <a:gd name="T2" fmla="*/ 0 w 3"/>
                  <a:gd name="T3" fmla="*/ 307 h 6"/>
                  <a:gd name="T4" fmla="*/ 0 60000 65536"/>
                  <a:gd name="T5" fmla="*/ 0 60000 65536"/>
                  <a:gd name="T6" fmla="*/ 0 w 3"/>
                  <a:gd name="T7" fmla="*/ 0 h 6"/>
                  <a:gd name="T8" fmla="*/ 3 w 3"/>
                  <a:gd name="T9" fmla="*/ 6 h 6"/>
                </a:gdLst>
                <a:ahLst/>
                <a:cxnLst>
                  <a:cxn ang="T4">
                    <a:pos x="T0" y="T1"/>
                  </a:cxn>
                  <a:cxn ang="T5">
                    <a:pos x="T2" y="T3"/>
                  </a:cxn>
                </a:cxnLst>
                <a:rect l="T6" t="T7" r="T8" b="T9"/>
                <a:pathLst>
                  <a:path w="3" h="6">
                    <a:moveTo>
                      <a:pt x="3" y="0"/>
                    </a:moveTo>
                    <a:cubicBezTo>
                      <a:pt x="2" y="2"/>
                      <a:pt x="0" y="4"/>
                      <a:pt x="0" y="6"/>
                    </a:cubicBezTo>
                  </a:path>
                </a:pathLst>
              </a:custGeom>
              <a:noFill/>
              <a:ln w="7938" cap="rnd">
                <a:solidFill>
                  <a:srgbClr val="8B576C"/>
                </a:solidFill>
                <a:prstDash val="solid"/>
                <a:round/>
                <a:headEnd/>
                <a:tailEnd/>
              </a:ln>
            </p:spPr>
            <p:txBody>
              <a:bodyPr/>
              <a:lstStyle/>
              <a:p>
                <a:endParaRPr lang="en-US"/>
              </a:p>
            </p:txBody>
          </p:sp>
          <p:sp>
            <p:nvSpPr>
              <p:cNvPr id="327" name="Freeform 241"/>
              <p:cNvSpPr>
                <a:spLocks/>
              </p:cNvSpPr>
              <p:nvPr/>
            </p:nvSpPr>
            <p:spPr bwMode="auto">
              <a:xfrm>
                <a:off x="2334" y="2848"/>
                <a:ext cx="42" cy="24"/>
              </a:xfrm>
              <a:custGeom>
                <a:avLst/>
                <a:gdLst>
                  <a:gd name="T0" fmla="*/ 0 w 17"/>
                  <a:gd name="T1" fmla="*/ 456 h 9"/>
                  <a:gd name="T2" fmla="*/ 635 w 17"/>
                  <a:gd name="T3" fmla="*/ 0 h 9"/>
                  <a:gd name="T4" fmla="*/ 0 60000 65536"/>
                  <a:gd name="T5" fmla="*/ 0 60000 65536"/>
                  <a:gd name="T6" fmla="*/ 0 w 17"/>
                  <a:gd name="T7" fmla="*/ 0 h 9"/>
                  <a:gd name="T8" fmla="*/ 17 w 17"/>
                  <a:gd name="T9" fmla="*/ 9 h 9"/>
                </a:gdLst>
                <a:ahLst/>
                <a:cxnLst>
                  <a:cxn ang="T4">
                    <a:pos x="T0" y="T1"/>
                  </a:cxn>
                  <a:cxn ang="T5">
                    <a:pos x="T2" y="T3"/>
                  </a:cxn>
                </a:cxnLst>
                <a:rect l="T6" t="T7" r="T8" b="T9"/>
                <a:pathLst>
                  <a:path w="17" h="9">
                    <a:moveTo>
                      <a:pt x="0" y="9"/>
                    </a:moveTo>
                    <a:cubicBezTo>
                      <a:pt x="6" y="8"/>
                      <a:pt x="12" y="4"/>
                      <a:pt x="17" y="0"/>
                    </a:cubicBezTo>
                  </a:path>
                </a:pathLst>
              </a:custGeom>
              <a:noFill/>
              <a:ln w="7938" cap="rnd">
                <a:solidFill>
                  <a:srgbClr val="8B576C"/>
                </a:solidFill>
                <a:prstDash val="solid"/>
                <a:round/>
                <a:headEnd/>
                <a:tailEnd/>
              </a:ln>
            </p:spPr>
            <p:txBody>
              <a:bodyPr/>
              <a:lstStyle/>
              <a:p>
                <a:endParaRPr lang="en-US"/>
              </a:p>
            </p:txBody>
          </p:sp>
          <p:sp>
            <p:nvSpPr>
              <p:cNvPr id="328" name="Freeform 242"/>
              <p:cNvSpPr>
                <a:spLocks/>
              </p:cNvSpPr>
              <p:nvPr/>
            </p:nvSpPr>
            <p:spPr bwMode="auto">
              <a:xfrm>
                <a:off x="2361" y="2867"/>
                <a:ext cx="5" cy="21"/>
              </a:xfrm>
              <a:custGeom>
                <a:avLst/>
                <a:gdLst>
                  <a:gd name="T0" fmla="*/ 0 w 2"/>
                  <a:gd name="T1" fmla="*/ 0 h 8"/>
                  <a:gd name="T2" fmla="*/ 75 w 2"/>
                  <a:gd name="T3" fmla="*/ 37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0" y="3"/>
                      <a:pt x="1" y="5"/>
                      <a:pt x="2" y="8"/>
                    </a:cubicBezTo>
                  </a:path>
                </a:pathLst>
              </a:custGeom>
              <a:noFill/>
              <a:ln w="7938" cap="rnd">
                <a:solidFill>
                  <a:srgbClr val="8B576C"/>
                </a:solidFill>
                <a:prstDash val="solid"/>
                <a:round/>
                <a:headEnd/>
                <a:tailEnd/>
              </a:ln>
            </p:spPr>
            <p:txBody>
              <a:bodyPr/>
              <a:lstStyle/>
              <a:p>
                <a:endParaRPr lang="en-US"/>
              </a:p>
            </p:txBody>
          </p:sp>
          <p:sp>
            <p:nvSpPr>
              <p:cNvPr id="329" name="Freeform 243"/>
              <p:cNvSpPr>
                <a:spLocks/>
              </p:cNvSpPr>
              <p:nvPr/>
            </p:nvSpPr>
            <p:spPr bwMode="auto">
              <a:xfrm>
                <a:off x="2564" y="2755"/>
                <a:ext cx="12" cy="42"/>
              </a:xfrm>
              <a:custGeom>
                <a:avLst/>
                <a:gdLst>
                  <a:gd name="T0" fmla="*/ 168 w 5"/>
                  <a:gd name="T1" fmla="*/ 0 h 16"/>
                  <a:gd name="T2" fmla="*/ 0 w 5"/>
                  <a:gd name="T3" fmla="*/ 759 h 16"/>
                  <a:gd name="T4" fmla="*/ 0 60000 65536"/>
                  <a:gd name="T5" fmla="*/ 0 60000 65536"/>
                  <a:gd name="T6" fmla="*/ 0 w 5"/>
                  <a:gd name="T7" fmla="*/ 0 h 16"/>
                  <a:gd name="T8" fmla="*/ 5 w 5"/>
                  <a:gd name="T9" fmla="*/ 16 h 16"/>
                </a:gdLst>
                <a:ahLst/>
                <a:cxnLst>
                  <a:cxn ang="T4">
                    <a:pos x="T0" y="T1"/>
                  </a:cxn>
                  <a:cxn ang="T5">
                    <a:pos x="T2" y="T3"/>
                  </a:cxn>
                </a:cxnLst>
                <a:rect l="T6" t="T7" r="T8" b="T9"/>
                <a:pathLst>
                  <a:path w="5" h="16">
                    <a:moveTo>
                      <a:pt x="5" y="0"/>
                    </a:moveTo>
                    <a:cubicBezTo>
                      <a:pt x="4" y="6"/>
                      <a:pt x="3" y="11"/>
                      <a:pt x="0" y="16"/>
                    </a:cubicBezTo>
                  </a:path>
                </a:pathLst>
              </a:custGeom>
              <a:noFill/>
              <a:ln w="7938" cap="rnd">
                <a:solidFill>
                  <a:srgbClr val="8B576C"/>
                </a:solidFill>
                <a:prstDash val="solid"/>
                <a:round/>
                <a:headEnd/>
                <a:tailEnd/>
              </a:ln>
            </p:spPr>
            <p:txBody>
              <a:bodyPr/>
              <a:lstStyle/>
              <a:p>
                <a:endParaRPr lang="en-US"/>
              </a:p>
            </p:txBody>
          </p:sp>
          <p:sp>
            <p:nvSpPr>
              <p:cNvPr id="330" name="Freeform 244"/>
              <p:cNvSpPr>
                <a:spLocks/>
              </p:cNvSpPr>
              <p:nvPr/>
            </p:nvSpPr>
            <p:spPr bwMode="auto">
              <a:xfrm>
                <a:off x="2571" y="2779"/>
                <a:ext cx="23" cy="1"/>
              </a:xfrm>
              <a:custGeom>
                <a:avLst/>
                <a:gdLst>
                  <a:gd name="T0" fmla="*/ 0 w 9"/>
                  <a:gd name="T1" fmla="*/ 0 h 1"/>
                  <a:gd name="T2" fmla="*/ 386 w 9"/>
                  <a:gd name="T3" fmla="*/ 0 h 1"/>
                  <a:gd name="T4" fmla="*/ 0 60000 65536"/>
                  <a:gd name="T5" fmla="*/ 0 60000 65536"/>
                  <a:gd name="T6" fmla="*/ 0 w 9"/>
                  <a:gd name="T7" fmla="*/ 0 h 1"/>
                  <a:gd name="T8" fmla="*/ 9 w 9"/>
                  <a:gd name="T9" fmla="*/ 1 h 1"/>
                </a:gdLst>
                <a:ahLst/>
                <a:cxnLst>
                  <a:cxn ang="T4">
                    <a:pos x="T0" y="T1"/>
                  </a:cxn>
                  <a:cxn ang="T5">
                    <a:pos x="T2" y="T3"/>
                  </a:cxn>
                </a:cxnLst>
                <a:rect l="T6" t="T7" r="T8" b="T9"/>
                <a:pathLst>
                  <a:path w="9" h="1">
                    <a:moveTo>
                      <a:pt x="0" y="0"/>
                    </a:moveTo>
                    <a:cubicBezTo>
                      <a:pt x="3" y="0"/>
                      <a:pt x="6" y="0"/>
                      <a:pt x="9" y="0"/>
                    </a:cubicBezTo>
                  </a:path>
                </a:pathLst>
              </a:custGeom>
              <a:noFill/>
              <a:ln w="7938" cap="rnd">
                <a:solidFill>
                  <a:srgbClr val="8B576C"/>
                </a:solidFill>
                <a:prstDash val="solid"/>
                <a:round/>
                <a:headEnd/>
                <a:tailEnd/>
              </a:ln>
            </p:spPr>
            <p:txBody>
              <a:bodyPr/>
              <a:lstStyle/>
              <a:p>
                <a:endParaRPr lang="en-US"/>
              </a:p>
            </p:txBody>
          </p:sp>
          <p:sp>
            <p:nvSpPr>
              <p:cNvPr id="331" name="Freeform 245"/>
              <p:cNvSpPr>
                <a:spLocks/>
              </p:cNvSpPr>
              <p:nvPr/>
            </p:nvSpPr>
            <p:spPr bwMode="auto">
              <a:xfrm>
                <a:off x="2123" y="2768"/>
                <a:ext cx="15" cy="27"/>
              </a:xfrm>
              <a:custGeom>
                <a:avLst/>
                <a:gdLst>
                  <a:gd name="T0" fmla="*/ 50 w 6"/>
                  <a:gd name="T1" fmla="*/ 0 h 10"/>
                  <a:gd name="T2" fmla="*/ 233 w 6"/>
                  <a:gd name="T3" fmla="*/ 532 h 10"/>
                  <a:gd name="T4" fmla="*/ 0 60000 65536"/>
                  <a:gd name="T5" fmla="*/ 0 60000 65536"/>
                  <a:gd name="T6" fmla="*/ 0 w 6"/>
                  <a:gd name="T7" fmla="*/ 0 h 10"/>
                  <a:gd name="T8" fmla="*/ 6 w 6"/>
                  <a:gd name="T9" fmla="*/ 10 h 10"/>
                </a:gdLst>
                <a:ahLst/>
                <a:cxnLst>
                  <a:cxn ang="T4">
                    <a:pos x="T0" y="T1"/>
                  </a:cxn>
                  <a:cxn ang="T5">
                    <a:pos x="T2" y="T3"/>
                  </a:cxn>
                </a:cxnLst>
                <a:rect l="T6" t="T7" r="T8" b="T9"/>
                <a:pathLst>
                  <a:path w="6" h="10">
                    <a:moveTo>
                      <a:pt x="1" y="0"/>
                    </a:moveTo>
                    <a:cubicBezTo>
                      <a:pt x="0" y="4"/>
                      <a:pt x="3" y="7"/>
                      <a:pt x="6" y="10"/>
                    </a:cubicBezTo>
                  </a:path>
                </a:pathLst>
              </a:custGeom>
              <a:noFill/>
              <a:ln w="7938" cap="rnd">
                <a:solidFill>
                  <a:srgbClr val="8B576C"/>
                </a:solidFill>
                <a:prstDash val="solid"/>
                <a:round/>
                <a:headEnd/>
                <a:tailEnd/>
              </a:ln>
            </p:spPr>
            <p:txBody>
              <a:bodyPr/>
              <a:lstStyle/>
              <a:p>
                <a:endParaRPr lang="en-US"/>
              </a:p>
            </p:txBody>
          </p:sp>
          <p:sp>
            <p:nvSpPr>
              <p:cNvPr id="332" name="Freeform 246"/>
              <p:cNvSpPr>
                <a:spLocks/>
              </p:cNvSpPr>
              <p:nvPr/>
            </p:nvSpPr>
            <p:spPr bwMode="auto">
              <a:xfrm>
                <a:off x="2121" y="2784"/>
                <a:ext cx="10" cy="11"/>
              </a:xfrm>
              <a:custGeom>
                <a:avLst/>
                <a:gdLst>
                  <a:gd name="T0" fmla="*/ 158 w 4"/>
                  <a:gd name="T1" fmla="*/ 0 h 4"/>
                  <a:gd name="T2" fmla="*/ 0 w 4"/>
                  <a:gd name="T3" fmla="*/ 228 h 4"/>
                  <a:gd name="T4" fmla="*/ 0 60000 65536"/>
                  <a:gd name="T5" fmla="*/ 0 60000 65536"/>
                  <a:gd name="T6" fmla="*/ 0 w 4"/>
                  <a:gd name="T7" fmla="*/ 0 h 4"/>
                  <a:gd name="T8" fmla="*/ 4 w 4"/>
                  <a:gd name="T9" fmla="*/ 4 h 4"/>
                </a:gdLst>
                <a:ahLst/>
                <a:cxnLst>
                  <a:cxn ang="T4">
                    <a:pos x="T0" y="T1"/>
                  </a:cxn>
                  <a:cxn ang="T5">
                    <a:pos x="T2" y="T3"/>
                  </a:cxn>
                </a:cxnLst>
                <a:rect l="T6" t="T7" r="T8" b="T9"/>
                <a:pathLst>
                  <a:path w="4" h="4">
                    <a:moveTo>
                      <a:pt x="4" y="0"/>
                    </a:moveTo>
                    <a:cubicBezTo>
                      <a:pt x="2" y="1"/>
                      <a:pt x="1" y="2"/>
                      <a:pt x="0" y="4"/>
                    </a:cubicBezTo>
                  </a:path>
                </a:pathLst>
              </a:custGeom>
              <a:noFill/>
              <a:ln w="7938" cap="rnd">
                <a:solidFill>
                  <a:srgbClr val="8B576C"/>
                </a:solidFill>
                <a:prstDash val="solid"/>
                <a:round/>
                <a:headEnd/>
                <a:tailEnd/>
              </a:ln>
            </p:spPr>
            <p:txBody>
              <a:bodyPr/>
              <a:lstStyle/>
              <a:p>
                <a:endParaRPr lang="en-US"/>
              </a:p>
            </p:txBody>
          </p:sp>
          <p:sp>
            <p:nvSpPr>
              <p:cNvPr id="333" name="Freeform 247"/>
              <p:cNvSpPr>
                <a:spLocks/>
              </p:cNvSpPr>
              <p:nvPr/>
            </p:nvSpPr>
            <p:spPr bwMode="auto">
              <a:xfrm>
                <a:off x="2726" y="2595"/>
                <a:ext cx="10" cy="29"/>
              </a:xfrm>
              <a:custGeom>
                <a:avLst/>
                <a:gdLst>
                  <a:gd name="T0" fmla="*/ 0 w 4"/>
                  <a:gd name="T1" fmla="*/ 0 h 11"/>
                  <a:gd name="T2" fmla="*/ 158 w 4"/>
                  <a:gd name="T3" fmla="*/ 527 h 11"/>
                  <a:gd name="T4" fmla="*/ 0 60000 65536"/>
                  <a:gd name="T5" fmla="*/ 0 60000 65536"/>
                  <a:gd name="T6" fmla="*/ 0 w 4"/>
                  <a:gd name="T7" fmla="*/ 0 h 11"/>
                  <a:gd name="T8" fmla="*/ 4 w 4"/>
                  <a:gd name="T9" fmla="*/ 11 h 11"/>
                </a:gdLst>
                <a:ahLst/>
                <a:cxnLst>
                  <a:cxn ang="T4">
                    <a:pos x="T0" y="T1"/>
                  </a:cxn>
                  <a:cxn ang="T5">
                    <a:pos x="T2" y="T3"/>
                  </a:cxn>
                </a:cxnLst>
                <a:rect l="T6" t="T7" r="T8" b="T9"/>
                <a:pathLst>
                  <a:path w="4" h="11">
                    <a:moveTo>
                      <a:pt x="0" y="0"/>
                    </a:moveTo>
                    <a:cubicBezTo>
                      <a:pt x="0" y="4"/>
                      <a:pt x="1" y="8"/>
                      <a:pt x="4" y="11"/>
                    </a:cubicBezTo>
                  </a:path>
                </a:pathLst>
              </a:custGeom>
              <a:noFill/>
              <a:ln w="7938" cap="rnd">
                <a:solidFill>
                  <a:srgbClr val="8B576C"/>
                </a:solidFill>
                <a:prstDash val="solid"/>
                <a:round/>
                <a:headEnd/>
                <a:tailEnd/>
              </a:ln>
            </p:spPr>
            <p:txBody>
              <a:bodyPr/>
              <a:lstStyle/>
              <a:p>
                <a:endParaRPr lang="en-US"/>
              </a:p>
            </p:txBody>
          </p:sp>
          <p:sp>
            <p:nvSpPr>
              <p:cNvPr id="334" name="Freeform 248"/>
              <p:cNvSpPr>
                <a:spLocks/>
              </p:cNvSpPr>
              <p:nvPr/>
            </p:nvSpPr>
            <p:spPr bwMode="auto">
              <a:xfrm>
                <a:off x="2721" y="2616"/>
                <a:ext cx="8" cy="11"/>
              </a:xfrm>
              <a:custGeom>
                <a:avLst/>
                <a:gdLst>
                  <a:gd name="T0" fmla="*/ 149 w 3"/>
                  <a:gd name="T1" fmla="*/ 0 h 4"/>
                  <a:gd name="T2" fmla="*/ 0 w 3"/>
                  <a:gd name="T3" fmla="*/ 228 h 4"/>
                  <a:gd name="T4" fmla="*/ 0 60000 65536"/>
                  <a:gd name="T5" fmla="*/ 0 60000 65536"/>
                  <a:gd name="T6" fmla="*/ 0 w 3"/>
                  <a:gd name="T7" fmla="*/ 0 h 4"/>
                  <a:gd name="T8" fmla="*/ 3 w 3"/>
                  <a:gd name="T9" fmla="*/ 4 h 4"/>
                </a:gdLst>
                <a:ahLst/>
                <a:cxnLst>
                  <a:cxn ang="T4">
                    <a:pos x="T0" y="T1"/>
                  </a:cxn>
                  <a:cxn ang="T5">
                    <a:pos x="T2" y="T3"/>
                  </a:cxn>
                </a:cxnLst>
                <a:rect l="T6" t="T7" r="T8" b="T9"/>
                <a:pathLst>
                  <a:path w="3" h="4">
                    <a:moveTo>
                      <a:pt x="3" y="0"/>
                    </a:moveTo>
                    <a:cubicBezTo>
                      <a:pt x="1" y="0"/>
                      <a:pt x="0" y="2"/>
                      <a:pt x="0" y="4"/>
                    </a:cubicBezTo>
                  </a:path>
                </a:pathLst>
              </a:custGeom>
              <a:noFill/>
              <a:ln w="7938" cap="rnd">
                <a:solidFill>
                  <a:srgbClr val="8B576C"/>
                </a:solidFill>
                <a:prstDash val="solid"/>
                <a:round/>
                <a:headEnd/>
                <a:tailEnd/>
              </a:ln>
            </p:spPr>
            <p:txBody>
              <a:bodyPr/>
              <a:lstStyle/>
              <a:p>
                <a:endParaRPr lang="en-US"/>
              </a:p>
            </p:txBody>
          </p:sp>
          <p:sp>
            <p:nvSpPr>
              <p:cNvPr id="335" name="Freeform 249"/>
              <p:cNvSpPr>
                <a:spLocks/>
              </p:cNvSpPr>
              <p:nvPr/>
            </p:nvSpPr>
            <p:spPr bwMode="auto">
              <a:xfrm>
                <a:off x="1931" y="2613"/>
                <a:ext cx="25" cy="40"/>
              </a:xfrm>
              <a:custGeom>
                <a:avLst/>
                <a:gdLst>
                  <a:gd name="T0" fmla="*/ 0 w 10"/>
                  <a:gd name="T1" fmla="*/ 0 h 15"/>
                  <a:gd name="T2" fmla="*/ 388 w 10"/>
                  <a:gd name="T3" fmla="*/ 760 h 15"/>
                  <a:gd name="T4" fmla="*/ 0 60000 65536"/>
                  <a:gd name="T5" fmla="*/ 0 60000 65536"/>
                  <a:gd name="T6" fmla="*/ 0 w 10"/>
                  <a:gd name="T7" fmla="*/ 0 h 15"/>
                  <a:gd name="T8" fmla="*/ 10 w 10"/>
                  <a:gd name="T9" fmla="*/ 15 h 15"/>
                </a:gdLst>
                <a:ahLst/>
                <a:cxnLst>
                  <a:cxn ang="T4">
                    <a:pos x="T0" y="T1"/>
                  </a:cxn>
                  <a:cxn ang="T5">
                    <a:pos x="T2" y="T3"/>
                  </a:cxn>
                </a:cxnLst>
                <a:rect l="T6" t="T7" r="T8" b="T9"/>
                <a:pathLst>
                  <a:path w="10" h="15">
                    <a:moveTo>
                      <a:pt x="0" y="0"/>
                    </a:moveTo>
                    <a:cubicBezTo>
                      <a:pt x="1" y="7"/>
                      <a:pt x="4" y="11"/>
                      <a:pt x="10" y="15"/>
                    </a:cubicBezTo>
                  </a:path>
                </a:pathLst>
              </a:custGeom>
              <a:noFill/>
              <a:ln w="7938" cap="rnd">
                <a:solidFill>
                  <a:srgbClr val="8B576C"/>
                </a:solidFill>
                <a:prstDash val="solid"/>
                <a:round/>
                <a:headEnd/>
                <a:tailEnd/>
              </a:ln>
            </p:spPr>
            <p:txBody>
              <a:bodyPr/>
              <a:lstStyle/>
              <a:p>
                <a:endParaRPr lang="en-US"/>
              </a:p>
            </p:txBody>
          </p:sp>
          <p:sp>
            <p:nvSpPr>
              <p:cNvPr id="336" name="Freeform 250"/>
              <p:cNvSpPr>
                <a:spLocks/>
              </p:cNvSpPr>
              <p:nvPr/>
            </p:nvSpPr>
            <p:spPr bwMode="auto">
              <a:xfrm>
                <a:off x="1933" y="2645"/>
                <a:ext cx="5" cy="16"/>
              </a:xfrm>
              <a:custGeom>
                <a:avLst/>
                <a:gdLst>
                  <a:gd name="T0" fmla="*/ 75 w 2"/>
                  <a:gd name="T1" fmla="*/ 0 h 6"/>
                  <a:gd name="T2" fmla="*/ 0 w 2"/>
                  <a:gd name="T3" fmla="*/ 307 h 6"/>
                  <a:gd name="T4" fmla="*/ 0 60000 65536"/>
                  <a:gd name="T5" fmla="*/ 0 60000 65536"/>
                  <a:gd name="T6" fmla="*/ 0 w 2"/>
                  <a:gd name="T7" fmla="*/ 0 h 6"/>
                  <a:gd name="T8" fmla="*/ 2 w 2"/>
                  <a:gd name="T9" fmla="*/ 6 h 6"/>
                </a:gdLst>
                <a:ahLst/>
                <a:cxnLst>
                  <a:cxn ang="T4">
                    <a:pos x="T0" y="T1"/>
                  </a:cxn>
                  <a:cxn ang="T5">
                    <a:pos x="T2" y="T3"/>
                  </a:cxn>
                </a:cxnLst>
                <a:rect l="T6" t="T7" r="T8" b="T9"/>
                <a:pathLst>
                  <a:path w="2" h="6">
                    <a:moveTo>
                      <a:pt x="2" y="0"/>
                    </a:moveTo>
                    <a:cubicBezTo>
                      <a:pt x="1" y="2"/>
                      <a:pt x="1" y="4"/>
                      <a:pt x="0" y="6"/>
                    </a:cubicBezTo>
                  </a:path>
                </a:pathLst>
              </a:custGeom>
              <a:noFill/>
              <a:ln w="7938" cap="rnd">
                <a:solidFill>
                  <a:srgbClr val="8B576C"/>
                </a:solidFill>
                <a:prstDash val="solid"/>
                <a:round/>
                <a:headEnd/>
                <a:tailEnd/>
              </a:ln>
            </p:spPr>
            <p:txBody>
              <a:bodyPr/>
              <a:lstStyle/>
              <a:p>
                <a:endParaRPr lang="en-US"/>
              </a:p>
            </p:txBody>
          </p:sp>
          <p:sp>
            <p:nvSpPr>
              <p:cNvPr id="337" name="Freeform 251"/>
              <p:cNvSpPr>
                <a:spLocks/>
              </p:cNvSpPr>
              <p:nvPr/>
            </p:nvSpPr>
            <p:spPr bwMode="auto">
              <a:xfrm>
                <a:off x="1986" y="2744"/>
                <a:ext cx="20" cy="29"/>
              </a:xfrm>
              <a:custGeom>
                <a:avLst/>
                <a:gdLst>
                  <a:gd name="T0" fmla="*/ 0 w 8"/>
                  <a:gd name="T1" fmla="*/ 527 h 11"/>
                  <a:gd name="T2" fmla="*/ 313 w 8"/>
                  <a:gd name="T3" fmla="*/ 0 h 11"/>
                  <a:gd name="T4" fmla="*/ 0 60000 65536"/>
                  <a:gd name="T5" fmla="*/ 0 60000 65536"/>
                  <a:gd name="T6" fmla="*/ 0 w 8"/>
                  <a:gd name="T7" fmla="*/ 0 h 11"/>
                  <a:gd name="T8" fmla="*/ 8 w 8"/>
                  <a:gd name="T9" fmla="*/ 11 h 11"/>
                </a:gdLst>
                <a:ahLst/>
                <a:cxnLst>
                  <a:cxn ang="T4">
                    <a:pos x="T0" y="T1"/>
                  </a:cxn>
                  <a:cxn ang="T5">
                    <a:pos x="T2" y="T3"/>
                  </a:cxn>
                </a:cxnLst>
                <a:rect l="T6" t="T7" r="T8" b="T9"/>
                <a:pathLst>
                  <a:path w="8" h="11">
                    <a:moveTo>
                      <a:pt x="0" y="11"/>
                    </a:moveTo>
                    <a:cubicBezTo>
                      <a:pt x="4" y="8"/>
                      <a:pt x="8" y="4"/>
                      <a:pt x="8" y="0"/>
                    </a:cubicBezTo>
                  </a:path>
                </a:pathLst>
              </a:custGeom>
              <a:noFill/>
              <a:ln w="7938" cap="rnd">
                <a:solidFill>
                  <a:srgbClr val="8B576C"/>
                </a:solidFill>
                <a:prstDash val="solid"/>
                <a:round/>
                <a:headEnd/>
                <a:tailEnd/>
              </a:ln>
            </p:spPr>
            <p:txBody>
              <a:bodyPr/>
              <a:lstStyle/>
              <a:p>
                <a:endParaRPr lang="en-US"/>
              </a:p>
            </p:txBody>
          </p:sp>
          <p:sp>
            <p:nvSpPr>
              <p:cNvPr id="338" name="Freeform 252"/>
              <p:cNvSpPr>
                <a:spLocks/>
              </p:cNvSpPr>
              <p:nvPr/>
            </p:nvSpPr>
            <p:spPr bwMode="auto">
              <a:xfrm>
                <a:off x="1998" y="2763"/>
                <a:ext cx="10" cy="16"/>
              </a:xfrm>
              <a:custGeom>
                <a:avLst/>
                <a:gdLst>
                  <a:gd name="T0" fmla="*/ 0 w 4"/>
                  <a:gd name="T1" fmla="*/ 0 h 6"/>
                  <a:gd name="T2" fmla="*/ 158 w 4"/>
                  <a:gd name="T3" fmla="*/ 307 h 6"/>
                  <a:gd name="T4" fmla="*/ 0 60000 65536"/>
                  <a:gd name="T5" fmla="*/ 0 60000 65536"/>
                  <a:gd name="T6" fmla="*/ 0 w 4"/>
                  <a:gd name="T7" fmla="*/ 0 h 6"/>
                  <a:gd name="T8" fmla="*/ 4 w 4"/>
                  <a:gd name="T9" fmla="*/ 6 h 6"/>
                </a:gdLst>
                <a:ahLst/>
                <a:cxnLst>
                  <a:cxn ang="T4">
                    <a:pos x="T0" y="T1"/>
                  </a:cxn>
                  <a:cxn ang="T5">
                    <a:pos x="T2" y="T3"/>
                  </a:cxn>
                </a:cxnLst>
                <a:rect l="T6" t="T7" r="T8" b="T9"/>
                <a:pathLst>
                  <a:path w="4" h="6">
                    <a:moveTo>
                      <a:pt x="0" y="0"/>
                    </a:moveTo>
                    <a:cubicBezTo>
                      <a:pt x="1" y="2"/>
                      <a:pt x="2" y="4"/>
                      <a:pt x="4" y="6"/>
                    </a:cubicBezTo>
                  </a:path>
                </a:pathLst>
              </a:custGeom>
              <a:noFill/>
              <a:ln w="7938" cap="rnd">
                <a:solidFill>
                  <a:srgbClr val="8B576C"/>
                </a:solidFill>
                <a:prstDash val="solid"/>
                <a:round/>
                <a:headEnd/>
                <a:tailEnd/>
              </a:ln>
            </p:spPr>
            <p:txBody>
              <a:bodyPr/>
              <a:lstStyle/>
              <a:p>
                <a:endParaRPr lang="en-US"/>
              </a:p>
            </p:txBody>
          </p:sp>
          <p:sp>
            <p:nvSpPr>
              <p:cNvPr id="339" name="Freeform 253"/>
              <p:cNvSpPr>
                <a:spLocks/>
              </p:cNvSpPr>
              <p:nvPr/>
            </p:nvSpPr>
            <p:spPr bwMode="auto">
              <a:xfrm>
                <a:off x="1951" y="2837"/>
                <a:ext cx="17" cy="30"/>
              </a:xfrm>
              <a:custGeom>
                <a:avLst/>
                <a:gdLst>
                  <a:gd name="T0" fmla="*/ 0 w 7"/>
                  <a:gd name="T1" fmla="*/ 0 h 11"/>
                  <a:gd name="T2" fmla="*/ 243 w 7"/>
                  <a:gd name="T3" fmla="*/ 611 h 11"/>
                  <a:gd name="T4" fmla="*/ 0 60000 65536"/>
                  <a:gd name="T5" fmla="*/ 0 60000 65536"/>
                  <a:gd name="T6" fmla="*/ 0 w 7"/>
                  <a:gd name="T7" fmla="*/ 0 h 11"/>
                  <a:gd name="T8" fmla="*/ 7 w 7"/>
                  <a:gd name="T9" fmla="*/ 11 h 11"/>
                </a:gdLst>
                <a:ahLst/>
                <a:cxnLst>
                  <a:cxn ang="T4">
                    <a:pos x="T0" y="T1"/>
                  </a:cxn>
                  <a:cxn ang="T5">
                    <a:pos x="T2" y="T3"/>
                  </a:cxn>
                </a:cxnLst>
                <a:rect l="T6" t="T7" r="T8" b="T9"/>
                <a:pathLst>
                  <a:path w="7" h="11">
                    <a:moveTo>
                      <a:pt x="0" y="0"/>
                    </a:moveTo>
                    <a:cubicBezTo>
                      <a:pt x="0" y="5"/>
                      <a:pt x="2" y="9"/>
                      <a:pt x="7" y="11"/>
                    </a:cubicBezTo>
                  </a:path>
                </a:pathLst>
              </a:custGeom>
              <a:noFill/>
              <a:ln w="7938" cap="rnd">
                <a:solidFill>
                  <a:srgbClr val="8B576C"/>
                </a:solidFill>
                <a:prstDash val="solid"/>
                <a:round/>
                <a:headEnd/>
                <a:tailEnd/>
              </a:ln>
            </p:spPr>
            <p:txBody>
              <a:bodyPr/>
              <a:lstStyle/>
              <a:p>
                <a:endParaRPr lang="en-US"/>
              </a:p>
            </p:txBody>
          </p:sp>
          <p:sp>
            <p:nvSpPr>
              <p:cNvPr id="340" name="Freeform 254"/>
              <p:cNvSpPr>
                <a:spLocks/>
              </p:cNvSpPr>
              <p:nvPr/>
            </p:nvSpPr>
            <p:spPr bwMode="auto">
              <a:xfrm>
                <a:off x="1946" y="2856"/>
                <a:ext cx="10" cy="19"/>
              </a:xfrm>
              <a:custGeom>
                <a:avLst/>
                <a:gdLst>
                  <a:gd name="T0" fmla="*/ 158 w 4"/>
                  <a:gd name="T1" fmla="*/ 0 h 7"/>
                  <a:gd name="T2" fmla="*/ 0 w 4"/>
                  <a:gd name="T3" fmla="*/ 383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2"/>
                      <a:pt x="1" y="5"/>
                      <a:pt x="0" y="7"/>
                    </a:cubicBezTo>
                  </a:path>
                </a:pathLst>
              </a:custGeom>
              <a:noFill/>
              <a:ln w="7938" cap="rnd">
                <a:solidFill>
                  <a:srgbClr val="8B576C"/>
                </a:solidFill>
                <a:prstDash val="solid"/>
                <a:round/>
                <a:headEnd/>
                <a:tailEnd/>
              </a:ln>
            </p:spPr>
            <p:txBody>
              <a:bodyPr/>
              <a:lstStyle/>
              <a:p>
                <a:endParaRPr lang="en-US"/>
              </a:p>
            </p:txBody>
          </p:sp>
          <p:sp>
            <p:nvSpPr>
              <p:cNvPr id="341" name="Freeform 255"/>
              <p:cNvSpPr>
                <a:spLocks/>
              </p:cNvSpPr>
              <p:nvPr/>
            </p:nvSpPr>
            <p:spPr bwMode="auto">
              <a:xfrm>
                <a:off x="2056" y="2837"/>
                <a:ext cx="10" cy="51"/>
              </a:xfrm>
              <a:custGeom>
                <a:avLst/>
                <a:gdLst>
                  <a:gd name="T0" fmla="*/ 158 w 4"/>
                  <a:gd name="T1" fmla="*/ 0 h 19"/>
                  <a:gd name="T2" fmla="*/ 0 w 4"/>
                  <a:gd name="T3" fmla="*/ 988 h 19"/>
                  <a:gd name="T4" fmla="*/ 0 60000 65536"/>
                  <a:gd name="T5" fmla="*/ 0 60000 65536"/>
                  <a:gd name="T6" fmla="*/ 0 w 4"/>
                  <a:gd name="T7" fmla="*/ 0 h 19"/>
                  <a:gd name="T8" fmla="*/ 4 w 4"/>
                  <a:gd name="T9" fmla="*/ 19 h 19"/>
                </a:gdLst>
                <a:ahLst/>
                <a:cxnLst>
                  <a:cxn ang="T4">
                    <a:pos x="T0" y="T1"/>
                  </a:cxn>
                  <a:cxn ang="T5">
                    <a:pos x="T2" y="T3"/>
                  </a:cxn>
                </a:cxnLst>
                <a:rect l="T6" t="T7" r="T8" b="T9"/>
                <a:pathLst>
                  <a:path w="4" h="19">
                    <a:moveTo>
                      <a:pt x="4" y="0"/>
                    </a:moveTo>
                    <a:cubicBezTo>
                      <a:pt x="4" y="7"/>
                      <a:pt x="4" y="14"/>
                      <a:pt x="0" y="19"/>
                    </a:cubicBezTo>
                  </a:path>
                </a:pathLst>
              </a:custGeom>
              <a:noFill/>
              <a:ln w="7938" cap="rnd">
                <a:solidFill>
                  <a:srgbClr val="8B576C"/>
                </a:solidFill>
                <a:prstDash val="solid"/>
                <a:round/>
                <a:headEnd/>
                <a:tailEnd/>
              </a:ln>
            </p:spPr>
            <p:txBody>
              <a:bodyPr/>
              <a:lstStyle/>
              <a:p>
                <a:endParaRPr lang="en-US"/>
              </a:p>
            </p:txBody>
          </p:sp>
          <p:sp>
            <p:nvSpPr>
              <p:cNvPr id="342" name="Freeform 256"/>
              <p:cNvSpPr>
                <a:spLocks/>
              </p:cNvSpPr>
              <p:nvPr/>
            </p:nvSpPr>
            <p:spPr bwMode="auto">
              <a:xfrm>
                <a:off x="2063" y="2869"/>
                <a:ext cx="18" cy="8"/>
              </a:xfrm>
              <a:custGeom>
                <a:avLst/>
                <a:gdLst>
                  <a:gd name="T0" fmla="*/ 0 w 7"/>
                  <a:gd name="T1" fmla="*/ 0 h 3"/>
                  <a:gd name="T2" fmla="*/ 303 w 7"/>
                  <a:gd name="T3" fmla="*/ 149 h 3"/>
                  <a:gd name="T4" fmla="*/ 0 60000 65536"/>
                  <a:gd name="T5" fmla="*/ 0 60000 65536"/>
                  <a:gd name="T6" fmla="*/ 0 w 7"/>
                  <a:gd name="T7" fmla="*/ 0 h 3"/>
                  <a:gd name="T8" fmla="*/ 7 w 7"/>
                  <a:gd name="T9" fmla="*/ 3 h 3"/>
                </a:gdLst>
                <a:ahLst/>
                <a:cxnLst>
                  <a:cxn ang="T4">
                    <a:pos x="T0" y="T1"/>
                  </a:cxn>
                  <a:cxn ang="T5">
                    <a:pos x="T2" y="T3"/>
                  </a:cxn>
                </a:cxnLst>
                <a:rect l="T6" t="T7" r="T8" b="T9"/>
                <a:pathLst>
                  <a:path w="7" h="3">
                    <a:moveTo>
                      <a:pt x="0" y="0"/>
                    </a:moveTo>
                    <a:cubicBezTo>
                      <a:pt x="3" y="0"/>
                      <a:pt x="5" y="1"/>
                      <a:pt x="7" y="3"/>
                    </a:cubicBezTo>
                  </a:path>
                </a:pathLst>
              </a:custGeom>
              <a:noFill/>
              <a:ln w="7938" cap="rnd">
                <a:solidFill>
                  <a:srgbClr val="8B576C"/>
                </a:solidFill>
                <a:prstDash val="solid"/>
                <a:round/>
                <a:headEnd/>
                <a:tailEnd/>
              </a:ln>
            </p:spPr>
            <p:txBody>
              <a:bodyPr/>
              <a:lstStyle/>
              <a:p>
                <a:endParaRPr lang="en-US"/>
              </a:p>
            </p:txBody>
          </p:sp>
          <p:sp>
            <p:nvSpPr>
              <p:cNvPr id="343" name="Freeform 257"/>
              <p:cNvSpPr>
                <a:spLocks/>
              </p:cNvSpPr>
              <p:nvPr/>
            </p:nvSpPr>
            <p:spPr bwMode="auto">
              <a:xfrm>
                <a:off x="1986" y="2933"/>
                <a:ext cx="40" cy="32"/>
              </a:xfrm>
              <a:custGeom>
                <a:avLst/>
                <a:gdLst>
                  <a:gd name="T0" fmla="*/ 0 w 16"/>
                  <a:gd name="T1" fmla="*/ 397 h 12"/>
                  <a:gd name="T2" fmla="*/ 625 w 16"/>
                  <a:gd name="T3" fmla="*/ 0 h 12"/>
                  <a:gd name="T4" fmla="*/ 0 60000 65536"/>
                  <a:gd name="T5" fmla="*/ 0 60000 65536"/>
                  <a:gd name="T6" fmla="*/ 0 w 16"/>
                  <a:gd name="T7" fmla="*/ 0 h 12"/>
                  <a:gd name="T8" fmla="*/ 16 w 16"/>
                  <a:gd name="T9" fmla="*/ 12 h 12"/>
                </a:gdLst>
                <a:ahLst/>
                <a:cxnLst>
                  <a:cxn ang="T4">
                    <a:pos x="T0" y="T1"/>
                  </a:cxn>
                  <a:cxn ang="T5">
                    <a:pos x="T2" y="T3"/>
                  </a:cxn>
                </a:cxnLst>
                <a:rect l="T6" t="T7" r="T8" b="T9"/>
                <a:pathLst>
                  <a:path w="16" h="12">
                    <a:moveTo>
                      <a:pt x="0" y="8"/>
                    </a:moveTo>
                    <a:cubicBezTo>
                      <a:pt x="5" y="12"/>
                      <a:pt x="15" y="5"/>
                      <a:pt x="16" y="0"/>
                    </a:cubicBezTo>
                  </a:path>
                </a:pathLst>
              </a:custGeom>
              <a:noFill/>
              <a:ln w="7938" cap="rnd">
                <a:solidFill>
                  <a:srgbClr val="8B576C"/>
                </a:solidFill>
                <a:prstDash val="solid"/>
                <a:round/>
                <a:headEnd/>
                <a:tailEnd/>
              </a:ln>
            </p:spPr>
            <p:txBody>
              <a:bodyPr/>
              <a:lstStyle/>
              <a:p>
                <a:endParaRPr lang="en-US"/>
              </a:p>
            </p:txBody>
          </p:sp>
          <p:sp>
            <p:nvSpPr>
              <p:cNvPr id="344" name="Freeform 258"/>
              <p:cNvSpPr>
                <a:spLocks/>
              </p:cNvSpPr>
              <p:nvPr/>
            </p:nvSpPr>
            <p:spPr bwMode="auto">
              <a:xfrm>
                <a:off x="2013" y="2955"/>
                <a:ext cx="10" cy="8"/>
              </a:xfrm>
              <a:custGeom>
                <a:avLst/>
                <a:gdLst>
                  <a:gd name="T0" fmla="*/ 0 w 4"/>
                  <a:gd name="T1" fmla="*/ 0 h 3"/>
                  <a:gd name="T2" fmla="*/ 158 w 4"/>
                  <a:gd name="T3" fmla="*/ 14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0"/>
                    </a:moveTo>
                    <a:cubicBezTo>
                      <a:pt x="2" y="0"/>
                      <a:pt x="3" y="2"/>
                      <a:pt x="4" y="3"/>
                    </a:cubicBezTo>
                  </a:path>
                </a:pathLst>
              </a:custGeom>
              <a:noFill/>
              <a:ln w="7938" cap="rnd">
                <a:solidFill>
                  <a:srgbClr val="8B576C"/>
                </a:solidFill>
                <a:prstDash val="solid"/>
                <a:round/>
                <a:headEnd/>
                <a:tailEnd/>
              </a:ln>
            </p:spPr>
            <p:txBody>
              <a:bodyPr/>
              <a:lstStyle/>
              <a:p>
                <a:endParaRPr lang="en-US"/>
              </a:p>
            </p:txBody>
          </p:sp>
          <p:sp>
            <p:nvSpPr>
              <p:cNvPr id="345" name="Freeform 259"/>
              <p:cNvSpPr>
                <a:spLocks/>
              </p:cNvSpPr>
              <p:nvPr/>
            </p:nvSpPr>
            <p:spPr bwMode="auto">
              <a:xfrm>
                <a:off x="2006" y="2192"/>
                <a:ext cx="15" cy="35"/>
              </a:xfrm>
              <a:custGeom>
                <a:avLst/>
                <a:gdLst>
                  <a:gd name="T0" fmla="*/ 50 w 6"/>
                  <a:gd name="T1" fmla="*/ 0 h 13"/>
                  <a:gd name="T2" fmla="*/ 233 w 6"/>
                  <a:gd name="T3" fmla="*/ 681 h 13"/>
                  <a:gd name="T4" fmla="*/ 0 60000 65536"/>
                  <a:gd name="T5" fmla="*/ 0 60000 65536"/>
                  <a:gd name="T6" fmla="*/ 0 w 6"/>
                  <a:gd name="T7" fmla="*/ 0 h 13"/>
                  <a:gd name="T8" fmla="*/ 6 w 6"/>
                  <a:gd name="T9" fmla="*/ 13 h 13"/>
                </a:gdLst>
                <a:ahLst/>
                <a:cxnLst>
                  <a:cxn ang="T4">
                    <a:pos x="T0" y="T1"/>
                  </a:cxn>
                  <a:cxn ang="T5">
                    <a:pos x="T2" y="T3"/>
                  </a:cxn>
                </a:cxnLst>
                <a:rect l="T6" t="T7" r="T8" b="T9"/>
                <a:pathLst>
                  <a:path w="6" h="13">
                    <a:moveTo>
                      <a:pt x="1" y="0"/>
                    </a:moveTo>
                    <a:cubicBezTo>
                      <a:pt x="0" y="5"/>
                      <a:pt x="2" y="10"/>
                      <a:pt x="6" y="13"/>
                    </a:cubicBezTo>
                  </a:path>
                </a:pathLst>
              </a:custGeom>
              <a:noFill/>
              <a:ln w="7938" cap="rnd">
                <a:solidFill>
                  <a:srgbClr val="8B576C"/>
                </a:solidFill>
                <a:prstDash val="solid"/>
                <a:round/>
                <a:headEnd/>
                <a:tailEnd/>
              </a:ln>
            </p:spPr>
            <p:txBody>
              <a:bodyPr/>
              <a:lstStyle/>
              <a:p>
                <a:endParaRPr lang="en-US"/>
              </a:p>
            </p:txBody>
          </p:sp>
          <p:sp>
            <p:nvSpPr>
              <p:cNvPr id="346" name="Freeform 260"/>
              <p:cNvSpPr>
                <a:spLocks/>
              </p:cNvSpPr>
              <p:nvPr/>
            </p:nvSpPr>
            <p:spPr bwMode="auto">
              <a:xfrm>
                <a:off x="2003" y="2219"/>
                <a:ext cx="10" cy="5"/>
              </a:xfrm>
              <a:custGeom>
                <a:avLst/>
                <a:gdLst>
                  <a:gd name="T0" fmla="*/ 158 w 4"/>
                  <a:gd name="T1" fmla="*/ 0 h 2"/>
                  <a:gd name="T2" fmla="*/ 0 w 4"/>
                  <a:gd name="T3" fmla="*/ 75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0"/>
                    </a:moveTo>
                    <a:cubicBezTo>
                      <a:pt x="2" y="0"/>
                      <a:pt x="1" y="1"/>
                      <a:pt x="0" y="2"/>
                    </a:cubicBezTo>
                  </a:path>
                </a:pathLst>
              </a:custGeom>
              <a:noFill/>
              <a:ln w="7938" cap="rnd">
                <a:solidFill>
                  <a:srgbClr val="8B576C"/>
                </a:solidFill>
                <a:prstDash val="solid"/>
                <a:round/>
                <a:headEnd/>
                <a:tailEnd/>
              </a:ln>
            </p:spPr>
            <p:txBody>
              <a:bodyPr/>
              <a:lstStyle/>
              <a:p>
                <a:endParaRPr lang="en-US"/>
              </a:p>
            </p:txBody>
          </p:sp>
          <p:sp>
            <p:nvSpPr>
              <p:cNvPr id="347" name="Freeform 261"/>
              <p:cNvSpPr>
                <a:spLocks/>
              </p:cNvSpPr>
              <p:nvPr/>
            </p:nvSpPr>
            <p:spPr bwMode="auto">
              <a:xfrm>
                <a:off x="2088" y="2416"/>
                <a:ext cx="10" cy="29"/>
              </a:xfrm>
              <a:custGeom>
                <a:avLst/>
                <a:gdLst>
                  <a:gd name="T0" fmla="*/ 0 w 4"/>
                  <a:gd name="T1" fmla="*/ 0 h 11"/>
                  <a:gd name="T2" fmla="*/ 158 w 4"/>
                  <a:gd name="T3" fmla="*/ 527 h 11"/>
                  <a:gd name="T4" fmla="*/ 0 60000 65536"/>
                  <a:gd name="T5" fmla="*/ 0 60000 65536"/>
                  <a:gd name="T6" fmla="*/ 0 w 4"/>
                  <a:gd name="T7" fmla="*/ 0 h 11"/>
                  <a:gd name="T8" fmla="*/ 4 w 4"/>
                  <a:gd name="T9" fmla="*/ 11 h 11"/>
                </a:gdLst>
                <a:ahLst/>
                <a:cxnLst>
                  <a:cxn ang="T4">
                    <a:pos x="T0" y="T1"/>
                  </a:cxn>
                  <a:cxn ang="T5">
                    <a:pos x="T2" y="T3"/>
                  </a:cxn>
                </a:cxnLst>
                <a:rect l="T6" t="T7" r="T8" b="T9"/>
                <a:pathLst>
                  <a:path w="4" h="11">
                    <a:moveTo>
                      <a:pt x="0" y="0"/>
                    </a:moveTo>
                    <a:cubicBezTo>
                      <a:pt x="2" y="4"/>
                      <a:pt x="3" y="7"/>
                      <a:pt x="4" y="11"/>
                    </a:cubicBezTo>
                  </a:path>
                </a:pathLst>
              </a:custGeom>
              <a:noFill/>
              <a:ln w="7938" cap="rnd">
                <a:solidFill>
                  <a:srgbClr val="8B576C"/>
                </a:solidFill>
                <a:prstDash val="solid"/>
                <a:round/>
                <a:headEnd/>
                <a:tailEnd/>
              </a:ln>
            </p:spPr>
            <p:txBody>
              <a:bodyPr/>
              <a:lstStyle/>
              <a:p>
                <a:endParaRPr lang="en-US"/>
              </a:p>
            </p:txBody>
          </p:sp>
          <p:sp>
            <p:nvSpPr>
              <p:cNvPr id="348" name="Freeform 262"/>
              <p:cNvSpPr>
                <a:spLocks/>
              </p:cNvSpPr>
              <p:nvPr/>
            </p:nvSpPr>
            <p:spPr bwMode="auto">
              <a:xfrm>
                <a:off x="2096" y="2427"/>
                <a:ext cx="10" cy="8"/>
              </a:xfrm>
              <a:custGeom>
                <a:avLst/>
                <a:gdLst>
                  <a:gd name="T0" fmla="*/ 0 w 4"/>
                  <a:gd name="T1" fmla="*/ 149 h 3"/>
                  <a:gd name="T2" fmla="*/ 158 w 4"/>
                  <a:gd name="T3" fmla="*/ 0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3"/>
                    </a:moveTo>
                    <a:cubicBezTo>
                      <a:pt x="1" y="1"/>
                      <a:pt x="2" y="0"/>
                      <a:pt x="4" y="0"/>
                    </a:cubicBezTo>
                  </a:path>
                </a:pathLst>
              </a:custGeom>
              <a:noFill/>
              <a:ln w="7938" cap="rnd">
                <a:solidFill>
                  <a:srgbClr val="8B576C"/>
                </a:solidFill>
                <a:prstDash val="solid"/>
                <a:round/>
                <a:headEnd/>
                <a:tailEnd/>
              </a:ln>
            </p:spPr>
            <p:txBody>
              <a:bodyPr/>
              <a:lstStyle/>
              <a:p>
                <a:endParaRPr lang="en-US"/>
              </a:p>
            </p:txBody>
          </p:sp>
          <p:sp>
            <p:nvSpPr>
              <p:cNvPr id="349" name="Freeform 263"/>
              <p:cNvSpPr>
                <a:spLocks/>
              </p:cNvSpPr>
              <p:nvPr/>
            </p:nvSpPr>
            <p:spPr bwMode="auto">
              <a:xfrm>
                <a:off x="2366" y="2483"/>
                <a:ext cx="13" cy="34"/>
              </a:xfrm>
              <a:custGeom>
                <a:avLst/>
                <a:gdLst>
                  <a:gd name="T0" fmla="*/ 0 w 5"/>
                  <a:gd name="T1" fmla="*/ 0 h 13"/>
                  <a:gd name="T2" fmla="*/ 229 w 5"/>
                  <a:gd name="T3" fmla="*/ 609 h 13"/>
                  <a:gd name="T4" fmla="*/ 0 60000 65536"/>
                  <a:gd name="T5" fmla="*/ 0 60000 65536"/>
                  <a:gd name="T6" fmla="*/ 0 w 5"/>
                  <a:gd name="T7" fmla="*/ 0 h 13"/>
                  <a:gd name="T8" fmla="*/ 5 w 5"/>
                  <a:gd name="T9" fmla="*/ 13 h 13"/>
                </a:gdLst>
                <a:ahLst/>
                <a:cxnLst>
                  <a:cxn ang="T4">
                    <a:pos x="T0" y="T1"/>
                  </a:cxn>
                  <a:cxn ang="T5">
                    <a:pos x="T2" y="T3"/>
                  </a:cxn>
                </a:cxnLst>
                <a:rect l="T6" t="T7" r="T8" b="T9"/>
                <a:pathLst>
                  <a:path w="5" h="13">
                    <a:moveTo>
                      <a:pt x="0" y="0"/>
                    </a:moveTo>
                    <a:cubicBezTo>
                      <a:pt x="2" y="4"/>
                      <a:pt x="5" y="8"/>
                      <a:pt x="5" y="13"/>
                    </a:cubicBezTo>
                  </a:path>
                </a:pathLst>
              </a:custGeom>
              <a:noFill/>
              <a:ln w="7938" cap="rnd">
                <a:solidFill>
                  <a:srgbClr val="8B576C"/>
                </a:solidFill>
                <a:prstDash val="solid"/>
                <a:round/>
                <a:headEnd/>
                <a:tailEnd/>
              </a:ln>
            </p:spPr>
            <p:txBody>
              <a:bodyPr/>
              <a:lstStyle/>
              <a:p>
                <a:endParaRPr lang="en-US"/>
              </a:p>
            </p:txBody>
          </p:sp>
          <p:sp>
            <p:nvSpPr>
              <p:cNvPr id="350" name="Freeform 264"/>
              <p:cNvSpPr>
                <a:spLocks/>
              </p:cNvSpPr>
              <p:nvPr/>
            </p:nvSpPr>
            <p:spPr bwMode="auto">
              <a:xfrm>
                <a:off x="2381" y="2491"/>
                <a:ext cx="18" cy="13"/>
              </a:xfrm>
              <a:custGeom>
                <a:avLst/>
                <a:gdLst>
                  <a:gd name="T0" fmla="*/ 0 w 7"/>
                  <a:gd name="T1" fmla="*/ 229 h 5"/>
                  <a:gd name="T2" fmla="*/ 303 w 7"/>
                  <a:gd name="T3" fmla="*/ 55 h 5"/>
                  <a:gd name="T4" fmla="*/ 0 60000 65536"/>
                  <a:gd name="T5" fmla="*/ 0 60000 65536"/>
                  <a:gd name="T6" fmla="*/ 0 w 7"/>
                  <a:gd name="T7" fmla="*/ 0 h 5"/>
                  <a:gd name="T8" fmla="*/ 7 w 7"/>
                  <a:gd name="T9" fmla="*/ 5 h 5"/>
                </a:gdLst>
                <a:ahLst/>
                <a:cxnLst>
                  <a:cxn ang="T4">
                    <a:pos x="T0" y="T1"/>
                  </a:cxn>
                  <a:cxn ang="T5">
                    <a:pos x="T2" y="T3"/>
                  </a:cxn>
                </a:cxnLst>
                <a:rect l="T6" t="T7" r="T8" b="T9"/>
                <a:pathLst>
                  <a:path w="7" h="5">
                    <a:moveTo>
                      <a:pt x="0" y="5"/>
                    </a:moveTo>
                    <a:cubicBezTo>
                      <a:pt x="1" y="1"/>
                      <a:pt x="3" y="0"/>
                      <a:pt x="7" y="1"/>
                    </a:cubicBezTo>
                  </a:path>
                </a:pathLst>
              </a:custGeom>
              <a:noFill/>
              <a:ln w="7938" cap="rnd">
                <a:solidFill>
                  <a:srgbClr val="8B576C"/>
                </a:solidFill>
                <a:prstDash val="solid"/>
                <a:round/>
                <a:headEnd/>
                <a:tailEnd/>
              </a:ln>
            </p:spPr>
            <p:txBody>
              <a:bodyPr/>
              <a:lstStyle/>
              <a:p>
                <a:endParaRPr lang="en-US"/>
              </a:p>
            </p:txBody>
          </p:sp>
          <p:sp>
            <p:nvSpPr>
              <p:cNvPr id="351" name="Freeform 265"/>
              <p:cNvSpPr>
                <a:spLocks/>
              </p:cNvSpPr>
              <p:nvPr/>
            </p:nvSpPr>
            <p:spPr bwMode="auto">
              <a:xfrm>
                <a:off x="2376" y="1517"/>
                <a:ext cx="28" cy="51"/>
              </a:xfrm>
              <a:custGeom>
                <a:avLst/>
                <a:gdLst>
                  <a:gd name="T0" fmla="*/ 0 w 11"/>
                  <a:gd name="T1" fmla="*/ 0 h 19"/>
                  <a:gd name="T2" fmla="*/ 461 w 11"/>
                  <a:gd name="T3" fmla="*/ 988 h 19"/>
                  <a:gd name="T4" fmla="*/ 0 60000 65536"/>
                  <a:gd name="T5" fmla="*/ 0 60000 65536"/>
                  <a:gd name="T6" fmla="*/ 0 w 11"/>
                  <a:gd name="T7" fmla="*/ 0 h 19"/>
                  <a:gd name="T8" fmla="*/ 11 w 11"/>
                  <a:gd name="T9" fmla="*/ 19 h 19"/>
                </a:gdLst>
                <a:ahLst/>
                <a:cxnLst>
                  <a:cxn ang="T4">
                    <a:pos x="T0" y="T1"/>
                  </a:cxn>
                  <a:cxn ang="T5">
                    <a:pos x="T2" y="T3"/>
                  </a:cxn>
                </a:cxnLst>
                <a:rect l="T6" t="T7" r="T8" b="T9"/>
                <a:pathLst>
                  <a:path w="11" h="19">
                    <a:moveTo>
                      <a:pt x="0" y="0"/>
                    </a:moveTo>
                    <a:cubicBezTo>
                      <a:pt x="0" y="8"/>
                      <a:pt x="3" y="15"/>
                      <a:pt x="11" y="19"/>
                    </a:cubicBezTo>
                  </a:path>
                </a:pathLst>
              </a:custGeom>
              <a:noFill/>
              <a:ln w="7938" cap="rnd">
                <a:solidFill>
                  <a:srgbClr val="8B576C"/>
                </a:solidFill>
                <a:prstDash val="solid"/>
                <a:round/>
                <a:headEnd/>
                <a:tailEnd/>
              </a:ln>
            </p:spPr>
            <p:txBody>
              <a:bodyPr/>
              <a:lstStyle/>
              <a:p>
                <a:endParaRPr lang="en-US"/>
              </a:p>
            </p:txBody>
          </p:sp>
          <p:sp>
            <p:nvSpPr>
              <p:cNvPr id="352" name="Freeform 266"/>
              <p:cNvSpPr>
                <a:spLocks/>
              </p:cNvSpPr>
              <p:nvPr/>
            </p:nvSpPr>
            <p:spPr bwMode="auto">
              <a:xfrm>
                <a:off x="2369" y="1549"/>
                <a:ext cx="17" cy="14"/>
              </a:xfrm>
              <a:custGeom>
                <a:avLst/>
                <a:gdLst>
                  <a:gd name="T0" fmla="*/ 243 w 7"/>
                  <a:gd name="T1" fmla="*/ 0 h 5"/>
                  <a:gd name="T2" fmla="*/ 0 w 7"/>
                  <a:gd name="T3" fmla="*/ 305 h 5"/>
                  <a:gd name="T4" fmla="*/ 0 60000 65536"/>
                  <a:gd name="T5" fmla="*/ 0 60000 65536"/>
                  <a:gd name="T6" fmla="*/ 0 w 7"/>
                  <a:gd name="T7" fmla="*/ 0 h 5"/>
                  <a:gd name="T8" fmla="*/ 7 w 7"/>
                  <a:gd name="T9" fmla="*/ 5 h 5"/>
                </a:gdLst>
                <a:ahLst/>
                <a:cxnLst>
                  <a:cxn ang="T4">
                    <a:pos x="T0" y="T1"/>
                  </a:cxn>
                  <a:cxn ang="T5">
                    <a:pos x="T2" y="T3"/>
                  </a:cxn>
                </a:cxnLst>
                <a:rect l="T6" t="T7" r="T8" b="T9"/>
                <a:pathLst>
                  <a:path w="7" h="5">
                    <a:moveTo>
                      <a:pt x="7" y="0"/>
                    </a:moveTo>
                    <a:cubicBezTo>
                      <a:pt x="3" y="0"/>
                      <a:pt x="1" y="1"/>
                      <a:pt x="0" y="5"/>
                    </a:cubicBezTo>
                  </a:path>
                </a:pathLst>
              </a:custGeom>
              <a:noFill/>
              <a:ln w="7938" cap="rnd">
                <a:solidFill>
                  <a:srgbClr val="8B576C"/>
                </a:solidFill>
                <a:prstDash val="solid"/>
                <a:round/>
                <a:headEnd/>
                <a:tailEnd/>
              </a:ln>
            </p:spPr>
            <p:txBody>
              <a:bodyPr/>
              <a:lstStyle/>
              <a:p>
                <a:endParaRPr lang="en-US"/>
              </a:p>
            </p:txBody>
          </p:sp>
          <p:sp>
            <p:nvSpPr>
              <p:cNvPr id="353" name="Freeform 267"/>
              <p:cNvSpPr>
                <a:spLocks/>
              </p:cNvSpPr>
              <p:nvPr/>
            </p:nvSpPr>
            <p:spPr bwMode="auto">
              <a:xfrm>
                <a:off x="3561" y="1904"/>
                <a:ext cx="35" cy="85"/>
              </a:xfrm>
              <a:custGeom>
                <a:avLst/>
                <a:gdLst>
                  <a:gd name="T0" fmla="*/ 550 w 14"/>
                  <a:gd name="T1" fmla="*/ 0 h 32"/>
                  <a:gd name="T2" fmla="*/ 0 w 14"/>
                  <a:gd name="T3" fmla="*/ 1594 h 32"/>
                  <a:gd name="T4" fmla="*/ 0 60000 65536"/>
                  <a:gd name="T5" fmla="*/ 0 60000 65536"/>
                  <a:gd name="T6" fmla="*/ 0 w 14"/>
                  <a:gd name="T7" fmla="*/ 0 h 32"/>
                  <a:gd name="T8" fmla="*/ 14 w 14"/>
                  <a:gd name="T9" fmla="*/ 32 h 32"/>
                </a:gdLst>
                <a:ahLst/>
                <a:cxnLst>
                  <a:cxn ang="T4">
                    <a:pos x="T0" y="T1"/>
                  </a:cxn>
                  <a:cxn ang="T5">
                    <a:pos x="T2" y="T3"/>
                  </a:cxn>
                </a:cxnLst>
                <a:rect l="T6" t="T7" r="T8" b="T9"/>
                <a:pathLst>
                  <a:path w="14" h="32">
                    <a:moveTo>
                      <a:pt x="14" y="0"/>
                    </a:moveTo>
                    <a:cubicBezTo>
                      <a:pt x="14" y="12"/>
                      <a:pt x="11" y="26"/>
                      <a:pt x="0" y="32"/>
                    </a:cubicBezTo>
                  </a:path>
                </a:pathLst>
              </a:custGeom>
              <a:noFill/>
              <a:ln w="7938" cap="rnd">
                <a:solidFill>
                  <a:srgbClr val="8B576C"/>
                </a:solidFill>
                <a:prstDash val="solid"/>
                <a:round/>
                <a:headEnd/>
                <a:tailEnd/>
              </a:ln>
            </p:spPr>
            <p:txBody>
              <a:bodyPr/>
              <a:lstStyle/>
              <a:p>
                <a:endParaRPr lang="en-US"/>
              </a:p>
            </p:txBody>
          </p:sp>
          <p:sp>
            <p:nvSpPr>
              <p:cNvPr id="354" name="Freeform 268"/>
              <p:cNvSpPr>
                <a:spLocks/>
              </p:cNvSpPr>
              <p:nvPr/>
            </p:nvSpPr>
            <p:spPr bwMode="auto">
              <a:xfrm>
                <a:off x="3586" y="1965"/>
                <a:ext cx="33" cy="3"/>
              </a:xfrm>
              <a:custGeom>
                <a:avLst/>
                <a:gdLst>
                  <a:gd name="T0" fmla="*/ 0 w 13"/>
                  <a:gd name="T1" fmla="*/ 0 h 1"/>
                  <a:gd name="T2" fmla="*/ 541 w 13"/>
                  <a:gd name="T3" fmla="*/ 81 h 1"/>
                  <a:gd name="T4" fmla="*/ 0 60000 65536"/>
                  <a:gd name="T5" fmla="*/ 0 60000 65536"/>
                  <a:gd name="T6" fmla="*/ 0 w 13"/>
                  <a:gd name="T7" fmla="*/ 0 h 1"/>
                  <a:gd name="T8" fmla="*/ 13 w 13"/>
                  <a:gd name="T9" fmla="*/ 1 h 1"/>
                </a:gdLst>
                <a:ahLst/>
                <a:cxnLst>
                  <a:cxn ang="T4">
                    <a:pos x="T0" y="T1"/>
                  </a:cxn>
                  <a:cxn ang="T5">
                    <a:pos x="T2" y="T3"/>
                  </a:cxn>
                </a:cxnLst>
                <a:rect l="T6" t="T7" r="T8" b="T9"/>
                <a:pathLst>
                  <a:path w="13" h="1">
                    <a:moveTo>
                      <a:pt x="0" y="0"/>
                    </a:moveTo>
                    <a:cubicBezTo>
                      <a:pt x="4" y="0"/>
                      <a:pt x="9" y="0"/>
                      <a:pt x="13" y="1"/>
                    </a:cubicBezTo>
                  </a:path>
                </a:pathLst>
              </a:custGeom>
              <a:noFill/>
              <a:ln w="7938" cap="rnd">
                <a:solidFill>
                  <a:srgbClr val="8B576C"/>
                </a:solidFill>
                <a:prstDash val="solid"/>
                <a:round/>
                <a:headEnd/>
                <a:tailEnd/>
              </a:ln>
            </p:spPr>
            <p:txBody>
              <a:bodyPr/>
              <a:lstStyle/>
              <a:p>
                <a:endParaRPr lang="en-US"/>
              </a:p>
            </p:txBody>
          </p:sp>
          <p:sp>
            <p:nvSpPr>
              <p:cNvPr id="355" name="Freeform 269"/>
              <p:cNvSpPr>
                <a:spLocks/>
              </p:cNvSpPr>
              <p:nvPr/>
            </p:nvSpPr>
            <p:spPr bwMode="auto">
              <a:xfrm>
                <a:off x="3546" y="1728"/>
                <a:ext cx="35" cy="64"/>
              </a:xfrm>
              <a:custGeom>
                <a:avLst/>
                <a:gdLst>
                  <a:gd name="T0" fmla="*/ 520 w 14"/>
                  <a:gd name="T1" fmla="*/ 0 h 24"/>
                  <a:gd name="T2" fmla="*/ 0 w 14"/>
                  <a:gd name="T3" fmla="*/ 1216 h 24"/>
                  <a:gd name="T4" fmla="*/ 0 60000 65536"/>
                  <a:gd name="T5" fmla="*/ 0 60000 65536"/>
                  <a:gd name="T6" fmla="*/ 0 w 14"/>
                  <a:gd name="T7" fmla="*/ 0 h 24"/>
                  <a:gd name="T8" fmla="*/ 14 w 14"/>
                  <a:gd name="T9" fmla="*/ 24 h 24"/>
                </a:gdLst>
                <a:ahLst/>
                <a:cxnLst>
                  <a:cxn ang="T4">
                    <a:pos x="T0" y="T1"/>
                  </a:cxn>
                  <a:cxn ang="T5">
                    <a:pos x="T2" y="T3"/>
                  </a:cxn>
                </a:cxnLst>
                <a:rect l="T6" t="T7" r="T8" b="T9"/>
                <a:pathLst>
                  <a:path w="14" h="24">
                    <a:moveTo>
                      <a:pt x="13" y="0"/>
                    </a:moveTo>
                    <a:cubicBezTo>
                      <a:pt x="14" y="10"/>
                      <a:pt x="7" y="17"/>
                      <a:pt x="0" y="24"/>
                    </a:cubicBezTo>
                  </a:path>
                </a:pathLst>
              </a:custGeom>
              <a:noFill/>
              <a:ln w="7938" cap="rnd">
                <a:solidFill>
                  <a:srgbClr val="8B576C"/>
                </a:solidFill>
                <a:prstDash val="solid"/>
                <a:round/>
                <a:headEnd/>
                <a:tailEnd/>
              </a:ln>
            </p:spPr>
            <p:txBody>
              <a:bodyPr/>
              <a:lstStyle/>
              <a:p>
                <a:endParaRPr lang="en-US"/>
              </a:p>
            </p:txBody>
          </p:sp>
          <p:sp>
            <p:nvSpPr>
              <p:cNvPr id="356" name="Freeform 270"/>
              <p:cNvSpPr>
                <a:spLocks/>
              </p:cNvSpPr>
              <p:nvPr/>
            </p:nvSpPr>
            <p:spPr bwMode="auto">
              <a:xfrm>
                <a:off x="3566" y="1771"/>
                <a:ext cx="23" cy="16"/>
              </a:xfrm>
              <a:custGeom>
                <a:avLst/>
                <a:gdLst>
                  <a:gd name="T0" fmla="*/ 386 w 9"/>
                  <a:gd name="T1" fmla="*/ 307 h 6"/>
                  <a:gd name="T2" fmla="*/ 0 w 9"/>
                  <a:gd name="T3" fmla="*/ 0 h 6"/>
                  <a:gd name="T4" fmla="*/ 0 60000 65536"/>
                  <a:gd name="T5" fmla="*/ 0 60000 65536"/>
                  <a:gd name="T6" fmla="*/ 0 w 9"/>
                  <a:gd name="T7" fmla="*/ 0 h 6"/>
                  <a:gd name="T8" fmla="*/ 9 w 9"/>
                  <a:gd name="T9" fmla="*/ 6 h 6"/>
                </a:gdLst>
                <a:ahLst/>
                <a:cxnLst>
                  <a:cxn ang="T4">
                    <a:pos x="T0" y="T1"/>
                  </a:cxn>
                  <a:cxn ang="T5">
                    <a:pos x="T2" y="T3"/>
                  </a:cxn>
                </a:cxnLst>
                <a:rect l="T6" t="T7" r="T8" b="T9"/>
                <a:pathLst>
                  <a:path w="9" h="6">
                    <a:moveTo>
                      <a:pt x="9" y="6"/>
                    </a:moveTo>
                    <a:cubicBezTo>
                      <a:pt x="7" y="3"/>
                      <a:pt x="3" y="1"/>
                      <a:pt x="0" y="0"/>
                    </a:cubicBezTo>
                  </a:path>
                </a:pathLst>
              </a:custGeom>
              <a:noFill/>
              <a:ln w="7938" cap="rnd">
                <a:solidFill>
                  <a:srgbClr val="8B576C"/>
                </a:solidFill>
                <a:prstDash val="solid"/>
                <a:round/>
                <a:headEnd/>
                <a:tailEnd/>
              </a:ln>
            </p:spPr>
            <p:txBody>
              <a:bodyPr/>
              <a:lstStyle/>
              <a:p>
                <a:endParaRPr lang="en-US"/>
              </a:p>
            </p:txBody>
          </p:sp>
          <p:sp>
            <p:nvSpPr>
              <p:cNvPr id="357" name="Freeform 271"/>
              <p:cNvSpPr>
                <a:spLocks/>
              </p:cNvSpPr>
              <p:nvPr/>
            </p:nvSpPr>
            <p:spPr bwMode="auto">
              <a:xfrm>
                <a:off x="3401" y="1504"/>
                <a:ext cx="10" cy="72"/>
              </a:xfrm>
              <a:custGeom>
                <a:avLst/>
                <a:gdLst>
                  <a:gd name="T0" fmla="*/ 158 w 4"/>
                  <a:gd name="T1" fmla="*/ 0 h 27"/>
                  <a:gd name="T2" fmla="*/ 158 w 4"/>
                  <a:gd name="T3" fmla="*/ 1365 h 27"/>
                  <a:gd name="T4" fmla="*/ 0 60000 65536"/>
                  <a:gd name="T5" fmla="*/ 0 60000 65536"/>
                  <a:gd name="T6" fmla="*/ 0 w 4"/>
                  <a:gd name="T7" fmla="*/ 0 h 27"/>
                  <a:gd name="T8" fmla="*/ 4 w 4"/>
                  <a:gd name="T9" fmla="*/ 27 h 27"/>
                </a:gdLst>
                <a:ahLst/>
                <a:cxnLst>
                  <a:cxn ang="T4">
                    <a:pos x="T0" y="T1"/>
                  </a:cxn>
                  <a:cxn ang="T5">
                    <a:pos x="T2" y="T3"/>
                  </a:cxn>
                </a:cxnLst>
                <a:rect l="T6" t="T7" r="T8" b="T9"/>
                <a:pathLst>
                  <a:path w="4" h="27">
                    <a:moveTo>
                      <a:pt x="4" y="0"/>
                    </a:moveTo>
                    <a:cubicBezTo>
                      <a:pt x="0" y="9"/>
                      <a:pt x="3" y="18"/>
                      <a:pt x="4" y="27"/>
                    </a:cubicBezTo>
                  </a:path>
                </a:pathLst>
              </a:custGeom>
              <a:noFill/>
              <a:ln w="7938" cap="rnd">
                <a:solidFill>
                  <a:srgbClr val="8B576C"/>
                </a:solidFill>
                <a:prstDash val="solid"/>
                <a:round/>
                <a:headEnd/>
                <a:tailEnd/>
              </a:ln>
            </p:spPr>
            <p:txBody>
              <a:bodyPr/>
              <a:lstStyle/>
              <a:p>
                <a:endParaRPr lang="en-US"/>
              </a:p>
            </p:txBody>
          </p:sp>
          <p:sp>
            <p:nvSpPr>
              <p:cNvPr id="358" name="Freeform 272"/>
              <p:cNvSpPr>
                <a:spLocks/>
              </p:cNvSpPr>
              <p:nvPr/>
            </p:nvSpPr>
            <p:spPr bwMode="auto">
              <a:xfrm>
                <a:off x="3371" y="1541"/>
                <a:ext cx="35" cy="6"/>
              </a:xfrm>
              <a:custGeom>
                <a:avLst/>
                <a:gdLst>
                  <a:gd name="T0" fmla="*/ 550 w 14"/>
                  <a:gd name="T1" fmla="*/ 162 h 2"/>
                  <a:gd name="T2" fmla="*/ 0 w 14"/>
                  <a:gd name="T3" fmla="*/ 0 h 2"/>
                  <a:gd name="T4" fmla="*/ 0 60000 65536"/>
                  <a:gd name="T5" fmla="*/ 0 60000 65536"/>
                  <a:gd name="T6" fmla="*/ 0 w 14"/>
                  <a:gd name="T7" fmla="*/ 0 h 2"/>
                  <a:gd name="T8" fmla="*/ 14 w 14"/>
                  <a:gd name="T9" fmla="*/ 2 h 2"/>
                </a:gdLst>
                <a:ahLst/>
                <a:cxnLst>
                  <a:cxn ang="T4">
                    <a:pos x="T0" y="T1"/>
                  </a:cxn>
                  <a:cxn ang="T5">
                    <a:pos x="T2" y="T3"/>
                  </a:cxn>
                </a:cxnLst>
                <a:rect l="T6" t="T7" r="T8" b="T9"/>
                <a:pathLst>
                  <a:path w="14" h="2">
                    <a:moveTo>
                      <a:pt x="14" y="2"/>
                    </a:moveTo>
                    <a:cubicBezTo>
                      <a:pt x="9" y="1"/>
                      <a:pt x="5" y="0"/>
                      <a:pt x="0" y="0"/>
                    </a:cubicBezTo>
                  </a:path>
                </a:pathLst>
              </a:custGeom>
              <a:noFill/>
              <a:ln w="7938" cap="rnd">
                <a:solidFill>
                  <a:srgbClr val="8B576C"/>
                </a:solidFill>
                <a:prstDash val="solid"/>
                <a:round/>
                <a:headEnd/>
                <a:tailEnd/>
              </a:ln>
            </p:spPr>
            <p:txBody>
              <a:bodyPr/>
              <a:lstStyle/>
              <a:p>
                <a:endParaRPr lang="en-US"/>
              </a:p>
            </p:txBody>
          </p:sp>
          <p:sp>
            <p:nvSpPr>
              <p:cNvPr id="359" name="Freeform 273"/>
              <p:cNvSpPr>
                <a:spLocks/>
              </p:cNvSpPr>
              <p:nvPr/>
            </p:nvSpPr>
            <p:spPr bwMode="auto">
              <a:xfrm>
                <a:off x="3116" y="1456"/>
                <a:ext cx="13" cy="61"/>
              </a:xfrm>
              <a:custGeom>
                <a:avLst/>
                <a:gdLst>
                  <a:gd name="T0" fmla="*/ 0 w 5"/>
                  <a:gd name="T1" fmla="*/ 0 h 23"/>
                  <a:gd name="T2" fmla="*/ 229 w 5"/>
                  <a:gd name="T3" fmla="*/ 1140 h 23"/>
                  <a:gd name="T4" fmla="*/ 0 60000 65536"/>
                  <a:gd name="T5" fmla="*/ 0 60000 65536"/>
                  <a:gd name="T6" fmla="*/ 0 w 5"/>
                  <a:gd name="T7" fmla="*/ 0 h 23"/>
                  <a:gd name="T8" fmla="*/ 5 w 5"/>
                  <a:gd name="T9" fmla="*/ 23 h 23"/>
                </a:gdLst>
                <a:ahLst/>
                <a:cxnLst>
                  <a:cxn ang="T4">
                    <a:pos x="T0" y="T1"/>
                  </a:cxn>
                  <a:cxn ang="T5">
                    <a:pos x="T2" y="T3"/>
                  </a:cxn>
                </a:cxnLst>
                <a:rect l="T6" t="T7" r="T8" b="T9"/>
                <a:pathLst>
                  <a:path w="5" h="23">
                    <a:moveTo>
                      <a:pt x="0" y="0"/>
                    </a:moveTo>
                    <a:cubicBezTo>
                      <a:pt x="0" y="8"/>
                      <a:pt x="1" y="16"/>
                      <a:pt x="5" y="23"/>
                    </a:cubicBezTo>
                  </a:path>
                </a:pathLst>
              </a:custGeom>
              <a:noFill/>
              <a:ln w="7938" cap="rnd">
                <a:solidFill>
                  <a:srgbClr val="8B576C"/>
                </a:solidFill>
                <a:prstDash val="solid"/>
                <a:round/>
                <a:headEnd/>
                <a:tailEnd/>
              </a:ln>
            </p:spPr>
            <p:txBody>
              <a:bodyPr/>
              <a:lstStyle/>
              <a:p>
                <a:endParaRPr lang="en-US"/>
              </a:p>
            </p:txBody>
          </p:sp>
          <p:sp>
            <p:nvSpPr>
              <p:cNvPr id="360" name="Freeform 274"/>
              <p:cNvSpPr>
                <a:spLocks/>
              </p:cNvSpPr>
              <p:nvPr/>
            </p:nvSpPr>
            <p:spPr bwMode="auto">
              <a:xfrm>
                <a:off x="3086" y="1488"/>
                <a:ext cx="33" cy="16"/>
              </a:xfrm>
              <a:custGeom>
                <a:avLst/>
                <a:gdLst>
                  <a:gd name="T0" fmla="*/ 541 w 13"/>
                  <a:gd name="T1" fmla="*/ 0 h 6"/>
                  <a:gd name="T2" fmla="*/ 0 w 13"/>
                  <a:gd name="T3" fmla="*/ 307 h 6"/>
                  <a:gd name="T4" fmla="*/ 0 60000 65536"/>
                  <a:gd name="T5" fmla="*/ 0 60000 65536"/>
                  <a:gd name="T6" fmla="*/ 0 w 13"/>
                  <a:gd name="T7" fmla="*/ 0 h 6"/>
                  <a:gd name="T8" fmla="*/ 13 w 13"/>
                  <a:gd name="T9" fmla="*/ 6 h 6"/>
                </a:gdLst>
                <a:ahLst/>
                <a:cxnLst>
                  <a:cxn ang="T4">
                    <a:pos x="T0" y="T1"/>
                  </a:cxn>
                  <a:cxn ang="T5">
                    <a:pos x="T2" y="T3"/>
                  </a:cxn>
                </a:cxnLst>
                <a:rect l="T6" t="T7" r="T8" b="T9"/>
                <a:pathLst>
                  <a:path w="13" h="6">
                    <a:moveTo>
                      <a:pt x="13" y="0"/>
                    </a:moveTo>
                    <a:cubicBezTo>
                      <a:pt x="8" y="1"/>
                      <a:pt x="4" y="3"/>
                      <a:pt x="0" y="6"/>
                    </a:cubicBezTo>
                  </a:path>
                </a:pathLst>
              </a:custGeom>
              <a:noFill/>
              <a:ln w="7938" cap="rnd">
                <a:solidFill>
                  <a:srgbClr val="8B576C"/>
                </a:solidFill>
                <a:prstDash val="solid"/>
                <a:round/>
                <a:headEnd/>
                <a:tailEnd/>
              </a:ln>
            </p:spPr>
            <p:txBody>
              <a:bodyPr/>
              <a:lstStyle/>
              <a:p>
                <a:endParaRPr lang="en-US"/>
              </a:p>
            </p:txBody>
          </p:sp>
          <p:sp>
            <p:nvSpPr>
              <p:cNvPr id="361" name="Freeform 275"/>
              <p:cNvSpPr>
                <a:spLocks/>
              </p:cNvSpPr>
              <p:nvPr/>
            </p:nvSpPr>
            <p:spPr bwMode="auto">
              <a:xfrm>
                <a:off x="3229" y="1552"/>
                <a:ext cx="15" cy="64"/>
              </a:xfrm>
              <a:custGeom>
                <a:avLst/>
                <a:gdLst>
                  <a:gd name="T0" fmla="*/ 200 w 6"/>
                  <a:gd name="T1" fmla="*/ 0 h 24"/>
                  <a:gd name="T2" fmla="*/ 0 w 6"/>
                  <a:gd name="T3" fmla="*/ 1216 h 24"/>
                  <a:gd name="T4" fmla="*/ 0 60000 65536"/>
                  <a:gd name="T5" fmla="*/ 0 60000 65536"/>
                  <a:gd name="T6" fmla="*/ 0 w 6"/>
                  <a:gd name="T7" fmla="*/ 0 h 24"/>
                  <a:gd name="T8" fmla="*/ 6 w 6"/>
                  <a:gd name="T9" fmla="*/ 24 h 24"/>
                </a:gdLst>
                <a:ahLst/>
                <a:cxnLst>
                  <a:cxn ang="T4">
                    <a:pos x="T0" y="T1"/>
                  </a:cxn>
                  <a:cxn ang="T5">
                    <a:pos x="T2" y="T3"/>
                  </a:cxn>
                </a:cxnLst>
                <a:rect l="T6" t="T7" r="T8" b="T9"/>
                <a:pathLst>
                  <a:path w="6" h="24">
                    <a:moveTo>
                      <a:pt x="5" y="0"/>
                    </a:moveTo>
                    <a:cubicBezTo>
                      <a:pt x="6" y="9"/>
                      <a:pt x="6" y="18"/>
                      <a:pt x="0" y="24"/>
                    </a:cubicBezTo>
                  </a:path>
                </a:pathLst>
              </a:custGeom>
              <a:noFill/>
              <a:ln w="7938" cap="rnd">
                <a:solidFill>
                  <a:srgbClr val="8B576C"/>
                </a:solidFill>
                <a:prstDash val="solid"/>
                <a:round/>
                <a:headEnd/>
                <a:tailEnd/>
              </a:ln>
            </p:spPr>
            <p:txBody>
              <a:bodyPr/>
              <a:lstStyle/>
              <a:p>
                <a:endParaRPr lang="en-US"/>
              </a:p>
            </p:txBody>
          </p:sp>
          <p:sp>
            <p:nvSpPr>
              <p:cNvPr id="362" name="Freeform 276"/>
              <p:cNvSpPr>
                <a:spLocks/>
              </p:cNvSpPr>
              <p:nvPr/>
            </p:nvSpPr>
            <p:spPr bwMode="auto">
              <a:xfrm>
                <a:off x="3241" y="1587"/>
                <a:ext cx="25" cy="5"/>
              </a:xfrm>
              <a:custGeom>
                <a:avLst/>
                <a:gdLst>
                  <a:gd name="T0" fmla="*/ 0 w 10"/>
                  <a:gd name="T1" fmla="*/ 45 h 2"/>
                  <a:gd name="T2" fmla="*/ 388 w 10"/>
                  <a:gd name="T3" fmla="*/ 75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0" y="1"/>
                    </a:moveTo>
                    <a:cubicBezTo>
                      <a:pt x="4" y="0"/>
                      <a:pt x="7" y="1"/>
                      <a:pt x="10" y="2"/>
                    </a:cubicBezTo>
                  </a:path>
                </a:pathLst>
              </a:custGeom>
              <a:noFill/>
              <a:ln w="7938" cap="rnd">
                <a:solidFill>
                  <a:srgbClr val="8B576C"/>
                </a:solidFill>
                <a:prstDash val="solid"/>
                <a:round/>
                <a:headEnd/>
                <a:tailEnd/>
              </a:ln>
            </p:spPr>
            <p:txBody>
              <a:bodyPr/>
              <a:lstStyle/>
              <a:p>
                <a:endParaRPr lang="en-US"/>
              </a:p>
            </p:txBody>
          </p:sp>
          <p:sp>
            <p:nvSpPr>
              <p:cNvPr id="363" name="Freeform 277"/>
              <p:cNvSpPr>
                <a:spLocks/>
              </p:cNvSpPr>
              <p:nvPr/>
            </p:nvSpPr>
            <p:spPr bwMode="auto">
              <a:xfrm>
                <a:off x="3316" y="1731"/>
                <a:ext cx="20" cy="77"/>
              </a:xfrm>
              <a:custGeom>
                <a:avLst/>
                <a:gdLst>
                  <a:gd name="T0" fmla="*/ 313 w 8"/>
                  <a:gd name="T1" fmla="*/ 0 h 29"/>
                  <a:gd name="T2" fmla="*/ 158 w 8"/>
                  <a:gd name="T3" fmla="*/ 1439 h 29"/>
                  <a:gd name="T4" fmla="*/ 0 60000 65536"/>
                  <a:gd name="T5" fmla="*/ 0 60000 65536"/>
                  <a:gd name="T6" fmla="*/ 0 w 8"/>
                  <a:gd name="T7" fmla="*/ 0 h 29"/>
                  <a:gd name="T8" fmla="*/ 8 w 8"/>
                  <a:gd name="T9" fmla="*/ 29 h 29"/>
                </a:gdLst>
                <a:ahLst/>
                <a:cxnLst>
                  <a:cxn ang="T4">
                    <a:pos x="T0" y="T1"/>
                  </a:cxn>
                  <a:cxn ang="T5">
                    <a:pos x="T2" y="T3"/>
                  </a:cxn>
                </a:cxnLst>
                <a:rect l="T6" t="T7" r="T8" b="T9"/>
                <a:pathLst>
                  <a:path w="8" h="29">
                    <a:moveTo>
                      <a:pt x="8" y="0"/>
                    </a:moveTo>
                    <a:cubicBezTo>
                      <a:pt x="0" y="7"/>
                      <a:pt x="2" y="20"/>
                      <a:pt x="4" y="29"/>
                    </a:cubicBezTo>
                  </a:path>
                </a:pathLst>
              </a:custGeom>
              <a:noFill/>
              <a:ln w="7938" cap="rnd">
                <a:solidFill>
                  <a:srgbClr val="8B576C"/>
                </a:solidFill>
                <a:prstDash val="solid"/>
                <a:round/>
                <a:headEnd/>
                <a:tailEnd/>
              </a:ln>
            </p:spPr>
            <p:txBody>
              <a:bodyPr/>
              <a:lstStyle/>
              <a:p>
                <a:endParaRPr lang="en-US"/>
              </a:p>
            </p:txBody>
          </p:sp>
          <p:sp>
            <p:nvSpPr>
              <p:cNvPr id="364" name="Freeform 278"/>
              <p:cNvSpPr>
                <a:spLocks/>
              </p:cNvSpPr>
              <p:nvPr/>
            </p:nvSpPr>
            <p:spPr bwMode="auto">
              <a:xfrm>
                <a:off x="3291" y="1773"/>
                <a:ext cx="28" cy="1"/>
              </a:xfrm>
              <a:custGeom>
                <a:avLst/>
                <a:gdLst>
                  <a:gd name="T0" fmla="*/ 461 w 11"/>
                  <a:gd name="T1" fmla="*/ 0 h 1"/>
                  <a:gd name="T2" fmla="*/ 0 w 11"/>
                  <a:gd name="T3" fmla="*/ 0 h 1"/>
                  <a:gd name="T4" fmla="*/ 0 60000 65536"/>
                  <a:gd name="T5" fmla="*/ 0 60000 65536"/>
                  <a:gd name="T6" fmla="*/ 0 w 11"/>
                  <a:gd name="T7" fmla="*/ 0 h 1"/>
                  <a:gd name="T8" fmla="*/ 11 w 11"/>
                  <a:gd name="T9" fmla="*/ 1 h 1"/>
                </a:gdLst>
                <a:ahLst/>
                <a:cxnLst>
                  <a:cxn ang="T4">
                    <a:pos x="T0" y="T1"/>
                  </a:cxn>
                  <a:cxn ang="T5">
                    <a:pos x="T2" y="T3"/>
                  </a:cxn>
                </a:cxnLst>
                <a:rect l="T6" t="T7" r="T8" b="T9"/>
                <a:pathLst>
                  <a:path w="11" h="1">
                    <a:moveTo>
                      <a:pt x="11" y="0"/>
                    </a:moveTo>
                    <a:cubicBezTo>
                      <a:pt x="7" y="0"/>
                      <a:pt x="4" y="0"/>
                      <a:pt x="0" y="0"/>
                    </a:cubicBezTo>
                  </a:path>
                </a:pathLst>
              </a:custGeom>
              <a:noFill/>
              <a:ln w="7938" cap="rnd">
                <a:solidFill>
                  <a:srgbClr val="8B576C"/>
                </a:solidFill>
                <a:prstDash val="solid"/>
                <a:round/>
                <a:headEnd/>
                <a:tailEnd/>
              </a:ln>
            </p:spPr>
            <p:txBody>
              <a:bodyPr/>
              <a:lstStyle/>
              <a:p>
                <a:endParaRPr lang="en-US"/>
              </a:p>
            </p:txBody>
          </p:sp>
          <p:sp>
            <p:nvSpPr>
              <p:cNvPr id="365" name="Freeform 279"/>
              <p:cNvSpPr>
                <a:spLocks/>
              </p:cNvSpPr>
              <p:nvPr/>
            </p:nvSpPr>
            <p:spPr bwMode="auto">
              <a:xfrm>
                <a:off x="3129" y="1667"/>
                <a:ext cx="37" cy="66"/>
              </a:xfrm>
              <a:custGeom>
                <a:avLst/>
                <a:gdLst>
                  <a:gd name="T0" fmla="*/ 481 w 15"/>
                  <a:gd name="T1" fmla="*/ 0 h 25"/>
                  <a:gd name="T2" fmla="*/ 0 w 15"/>
                  <a:gd name="T3" fmla="*/ 1212 h 25"/>
                  <a:gd name="T4" fmla="*/ 0 60000 65536"/>
                  <a:gd name="T5" fmla="*/ 0 60000 65536"/>
                  <a:gd name="T6" fmla="*/ 0 w 15"/>
                  <a:gd name="T7" fmla="*/ 0 h 25"/>
                  <a:gd name="T8" fmla="*/ 15 w 15"/>
                  <a:gd name="T9" fmla="*/ 25 h 25"/>
                </a:gdLst>
                <a:ahLst/>
                <a:cxnLst>
                  <a:cxn ang="T4">
                    <a:pos x="T0" y="T1"/>
                  </a:cxn>
                  <a:cxn ang="T5">
                    <a:pos x="T2" y="T3"/>
                  </a:cxn>
                </a:cxnLst>
                <a:rect l="T6" t="T7" r="T8" b="T9"/>
                <a:pathLst>
                  <a:path w="15" h="25">
                    <a:moveTo>
                      <a:pt x="13" y="0"/>
                    </a:moveTo>
                    <a:cubicBezTo>
                      <a:pt x="15" y="11"/>
                      <a:pt x="9" y="20"/>
                      <a:pt x="0" y="25"/>
                    </a:cubicBezTo>
                  </a:path>
                </a:pathLst>
              </a:custGeom>
              <a:noFill/>
              <a:ln w="7938" cap="rnd">
                <a:solidFill>
                  <a:srgbClr val="8B576C"/>
                </a:solidFill>
                <a:prstDash val="solid"/>
                <a:round/>
                <a:headEnd/>
                <a:tailEnd/>
              </a:ln>
            </p:spPr>
            <p:txBody>
              <a:bodyPr/>
              <a:lstStyle/>
              <a:p>
                <a:endParaRPr lang="en-US"/>
              </a:p>
            </p:txBody>
          </p:sp>
          <p:sp>
            <p:nvSpPr>
              <p:cNvPr id="366" name="Freeform 280"/>
              <p:cNvSpPr>
                <a:spLocks/>
              </p:cNvSpPr>
              <p:nvPr/>
            </p:nvSpPr>
            <p:spPr bwMode="auto">
              <a:xfrm>
                <a:off x="3151" y="1720"/>
                <a:ext cx="20" cy="19"/>
              </a:xfrm>
              <a:custGeom>
                <a:avLst/>
                <a:gdLst>
                  <a:gd name="T0" fmla="*/ 0 w 8"/>
                  <a:gd name="T1" fmla="*/ 0 h 7"/>
                  <a:gd name="T2" fmla="*/ 313 w 8"/>
                  <a:gd name="T3" fmla="*/ 383 h 7"/>
                  <a:gd name="T4" fmla="*/ 0 60000 65536"/>
                  <a:gd name="T5" fmla="*/ 0 60000 65536"/>
                  <a:gd name="T6" fmla="*/ 0 w 8"/>
                  <a:gd name="T7" fmla="*/ 0 h 7"/>
                  <a:gd name="T8" fmla="*/ 8 w 8"/>
                  <a:gd name="T9" fmla="*/ 7 h 7"/>
                </a:gdLst>
                <a:ahLst/>
                <a:cxnLst>
                  <a:cxn ang="T4">
                    <a:pos x="T0" y="T1"/>
                  </a:cxn>
                  <a:cxn ang="T5">
                    <a:pos x="T2" y="T3"/>
                  </a:cxn>
                </a:cxnLst>
                <a:rect l="T6" t="T7" r="T8" b="T9"/>
                <a:pathLst>
                  <a:path w="8" h="7">
                    <a:moveTo>
                      <a:pt x="0" y="0"/>
                    </a:moveTo>
                    <a:cubicBezTo>
                      <a:pt x="3" y="2"/>
                      <a:pt x="6" y="4"/>
                      <a:pt x="8" y="7"/>
                    </a:cubicBezTo>
                  </a:path>
                </a:pathLst>
              </a:custGeom>
              <a:noFill/>
              <a:ln w="7938" cap="rnd">
                <a:solidFill>
                  <a:srgbClr val="8B576C"/>
                </a:solidFill>
                <a:prstDash val="solid"/>
                <a:round/>
                <a:headEnd/>
                <a:tailEnd/>
              </a:ln>
            </p:spPr>
            <p:txBody>
              <a:bodyPr/>
              <a:lstStyle/>
              <a:p>
                <a:endParaRPr lang="en-US"/>
              </a:p>
            </p:txBody>
          </p:sp>
          <p:sp>
            <p:nvSpPr>
              <p:cNvPr id="367" name="Freeform 281"/>
              <p:cNvSpPr>
                <a:spLocks/>
              </p:cNvSpPr>
              <p:nvPr/>
            </p:nvSpPr>
            <p:spPr bwMode="auto">
              <a:xfrm>
                <a:off x="3649" y="2061"/>
                <a:ext cx="27" cy="48"/>
              </a:xfrm>
              <a:custGeom>
                <a:avLst/>
                <a:gdLst>
                  <a:gd name="T0" fmla="*/ 368 w 11"/>
                  <a:gd name="T1" fmla="*/ 0 h 18"/>
                  <a:gd name="T2" fmla="*/ 0 w 11"/>
                  <a:gd name="T3" fmla="*/ 909 h 18"/>
                  <a:gd name="T4" fmla="*/ 0 60000 65536"/>
                  <a:gd name="T5" fmla="*/ 0 60000 65536"/>
                  <a:gd name="T6" fmla="*/ 0 w 11"/>
                  <a:gd name="T7" fmla="*/ 0 h 18"/>
                  <a:gd name="T8" fmla="*/ 11 w 11"/>
                  <a:gd name="T9" fmla="*/ 18 h 18"/>
                </a:gdLst>
                <a:ahLst/>
                <a:cxnLst>
                  <a:cxn ang="T4">
                    <a:pos x="T0" y="T1"/>
                  </a:cxn>
                  <a:cxn ang="T5">
                    <a:pos x="T2" y="T3"/>
                  </a:cxn>
                </a:cxnLst>
                <a:rect l="T6" t="T7" r="T8" b="T9"/>
                <a:pathLst>
                  <a:path w="11" h="18">
                    <a:moveTo>
                      <a:pt x="10" y="0"/>
                    </a:moveTo>
                    <a:cubicBezTo>
                      <a:pt x="11" y="8"/>
                      <a:pt x="6" y="14"/>
                      <a:pt x="0" y="18"/>
                    </a:cubicBezTo>
                  </a:path>
                </a:pathLst>
              </a:custGeom>
              <a:noFill/>
              <a:ln w="7938" cap="rnd">
                <a:solidFill>
                  <a:srgbClr val="8B576C"/>
                </a:solidFill>
                <a:prstDash val="solid"/>
                <a:round/>
                <a:headEnd/>
                <a:tailEnd/>
              </a:ln>
            </p:spPr>
            <p:txBody>
              <a:bodyPr/>
              <a:lstStyle/>
              <a:p>
                <a:endParaRPr lang="en-US"/>
              </a:p>
            </p:txBody>
          </p:sp>
          <p:sp>
            <p:nvSpPr>
              <p:cNvPr id="368" name="Freeform 282"/>
              <p:cNvSpPr>
                <a:spLocks/>
              </p:cNvSpPr>
              <p:nvPr/>
            </p:nvSpPr>
            <p:spPr bwMode="auto">
              <a:xfrm>
                <a:off x="3661" y="2096"/>
                <a:ext cx="15" cy="8"/>
              </a:xfrm>
              <a:custGeom>
                <a:avLst/>
                <a:gdLst>
                  <a:gd name="T0" fmla="*/ 233 w 6"/>
                  <a:gd name="T1" fmla="*/ 149 h 3"/>
                  <a:gd name="T2" fmla="*/ 0 w 6"/>
                  <a:gd name="T3" fmla="*/ 0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6" y="3"/>
                    </a:moveTo>
                    <a:cubicBezTo>
                      <a:pt x="5" y="0"/>
                      <a:pt x="2" y="0"/>
                      <a:pt x="0" y="0"/>
                    </a:cubicBezTo>
                  </a:path>
                </a:pathLst>
              </a:custGeom>
              <a:noFill/>
              <a:ln w="7938" cap="rnd">
                <a:solidFill>
                  <a:srgbClr val="8B576C"/>
                </a:solidFill>
                <a:prstDash val="solid"/>
                <a:round/>
                <a:headEnd/>
                <a:tailEnd/>
              </a:ln>
            </p:spPr>
            <p:txBody>
              <a:bodyPr/>
              <a:lstStyle/>
              <a:p>
                <a:endParaRPr lang="en-US"/>
              </a:p>
            </p:txBody>
          </p:sp>
          <p:sp>
            <p:nvSpPr>
              <p:cNvPr id="369" name="Freeform 283"/>
              <p:cNvSpPr>
                <a:spLocks/>
              </p:cNvSpPr>
              <p:nvPr/>
            </p:nvSpPr>
            <p:spPr bwMode="auto">
              <a:xfrm>
                <a:off x="3416" y="1880"/>
                <a:ext cx="10" cy="67"/>
              </a:xfrm>
              <a:custGeom>
                <a:avLst/>
                <a:gdLst>
                  <a:gd name="T0" fmla="*/ 158 w 4"/>
                  <a:gd name="T1" fmla="*/ 0 h 25"/>
                  <a:gd name="T2" fmla="*/ 75 w 4"/>
                  <a:gd name="T3" fmla="*/ 1292 h 25"/>
                  <a:gd name="T4" fmla="*/ 0 60000 65536"/>
                  <a:gd name="T5" fmla="*/ 0 60000 65536"/>
                  <a:gd name="T6" fmla="*/ 0 w 4"/>
                  <a:gd name="T7" fmla="*/ 0 h 25"/>
                  <a:gd name="T8" fmla="*/ 4 w 4"/>
                  <a:gd name="T9" fmla="*/ 25 h 25"/>
                </a:gdLst>
                <a:ahLst/>
                <a:cxnLst>
                  <a:cxn ang="T4">
                    <a:pos x="T0" y="T1"/>
                  </a:cxn>
                  <a:cxn ang="T5">
                    <a:pos x="T2" y="T3"/>
                  </a:cxn>
                </a:cxnLst>
                <a:rect l="T6" t="T7" r="T8" b="T9"/>
                <a:pathLst>
                  <a:path w="4" h="25">
                    <a:moveTo>
                      <a:pt x="4" y="0"/>
                    </a:moveTo>
                    <a:cubicBezTo>
                      <a:pt x="0" y="6"/>
                      <a:pt x="0" y="18"/>
                      <a:pt x="2" y="25"/>
                    </a:cubicBezTo>
                  </a:path>
                </a:pathLst>
              </a:custGeom>
              <a:noFill/>
              <a:ln w="7938" cap="rnd">
                <a:solidFill>
                  <a:srgbClr val="8B576C"/>
                </a:solidFill>
                <a:prstDash val="solid"/>
                <a:round/>
                <a:headEnd/>
                <a:tailEnd/>
              </a:ln>
            </p:spPr>
            <p:txBody>
              <a:bodyPr/>
              <a:lstStyle/>
              <a:p>
                <a:endParaRPr lang="en-US"/>
              </a:p>
            </p:txBody>
          </p:sp>
          <p:sp>
            <p:nvSpPr>
              <p:cNvPr id="370" name="Freeform 284"/>
              <p:cNvSpPr>
                <a:spLocks/>
              </p:cNvSpPr>
              <p:nvPr/>
            </p:nvSpPr>
            <p:spPr bwMode="auto">
              <a:xfrm>
                <a:off x="3391" y="1920"/>
                <a:ext cx="25" cy="3"/>
              </a:xfrm>
              <a:custGeom>
                <a:avLst/>
                <a:gdLst>
                  <a:gd name="T0" fmla="*/ 388 w 10"/>
                  <a:gd name="T1" fmla="*/ 81 h 1"/>
                  <a:gd name="T2" fmla="*/ 0 w 10"/>
                  <a:gd name="T3" fmla="*/ 81 h 1"/>
                  <a:gd name="T4" fmla="*/ 0 60000 65536"/>
                  <a:gd name="T5" fmla="*/ 0 60000 65536"/>
                  <a:gd name="T6" fmla="*/ 0 w 10"/>
                  <a:gd name="T7" fmla="*/ 0 h 1"/>
                  <a:gd name="T8" fmla="*/ 10 w 10"/>
                  <a:gd name="T9" fmla="*/ 1 h 1"/>
                </a:gdLst>
                <a:ahLst/>
                <a:cxnLst>
                  <a:cxn ang="T4">
                    <a:pos x="T0" y="T1"/>
                  </a:cxn>
                  <a:cxn ang="T5">
                    <a:pos x="T2" y="T3"/>
                  </a:cxn>
                </a:cxnLst>
                <a:rect l="T6" t="T7" r="T8" b="T9"/>
                <a:pathLst>
                  <a:path w="10" h="1">
                    <a:moveTo>
                      <a:pt x="10" y="1"/>
                    </a:moveTo>
                    <a:cubicBezTo>
                      <a:pt x="7" y="0"/>
                      <a:pt x="3" y="0"/>
                      <a:pt x="0" y="1"/>
                    </a:cubicBezTo>
                  </a:path>
                </a:pathLst>
              </a:custGeom>
              <a:noFill/>
              <a:ln w="7938" cap="rnd">
                <a:solidFill>
                  <a:srgbClr val="8B576C"/>
                </a:solidFill>
                <a:prstDash val="solid"/>
                <a:round/>
                <a:headEnd/>
                <a:tailEnd/>
              </a:ln>
            </p:spPr>
            <p:txBody>
              <a:bodyPr/>
              <a:lstStyle/>
              <a:p>
                <a:endParaRPr lang="en-US"/>
              </a:p>
            </p:txBody>
          </p:sp>
          <p:sp>
            <p:nvSpPr>
              <p:cNvPr id="371" name="Freeform 285"/>
              <p:cNvSpPr>
                <a:spLocks/>
              </p:cNvSpPr>
              <p:nvPr/>
            </p:nvSpPr>
            <p:spPr bwMode="auto">
              <a:xfrm>
                <a:off x="3329" y="2091"/>
                <a:ext cx="52" cy="24"/>
              </a:xfrm>
              <a:custGeom>
                <a:avLst/>
                <a:gdLst>
                  <a:gd name="T0" fmla="*/ 790 w 21"/>
                  <a:gd name="T1" fmla="*/ 363 h 9"/>
                  <a:gd name="T2" fmla="*/ 0 w 21"/>
                  <a:gd name="T3" fmla="*/ 0 h 9"/>
                  <a:gd name="T4" fmla="*/ 0 60000 65536"/>
                  <a:gd name="T5" fmla="*/ 0 60000 65536"/>
                  <a:gd name="T6" fmla="*/ 0 w 21"/>
                  <a:gd name="T7" fmla="*/ 0 h 9"/>
                  <a:gd name="T8" fmla="*/ 21 w 21"/>
                  <a:gd name="T9" fmla="*/ 9 h 9"/>
                </a:gdLst>
                <a:ahLst/>
                <a:cxnLst>
                  <a:cxn ang="T4">
                    <a:pos x="T0" y="T1"/>
                  </a:cxn>
                  <a:cxn ang="T5">
                    <a:pos x="T2" y="T3"/>
                  </a:cxn>
                </a:cxnLst>
                <a:rect l="T6" t="T7" r="T8" b="T9"/>
                <a:pathLst>
                  <a:path w="21" h="9">
                    <a:moveTo>
                      <a:pt x="21" y="7"/>
                    </a:moveTo>
                    <a:cubicBezTo>
                      <a:pt x="14" y="9"/>
                      <a:pt x="6" y="4"/>
                      <a:pt x="0" y="0"/>
                    </a:cubicBezTo>
                  </a:path>
                </a:pathLst>
              </a:custGeom>
              <a:noFill/>
              <a:ln w="7938" cap="rnd">
                <a:solidFill>
                  <a:srgbClr val="8B576C"/>
                </a:solidFill>
                <a:prstDash val="solid"/>
                <a:round/>
                <a:headEnd/>
                <a:tailEnd/>
              </a:ln>
            </p:spPr>
            <p:txBody>
              <a:bodyPr/>
              <a:lstStyle/>
              <a:p>
                <a:endParaRPr lang="en-US"/>
              </a:p>
            </p:txBody>
          </p:sp>
          <p:sp>
            <p:nvSpPr>
              <p:cNvPr id="372" name="Freeform 286"/>
              <p:cNvSpPr>
                <a:spLocks/>
              </p:cNvSpPr>
              <p:nvPr/>
            </p:nvSpPr>
            <p:spPr bwMode="auto">
              <a:xfrm>
                <a:off x="3344" y="2107"/>
                <a:ext cx="5" cy="21"/>
              </a:xfrm>
              <a:custGeom>
                <a:avLst/>
                <a:gdLst>
                  <a:gd name="T0" fmla="*/ 75 w 2"/>
                  <a:gd name="T1" fmla="*/ 0 h 8"/>
                  <a:gd name="T2" fmla="*/ 0 w 2"/>
                  <a:gd name="T3" fmla="*/ 37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2" y="3"/>
                      <a:pt x="1" y="6"/>
                      <a:pt x="0" y="8"/>
                    </a:cubicBezTo>
                  </a:path>
                </a:pathLst>
              </a:custGeom>
              <a:noFill/>
              <a:ln w="7938" cap="rnd">
                <a:solidFill>
                  <a:srgbClr val="8B576C"/>
                </a:solidFill>
                <a:prstDash val="solid"/>
                <a:round/>
                <a:headEnd/>
                <a:tailEnd/>
              </a:ln>
            </p:spPr>
            <p:txBody>
              <a:bodyPr/>
              <a:lstStyle/>
              <a:p>
                <a:endParaRPr lang="en-US"/>
              </a:p>
            </p:txBody>
          </p:sp>
          <p:sp>
            <p:nvSpPr>
              <p:cNvPr id="373" name="Freeform 287"/>
              <p:cNvSpPr>
                <a:spLocks/>
              </p:cNvSpPr>
              <p:nvPr/>
            </p:nvSpPr>
            <p:spPr bwMode="auto">
              <a:xfrm>
                <a:off x="3486" y="2069"/>
                <a:ext cx="5" cy="51"/>
              </a:xfrm>
              <a:custGeom>
                <a:avLst/>
                <a:gdLst>
                  <a:gd name="T0" fmla="*/ 0 w 2"/>
                  <a:gd name="T1" fmla="*/ 0 h 19"/>
                  <a:gd name="T2" fmla="*/ 0 w 2"/>
                  <a:gd name="T3" fmla="*/ 988 h 19"/>
                  <a:gd name="T4" fmla="*/ 0 60000 65536"/>
                  <a:gd name="T5" fmla="*/ 0 60000 65536"/>
                  <a:gd name="T6" fmla="*/ 0 w 2"/>
                  <a:gd name="T7" fmla="*/ 0 h 19"/>
                  <a:gd name="T8" fmla="*/ 2 w 2"/>
                  <a:gd name="T9" fmla="*/ 19 h 19"/>
                </a:gdLst>
                <a:ahLst/>
                <a:cxnLst>
                  <a:cxn ang="T4">
                    <a:pos x="T0" y="T1"/>
                  </a:cxn>
                  <a:cxn ang="T5">
                    <a:pos x="T2" y="T3"/>
                  </a:cxn>
                </a:cxnLst>
                <a:rect l="T6" t="T7" r="T8" b="T9"/>
                <a:pathLst>
                  <a:path w="2" h="19">
                    <a:moveTo>
                      <a:pt x="0" y="0"/>
                    </a:moveTo>
                    <a:cubicBezTo>
                      <a:pt x="2" y="6"/>
                      <a:pt x="2" y="13"/>
                      <a:pt x="0" y="19"/>
                    </a:cubicBezTo>
                  </a:path>
                </a:pathLst>
              </a:custGeom>
              <a:noFill/>
              <a:ln w="7938" cap="rnd">
                <a:solidFill>
                  <a:srgbClr val="8B576C"/>
                </a:solidFill>
                <a:prstDash val="solid"/>
                <a:round/>
                <a:headEnd/>
                <a:tailEnd/>
              </a:ln>
            </p:spPr>
            <p:txBody>
              <a:bodyPr/>
              <a:lstStyle/>
              <a:p>
                <a:endParaRPr lang="en-US"/>
              </a:p>
            </p:txBody>
          </p:sp>
          <p:sp>
            <p:nvSpPr>
              <p:cNvPr id="374" name="Freeform 288"/>
              <p:cNvSpPr>
                <a:spLocks/>
              </p:cNvSpPr>
              <p:nvPr/>
            </p:nvSpPr>
            <p:spPr bwMode="auto">
              <a:xfrm>
                <a:off x="3491" y="2107"/>
                <a:ext cx="15" cy="1"/>
              </a:xfrm>
              <a:custGeom>
                <a:avLst/>
                <a:gdLst>
                  <a:gd name="T0" fmla="*/ 0 w 6"/>
                  <a:gd name="T1" fmla="*/ 0 h 1"/>
                  <a:gd name="T2" fmla="*/ 233 w 6"/>
                  <a:gd name="T3" fmla="*/ 0 h 1"/>
                  <a:gd name="T4" fmla="*/ 0 60000 65536"/>
                  <a:gd name="T5" fmla="*/ 0 60000 65536"/>
                  <a:gd name="T6" fmla="*/ 0 w 6"/>
                  <a:gd name="T7" fmla="*/ 0 h 1"/>
                  <a:gd name="T8" fmla="*/ 6 w 6"/>
                  <a:gd name="T9" fmla="*/ 1 h 1"/>
                </a:gdLst>
                <a:ahLst/>
                <a:cxnLst>
                  <a:cxn ang="T4">
                    <a:pos x="T0" y="T1"/>
                  </a:cxn>
                  <a:cxn ang="T5">
                    <a:pos x="T2" y="T3"/>
                  </a:cxn>
                </a:cxnLst>
                <a:rect l="T6" t="T7" r="T8" b="T9"/>
                <a:pathLst>
                  <a:path w="6" h="1">
                    <a:moveTo>
                      <a:pt x="0" y="0"/>
                    </a:moveTo>
                    <a:cubicBezTo>
                      <a:pt x="2" y="0"/>
                      <a:pt x="4" y="0"/>
                      <a:pt x="6" y="0"/>
                    </a:cubicBezTo>
                  </a:path>
                </a:pathLst>
              </a:custGeom>
              <a:noFill/>
              <a:ln w="7938" cap="rnd">
                <a:solidFill>
                  <a:srgbClr val="8B576C"/>
                </a:solidFill>
                <a:prstDash val="solid"/>
                <a:round/>
                <a:headEnd/>
                <a:tailEnd/>
              </a:ln>
            </p:spPr>
            <p:txBody>
              <a:bodyPr/>
              <a:lstStyle/>
              <a:p>
                <a:endParaRPr lang="en-US"/>
              </a:p>
            </p:txBody>
          </p:sp>
          <p:sp>
            <p:nvSpPr>
              <p:cNvPr id="375" name="Freeform 289"/>
              <p:cNvSpPr>
                <a:spLocks/>
              </p:cNvSpPr>
              <p:nvPr/>
            </p:nvSpPr>
            <p:spPr bwMode="auto">
              <a:xfrm>
                <a:off x="3259" y="1893"/>
                <a:ext cx="12" cy="62"/>
              </a:xfrm>
              <a:custGeom>
                <a:avLst/>
                <a:gdLst>
                  <a:gd name="T0" fmla="*/ 139 w 5"/>
                  <a:gd name="T1" fmla="*/ 0 h 23"/>
                  <a:gd name="T2" fmla="*/ 168 w 5"/>
                  <a:gd name="T3" fmla="*/ 1213 h 23"/>
                  <a:gd name="T4" fmla="*/ 0 60000 65536"/>
                  <a:gd name="T5" fmla="*/ 0 60000 65536"/>
                  <a:gd name="T6" fmla="*/ 0 w 5"/>
                  <a:gd name="T7" fmla="*/ 0 h 23"/>
                  <a:gd name="T8" fmla="*/ 5 w 5"/>
                  <a:gd name="T9" fmla="*/ 23 h 23"/>
                </a:gdLst>
                <a:ahLst/>
                <a:cxnLst>
                  <a:cxn ang="T4">
                    <a:pos x="T0" y="T1"/>
                  </a:cxn>
                  <a:cxn ang="T5">
                    <a:pos x="T2" y="T3"/>
                  </a:cxn>
                </a:cxnLst>
                <a:rect l="T6" t="T7" r="T8" b="T9"/>
                <a:pathLst>
                  <a:path w="5" h="23">
                    <a:moveTo>
                      <a:pt x="4" y="0"/>
                    </a:moveTo>
                    <a:cubicBezTo>
                      <a:pt x="0" y="7"/>
                      <a:pt x="0" y="16"/>
                      <a:pt x="5" y="23"/>
                    </a:cubicBezTo>
                  </a:path>
                </a:pathLst>
              </a:custGeom>
              <a:noFill/>
              <a:ln w="7938" cap="rnd">
                <a:solidFill>
                  <a:srgbClr val="8B576C"/>
                </a:solidFill>
                <a:prstDash val="solid"/>
                <a:round/>
                <a:headEnd/>
                <a:tailEnd/>
              </a:ln>
            </p:spPr>
            <p:txBody>
              <a:bodyPr/>
              <a:lstStyle/>
              <a:p>
                <a:endParaRPr lang="en-US"/>
              </a:p>
            </p:txBody>
          </p:sp>
          <p:sp>
            <p:nvSpPr>
              <p:cNvPr id="376" name="Freeform 290"/>
              <p:cNvSpPr>
                <a:spLocks/>
              </p:cNvSpPr>
              <p:nvPr/>
            </p:nvSpPr>
            <p:spPr bwMode="auto">
              <a:xfrm>
                <a:off x="3236" y="1925"/>
                <a:ext cx="25" cy="6"/>
              </a:xfrm>
              <a:custGeom>
                <a:avLst/>
                <a:gdLst>
                  <a:gd name="T0" fmla="*/ 388 w 10"/>
                  <a:gd name="T1" fmla="*/ 162 h 2"/>
                  <a:gd name="T2" fmla="*/ 0 w 10"/>
                  <a:gd name="T3" fmla="*/ 81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10" y="2"/>
                    </a:moveTo>
                    <a:cubicBezTo>
                      <a:pt x="6" y="1"/>
                      <a:pt x="3" y="0"/>
                      <a:pt x="0" y="1"/>
                    </a:cubicBezTo>
                  </a:path>
                </a:pathLst>
              </a:custGeom>
              <a:noFill/>
              <a:ln w="7938" cap="rnd">
                <a:solidFill>
                  <a:srgbClr val="8B576C"/>
                </a:solidFill>
                <a:prstDash val="solid"/>
                <a:round/>
                <a:headEnd/>
                <a:tailEnd/>
              </a:ln>
            </p:spPr>
            <p:txBody>
              <a:bodyPr/>
              <a:lstStyle/>
              <a:p>
                <a:endParaRPr lang="en-US"/>
              </a:p>
            </p:txBody>
          </p:sp>
          <p:sp>
            <p:nvSpPr>
              <p:cNvPr id="377" name="Freeform 291"/>
              <p:cNvSpPr>
                <a:spLocks/>
              </p:cNvSpPr>
              <p:nvPr/>
            </p:nvSpPr>
            <p:spPr bwMode="auto">
              <a:xfrm>
                <a:off x="3231" y="1395"/>
                <a:ext cx="13" cy="61"/>
              </a:xfrm>
              <a:custGeom>
                <a:avLst/>
                <a:gdLst>
                  <a:gd name="T0" fmla="*/ 177 w 5"/>
                  <a:gd name="T1" fmla="*/ 0 h 23"/>
                  <a:gd name="T2" fmla="*/ 229 w 5"/>
                  <a:gd name="T3" fmla="*/ 1140 h 23"/>
                  <a:gd name="T4" fmla="*/ 0 60000 65536"/>
                  <a:gd name="T5" fmla="*/ 0 60000 65536"/>
                  <a:gd name="T6" fmla="*/ 0 w 5"/>
                  <a:gd name="T7" fmla="*/ 0 h 23"/>
                  <a:gd name="T8" fmla="*/ 5 w 5"/>
                  <a:gd name="T9" fmla="*/ 23 h 23"/>
                </a:gdLst>
                <a:ahLst/>
                <a:cxnLst>
                  <a:cxn ang="T4">
                    <a:pos x="T0" y="T1"/>
                  </a:cxn>
                  <a:cxn ang="T5">
                    <a:pos x="T2" y="T3"/>
                  </a:cxn>
                </a:cxnLst>
                <a:rect l="T6" t="T7" r="T8" b="T9"/>
                <a:pathLst>
                  <a:path w="5" h="23">
                    <a:moveTo>
                      <a:pt x="4" y="0"/>
                    </a:moveTo>
                    <a:cubicBezTo>
                      <a:pt x="0" y="7"/>
                      <a:pt x="0" y="17"/>
                      <a:pt x="5" y="23"/>
                    </a:cubicBezTo>
                  </a:path>
                </a:pathLst>
              </a:custGeom>
              <a:noFill/>
              <a:ln w="7938" cap="rnd">
                <a:solidFill>
                  <a:srgbClr val="8B576C"/>
                </a:solidFill>
                <a:prstDash val="solid"/>
                <a:round/>
                <a:headEnd/>
                <a:tailEnd/>
              </a:ln>
            </p:spPr>
            <p:txBody>
              <a:bodyPr/>
              <a:lstStyle/>
              <a:p>
                <a:endParaRPr lang="en-US"/>
              </a:p>
            </p:txBody>
          </p:sp>
          <p:sp>
            <p:nvSpPr>
              <p:cNvPr id="378" name="Freeform 292"/>
              <p:cNvSpPr>
                <a:spLocks/>
              </p:cNvSpPr>
              <p:nvPr/>
            </p:nvSpPr>
            <p:spPr bwMode="auto">
              <a:xfrm>
                <a:off x="3209" y="1429"/>
                <a:ext cx="25" cy="3"/>
              </a:xfrm>
              <a:custGeom>
                <a:avLst/>
                <a:gdLst>
                  <a:gd name="T0" fmla="*/ 388 w 10"/>
                  <a:gd name="T1" fmla="*/ 81 h 1"/>
                  <a:gd name="T2" fmla="*/ 0 w 10"/>
                  <a:gd name="T3" fmla="*/ 0 h 1"/>
                  <a:gd name="T4" fmla="*/ 0 60000 65536"/>
                  <a:gd name="T5" fmla="*/ 0 60000 65536"/>
                  <a:gd name="T6" fmla="*/ 0 w 10"/>
                  <a:gd name="T7" fmla="*/ 0 h 1"/>
                  <a:gd name="T8" fmla="*/ 10 w 10"/>
                  <a:gd name="T9" fmla="*/ 1 h 1"/>
                </a:gdLst>
                <a:ahLst/>
                <a:cxnLst>
                  <a:cxn ang="T4">
                    <a:pos x="T0" y="T1"/>
                  </a:cxn>
                  <a:cxn ang="T5">
                    <a:pos x="T2" y="T3"/>
                  </a:cxn>
                </a:cxnLst>
                <a:rect l="T6" t="T7" r="T8" b="T9"/>
                <a:pathLst>
                  <a:path w="10" h="1">
                    <a:moveTo>
                      <a:pt x="10" y="1"/>
                    </a:moveTo>
                    <a:cubicBezTo>
                      <a:pt x="7" y="0"/>
                      <a:pt x="3" y="0"/>
                      <a:pt x="0" y="0"/>
                    </a:cubicBezTo>
                  </a:path>
                </a:pathLst>
              </a:custGeom>
              <a:noFill/>
              <a:ln w="7938" cap="rnd">
                <a:solidFill>
                  <a:srgbClr val="8B576C"/>
                </a:solidFill>
                <a:prstDash val="solid"/>
                <a:round/>
                <a:headEnd/>
                <a:tailEnd/>
              </a:ln>
            </p:spPr>
            <p:txBody>
              <a:bodyPr/>
              <a:lstStyle/>
              <a:p>
                <a:endParaRPr lang="en-US"/>
              </a:p>
            </p:txBody>
          </p:sp>
          <p:sp>
            <p:nvSpPr>
              <p:cNvPr id="379" name="Freeform 293"/>
              <p:cNvSpPr>
                <a:spLocks/>
              </p:cNvSpPr>
              <p:nvPr/>
            </p:nvSpPr>
            <p:spPr bwMode="auto">
              <a:xfrm>
                <a:off x="3114" y="1840"/>
                <a:ext cx="37" cy="24"/>
              </a:xfrm>
              <a:custGeom>
                <a:avLst/>
                <a:gdLst>
                  <a:gd name="T0" fmla="*/ 553 w 15"/>
                  <a:gd name="T1" fmla="*/ 397 h 9"/>
                  <a:gd name="T2" fmla="*/ 0 w 15"/>
                  <a:gd name="T3" fmla="*/ 0 h 9"/>
                  <a:gd name="T4" fmla="*/ 0 60000 65536"/>
                  <a:gd name="T5" fmla="*/ 0 60000 65536"/>
                  <a:gd name="T6" fmla="*/ 0 w 15"/>
                  <a:gd name="T7" fmla="*/ 0 h 9"/>
                  <a:gd name="T8" fmla="*/ 15 w 15"/>
                  <a:gd name="T9" fmla="*/ 9 h 9"/>
                </a:gdLst>
                <a:ahLst/>
                <a:cxnLst>
                  <a:cxn ang="T4">
                    <a:pos x="T0" y="T1"/>
                  </a:cxn>
                  <a:cxn ang="T5">
                    <a:pos x="T2" y="T3"/>
                  </a:cxn>
                </a:cxnLst>
                <a:rect l="T6" t="T7" r="T8" b="T9"/>
                <a:pathLst>
                  <a:path w="15" h="9">
                    <a:moveTo>
                      <a:pt x="15" y="8"/>
                    </a:moveTo>
                    <a:cubicBezTo>
                      <a:pt x="9" y="9"/>
                      <a:pt x="2" y="7"/>
                      <a:pt x="0" y="0"/>
                    </a:cubicBezTo>
                  </a:path>
                </a:pathLst>
              </a:custGeom>
              <a:noFill/>
              <a:ln w="7938" cap="rnd">
                <a:solidFill>
                  <a:srgbClr val="8B576C"/>
                </a:solidFill>
                <a:prstDash val="solid"/>
                <a:round/>
                <a:headEnd/>
                <a:tailEnd/>
              </a:ln>
            </p:spPr>
            <p:txBody>
              <a:bodyPr/>
              <a:lstStyle/>
              <a:p>
                <a:endParaRPr lang="en-US"/>
              </a:p>
            </p:txBody>
          </p:sp>
          <p:sp>
            <p:nvSpPr>
              <p:cNvPr id="380" name="Freeform 294"/>
              <p:cNvSpPr>
                <a:spLocks/>
              </p:cNvSpPr>
              <p:nvPr/>
            </p:nvSpPr>
            <p:spPr bwMode="auto">
              <a:xfrm>
                <a:off x="3119" y="1859"/>
                <a:ext cx="7" cy="24"/>
              </a:xfrm>
              <a:custGeom>
                <a:avLst/>
                <a:gdLst>
                  <a:gd name="T0" fmla="*/ 86 w 3"/>
                  <a:gd name="T1" fmla="*/ 0 h 9"/>
                  <a:gd name="T2" fmla="*/ 0 w 3"/>
                  <a:gd name="T3" fmla="*/ 456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3" y="0"/>
                    </a:moveTo>
                    <a:cubicBezTo>
                      <a:pt x="3" y="3"/>
                      <a:pt x="1" y="6"/>
                      <a:pt x="0" y="9"/>
                    </a:cubicBezTo>
                  </a:path>
                </a:pathLst>
              </a:custGeom>
              <a:noFill/>
              <a:ln w="7938" cap="rnd">
                <a:solidFill>
                  <a:srgbClr val="8B576C"/>
                </a:solidFill>
                <a:prstDash val="solid"/>
                <a:round/>
                <a:headEnd/>
                <a:tailEnd/>
              </a:ln>
            </p:spPr>
            <p:txBody>
              <a:bodyPr/>
              <a:lstStyle/>
              <a:p>
                <a:endParaRPr lang="en-US"/>
              </a:p>
            </p:txBody>
          </p:sp>
          <p:sp>
            <p:nvSpPr>
              <p:cNvPr id="381" name="Freeform 295"/>
              <p:cNvSpPr>
                <a:spLocks/>
              </p:cNvSpPr>
              <p:nvPr/>
            </p:nvSpPr>
            <p:spPr bwMode="auto">
              <a:xfrm>
                <a:off x="3121" y="2048"/>
                <a:ext cx="50" cy="13"/>
              </a:xfrm>
              <a:custGeom>
                <a:avLst/>
                <a:gdLst>
                  <a:gd name="T0" fmla="*/ 783 w 20"/>
                  <a:gd name="T1" fmla="*/ 55 h 5"/>
                  <a:gd name="T2" fmla="*/ 0 w 20"/>
                  <a:gd name="T3" fmla="*/ 0 h 5"/>
                  <a:gd name="T4" fmla="*/ 0 60000 65536"/>
                  <a:gd name="T5" fmla="*/ 0 60000 65536"/>
                  <a:gd name="T6" fmla="*/ 0 w 20"/>
                  <a:gd name="T7" fmla="*/ 0 h 5"/>
                  <a:gd name="T8" fmla="*/ 20 w 20"/>
                  <a:gd name="T9" fmla="*/ 5 h 5"/>
                </a:gdLst>
                <a:ahLst/>
                <a:cxnLst>
                  <a:cxn ang="T4">
                    <a:pos x="T0" y="T1"/>
                  </a:cxn>
                  <a:cxn ang="T5">
                    <a:pos x="T2" y="T3"/>
                  </a:cxn>
                </a:cxnLst>
                <a:rect l="T6" t="T7" r="T8" b="T9"/>
                <a:pathLst>
                  <a:path w="20" h="5">
                    <a:moveTo>
                      <a:pt x="20" y="1"/>
                    </a:moveTo>
                    <a:cubicBezTo>
                      <a:pt x="14" y="5"/>
                      <a:pt x="6" y="2"/>
                      <a:pt x="0" y="0"/>
                    </a:cubicBezTo>
                  </a:path>
                </a:pathLst>
              </a:custGeom>
              <a:noFill/>
              <a:ln w="7938" cap="rnd">
                <a:solidFill>
                  <a:srgbClr val="8B576C"/>
                </a:solidFill>
                <a:prstDash val="solid"/>
                <a:round/>
                <a:headEnd/>
                <a:tailEnd/>
              </a:ln>
            </p:spPr>
            <p:txBody>
              <a:bodyPr/>
              <a:lstStyle/>
              <a:p>
                <a:endParaRPr lang="en-US"/>
              </a:p>
            </p:txBody>
          </p:sp>
          <p:sp>
            <p:nvSpPr>
              <p:cNvPr id="382" name="Freeform 296"/>
              <p:cNvSpPr>
                <a:spLocks/>
              </p:cNvSpPr>
              <p:nvPr/>
            </p:nvSpPr>
            <p:spPr bwMode="auto">
              <a:xfrm>
                <a:off x="3144" y="2056"/>
                <a:ext cx="2" cy="24"/>
              </a:xfrm>
              <a:custGeom>
                <a:avLst/>
                <a:gdLst>
                  <a:gd name="T0" fmla="*/ 16 w 1"/>
                  <a:gd name="T1" fmla="*/ 0 h 9"/>
                  <a:gd name="T2" fmla="*/ 0 w 1"/>
                  <a:gd name="T3" fmla="*/ 456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0"/>
                    </a:moveTo>
                    <a:cubicBezTo>
                      <a:pt x="0" y="3"/>
                      <a:pt x="0" y="6"/>
                      <a:pt x="0" y="9"/>
                    </a:cubicBezTo>
                  </a:path>
                </a:pathLst>
              </a:custGeom>
              <a:noFill/>
              <a:ln w="7938" cap="rnd">
                <a:solidFill>
                  <a:srgbClr val="8B576C"/>
                </a:solidFill>
                <a:prstDash val="solid"/>
                <a:round/>
                <a:headEnd/>
                <a:tailEnd/>
              </a:ln>
            </p:spPr>
            <p:txBody>
              <a:bodyPr/>
              <a:lstStyle/>
              <a:p>
                <a:endParaRPr lang="en-US"/>
              </a:p>
            </p:txBody>
          </p:sp>
          <p:sp>
            <p:nvSpPr>
              <p:cNvPr id="383" name="Freeform 297"/>
              <p:cNvSpPr>
                <a:spLocks/>
              </p:cNvSpPr>
              <p:nvPr/>
            </p:nvSpPr>
            <p:spPr bwMode="auto">
              <a:xfrm>
                <a:off x="3054" y="1917"/>
                <a:ext cx="5" cy="48"/>
              </a:xfrm>
              <a:custGeom>
                <a:avLst/>
                <a:gdLst>
                  <a:gd name="T0" fmla="*/ 45 w 2"/>
                  <a:gd name="T1" fmla="*/ 0 h 18"/>
                  <a:gd name="T2" fmla="*/ 75 w 2"/>
                  <a:gd name="T3" fmla="*/ 909 h 18"/>
                  <a:gd name="T4" fmla="*/ 0 60000 65536"/>
                  <a:gd name="T5" fmla="*/ 0 60000 65536"/>
                  <a:gd name="T6" fmla="*/ 0 w 2"/>
                  <a:gd name="T7" fmla="*/ 0 h 18"/>
                  <a:gd name="T8" fmla="*/ 2 w 2"/>
                  <a:gd name="T9" fmla="*/ 18 h 18"/>
                </a:gdLst>
                <a:ahLst/>
                <a:cxnLst>
                  <a:cxn ang="T4">
                    <a:pos x="T0" y="T1"/>
                  </a:cxn>
                  <a:cxn ang="T5">
                    <a:pos x="T2" y="T3"/>
                  </a:cxn>
                </a:cxnLst>
                <a:rect l="T6" t="T7" r="T8" b="T9"/>
                <a:pathLst>
                  <a:path w="2" h="18">
                    <a:moveTo>
                      <a:pt x="1" y="0"/>
                    </a:moveTo>
                    <a:cubicBezTo>
                      <a:pt x="0" y="6"/>
                      <a:pt x="1" y="12"/>
                      <a:pt x="2" y="18"/>
                    </a:cubicBezTo>
                  </a:path>
                </a:pathLst>
              </a:custGeom>
              <a:noFill/>
              <a:ln w="7938" cap="rnd">
                <a:solidFill>
                  <a:srgbClr val="8B576C"/>
                </a:solidFill>
                <a:prstDash val="solid"/>
                <a:round/>
                <a:headEnd/>
                <a:tailEnd/>
              </a:ln>
            </p:spPr>
            <p:txBody>
              <a:bodyPr/>
              <a:lstStyle/>
              <a:p>
                <a:endParaRPr lang="en-US"/>
              </a:p>
            </p:txBody>
          </p:sp>
          <p:sp>
            <p:nvSpPr>
              <p:cNvPr id="384" name="Freeform 298"/>
              <p:cNvSpPr>
                <a:spLocks/>
              </p:cNvSpPr>
              <p:nvPr/>
            </p:nvSpPr>
            <p:spPr bwMode="auto">
              <a:xfrm>
                <a:off x="3034" y="1949"/>
                <a:ext cx="20" cy="1"/>
              </a:xfrm>
              <a:custGeom>
                <a:avLst/>
                <a:gdLst>
                  <a:gd name="T0" fmla="*/ 313 w 8"/>
                  <a:gd name="T1" fmla="*/ 0 h 1"/>
                  <a:gd name="T2" fmla="*/ 0 w 8"/>
                  <a:gd name="T3" fmla="*/ 0 h 1"/>
                  <a:gd name="T4" fmla="*/ 0 60000 65536"/>
                  <a:gd name="T5" fmla="*/ 0 60000 65536"/>
                  <a:gd name="T6" fmla="*/ 0 w 8"/>
                  <a:gd name="T7" fmla="*/ 0 h 1"/>
                  <a:gd name="T8" fmla="*/ 8 w 8"/>
                  <a:gd name="T9" fmla="*/ 1 h 1"/>
                </a:gdLst>
                <a:ahLst/>
                <a:cxnLst>
                  <a:cxn ang="T4">
                    <a:pos x="T0" y="T1"/>
                  </a:cxn>
                  <a:cxn ang="T5">
                    <a:pos x="T2" y="T3"/>
                  </a:cxn>
                </a:cxnLst>
                <a:rect l="T6" t="T7" r="T8" b="T9"/>
                <a:pathLst>
                  <a:path w="8" h="1">
                    <a:moveTo>
                      <a:pt x="8" y="0"/>
                    </a:moveTo>
                    <a:cubicBezTo>
                      <a:pt x="5" y="0"/>
                      <a:pt x="3" y="0"/>
                      <a:pt x="0" y="0"/>
                    </a:cubicBezTo>
                  </a:path>
                </a:pathLst>
              </a:custGeom>
              <a:noFill/>
              <a:ln w="7938" cap="rnd">
                <a:solidFill>
                  <a:srgbClr val="8B576C"/>
                </a:solidFill>
                <a:prstDash val="solid"/>
                <a:round/>
                <a:headEnd/>
                <a:tailEnd/>
              </a:ln>
            </p:spPr>
            <p:txBody>
              <a:bodyPr/>
              <a:lstStyle/>
              <a:p>
                <a:endParaRPr lang="en-US"/>
              </a:p>
            </p:txBody>
          </p:sp>
          <p:sp>
            <p:nvSpPr>
              <p:cNvPr id="385" name="Freeform 299"/>
              <p:cNvSpPr>
                <a:spLocks/>
              </p:cNvSpPr>
              <p:nvPr/>
            </p:nvSpPr>
            <p:spPr bwMode="auto">
              <a:xfrm>
                <a:off x="3069" y="2107"/>
                <a:ext cx="20" cy="42"/>
              </a:xfrm>
              <a:custGeom>
                <a:avLst/>
                <a:gdLst>
                  <a:gd name="T0" fmla="*/ 45 w 8"/>
                  <a:gd name="T1" fmla="*/ 0 h 16"/>
                  <a:gd name="T2" fmla="*/ 313 w 8"/>
                  <a:gd name="T3" fmla="*/ 759 h 16"/>
                  <a:gd name="T4" fmla="*/ 0 60000 65536"/>
                  <a:gd name="T5" fmla="*/ 0 60000 65536"/>
                  <a:gd name="T6" fmla="*/ 0 w 8"/>
                  <a:gd name="T7" fmla="*/ 0 h 16"/>
                  <a:gd name="T8" fmla="*/ 8 w 8"/>
                  <a:gd name="T9" fmla="*/ 16 h 16"/>
                </a:gdLst>
                <a:ahLst/>
                <a:cxnLst>
                  <a:cxn ang="T4">
                    <a:pos x="T0" y="T1"/>
                  </a:cxn>
                  <a:cxn ang="T5">
                    <a:pos x="T2" y="T3"/>
                  </a:cxn>
                </a:cxnLst>
                <a:rect l="T6" t="T7" r="T8" b="T9"/>
                <a:pathLst>
                  <a:path w="8" h="16">
                    <a:moveTo>
                      <a:pt x="1" y="0"/>
                    </a:moveTo>
                    <a:cubicBezTo>
                      <a:pt x="0" y="5"/>
                      <a:pt x="3" y="13"/>
                      <a:pt x="8" y="16"/>
                    </a:cubicBezTo>
                  </a:path>
                </a:pathLst>
              </a:custGeom>
              <a:noFill/>
              <a:ln w="7938" cap="rnd">
                <a:solidFill>
                  <a:srgbClr val="8B576C"/>
                </a:solidFill>
                <a:prstDash val="solid"/>
                <a:round/>
                <a:headEnd/>
                <a:tailEnd/>
              </a:ln>
            </p:spPr>
            <p:txBody>
              <a:bodyPr/>
              <a:lstStyle/>
              <a:p>
                <a:endParaRPr lang="en-US"/>
              </a:p>
            </p:txBody>
          </p:sp>
          <p:sp>
            <p:nvSpPr>
              <p:cNvPr id="386" name="Freeform 300"/>
              <p:cNvSpPr>
                <a:spLocks/>
              </p:cNvSpPr>
              <p:nvPr/>
            </p:nvSpPr>
            <p:spPr bwMode="auto">
              <a:xfrm>
                <a:off x="3061" y="2139"/>
                <a:ext cx="15" cy="10"/>
              </a:xfrm>
              <a:custGeom>
                <a:avLst/>
                <a:gdLst>
                  <a:gd name="T0" fmla="*/ 233 w 6"/>
                  <a:gd name="T1" fmla="*/ 0 h 4"/>
                  <a:gd name="T2" fmla="*/ 0 w 6"/>
                  <a:gd name="T3" fmla="*/ 158 h 4"/>
                  <a:gd name="T4" fmla="*/ 0 60000 65536"/>
                  <a:gd name="T5" fmla="*/ 0 60000 65536"/>
                  <a:gd name="T6" fmla="*/ 0 w 6"/>
                  <a:gd name="T7" fmla="*/ 0 h 4"/>
                  <a:gd name="T8" fmla="*/ 6 w 6"/>
                  <a:gd name="T9" fmla="*/ 4 h 4"/>
                </a:gdLst>
                <a:ahLst/>
                <a:cxnLst>
                  <a:cxn ang="T4">
                    <a:pos x="T0" y="T1"/>
                  </a:cxn>
                  <a:cxn ang="T5">
                    <a:pos x="T2" y="T3"/>
                  </a:cxn>
                </a:cxnLst>
                <a:rect l="T6" t="T7" r="T8" b="T9"/>
                <a:pathLst>
                  <a:path w="6" h="4">
                    <a:moveTo>
                      <a:pt x="6" y="0"/>
                    </a:moveTo>
                    <a:cubicBezTo>
                      <a:pt x="4" y="1"/>
                      <a:pt x="2" y="3"/>
                      <a:pt x="0" y="4"/>
                    </a:cubicBezTo>
                  </a:path>
                </a:pathLst>
              </a:custGeom>
              <a:noFill/>
              <a:ln w="7938" cap="rnd">
                <a:solidFill>
                  <a:srgbClr val="8B576C"/>
                </a:solidFill>
                <a:prstDash val="solid"/>
                <a:round/>
                <a:headEnd/>
                <a:tailEnd/>
              </a:ln>
            </p:spPr>
            <p:txBody>
              <a:bodyPr/>
              <a:lstStyle/>
              <a:p>
                <a:endParaRPr lang="en-US"/>
              </a:p>
            </p:txBody>
          </p:sp>
          <p:sp>
            <p:nvSpPr>
              <p:cNvPr id="387" name="Freeform 301"/>
              <p:cNvSpPr>
                <a:spLocks/>
              </p:cNvSpPr>
              <p:nvPr/>
            </p:nvSpPr>
            <p:spPr bwMode="auto">
              <a:xfrm>
                <a:off x="3211" y="2155"/>
                <a:ext cx="40" cy="13"/>
              </a:xfrm>
              <a:custGeom>
                <a:avLst/>
                <a:gdLst>
                  <a:gd name="T0" fmla="*/ 625 w 16"/>
                  <a:gd name="T1" fmla="*/ 88 h 5"/>
                  <a:gd name="T2" fmla="*/ 0 w 16"/>
                  <a:gd name="T3" fmla="*/ 0 h 5"/>
                  <a:gd name="T4" fmla="*/ 0 60000 65536"/>
                  <a:gd name="T5" fmla="*/ 0 60000 65536"/>
                  <a:gd name="T6" fmla="*/ 0 w 16"/>
                  <a:gd name="T7" fmla="*/ 0 h 5"/>
                  <a:gd name="T8" fmla="*/ 16 w 16"/>
                  <a:gd name="T9" fmla="*/ 5 h 5"/>
                </a:gdLst>
                <a:ahLst/>
                <a:cxnLst>
                  <a:cxn ang="T4">
                    <a:pos x="T0" y="T1"/>
                  </a:cxn>
                  <a:cxn ang="T5">
                    <a:pos x="T2" y="T3"/>
                  </a:cxn>
                </a:cxnLst>
                <a:rect l="T6" t="T7" r="T8" b="T9"/>
                <a:pathLst>
                  <a:path w="16" h="5">
                    <a:moveTo>
                      <a:pt x="16" y="2"/>
                    </a:moveTo>
                    <a:cubicBezTo>
                      <a:pt x="12" y="5"/>
                      <a:pt x="5" y="1"/>
                      <a:pt x="0" y="0"/>
                    </a:cubicBezTo>
                  </a:path>
                </a:pathLst>
              </a:custGeom>
              <a:noFill/>
              <a:ln w="7938" cap="rnd">
                <a:solidFill>
                  <a:srgbClr val="8B576C"/>
                </a:solidFill>
                <a:prstDash val="solid"/>
                <a:round/>
                <a:headEnd/>
                <a:tailEnd/>
              </a:ln>
            </p:spPr>
            <p:txBody>
              <a:bodyPr/>
              <a:lstStyle/>
              <a:p>
                <a:endParaRPr lang="en-US"/>
              </a:p>
            </p:txBody>
          </p:sp>
          <p:sp>
            <p:nvSpPr>
              <p:cNvPr id="388" name="Freeform 302"/>
              <p:cNvSpPr>
                <a:spLocks/>
              </p:cNvSpPr>
              <p:nvPr/>
            </p:nvSpPr>
            <p:spPr bwMode="auto">
              <a:xfrm>
                <a:off x="3229" y="2165"/>
                <a:ext cx="1" cy="16"/>
              </a:xfrm>
              <a:custGeom>
                <a:avLst/>
                <a:gdLst>
                  <a:gd name="T0" fmla="*/ 0 w 1"/>
                  <a:gd name="T1" fmla="*/ 0 h 6"/>
                  <a:gd name="T2" fmla="*/ 0 w 1"/>
                  <a:gd name="T3" fmla="*/ 307 h 6"/>
                  <a:gd name="T4" fmla="*/ 0 60000 65536"/>
                  <a:gd name="T5" fmla="*/ 0 60000 65536"/>
                  <a:gd name="T6" fmla="*/ 0 w 1"/>
                  <a:gd name="T7" fmla="*/ 0 h 6"/>
                  <a:gd name="T8" fmla="*/ 1 w 1"/>
                  <a:gd name="T9" fmla="*/ 6 h 6"/>
                </a:gdLst>
                <a:ahLst/>
                <a:cxnLst>
                  <a:cxn ang="T4">
                    <a:pos x="T0" y="T1"/>
                  </a:cxn>
                  <a:cxn ang="T5">
                    <a:pos x="T2" y="T3"/>
                  </a:cxn>
                </a:cxnLst>
                <a:rect l="T6" t="T7" r="T8" b="T9"/>
                <a:pathLst>
                  <a:path w="1" h="6">
                    <a:moveTo>
                      <a:pt x="0" y="0"/>
                    </a:moveTo>
                    <a:cubicBezTo>
                      <a:pt x="0" y="2"/>
                      <a:pt x="0" y="4"/>
                      <a:pt x="0" y="6"/>
                    </a:cubicBezTo>
                  </a:path>
                </a:pathLst>
              </a:custGeom>
              <a:noFill/>
              <a:ln w="7938" cap="rnd">
                <a:solidFill>
                  <a:srgbClr val="8B576C"/>
                </a:solidFill>
                <a:prstDash val="solid"/>
                <a:round/>
                <a:headEnd/>
                <a:tailEnd/>
              </a:ln>
            </p:spPr>
            <p:txBody>
              <a:bodyPr/>
              <a:lstStyle/>
              <a:p>
                <a:endParaRPr lang="en-US"/>
              </a:p>
            </p:txBody>
          </p:sp>
          <p:sp>
            <p:nvSpPr>
              <p:cNvPr id="389" name="Freeform 303"/>
              <p:cNvSpPr>
                <a:spLocks/>
              </p:cNvSpPr>
              <p:nvPr/>
            </p:nvSpPr>
            <p:spPr bwMode="auto">
              <a:xfrm>
                <a:off x="3611" y="2237"/>
                <a:ext cx="53" cy="14"/>
              </a:xfrm>
              <a:custGeom>
                <a:avLst/>
                <a:gdLst>
                  <a:gd name="T0" fmla="*/ 853 w 21"/>
                  <a:gd name="T1" fmla="*/ 305 h 5"/>
                  <a:gd name="T2" fmla="*/ 0 w 21"/>
                  <a:gd name="T3" fmla="*/ 62 h 5"/>
                  <a:gd name="T4" fmla="*/ 0 60000 65536"/>
                  <a:gd name="T5" fmla="*/ 0 60000 65536"/>
                  <a:gd name="T6" fmla="*/ 0 w 21"/>
                  <a:gd name="T7" fmla="*/ 0 h 5"/>
                  <a:gd name="T8" fmla="*/ 21 w 21"/>
                  <a:gd name="T9" fmla="*/ 5 h 5"/>
                </a:gdLst>
                <a:ahLst/>
                <a:cxnLst>
                  <a:cxn ang="T4">
                    <a:pos x="T0" y="T1"/>
                  </a:cxn>
                  <a:cxn ang="T5">
                    <a:pos x="T2" y="T3"/>
                  </a:cxn>
                </a:cxnLst>
                <a:rect l="T6" t="T7" r="T8" b="T9"/>
                <a:pathLst>
                  <a:path w="21" h="5">
                    <a:moveTo>
                      <a:pt x="21" y="5"/>
                    </a:moveTo>
                    <a:cubicBezTo>
                      <a:pt x="15" y="0"/>
                      <a:pt x="7" y="0"/>
                      <a:pt x="0" y="1"/>
                    </a:cubicBezTo>
                  </a:path>
                </a:pathLst>
              </a:custGeom>
              <a:noFill/>
              <a:ln w="7938" cap="rnd">
                <a:solidFill>
                  <a:srgbClr val="8B576C"/>
                </a:solidFill>
                <a:prstDash val="solid"/>
                <a:round/>
                <a:headEnd/>
                <a:tailEnd/>
              </a:ln>
            </p:spPr>
            <p:txBody>
              <a:bodyPr/>
              <a:lstStyle/>
              <a:p>
                <a:endParaRPr lang="en-US"/>
              </a:p>
            </p:txBody>
          </p:sp>
          <p:sp>
            <p:nvSpPr>
              <p:cNvPr id="390" name="Freeform 304"/>
              <p:cNvSpPr>
                <a:spLocks/>
              </p:cNvSpPr>
              <p:nvPr/>
            </p:nvSpPr>
            <p:spPr bwMode="auto">
              <a:xfrm>
                <a:off x="3636" y="2224"/>
                <a:ext cx="5" cy="16"/>
              </a:xfrm>
              <a:custGeom>
                <a:avLst/>
                <a:gdLst>
                  <a:gd name="T0" fmla="*/ 75 w 2"/>
                  <a:gd name="T1" fmla="*/ 0 h 6"/>
                  <a:gd name="T2" fmla="*/ 0 w 2"/>
                  <a:gd name="T3" fmla="*/ 307 h 6"/>
                  <a:gd name="T4" fmla="*/ 0 60000 65536"/>
                  <a:gd name="T5" fmla="*/ 0 60000 65536"/>
                  <a:gd name="T6" fmla="*/ 0 w 2"/>
                  <a:gd name="T7" fmla="*/ 0 h 6"/>
                  <a:gd name="T8" fmla="*/ 2 w 2"/>
                  <a:gd name="T9" fmla="*/ 6 h 6"/>
                </a:gdLst>
                <a:ahLst/>
                <a:cxnLst>
                  <a:cxn ang="T4">
                    <a:pos x="T0" y="T1"/>
                  </a:cxn>
                  <a:cxn ang="T5">
                    <a:pos x="T2" y="T3"/>
                  </a:cxn>
                </a:cxnLst>
                <a:rect l="T6" t="T7" r="T8" b="T9"/>
                <a:pathLst>
                  <a:path w="2" h="6">
                    <a:moveTo>
                      <a:pt x="2" y="0"/>
                    </a:moveTo>
                    <a:cubicBezTo>
                      <a:pt x="1" y="2"/>
                      <a:pt x="0" y="4"/>
                      <a:pt x="0" y="6"/>
                    </a:cubicBezTo>
                  </a:path>
                </a:pathLst>
              </a:custGeom>
              <a:noFill/>
              <a:ln w="7938" cap="rnd">
                <a:solidFill>
                  <a:srgbClr val="8B576C"/>
                </a:solidFill>
                <a:prstDash val="solid"/>
                <a:round/>
                <a:headEnd/>
                <a:tailEnd/>
              </a:ln>
            </p:spPr>
            <p:txBody>
              <a:bodyPr/>
              <a:lstStyle/>
              <a:p>
                <a:endParaRPr lang="en-US"/>
              </a:p>
            </p:txBody>
          </p:sp>
          <p:sp>
            <p:nvSpPr>
              <p:cNvPr id="391" name="Freeform 305"/>
              <p:cNvSpPr>
                <a:spLocks/>
              </p:cNvSpPr>
              <p:nvPr/>
            </p:nvSpPr>
            <p:spPr bwMode="auto">
              <a:xfrm>
                <a:off x="3636" y="1864"/>
                <a:ext cx="55" cy="13"/>
              </a:xfrm>
              <a:custGeom>
                <a:avLst/>
                <a:gdLst>
                  <a:gd name="T0" fmla="*/ 858 w 22"/>
                  <a:gd name="T1" fmla="*/ 229 h 5"/>
                  <a:gd name="T2" fmla="*/ 0 w 22"/>
                  <a:gd name="T3" fmla="*/ 55 h 5"/>
                  <a:gd name="T4" fmla="*/ 0 60000 65536"/>
                  <a:gd name="T5" fmla="*/ 0 60000 65536"/>
                  <a:gd name="T6" fmla="*/ 0 w 22"/>
                  <a:gd name="T7" fmla="*/ 0 h 5"/>
                  <a:gd name="T8" fmla="*/ 22 w 22"/>
                  <a:gd name="T9" fmla="*/ 5 h 5"/>
                </a:gdLst>
                <a:ahLst/>
                <a:cxnLst>
                  <a:cxn ang="T4">
                    <a:pos x="T0" y="T1"/>
                  </a:cxn>
                  <a:cxn ang="T5">
                    <a:pos x="T2" y="T3"/>
                  </a:cxn>
                </a:cxnLst>
                <a:rect l="T6" t="T7" r="T8" b="T9"/>
                <a:pathLst>
                  <a:path w="22" h="5">
                    <a:moveTo>
                      <a:pt x="22" y="5"/>
                    </a:moveTo>
                    <a:cubicBezTo>
                      <a:pt x="16" y="0"/>
                      <a:pt x="7" y="0"/>
                      <a:pt x="0" y="1"/>
                    </a:cubicBezTo>
                  </a:path>
                </a:pathLst>
              </a:custGeom>
              <a:noFill/>
              <a:ln w="7938" cap="rnd">
                <a:solidFill>
                  <a:srgbClr val="8B576C"/>
                </a:solidFill>
                <a:prstDash val="solid"/>
                <a:round/>
                <a:headEnd/>
                <a:tailEnd/>
              </a:ln>
            </p:spPr>
            <p:txBody>
              <a:bodyPr/>
              <a:lstStyle/>
              <a:p>
                <a:endParaRPr lang="en-US"/>
              </a:p>
            </p:txBody>
          </p:sp>
          <p:sp>
            <p:nvSpPr>
              <p:cNvPr id="392" name="Freeform 306"/>
              <p:cNvSpPr>
                <a:spLocks/>
              </p:cNvSpPr>
              <p:nvPr/>
            </p:nvSpPr>
            <p:spPr bwMode="auto">
              <a:xfrm>
                <a:off x="3664" y="1851"/>
                <a:ext cx="5" cy="16"/>
              </a:xfrm>
              <a:custGeom>
                <a:avLst/>
                <a:gdLst>
                  <a:gd name="T0" fmla="*/ 75 w 2"/>
                  <a:gd name="T1" fmla="*/ 0 h 6"/>
                  <a:gd name="T2" fmla="*/ 0 w 2"/>
                  <a:gd name="T3" fmla="*/ 307 h 6"/>
                  <a:gd name="T4" fmla="*/ 0 60000 65536"/>
                  <a:gd name="T5" fmla="*/ 0 60000 65536"/>
                  <a:gd name="T6" fmla="*/ 0 w 2"/>
                  <a:gd name="T7" fmla="*/ 0 h 6"/>
                  <a:gd name="T8" fmla="*/ 2 w 2"/>
                  <a:gd name="T9" fmla="*/ 6 h 6"/>
                </a:gdLst>
                <a:ahLst/>
                <a:cxnLst>
                  <a:cxn ang="T4">
                    <a:pos x="T0" y="T1"/>
                  </a:cxn>
                  <a:cxn ang="T5">
                    <a:pos x="T2" y="T3"/>
                  </a:cxn>
                </a:cxnLst>
                <a:rect l="T6" t="T7" r="T8" b="T9"/>
                <a:pathLst>
                  <a:path w="2" h="6">
                    <a:moveTo>
                      <a:pt x="2" y="0"/>
                    </a:moveTo>
                    <a:cubicBezTo>
                      <a:pt x="1" y="2"/>
                      <a:pt x="0" y="4"/>
                      <a:pt x="0" y="6"/>
                    </a:cubicBezTo>
                  </a:path>
                </a:pathLst>
              </a:custGeom>
              <a:noFill/>
              <a:ln w="7938" cap="rnd">
                <a:solidFill>
                  <a:srgbClr val="8B576C"/>
                </a:solidFill>
                <a:prstDash val="solid"/>
                <a:round/>
                <a:headEnd/>
                <a:tailEnd/>
              </a:ln>
            </p:spPr>
            <p:txBody>
              <a:bodyPr/>
              <a:lstStyle/>
              <a:p>
                <a:endParaRPr lang="en-US"/>
              </a:p>
            </p:txBody>
          </p:sp>
          <p:sp>
            <p:nvSpPr>
              <p:cNvPr id="393" name="Freeform 307"/>
              <p:cNvSpPr>
                <a:spLocks/>
              </p:cNvSpPr>
              <p:nvPr/>
            </p:nvSpPr>
            <p:spPr bwMode="auto">
              <a:xfrm>
                <a:off x="3356" y="2235"/>
                <a:ext cx="8" cy="40"/>
              </a:xfrm>
              <a:custGeom>
                <a:avLst/>
                <a:gdLst>
                  <a:gd name="T0" fmla="*/ 149 w 3"/>
                  <a:gd name="T1" fmla="*/ 0 h 15"/>
                  <a:gd name="T2" fmla="*/ 149 w 3"/>
                  <a:gd name="T3" fmla="*/ 760 h 15"/>
                  <a:gd name="T4" fmla="*/ 0 60000 65536"/>
                  <a:gd name="T5" fmla="*/ 0 60000 65536"/>
                  <a:gd name="T6" fmla="*/ 0 w 3"/>
                  <a:gd name="T7" fmla="*/ 0 h 15"/>
                  <a:gd name="T8" fmla="*/ 3 w 3"/>
                  <a:gd name="T9" fmla="*/ 15 h 15"/>
                </a:gdLst>
                <a:ahLst/>
                <a:cxnLst>
                  <a:cxn ang="T4">
                    <a:pos x="T0" y="T1"/>
                  </a:cxn>
                  <a:cxn ang="T5">
                    <a:pos x="T2" y="T3"/>
                  </a:cxn>
                </a:cxnLst>
                <a:rect l="T6" t="T7" r="T8" b="T9"/>
                <a:pathLst>
                  <a:path w="3" h="15">
                    <a:moveTo>
                      <a:pt x="3" y="0"/>
                    </a:moveTo>
                    <a:cubicBezTo>
                      <a:pt x="0" y="4"/>
                      <a:pt x="0" y="11"/>
                      <a:pt x="3" y="15"/>
                    </a:cubicBezTo>
                  </a:path>
                </a:pathLst>
              </a:custGeom>
              <a:noFill/>
              <a:ln w="7938" cap="rnd">
                <a:solidFill>
                  <a:srgbClr val="8B576C"/>
                </a:solidFill>
                <a:prstDash val="solid"/>
                <a:round/>
                <a:headEnd/>
                <a:tailEnd/>
              </a:ln>
            </p:spPr>
            <p:txBody>
              <a:bodyPr/>
              <a:lstStyle/>
              <a:p>
                <a:endParaRPr lang="en-US"/>
              </a:p>
            </p:txBody>
          </p:sp>
          <p:sp>
            <p:nvSpPr>
              <p:cNvPr id="394" name="Freeform 308"/>
              <p:cNvSpPr>
                <a:spLocks/>
              </p:cNvSpPr>
              <p:nvPr/>
            </p:nvSpPr>
            <p:spPr bwMode="auto">
              <a:xfrm>
                <a:off x="3331" y="2259"/>
                <a:ext cx="28" cy="2"/>
              </a:xfrm>
              <a:custGeom>
                <a:avLst/>
                <a:gdLst>
                  <a:gd name="T0" fmla="*/ 461 w 11"/>
                  <a:gd name="T1" fmla="*/ 16 h 1"/>
                  <a:gd name="T2" fmla="*/ 0 w 11"/>
                  <a:gd name="T3" fmla="*/ 0 h 1"/>
                  <a:gd name="T4" fmla="*/ 0 60000 65536"/>
                  <a:gd name="T5" fmla="*/ 0 60000 65536"/>
                  <a:gd name="T6" fmla="*/ 0 w 11"/>
                  <a:gd name="T7" fmla="*/ 0 h 1"/>
                  <a:gd name="T8" fmla="*/ 11 w 11"/>
                  <a:gd name="T9" fmla="*/ 1 h 1"/>
                </a:gdLst>
                <a:ahLst/>
                <a:cxnLst>
                  <a:cxn ang="T4">
                    <a:pos x="T0" y="T1"/>
                  </a:cxn>
                  <a:cxn ang="T5">
                    <a:pos x="T2" y="T3"/>
                  </a:cxn>
                </a:cxnLst>
                <a:rect l="T6" t="T7" r="T8" b="T9"/>
                <a:pathLst>
                  <a:path w="11" h="1">
                    <a:moveTo>
                      <a:pt x="11" y="1"/>
                    </a:moveTo>
                    <a:cubicBezTo>
                      <a:pt x="7" y="0"/>
                      <a:pt x="3" y="0"/>
                      <a:pt x="0" y="0"/>
                    </a:cubicBezTo>
                  </a:path>
                </a:pathLst>
              </a:custGeom>
              <a:noFill/>
              <a:ln w="7938" cap="rnd">
                <a:solidFill>
                  <a:srgbClr val="8B576C"/>
                </a:solidFill>
                <a:prstDash val="solid"/>
                <a:round/>
                <a:headEnd/>
                <a:tailEnd/>
              </a:ln>
            </p:spPr>
            <p:txBody>
              <a:bodyPr/>
              <a:lstStyle/>
              <a:p>
                <a:endParaRPr lang="en-US"/>
              </a:p>
            </p:txBody>
          </p:sp>
          <p:sp>
            <p:nvSpPr>
              <p:cNvPr id="395" name="Freeform 309"/>
              <p:cNvSpPr>
                <a:spLocks/>
              </p:cNvSpPr>
              <p:nvPr/>
            </p:nvSpPr>
            <p:spPr bwMode="auto">
              <a:xfrm>
                <a:off x="3196" y="2307"/>
                <a:ext cx="50" cy="24"/>
              </a:xfrm>
              <a:custGeom>
                <a:avLst/>
                <a:gdLst>
                  <a:gd name="T0" fmla="*/ 783 w 20"/>
                  <a:gd name="T1" fmla="*/ 0 h 9"/>
                  <a:gd name="T2" fmla="*/ 0 w 20"/>
                  <a:gd name="T3" fmla="*/ 456 h 9"/>
                  <a:gd name="T4" fmla="*/ 0 60000 65536"/>
                  <a:gd name="T5" fmla="*/ 0 60000 65536"/>
                  <a:gd name="T6" fmla="*/ 0 w 20"/>
                  <a:gd name="T7" fmla="*/ 0 h 9"/>
                  <a:gd name="T8" fmla="*/ 20 w 20"/>
                  <a:gd name="T9" fmla="*/ 9 h 9"/>
                </a:gdLst>
                <a:ahLst/>
                <a:cxnLst>
                  <a:cxn ang="T4">
                    <a:pos x="T0" y="T1"/>
                  </a:cxn>
                  <a:cxn ang="T5">
                    <a:pos x="T2" y="T3"/>
                  </a:cxn>
                </a:cxnLst>
                <a:rect l="T6" t="T7" r="T8" b="T9"/>
                <a:pathLst>
                  <a:path w="20" h="9">
                    <a:moveTo>
                      <a:pt x="20" y="0"/>
                    </a:moveTo>
                    <a:cubicBezTo>
                      <a:pt x="13" y="0"/>
                      <a:pt x="5" y="3"/>
                      <a:pt x="0" y="9"/>
                    </a:cubicBezTo>
                  </a:path>
                </a:pathLst>
              </a:custGeom>
              <a:noFill/>
              <a:ln w="7938" cap="rnd">
                <a:solidFill>
                  <a:srgbClr val="8B576C"/>
                </a:solidFill>
                <a:prstDash val="solid"/>
                <a:round/>
                <a:headEnd/>
                <a:tailEnd/>
              </a:ln>
            </p:spPr>
            <p:txBody>
              <a:bodyPr/>
              <a:lstStyle/>
              <a:p>
                <a:endParaRPr lang="en-US"/>
              </a:p>
            </p:txBody>
          </p:sp>
          <p:sp>
            <p:nvSpPr>
              <p:cNvPr id="396" name="Freeform 310"/>
              <p:cNvSpPr>
                <a:spLocks/>
              </p:cNvSpPr>
              <p:nvPr/>
            </p:nvSpPr>
            <p:spPr bwMode="auto">
              <a:xfrm>
                <a:off x="3191" y="2301"/>
                <a:ext cx="18" cy="16"/>
              </a:xfrm>
              <a:custGeom>
                <a:avLst/>
                <a:gdLst>
                  <a:gd name="T0" fmla="*/ 303 w 7"/>
                  <a:gd name="T1" fmla="*/ 307 h 6"/>
                  <a:gd name="T2" fmla="*/ 0 w 7"/>
                  <a:gd name="T3" fmla="*/ 0 h 6"/>
                  <a:gd name="T4" fmla="*/ 0 60000 65536"/>
                  <a:gd name="T5" fmla="*/ 0 60000 65536"/>
                  <a:gd name="T6" fmla="*/ 0 w 7"/>
                  <a:gd name="T7" fmla="*/ 0 h 6"/>
                  <a:gd name="T8" fmla="*/ 7 w 7"/>
                  <a:gd name="T9" fmla="*/ 6 h 6"/>
                </a:gdLst>
                <a:ahLst/>
                <a:cxnLst>
                  <a:cxn ang="T4">
                    <a:pos x="T0" y="T1"/>
                  </a:cxn>
                  <a:cxn ang="T5">
                    <a:pos x="T2" y="T3"/>
                  </a:cxn>
                </a:cxnLst>
                <a:rect l="T6" t="T7" r="T8" b="T9"/>
                <a:pathLst>
                  <a:path w="7" h="6">
                    <a:moveTo>
                      <a:pt x="7" y="6"/>
                    </a:moveTo>
                    <a:cubicBezTo>
                      <a:pt x="6" y="3"/>
                      <a:pt x="3" y="2"/>
                      <a:pt x="0" y="0"/>
                    </a:cubicBezTo>
                  </a:path>
                </a:pathLst>
              </a:custGeom>
              <a:noFill/>
              <a:ln w="7938" cap="rnd">
                <a:solidFill>
                  <a:srgbClr val="8B576C"/>
                </a:solidFill>
                <a:prstDash val="solid"/>
                <a:round/>
                <a:headEnd/>
                <a:tailEnd/>
              </a:ln>
            </p:spPr>
            <p:txBody>
              <a:bodyPr/>
              <a:lstStyle/>
              <a:p>
                <a:endParaRPr lang="en-US"/>
              </a:p>
            </p:txBody>
          </p:sp>
          <p:sp>
            <p:nvSpPr>
              <p:cNvPr id="397" name="Freeform 311"/>
              <p:cNvSpPr>
                <a:spLocks/>
              </p:cNvSpPr>
              <p:nvPr/>
            </p:nvSpPr>
            <p:spPr bwMode="auto">
              <a:xfrm>
                <a:off x="3089" y="2256"/>
                <a:ext cx="7" cy="35"/>
              </a:xfrm>
              <a:custGeom>
                <a:avLst/>
                <a:gdLst>
                  <a:gd name="T0" fmla="*/ 86 w 3"/>
                  <a:gd name="T1" fmla="*/ 0 h 13"/>
                  <a:gd name="T2" fmla="*/ 28 w 3"/>
                  <a:gd name="T3" fmla="*/ 681 h 13"/>
                  <a:gd name="T4" fmla="*/ 0 60000 65536"/>
                  <a:gd name="T5" fmla="*/ 0 60000 65536"/>
                  <a:gd name="T6" fmla="*/ 0 w 3"/>
                  <a:gd name="T7" fmla="*/ 0 h 13"/>
                  <a:gd name="T8" fmla="*/ 3 w 3"/>
                  <a:gd name="T9" fmla="*/ 13 h 13"/>
                </a:gdLst>
                <a:ahLst/>
                <a:cxnLst>
                  <a:cxn ang="T4">
                    <a:pos x="T0" y="T1"/>
                  </a:cxn>
                  <a:cxn ang="T5">
                    <a:pos x="T2" y="T3"/>
                  </a:cxn>
                </a:cxnLst>
                <a:rect l="T6" t="T7" r="T8" b="T9"/>
                <a:pathLst>
                  <a:path w="3" h="13">
                    <a:moveTo>
                      <a:pt x="3" y="0"/>
                    </a:moveTo>
                    <a:cubicBezTo>
                      <a:pt x="1" y="4"/>
                      <a:pt x="0" y="8"/>
                      <a:pt x="1" y="13"/>
                    </a:cubicBezTo>
                  </a:path>
                </a:pathLst>
              </a:custGeom>
              <a:noFill/>
              <a:ln w="7938" cap="rnd">
                <a:solidFill>
                  <a:srgbClr val="8B576C"/>
                </a:solidFill>
                <a:prstDash val="solid"/>
                <a:round/>
                <a:headEnd/>
                <a:tailEnd/>
              </a:ln>
            </p:spPr>
            <p:txBody>
              <a:bodyPr/>
              <a:lstStyle/>
              <a:p>
                <a:endParaRPr lang="en-US"/>
              </a:p>
            </p:txBody>
          </p:sp>
          <p:sp>
            <p:nvSpPr>
              <p:cNvPr id="398" name="Freeform 312"/>
              <p:cNvSpPr>
                <a:spLocks/>
              </p:cNvSpPr>
              <p:nvPr/>
            </p:nvSpPr>
            <p:spPr bwMode="auto">
              <a:xfrm>
                <a:off x="3066" y="2269"/>
                <a:ext cx="20" cy="8"/>
              </a:xfrm>
              <a:custGeom>
                <a:avLst/>
                <a:gdLst>
                  <a:gd name="T0" fmla="*/ 313 w 8"/>
                  <a:gd name="T1" fmla="*/ 149 h 3"/>
                  <a:gd name="T2" fmla="*/ 0 w 8"/>
                  <a:gd name="T3" fmla="*/ 56 h 3"/>
                  <a:gd name="T4" fmla="*/ 0 60000 65536"/>
                  <a:gd name="T5" fmla="*/ 0 60000 65536"/>
                  <a:gd name="T6" fmla="*/ 0 w 8"/>
                  <a:gd name="T7" fmla="*/ 0 h 3"/>
                  <a:gd name="T8" fmla="*/ 8 w 8"/>
                  <a:gd name="T9" fmla="*/ 3 h 3"/>
                </a:gdLst>
                <a:ahLst/>
                <a:cxnLst>
                  <a:cxn ang="T4">
                    <a:pos x="T0" y="T1"/>
                  </a:cxn>
                  <a:cxn ang="T5">
                    <a:pos x="T2" y="T3"/>
                  </a:cxn>
                </a:cxnLst>
                <a:rect l="T6" t="T7" r="T8" b="T9"/>
                <a:pathLst>
                  <a:path w="8" h="3">
                    <a:moveTo>
                      <a:pt x="8" y="3"/>
                    </a:moveTo>
                    <a:cubicBezTo>
                      <a:pt x="6" y="1"/>
                      <a:pt x="3" y="0"/>
                      <a:pt x="0" y="1"/>
                    </a:cubicBezTo>
                  </a:path>
                </a:pathLst>
              </a:custGeom>
              <a:noFill/>
              <a:ln w="7938" cap="rnd">
                <a:solidFill>
                  <a:srgbClr val="8B576C"/>
                </a:solidFill>
                <a:prstDash val="solid"/>
                <a:round/>
                <a:headEnd/>
                <a:tailEnd/>
              </a:ln>
            </p:spPr>
            <p:txBody>
              <a:bodyPr/>
              <a:lstStyle/>
              <a:p>
                <a:endParaRPr lang="en-US"/>
              </a:p>
            </p:txBody>
          </p:sp>
          <p:sp>
            <p:nvSpPr>
              <p:cNvPr id="399" name="Freeform 313"/>
              <p:cNvSpPr>
                <a:spLocks/>
              </p:cNvSpPr>
              <p:nvPr/>
            </p:nvSpPr>
            <p:spPr bwMode="auto">
              <a:xfrm>
                <a:off x="3284" y="2395"/>
                <a:ext cx="17" cy="32"/>
              </a:xfrm>
              <a:custGeom>
                <a:avLst/>
                <a:gdLst>
                  <a:gd name="T0" fmla="*/ 243 w 7"/>
                  <a:gd name="T1" fmla="*/ 0 h 12"/>
                  <a:gd name="T2" fmla="*/ 0 w 7"/>
                  <a:gd name="T3" fmla="*/ 605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7" y="0"/>
                    </a:moveTo>
                    <a:cubicBezTo>
                      <a:pt x="6" y="5"/>
                      <a:pt x="5" y="10"/>
                      <a:pt x="0" y="12"/>
                    </a:cubicBezTo>
                  </a:path>
                </a:pathLst>
              </a:custGeom>
              <a:noFill/>
              <a:ln w="7938" cap="rnd">
                <a:solidFill>
                  <a:srgbClr val="8B576C"/>
                </a:solidFill>
                <a:prstDash val="solid"/>
                <a:round/>
                <a:headEnd/>
                <a:tailEnd/>
              </a:ln>
            </p:spPr>
            <p:txBody>
              <a:bodyPr/>
              <a:lstStyle/>
              <a:p>
                <a:endParaRPr lang="en-US"/>
              </a:p>
            </p:txBody>
          </p:sp>
          <p:sp>
            <p:nvSpPr>
              <p:cNvPr id="400" name="Freeform 314"/>
              <p:cNvSpPr>
                <a:spLocks/>
              </p:cNvSpPr>
              <p:nvPr/>
            </p:nvSpPr>
            <p:spPr bwMode="auto">
              <a:xfrm>
                <a:off x="3294" y="2421"/>
                <a:ext cx="17" cy="11"/>
              </a:xfrm>
              <a:custGeom>
                <a:avLst/>
                <a:gdLst>
                  <a:gd name="T0" fmla="*/ 0 w 7"/>
                  <a:gd name="T1" fmla="*/ 0 h 4"/>
                  <a:gd name="T2" fmla="*/ 243 w 7"/>
                  <a:gd name="T3" fmla="*/ 228 h 4"/>
                  <a:gd name="T4" fmla="*/ 0 60000 65536"/>
                  <a:gd name="T5" fmla="*/ 0 60000 65536"/>
                  <a:gd name="T6" fmla="*/ 0 w 7"/>
                  <a:gd name="T7" fmla="*/ 0 h 4"/>
                  <a:gd name="T8" fmla="*/ 7 w 7"/>
                  <a:gd name="T9" fmla="*/ 4 h 4"/>
                </a:gdLst>
                <a:ahLst/>
                <a:cxnLst>
                  <a:cxn ang="T4">
                    <a:pos x="T0" y="T1"/>
                  </a:cxn>
                  <a:cxn ang="T5">
                    <a:pos x="T2" y="T3"/>
                  </a:cxn>
                </a:cxnLst>
                <a:rect l="T6" t="T7" r="T8" b="T9"/>
                <a:pathLst>
                  <a:path w="7" h="4">
                    <a:moveTo>
                      <a:pt x="0" y="0"/>
                    </a:moveTo>
                    <a:cubicBezTo>
                      <a:pt x="3" y="0"/>
                      <a:pt x="5" y="1"/>
                      <a:pt x="7" y="4"/>
                    </a:cubicBezTo>
                  </a:path>
                </a:pathLst>
              </a:custGeom>
              <a:noFill/>
              <a:ln w="7938" cap="rnd">
                <a:solidFill>
                  <a:srgbClr val="8B576C"/>
                </a:solidFill>
                <a:prstDash val="solid"/>
                <a:round/>
                <a:headEnd/>
                <a:tailEnd/>
              </a:ln>
            </p:spPr>
            <p:txBody>
              <a:bodyPr/>
              <a:lstStyle/>
              <a:p>
                <a:endParaRPr lang="en-US"/>
              </a:p>
            </p:txBody>
          </p:sp>
          <p:sp>
            <p:nvSpPr>
              <p:cNvPr id="401" name="Freeform 315"/>
              <p:cNvSpPr>
                <a:spLocks/>
              </p:cNvSpPr>
              <p:nvPr/>
            </p:nvSpPr>
            <p:spPr bwMode="auto">
              <a:xfrm>
                <a:off x="3496" y="2221"/>
                <a:ext cx="30" cy="32"/>
              </a:xfrm>
              <a:custGeom>
                <a:avLst/>
                <a:gdLst>
                  <a:gd name="T0" fmla="*/ 470 w 12"/>
                  <a:gd name="T1" fmla="*/ 0 h 12"/>
                  <a:gd name="T2" fmla="*/ 0 w 12"/>
                  <a:gd name="T3" fmla="*/ 605 h 12"/>
                  <a:gd name="T4" fmla="*/ 0 60000 65536"/>
                  <a:gd name="T5" fmla="*/ 0 60000 65536"/>
                  <a:gd name="T6" fmla="*/ 0 w 12"/>
                  <a:gd name="T7" fmla="*/ 0 h 12"/>
                  <a:gd name="T8" fmla="*/ 12 w 12"/>
                  <a:gd name="T9" fmla="*/ 12 h 12"/>
                </a:gdLst>
                <a:ahLst/>
                <a:cxnLst>
                  <a:cxn ang="T4">
                    <a:pos x="T0" y="T1"/>
                  </a:cxn>
                  <a:cxn ang="T5">
                    <a:pos x="T2" y="T3"/>
                  </a:cxn>
                </a:cxnLst>
                <a:rect l="T6" t="T7" r="T8" b="T9"/>
                <a:pathLst>
                  <a:path w="12" h="12">
                    <a:moveTo>
                      <a:pt x="12" y="0"/>
                    </a:moveTo>
                    <a:cubicBezTo>
                      <a:pt x="11" y="7"/>
                      <a:pt x="6" y="11"/>
                      <a:pt x="0" y="12"/>
                    </a:cubicBezTo>
                  </a:path>
                </a:pathLst>
              </a:custGeom>
              <a:noFill/>
              <a:ln w="7938" cap="rnd">
                <a:solidFill>
                  <a:srgbClr val="8B576C"/>
                </a:solidFill>
                <a:prstDash val="solid"/>
                <a:round/>
                <a:headEnd/>
                <a:tailEnd/>
              </a:ln>
            </p:spPr>
            <p:txBody>
              <a:bodyPr/>
              <a:lstStyle/>
              <a:p>
                <a:endParaRPr lang="en-US"/>
              </a:p>
            </p:txBody>
          </p:sp>
          <p:sp>
            <p:nvSpPr>
              <p:cNvPr id="402" name="Freeform 316"/>
              <p:cNvSpPr>
                <a:spLocks/>
              </p:cNvSpPr>
              <p:nvPr/>
            </p:nvSpPr>
            <p:spPr bwMode="auto">
              <a:xfrm>
                <a:off x="3514" y="2245"/>
                <a:ext cx="12" cy="19"/>
              </a:xfrm>
              <a:custGeom>
                <a:avLst/>
                <a:gdLst>
                  <a:gd name="T0" fmla="*/ 0 w 5"/>
                  <a:gd name="T1" fmla="*/ 0 h 7"/>
                  <a:gd name="T2" fmla="*/ 168 w 5"/>
                  <a:gd name="T3" fmla="*/ 383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0" y="0"/>
                    </a:moveTo>
                    <a:cubicBezTo>
                      <a:pt x="2" y="2"/>
                      <a:pt x="4" y="4"/>
                      <a:pt x="5" y="7"/>
                    </a:cubicBezTo>
                  </a:path>
                </a:pathLst>
              </a:custGeom>
              <a:noFill/>
              <a:ln w="7938" cap="rnd">
                <a:solidFill>
                  <a:srgbClr val="8B576C"/>
                </a:solidFill>
                <a:prstDash val="solid"/>
                <a:round/>
                <a:headEnd/>
                <a:tailEnd/>
              </a:ln>
            </p:spPr>
            <p:txBody>
              <a:bodyPr/>
              <a:lstStyle/>
              <a:p>
                <a:endParaRPr lang="en-US"/>
              </a:p>
            </p:txBody>
          </p:sp>
          <p:sp>
            <p:nvSpPr>
              <p:cNvPr id="403" name="Freeform 317"/>
              <p:cNvSpPr>
                <a:spLocks/>
              </p:cNvSpPr>
              <p:nvPr/>
            </p:nvSpPr>
            <p:spPr bwMode="auto">
              <a:xfrm>
                <a:off x="3746" y="2325"/>
                <a:ext cx="20" cy="48"/>
              </a:xfrm>
              <a:custGeom>
                <a:avLst/>
                <a:gdLst>
                  <a:gd name="T0" fmla="*/ 263 w 8"/>
                  <a:gd name="T1" fmla="*/ 0 h 18"/>
                  <a:gd name="T2" fmla="*/ 0 w 8"/>
                  <a:gd name="T3" fmla="*/ 909 h 18"/>
                  <a:gd name="T4" fmla="*/ 0 60000 65536"/>
                  <a:gd name="T5" fmla="*/ 0 60000 65536"/>
                  <a:gd name="T6" fmla="*/ 0 w 8"/>
                  <a:gd name="T7" fmla="*/ 0 h 18"/>
                  <a:gd name="T8" fmla="*/ 8 w 8"/>
                  <a:gd name="T9" fmla="*/ 18 h 18"/>
                </a:gdLst>
                <a:ahLst/>
                <a:cxnLst>
                  <a:cxn ang="T4">
                    <a:pos x="T0" y="T1"/>
                  </a:cxn>
                  <a:cxn ang="T5">
                    <a:pos x="T2" y="T3"/>
                  </a:cxn>
                </a:cxnLst>
                <a:rect l="T6" t="T7" r="T8" b="T9"/>
                <a:pathLst>
                  <a:path w="8" h="18">
                    <a:moveTo>
                      <a:pt x="7" y="0"/>
                    </a:moveTo>
                    <a:cubicBezTo>
                      <a:pt x="8" y="7"/>
                      <a:pt x="4" y="14"/>
                      <a:pt x="0" y="18"/>
                    </a:cubicBezTo>
                  </a:path>
                </a:pathLst>
              </a:custGeom>
              <a:noFill/>
              <a:ln w="7938" cap="rnd">
                <a:solidFill>
                  <a:srgbClr val="8B576C"/>
                </a:solidFill>
                <a:prstDash val="solid"/>
                <a:round/>
                <a:headEnd/>
                <a:tailEnd/>
              </a:ln>
            </p:spPr>
            <p:txBody>
              <a:bodyPr/>
              <a:lstStyle/>
              <a:p>
                <a:endParaRPr lang="en-US"/>
              </a:p>
            </p:txBody>
          </p:sp>
          <p:sp>
            <p:nvSpPr>
              <p:cNvPr id="404" name="Freeform 318"/>
              <p:cNvSpPr>
                <a:spLocks/>
              </p:cNvSpPr>
              <p:nvPr/>
            </p:nvSpPr>
            <p:spPr bwMode="auto">
              <a:xfrm>
                <a:off x="3756" y="2363"/>
                <a:ext cx="10" cy="10"/>
              </a:xfrm>
              <a:custGeom>
                <a:avLst/>
                <a:gdLst>
                  <a:gd name="T0" fmla="*/ 0 w 4"/>
                  <a:gd name="T1" fmla="*/ 0 h 4"/>
                  <a:gd name="T2" fmla="*/ 158 w 4"/>
                  <a:gd name="T3" fmla="*/ 158 h 4"/>
                  <a:gd name="T4" fmla="*/ 0 60000 65536"/>
                  <a:gd name="T5" fmla="*/ 0 60000 65536"/>
                  <a:gd name="T6" fmla="*/ 0 w 4"/>
                  <a:gd name="T7" fmla="*/ 0 h 4"/>
                  <a:gd name="T8" fmla="*/ 4 w 4"/>
                  <a:gd name="T9" fmla="*/ 4 h 4"/>
                </a:gdLst>
                <a:ahLst/>
                <a:cxnLst>
                  <a:cxn ang="T4">
                    <a:pos x="T0" y="T1"/>
                  </a:cxn>
                  <a:cxn ang="T5">
                    <a:pos x="T2" y="T3"/>
                  </a:cxn>
                </a:cxnLst>
                <a:rect l="T6" t="T7" r="T8" b="T9"/>
                <a:pathLst>
                  <a:path w="4" h="4">
                    <a:moveTo>
                      <a:pt x="0" y="0"/>
                    </a:moveTo>
                    <a:cubicBezTo>
                      <a:pt x="1" y="1"/>
                      <a:pt x="3" y="2"/>
                      <a:pt x="4" y="4"/>
                    </a:cubicBezTo>
                  </a:path>
                </a:pathLst>
              </a:custGeom>
              <a:noFill/>
              <a:ln w="7938" cap="rnd">
                <a:solidFill>
                  <a:srgbClr val="8B576C"/>
                </a:solidFill>
                <a:prstDash val="solid"/>
                <a:round/>
                <a:headEnd/>
                <a:tailEnd/>
              </a:ln>
            </p:spPr>
            <p:txBody>
              <a:bodyPr/>
              <a:lstStyle/>
              <a:p>
                <a:endParaRPr lang="en-US"/>
              </a:p>
            </p:txBody>
          </p:sp>
          <p:sp>
            <p:nvSpPr>
              <p:cNvPr id="405" name="Freeform 319"/>
              <p:cNvSpPr>
                <a:spLocks/>
              </p:cNvSpPr>
              <p:nvPr/>
            </p:nvSpPr>
            <p:spPr bwMode="auto">
              <a:xfrm>
                <a:off x="3586" y="2339"/>
                <a:ext cx="35" cy="24"/>
              </a:xfrm>
              <a:custGeom>
                <a:avLst/>
                <a:gdLst>
                  <a:gd name="T0" fmla="*/ 550 w 14"/>
                  <a:gd name="T1" fmla="*/ 363 h 9"/>
                  <a:gd name="T2" fmla="*/ 0 w 14"/>
                  <a:gd name="T3" fmla="*/ 0 h 9"/>
                  <a:gd name="T4" fmla="*/ 0 60000 65536"/>
                  <a:gd name="T5" fmla="*/ 0 60000 65536"/>
                  <a:gd name="T6" fmla="*/ 0 w 14"/>
                  <a:gd name="T7" fmla="*/ 0 h 9"/>
                  <a:gd name="T8" fmla="*/ 14 w 14"/>
                  <a:gd name="T9" fmla="*/ 9 h 9"/>
                </a:gdLst>
                <a:ahLst/>
                <a:cxnLst>
                  <a:cxn ang="T4">
                    <a:pos x="T0" y="T1"/>
                  </a:cxn>
                  <a:cxn ang="T5">
                    <a:pos x="T2" y="T3"/>
                  </a:cxn>
                </a:cxnLst>
                <a:rect l="T6" t="T7" r="T8" b="T9"/>
                <a:pathLst>
                  <a:path w="14" h="9">
                    <a:moveTo>
                      <a:pt x="14" y="7"/>
                    </a:moveTo>
                    <a:cubicBezTo>
                      <a:pt x="9" y="9"/>
                      <a:pt x="2" y="4"/>
                      <a:pt x="0" y="0"/>
                    </a:cubicBezTo>
                  </a:path>
                </a:pathLst>
              </a:custGeom>
              <a:noFill/>
              <a:ln w="7938" cap="rnd">
                <a:solidFill>
                  <a:srgbClr val="8B576C"/>
                </a:solidFill>
                <a:prstDash val="solid"/>
                <a:round/>
                <a:headEnd/>
                <a:tailEnd/>
              </a:ln>
            </p:spPr>
            <p:txBody>
              <a:bodyPr/>
              <a:lstStyle/>
              <a:p>
                <a:endParaRPr lang="en-US"/>
              </a:p>
            </p:txBody>
          </p:sp>
          <p:sp>
            <p:nvSpPr>
              <p:cNvPr id="406" name="Freeform 320"/>
              <p:cNvSpPr>
                <a:spLocks/>
              </p:cNvSpPr>
              <p:nvPr/>
            </p:nvSpPr>
            <p:spPr bwMode="auto">
              <a:xfrm>
                <a:off x="3591" y="2360"/>
                <a:ext cx="13" cy="21"/>
              </a:xfrm>
              <a:custGeom>
                <a:avLst/>
                <a:gdLst>
                  <a:gd name="T0" fmla="*/ 229 w 5"/>
                  <a:gd name="T1" fmla="*/ 0 h 8"/>
                  <a:gd name="T2" fmla="*/ 0 w 5"/>
                  <a:gd name="T3" fmla="*/ 378 h 8"/>
                  <a:gd name="T4" fmla="*/ 0 60000 65536"/>
                  <a:gd name="T5" fmla="*/ 0 60000 65536"/>
                  <a:gd name="T6" fmla="*/ 0 w 5"/>
                  <a:gd name="T7" fmla="*/ 0 h 8"/>
                  <a:gd name="T8" fmla="*/ 5 w 5"/>
                  <a:gd name="T9" fmla="*/ 8 h 8"/>
                </a:gdLst>
                <a:ahLst/>
                <a:cxnLst>
                  <a:cxn ang="T4">
                    <a:pos x="T0" y="T1"/>
                  </a:cxn>
                  <a:cxn ang="T5">
                    <a:pos x="T2" y="T3"/>
                  </a:cxn>
                </a:cxnLst>
                <a:rect l="T6" t="T7" r="T8" b="T9"/>
                <a:pathLst>
                  <a:path w="5" h="8">
                    <a:moveTo>
                      <a:pt x="5" y="0"/>
                    </a:moveTo>
                    <a:cubicBezTo>
                      <a:pt x="3" y="3"/>
                      <a:pt x="2" y="5"/>
                      <a:pt x="0" y="8"/>
                    </a:cubicBezTo>
                  </a:path>
                </a:pathLst>
              </a:custGeom>
              <a:noFill/>
              <a:ln w="7938" cap="rnd">
                <a:solidFill>
                  <a:srgbClr val="8B576C"/>
                </a:solidFill>
                <a:prstDash val="solid"/>
                <a:round/>
                <a:headEnd/>
                <a:tailEnd/>
              </a:ln>
            </p:spPr>
            <p:txBody>
              <a:bodyPr/>
              <a:lstStyle/>
              <a:p>
                <a:endParaRPr lang="en-US"/>
              </a:p>
            </p:txBody>
          </p:sp>
          <p:sp>
            <p:nvSpPr>
              <p:cNvPr id="407" name="Freeform 321"/>
              <p:cNvSpPr>
                <a:spLocks/>
              </p:cNvSpPr>
              <p:nvPr/>
            </p:nvSpPr>
            <p:spPr bwMode="auto">
              <a:xfrm>
                <a:off x="3426" y="2341"/>
                <a:ext cx="25" cy="35"/>
              </a:xfrm>
              <a:custGeom>
                <a:avLst/>
                <a:gdLst>
                  <a:gd name="T0" fmla="*/ 0 w 10"/>
                  <a:gd name="T1" fmla="*/ 0 h 13"/>
                  <a:gd name="T2" fmla="*/ 388 w 10"/>
                  <a:gd name="T3" fmla="*/ 681 h 13"/>
                  <a:gd name="T4" fmla="*/ 0 60000 65536"/>
                  <a:gd name="T5" fmla="*/ 0 60000 65536"/>
                  <a:gd name="T6" fmla="*/ 0 w 10"/>
                  <a:gd name="T7" fmla="*/ 0 h 13"/>
                  <a:gd name="T8" fmla="*/ 10 w 10"/>
                  <a:gd name="T9" fmla="*/ 13 h 13"/>
                </a:gdLst>
                <a:ahLst/>
                <a:cxnLst>
                  <a:cxn ang="T4">
                    <a:pos x="T0" y="T1"/>
                  </a:cxn>
                  <a:cxn ang="T5">
                    <a:pos x="T2" y="T3"/>
                  </a:cxn>
                </a:cxnLst>
                <a:rect l="T6" t="T7" r="T8" b="T9"/>
                <a:pathLst>
                  <a:path w="10" h="13">
                    <a:moveTo>
                      <a:pt x="0" y="0"/>
                    </a:moveTo>
                    <a:cubicBezTo>
                      <a:pt x="0" y="7"/>
                      <a:pt x="5" y="10"/>
                      <a:pt x="10" y="13"/>
                    </a:cubicBezTo>
                  </a:path>
                </a:pathLst>
              </a:custGeom>
              <a:noFill/>
              <a:ln w="7938" cap="rnd">
                <a:solidFill>
                  <a:srgbClr val="8B576C"/>
                </a:solidFill>
                <a:prstDash val="solid"/>
                <a:round/>
                <a:headEnd/>
                <a:tailEnd/>
              </a:ln>
            </p:spPr>
            <p:txBody>
              <a:bodyPr/>
              <a:lstStyle/>
              <a:p>
                <a:endParaRPr lang="en-US"/>
              </a:p>
            </p:txBody>
          </p:sp>
          <p:sp>
            <p:nvSpPr>
              <p:cNvPr id="408" name="Freeform 322"/>
              <p:cNvSpPr>
                <a:spLocks/>
              </p:cNvSpPr>
              <p:nvPr/>
            </p:nvSpPr>
            <p:spPr bwMode="auto">
              <a:xfrm>
                <a:off x="3426" y="2371"/>
                <a:ext cx="10" cy="16"/>
              </a:xfrm>
              <a:custGeom>
                <a:avLst/>
                <a:gdLst>
                  <a:gd name="T0" fmla="*/ 158 w 4"/>
                  <a:gd name="T1" fmla="*/ 0 h 6"/>
                  <a:gd name="T2" fmla="*/ 0 w 4"/>
                  <a:gd name="T3" fmla="*/ 307 h 6"/>
                  <a:gd name="T4" fmla="*/ 0 60000 65536"/>
                  <a:gd name="T5" fmla="*/ 0 60000 65536"/>
                  <a:gd name="T6" fmla="*/ 0 w 4"/>
                  <a:gd name="T7" fmla="*/ 0 h 6"/>
                  <a:gd name="T8" fmla="*/ 4 w 4"/>
                  <a:gd name="T9" fmla="*/ 6 h 6"/>
                </a:gdLst>
                <a:ahLst/>
                <a:cxnLst>
                  <a:cxn ang="T4">
                    <a:pos x="T0" y="T1"/>
                  </a:cxn>
                  <a:cxn ang="T5">
                    <a:pos x="T2" y="T3"/>
                  </a:cxn>
                </a:cxnLst>
                <a:rect l="T6" t="T7" r="T8" b="T9"/>
                <a:pathLst>
                  <a:path w="4" h="6">
                    <a:moveTo>
                      <a:pt x="4" y="0"/>
                    </a:moveTo>
                    <a:cubicBezTo>
                      <a:pt x="3" y="2"/>
                      <a:pt x="1" y="4"/>
                      <a:pt x="0" y="6"/>
                    </a:cubicBezTo>
                  </a:path>
                </a:pathLst>
              </a:custGeom>
              <a:noFill/>
              <a:ln w="7938" cap="rnd">
                <a:solidFill>
                  <a:srgbClr val="8B576C"/>
                </a:solidFill>
                <a:prstDash val="solid"/>
                <a:round/>
                <a:headEnd/>
                <a:tailEnd/>
              </a:ln>
            </p:spPr>
            <p:txBody>
              <a:bodyPr/>
              <a:lstStyle/>
              <a:p>
                <a:endParaRPr lang="en-US"/>
              </a:p>
            </p:txBody>
          </p:sp>
          <p:sp>
            <p:nvSpPr>
              <p:cNvPr id="409" name="Freeform 323"/>
              <p:cNvSpPr>
                <a:spLocks/>
              </p:cNvSpPr>
              <p:nvPr/>
            </p:nvSpPr>
            <p:spPr bwMode="auto">
              <a:xfrm>
                <a:off x="3554" y="2493"/>
                <a:ext cx="12" cy="30"/>
              </a:xfrm>
              <a:custGeom>
                <a:avLst/>
                <a:gdLst>
                  <a:gd name="T0" fmla="*/ 29 w 5"/>
                  <a:gd name="T1" fmla="*/ 0 h 11"/>
                  <a:gd name="T2" fmla="*/ 168 w 5"/>
                  <a:gd name="T3" fmla="*/ 611 h 11"/>
                  <a:gd name="T4" fmla="*/ 0 60000 65536"/>
                  <a:gd name="T5" fmla="*/ 0 60000 65536"/>
                  <a:gd name="T6" fmla="*/ 0 w 5"/>
                  <a:gd name="T7" fmla="*/ 0 h 11"/>
                  <a:gd name="T8" fmla="*/ 5 w 5"/>
                  <a:gd name="T9" fmla="*/ 11 h 11"/>
                </a:gdLst>
                <a:ahLst/>
                <a:cxnLst>
                  <a:cxn ang="T4">
                    <a:pos x="T0" y="T1"/>
                  </a:cxn>
                  <a:cxn ang="T5">
                    <a:pos x="T2" y="T3"/>
                  </a:cxn>
                </a:cxnLst>
                <a:rect l="T6" t="T7" r="T8" b="T9"/>
                <a:pathLst>
                  <a:path w="5" h="11">
                    <a:moveTo>
                      <a:pt x="1" y="0"/>
                    </a:moveTo>
                    <a:cubicBezTo>
                      <a:pt x="0" y="4"/>
                      <a:pt x="2" y="9"/>
                      <a:pt x="5" y="11"/>
                    </a:cubicBezTo>
                  </a:path>
                </a:pathLst>
              </a:custGeom>
              <a:noFill/>
              <a:ln w="7938" cap="rnd">
                <a:solidFill>
                  <a:srgbClr val="8B576C"/>
                </a:solidFill>
                <a:prstDash val="solid"/>
                <a:round/>
                <a:headEnd/>
                <a:tailEnd/>
              </a:ln>
            </p:spPr>
            <p:txBody>
              <a:bodyPr/>
              <a:lstStyle/>
              <a:p>
                <a:endParaRPr lang="en-US"/>
              </a:p>
            </p:txBody>
          </p:sp>
          <p:sp>
            <p:nvSpPr>
              <p:cNvPr id="410" name="Freeform 324"/>
              <p:cNvSpPr>
                <a:spLocks/>
              </p:cNvSpPr>
              <p:nvPr/>
            </p:nvSpPr>
            <p:spPr bwMode="auto">
              <a:xfrm>
                <a:off x="3536" y="2517"/>
                <a:ext cx="20" cy="11"/>
              </a:xfrm>
              <a:custGeom>
                <a:avLst/>
                <a:gdLst>
                  <a:gd name="T0" fmla="*/ 313 w 8"/>
                  <a:gd name="T1" fmla="*/ 0 h 4"/>
                  <a:gd name="T2" fmla="*/ 0 w 8"/>
                  <a:gd name="T3" fmla="*/ 228 h 4"/>
                  <a:gd name="T4" fmla="*/ 0 60000 65536"/>
                  <a:gd name="T5" fmla="*/ 0 60000 65536"/>
                  <a:gd name="T6" fmla="*/ 0 w 8"/>
                  <a:gd name="T7" fmla="*/ 0 h 4"/>
                  <a:gd name="T8" fmla="*/ 8 w 8"/>
                  <a:gd name="T9" fmla="*/ 4 h 4"/>
                </a:gdLst>
                <a:ahLst/>
                <a:cxnLst>
                  <a:cxn ang="T4">
                    <a:pos x="T0" y="T1"/>
                  </a:cxn>
                  <a:cxn ang="T5">
                    <a:pos x="T2" y="T3"/>
                  </a:cxn>
                </a:cxnLst>
                <a:rect l="T6" t="T7" r="T8" b="T9"/>
                <a:pathLst>
                  <a:path w="8" h="4">
                    <a:moveTo>
                      <a:pt x="8" y="0"/>
                    </a:moveTo>
                    <a:cubicBezTo>
                      <a:pt x="5" y="0"/>
                      <a:pt x="2" y="1"/>
                      <a:pt x="0" y="4"/>
                    </a:cubicBezTo>
                  </a:path>
                </a:pathLst>
              </a:custGeom>
              <a:noFill/>
              <a:ln w="7938" cap="rnd">
                <a:solidFill>
                  <a:srgbClr val="8B576C"/>
                </a:solidFill>
                <a:prstDash val="solid"/>
                <a:round/>
                <a:headEnd/>
                <a:tailEnd/>
              </a:ln>
            </p:spPr>
            <p:txBody>
              <a:bodyPr/>
              <a:lstStyle/>
              <a:p>
                <a:endParaRPr lang="en-US"/>
              </a:p>
            </p:txBody>
          </p:sp>
          <p:sp>
            <p:nvSpPr>
              <p:cNvPr id="411" name="Freeform 325"/>
              <p:cNvSpPr>
                <a:spLocks/>
              </p:cNvSpPr>
              <p:nvPr/>
            </p:nvSpPr>
            <p:spPr bwMode="auto">
              <a:xfrm>
                <a:off x="3279" y="2547"/>
                <a:ext cx="22" cy="48"/>
              </a:xfrm>
              <a:custGeom>
                <a:avLst/>
                <a:gdLst>
                  <a:gd name="T0" fmla="*/ 293 w 9"/>
                  <a:gd name="T1" fmla="*/ 0 h 18"/>
                  <a:gd name="T2" fmla="*/ 0 w 9"/>
                  <a:gd name="T3" fmla="*/ 909 h 18"/>
                  <a:gd name="T4" fmla="*/ 0 60000 65536"/>
                  <a:gd name="T5" fmla="*/ 0 60000 65536"/>
                  <a:gd name="T6" fmla="*/ 0 w 9"/>
                  <a:gd name="T7" fmla="*/ 0 h 18"/>
                  <a:gd name="T8" fmla="*/ 9 w 9"/>
                  <a:gd name="T9" fmla="*/ 18 h 18"/>
                </a:gdLst>
                <a:ahLst/>
                <a:cxnLst>
                  <a:cxn ang="T4">
                    <a:pos x="T0" y="T1"/>
                  </a:cxn>
                  <a:cxn ang="T5">
                    <a:pos x="T2" y="T3"/>
                  </a:cxn>
                </a:cxnLst>
                <a:rect l="T6" t="T7" r="T8" b="T9"/>
                <a:pathLst>
                  <a:path w="9" h="18">
                    <a:moveTo>
                      <a:pt x="8" y="0"/>
                    </a:moveTo>
                    <a:cubicBezTo>
                      <a:pt x="9" y="7"/>
                      <a:pt x="6" y="14"/>
                      <a:pt x="0" y="18"/>
                    </a:cubicBezTo>
                  </a:path>
                </a:pathLst>
              </a:custGeom>
              <a:noFill/>
              <a:ln w="7938" cap="rnd">
                <a:solidFill>
                  <a:srgbClr val="8B576C"/>
                </a:solidFill>
                <a:prstDash val="solid"/>
                <a:round/>
                <a:headEnd/>
                <a:tailEnd/>
              </a:ln>
            </p:spPr>
            <p:txBody>
              <a:bodyPr/>
              <a:lstStyle/>
              <a:p>
                <a:endParaRPr lang="en-US"/>
              </a:p>
            </p:txBody>
          </p:sp>
          <p:sp>
            <p:nvSpPr>
              <p:cNvPr id="412" name="Freeform 326"/>
              <p:cNvSpPr>
                <a:spLocks/>
              </p:cNvSpPr>
              <p:nvPr/>
            </p:nvSpPr>
            <p:spPr bwMode="auto">
              <a:xfrm>
                <a:off x="3294" y="2581"/>
                <a:ext cx="15" cy="6"/>
              </a:xfrm>
              <a:custGeom>
                <a:avLst/>
                <a:gdLst>
                  <a:gd name="T0" fmla="*/ 0 w 6"/>
                  <a:gd name="T1" fmla="*/ 0 h 2"/>
                  <a:gd name="T2" fmla="*/ 233 w 6"/>
                  <a:gd name="T3" fmla="*/ 162 h 2"/>
                  <a:gd name="T4" fmla="*/ 0 60000 65536"/>
                  <a:gd name="T5" fmla="*/ 0 60000 65536"/>
                  <a:gd name="T6" fmla="*/ 0 w 6"/>
                  <a:gd name="T7" fmla="*/ 0 h 2"/>
                  <a:gd name="T8" fmla="*/ 6 w 6"/>
                  <a:gd name="T9" fmla="*/ 2 h 2"/>
                </a:gdLst>
                <a:ahLst/>
                <a:cxnLst>
                  <a:cxn ang="T4">
                    <a:pos x="T0" y="T1"/>
                  </a:cxn>
                  <a:cxn ang="T5">
                    <a:pos x="T2" y="T3"/>
                  </a:cxn>
                </a:cxnLst>
                <a:rect l="T6" t="T7" r="T8" b="T9"/>
                <a:pathLst>
                  <a:path w="6" h="2">
                    <a:moveTo>
                      <a:pt x="0" y="0"/>
                    </a:moveTo>
                    <a:cubicBezTo>
                      <a:pt x="2" y="1"/>
                      <a:pt x="4" y="1"/>
                      <a:pt x="6" y="2"/>
                    </a:cubicBezTo>
                  </a:path>
                </a:pathLst>
              </a:custGeom>
              <a:noFill/>
              <a:ln w="7938" cap="rnd">
                <a:solidFill>
                  <a:srgbClr val="8B576C"/>
                </a:solidFill>
                <a:prstDash val="solid"/>
                <a:round/>
                <a:headEnd/>
                <a:tailEnd/>
              </a:ln>
            </p:spPr>
            <p:txBody>
              <a:bodyPr/>
              <a:lstStyle/>
              <a:p>
                <a:endParaRPr lang="en-US"/>
              </a:p>
            </p:txBody>
          </p:sp>
          <p:sp>
            <p:nvSpPr>
              <p:cNvPr id="413" name="Freeform 327"/>
              <p:cNvSpPr>
                <a:spLocks/>
              </p:cNvSpPr>
              <p:nvPr/>
            </p:nvSpPr>
            <p:spPr bwMode="auto">
              <a:xfrm>
                <a:off x="3224" y="2469"/>
                <a:ext cx="5" cy="22"/>
              </a:xfrm>
              <a:custGeom>
                <a:avLst/>
                <a:gdLst>
                  <a:gd name="T0" fmla="*/ 75 w 2"/>
                  <a:gd name="T1" fmla="*/ 0 h 8"/>
                  <a:gd name="T2" fmla="*/ 0 w 2"/>
                  <a:gd name="T3" fmla="*/ 454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7938" cap="rnd">
                <a:solidFill>
                  <a:srgbClr val="8B576C"/>
                </a:solidFill>
                <a:prstDash val="solid"/>
                <a:round/>
                <a:headEnd/>
                <a:tailEnd/>
              </a:ln>
            </p:spPr>
            <p:txBody>
              <a:bodyPr/>
              <a:lstStyle/>
              <a:p>
                <a:endParaRPr lang="en-US"/>
              </a:p>
            </p:txBody>
          </p:sp>
          <p:sp>
            <p:nvSpPr>
              <p:cNvPr id="414" name="Freeform 328"/>
              <p:cNvSpPr>
                <a:spLocks/>
              </p:cNvSpPr>
              <p:nvPr/>
            </p:nvSpPr>
            <p:spPr bwMode="auto">
              <a:xfrm>
                <a:off x="3211" y="2469"/>
                <a:ext cx="10" cy="11"/>
              </a:xfrm>
              <a:custGeom>
                <a:avLst/>
                <a:gdLst>
                  <a:gd name="T0" fmla="*/ 158 w 4"/>
                  <a:gd name="T1" fmla="*/ 228 h 4"/>
                  <a:gd name="T2" fmla="*/ 0 w 4"/>
                  <a:gd name="T3" fmla="*/ 0 h 4"/>
                  <a:gd name="T4" fmla="*/ 0 60000 65536"/>
                  <a:gd name="T5" fmla="*/ 0 60000 65536"/>
                  <a:gd name="T6" fmla="*/ 0 w 4"/>
                  <a:gd name="T7" fmla="*/ 0 h 4"/>
                  <a:gd name="T8" fmla="*/ 4 w 4"/>
                  <a:gd name="T9" fmla="*/ 4 h 4"/>
                </a:gdLst>
                <a:ahLst/>
                <a:cxnLst>
                  <a:cxn ang="T4">
                    <a:pos x="T0" y="T1"/>
                  </a:cxn>
                  <a:cxn ang="T5">
                    <a:pos x="T2" y="T3"/>
                  </a:cxn>
                </a:cxnLst>
                <a:rect l="T6" t="T7" r="T8" b="T9"/>
                <a:pathLst>
                  <a:path w="4" h="4">
                    <a:moveTo>
                      <a:pt x="4" y="4"/>
                    </a:moveTo>
                    <a:cubicBezTo>
                      <a:pt x="3" y="2"/>
                      <a:pt x="2" y="1"/>
                      <a:pt x="0" y="0"/>
                    </a:cubicBezTo>
                  </a:path>
                </a:pathLst>
              </a:custGeom>
              <a:noFill/>
              <a:ln w="7938" cap="rnd">
                <a:solidFill>
                  <a:srgbClr val="8B576C"/>
                </a:solidFill>
                <a:prstDash val="solid"/>
                <a:round/>
                <a:headEnd/>
                <a:tailEnd/>
              </a:ln>
            </p:spPr>
            <p:txBody>
              <a:bodyPr/>
              <a:lstStyle/>
              <a:p>
                <a:endParaRPr lang="en-US"/>
              </a:p>
            </p:txBody>
          </p:sp>
          <p:sp>
            <p:nvSpPr>
              <p:cNvPr id="415" name="Freeform 329"/>
              <p:cNvSpPr>
                <a:spLocks/>
              </p:cNvSpPr>
              <p:nvPr/>
            </p:nvSpPr>
            <p:spPr bwMode="auto">
              <a:xfrm>
                <a:off x="3691" y="2509"/>
                <a:ext cx="30" cy="30"/>
              </a:xfrm>
              <a:custGeom>
                <a:avLst/>
                <a:gdLst>
                  <a:gd name="T0" fmla="*/ 470 w 12"/>
                  <a:gd name="T1" fmla="*/ 0 h 11"/>
                  <a:gd name="T2" fmla="*/ 0 w 12"/>
                  <a:gd name="T3" fmla="*/ 611 h 11"/>
                  <a:gd name="T4" fmla="*/ 0 60000 65536"/>
                  <a:gd name="T5" fmla="*/ 0 60000 65536"/>
                  <a:gd name="T6" fmla="*/ 0 w 12"/>
                  <a:gd name="T7" fmla="*/ 0 h 11"/>
                  <a:gd name="T8" fmla="*/ 12 w 12"/>
                  <a:gd name="T9" fmla="*/ 11 h 11"/>
                </a:gdLst>
                <a:ahLst/>
                <a:cxnLst>
                  <a:cxn ang="T4">
                    <a:pos x="T0" y="T1"/>
                  </a:cxn>
                  <a:cxn ang="T5">
                    <a:pos x="T2" y="T3"/>
                  </a:cxn>
                </a:cxnLst>
                <a:rect l="T6" t="T7" r="T8" b="T9"/>
                <a:pathLst>
                  <a:path w="12" h="11">
                    <a:moveTo>
                      <a:pt x="12" y="0"/>
                    </a:moveTo>
                    <a:cubicBezTo>
                      <a:pt x="10" y="6"/>
                      <a:pt x="5" y="9"/>
                      <a:pt x="0" y="11"/>
                    </a:cubicBezTo>
                  </a:path>
                </a:pathLst>
              </a:custGeom>
              <a:noFill/>
              <a:ln w="7938" cap="rnd">
                <a:solidFill>
                  <a:srgbClr val="8B576C"/>
                </a:solidFill>
                <a:prstDash val="solid"/>
                <a:round/>
                <a:headEnd/>
                <a:tailEnd/>
              </a:ln>
            </p:spPr>
            <p:txBody>
              <a:bodyPr/>
              <a:lstStyle/>
              <a:p>
                <a:endParaRPr lang="en-US"/>
              </a:p>
            </p:txBody>
          </p:sp>
          <p:sp>
            <p:nvSpPr>
              <p:cNvPr id="416" name="Freeform 330"/>
              <p:cNvSpPr>
                <a:spLocks/>
              </p:cNvSpPr>
              <p:nvPr/>
            </p:nvSpPr>
            <p:spPr bwMode="auto">
              <a:xfrm>
                <a:off x="3709" y="2531"/>
                <a:ext cx="12" cy="18"/>
              </a:xfrm>
              <a:custGeom>
                <a:avLst/>
                <a:gdLst>
                  <a:gd name="T0" fmla="*/ 0 w 5"/>
                  <a:gd name="T1" fmla="*/ 0 h 7"/>
                  <a:gd name="T2" fmla="*/ 168 w 5"/>
                  <a:gd name="T3" fmla="*/ 303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0" y="0"/>
                    </a:moveTo>
                    <a:cubicBezTo>
                      <a:pt x="2" y="2"/>
                      <a:pt x="4" y="4"/>
                      <a:pt x="5" y="7"/>
                    </a:cubicBezTo>
                  </a:path>
                </a:pathLst>
              </a:custGeom>
              <a:noFill/>
              <a:ln w="7938" cap="rnd">
                <a:solidFill>
                  <a:srgbClr val="8B576C"/>
                </a:solidFill>
                <a:prstDash val="solid"/>
                <a:round/>
                <a:headEnd/>
                <a:tailEnd/>
              </a:ln>
            </p:spPr>
            <p:txBody>
              <a:bodyPr/>
              <a:lstStyle/>
              <a:p>
                <a:endParaRPr lang="en-US"/>
              </a:p>
            </p:txBody>
          </p:sp>
          <p:sp>
            <p:nvSpPr>
              <p:cNvPr id="417" name="Freeform 331"/>
              <p:cNvSpPr>
                <a:spLocks/>
              </p:cNvSpPr>
              <p:nvPr/>
            </p:nvSpPr>
            <p:spPr bwMode="auto">
              <a:xfrm>
                <a:off x="3594" y="2627"/>
                <a:ext cx="42" cy="29"/>
              </a:xfrm>
              <a:custGeom>
                <a:avLst/>
                <a:gdLst>
                  <a:gd name="T0" fmla="*/ 635 w 17"/>
                  <a:gd name="T1" fmla="*/ 527 h 11"/>
                  <a:gd name="T2" fmla="*/ 0 w 17"/>
                  <a:gd name="T3" fmla="*/ 0 h 11"/>
                  <a:gd name="T4" fmla="*/ 0 60000 65536"/>
                  <a:gd name="T5" fmla="*/ 0 60000 65536"/>
                  <a:gd name="T6" fmla="*/ 0 w 17"/>
                  <a:gd name="T7" fmla="*/ 0 h 11"/>
                  <a:gd name="T8" fmla="*/ 17 w 17"/>
                  <a:gd name="T9" fmla="*/ 11 h 11"/>
                </a:gdLst>
                <a:ahLst/>
                <a:cxnLst>
                  <a:cxn ang="T4">
                    <a:pos x="T0" y="T1"/>
                  </a:cxn>
                  <a:cxn ang="T5">
                    <a:pos x="T2" y="T3"/>
                  </a:cxn>
                </a:cxnLst>
                <a:rect l="T6" t="T7" r="T8" b="T9"/>
                <a:pathLst>
                  <a:path w="17" h="11">
                    <a:moveTo>
                      <a:pt x="17" y="11"/>
                    </a:moveTo>
                    <a:cubicBezTo>
                      <a:pt x="11" y="10"/>
                      <a:pt x="1" y="7"/>
                      <a:pt x="0" y="0"/>
                    </a:cubicBezTo>
                  </a:path>
                </a:pathLst>
              </a:custGeom>
              <a:noFill/>
              <a:ln w="7938" cap="rnd">
                <a:solidFill>
                  <a:srgbClr val="8B576C"/>
                </a:solidFill>
                <a:prstDash val="solid"/>
                <a:round/>
                <a:headEnd/>
                <a:tailEnd/>
              </a:ln>
            </p:spPr>
            <p:txBody>
              <a:bodyPr/>
              <a:lstStyle/>
              <a:p>
                <a:endParaRPr lang="en-US"/>
              </a:p>
            </p:txBody>
          </p:sp>
          <p:sp>
            <p:nvSpPr>
              <p:cNvPr id="418" name="Freeform 332"/>
              <p:cNvSpPr>
                <a:spLocks/>
              </p:cNvSpPr>
              <p:nvPr/>
            </p:nvSpPr>
            <p:spPr bwMode="auto">
              <a:xfrm>
                <a:off x="3601" y="2651"/>
                <a:ext cx="10" cy="16"/>
              </a:xfrm>
              <a:custGeom>
                <a:avLst/>
                <a:gdLst>
                  <a:gd name="T0" fmla="*/ 158 w 4"/>
                  <a:gd name="T1" fmla="*/ 0 h 6"/>
                  <a:gd name="T2" fmla="*/ 0 w 4"/>
                  <a:gd name="T3" fmla="*/ 307 h 6"/>
                  <a:gd name="T4" fmla="*/ 0 60000 65536"/>
                  <a:gd name="T5" fmla="*/ 0 60000 65536"/>
                  <a:gd name="T6" fmla="*/ 0 w 4"/>
                  <a:gd name="T7" fmla="*/ 0 h 6"/>
                  <a:gd name="T8" fmla="*/ 4 w 4"/>
                  <a:gd name="T9" fmla="*/ 6 h 6"/>
                </a:gdLst>
                <a:ahLst/>
                <a:cxnLst>
                  <a:cxn ang="T4">
                    <a:pos x="T0" y="T1"/>
                  </a:cxn>
                  <a:cxn ang="T5">
                    <a:pos x="T2" y="T3"/>
                  </a:cxn>
                </a:cxnLst>
                <a:rect l="T6" t="T7" r="T8" b="T9"/>
                <a:pathLst>
                  <a:path w="4" h="6">
                    <a:moveTo>
                      <a:pt x="4" y="0"/>
                    </a:moveTo>
                    <a:cubicBezTo>
                      <a:pt x="3" y="2"/>
                      <a:pt x="1" y="4"/>
                      <a:pt x="0" y="6"/>
                    </a:cubicBezTo>
                  </a:path>
                </a:pathLst>
              </a:custGeom>
              <a:noFill/>
              <a:ln w="7938" cap="rnd">
                <a:solidFill>
                  <a:srgbClr val="8B576C"/>
                </a:solidFill>
                <a:prstDash val="solid"/>
                <a:round/>
                <a:headEnd/>
                <a:tailEnd/>
              </a:ln>
            </p:spPr>
            <p:txBody>
              <a:bodyPr/>
              <a:lstStyle/>
              <a:p>
                <a:endParaRPr lang="en-US"/>
              </a:p>
            </p:txBody>
          </p:sp>
          <p:sp>
            <p:nvSpPr>
              <p:cNvPr id="419" name="Freeform 333"/>
              <p:cNvSpPr>
                <a:spLocks/>
              </p:cNvSpPr>
              <p:nvPr/>
            </p:nvSpPr>
            <p:spPr bwMode="auto">
              <a:xfrm>
                <a:off x="3434" y="2573"/>
                <a:ext cx="20" cy="40"/>
              </a:xfrm>
              <a:custGeom>
                <a:avLst/>
                <a:gdLst>
                  <a:gd name="T0" fmla="*/ 45 w 8"/>
                  <a:gd name="T1" fmla="*/ 0 h 15"/>
                  <a:gd name="T2" fmla="*/ 313 w 8"/>
                  <a:gd name="T3" fmla="*/ 760 h 15"/>
                  <a:gd name="T4" fmla="*/ 0 60000 65536"/>
                  <a:gd name="T5" fmla="*/ 0 60000 65536"/>
                  <a:gd name="T6" fmla="*/ 0 w 8"/>
                  <a:gd name="T7" fmla="*/ 0 h 15"/>
                  <a:gd name="T8" fmla="*/ 8 w 8"/>
                  <a:gd name="T9" fmla="*/ 15 h 15"/>
                </a:gdLst>
                <a:ahLst/>
                <a:cxnLst>
                  <a:cxn ang="T4">
                    <a:pos x="T0" y="T1"/>
                  </a:cxn>
                  <a:cxn ang="T5">
                    <a:pos x="T2" y="T3"/>
                  </a:cxn>
                </a:cxnLst>
                <a:rect l="T6" t="T7" r="T8" b="T9"/>
                <a:pathLst>
                  <a:path w="8" h="15">
                    <a:moveTo>
                      <a:pt x="1" y="0"/>
                    </a:moveTo>
                    <a:cubicBezTo>
                      <a:pt x="0" y="5"/>
                      <a:pt x="4" y="11"/>
                      <a:pt x="8" y="15"/>
                    </a:cubicBezTo>
                  </a:path>
                </a:pathLst>
              </a:custGeom>
              <a:noFill/>
              <a:ln w="7938" cap="rnd">
                <a:solidFill>
                  <a:srgbClr val="8B576C"/>
                </a:solidFill>
                <a:prstDash val="solid"/>
                <a:round/>
                <a:headEnd/>
                <a:tailEnd/>
              </a:ln>
            </p:spPr>
            <p:txBody>
              <a:bodyPr/>
              <a:lstStyle/>
              <a:p>
                <a:endParaRPr lang="en-US"/>
              </a:p>
            </p:txBody>
          </p:sp>
          <p:sp>
            <p:nvSpPr>
              <p:cNvPr id="420" name="Freeform 334"/>
              <p:cNvSpPr>
                <a:spLocks/>
              </p:cNvSpPr>
              <p:nvPr/>
            </p:nvSpPr>
            <p:spPr bwMode="auto">
              <a:xfrm>
                <a:off x="3421" y="2597"/>
                <a:ext cx="20" cy="14"/>
              </a:xfrm>
              <a:custGeom>
                <a:avLst/>
                <a:gdLst>
                  <a:gd name="T0" fmla="*/ 313 w 8"/>
                  <a:gd name="T1" fmla="*/ 0 h 5"/>
                  <a:gd name="T2" fmla="*/ 0 w 8"/>
                  <a:gd name="T3" fmla="*/ 305 h 5"/>
                  <a:gd name="T4" fmla="*/ 0 60000 65536"/>
                  <a:gd name="T5" fmla="*/ 0 60000 65536"/>
                  <a:gd name="T6" fmla="*/ 0 w 8"/>
                  <a:gd name="T7" fmla="*/ 0 h 5"/>
                  <a:gd name="T8" fmla="*/ 8 w 8"/>
                  <a:gd name="T9" fmla="*/ 5 h 5"/>
                </a:gdLst>
                <a:ahLst/>
                <a:cxnLst>
                  <a:cxn ang="T4">
                    <a:pos x="T0" y="T1"/>
                  </a:cxn>
                  <a:cxn ang="T5">
                    <a:pos x="T2" y="T3"/>
                  </a:cxn>
                </a:cxnLst>
                <a:rect l="T6" t="T7" r="T8" b="T9"/>
                <a:pathLst>
                  <a:path w="8" h="5">
                    <a:moveTo>
                      <a:pt x="8" y="0"/>
                    </a:moveTo>
                    <a:cubicBezTo>
                      <a:pt x="6" y="2"/>
                      <a:pt x="3" y="4"/>
                      <a:pt x="0" y="5"/>
                    </a:cubicBezTo>
                  </a:path>
                </a:pathLst>
              </a:custGeom>
              <a:noFill/>
              <a:ln w="7938" cap="rnd">
                <a:solidFill>
                  <a:srgbClr val="8B576C"/>
                </a:solidFill>
                <a:prstDash val="solid"/>
                <a:round/>
                <a:headEnd/>
                <a:tailEnd/>
              </a:ln>
            </p:spPr>
            <p:txBody>
              <a:bodyPr/>
              <a:lstStyle/>
              <a:p>
                <a:endParaRPr lang="en-US"/>
              </a:p>
            </p:txBody>
          </p:sp>
          <p:sp>
            <p:nvSpPr>
              <p:cNvPr id="421" name="Freeform 335"/>
              <p:cNvSpPr>
                <a:spLocks/>
              </p:cNvSpPr>
              <p:nvPr/>
            </p:nvSpPr>
            <p:spPr bwMode="auto">
              <a:xfrm>
                <a:off x="3471" y="2720"/>
                <a:ext cx="50" cy="35"/>
              </a:xfrm>
              <a:custGeom>
                <a:avLst/>
                <a:gdLst>
                  <a:gd name="T0" fmla="*/ 783 w 20"/>
                  <a:gd name="T1" fmla="*/ 681 h 13"/>
                  <a:gd name="T2" fmla="*/ 0 w 20"/>
                  <a:gd name="T3" fmla="*/ 0 h 13"/>
                  <a:gd name="T4" fmla="*/ 0 60000 65536"/>
                  <a:gd name="T5" fmla="*/ 0 60000 65536"/>
                  <a:gd name="T6" fmla="*/ 0 w 20"/>
                  <a:gd name="T7" fmla="*/ 0 h 13"/>
                  <a:gd name="T8" fmla="*/ 20 w 20"/>
                  <a:gd name="T9" fmla="*/ 13 h 13"/>
                </a:gdLst>
                <a:ahLst/>
                <a:cxnLst>
                  <a:cxn ang="T4">
                    <a:pos x="T0" y="T1"/>
                  </a:cxn>
                  <a:cxn ang="T5">
                    <a:pos x="T2" y="T3"/>
                  </a:cxn>
                </a:cxnLst>
                <a:rect l="T6" t="T7" r="T8" b="T9"/>
                <a:pathLst>
                  <a:path w="20" h="13">
                    <a:moveTo>
                      <a:pt x="20" y="13"/>
                    </a:moveTo>
                    <a:cubicBezTo>
                      <a:pt x="11" y="13"/>
                      <a:pt x="3" y="8"/>
                      <a:pt x="0" y="0"/>
                    </a:cubicBezTo>
                  </a:path>
                </a:pathLst>
              </a:custGeom>
              <a:noFill/>
              <a:ln w="7938" cap="rnd">
                <a:solidFill>
                  <a:srgbClr val="8B576C"/>
                </a:solidFill>
                <a:prstDash val="solid"/>
                <a:round/>
                <a:headEnd/>
                <a:tailEnd/>
              </a:ln>
            </p:spPr>
            <p:txBody>
              <a:bodyPr/>
              <a:lstStyle/>
              <a:p>
                <a:endParaRPr lang="en-US"/>
              </a:p>
            </p:txBody>
          </p:sp>
          <p:sp>
            <p:nvSpPr>
              <p:cNvPr id="422" name="Freeform 336"/>
              <p:cNvSpPr>
                <a:spLocks/>
              </p:cNvSpPr>
              <p:nvPr/>
            </p:nvSpPr>
            <p:spPr bwMode="auto">
              <a:xfrm>
                <a:off x="3484" y="2752"/>
                <a:ext cx="7" cy="16"/>
              </a:xfrm>
              <a:custGeom>
                <a:avLst/>
                <a:gdLst>
                  <a:gd name="T0" fmla="*/ 86 w 3"/>
                  <a:gd name="T1" fmla="*/ 0 h 6"/>
                  <a:gd name="T2" fmla="*/ 28 w 3"/>
                  <a:gd name="T3" fmla="*/ 307 h 6"/>
                  <a:gd name="T4" fmla="*/ 0 60000 65536"/>
                  <a:gd name="T5" fmla="*/ 0 60000 65536"/>
                  <a:gd name="T6" fmla="*/ 0 w 3"/>
                  <a:gd name="T7" fmla="*/ 0 h 6"/>
                  <a:gd name="T8" fmla="*/ 3 w 3"/>
                  <a:gd name="T9" fmla="*/ 6 h 6"/>
                </a:gdLst>
                <a:ahLst/>
                <a:cxnLst>
                  <a:cxn ang="T4">
                    <a:pos x="T0" y="T1"/>
                  </a:cxn>
                  <a:cxn ang="T5">
                    <a:pos x="T2" y="T3"/>
                  </a:cxn>
                </a:cxnLst>
                <a:rect l="T6" t="T7" r="T8" b="T9"/>
                <a:pathLst>
                  <a:path w="3" h="6">
                    <a:moveTo>
                      <a:pt x="3" y="0"/>
                    </a:moveTo>
                    <a:cubicBezTo>
                      <a:pt x="1" y="1"/>
                      <a:pt x="0" y="4"/>
                      <a:pt x="1" y="6"/>
                    </a:cubicBezTo>
                  </a:path>
                </a:pathLst>
              </a:custGeom>
              <a:noFill/>
              <a:ln w="7938" cap="rnd">
                <a:solidFill>
                  <a:srgbClr val="8B576C"/>
                </a:solidFill>
                <a:prstDash val="solid"/>
                <a:round/>
                <a:headEnd/>
                <a:tailEnd/>
              </a:ln>
            </p:spPr>
            <p:txBody>
              <a:bodyPr/>
              <a:lstStyle/>
              <a:p>
                <a:endParaRPr lang="en-US"/>
              </a:p>
            </p:txBody>
          </p:sp>
          <p:sp>
            <p:nvSpPr>
              <p:cNvPr id="423" name="Freeform 337"/>
              <p:cNvSpPr>
                <a:spLocks/>
              </p:cNvSpPr>
              <p:nvPr/>
            </p:nvSpPr>
            <p:spPr bwMode="auto">
              <a:xfrm>
                <a:off x="3304" y="2704"/>
                <a:ext cx="32" cy="24"/>
              </a:xfrm>
              <a:custGeom>
                <a:avLst/>
                <a:gdLst>
                  <a:gd name="T0" fmla="*/ 478 w 13"/>
                  <a:gd name="T1" fmla="*/ 0 h 9"/>
                  <a:gd name="T2" fmla="*/ 0 w 13"/>
                  <a:gd name="T3" fmla="*/ 397 h 9"/>
                  <a:gd name="T4" fmla="*/ 0 60000 65536"/>
                  <a:gd name="T5" fmla="*/ 0 60000 65536"/>
                  <a:gd name="T6" fmla="*/ 0 w 13"/>
                  <a:gd name="T7" fmla="*/ 0 h 9"/>
                  <a:gd name="T8" fmla="*/ 13 w 13"/>
                  <a:gd name="T9" fmla="*/ 9 h 9"/>
                </a:gdLst>
                <a:ahLst/>
                <a:cxnLst>
                  <a:cxn ang="T4">
                    <a:pos x="T0" y="T1"/>
                  </a:cxn>
                  <a:cxn ang="T5">
                    <a:pos x="T2" y="T3"/>
                  </a:cxn>
                </a:cxnLst>
                <a:rect l="T6" t="T7" r="T8" b="T9"/>
                <a:pathLst>
                  <a:path w="13" h="9">
                    <a:moveTo>
                      <a:pt x="13" y="0"/>
                    </a:moveTo>
                    <a:cubicBezTo>
                      <a:pt x="11" y="5"/>
                      <a:pt x="5" y="9"/>
                      <a:pt x="0" y="8"/>
                    </a:cubicBezTo>
                  </a:path>
                </a:pathLst>
              </a:custGeom>
              <a:noFill/>
              <a:ln w="7938" cap="rnd">
                <a:solidFill>
                  <a:srgbClr val="8B576C"/>
                </a:solidFill>
                <a:prstDash val="solid"/>
                <a:round/>
                <a:headEnd/>
                <a:tailEnd/>
              </a:ln>
            </p:spPr>
            <p:txBody>
              <a:bodyPr/>
              <a:lstStyle/>
              <a:p>
                <a:endParaRPr lang="en-US"/>
              </a:p>
            </p:txBody>
          </p:sp>
          <p:sp>
            <p:nvSpPr>
              <p:cNvPr id="424" name="Freeform 338"/>
              <p:cNvSpPr>
                <a:spLocks/>
              </p:cNvSpPr>
              <p:nvPr/>
            </p:nvSpPr>
            <p:spPr bwMode="auto">
              <a:xfrm>
                <a:off x="3321" y="2725"/>
                <a:ext cx="10" cy="16"/>
              </a:xfrm>
              <a:custGeom>
                <a:avLst/>
                <a:gdLst>
                  <a:gd name="T0" fmla="*/ 0 w 4"/>
                  <a:gd name="T1" fmla="*/ 0 h 6"/>
                  <a:gd name="T2" fmla="*/ 158 w 4"/>
                  <a:gd name="T3" fmla="*/ 307 h 6"/>
                  <a:gd name="T4" fmla="*/ 0 60000 65536"/>
                  <a:gd name="T5" fmla="*/ 0 60000 65536"/>
                  <a:gd name="T6" fmla="*/ 0 w 4"/>
                  <a:gd name="T7" fmla="*/ 0 h 6"/>
                  <a:gd name="T8" fmla="*/ 4 w 4"/>
                  <a:gd name="T9" fmla="*/ 6 h 6"/>
                </a:gdLst>
                <a:ahLst/>
                <a:cxnLst>
                  <a:cxn ang="T4">
                    <a:pos x="T0" y="T1"/>
                  </a:cxn>
                  <a:cxn ang="T5">
                    <a:pos x="T2" y="T3"/>
                  </a:cxn>
                </a:cxnLst>
                <a:rect l="T6" t="T7" r="T8" b="T9"/>
                <a:pathLst>
                  <a:path w="4" h="6">
                    <a:moveTo>
                      <a:pt x="0" y="0"/>
                    </a:moveTo>
                    <a:cubicBezTo>
                      <a:pt x="2" y="2"/>
                      <a:pt x="3" y="4"/>
                      <a:pt x="4" y="6"/>
                    </a:cubicBezTo>
                  </a:path>
                </a:pathLst>
              </a:custGeom>
              <a:noFill/>
              <a:ln w="7938" cap="rnd">
                <a:solidFill>
                  <a:srgbClr val="8B576C"/>
                </a:solidFill>
                <a:prstDash val="solid"/>
                <a:round/>
                <a:headEnd/>
                <a:tailEnd/>
              </a:ln>
            </p:spPr>
            <p:txBody>
              <a:bodyPr/>
              <a:lstStyle/>
              <a:p>
                <a:endParaRPr lang="en-US"/>
              </a:p>
            </p:txBody>
          </p:sp>
          <p:sp>
            <p:nvSpPr>
              <p:cNvPr id="425" name="Freeform 339"/>
              <p:cNvSpPr>
                <a:spLocks/>
              </p:cNvSpPr>
              <p:nvPr/>
            </p:nvSpPr>
            <p:spPr bwMode="auto">
              <a:xfrm>
                <a:off x="3346" y="2816"/>
                <a:ext cx="40" cy="24"/>
              </a:xfrm>
              <a:custGeom>
                <a:avLst/>
                <a:gdLst>
                  <a:gd name="T0" fmla="*/ 625 w 16"/>
                  <a:gd name="T1" fmla="*/ 456 h 9"/>
                  <a:gd name="T2" fmla="*/ 0 w 16"/>
                  <a:gd name="T3" fmla="*/ 0 h 9"/>
                  <a:gd name="T4" fmla="*/ 0 60000 65536"/>
                  <a:gd name="T5" fmla="*/ 0 60000 65536"/>
                  <a:gd name="T6" fmla="*/ 0 w 16"/>
                  <a:gd name="T7" fmla="*/ 0 h 9"/>
                  <a:gd name="T8" fmla="*/ 16 w 16"/>
                  <a:gd name="T9" fmla="*/ 9 h 9"/>
                </a:gdLst>
                <a:ahLst/>
                <a:cxnLst>
                  <a:cxn ang="T4">
                    <a:pos x="T0" y="T1"/>
                  </a:cxn>
                  <a:cxn ang="T5">
                    <a:pos x="T2" y="T3"/>
                  </a:cxn>
                </a:cxnLst>
                <a:rect l="T6" t="T7" r="T8" b="T9"/>
                <a:pathLst>
                  <a:path w="16" h="9">
                    <a:moveTo>
                      <a:pt x="16" y="9"/>
                    </a:moveTo>
                    <a:cubicBezTo>
                      <a:pt x="10" y="8"/>
                      <a:pt x="4" y="4"/>
                      <a:pt x="0" y="0"/>
                    </a:cubicBezTo>
                  </a:path>
                </a:pathLst>
              </a:custGeom>
              <a:noFill/>
              <a:ln w="7938" cap="rnd">
                <a:solidFill>
                  <a:srgbClr val="8B576C"/>
                </a:solidFill>
                <a:prstDash val="solid"/>
                <a:round/>
                <a:headEnd/>
                <a:tailEnd/>
              </a:ln>
            </p:spPr>
            <p:txBody>
              <a:bodyPr/>
              <a:lstStyle/>
              <a:p>
                <a:endParaRPr lang="en-US"/>
              </a:p>
            </p:txBody>
          </p:sp>
          <p:sp>
            <p:nvSpPr>
              <p:cNvPr id="426" name="Freeform 340"/>
              <p:cNvSpPr>
                <a:spLocks/>
              </p:cNvSpPr>
              <p:nvPr/>
            </p:nvSpPr>
            <p:spPr bwMode="auto">
              <a:xfrm>
                <a:off x="3356" y="2835"/>
                <a:ext cx="5" cy="21"/>
              </a:xfrm>
              <a:custGeom>
                <a:avLst/>
                <a:gdLst>
                  <a:gd name="T0" fmla="*/ 75 w 2"/>
                  <a:gd name="T1" fmla="*/ 0 h 8"/>
                  <a:gd name="T2" fmla="*/ 0 w 2"/>
                  <a:gd name="T3" fmla="*/ 37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7938" cap="rnd">
                <a:solidFill>
                  <a:srgbClr val="8B576C"/>
                </a:solidFill>
                <a:prstDash val="solid"/>
                <a:round/>
                <a:headEnd/>
                <a:tailEnd/>
              </a:ln>
            </p:spPr>
            <p:txBody>
              <a:bodyPr/>
              <a:lstStyle/>
              <a:p>
                <a:endParaRPr lang="en-US"/>
              </a:p>
            </p:txBody>
          </p:sp>
          <p:sp>
            <p:nvSpPr>
              <p:cNvPr id="427" name="Freeform 341"/>
              <p:cNvSpPr>
                <a:spLocks/>
              </p:cNvSpPr>
              <p:nvPr/>
            </p:nvSpPr>
            <p:spPr bwMode="auto">
              <a:xfrm>
                <a:off x="3579" y="2891"/>
                <a:ext cx="15" cy="26"/>
              </a:xfrm>
              <a:custGeom>
                <a:avLst/>
                <a:gdLst>
                  <a:gd name="T0" fmla="*/ 200 w 6"/>
                  <a:gd name="T1" fmla="*/ 0 h 10"/>
                  <a:gd name="T2" fmla="*/ 0 w 6"/>
                  <a:gd name="T3" fmla="*/ 460 h 10"/>
                  <a:gd name="T4" fmla="*/ 0 60000 65536"/>
                  <a:gd name="T5" fmla="*/ 0 60000 65536"/>
                  <a:gd name="T6" fmla="*/ 0 w 6"/>
                  <a:gd name="T7" fmla="*/ 0 h 10"/>
                  <a:gd name="T8" fmla="*/ 6 w 6"/>
                  <a:gd name="T9" fmla="*/ 10 h 10"/>
                </a:gdLst>
                <a:ahLst/>
                <a:cxnLst>
                  <a:cxn ang="T4">
                    <a:pos x="T0" y="T1"/>
                  </a:cxn>
                  <a:cxn ang="T5">
                    <a:pos x="T2" y="T3"/>
                  </a:cxn>
                </a:cxnLst>
                <a:rect l="T6" t="T7" r="T8" b="T9"/>
                <a:pathLst>
                  <a:path w="6" h="10">
                    <a:moveTo>
                      <a:pt x="5" y="0"/>
                    </a:moveTo>
                    <a:cubicBezTo>
                      <a:pt x="6" y="4"/>
                      <a:pt x="3" y="8"/>
                      <a:pt x="0" y="10"/>
                    </a:cubicBezTo>
                  </a:path>
                </a:pathLst>
              </a:custGeom>
              <a:noFill/>
              <a:ln w="7938" cap="rnd">
                <a:solidFill>
                  <a:srgbClr val="8B576C"/>
                </a:solidFill>
                <a:prstDash val="solid"/>
                <a:round/>
                <a:headEnd/>
                <a:tailEnd/>
              </a:ln>
            </p:spPr>
            <p:txBody>
              <a:bodyPr/>
              <a:lstStyle/>
              <a:p>
                <a:endParaRPr lang="en-US"/>
              </a:p>
            </p:txBody>
          </p:sp>
          <p:sp>
            <p:nvSpPr>
              <p:cNvPr id="428" name="Freeform 342"/>
              <p:cNvSpPr>
                <a:spLocks/>
              </p:cNvSpPr>
              <p:nvPr/>
            </p:nvSpPr>
            <p:spPr bwMode="auto">
              <a:xfrm>
                <a:off x="3586" y="2909"/>
                <a:ext cx="10" cy="8"/>
              </a:xfrm>
              <a:custGeom>
                <a:avLst/>
                <a:gdLst>
                  <a:gd name="T0" fmla="*/ 0 w 4"/>
                  <a:gd name="T1" fmla="*/ 0 h 3"/>
                  <a:gd name="T2" fmla="*/ 158 w 4"/>
                  <a:gd name="T3" fmla="*/ 14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0" y="0"/>
                    </a:moveTo>
                    <a:cubicBezTo>
                      <a:pt x="2" y="0"/>
                      <a:pt x="3" y="2"/>
                      <a:pt x="4" y="3"/>
                    </a:cubicBezTo>
                  </a:path>
                </a:pathLst>
              </a:custGeom>
              <a:noFill/>
              <a:ln w="7938" cap="rnd">
                <a:solidFill>
                  <a:srgbClr val="8B576C"/>
                </a:solidFill>
                <a:prstDash val="solid"/>
                <a:round/>
                <a:headEnd/>
                <a:tailEnd/>
              </a:ln>
            </p:spPr>
            <p:txBody>
              <a:bodyPr/>
              <a:lstStyle/>
              <a:p>
                <a:endParaRPr lang="en-US"/>
              </a:p>
            </p:txBody>
          </p:sp>
          <p:sp>
            <p:nvSpPr>
              <p:cNvPr id="429" name="Freeform 343"/>
              <p:cNvSpPr>
                <a:spLocks/>
              </p:cNvSpPr>
              <p:nvPr/>
            </p:nvSpPr>
            <p:spPr bwMode="auto">
              <a:xfrm>
                <a:off x="3771" y="2635"/>
                <a:ext cx="25" cy="40"/>
              </a:xfrm>
              <a:custGeom>
                <a:avLst/>
                <a:gdLst>
                  <a:gd name="T0" fmla="*/ 388 w 10"/>
                  <a:gd name="T1" fmla="*/ 0 h 15"/>
                  <a:gd name="T2" fmla="*/ 0 w 10"/>
                  <a:gd name="T3" fmla="*/ 760 h 15"/>
                  <a:gd name="T4" fmla="*/ 0 60000 65536"/>
                  <a:gd name="T5" fmla="*/ 0 60000 65536"/>
                  <a:gd name="T6" fmla="*/ 0 w 10"/>
                  <a:gd name="T7" fmla="*/ 0 h 15"/>
                  <a:gd name="T8" fmla="*/ 10 w 10"/>
                  <a:gd name="T9" fmla="*/ 15 h 15"/>
                </a:gdLst>
                <a:ahLst/>
                <a:cxnLst>
                  <a:cxn ang="T4">
                    <a:pos x="T0" y="T1"/>
                  </a:cxn>
                  <a:cxn ang="T5">
                    <a:pos x="T2" y="T3"/>
                  </a:cxn>
                </a:cxnLst>
                <a:rect l="T6" t="T7" r="T8" b="T9"/>
                <a:pathLst>
                  <a:path w="10" h="15">
                    <a:moveTo>
                      <a:pt x="10" y="0"/>
                    </a:moveTo>
                    <a:cubicBezTo>
                      <a:pt x="9" y="7"/>
                      <a:pt x="6" y="11"/>
                      <a:pt x="0" y="15"/>
                    </a:cubicBezTo>
                  </a:path>
                </a:pathLst>
              </a:custGeom>
              <a:noFill/>
              <a:ln w="7938" cap="rnd">
                <a:solidFill>
                  <a:srgbClr val="8B576C"/>
                </a:solidFill>
                <a:prstDash val="solid"/>
                <a:round/>
                <a:headEnd/>
                <a:tailEnd/>
              </a:ln>
            </p:spPr>
            <p:txBody>
              <a:bodyPr/>
              <a:lstStyle/>
              <a:p>
                <a:endParaRPr lang="en-US"/>
              </a:p>
            </p:txBody>
          </p:sp>
          <p:sp>
            <p:nvSpPr>
              <p:cNvPr id="430" name="Freeform 344"/>
              <p:cNvSpPr>
                <a:spLocks/>
              </p:cNvSpPr>
              <p:nvPr/>
            </p:nvSpPr>
            <p:spPr bwMode="auto">
              <a:xfrm>
                <a:off x="3789" y="2667"/>
                <a:ext cx="5" cy="16"/>
              </a:xfrm>
              <a:custGeom>
                <a:avLst/>
                <a:gdLst>
                  <a:gd name="T0" fmla="*/ 0 w 2"/>
                  <a:gd name="T1" fmla="*/ 0 h 6"/>
                  <a:gd name="T2" fmla="*/ 75 w 2"/>
                  <a:gd name="T3" fmla="*/ 307 h 6"/>
                  <a:gd name="T4" fmla="*/ 0 60000 65536"/>
                  <a:gd name="T5" fmla="*/ 0 60000 65536"/>
                  <a:gd name="T6" fmla="*/ 0 w 2"/>
                  <a:gd name="T7" fmla="*/ 0 h 6"/>
                  <a:gd name="T8" fmla="*/ 2 w 2"/>
                  <a:gd name="T9" fmla="*/ 6 h 6"/>
                </a:gdLst>
                <a:ahLst/>
                <a:cxnLst>
                  <a:cxn ang="T4">
                    <a:pos x="T0" y="T1"/>
                  </a:cxn>
                  <a:cxn ang="T5">
                    <a:pos x="T2" y="T3"/>
                  </a:cxn>
                </a:cxnLst>
                <a:rect l="T6" t="T7" r="T8" b="T9"/>
                <a:pathLst>
                  <a:path w="2" h="6">
                    <a:moveTo>
                      <a:pt x="0" y="0"/>
                    </a:moveTo>
                    <a:cubicBezTo>
                      <a:pt x="1" y="2"/>
                      <a:pt x="1" y="4"/>
                      <a:pt x="2" y="6"/>
                    </a:cubicBezTo>
                  </a:path>
                </a:pathLst>
              </a:custGeom>
              <a:noFill/>
              <a:ln w="7938" cap="rnd">
                <a:solidFill>
                  <a:srgbClr val="8B576C"/>
                </a:solidFill>
                <a:prstDash val="solid"/>
                <a:round/>
                <a:headEnd/>
                <a:tailEnd/>
              </a:ln>
            </p:spPr>
            <p:txBody>
              <a:bodyPr/>
              <a:lstStyle/>
              <a:p>
                <a:endParaRPr lang="en-US"/>
              </a:p>
            </p:txBody>
          </p:sp>
          <p:sp>
            <p:nvSpPr>
              <p:cNvPr id="431" name="Freeform 345"/>
              <p:cNvSpPr>
                <a:spLocks/>
              </p:cNvSpPr>
              <p:nvPr/>
            </p:nvSpPr>
            <p:spPr bwMode="auto">
              <a:xfrm>
                <a:off x="3744" y="2744"/>
                <a:ext cx="20" cy="29"/>
              </a:xfrm>
              <a:custGeom>
                <a:avLst/>
                <a:gdLst>
                  <a:gd name="T0" fmla="*/ 313 w 8"/>
                  <a:gd name="T1" fmla="*/ 527 h 11"/>
                  <a:gd name="T2" fmla="*/ 0 w 8"/>
                  <a:gd name="T3" fmla="*/ 0 h 11"/>
                  <a:gd name="T4" fmla="*/ 0 60000 65536"/>
                  <a:gd name="T5" fmla="*/ 0 60000 65536"/>
                  <a:gd name="T6" fmla="*/ 0 w 8"/>
                  <a:gd name="T7" fmla="*/ 0 h 11"/>
                  <a:gd name="T8" fmla="*/ 8 w 8"/>
                  <a:gd name="T9" fmla="*/ 11 h 11"/>
                </a:gdLst>
                <a:ahLst/>
                <a:cxnLst>
                  <a:cxn ang="T4">
                    <a:pos x="T0" y="T1"/>
                  </a:cxn>
                  <a:cxn ang="T5">
                    <a:pos x="T2" y="T3"/>
                  </a:cxn>
                </a:cxnLst>
                <a:rect l="T6" t="T7" r="T8" b="T9"/>
                <a:pathLst>
                  <a:path w="8" h="11">
                    <a:moveTo>
                      <a:pt x="8" y="11"/>
                    </a:moveTo>
                    <a:cubicBezTo>
                      <a:pt x="4" y="8"/>
                      <a:pt x="1" y="4"/>
                      <a:pt x="0" y="0"/>
                    </a:cubicBezTo>
                  </a:path>
                </a:pathLst>
              </a:custGeom>
              <a:noFill/>
              <a:ln w="7938" cap="rnd">
                <a:solidFill>
                  <a:srgbClr val="8B576C"/>
                </a:solidFill>
                <a:prstDash val="solid"/>
                <a:round/>
                <a:headEnd/>
                <a:tailEnd/>
              </a:ln>
            </p:spPr>
            <p:txBody>
              <a:bodyPr/>
              <a:lstStyle/>
              <a:p>
                <a:endParaRPr lang="en-US"/>
              </a:p>
            </p:txBody>
          </p:sp>
          <p:sp>
            <p:nvSpPr>
              <p:cNvPr id="432" name="Freeform 346"/>
              <p:cNvSpPr>
                <a:spLocks/>
              </p:cNvSpPr>
              <p:nvPr/>
            </p:nvSpPr>
            <p:spPr bwMode="auto">
              <a:xfrm>
                <a:off x="3741" y="2763"/>
                <a:ext cx="10" cy="16"/>
              </a:xfrm>
              <a:custGeom>
                <a:avLst/>
                <a:gdLst>
                  <a:gd name="T0" fmla="*/ 158 w 4"/>
                  <a:gd name="T1" fmla="*/ 0 h 6"/>
                  <a:gd name="T2" fmla="*/ 0 w 4"/>
                  <a:gd name="T3" fmla="*/ 307 h 6"/>
                  <a:gd name="T4" fmla="*/ 0 60000 65536"/>
                  <a:gd name="T5" fmla="*/ 0 60000 65536"/>
                  <a:gd name="T6" fmla="*/ 0 w 4"/>
                  <a:gd name="T7" fmla="*/ 0 h 6"/>
                  <a:gd name="T8" fmla="*/ 4 w 4"/>
                  <a:gd name="T9" fmla="*/ 6 h 6"/>
                </a:gdLst>
                <a:ahLst/>
                <a:cxnLst>
                  <a:cxn ang="T4">
                    <a:pos x="T0" y="T1"/>
                  </a:cxn>
                  <a:cxn ang="T5">
                    <a:pos x="T2" y="T3"/>
                  </a:cxn>
                </a:cxnLst>
                <a:rect l="T6" t="T7" r="T8" b="T9"/>
                <a:pathLst>
                  <a:path w="4" h="6">
                    <a:moveTo>
                      <a:pt x="4" y="0"/>
                    </a:moveTo>
                    <a:cubicBezTo>
                      <a:pt x="3" y="2"/>
                      <a:pt x="2" y="4"/>
                      <a:pt x="0" y="6"/>
                    </a:cubicBezTo>
                  </a:path>
                </a:pathLst>
              </a:custGeom>
              <a:noFill/>
              <a:ln w="7938" cap="rnd">
                <a:solidFill>
                  <a:srgbClr val="8B576C"/>
                </a:solidFill>
                <a:prstDash val="solid"/>
                <a:round/>
                <a:headEnd/>
                <a:tailEnd/>
              </a:ln>
            </p:spPr>
            <p:txBody>
              <a:bodyPr/>
              <a:lstStyle/>
              <a:p>
                <a:endParaRPr lang="en-US"/>
              </a:p>
            </p:txBody>
          </p:sp>
          <p:sp>
            <p:nvSpPr>
              <p:cNvPr id="433" name="Freeform 347"/>
              <p:cNvSpPr>
                <a:spLocks/>
              </p:cNvSpPr>
              <p:nvPr/>
            </p:nvSpPr>
            <p:spPr bwMode="auto">
              <a:xfrm>
                <a:off x="3781" y="2837"/>
                <a:ext cx="18" cy="30"/>
              </a:xfrm>
              <a:custGeom>
                <a:avLst/>
                <a:gdLst>
                  <a:gd name="T0" fmla="*/ 303 w 7"/>
                  <a:gd name="T1" fmla="*/ 0 h 11"/>
                  <a:gd name="T2" fmla="*/ 0 w 7"/>
                  <a:gd name="T3" fmla="*/ 611 h 11"/>
                  <a:gd name="T4" fmla="*/ 0 60000 65536"/>
                  <a:gd name="T5" fmla="*/ 0 60000 65536"/>
                  <a:gd name="T6" fmla="*/ 0 w 7"/>
                  <a:gd name="T7" fmla="*/ 0 h 11"/>
                  <a:gd name="T8" fmla="*/ 7 w 7"/>
                  <a:gd name="T9" fmla="*/ 11 h 11"/>
                </a:gdLst>
                <a:ahLst/>
                <a:cxnLst>
                  <a:cxn ang="T4">
                    <a:pos x="T0" y="T1"/>
                  </a:cxn>
                  <a:cxn ang="T5">
                    <a:pos x="T2" y="T3"/>
                  </a:cxn>
                </a:cxnLst>
                <a:rect l="T6" t="T7" r="T8" b="T9"/>
                <a:pathLst>
                  <a:path w="7" h="11">
                    <a:moveTo>
                      <a:pt x="7" y="0"/>
                    </a:moveTo>
                    <a:cubicBezTo>
                      <a:pt x="7" y="5"/>
                      <a:pt x="6" y="9"/>
                      <a:pt x="0" y="11"/>
                    </a:cubicBezTo>
                  </a:path>
                </a:pathLst>
              </a:custGeom>
              <a:noFill/>
              <a:ln w="7938" cap="rnd">
                <a:solidFill>
                  <a:srgbClr val="8B576C"/>
                </a:solidFill>
                <a:prstDash val="solid"/>
                <a:round/>
                <a:headEnd/>
                <a:tailEnd/>
              </a:ln>
            </p:spPr>
            <p:txBody>
              <a:bodyPr/>
              <a:lstStyle/>
              <a:p>
                <a:endParaRPr lang="en-US"/>
              </a:p>
            </p:txBody>
          </p:sp>
          <p:sp>
            <p:nvSpPr>
              <p:cNvPr id="434" name="Freeform 348"/>
              <p:cNvSpPr>
                <a:spLocks/>
              </p:cNvSpPr>
              <p:nvPr/>
            </p:nvSpPr>
            <p:spPr bwMode="auto">
              <a:xfrm>
                <a:off x="3796" y="2856"/>
                <a:ext cx="10" cy="19"/>
              </a:xfrm>
              <a:custGeom>
                <a:avLst/>
                <a:gdLst>
                  <a:gd name="T0" fmla="*/ 0 w 4"/>
                  <a:gd name="T1" fmla="*/ 0 h 7"/>
                  <a:gd name="T2" fmla="*/ 158 w 4"/>
                  <a:gd name="T3" fmla="*/ 383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0" y="0"/>
                    </a:moveTo>
                    <a:cubicBezTo>
                      <a:pt x="1" y="2"/>
                      <a:pt x="3" y="5"/>
                      <a:pt x="4" y="7"/>
                    </a:cubicBezTo>
                  </a:path>
                </a:pathLst>
              </a:custGeom>
              <a:noFill/>
              <a:ln w="7938" cap="rnd">
                <a:solidFill>
                  <a:srgbClr val="8B576C"/>
                </a:solidFill>
                <a:prstDash val="solid"/>
                <a:round/>
                <a:headEnd/>
                <a:tailEnd/>
              </a:ln>
            </p:spPr>
            <p:txBody>
              <a:bodyPr/>
              <a:lstStyle/>
              <a:p>
                <a:endParaRPr lang="en-US"/>
              </a:p>
            </p:txBody>
          </p:sp>
          <p:sp>
            <p:nvSpPr>
              <p:cNvPr id="435" name="Freeform 349"/>
              <p:cNvSpPr>
                <a:spLocks/>
              </p:cNvSpPr>
              <p:nvPr/>
            </p:nvSpPr>
            <p:spPr bwMode="auto">
              <a:xfrm>
                <a:off x="3684" y="2837"/>
                <a:ext cx="12" cy="51"/>
              </a:xfrm>
              <a:custGeom>
                <a:avLst/>
                <a:gdLst>
                  <a:gd name="T0" fmla="*/ 0 w 5"/>
                  <a:gd name="T1" fmla="*/ 0 h 19"/>
                  <a:gd name="T2" fmla="*/ 168 w 5"/>
                  <a:gd name="T3" fmla="*/ 988 h 19"/>
                  <a:gd name="T4" fmla="*/ 0 60000 65536"/>
                  <a:gd name="T5" fmla="*/ 0 60000 65536"/>
                  <a:gd name="T6" fmla="*/ 0 w 5"/>
                  <a:gd name="T7" fmla="*/ 0 h 19"/>
                  <a:gd name="T8" fmla="*/ 5 w 5"/>
                  <a:gd name="T9" fmla="*/ 19 h 19"/>
                </a:gdLst>
                <a:ahLst/>
                <a:cxnLst>
                  <a:cxn ang="T4">
                    <a:pos x="T0" y="T1"/>
                  </a:cxn>
                  <a:cxn ang="T5">
                    <a:pos x="T2" y="T3"/>
                  </a:cxn>
                </a:cxnLst>
                <a:rect l="T6" t="T7" r="T8" b="T9"/>
                <a:pathLst>
                  <a:path w="5" h="19">
                    <a:moveTo>
                      <a:pt x="0" y="0"/>
                    </a:moveTo>
                    <a:cubicBezTo>
                      <a:pt x="0" y="7"/>
                      <a:pt x="1" y="14"/>
                      <a:pt x="5" y="19"/>
                    </a:cubicBezTo>
                  </a:path>
                </a:pathLst>
              </a:custGeom>
              <a:noFill/>
              <a:ln w="7938" cap="rnd">
                <a:solidFill>
                  <a:srgbClr val="8B576C"/>
                </a:solidFill>
                <a:prstDash val="solid"/>
                <a:round/>
                <a:headEnd/>
                <a:tailEnd/>
              </a:ln>
            </p:spPr>
            <p:txBody>
              <a:bodyPr/>
              <a:lstStyle/>
              <a:p>
                <a:endParaRPr lang="en-US"/>
              </a:p>
            </p:txBody>
          </p:sp>
          <p:sp>
            <p:nvSpPr>
              <p:cNvPr id="436" name="Freeform 350"/>
              <p:cNvSpPr>
                <a:spLocks/>
              </p:cNvSpPr>
              <p:nvPr/>
            </p:nvSpPr>
            <p:spPr bwMode="auto">
              <a:xfrm>
                <a:off x="3671" y="2869"/>
                <a:ext cx="15" cy="8"/>
              </a:xfrm>
              <a:custGeom>
                <a:avLst/>
                <a:gdLst>
                  <a:gd name="T0" fmla="*/ 233 w 6"/>
                  <a:gd name="T1" fmla="*/ 0 h 3"/>
                  <a:gd name="T2" fmla="*/ 0 w 6"/>
                  <a:gd name="T3" fmla="*/ 149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6" y="0"/>
                    </a:moveTo>
                    <a:cubicBezTo>
                      <a:pt x="4" y="0"/>
                      <a:pt x="2" y="1"/>
                      <a:pt x="0" y="3"/>
                    </a:cubicBezTo>
                  </a:path>
                </a:pathLst>
              </a:custGeom>
              <a:noFill/>
              <a:ln w="7938" cap="rnd">
                <a:solidFill>
                  <a:srgbClr val="8B576C"/>
                </a:solidFill>
                <a:prstDash val="solid"/>
                <a:round/>
                <a:headEnd/>
                <a:tailEnd/>
              </a:ln>
            </p:spPr>
            <p:txBody>
              <a:bodyPr/>
              <a:lstStyle/>
              <a:p>
                <a:endParaRPr lang="en-US"/>
              </a:p>
            </p:txBody>
          </p:sp>
          <p:sp>
            <p:nvSpPr>
              <p:cNvPr id="437" name="Freeform 351"/>
              <p:cNvSpPr>
                <a:spLocks/>
              </p:cNvSpPr>
              <p:nvPr/>
            </p:nvSpPr>
            <p:spPr bwMode="auto">
              <a:xfrm>
                <a:off x="3724" y="2933"/>
                <a:ext cx="40" cy="32"/>
              </a:xfrm>
              <a:custGeom>
                <a:avLst/>
                <a:gdLst>
                  <a:gd name="T0" fmla="*/ 625 w 16"/>
                  <a:gd name="T1" fmla="*/ 397 h 12"/>
                  <a:gd name="T2" fmla="*/ 0 w 16"/>
                  <a:gd name="T3" fmla="*/ 0 h 12"/>
                  <a:gd name="T4" fmla="*/ 0 60000 65536"/>
                  <a:gd name="T5" fmla="*/ 0 60000 65536"/>
                  <a:gd name="T6" fmla="*/ 0 w 16"/>
                  <a:gd name="T7" fmla="*/ 0 h 12"/>
                  <a:gd name="T8" fmla="*/ 16 w 16"/>
                  <a:gd name="T9" fmla="*/ 12 h 12"/>
                </a:gdLst>
                <a:ahLst/>
                <a:cxnLst>
                  <a:cxn ang="T4">
                    <a:pos x="T0" y="T1"/>
                  </a:cxn>
                  <a:cxn ang="T5">
                    <a:pos x="T2" y="T3"/>
                  </a:cxn>
                </a:cxnLst>
                <a:rect l="T6" t="T7" r="T8" b="T9"/>
                <a:pathLst>
                  <a:path w="16" h="12">
                    <a:moveTo>
                      <a:pt x="16" y="8"/>
                    </a:moveTo>
                    <a:cubicBezTo>
                      <a:pt x="11" y="12"/>
                      <a:pt x="1" y="5"/>
                      <a:pt x="0" y="0"/>
                    </a:cubicBezTo>
                  </a:path>
                </a:pathLst>
              </a:custGeom>
              <a:noFill/>
              <a:ln w="7938" cap="rnd">
                <a:solidFill>
                  <a:srgbClr val="8B576C"/>
                </a:solidFill>
                <a:prstDash val="solid"/>
                <a:round/>
                <a:headEnd/>
                <a:tailEnd/>
              </a:ln>
            </p:spPr>
            <p:txBody>
              <a:bodyPr/>
              <a:lstStyle/>
              <a:p>
                <a:endParaRPr lang="en-US"/>
              </a:p>
            </p:txBody>
          </p:sp>
          <p:sp>
            <p:nvSpPr>
              <p:cNvPr id="438" name="Freeform 352"/>
              <p:cNvSpPr>
                <a:spLocks/>
              </p:cNvSpPr>
              <p:nvPr/>
            </p:nvSpPr>
            <p:spPr bwMode="auto">
              <a:xfrm>
                <a:off x="3726" y="2955"/>
                <a:ext cx="10" cy="8"/>
              </a:xfrm>
              <a:custGeom>
                <a:avLst/>
                <a:gdLst>
                  <a:gd name="T0" fmla="*/ 158 w 4"/>
                  <a:gd name="T1" fmla="*/ 0 h 3"/>
                  <a:gd name="T2" fmla="*/ 0 w 4"/>
                  <a:gd name="T3" fmla="*/ 149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4" y="0"/>
                    </a:moveTo>
                    <a:cubicBezTo>
                      <a:pt x="3" y="0"/>
                      <a:pt x="1" y="2"/>
                      <a:pt x="0" y="3"/>
                    </a:cubicBezTo>
                  </a:path>
                </a:pathLst>
              </a:custGeom>
              <a:noFill/>
              <a:ln w="7938" cap="rnd">
                <a:solidFill>
                  <a:srgbClr val="8B576C"/>
                </a:solidFill>
                <a:prstDash val="solid"/>
                <a:round/>
                <a:headEnd/>
                <a:tailEnd/>
              </a:ln>
            </p:spPr>
            <p:txBody>
              <a:bodyPr/>
              <a:lstStyle/>
              <a:p>
                <a:endParaRPr lang="en-US"/>
              </a:p>
            </p:txBody>
          </p:sp>
          <p:sp>
            <p:nvSpPr>
              <p:cNvPr id="439" name="Freeform 353"/>
              <p:cNvSpPr>
                <a:spLocks/>
              </p:cNvSpPr>
              <p:nvPr/>
            </p:nvSpPr>
            <p:spPr bwMode="auto">
              <a:xfrm>
                <a:off x="3761" y="2160"/>
                <a:ext cx="15" cy="35"/>
              </a:xfrm>
              <a:custGeom>
                <a:avLst/>
                <a:gdLst>
                  <a:gd name="T0" fmla="*/ 233 w 6"/>
                  <a:gd name="T1" fmla="*/ 0 h 13"/>
                  <a:gd name="T2" fmla="*/ 0 w 6"/>
                  <a:gd name="T3" fmla="*/ 681 h 13"/>
                  <a:gd name="T4" fmla="*/ 0 60000 65536"/>
                  <a:gd name="T5" fmla="*/ 0 60000 65536"/>
                  <a:gd name="T6" fmla="*/ 0 w 6"/>
                  <a:gd name="T7" fmla="*/ 0 h 13"/>
                  <a:gd name="T8" fmla="*/ 6 w 6"/>
                  <a:gd name="T9" fmla="*/ 13 h 13"/>
                </a:gdLst>
                <a:ahLst/>
                <a:cxnLst>
                  <a:cxn ang="T4">
                    <a:pos x="T0" y="T1"/>
                  </a:cxn>
                  <a:cxn ang="T5">
                    <a:pos x="T2" y="T3"/>
                  </a:cxn>
                </a:cxnLst>
                <a:rect l="T6" t="T7" r="T8" b="T9"/>
                <a:pathLst>
                  <a:path w="6" h="13">
                    <a:moveTo>
                      <a:pt x="6" y="0"/>
                    </a:moveTo>
                    <a:cubicBezTo>
                      <a:pt x="6" y="5"/>
                      <a:pt x="5" y="10"/>
                      <a:pt x="0" y="13"/>
                    </a:cubicBezTo>
                  </a:path>
                </a:pathLst>
              </a:custGeom>
              <a:noFill/>
              <a:ln w="7938" cap="rnd">
                <a:solidFill>
                  <a:srgbClr val="8B576C"/>
                </a:solidFill>
                <a:prstDash val="solid"/>
                <a:round/>
                <a:headEnd/>
                <a:tailEnd/>
              </a:ln>
            </p:spPr>
            <p:txBody>
              <a:bodyPr/>
              <a:lstStyle/>
              <a:p>
                <a:endParaRPr lang="en-US"/>
              </a:p>
            </p:txBody>
          </p:sp>
          <p:sp>
            <p:nvSpPr>
              <p:cNvPr id="440" name="Freeform 354"/>
              <p:cNvSpPr>
                <a:spLocks/>
              </p:cNvSpPr>
              <p:nvPr/>
            </p:nvSpPr>
            <p:spPr bwMode="auto">
              <a:xfrm>
                <a:off x="3771" y="2187"/>
                <a:ext cx="10" cy="5"/>
              </a:xfrm>
              <a:custGeom>
                <a:avLst/>
                <a:gdLst>
                  <a:gd name="T0" fmla="*/ 0 w 4"/>
                  <a:gd name="T1" fmla="*/ 0 h 2"/>
                  <a:gd name="T2" fmla="*/ 158 w 4"/>
                  <a:gd name="T3" fmla="*/ 75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0" y="0"/>
                    </a:moveTo>
                    <a:cubicBezTo>
                      <a:pt x="1" y="0"/>
                      <a:pt x="3" y="1"/>
                      <a:pt x="4" y="2"/>
                    </a:cubicBezTo>
                  </a:path>
                </a:pathLst>
              </a:custGeom>
              <a:noFill/>
              <a:ln w="7938" cap="rnd">
                <a:solidFill>
                  <a:srgbClr val="8B576C"/>
                </a:solidFill>
                <a:prstDash val="solid"/>
                <a:round/>
                <a:headEnd/>
                <a:tailEnd/>
              </a:ln>
            </p:spPr>
            <p:txBody>
              <a:bodyPr/>
              <a:lstStyle/>
              <a:p>
                <a:endParaRPr lang="en-US"/>
              </a:p>
            </p:txBody>
          </p:sp>
          <p:sp>
            <p:nvSpPr>
              <p:cNvPr id="441" name="Freeform 355"/>
              <p:cNvSpPr>
                <a:spLocks/>
              </p:cNvSpPr>
              <p:nvPr/>
            </p:nvSpPr>
            <p:spPr bwMode="auto">
              <a:xfrm>
                <a:off x="3651" y="2416"/>
                <a:ext cx="10" cy="29"/>
              </a:xfrm>
              <a:custGeom>
                <a:avLst/>
                <a:gdLst>
                  <a:gd name="T0" fmla="*/ 158 w 4"/>
                  <a:gd name="T1" fmla="*/ 0 h 11"/>
                  <a:gd name="T2" fmla="*/ 0 w 4"/>
                  <a:gd name="T3" fmla="*/ 527 h 11"/>
                  <a:gd name="T4" fmla="*/ 0 60000 65536"/>
                  <a:gd name="T5" fmla="*/ 0 60000 65536"/>
                  <a:gd name="T6" fmla="*/ 0 w 4"/>
                  <a:gd name="T7" fmla="*/ 0 h 11"/>
                  <a:gd name="T8" fmla="*/ 4 w 4"/>
                  <a:gd name="T9" fmla="*/ 11 h 11"/>
                </a:gdLst>
                <a:ahLst/>
                <a:cxnLst>
                  <a:cxn ang="T4">
                    <a:pos x="T0" y="T1"/>
                  </a:cxn>
                  <a:cxn ang="T5">
                    <a:pos x="T2" y="T3"/>
                  </a:cxn>
                </a:cxnLst>
                <a:rect l="T6" t="T7" r="T8" b="T9"/>
                <a:pathLst>
                  <a:path w="4" h="11">
                    <a:moveTo>
                      <a:pt x="4" y="0"/>
                    </a:moveTo>
                    <a:cubicBezTo>
                      <a:pt x="2" y="4"/>
                      <a:pt x="1" y="7"/>
                      <a:pt x="0" y="11"/>
                    </a:cubicBezTo>
                  </a:path>
                </a:pathLst>
              </a:custGeom>
              <a:noFill/>
              <a:ln w="7938" cap="rnd">
                <a:solidFill>
                  <a:srgbClr val="8B576C"/>
                </a:solidFill>
                <a:prstDash val="solid"/>
                <a:round/>
                <a:headEnd/>
                <a:tailEnd/>
              </a:ln>
            </p:spPr>
            <p:txBody>
              <a:bodyPr/>
              <a:lstStyle/>
              <a:p>
                <a:endParaRPr lang="en-US"/>
              </a:p>
            </p:txBody>
          </p:sp>
          <p:sp>
            <p:nvSpPr>
              <p:cNvPr id="442" name="Freeform 356"/>
              <p:cNvSpPr>
                <a:spLocks/>
              </p:cNvSpPr>
              <p:nvPr/>
            </p:nvSpPr>
            <p:spPr bwMode="auto">
              <a:xfrm>
                <a:off x="3644" y="2427"/>
                <a:ext cx="10" cy="8"/>
              </a:xfrm>
              <a:custGeom>
                <a:avLst/>
                <a:gdLst>
                  <a:gd name="T0" fmla="*/ 158 w 4"/>
                  <a:gd name="T1" fmla="*/ 149 h 3"/>
                  <a:gd name="T2" fmla="*/ 0 w 4"/>
                  <a:gd name="T3" fmla="*/ 0 h 3"/>
                  <a:gd name="T4" fmla="*/ 0 60000 65536"/>
                  <a:gd name="T5" fmla="*/ 0 60000 65536"/>
                  <a:gd name="T6" fmla="*/ 0 w 4"/>
                  <a:gd name="T7" fmla="*/ 0 h 3"/>
                  <a:gd name="T8" fmla="*/ 4 w 4"/>
                  <a:gd name="T9" fmla="*/ 3 h 3"/>
                </a:gdLst>
                <a:ahLst/>
                <a:cxnLst>
                  <a:cxn ang="T4">
                    <a:pos x="T0" y="T1"/>
                  </a:cxn>
                  <a:cxn ang="T5">
                    <a:pos x="T2" y="T3"/>
                  </a:cxn>
                </a:cxnLst>
                <a:rect l="T6" t="T7" r="T8" b="T9"/>
                <a:pathLst>
                  <a:path w="4" h="3">
                    <a:moveTo>
                      <a:pt x="4" y="3"/>
                    </a:moveTo>
                    <a:cubicBezTo>
                      <a:pt x="3" y="1"/>
                      <a:pt x="2" y="0"/>
                      <a:pt x="0" y="0"/>
                    </a:cubicBezTo>
                  </a:path>
                </a:pathLst>
              </a:custGeom>
              <a:noFill/>
              <a:ln w="7938" cap="rnd">
                <a:solidFill>
                  <a:srgbClr val="8B576C"/>
                </a:solidFill>
                <a:prstDash val="solid"/>
                <a:round/>
                <a:headEnd/>
                <a:tailEnd/>
              </a:ln>
            </p:spPr>
            <p:txBody>
              <a:bodyPr/>
              <a:lstStyle/>
              <a:p>
                <a:endParaRPr lang="en-US"/>
              </a:p>
            </p:txBody>
          </p:sp>
          <p:sp>
            <p:nvSpPr>
              <p:cNvPr id="443" name="Freeform 357"/>
              <p:cNvSpPr>
                <a:spLocks/>
              </p:cNvSpPr>
              <p:nvPr/>
            </p:nvSpPr>
            <p:spPr bwMode="auto">
              <a:xfrm>
                <a:off x="3391" y="2472"/>
                <a:ext cx="15" cy="35"/>
              </a:xfrm>
              <a:custGeom>
                <a:avLst/>
                <a:gdLst>
                  <a:gd name="T0" fmla="*/ 233 w 6"/>
                  <a:gd name="T1" fmla="*/ 0 h 13"/>
                  <a:gd name="T2" fmla="*/ 50 w 6"/>
                  <a:gd name="T3" fmla="*/ 681 h 13"/>
                  <a:gd name="T4" fmla="*/ 0 60000 65536"/>
                  <a:gd name="T5" fmla="*/ 0 60000 65536"/>
                  <a:gd name="T6" fmla="*/ 0 w 6"/>
                  <a:gd name="T7" fmla="*/ 0 h 13"/>
                  <a:gd name="T8" fmla="*/ 6 w 6"/>
                  <a:gd name="T9" fmla="*/ 13 h 13"/>
                </a:gdLst>
                <a:ahLst/>
                <a:cxnLst>
                  <a:cxn ang="T4">
                    <a:pos x="T0" y="T1"/>
                  </a:cxn>
                  <a:cxn ang="T5">
                    <a:pos x="T2" y="T3"/>
                  </a:cxn>
                </a:cxnLst>
                <a:rect l="T6" t="T7" r="T8" b="T9"/>
                <a:pathLst>
                  <a:path w="6" h="13">
                    <a:moveTo>
                      <a:pt x="6" y="0"/>
                    </a:moveTo>
                    <a:cubicBezTo>
                      <a:pt x="3" y="4"/>
                      <a:pt x="0" y="8"/>
                      <a:pt x="1" y="13"/>
                    </a:cubicBezTo>
                  </a:path>
                </a:pathLst>
              </a:custGeom>
              <a:noFill/>
              <a:ln w="7938" cap="rnd">
                <a:solidFill>
                  <a:srgbClr val="8B576C"/>
                </a:solidFill>
                <a:prstDash val="solid"/>
                <a:round/>
                <a:headEnd/>
                <a:tailEnd/>
              </a:ln>
            </p:spPr>
            <p:txBody>
              <a:bodyPr/>
              <a:lstStyle/>
              <a:p>
                <a:endParaRPr lang="en-US"/>
              </a:p>
            </p:txBody>
          </p:sp>
          <p:sp>
            <p:nvSpPr>
              <p:cNvPr id="444" name="Freeform 358"/>
              <p:cNvSpPr>
                <a:spLocks/>
              </p:cNvSpPr>
              <p:nvPr/>
            </p:nvSpPr>
            <p:spPr bwMode="auto">
              <a:xfrm>
                <a:off x="3374" y="2480"/>
                <a:ext cx="17" cy="13"/>
              </a:xfrm>
              <a:custGeom>
                <a:avLst/>
                <a:gdLst>
                  <a:gd name="T0" fmla="*/ 243 w 7"/>
                  <a:gd name="T1" fmla="*/ 229 h 5"/>
                  <a:gd name="T2" fmla="*/ 0 w 7"/>
                  <a:gd name="T3" fmla="*/ 55 h 5"/>
                  <a:gd name="T4" fmla="*/ 0 60000 65536"/>
                  <a:gd name="T5" fmla="*/ 0 60000 65536"/>
                  <a:gd name="T6" fmla="*/ 0 w 7"/>
                  <a:gd name="T7" fmla="*/ 0 h 5"/>
                  <a:gd name="T8" fmla="*/ 7 w 7"/>
                  <a:gd name="T9" fmla="*/ 5 h 5"/>
                </a:gdLst>
                <a:ahLst/>
                <a:cxnLst>
                  <a:cxn ang="T4">
                    <a:pos x="T0" y="T1"/>
                  </a:cxn>
                  <a:cxn ang="T5">
                    <a:pos x="T2" y="T3"/>
                  </a:cxn>
                </a:cxnLst>
                <a:rect l="T6" t="T7" r="T8" b="T9"/>
                <a:pathLst>
                  <a:path w="7" h="5">
                    <a:moveTo>
                      <a:pt x="7" y="5"/>
                    </a:moveTo>
                    <a:cubicBezTo>
                      <a:pt x="6" y="1"/>
                      <a:pt x="3" y="0"/>
                      <a:pt x="0" y="1"/>
                    </a:cubicBezTo>
                  </a:path>
                </a:pathLst>
              </a:custGeom>
              <a:noFill/>
              <a:ln w="7938" cap="rnd">
                <a:solidFill>
                  <a:srgbClr val="8B576C"/>
                </a:solidFill>
                <a:prstDash val="solid"/>
                <a:round/>
                <a:headEnd/>
                <a:tailEnd/>
              </a:ln>
            </p:spPr>
            <p:txBody>
              <a:bodyPr/>
              <a:lstStyle/>
              <a:p>
                <a:endParaRPr lang="en-US"/>
              </a:p>
            </p:txBody>
          </p:sp>
          <p:sp>
            <p:nvSpPr>
              <p:cNvPr id="445" name="Freeform 359"/>
              <p:cNvSpPr>
                <a:spLocks/>
              </p:cNvSpPr>
              <p:nvPr/>
            </p:nvSpPr>
            <p:spPr bwMode="auto">
              <a:xfrm>
                <a:off x="3411" y="1688"/>
                <a:ext cx="28" cy="51"/>
              </a:xfrm>
              <a:custGeom>
                <a:avLst/>
                <a:gdLst>
                  <a:gd name="T0" fmla="*/ 461 w 11"/>
                  <a:gd name="T1" fmla="*/ 0 h 19"/>
                  <a:gd name="T2" fmla="*/ 0 w 11"/>
                  <a:gd name="T3" fmla="*/ 988 h 19"/>
                  <a:gd name="T4" fmla="*/ 0 60000 65536"/>
                  <a:gd name="T5" fmla="*/ 0 60000 65536"/>
                  <a:gd name="T6" fmla="*/ 0 w 11"/>
                  <a:gd name="T7" fmla="*/ 0 h 19"/>
                  <a:gd name="T8" fmla="*/ 11 w 11"/>
                  <a:gd name="T9" fmla="*/ 19 h 19"/>
                </a:gdLst>
                <a:ahLst/>
                <a:cxnLst>
                  <a:cxn ang="T4">
                    <a:pos x="T0" y="T1"/>
                  </a:cxn>
                  <a:cxn ang="T5">
                    <a:pos x="T2" y="T3"/>
                  </a:cxn>
                </a:cxnLst>
                <a:rect l="T6" t="T7" r="T8" b="T9"/>
                <a:pathLst>
                  <a:path w="11" h="19">
                    <a:moveTo>
                      <a:pt x="11" y="0"/>
                    </a:moveTo>
                    <a:cubicBezTo>
                      <a:pt x="10" y="8"/>
                      <a:pt x="8" y="15"/>
                      <a:pt x="0" y="19"/>
                    </a:cubicBezTo>
                  </a:path>
                </a:pathLst>
              </a:custGeom>
              <a:noFill/>
              <a:ln w="7938" cap="rnd">
                <a:solidFill>
                  <a:srgbClr val="8B576C"/>
                </a:solidFill>
                <a:prstDash val="solid"/>
                <a:round/>
                <a:headEnd/>
                <a:tailEnd/>
              </a:ln>
            </p:spPr>
            <p:txBody>
              <a:bodyPr/>
              <a:lstStyle/>
              <a:p>
                <a:endParaRPr lang="en-US"/>
              </a:p>
            </p:txBody>
          </p:sp>
          <p:sp>
            <p:nvSpPr>
              <p:cNvPr id="446" name="Freeform 360"/>
              <p:cNvSpPr>
                <a:spLocks/>
              </p:cNvSpPr>
              <p:nvPr/>
            </p:nvSpPr>
            <p:spPr bwMode="auto">
              <a:xfrm>
                <a:off x="3429" y="1720"/>
                <a:ext cx="17" cy="13"/>
              </a:xfrm>
              <a:custGeom>
                <a:avLst/>
                <a:gdLst>
                  <a:gd name="T0" fmla="*/ 0 w 7"/>
                  <a:gd name="T1" fmla="*/ 0 h 5"/>
                  <a:gd name="T2" fmla="*/ 243 w 7"/>
                  <a:gd name="T3" fmla="*/ 229 h 5"/>
                  <a:gd name="T4" fmla="*/ 0 60000 65536"/>
                  <a:gd name="T5" fmla="*/ 0 60000 65536"/>
                  <a:gd name="T6" fmla="*/ 0 w 7"/>
                  <a:gd name="T7" fmla="*/ 0 h 5"/>
                  <a:gd name="T8" fmla="*/ 7 w 7"/>
                  <a:gd name="T9" fmla="*/ 5 h 5"/>
                </a:gdLst>
                <a:ahLst/>
                <a:cxnLst>
                  <a:cxn ang="T4">
                    <a:pos x="T0" y="T1"/>
                  </a:cxn>
                  <a:cxn ang="T5">
                    <a:pos x="T2" y="T3"/>
                  </a:cxn>
                </a:cxnLst>
                <a:rect l="T6" t="T7" r="T8" b="T9"/>
                <a:pathLst>
                  <a:path w="7" h="5">
                    <a:moveTo>
                      <a:pt x="0" y="0"/>
                    </a:moveTo>
                    <a:cubicBezTo>
                      <a:pt x="4" y="0"/>
                      <a:pt x="6" y="1"/>
                      <a:pt x="7" y="5"/>
                    </a:cubicBezTo>
                  </a:path>
                </a:pathLst>
              </a:custGeom>
              <a:noFill/>
              <a:ln w="7938" cap="rnd">
                <a:solidFill>
                  <a:srgbClr val="8B576C"/>
                </a:solidFill>
                <a:prstDash val="solid"/>
                <a:round/>
                <a:headEnd/>
                <a:tailEnd/>
              </a:ln>
            </p:spPr>
            <p:txBody>
              <a:bodyPr/>
              <a:lstStyle/>
              <a:p>
                <a:endParaRPr lang="en-US"/>
              </a:p>
            </p:txBody>
          </p:sp>
          <p:sp>
            <p:nvSpPr>
              <p:cNvPr id="447" name="Freeform 361"/>
              <p:cNvSpPr>
                <a:spLocks/>
              </p:cNvSpPr>
              <p:nvPr/>
            </p:nvSpPr>
            <p:spPr bwMode="auto">
              <a:xfrm>
                <a:off x="3131" y="2576"/>
                <a:ext cx="38" cy="43"/>
              </a:xfrm>
              <a:custGeom>
                <a:avLst/>
                <a:gdLst>
                  <a:gd name="T0" fmla="*/ 0 w 15"/>
                  <a:gd name="T1" fmla="*/ 0 h 16"/>
                  <a:gd name="T2" fmla="*/ 616 w 15"/>
                  <a:gd name="T3" fmla="*/ 839 h 16"/>
                  <a:gd name="T4" fmla="*/ 0 60000 65536"/>
                  <a:gd name="T5" fmla="*/ 0 60000 65536"/>
                  <a:gd name="T6" fmla="*/ 0 w 15"/>
                  <a:gd name="T7" fmla="*/ 0 h 16"/>
                  <a:gd name="T8" fmla="*/ 15 w 15"/>
                  <a:gd name="T9" fmla="*/ 16 h 16"/>
                </a:gdLst>
                <a:ahLst/>
                <a:cxnLst>
                  <a:cxn ang="T4">
                    <a:pos x="T0" y="T1"/>
                  </a:cxn>
                  <a:cxn ang="T5">
                    <a:pos x="T2" y="T3"/>
                  </a:cxn>
                </a:cxnLst>
                <a:rect l="T6" t="T7" r="T8" b="T9"/>
                <a:pathLst>
                  <a:path w="15" h="16">
                    <a:moveTo>
                      <a:pt x="0" y="0"/>
                    </a:moveTo>
                    <a:cubicBezTo>
                      <a:pt x="1" y="8"/>
                      <a:pt x="7" y="13"/>
                      <a:pt x="15" y="16"/>
                    </a:cubicBezTo>
                  </a:path>
                </a:pathLst>
              </a:custGeom>
              <a:noFill/>
              <a:ln w="7938" cap="rnd">
                <a:solidFill>
                  <a:srgbClr val="8B576C"/>
                </a:solidFill>
                <a:prstDash val="solid"/>
                <a:round/>
                <a:headEnd/>
                <a:tailEnd/>
              </a:ln>
            </p:spPr>
            <p:txBody>
              <a:bodyPr/>
              <a:lstStyle/>
              <a:p>
                <a:endParaRPr lang="en-US"/>
              </a:p>
            </p:txBody>
          </p:sp>
          <p:sp>
            <p:nvSpPr>
              <p:cNvPr id="448" name="Freeform 362"/>
              <p:cNvSpPr>
                <a:spLocks/>
              </p:cNvSpPr>
              <p:nvPr/>
            </p:nvSpPr>
            <p:spPr bwMode="auto">
              <a:xfrm>
                <a:off x="3129" y="2603"/>
                <a:ext cx="15" cy="37"/>
              </a:xfrm>
              <a:custGeom>
                <a:avLst/>
                <a:gdLst>
                  <a:gd name="T0" fmla="*/ 233 w 6"/>
                  <a:gd name="T1" fmla="*/ 0 h 14"/>
                  <a:gd name="T2" fmla="*/ 0 w 6"/>
                  <a:gd name="T3" fmla="*/ 685 h 14"/>
                  <a:gd name="T4" fmla="*/ 0 60000 65536"/>
                  <a:gd name="T5" fmla="*/ 0 60000 65536"/>
                  <a:gd name="T6" fmla="*/ 0 w 6"/>
                  <a:gd name="T7" fmla="*/ 0 h 14"/>
                  <a:gd name="T8" fmla="*/ 6 w 6"/>
                  <a:gd name="T9" fmla="*/ 14 h 14"/>
                </a:gdLst>
                <a:ahLst/>
                <a:cxnLst>
                  <a:cxn ang="T4">
                    <a:pos x="T0" y="T1"/>
                  </a:cxn>
                  <a:cxn ang="T5">
                    <a:pos x="T2" y="T3"/>
                  </a:cxn>
                </a:cxnLst>
                <a:rect l="T6" t="T7" r="T8" b="T9"/>
                <a:pathLst>
                  <a:path w="6" h="14">
                    <a:moveTo>
                      <a:pt x="6" y="0"/>
                    </a:moveTo>
                    <a:cubicBezTo>
                      <a:pt x="2" y="4"/>
                      <a:pt x="0" y="9"/>
                      <a:pt x="0" y="14"/>
                    </a:cubicBezTo>
                  </a:path>
                </a:pathLst>
              </a:custGeom>
              <a:noFill/>
              <a:ln w="7938" cap="rnd">
                <a:solidFill>
                  <a:srgbClr val="8B576C"/>
                </a:solidFill>
                <a:prstDash val="solid"/>
                <a:round/>
                <a:headEnd/>
                <a:tailEnd/>
              </a:ln>
            </p:spPr>
            <p:txBody>
              <a:bodyPr/>
              <a:lstStyle/>
              <a:p>
                <a:endParaRPr lang="en-US"/>
              </a:p>
            </p:txBody>
          </p:sp>
          <p:sp>
            <p:nvSpPr>
              <p:cNvPr id="449" name="Freeform 363"/>
              <p:cNvSpPr>
                <a:spLocks/>
              </p:cNvSpPr>
              <p:nvPr/>
            </p:nvSpPr>
            <p:spPr bwMode="auto">
              <a:xfrm>
                <a:off x="3119" y="2763"/>
                <a:ext cx="32" cy="74"/>
              </a:xfrm>
              <a:custGeom>
                <a:avLst/>
                <a:gdLst>
                  <a:gd name="T0" fmla="*/ 30 w 13"/>
                  <a:gd name="T1" fmla="*/ 0 h 28"/>
                  <a:gd name="T2" fmla="*/ 478 w 13"/>
                  <a:gd name="T3" fmla="*/ 1369 h 28"/>
                  <a:gd name="T4" fmla="*/ 0 60000 65536"/>
                  <a:gd name="T5" fmla="*/ 0 60000 65536"/>
                  <a:gd name="T6" fmla="*/ 0 w 13"/>
                  <a:gd name="T7" fmla="*/ 0 h 28"/>
                  <a:gd name="T8" fmla="*/ 13 w 13"/>
                  <a:gd name="T9" fmla="*/ 28 h 28"/>
                </a:gdLst>
                <a:ahLst/>
                <a:cxnLst>
                  <a:cxn ang="T4">
                    <a:pos x="T0" y="T1"/>
                  </a:cxn>
                  <a:cxn ang="T5">
                    <a:pos x="T2" y="T3"/>
                  </a:cxn>
                </a:cxnLst>
                <a:rect l="T6" t="T7" r="T8" b="T9"/>
                <a:pathLst>
                  <a:path w="13" h="28">
                    <a:moveTo>
                      <a:pt x="1" y="0"/>
                    </a:moveTo>
                    <a:cubicBezTo>
                      <a:pt x="0" y="10"/>
                      <a:pt x="4" y="21"/>
                      <a:pt x="13" y="28"/>
                    </a:cubicBezTo>
                  </a:path>
                </a:pathLst>
              </a:custGeom>
              <a:noFill/>
              <a:ln w="7938" cap="rnd">
                <a:solidFill>
                  <a:srgbClr val="8B576C"/>
                </a:solidFill>
                <a:prstDash val="solid"/>
                <a:round/>
                <a:headEnd/>
                <a:tailEnd/>
              </a:ln>
            </p:spPr>
            <p:txBody>
              <a:bodyPr/>
              <a:lstStyle/>
              <a:p>
                <a:endParaRPr lang="en-US"/>
              </a:p>
            </p:txBody>
          </p:sp>
          <p:sp>
            <p:nvSpPr>
              <p:cNvPr id="450" name="Freeform 364"/>
              <p:cNvSpPr>
                <a:spLocks/>
              </p:cNvSpPr>
              <p:nvPr/>
            </p:nvSpPr>
            <p:spPr bwMode="auto">
              <a:xfrm>
                <a:off x="3101" y="2811"/>
                <a:ext cx="25" cy="29"/>
              </a:xfrm>
              <a:custGeom>
                <a:avLst/>
                <a:gdLst>
                  <a:gd name="T0" fmla="*/ 388 w 10"/>
                  <a:gd name="T1" fmla="*/ 0 h 11"/>
                  <a:gd name="T2" fmla="*/ 0 w 10"/>
                  <a:gd name="T3" fmla="*/ 527 h 11"/>
                  <a:gd name="T4" fmla="*/ 0 60000 65536"/>
                  <a:gd name="T5" fmla="*/ 0 60000 65536"/>
                  <a:gd name="T6" fmla="*/ 0 w 10"/>
                  <a:gd name="T7" fmla="*/ 0 h 11"/>
                  <a:gd name="T8" fmla="*/ 10 w 10"/>
                  <a:gd name="T9" fmla="*/ 11 h 11"/>
                </a:gdLst>
                <a:ahLst/>
                <a:cxnLst>
                  <a:cxn ang="T4">
                    <a:pos x="T0" y="T1"/>
                  </a:cxn>
                  <a:cxn ang="T5">
                    <a:pos x="T2" y="T3"/>
                  </a:cxn>
                </a:cxnLst>
                <a:rect l="T6" t="T7" r="T8" b="T9"/>
                <a:pathLst>
                  <a:path w="10" h="11">
                    <a:moveTo>
                      <a:pt x="10" y="0"/>
                    </a:moveTo>
                    <a:cubicBezTo>
                      <a:pt x="6" y="3"/>
                      <a:pt x="1" y="6"/>
                      <a:pt x="0" y="11"/>
                    </a:cubicBezTo>
                  </a:path>
                </a:pathLst>
              </a:custGeom>
              <a:noFill/>
              <a:ln w="7938" cap="rnd">
                <a:solidFill>
                  <a:srgbClr val="8B576C"/>
                </a:solidFill>
                <a:prstDash val="solid"/>
                <a:round/>
                <a:headEnd/>
                <a:tailEnd/>
              </a:ln>
            </p:spPr>
            <p:txBody>
              <a:bodyPr/>
              <a:lstStyle/>
              <a:p>
                <a:endParaRPr lang="en-US"/>
              </a:p>
            </p:txBody>
          </p:sp>
          <p:sp>
            <p:nvSpPr>
              <p:cNvPr id="451" name="Freeform 365"/>
              <p:cNvSpPr>
                <a:spLocks/>
              </p:cNvSpPr>
              <p:nvPr/>
            </p:nvSpPr>
            <p:spPr bwMode="auto">
              <a:xfrm>
                <a:off x="3156" y="2931"/>
                <a:ext cx="73" cy="37"/>
              </a:xfrm>
              <a:custGeom>
                <a:avLst/>
                <a:gdLst>
                  <a:gd name="T0" fmla="*/ 0 w 29"/>
                  <a:gd name="T1" fmla="*/ 349 h 14"/>
                  <a:gd name="T2" fmla="*/ 1165 w 29"/>
                  <a:gd name="T3" fmla="*/ 0 h 14"/>
                  <a:gd name="T4" fmla="*/ 0 60000 65536"/>
                  <a:gd name="T5" fmla="*/ 0 60000 65536"/>
                  <a:gd name="T6" fmla="*/ 0 w 29"/>
                  <a:gd name="T7" fmla="*/ 0 h 14"/>
                  <a:gd name="T8" fmla="*/ 29 w 29"/>
                  <a:gd name="T9" fmla="*/ 14 h 14"/>
                </a:gdLst>
                <a:ahLst/>
                <a:cxnLst>
                  <a:cxn ang="T4">
                    <a:pos x="T0" y="T1"/>
                  </a:cxn>
                  <a:cxn ang="T5">
                    <a:pos x="T2" y="T3"/>
                  </a:cxn>
                </a:cxnLst>
                <a:rect l="T6" t="T7" r="T8" b="T9"/>
                <a:pathLst>
                  <a:path w="29" h="14">
                    <a:moveTo>
                      <a:pt x="0" y="7"/>
                    </a:moveTo>
                    <a:cubicBezTo>
                      <a:pt x="6" y="14"/>
                      <a:pt x="24" y="6"/>
                      <a:pt x="29" y="0"/>
                    </a:cubicBezTo>
                  </a:path>
                </a:pathLst>
              </a:custGeom>
              <a:noFill/>
              <a:ln w="7938" cap="rnd">
                <a:solidFill>
                  <a:srgbClr val="8B576C"/>
                </a:solidFill>
                <a:prstDash val="solid"/>
                <a:round/>
                <a:headEnd/>
                <a:tailEnd/>
              </a:ln>
            </p:spPr>
            <p:txBody>
              <a:bodyPr/>
              <a:lstStyle/>
              <a:p>
                <a:endParaRPr lang="en-US"/>
              </a:p>
            </p:txBody>
          </p:sp>
          <p:sp>
            <p:nvSpPr>
              <p:cNvPr id="452" name="Freeform 366"/>
              <p:cNvSpPr>
                <a:spLocks/>
              </p:cNvSpPr>
              <p:nvPr/>
            </p:nvSpPr>
            <p:spPr bwMode="auto">
              <a:xfrm>
                <a:off x="3199" y="2955"/>
                <a:ext cx="22" cy="29"/>
              </a:xfrm>
              <a:custGeom>
                <a:avLst/>
                <a:gdLst>
                  <a:gd name="T0" fmla="*/ 0 w 9"/>
                  <a:gd name="T1" fmla="*/ 0 h 11"/>
                  <a:gd name="T2" fmla="*/ 323 w 9"/>
                  <a:gd name="T3" fmla="*/ 527 h 11"/>
                  <a:gd name="T4" fmla="*/ 0 60000 65536"/>
                  <a:gd name="T5" fmla="*/ 0 60000 65536"/>
                  <a:gd name="T6" fmla="*/ 0 w 9"/>
                  <a:gd name="T7" fmla="*/ 0 h 11"/>
                  <a:gd name="T8" fmla="*/ 9 w 9"/>
                  <a:gd name="T9" fmla="*/ 11 h 11"/>
                </a:gdLst>
                <a:ahLst/>
                <a:cxnLst>
                  <a:cxn ang="T4">
                    <a:pos x="T0" y="T1"/>
                  </a:cxn>
                  <a:cxn ang="T5">
                    <a:pos x="T2" y="T3"/>
                  </a:cxn>
                </a:cxnLst>
                <a:rect l="T6" t="T7" r="T8" b="T9"/>
                <a:pathLst>
                  <a:path w="9" h="11">
                    <a:moveTo>
                      <a:pt x="0" y="0"/>
                    </a:moveTo>
                    <a:cubicBezTo>
                      <a:pt x="3" y="3"/>
                      <a:pt x="7" y="6"/>
                      <a:pt x="9" y="11"/>
                    </a:cubicBezTo>
                  </a:path>
                </a:pathLst>
              </a:custGeom>
              <a:noFill/>
              <a:ln w="7938" cap="rnd">
                <a:solidFill>
                  <a:srgbClr val="8B576C"/>
                </a:solidFill>
                <a:prstDash val="solid"/>
                <a:round/>
                <a:headEnd/>
                <a:tailEnd/>
              </a:ln>
            </p:spPr>
            <p:txBody>
              <a:bodyPr/>
              <a:lstStyle/>
              <a:p>
                <a:endParaRPr lang="en-US"/>
              </a:p>
            </p:txBody>
          </p:sp>
          <p:sp>
            <p:nvSpPr>
              <p:cNvPr id="453" name="Freeform 367"/>
              <p:cNvSpPr>
                <a:spLocks/>
              </p:cNvSpPr>
              <p:nvPr/>
            </p:nvSpPr>
            <p:spPr bwMode="auto">
              <a:xfrm>
                <a:off x="3386" y="2955"/>
                <a:ext cx="30" cy="50"/>
              </a:xfrm>
              <a:custGeom>
                <a:avLst/>
                <a:gdLst>
                  <a:gd name="T0" fmla="*/ 0 w 12"/>
                  <a:gd name="T1" fmla="*/ 0 h 19"/>
                  <a:gd name="T2" fmla="*/ 470 w 12"/>
                  <a:gd name="T3" fmla="*/ 913 h 19"/>
                  <a:gd name="T4" fmla="*/ 0 60000 65536"/>
                  <a:gd name="T5" fmla="*/ 0 60000 65536"/>
                  <a:gd name="T6" fmla="*/ 0 w 12"/>
                  <a:gd name="T7" fmla="*/ 0 h 19"/>
                  <a:gd name="T8" fmla="*/ 12 w 12"/>
                  <a:gd name="T9" fmla="*/ 19 h 19"/>
                </a:gdLst>
                <a:ahLst/>
                <a:cxnLst>
                  <a:cxn ang="T4">
                    <a:pos x="T0" y="T1"/>
                  </a:cxn>
                  <a:cxn ang="T5">
                    <a:pos x="T2" y="T3"/>
                  </a:cxn>
                </a:cxnLst>
                <a:rect l="T6" t="T7" r="T8" b="T9"/>
                <a:pathLst>
                  <a:path w="12" h="19">
                    <a:moveTo>
                      <a:pt x="0" y="0"/>
                    </a:moveTo>
                    <a:cubicBezTo>
                      <a:pt x="1" y="8"/>
                      <a:pt x="5" y="13"/>
                      <a:pt x="12" y="19"/>
                    </a:cubicBezTo>
                  </a:path>
                </a:pathLst>
              </a:custGeom>
              <a:noFill/>
              <a:ln w="7938" cap="rnd">
                <a:solidFill>
                  <a:srgbClr val="8B576C"/>
                </a:solidFill>
                <a:prstDash val="solid"/>
                <a:round/>
                <a:headEnd/>
                <a:tailEnd/>
              </a:ln>
            </p:spPr>
            <p:txBody>
              <a:bodyPr/>
              <a:lstStyle/>
              <a:p>
                <a:endParaRPr lang="en-US"/>
              </a:p>
            </p:txBody>
          </p:sp>
          <p:sp>
            <p:nvSpPr>
              <p:cNvPr id="454" name="Freeform 368"/>
              <p:cNvSpPr>
                <a:spLocks/>
              </p:cNvSpPr>
              <p:nvPr/>
            </p:nvSpPr>
            <p:spPr bwMode="auto">
              <a:xfrm>
                <a:off x="3369" y="2976"/>
                <a:ext cx="25" cy="5"/>
              </a:xfrm>
              <a:custGeom>
                <a:avLst/>
                <a:gdLst>
                  <a:gd name="T0" fmla="*/ 388 w 10"/>
                  <a:gd name="T1" fmla="*/ 45 h 2"/>
                  <a:gd name="T2" fmla="*/ 0 w 10"/>
                  <a:gd name="T3" fmla="*/ 75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10" y="1"/>
                    </a:moveTo>
                    <a:cubicBezTo>
                      <a:pt x="6" y="0"/>
                      <a:pt x="3" y="1"/>
                      <a:pt x="0" y="2"/>
                    </a:cubicBezTo>
                  </a:path>
                </a:pathLst>
              </a:custGeom>
              <a:noFill/>
              <a:ln w="7938" cap="rnd">
                <a:solidFill>
                  <a:srgbClr val="8B576C"/>
                </a:solidFill>
                <a:prstDash val="solid"/>
                <a:round/>
                <a:headEnd/>
                <a:tailEnd/>
              </a:ln>
            </p:spPr>
            <p:txBody>
              <a:bodyPr/>
              <a:lstStyle/>
              <a:p>
                <a:endParaRPr lang="en-US"/>
              </a:p>
            </p:txBody>
          </p:sp>
          <p:sp>
            <p:nvSpPr>
              <p:cNvPr id="455" name="Freeform 369"/>
              <p:cNvSpPr>
                <a:spLocks/>
              </p:cNvSpPr>
              <p:nvPr/>
            </p:nvSpPr>
            <p:spPr bwMode="auto">
              <a:xfrm>
                <a:off x="2419" y="2941"/>
                <a:ext cx="62" cy="35"/>
              </a:xfrm>
              <a:custGeom>
                <a:avLst/>
                <a:gdLst>
                  <a:gd name="T0" fmla="*/ 0 w 25"/>
                  <a:gd name="T1" fmla="*/ 369 h 13"/>
                  <a:gd name="T2" fmla="*/ 947 w 25"/>
                  <a:gd name="T3" fmla="*/ 0 h 13"/>
                  <a:gd name="T4" fmla="*/ 0 60000 65536"/>
                  <a:gd name="T5" fmla="*/ 0 60000 65536"/>
                  <a:gd name="T6" fmla="*/ 0 w 25"/>
                  <a:gd name="T7" fmla="*/ 0 h 13"/>
                  <a:gd name="T8" fmla="*/ 25 w 25"/>
                  <a:gd name="T9" fmla="*/ 13 h 13"/>
                </a:gdLst>
                <a:ahLst/>
                <a:cxnLst>
                  <a:cxn ang="T4">
                    <a:pos x="T0" y="T1"/>
                  </a:cxn>
                  <a:cxn ang="T5">
                    <a:pos x="T2" y="T3"/>
                  </a:cxn>
                </a:cxnLst>
                <a:rect l="T6" t="T7" r="T8" b="T9"/>
                <a:pathLst>
                  <a:path w="25" h="13">
                    <a:moveTo>
                      <a:pt x="0" y="7"/>
                    </a:moveTo>
                    <a:cubicBezTo>
                      <a:pt x="9" y="13"/>
                      <a:pt x="17" y="4"/>
                      <a:pt x="25" y="0"/>
                    </a:cubicBezTo>
                  </a:path>
                </a:pathLst>
              </a:custGeom>
              <a:noFill/>
              <a:ln w="7938" cap="rnd">
                <a:solidFill>
                  <a:srgbClr val="8B576C"/>
                </a:solidFill>
                <a:prstDash val="solid"/>
                <a:round/>
                <a:headEnd/>
                <a:tailEnd/>
              </a:ln>
            </p:spPr>
            <p:txBody>
              <a:bodyPr/>
              <a:lstStyle/>
              <a:p>
                <a:endParaRPr lang="en-US"/>
              </a:p>
            </p:txBody>
          </p:sp>
          <p:sp>
            <p:nvSpPr>
              <p:cNvPr id="456" name="Freeform 370"/>
              <p:cNvSpPr>
                <a:spLocks/>
              </p:cNvSpPr>
              <p:nvPr/>
            </p:nvSpPr>
            <p:spPr bwMode="auto">
              <a:xfrm>
                <a:off x="2459" y="2960"/>
                <a:ext cx="17" cy="13"/>
              </a:xfrm>
              <a:custGeom>
                <a:avLst/>
                <a:gdLst>
                  <a:gd name="T0" fmla="*/ 0 w 7"/>
                  <a:gd name="T1" fmla="*/ 0 h 5"/>
                  <a:gd name="T2" fmla="*/ 243 w 7"/>
                  <a:gd name="T3" fmla="*/ 229 h 5"/>
                  <a:gd name="T4" fmla="*/ 0 60000 65536"/>
                  <a:gd name="T5" fmla="*/ 0 60000 65536"/>
                  <a:gd name="T6" fmla="*/ 0 w 7"/>
                  <a:gd name="T7" fmla="*/ 0 h 5"/>
                  <a:gd name="T8" fmla="*/ 7 w 7"/>
                  <a:gd name="T9" fmla="*/ 5 h 5"/>
                </a:gdLst>
                <a:ahLst/>
                <a:cxnLst>
                  <a:cxn ang="T4">
                    <a:pos x="T0" y="T1"/>
                  </a:cxn>
                  <a:cxn ang="T5">
                    <a:pos x="T2" y="T3"/>
                  </a:cxn>
                </a:cxnLst>
                <a:rect l="T6" t="T7" r="T8" b="T9"/>
                <a:pathLst>
                  <a:path w="7" h="5">
                    <a:moveTo>
                      <a:pt x="0" y="0"/>
                    </a:moveTo>
                    <a:cubicBezTo>
                      <a:pt x="2" y="1"/>
                      <a:pt x="4" y="3"/>
                      <a:pt x="7" y="5"/>
                    </a:cubicBezTo>
                  </a:path>
                </a:pathLst>
              </a:custGeom>
              <a:noFill/>
              <a:ln w="7938" cap="rnd">
                <a:solidFill>
                  <a:srgbClr val="8B576C"/>
                </a:solidFill>
                <a:prstDash val="solid"/>
                <a:round/>
                <a:headEnd/>
                <a:tailEnd/>
              </a:ln>
            </p:spPr>
            <p:txBody>
              <a:bodyPr/>
              <a:lstStyle/>
              <a:p>
                <a:endParaRPr lang="en-US"/>
              </a:p>
            </p:txBody>
          </p:sp>
          <p:sp>
            <p:nvSpPr>
              <p:cNvPr id="457" name="Freeform 371"/>
              <p:cNvSpPr>
                <a:spLocks/>
              </p:cNvSpPr>
              <p:nvPr/>
            </p:nvSpPr>
            <p:spPr bwMode="auto">
              <a:xfrm>
                <a:off x="2611" y="2848"/>
                <a:ext cx="43" cy="59"/>
              </a:xfrm>
              <a:custGeom>
                <a:avLst/>
                <a:gdLst>
                  <a:gd name="T0" fmla="*/ 0 w 17"/>
                  <a:gd name="T1" fmla="*/ 1137 h 22"/>
                  <a:gd name="T2" fmla="*/ 698 w 17"/>
                  <a:gd name="T3" fmla="*/ 0 h 22"/>
                  <a:gd name="T4" fmla="*/ 0 60000 65536"/>
                  <a:gd name="T5" fmla="*/ 0 60000 65536"/>
                  <a:gd name="T6" fmla="*/ 0 w 17"/>
                  <a:gd name="T7" fmla="*/ 0 h 22"/>
                  <a:gd name="T8" fmla="*/ 17 w 17"/>
                  <a:gd name="T9" fmla="*/ 22 h 22"/>
                </a:gdLst>
                <a:ahLst/>
                <a:cxnLst>
                  <a:cxn ang="T4">
                    <a:pos x="T0" y="T1"/>
                  </a:cxn>
                  <a:cxn ang="T5">
                    <a:pos x="T2" y="T3"/>
                  </a:cxn>
                </a:cxnLst>
                <a:rect l="T6" t="T7" r="T8" b="T9"/>
                <a:pathLst>
                  <a:path w="17" h="22">
                    <a:moveTo>
                      <a:pt x="0" y="22"/>
                    </a:moveTo>
                    <a:cubicBezTo>
                      <a:pt x="8" y="17"/>
                      <a:pt x="15" y="9"/>
                      <a:pt x="17" y="0"/>
                    </a:cubicBezTo>
                  </a:path>
                </a:pathLst>
              </a:custGeom>
              <a:noFill/>
              <a:ln w="7938" cap="rnd">
                <a:solidFill>
                  <a:srgbClr val="8B576C"/>
                </a:solidFill>
                <a:prstDash val="solid"/>
                <a:round/>
                <a:headEnd/>
                <a:tailEnd/>
              </a:ln>
            </p:spPr>
            <p:txBody>
              <a:bodyPr/>
              <a:lstStyle/>
              <a:p>
                <a:endParaRPr lang="en-US"/>
              </a:p>
            </p:txBody>
          </p:sp>
          <p:sp>
            <p:nvSpPr>
              <p:cNvPr id="458" name="Freeform 372"/>
              <p:cNvSpPr>
                <a:spLocks/>
              </p:cNvSpPr>
              <p:nvPr/>
            </p:nvSpPr>
            <p:spPr bwMode="auto">
              <a:xfrm>
                <a:off x="2644" y="2880"/>
                <a:ext cx="17" cy="16"/>
              </a:xfrm>
              <a:custGeom>
                <a:avLst/>
                <a:gdLst>
                  <a:gd name="T0" fmla="*/ 0 w 7"/>
                  <a:gd name="T1" fmla="*/ 0 h 6"/>
                  <a:gd name="T2" fmla="*/ 243 w 7"/>
                  <a:gd name="T3" fmla="*/ 307 h 6"/>
                  <a:gd name="T4" fmla="*/ 0 60000 65536"/>
                  <a:gd name="T5" fmla="*/ 0 60000 65536"/>
                  <a:gd name="T6" fmla="*/ 0 w 7"/>
                  <a:gd name="T7" fmla="*/ 0 h 6"/>
                  <a:gd name="T8" fmla="*/ 7 w 7"/>
                  <a:gd name="T9" fmla="*/ 6 h 6"/>
                </a:gdLst>
                <a:ahLst/>
                <a:cxnLst>
                  <a:cxn ang="T4">
                    <a:pos x="T0" y="T1"/>
                  </a:cxn>
                  <a:cxn ang="T5">
                    <a:pos x="T2" y="T3"/>
                  </a:cxn>
                </a:cxnLst>
                <a:rect l="T6" t="T7" r="T8" b="T9"/>
                <a:pathLst>
                  <a:path w="7" h="6">
                    <a:moveTo>
                      <a:pt x="0" y="0"/>
                    </a:moveTo>
                    <a:cubicBezTo>
                      <a:pt x="2" y="2"/>
                      <a:pt x="4" y="4"/>
                      <a:pt x="7" y="6"/>
                    </a:cubicBezTo>
                  </a:path>
                </a:pathLst>
              </a:custGeom>
              <a:noFill/>
              <a:ln w="7938" cap="rnd">
                <a:solidFill>
                  <a:srgbClr val="8B576C"/>
                </a:solidFill>
                <a:prstDash val="solid"/>
                <a:round/>
                <a:headEnd/>
                <a:tailEnd/>
              </a:ln>
            </p:spPr>
            <p:txBody>
              <a:bodyPr/>
              <a:lstStyle/>
              <a:p>
                <a:endParaRPr lang="en-US"/>
              </a:p>
            </p:txBody>
          </p:sp>
          <p:sp>
            <p:nvSpPr>
              <p:cNvPr id="459" name="Freeform 373"/>
              <p:cNvSpPr>
                <a:spLocks/>
              </p:cNvSpPr>
              <p:nvPr/>
            </p:nvSpPr>
            <p:spPr bwMode="auto">
              <a:xfrm>
                <a:off x="2241" y="2973"/>
                <a:ext cx="60" cy="14"/>
              </a:xfrm>
              <a:custGeom>
                <a:avLst/>
                <a:gdLst>
                  <a:gd name="T0" fmla="*/ 0 w 24"/>
                  <a:gd name="T1" fmla="*/ 305 h 5"/>
                  <a:gd name="T2" fmla="*/ 938 w 24"/>
                  <a:gd name="T3" fmla="*/ 62 h 5"/>
                  <a:gd name="T4" fmla="*/ 0 60000 65536"/>
                  <a:gd name="T5" fmla="*/ 0 60000 65536"/>
                  <a:gd name="T6" fmla="*/ 0 w 24"/>
                  <a:gd name="T7" fmla="*/ 0 h 5"/>
                  <a:gd name="T8" fmla="*/ 24 w 24"/>
                  <a:gd name="T9" fmla="*/ 5 h 5"/>
                </a:gdLst>
                <a:ahLst/>
                <a:cxnLst>
                  <a:cxn ang="T4">
                    <a:pos x="T0" y="T1"/>
                  </a:cxn>
                  <a:cxn ang="T5">
                    <a:pos x="T2" y="T3"/>
                  </a:cxn>
                </a:cxnLst>
                <a:rect l="T6" t="T7" r="T8" b="T9"/>
                <a:pathLst>
                  <a:path w="24" h="5">
                    <a:moveTo>
                      <a:pt x="0" y="5"/>
                    </a:moveTo>
                    <a:cubicBezTo>
                      <a:pt x="8" y="1"/>
                      <a:pt x="16" y="0"/>
                      <a:pt x="24" y="1"/>
                    </a:cubicBezTo>
                  </a:path>
                </a:pathLst>
              </a:custGeom>
              <a:noFill/>
              <a:ln w="7938" cap="rnd">
                <a:solidFill>
                  <a:srgbClr val="8B576C"/>
                </a:solidFill>
                <a:prstDash val="solid"/>
                <a:round/>
                <a:headEnd/>
                <a:tailEnd/>
              </a:ln>
            </p:spPr>
            <p:txBody>
              <a:bodyPr/>
              <a:lstStyle/>
              <a:p>
                <a:endParaRPr lang="en-US"/>
              </a:p>
            </p:txBody>
          </p:sp>
          <p:sp>
            <p:nvSpPr>
              <p:cNvPr id="460" name="Freeform 374"/>
              <p:cNvSpPr>
                <a:spLocks/>
              </p:cNvSpPr>
              <p:nvPr/>
            </p:nvSpPr>
            <p:spPr bwMode="auto">
              <a:xfrm>
                <a:off x="2266" y="2957"/>
                <a:ext cx="1" cy="22"/>
              </a:xfrm>
              <a:custGeom>
                <a:avLst/>
                <a:gdLst>
                  <a:gd name="T0" fmla="*/ 0 w 1"/>
                  <a:gd name="T1" fmla="*/ 0 h 8"/>
                  <a:gd name="T2" fmla="*/ 0 w 1"/>
                  <a:gd name="T3" fmla="*/ 454 h 8"/>
                  <a:gd name="T4" fmla="*/ 0 60000 65536"/>
                  <a:gd name="T5" fmla="*/ 0 60000 65536"/>
                  <a:gd name="T6" fmla="*/ 0 w 1"/>
                  <a:gd name="T7" fmla="*/ 0 h 8"/>
                  <a:gd name="T8" fmla="*/ 1 w 1"/>
                  <a:gd name="T9" fmla="*/ 8 h 8"/>
                </a:gdLst>
                <a:ahLst/>
                <a:cxnLst>
                  <a:cxn ang="T4">
                    <a:pos x="T0" y="T1"/>
                  </a:cxn>
                  <a:cxn ang="T5">
                    <a:pos x="T2" y="T3"/>
                  </a:cxn>
                </a:cxnLst>
                <a:rect l="T6" t="T7" r="T8" b="T9"/>
                <a:pathLst>
                  <a:path w="1" h="8">
                    <a:moveTo>
                      <a:pt x="0" y="0"/>
                    </a:moveTo>
                    <a:cubicBezTo>
                      <a:pt x="0" y="3"/>
                      <a:pt x="0" y="5"/>
                      <a:pt x="0" y="8"/>
                    </a:cubicBezTo>
                  </a:path>
                </a:pathLst>
              </a:custGeom>
              <a:noFill/>
              <a:ln w="7938" cap="rnd">
                <a:solidFill>
                  <a:srgbClr val="8B576C"/>
                </a:solidFill>
                <a:prstDash val="solid"/>
                <a:round/>
                <a:headEnd/>
                <a:tailEnd/>
              </a:ln>
            </p:spPr>
            <p:txBody>
              <a:bodyPr/>
              <a:lstStyle/>
              <a:p>
                <a:endParaRPr lang="en-US"/>
              </a:p>
            </p:txBody>
          </p:sp>
          <p:sp>
            <p:nvSpPr>
              <p:cNvPr id="461" name="Freeform 375"/>
              <p:cNvSpPr>
                <a:spLocks/>
              </p:cNvSpPr>
              <p:nvPr/>
            </p:nvSpPr>
            <p:spPr bwMode="auto">
              <a:xfrm>
                <a:off x="2249" y="1693"/>
                <a:ext cx="32" cy="24"/>
              </a:xfrm>
              <a:custGeom>
                <a:avLst/>
                <a:gdLst>
                  <a:gd name="T0" fmla="*/ 0 w 13"/>
                  <a:gd name="T1" fmla="*/ 149 h 9"/>
                  <a:gd name="T2" fmla="*/ 478 w 13"/>
                  <a:gd name="T3" fmla="*/ 56 h 9"/>
                  <a:gd name="T4" fmla="*/ 0 w 13"/>
                  <a:gd name="T5" fmla="*/ 456 h 9"/>
                  <a:gd name="T6" fmla="*/ 0 60000 65536"/>
                  <a:gd name="T7" fmla="*/ 0 60000 65536"/>
                  <a:gd name="T8" fmla="*/ 0 60000 65536"/>
                  <a:gd name="T9" fmla="*/ 0 w 13"/>
                  <a:gd name="T10" fmla="*/ 0 h 9"/>
                  <a:gd name="T11" fmla="*/ 13 w 13"/>
                  <a:gd name="T12" fmla="*/ 9 h 9"/>
                </a:gdLst>
                <a:ahLst/>
                <a:cxnLst>
                  <a:cxn ang="T6">
                    <a:pos x="T0" y="T1"/>
                  </a:cxn>
                  <a:cxn ang="T7">
                    <a:pos x="T2" y="T3"/>
                  </a:cxn>
                  <a:cxn ang="T8">
                    <a:pos x="T4" y="T5"/>
                  </a:cxn>
                </a:cxnLst>
                <a:rect l="T9" t="T10" r="T11" b="T12"/>
                <a:pathLst>
                  <a:path w="13" h="9">
                    <a:moveTo>
                      <a:pt x="0" y="3"/>
                    </a:moveTo>
                    <a:cubicBezTo>
                      <a:pt x="4" y="2"/>
                      <a:pt x="9" y="0"/>
                      <a:pt x="13" y="1"/>
                    </a:cubicBezTo>
                    <a:cubicBezTo>
                      <a:pt x="12" y="6"/>
                      <a:pt x="5" y="8"/>
                      <a:pt x="0" y="9"/>
                    </a:cubicBezTo>
                  </a:path>
                </a:pathLst>
              </a:custGeom>
              <a:noFill/>
              <a:ln w="15875" cap="flat">
                <a:solidFill>
                  <a:srgbClr val="E1C0CA"/>
                </a:solidFill>
                <a:prstDash val="solid"/>
                <a:miter lim="800000"/>
                <a:headEnd/>
                <a:tailEnd/>
              </a:ln>
            </p:spPr>
            <p:txBody>
              <a:bodyPr/>
              <a:lstStyle/>
              <a:p>
                <a:endParaRPr lang="en-US"/>
              </a:p>
            </p:txBody>
          </p:sp>
          <p:sp>
            <p:nvSpPr>
              <p:cNvPr id="462" name="Freeform 376"/>
              <p:cNvSpPr>
                <a:spLocks/>
              </p:cNvSpPr>
              <p:nvPr/>
            </p:nvSpPr>
            <p:spPr bwMode="auto">
              <a:xfrm>
                <a:off x="2401" y="1741"/>
                <a:ext cx="40" cy="30"/>
              </a:xfrm>
              <a:custGeom>
                <a:avLst/>
                <a:gdLst>
                  <a:gd name="T0" fmla="*/ 45 w 16"/>
                  <a:gd name="T1" fmla="*/ 164 h 11"/>
                  <a:gd name="T2" fmla="*/ 625 w 16"/>
                  <a:gd name="T3" fmla="*/ 60 h 11"/>
                  <a:gd name="T4" fmla="*/ 0 w 16"/>
                  <a:gd name="T5" fmla="*/ 611 h 11"/>
                  <a:gd name="T6" fmla="*/ 0 60000 65536"/>
                  <a:gd name="T7" fmla="*/ 0 60000 65536"/>
                  <a:gd name="T8" fmla="*/ 0 60000 65536"/>
                  <a:gd name="T9" fmla="*/ 0 w 16"/>
                  <a:gd name="T10" fmla="*/ 0 h 11"/>
                  <a:gd name="T11" fmla="*/ 16 w 16"/>
                  <a:gd name="T12" fmla="*/ 11 h 11"/>
                </a:gdLst>
                <a:ahLst/>
                <a:cxnLst>
                  <a:cxn ang="T6">
                    <a:pos x="T0" y="T1"/>
                  </a:cxn>
                  <a:cxn ang="T7">
                    <a:pos x="T2" y="T3"/>
                  </a:cxn>
                  <a:cxn ang="T8">
                    <a:pos x="T4" y="T5"/>
                  </a:cxn>
                </a:cxnLst>
                <a:rect l="T9" t="T10" r="T11" b="T12"/>
                <a:pathLst>
                  <a:path w="16" h="11">
                    <a:moveTo>
                      <a:pt x="1" y="3"/>
                    </a:moveTo>
                    <a:cubicBezTo>
                      <a:pt x="5" y="0"/>
                      <a:pt x="12" y="0"/>
                      <a:pt x="16" y="1"/>
                    </a:cubicBezTo>
                    <a:cubicBezTo>
                      <a:pt x="13" y="7"/>
                      <a:pt x="5" y="8"/>
                      <a:pt x="0" y="11"/>
                    </a:cubicBezTo>
                  </a:path>
                </a:pathLst>
              </a:custGeom>
              <a:noFill/>
              <a:ln w="15875" cap="flat">
                <a:solidFill>
                  <a:srgbClr val="E1C0CA"/>
                </a:solidFill>
                <a:prstDash val="solid"/>
                <a:miter lim="800000"/>
                <a:headEnd/>
                <a:tailEnd/>
              </a:ln>
            </p:spPr>
            <p:txBody>
              <a:bodyPr/>
              <a:lstStyle/>
              <a:p>
                <a:endParaRPr lang="en-US"/>
              </a:p>
            </p:txBody>
          </p:sp>
          <p:sp>
            <p:nvSpPr>
              <p:cNvPr id="463" name="Freeform 377"/>
              <p:cNvSpPr>
                <a:spLocks/>
              </p:cNvSpPr>
              <p:nvPr/>
            </p:nvSpPr>
            <p:spPr bwMode="auto">
              <a:xfrm>
                <a:off x="2566" y="1675"/>
                <a:ext cx="38" cy="26"/>
              </a:xfrm>
              <a:custGeom>
                <a:avLst/>
                <a:gdLst>
                  <a:gd name="T0" fmla="*/ 0 w 15"/>
                  <a:gd name="T1" fmla="*/ 0 h 10"/>
                  <a:gd name="T2" fmla="*/ 616 w 15"/>
                  <a:gd name="T3" fmla="*/ 229 h 10"/>
                  <a:gd name="T4" fmla="*/ 51 w 15"/>
                  <a:gd name="T5" fmla="*/ 460 h 10"/>
                  <a:gd name="T6" fmla="*/ 0 60000 65536"/>
                  <a:gd name="T7" fmla="*/ 0 60000 65536"/>
                  <a:gd name="T8" fmla="*/ 0 60000 65536"/>
                  <a:gd name="T9" fmla="*/ 0 w 15"/>
                  <a:gd name="T10" fmla="*/ 0 h 10"/>
                  <a:gd name="T11" fmla="*/ 15 w 15"/>
                  <a:gd name="T12" fmla="*/ 10 h 10"/>
                </a:gdLst>
                <a:ahLst/>
                <a:cxnLst>
                  <a:cxn ang="T6">
                    <a:pos x="T0" y="T1"/>
                  </a:cxn>
                  <a:cxn ang="T7">
                    <a:pos x="T2" y="T3"/>
                  </a:cxn>
                  <a:cxn ang="T8">
                    <a:pos x="T4" y="T5"/>
                  </a:cxn>
                </a:cxnLst>
                <a:rect l="T9" t="T10" r="T11" b="T12"/>
                <a:pathLst>
                  <a:path w="15" h="10">
                    <a:moveTo>
                      <a:pt x="0" y="0"/>
                    </a:moveTo>
                    <a:cubicBezTo>
                      <a:pt x="4" y="2"/>
                      <a:pt x="13" y="0"/>
                      <a:pt x="15" y="5"/>
                    </a:cubicBezTo>
                    <a:cubicBezTo>
                      <a:pt x="11" y="8"/>
                      <a:pt x="6" y="9"/>
                      <a:pt x="1" y="10"/>
                    </a:cubicBezTo>
                  </a:path>
                </a:pathLst>
              </a:custGeom>
              <a:noFill/>
              <a:ln w="15875" cap="flat">
                <a:solidFill>
                  <a:srgbClr val="E1C0CA"/>
                </a:solidFill>
                <a:prstDash val="solid"/>
                <a:miter lim="800000"/>
                <a:headEnd/>
                <a:tailEnd/>
              </a:ln>
            </p:spPr>
            <p:txBody>
              <a:bodyPr/>
              <a:lstStyle/>
              <a:p>
                <a:endParaRPr lang="en-US"/>
              </a:p>
            </p:txBody>
          </p:sp>
          <p:sp>
            <p:nvSpPr>
              <p:cNvPr id="464" name="Freeform 378"/>
              <p:cNvSpPr>
                <a:spLocks/>
              </p:cNvSpPr>
              <p:nvPr/>
            </p:nvSpPr>
            <p:spPr bwMode="auto">
              <a:xfrm>
                <a:off x="2611" y="1717"/>
                <a:ext cx="15" cy="27"/>
              </a:xfrm>
              <a:custGeom>
                <a:avLst/>
                <a:gdLst>
                  <a:gd name="T0" fmla="*/ 0 w 6"/>
                  <a:gd name="T1" fmla="*/ 532 h 10"/>
                  <a:gd name="T2" fmla="*/ 233 w 6"/>
                  <a:gd name="T3" fmla="*/ 0 h 10"/>
                  <a:gd name="T4" fmla="*/ 0 60000 65536"/>
                  <a:gd name="T5" fmla="*/ 0 60000 65536"/>
                  <a:gd name="T6" fmla="*/ 0 w 6"/>
                  <a:gd name="T7" fmla="*/ 0 h 10"/>
                  <a:gd name="T8" fmla="*/ 6 w 6"/>
                  <a:gd name="T9" fmla="*/ 10 h 10"/>
                </a:gdLst>
                <a:ahLst/>
                <a:cxnLst>
                  <a:cxn ang="T4">
                    <a:pos x="T0" y="T1"/>
                  </a:cxn>
                  <a:cxn ang="T5">
                    <a:pos x="T2" y="T3"/>
                  </a:cxn>
                </a:cxnLst>
                <a:rect l="T6" t="T7" r="T8" b="T9"/>
                <a:pathLst>
                  <a:path w="6" h="10">
                    <a:moveTo>
                      <a:pt x="0" y="10"/>
                    </a:moveTo>
                    <a:cubicBezTo>
                      <a:pt x="0" y="6"/>
                      <a:pt x="3" y="2"/>
                      <a:pt x="6" y="0"/>
                    </a:cubicBezTo>
                  </a:path>
                </a:pathLst>
              </a:custGeom>
              <a:noFill/>
              <a:ln w="15875" cap="flat">
                <a:solidFill>
                  <a:srgbClr val="E1C0CA"/>
                </a:solidFill>
                <a:prstDash val="solid"/>
                <a:miter lim="800000"/>
                <a:headEnd/>
                <a:tailEnd/>
              </a:ln>
            </p:spPr>
            <p:txBody>
              <a:bodyPr/>
              <a:lstStyle/>
              <a:p>
                <a:endParaRPr lang="en-US"/>
              </a:p>
            </p:txBody>
          </p:sp>
          <p:sp>
            <p:nvSpPr>
              <p:cNvPr id="465" name="Freeform 379"/>
              <p:cNvSpPr>
                <a:spLocks/>
              </p:cNvSpPr>
              <p:nvPr/>
            </p:nvSpPr>
            <p:spPr bwMode="auto">
              <a:xfrm>
                <a:off x="2576" y="1717"/>
                <a:ext cx="25" cy="32"/>
              </a:xfrm>
              <a:custGeom>
                <a:avLst/>
                <a:gdLst>
                  <a:gd name="T0" fmla="*/ 0 w 10"/>
                  <a:gd name="T1" fmla="*/ 0 h 12"/>
                  <a:gd name="T2" fmla="*/ 388 w 10"/>
                  <a:gd name="T3" fmla="*/ 605 h 12"/>
                  <a:gd name="T4" fmla="*/ 0 60000 65536"/>
                  <a:gd name="T5" fmla="*/ 0 60000 65536"/>
                  <a:gd name="T6" fmla="*/ 0 w 10"/>
                  <a:gd name="T7" fmla="*/ 0 h 12"/>
                  <a:gd name="T8" fmla="*/ 10 w 10"/>
                  <a:gd name="T9" fmla="*/ 12 h 12"/>
                </a:gdLst>
                <a:ahLst/>
                <a:cxnLst>
                  <a:cxn ang="T4">
                    <a:pos x="T0" y="T1"/>
                  </a:cxn>
                  <a:cxn ang="T5">
                    <a:pos x="T2" y="T3"/>
                  </a:cxn>
                </a:cxnLst>
                <a:rect l="T6" t="T7" r="T8" b="T9"/>
                <a:pathLst>
                  <a:path w="10" h="12">
                    <a:moveTo>
                      <a:pt x="0" y="0"/>
                    </a:moveTo>
                    <a:cubicBezTo>
                      <a:pt x="2" y="5"/>
                      <a:pt x="7" y="8"/>
                      <a:pt x="10" y="12"/>
                    </a:cubicBezTo>
                  </a:path>
                </a:pathLst>
              </a:custGeom>
              <a:noFill/>
              <a:ln w="15875" cap="flat">
                <a:solidFill>
                  <a:srgbClr val="E1C0CA"/>
                </a:solidFill>
                <a:prstDash val="solid"/>
                <a:miter lim="800000"/>
                <a:headEnd/>
                <a:tailEnd/>
              </a:ln>
            </p:spPr>
            <p:txBody>
              <a:bodyPr/>
              <a:lstStyle/>
              <a:p>
                <a:endParaRPr lang="en-US"/>
              </a:p>
            </p:txBody>
          </p:sp>
          <p:sp>
            <p:nvSpPr>
              <p:cNvPr id="466" name="Freeform 380"/>
              <p:cNvSpPr>
                <a:spLocks/>
              </p:cNvSpPr>
              <p:nvPr/>
            </p:nvSpPr>
            <p:spPr bwMode="auto">
              <a:xfrm>
                <a:off x="2626" y="1845"/>
                <a:ext cx="20" cy="8"/>
              </a:xfrm>
              <a:custGeom>
                <a:avLst/>
                <a:gdLst>
                  <a:gd name="T0" fmla="*/ 0 w 8"/>
                  <a:gd name="T1" fmla="*/ 0 h 3"/>
                  <a:gd name="T2" fmla="*/ 313 w 8"/>
                  <a:gd name="T3" fmla="*/ 149 h 3"/>
                  <a:gd name="T4" fmla="*/ 0 60000 65536"/>
                  <a:gd name="T5" fmla="*/ 0 60000 65536"/>
                  <a:gd name="T6" fmla="*/ 0 w 8"/>
                  <a:gd name="T7" fmla="*/ 0 h 3"/>
                  <a:gd name="T8" fmla="*/ 8 w 8"/>
                  <a:gd name="T9" fmla="*/ 3 h 3"/>
                </a:gdLst>
                <a:ahLst/>
                <a:cxnLst>
                  <a:cxn ang="T4">
                    <a:pos x="T0" y="T1"/>
                  </a:cxn>
                  <a:cxn ang="T5">
                    <a:pos x="T2" y="T3"/>
                  </a:cxn>
                </a:cxnLst>
                <a:rect l="T6" t="T7" r="T8" b="T9"/>
                <a:pathLst>
                  <a:path w="8" h="3">
                    <a:moveTo>
                      <a:pt x="0" y="0"/>
                    </a:moveTo>
                    <a:cubicBezTo>
                      <a:pt x="3" y="1"/>
                      <a:pt x="6" y="1"/>
                      <a:pt x="8" y="3"/>
                    </a:cubicBezTo>
                  </a:path>
                </a:pathLst>
              </a:custGeom>
              <a:noFill/>
              <a:ln w="15875" cap="flat">
                <a:solidFill>
                  <a:srgbClr val="E1C0CA"/>
                </a:solidFill>
                <a:prstDash val="solid"/>
                <a:miter lim="800000"/>
                <a:headEnd/>
                <a:tailEnd/>
              </a:ln>
            </p:spPr>
            <p:txBody>
              <a:bodyPr/>
              <a:lstStyle/>
              <a:p>
                <a:endParaRPr lang="en-US"/>
              </a:p>
            </p:txBody>
          </p:sp>
          <p:sp>
            <p:nvSpPr>
              <p:cNvPr id="467" name="Freeform 381"/>
              <p:cNvSpPr>
                <a:spLocks/>
              </p:cNvSpPr>
              <p:nvPr/>
            </p:nvSpPr>
            <p:spPr bwMode="auto">
              <a:xfrm>
                <a:off x="2471" y="1891"/>
                <a:ext cx="53" cy="32"/>
              </a:xfrm>
              <a:custGeom>
                <a:avLst/>
                <a:gdLst>
                  <a:gd name="T0" fmla="*/ 0 w 21"/>
                  <a:gd name="T1" fmla="*/ 456 h 12"/>
                  <a:gd name="T2" fmla="*/ 527 w 21"/>
                  <a:gd name="T3" fmla="*/ 93 h 12"/>
                  <a:gd name="T4" fmla="*/ 242 w 21"/>
                  <a:gd name="T5" fmla="*/ 605 h 12"/>
                  <a:gd name="T6" fmla="*/ 0 60000 65536"/>
                  <a:gd name="T7" fmla="*/ 0 60000 65536"/>
                  <a:gd name="T8" fmla="*/ 0 60000 65536"/>
                  <a:gd name="T9" fmla="*/ 0 w 21"/>
                  <a:gd name="T10" fmla="*/ 0 h 12"/>
                  <a:gd name="T11" fmla="*/ 21 w 21"/>
                  <a:gd name="T12" fmla="*/ 12 h 12"/>
                </a:gdLst>
                <a:ahLst/>
                <a:cxnLst>
                  <a:cxn ang="T6">
                    <a:pos x="T0" y="T1"/>
                  </a:cxn>
                  <a:cxn ang="T7">
                    <a:pos x="T2" y="T3"/>
                  </a:cxn>
                  <a:cxn ang="T8">
                    <a:pos x="T4" y="T5"/>
                  </a:cxn>
                </a:cxnLst>
                <a:rect l="T9" t="T10" r="T11" b="T12"/>
                <a:pathLst>
                  <a:path w="21" h="12">
                    <a:moveTo>
                      <a:pt x="0" y="9"/>
                    </a:moveTo>
                    <a:cubicBezTo>
                      <a:pt x="3" y="7"/>
                      <a:pt x="9" y="0"/>
                      <a:pt x="13" y="2"/>
                    </a:cubicBezTo>
                    <a:cubicBezTo>
                      <a:pt x="21" y="5"/>
                      <a:pt x="9" y="11"/>
                      <a:pt x="6" y="12"/>
                    </a:cubicBezTo>
                  </a:path>
                </a:pathLst>
              </a:custGeom>
              <a:noFill/>
              <a:ln w="15875" cap="flat">
                <a:solidFill>
                  <a:srgbClr val="E1C0CA"/>
                </a:solidFill>
                <a:prstDash val="solid"/>
                <a:miter lim="800000"/>
                <a:headEnd/>
                <a:tailEnd/>
              </a:ln>
            </p:spPr>
            <p:txBody>
              <a:bodyPr/>
              <a:lstStyle/>
              <a:p>
                <a:endParaRPr lang="en-US"/>
              </a:p>
            </p:txBody>
          </p:sp>
          <p:sp>
            <p:nvSpPr>
              <p:cNvPr id="468" name="Freeform 382"/>
              <p:cNvSpPr>
                <a:spLocks/>
              </p:cNvSpPr>
              <p:nvPr/>
            </p:nvSpPr>
            <p:spPr bwMode="auto">
              <a:xfrm>
                <a:off x="2311" y="1880"/>
                <a:ext cx="45" cy="35"/>
              </a:xfrm>
              <a:custGeom>
                <a:avLst/>
                <a:gdLst>
                  <a:gd name="T0" fmla="*/ 0 w 18"/>
                  <a:gd name="T1" fmla="*/ 369 h 13"/>
                  <a:gd name="T2" fmla="*/ 470 w 18"/>
                  <a:gd name="T3" fmla="*/ 159 h 13"/>
                  <a:gd name="T4" fmla="*/ 45 w 18"/>
                  <a:gd name="T5" fmla="*/ 681 h 13"/>
                  <a:gd name="T6" fmla="*/ 0 60000 65536"/>
                  <a:gd name="T7" fmla="*/ 0 60000 65536"/>
                  <a:gd name="T8" fmla="*/ 0 60000 65536"/>
                  <a:gd name="T9" fmla="*/ 0 w 18"/>
                  <a:gd name="T10" fmla="*/ 0 h 13"/>
                  <a:gd name="T11" fmla="*/ 18 w 18"/>
                  <a:gd name="T12" fmla="*/ 13 h 13"/>
                </a:gdLst>
                <a:ahLst/>
                <a:cxnLst>
                  <a:cxn ang="T6">
                    <a:pos x="T0" y="T1"/>
                  </a:cxn>
                  <a:cxn ang="T7">
                    <a:pos x="T2" y="T3"/>
                  </a:cxn>
                  <a:cxn ang="T8">
                    <a:pos x="T4" y="T5"/>
                  </a:cxn>
                </a:cxnLst>
                <a:rect l="T9" t="T10" r="T11" b="T12"/>
                <a:pathLst>
                  <a:path w="18" h="13">
                    <a:moveTo>
                      <a:pt x="0" y="7"/>
                    </a:moveTo>
                    <a:cubicBezTo>
                      <a:pt x="3" y="6"/>
                      <a:pt x="9" y="0"/>
                      <a:pt x="12" y="3"/>
                    </a:cubicBezTo>
                    <a:cubicBezTo>
                      <a:pt x="18" y="8"/>
                      <a:pt x="4" y="13"/>
                      <a:pt x="1" y="13"/>
                    </a:cubicBezTo>
                  </a:path>
                </a:pathLst>
              </a:custGeom>
              <a:noFill/>
              <a:ln w="15875" cap="flat">
                <a:solidFill>
                  <a:srgbClr val="E1C0CA"/>
                </a:solidFill>
                <a:prstDash val="solid"/>
                <a:miter lim="800000"/>
                <a:headEnd/>
                <a:tailEnd/>
              </a:ln>
            </p:spPr>
            <p:txBody>
              <a:bodyPr/>
              <a:lstStyle/>
              <a:p>
                <a:endParaRPr lang="en-US"/>
              </a:p>
            </p:txBody>
          </p:sp>
          <p:sp>
            <p:nvSpPr>
              <p:cNvPr id="469" name="Freeform 383"/>
              <p:cNvSpPr>
                <a:spLocks/>
              </p:cNvSpPr>
              <p:nvPr/>
            </p:nvSpPr>
            <p:spPr bwMode="auto">
              <a:xfrm>
                <a:off x="2151" y="1885"/>
                <a:ext cx="48" cy="38"/>
              </a:xfrm>
              <a:custGeom>
                <a:avLst/>
                <a:gdLst>
                  <a:gd name="T0" fmla="*/ 159 w 19"/>
                  <a:gd name="T1" fmla="*/ 280 h 14"/>
                  <a:gd name="T2" fmla="*/ 728 w 19"/>
                  <a:gd name="T3" fmla="*/ 318 h 14"/>
                  <a:gd name="T4" fmla="*/ 0 w 19"/>
                  <a:gd name="T5" fmla="*/ 760 h 14"/>
                  <a:gd name="T6" fmla="*/ 0 60000 65536"/>
                  <a:gd name="T7" fmla="*/ 0 60000 65536"/>
                  <a:gd name="T8" fmla="*/ 0 60000 65536"/>
                  <a:gd name="T9" fmla="*/ 0 w 19"/>
                  <a:gd name="T10" fmla="*/ 0 h 14"/>
                  <a:gd name="T11" fmla="*/ 19 w 19"/>
                  <a:gd name="T12" fmla="*/ 14 h 14"/>
                </a:gdLst>
                <a:ahLst/>
                <a:cxnLst>
                  <a:cxn ang="T6">
                    <a:pos x="T0" y="T1"/>
                  </a:cxn>
                  <a:cxn ang="T7">
                    <a:pos x="T2" y="T3"/>
                  </a:cxn>
                  <a:cxn ang="T8">
                    <a:pos x="T4" y="T5"/>
                  </a:cxn>
                </a:cxnLst>
                <a:rect l="T9" t="T10" r="T11" b="T12"/>
                <a:pathLst>
                  <a:path w="19" h="14">
                    <a:moveTo>
                      <a:pt x="4" y="5"/>
                    </a:moveTo>
                    <a:cubicBezTo>
                      <a:pt x="7" y="5"/>
                      <a:pt x="17" y="0"/>
                      <a:pt x="18" y="6"/>
                    </a:cubicBezTo>
                    <a:cubicBezTo>
                      <a:pt x="19" y="11"/>
                      <a:pt x="3" y="13"/>
                      <a:pt x="0" y="14"/>
                    </a:cubicBezTo>
                  </a:path>
                </a:pathLst>
              </a:custGeom>
              <a:noFill/>
              <a:ln w="15875" cap="flat">
                <a:solidFill>
                  <a:srgbClr val="E1C0CA"/>
                </a:solidFill>
                <a:prstDash val="solid"/>
                <a:miter lim="800000"/>
                <a:headEnd/>
                <a:tailEnd/>
              </a:ln>
            </p:spPr>
            <p:txBody>
              <a:bodyPr/>
              <a:lstStyle/>
              <a:p>
                <a:endParaRPr lang="en-US"/>
              </a:p>
            </p:txBody>
          </p:sp>
          <p:sp>
            <p:nvSpPr>
              <p:cNvPr id="470" name="Freeform 384"/>
              <p:cNvSpPr>
                <a:spLocks/>
              </p:cNvSpPr>
              <p:nvPr/>
            </p:nvSpPr>
            <p:spPr bwMode="auto">
              <a:xfrm>
                <a:off x="2186" y="1952"/>
                <a:ext cx="20" cy="21"/>
              </a:xfrm>
              <a:custGeom>
                <a:avLst/>
                <a:gdLst>
                  <a:gd name="T0" fmla="*/ 0 w 8"/>
                  <a:gd name="T1" fmla="*/ 378 h 8"/>
                  <a:gd name="T2" fmla="*/ 313 w 8"/>
                  <a:gd name="T3" fmla="*/ 0 h 8"/>
                  <a:gd name="T4" fmla="*/ 0 60000 65536"/>
                  <a:gd name="T5" fmla="*/ 0 60000 65536"/>
                  <a:gd name="T6" fmla="*/ 0 w 8"/>
                  <a:gd name="T7" fmla="*/ 0 h 8"/>
                  <a:gd name="T8" fmla="*/ 8 w 8"/>
                  <a:gd name="T9" fmla="*/ 8 h 8"/>
                </a:gdLst>
                <a:ahLst/>
                <a:cxnLst>
                  <a:cxn ang="T4">
                    <a:pos x="T0" y="T1"/>
                  </a:cxn>
                  <a:cxn ang="T5">
                    <a:pos x="T2" y="T3"/>
                  </a:cxn>
                </a:cxnLst>
                <a:rect l="T6" t="T7" r="T8" b="T9"/>
                <a:pathLst>
                  <a:path w="8" h="8">
                    <a:moveTo>
                      <a:pt x="0" y="8"/>
                    </a:moveTo>
                    <a:cubicBezTo>
                      <a:pt x="2" y="6"/>
                      <a:pt x="5" y="3"/>
                      <a:pt x="8" y="0"/>
                    </a:cubicBezTo>
                  </a:path>
                </a:pathLst>
              </a:custGeom>
              <a:noFill/>
              <a:ln w="15875" cap="flat">
                <a:solidFill>
                  <a:srgbClr val="E1C0CA"/>
                </a:solidFill>
                <a:prstDash val="solid"/>
                <a:miter lim="800000"/>
                <a:headEnd/>
                <a:tailEnd/>
              </a:ln>
            </p:spPr>
            <p:txBody>
              <a:bodyPr/>
              <a:lstStyle/>
              <a:p>
                <a:endParaRPr lang="en-US"/>
              </a:p>
            </p:txBody>
          </p:sp>
          <p:sp>
            <p:nvSpPr>
              <p:cNvPr id="471" name="Freeform 385"/>
              <p:cNvSpPr>
                <a:spLocks/>
              </p:cNvSpPr>
              <p:nvPr/>
            </p:nvSpPr>
            <p:spPr bwMode="auto">
              <a:xfrm>
                <a:off x="2158" y="1936"/>
                <a:ext cx="3" cy="32"/>
              </a:xfrm>
              <a:custGeom>
                <a:avLst/>
                <a:gdLst>
                  <a:gd name="T0" fmla="*/ 0 w 1"/>
                  <a:gd name="T1" fmla="*/ 0 h 12"/>
                  <a:gd name="T2" fmla="*/ 81 w 1"/>
                  <a:gd name="T3" fmla="*/ 605 h 12"/>
                  <a:gd name="T4" fmla="*/ 0 60000 65536"/>
                  <a:gd name="T5" fmla="*/ 0 60000 65536"/>
                  <a:gd name="T6" fmla="*/ 0 w 1"/>
                  <a:gd name="T7" fmla="*/ 0 h 12"/>
                  <a:gd name="T8" fmla="*/ 1 w 1"/>
                  <a:gd name="T9" fmla="*/ 12 h 12"/>
                </a:gdLst>
                <a:ahLst/>
                <a:cxnLst>
                  <a:cxn ang="T4">
                    <a:pos x="T0" y="T1"/>
                  </a:cxn>
                  <a:cxn ang="T5">
                    <a:pos x="T2" y="T3"/>
                  </a:cxn>
                </a:cxnLst>
                <a:rect l="T6" t="T7" r="T8" b="T9"/>
                <a:pathLst>
                  <a:path w="1" h="12">
                    <a:moveTo>
                      <a:pt x="0" y="0"/>
                    </a:moveTo>
                    <a:cubicBezTo>
                      <a:pt x="1" y="4"/>
                      <a:pt x="0" y="8"/>
                      <a:pt x="1" y="12"/>
                    </a:cubicBezTo>
                  </a:path>
                </a:pathLst>
              </a:custGeom>
              <a:noFill/>
              <a:ln w="15875" cap="flat">
                <a:solidFill>
                  <a:srgbClr val="E1C0CA"/>
                </a:solidFill>
                <a:prstDash val="solid"/>
                <a:miter lim="800000"/>
                <a:headEnd/>
                <a:tailEnd/>
              </a:ln>
            </p:spPr>
            <p:txBody>
              <a:bodyPr/>
              <a:lstStyle/>
              <a:p>
                <a:endParaRPr lang="en-US"/>
              </a:p>
            </p:txBody>
          </p:sp>
          <p:sp>
            <p:nvSpPr>
              <p:cNvPr id="472" name="Freeform 386"/>
              <p:cNvSpPr>
                <a:spLocks/>
              </p:cNvSpPr>
              <p:nvPr/>
            </p:nvSpPr>
            <p:spPr bwMode="auto">
              <a:xfrm>
                <a:off x="2036" y="2027"/>
                <a:ext cx="40" cy="16"/>
              </a:xfrm>
              <a:custGeom>
                <a:avLst/>
                <a:gdLst>
                  <a:gd name="T0" fmla="*/ 0 w 16"/>
                  <a:gd name="T1" fmla="*/ 248 h 6"/>
                  <a:gd name="T2" fmla="*/ 625 w 16"/>
                  <a:gd name="T3" fmla="*/ 0 h 6"/>
                  <a:gd name="T4" fmla="*/ 0 60000 65536"/>
                  <a:gd name="T5" fmla="*/ 0 60000 65536"/>
                  <a:gd name="T6" fmla="*/ 0 w 16"/>
                  <a:gd name="T7" fmla="*/ 0 h 6"/>
                  <a:gd name="T8" fmla="*/ 16 w 16"/>
                  <a:gd name="T9" fmla="*/ 6 h 6"/>
                </a:gdLst>
                <a:ahLst/>
                <a:cxnLst>
                  <a:cxn ang="T4">
                    <a:pos x="T0" y="T1"/>
                  </a:cxn>
                  <a:cxn ang="T5">
                    <a:pos x="T2" y="T3"/>
                  </a:cxn>
                </a:cxnLst>
                <a:rect l="T6" t="T7" r="T8" b="T9"/>
                <a:pathLst>
                  <a:path w="16" h="6">
                    <a:moveTo>
                      <a:pt x="0" y="5"/>
                    </a:moveTo>
                    <a:cubicBezTo>
                      <a:pt x="5" y="6"/>
                      <a:pt x="11" y="1"/>
                      <a:pt x="16" y="0"/>
                    </a:cubicBezTo>
                  </a:path>
                </a:pathLst>
              </a:custGeom>
              <a:noFill/>
              <a:ln w="15875" cap="flat">
                <a:solidFill>
                  <a:srgbClr val="E1C0CA"/>
                </a:solidFill>
                <a:prstDash val="solid"/>
                <a:miter lim="800000"/>
                <a:headEnd/>
                <a:tailEnd/>
              </a:ln>
            </p:spPr>
            <p:txBody>
              <a:bodyPr/>
              <a:lstStyle/>
              <a:p>
                <a:endParaRPr lang="en-US"/>
              </a:p>
            </p:txBody>
          </p:sp>
          <p:sp>
            <p:nvSpPr>
              <p:cNvPr id="473" name="Freeform 387"/>
              <p:cNvSpPr>
                <a:spLocks/>
              </p:cNvSpPr>
              <p:nvPr/>
            </p:nvSpPr>
            <p:spPr bwMode="auto">
              <a:xfrm>
                <a:off x="2061" y="2053"/>
                <a:ext cx="17" cy="22"/>
              </a:xfrm>
              <a:custGeom>
                <a:avLst/>
                <a:gdLst>
                  <a:gd name="T0" fmla="*/ 0 w 7"/>
                  <a:gd name="T1" fmla="*/ 454 h 8"/>
                  <a:gd name="T2" fmla="*/ 243 w 7"/>
                  <a:gd name="T3" fmla="*/ 0 h 8"/>
                  <a:gd name="T4" fmla="*/ 0 60000 65536"/>
                  <a:gd name="T5" fmla="*/ 0 60000 65536"/>
                  <a:gd name="T6" fmla="*/ 0 w 7"/>
                  <a:gd name="T7" fmla="*/ 0 h 8"/>
                  <a:gd name="T8" fmla="*/ 7 w 7"/>
                  <a:gd name="T9" fmla="*/ 8 h 8"/>
                </a:gdLst>
                <a:ahLst/>
                <a:cxnLst>
                  <a:cxn ang="T4">
                    <a:pos x="T0" y="T1"/>
                  </a:cxn>
                  <a:cxn ang="T5">
                    <a:pos x="T2" y="T3"/>
                  </a:cxn>
                </a:cxnLst>
                <a:rect l="T6" t="T7" r="T8" b="T9"/>
                <a:pathLst>
                  <a:path w="7" h="8">
                    <a:moveTo>
                      <a:pt x="0" y="8"/>
                    </a:moveTo>
                    <a:cubicBezTo>
                      <a:pt x="2" y="6"/>
                      <a:pt x="5" y="3"/>
                      <a:pt x="7" y="0"/>
                    </a:cubicBezTo>
                  </a:path>
                </a:pathLst>
              </a:custGeom>
              <a:noFill/>
              <a:ln w="15875" cap="flat">
                <a:solidFill>
                  <a:srgbClr val="E1C0CA"/>
                </a:solidFill>
                <a:prstDash val="solid"/>
                <a:miter lim="800000"/>
                <a:headEnd/>
                <a:tailEnd/>
              </a:ln>
            </p:spPr>
            <p:txBody>
              <a:bodyPr/>
              <a:lstStyle/>
              <a:p>
                <a:endParaRPr lang="en-US"/>
              </a:p>
            </p:txBody>
          </p:sp>
          <p:sp>
            <p:nvSpPr>
              <p:cNvPr id="474" name="Freeform 388"/>
              <p:cNvSpPr>
                <a:spLocks/>
              </p:cNvSpPr>
              <p:nvPr/>
            </p:nvSpPr>
            <p:spPr bwMode="auto">
              <a:xfrm>
                <a:off x="2249" y="2080"/>
                <a:ext cx="35" cy="5"/>
              </a:xfrm>
              <a:custGeom>
                <a:avLst/>
                <a:gdLst>
                  <a:gd name="T0" fmla="*/ 0 w 14"/>
                  <a:gd name="T1" fmla="*/ 0 h 2"/>
                  <a:gd name="T2" fmla="*/ 550 w 14"/>
                  <a:gd name="T3" fmla="*/ 75 h 2"/>
                  <a:gd name="T4" fmla="*/ 0 60000 65536"/>
                  <a:gd name="T5" fmla="*/ 0 60000 65536"/>
                  <a:gd name="T6" fmla="*/ 0 w 14"/>
                  <a:gd name="T7" fmla="*/ 0 h 2"/>
                  <a:gd name="T8" fmla="*/ 14 w 14"/>
                  <a:gd name="T9" fmla="*/ 2 h 2"/>
                </a:gdLst>
                <a:ahLst/>
                <a:cxnLst>
                  <a:cxn ang="T4">
                    <a:pos x="T0" y="T1"/>
                  </a:cxn>
                  <a:cxn ang="T5">
                    <a:pos x="T2" y="T3"/>
                  </a:cxn>
                </a:cxnLst>
                <a:rect l="T6" t="T7" r="T8" b="T9"/>
                <a:pathLst>
                  <a:path w="14" h="2">
                    <a:moveTo>
                      <a:pt x="0" y="0"/>
                    </a:moveTo>
                    <a:cubicBezTo>
                      <a:pt x="5" y="1"/>
                      <a:pt x="9" y="1"/>
                      <a:pt x="14" y="2"/>
                    </a:cubicBezTo>
                  </a:path>
                </a:pathLst>
              </a:custGeom>
              <a:noFill/>
              <a:ln w="15875" cap="flat">
                <a:solidFill>
                  <a:srgbClr val="E1C0CA"/>
                </a:solidFill>
                <a:prstDash val="solid"/>
                <a:miter lim="800000"/>
                <a:headEnd/>
                <a:tailEnd/>
              </a:ln>
            </p:spPr>
            <p:txBody>
              <a:bodyPr/>
              <a:lstStyle/>
              <a:p>
                <a:endParaRPr lang="en-US"/>
              </a:p>
            </p:txBody>
          </p:sp>
          <p:sp>
            <p:nvSpPr>
              <p:cNvPr id="475" name="Freeform 389"/>
              <p:cNvSpPr>
                <a:spLocks/>
              </p:cNvSpPr>
              <p:nvPr/>
            </p:nvSpPr>
            <p:spPr bwMode="auto">
              <a:xfrm>
                <a:off x="2374" y="2091"/>
                <a:ext cx="7" cy="37"/>
              </a:xfrm>
              <a:custGeom>
                <a:avLst/>
                <a:gdLst>
                  <a:gd name="T0" fmla="*/ 28 w 3"/>
                  <a:gd name="T1" fmla="*/ 0 h 14"/>
                  <a:gd name="T2" fmla="*/ 86 w 3"/>
                  <a:gd name="T3" fmla="*/ 685 h 14"/>
                  <a:gd name="T4" fmla="*/ 0 60000 65536"/>
                  <a:gd name="T5" fmla="*/ 0 60000 65536"/>
                  <a:gd name="T6" fmla="*/ 0 w 3"/>
                  <a:gd name="T7" fmla="*/ 0 h 14"/>
                  <a:gd name="T8" fmla="*/ 3 w 3"/>
                  <a:gd name="T9" fmla="*/ 14 h 14"/>
                </a:gdLst>
                <a:ahLst/>
                <a:cxnLst>
                  <a:cxn ang="T4">
                    <a:pos x="T0" y="T1"/>
                  </a:cxn>
                  <a:cxn ang="T5">
                    <a:pos x="T2" y="T3"/>
                  </a:cxn>
                </a:cxnLst>
                <a:rect l="T6" t="T7" r="T8" b="T9"/>
                <a:pathLst>
                  <a:path w="3" h="14">
                    <a:moveTo>
                      <a:pt x="1" y="0"/>
                    </a:moveTo>
                    <a:cubicBezTo>
                      <a:pt x="0" y="5"/>
                      <a:pt x="2" y="9"/>
                      <a:pt x="3" y="14"/>
                    </a:cubicBezTo>
                  </a:path>
                </a:pathLst>
              </a:custGeom>
              <a:noFill/>
              <a:ln w="15875" cap="flat">
                <a:solidFill>
                  <a:srgbClr val="E1C0CA"/>
                </a:solidFill>
                <a:prstDash val="solid"/>
                <a:miter lim="800000"/>
                <a:headEnd/>
                <a:tailEnd/>
              </a:ln>
            </p:spPr>
            <p:txBody>
              <a:bodyPr/>
              <a:lstStyle/>
              <a:p>
                <a:endParaRPr lang="en-US"/>
              </a:p>
            </p:txBody>
          </p:sp>
          <p:sp>
            <p:nvSpPr>
              <p:cNvPr id="476" name="Freeform 390"/>
              <p:cNvSpPr>
                <a:spLocks/>
              </p:cNvSpPr>
              <p:nvPr/>
            </p:nvSpPr>
            <p:spPr bwMode="auto">
              <a:xfrm>
                <a:off x="2411" y="2085"/>
                <a:ext cx="10" cy="27"/>
              </a:xfrm>
              <a:custGeom>
                <a:avLst/>
                <a:gdLst>
                  <a:gd name="T0" fmla="*/ 0 w 4"/>
                  <a:gd name="T1" fmla="*/ 0 h 10"/>
                  <a:gd name="T2" fmla="*/ 158 w 4"/>
                  <a:gd name="T3" fmla="*/ 532 h 10"/>
                  <a:gd name="T4" fmla="*/ 0 60000 65536"/>
                  <a:gd name="T5" fmla="*/ 0 60000 65536"/>
                  <a:gd name="T6" fmla="*/ 0 w 4"/>
                  <a:gd name="T7" fmla="*/ 0 h 10"/>
                  <a:gd name="T8" fmla="*/ 4 w 4"/>
                  <a:gd name="T9" fmla="*/ 10 h 10"/>
                </a:gdLst>
                <a:ahLst/>
                <a:cxnLst>
                  <a:cxn ang="T4">
                    <a:pos x="T0" y="T1"/>
                  </a:cxn>
                  <a:cxn ang="T5">
                    <a:pos x="T2" y="T3"/>
                  </a:cxn>
                </a:cxnLst>
                <a:rect l="T6" t="T7" r="T8" b="T9"/>
                <a:pathLst>
                  <a:path w="4" h="10">
                    <a:moveTo>
                      <a:pt x="0" y="0"/>
                    </a:moveTo>
                    <a:cubicBezTo>
                      <a:pt x="1" y="3"/>
                      <a:pt x="3" y="7"/>
                      <a:pt x="4" y="10"/>
                    </a:cubicBezTo>
                  </a:path>
                </a:pathLst>
              </a:custGeom>
              <a:noFill/>
              <a:ln w="15875" cap="flat">
                <a:solidFill>
                  <a:srgbClr val="E1C0CA"/>
                </a:solidFill>
                <a:prstDash val="solid"/>
                <a:miter lim="800000"/>
                <a:headEnd/>
                <a:tailEnd/>
              </a:ln>
            </p:spPr>
            <p:txBody>
              <a:bodyPr/>
              <a:lstStyle/>
              <a:p>
                <a:endParaRPr lang="en-US"/>
              </a:p>
            </p:txBody>
          </p:sp>
          <p:sp>
            <p:nvSpPr>
              <p:cNvPr id="477" name="Freeform 391"/>
              <p:cNvSpPr>
                <a:spLocks/>
              </p:cNvSpPr>
              <p:nvPr/>
            </p:nvSpPr>
            <p:spPr bwMode="auto">
              <a:xfrm>
                <a:off x="2391" y="2117"/>
                <a:ext cx="23" cy="8"/>
              </a:xfrm>
              <a:custGeom>
                <a:avLst/>
                <a:gdLst>
                  <a:gd name="T0" fmla="*/ 0 w 9"/>
                  <a:gd name="T1" fmla="*/ 149 h 3"/>
                  <a:gd name="T2" fmla="*/ 386 w 9"/>
                  <a:gd name="T3" fmla="*/ 0 h 3"/>
                  <a:gd name="T4" fmla="*/ 0 60000 65536"/>
                  <a:gd name="T5" fmla="*/ 0 60000 65536"/>
                  <a:gd name="T6" fmla="*/ 0 w 9"/>
                  <a:gd name="T7" fmla="*/ 0 h 3"/>
                  <a:gd name="T8" fmla="*/ 9 w 9"/>
                  <a:gd name="T9" fmla="*/ 3 h 3"/>
                </a:gdLst>
                <a:ahLst/>
                <a:cxnLst>
                  <a:cxn ang="T4">
                    <a:pos x="T0" y="T1"/>
                  </a:cxn>
                  <a:cxn ang="T5">
                    <a:pos x="T2" y="T3"/>
                  </a:cxn>
                </a:cxnLst>
                <a:rect l="T6" t="T7" r="T8" b="T9"/>
                <a:pathLst>
                  <a:path w="9" h="3">
                    <a:moveTo>
                      <a:pt x="0" y="3"/>
                    </a:moveTo>
                    <a:cubicBezTo>
                      <a:pt x="3" y="2"/>
                      <a:pt x="6" y="1"/>
                      <a:pt x="9" y="0"/>
                    </a:cubicBezTo>
                  </a:path>
                </a:pathLst>
              </a:custGeom>
              <a:noFill/>
              <a:ln w="15875" cap="flat">
                <a:solidFill>
                  <a:srgbClr val="E1C0CA"/>
                </a:solidFill>
                <a:prstDash val="solid"/>
                <a:miter lim="800000"/>
                <a:headEnd/>
                <a:tailEnd/>
              </a:ln>
            </p:spPr>
            <p:txBody>
              <a:bodyPr/>
              <a:lstStyle/>
              <a:p>
                <a:endParaRPr lang="en-US"/>
              </a:p>
            </p:txBody>
          </p:sp>
          <p:sp>
            <p:nvSpPr>
              <p:cNvPr id="478" name="Freeform 392"/>
              <p:cNvSpPr>
                <a:spLocks/>
              </p:cNvSpPr>
              <p:nvPr/>
            </p:nvSpPr>
            <p:spPr bwMode="auto">
              <a:xfrm>
                <a:off x="2586" y="2048"/>
                <a:ext cx="10" cy="24"/>
              </a:xfrm>
              <a:custGeom>
                <a:avLst/>
                <a:gdLst>
                  <a:gd name="T0" fmla="*/ 158 w 4"/>
                  <a:gd name="T1" fmla="*/ 0 h 9"/>
                  <a:gd name="T2" fmla="*/ 0 w 4"/>
                  <a:gd name="T3" fmla="*/ 456 h 9"/>
                  <a:gd name="T4" fmla="*/ 0 60000 65536"/>
                  <a:gd name="T5" fmla="*/ 0 60000 65536"/>
                  <a:gd name="T6" fmla="*/ 0 w 4"/>
                  <a:gd name="T7" fmla="*/ 0 h 9"/>
                  <a:gd name="T8" fmla="*/ 4 w 4"/>
                  <a:gd name="T9" fmla="*/ 9 h 9"/>
                </a:gdLst>
                <a:ahLst/>
                <a:cxnLst>
                  <a:cxn ang="T4">
                    <a:pos x="T0" y="T1"/>
                  </a:cxn>
                  <a:cxn ang="T5">
                    <a:pos x="T2" y="T3"/>
                  </a:cxn>
                </a:cxnLst>
                <a:rect l="T6" t="T7" r="T8" b="T9"/>
                <a:pathLst>
                  <a:path w="4" h="9">
                    <a:moveTo>
                      <a:pt x="4" y="0"/>
                    </a:moveTo>
                    <a:cubicBezTo>
                      <a:pt x="2" y="3"/>
                      <a:pt x="1" y="6"/>
                      <a:pt x="0" y="9"/>
                    </a:cubicBezTo>
                  </a:path>
                </a:pathLst>
              </a:custGeom>
              <a:noFill/>
              <a:ln w="15875" cap="flat">
                <a:solidFill>
                  <a:srgbClr val="E1C0CA"/>
                </a:solidFill>
                <a:prstDash val="solid"/>
                <a:miter lim="800000"/>
                <a:headEnd/>
                <a:tailEnd/>
              </a:ln>
            </p:spPr>
            <p:txBody>
              <a:bodyPr/>
              <a:lstStyle/>
              <a:p>
                <a:endParaRPr lang="en-US"/>
              </a:p>
            </p:txBody>
          </p:sp>
          <p:sp>
            <p:nvSpPr>
              <p:cNvPr id="479" name="Freeform 393"/>
              <p:cNvSpPr>
                <a:spLocks/>
              </p:cNvSpPr>
              <p:nvPr/>
            </p:nvSpPr>
            <p:spPr bwMode="auto">
              <a:xfrm>
                <a:off x="2619" y="2037"/>
                <a:ext cx="12" cy="32"/>
              </a:xfrm>
              <a:custGeom>
                <a:avLst/>
                <a:gdLst>
                  <a:gd name="T0" fmla="*/ 29 w 5"/>
                  <a:gd name="T1" fmla="*/ 0 h 12"/>
                  <a:gd name="T2" fmla="*/ 168 w 5"/>
                  <a:gd name="T3" fmla="*/ 605 h 12"/>
                  <a:gd name="T4" fmla="*/ 0 60000 65536"/>
                  <a:gd name="T5" fmla="*/ 0 60000 65536"/>
                  <a:gd name="T6" fmla="*/ 0 w 5"/>
                  <a:gd name="T7" fmla="*/ 0 h 12"/>
                  <a:gd name="T8" fmla="*/ 5 w 5"/>
                  <a:gd name="T9" fmla="*/ 12 h 12"/>
                </a:gdLst>
                <a:ahLst/>
                <a:cxnLst>
                  <a:cxn ang="T4">
                    <a:pos x="T0" y="T1"/>
                  </a:cxn>
                  <a:cxn ang="T5">
                    <a:pos x="T2" y="T3"/>
                  </a:cxn>
                </a:cxnLst>
                <a:rect l="T6" t="T7" r="T8" b="T9"/>
                <a:pathLst>
                  <a:path w="5" h="12">
                    <a:moveTo>
                      <a:pt x="1" y="0"/>
                    </a:moveTo>
                    <a:cubicBezTo>
                      <a:pt x="0" y="5"/>
                      <a:pt x="1" y="9"/>
                      <a:pt x="5" y="12"/>
                    </a:cubicBezTo>
                  </a:path>
                </a:pathLst>
              </a:custGeom>
              <a:noFill/>
              <a:ln w="15875" cap="flat">
                <a:solidFill>
                  <a:srgbClr val="E1C0CA"/>
                </a:solidFill>
                <a:prstDash val="solid"/>
                <a:miter lim="800000"/>
                <a:headEnd/>
                <a:tailEnd/>
              </a:ln>
            </p:spPr>
            <p:txBody>
              <a:bodyPr/>
              <a:lstStyle/>
              <a:p>
                <a:endParaRPr lang="en-US"/>
              </a:p>
            </p:txBody>
          </p:sp>
          <p:sp>
            <p:nvSpPr>
              <p:cNvPr id="480" name="Freeform 394"/>
              <p:cNvSpPr>
                <a:spLocks/>
              </p:cNvSpPr>
              <p:nvPr/>
            </p:nvSpPr>
            <p:spPr bwMode="auto">
              <a:xfrm>
                <a:off x="2686" y="1931"/>
                <a:ext cx="20" cy="5"/>
              </a:xfrm>
              <a:custGeom>
                <a:avLst/>
                <a:gdLst>
                  <a:gd name="T0" fmla="*/ 0 w 8"/>
                  <a:gd name="T1" fmla="*/ 75 h 2"/>
                  <a:gd name="T2" fmla="*/ 313 w 8"/>
                  <a:gd name="T3" fmla="*/ 0 h 2"/>
                  <a:gd name="T4" fmla="*/ 0 60000 65536"/>
                  <a:gd name="T5" fmla="*/ 0 60000 65536"/>
                  <a:gd name="T6" fmla="*/ 0 w 8"/>
                  <a:gd name="T7" fmla="*/ 0 h 2"/>
                  <a:gd name="T8" fmla="*/ 8 w 8"/>
                  <a:gd name="T9" fmla="*/ 2 h 2"/>
                </a:gdLst>
                <a:ahLst/>
                <a:cxnLst>
                  <a:cxn ang="T4">
                    <a:pos x="T0" y="T1"/>
                  </a:cxn>
                  <a:cxn ang="T5">
                    <a:pos x="T2" y="T3"/>
                  </a:cxn>
                </a:cxnLst>
                <a:rect l="T6" t="T7" r="T8" b="T9"/>
                <a:pathLst>
                  <a:path w="8" h="2">
                    <a:moveTo>
                      <a:pt x="0" y="2"/>
                    </a:moveTo>
                    <a:cubicBezTo>
                      <a:pt x="2" y="1"/>
                      <a:pt x="5" y="1"/>
                      <a:pt x="8" y="0"/>
                    </a:cubicBezTo>
                  </a:path>
                </a:pathLst>
              </a:custGeom>
              <a:noFill/>
              <a:ln w="15875" cap="flat">
                <a:solidFill>
                  <a:srgbClr val="E1C0CA"/>
                </a:solidFill>
                <a:prstDash val="solid"/>
                <a:miter lim="800000"/>
                <a:headEnd/>
                <a:tailEnd/>
              </a:ln>
            </p:spPr>
            <p:txBody>
              <a:bodyPr/>
              <a:lstStyle/>
              <a:p>
                <a:endParaRPr lang="en-US"/>
              </a:p>
            </p:txBody>
          </p:sp>
          <p:sp>
            <p:nvSpPr>
              <p:cNvPr id="481" name="Freeform 395"/>
              <p:cNvSpPr>
                <a:spLocks/>
              </p:cNvSpPr>
              <p:nvPr/>
            </p:nvSpPr>
            <p:spPr bwMode="auto">
              <a:xfrm>
                <a:off x="2704" y="1936"/>
                <a:ext cx="5" cy="32"/>
              </a:xfrm>
              <a:custGeom>
                <a:avLst/>
                <a:gdLst>
                  <a:gd name="T0" fmla="*/ 75 w 2"/>
                  <a:gd name="T1" fmla="*/ 0 h 12"/>
                  <a:gd name="T2" fmla="*/ 0 w 2"/>
                  <a:gd name="T3" fmla="*/ 605 h 12"/>
                  <a:gd name="T4" fmla="*/ 0 60000 65536"/>
                  <a:gd name="T5" fmla="*/ 0 60000 65536"/>
                  <a:gd name="T6" fmla="*/ 0 w 2"/>
                  <a:gd name="T7" fmla="*/ 0 h 12"/>
                  <a:gd name="T8" fmla="*/ 2 w 2"/>
                  <a:gd name="T9" fmla="*/ 12 h 12"/>
                </a:gdLst>
                <a:ahLst/>
                <a:cxnLst>
                  <a:cxn ang="T4">
                    <a:pos x="T0" y="T1"/>
                  </a:cxn>
                  <a:cxn ang="T5">
                    <a:pos x="T2" y="T3"/>
                  </a:cxn>
                </a:cxnLst>
                <a:rect l="T6" t="T7" r="T8" b="T9"/>
                <a:pathLst>
                  <a:path w="2" h="12">
                    <a:moveTo>
                      <a:pt x="2" y="0"/>
                    </a:moveTo>
                    <a:cubicBezTo>
                      <a:pt x="0" y="4"/>
                      <a:pt x="0" y="8"/>
                      <a:pt x="0" y="12"/>
                    </a:cubicBezTo>
                  </a:path>
                </a:pathLst>
              </a:custGeom>
              <a:noFill/>
              <a:ln w="15875" cap="flat">
                <a:solidFill>
                  <a:srgbClr val="E1C0CA"/>
                </a:solidFill>
                <a:prstDash val="solid"/>
                <a:miter lim="800000"/>
                <a:headEnd/>
                <a:tailEnd/>
              </a:ln>
            </p:spPr>
            <p:txBody>
              <a:bodyPr/>
              <a:lstStyle/>
              <a:p>
                <a:endParaRPr lang="en-US"/>
              </a:p>
            </p:txBody>
          </p:sp>
          <p:sp>
            <p:nvSpPr>
              <p:cNvPr id="482" name="Freeform 396"/>
              <p:cNvSpPr>
                <a:spLocks/>
              </p:cNvSpPr>
              <p:nvPr/>
            </p:nvSpPr>
            <p:spPr bwMode="auto">
              <a:xfrm>
                <a:off x="2494" y="1541"/>
                <a:ext cx="27" cy="27"/>
              </a:xfrm>
              <a:custGeom>
                <a:avLst/>
                <a:gdLst>
                  <a:gd name="T0" fmla="*/ 0 w 11"/>
                  <a:gd name="T1" fmla="*/ 278 h 10"/>
                  <a:gd name="T2" fmla="*/ 398 w 11"/>
                  <a:gd name="T3" fmla="*/ 159 h 10"/>
                  <a:gd name="T4" fmla="*/ 0 w 11"/>
                  <a:gd name="T5" fmla="*/ 532 h 10"/>
                  <a:gd name="T6" fmla="*/ 0 60000 65536"/>
                  <a:gd name="T7" fmla="*/ 0 60000 65536"/>
                  <a:gd name="T8" fmla="*/ 0 60000 65536"/>
                  <a:gd name="T9" fmla="*/ 0 w 11"/>
                  <a:gd name="T10" fmla="*/ 0 h 10"/>
                  <a:gd name="T11" fmla="*/ 11 w 11"/>
                  <a:gd name="T12" fmla="*/ 10 h 10"/>
                </a:gdLst>
                <a:ahLst/>
                <a:cxnLst>
                  <a:cxn ang="T6">
                    <a:pos x="T0" y="T1"/>
                  </a:cxn>
                  <a:cxn ang="T7">
                    <a:pos x="T2" y="T3"/>
                  </a:cxn>
                  <a:cxn ang="T8">
                    <a:pos x="T4" y="T5"/>
                  </a:cxn>
                </a:cxnLst>
                <a:rect l="T9" t="T10" r="T11" b="T12"/>
                <a:pathLst>
                  <a:path w="11" h="10">
                    <a:moveTo>
                      <a:pt x="0" y="5"/>
                    </a:moveTo>
                    <a:cubicBezTo>
                      <a:pt x="3" y="2"/>
                      <a:pt x="7" y="0"/>
                      <a:pt x="11" y="3"/>
                    </a:cubicBezTo>
                    <a:cubicBezTo>
                      <a:pt x="9" y="7"/>
                      <a:pt x="4" y="9"/>
                      <a:pt x="0" y="10"/>
                    </a:cubicBezTo>
                  </a:path>
                </a:pathLst>
              </a:custGeom>
              <a:noFill/>
              <a:ln w="15875" cap="flat">
                <a:solidFill>
                  <a:srgbClr val="E1C0CA"/>
                </a:solidFill>
                <a:prstDash val="solid"/>
                <a:miter lim="800000"/>
                <a:headEnd/>
                <a:tailEnd/>
              </a:ln>
            </p:spPr>
            <p:txBody>
              <a:bodyPr/>
              <a:lstStyle/>
              <a:p>
                <a:endParaRPr lang="en-US"/>
              </a:p>
            </p:txBody>
          </p:sp>
          <p:sp>
            <p:nvSpPr>
              <p:cNvPr id="483" name="Freeform 397"/>
              <p:cNvSpPr>
                <a:spLocks/>
              </p:cNvSpPr>
              <p:nvPr/>
            </p:nvSpPr>
            <p:spPr bwMode="auto">
              <a:xfrm>
                <a:off x="2529" y="1565"/>
                <a:ext cx="2" cy="30"/>
              </a:xfrm>
              <a:custGeom>
                <a:avLst/>
                <a:gdLst>
                  <a:gd name="T0" fmla="*/ 16 w 1"/>
                  <a:gd name="T1" fmla="*/ 0 h 11"/>
                  <a:gd name="T2" fmla="*/ 0 w 1"/>
                  <a:gd name="T3" fmla="*/ 611 h 11"/>
                  <a:gd name="T4" fmla="*/ 0 60000 65536"/>
                  <a:gd name="T5" fmla="*/ 0 60000 65536"/>
                  <a:gd name="T6" fmla="*/ 0 w 1"/>
                  <a:gd name="T7" fmla="*/ 0 h 11"/>
                  <a:gd name="T8" fmla="*/ 1 w 1"/>
                  <a:gd name="T9" fmla="*/ 11 h 11"/>
                </a:gdLst>
                <a:ahLst/>
                <a:cxnLst>
                  <a:cxn ang="T4">
                    <a:pos x="T0" y="T1"/>
                  </a:cxn>
                  <a:cxn ang="T5">
                    <a:pos x="T2" y="T3"/>
                  </a:cxn>
                </a:cxnLst>
                <a:rect l="T6" t="T7" r="T8" b="T9"/>
                <a:pathLst>
                  <a:path w="1" h="11">
                    <a:moveTo>
                      <a:pt x="1" y="0"/>
                    </a:moveTo>
                    <a:cubicBezTo>
                      <a:pt x="0" y="4"/>
                      <a:pt x="0" y="8"/>
                      <a:pt x="0" y="11"/>
                    </a:cubicBezTo>
                  </a:path>
                </a:pathLst>
              </a:custGeom>
              <a:noFill/>
              <a:ln w="15875" cap="flat">
                <a:solidFill>
                  <a:srgbClr val="E1C0CA"/>
                </a:solidFill>
                <a:prstDash val="solid"/>
                <a:miter lim="800000"/>
                <a:headEnd/>
                <a:tailEnd/>
              </a:ln>
            </p:spPr>
            <p:txBody>
              <a:bodyPr/>
              <a:lstStyle/>
              <a:p>
                <a:endParaRPr lang="en-US"/>
              </a:p>
            </p:txBody>
          </p:sp>
          <p:sp>
            <p:nvSpPr>
              <p:cNvPr id="484" name="Freeform 398"/>
              <p:cNvSpPr>
                <a:spLocks/>
              </p:cNvSpPr>
              <p:nvPr/>
            </p:nvSpPr>
            <p:spPr bwMode="auto">
              <a:xfrm>
                <a:off x="2496" y="1600"/>
                <a:ext cx="25" cy="3"/>
              </a:xfrm>
              <a:custGeom>
                <a:avLst/>
                <a:gdLst>
                  <a:gd name="T0" fmla="*/ 0 w 10"/>
                  <a:gd name="T1" fmla="*/ 0 h 1"/>
                  <a:gd name="T2" fmla="*/ 388 w 10"/>
                  <a:gd name="T3" fmla="*/ 0 h 1"/>
                  <a:gd name="T4" fmla="*/ 0 60000 65536"/>
                  <a:gd name="T5" fmla="*/ 0 60000 65536"/>
                  <a:gd name="T6" fmla="*/ 0 w 10"/>
                  <a:gd name="T7" fmla="*/ 0 h 1"/>
                  <a:gd name="T8" fmla="*/ 10 w 10"/>
                  <a:gd name="T9" fmla="*/ 1 h 1"/>
                </a:gdLst>
                <a:ahLst/>
                <a:cxnLst>
                  <a:cxn ang="T4">
                    <a:pos x="T0" y="T1"/>
                  </a:cxn>
                  <a:cxn ang="T5">
                    <a:pos x="T2" y="T3"/>
                  </a:cxn>
                </a:cxnLst>
                <a:rect l="T6" t="T7" r="T8" b="T9"/>
                <a:pathLst>
                  <a:path w="10" h="1">
                    <a:moveTo>
                      <a:pt x="0" y="0"/>
                    </a:moveTo>
                    <a:cubicBezTo>
                      <a:pt x="3" y="1"/>
                      <a:pt x="6" y="1"/>
                      <a:pt x="10" y="0"/>
                    </a:cubicBezTo>
                  </a:path>
                </a:pathLst>
              </a:custGeom>
              <a:noFill/>
              <a:ln w="15875" cap="flat">
                <a:solidFill>
                  <a:srgbClr val="E1C0CA"/>
                </a:solidFill>
                <a:prstDash val="solid"/>
                <a:miter lim="800000"/>
                <a:headEnd/>
                <a:tailEnd/>
              </a:ln>
            </p:spPr>
            <p:txBody>
              <a:bodyPr/>
              <a:lstStyle/>
              <a:p>
                <a:endParaRPr lang="en-US"/>
              </a:p>
            </p:txBody>
          </p:sp>
          <p:sp>
            <p:nvSpPr>
              <p:cNvPr id="485" name="Freeform 399"/>
              <p:cNvSpPr>
                <a:spLocks/>
              </p:cNvSpPr>
              <p:nvPr/>
            </p:nvSpPr>
            <p:spPr bwMode="auto">
              <a:xfrm>
                <a:off x="2676" y="1485"/>
                <a:ext cx="18" cy="3"/>
              </a:xfrm>
              <a:custGeom>
                <a:avLst/>
                <a:gdLst>
                  <a:gd name="T0" fmla="*/ 0 w 7"/>
                  <a:gd name="T1" fmla="*/ 81 h 1"/>
                  <a:gd name="T2" fmla="*/ 303 w 7"/>
                  <a:gd name="T3" fmla="*/ 81 h 1"/>
                  <a:gd name="T4" fmla="*/ 0 60000 65536"/>
                  <a:gd name="T5" fmla="*/ 0 60000 65536"/>
                  <a:gd name="T6" fmla="*/ 0 w 7"/>
                  <a:gd name="T7" fmla="*/ 0 h 1"/>
                  <a:gd name="T8" fmla="*/ 7 w 7"/>
                  <a:gd name="T9" fmla="*/ 1 h 1"/>
                </a:gdLst>
                <a:ahLst/>
                <a:cxnLst>
                  <a:cxn ang="T4">
                    <a:pos x="T0" y="T1"/>
                  </a:cxn>
                  <a:cxn ang="T5">
                    <a:pos x="T2" y="T3"/>
                  </a:cxn>
                </a:cxnLst>
                <a:rect l="T6" t="T7" r="T8" b="T9"/>
                <a:pathLst>
                  <a:path w="7" h="1">
                    <a:moveTo>
                      <a:pt x="0" y="1"/>
                    </a:moveTo>
                    <a:cubicBezTo>
                      <a:pt x="3" y="0"/>
                      <a:pt x="5" y="0"/>
                      <a:pt x="7" y="1"/>
                    </a:cubicBezTo>
                  </a:path>
                </a:pathLst>
              </a:custGeom>
              <a:noFill/>
              <a:ln w="15875" cap="flat">
                <a:solidFill>
                  <a:srgbClr val="E1C0CA"/>
                </a:solidFill>
                <a:prstDash val="solid"/>
                <a:miter lim="800000"/>
                <a:headEnd/>
                <a:tailEnd/>
              </a:ln>
            </p:spPr>
            <p:txBody>
              <a:bodyPr/>
              <a:lstStyle/>
              <a:p>
                <a:endParaRPr lang="en-US"/>
              </a:p>
            </p:txBody>
          </p:sp>
          <p:sp>
            <p:nvSpPr>
              <p:cNvPr id="486" name="Freeform 400"/>
              <p:cNvSpPr>
                <a:spLocks/>
              </p:cNvSpPr>
              <p:nvPr/>
            </p:nvSpPr>
            <p:spPr bwMode="auto">
              <a:xfrm>
                <a:off x="2671" y="1523"/>
                <a:ext cx="15" cy="5"/>
              </a:xfrm>
              <a:custGeom>
                <a:avLst/>
                <a:gdLst>
                  <a:gd name="T0" fmla="*/ 0 w 6"/>
                  <a:gd name="T1" fmla="*/ 0 h 2"/>
                  <a:gd name="T2" fmla="*/ 233 w 6"/>
                  <a:gd name="T3" fmla="*/ 75 h 2"/>
                  <a:gd name="T4" fmla="*/ 0 60000 65536"/>
                  <a:gd name="T5" fmla="*/ 0 60000 65536"/>
                  <a:gd name="T6" fmla="*/ 0 w 6"/>
                  <a:gd name="T7" fmla="*/ 0 h 2"/>
                  <a:gd name="T8" fmla="*/ 6 w 6"/>
                  <a:gd name="T9" fmla="*/ 2 h 2"/>
                </a:gdLst>
                <a:ahLst/>
                <a:cxnLst>
                  <a:cxn ang="T4">
                    <a:pos x="T0" y="T1"/>
                  </a:cxn>
                  <a:cxn ang="T5">
                    <a:pos x="T2" y="T3"/>
                  </a:cxn>
                </a:cxnLst>
                <a:rect l="T6" t="T7" r="T8" b="T9"/>
                <a:pathLst>
                  <a:path w="6" h="2">
                    <a:moveTo>
                      <a:pt x="0" y="0"/>
                    </a:moveTo>
                    <a:cubicBezTo>
                      <a:pt x="2" y="1"/>
                      <a:pt x="4" y="2"/>
                      <a:pt x="6" y="2"/>
                    </a:cubicBezTo>
                  </a:path>
                </a:pathLst>
              </a:custGeom>
              <a:noFill/>
              <a:ln w="15875" cap="flat">
                <a:solidFill>
                  <a:srgbClr val="E1C0CA"/>
                </a:solidFill>
                <a:prstDash val="solid"/>
                <a:miter lim="800000"/>
                <a:headEnd/>
                <a:tailEnd/>
              </a:ln>
            </p:spPr>
            <p:txBody>
              <a:bodyPr/>
              <a:lstStyle/>
              <a:p>
                <a:endParaRPr lang="en-US"/>
              </a:p>
            </p:txBody>
          </p:sp>
          <p:sp>
            <p:nvSpPr>
              <p:cNvPr id="487" name="Freeform 401"/>
              <p:cNvSpPr>
                <a:spLocks/>
              </p:cNvSpPr>
              <p:nvPr/>
            </p:nvSpPr>
            <p:spPr bwMode="auto">
              <a:xfrm>
                <a:off x="2704" y="1504"/>
                <a:ext cx="7" cy="27"/>
              </a:xfrm>
              <a:custGeom>
                <a:avLst/>
                <a:gdLst>
                  <a:gd name="T0" fmla="*/ 86 w 3"/>
                  <a:gd name="T1" fmla="*/ 0 h 10"/>
                  <a:gd name="T2" fmla="*/ 0 w 3"/>
                  <a:gd name="T3" fmla="*/ 532 h 10"/>
                  <a:gd name="T4" fmla="*/ 0 60000 65536"/>
                  <a:gd name="T5" fmla="*/ 0 60000 65536"/>
                  <a:gd name="T6" fmla="*/ 0 w 3"/>
                  <a:gd name="T7" fmla="*/ 0 h 10"/>
                  <a:gd name="T8" fmla="*/ 3 w 3"/>
                  <a:gd name="T9" fmla="*/ 10 h 10"/>
                </a:gdLst>
                <a:ahLst/>
                <a:cxnLst>
                  <a:cxn ang="T4">
                    <a:pos x="T0" y="T1"/>
                  </a:cxn>
                  <a:cxn ang="T5">
                    <a:pos x="T2" y="T3"/>
                  </a:cxn>
                </a:cxnLst>
                <a:rect l="T6" t="T7" r="T8" b="T9"/>
                <a:pathLst>
                  <a:path w="3" h="10">
                    <a:moveTo>
                      <a:pt x="3" y="0"/>
                    </a:moveTo>
                    <a:cubicBezTo>
                      <a:pt x="1" y="3"/>
                      <a:pt x="1" y="6"/>
                      <a:pt x="0" y="10"/>
                    </a:cubicBezTo>
                  </a:path>
                </a:pathLst>
              </a:custGeom>
              <a:noFill/>
              <a:ln w="15875" cap="flat">
                <a:solidFill>
                  <a:srgbClr val="E1C0CA"/>
                </a:solidFill>
                <a:prstDash val="solid"/>
                <a:miter lim="800000"/>
                <a:headEnd/>
                <a:tailEnd/>
              </a:ln>
            </p:spPr>
            <p:txBody>
              <a:bodyPr/>
              <a:lstStyle/>
              <a:p>
                <a:endParaRPr lang="en-US"/>
              </a:p>
            </p:txBody>
          </p:sp>
          <p:sp>
            <p:nvSpPr>
              <p:cNvPr id="488" name="Freeform 402"/>
              <p:cNvSpPr>
                <a:spLocks/>
              </p:cNvSpPr>
              <p:nvPr/>
            </p:nvSpPr>
            <p:spPr bwMode="auto">
              <a:xfrm>
                <a:off x="2541" y="1400"/>
                <a:ext cx="35" cy="16"/>
              </a:xfrm>
              <a:custGeom>
                <a:avLst/>
                <a:gdLst>
                  <a:gd name="T0" fmla="*/ 0 w 14"/>
                  <a:gd name="T1" fmla="*/ 93 h 6"/>
                  <a:gd name="T2" fmla="*/ 550 w 14"/>
                  <a:gd name="T3" fmla="*/ 149 h 6"/>
                  <a:gd name="T4" fmla="*/ 0 w 14"/>
                  <a:gd name="T5" fmla="*/ 307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0" y="2"/>
                    </a:moveTo>
                    <a:cubicBezTo>
                      <a:pt x="4" y="1"/>
                      <a:pt x="11" y="0"/>
                      <a:pt x="14" y="3"/>
                    </a:cubicBezTo>
                    <a:cubicBezTo>
                      <a:pt x="10" y="6"/>
                      <a:pt x="4" y="6"/>
                      <a:pt x="0" y="6"/>
                    </a:cubicBezTo>
                  </a:path>
                </a:pathLst>
              </a:custGeom>
              <a:noFill/>
              <a:ln w="15875" cap="flat">
                <a:solidFill>
                  <a:srgbClr val="E1C0CA"/>
                </a:solidFill>
                <a:prstDash val="solid"/>
                <a:miter lim="800000"/>
                <a:headEnd/>
                <a:tailEnd/>
              </a:ln>
            </p:spPr>
            <p:txBody>
              <a:bodyPr/>
              <a:lstStyle/>
              <a:p>
                <a:endParaRPr lang="en-US"/>
              </a:p>
            </p:txBody>
          </p:sp>
          <p:sp>
            <p:nvSpPr>
              <p:cNvPr id="489" name="Freeform 403"/>
              <p:cNvSpPr>
                <a:spLocks/>
              </p:cNvSpPr>
              <p:nvPr/>
            </p:nvSpPr>
            <p:spPr bwMode="auto">
              <a:xfrm>
                <a:off x="2556" y="1440"/>
                <a:ext cx="30" cy="11"/>
              </a:xfrm>
              <a:custGeom>
                <a:avLst/>
                <a:gdLst>
                  <a:gd name="T0" fmla="*/ 0 w 12"/>
                  <a:gd name="T1" fmla="*/ 228 h 4"/>
                  <a:gd name="T2" fmla="*/ 470 w 12"/>
                  <a:gd name="T3" fmla="*/ 0 h 4"/>
                  <a:gd name="T4" fmla="*/ 0 60000 65536"/>
                  <a:gd name="T5" fmla="*/ 0 60000 65536"/>
                  <a:gd name="T6" fmla="*/ 0 w 12"/>
                  <a:gd name="T7" fmla="*/ 0 h 4"/>
                  <a:gd name="T8" fmla="*/ 12 w 12"/>
                  <a:gd name="T9" fmla="*/ 4 h 4"/>
                </a:gdLst>
                <a:ahLst/>
                <a:cxnLst>
                  <a:cxn ang="T4">
                    <a:pos x="T0" y="T1"/>
                  </a:cxn>
                  <a:cxn ang="T5">
                    <a:pos x="T2" y="T3"/>
                  </a:cxn>
                </a:cxnLst>
                <a:rect l="T6" t="T7" r="T8" b="T9"/>
                <a:pathLst>
                  <a:path w="12" h="4">
                    <a:moveTo>
                      <a:pt x="0" y="4"/>
                    </a:moveTo>
                    <a:cubicBezTo>
                      <a:pt x="5" y="4"/>
                      <a:pt x="8" y="1"/>
                      <a:pt x="12" y="0"/>
                    </a:cubicBezTo>
                  </a:path>
                </a:pathLst>
              </a:custGeom>
              <a:noFill/>
              <a:ln w="15875" cap="flat">
                <a:solidFill>
                  <a:srgbClr val="E1C0CA"/>
                </a:solidFill>
                <a:prstDash val="solid"/>
                <a:miter lim="800000"/>
                <a:headEnd/>
                <a:tailEnd/>
              </a:ln>
            </p:spPr>
            <p:txBody>
              <a:bodyPr/>
              <a:lstStyle/>
              <a:p>
                <a:endParaRPr lang="en-US"/>
              </a:p>
            </p:txBody>
          </p:sp>
          <p:sp>
            <p:nvSpPr>
              <p:cNvPr id="490" name="Freeform 404"/>
              <p:cNvSpPr>
                <a:spLocks/>
              </p:cNvSpPr>
              <p:nvPr/>
            </p:nvSpPr>
            <p:spPr bwMode="auto">
              <a:xfrm>
                <a:off x="2391" y="1557"/>
                <a:ext cx="13" cy="19"/>
              </a:xfrm>
              <a:custGeom>
                <a:avLst/>
                <a:gdLst>
                  <a:gd name="T0" fmla="*/ 0 w 5"/>
                  <a:gd name="T1" fmla="*/ 383 h 7"/>
                  <a:gd name="T2" fmla="*/ 229 w 5"/>
                  <a:gd name="T3" fmla="*/ 0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0" y="7"/>
                    </a:moveTo>
                    <a:cubicBezTo>
                      <a:pt x="2" y="4"/>
                      <a:pt x="3" y="2"/>
                      <a:pt x="5" y="0"/>
                    </a:cubicBezTo>
                  </a:path>
                </a:pathLst>
              </a:custGeom>
              <a:noFill/>
              <a:ln w="15875" cap="flat">
                <a:solidFill>
                  <a:srgbClr val="E1C0CA"/>
                </a:solidFill>
                <a:prstDash val="solid"/>
                <a:miter lim="800000"/>
                <a:headEnd/>
                <a:tailEnd/>
              </a:ln>
            </p:spPr>
            <p:txBody>
              <a:bodyPr/>
              <a:lstStyle/>
              <a:p>
                <a:endParaRPr lang="en-US"/>
              </a:p>
            </p:txBody>
          </p:sp>
          <p:sp>
            <p:nvSpPr>
              <p:cNvPr id="491" name="Freeform 405"/>
              <p:cNvSpPr>
                <a:spLocks/>
              </p:cNvSpPr>
              <p:nvPr/>
            </p:nvSpPr>
            <p:spPr bwMode="auto">
              <a:xfrm>
                <a:off x="2371" y="1528"/>
                <a:ext cx="20" cy="8"/>
              </a:xfrm>
              <a:custGeom>
                <a:avLst/>
                <a:gdLst>
                  <a:gd name="T0" fmla="*/ 0 w 8"/>
                  <a:gd name="T1" fmla="*/ 149 h 3"/>
                  <a:gd name="T2" fmla="*/ 313 w 8"/>
                  <a:gd name="T3" fmla="*/ 0 h 3"/>
                  <a:gd name="T4" fmla="*/ 0 60000 65536"/>
                  <a:gd name="T5" fmla="*/ 0 60000 65536"/>
                  <a:gd name="T6" fmla="*/ 0 w 8"/>
                  <a:gd name="T7" fmla="*/ 0 h 3"/>
                  <a:gd name="T8" fmla="*/ 8 w 8"/>
                  <a:gd name="T9" fmla="*/ 3 h 3"/>
                </a:gdLst>
                <a:ahLst/>
                <a:cxnLst>
                  <a:cxn ang="T4">
                    <a:pos x="T0" y="T1"/>
                  </a:cxn>
                  <a:cxn ang="T5">
                    <a:pos x="T2" y="T3"/>
                  </a:cxn>
                </a:cxnLst>
                <a:rect l="T6" t="T7" r="T8" b="T9"/>
                <a:pathLst>
                  <a:path w="8" h="3">
                    <a:moveTo>
                      <a:pt x="0" y="3"/>
                    </a:moveTo>
                    <a:cubicBezTo>
                      <a:pt x="3" y="2"/>
                      <a:pt x="5" y="1"/>
                      <a:pt x="8" y="0"/>
                    </a:cubicBezTo>
                  </a:path>
                </a:pathLst>
              </a:custGeom>
              <a:noFill/>
              <a:ln w="15875" cap="flat">
                <a:solidFill>
                  <a:srgbClr val="E1C0CA"/>
                </a:solidFill>
                <a:prstDash val="solid"/>
                <a:miter lim="800000"/>
                <a:headEnd/>
                <a:tailEnd/>
              </a:ln>
            </p:spPr>
            <p:txBody>
              <a:bodyPr/>
              <a:lstStyle/>
              <a:p>
                <a:endParaRPr lang="en-US"/>
              </a:p>
            </p:txBody>
          </p:sp>
        </p:grpSp>
        <p:sp>
          <p:nvSpPr>
            <p:cNvPr id="181" name="Freeform 406"/>
            <p:cNvSpPr>
              <a:spLocks/>
            </p:cNvSpPr>
            <p:nvPr/>
          </p:nvSpPr>
          <p:spPr bwMode="auto">
            <a:xfrm>
              <a:off x="2281" y="1739"/>
              <a:ext cx="15" cy="16"/>
            </a:xfrm>
            <a:custGeom>
              <a:avLst/>
              <a:gdLst>
                <a:gd name="T0" fmla="*/ 0 w 6"/>
                <a:gd name="T1" fmla="*/ 307 h 6"/>
                <a:gd name="T2" fmla="*/ 233 w 6"/>
                <a:gd name="T3" fmla="*/ 0 h 6"/>
                <a:gd name="T4" fmla="*/ 0 60000 65536"/>
                <a:gd name="T5" fmla="*/ 0 60000 65536"/>
                <a:gd name="T6" fmla="*/ 0 w 6"/>
                <a:gd name="T7" fmla="*/ 0 h 6"/>
                <a:gd name="T8" fmla="*/ 6 w 6"/>
                <a:gd name="T9" fmla="*/ 6 h 6"/>
              </a:gdLst>
              <a:ahLst/>
              <a:cxnLst>
                <a:cxn ang="T4">
                  <a:pos x="T0" y="T1"/>
                </a:cxn>
                <a:cxn ang="T5">
                  <a:pos x="T2" y="T3"/>
                </a:cxn>
              </a:cxnLst>
              <a:rect l="T6" t="T7" r="T8" b="T9"/>
              <a:pathLst>
                <a:path w="6" h="6">
                  <a:moveTo>
                    <a:pt x="0" y="6"/>
                  </a:moveTo>
                  <a:cubicBezTo>
                    <a:pt x="1" y="3"/>
                    <a:pt x="3" y="1"/>
                    <a:pt x="6" y="0"/>
                  </a:cubicBezTo>
                </a:path>
              </a:pathLst>
            </a:custGeom>
            <a:noFill/>
            <a:ln w="15875" cap="flat">
              <a:solidFill>
                <a:srgbClr val="E1C0CA"/>
              </a:solidFill>
              <a:prstDash val="solid"/>
              <a:miter lim="800000"/>
              <a:headEnd/>
              <a:tailEnd/>
            </a:ln>
          </p:spPr>
          <p:txBody>
            <a:bodyPr/>
            <a:lstStyle/>
            <a:p>
              <a:endParaRPr lang="en-US"/>
            </a:p>
          </p:txBody>
        </p:sp>
        <p:sp>
          <p:nvSpPr>
            <p:cNvPr id="182" name="Freeform 407"/>
            <p:cNvSpPr>
              <a:spLocks/>
            </p:cNvSpPr>
            <p:nvPr/>
          </p:nvSpPr>
          <p:spPr bwMode="auto">
            <a:xfrm>
              <a:off x="2416" y="1792"/>
              <a:ext cx="18" cy="8"/>
            </a:xfrm>
            <a:custGeom>
              <a:avLst/>
              <a:gdLst>
                <a:gd name="T0" fmla="*/ 0 w 7"/>
                <a:gd name="T1" fmla="*/ 0 h 3"/>
                <a:gd name="T2" fmla="*/ 303 w 7"/>
                <a:gd name="T3" fmla="*/ 149 h 3"/>
                <a:gd name="T4" fmla="*/ 0 60000 65536"/>
                <a:gd name="T5" fmla="*/ 0 60000 65536"/>
                <a:gd name="T6" fmla="*/ 0 w 7"/>
                <a:gd name="T7" fmla="*/ 0 h 3"/>
                <a:gd name="T8" fmla="*/ 7 w 7"/>
                <a:gd name="T9" fmla="*/ 3 h 3"/>
              </a:gdLst>
              <a:ahLst/>
              <a:cxnLst>
                <a:cxn ang="T4">
                  <a:pos x="T0" y="T1"/>
                </a:cxn>
                <a:cxn ang="T5">
                  <a:pos x="T2" y="T3"/>
                </a:cxn>
              </a:cxnLst>
              <a:rect l="T6" t="T7" r="T8" b="T9"/>
              <a:pathLst>
                <a:path w="7" h="3">
                  <a:moveTo>
                    <a:pt x="0" y="0"/>
                  </a:moveTo>
                  <a:cubicBezTo>
                    <a:pt x="3" y="1"/>
                    <a:pt x="5" y="2"/>
                    <a:pt x="7" y="3"/>
                  </a:cubicBezTo>
                </a:path>
              </a:pathLst>
            </a:custGeom>
            <a:noFill/>
            <a:ln w="15875" cap="flat">
              <a:solidFill>
                <a:srgbClr val="E1C0CA"/>
              </a:solidFill>
              <a:prstDash val="solid"/>
              <a:miter lim="800000"/>
              <a:headEnd/>
              <a:tailEnd/>
            </a:ln>
          </p:spPr>
          <p:txBody>
            <a:bodyPr/>
            <a:lstStyle/>
            <a:p>
              <a:endParaRPr lang="en-US"/>
            </a:p>
          </p:txBody>
        </p:sp>
        <p:sp>
          <p:nvSpPr>
            <p:cNvPr id="183" name="Freeform 408"/>
            <p:cNvSpPr>
              <a:spLocks/>
            </p:cNvSpPr>
            <p:nvPr/>
          </p:nvSpPr>
          <p:spPr bwMode="auto">
            <a:xfrm>
              <a:off x="2439" y="1760"/>
              <a:ext cx="7" cy="27"/>
            </a:xfrm>
            <a:custGeom>
              <a:avLst/>
              <a:gdLst>
                <a:gd name="T0" fmla="*/ 65 w 3"/>
                <a:gd name="T1" fmla="*/ 532 h 10"/>
                <a:gd name="T2" fmla="*/ 86 w 3"/>
                <a:gd name="T3" fmla="*/ 0 h 10"/>
                <a:gd name="T4" fmla="*/ 0 60000 65536"/>
                <a:gd name="T5" fmla="*/ 0 60000 65536"/>
                <a:gd name="T6" fmla="*/ 0 w 3"/>
                <a:gd name="T7" fmla="*/ 0 h 10"/>
                <a:gd name="T8" fmla="*/ 3 w 3"/>
                <a:gd name="T9" fmla="*/ 10 h 10"/>
              </a:gdLst>
              <a:ahLst/>
              <a:cxnLst>
                <a:cxn ang="T4">
                  <a:pos x="T0" y="T1"/>
                </a:cxn>
                <a:cxn ang="T5">
                  <a:pos x="T2" y="T3"/>
                </a:cxn>
              </a:cxnLst>
              <a:rect l="T6" t="T7" r="T8" b="T9"/>
              <a:pathLst>
                <a:path w="3" h="10">
                  <a:moveTo>
                    <a:pt x="2" y="10"/>
                  </a:moveTo>
                  <a:cubicBezTo>
                    <a:pt x="0" y="6"/>
                    <a:pt x="2" y="3"/>
                    <a:pt x="3" y="0"/>
                  </a:cubicBezTo>
                </a:path>
              </a:pathLst>
            </a:custGeom>
            <a:noFill/>
            <a:ln w="15875" cap="flat">
              <a:solidFill>
                <a:srgbClr val="E1C0CA"/>
              </a:solidFill>
              <a:prstDash val="solid"/>
              <a:miter lim="800000"/>
              <a:headEnd/>
              <a:tailEnd/>
            </a:ln>
          </p:spPr>
          <p:txBody>
            <a:bodyPr/>
            <a:lstStyle/>
            <a:p>
              <a:endParaRPr lang="en-US"/>
            </a:p>
          </p:txBody>
        </p:sp>
        <p:sp>
          <p:nvSpPr>
            <p:cNvPr id="184" name="Freeform 409"/>
            <p:cNvSpPr>
              <a:spLocks/>
            </p:cNvSpPr>
            <p:nvPr/>
          </p:nvSpPr>
          <p:spPr bwMode="auto">
            <a:xfrm>
              <a:off x="2321" y="1936"/>
              <a:ext cx="25" cy="3"/>
            </a:xfrm>
            <a:custGeom>
              <a:avLst/>
              <a:gdLst>
                <a:gd name="T0" fmla="*/ 0 w 10"/>
                <a:gd name="T1" fmla="*/ 0 h 1"/>
                <a:gd name="T2" fmla="*/ 388 w 10"/>
                <a:gd name="T3" fmla="*/ 81 h 1"/>
                <a:gd name="T4" fmla="*/ 0 60000 65536"/>
                <a:gd name="T5" fmla="*/ 0 60000 65536"/>
                <a:gd name="T6" fmla="*/ 0 w 10"/>
                <a:gd name="T7" fmla="*/ 0 h 1"/>
                <a:gd name="T8" fmla="*/ 10 w 10"/>
                <a:gd name="T9" fmla="*/ 1 h 1"/>
              </a:gdLst>
              <a:ahLst/>
              <a:cxnLst>
                <a:cxn ang="T4">
                  <a:pos x="T0" y="T1"/>
                </a:cxn>
                <a:cxn ang="T5">
                  <a:pos x="T2" y="T3"/>
                </a:cxn>
              </a:cxnLst>
              <a:rect l="T6" t="T7" r="T8" b="T9"/>
              <a:pathLst>
                <a:path w="10" h="1">
                  <a:moveTo>
                    <a:pt x="0" y="0"/>
                  </a:moveTo>
                  <a:cubicBezTo>
                    <a:pt x="3" y="1"/>
                    <a:pt x="7" y="1"/>
                    <a:pt x="10" y="1"/>
                  </a:cubicBezTo>
                </a:path>
              </a:pathLst>
            </a:custGeom>
            <a:noFill/>
            <a:ln w="15875" cap="flat">
              <a:solidFill>
                <a:srgbClr val="E1C0CA"/>
              </a:solidFill>
              <a:prstDash val="solid"/>
              <a:miter lim="800000"/>
              <a:headEnd/>
              <a:tailEnd/>
            </a:ln>
          </p:spPr>
          <p:txBody>
            <a:bodyPr/>
            <a:lstStyle/>
            <a:p>
              <a:endParaRPr lang="en-US"/>
            </a:p>
          </p:txBody>
        </p:sp>
        <p:sp>
          <p:nvSpPr>
            <p:cNvPr id="185" name="Freeform 410"/>
            <p:cNvSpPr>
              <a:spLocks/>
            </p:cNvSpPr>
            <p:nvPr/>
          </p:nvSpPr>
          <p:spPr bwMode="auto">
            <a:xfrm>
              <a:off x="2534" y="2197"/>
              <a:ext cx="5" cy="16"/>
            </a:xfrm>
            <a:custGeom>
              <a:avLst/>
              <a:gdLst>
                <a:gd name="T0" fmla="*/ 75 w 2"/>
                <a:gd name="T1" fmla="*/ 307 h 6"/>
                <a:gd name="T2" fmla="*/ 75 w 2"/>
                <a:gd name="T3" fmla="*/ 0 h 6"/>
                <a:gd name="T4" fmla="*/ 0 60000 65536"/>
                <a:gd name="T5" fmla="*/ 0 60000 65536"/>
                <a:gd name="T6" fmla="*/ 0 w 2"/>
                <a:gd name="T7" fmla="*/ 0 h 6"/>
                <a:gd name="T8" fmla="*/ 2 w 2"/>
                <a:gd name="T9" fmla="*/ 6 h 6"/>
              </a:gdLst>
              <a:ahLst/>
              <a:cxnLst>
                <a:cxn ang="T4">
                  <a:pos x="T0" y="T1"/>
                </a:cxn>
                <a:cxn ang="T5">
                  <a:pos x="T2" y="T3"/>
                </a:cxn>
              </a:cxnLst>
              <a:rect l="T6" t="T7" r="T8" b="T9"/>
              <a:pathLst>
                <a:path w="2" h="6">
                  <a:moveTo>
                    <a:pt x="2" y="6"/>
                  </a:moveTo>
                  <a:cubicBezTo>
                    <a:pt x="0" y="4"/>
                    <a:pt x="0" y="2"/>
                    <a:pt x="2" y="0"/>
                  </a:cubicBezTo>
                </a:path>
              </a:pathLst>
            </a:custGeom>
            <a:noFill/>
            <a:ln w="15875" cap="flat">
              <a:solidFill>
                <a:srgbClr val="E1C0CA"/>
              </a:solidFill>
              <a:prstDash val="solid"/>
              <a:miter lim="800000"/>
              <a:headEnd/>
              <a:tailEnd/>
            </a:ln>
          </p:spPr>
          <p:txBody>
            <a:bodyPr/>
            <a:lstStyle/>
            <a:p>
              <a:endParaRPr lang="en-US"/>
            </a:p>
          </p:txBody>
        </p:sp>
        <p:sp>
          <p:nvSpPr>
            <p:cNvPr id="186" name="Freeform 411"/>
            <p:cNvSpPr>
              <a:spLocks/>
            </p:cNvSpPr>
            <p:nvPr/>
          </p:nvSpPr>
          <p:spPr bwMode="auto">
            <a:xfrm>
              <a:off x="2514" y="2301"/>
              <a:ext cx="2" cy="24"/>
            </a:xfrm>
            <a:custGeom>
              <a:avLst/>
              <a:gdLst>
                <a:gd name="T0" fmla="*/ 16 w 1"/>
                <a:gd name="T1" fmla="*/ 0 h 9"/>
                <a:gd name="T2" fmla="*/ 0 w 1"/>
                <a:gd name="T3" fmla="*/ 456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0"/>
                  </a:moveTo>
                  <a:cubicBezTo>
                    <a:pt x="0" y="3"/>
                    <a:pt x="0" y="6"/>
                    <a:pt x="0" y="9"/>
                  </a:cubicBezTo>
                </a:path>
              </a:pathLst>
            </a:custGeom>
            <a:noFill/>
            <a:ln w="15875" cap="flat">
              <a:solidFill>
                <a:srgbClr val="E1C0CA"/>
              </a:solidFill>
              <a:prstDash val="solid"/>
              <a:miter lim="800000"/>
              <a:headEnd/>
              <a:tailEnd/>
            </a:ln>
          </p:spPr>
          <p:txBody>
            <a:bodyPr/>
            <a:lstStyle/>
            <a:p>
              <a:endParaRPr lang="en-US"/>
            </a:p>
          </p:txBody>
        </p:sp>
        <p:sp>
          <p:nvSpPr>
            <p:cNvPr id="187" name="Freeform 412"/>
            <p:cNvSpPr>
              <a:spLocks/>
            </p:cNvSpPr>
            <p:nvPr/>
          </p:nvSpPr>
          <p:spPr bwMode="auto">
            <a:xfrm>
              <a:off x="2631" y="2475"/>
              <a:ext cx="28" cy="10"/>
            </a:xfrm>
            <a:custGeom>
              <a:avLst/>
              <a:gdLst>
                <a:gd name="T0" fmla="*/ 0 w 11"/>
                <a:gd name="T1" fmla="*/ 158 h 4"/>
                <a:gd name="T2" fmla="*/ 461 w 11"/>
                <a:gd name="T3" fmla="*/ 0 h 4"/>
                <a:gd name="T4" fmla="*/ 0 60000 65536"/>
                <a:gd name="T5" fmla="*/ 0 60000 65536"/>
                <a:gd name="T6" fmla="*/ 0 w 11"/>
                <a:gd name="T7" fmla="*/ 0 h 4"/>
                <a:gd name="T8" fmla="*/ 11 w 11"/>
                <a:gd name="T9" fmla="*/ 4 h 4"/>
              </a:gdLst>
              <a:ahLst/>
              <a:cxnLst>
                <a:cxn ang="T4">
                  <a:pos x="T0" y="T1"/>
                </a:cxn>
                <a:cxn ang="T5">
                  <a:pos x="T2" y="T3"/>
                </a:cxn>
              </a:cxnLst>
              <a:rect l="T6" t="T7" r="T8" b="T9"/>
              <a:pathLst>
                <a:path w="11" h="4">
                  <a:moveTo>
                    <a:pt x="0" y="4"/>
                  </a:moveTo>
                  <a:cubicBezTo>
                    <a:pt x="4" y="4"/>
                    <a:pt x="8" y="2"/>
                    <a:pt x="11" y="0"/>
                  </a:cubicBezTo>
                </a:path>
              </a:pathLst>
            </a:custGeom>
            <a:noFill/>
            <a:ln w="15875" cap="flat">
              <a:solidFill>
                <a:srgbClr val="E1C0CA"/>
              </a:solidFill>
              <a:prstDash val="solid"/>
              <a:miter lim="800000"/>
              <a:headEnd/>
              <a:tailEnd/>
            </a:ln>
          </p:spPr>
          <p:txBody>
            <a:bodyPr/>
            <a:lstStyle/>
            <a:p>
              <a:endParaRPr lang="en-US"/>
            </a:p>
          </p:txBody>
        </p:sp>
        <p:sp>
          <p:nvSpPr>
            <p:cNvPr id="188" name="Freeform 413"/>
            <p:cNvSpPr>
              <a:spLocks/>
            </p:cNvSpPr>
            <p:nvPr/>
          </p:nvSpPr>
          <p:spPr bwMode="auto">
            <a:xfrm>
              <a:off x="2441" y="2405"/>
              <a:ext cx="20" cy="8"/>
            </a:xfrm>
            <a:custGeom>
              <a:avLst/>
              <a:gdLst>
                <a:gd name="T0" fmla="*/ 0 w 8"/>
                <a:gd name="T1" fmla="*/ 149 h 3"/>
                <a:gd name="T2" fmla="*/ 313 w 8"/>
                <a:gd name="T3" fmla="*/ 0 h 3"/>
                <a:gd name="T4" fmla="*/ 0 60000 65536"/>
                <a:gd name="T5" fmla="*/ 0 60000 65536"/>
                <a:gd name="T6" fmla="*/ 0 w 8"/>
                <a:gd name="T7" fmla="*/ 0 h 3"/>
                <a:gd name="T8" fmla="*/ 8 w 8"/>
                <a:gd name="T9" fmla="*/ 3 h 3"/>
              </a:gdLst>
              <a:ahLst/>
              <a:cxnLst>
                <a:cxn ang="T4">
                  <a:pos x="T0" y="T1"/>
                </a:cxn>
                <a:cxn ang="T5">
                  <a:pos x="T2" y="T3"/>
                </a:cxn>
              </a:cxnLst>
              <a:rect l="T6" t="T7" r="T8" b="T9"/>
              <a:pathLst>
                <a:path w="8" h="3">
                  <a:moveTo>
                    <a:pt x="0" y="3"/>
                  </a:moveTo>
                  <a:cubicBezTo>
                    <a:pt x="2" y="2"/>
                    <a:pt x="5" y="2"/>
                    <a:pt x="8" y="0"/>
                  </a:cubicBezTo>
                </a:path>
              </a:pathLst>
            </a:custGeom>
            <a:noFill/>
            <a:ln w="15875" cap="flat">
              <a:solidFill>
                <a:srgbClr val="E1C0CA"/>
              </a:solidFill>
              <a:prstDash val="solid"/>
              <a:miter lim="800000"/>
              <a:headEnd/>
              <a:tailEnd/>
            </a:ln>
          </p:spPr>
          <p:txBody>
            <a:bodyPr/>
            <a:lstStyle/>
            <a:p>
              <a:endParaRPr lang="en-US"/>
            </a:p>
          </p:txBody>
        </p:sp>
        <p:sp>
          <p:nvSpPr>
            <p:cNvPr id="189" name="Freeform 414"/>
            <p:cNvSpPr>
              <a:spLocks/>
            </p:cNvSpPr>
            <p:nvPr/>
          </p:nvSpPr>
          <p:spPr bwMode="auto">
            <a:xfrm>
              <a:off x="2291" y="2395"/>
              <a:ext cx="25" cy="16"/>
            </a:xfrm>
            <a:custGeom>
              <a:avLst/>
              <a:gdLst>
                <a:gd name="T0" fmla="*/ 0 w 10"/>
                <a:gd name="T1" fmla="*/ 0 h 6"/>
                <a:gd name="T2" fmla="*/ 388 w 10"/>
                <a:gd name="T3" fmla="*/ 307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0" y="0"/>
                  </a:moveTo>
                  <a:cubicBezTo>
                    <a:pt x="2" y="4"/>
                    <a:pt x="6" y="6"/>
                    <a:pt x="10" y="6"/>
                  </a:cubicBezTo>
                </a:path>
              </a:pathLst>
            </a:custGeom>
            <a:noFill/>
            <a:ln w="15875" cap="flat">
              <a:solidFill>
                <a:srgbClr val="E1C0CA"/>
              </a:solidFill>
              <a:prstDash val="solid"/>
              <a:miter lim="800000"/>
              <a:headEnd/>
              <a:tailEnd/>
            </a:ln>
          </p:spPr>
          <p:txBody>
            <a:bodyPr/>
            <a:lstStyle/>
            <a:p>
              <a:endParaRPr lang="en-US"/>
            </a:p>
          </p:txBody>
        </p:sp>
        <p:sp>
          <p:nvSpPr>
            <p:cNvPr id="190" name="Freeform 415"/>
            <p:cNvSpPr>
              <a:spLocks/>
            </p:cNvSpPr>
            <p:nvPr/>
          </p:nvSpPr>
          <p:spPr bwMode="auto">
            <a:xfrm>
              <a:off x="2146" y="2336"/>
              <a:ext cx="17" cy="21"/>
            </a:xfrm>
            <a:custGeom>
              <a:avLst/>
              <a:gdLst>
                <a:gd name="T0" fmla="*/ 0 w 7"/>
                <a:gd name="T1" fmla="*/ 0 h 8"/>
                <a:gd name="T2" fmla="*/ 243 w 7"/>
                <a:gd name="T3" fmla="*/ 378 h 8"/>
                <a:gd name="T4" fmla="*/ 0 60000 65536"/>
                <a:gd name="T5" fmla="*/ 0 60000 65536"/>
                <a:gd name="T6" fmla="*/ 0 w 7"/>
                <a:gd name="T7" fmla="*/ 0 h 8"/>
                <a:gd name="T8" fmla="*/ 7 w 7"/>
                <a:gd name="T9" fmla="*/ 8 h 8"/>
              </a:gdLst>
              <a:ahLst/>
              <a:cxnLst>
                <a:cxn ang="T4">
                  <a:pos x="T0" y="T1"/>
                </a:cxn>
                <a:cxn ang="T5">
                  <a:pos x="T2" y="T3"/>
                </a:cxn>
              </a:cxnLst>
              <a:rect l="T6" t="T7" r="T8" b="T9"/>
              <a:pathLst>
                <a:path w="7" h="8">
                  <a:moveTo>
                    <a:pt x="0" y="0"/>
                  </a:moveTo>
                  <a:cubicBezTo>
                    <a:pt x="1" y="4"/>
                    <a:pt x="3" y="7"/>
                    <a:pt x="7" y="8"/>
                  </a:cubicBezTo>
                </a:path>
              </a:pathLst>
            </a:custGeom>
            <a:noFill/>
            <a:ln w="15875" cap="flat">
              <a:solidFill>
                <a:srgbClr val="E1C0CA"/>
              </a:solidFill>
              <a:prstDash val="solid"/>
              <a:miter lim="800000"/>
              <a:headEnd/>
              <a:tailEnd/>
            </a:ln>
          </p:spPr>
          <p:txBody>
            <a:bodyPr/>
            <a:lstStyle/>
            <a:p>
              <a:endParaRPr lang="en-US"/>
            </a:p>
          </p:txBody>
        </p:sp>
        <p:sp>
          <p:nvSpPr>
            <p:cNvPr id="191" name="Freeform 416"/>
            <p:cNvSpPr>
              <a:spLocks/>
            </p:cNvSpPr>
            <p:nvPr/>
          </p:nvSpPr>
          <p:spPr bwMode="auto">
            <a:xfrm>
              <a:off x="1976" y="2323"/>
              <a:ext cx="32" cy="34"/>
            </a:xfrm>
            <a:custGeom>
              <a:avLst/>
              <a:gdLst>
                <a:gd name="T0" fmla="*/ 0 w 13"/>
                <a:gd name="T1" fmla="*/ 322 h 13"/>
                <a:gd name="T2" fmla="*/ 399 w 13"/>
                <a:gd name="T3" fmla="*/ 233 h 13"/>
                <a:gd name="T4" fmla="*/ 0 w 13"/>
                <a:gd name="T5" fmla="*/ 609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0" y="7"/>
                  </a:moveTo>
                  <a:cubicBezTo>
                    <a:pt x="2" y="5"/>
                    <a:pt x="9" y="0"/>
                    <a:pt x="11" y="5"/>
                  </a:cubicBezTo>
                  <a:cubicBezTo>
                    <a:pt x="13" y="9"/>
                    <a:pt x="2" y="13"/>
                    <a:pt x="0" y="13"/>
                  </a:cubicBezTo>
                </a:path>
              </a:pathLst>
            </a:custGeom>
            <a:noFill/>
            <a:ln w="15875" cap="flat">
              <a:solidFill>
                <a:srgbClr val="E1C0CA"/>
              </a:solidFill>
              <a:prstDash val="solid"/>
              <a:miter lim="800000"/>
              <a:headEnd/>
              <a:tailEnd/>
            </a:ln>
          </p:spPr>
          <p:txBody>
            <a:bodyPr/>
            <a:lstStyle/>
            <a:p>
              <a:endParaRPr lang="en-US"/>
            </a:p>
          </p:txBody>
        </p:sp>
        <p:sp>
          <p:nvSpPr>
            <p:cNvPr id="192" name="Freeform 417"/>
            <p:cNvSpPr>
              <a:spLocks/>
            </p:cNvSpPr>
            <p:nvPr/>
          </p:nvSpPr>
          <p:spPr bwMode="auto">
            <a:xfrm>
              <a:off x="2091" y="2240"/>
              <a:ext cx="15" cy="16"/>
            </a:xfrm>
            <a:custGeom>
              <a:avLst/>
              <a:gdLst>
                <a:gd name="T0" fmla="*/ 0 w 6"/>
                <a:gd name="T1" fmla="*/ 0 h 6"/>
                <a:gd name="T2" fmla="*/ 233 w 6"/>
                <a:gd name="T3" fmla="*/ 307 h 6"/>
                <a:gd name="T4" fmla="*/ 0 60000 65536"/>
                <a:gd name="T5" fmla="*/ 0 60000 65536"/>
                <a:gd name="T6" fmla="*/ 0 w 6"/>
                <a:gd name="T7" fmla="*/ 0 h 6"/>
                <a:gd name="T8" fmla="*/ 6 w 6"/>
                <a:gd name="T9" fmla="*/ 6 h 6"/>
              </a:gdLst>
              <a:ahLst/>
              <a:cxnLst>
                <a:cxn ang="T4">
                  <a:pos x="T0" y="T1"/>
                </a:cxn>
                <a:cxn ang="T5">
                  <a:pos x="T2" y="T3"/>
                </a:cxn>
              </a:cxnLst>
              <a:rect l="T6" t="T7" r="T8" b="T9"/>
              <a:pathLst>
                <a:path w="6" h="6">
                  <a:moveTo>
                    <a:pt x="0" y="0"/>
                  </a:moveTo>
                  <a:cubicBezTo>
                    <a:pt x="4" y="0"/>
                    <a:pt x="4" y="3"/>
                    <a:pt x="6" y="6"/>
                  </a:cubicBezTo>
                </a:path>
              </a:pathLst>
            </a:custGeom>
            <a:noFill/>
            <a:ln w="15875" cap="flat">
              <a:solidFill>
                <a:srgbClr val="E1C0CA"/>
              </a:solidFill>
              <a:prstDash val="solid"/>
              <a:miter lim="800000"/>
              <a:headEnd/>
              <a:tailEnd/>
            </a:ln>
          </p:spPr>
          <p:txBody>
            <a:bodyPr/>
            <a:lstStyle/>
            <a:p>
              <a:endParaRPr lang="en-US"/>
            </a:p>
          </p:txBody>
        </p:sp>
        <p:sp>
          <p:nvSpPr>
            <p:cNvPr id="193" name="Freeform 418"/>
            <p:cNvSpPr>
              <a:spLocks/>
            </p:cNvSpPr>
            <p:nvPr/>
          </p:nvSpPr>
          <p:spPr bwMode="auto">
            <a:xfrm>
              <a:off x="2123" y="2224"/>
              <a:ext cx="5" cy="24"/>
            </a:xfrm>
            <a:custGeom>
              <a:avLst/>
              <a:gdLst>
                <a:gd name="T0" fmla="*/ 45 w 2"/>
                <a:gd name="T1" fmla="*/ 0 h 9"/>
                <a:gd name="T2" fmla="*/ 75 w 2"/>
                <a:gd name="T3" fmla="*/ 456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1" y="0"/>
                  </a:moveTo>
                  <a:cubicBezTo>
                    <a:pt x="1" y="3"/>
                    <a:pt x="0" y="6"/>
                    <a:pt x="2" y="9"/>
                  </a:cubicBezTo>
                </a:path>
              </a:pathLst>
            </a:custGeom>
            <a:noFill/>
            <a:ln w="15875" cap="flat">
              <a:solidFill>
                <a:srgbClr val="E1C0CA"/>
              </a:solidFill>
              <a:prstDash val="solid"/>
              <a:miter lim="800000"/>
              <a:headEnd/>
              <a:tailEnd/>
            </a:ln>
          </p:spPr>
          <p:txBody>
            <a:bodyPr/>
            <a:lstStyle/>
            <a:p>
              <a:endParaRPr lang="en-US"/>
            </a:p>
          </p:txBody>
        </p:sp>
        <p:sp>
          <p:nvSpPr>
            <p:cNvPr id="194" name="Freeform 419"/>
            <p:cNvSpPr>
              <a:spLocks/>
            </p:cNvSpPr>
            <p:nvPr/>
          </p:nvSpPr>
          <p:spPr bwMode="auto">
            <a:xfrm>
              <a:off x="2118" y="2635"/>
              <a:ext cx="3" cy="37"/>
            </a:xfrm>
            <a:custGeom>
              <a:avLst/>
              <a:gdLst>
                <a:gd name="T0" fmla="*/ 0 w 1"/>
                <a:gd name="T1" fmla="*/ 0 h 14"/>
                <a:gd name="T2" fmla="*/ 81 w 1"/>
                <a:gd name="T3" fmla="*/ 685 h 14"/>
                <a:gd name="T4" fmla="*/ 0 60000 65536"/>
                <a:gd name="T5" fmla="*/ 0 60000 65536"/>
                <a:gd name="T6" fmla="*/ 0 w 1"/>
                <a:gd name="T7" fmla="*/ 0 h 14"/>
                <a:gd name="T8" fmla="*/ 1 w 1"/>
                <a:gd name="T9" fmla="*/ 14 h 14"/>
              </a:gdLst>
              <a:ahLst/>
              <a:cxnLst>
                <a:cxn ang="T4">
                  <a:pos x="T0" y="T1"/>
                </a:cxn>
                <a:cxn ang="T5">
                  <a:pos x="T2" y="T3"/>
                </a:cxn>
              </a:cxnLst>
              <a:rect l="T6" t="T7" r="T8" b="T9"/>
              <a:pathLst>
                <a:path w="1" h="14">
                  <a:moveTo>
                    <a:pt x="0" y="0"/>
                  </a:moveTo>
                  <a:cubicBezTo>
                    <a:pt x="1" y="4"/>
                    <a:pt x="1" y="9"/>
                    <a:pt x="1" y="14"/>
                  </a:cubicBezTo>
                </a:path>
              </a:pathLst>
            </a:custGeom>
            <a:noFill/>
            <a:ln w="15875" cap="flat">
              <a:solidFill>
                <a:srgbClr val="E1C0CA"/>
              </a:solidFill>
              <a:prstDash val="solid"/>
              <a:miter lim="800000"/>
              <a:headEnd/>
              <a:tailEnd/>
            </a:ln>
          </p:spPr>
          <p:txBody>
            <a:bodyPr/>
            <a:lstStyle/>
            <a:p>
              <a:endParaRPr lang="en-US"/>
            </a:p>
          </p:txBody>
        </p:sp>
        <p:sp>
          <p:nvSpPr>
            <p:cNvPr id="195" name="Freeform 420"/>
            <p:cNvSpPr>
              <a:spLocks/>
            </p:cNvSpPr>
            <p:nvPr/>
          </p:nvSpPr>
          <p:spPr bwMode="auto">
            <a:xfrm>
              <a:off x="2146" y="2624"/>
              <a:ext cx="22" cy="24"/>
            </a:xfrm>
            <a:custGeom>
              <a:avLst/>
              <a:gdLst>
                <a:gd name="T0" fmla="*/ 0 w 9"/>
                <a:gd name="T1" fmla="*/ 0 h 9"/>
                <a:gd name="T2" fmla="*/ 323 w 9"/>
                <a:gd name="T3" fmla="*/ 456 h 9"/>
                <a:gd name="T4" fmla="*/ 0 60000 65536"/>
                <a:gd name="T5" fmla="*/ 0 60000 65536"/>
                <a:gd name="T6" fmla="*/ 0 w 9"/>
                <a:gd name="T7" fmla="*/ 0 h 9"/>
                <a:gd name="T8" fmla="*/ 9 w 9"/>
                <a:gd name="T9" fmla="*/ 9 h 9"/>
              </a:gdLst>
              <a:ahLst/>
              <a:cxnLst>
                <a:cxn ang="T4">
                  <a:pos x="T0" y="T1"/>
                </a:cxn>
                <a:cxn ang="T5">
                  <a:pos x="T2" y="T3"/>
                </a:cxn>
              </a:cxnLst>
              <a:rect l="T6" t="T7" r="T8" b="T9"/>
              <a:pathLst>
                <a:path w="9" h="9">
                  <a:moveTo>
                    <a:pt x="0" y="0"/>
                  </a:moveTo>
                  <a:cubicBezTo>
                    <a:pt x="3" y="3"/>
                    <a:pt x="5" y="7"/>
                    <a:pt x="9" y="9"/>
                  </a:cubicBezTo>
                </a:path>
              </a:pathLst>
            </a:custGeom>
            <a:noFill/>
            <a:ln w="15875" cap="flat">
              <a:solidFill>
                <a:srgbClr val="E1C0CA"/>
              </a:solidFill>
              <a:prstDash val="solid"/>
              <a:miter lim="800000"/>
              <a:headEnd/>
              <a:tailEnd/>
            </a:ln>
          </p:spPr>
          <p:txBody>
            <a:bodyPr/>
            <a:lstStyle/>
            <a:p>
              <a:endParaRPr lang="en-US"/>
            </a:p>
          </p:txBody>
        </p:sp>
        <p:sp>
          <p:nvSpPr>
            <p:cNvPr id="196" name="Freeform 421"/>
            <p:cNvSpPr>
              <a:spLocks/>
            </p:cNvSpPr>
            <p:nvPr/>
          </p:nvSpPr>
          <p:spPr bwMode="auto">
            <a:xfrm>
              <a:off x="2236" y="2736"/>
              <a:ext cx="10" cy="40"/>
            </a:xfrm>
            <a:custGeom>
              <a:avLst/>
              <a:gdLst>
                <a:gd name="T0" fmla="*/ 0 w 4"/>
                <a:gd name="T1" fmla="*/ 0 h 15"/>
                <a:gd name="T2" fmla="*/ 158 w 4"/>
                <a:gd name="T3" fmla="*/ 760 h 15"/>
                <a:gd name="T4" fmla="*/ 0 60000 65536"/>
                <a:gd name="T5" fmla="*/ 0 60000 65536"/>
                <a:gd name="T6" fmla="*/ 0 w 4"/>
                <a:gd name="T7" fmla="*/ 0 h 15"/>
                <a:gd name="T8" fmla="*/ 4 w 4"/>
                <a:gd name="T9" fmla="*/ 15 h 15"/>
              </a:gdLst>
              <a:ahLst/>
              <a:cxnLst>
                <a:cxn ang="T4">
                  <a:pos x="T0" y="T1"/>
                </a:cxn>
                <a:cxn ang="T5">
                  <a:pos x="T2" y="T3"/>
                </a:cxn>
              </a:cxnLst>
              <a:rect l="T6" t="T7" r="T8" b="T9"/>
              <a:pathLst>
                <a:path w="4" h="15">
                  <a:moveTo>
                    <a:pt x="0" y="0"/>
                  </a:moveTo>
                  <a:cubicBezTo>
                    <a:pt x="1" y="5"/>
                    <a:pt x="3" y="10"/>
                    <a:pt x="4" y="15"/>
                  </a:cubicBezTo>
                </a:path>
              </a:pathLst>
            </a:custGeom>
            <a:noFill/>
            <a:ln w="15875" cap="flat">
              <a:solidFill>
                <a:srgbClr val="E1C0CA"/>
              </a:solidFill>
              <a:prstDash val="solid"/>
              <a:miter lim="800000"/>
              <a:headEnd/>
              <a:tailEnd/>
            </a:ln>
          </p:spPr>
          <p:txBody>
            <a:bodyPr/>
            <a:lstStyle/>
            <a:p>
              <a:endParaRPr lang="en-US"/>
            </a:p>
          </p:txBody>
        </p:sp>
        <p:sp>
          <p:nvSpPr>
            <p:cNvPr id="197" name="Freeform 422"/>
            <p:cNvSpPr>
              <a:spLocks/>
            </p:cNvSpPr>
            <p:nvPr/>
          </p:nvSpPr>
          <p:spPr bwMode="auto">
            <a:xfrm>
              <a:off x="2261" y="2720"/>
              <a:ext cx="20" cy="27"/>
            </a:xfrm>
            <a:custGeom>
              <a:avLst/>
              <a:gdLst>
                <a:gd name="T0" fmla="*/ 0 w 8"/>
                <a:gd name="T1" fmla="*/ 0 h 10"/>
                <a:gd name="T2" fmla="*/ 313 w 8"/>
                <a:gd name="T3" fmla="*/ 532 h 10"/>
                <a:gd name="T4" fmla="*/ 0 60000 65536"/>
                <a:gd name="T5" fmla="*/ 0 60000 65536"/>
                <a:gd name="T6" fmla="*/ 0 w 8"/>
                <a:gd name="T7" fmla="*/ 0 h 10"/>
                <a:gd name="T8" fmla="*/ 8 w 8"/>
                <a:gd name="T9" fmla="*/ 10 h 10"/>
              </a:gdLst>
              <a:ahLst/>
              <a:cxnLst>
                <a:cxn ang="T4">
                  <a:pos x="T0" y="T1"/>
                </a:cxn>
                <a:cxn ang="T5">
                  <a:pos x="T2" y="T3"/>
                </a:cxn>
              </a:cxnLst>
              <a:rect l="T6" t="T7" r="T8" b="T9"/>
              <a:pathLst>
                <a:path w="8" h="10">
                  <a:moveTo>
                    <a:pt x="0" y="0"/>
                  </a:moveTo>
                  <a:cubicBezTo>
                    <a:pt x="0" y="4"/>
                    <a:pt x="3" y="9"/>
                    <a:pt x="8" y="10"/>
                  </a:cubicBezTo>
                </a:path>
              </a:pathLst>
            </a:custGeom>
            <a:noFill/>
            <a:ln w="15875" cap="flat">
              <a:solidFill>
                <a:srgbClr val="E1C0CA"/>
              </a:solidFill>
              <a:prstDash val="solid"/>
              <a:miter lim="800000"/>
              <a:headEnd/>
              <a:tailEnd/>
            </a:ln>
          </p:spPr>
          <p:txBody>
            <a:bodyPr/>
            <a:lstStyle/>
            <a:p>
              <a:endParaRPr lang="en-US"/>
            </a:p>
          </p:txBody>
        </p:sp>
        <p:sp>
          <p:nvSpPr>
            <p:cNvPr id="198" name="Freeform 423"/>
            <p:cNvSpPr>
              <a:spLocks/>
            </p:cNvSpPr>
            <p:nvPr/>
          </p:nvSpPr>
          <p:spPr bwMode="auto">
            <a:xfrm>
              <a:off x="2396" y="2712"/>
              <a:ext cx="30" cy="13"/>
            </a:xfrm>
            <a:custGeom>
              <a:avLst/>
              <a:gdLst>
                <a:gd name="T0" fmla="*/ 0 w 12"/>
                <a:gd name="T1" fmla="*/ 229 h 5"/>
                <a:gd name="T2" fmla="*/ 470 w 12"/>
                <a:gd name="T3" fmla="*/ 0 h 5"/>
                <a:gd name="T4" fmla="*/ 0 60000 65536"/>
                <a:gd name="T5" fmla="*/ 0 60000 65536"/>
                <a:gd name="T6" fmla="*/ 0 w 12"/>
                <a:gd name="T7" fmla="*/ 0 h 5"/>
                <a:gd name="T8" fmla="*/ 12 w 12"/>
                <a:gd name="T9" fmla="*/ 5 h 5"/>
              </a:gdLst>
              <a:ahLst/>
              <a:cxnLst>
                <a:cxn ang="T4">
                  <a:pos x="T0" y="T1"/>
                </a:cxn>
                <a:cxn ang="T5">
                  <a:pos x="T2" y="T3"/>
                </a:cxn>
              </a:cxnLst>
              <a:rect l="T6" t="T7" r="T8" b="T9"/>
              <a:pathLst>
                <a:path w="12" h="5">
                  <a:moveTo>
                    <a:pt x="0" y="5"/>
                  </a:moveTo>
                  <a:cubicBezTo>
                    <a:pt x="4" y="4"/>
                    <a:pt x="8" y="1"/>
                    <a:pt x="12" y="0"/>
                  </a:cubicBezTo>
                </a:path>
              </a:pathLst>
            </a:custGeom>
            <a:noFill/>
            <a:ln w="15875" cap="flat">
              <a:solidFill>
                <a:srgbClr val="E1C0CA"/>
              </a:solidFill>
              <a:prstDash val="solid"/>
              <a:miter lim="800000"/>
              <a:headEnd/>
              <a:tailEnd/>
            </a:ln>
          </p:spPr>
          <p:txBody>
            <a:bodyPr/>
            <a:lstStyle/>
            <a:p>
              <a:endParaRPr lang="en-US"/>
            </a:p>
          </p:txBody>
        </p:sp>
        <p:sp>
          <p:nvSpPr>
            <p:cNvPr id="199" name="Freeform 424"/>
            <p:cNvSpPr>
              <a:spLocks/>
            </p:cNvSpPr>
            <p:nvPr/>
          </p:nvSpPr>
          <p:spPr bwMode="auto">
            <a:xfrm>
              <a:off x="2429" y="2555"/>
              <a:ext cx="27" cy="5"/>
            </a:xfrm>
            <a:custGeom>
              <a:avLst/>
              <a:gdLst>
                <a:gd name="T0" fmla="*/ 0 w 11"/>
                <a:gd name="T1" fmla="*/ 75 h 2"/>
                <a:gd name="T2" fmla="*/ 398 w 11"/>
                <a:gd name="T3" fmla="*/ 0 h 2"/>
                <a:gd name="T4" fmla="*/ 0 60000 65536"/>
                <a:gd name="T5" fmla="*/ 0 60000 65536"/>
                <a:gd name="T6" fmla="*/ 0 w 11"/>
                <a:gd name="T7" fmla="*/ 0 h 2"/>
                <a:gd name="T8" fmla="*/ 11 w 11"/>
                <a:gd name="T9" fmla="*/ 2 h 2"/>
              </a:gdLst>
              <a:ahLst/>
              <a:cxnLst>
                <a:cxn ang="T4">
                  <a:pos x="T0" y="T1"/>
                </a:cxn>
                <a:cxn ang="T5">
                  <a:pos x="T2" y="T3"/>
                </a:cxn>
              </a:cxnLst>
              <a:rect l="T6" t="T7" r="T8" b="T9"/>
              <a:pathLst>
                <a:path w="11" h="2">
                  <a:moveTo>
                    <a:pt x="0" y="2"/>
                  </a:moveTo>
                  <a:cubicBezTo>
                    <a:pt x="4" y="2"/>
                    <a:pt x="8" y="0"/>
                    <a:pt x="11" y="0"/>
                  </a:cubicBezTo>
                </a:path>
              </a:pathLst>
            </a:custGeom>
            <a:noFill/>
            <a:ln w="15875" cap="flat">
              <a:solidFill>
                <a:srgbClr val="E1C0CA"/>
              </a:solidFill>
              <a:prstDash val="solid"/>
              <a:miter lim="800000"/>
              <a:headEnd/>
              <a:tailEnd/>
            </a:ln>
          </p:spPr>
          <p:txBody>
            <a:bodyPr/>
            <a:lstStyle/>
            <a:p>
              <a:endParaRPr lang="en-US"/>
            </a:p>
          </p:txBody>
        </p:sp>
        <p:sp>
          <p:nvSpPr>
            <p:cNvPr id="200" name="Freeform 425"/>
            <p:cNvSpPr>
              <a:spLocks/>
            </p:cNvSpPr>
            <p:nvPr/>
          </p:nvSpPr>
          <p:spPr bwMode="auto">
            <a:xfrm>
              <a:off x="2454" y="2587"/>
              <a:ext cx="20" cy="13"/>
            </a:xfrm>
            <a:custGeom>
              <a:avLst/>
              <a:gdLst>
                <a:gd name="T0" fmla="*/ 0 w 8"/>
                <a:gd name="T1" fmla="*/ 229 h 5"/>
                <a:gd name="T2" fmla="*/ 313 w 8"/>
                <a:gd name="T3" fmla="*/ 0 h 5"/>
                <a:gd name="T4" fmla="*/ 0 60000 65536"/>
                <a:gd name="T5" fmla="*/ 0 60000 65536"/>
                <a:gd name="T6" fmla="*/ 0 w 8"/>
                <a:gd name="T7" fmla="*/ 0 h 5"/>
                <a:gd name="T8" fmla="*/ 8 w 8"/>
                <a:gd name="T9" fmla="*/ 5 h 5"/>
              </a:gdLst>
              <a:ahLst/>
              <a:cxnLst>
                <a:cxn ang="T4">
                  <a:pos x="T0" y="T1"/>
                </a:cxn>
                <a:cxn ang="T5">
                  <a:pos x="T2" y="T3"/>
                </a:cxn>
              </a:cxnLst>
              <a:rect l="T6" t="T7" r="T8" b="T9"/>
              <a:pathLst>
                <a:path w="8" h="5">
                  <a:moveTo>
                    <a:pt x="0" y="5"/>
                  </a:moveTo>
                  <a:cubicBezTo>
                    <a:pt x="3" y="5"/>
                    <a:pt x="6" y="3"/>
                    <a:pt x="8" y="0"/>
                  </a:cubicBezTo>
                </a:path>
              </a:pathLst>
            </a:custGeom>
            <a:noFill/>
            <a:ln w="15875" cap="flat">
              <a:solidFill>
                <a:srgbClr val="E1C0CA"/>
              </a:solidFill>
              <a:prstDash val="solid"/>
              <a:miter lim="800000"/>
              <a:headEnd/>
              <a:tailEnd/>
            </a:ln>
          </p:spPr>
          <p:txBody>
            <a:bodyPr/>
            <a:lstStyle/>
            <a:p>
              <a:endParaRPr lang="en-US"/>
            </a:p>
          </p:txBody>
        </p:sp>
        <p:sp>
          <p:nvSpPr>
            <p:cNvPr id="201" name="Freeform 426"/>
            <p:cNvSpPr>
              <a:spLocks/>
            </p:cNvSpPr>
            <p:nvPr/>
          </p:nvSpPr>
          <p:spPr bwMode="auto">
            <a:xfrm>
              <a:off x="2614" y="2648"/>
              <a:ext cx="25" cy="5"/>
            </a:xfrm>
            <a:custGeom>
              <a:avLst/>
              <a:gdLst>
                <a:gd name="T0" fmla="*/ 0 w 10"/>
                <a:gd name="T1" fmla="*/ 45 h 2"/>
                <a:gd name="T2" fmla="*/ 388 w 10"/>
                <a:gd name="T3" fmla="*/ 0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0" y="1"/>
                  </a:moveTo>
                  <a:cubicBezTo>
                    <a:pt x="3" y="2"/>
                    <a:pt x="7" y="1"/>
                    <a:pt x="10" y="0"/>
                  </a:cubicBezTo>
                </a:path>
              </a:pathLst>
            </a:custGeom>
            <a:noFill/>
            <a:ln w="15875" cap="flat">
              <a:solidFill>
                <a:srgbClr val="E1C0CA"/>
              </a:solidFill>
              <a:prstDash val="solid"/>
              <a:miter lim="800000"/>
              <a:headEnd/>
              <a:tailEnd/>
            </a:ln>
          </p:spPr>
          <p:txBody>
            <a:bodyPr/>
            <a:lstStyle/>
            <a:p>
              <a:endParaRPr lang="en-US"/>
            </a:p>
          </p:txBody>
        </p:sp>
        <p:sp>
          <p:nvSpPr>
            <p:cNvPr id="202" name="Freeform 427"/>
            <p:cNvSpPr>
              <a:spLocks/>
            </p:cNvSpPr>
            <p:nvPr/>
          </p:nvSpPr>
          <p:spPr bwMode="auto">
            <a:xfrm>
              <a:off x="2566" y="2760"/>
              <a:ext cx="25" cy="5"/>
            </a:xfrm>
            <a:custGeom>
              <a:avLst/>
              <a:gdLst>
                <a:gd name="T0" fmla="*/ 0 w 10"/>
                <a:gd name="T1" fmla="*/ 45 h 2"/>
                <a:gd name="T2" fmla="*/ 388 w 10"/>
                <a:gd name="T3" fmla="*/ 0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0" y="1"/>
                  </a:moveTo>
                  <a:cubicBezTo>
                    <a:pt x="3" y="2"/>
                    <a:pt x="6" y="1"/>
                    <a:pt x="10" y="0"/>
                  </a:cubicBezTo>
                </a:path>
              </a:pathLst>
            </a:custGeom>
            <a:noFill/>
            <a:ln w="15875" cap="flat">
              <a:solidFill>
                <a:srgbClr val="E1C0CA"/>
              </a:solidFill>
              <a:prstDash val="solid"/>
              <a:miter lim="800000"/>
              <a:headEnd/>
              <a:tailEnd/>
            </a:ln>
          </p:spPr>
          <p:txBody>
            <a:bodyPr/>
            <a:lstStyle/>
            <a:p>
              <a:endParaRPr lang="en-US"/>
            </a:p>
          </p:txBody>
        </p:sp>
        <p:sp>
          <p:nvSpPr>
            <p:cNvPr id="203" name="Freeform 428"/>
            <p:cNvSpPr>
              <a:spLocks/>
            </p:cNvSpPr>
            <p:nvPr/>
          </p:nvSpPr>
          <p:spPr bwMode="auto">
            <a:xfrm>
              <a:off x="2354" y="2869"/>
              <a:ext cx="20" cy="11"/>
            </a:xfrm>
            <a:custGeom>
              <a:avLst/>
              <a:gdLst>
                <a:gd name="T0" fmla="*/ 0 w 8"/>
                <a:gd name="T1" fmla="*/ 228 h 4"/>
                <a:gd name="T2" fmla="*/ 313 w 8"/>
                <a:gd name="T3" fmla="*/ 0 h 4"/>
                <a:gd name="T4" fmla="*/ 0 60000 65536"/>
                <a:gd name="T5" fmla="*/ 0 60000 65536"/>
                <a:gd name="T6" fmla="*/ 0 w 8"/>
                <a:gd name="T7" fmla="*/ 0 h 4"/>
                <a:gd name="T8" fmla="*/ 8 w 8"/>
                <a:gd name="T9" fmla="*/ 4 h 4"/>
              </a:gdLst>
              <a:ahLst/>
              <a:cxnLst>
                <a:cxn ang="T4">
                  <a:pos x="T0" y="T1"/>
                </a:cxn>
                <a:cxn ang="T5">
                  <a:pos x="T2" y="T3"/>
                </a:cxn>
              </a:cxnLst>
              <a:rect l="T6" t="T7" r="T8" b="T9"/>
              <a:pathLst>
                <a:path w="8" h="4">
                  <a:moveTo>
                    <a:pt x="0" y="4"/>
                  </a:moveTo>
                  <a:cubicBezTo>
                    <a:pt x="3" y="3"/>
                    <a:pt x="5" y="1"/>
                    <a:pt x="8" y="0"/>
                  </a:cubicBezTo>
                </a:path>
              </a:pathLst>
            </a:custGeom>
            <a:noFill/>
            <a:ln w="15875" cap="flat">
              <a:solidFill>
                <a:srgbClr val="E1C0CA"/>
              </a:solidFill>
              <a:prstDash val="solid"/>
              <a:miter lim="800000"/>
              <a:headEnd/>
              <a:tailEnd/>
            </a:ln>
          </p:spPr>
          <p:txBody>
            <a:bodyPr/>
            <a:lstStyle/>
            <a:p>
              <a:endParaRPr lang="en-US"/>
            </a:p>
          </p:txBody>
        </p:sp>
        <p:sp>
          <p:nvSpPr>
            <p:cNvPr id="204" name="Freeform 429"/>
            <p:cNvSpPr>
              <a:spLocks/>
            </p:cNvSpPr>
            <p:nvPr/>
          </p:nvSpPr>
          <p:spPr bwMode="auto">
            <a:xfrm>
              <a:off x="2336" y="2851"/>
              <a:ext cx="10" cy="29"/>
            </a:xfrm>
            <a:custGeom>
              <a:avLst/>
              <a:gdLst>
                <a:gd name="T0" fmla="*/ 0 w 4"/>
                <a:gd name="T1" fmla="*/ 0 h 11"/>
                <a:gd name="T2" fmla="*/ 158 w 4"/>
                <a:gd name="T3" fmla="*/ 527 h 11"/>
                <a:gd name="T4" fmla="*/ 0 60000 65536"/>
                <a:gd name="T5" fmla="*/ 0 60000 65536"/>
                <a:gd name="T6" fmla="*/ 0 w 4"/>
                <a:gd name="T7" fmla="*/ 0 h 11"/>
                <a:gd name="T8" fmla="*/ 4 w 4"/>
                <a:gd name="T9" fmla="*/ 11 h 11"/>
              </a:gdLst>
              <a:ahLst/>
              <a:cxnLst>
                <a:cxn ang="T4">
                  <a:pos x="T0" y="T1"/>
                </a:cxn>
                <a:cxn ang="T5">
                  <a:pos x="T2" y="T3"/>
                </a:cxn>
              </a:cxnLst>
              <a:rect l="T6" t="T7" r="T8" b="T9"/>
              <a:pathLst>
                <a:path w="4" h="11">
                  <a:moveTo>
                    <a:pt x="0" y="0"/>
                  </a:moveTo>
                  <a:cubicBezTo>
                    <a:pt x="3" y="3"/>
                    <a:pt x="4" y="7"/>
                    <a:pt x="4" y="11"/>
                  </a:cubicBezTo>
                </a:path>
              </a:pathLst>
            </a:custGeom>
            <a:noFill/>
            <a:ln w="15875" cap="flat">
              <a:solidFill>
                <a:srgbClr val="E1C0CA"/>
              </a:solidFill>
              <a:prstDash val="solid"/>
              <a:miter lim="800000"/>
              <a:headEnd/>
              <a:tailEnd/>
            </a:ln>
          </p:spPr>
          <p:txBody>
            <a:bodyPr/>
            <a:lstStyle/>
            <a:p>
              <a:endParaRPr lang="en-US"/>
            </a:p>
          </p:txBody>
        </p:sp>
        <p:sp>
          <p:nvSpPr>
            <p:cNvPr id="205" name="Freeform 430"/>
            <p:cNvSpPr>
              <a:spLocks/>
            </p:cNvSpPr>
            <p:nvPr/>
          </p:nvSpPr>
          <p:spPr bwMode="auto">
            <a:xfrm>
              <a:off x="2028" y="2512"/>
              <a:ext cx="13" cy="16"/>
            </a:xfrm>
            <a:custGeom>
              <a:avLst/>
              <a:gdLst>
                <a:gd name="T0" fmla="*/ 0 w 5"/>
                <a:gd name="T1" fmla="*/ 307 h 6"/>
                <a:gd name="T2" fmla="*/ 229 w 5"/>
                <a:gd name="T3" fmla="*/ 0 h 6"/>
                <a:gd name="T4" fmla="*/ 0 60000 65536"/>
                <a:gd name="T5" fmla="*/ 0 60000 65536"/>
                <a:gd name="T6" fmla="*/ 0 w 5"/>
                <a:gd name="T7" fmla="*/ 0 h 6"/>
                <a:gd name="T8" fmla="*/ 5 w 5"/>
                <a:gd name="T9" fmla="*/ 6 h 6"/>
              </a:gdLst>
              <a:ahLst/>
              <a:cxnLst>
                <a:cxn ang="T4">
                  <a:pos x="T0" y="T1"/>
                </a:cxn>
                <a:cxn ang="T5">
                  <a:pos x="T2" y="T3"/>
                </a:cxn>
              </a:cxnLst>
              <a:rect l="T6" t="T7" r="T8" b="T9"/>
              <a:pathLst>
                <a:path w="5" h="6">
                  <a:moveTo>
                    <a:pt x="0" y="6"/>
                  </a:moveTo>
                  <a:cubicBezTo>
                    <a:pt x="1" y="4"/>
                    <a:pt x="3" y="1"/>
                    <a:pt x="5" y="0"/>
                  </a:cubicBezTo>
                </a:path>
              </a:pathLst>
            </a:custGeom>
            <a:noFill/>
            <a:ln w="15875" cap="flat">
              <a:solidFill>
                <a:srgbClr val="E1C0CA"/>
              </a:solidFill>
              <a:prstDash val="solid"/>
              <a:miter lim="800000"/>
              <a:headEnd/>
              <a:tailEnd/>
            </a:ln>
          </p:spPr>
          <p:txBody>
            <a:bodyPr/>
            <a:lstStyle/>
            <a:p>
              <a:endParaRPr lang="en-US"/>
            </a:p>
          </p:txBody>
        </p:sp>
        <p:sp>
          <p:nvSpPr>
            <p:cNvPr id="206" name="Freeform 431"/>
            <p:cNvSpPr>
              <a:spLocks/>
            </p:cNvSpPr>
            <p:nvPr/>
          </p:nvSpPr>
          <p:spPr bwMode="auto">
            <a:xfrm>
              <a:off x="1926" y="2619"/>
              <a:ext cx="25" cy="10"/>
            </a:xfrm>
            <a:custGeom>
              <a:avLst/>
              <a:gdLst>
                <a:gd name="T0" fmla="*/ 0 w 10"/>
                <a:gd name="T1" fmla="*/ 158 h 4"/>
                <a:gd name="T2" fmla="*/ 388 w 10"/>
                <a:gd name="T3" fmla="*/ 0 h 4"/>
                <a:gd name="T4" fmla="*/ 0 60000 65536"/>
                <a:gd name="T5" fmla="*/ 0 60000 65536"/>
                <a:gd name="T6" fmla="*/ 0 w 10"/>
                <a:gd name="T7" fmla="*/ 0 h 4"/>
                <a:gd name="T8" fmla="*/ 10 w 10"/>
                <a:gd name="T9" fmla="*/ 4 h 4"/>
              </a:gdLst>
              <a:ahLst/>
              <a:cxnLst>
                <a:cxn ang="T4">
                  <a:pos x="T0" y="T1"/>
                </a:cxn>
                <a:cxn ang="T5">
                  <a:pos x="T2" y="T3"/>
                </a:cxn>
              </a:cxnLst>
              <a:rect l="T6" t="T7" r="T8" b="T9"/>
              <a:pathLst>
                <a:path w="10" h="4">
                  <a:moveTo>
                    <a:pt x="0" y="4"/>
                  </a:moveTo>
                  <a:cubicBezTo>
                    <a:pt x="4" y="3"/>
                    <a:pt x="7" y="1"/>
                    <a:pt x="10" y="0"/>
                  </a:cubicBezTo>
                </a:path>
              </a:pathLst>
            </a:custGeom>
            <a:noFill/>
            <a:ln w="15875" cap="flat">
              <a:solidFill>
                <a:srgbClr val="E1C0CA"/>
              </a:solidFill>
              <a:prstDash val="solid"/>
              <a:miter lim="800000"/>
              <a:headEnd/>
              <a:tailEnd/>
            </a:ln>
          </p:spPr>
          <p:txBody>
            <a:bodyPr/>
            <a:lstStyle/>
            <a:p>
              <a:endParaRPr lang="en-US"/>
            </a:p>
          </p:txBody>
        </p:sp>
        <p:sp>
          <p:nvSpPr>
            <p:cNvPr id="207" name="Freeform 432"/>
            <p:cNvSpPr>
              <a:spLocks/>
            </p:cNvSpPr>
            <p:nvPr/>
          </p:nvSpPr>
          <p:spPr bwMode="auto">
            <a:xfrm>
              <a:off x="1946" y="2845"/>
              <a:ext cx="15" cy="8"/>
            </a:xfrm>
            <a:custGeom>
              <a:avLst/>
              <a:gdLst>
                <a:gd name="T0" fmla="*/ 0 w 6"/>
                <a:gd name="T1" fmla="*/ 149 h 3"/>
                <a:gd name="T2" fmla="*/ 233 w 6"/>
                <a:gd name="T3" fmla="*/ 0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0" y="3"/>
                  </a:moveTo>
                  <a:cubicBezTo>
                    <a:pt x="1" y="1"/>
                    <a:pt x="4" y="0"/>
                    <a:pt x="6" y="0"/>
                  </a:cubicBezTo>
                </a:path>
              </a:pathLst>
            </a:custGeom>
            <a:noFill/>
            <a:ln w="15875" cap="flat">
              <a:solidFill>
                <a:srgbClr val="E1C0CA"/>
              </a:solidFill>
              <a:prstDash val="solid"/>
              <a:miter lim="800000"/>
              <a:headEnd/>
              <a:tailEnd/>
            </a:ln>
          </p:spPr>
          <p:txBody>
            <a:bodyPr/>
            <a:lstStyle/>
            <a:p>
              <a:endParaRPr lang="en-US"/>
            </a:p>
          </p:txBody>
        </p:sp>
        <p:sp>
          <p:nvSpPr>
            <p:cNvPr id="208" name="Freeform 433"/>
            <p:cNvSpPr>
              <a:spLocks/>
            </p:cNvSpPr>
            <p:nvPr/>
          </p:nvSpPr>
          <p:spPr bwMode="auto">
            <a:xfrm>
              <a:off x="1996" y="2741"/>
              <a:ext cx="25" cy="22"/>
            </a:xfrm>
            <a:custGeom>
              <a:avLst/>
              <a:gdLst>
                <a:gd name="T0" fmla="*/ 0 w 10"/>
                <a:gd name="T1" fmla="*/ 0 h 8"/>
                <a:gd name="T2" fmla="*/ 388 w 10"/>
                <a:gd name="T3" fmla="*/ 454 h 8"/>
                <a:gd name="T4" fmla="*/ 0 60000 65536"/>
                <a:gd name="T5" fmla="*/ 0 60000 65536"/>
                <a:gd name="T6" fmla="*/ 0 w 10"/>
                <a:gd name="T7" fmla="*/ 0 h 8"/>
                <a:gd name="T8" fmla="*/ 10 w 10"/>
                <a:gd name="T9" fmla="*/ 8 h 8"/>
              </a:gdLst>
              <a:ahLst/>
              <a:cxnLst>
                <a:cxn ang="T4">
                  <a:pos x="T0" y="T1"/>
                </a:cxn>
                <a:cxn ang="T5">
                  <a:pos x="T2" y="T3"/>
                </a:cxn>
              </a:cxnLst>
              <a:rect l="T6" t="T7" r="T8" b="T9"/>
              <a:pathLst>
                <a:path w="10" h="8">
                  <a:moveTo>
                    <a:pt x="0" y="0"/>
                  </a:moveTo>
                  <a:cubicBezTo>
                    <a:pt x="3" y="3"/>
                    <a:pt x="5" y="7"/>
                    <a:pt x="10" y="8"/>
                  </a:cubicBezTo>
                </a:path>
              </a:pathLst>
            </a:custGeom>
            <a:noFill/>
            <a:ln w="15875" cap="flat">
              <a:solidFill>
                <a:srgbClr val="E1C0CA"/>
              </a:solidFill>
              <a:prstDash val="solid"/>
              <a:miter lim="800000"/>
              <a:headEnd/>
              <a:tailEnd/>
            </a:ln>
          </p:spPr>
          <p:txBody>
            <a:bodyPr/>
            <a:lstStyle/>
            <a:p>
              <a:endParaRPr lang="en-US"/>
            </a:p>
          </p:txBody>
        </p:sp>
        <p:sp>
          <p:nvSpPr>
            <p:cNvPr id="209" name="Freeform 434"/>
            <p:cNvSpPr>
              <a:spLocks/>
            </p:cNvSpPr>
            <p:nvPr/>
          </p:nvSpPr>
          <p:spPr bwMode="auto">
            <a:xfrm>
              <a:off x="2048" y="2851"/>
              <a:ext cx="28" cy="2"/>
            </a:xfrm>
            <a:custGeom>
              <a:avLst/>
              <a:gdLst>
                <a:gd name="T0" fmla="*/ 0 w 11"/>
                <a:gd name="T1" fmla="*/ 0 h 1"/>
                <a:gd name="T2" fmla="*/ 461 w 11"/>
                <a:gd name="T3" fmla="*/ 16 h 1"/>
                <a:gd name="T4" fmla="*/ 0 60000 65536"/>
                <a:gd name="T5" fmla="*/ 0 60000 65536"/>
                <a:gd name="T6" fmla="*/ 0 w 11"/>
                <a:gd name="T7" fmla="*/ 0 h 1"/>
                <a:gd name="T8" fmla="*/ 11 w 11"/>
                <a:gd name="T9" fmla="*/ 1 h 1"/>
              </a:gdLst>
              <a:ahLst/>
              <a:cxnLst>
                <a:cxn ang="T4">
                  <a:pos x="T0" y="T1"/>
                </a:cxn>
                <a:cxn ang="T5">
                  <a:pos x="T2" y="T3"/>
                </a:cxn>
              </a:cxnLst>
              <a:rect l="T6" t="T7" r="T8" b="T9"/>
              <a:pathLst>
                <a:path w="11" h="1">
                  <a:moveTo>
                    <a:pt x="0" y="0"/>
                  </a:moveTo>
                  <a:cubicBezTo>
                    <a:pt x="3" y="1"/>
                    <a:pt x="7" y="1"/>
                    <a:pt x="11" y="1"/>
                  </a:cubicBezTo>
                </a:path>
              </a:pathLst>
            </a:custGeom>
            <a:noFill/>
            <a:ln w="15875" cap="flat">
              <a:solidFill>
                <a:srgbClr val="E1C0CA"/>
              </a:solidFill>
              <a:prstDash val="solid"/>
              <a:miter lim="800000"/>
              <a:headEnd/>
              <a:tailEnd/>
            </a:ln>
          </p:spPr>
          <p:txBody>
            <a:bodyPr/>
            <a:lstStyle/>
            <a:p>
              <a:endParaRPr lang="en-US"/>
            </a:p>
          </p:txBody>
        </p:sp>
        <p:sp>
          <p:nvSpPr>
            <p:cNvPr id="210" name="Freeform 435"/>
            <p:cNvSpPr>
              <a:spLocks/>
            </p:cNvSpPr>
            <p:nvPr/>
          </p:nvSpPr>
          <p:spPr bwMode="auto">
            <a:xfrm>
              <a:off x="2671" y="2371"/>
              <a:ext cx="15" cy="8"/>
            </a:xfrm>
            <a:custGeom>
              <a:avLst/>
              <a:gdLst>
                <a:gd name="T0" fmla="*/ 0 w 6"/>
                <a:gd name="T1" fmla="*/ 149 h 3"/>
                <a:gd name="T2" fmla="*/ 233 w 6"/>
                <a:gd name="T3" fmla="*/ 0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0" y="3"/>
                  </a:moveTo>
                  <a:cubicBezTo>
                    <a:pt x="2" y="3"/>
                    <a:pt x="5" y="2"/>
                    <a:pt x="6" y="0"/>
                  </a:cubicBezTo>
                </a:path>
              </a:pathLst>
            </a:custGeom>
            <a:noFill/>
            <a:ln w="15875" cap="flat">
              <a:solidFill>
                <a:srgbClr val="E1C0CA"/>
              </a:solidFill>
              <a:prstDash val="solid"/>
              <a:miter lim="800000"/>
              <a:headEnd/>
              <a:tailEnd/>
            </a:ln>
          </p:spPr>
          <p:txBody>
            <a:bodyPr/>
            <a:lstStyle/>
            <a:p>
              <a:endParaRPr lang="en-US"/>
            </a:p>
          </p:txBody>
        </p:sp>
        <p:sp>
          <p:nvSpPr>
            <p:cNvPr id="211" name="Freeform 436"/>
            <p:cNvSpPr>
              <a:spLocks/>
            </p:cNvSpPr>
            <p:nvPr/>
          </p:nvSpPr>
          <p:spPr bwMode="auto">
            <a:xfrm>
              <a:off x="2774" y="2483"/>
              <a:ext cx="25" cy="8"/>
            </a:xfrm>
            <a:custGeom>
              <a:avLst/>
              <a:gdLst>
                <a:gd name="T0" fmla="*/ 388 w 10"/>
                <a:gd name="T1" fmla="*/ 0 h 3"/>
                <a:gd name="T2" fmla="*/ 0 w 10"/>
                <a:gd name="T3" fmla="*/ 149 h 3"/>
                <a:gd name="T4" fmla="*/ 0 60000 65536"/>
                <a:gd name="T5" fmla="*/ 0 60000 65536"/>
                <a:gd name="T6" fmla="*/ 0 w 10"/>
                <a:gd name="T7" fmla="*/ 0 h 3"/>
                <a:gd name="T8" fmla="*/ 10 w 10"/>
                <a:gd name="T9" fmla="*/ 3 h 3"/>
              </a:gdLst>
              <a:ahLst/>
              <a:cxnLst>
                <a:cxn ang="T4">
                  <a:pos x="T0" y="T1"/>
                </a:cxn>
                <a:cxn ang="T5">
                  <a:pos x="T2" y="T3"/>
                </a:cxn>
              </a:cxnLst>
              <a:rect l="T6" t="T7" r="T8" b="T9"/>
              <a:pathLst>
                <a:path w="10" h="3">
                  <a:moveTo>
                    <a:pt x="10" y="0"/>
                  </a:moveTo>
                  <a:cubicBezTo>
                    <a:pt x="6" y="0"/>
                    <a:pt x="3" y="1"/>
                    <a:pt x="0" y="3"/>
                  </a:cubicBezTo>
                </a:path>
              </a:pathLst>
            </a:custGeom>
            <a:noFill/>
            <a:ln w="15875" cap="flat">
              <a:solidFill>
                <a:srgbClr val="E1C0CA"/>
              </a:solidFill>
              <a:prstDash val="solid"/>
              <a:miter lim="800000"/>
              <a:headEnd/>
              <a:tailEnd/>
            </a:ln>
          </p:spPr>
          <p:txBody>
            <a:bodyPr/>
            <a:lstStyle/>
            <a:p>
              <a:endParaRPr lang="en-US"/>
            </a:p>
          </p:txBody>
        </p:sp>
        <p:sp>
          <p:nvSpPr>
            <p:cNvPr id="212" name="Freeform 437"/>
            <p:cNvSpPr>
              <a:spLocks/>
            </p:cNvSpPr>
            <p:nvPr/>
          </p:nvSpPr>
          <p:spPr bwMode="auto">
            <a:xfrm>
              <a:off x="2344" y="2296"/>
              <a:ext cx="5" cy="27"/>
            </a:xfrm>
            <a:custGeom>
              <a:avLst/>
              <a:gdLst>
                <a:gd name="T0" fmla="*/ 75 w 2"/>
                <a:gd name="T1" fmla="*/ 0 h 10"/>
                <a:gd name="T2" fmla="*/ 45 w 2"/>
                <a:gd name="T3" fmla="*/ 532 h 10"/>
                <a:gd name="T4" fmla="*/ 0 60000 65536"/>
                <a:gd name="T5" fmla="*/ 0 60000 65536"/>
                <a:gd name="T6" fmla="*/ 0 w 2"/>
                <a:gd name="T7" fmla="*/ 0 h 10"/>
                <a:gd name="T8" fmla="*/ 2 w 2"/>
                <a:gd name="T9" fmla="*/ 10 h 10"/>
              </a:gdLst>
              <a:ahLst/>
              <a:cxnLst>
                <a:cxn ang="T4">
                  <a:pos x="T0" y="T1"/>
                </a:cxn>
                <a:cxn ang="T5">
                  <a:pos x="T2" y="T3"/>
                </a:cxn>
              </a:cxnLst>
              <a:rect l="T6" t="T7" r="T8" b="T9"/>
              <a:pathLst>
                <a:path w="2" h="10">
                  <a:moveTo>
                    <a:pt x="2" y="0"/>
                  </a:moveTo>
                  <a:cubicBezTo>
                    <a:pt x="0" y="3"/>
                    <a:pt x="0" y="7"/>
                    <a:pt x="1" y="10"/>
                  </a:cubicBezTo>
                </a:path>
              </a:pathLst>
            </a:custGeom>
            <a:noFill/>
            <a:ln w="15875" cap="flat">
              <a:solidFill>
                <a:srgbClr val="E1C0CA"/>
              </a:solidFill>
              <a:prstDash val="solid"/>
              <a:miter lim="800000"/>
              <a:headEnd/>
              <a:tailEnd/>
            </a:ln>
          </p:spPr>
          <p:txBody>
            <a:bodyPr/>
            <a:lstStyle/>
            <a:p>
              <a:endParaRPr lang="en-US"/>
            </a:p>
          </p:txBody>
        </p:sp>
        <p:sp>
          <p:nvSpPr>
            <p:cNvPr id="213" name="Freeform 438"/>
            <p:cNvSpPr>
              <a:spLocks/>
            </p:cNvSpPr>
            <p:nvPr/>
          </p:nvSpPr>
          <p:spPr bwMode="auto">
            <a:xfrm>
              <a:off x="2296" y="2581"/>
              <a:ext cx="30" cy="11"/>
            </a:xfrm>
            <a:custGeom>
              <a:avLst/>
              <a:gdLst>
                <a:gd name="T0" fmla="*/ 0 w 12"/>
                <a:gd name="T1" fmla="*/ 121 h 4"/>
                <a:gd name="T2" fmla="*/ 470 w 12"/>
                <a:gd name="T3" fmla="*/ 0 h 4"/>
                <a:gd name="T4" fmla="*/ 0 60000 65536"/>
                <a:gd name="T5" fmla="*/ 0 60000 65536"/>
                <a:gd name="T6" fmla="*/ 0 w 12"/>
                <a:gd name="T7" fmla="*/ 0 h 4"/>
                <a:gd name="T8" fmla="*/ 12 w 12"/>
                <a:gd name="T9" fmla="*/ 4 h 4"/>
              </a:gdLst>
              <a:ahLst/>
              <a:cxnLst>
                <a:cxn ang="T4">
                  <a:pos x="T0" y="T1"/>
                </a:cxn>
                <a:cxn ang="T5">
                  <a:pos x="T2" y="T3"/>
                </a:cxn>
              </a:cxnLst>
              <a:rect l="T6" t="T7" r="T8" b="T9"/>
              <a:pathLst>
                <a:path w="12" h="4">
                  <a:moveTo>
                    <a:pt x="0" y="2"/>
                  </a:moveTo>
                  <a:cubicBezTo>
                    <a:pt x="4" y="4"/>
                    <a:pt x="9" y="3"/>
                    <a:pt x="12" y="0"/>
                  </a:cubicBezTo>
                </a:path>
              </a:pathLst>
            </a:custGeom>
            <a:noFill/>
            <a:ln w="15875" cap="flat">
              <a:solidFill>
                <a:srgbClr val="E1C0CA"/>
              </a:solidFill>
              <a:prstDash val="solid"/>
              <a:miter lim="800000"/>
              <a:headEnd/>
              <a:tailEnd/>
            </a:ln>
          </p:spPr>
          <p:txBody>
            <a:bodyPr/>
            <a:lstStyle/>
            <a:p>
              <a:endParaRPr lang="en-US"/>
            </a:p>
          </p:txBody>
        </p:sp>
        <p:sp>
          <p:nvSpPr>
            <p:cNvPr id="214" name="Freeform 439"/>
            <p:cNvSpPr>
              <a:spLocks/>
            </p:cNvSpPr>
            <p:nvPr/>
          </p:nvSpPr>
          <p:spPr bwMode="auto">
            <a:xfrm>
              <a:off x="2359" y="2485"/>
              <a:ext cx="17" cy="24"/>
            </a:xfrm>
            <a:custGeom>
              <a:avLst/>
              <a:gdLst>
                <a:gd name="T0" fmla="*/ 0 w 7"/>
                <a:gd name="T1" fmla="*/ 456 h 9"/>
                <a:gd name="T2" fmla="*/ 243 w 7"/>
                <a:gd name="T3" fmla="*/ 0 h 9"/>
                <a:gd name="T4" fmla="*/ 0 60000 65536"/>
                <a:gd name="T5" fmla="*/ 0 60000 65536"/>
                <a:gd name="T6" fmla="*/ 0 w 7"/>
                <a:gd name="T7" fmla="*/ 0 h 9"/>
                <a:gd name="T8" fmla="*/ 7 w 7"/>
                <a:gd name="T9" fmla="*/ 9 h 9"/>
              </a:gdLst>
              <a:ahLst/>
              <a:cxnLst>
                <a:cxn ang="T4">
                  <a:pos x="T0" y="T1"/>
                </a:cxn>
                <a:cxn ang="T5">
                  <a:pos x="T2" y="T3"/>
                </a:cxn>
              </a:cxnLst>
              <a:rect l="T6" t="T7" r="T8" b="T9"/>
              <a:pathLst>
                <a:path w="7" h="9">
                  <a:moveTo>
                    <a:pt x="0" y="9"/>
                  </a:moveTo>
                  <a:cubicBezTo>
                    <a:pt x="3" y="6"/>
                    <a:pt x="5" y="3"/>
                    <a:pt x="7" y="0"/>
                  </a:cubicBezTo>
                </a:path>
              </a:pathLst>
            </a:custGeom>
            <a:noFill/>
            <a:ln w="15875" cap="flat">
              <a:solidFill>
                <a:srgbClr val="E1C0CA"/>
              </a:solidFill>
              <a:prstDash val="solid"/>
              <a:miter lim="800000"/>
              <a:headEnd/>
              <a:tailEnd/>
            </a:ln>
          </p:spPr>
          <p:txBody>
            <a:bodyPr/>
            <a:lstStyle/>
            <a:p>
              <a:endParaRPr lang="en-US"/>
            </a:p>
          </p:txBody>
        </p:sp>
        <p:sp>
          <p:nvSpPr>
            <p:cNvPr id="215" name="Freeform 440"/>
            <p:cNvSpPr>
              <a:spLocks/>
            </p:cNvSpPr>
            <p:nvPr/>
          </p:nvSpPr>
          <p:spPr bwMode="auto">
            <a:xfrm>
              <a:off x="2176" y="2504"/>
              <a:ext cx="25" cy="3"/>
            </a:xfrm>
            <a:custGeom>
              <a:avLst/>
              <a:gdLst>
                <a:gd name="T0" fmla="*/ 388 w 10"/>
                <a:gd name="T1" fmla="*/ 81 h 1"/>
                <a:gd name="T2" fmla="*/ 0 w 10"/>
                <a:gd name="T3" fmla="*/ 0 h 1"/>
                <a:gd name="T4" fmla="*/ 0 60000 65536"/>
                <a:gd name="T5" fmla="*/ 0 60000 65536"/>
                <a:gd name="T6" fmla="*/ 0 w 10"/>
                <a:gd name="T7" fmla="*/ 0 h 1"/>
                <a:gd name="T8" fmla="*/ 10 w 10"/>
                <a:gd name="T9" fmla="*/ 1 h 1"/>
              </a:gdLst>
              <a:ahLst/>
              <a:cxnLst>
                <a:cxn ang="T4">
                  <a:pos x="T0" y="T1"/>
                </a:cxn>
                <a:cxn ang="T5">
                  <a:pos x="T2" y="T3"/>
                </a:cxn>
              </a:cxnLst>
              <a:rect l="T6" t="T7" r="T8" b="T9"/>
              <a:pathLst>
                <a:path w="10" h="1">
                  <a:moveTo>
                    <a:pt x="10" y="1"/>
                  </a:moveTo>
                  <a:cubicBezTo>
                    <a:pt x="6" y="1"/>
                    <a:pt x="2" y="1"/>
                    <a:pt x="0" y="0"/>
                  </a:cubicBezTo>
                </a:path>
              </a:pathLst>
            </a:custGeom>
            <a:noFill/>
            <a:ln w="15875" cap="flat">
              <a:solidFill>
                <a:srgbClr val="E1C0CA"/>
              </a:solidFill>
              <a:prstDash val="solid"/>
              <a:miter lim="800000"/>
              <a:headEnd/>
              <a:tailEnd/>
            </a:ln>
          </p:spPr>
          <p:txBody>
            <a:bodyPr/>
            <a:lstStyle/>
            <a:p>
              <a:endParaRPr lang="en-US"/>
            </a:p>
          </p:txBody>
        </p:sp>
        <p:sp>
          <p:nvSpPr>
            <p:cNvPr id="216" name="Freeform 441"/>
            <p:cNvSpPr>
              <a:spLocks/>
            </p:cNvSpPr>
            <p:nvPr/>
          </p:nvSpPr>
          <p:spPr bwMode="auto">
            <a:xfrm>
              <a:off x="2474" y="1941"/>
              <a:ext cx="27" cy="11"/>
            </a:xfrm>
            <a:custGeom>
              <a:avLst/>
              <a:gdLst>
                <a:gd name="T0" fmla="*/ 0 w 11"/>
                <a:gd name="T1" fmla="*/ 0 h 4"/>
                <a:gd name="T2" fmla="*/ 398 w 11"/>
                <a:gd name="T3" fmla="*/ 228 h 4"/>
                <a:gd name="T4" fmla="*/ 0 60000 65536"/>
                <a:gd name="T5" fmla="*/ 0 60000 65536"/>
                <a:gd name="T6" fmla="*/ 0 w 11"/>
                <a:gd name="T7" fmla="*/ 0 h 4"/>
                <a:gd name="T8" fmla="*/ 11 w 11"/>
                <a:gd name="T9" fmla="*/ 4 h 4"/>
              </a:gdLst>
              <a:ahLst/>
              <a:cxnLst>
                <a:cxn ang="T4">
                  <a:pos x="T0" y="T1"/>
                </a:cxn>
                <a:cxn ang="T5">
                  <a:pos x="T2" y="T3"/>
                </a:cxn>
              </a:cxnLst>
              <a:rect l="T6" t="T7" r="T8" b="T9"/>
              <a:pathLst>
                <a:path w="11" h="4">
                  <a:moveTo>
                    <a:pt x="0" y="0"/>
                  </a:moveTo>
                  <a:cubicBezTo>
                    <a:pt x="4" y="0"/>
                    <a:pt x="7" y="2"/>
                    <a:pt x="11" y="4"/>
                  </a:cubicBezTo>
                </a:path>
              </a:pathLst>
            </a:custGeom>
            <a:noFill/>
            <a:ln w="15875" cap="flat">
              <a:solidFill>
                <a:srgbClr val="E1C0CA"/>
              </a:solidFill>
              <a:prstDash val="solid"/>
              <a:miter lim="800000"/>
              <a:headEnd/>
              <a:tailEnd/>
            </a:ln>
          </p:spPr>
          <p:txBody>
            <a:bodyPr/>
            <a:lstStyle/>
            <a:p>
              <a:endParaRPr lang="en-US"/>
            </a:p>
          </p:txBody>
        </p:sp>
        <p:sp>
          <p:nvSpPr>
            <p:cNvPr id="217" name="Freeform 442"/>
            <p:cNvSpPr>
              <a:spLocks/>
            </p:cNvSpPr>
            <p:nvPr/>
          </p:nvSpPr>
          <p:spPr bwMode="auto">
            <a:xfrm>
              <a:off x="3044" y="1931"/>
              <a:ext cx="22" cy="5"/>
            </a:xfrm>
            <a:custGeom>
              <a:avLst/>
              <a:gdLst>
                <a:gd name="T0" fmla="*/ 0 w 9"/>
                <a:gd name="T1" fmla="*/ 0 h 2"/>
                <a:gd name="T2" fmla="*/ 323 w 9"/>
                <a:gd name="T3" fmla="*/ 75 h 2"/>
                <a:gd name="T4" fmla="*/ 0 60000 65536"/>
                <a:gd name="T5" fmla="*/ 0 60000 65536"/>
                <a:gd name="T6" fmla="*/ 0 w 9"/>
                <a:gd name="T7" fmla="*/ 0 h 2"/>
                <a:gd name="T8" fmla="*/ 9 w 9"/>
                <a:gd name="T9" fmla="*/ 2 h 2"/>
              </a:gdLst>
              <a:ahLst/>
              <a:cxnLst>
                <a:cxn ang="T4">
                  <a:pos x="T0" y="T1"/>
                </a:cxn>
                <a:cxn ang="T5">
                  <a:pos x="T2" y="T3"/>
                </a:cxn>
              </a:cxnLst>
              <a:rect l="T6" t="T7" r="T8" b="T9"/>
              <a:pathLst>
                <a:path w="9" h="2">
                  <a:moveTo>
                    <a:pt x="0" y="0"/>
                  </a:moveTo>
                  <a:cubicBezTo>
                    <a:pt x="3" y="2"/>
                    <a:pt x="5" y="2"/>
                    <a:pt x="9" y="2"/>
                  </a:cubicBezTo>
                </a:path>
              </a:pathLst>
            </a:custGeom>
            <a:noFill/>
            <a:ln w="15875" cap="flat">
              <a:solidFill>
                <a:srgbClr val="E1C0CA"/>
              </a:solidFill>
              <a:prstDash val="solid"/>
              <a:miter lim="800000"/>
              <a:headEnd/>
              <a:tailEnd/>
            </a:ln>
          </p:spPr>
          <p:txBody>
            <a:bodyPr/>
            <a:lstStyle/>
            <a:p>
              <a:endParaRPr lang="en-US"/>
            </a:p>
          </p:txBody>
        </p:sp>
        <p:sp>
          <p:nvSpPr>
            <p:cNvPr id="218" name="Freeform 443"/>
            <p:cNvSpPr>
              <a:spLocks/>
            </p:cNvSpPr>
            <p:nvPr/>
          </p:nvSpPr>
          <p:spPr bwMode="auto">
            <a:xfrm>
              <a:off x="3249" y="1901"/>
              <a:ext cx="35" cy="8"/>
            </a:xfrm>
            <a:custGeom>
              <a:avLst/>
              <a:gdLst>
                <a:gd name="T0" fmla="*/ 0 w 14"/>
                <a:gd name="T1" fmla="*/ 149 h 3"/>
                <a:gd name="T2" fmla="*/ 550 w 14"/>
                <a:gd name="T3" fmla="*/ 93 h 3"/>
                <a:gd name="T4" fmla="*/ 0 60000 65536"/>
                <a:gd name="T5" fmla="*/ 0 60000 65536"/>
                <a:gd name="T6" fmla="*/ 0 w 14"/>
                <a:gd name="T7" fmla="*/ 0 h 3"/>
                <a:gd name="T8" fmla="*/ 14 w 14"/>
                <a:gd name="T9" fmla="*/ 3 h 3"/>
              </a:gdLst>
              <a:ahLst/>
              <a:cxnLst>
                <a:cxn ang="T4">
                  <a:pos x="T0" y="T1"/>
                </a:cxn>
                <a:cxn ang="T5">
                  <a:pos x="T2" y="T3"/>
                </a:cxn>
              </a:cxnLst>
              <a:rect l="T6" t="T7" r="T8" b="T9"/>
              <a:pathLst>
                <a:path w="14" h="3">
                  <a:moveTo>
                    <a:pt x="0" y="3"/>
                  </a:moveTo>
                  <a:cubicBezTo>
                    <a:pt x="5" y="0"/>
                    <a:pt x="9" y="2"/>
                    <a:pt x="14" y="2"/>
                  </a:cubicBezTo>
                </a:path>
              </a:pathLst>
            </a:custGeom>
            <a:noFill/>
            <a:ln w="15875" cap="flat">
              <a:solidFill>
                <a:srgbClr val="E1C0CA"/>
              </a:solidFill>
              <a:prstDash val="solid"/>
              <a:miter lim="800000"/>
              <a:headEnd/>
              <a:tailEnd/>
            </a:ln>
          </p:spPr>
          <p:txBody>
            <a:bodyPr/>
            <a:lstStyle/>
            <a:p>
              <a:endParaRPr lang="en-US"/>
            </a:p>
          </p:txBody>
        </p:sp>
        <p:sp>
          <p:nvSpPr>
            <p:cNvPr id="219" name="Freeform 444"/>
            <p:cNvSpPr>
              <a:spLocks/>
            </p:cNvSpPr>
            <p:nvPr/>
          </p:nvSpPr>
          <p:spPr bwMode="auto">
            <a:xfrm>
              <a:off x="3311" y="1795"/>
              <a:ext cx="25" cy="8"/>
            </a:xfrm>
            <a:custGeom>
              <a:avLst/>
              <a:gdLst>
                <a:gd name="T0" fmla="*/ 0 w 10"/>
                <a:gd name="T1" fmla="*/ 149 h 3"/>
                <a:gd name="T2" fmla="*/ 388 w 10"/>
                <a:gd name="T3" fmla="*/ 0 h 3"/>
                <a:gd name="T4" fmla="*/ 0 60000 65536"/>
                <a:gd name="T5" fmla="*/ 0 60000 65536"/>
                <a:gd name="T6" fmla="*/ 0 w 10"/>
                <a:gd name="T7" fmla="*/ 0 h 3"/>
                <a:gd name="T8" fmla="*/ 10 w 10"/>
                <a:gd name="T9" fmla="*/ 3 h 3"/>
              </a:gdLst>
              <a:ahLst/>
              <a:cxnLst>
                <a:cxn ang="T4">
                  <a:pos x="T0" y="T1"/>
                </a:cxn>
                <a:cxn ang="T5">
                  <a:pos x="T2" y="T3"/>
                </a:cxn>
              </a:cxnLst>
              <a:rect l="T6" t="T7" r="T8" b="T9"/>
              <a:pathLst>
                <a:path w="10" h="3">
                  <a:moveTo>
                    <a:pt x="0" y="3"/>
                  </a:moveTo>
                  <a:cubicBezTo>
                    <a:pt x="4" y="3"/>
                    <a:pt x="7" y="2"/>
                    <a:pt x="10" y="0"/>
                  </a:cubicBezTo>
                </a:path>
              </a:pathLst>
            </a:custGeom>
            <a:noFill/>
            <a:ln w="15875" cap="flat">
              <a:solidFill>
                <a:srgbClr val="E1C0CA"/>
              </a:solidFill>
              <a:prstDash val="solid"/>
              <a:miter lim="800000"/>
              <a:headEnd/>
              <a:tailEnd/>
            </a:ln>
          </p:spPr>
          <p:txBody>
            <a:bodyPr/>
            <a:lstStyle/>
            <a:p>
              <a:endParaRPr lang="en-US"/>
            </a:p>
          </p:txBody>
        </p:sp>
        <p:sp>
          <p:nvSpPr>
            <p:cNvPr id="220" name="Freeform 445"/>
            <p:cNvSpPr>
              <a:spLocks/>
            </p:cNvSpPr>
            <p:nvPr/>
          </p:nvSpPr>
          <p:spPr bwMode="auto">
            <a:xfrm>
              <a:off x="3299" y="1728"/>
              <a:ext cx="42" cy="32"/>
            </a:xfrm>
            <a:custGeom>
              <a:avLst/>
              <a:gdLst>
                <a:gd name="T0" fmla="*/ 635 w 17"/>
                <a:gd name="T1" fmla="*/ 307 h 12"/>
                <a:gd name="T2" fmla="*/ 153 w 17"/>
                <a:gd name="T3" fmla="*/ 149 h 12"/>
                <a:gd name="T4" fmla="*/ 452 w 17"/>
                <a:gd name="T5" fmla="*/ 605 h 12"/>
                <a:gd name="T6" fmla="*/ 0 60000 65536"/>
                <a:gd name="T7" fmla="*/ 0 60000 65536"/>
                <a:gd name="T8" fmla="*/ 0 60000 65536"/>
                <a:gd name="T9" fmla="*/ 0 w 17"/>
                <a:gd name="T10" fmla="*/ 0 h 12"/>
                <a:gd name="T11" fmla="*/ 17 w 17"/>
                <a:gd name="T12" fmla="*/ 12 h 12"/>
              </a:gdLst>
              <a:ahLst/>
              <a:cxnLst>
                <a:cxn ang="T6">
                  <a:pos x="T0" y="T1"/>
                </a:cxn>
                <a:cxn ang="T7">
                  <a:pos x="T2" y="T3"/>
                </a:cxn>
                <a:cxn ang="T8">
                  <a:pos x="T4" y="T5"/>
                </a:cxn>
              </a:cxnLst>
              <a:rect l="T9" t="T10" r="T11" b="T12"/>
              <a:pathLst>
                <a:path w="17" h="12">
                  <a:moveTo>
                    <a:pt x="17" y="6"/>
                  </a:moveTo>
                  <a:cubicBezTo>
                    <a:pt x="15" y="5"/>
                    <a:pt x="7" y="0"/>
                    <a:pt x="4" y="3"/>
                  </a:cubicBezTo>
                  <a:cubicBezTo>
                    <a:pt x="0" y="7"/>
                    <a:pt x="9" y="12"/>
                    <a:pt x="12" y="12"/>
                  </a:cubicBezTo>
                </a:path>
              </a:pathLst>
            </a:custGeom>
            <a:noFill/>
            <a:ln w="15875" cap="flat">
              <a:solidFill>
                <a:srgbClr val="E1C0CA"/>
              </a:solidFill>
              <a:prstDash val="solid"/>
              <a:miter lim="800000"/>
              <a:headEnd/>
              <a:tailEnd/>
            </a:ln>
          </p:spPr>
          <p:txBody>
            <a:bodyPr/>
            <a:lstStyle/>
            <a:p>
              <a:endParaRPr lang="en-US"/>
            </a:p>
          </p:txBody>
        </p:sp>
        <p:sp>
          <p:nvSpPr>
            <p:cNvPr id="221" name="Freeform 446"/>
            <p:cNvSpPr>
              <a:spLocks/>
            </p:cNvSpPr>
            <p:nvPr/>
          </p:nvSpPr>
          <p:spPr bwMode="auto">
            <a:xfrm>
              <a:off x="3421" y="1696"/>
              <a:ext cx="38" cy="11"/>
            </a:xfrm>
            <a:custGeom>
              <a:avLst/>
              <a:gdLst>
                <a:gd name="T0" fmla="*/ 0 w 15"/>
                <a:gd name="T1" fmla="*/ 0 h 4"/>
                <a:gd name="T2" fmla="*/ 616 w 15"/>
                <a:gd name="T3" fmla="*/ 228 h 4"/>
                <a:gd name="T4" fmla="*/ 0 60000 65536"/>
                <a:gd name="T5" fmla="*/ 0 60000 65536"/>
                <a:gd name="T6" fmla="*/ 0 w 15"/>
                <a:gd name="T7" fmla="*/ 0 h 4"/>
                <a:gd name="T8" fmla="*/ 15 w 15"/>
                <a:gd name="T9" fmla="*/ 4 h 4"/>
              </a:gdLst>
              <a:ahLst/>
              <a:cxnLst>
                <a:cxn ang="T4">
                  <a:pos x="T0" y="T1"/>
                </a:cxn>
                <a:cxn ang="T5">
                  <a:pos x="T2" y="T3"/>
                </a:cxn>
              </a:cxnLst>
              <a:rect l="T6" t="T7" r="T8" b="T9"/>
              <a:pathLst>
                <a:path w="15" h="4">
                  <a:moveTo>
                    <a:pt x="0" y="0"/>
                  </a:moveTo>
                  <a:cubicBezTo>
                    <a:pt x="5" y="1"/>
                    <a:pt x="10" y="2"/>
                    <a:pt x="15" y="4"/>
                  </a:cubicBezTo>
                </a:path>
              </a:pathLst>
            </a:custGeom>
            <a:noFill/>
            <a:ln w="15875" cap="flat">
              <a:solidFill>
                <a:srgbClr val="E1C0CA"/>
              </a:solidFill>
              <a:prstDash val="solid"/>
              <a:miter lim="800000"/>
              <a:headEnd/>
              <a:tailEnd/>
            </a:ln>
          </p:spPr>
          <p:txBody>
            <a:bodyPr/>
            <a:lstStyle/>
            <a:p>
              <a:endParaRPr lang="en-US"/>
            </a:p>
          </p:txBody>
        </p:sp>
        <p:sp>
          <p:nvSpPr>
            <p:cNvPr id="222" name="Freeform 447"/>
            <p:cNvSpPr>
              <a:spLocks/>
            </p:cNvSpPr>
            <p:nvPr/>
          </p:nvSpPr>
          <p:spPr bwMode="auto">
            <a:xfrm>
              <a:off x="3546" y="1771"/>
              <a:ext cx="20" cy="24"/>
            </a:xfrm>
            <a:custGeom>
              <a:avLst/>
              <a:gdLst>
                <a:gd name="T0" fmla="*/ 0 w 8"/>
                <a:gd name="T1" fmla="*/ 0 h 9"/>
                <a:gd name="T2" fmla="*/ 313 w 8"/>
                <a:gd name="T3" fmla="*/ 456 h 9"/>
                <a:gd name="T4" fmla="*/ 0 60000 65536"/>
                <a:gd name="T5" fmla="*/ 0 60000 65536"/>
                <a:gd name="T6" fmla="*/ 0 w 8"/>
                <a:gd name="T7" fmla="*/ 0 h 9"/>
                <a:gd name="T8" fmla="*/ 8 w 8"/>
                <a:gd name="T9" fmla="*/ 9 h 9"/>
              </a:gdLst>
              <a:ahLst/>
              <a:cxnLst>
                <a:cxn ang="T4">
                  <a:pos x="T0" y="T1"/>
                </a:cxn>
                <a:cxn ang="T5">
                  <a:pos x="T2" y="T3"/>
                </a:cxn>
              </a:cxnLst>
              <a:rect l="T6" t="T7" r="T8" b="T9"/>
              <a:pathLst>
                <a:path w="8" h="9">
                  <a:moveTo>
                    <a:pt x="0" y="0"/>
                  </a:moveTo>
                  <a:cubicBezTo>
                    <a:pt x="1" y="4"/>
                    <a:pt x="5" y="6"/>
                    <a:pt x="8" y="9"/>
                  </a:cubicBezTo>
                </a:path>
              </a:pathLst>
            </a:custGeom>
            <a:noFill/>
            <a:ln w="15875" cap="flat">
              <a:solidFill>
                <a:srgbClr val="E1C0CA"/>
              </a:solidFill>
              <a:prstDash val="solid"/>
              <a:miter lim="800000"/>
              <a:headEnd/>
              <a:tailEnd/>
            </a:ln>
          </p:spPr>
          <p:txBody>
            <a:bodyPr/>
            <a:lstStyle/>
            <a:p>
              <a:endParaRPr lang="en-US"/>
            </a:p>
          </p:txBody>
        </p:sp>
        <p:sp>
          <p:nvSpPr>
            <p:cNvPr id="223" name="Freeform 448"/>
            <p:cNvSpPr>
              <a:spLocks/>
            </p:cNvSpPr>
            <p:nvPr/>
          </p:nvSpPr>
          <p:spPr bwMode="auto">
            <a:xfrm>
              <a:off x="3566" y="1731"/>
              <a:ext cx="18" cy="18"/>
            </a:xfrm>
            <a:custGeom>
              <a:avLst/>
              <a:gdLst>
                <a:gd name="T0" fmla="*/ 303 w 7"/>
                <a:gd name="T1" fmla="*/ 303 h 7"/>
                <a:gd name="T2" fmla="*/ 0 w 7"/>
                <a:gd name="T3" fmla="*/ 0 h 7"/>
                <a:gd name="T4" fmla="*/ 0 60000 65536"/>
                <a:gd name="T5" fmla="*/ 0 60000 65536"/>
                <a:gd name="T6" fmla="*/ 0 w 7"/>
                <a:gd name="T7" fmla="*/ 0 h 7"/>
                <a:gd name="T8" fmla="*/ 7 w 7"/>
                <a:gd name="T9" fmla="*/ 7 h 7"/>
              </a:gdLst>
              <a:ahLst/>
              <a:cxnLst>
                <a:cxn ang="T4">
                  <a:pos x="T0" y="T1"/>
                </a:cxn>
                <a:cxn ang="T5">
                  <a:pos x="T2" y="T3"/>
                </a:cxn>
              </a:cxnLst>
              <a:rect l="T6" t="T7" r="T8" b="T9"/>
              <a:pathLst>
                <a:path w="7" h="7">
                  <a:moveTo>
                    <a:pt x="7" y="7"/>
                  </a:moveTo>
                  <a:cubicBezTo>
                    <a:pt x="5" y="4"/>
                    <a:pt x="3" y="2"/>
                    <a:pt x="0" y="0"/>
                  </a:cubicBezTo>
                </a:path>
              </a:pathLst>
            </a:custGeom>
            <a:noFill/>
            <a:ln w="15875" cap="flat">
              <a:solidFill>
                <a:srgbClr val="E1C0CA"/>
              </a:solidFill>
              <a:prstDash val="solid"/>
              <a:miter lim="800000"/>
              <a:headEnd/>
              <a:tailEnd/>
            </a:ln>
          </p:spPr>
          <p:txBody>
            <a:bodyPr/>
            <a:lstStyle/>
            <a:p>
              <a:endParaRPr lang="en-US"/>
            </a:p>
          </p:txBody>
        </p:sp>
        <p:sp>
          <p:nvSpPr>
            <p:cNvPr id="224" name="Freeform 449"/>
            <p:cNvSpPr>
              <a:spLocks/>
            </p:cNvSpPr>
            <p:nvPr/>
          </p:nvSpPr>
          <p:spPr bwMode="auto">
            <a:xfrm>
              <a:off x="3576" y="1917"/>
              <a:ext cx="40" cy="27"/>
            </a:xfrm>
            <a:custGeom>
              <a:avLst/>
              <a:gdLst>
                <a:gd name="T0" fmla="*/ 75 w 16"/>
                <a:gd name="T1" fmla="*/ 0 h 10"/>
                <a:gd name="T2" fmla="*/ 0 w 16"/>
                <a:gd name="T3" fmla="*/ 373 h 10"/>
                <a:gd name="T4" fmla="*/ 0 60000 65536"/>
                <a:gd name="T5" fmla="*/ 0 60000 65536"/>
                <a:gd name="T6" fmla="*/ 0 w 16"/>
                <a:gd name="T7" fmla="*/ 0 h 10"/>
                <a:gd name="T8" fmla="*/ 16 w 16"/>
                <a:gd name="T9" fmla="*/ 10 h 10"/>
              </a:gdLst>
              <a:ahLst/>
              <a:cxnLst>
                <a:cxn ang="T4">
                  <a:pos x="T0" y="T1"/>
                </a:cxn>
                <a:cxn ang="T5">
                  <a:pos x="T2" y="T3"/>
                </a:cxn>
              </a:cxnLst>
              <a:rect l="T6" t="T7" r="T8" b="T9"/>
              <a:pathLst>
                <a:path w="16" h="10">
                  <a:moveTo>
                    <a:pt x="2" y="0"/>
                  </a:moveTo>
                  <a:cubicBezTo>
                    <a:pt x="16" y="2"/>
                    <a:pt x="13" y="10"/>
                    <a:pt x="0" y="7"/>
                  </a:cubicBezTo>
                </a:path>
              </a:pathLst>
            </a:custGeom>
            <a:noFill/>
            <a:ln w="15875" cap="flat">
              <a:solidFill>
                <a:srgbClr val="E1C0CA"/>
              </a:solidFill>
              <a:prstDash val="solid"/>
              <a:miter lim="800000"/>
              <a:headEnd/>
              <a:tailEnd/>
            </a:ln>
          </p:spPr>
          <p:txBody>
            <a:bodyPr/>
            <a:lstStyle/>
            <a:p>
              <a:endParaRPr lang="en-US"/>
            </a:p>
          </p:txBody>
        </p:sp>
        <p:sp>
          <p:nvSpPr>
            <p:cNvPr id="225" name="Freeform 450"/>
            <p:cNvSpPr>
              <a:spLocks/>
            </p:cNvSpPr>
            <p:nvPr/>
          </p:nvSpPr>
          <p:spPr bwMode="auto">
            <a:xfrm>
              <a:off x="3566" y="1973"/>
              <a:ext cx="10" cy="19"/>
            </a:xfrm>
            <a:custGeom>
              <a:avLst/>
              <a:gdLst>
                <a:gd name="T0" fmla="*/ 0 w 4"/>
                <a:gd name="T1" fmla="*/ 0 h 7"/>
                <a:gd name="T2" fmla="*/ 158 w 4"/>
                <a:gd name="T3" fmla="*/ 383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0" y="0"/>
                  </a:moveTo>
                  <a:cubicBezTo>
                    <a:pt x="0" y="3"/>
                    <a:pt x="1" y="6"/>
                    <a:pt x="4" y="7"/>
                  </a:cubicBezTo>
                </a:path>
              </a:pathLst>
            </a:custGeom>
            <a:noFill/>
            <a:ln w="15875" cap="flat">
              <a:solidFill>
                <a:srgbClr val="E1C0CA"/>
              </a:solidFill>
              <a:prstDash val="solid"/>
              <a:miter lim="800000"/>
              <a:headEnd/>
              <a:tailEnd/>
            </a:ln>
          </p:spPr>
          <p:txBody>
            <a:bodyPr/>
            <a:lstStyle/>
            <a:p>
              <a:endParaRPr lang="en-US"/>
            </a:p>
          </p:txBody>
        </p:sp>
        <p:sp>
          <p:nvSpPr>
            <p:cNvPr id="226" name="Freeform 451"/>
            <p:cNvSpPr>
              <a:spLocks/>
            </p:cNvSpPr>
            <p:nvPr/>
          </p:nvSpPr>
          <p:spPr bwMode="auto">
            <a:xfrm>
              <a:off x="3601" y="1955"/>
              <a:ext cx="8" cy="29"/>
            </a:xfrm>
            <a:custGeom>
              <a:avLst/>
              <a:gdLst>
                <a:gd name="T0" fmla="*/ 149 w 3"/>
                <a:gd name="T1" fmla="*/ 0 h 11"/>
                <a:gd name="T2" fmla="*/ 56 w 3"/>
                <a:gd name="T3" fmla="*/ 527 h 11"/>
                <a:gd name="T4" fmla="*/ 0 60000 65536"/>
                <a:gd name="T5" fmla="*/ 0 60000 65536"/>
                <a:gd name="T6" fmla="*/ 0 w 3"/>
                <a:gd name="T7" fmla="*/ 0 h 11"/>
                <a:gd name="T8" fmla="*/ 3 w 3"/>
                <a:gd name="T9" fmla="*/ 11 h 11"/>
              </a:gdLst>
              <a:ahLst/>
              <a:cxnLst>
                <a:cxn ang="T4">
                  <a:pos x="T0" y="T1"/>
                </a:cxn>
                <a:cxn ang="T5">
                  <a:pos x="T2" y="T3"/>
                </a:cxn>
              </a:cxnLst>
              <a:rect l="T6" t="T7" r="T8" b="T9"/>
              <a:pathLst>
                <a:path w="3" h="11">
                  <a:moveTo>
                    <a:pt x="3" y="0"/>
                  </a:moveTo>
                  <a:cubicBezTo>
                    <a:pt x="2" y="3"/>
                    <a:pt x="0" y="7"/>
                    <a:pt x="1" y="11"/>
                  </a:cubicBezTo>
                </a:path>
              </a:pathLst>
            </a:custGeom>
            <a:noFill/>
            <a:ln w="15875" cap="flat">
              <a:solidFill>
                <a:srgbClr val="E1C0CA"/>
              </a:solidFill>
              <a:prstDash val="solid"/>
              <a:miter lim="800000"/>
              <a:headEnd/>
              <a:tailEnd/>
            </a:ln>
          </p:spPr>
          <p:txBody>
            <a:bodyPr/>
            <a:lstStyle/>
            <a:p>
              <a:endParaRPr lang="en-US"/>
            </a:p>
          </p:txBody>
        </p:sp>
        <p:sp>
          <p:nvSpPr>
            <p:cNvPr id="227" name="Freeform 452"/>
            <p:cNvSpPr>
              <a:spLocks/>
            </p:cNvSpPr>
            <p:nvPr/>
          </p:nvSpPr>
          <p:spPr bwMode="auto">
            <a:xfrm>
              <a:off x="3409" y="1941"/>
              <a:ext cx="15" cy="1"/>
            </a:xfrm>
            <a:custGeom>
              <a:avLst/>
              <a:gdLst>
                <a:gd name="T0" fmla="*/ 0 w 6"/>
                <a:gd name="T1" fmla="*/ 0 h 1"/>
                <a:gd name="T2" fmla="*/ 233 w 6"/>
                <a:gd name="T3" fmla="*/ 0 h 1"/>
                <a:gd name="T4" fmla="*/ 0 60000 65536"/>
                <a:gd name="T5" fmla="*/ 0 60000 65536"/>
                <a:gd name="T6" fmla="*/ 0 w 6"/>
                <a:gd name="T7" fmla="*/ 0 h 1"/>
                <a:gd name="T8" fmla="*/ 6 w 6"/>
                <a:gd name="T9" fmla="*/ 1 h 1"/>
              </a:gdLst>
              <a:ahLst/>
              <a:cxnLst>
                <a:cxn ang="T4">
                  <a:pos x="T0" y="T1"/>
                </a:cxn>
                <a:cxn ang="T5">
                  <a:pos x="T2" y="T3"/>
                </a:cxn>
              </a:cxnLst>
              <a:rect l="T6" t="T7" r="T8" b="T9"/>
              <a:pathLst>
                <a:path w="6" h="1">
                  <a:moveTo>
                    <a:pt x="0" y="0"/>
                  </a:moveTo>
                  <a:cubicBezTo>
                    <a:pt x="2" y="0"/>
                    <a:pt x="4" y="0"/>
                    <a:pt x="6" y="0"/>
                  </a:cubicBezTo>
                </a:path>
              </a:pathLst>
            </a:custGeom>
            <a:noFill/>
            <a:ln w="15875" cap="flat">
              <a:solidFill>
                <a:srgbClr val="E1C0CA"/>
              </a:solidFill>
              <a:prstDash val="solid"/>
              <a:miter lim="800000"/>
              <a:headEnd/>
              <a:tailEnd/>
            </a:ln>
          </p:spPr>
          <p:txBody>
            <a:bodyPr/>
            <a:lstStyle/>
            <a:p>
              <a:endParaRPr lang="en-US"/>
            </a:p>
          </p:txBody>
        </p:sp>
        <p:sp>
          <p:nvSpPr>
            <p:cNvPr id="228" name="Freeform 453"/>
            <p:cNvSpPr>
              <a:spLocks/>
            </p:cNvSpPr>
            <p:nvPr/>
          </p:nvSpPr>
          <p:spPr bwMode="auto">
            <a:xfrm>
              <a:off x="3404" y="1883"/>
              <a:ext cx="30" cy="16"/>
            </a:xfrm>
            <a:custGeom>
              <a:avLst/>
              <a:gdLst>
                <a:gd name="T0" fmla="*/ 470 w 12"/>
                <a:gd name="T1" fmla="*/ 307 h 6"/>
                <a:gd name="T2" fmla="*/ 0 w 12"/>
                <a:gd name="T3" fmla="*/ 0 h 6"/>
                <a:gd name="T4" fmla="*/ 0 60000 65536"/>
                <a:gd name="T5" fmla="*/ 0 60000 65536"/>
                <a:gd name="T6" fmla="*/ 0 w 12"/>
                <a:gd name="T7" fmla="*/ 0 h 6"/>
                <a:gd name="T8" fmla="*/ 12 w 12"/>
                <a:gd name="T9" fmla="*/ 6 h 6"/>
              </a:gdLst>
              <a:ahLst/>
              <a:cxnLst>
                <a:cxn ang="T4">
                  <a:pos x="T0" y="T1"/>
                </a:cxn>
                <a:cxn ang="T5">
                  <a:pos x="T2" y="T3"/>
                </a:cxn>
              </a:cxnLst>
              <a:rect l="T6" t="T7" r="T8" b="T9"/>
              <a:pathLst>
                <a:path w="12" h="6">
                  <a:moveTo>
                    <a:pt x="12" y="6"/>
                  </a:moveTo>
                  <a:cubicBezTo>
                    <a:pt x="8" y="4"/>
                    <a:pt x="4" y="2"/>
                    <a:pt x="0" y="0"/>
                  </a:cubicBezTo>
                </a:path>
              </a:pathLst>
            </a:custGeom>
            <a:noFill/>
            <a:ln w="15875" cap="flat">
              <a:solidFill>
                <a:srgbClr val="E1C0CA"/>
              </a:solidFill>
              <a:prstDash val="solid"/>
              <a:miter lim="800000"/>
              <a:headEnd/>
              <a:tailEnd/>
            </a:ln>
          </p:spPr>
          <p:txBody>
            <a:bodyPr/>
            <a:lstStyle/>
            <a:p>
              <a:endParaRPr lang="en-US"/>
            </a:p>
          </p:txBody>
        </p:sp>
        <p:sp>
          <p:nvSpPr>
            <p:cNvPr id="229" name="Freeform 454"/>
            <p:cNvSpPr>
              <a:spLocks/>
            </p:cNvSpPr>
            <p:nvPr/>
          </p:nvSpPr>
          <p:spPr bwMode="auto">
            <a:xfrm>
              <a:off x="3256" y="1944"/>
              <a:ext cx="15" cy="11"/>
            </a:xfrm>
            <a:custGeom>
              <a:avLst/>
              <a:gdLst>
                <a:gd name="T0" fmla="*/ 0 w 6"/>
                <a:gd name="T1" fmla="*/ 228 h 4"/>
                <a:gd name="T2" fmla="*/ 233 w 6"/>
                <a:gd name="T3" fmla="*/ 0 h 4"/>
                <a:gd name="T4" fmla="*/ 0 60000 65536"/>
                <a:gd name="T5" fmla="*/ 0 60000 65536"/>
                <a:gd name="T6" fmla="*/ 0 w 6"/>
                <a:gd name="T7" fmla="*/ 0 h 4"/>
                <a:gd name="T8" fmla="*/ 6 w 6"/>
                <a:gd name="T9" fmla="*/ 4 h 4"/>
              </a:gdLst>
              <a:ahLst/>
              <a:cxnLst>
                <a:cxn ang="T4">
                  <a:pos x="T0" y="T1"/>
                </a:cxn>
                <a:cxn ang="T5">
                  <a:pos x="T2" y="T3"/>
                </a:cxn>
              </a:cxnLst>
              <a:rect l="T6" t="T7" r="T8" b="T9"/>
              <a:pathLst>
                <a:path w="6" h="4">
                  <a:moveTo>
                    <a:pt x="0" y="4"/>
                  </a:moveTo>
                  <a:cubicBezTo>
                    <a:pt x="2" y="3"/>
                    <a:pt x="4" y="1"/>
                    <a:pt x="6" y="0"/>
                  </a:cubicBezTo>
                </a:path>
              </a:pathLst>
            </a:custGeom>
            <a:noFill/>
            <a:ln w="15875" cap="flat">
              <a:solidFill>
                <a:srgbClr val="E1C0CA"/>
              </a:solidFill>
              <a:prstDash val="solid"/>
              <a:miter lim="800000"/>
              <a:headEnd/>
              <a:tailEnd/>
            </a:ln>
          </p:spPr>
          <p:txBody>
            <a:bodyPr/>
            <a:lstStyle/>
            <a:p>
              <a:endParaRPr lang="en-US"/>
            </a:p>
          </p:txBody>
        </p:sp>
        <p:sp>
          <p:nvSpPr>
            <p:cNvPr id="230" name="Freeform 455"/>
            <p:cNvSpPr>
              <a:spLocks/>
            </p:cNvSpPr>
            <p:nvPr/>
          </p:nvSpPr>
          <p:spPr bwMode="auto">
            <a:xfrm>
              <a:off x="3106" y="1845"/>
              <a:ext cx="15" cy="14"/>
            </a:xfrm>
            <a:custGeom>
              <a:avLst/>
              <a:gdLst>
                <a:gd name="T0" fmla="*/ 0 w 6"/>
                <a:gd name="T1" fmla="*/ 305 h 5"/>
                <a:gd name="T2" fmla="*/ 233 w 6"/>
                <a:gd name="T3" fmla="*/ 0 h 5"/>
                <a:gd name="T4" fmla="*/ 0 60000 65536"/>
                <a:gd name="T5" fmla="*/ 0 60000 65536"/>
                <a:gd name="T6" fmla="*/ 0 w 6"/>
                <a:gd name="T7" fmla="*/ 0 h 5"/>
                <a:gd name="T8" fmla="*/ 6 w 6"/>
                <a:gd name="T9" fmla="*/ 5 h 5"/>
              </a:gdLst>
              <a:ahLst/>
              <a:cxnLst>
                <a:cxn ang="T4">
                  <a:pos x="T0" y="T1"/>
                </a:cxn>
                <a:cxn ang="T5">
                  <a:pos x="T2" y="T3"/>
                </a:cxn>
              </a:cxnLst>
              <a:rect l="T6" t="T7" r="T8" b="T9"/>
              <a:pathLst>
                <a:path w="6" h="5">
                  <a:moveTo>
                    <a:pt x="0" y="5"/>
                  </a:moveTo>
                  <a:cubicBezTo>
                    <a:pt x="1" y="3"/>
                    <a:pt x="3" y="1"/>
                    <a:pt x="6" y="0"/>
                  </a:cubicBezTo>
                </a:path>
              </a:pathLst>
            </a:custGeom>
            <a:noFill/>
            <a:ln w="15875" cap="flat">
              <a:solidFill>
                <a:srgbClr val="E1C0CA"/>
              </a:solidFill>
              <a:prstDash val="solid"/>
              <a:miter lim="800000"/>
              <a:headEnd/>
              <a:tailEnd/>
            </a:ln>
          </p:spPr>
          <p:txBody>
            <a:bodyPr/>
            <a:lstStyle/>
            <a:p>
              <a:endParaRPr lang="en-US"/>
            </a:p>
          </p:txBody>
        </p:sp>
        <p:sp>
          <p:nvSpPr>
            <p:cNvPr id="231" name="Freeform 456"/>
            <p:cNvSpPr>
              <a:spLocks/>
            </p:cNvSpPr>
            <p:nvPr/>
          </p:nvSpPr>
          <p:spPr bwMode="auto">
            <a:xfrm>
              <a:off x="3121" y="2037"/>
              <a:ext cx="13" cy="30"/>
            </a:xfrm>
            <a:custGeom>
              <a:avLst/>
              <a:gdLst>
                <a:gd name="T0" fmla="*/ 0 w 5"/>
                <a:gd name="T1" fmla="*/ 611 h 11"/>
                <a:gd name="T2" fmla="*/ 229 w 5"/>
                <a:gd name="T3" fmla="*/ 0 h 11"/>
                <a:gd name="T4" fmla="*/ 0 60000 65536"/>
                <a:gd name="T5" fmla="*/ 0 60000 65536"/>
                <a:gd name="T6" fmla="*/ 0 w 5"/>
                <a:gd name="T7" fmla="*/ 0 h 11"/>
                <a:gd name="T8" fmla="*/ 5 w 5"/>
                <a:gd name="T9" fmla="*/ 11 h 11"/>
              </a:gdLst>
              <a:ahLst/>
              <a:cxnLst>
                <a:cxn ang="T4">
                  <a:pos x="T0" y="T1"/>
                </a:cxn>
                <a:cxn ang="T5">
                  <a:pos x="T2" y="T3"/>
                </a:cxn>
              </a:cxnLst>
              <a:rect l="T6" t="T7" r="T8" b="T9"/>
              <a:pathLst>
                <a:path w="5" h="11">
                  <a:moveTo>
                    <a:pt x="0" y="11"/>
                  </a:moveTo>
                  <a:cubicBezTo>
                    <a:pt x="2" y="7"/>
                    <a:pt x="3" y="4"/>
                    <a:pt x="5" y="0"/>
                  </a:cubicBezTo>
                </a:path>
              </a:pathLst>
            </a:custGeom>
            <a:noFill/>
            <a:ln w="15875" cap="flat">
              <a:solidFill>
                <a:srgbClr val="E1C0CA"/>
              </a:solidFill>
              <a:prstDash val="solid"/>
              <a:miter lim="800000"/>
              <a:headEnd/>
              <a:tailEnd/>
            </a:ln>
          </p:spPr>
          <p:txBody>
            <a:bodyPr/>
            <a:lstStyle/>
            <a:p>
              <a:endParaRPr lang="en-US"/>
            </a:p>
          </p:txBody>
        </p:sp>
        <p:sp>
          <p:nvSpPr>
            <p:cNvPr id="232" name="Freeform 457"/>
            <p:cNvSpPr>
              <a:spLocks/>
            </p:cNvSpPr>
            <p:nvPr/>
          </p:nvSpPr>
          <p:spPr bwMode="auto">
            <a:xfrm>
              <a:off x="3056" y="2115"/>
              <a:ext cx="28" cy="10"/>
            </a:xfrm>
            <a:custGeom>
              <a:avLst/>
              <a:gdLst>
                <a:gd name="T0" fmla="*/ 0 w 11"/>
                <a:gd name="T1" fmla="*/ 108 h 4"/>
                <a:gd name="T2" fmla="*/ 461 w 11"/>
                <a:gd name="T3" fmla="*/ 0 h 4"/>
                <a:gd name="T4" fmla="*/ 0 60000 65536"/>
                <a:gd name="T5" fmla="*/ 0 60000 65536"/>
                <a:gd name="T6" fmla="*/ 0 w 11"/>
                <a:gd name="T7" fmla="*/ 0 h 4"/>
                <a:gd name="T8" fmla="*/ 11 w 11"/>
                <a:gd name="T9" fmla="*/ 4 h 4"/>
              </a:gdLst>
              <a:ahLst/>
              <a:cxnLst>
                <a:cxn ang="T4">
                  <a:pos x="T0" y="T1"/>
                </a:cxn>
                <a:cxn ang="T5">
                  <a:pos x="T2" y="T3"/>
                </a:cxn>
              </a:cxnLst>
              <a:rect l="T6" t="T7" r="T8" b="T9"/>
              <a:pathLst>
                <a:path w="11" h="4">
                  <a:moveTo>
                    <a:pt x="0" y="3"/>
                  </a:moveTo>
                  <a:cubicBezTo>
                    <a:pt x="4" y="4"/>
                    <a:pt x="8" y="2"/>
                    <a:pt x="11" y="0"/>
                  </a:cubicBezTo>
                </a:path>
              </a:pathLst>
            </a:custGeom>
            <a:noFill/>
            <a:ln w="15875" cap="flat">
              <a:solidFill>
                <a:srgbClr val="E1C0CA"/>
              </a:solidFill>
              <a:prstDash val="solid"/>
              <a:miter lim="800000"/>
              <a:headEnd/>
              <a:tailEnd/>
            </a:ln>
          </p:spPr>
          <p:txBody>
            <a:bodyPr/>
            <a:lstStyle/>
            <a:p>
              <a:endParaRPr lang="en-US"/>
            </a:p>
          </p:txBody>
        </p:sp>
        <p:sp>
          <p:nvSpPr>
            <p:cNvPr id="233" name="Freeform 458"/>
            <p:cNvSpPr>
              <a:spLocks/>
            </p:cNvSpPr>
            <p:nvPr/>
          </p:nvSpPr>
          <p:spPr bwMode="auto">
            <a:xfrm>
              <a:off x="3071" y="2272"/>
              <a:ext cx="5" cy="13"/>
            </a:xfrm>
            <a:custGeom>
              <a:avLst/>
              <a:gdLst>
                <a:gd name="T0" fmla="*/ 0 w 2"/>
                <a:gd name="T1" fmla="*/ 229 h 5"/>
                <a:gd name="T2" fmla="*/ 75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5"/>
                  </a:moveTo>
                  <a:cubicBezTo>
                    <a:pt x="1" y="3"/>
                    <a:pt x="1" y="2"/>
                    <a:pt x="2" y="0"/>
                  </a:cubicBezTo>
                </a:path>
              </a:pathLst>
            </a:custGeom>
            <a:noFill/>
            <a:ln w="15875" cap="flat">
              <a:solidFill>
                <a:srgbClr val="E1C0CA"/>
              </a:solidFill>
              <a:prstDash val="solid"/>
              <a:miter lim="800000"/>
              <a:headEnd/>
              <a:tailEnd/>
            </a:ln>
          </p:spPr>
          <p:txBody>
            <a:bodyPr/>
            <a:lstStyle/>
            <a:p>
              <a:endParaRPr lang="en-US"/>
            </a:p>
          </p:txBody>
        </p:sp>
        <p:sp>
          <p:nvSpPr>
            <p:cNvPr id="234" name="Freeform 459"/>
            <p:cNvSpPr>
              <a:spLocks/>
            </p:cNvSpPr>
            <p:nvPr/>
          </p:nvSpPr>
          <p:spPr bwMode="auto">
            <a:xfrm>
              <a:off x="3229" y="2296"/>
              <a:ext cx="2" cy="43"/>
            </a:xfrm>
            <a:custGeom>
              <a:avLst/>
              <a:gdLst>
                <a:gd name="T0" fmla="*/ 16 w 1"/>
                <a:gd name="T1" fmla="*/ 0 h 16"/>
                <a:gd name="T2" fmla="*/ 16 w 1"/>
                <a:gd name="T3" fmla="*/ 839 h 16"/>
                <a:gd name="T4" fmla="*/ 0 60000 65536"/>
                <a:gd name="T5" fmla="*/ 0 60000 65536"/>
                <a:gd name="T6" fmla="*/ 0 w 1"/>
                <a:gd name="T7" fmla="*/ 0 h 16"/>
                <a:gd name="T8" fmla="*/ 1 w 1"/>
                <a:gd name="T9" fmla="*/ 16 h 16"/>
              </a:gdLst>
              <a:ahLst/>
              <a:cxnLst>
                <a:cxn ang="T4">
                  <a:pos x="T0" y="T1"/>
                </a:cxn>
                <a:cxn ang="T5">
                  <a:pos x="T2" y="T3"/>
                </a:cxn>
              </a:cxnLst>
              <a:rect l="T6" t="T7" r="T8" b="T9"/>
              <a:pathLst>
                <a:path w="1" h="16">
                  <a:moveTo>
                    <a:pt x="1" y="0"/>
                  </a:moveTo>
                  <a:cubicBezTo>
                    <a:pt x="1" y="5"/>
                    <a:pt x="0" y="11"/>
                    <a:pt x="1" y="16"/>
                  </a:cubicBezTo>
                </a:path>
              </a:pathLst>
            </a:custGeom>
            <a:noFill/>
            <a:ln w="15875" cap="flat">
              <a:solidFill>
                <a:srgbClr val="E1C0CA"/>
              </a:solidFill>
              <a:prstDash val="solid"/>
              <a:miter lim="800000"/>
              <a:headEnd/>
              <a:tailEnd/>
            </a:ln>
          </p:spPr>
          <p:txBody>
            <a:bodyPr/>
            <a:lstStyle/>
            <a:p>
              <a:endParaRPr lang="en-US"/>
            </a:p>
          </p:txBody>
        </p:sp>
        <p:sp>
          <p:nvSpPr>
            <p:cNvPr id="235" name="Freeform 460"/>
            <p:cNvSpPr>
              <a:spLocks/>
            </p:cNvSpPr>
            <p:nvPr/>
          </p:nvSpPr>
          <p:spPr bwMode="auto">
            <a:xfrm>
              <a:off x="3414" y="2344"/>
              <a:ext cx="25" cy="16"/>
            </a:xfrm>
            <a:custGeom>
              <a:avLst/>
              <a:gdLst>
                <a:gd name="T0" fmla="*/ 0 w 10"/>
                <a:gd name="T1" fmla="*/ 307 h 6"/>
                <a:gd name="T2" fmla="*/ 388 w 10"/>
                <a:gd name="T3" fmla="*/ 0 h 6"/>
                <a:gd name="T4" fmla="*/ 0 60000 65536"/>
                <a:gd name="T5" fmla="*/ 0 60000 65536"/>
                <a:gd name="T6" fmla="*/ 0 w 10"/>
                <a:gd name="T7" fmla="*/ 0 h 6"/>
                <a:gd name="T8" fmla="*/ 10 w 10"/>
                <a:gd name="T9" fmla="*/ 6 h 6"/>
              </a:gdLst>
              <a:ahLst/>
              <a:cxnLst>
                <a:cxn ang="T4">
                  <a:pos x="T0" y="T1"/>
                </a:cxn>
                <a:cxn ang="T5">
                  <a:pos x="T2" y="T3"/>
                </a:cxn>
              </a:cxnLst>
              <a:rect l="T6" t="T7" r="T8" b="T9"/>
              <a:pathLst>
                <a:path w="10" h="6">
                  <a:moveTo>
                    <a:pt x="0" y="6"/>
                  </a:moveTo>
                  <a:cubicBezTo>
                    <a:pt x="3" y="4"/>
                    <a:pt x="7" y="2"/>
                    <a:pt x="10" y="0"/>
                  </a:cubicBezTo>
                </a:path>
              </a:pathLst>
            </a:custGeom>
            <a:noFill/>
            <a:ln w="15875" cap="flat">
              <a:solidFill>
                <a:srgbClr val="E1C0CA"/>
              </a:solidFill>
              <a:prstDash val="solid"/>
              <a:miter lim="800000"/>
              <a:headEnd/>
              <a:tailEnd/>
            </a:ln>
          </p:spPr>
          <p:txBody>
            <a:bodyPr/>
            <a:lstStyle/>
            <a:p>
              <a:endParaRPr lang="en-US"/>
            </a:p>
          </p:txBody>
        </p:sp>
        <p:sp>
          <p:nvSpPr>
            <p:cNvPr id="236" name="Freeform 461"/>
            <p:cNvSpPr>
              <a:spLocks/>
            </p:cNvSpPr>
            <p:nvPr/>
          </p:nvSpPr>
          <p:spPr bwMode="auto">
            <a:xfrm>
              <a:off x="3616" y="2227"/>
              <a:ext cx="5" cy="29"/>
            </a:xfrm>
            <a:custGeom>
              <a:avLst/>
              <a:gdLst>
                <a:gd name="T0" fmla="*/ 75 w 2"/>
                <a:gd name="T1" fmla="*/ 0 h 11"/>
                <a:gd name="T2" fmla="*/ 0 w 2"/>
                <a:gd name="T3" fmla="*/ 527 h 11"/>
                <a:gd name="T4" fmla="*/ 0 60000 65536"/>
                <a:gd name="T5" fmla="*/ 0 60000 65536"/>
                <a:gd name="T6" fmla="*/ 0 w 2"/>
                <a:gd name="T7" fmla="*/ 0 h 11"/>
                <a:gd name="T8" fmla="*/ 2 w 2"/>
                <a:gd name="T9" fmla="*/ 11 h 11"/>
              </a:gdLst>
              <a:ahLst/>
              <a:cxnLst>
                <a:cxn ang="T4">
                  <a:pos x="T0" y="T1"/>
                </a:cxn>
                <a:cxn ang="T5">
                  <a:pos x="T2" y="T3"/>
                </a:cxn>
              </a:cxnLst>
              <a:rect l="T6" t="T7" r="T8" b="T9"/>
              <a:pathLst>
                <a:path w="2" h="11">
                  <a:moveTo>
                    <a:pt x="2" y="0"/>
                  </a:moveTo>
                  <a:cubicBezTo>
                    <a:pt x="0" y="3"/>
                    <a:pt x="0" y="7"/>
                    <a:pt x="0" y="11"/>
                  </a:cubicBezTo>
                </a:path>
              </a:pathLst>
            </a:custGeom>
            <a:noFill/>
            <a:ln w="15875" cap="flat">
              <a:solidFill>
                <a:srgbClr val="E1C0CA"/>
              </a:solidFill>
              <a:prstDash val="solid"/>
              <a:miter lim="800000"/>
              <a:headEnd/>
              <a:tailEnd/>
            </a:ln>
          </p:spPr>
          <p:txBody>
            <a:bodyPr/>
            <a:lstStyle/>
            <a:p>
              <a:endParaRPr lang="en-US"/>
            </a:p>
          </p:txBody>
        </p:sp>
        <p:sp>
          <p:nvSpPr>
            <p:cNvPr id="237" name="Freeform 462"/>
            <p:cNvSpPr>
              <a:spLocks/>
            </p:cNvSpPr>
            <p:nvPr/>
          </p:nvSpPr>
          <p:spPr bwMode="auto">
            <a:xfrm>
              <a:off x="3644" y="2229"/>
              <a:ext cx="22" cy="27"/>
            </a:xfrm>
            <a:custGeom>
              <a:avLst/>
              <a:gdLst>
                <a:gd name="T0" fmla="*/ 323 w 9"/>
                <a:gd name="T1" fmla="*/ 0 h 10"/>
                <a:gd name="T2" fmla="*/ 0 w 9"/>
                <a:gd name="T3" fmla="*/ 532 h 10"/>
                <a:gd name="T4" fmla="*/ 0 60000 65536"/>
                <a:gd name="T5" fmla="*/ 0 60000 65536"/>
                <a:gd name="T6" fmla="*/ 0 w 9"/>
                <a:gd name="T7" fmla="*/ 0 h 10"/>
                <a:gd name="T8" fmla="*/ 9 w 9"/>
                <a:gd name="T9" fmla="*/ 10 h 10"/>
              </a:gdLst>
              <a:ahLst/>
              <a:cxnLst>
                <a:cxn ang="T4">
                  <a:pos x="T0" y="T1"/>
                </a:cxn>
                <a:cxn ang="T5">
                  <a:pos x="T2" y="T3"/>
                </a:cxn>
              </a:cxnLst>
              <a:rect l="T6" t="T7" r="T8" b="T9"/>
              <a:pathLst>
                <a:path w="9" h="10">
                  <a:moveTo>
                    <a:pt x="9" y="0"/>
                  </a:moveTo>
                  <a:cubicBezTo>
                    <a:pt x="4" y="1"/>
                    <a:pt x="1" y="5"/>
                    <a:pt x="0" y="10"/>
                  </a:cubicBezTo>
                </a:path>
              </a:pathLst>
            </a:custGeom>
            <a:noFill/>
            <a:ln w="15875" cap="flat">
              <a:solidFill>
                <a:srgbClr val="E1C0CA"/>
              </a:solidFill>
              <a:prstDash val="solid"/>
              <a:miter lim="800000"/>
              <a:headEnd/>
              <a:tailEnd/>
            </a:ln>
          </p:spPr>
          <p:txBody>
            <a:bodyPr/>
            <a:lstStyle/>
            <a:p>
              <a:endParaRPr lang="en-US"/>
            </a:p>
          </p:txBody>
        </p:sp>
        <p:sp>
          <p:nvSpPr>
            <p:cNvPr id="238" name="Freeform 463"/>
            <p:cNvSpPr>
              <a:spLocks/>
            </p:cNvSpPr>
            <p:nvPr/>
          </p:nvSpPr>
          <p:spPr bwMode="auto">
            <a:xfrm>
              <a:off x="3576" y="2336"/>
              <a:ext cx="20" cy="32"/>
            </a:xfrm>
            <a:custGeom>
              <a:avLst/>
              <a:gdLst>
                <a:gd name="T0" fmla="*/ 0 w 8"/>
                <a:gd name="T1" fmla="*/ 605 h 12"/>
                <a:gd name="T2" fmla="*/ 313 w 8"/>
                <a:gd name="T3" fmla="*/ 0 h 12"/>
                <a:gd name="T4" fmla="*/ 0 60000 65536"/>
                <a:gd name="T5" fmla="*/ 0 60000 65536"/>
                <a:gd name="T6" fmla="*/ 0 w 8"/>
                <a:gd name="T7" fmla="*/ 0 h 12"/>
                <a:gd name="T8" fmla="*/ 8 w 8"/>
                <a:gd name="T9" fmla="*/ 12 h 12"/>
              </a:gdLst>
              <a:ahLst/>
              <a:cxnLst>
                <a:cxn ang="T4">
                  <a:pos x="T0" y="T1"/>
                </a:cxn>
                <a:cxn ang="T5">
                  <a:pos x="T2" y="T3"/>
                </a:cxn>
              </a:cxnLst>
              <a:rect l="T6" t="T7" r="T8" b="T9"/>
              <a:pathLst>
                <a:path w="8" h="12">
                  <a:moveTo>
                    <a:pt x="0" y="12"/>
                  </a:moveTo>
                  <a:cubicBezTo>
                    <a:pt x="3" y="8"/>
                    <a:pt x="5" y="3"/>
                    <a:pt x="8" y="0"/>
                  </a:cubicBezTo>
                </a:path>
              </a:pathLst>
            </a:custGeom>
            <a:noFill/>
            <a:ln w="15875" cap="flat">
              <a:solidFill>
                <a:srgbClr val="E1C0CA"/>
              </a:solidFill>
              <a:prstDash val="solid"/>
              <a:miter lim="800000"/>
              <a:headEnd/>
              <a:tailEnd/>
            </a:ln>
          </p:spPr>
          <p:txBody>
            <a:bodyPr/>
            <a:lstStyle/>
            <a:p>
              <a:endParaRPr lang="en-US"/>
            </a:p>
          </p:txBody>
        </p:sp>
        <p:sp>
          <p:nvSpPr>
            <p:cNvPr id="239" name="Freeform 464"/>
            <p:cNvSpPr>
              <a:spLocks/>
            </p:cNvSpPr>
            <p:nvPr/>
          </p:nvSpPr>
          <p:spPr bwMode="auto">
            <a:xfrm>
              <a:off x="3586" y="2371"/>
              <a:ext cx="23" cy="16"/>
            </a:xfrm>
            <a:custGeom>
              <a:avLst/>
              <a:gdLst>
                <a:gd name="T0" fmla="*/ 0 w 9"/>
                <a:gd name="T1" fmla="*/ 0 h 6"/>
                <a:gd name="T2" fmla="*/ 386 w 9"/>
                <a:gd name="T3" fmla="*/ 307 h 6"/>
                <a:gd name="T4" fmla="*/ 0 60000 65536"/>
                <a:gd name="T5" fmla="*/ 0 60000 65536"/>
                <a:gd name="T6" fmla="*/ 0 w 9"/>
                <a:gd name="T7" fmla="*/ 0 h 6"/>
                <a:gd name="T8" fmla="*/ 9 w 9"/>
                <a:gd name="T9" fmla="*/ 6 h 6"/>
              </a:gdLst>
              <a:ahLst/>
              <a:cxnLst>
                <a:cxn ang="T4">
                  <a:pos x="T0" y="T1"/>
                </a:cxn>
                <a:cxn ang="T5">
                  <a:pos x="T2" y="T3"/>
                </a:cxn>
              </a:cxnLst>
              <a:rect l="T6" t="T7" r="T8" b="T9"/>
              <a:pathLst>
                <a:path w="9" h="6">
                  <a:moveTo>
                    <a:pt x="0" y="0"/>
                  </a:moveTo>
                  <a:cubicBezTo>
                    <a:pt x="4" y="0"/>
                    <a:pt x="7" y="3"/>
                    <a:pt x="9" y="6"/>
                  </a:cubicBezTo>
                </a:path>
              </a:pathLst>
            </a:custGeom>
            <a:noFill/>
            <a:ln w="15875" cap="flat">
              <a:solidFill>
                <a:srgbClr val="E1C0CA"/>
              </a:solidFill>
              <a:prstDash val="solid"/>
              <a:miter lim="800000"/>
              <a:headEnd/>
              <a:tailEnd/>
            </a:ln>
          </p:spPr>
          <p:txBody>
            <a:bodyPr/>
            <a:lstStyle/>
            <a:p>
              <a:endParaRPr lang="en-US"/>
            </a:p>
          </p:txBody>
        </p:sp>
        <p:sp>
          <p:nvSpPr>
            <p:cNvPr id="240" name="Freeform 465"/>
            <p:cNvSpPr>
              <a:spLocks/>
            </p:cNvSpPr>
            <p:nvPr/>
          </p:nvSpPr>
          <p:spPr bwMode="auto">
            <a:xfrm>
              <a:off x="3536" y="2507"/>
              <a:ext cx="18" cy="32"/>
            </a:xfrm>
            <a:custGeom>
              <a:avLst/>
              <a:gdLst>
                <a:gd name="T0" fmla="*/ 0 w 7"/>
                <a:gd name="T1" fmla="*/ 0 h 12"/>
                <a:gd name="T2" fmla="*/ 303 w 7"/>
                <a:gd name="T3" fmla="*/ 605 h 12"/>
                <a:gd name="T4" fmla="*/ 0 60000 65536"/>
                <a:gd name="T5" fmla="*/ 0 60000 65536"/>
                <a:gd name="T6" fmla="*/ 0 w 7"/>
                <a:gd name="T7" fmla="*/ 0 h 12"/>
                <a:gd name="T8" fmla="*/ 7 w 7"/>
                <a:gd name="T9" fmla="*/ 12 h 12"/>
              </a:gdLst>
              <a:ahLst/>
              <a:cxnLst>
                <a:cxn ang="T4">
                  <a:pos x="T0" y="T1"/>
                </a:cxn>
                <a:cxn ang="T5">
                  <a:pos x="T2" y="T3"/>
                </a:cxn>
              </a:cxnLst>
              <a:rect l="T6" t="T7" r="T8" b="T9"/>
              <a:pathLst>
                <a:path w="7" h="12">
                  <a:moveTo>
                    <a:pt x="0" y="0"/>
                  </a:moveTo>
                  <a:cubicBezTo>
                    <a:pt x="3" y="3"/>
                    <a:pt x="5" y="9"/>
                    <a:pt x="7" y="12"/>
                  </a:cubicBezTo>
                </a:path>
              </a:pathLst>
            </a:custGeom>
            <a:noFill/>
            <a:ln w="15875" cap="flat">
              <a:solidFill>
                <a:srgbClr val="E1C0CA"/>
              </a:solidFill>
              <a:prstDash val="solid"/>
              <a:miter lim="800000"/>
              <a:headEnd/>
              <a:tailEnd/>
            </a:ln>
          </p:spPr>
          <p:txBody>
            <a:bodyPr/>
            <a:lstStyle/>
            <a:p>
              <a:endParaRPr lang="en-US"/>
            </a:p>
          </p:txBody>
        </p:sp>
        <p:sp>
          <p:nvSpPr>
            <p:cNvPr id="241" name="Freeform 466"/>
            <p:cNvSpPr>
              <a:spLocks/>
            </p:cNvSpPr>
            <p:nvPr/>
          </p:nvSpPr>
          <p:spPr bwMode="auto">
            <a:xfrm>
              <a:off x="3586" y="2635"/>
              <a:ext cx="15" cy="16"/>
            </a:xfrm>
            <a:custGeom>
              <a:avLst/>
              <a:gdLst>
                <a:gd name="T0" fmla="*/ 0 w 6"/>
                <a:gd name="T1" fmla="*/ 307 h 6"/>
                <a:gd name="T2" fmla="*/ 233 w 6"/>
                <a:gd name="T3" fmla="*/ 0 h 6"/>
                <a:gd name="T4" fmla="*/ 0 60000 65536"/>
                <a:gd name="T5" fmla="*/ 0 60000 65536"/>
                <a:gd name="T6" fmla="*/ 0 w 6"/>
                <a:gd name="T7" fmla="*/ 0 h 6"/>
                <a:gd name="T8" fmla="*/ 6 w 6"/>
                <a:gd name="T9" fmla="*/ 6 h 6"/>
              </a:gdLst>
              <a:ahLst/>
              <a:cxnLst>
                <a:cxn ang="T4">
                  <a:pos x="T0" y="T1"/>
                </a:cxn>
                <a:cxn ang="T5">
                  <a:pos x="T2" y="T3"/>
                </a:cxn>
              </a:cxnLst>
              <a:rect l="T6" t="T7" r="T8" b="T9"/>
              <a:pathLst>
                <a:path w="6" h="6">
                  <a:moveTo>
                    <a:pt x="0" y="6"/>
                  </a:moveTo>
                  <a:cubicBezTo>
                    <a:pt x="3" y="5"/>
                    <a:pt x="5" y="2"/>
                    <a:pt x="6" y="0"/>
                  </a:cubicBezTo>
                </a:path>
              </a:pathLst>
            </a:custGeom>
            <a:noFill/>
            <a:ln w="15875" cap="flat">
              <a:solidFill>
                <a:srgbClr val="E1C0CA"/>
              </a:solidFill>
              <a:prstDash val="solid"/>
              <a:miter lim="800000"/>
              <a:headEnd/>
              <a:tailEnd/>
            </a:ln>
          </p:spPr>
          <p:txBody>
            <a:bodyPr/>
            <a:lstStyle/>
            <a:p>
              <a:endParaRPr lang="en-US"/>
            </a:p>
          </p:txBody>
        </p:sp>
        <p:sp>
          <p:nvSpPr>
            <p:cNvPr id="242" name="Freeform 467"/>
            <p:cNvSpPr>
              <a:spLocks/>
            </p:cNvSpPr>
            <p:nvPr/>
          </p:nvSpPr>
          <p:spPr bwMode="auto">
            <a:xfrm>
              <a:off x="3456" y="2725"/>
              <a:ext cx="30" cy="22"/>
            </a:xfrm>
            <a:custGeom>
              <a:avLst/>
              <a:gdLst>
                <a:gd name="T0" fmla="*/ 0 w 12"/>
                <a:gd name="T1" fmla="*/ 454 h 8"/>
                <a:gd name="T2" fmla="*/ 470 w 12"/>
                <a:gd name="T3" fmla="*/ 0 h 8"/>
                <a:gd name="T4" fmla="*/ 0 60000 65536"/>
                <a:gd name="T5" fmla="*/ 0 60000 65536"/>
                <a:gd name="T6" fmla="*/ 0 w 12"/>
                <a:gd name="T7" fmla="*/ 0 h 8"/>
                <a:gd name="T8" fmla="*/ 12 w 12"/>
                <a:gd name="T9" fmla="*/ 8 h 8"/>
              </a:gdLst>
              <a:ahLst/>
              <a:cxnLst>
                <a:cxn ang="T4">
                  <a:pos x="T0" y="T1"/>
                </a:cxn>
                <a:cxn ang="T5">
                  <a:pos x="T2" y="T3"/>
                </a:cxn>
              </a:cxnLst>
              <a:rect l="T6" t="T7" r="T8" b="T9"/>
              <a:pathLst>
                <a:path w="12" h="8">
                  <a:moveTo>
                    <a:pt x="0" y="8"/>
                  </a:moveTo>
                  <a:cubicBezTo>
                    <a:pt x="5" y="7"/>
                    <a:pt x="8" y="3"/>
                    <a:pt x="12" y="0"/>
                  </a:cubicBezTo>
                </a:path>
              </a:pathLst>
            </a:custGeom>
            <a:noFill/>
            <a:ln w="15875" cap="flat">
              <a:solidFill>
                <a:srgbClr val="E1C0CA"/>
              </a:solidFill>
              <a:prstDash val="solid"/>
              <a:miter lim="800000"/>
              <a:headEnd/>
              <a:tailEnd/>
            </a:ln>
          </p:spPr>
          <p:txBody>
            <a:bodyPr/>
            <a:lstStyle/>
            <a:p>
              <a:endParaRPr lang="en-US"/>
            </a:p>
          </p:txBody>
        </p:sp>
        <p:sp>
          <p:nvSpPr>
            <p:cNvPr id="243" name="Freeform 468"/>
            <p:cNvSpPr>
              <a:spLocks/>
            </p:cNvSpPr>
            <p:nvPr/>
          </p:nvSpPr>
          <p:spPr bwMode="auto">
            <a:xfrm>
              <a:off x="3499" y="2739"/>
              <a:ext cx="17" cy="29"/>
            </a:xfrm>
            <a:custGeom>
              <a:avLst/>
              <a:gdLst>
                <a:gd name="T0" fmla="*/ 29 w 7"/>
                <a:gd name="T1" fmla="*/ 527 h 11"/>
                <a:gd name="T2" fmla="*/ 243 w 7"/>
                <a:gd name="T3" fmla="*/ 0 h 11"/>
                <a:gd name="T4" fmla="*/ 0 60000 65536"/>
                <a:gd name="T5" fmla="*/ 0 60000 65536"/>
                <a:gd name="T6" fmla="*/ 0 w 7"/>
                <a:gd name="T7" fmla="*/ 0 h 11"/>
                <a:gd name="T8" fmla="*/ 7 w 7"/>
                <a:gd name="T9" fmla="*/ 11 h 11"/>
              </a:gdLst>
              <a:ahLst/>
              <a:cxnLst>
                <a:cxn ang="T4">
                  <a:pos x="T0" y="T1"/>
                </a:cxn>
                <a:cxn ang="T5">
                  <a:pos x="T2" y="T3"/>
                </a:cxn>
              </a:cxnLst>
              <a:rect l="T6" t="T7" r="T8" b="T9"/>
              <a:pathLst>
                <a:path w="7" h="11">
                  <a:moveTo>
                    <a:pt x="1" y="11"/>
                  </a:moveTo>
                  <a:cubicBezTo>
                    <a:pt x="0" y="6"/>
                    <a:pt x="3" y="3"/>
                    <a:pt x="7" y="0"/>
                  </a:cubicBezTo>
                </a:path>
              </a:pathLst>
            </a:custGeom>
            <a:noFill/>
            <a:ln w="15875" cap="flat">
              <a:solidFill>
                <a:srgbClr val="E1C0CA"/>
              </a:solidFill>
              <a:prstDash val="solid"/>
              <a:miter lim="800000"/>
              <a:headEnd/>
              <a:tailEnd/>
            </a:ln>
          </p:spPr>
          <p:txBody>
            <a:bodyPr/>
            <a:lstStyle/>
            <a:p>
              <a:endParaRPr lang="en-US"/>
            </a:p>
          </p:txBody>
        </p:sp>
        <p:sp>
          <p:nvSpPr>
            <p:cNvPr id="244" name="Freeform 469"/>
            <p:cNvSpPr>
              <a:spLocks/>
            </p:cNvSpPr>
            <p:nvPr/>
          </p:nvSpPr>
          <p:spPr bwMode="auto">
            <a:xfrm>
              <a:off x="3339" y="2808"/>
              <a:ext cx="22" cy="32"/>
            </a:xfrm>
            <a:custGeom>
              <a:avLst/>
              <a:gdLst>
                <a:gd name="T0" fmla="*/ 0 w 9"/>
                <a:gd name="T1" fmla="*/ 605 h 12"/>
                <a:gd name="T2" fmla="*/ 323 w 9"/>
                <a:gd name="T3" fmla="*/ 0 h 12"/>
                <a:gd name="T4" fmla="*/ 0 60000 65536"/>
                <a:gd name="T5" fmla="*/ 0 60000 65536"/>
                <a:gd name="T6" fmla="*/ 0 w 9"/>
                <a:gd name="T7" fmla="*/ 0 h 12"/>
                <a:gd name="T8" fmla="*/ 9 w 9"/>
                <a:gd name="T9" fmla="*/ 12 h 12"/>
              </a:gdLst>
              <a:ahLst/>
              <a:cxnLst>
                <a:cxn ang="T4">
                  <a:pos x="T0" y="T1"/>
                </a:cxn>
                <a:cxn ang="T5">
                  <a:pos x="T2" y="T3"/>
                </a:cxn>
              </a:cxnLst>
              <a:rect l="T6" t="T7" r="T8" b="T9"/>
              <a:pathLst>
                <a:path w="9" h="12">
                  <a:moveTo>
                    <a:pt x="0" y="12"/>
                  </a:moveTo>
                  <a:cubicBezTo>
                    <a:pt x="4" y="8"/>
                    <a:pt x="6" y="3"/>
                    <a:pt x="9" y="0"/>
                  </a:cubicBezTo>
                </a:path>
              </a:pathLst>
            </a:custGeom>
            <a:noFill/>
            <a:ln w="15875" cap="flat">
              <a:solidFill>
                <a:srgbClr val="E1C0CA"/>
              </a:solidFill>
              <a:prstDash val="solid"/>
              <a:miter lim="800000"/>
              <a:headEnd/>
              <a:tailEnd/>
            </a:ln>
          </p:spPr>
          <p:txBody>
            <a:bodyPr/>
            <a:lstStyle/>
            <a:p>
              <a:endParaRPr lang="en-US"/>
            </a:p>
          </p:txBody>
        </p:sp>
        <p:sp>
          <p:nvSpPr>
            <p:cNvPr id="245" name="Freeform 470"/>
            <p:cNvSpPr>
              <a:spLocks/>
            </p:cNvSpPr>
            <p:nvPr/>
          </p:nvSpPr>
          <p:spPr bwMode="auto">
            <a:xfrm>
              <a:off x="3321" y="2707"/>
              <a:ext cx="23" cy="24"/>
            </a:xfrm>
            <a:custGeom>
              <a:avLst/>
              <a:gdLst>
                <a:gd name="T0" fmla="*/ 0 w 9"/>
                <a:gd name="T1" fmla="*/ 0 h 9"/>
                <a:gd name="T2" fmla="*/ 386 w 9"/>
                <a:gd name="T3" fmla="*/ 456 h 9"/>
                <a:gd name="T4" fmla="*/ 0 60000 65536"/>
                <a:gd name="T5" fmla="*/ 0 60000 65536"/>
                <a:gd name="T6" fmla="*/ 0 w 9"/>
                <a:gd name="T7" fmla="*/ 0 h 9"/>
                <a:gd name="T8" fmla="*/ 9 w 9"/>
                <a:gd name="T9" fmla="*/ 9 h 9"/>
              </a:gdLst>
              <a:ahLst/>
              <a:cxnLst>
                <a:cxn ang="T4">
                  <a:pos x="T0" y="T1"/>
                </a:cxn>
                <a:cxn ang="T5">
                  <a:pos x="T2" y="T3"/>
                </a:cxn>
              </a:cxnLst>
              <a:rect l="T6" t="T7" r="T8" b="T9"/>
              <a:pathLst>
                <a:path w="9" h="9">
                  <a:moveTo>
                    <a:pt x="0" y="0"/>
                  </a:moveTo>
                  <a:cubicBezTo>
                    <a:pt x="2" y="4"/>
                    <a:pt x="5" y="7"/>
                    <a:pt x="9" y="9"/>
                  </a:cubicBezTo>
                </a:path>
              </a:pathLst>
            </a:custGeom>
            <a:noFill/>
            <a:ln w="15875" cap="flat">
              <a:solidFill>
                <a:srgbClr val="E1C0CA"/>
              </a:solidFill>
              <a:prstDash val="solid"/>
              <a:miter lim="800000"/>
              <a:headEnd/>
              <a:tailEnd/>
            </a:ln>
          </p:spPr>
          <p:txBody>
            <a:bodyPr/>
            <a:lstStyle/>
            <a:p>
              <a:endParaRPr lang="en-US"/>
            </a:p>
          </p:txBody>
        </p:sp>
        <p:sp>
          <p:nvSpPr>
            <p:cNvPr id="246" name="Freeform 471"/>
            <p:cNvSpPr>
              <a:spLocks/>
            </p:cNvSpPr>
            <p:nvPr/>
          </p:nvSpPr>
          <p:spPr bwMode="auto">
            <a:xfrm>
              <a:off x="3421" y="2587"/>
              <a:ext cx="25" cy="10"/>
            </a:xfrm>
            <a:custGeom>
              <a:avLst/>
              <a:gdLst>
                <a:gd name="T0" fmla="*/ 0 w 10"/>
                <a:gd name="T1" fmla="*/ 0 h 4"/>
                <a:gd name="T2" fmla="*/ 388 w 10"/>
                <a:gd name="T3" fmla="*/ 0 h 4"/>
                <a:gd name="T4" fmla="*/ 0 60000 65536"/>
                <a:gd name="T5" fmla="*/ 0 60000 65536"/>
                <a:gd name="T6" fmla="*/ 0 w 10"/>
                <a:gd name="T7" fmla="*/ 0 h 4"/>
                <a:gd name="T8" fmla="*/ 10 w 10"/>
                <a:gd name="T9" fmla="*/ 4 h 4"/>
              </a:gdLst>
              <a:ahLst/>
              <a:cxnLst>
                <a:cxn ang="T4">
                  <a:pos x="T0" y="T1"/>
                </a:cxn>
                <a:cxn ang="T5">
                  <a:pos x="T2" y="T3"/>
                </a:cxn>
              </a:cxnLst>
              <a:rect l="T6" t="T7" r="T8" b="T9"/>
              <a:pathLst>
                <a:path w="10" h="4">
                  <a:moveTo>
                    <a:pt x="0" y="0"/>
                  </a:moveTo>
                  <a:cubicBezTo>
                    <a:pt x="2" y="4"/>
                    <a:pt x="7" y="1"/>
                    <a:pt x="10" y="0"/>
                  </a:cubicBezTo>
                </a:path>
              </a:pathLst>
            </a:custGeom>
            <a:noFill/>
            <a:ln w="15875" cap="flat">
              <a:solidFill>
                <a:srgbClr val="E1C0CA"/>
              </a:solidFill>
              <a:prstDash val="solid"/>
              <a:miter lim="800000"/>
              <a:headEnd/>
              <a:tailEnd/>
            </a:ln>
          </p:spPr>
          <p:txBody>
            <a:bodyPr/>
            <a:lstStyle/>
            <a:p>
              <a:endParaRPr lang="en-US"/>
            </a:p>
          </p:txBody>
        </p:sp>
        <p:sp>
          <p:nvSpPr>
            <p:cNvPr id="247" name="Freeform 472"/>
            <p:cNvSpPr>
              <a:spLocks/>
            </p:cNvSpPr>
            <p:nvPr/>
          </p:nvSpPr>
          <p:spPr bwMode="auto">
            <a:xfrm>
              <a:off x="3286" y="2557"/>
              <a:ext cx="30" cy="11"/>
            </a:xfrm>
            <a:custGeom>
              <a:avLst/>
              <a:gdLst>
                <a:gd name="T0" fmla="*/ 0 w 12"/>
                <a:gd name="T1" fmla="*/ 0 h 4"/>
                <a:gd name="T2" fmla="*/ 470 w 12"/>
                <a:gd name="T3" fmla="*/ 228 h 4"/>
                <a:gd name="T4" fmla="*/ 0 60000 65536"/>
                <a:gd name="T5" fmla="*/ 0 60000 65536"/>
                <a:gd name="T6" fmla="*/ 0 w 12"/>
                <a:gd name="T7" fmla="*/ 0 h 4"/>
                <a:gd name="T8" fmla="*/ 12 w 12"/>
                <a:gd name="T9" fmla="*/ 4 h 4"/>
              </a:gdLst>
              <a:ahLst/>
              <a:cxnLst>
                <a:cxn ang="T4">
                  <a:pos x="T0" y="T1"/>
                </a:cxn>
                <a:cxn ang="T5">
                  <a:pos x="T2" y="T3"/>
                </a:cxn>
              </a:cxnLst>
              <a:rect l="T6" t="T7" r="T8" b="T9"/>
              <a:pathLst>
                <a:path w="12" h="4">
                  <a:moveTo>
                    <a:pt x="0" y="0"/>
                  </a:moveTo>
                  <a:cubicBezTo>
                    <a:pt x="4" y="0"/>
                    <a:pt x="8" y="2"/>
                    <a:pt x="12" y="4"/>
                  </a:cubicBezTo>
                </a:path>
              </a:pathLst>
            </a:custGeom>
            <a:noFill/>
            <a:ln w="15875" cap="flat">
              <a:solidFill>
                <a:srgbClr val="E1C0CA"/>
              </a:solidFill>
              <a:prstDash val="solid"/>
              <a:miter lim="800000"/>
              <a:headEnd/>
              <a:tailEnd/>
            </a:ln>
          </p:spPr>
          <p:txBody>
            <a:bodyPr/>
            <a:lstStyle/>
            <a:p>
              <a:endParaRPr lang="en-US"/>
            </a:p>
          </p:txBody>
        </p:sp>
        <p:sp>
          <p:nvSpPr>
            <p:cNvPr id="248" name="Freeform 473"/>
            <p:cNvSpPr>
              <a:spLocks/>
            </p:cNvSpPr>
            <p:nvPr/>
          </p:nvSpPr>
          <p:spPr bwMode="auto">
            <a:xfrm>
              <a:off x="3394" y="2472"/>
              <a:ext cx="10" cy="24"/>
            </a:xfrm>
            <a:custGeom>
              <a:avLst/>
              <a:gdLst>
                <a:gd name="T0" fmla="*/ 0 w 4"/>
                <a:gd name="T1" fmla="*/ 0 h 9"/>
                <a:gd name="T2" fmla="*/ 158 w 4"/>
                <a:gd name="T3" fmla="*/ 456 h 9"/>
                <a:gd name="T4" fmla="*/ 0 60000 65536"/>
                <a:gd name="T5" fmla="*/ 0 60000 65536"/>
                <a:gd name="T6" fmla="*/ 0 w 4"/>
                <a:gd name="T7" fmla="*/ 0 h 9"/>
                <a:gd name="T8" fmla="*/ 4 w 4"/>
                <a:gd name="T9" fmla="*/ 9 h 9"/>
              </a:gdLst>
              <a:ahLst/>
              <a:cxnLst>
                <a:cxn ang="T4">
                  <a:pos x="T0" y="T1"/>
                </a:cxn>
                <a:cxn ang="T5">
                  <a:pos x="T2" y="T3"/>
                </a:cxn>
              </a:cxnLst>
              <a:rect l="T6" t="T7" r="T8" b="T9"/>
              <a:pathLst>
                <a:path w="4" h="9">
                  <a:moveTo>
                    <a:pt x="0" y="0"/>
                  </a:moveTo>
                  <a:cubicBezTo>
                    <a:pt x="1" y="3"/>
                    <a:pt x="2" y="6"/>
                    <a:pt x="4" y="9"/>
                  </a:cubicBezTo>
                </a:path>
              </a:pathLst>
            </a:custGeom>
            <a:noFill/>
            <a:ln w="15875" cap="flat">
              <a:solidFill>
                <a:srgbClr val="E1C0CA"/>
              </a:solidFill>
              <a:prstDash val="solid"/>
              <a:miter lim="800000"/>
              <a:headEnd/>
              <a:tailEnd/>
            </a:ln>
          </p:spPr>
          <p:txBody>
            <a:bodyPr/>
            <a:lstStyle/>
            <a:p>
              <a:endParaRPr lang="en-US"/>
            </a:p>
          </p:txBody>
        </p:sp>
        <p:sp>
          <p:nvSpPr>
            <p:cNvPr id="249" name="Freeform 474"/>
            <p:cNvSpPr>
              <a:spLocks/>
            </p:cNvSpPr>
            <p:nvPr/>
          </p:nvSpPr>
          <p:spPr bwMode="auto">
            <a:xfrm>
              <a:off x="3286" y="2408"/>
              <a:ext cx="23" cy="3"/>
            </a:xfrm>
            <a:custGeom>
              <a:avLst/>
              <a:gdLst>
                <a:gd name="T0" fmla="*/ 0 w 9"/>
                <a:gd name="T1" fmla="*/ 81 h 1"/>
                <a:gd name="T2" fmla="*/ 386 w 9"/>
                <a:gd name="T3" fmla="*/ 0 h 1"/>
                <a:gd name="T4" fmla="*/ 0 60000 65536"/>
                <a:gd name="T5" fmla="*/ 0 60000 65536"/>
                <a:gd name="T6" fmla="*/ 0 w 9"/>
                <a:gd name="T7" fmla="*/ 0 h 1"/>
                <a:gd name="T8" fmla="*/ 9 w 9"/>
                <a:gd name="T9" fmla="*/ 1 h 1"/>
              </a:gdLst>
              <a:ahLst/>
              <a:cxnLst>
                <a:cxn ang="T4">
                  <a:pos x="T0" y="T1"/>
                </a:cxn>
                <a:cxn ang="T5">
                  <a:pos x="T2" y="T3"/>
                </a:cxn>
              </a:cxnLst>
              <a:rect l="T6" t="T7" r="T8" b="T9"/>
              <a:pathLst>
                <a:path w="9" h="1">
                  <a:moveTo>
                    <a:pt x="0" y="1"/>
                  </a:moveTo>
                  <a:cubicBezTo>
                    <a:pt x="3" y="1"/>
                    <a:pt x="6" y="0"/>
                    <a:pt x="9" y="0"/>
                  </a:cubicBezTo>
                </a:path>
              </a:pathLst>
            </a:custGeom>
            <a:noFill/>
            <a:ln w="15875" cap="flat">
              <a:solidFill>
                <a:srgbClr val="E1C0CA"/>
              </a:solidFill>
              <a:prstDash val="solid"/>
              <a:miter lim="800000"/>
              <a:headEnd/>
              <a:tailEnd/>
            </a:ln>
          </p:spPr>
          <p:txBody>
            <a:bodyPr/>
            <a:lstStyle/>
            <a:p>
              <a:endParaRPr lang="en-US"/>
            </a:p>
          </p:txBody>
        </p:sp>
        <p:sp>
          <p:nvSpPr>
            <p:cNvPr id="250" name="Freeform 475"/>
            <p:cNvSpPr>
              <a:spLocks/>
            </p:cNvSpPr>
            <p:nvPr/>
          </p:nvSpPr>
          <p:spPr bwMode="auto">
            <a:xfrm>
              <a:off x="3339" y="2251"/>
              <a:ext cx="2" cy="26"/>
            </a:xfrm>
            <a:custGeom>
              <a:avLst/>
              <a:gdLst>
                <a:gd name="T0" fmla="*/ 16 w 1"/>
                <a:gd name="T1" fmla="*/ 0 h 10"/>
                <a:gd name="T2" fmla="*/ 0 w 1"/>
                <a:gd name="T3" fmla="*/ 460 h 10"/>
                <a:gd name="T4" fmla="*/ 0 60000 65536"/>
                <a:gd name="T5" fmla="*/ 0 60000 65536"/>
                <a:gd name="T6" fmla="*/ 0 w 1"/>
                <a:gd name="T7" fmla="*/ 0 h 10"/>
                <a:gd name="T8" fmla="*/ 1 w 1"/>
                <a:gd name="T9" fmla="*/ 10 h 10"/>
              </a:gdLst>
              <a:ahLst/>
              <a:cxnLst>
                <a:cxn ang="T4">
                  <a:pos x="T0" y="T1"/>
                </a:cxn>
                <a:cxn ang="T5">
                  <a:pos x="T2" y="T3"/>
                </a:cxn>
              </a:cxnLst>
              <a:rect l="T6" t="T7" r="T8" b="T9"/>
              <a:pathLst>
                <a:path w="1" h="10">
                  <a:moveTo>
                    <a:pt x="1" y="0"/>
                  </a:moveTo>
                  <a:cubicBezTo>
                    <a:pt x="0" y="3"/>
                    <a:pt x="0" y="6"/>
                    <a:pt x="0" y="10"/>
                  </a:cubicBezTo>
                </a:path>
              </a:pathLst>
            </a:custGeom>
            <a:noFill/>
            <a:ln w="15875" cap="flat">
              <a:solidFill>
                <a:srgbClr val="E1C0CA"/>
              </a:solidFill>
              <a:prstDash val="solid"/>
              <a:miter lim="800000"/>
              <a:headEnd/>
              <a:tailEnd/>
            </a:ln>
          </p:spPr>
          <p:txBody>
            <a:bodyPr/>
            <a:lstStyle/>
            <a:p>
              <a:endParaRPr lang="en-US"/>
            </a:p>
          </p:txBody>
        </p:sp>
        <p:sp>
          <p:nvSpPr>
            <p:cNvPr id="251" name="Freeform 476"/>
            <p:cNvSpPr>
              <a:spLocks/>
            </p:cNvSpPr>
            <p:nvPr/>
          </p:nvSpPr>
          <p:spPr bwMode="auto">
            <a:xfrm>
              <a:off x="3364" y="2093"/>
              <a:ext cx="10" cy="30"/>
            </a:xfrm>
            <a:custGeom>
              <a:avLst/>
              <a:gdLst>
                <a:gd name="T0" fmla="*/ 0 w 4"/>
                <a:gd name="T1" fmla="*/ 611 h 11"/>
                <a:gd name="T2" fmla="*/ 158 w 4"/>
                <a:gd name="T3" fmla="*/ 0 h 11"/>
                <a:gd name="T4" fmla="*/ 0 60000 65536"/>
                <a:gd name="T5" fmla="*/ 0 60000 65536"/>
                <a:gd name="T6" fmla="*/ 0 w 4"/>
                <a:gd name="T7" fmla="*/ 0 h 11"/>
                <a:gd name="T8" fmla="*/ 4 w 4"/>
                <a:gd name="T9" fmla="*/ 11 h 11"/>
              </a:gdLst>
              <a:ahLst/>
              <a:cxnLst>
                <a:cxn ang="T4">
                  <a:pos x="T0" y="T1"/>
                </a:cxn>
                <a:cxn ang="T5">
                  <a:pos x="T2" y="T3"/>
                </a:cxn>
              </a:cxnLst>
              <a:rect l="T6" t="T7" r="T8" b="T9"/>
              <a:pathLst>
                <a:path w="4" h="11">
                  <a:moveTo>
                    <a:pt x="0" y="11"/>
                  </a:moveTo>
                  <a:cubicBezTo>
                    <a:pt x="1" y="7"/>
                    <a:pt x="3" y="4"/>
                    <a:pt x="4" y="0"/>
                  </a:cubicBezTo>
                </a:path>
              </a:pathLst>
            </a:custGeom>
            <a:noFill/>
            <a:ln w="15875" cap="flat">
              <a:solidFill>
                <a:srgbClr val="E1C0CA"/>
              </a:solidFill>
              <a:prstDash val="solid"/>
              <a:miter lim="800000"/>
              <a:headEnd/>
              <a:tailEnd/>
            </a:ln>
          </p:spPr>
          <p:txBody>
            <a:bodyPr/>
            <a:lstStyle/>
            <a:p>
              <a:endParaRPr lang="en-US"/>
            </a:p>
          </p:txBody>
        </p:sp>
        <p:sp>
          <p:nvSpPr>
            <p:cNvPr id="252" name="Freeform 477"/>
            <p:cNvSpPr>
              <a:spLocks/>
            </p:cNvSpPr>
            <p:nvPr/>
          </p:nvSpPr>
          <p:spPr bwMode="auto">
            <a:xfrm>
              <a:off x="3324" y="2083"/>
              <a:ext cx="30" cy="29"/>
            </a:xfrm>
            <a:custGeom>
              <a:avLst/>
              <a:gdLst>
                <a:gd name="T0" fmla="*/ 0 w 12"/>
                <a:gd name="T1" fmla="*/ 527 h 11"/>
                <a:gd name="T2" fmla="*/ 470 w 12"/>
                <a:gd name="T3" fmla="*/ 0 h 11"/>
                <a:gd name="T4" fmla="*/ 0 60000 65536"/>
                <a:gd name="T5" fmla="*/ 0 60000 65536"/>
                <a:gd name="T6" fmla="*/ 0 w 12"/>
                <a:gd name="T7" fmla="*/ 0 h 11"/>
                <a:gd name="T8" fmla="*/ 12 w 12"/>
                <a:gd name="T9" fmla="*/ 11 h 11"/>
              </a:gdLst>
              <a:ahLst/>
              <a:cxnLst>
                <a:cxn ang="T4">
                  <a:pos x="T0" y="T1"/>
                </a:cxn>
                <a:cxn ang="T5">
                  <a:pos x="T2" y="T3"/>
                </a:cxn>
              </a:cxnLst>
              <a:rect l="T6" t="T7" r="T8" b="T9"/>
              <a:pathLst>
                <a:path w="12" h="11">
                  <a:moveTo>
                    <a:pt x="0" y="11"/>
                  </a:moveTo>
                  <a:cubicBezTo>
                    <a:pt x="4" y="8"/>
                    <a:pt x="8" y="3"/>
                    <a:pt x="12" y="0"/>
                  </a:cubicBezTo>
                </a:path>
              </a:pathLst>
            </a:custGeom>
            <a:noFill/>
            <a:ln w="15875" cap="flat">
              <a:solidFill>
                <a:srgbClr val="E1C0CA"/>
              </a:solidFill>
              <a:prstDash val="solid"/>
              <a:miter lim="800000"/>
              <a:headEnd/>
              <a:tailEnd/>
            </a:ln>
          </p:spPr>
          <p:txBody>
            <a:bodyPr/>
            <a:lstStyle/>
            <a:p>
              <a:endParaRPr lang="en-US"/>
            </a:p>
          </p:txBody>
        </p:sp>
        <p:sp>
          <p:nvSpPr>
            <p:cNvPr id="253" name="Freeform 478"/>
            <p:cNvSpPr>
              <a:spLocks/>
            </p:cNvSpPr>
            <p:nvPr/>
          </p:nvSpPr>
          <p:spPr bwMode="auto">
            <a:xfrm>
              <a:off x="3474" y="2080"/>
              <a:ext cx="27" cy="11"/>
            </a:xfrm>
            <a:custGeom>
              <a:avLst/>
              <a:gdLst>
                <a:gd name="T0" fmla="*/ 0 w 11"/>
                <a:gd name="T1" fmla="*/ 228 h 4"/>
                <a:gd name="T2" fmla="*/ 398 w 11"/>
                <a:gd name="T3" fmla="*/ 0 h 4"/>
                <a:gd name="T4" fmla="*/ 0 60000 65536"/>
                <a:gd name="T5" fmla="*/ 0 60000 65536"/>
                <a:gd name="T6" fmla="*/ 0 w 11"/>
                <a:gd name="T7" fmla="*/ 0 h 4"/>
                <a:gd name="T8" fmla="*/ 11 w 11"/>
                <a:gd name="T9" fmla="*/ 4 h 4"/>
              </a:gdLst>
              <a:ahLst/>
              <a:cxnLst>
                <a:cxn ang="T4">
                  <a:pos x="T0" y="T1"/>
                </a:cxn>
                <a:cxn ang="T5">
                  <a:pos x="T2" y="T3"/>
                </a:cxn>
              </a:cxnLst>
              <a:rect l="T6" t="T7" r="T8" b="T9"/>
              <a:pathLst>
                <a:path w="11" h="4">
                  <a:moveTo>
                    <a:pt x="0" y="4"/>
                  </a:moveTo>
                  <a:cubicBezTo>
                    <a:pt x="4" y="3"/>
                    <a:pt x="7" y="0"/>
                    <a:pt x="11" y="0"/>
                  </a:cubicBezTo>
                </a:path>
              </a:pathLst>
            </a:custGeom>
            <a:noFill/>
            <a:ln w="15875" cap="flat">
              <a:solidFill>
                <a:srgbClr val="E1C0CA"/>
              </a:solidFill>
              <a:prstDash val="solid"/>
              <a:miter lim="800000"/>
              <a:headEnd/>
              <a:tailEnd/>
            </a:ln>
          </p:spPr>
          <p:txBody>
            <a:bodyPr/>
            <a:lstStyle/>
            <a:p>
              <a:endParaRPr lang="en-US"/>
            </a:p>
          </p:txBody>
        </p:sp>
        <p:sp>
          <p:nvSpPr>
            <p:cNvPr id="254" name="Freeform 479"/>
            <p:cNvSpPr>
              <a:spLocks/>
            </p:cNvSpPr>
            <p:nvPr/>
          </p:nvSpPr>
          <p:spPr bwMode="auto">
            <a:xfrm>
              <a:off x="3654" y="2075"/>
              <a:ext cx="27" cy="5"/>
            </a:xfrm>
            <a:custGeom>
              <a:avLst/>
              <a:gdLst>
                <a:gd name="T0" fmla="*/ 0 w 11"/>
                <a:gd name="T1" fmla="*/ 0 h 2"/>
                <a:gd name="T2" fmla="*/ 398 w 11"/>
                <a:gd name="T3" fmla="*/ 75 h 2"/>
                <a:gd name="T4" fmla="*/ 0 60000 65536"/>
                <a:gd name="T5" fmla="*/ 0 60000 65536"/>
                <a:gd name="T6" fmla="*/ 0 w 11"/>
                <a:gd name="T7" fmla="*/ 0 h 2"/>
                <a:gd name="T8" fmla="*/ 11 w 11"/>
                <a:gd name="T9" fmla="*/ 2 h 2"/>
              </a:gdLst>
              <a:ahLst/>
              <a:cxnLst>
                <a:cxn ang="T4">
                  <a:pos x="T0" y="T1"/>
                </a:cxn>
                <a:cxn ang="T5">
                  <a:pos x="T2" y="T3"/>
                </a:cxn>
              </a:cxnLst>
              <a:rect l="T6" t="T7" r="T8" b="T9"/>
              <a:pathLst>
                <a:path w="11" h="2">
                  <a:moveTo>
                    <a:pt x="0" y="0"/>
                  </a:moveTo>
                  <a:cubicBezTo>
                    <a:pt x="3" y="1"/>
                    <a:pt x="7" y="2"/>
                    <a:pt x="11" y="2"/>
                  </a:cubicBezTo>
                </a:path>
              </a:pathLst>
            </a:custGeom>
            <a:noFill/>
            <a:ln w="15875" cap="flat">
              <a:solidFill>
                <a:srgbClr val="E1C0CA"/>
              </a:solidFill>
              <a:prstDash val="solid"/>
              <a:miter lim="800000"/>
              <a:headEnd/>
              <a:tailEnd/>
            </a:ln>
          </p:spPr>
          <p:txBody>
            <a:bodyPr/>
            <a:lstStyle/>
            <a:p>
              <a:endParaRPr lang="en-US"/>
            </a:p>
          </p:txBody>
        </p:sp>
        <p:sp>
          <p:nvSpPr>
            <p:cNvPr id="255" name="Freeform 480"/>
            <p:cNvSpPr>
              <a:spLocks/>
            </p:cNvSpPr>
            <p:nvPr/>
          </p:nvSpPr>
          <p:spPr bwMode="auto">
            <a:xfrm>
              <a:off x="3164" y="2043"/>
              <a:ext cx="5" cy="26"/>
            </a:xfrm>
            <a:custGeom>
              <a:avLst/>
              <a:gdLst>
                <a:gd name="T0" fmla="*/ 0 w 2"/>
                <a:gd name="T1" fmla="*/ 0 h 10"/>
                <a:gd name="T2" fmla="*/ 75 w 2"/>
                <a:gd name="T3" fmla="*/ 460 h 10"/>
                <a:gd name="T4" fmla="*/ 0 60000 65536"/>
                <a:gd name="T5" fmla="*/ 0 60000 65536"/>
                <a:gd name="T6" fmla="*/ 0 w 2"/>
                <a:gd name="T7" fmla="*/ 0 h 10"/>
                <a:gd name="T8" fmla="*/ 2 w 2"/>
                <a:gd name="T9" fmla="*/ 10 h 10"/>
              </a:gdLst>
              <a:ahLst/>
              <a:cxnLst>
                <a:cxn ang="T4">
                  <a:pos x="T0" y="T1"/>
                </a:cxn>
                <a:cxn ang="T5">
                  <a:pos x="T2" y="T3"/>
                </a:cxn>
              </a:cxnLst>
              <a:rect l="T6" t="T7" r="T8" b="T9"/>
              <a:pathLst>
                <a:path w="2" h="10">
                  <a:moveTo>
                    <a:pt x="0" y="0"/>
                  </a:moveTo>
                  <a:cubicBezTo>
                    <a:pt x="0" y="3"/>
                    <a:pt x="0" y="7"/>
                    <a:pt x="2" y="10"/>
                  </a:cubicBezTo>
                </a:path>
              </a:pathLst>
            </a:custGeom>
            <a:noFill/>
            <a:ln w="15875" cap="flat">
              <a:solidFill>
                <a:srgbClr val="E1C0CA"/>
              </a:solidFill>
              <a:prstDash val="solid"/>
              <a:miter lim="800000"/>
              <a:headEnd/>
              <a:tailEnd/>
            </a:ln>
          </p:spPr>
          <p:txBody>
            <a:bodyPr/>
            <a:lstStyle/>
            <a:p>
              <a:endParaRPr lang="en-US"/>
            </a:p>
          </p:txBody>
        </p:sp>
        <p:sp>
          <p:nvSpPr>
            <p:cNvPr id="256" name="Freeform 481"/>
            <p:cNvSpPr>
              <a:spLocks/>
            </p:cNvSpPr>
            <p:nvPr/>
          </p:nvSpPr>
          <p:spPr bwMode="auto">
            <a:xfrm>
              <a:off x="3081" y="2264"/>
              <a:ext cx="25" cy="5"/>
            </a:xfrm>
            <a:custGeom>
              <a:avLst/>
              <a:gdLst>
                <a:gd name="T0" fmla="*/ 0 w 10"/>
                <a:gd name="T1" fmla="*/ 0 h 2"/>
                <a:gd name="T2" fmla="*/ 388 w 10"/>
                <a:gd name="T3" fmla="*/ 75 h 2"/>
                <a:gd name="T4" fmla="*/ 0 60000 65536"/>
                <a:gd name="T5" fmla="*/ 0 60000 65536"/>
                <a:gd name="T6" fmla="*/ 0 w 10"/>
                <a:gd name="T7" fmla="*/ 0 h 2"/>
                <a:gd name="T8" fmla="*/ 10 w 10"/>
                <a:gd name="T9" fmla="*/ 2 h 2"/>
              </a:gdLst>
              <a:ahLst/>
              <a:cxnLst>
                <a:cxn ang="T4">
                  <a:pos x="T0" y="T1"/>
                </a:cxn>
                <a:cxn ang="T5">
                  <a:pos x="T2" y="T3"/>
                </a:cxn>
              </a:cxnLst>
              <a:rect l="T6" t="T7" r="T8" b="T9"/>
              <a:pathLst>
                <a:path w="10" h="2">
                  <a:moveTo>
                    <a:pt x="0" y="0"/>
                  </a:moveTo>
                  <a:cubicBezTo>
                    <a:pt x="4" y="1"/>
                    <a:pt x="7" y="2"/>
                    <a:pt x="10" y="2"/>
                  </a:cubicBezTo>
                </a:path>
              </a:pathLst>
            </a:custGeom>
            <a:noFill/>
            <a:ln w="15875" cap="flat">
              <a:solidFill>
                <a:srgbClr val="E1C0CA"/>
              </a:solidFill>
              <a:prstDash val="solid"/>
              <a:miter lim="800000"/>
              <a:headEnd/>
              <a:tailEnd/>
            </a:ln>
          </p:spPr>
          <p:txBody>
            <a:bodyPr/>
            <a:lstStyle/>
            <a:p>
              <a:endParaRPr lang="en-US"/>
            </a:p>
          </p:txBody>
        </p:sp>
        <p:sp>
          <p:nvSpPr>
            <p:cNvPr id="257" name="Freeform 482"/>
            <p:cNvSpPr>
              <a:spLocks/>
            </p:cNvSpPr>
            <p:nvPr/>
          </p:nvSpPr>
          <p:spPr bwMode="auto">
            <a:xfrm>
              <a:off x="3144" y="1675"/>
              <a:ext cx="32" cy="34"/>
            </a:xfrm>
            <a:custGeom>
              <a:avLst/>
              <a:gdLst>
                <a:gd name="T0" fmla="*/ 478 w 13"/>
                <a:gd name="T1" fmla="*/ 178 h 13"/>
                <a:gd name="T2" fmla="*/ 30 w 13"/>
                <a:gd name="T3" fmla="*/ 288 h 13"/>
                <a:gd name="T4" fmla="*/ 478 w 13"/>
                <a:gd name="T5" fmla="*/ 609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13" y="4"/>
                  </a:moveTo>
                  <a:cubicBezTo>
                    <a:pt x="10" y="1"/>
                    <a:pt x="0" y="0"/>
                    <a:pt x="1" y="6"/>
                  </a:cubicBezTo>
                  <a:cubicBezTo>
                    <a:pt x="2" y="8"/>
                    <a:pt x="11" y="10"/>
                    <a:pt x="13" y="13"/>
                  </a:cubicBezTo>
                </a:path>
              </a:pathLst>
            </a:custGeom>
            <a:noFill/>
            <a:ln w="15875" cap="flat">
              <a:solidFill>
                <a:srgbClr val="E1C0CA"/>
              </a:solidFill>
              <a:prstDash val="solid"/>
              <a:miter lim="800000"/>
              <a:headEnd/>
              <a:tailEnd/>
            </a:ln>
          </p:spPr>
          <p:txBody>
            <a:bodyPr/>
            <a:lstStyle/>
            <a:p>
              <a:endParaRPr lang="en-US"/>
            </a:p>
          </p:txBody>
        </p:sp>
        <p:sp>
          <p:nvSpPr>
            <p:cNvPr id="258" name="Freeform 483"/>
            <p:cNvSpPr>
              <a:spLocks/>
            </p:cNvSpPr>
            <p:nvPr/>
          </p:nvSpPr>
          <p:spPr bwMode="auto">
            <a:xfrm>
              <a:off x="3156" y="1720"/>
              <a:ext cx="15" cy="13"/>
            </a:xfrm>
            <a:custGeom>
              <a:avLst/>
              <a:gdLst>
                <a:gd name="T0" fmla="*/ 0 w 6"/>
                <a:gd name="T1" fmla="*/ 229 h 5"/>
                <a:gd name="T2" fmla="*/ 233 w 6"/>
                <a:gd name="T3" fmla="*/ 0 h 5"/>
                <a:gd name="T4" fmla="*/ 0 60000 65536"/>
                <a:gd name="T5" fmla="*/ 0 60000 65536"/>
                <a:gd name="T6" fmla="*/ 0 w 6"/>
                <a:gd name="T7" fmla="*/ 0 h 5"/>
                <a:gd name="T8" fmla="*/ 6 w 6"/>
                <a:gd name="T9" fmla="*/ 5 h 5"/>
              </a:gdLst>
              <a:ahLst/>
              <a:cxnLst>
                <a:cxn ang="T4">
                  <a:pos x="T0" y="T1"/>
                </a:cxn>
                <a:cxn ang="T5">
                  <a:pos x="T2" y="T3"/>
                </a:cxn>
              </a:cxnLst>
              <a:rect l="T6" t="T7" r="T8" b="T9"/>
              <a:pathLst>
                <a:path w="6" h="5">
                  <a:moveTo>
                    <a:pt x="0" y="5"/>
                  </a:moveTo>
                  <a:cubicBezTo>
                    <a:pt x="1" y="3"/>
                    <a:pt x="3" y="1"/>
                    <a:pt x="6" y="0"/>
                  </a:cubicBezTo>
                </a:path>
              </a:pathLst>
            </a:custGeom>
            <a:noFill/>
            <a:ln w="15875" cap="flat">
              <a:solidFill>
                <a:srgbClr val="E1C0CA"/>
              </a:solidFill>
              <a:prstDash val="solid"/>
              <a:miter lim="800000"/>
              <a:headEnd/>
              <a:tailEnd/>
            </a:ln>
          </p:spPr>
          <p:txBody>
            <a:bodyPr/>
            <a:lstStyle/>
            <a:p>
              <a:endParaRPr lang="en-US"/>
            </a:p>
          </p:txBody>
        </p:sp>
        <p:sp>
          <p:nvSpPr>
            <p:cNvPr id="259" name="Freeform 484"/>
            <p:cNvSpPr>
              <a:spLocks/>
            </p:cNvSpPr>
            <p:nvPr/>
          </p:nvSpPr>
          <p:spPr bwMode="auto">
            <a:xfrm>
              <a:off x="3221" y="1563"/>
              <a:ext cx="30" cy="8"/>
            </a:xfrm>
            <a:custGeom>
              <a:avLst/>
              <a:gdLst>
                <a:gd name="T0" fmla="*/ 470 w 12"/>
                <a:gd name="T1" fmla="*/ 0 h 3"/>
                <a:gd name="T2" fmla="*/ 0 w 12"/>
                <a:gd name="T3" fmla="*/ 149 h 3"/>
                <a:gd name="T4" fmla="*/ 0 60000 65536"/>
                <a:gd name="T5" fmla="*/ 0 60000 65536"/>
                <a:gd name="T6" fmla="*/ 0 w 12"/>
                <a:gd name="T7" fmla="*/ 0 h 3"/>
                <a:gd name="T8" fmla="*/ 12 w 12"/>
                <a:gd name="T9" fmla="*/ 3 h 3"/>
              </a:gdLst>
              <a:ahLst/>
              <a:cxnLst>
                <a:cxn ang="T4">
                  <a:pos x="T0" y="T1"/>
                </a:cxn>
                <a:cxn ang="T5">
                  <a:pos x="T2" y="T3"/>
                </a:cxn>
              </a:cxnLst>
              <a:rect l="T6" t="T7" r="T8" b="T9"/>
              <a:pathLst>
                <a:path w="12" h="3">
                  <a:moveTo>
                    <a:pt x="12" y="0"/>
                  </a:moveTo>
                  <a:cubicBezTo>
                    <a:pt x="8" y="1"/>
                    <a:pt x="4" y="1"/>
                    <a:pt x="0" y="3"/>
                  </a:cubicBezTo>
                </a:path>
              </a:pathLst>
            </a:custGeom>
            <a:noFill/>
            <a:ln w="15875" cap="flat">
              <a:solidFill>
                <a:srgbClr val="E1C0CA"/>
              </a:solidFill>
              <a:prstDash val="solid"/>
              <a:miter lim="800000"/>
              <a:headEnd/>
              <a:tailEnd/>
            </a:ln>
          </p:spPr>
          <p:txBody>
            <a:bodyPr/>
            <a:lstStyle/>
            <a:p>
              <a:endParaRPr lang="en-US"/>
            </a:p>
          </p:txBody>
        </p:sp>
        <p:sp>
          <p:nvSpPr>
            <p:cNvPr id="260" name="Freeform 485"/>
            <p:cNvSpPr>
              <a:spLocks/>
            </p:cNvSpPr>
            <p:nvPr/>
          </p:nvSpPr>
          <p:spPr bwMode="auto">
            <a:xfrm>
              <a:off x="3226" y="1597"/>
              <a:ext cx="25" cy="19"/>
            </a:xfrm>
            <a:custGeom>
              <a:avLst/>
              <a:gdLst>
                <a:gd name="T0" fmla="*/ 0 w 10"/>
                <a:gd name="T1" fmla="*/ 0 h 7"/>
                <a:gd name="T2" fmla="*/ 388 w 10"/>
                <a:gd name="T3" fmla="*/ 383 h 7"/>
                <a:gd name="T4" fmla="*/ 0 60000 65536"/>
                <a:gd name="T5" fmla="*/ 0 60000 65536"/>
                <a:gd name="T6" fmla="*/ 0 w 10"/>
                <a:gd name="T7" fmla="*/ 0 h 7"/>
                <a:gd name="T8" fmla="*/ 10 w 10"/>
                <a:gd name="T9" fmla="*/ 7 h 7"/>
              </a:gdLst>
              <a:ahLst/>
              <a:cxnLst>
                <a:cxn ang="T4">
                  <a:pos x="T0" y="T1"/>
                </a:cxn>
                <a:cxn ang="T5">
                  <a:pos x="T2" y="T3"/>
                </a:cxn>
              </a:cxnLst>
              <a:rect l="T6" t="T7" r="T8" b="T9"/>
              <a:pathLst>
                <a:path w="10" h="7">
                  <a:moveTo>
                    <a:pt x="0" y="0"/>
                  </a:moveTo>
                  <a:cubicBezTo>
                    <a:pt x="0" y="5"/>
                    <a:pt x="6" y="6"/>
                    <a:pt x="10" y="7"/>
                  </a:cubicBezTo>
                </a:path>
              </a:pathLst>
            </a:custGeom>
            <a:noFill/>
            <a:ln w="15875" cap="flat">
              <a:solidFill>
                <a:srgbClr val="E1C0CA"/>
              </a:solidFill>
              <a:prstDash val="solid"/>
              <a:miter lim="800000"/>
              <a:headEnd/>
              <a:tailEnd/>
            </a:ln>
          </p:spPr>
          <p:txBody>
            <a:bodyPr/>
            <a:lstStyle/>
            <a:p>
              <a:endParaRPr lang="en-US"/>
            </a:p>
          </p:txBody>
        </p:sp>
        <p:sp>
          <p:nvSpPr>
            <p:cNvPr id="261" name="Freeform 486"/>
            <p:cNvSpPr>
              <a:spLocks/>
            </p:cNvSpPr>
            <p:nvPr/>
          </p:nvSpPr>
          <p:spPr bwMode="auto">
            <a:xfrm>
              <a:off x="3381" y="1528"/>
              <a:ext cx="5" cy="29"/>
            </a:xfrm>
            <a:custGeom>
              <a:avLst/>
              <a:gdLst>
                <a:gd name="T0" fmla="*/ 0 w 2"/>
                <a:gd name="T1" fmla="*/ 0 h 11"/>
                <a:gd name="T2" fmla="*/ 75 w 2"/>
                <a:gd name="T3" fmla="*/ 527 h 11"/>
                <a:gd name="T4" fmla="*/ 0 60000 65536"/>
                <a:gd name="T5" fmla="*/ 0 60000 65536"/>
                <a:gd name="T6" fmla="*/ 0 w 2"/>
                <a:gd name="T7" fmla="*/ 0 h 11"/>
                <a:gd name="T8" fmla="*/ 2 w 2"/>
                <a:gd name="T9" fmla="*/ 11 h 11"/>
              </a:gdLst>
              <a:ahLst/>
              <a:cxnLst>
                <a:cxn ang="T4">
                  <a:pos x="T0" y="T1"/>
                </a:cxn>
                <a:cxn ang="T5">
                  <a:pos x="T2" y="T3"/>
                </a:cxn>
              </a:cxnLst>
              <a:rect l="T6" t="T7" r="T8" b="T9"/>
              <a:pathLst>
                <a:path w="2" h="11">
                  <a:moveTo>
                    <a:pt x="0" y="0"/>
                  </a:moveTo>
                  <a:cubicBezTo>
                    <a:pt x="1" y="4"/>
                    <a:pt x="2" y="7"/>
                    <a:pt x="2" y="11"/>
                  </a:cubicBezTo>
                </a:path>
              </a:pathLst>
            </a:custGeom>
            <a:noFill/>
            <a:ln w="15875" cap="flat">
              <a:solidFill>
                <a:srgbClr val="E1C0CA"/>
              </a:solidFill>
              <a:prstDash val="solid"/>
              <a:miter lim="800000"/>
              <a:headEnd/>
              <a:tailEnd/>
            </a:ln>
          </p:spPr>
          <p:txBody>
            <a:bodyPr/>
            <a:lstStyle/>
            <a:p>
              <a:endParaRPr lang="en-US"/>
            </a:p>
          </p:txBody>
        </p:sp>
        <p:sp>
          <p:nvSpPr>
            <p:cNvPr id="262" name="Freeform 487"/>
            <p:cNvSpPr>
              <a:spLocks/>
            </p:cNvSpPr>
            <p:nvPr/>
          </p:nvSpPr>
          <p:spPr bwMode="auto">
            <a:xfrm>
              <a:off x="3401" y="1568"/>
              <a:ext cx="20" cy="3"/>
            </a:xfrm>
            <a:custGeom>
              <a:avLst/>
              <a:gdLst>
                <a:gd name="T0" fmla="*/ 0 w 8"/>
                <a:gd name="T1" fmla="*/ 0 h 1"/>
                <a:gd name="T2" fmla="*/ 313 w 8"/>
                <a:gd name="T3" fmla="*/ 0 h 1"/>
                <a:gd name="T4" fmla="*/ 0 60000 65536"/>
                <a:gd name="T5" fmla="*/ 0 60000 65536"/>
                <a:gd name="T6" fmla="*/ 0 w 8"/>
                <a:gd name="T7" fmla="*/ 0 h 1"/>
                <a:gd name="T8" fmla="*/ 8 w 8"/>
                <a:gd name="T9" fmla="*/ 1 h 1"/>
              </a:gdLst>
              <a:ahLst/>
              <a:cxnLst>
                <a:cxn ang="T4">
                  <a:pos x="T0" y="T1"/>
                </a:cxn>
                <a:cxn ang="T5">
                  <a:pos x="T2" y="T3"/>
                </a:cxn>
              </a:cxnLst>
              <a:rect l="T6" t="T7" r="T8" b="T9"/>
              <a:pathLst>
                <a:path w="8" h="1">
                  <a:moveTo>
                    <a:pt x="0" y="0"/>
                  </a:moveTo>
                  <a:cubicBezTo>
                    <a:pt x="3" y="1"/>
                    <a:pt x="6" y="0"/>
                    <a:pt x="8" y="0"/>
                  </a:cubicBezTo>
                </a:path>
              </a:pathLst>
            </a:custGeom>
            <a:noFill/>
            <a:ln w="15875" cap="flat">
              <a:solidFill>
                <a:srgbClr val="E1C0CA"/>
              </a:solidFill>
              <a:prstDash val="solid"/>
              <a:miter lim="800000"/>
              <a:headEnd/>
              <a:tailEnd/>
            </a:ln>
          </p:spPr>
          <p:txBody>
            <a:bodyPr/>
            <a:lstStyle/>
            <a:p>
              <a:endParaRPr lang="en-US"/>
            </a:p>
          </p:txBody>
        </p:sp>
        <p:sp>
          <p:nvSpPr>
            <p:cNvPr id="263" name="Freeform 488"/>
            <p:cNvSpPr>
              <a:spLocks/>
            </p:cNvSpPr>
            <p:nvPr/>
          </p:nvSpPr>
          <p:spPr bwMode="auto">
            <a:xfrm>
              <a:off x="3376" y="1499"/>
              <a:ext cx="40" cy="37"/>
            </a:xfrm>
            <a:custGeom>
              <a:avLst/>
              <a:gdLst>
                <a:gd name="T0" fmla="*/ 625 w 16"/>
                <a:gd name="T1" fmla="*/ 349 h 14"/>
                <a:gd name="T2" fmla="*/ 575 w 16"/>
                <a:gd name="T3" fmla="*/ 685 h 14"/>
                <a:gd name="T4" fmla="*/ 0 60000 65536"/>
                <a:gd name="T5" fmla="*/ 0 60000 65536"/>
                <a:gd name="T6" fmla="*/ 0 w 16"/>
                <a:gd name="T7" fmla="*/ 0 h 14"/>
                <a:gd name="T8" fmla="*/ 16 w 16"/>
                <a:gd name="T9" fmla="*/ 14 h 14"/>
              </a:gdLst>
              <a:ahLst/>
              <a:cxnLst>
                <a:cxn ang="T4">
                  <a:pos x="T0" y="T1"/>
                </a:cxn>
                <a:cxn ang="T5">
                  <a:pos x="T2" y="T3"/>
                </a:cxn>
              </a:cxnLst>
              <a:rect l="T6" t="T7" r="T8" b="T9"/>
              <a:pathLst>
                <a:path w="16" h="14">
                  <a:moveTo>
                    <a:pt x="16" y="7"/>
                  </a:moveTo>
                  <a:cubicBezTo>
                    <a:pt x="6" y="0"/>
                    <a:pt x="0" y="12"/>
                    <a:pt x="15" y="14"/>
                  </a:cubicBezTo>
                </a:path>
              </a:pathLst>
            </a:custGeom>
            <a:noFill/>
            <a:ln w="15875" cap="flat">
              <a:solidFill>
                <a:srgbClr val="E1C0CA"/>
              </a:solidFill>
              <a:prstDash val="solid"/>
              <a:miter lim="800000"/>
              <a:headEnd/>
              <a:tailEnd/>
            </a:ln>
          </p:spPr>
          <p:txBody>
            <a:bodyPr/>
            <a:lstStyle/>
            <a:p>
              <a:endParaRPr lang="en-US"/>
            </a:p>
          </p:txBody>
        </p:sp>
        <p:sp>
          <p:nvSpPr>
            <p:cNvPr id="264" name="Freeform 489"/>
            <p:cNvSpPr>
              <a:spLocks/>
            </p:cNvSpPr>
            <p:nvPr/>
          </p:nvSpPr>
          <p:spPr bwMode="auto">
            <a:xfrm>
              <a:off x="3229" y="1443"/>
              <a:ext cx="25" cy="8"/>
            </a:xfrm>
            <a:custGeom>
              <a:avLst/>
              <a:gdLst>
                <a:gd name="T0" fmla="*/ 0 w 10"/>
                <a:gd name="T1" fmla="*/ 149 h 3"/>
                <a:gd name="T2" fmla="*/ 388 w 10"/>
                <a:gd name="T3" fmla="*/ 0 h 3"/>
                <a:gd name="T4" fmla="*/ 0 60000 65536"/>
                <a:gd name="T5" fmla="*/ 0 60000 65536"/>
                <a:gd name="T6" fmla="*/ 0 w 10"/>
                <a:gd name="T7" fmla="*/ 0 h 3"/>
                <a:gd name="T8" fmla="*/ 10 w 10"/>
                <a:gd name="T9" fmla="*/ 3 h 3"/>
              </a:gdLst>
              <a:ahLst/>
              <a:cxnLst>
                <a:cxn ang="T4">
                  <a:pos x="T0" y="T1"/>
                </a:cxn>
                <a:cxn ang="T5">
                  <a:pos x="T2" y="T3"/>
                </a:cxn>
              </a:cxnLst>
              <a:rect l="T6" t="T7" r="T8" b="T9"/>
              <a:pathLst>
                <a:path w="10" h="3">
                  <a:moveTo>
                    <a:pt x="0" y="3"/>
                  </a:moveTo>
                  <a:cubicBezTo>
                    <a:pt x="2" y="0"/>
                    <a:pt x="6" y="0"/>
                    <a:pt x="10" y="0"/>
                  </a:cubicBezTo>
                </a:path>
              </a:pathLst>
            </a:custGeom>
            <a:noFill/>
            <a:ln w="15875" cap="flat">
              <a:solidFill>
                <a:srgbClr val="E1C0CA"/>
              </a:solidFill>
              <a:prstDash val="solid"/>
              <a:miter lim="800000"/>
              <a:headEnd/>
              <a:tailEnd/>
            </a:ln>
          </p:spPr>
          <p:txBody>
            <a:bodyPr/>
            <a:lstStyle/>
            <a:p>
              <a:endParaRPr lang="en-US"/>
            </a:p>
          </p:txBody>
        </p:sp>
        <p:sp>
          <p:nvSpPr>
            <p:cNvPr id="265" name="Freeform 490"/>
            <p:cNvSpPr>
              <a:spLocks/>
            </p:cNvSpPr>
            <p:nvPr/>
          </p:nvSpPr>
          <p:spPr bwMode="auto">
            <a:xfrm>
              <a:off x="3209" y="1400"/>
              <a:ext cx="42" cy="24"/>
            </a:xfrm>
            <a:custGeom>
              <a:avLst/>
              <a:gdLst>
                <a:gd name="T0" fmla="*/ 556 w 17"/>
                <a:gd name="T1" fmla="*/ 149 h 9"/>
                <a:gd name="T2" fmla="*/ 257 w 17"/>
                <a:gd name="T3" fmla="*/ 56 h 9"/>
                <a:gd name="T4" fmla="*/ 635 w 17"/>
                <a:gd name="T5" fmla="*/ 456 h 9"/>
                <a:gd name="T6" fmla="*/ 0 60000 65536"/>
                <a:gd name="T7" fmla="*/ 0 60000 65536"/>
                <a:gd name="T8" fmla="*/ 0 60000 65536"/>
                <a:gd name="T9" fmla="*/ 0 w 17"/>
                <a:gd name="T10" fmla="*/ 0 h 9"/>
                <a:gd name="T11" fmla="*/ 17 w 17"/>
                <a:gd name="T12" fmla="*/ 9 h 9"/>
              </a:gdLst>
              <a:ahLst/>
              <a:cxnLst>
                <a:cxn ang="T6">
                  <a:pos x="T0" y="T1"/>
                </a:cxn>
                <a:cxn ang="T7">
                  <a:pos x="T2" y="T3"/>
                </a:cxn>
                <a:cxn ang="T8">
                  <a:pos x="T4" y="T5"/>
                </a:cxn>
              </a:cxnLst>
              <a:rect l="T9" t="T10" r="T11" b="T12"/>
              <a:pathLst>
                <a:path w="17" h="9">
                  <a:moveTo>
                    <a:pt x="15" y="3"/>
                  </a:moveTo>
                  <a:cubicBezTo>
                    <a:pt x="13" y="3"/>
                    <a:pt x="9" y="0"/>
                    <a:pt x="7" y="1"/>
                  </a:cubicBezTo>
                  <a:cubicBezTo>
                    <a:pt x="0" y="5"/>
                    <a:pt x="15" y="9"/>
                    <a:pt x="17" y="9"/>
                  </a:cubicBezTo>
                </a:path>
              </a:pathLst>
            </a:custGeom>
            <a:noFill/>
            <a:ln w="15875" cap="flat">
              <a:solidFill>
                <a:srgbClr val="E1C0CA"/>
              </a:solidFill>
              <a:prstDash val="solid"/>
              <a:miter lim="800000"/>
              <a:headEnd/>
              <a:tailEnd/>
            </a:ln>
          </p:spPr>
          <p:txBody>
            <a:bodyPr/>
            <a:lstStyle/>
            <a:p>
              <a:endParaRPr lang="en-US"/>
            </a:p>
          </p:txBody>
        </p:sp>
        <p:sp>
          <p:nvSpPr>
            <p:cNvPr id="266" name="Freeform 491"/>
            <p:cNvSpPr>
              <a:spLocks/>
            </p:cNvSpPr>
            <p:nvPr/>
          </p:nvSpPr>
          <p:spPr bwMode="auto">
            <a:xfrm>
              <a:off x="3111" y="1499"/>
              <a:ext cx="28" cy="13"/>
            </a:xfrm>
            <a:custGeom>
              <a:avLst/>
              <a:gdLst>
                <a:gd name="T0" fmla="*/ 0 w 11"/>
                <a:gd name="T1" fmla="*/ 229 h 5"/>
                <a:gd name="T2" fmla="*/ 461 w 11"/>
                <a:gd name="T3" fmla="*/ 0 h 5"/>
                <a:gd name="T4" fmla="*/ 0 60000 65536"/>
                <a:gd name="T5" fmla="*/ 0 60000 65536"/>
                <a:gd name="T6" fmla="*/ 0 w 11"/>
                <a:gd name="T7" fmla="*/ 0 h 5"/>
                <a:gd name="T8" fmla="*/ 11 w 11"/>
                <a:gd name="T9" fmla="*/ 5 h 5"/>
              </a:gdLst>
              <a:ahLst/>
              <a:cxnLst>
                <a:cxn ang="T4">
                  <a:pos x="T0" y="T1"/>
                </a:cxn>
                <a:cxn ang="T5">
                  <a:pos x="T2" y="T3"/>
                </a:cxn>
              </a:cxnLst>
              <a:rect l="T6" t="T7" r="T8" b="T9"/>
              <a:pathLst>
                <a:path w="11" h="5">
                  <a:moveTo>
                    <a:pt x="0" y="5"/>
                  </a:moveTo>
                  <a:cubicBezTo>
                    <a:pt x="4" y="5"/>
                    <a:pt x="7" y="2"/>
                    <a:pt x="11" y="0"/>
                  </a:cubicBezTo>
                </a:path>
              </a:pathLst>
            </a:custGeom>
            <a:noFill/>
            <a:ln w="15875" cap="flat">
              <a:solidFill>
                <a:srgbClr val="E1C0CA"/>
              </a:solidFill>
              <a:prstDash val="solid"/>
              <a:miter lim="800000"/>
              <a:headEnd/>
              <a:tailEnd/>
            </a:ln>
          </p:spPr>
          <p:txBody>
            <a:bodyPr/>
            <a:lstStyle/>
            <a:p>
              <a:endParaRPr lang="en-US"/>
            </a:p>
          </p:txBody>
        </p:sp>
        <p:sp>
          <p:nvSpPr>
            <p:cNvPr id="267" name="Freeform 492"/>
            <p:cNvSpPr>
              <a:spLocks/>
            </p:cNvSpPr>
            <p:nvPr/>
          </p:nvSpPr>
          <p:spPr bwMode="auto">
            <a:xfrm>
              <a:off x="3101" y="1467"/>
              <a:ext cx="28" cy="10"/>
            </a:xfrm>
            <a:custGeom>
              <a:avLst/>
              <a:gdLst>
                <a:gd name="T0" fmla="*/ 0 w 11"/>
                <a:gd name="T1" fmla="*/ 158 h 4"/>
                <a:gd name="T2" fmla="*/ 461 w 11"/>
                <a:gd name="T3" fmla="*/ 0 h 4"/>
                <a:gd name="T4" fmla="*/ 0 60000 65536"/>
                <a:gd name="T5" fmla="*/ 0 60000 65536"/>
                <a:gd name="T6" fmla="*/ 0 w 11"/>
                <a:gd name="T7" fmla="*/ 0 h 4"/>
                <a:gd name="T8" fmla="*/ 11 w 11"/>
                <a:gd name="T9" fmla="*/ 4 h 4"/>
              </a:gdLst>
              <a:ahLst/>
              <a:cxnLst>
                <a:cxn ang="T4">
                  <a:pos x="T0" y="T1"/>
                </a:cxn>
                <a:cxn ang="T5">
                  <a:pos x="T2" y="T3"/>
                </a:cxn>
              </a:cxnLst>
              <a:rect l="T6" t="T7" r="T8" b="T9"/>
              <a:pathLst>
                <a:path w="11" h="4">
                  <a:moveTo>
                    <a:pt x="0" y="4"/>
                  </a:moveTo>
                  <a:cubicBezTo>
                    <a:pt x="4" y="3"/>
                    <a:pt x="8" y="2"/>
                    <a:pt x="11" y="0"/>
                  </a:cubicBezTo>
                </a:path>
              </a:pathLst>
            </a:custGeom>
            <a:noFill/>
            <a:ln w="15875" cap="flat">
              <a:solidFill>
                <a:srgbClr val="E1C0CA"/>
              </a:solidFill>
              <a:prstDash val="solid"/>
              <a:miter lim="800000"/>
              <a:headEnd/>
              <a:tailEnd/>
            </a:ln>
          </p:spPr>
          <p:txBody>
            <a:bodyPr/>
            <a:lstStyle/>
            <a:p>
              <a:endParaRPr lang="en-US"/>
            </a:p>
          </p:txBody>
        </p:sp>
        <p:sp>
          <p:nvSpPr>
            <p:cNvPr id="268" name="Freeform 493"/>
            <p:cNvSpPr>
              <a:spLocks/>
            </p:cNvSpPr>
            <p:nvPr/>
          </p:nvSpPr>
          <p:spPr bwMode="auto">
            <a:xfrm>
              <a:off x="3096" y="1488"/>
              <a:ext cx="5" cy="29"/>
            </a:xfrm>
            <a:custGeom>
              <a:avLst/>
              <a:gdLst>
                <a:gd name="T0" fmla="*/ 0 w 2"/>
                <a:gd name="T1" fmla="*/ 0 h 11"/>
                <a:gd name="T2" fmla="*/ 75 w 2"/>
                <a:gd name="T3" fmla="*/ 527 h 11"/>
                <a:gd name="T4" fmla="*/ 0 60000 65536"/>
                <a:gd name="T5" fmla="*/ 0 60000 65536"/>
                <a:gd name="T6" fmla="*/ 0 w 2"/>
                <a:gd name="T7" fmla="*/ 0 h 11"/>
                <a:gd name="T8" fmla="*/ 2 w 2"/>
                <a:gd name="T9" fmla="*/ 11 h 11"/>
              </a:gdLst>
              <a:ahLst/>
              <a:cxnLst>
                <a:cxn ang="T4">
                  <a:pos x="T0" y="T1"/>
                </a:cxn>
                <a:cxn ang="T5">
                  <a:pos x="T2" y="T3"/>
                </a:cxn>
              </a:cxnLst>
              <a:rect l="T6" t="T7" r="T8" b="T9"/>
              <a:pathLst>
                <a:path w="2" h="11">
                  <a:moveTo>
                    <a:pt x="0" y="0"/>
                  </a:moveTo>
                  <a:cubicBezTo>
                    <a:pt x="1" y="4"/>
                    <a:pt x="2" y="7"/>
                    <a:pt x="2" y="11"/>
                  </a:cubicBezTo>
                </a:path>
              </a:pathLst>
            </a:custGeom>
            <a:noFill/>
            <a:ln w="15875" cap="flat">
              <a:solidFill>
                <a:srgbClr val="E1C0CA"/>
              </a:solidFill>
              <a:prstDash val="solid"/>
              <a:miter lim="800000"/>
              <a:headEnd/>
              <a:tailEnd/>
            </a:ln>
          </p:spPr>
          <p:txBody>
            <a:bodyPr/>
            <a:lstStyle/>
            <a:p>
              <a:endParaRPr lang="en-US"/>
            </a:p>
          </p:txBody>
        </p:sp>
        <p:sp>
          <p:nvSpPr>
            <p:cNvPr id="269" name="Freeform 494"/>
            <p:cNvSpPr>
              <a:spLocks/>
            </p:cNvSpPr>
            <p:nvPr/>
          </p:nvSpPr>
          <p:spPr bwMode="auto">
            <a:xfrm>
              <a:off x="3671" y="2851"/>
              <a:ext cx="28" cy="5"/>
            </a:xfrm>
            <a:custGeom>
              <a:avLst/>
              <a:gdLst>
                <a:gd name="T0" fmla="*/ 0 w 11"/>
                <a:gd name="T1" fmla="*/ 0 h 2"/>
                <a:gd name="T2" fmla="*/ 461 w 11"/>
                <a:gd name="T3" fmla="*/ 0 h 2"/>
                <a:gd name="T4" fmla="*/ 0 60000 65536"/>
                <a:gd name="T5" fmla="*/ 0 60000 65536"/>
                <a:gd name="T6" fmla="*/ 0 w 11"/>
                <a:gd name="T7" fmla="*/ 0 h 2"/>
                <a:gd name="T8" fmla="*/ 11 w 11"/>
                <a:gd name="T9" fmla="*/ 2 h 2"/>
              </a:gdLst>
              <a:ahLst/>
              <a:cxnLst>
                <a:cxn ang="T4">
                  <a:pos x="T0" y="T1"/>
                </a:cxn>
                <a:cxn ang="T5">
                  <a:pos x="T2" y="T3"/>
                </a:cxn>
              </a:cxnLst>
              <a:rect l="T6" t="T7" r="T8" b="T9"/>
              <a:pathLst>
                <a:path w="11" h="2">
                  <a:moveTo>
                    <a:pt x="0" y="0"/>
                  </a:moveTo>
                  <a:cubicBezTo>
                    <a:pt x="3" y="2"/>
                    <a:pt x="7" y="1"/>
                    <a:pt x="11" y="0"/>
                  </a:cubicBezTo>
                </a:path>
              </a:pathLst>
            </a:custGeom>
            <a:noFill/>
            <a:ln w="15875" cap="flat">
              <a:solidFill>
                <a:srgbClr val="E1C0CA"/>
              </a:solidFill>
              <a:prstDash val="solid"/>
              <a:miter lim="800000"/>
              <a:headEnd/>
              <a:tailEnd/>
            </a:ln>
          </p:spPr>
          <p:txBody>
            <a:bodyPr/>
            <a:lstStyle/>
            <a:p>
              <a:endParaRPr lang="en-US"/>
            </a:p>
          </p:txBody>
        </p:sp>
        <p:sp>
          <p:nvSpPr>
            <p:cNvPr id="270" name="Freeform 495"/>
            <p:cNvSpPr>
              <a:spLocks/>
            </p:cNvSpPr>
            <p:nvPr/>
          </p:nvSpPr>
          <p:spPr bwMode="auto">
            <a:xfrm>
              <a:off x="3736" y="2749"/>
              <a:ext cx="28" cy="14"/>
            </a:xfrm>
            <a:custGeom>
              <a:avLst/>
              <a:gdLst>
                <a:gd name="T0" fmla="*/ 0 w 11"/>
                <a:gd name="T1" fmla="*/ 305 h 5"/>
                <a:gd name="T2" fmla="*/ 461 w 11"/>
                <a:gd name="T3" fmla="*/ 0 h 5"/>
                <a:gd name="T4" fmla="*/ 0 60000 65536"/>
                <a:gd name="T5" fmla="*/ 0 60000 65536"/>
                <a:gd name="T6" fmla="*/ 0 w 11"/>
                <a:gd name="T7" fmla="*/ 0 h 5"/>
                <a:gd name="T8" fmla="*/ 11 w 11"/>
                <a:gd name="T9" fmla="*/ 5 h 5"/>
              </a:gdLst>
              <a:ahLst/>
              <a:cxnLst>
                <a:cxn ang="T4">
                  <a:pos x="T0" y="T1"/>
                </a:cxn>
                <a:cxn ang="T5">
                  <a:pos x="T2" y="T3"/>
                </a:cxn>
              </a:cxnLst>
              <a:rect l="T6" t="T7" r="T8" b="T9"/>
              <a:pathLst>
                <a:path w="11" h="5">
                  <a:moveTo>
                    <a:pt x="0" y="5"/>
                  </a:moveTo>
                  <a:cubicBezTo>
                    <a:pt x="4" y="4"/>
                    <a:pt x="7" y="2"/>
                    <a:pt x="11" y="0"/>
                  </a:cubicBezTo>
                </a:path>
              </a:pathLst>
            </a:custGeom>
            <a:noFill/>
            <a:ln w="15875" cap="flat">
              <a:solidFill>
                <a:srgbClr val="E1C0CA"/>
              </a:solidFill>
              <a:prstDash val="solid"/>
              <a:miter lim="800000"/>
              <a:headEnd/>
              <a:tailEnd/>
            </a:ln>
          </p:spPr>
          <p:txBody>
            <a:bodyPr/>
            <a:lstStyle/>
            <a:p>
              <a:endParaRPr lang="en-US"/>
            </a:p>
          </p:txBody>
        </p:sp>
        <p:sp>
          <p:nvSpPr>
            <p:cNvPr id="271" name="Freeform 496"/>
            <p:cNvSpPr>
              <a:spLocks/>
            </p:cNvSpPr>
            <p:nvPr/>
          </p:nvSpPr>
          <p:spPr bwMode="auto">
            <a:xfrm>
              <a:off x="3786" y="2651"/>
              <a:ext cx="20" cy="16"/>
            </a:xfrm>
            <a:custGeom>
              <a:avLst/>
              <a:gdLst>
                <a:gd name="T0" fmla="*/ 0 w 8"/>
                <a:gd name="T1" fmla="*/ 0 h 6"/>
                <a:gd name="T2" fmla="*/ 313 w 8"/>
                <a:gd name="T3" fmla="*/ 307 h 6"/>
                <a:gd name="T4" fmla="*/ 0 60000 65536"/>
                <a:gd name="T5" fmla="*/ 0 60000 65536"/>
                <a:gd name="T6" fmla="*/ 0 w 8"/>
                <a:gd name="T7" fmla="*/ 0 h 6"/>
                <a:gd name="T8" fmla="*/ 8 w 8"/>
                <a:gd name="T9" fmla="*/ 6 h 6"/>
              </a:gdLst>
              <a:ahLst/>
              <a:cxnLst>
                <a:cxn ang="T4">
                  <a:pos x="T0" y="T1"/>
                </a:cxn>
                <a:cxn ang="T5">
                  <a:pos x="T2" y="T3"/>
                </a:cxn>
              </a:cxnLst>
              <a:rect l="T6" t="T7" r="T8" b="T9"/>
              <a:pathLst>
                <a:path w="8" h="6">
                  <a:moveTo>
                    <a:pt x="0" y="0"/>
                  </a:moveTo>
                  <a:cubicBezTo>
                    <a:pt x="2" y="2"/>
                    <a:pt x="5" y="4"/>
                    <a:pt x="8" y="6"/>
                  </a:cubicBezTo>
                </a:path>
              </a:pathLst>
            </a:custGeom>
            <a:noFill/>
            <a:ln w="15875" cap="flat">
              <a:solidFill>
                <a:srgbClr val="E1C0CA"/>
              </a:solidFill>
              <a:prstDash val="solid"/>
              <a:miter lim="800000"/>
              <a:headEnd/>
              <a:tailEnd/>
            </a:ln>
          </p:spPr>
          <p:txBody>
            <a:bodyPr/>
            <a:lstStyle/>
            <a:p>
              <a:endParaRPr lang="en-US"/>
            </a:p>
          </p:txBody>
        </p:sp>
        <p:sp>
          <p:nvSpPr>
            <p:cNvPr id="272" name="Freeform 497"/>
            <p:cNvSpPr>
              <a:spLocks/>
            </p:cNvSpPr>
            <p:nvPr/>
          </p:nvSpPr>
          <p:spPr bwMode="auto">
            <a:xfrm>
              <a:off x="3754" y="2341"/>
              <a:ext cx="22" cy="3"/>
            </a:xfrm>
            <a:custGeom>
              <a:avLst/>
              <a:gdLst>
                <a:gd name="T0" fmla="*/ 0 w 9"/>
                <a:gd name="T1" fmla="*/ 0 h 1"/>
                <a:gd name="T2" fmla="*/ 323 w 9"/>
                <a:gd name="T3" fmla="*/ 81 h 1"/>
                <a:gd name="T4" fmla="*/ 0 60000 65536"/>
                <a:gd name="T5" fmla="*/ 0 60000 65536"/>
                <a:gd name="T6" fmla="*/ 0 w 9"/>
                <a:gd name="T7" fmla="*/ 0 h 1"/>
                <a:gd name="T8" fmla="*/ 9 w 9"/>
                <a:gd name="T9" fmla="*/ 1 h 1"/>
              </a:gdLst>
              <a:ahLst/>
              <a:cxnLst>
                <a:cxn ang="T4">
                  <a:pos x="T0" y="T1"/>
                </a:cxn>
                <a:cxn ang="T5">
                  <a:pos x="T2" y="T3"/>
                </a:cxn>
              </a:cxnLst>
              <a:rect l="T6" t="T7" r="T8" b="T9"/>
              <a:pathLst>
                <a:path w="9" h="1">
                  <a:moveTo>
                    <a:pt x="0" y="0"/>
                  </a:moveTo>
                  <a:cubicBezTo>
                    <a:pt x="3" y="1"/>
                    <a:pt x="6" y="1"/>
                    <a:pt x="9" y="1"/>
                  </a:cubicBezTo>
                </a:path>
              </a:pathLst>
            </a:custGeom>
            <a:noFill/>
            <a:ln w="15875" cap="flat">
              <a:solidFill>
                <a:srgbClr val="D7AAB8"/>
              </a:solidFill>
              <a:prstDash val="solid"/>
              <a:miter lim="800000"/>
              <a:headEnd/>
              <a:tailEnd/>
            </a:ln>
          </p:spPr>
          <p:txBody>
            <a:bodyPr/>
            <a:lstStyle/>
            <a:p>
              <a:endParaRPr lang="en-US"/>
            </a:p>
          </p:txBody>
        </p:sp>
        <p:sp>
          <p:nvSpPr>
            <p:cNvPr id="273" name="Freeform 498"/>
            <p:cNvSpPr>
              <a:spLocks/>
            </p:cNvSpPr>
            <p:nvPr/>
          </p:nvSpPr>
          <p:spPr bwMode="auto">
            <a:xfrm>
              <a:off x="3711" y="2515"/>
              <a:ext cx="13" cy="16"/>
            </a:xfrm>
            <a:custGeom>
              <a:avLst/>
              <a:gdLst>
                <a:gd name="T0" fmla="*/ 0 w 5"/>
                <a:gd name="T1" fmla="*/ 0 h 6"/>
                <a:gd name="T2" fmla="*/ 229 w 5"/>
                <a:gd name="T3" fmla="*/ 307 h 6"/>
                <a:gd name="T4" fmla="*/ 0 60000 65536"/>
                <a:gd name="T5" fmla="*/ 0 60000 65536"/>
                <a:gd name="T6" fmla="*/ 0 w 5"/>
                <a:gd name="T7" fmla="*/ 0 h 6"/>
                <a:gd name="T8" fmla="*/ 5 w 5"/>
                <a:gd name="T9" fmla="*/ 6 h 6"/>
              </a:gdLst>
              <a:ahLst/>
              <a:cxnLst>
                <a:cxn ang="T4">
                  <a:pos x="T0" y="T1"/>
                </a:cxn>
                <a:cxn ang="T5">
                  <a:pos x="T2" y="T3"/>
                </a:cxn>
              </a:cxnLst>
              <a:rect l="T6" t="T7" r="T8" b="T9"/>
              <a:pathLst>
                <a:path w="5" h="6">
                  <a:moveTo>
                    <a:pt x="0" y="0"/>
                  </a:moveTo>
                  <a:cubicBezTo>
                    <a:pt x="1" y="2"/>
                    <a:pt x="3" y="4"/>
                    <a:pt x="5" y="6"/>
                  </a:cubicBezTo>
                </a:path>
              </a:pathLst>
            </a:custGeom>
            <a:noFill/>
            <a:ln w="15875" cap="flat">
              <a:solidFill>
                <a:srgbClr val="D7AAB8"/>
              </a:solidFill>
              <a:prstDash val="solid"/>
              <a:miter lim="800000"/>
              <a:headEnd/>
              <a:tailEnd/>
            </a:ln>
          </p:spPr>
          <p:txBody>
            <a:bodyPr/>
            <a:lstStyle/>
            <a:p>
              <a:endParaRPr lang="en-US"/>
            </a:p>
          </p:txBody>
        </p:sp>
        <p:sp>
          <p:nvSpPr>
            <p:cNvPr id="274" name="Freeform 499"/>
            <p:cNvSpPr>
              <a:spLocks/>
            </p:cNvSpPr>
            <p:nvPr/>
          </p:nvSpPr>
          <p:spPr bwMode="auto">
            <a:xfrm>
              <a:off x="3746" y="2944"/>
              <a:ext cx="13" cy="21"/>
            </a:xfrm>
            <a:custGeom>
              <a:avLst/>
              <a:gdLst>
                <a:gd name="T0" fmla="*/ 0 w 5"/>
                <a:gd name="T1" fmla="*/ 378 h 8"/>
                <a:gd name="T2" fmla="*/ 229 w 5"/>
                <a:gd name="T3" fmla="*/ 0 h 8"/>
                <a:gd name="T4" fmla="*/ 0 60000 65536"/>
                <a:gd name="T5" fmla="*/ 0 60000 65536"/>
                <a:gd name="T6" fmla="*/ 0 w 5"/>
                <a:gd name="T7" fmla="*/ 0 h 8"/>
                <a:gd name="T8" fmla="*/ 5 w 5"/>
                <a:gd name="T9" fmla="*/ 8 h 8"/>
              </a:gdLst>
              <a:ahLst/>
              <a:cxnLst>
                <a:cxn ang="T4">
                  <a:pos x="T0" y="T1"/>
                </a:cxn>
                <a:cxn ang="T5">
                  <a:pos x="T2" y="T3"/>
                </a:cxn>
              </a:cxnLst>
              <a:rect l="T6" t="T7" r="T8" b="T9"/>
              <a:pathLst>
                <a:path w="5" h="8">
                  <a:moveTo>
                    <a:pt x="0" y="8"/>
                  </a:moveTo>
                  <a:cubicBezTo>
                    <a:pt x="3" y="6"/>
                    <a:pt x="3" y="3"/>
                    <a:pt x="5" y="0"/>
                  </a:cubicBezTo>
                </a:path>
              </a:pathLst>
            </a:custGeom>
            <a:noFill/>
            <a:ln w="15875" cap="flat">
              <a:solidFill>
                <a:srgbClr val="D7AAB8"/>
              </a:solidFill>
              <a:prstDash val="solid"/>
              <a:miter lim="800000"/>
              <a:headEnd/>
              <a:tailEnd/>
            </a:ln>
          </p:spPr>
          <p:txBody>
            <a:bodyPr/>
            <a:lstStyle/>
            <a:p>
              <a:endParaRPr lang="en-US"/>
            </a:p>
          </p:txBody>
        </p:sp>
        <p:sp>
          <p:nvSpPr>
            <p:cNvPr id="275" name="Freeform 500"/>
            <p:cNvSpPr>
              <a:spLocks/>
            </p:cNvSpPr>
            <p:nvPr/>
          </p:nvSpPr>
          <p:spPr bwMode="auto">
            <a:xfrm>
              <a:off x="3794" y="2859"/>
              <a:ext cx="12" cy="18"/>
            </a:xfrm>
            <a:custGeom>
              <a:avLst/>
              <a:gdLst>
                <a:gd name="T0" fmla="*/ 29 w 5"/>
                <a:gd name="T1" fmla="*/ 303 h 7"/>
                <a:gd name="T2" fmla="*/ 168 w 5"/>
                <a:gd name="T3" fmla="*/ 0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1" y="7"/>
                  </a:moveTo>
                  <a:cubicBezTo>
                    <a:pt x="0" y="4"/>
                    <a:pt x="2" y="2"/>
                    <a:pt x="5" y="0"/>
                  </a:cubicBezTo>
                </a:path>
              </a:pathLst>
            </a:custGeom>
            <a:noFill/>
            <a:ln w="15875" cap="flat">
              <a:solidFill>
                <a:srgbClr val="D7AAB8"/>
              </a:solidFill>
              <a:prstDash val="solid"/>
              <a:miter lim="800000"/>
              <a:headEnd/>
              <a:tailEnd/>
            </a:ln>
          </p:spPr>
          <p:txBody>
            <a:bodyPr/>
            <a:lstStyle/>
            <a:p>
              <a:endParaRPr lang="en-US"/>
            </a:p>
          </p:txBody>
        </p:sp>
        <p:sp>
          <p:nvSpPr>
            <p:cNvPr id="276" name="Freeform 501"/>
            <p:cNvSpPr>
              <a:spLocks/>
            </p:cNvSpPr>
            <p:nvPr/>
          </p:nvSpPr>
          <p:spPr bwMode="auto">
            <a:xfrm>
              <a:off x="2716" y="2187"/>
              <a:ext cx="30" cy="5"/>
            </a:xfrm>
            <a:custGeom>
              <a:avLst/>
              <a:gdLst>
                <a:gd name="T0" fmla="*/ 0 w 12"/>
                <a:gd name="T1" fmla="*/ 75 h 2"/>
                <a:gd name="T2" fmla="*/ 470 w 12"/>
                <a:gd name="T3" fmla="*/ 0 h 2"/>
                <a:gd name="T4" fmla="*/ 0 60000 65536"/>
                <a:gd name="T5" fmla="*/ 0 60000 65536"/>
                <a:gd name="T6" fmla="*/ 0 w 12"/>
                <a:gd name="T7" fmla="*/ 0 h 2"/>
                <a:gd name="T8" fmla="*/ 12 w 12"/>
                <a:gd name="T9" fmla="*/ 2 h 2"/>
              </a:gdLst>
              <a:ahLst/>
              <a:cxnLst>
                <a:cxn ang="T4">
                  <a:pos x="T0" y="T1"/>
                </a:cxn>
                <a:cxn ang="T5">
                  <a:pos x="T2" y="T3"/>
                </a:cxn>
              </a:cxnLst>
              <a:rect l="T6" t="T7" r="T8" b="T9"/>
              <a:pathLst>
                <a:path w="12" h="2">
                  <a:moveTo>
                    <a:pt x="0" y="2"/>
                  </a:moveTo>
                  <a:cubicBezTo>
                    <a:pt x="4" y="1"/>
                    <a:pt x="8" y="0"/>
                    <a:pt x="12" y="0"/>
                  </a:cubicBezTo>
                </a:path>
              </a:pathLst>
            </a:custGeom>
            <a:noFill/>
            <a:ln w="15875" cap="flat">
              <a:solidFill>
                <a:srgbClr val="D7AAB8"/>
              </a:solidFill>
              <a:prstDash val="solid"/>
              <a:miter lim="800000"/>
              <a:headEnd/>
              <a:tailEnd/>
            </a:ln>
          </p:spPr>
          <p:txBody>
            <a:bodyPr/>
            <a:lstStyle/>
            <a:p>
              <a:endParaRPr lang="en-US"/>
            </a:p>
          </p:txBody>
        </p:sp>
        <p:sp>
          <p:nvSpPr>
            <p:cNvPr id="277" name="Freeform 502"/>
            <p:cNvSpPr>
              <a:spLocks/>
            </p:cNvSpPr>
            <p:nvPr/>
          </p:nvSpPr>
          <p:spPr bwMode="auto">
            <a:xfrm>
              <a:off x="2729" y="2211"/>
              <a:ext cx="10" cy="13"/>
            </a:xfrm>
            <a:custGeom>
              <a:avLst/>
              <a:gdLst>
                <a:gd name="T0" fmla="*/ 0 w 4"/>
                <a:gd name="T1" fmla="*/ 229 h 5"/>
                <a:gd name="T2" fmla="*/ 158 w 4"/>
                <a:gd name="T3" fmla="*/ 0 h 5"/>
                <a:gd name="T4" fmla="*/ 0 60000 65536"/>
                <a:gd name="T5" fmla="*/ 0 60000 65536"/>
                <a:gd name="T6" fmla="*/ 0 w 4"/>
                <a:gd name="T7" fmla="*/ 0 h 5"/>
                <a:gd name="T8" fmla="*/ 4 w 4"/>
                <a:gd name="T9" fmla="*/ 5 h 5"/>
              </a:gdLst>
              <a:ahLst/>
              <a:cxnLst>
                <a:cxn ang="T4">
                  <a:pos x="T0" y="T1"/>
                </a:cxn>
                <a:cxn ang="T5">
                  <a:pos x="T2" y="T3"/>
                </a:cxn>
              </a:cxnLst>
              <a:rect l="T6" t="T7" r="T8" b="T9"/>
              <a:pathLst>
                <a:path w="4" h="5">
                  <a:moveTo>
                    <a:pt x="0" y="5"/>
                  </a:moveTo>
                  <a:cubicBezTo>
                    <a:pt x="1" y="3"/>
                    <a:pt x="2" y="1"/>
                    <a:pt x="4" y="0"/>
                  </a:cubicBezTo>
                </a:path>
              </a:pathLst>
            </a:custGeom>
            <a:noFill/>
            <a:ln w="15875" cap="flat">
              <a:solidFill>
                <a:srgbClr val="D7AAB8"/>
              </a:solidFill>
              <a:prstDash val="solid"/>
              <a:miter lim="800000"/>
              <a:headEnd/>
              <a:tailEnd/>
            </a:ln>
          </p:spPr>
          <p:txBody>
            <a:bodyPr/>
            <a:lstStyle/>
            <a:p>
              <a:endParaRPr lang="en-US"/>
            </a:p>
          </p:txBody>
        </p:sp>
        <p:sp>
          <p:nvSpPr>
            <p:cNvPr id="278" name="Freeform 503"/>
            <p:cNvSpPr>
              <a:spLocks/>
            </p:cNvSpPr>
            <p:nvPr/>
          </p:nvSpPr>
          <p:spPr bwMode="auto">
            <a:xfrm>
              <a:off x="2641" y="2856"/>
              <a:ext cx="20" cy="13"/>
            </a:xfrm>
            <a:custGeom>
              <a:avLst/>
              <a:gdLst>
                <a:gd name="T0" fmla="*/ 0 w 8"/>
                <a:gd name="T1" fmla="*/ 0 h 5"/>
                <a:gd name="T2" fmla="*/ 313 w 8"/>
                <a:gd name="T3" fmla="*/ 229 h 5"/>
                <a:gd name="T4" fmla="*/ 0 60000 65536"/>
                <a:gd name="T5" fmla="*/ 0 60000 65536"/>
                <a:gd name="T6" fmla="*/ 0 w 8"/>
                <a:gd name="T7" fmla="*/ 0 h 5"/>
                <a:gd name="T8" fmla="*/ 8 w 8"/>
                <a:gd name="T9" fmla="*/ 5 h 5"/>
              </a:gdLst>
              <a:ahLst/>
              <a:cxnLst>
                <a:cxn ang="T4">
                  <a:pos x="T0" y="T1"/>
                </a:cxn>
                <a:cxn ang="T5">
                  <a:pos x="T2" y="T3"/>
                </a:cxn>
              </a:cxnLst>
              <a:rect l="T6" t="T7" r="T8" b="T9"/>
              <a:pathLst>
                <a:path w="8" h="5">
                  <a:moveTo>
                    <a:pt x="0" y="0"/>
                  </a:moveTo>
                  <a:cubicBezTo>
                    <a:pt x="1" y="4"/>
                    <a:pt x="5" y="4"/>
                    <a:pt x="8" y="5"/>
                  </a:cubicBezTo>
                </a:path>
              </a:pathLst>
            </a:custGeom>
            <a:noFill/>
            <a:ln w="15875" cap="flat">
              <a:solidFill>
                <a:srgbClr val="D7AAB8"/>
              </a:solidFill>
              <a:prstDash val="solid"/>
              <a:miter lim="800000"/>
              <a:headEnd/>
              <a:tailEnd/>
            </a:ln>
          </p:spPr>
          <p:txBody>
            <a:bodyPr/>
            <a:lstStyle/>
            <a:p>
              <a:endParaRPr lang="en-US"/>
            </a:p>
          </p:txBody>
        </p:sp>
        <p:sp>
          <p:nvSpPr>
            <p:cNvPr id="279" name="Freeform 504"/>
            <p:cNvSpPr>
              <a:spLocks/>
            </p:cNvSpPr>
            <p:nvPr/>
          </p:nvSpPr>
          <p:spPr bwMode="auto">
            <a:xfrm>
              <a:off x="2619" y="2888"/>
              <a:ext cx="10" cy="16"/>
            </a:xfrm>
            <a:custGeom>
              <a:avLst/>
              <a:gdLst>
                <a:gd name="T0" fmla="*/ 0 w 4"/>
                <a:gd name="T1" fmla="*/ 0 h 6"/>
                <a:gd name="T2" fmla="*/ 158 w 4"/>
                <a:gd name="T3" fmla="*/ 307 h 6"/>
                <a:gd name="T4" fmla="*/ 0 60000 65536"/>
                <a:gd name="T5" fmla="*/ 0 60000 65536"/>
                <a:gd name="T6" fmla="*/ 0 w 4"/>
                <a:gd name="T7" fmla="*/ 0 h 6"/>
                <a:gd name="T8" fmla="*/ 4 w 4"/>
                <a:gd name="T9" fmla="*/ 6 h 6"/>
              </a:gdLst>
              <a:ahLst/>
              <a:cxnLst>
                <a:cxn ang="T4">
                  <a:pos x="T0" y="T1"/>
                </a:cxn>
                <a:cxn ang="T5">
                  <a:pos x="T2" y="T3"/>
                </a:cxn>
              </a:cxnLst>
              <a:rect l="T6" t="T7" r="T8" b="T9"/>
              <a:pathLst>
                <a:path w="4" h="6">
                  <a:moveTo>
                    <a:pt x="0" y="0"/>
                  </a:moveTo>
                  <a:cubicBezTo>
                    <a:pt x="1" y="2"/>
                    <a:pt x="3" y="4"/>
                    <a:pt x="4" y="6"/>
                  </a:cubicBezTo>
                </a:path>
              </a:pathLst>
            </a:custGeom>
            <a:noFill/>
            <a:ln w="15875" cap="flat">
              <a:solidFill>
                <a:srgbClr val="D7AAB8"/>
              </a:solidFill>
              <a:prstDash val="solid"/>
              <a:miter lim="800000"/>
              <a:headEnd/>
              <a:tailEnd/>
            </a:ln>
          </p:spPr>
          <p:txBody>
            <a:bodyPr/>
            <a:lstStyle/>
            <a:p>
              <a:endParaRPr lang="en-US"/>
            </a:p>
          </p:txBody>
        </p:sp>
        <p:sp>
          <p:nvSpPr>
            <p:cNvPr id="280" name="Freeform 505"/>
            <p:cNvSpPr>
              <a:spLocks/>
            </p:cNvSpPr>
            <p:nvPr/>
          </p:nvSpPr>
          <p:spPr bwMode="auto">
            <a:xfrm>
              <a:off x="2461" y="2944"/>
              <a:ext cx="20" cy="11"/>
            </a:xfrm>
            <a:custGeom>
              <a:avLst/>
              <a:gdLst>
                <a:gd name="T0" fmla="*/ 0 w 8"/>
                <a:gd name="T1" fmla="*/ 0 h 4"/>
                <a:gd name="T2" fmla="*/ 313 w 8"/>
                <a:gd name="T3" fmla="*/ 228 h 4"/>
                <a:gd name="T4" fmla="*/ 0 60000 65536"/>
                <a:gd name="T5" fmla="*/ 0 60000 65536"/>
                <a:gd name="T6" fmla="*/ 0 w 8"/>
                <a:gd name="T7" fmla="*/ 0 h 4"/>
                <a:gd name="T8" fmla="*/ 8 w 8"/>
                <a:gd name="T9" fmla="*/ 4 h 4"/>
              </a:gdLst>
              <a:ahLst/>
              <a:cxnLst>
                <a:cxn ang="T4">
                  <a:pos x="T0" y="T1"/>
                </a:cxn>
                <a:cxn ang="T5">
                  <a:pos x="T2" y="T3"/>
                </a:cxn>
              </a:cxnLst>
              <a:rect l="T6" t="T7" r="T8" b="T9"/>
              <a:pathLst>
                <a:path w="8" h="4">
                  <a:moveTo>
                    <a:pt x="0" y="0"/>
                  </a:moveTo>
                  <a:cubicBezTo>
                    <a:pt x="2" y="2"/>
                    <a:pt x="5" y="3"/>
                    <a:pt x="8" y="4"/>
                  </a:cubicBezTo>
                </a:path>
              </a:pathLst>
            </a:custGeom>
            <a:noFill/>
            <a:ln w="15875" cap="flat">
              <a:solidFill>
                <a:srgbClr val="D7AAB8"/>
              </a:solidFill>
              <a:prstDash val="solid"/>
              <a:miter lim="800000"/>
              <a:headEnd/>
              <a:tailEnd/>
            </a:ln>
          </p:spPr>
          <p:txBody>
            <a:bodyPr/>
            <a:lstStyle/>
            <a:p>
              <a:endParaRPr lang="en-US"/>
            </a:p>
          </p:txBody>
        </p:sp>
        <p:sp>
          <p:nvSpPr>
            <p:cNvPr id="281" name="Freeform 506"/>
            <p:cNvSpPr>
              <a:spLocks/>
            </p:cNvSpPr>
            <p:nvPr/>
          </p:nvSpPr>
          <p:spPr bwMode="auto">
            <a:xfrm>
              <a:off x="2426" y="2955"/>
              <a:ext cx="3" cy="18"/>
            </a:xfrm>
            <a:custGeom>
              <a:avLst/>
              <a:gdLst>
                <a:gd name="T0" fmla="*/ 0 w 1"/>
                <a:gd name="T1" fmla="*/ 0 h 7"/>
                <a:gd name="T2" fmla="*/ 81 w 1"/>
                <a:gd name="T3" fmla="*/ 303 h 7"/>
                <a:gd name="T4" fmla="*/ 0 60000 65536"/>
                <a:gd name="T5" fmla="*/ 0 60000 65536"/>
                <a:gd name="T6" fmla="*/ 0 w 1"/>
                <a:gd name="T7" fmla="*/ 0 h 7"/>
                <a:gd name="T8" fmla="*/ 1 w 1"/>
                <a:gd name="T9" fmla="*/ 7 h 7"/>
              </a:gdLst>
              <a:ahLst/>
              <a:cxnLst>
                <a:cxn ang="T4">
                  <a:pos x="T0" y="T1"/>
                </a:cxn>
                <a:cxn ang="T5">
                  <a:pos x="T2" y="T3"/>
                </a:cxn>
              </a:cxnLst>
              <a:rect l="T6" t="T7" r="T8" b="T9"/>
              <a:pathLst>
                <a:path w="1" h="7">
                  <a:moveTo>
                    <a:pt x="0" y="0"/>
                  </a:moveTo>
                  <a:cubicBezTo>
                    <a:pt x="1" y="2"/>
                    <a:pt x="1" y="5"/>
                    <a:pt x="1" y="7"/>
                  </a:cubicBezTo>
                </a:path>
              </a:pathLst>
            </a:custGeom>
            <a:noFill/>
            <a:ln w="15875" cap="flat">
              <a:solidFill>
                <a:srgbClr val="D7AAB8"/>
              </a:solidFill>
              <a:prstDash val="solid"/>
              <a:miter lim="800000"/>
              <a:headEnd/>
              <a:tailEnd/>
            </a:ln>
          </p:spPr>
          <p:txBody>
            <a:bodyPr/>
            <a:lstStyle/>
            <a:p>
              <a:endParaRPr lang="en-US"/>
            </a:p>
          </p:txBody>
        </p:sp>
        <p:sp>
          <p:nvSpPr>
            <p:cNvPr id="282" name="Freeform 507"/>
            <p:cNvSpPr>
              <a:spLocks/>
            </p:cNvSpPr>
            <p:nvPr/>
          </p:nvSpPr>
          <p:spPr bwMode="auto">
            <a:xfrm>
              <a:off x="2289" y="2968"/>
              <a:ext cx="2" cy="13"/>
            </a:xfrm>
            <a:custGeom>
              <a:avLst/>
              <a:gdLst>
                <a:gd name="T0" fmla="*/ 0 w 1"/>
                <a:gd name="T1" fmla="*/ 0 h 5"/>
                <a:gd name="T2" fmla="*/ 0 w 1"/>
                <a:gd name="T3" fmla="*/ 229 h 5"/>
                <a:gd name="T4" fmla="*/ 0 60000 65536"/>
                <a:gd name="T5" fmla="*/ 0 60000 65536"/>
                <a:gd name="T6" fmla="*/ 0 w 1"/>
                <a:gd name="T7" fmla="*/ 0 h 5"/>
                <a:gd name="T8" fmla="*/ 1 w 1"/>
                <a:gd name="T9" fmla="*/ 5 h 5"/>
              </a:gdLst>
              <a:ahLst/>
              <a:cxnLst>
                <a:cxn ang="T4">
                  <a:pos x="T0" y="T1"/>
                </a:cxn>
                <a:cxn ang="T5">
                  <a:pos x="T2" y="T3"/>
                </a:cxn>
              </a:cxnLst>
              <a:rect l="T6" t="T7" r="T8" b="T9"/>
              <a:pathLst>
                <a:path w="1" h="5">
                  <a:moveTo>
                    <a:pt x="0" y="0"/>
                  </a:moveTo>
                  <a:cubicBezTo>
                    <a:pt x="1" y="2"/>
                    <a:pt x="1" y="4"/>
                    <a:pt x="0" y="5"/>
                  </a:cubicBezTo>
                </a:path>
              </a:pathLst>
            </a:custGeom>
            <a:noFill/>
            <a:ln w="15875" cap="flat">
              <a:solidFill>
                <a:srgbClr val="D7AAB8"/>
              </a:solidFill>
              <a:prstDash val="solid"/>
              <a:miter lim="800000"/>
              <a:headEnd/>
              <a:tailEnd/>
            </a:ln>
          </p:spPr>
          <p:txBody>
            <a:bodyPr/>
            <a:lstStyle/>
            <a:p>
              <a:endParaRPr lang="en-US"/>
            </a:p>
          </p:txBody>
        </p:sp>
        <p:sp>
          <p:nvSpPr>
            <p:cNvPr id="283" name="Freeform 508"/>
            <p:cNvSpPr>
              <a:spLocks/>
            </p:cNvSpPr>
            <p:nvPr/>
          </p:nvSpPr>
          <p:spPr bwMode="auto">
            <a:xfrm>
              <a:off x="3201" y="2928"/>
              <a:ext cx="43" cy="35"/>
            </a:xfrm>
            <a:custGeom>
              <a:avLst/>
              <a:gdLst>
                <a:gd name="T0" fmla="*/ 243 w 17"/>
                <a:gd name="T1" fmla="*/ 0 h 13"/>
                <a:gd name="T2" fmla="*/ 51 w 17"/>
                <a:gd name="T3" fmla="*/ 159 h 13"/>
                <a:gd name="T4" fmla="*/ 0 60000 65536"/>
                <a:gd name="T5" fmla="*/ 0 60000 65536"/>
                <a:gd name="T6" fmla="*/ 0 w 17"/>
                <a:gd name="T7" fmla="*/ 0 h 13"/>
                <a:gd name="T8" fmla="*/ 17 w 17"/>
                <a:gd name="T9" fmla="*/ 13 h 13"/>
              </a:gdLst>
              <a:ahLst/>
              <a:cxnLst>
                <a:cxn ang="T4">
                  <a:pos x="T0" y="T1"/>
                </a:cxn>
                <a:cxn ang="T5">
                  <a:pos x="T2" y="T3"/>
                </a:cxn>
              </a:cxnLst>
              <a:rect l="T6" t="T7" r="T8" b="T9"/>
              <a:pathLst>
                <a:path w="17" h="13">
                  <a:moveTo>
                    <a:pt x="6" y="0"/>
                  </a:moveTo>
                  <a:cubicBezTo>
                    <a:pt x="17" y="13"/>
                    <a:pt x="0" y="13"/>
                    <a:pt x="1" y="3"/>
                  </a:cubicBezTo>
                </a:path>
              </a:pathLst>
            </a:custGeom>
            <a:noFill/>
            <a:ln w="15875" cap="flat">
              <a:solidFill>
                <a:srgbClr val="D7AAB8"/>
              </a:solidFill>
              <a:prstDash val="solid"/>
              <a:miter lim="800000"/>
              <a:headEnd/>
              <a:tailEnd/>
            </a:ln>
          </p:spPr>
          <p:txBody>
            <a:bodyPr/>
            <a:lstStyle/>
            <a:p>
              <a:endParaRPr lang="en-US"/>
            </a:p>
          </p:txBody>
        </p:sp>
        <p:sp>
          <p:nvSpPr>
            <p:cNvPr id="284" name="Freeform 509"/>
            <p:cNvSpPr>
              <a:spLocks/>
            </p:cNvSpPr>
            <p:nvPr/>
          </p:nvSpPr>
          <p:spPr bwMode="auto">
            <a:xfrm>
              <a:off x="3159" y="2944"/>
              <a:ext cx="17" cy="27"/>
            </a:xfrm>
            <a:custGeom>
              <a:avLst/>
              <a:gdLst>
                <a:gd name="T0" fmla="*/ 100 w 7"/>
                <a:gd name="T1" fmla="*/ 0 h 10"/>
                <a:gd name="T2" fmla="*/ 100 w 7"/>
                <a:gd name="T3" fmla="*/ 532 h 10"/>
                <a:gd name="T4" fmla="*/ 243 w 7"/>
                <a:gd name="T5" fmla="*/ 103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3" y="0"/>
                  </a:moveTo>
                  <a:cubicBezTo>
                    <a:pt x="2" y="3"/>
                    <a:pt x="0" y="7"/>
                    <a:pt x="3" y="10"/>
                  </a:cubicBezTo>
                  <a:cubicBezTo>
                    <a:pt x="6" y="10"/>
                    <a:pt x="7" y="6"/>
                    <a:pt x="7" y="2"/>
                  </a:cubicBezTo>
                </a:path>
              </a:pathLst>
            </a:custGeom>
            <a:noFill/>
            <a:ln w="15875" cap="flat">
              <a:solidFill>
                <a:srgbClr val="D7AAB8"/>
              </a:solidFill>
              <a:prstDash val="solid"/>
              <a:miter lim="800000"/>
              <a:headEnd/>
              <a:tailEnd/>
            </a:ln>
          </p:spPr>
          <p:txBody>
            <a:bodyPr/>
            <a:lstStyle/>
            <a:p>
              <a:endParaRPr lang="en-US"/>
            </a:p>
          </p:txBody>
        </p:sp>
        <p:sp>
          <p:nvSpPr>
            <p:cNvPr id="285" name="Freeform 510"/>
            <p:cNvSpPr>
              <a:spLocks/>
            </p:cNvSpPr>
            <p:nvPr/>
          </p:nvSpPr>
          <p:spPr bwMode="auto">
            <a:xfrm>
              <a:off x="3111" y="2771"/>
              <a:ext cx="28" cy="24"/>
            </a:xfrm>
            <a:custGeom>
              <a:avLst/>
              <a:gdLst>
                <a:gd name="T0" fmla="*/ 0 w 11"/>
                <a:gd name="T1" fmla="*/ 149 h 9"/>
                <a:gd name="T2" fmla="*/ 461 w 11"/>
                <a:gd name="T3" fmla="*/ 205 h 9"/>
                <a:gd name="T4" fmla="*/ 0 w 11"/>
                <a:gd name="T5" fmla="*/ 456 h 9"/>
                <a:gd name="T6" fmla="*/ 0 60000 65536"/>
                <a:gd name="T7" fmla="*/ 0 60000 65536"/>
                <a:gd name="T8" fmla="*/ 0 60000 65536"/>
                <a:gd name="T9" fmla="*/ 0 w 11"/>
                <a:gd name="T10" fmla="*/ 0 h 9"/>
                <a:gd name="T11" fmla="*/ 11 w 11"/>
                <a:gd name="T12" fmla="*/ 9 h 9"/>
              </a:gdLst>
              <a:ahLst/>
              <a:cxnLst>
                <a:cxn ang="T6">
                  <a:pos x="T0" y="T1"/>
                </a:cxn>
                <a:cxn ang="T7">
                  <a:pos x="T2" y="T3"/>
                </a:cxn>
                <a:cxn ang="T8">
                  <a:pos x="T4" y="T5"/>
                </a:cxn>
              </a:cxnLst>
              <a:rect l="T9" t="T10" r="T11" b="T12"/>
              <a:pathLst>
                <a:path w="11" h="9">
                  <a:moveTo>
                    <a:pt x="0" y="3"/>
                  </a:moveTo>
                  <a:cubicBezTo>
                    <a:pt x="4" y="1"/>
                    <a:pt x="8" y="0"/>
                    <a:pt x="11" y="4"/>
                  </a:cubicBezTo>
                  <a:cubicBezTo>
                    <a:pt x="9" y="8"/>
                    <a:pt x="4" y="7"/>
                    <a:pt x="0" y="9"/>
                  </a:cubicBezTo>
                </a:path>
              </a:pathLst>
            </a:custGeom>
            <a:noFill/>
            <a:ln w="15875" cap="flat">
              <a:solidFill>
                <a:srgbClr val="D7AAB8"/>
              </a:solidFill>
              <a:prstDash val="solid"/>
              <a:miter lim="800000"/>
              <a:headEnd/>
              <a:tailEnd/>
            </a:ln>
          </p:spPr>
          <p:txBody>
            <a:bodyPr/>
            <a:lstStyle/>
            <a:p>
              <a:endParaRPr lang="en-US"/>
            </a:p>
          </p:txBody>
        </p:sp>
        <p:sp>
          <p:nvSpPr>
            <p:cNvPr id="286" name="Freeform 511"/>
            <p:cNvSpPr>
              <a:spLocks/>
            </p:cNvSpPr>
            <p:nvPr/>
          </p:nvSpPr>
          <p:spPr bwMode="auto">
            <a:xfrm>
              <a:off x="3154" y="2605"/>
              <a:ext cx="2" cy="22"/>
            </a:xfrm>
            <a:custGeom>
              <a:avLst/>
              <a:gdLst>
                <a:gd name="T0" fmla="*/ 16 w 1"/>
                <a:gd name="T1" fmla="*/ 0 h 8"/>
                <a:gd name="T2" fmla="*/ 16 w 1"/>
                <a:gd name="T3" fmla="*/ 454 h 8"/>
                <a:gd name="T4" fmla="*/ 0 60000 65536"/>
                <a:gd name="T5" fmla="*/ 0 60000 65536"/>
                <a:gd name="T6" fmla="*/ 0 w 1"/>
                <a:gd name="T7" fmla="*/ 0 h 8"/>
                <a:gd name="T8" fmla="*/ 1 w 1"/>
                <a:gd name="T9" fmla="*/ 8 h 8"/>
              </a:gdLst>
              <a:ahLst/>
              <a:cxnLst>
                <a:cxn ang="T4">
                  <a:pos x="T0" y="T1"/>
                </a:cxn>
                <a:cxn ang="T5">
                  <a:pos x="T2" y="T3"/>
                </a:cxn>
              </a:cxnLst>
              <a:rect l="T6" t="T7" r="T8" b="T9"/>
              <a:pathLst>
                <a:path w="1" h="8">
                  <a:moveTo>
                    <a:pt x="1" y="0"/>
                  </a:moveTo>
                  <a:cubicBezTo>
                    <a:pt x="0" y="2"/>
                    <a:pt x="0" y="5"/>
                    <a:pt x="1" y="8"/>
                  </a:cubicBezTo>
                </a:path>
              </a:pathLst>
            </a:custGeom>
            <a:noFill/>
            <a:ln w="15875" cap="flat">
              <a:solidFill>
                <a:srgbClr val="D7AAB8"/>
              </a:solidFill>
              <a:prstDash val="solid"/>
              <a:miter lim="800000"/>
              <a:headEnd/>
              <a:tailEnd/>
            </a:ln>
          </p:spPr>
          <p:txBody>
            <a:bodyPr/>
            <a:lstStyle/>
            <a:p>
              <a:endParaRPr lang="en-US"/>
            </a:p>
          </p:txBody>
        </p:sp>
        <p:sp>
          <p:nvSpPr>
            <p:cNvPr id="287" name="Freeform 512"/>
            <p:cNvSpPr>
              <a:spLocks/>
            </p:cNvSpPr>
            <p:nvPr/>
          </p:nvSpPr>
          <p:spPr bwMode="auto">
            <a:xfrm>
              <a:off x="3126" y="2592"/>
              <a:ext cx="18" cy="3"/>
            </a:xfrm>
            <a:custGeom>
              <a:avLst/>
              <a:gdLst>
                <a:gd name="T0" fmla="*/ 0 w 7"/>
                <a:gd name="T1" fmla="*/ 81 h 1"/>
                <a:gd name="T2" fmla="*/ 303 w 7"/>
                <a:gd name="T3" fmla="*/ 0 h 1"/>
                <a:gd name="T4" fmla="*/ 0 60000 65536"/>
                <a:gd name="T5" fmla="*/ 0 60000 65536"/>
                <a:gd name="T6" fmla="*/ 0 w 7"/>
                <a:gd name="T7" fmla="*/ 0 h 1"/>
                <a:gd name="T8" fmla="*/ 7 w 7"/>
                <a:gd name="T9" fmla="*/ 1 h 1"/>
              </a:gdLst>
              <a:ahLst/>
              <a:cxnLst>
                <a:cxn ang="T4">
                  <a:pos x="T0" y="T1"/>
                </a:cxn>
                <a:cxn ang="T5">
                  <a:pos x="T2" y="T3"/>
                </a:cxn>
              </a:cxnLst>
              <a:rect l="T6" t="T7" r="T8" b="T9"/>
              <a:pathLst>
                <a:path w="7" h="1">
                  <a:moveTo>
                    <a:pt x="0" y="1"/>
                  </a:moveTo>
                  <a:cubicBezTo>
                    <a:pt x="2" y="0"/>
                    <a:pt x="5" y="0"/>
                    <a:pt x="7" y="0"/>
                  </a:cubicBezTo>
                </a:path>
              </a:pathLst>
            </a:custGeom>
            <a:noFill/>
            <a:ln w="15875" cap="flat">
              <a:solidFill>
                <a:srgbClr val="D7AAB8"/>
              </a:solidFill>
              <a:prstDash val="solid"/>
              <a:miter lim="800000"/>
              <a:headEnd/>
              <a:tailEnd/>
            </a:ln>
          </p:spPr>
          <p:txBody>
            <a:bodyPr/>
            <a:lstStyle/>
            <a:p>
              <a:endParaRPr lang="en-US"/>
            </a:p>
          </p:txBody>
        </p:sp>
        <p:sp>
          <p:nvSpPr>
            <p:cNvPr id="288" name="Freeform 513"/>
            <p:cNvSpPr>
              <a:spLocks/>
            </p:cNvSpPr>
            <p:nvPr/>
          </p:nvSpPr>
          <p:spPr bwMode="auto">
            <a:xfrm>
              <a:off x="3379" y="2965"/>
              <a:ext cx="12" cy="3"/>
            </a:xfrm>
            <a:custGeom>
              <a:avLst/>
              <a:gdLst>
                <a:gd name="T0" fmla="*/ 0 w 5"/>
                <a:gd name="T1" fmla="*/ 81 h 1"/>
                <a:gd name="T2" fmla="*/ 168 w 5"/>
                <a:gd name="T3" fmla="*/ 0 h 1"/>
                <a:gd name="T4" fmla="*/ 0 60000 65536"/>
                <a:gd name="T5" fmla="*/ 0 60000 65536"/>
                <a:gd name="T6" fmla="*/ 0 w 5"/>
                <a:gd name="T7" fmla="*/ 0 h 1"/>
                <a:gd name="T8" fmla="*/ 5 w 5"/>
                <a:gd name="T9" fmla="*/ 1 h 1"/>
              </a:gdLst>
              <a:ahLst/>
              <a:cxnLst>
                <a:cxn ang="T4">
                  <a:pos x="T0" y="T1"/>
                </a:cxn>
                <a:cxn ang="T5">
                  <a:pos x="T2" y="T3"/>
                </a:cxn>
              </a:cxnLst>
              <a:rect l="T6" t="T7" r="T8" b="T9"/>
              <a:pathLst>
                <a:path w="5" h="1">
                  <a:moveTo>
                    <a:pt x="0" y="1"/>
                  </a:moveTo>
                  <a:cubicBezTo>
                    <a:pt x="1" y="0"/>
                    <a:pt x="3" y="0"/>
                    <a:pt x="5" y="0"/>
                  </a:cubicBezTo>
                </a:path>
              </a:pathLst>
            </a:custGeom>
            <a:noFill/>
            <a:ln w="15875" cap="flat">
              <a:solidFill>
                <a:srgbClr val="D7AAB8"/>
              </a:solidFill>
              <a:prstDash val="solid"/>
              <a:miter lim="800000"/>
              <a:headEnd/>
              <a:tailEnd/>
            </a:ln>
          </p:spPr>
          <p:txBody>
            <a:bodyPr/>
            <a:lstStyle/>
            <a:p>
              <a:endParaRPr lang="en-US"/>
            </a:p>
          </p:txBody>
        </p:sp>
        <p:sp>
          <p:nvSpPr>
            <p:cNvPr id="289" name="Freeform 514"/>
            <p:cNvSpPr>
              <a:spLocks/>
            </p:cNvSpPr>
            <p:nvPr/>
          </p:nvSpPr>
          <p:spPr bwMode="auto">
            <a:xfrm>
              <a:off x="3394" y="2984"/>
              <a:ext cx="12" cy="19"/>
            </a:xfrm>
            <a:custGeom>
              <a:avLst/>
              <a:gdLst>
                <a:gd name="T0" fmla="*/ 168 w 5"/>
                <a:gd name="T1" fmla="*/ 0 h 7"/>
                <a:gd name="T2" fmla="*/ 0 w 5"/>
                <a:gd name="T3" fmla="*/ 383 h 7"/>
                <a:gd name="T4" fmla="*/ 0 60000 65536"/>
                <a:gd name="T5" fmla="*/ 0 60000 65536"/>
                <a:gd name="T6" fmla="*/ 0 w 5"/>
                <a:gd name="T7" fmla="*/ 0 h 7"/>
                <a:gd name="T8" fmla="*/ 5 w 5"/>
                <a:gd name="T9" fmla="*/ 7 h 7"/>
              </a:gdLst>
              <a:ahLst/>
              <a:cxnLst>
                <a:cxn ang="T4">
                  <a:pos x="T0" y="T1"/>
                </a:cxn>
                <a:cxn ang="T5">
                  <a:pos x="T2" y="T3"/>
                </a:cxn>
              </a:cxnLst>
              <a:rect l="T6" t="T7" r="T8" b="T9"/>
              <a:pathLst>
                <a:path w="5" h="7">
                  <a:moveTo>
                    <a:pt x="5" y="0"/>
                  </a:moveTo>
                  <a:cubicBezTo>
                    <a:pt x="3" y="2"/>
                    <a:pt x="1" y="4"/>
                    <a:pt x="0" y="7"/>
                  </a:cubicBezTo>
                </a:path>
              </a:pathLst>
            </a:custGeom>
            <a:noFill/>
            <a:ln w="15875" cap="flat">
              <a:solidFill>
                <a:srgbClr val="D7AAB8"/>
              </a:solidFill>
              <a:prstDash val="solid"/>
              <a:miter lim="800000"/>
              <a:headEnd/>
              <a:tailEnd/>
            </a:ln>
          </p:spPr>
          <p:txBody>
            <a:bodyPr/>
            <a:lstStyle/>
            <a:p>
              <a:endParaRPr lang="en-US"/>
            </a:p>
          </p:txBody>
        </p:sp>
        <p:sp>
          <p:nvSpPr>
            <p:cNvPr id="290" name="Freeform 515"/>
            <p:cNvSpPr>
              <a:spLocks/>
            </p:cNvSpPr>
            <p:nvPr/>
          </p:nvSpPr>
          <p:spPr bwMode="auto">
            <a:xfrm>
              <a:off x="2681" y="1605"/>
              <a:ext cx="40" cy="35"/>
            </a:xfrm>
            <a:custGeom>
              <a:avLst/>
              <a:gdLst>
                <a:gd name="T0" fmla="*/ 625 w 16"/>
                <a:gd name="T1" fmla="*/ 312 h 13"/>
                <a:gd name="T2" fmla="*/ 575 w 16"/>
                <a:gd name="T3" fmla="*/ 625 h 13"/>
                <a:gd name="T4" fmla="*/ 0 60000 65536"/>
                <a:gd name="T5" fmla="*/ 0 60000 65536"/>
                <a:gd name="T6" fmla="*/ 0 w 16"/>
                <a:gd name="T7" fmla="*/ 0 h 13"/>
                <a:gd name="T8" fmla="*/ 16 w 16"/>
                <a:gd name="T9" fmla="*/ 13 h 13"/>
              </a:gdLst>
              <a:ahLst/>
              <a:cxnLst>
                <a:cxn ang="T4">
                  <a:pos x="T0" y="T1"/>
                </a:cxn>
                <a:cxn ang="T5">
                  <a:pos x="T2" y="T3"/>
                </a:cxn>
              </a:cxnLst>
              <a:rect l="T6" t="T7" r="T8" b="T9"/>
              <a:pathLst>
                <a:path w="16" h="13">
                  <a:moveTo>
                    <a:pt x="16" y="6"/>
                  </a:moveTo>
                  <a:cubicBezTo>
                    <a:pt x="5" y="0"/>
                    <a:pt x="0" y="13"/>
                    <a:pt x="15" y="12"/>
                  </a:cubicBezTo>
                </a:path>
              </a:pathLst>
            </a:custGeom>
            <a:noFill/>
            <a:ln w="15875" cap="flat">
              <a:solidFill>
                <a:srgbClr val="E1C0CA"/>
              </a:solidFill>
              <a:prstDash val="solid"/>
              <a:miter lim="800000"/>
              <a:headEnd/>
              <a:tailEnd/>
            </a:ln>
          </p:spPr>
          <p:txBody>
            <a:bodyPr/>
            <a:lstStyle/>
            <a:p>
              <a:endParaRPr lang="en-US"/>
            </a:p>
          </p:txBody>
        </p:sp>
        <p:sp>
          <p:nvSpPr>
            <p:cNvPr id="291" name="Freeform 516"/>
            <p:cNvSpPr>
              <a:spLocks/>
            </p:cNvSpPr>
            <p:nvPr/>
          </p:nvSpPr>
          <p:spPr bwMode="auto">
            <a:xfrm>
              <a:off x="3036" y="1603"/>
              <a:ext cx="53" cy="53"/>
            </a:xfrm>
            <a:custGeom>
              <a:avLst/>
              <a:gdLst>
                <a:gd name="T0" fmla="*/ 853 w 21"/>
                <a:gd name="T1" fmla="*/ 541 h 20"/>
                <a:gd name="T2" fmla="*/ 803 w 21"/>
                <a:gd name="T3" fmla="*/ 893 h 20"/>
                <a:gd name="T4" fmla="*/ 0 60000 65536"/>
                <a:gd name="T5" fmla="*/ 0 60000 65536"/>
                <a:gd name="T6" fmla="*/ 0 w 21"/>
                <a:gd name="T7" fmla="*/ 0 h 20"/>
                <a:gd name="T8" fmla="*/ 21 w 21"/>
                <a:gd name="T9" fmla="*/ 20 h 20"/>
              </a:gdLst>
              <a:ahLst/>
              <a:cxnLst>
                <a:cxn ang="T4">
                  <a:pos x="T0" y="T1"/>
                </a:cxn>
                <a:cxn ang="T5">
                  <a:pos x="T2" y="T3"/>
                </a:cxn>
              </a:cxnLst>
              <a:rect l="T6" t="T7" r="T8" b="T9"/>
              <a:pathLst>
                <a:path w="21" h="20">
                  <a:moveTo>
                    <a:pt x="21" y="11"/>
                  </a:moveTo>
                  <a:cubicBezTo>
                    <a:pt x="11" y="0"/>
                    <a:pt x="0" y="20"/>
                    <a:pt x="20" y="18"/>
                  </a:cubicBezTo>
                </a:path>
              </a:pathLst>
            </a:custGeom>
            <a:noFill/>
            <a:ln w="15875" cap="flat">
              <a:solidFill>
                <a:srgbClr val="E1C0CA"/>
              </a:solidFill>
              <a:prstDash val="solid"/>
              <a:miter lim="800000"/>
              <a:headEnd/>
              <a:tailEnd/>
            </a:ln>
          </p:spPr>
          <p:txBody>
            <a:bodyPr/>
            <a:lstStyle/>
            <a:p>
              <a:endParaRPr lang="en-US"/>
            </a:p>
          </p:txBody>
        </p:sp>
      </p:grpSp>
      <p:grpSp>
        <p:nvGrpSpPr>
          <p:cNvPr id="87" name="Group 68"/>
          <p:cNvGrpSpPr>
            <a:grpSpLocks/>
          </p:cNvGrpSpPr>
          <p:nvPr/>
        </p:nvGrpSpPr>
        <p:grpSpPr bwMode="auto">
          <a:xfrm>
            <a:off x="1271588" y="941388"/>
            <a:ext cx="636587" cy="569912"/>
            <a:chOff x="2040" y="1339"/>
            <a:chExt cx="1634" cy="1634"/>
          </a:xfrm>
        </p:grpSpPr>
        <p:sp>
          <p:nvSpPr>
            <p:cNvPr id="116" name="Freeform 5"/>
            <p:cNvSpPr>
              <a:spLocks noEditPoints="1"/>
            </p:cNvSpPr>
            <p:nvPr/>
          </p:nvSpPr>
          <p:spPr bwMode="auto">
            <a:xfrm>
              <a:off x="2040" y="1339"/>
              <a:ext cx="1634" cy="1634"/>
            </a:xfrm>
            <a:custGeom>
              <a:avLst/>
              <a:gdLst>
                <a:gd name="T0" fmla="*/ 23303 w 654"/>
                <a:gd name="T1" fmla="*/ 13181 h 613"/>
                <a:gd name="T2" fmla="*/ 21429 w 654"/>
                <a:gd name="T3" fmla="*/ 909 h 613"/>
                <a:gd name="T4" fmla="*/ 16250 w 654"/>
                <a:gd name="T5" fmla="*/ 3241 h 613"/>
                <a:gd name="T6" fmla="*/ 6736 w 654"/>
                <a:gd name="T7" fmla="*/ 1421 h 613"/>
                <a:gd name="T8" fmla="*/ 4557 w 654"/>
                <a:gd name="T9" fmla="*/ 5550 h 613"/>
                <a:gd name="T10" fmla="*/ 3121 w 654"/>
                <a:gd name="T11" fmla="*/ 6062 h 613"/>
                <a:gd name="T12" fmla="*/ 1479 w 654"/>
                <a:gd name="T13" fmla="*/ 15396 h 613"/>
                <a:gd name="T14" fmla="*/ 2528 w 654"/>
                <a:gd name="T15" fmla="*/ 23185 h 613"/>
                <a:gd name="T16" fmla="*/ 8452 w 654"/>
                <a:gd name="T17" fmla="*/ 27917 h 613"/>
                <a:gd name="T18" fmla="*/ 8845 w 654"/>
                <a:gd name="T19" fmla="*/ 28122 h 613"/>
                <a:gd name="T20" fmla="*/ 15426 w 654"/>
                <a:gd name="T21" fmla="*/ 27312 h 613"/>
                <a:gd name="T22" fmla="*/ 20850 w 654"/>
                <a:gd name="T23" fmla="*/ 30134 h 613"/>
                <a:gd name="T24" fmla="*/ 25250 w 654"/>
                <a:gd name="T25" fmla="*/ 24585 h 613"/>
                <a:gd name="T26" fmla="*/ 6424 w 654"/>
                <a:gd name="T27" fmla="*/ 14282 h 613"/>
                <a:gd name="T28" fmla="*/ 4837 w 654"/>
                <a:gd name="T29" fmla="*/ 14885 h 613"/>
                <a:gd name="T30" fmla="*/ 5069 w 654"/>
                <a:gd name="T31" fmla="*/ 11518 h 613"/>
                <a:gd name="T32" fmla="*/ 5799 w 654"/>
                <a:gd name="T33" fmla="*/ 13485 h 613"/>
                <a:gd name="T34" fmla="*/ 6424 w 654"/>
                <a:gd name="T35" fmla="*/ 14282 h 613"/>
                <a:gd name="T36" fmla="*/ 7360 w 654"/>
                <a:gd name="T37" fmla="*/ 8583 h 613"/>
                <a:gd name="T38" fmla="*/ 9469 w 654"/>
                <a:gd name="T39" fmla="*/ 9244 h 613"/>
                <a:gd name="T40" fmla="*/ 10636 w 654"/>
                <a:gd name="T41" fmla="*/ 24491 h 613"/>
                <a:gd name="T42" fmla="*/ 9594 w 654"/>
                <a:gd name="T43" fmla="*/ 21458 h 613"/>
                <a:gd name="T44" fmla="*/ 12635 w 654"/>
                <a:gd name="T45" fmla="*/ 23676 h 613"/>
                <a:gd name="T46" fmla="*/ 13397 w 654"/>
                <a:gd name="T47" fmla="*/ 18579 h 613"/>
                <a:gd name="T48" fmla="*/ 9594 w 654"/>
                <a:gd name="T49" fmla="*/ 14885 h 613"/>
                <a:gd name="T50" fmla="*/ 11336 w 654"/>
                <a:gd name="T51" fmla="*/ 13123 h 613"/>
                <a:gd name="T52" fmla="*/ 12118 w 654"/>
                <a:gd name="T53" fmla="*/ 15945 h 613"/>
                <a:gd name="T54" fmla="*/ 13397 w 654"/>
                <a:gd name="T55" fmla="*/ 18579 h 613"/>
                <a:gd name="T56" fmla="*/ 14694 w 654"/>
                <a:gd name="T57" fmla="*/ 10758 h 613"/>
                <a:gd name="T58" fmla="*/ 14259 w 654"/>
                <a:gd name="T59" fmla="*/ 9087 h 613"/>
                <a:gd name="T60" fmla="*/ 15938 w 654"/>
                <a:gd name="T61" fmla="*/ 7765 h 613"/>
                <a:gd name="T62" fmla="*/ 14726 w 654"/>
                <a:gd name="T63" fmla="*/ 10609 h 613"/>
                <a:gd name="T64" fmla="*/ 15863 w 654"/>
                <a:gd name="T65" fmla="*/ 23369 h 613"/>
                <a:gd name="T66" fmla="*/ 17922 w 654"/>
                <a:gd name="T67" fmla="*/ 23127 h 613"/>
                <a:gd name="T68" fmla="*/ 17372 w 654"/>
                <a:gd name="T69" fmla="*/ 23468 h 613"/>
                <a:gd name="T70" fmla="*/ 15780 w 654"/>
                <a:gd name="T71" fmla="*/ 14999 h 613"/>
                <a:gd name="T72" fmla="*/ 19920 w 654"/>
                <a:gd name="T73" fmla="*/ 14850 h 6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4"/>
                <a:gd name="T112" fmla="*/ 0 h 613"/>
                <a:gd name="T113" fmla="*/ 654 w 654"/>
                <a:gd name="T114" fmla="*/ 613 h 61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4" h="613">
                  <a:moveTo>
                    <a:pt x="564" y="333"/>
                  </a:moveTo>
                  <a:cubicBezTo>
                    <a:pt x="571" y="323"/>
                    <a:pt x="586" y="296"/>
                    <a:pt x="598" y="261"/>
                  </a:cubicBezTo>
                  <a:cubicBezTo>
                    <a:pt x="609" y="223"/>
                    <a:pt x="613" y="151"/>
                    <a:pt x="622" y="112"/>
                  </a:cubicBezTo>
                  <a:cubicBezTo>
                    <a:pt x="632" y="66"/>
                    <a:pt x="592" y="11"/>
                    <a:pt x="550" y="18"/>
                  </a:cubicBezTo>
                  <a:cubicBezTo>
                    <a:pt x="507" y="25"/>
                    <a:pt x="482" y="39"/>
                    <a:pt x="488" y="103"/>
                  </a:cubicBezTo>
                  <a:cubicBezTo>
                    <a:pt x="476" y="74"/>
                    <a:pt x="452" y="47"/>
                    <a:pt x="417" y="64"/>
                  </a:cubicBezTo>
                  <a:cubicBezTo>
                    <a:pt x="381" y="81"/>
                    <a:pt x="337" y="104"/>
                    <a:pt x="300" y="109"/>
                  </a:cubicBezTo>
                  <a:cubicBezTo>
                    <a:pt x="263" y="113"/>
                    <a:pt x="174" y="120"/>
                    <a:pt x="173" y="28"/>
                  </a:cubicBezTo>
                  <a:cubicBezTo>
                    <a:pt x="172" y="9"/>
                    <a:pt x="104" y="0"/>
                    <a:pt x="101" y="32"/>
                  </a:cubicBezTo>
                  <a:cubicBezTo>
                    <a:pt x="97" y="64"/>
                    <a:pt x="103" y="97"/>
                    <a:pt x="117" y="110"/>
                  </a:cubicBezTo>
                  <a:cubicBezTo>
                    <a:pt x="117" y="110"/>
                    <a:pt x="117" y="110"/>
                    <a:pt x="117" y="110"/>
                  </a:cubicBezTo>
                  <a:cubicBezTo>
                    <a:pt x="106" y="111"/>
                    <a:pt x="93" y="114"/>
                    <a:pt x="80" y="120"/>
                  </a:cubicBezTo>
                  <a:cubicBezTo>
                    <a:pt x="40" y="141"/>
                    <a:pt x="26" y="176"/>
                    <a:pt x="38" y="216"/>
                  </a:cubicBezTo>
                  <a:cubicBezTo>
                    <a:pt x="50" y="256"/>
                    <a:pt x="56" y="264"/>
                    <a:pt x="38" y="305"/>
                  </a:cubicBezTo>
                  <a:cubicBezTo>
                    <a:pt x="20" y="346"/>
                    <a:pt x="0" y="439"/>
                    <a:pt x="89" y="425"/>
                  </a:cubicBezTo>
                  <a:cubicBezTo>
                    <a:pt x="81" y="437"/>
                    <a:pt x="71" y="450"/>
                    <a:pt x="65" y="459"/>
                  </a:cubicBezTo>
                  <a:cubicBezTo>
                    <a:pt x="44" y="482"/>
                    <a:pt x="33" y="583"/>
                    <a:pt x="125" y="586"/>
                  </a:cubicBezTo>
                  <a:cubicBezTo>
                    <a:pt x="184" y="589"/>
                    <a:pt x="217" y="553"/>
                    <a:pt x="217" y="553"/>
                  </a:cubicBezTo>
                  <a:cubicBezTo>
                    <a:pt x="217" y="553"/>
                    <a:pt x="217" y="553"/>
                    <a:pt x="217" y="553"/>
                  </a:cubicBezTo>
                  <a:cubicBezTo>
                    <a:pt x="220" y="554"/>
                    <a:pt x="223" y="555"/>
                    <a:pt x="227" y="557"/>
                  </a:cubicBezTo>
                  <a:cubicBezTo>
                    <a:pt x="279" y="573"/>
                    <a:pt x="322" y="562"/>
                    <a:pt x="342" y="551"/>
                  </a:cubicBezTo>
                  <a:cubicBezTo>
                    <a:pt x="361" y="541"/>
                    <a:pt x="374" y="536"/>
                    <a:pt x="396" y="541"/>
                  </a:cubicBezTo>
                  <a:cubicBezTo>
                    <a:pt x="418" y="545"/>
                    <a:pt x="474" y="559"/>
                    <a:pt x="495" y="524"/>
                  </a:cubicBezTo>
                  <a:cubicBezTo>
                    <a:pt x="492" y="540"/>
                    <a:pt x="502" y="579"/>
                    <a:pt x="535" y="597"/>
                  </a:cubicBezTo>
                  <a:cubicBezTo>
                    <a:pt x="562" y="613"/>
                    <a:pt x="610" y="609"/>
                    <a:pt x="634" y="553"/>
                  </a:cubicBezTo>
                  <a:cubicBezTo>
                    <a:pt x="642" y="533"/>
                    <a:pt x="646" y="509"/>
                    <a:pt x="648" y="487"/>
                  </a:cubicBezTo>
                  <a:cubicBezTo>
                    <a:pt x="654" y="429"/>
                    <a:pt x="636" y="320"/>
                    <a:pt x="564" y="333"/>
                  </a:cubicBezTo>
                  <a:close/>
                  <a:moveTo>
                    <a:pt x="165" y="283"/>
                  </a:moveTo>
                  <a:cubicBezTo>
                    <a:pt x="148" y="282"/>
                    <a:pt x="135" y="287"/>
                    <a:pt x="124" y="295"/>
                  </a:cubicBezTo>
                  <a:cubicBezTo>
                    <a:pt x="124" y="295"/>
                    <a:pt x="124" y="295"/>
                    <a:pt x="124" y="295"/>
                  </a:cubicBezTo>
                  <a:cubicBezTo>
                    <a:pt x="124" y="295"/>
                    <a:pt x="128" y="281"/>
                    <a:pt x="131" y="267"/>
                  </a:cubicBezTo>
                  <a:cubicBezTo>
                    <a:pt x="134" y="254"/>
                    <a:pt x="130" y="241"/>
                    <a:pt x="130" y="228"/>
                  </a:cubicBezTo>
                  <a:cubicBezTo>
                    <a:pt x="131" y="227"/>
                    <a:pt x="131" y="227"/>
                    <a:pt x="131" y="227"/>
                  </a:cubicBezTo>
                  <a:cubicBezTo>
                    <a:pt x="138" y="243"/>
                    <a:pt x="145" y="259"/>
                    <a:pt x="149" y="267"/>
                  </a:cubicBezTo>
                  <a:cubicBezTo>
                    <a:pt x="152" y="273"/>
                    <a:pt x="158" y="279"/>
                    <a:pt x="166" y="283"/>
                  </a:cubicBezTo>
                  <a:lnTo>
                    <a:pt x="165" y="283"/>
                  </a:lnTo>
                  <a:close/>
                  <a:moveTo>
                    <a:pt x="213" y="206"/>
                  </a:moveTo>
                  <a:cubicBezTo>
                    <a:pt x="201" y="205"/>
                    <a:pt x="198" y="192"/>
                    <a:pt x="189" y="170"/>
                  </a:cubicBezTo>
                  <a:cubicBezTo>
                    <a:pt x="190" y="171"/>
                    <a:pt x="190" y="171"/>
                    <a:pt x="190" y="171"/>
                  </a:cubicBezTo>
                  <a:cubicBezTo>
                    <a:pt x="199" y="185"/>
                    <a:pt x="223" y="195"/>
                    <a:pt x="243" y="183"/>
                  </a:cubicBezTo>
                  <a:cubicBezTo>
                    <a:pt x="236" y="196"/>
                    <a:pt x="228" y="208"/>
                    <a:pt x="213" y="206"/>
                  </a:cubicBezTo>
                  <a:close/>
                  <a:moveTo>
                    <a:pt x="273" y="485"/>
                  </a:moveTo>
                  <a:cubicBezTo>
                    <a:pt x="253" y="482"/>
                    <a:pt x="252" y="454"/>
                    <a:pt x="245" y="425"/>
                  </a:cubicBezTo>
                  <a:cubicBezTo>
                    <a:pt x="246" y="425"/>
                    <a:pt x="246" y="425"/>
                    <a:pt x="246" y="425"/>
                  </a:cubicBezTo>
                  <a:cubicBezTo>
                    <a:pt x="258" y="453"/>
                    <a:pt x="275" y="476"/>
                    <a:pt x="323" y="469"/>
                  </a:cubicBezTo>
                  <a:cubicBezTo>
                    <a:pt x="324" y="469"/>
                    <a:pt x="324" y="469"/>
                    <a:pt x="324" y="469"/>
                  </a:cubicBezTo>
                  <a:cubicBezTo>
                    <a:pt x="309" y="479"/>
                    <a:pt x="292" y="488"/>
                    <a:pt x="273" y="485"/>
                  </a:cubicBezTo>
                  <a:close/>
                  <a:moveTo>
                    <a:pt x="344" y="368"/>
                  </a:moveTo>
                  <a:cubicBezTo>
                    <a:pt x="344" y="368"/>
                    <a:pt x="333" y="371"/>
                    <a:pt x="313" y="359"/>
                  </a:cubicBezTo>
                  <a:cubicBezTo>
                    <a:pt x="292" y="347"/>
                    <a:pt x="270" y="304"/>
                    <a:pt x="246" y="295"/>
                  </a:cubicBezTo>
                  <a:cubicBezTo>
                    <a:pt x="245" y="294"/>
                    <a:pt x="245" y="294"/>
                    <a:pt x="245" y="294"/>
                  </a:cubicBezTo>
                  <a:cubicBezTo>
                    <a:pt x="271" y="289"/>
                    <a:pt x="285" y="271"/>
                    <a:pt x="291" y="260"/>
                  </a:cubicBezTo>
                  <a:cubicBezTo>
                    <a:pt x="291" y="259"/>
                    <a:pt x="291" y="259"/>
                    <a:pt x="291" y="259"/>
                  </a:cubicBezTo>
                  <a:cubicBezTo>
                    <a:pt x="293" y="276"/>
                    <a:pt x="299" y="294"/>
                    <a:pt x="311" y="316"/>
                  </a:cubicBezTo>
                  <a:cubicBezTo>
                    <a:pt x="323" y="337"/>
                    <a:pt x="333" y="354"/>
                    <a:pt x="346" y="368"/>
                  </a:cubicBezTo>
                  <a:lnTo>
                    <a:pt x="344" y="368"/>
                  </a:lnTo>
                  <a:close/>
                  <a:moveTo>
                    <a:pt x="378" y="210"/>
                  </a:moveTo>
                  <a:cubicBezTo>
                    <a:pt x="377" y="213"/>
                    <a:pt x="377" y="213"/>
                    <a:pt x="377" y="213"/>
                  </a:cubicBezTo>
                  <a:cubicBezTo>
                    <a:pt x="374" y="202"/>
                    <a:pt x="369" y="190"/>
                    <a:pt x="365" y="180"/>
                  </a:cubicBezTo>
                  <a:cubicBezTo>
                    <a:pt x="366" y="180"/>
                    <a:pt x="366" y="180"/>
                    <a:pt x="366" y="180"/>
                  </a:cubicBezTo>
                  <a:cubicBezTo>
                    <a:pt x="374" y="184"/>
                    <a:pt x="393" y="170"/>
                    <a:pt x="404" y="159"/>
                  </a:cubicBezTo>
                  <a:cubicBezTo>
                    <a:pt x="406" y="158"/>
                    <a:pt x="407" y="156"/>
                    <a:pt x="409" y="154"/>
                  </a:cubicBezTo>
                  <a:cubicBezTo>
                    <a:pt x="407" y="156"/>
                    <a:pt x="406" y="157"/>
                    <a:pt x="404" y="159"/>
                  </a:cubicBezTo>
                  <a:cubicBezTo>
                    <a:pt x="391" y="174"/>
                    <a:pt x="378" y="190"/>
                    <a:pt x="378" y="210"/>
                  </a:cubicBezTo>
                  <a:close/>
                  <a:moveTo>
                    <a:pt x="446" y="465"/>
                  </a:moveTo>
                  <a:cubicBezTo>
                    <a:pt x="429" y="470"/>
                    <a:pt x="418" y="468"/>
                    <a:pt x="407" y="463"/>
                  </a:cubicBezTo>
                  <a:cubicBezTo>
                    <a:pt x="408" y="464"/>
                    <a:pt x="408" y="464"/>
                    <a:pt x="408" y="464"/>
                  </a:cubicBezTo>
                  <a:cubicBezTo>
                    <a:pt x="423" y="461"/>
                    <a:pt x="449" y="456"/>
                    <a:pt x="460" y="458"/>
                  </a:cubicBezTo>
                  <a:cubicBezTo>
                    <a:pt x="461" y="458"/>
                    <a:pt x="461" y="458"/>
                    <a:pt x="461" y="458"/>
                  </a:cubicBezTo>
                  <a:cubicBezTo>
                    <a:pt x="456" y="461"/>
                    <a:pt x="451" y="463"/>
                    <a:pt x="446" y="465"/>
                  </a:cubicBezTo>
                  <a:close/>
                  <a:moveTo>
                    <a:pt x="447" y="318"/>
                  </a:moveTo>
                  <a:cubicBezTo>
                    <a:pt x="430" y="317"/>
                    <a:pt x="416" y="310"/>
                    <a:pt x="405" y="297"/>
                  </a:cubicBezTo>
                  <a:cubicBezTo>
                    <a:pt x="405" y="297"/>
                    <a:pt x="405" y="297"/>
                    <a:pt x="405" y="297"/>
                  </a:cubicBezTo>
                  <a:cubicBezTo>
                    <a:pt x="415" y="308"/>
                    <a:pt x="467" y="331"/>
                    <a:pt x="511" y="294"/>
                  </a:cubicBezTo>
                  <a:cubicBezTo>
                    <a:pt x="490" y="316"/>
                    <a:pt x="469" y="320"/>
                    <a:pt x="447" y="318"/>
                  </a:cubicBezTo>
                  <a:close/>
                </a:path>
              </a:pathLst>
            </a:custGeom>
            <a:solidFill>
              <a:srgbClr val="FDD1D4"/>
            </a:solidFill>
            <a:ln w="9525">
              <a:noFill/>
              <a:round/>
              <a:headEnd/>
              <a:tailEnd/>
            </a:ln>
          </p:spPr>
          <p:txBody>
            <a:bodyPr/>
            <a:lstStyle/>
            <a:p>
              <a:endParaRPr lang="en-US"/>
            </a:p>
          </p:txBody>
        </p:sp>
        <p:sp>
          <p:nvSpPr>
            <p:cNvPr id="117" name="Freeform 6"/>
            <p:cNvSpPr>
              <a:spLocks/>
            </p:cNvSpPr>
            <p:nvPr/>
          </p:nvSpPr>
          <p:spPr bwMode="auto">
            <a:xfrm>
              <a:off x="2652" y="2472"/>
              <a:ext cx="110" cy="160"/>
            </a:xfrm>
            <a:custGeom>
              <a:avLst/>
              <a:gdLst>
                <a:gd name="T0" fmla="*/ 1720 w 44"/>
                <a:gd name="T1" fmla="*/ 2219 h 60"/>
                <a:gd name="T2" fmla="*/ 1720 w 44"/>
                <a:gd name="T3" fmla="*/ 2184 h 60"/>
                <a:gd name="T4" fmla="*/ 45 w 44"/>
                <a:gd name="T5" fmla="*/ 0 h 60"/>
                <a:gd name="T6" fmla="*/ 0 w 44"/>
                <a:gd name="T7" fmla="*/ 0 h 60"/>
                <a:gd name="T8" fmla="*/ 1095 w 44"/>
                <a:gd name="T9" fmla="*/ 3037 h 60"/>
                <a:gd name="T10" fmla="*/ 1720 w 44"/>
                <a:gd name="T11" fmla="*/ 2219 h 60"/>
                <a:gd name="T12" fmla="*/ 0 60000 65536"/>
                <a:gd name="T13" fmla="*/ 0 60000 65536"/>
                <a:gd name="T14" fmla="*/ 0 60000 65536"/>
                <a:gd name="T15" fmla="*/ 0 60000 65536"/>
                <a:gd name="T16" fmla="*/ 0 60000 65536"/>
                <a:gd name="T17" fmla="*/ 0 60000 65536"/>
                <a:gd name="T18" fmla="*/ 0 w 44"/>
                <a:gd name="T19" fmla="*/ 0 h 60"/>
                <a:gd name="T20" fmla="*/ 44 w 4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4" h="60">
                  <a:moveTo>
                    <a:pt x="44" y="44"/>
                  </a:moveTo>
                  <a:cubicBezTo>
                    <a:pt x="44" y="43"/>
                    <a:pt x="44" y="43"/>
                    <a:pt x="44" y="43"/>
                  </a:cubicBezTo>
                  <a:cubicBezTo>
                    <a:pt x="21" y="38"/>
                    <a:pt x="9" y="20"/>
                    <a:pt x="1" y="0"/>
                  </a:cubicBezTo>
                  <a:cubicBezTo>
                    <a:pt x="0" y="0"/>
                    <a:pt x="0" y="0"/>
                    <a:pt x="0" y="0"/>
                  </a:cubicBezTo>
                  <a:cubicBezTo>
                    <a:pt x="7" y="29"/>
                    <a:pt x="8" y="57"/>
                    <a:pt x="28" y="60"/>
                  </a:cubicBezTo>
                  <a:cubicBezTo>
                    <a:pt x="37" y="56"/>
                    <a:pt x="44" y="44"/>
                    <a:pt x="44" y="44"/>
                  </a:cubicBezTo>
                  <a:close/>
                </a:path>
              </a:pathLst>
            </a:custGeom>
            <a:solidFill>
              <a:srgbClr val="F3A9B3"/>
            </a:solidFill>
            <a:ln w="9525">
              <a:noFill/>
              <a:round/>
              <a:headEnd/>
              <a:tailEnd/>
            </a:ln>
          </p:spPr>
          <p:txBody>
            <a:bodyPr/>
            <a:lstStyle/>
            <a:p>
              <a:endParaRPr lang="en-US"/>
            </a:p>
          </p:txBody>
        </p:sp>
        <p:sp>
          <p:nvSpPr>
            <p:cNvPr id="118" name="Freeform 7"/>
            <p:cNvSpPr>
              <a:spLocks/>
            </p:cNvSpPr>
            <p:nvPr/>
          </p:nvSpPr>
          <p:spPr bwMode="auto">
            <a:xfrm>
              <a:off x="2397" y="2651"/>
              <a:ext cx="158" cy="210"/>
            </a:xfrm>
            <a:custGeom>
              <a:avLst/>
              <a:gdLst>
                <a:gd name="T0" fmla="*/ 125 w 63"/>
                <a:gd name="T1" fmla="*/ 1350 h 79"/>
                <a:gd name="T2" fmla="*/ 868 w 63"/>
                <a:gd name="T3" fmla="*/ 0 h 79"/>
                <a:gd name="T4" fmla="*/ 1026 w 63"/>
                <a:gd name="T5" fmla="*/ 1236 h 79"/>
                <a:gd name="T6" fmla="*/ 1577 w 63"/>
                <a:gd name="T7" fmla="*/ 2403 h 79"/>
                <a:gd name="T8" fmla="*/ 1893 w 63"/>
                <a:gd name="T9" fmla="*/ 3546 h 79"/>
                <a:gd name="T10" fmla="*/ 943 w 63"/>
                <a:gd name="T11" fmla="*/ 3793 h 79"/>
                <a:gd name="T12" fmla="*/ 0 w 63"/>
                <a:gd name="T13" fmla="*/ 3942 h 79"/>
                <a:gd name="T14" fmla="*/ 913 w 63"/>
                <a:gd name="T15" fmla="*/ 2945 h 79"/>
                <a:gd name="T16" fmla="*/ 396 w 63"/>
                <a:gd name="T17" fmla="*/ 1598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79"/>
                <a:gd name="T29" fmla="*/ 63 w 63"/>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79">
                  <a:moveTo>
                    <a:pt x="3" y="27"/>
                  </a:moveTo>
                  <a:cubicBezTo>
                    <a:pt x="6" y="16"/>
                    <a:pt x="12" y="5"/>
                    <a:pt x="22" y="0"/>
                  </a:cubicBezTo>
                  <a:cubicBezTo>
                    <a:pt x="26" y="6"/>
                    <a:pt x="24" y="18"/>
                    <a:pt x="26" y="25"/>
                  </a:cubicBezTo>
                  <a:cubicBezTo>
                    <a:pt x="29" y="34"/>
                    <a:pt x="34" y="42"/>
                    <a:pt x="40" y="48"/>
                  </a:cubicBezTo>
                  <a:cubicBezTo>
                    <a:pt x="48" y="56"/>
                    <a:pt x="63" y="63"/>
                    <a:pt x="48" y="71"/>
                  </a:cubicBezTo>
                  <a:cubicBezTo>
                    <a:pt x="41" y="74"/>
                    <a:pt x="31" y="75"/>
                    <a:pt x="24" y="76"/>
                  </a:cubicBezTo>
                  <a:cubicBezTo>
                    <a:pt x="16" y="77"/>
                    <a:pt x="8" y="79"/>
                    <a:pt x="0" y="79"/>
                  </a:cubicBezTo>
                  <a:cubicBezTo>
                    <a:pt x="10" y="73"/>
                    <a:pt x="21" y="72"/>
                    <a:pt x="23" y="59"/>
                  </a:cubicBezTo>
                  <a:cubicBezTo>
                    <a:pt x="25" y="48"/>
                    <a:pt x="19" y="39"/>
                    <a:pt x="10" y="32"/>
                  </a:cubicBezTo>
                </a:path>
              </a:pathLst>
            </a:custGeom>
            <a:solidFill>
              <a:srgbClr val="F3A9B3"/>
            </a:solidFill>
            <a:ln w="9525">
              <a:noFill/>
              <a:round/>
              <a:headEnd/>
              <a:tailEnd/>
            </a:ln>
          </p:spPr>
          <p:txBody>
            <a:bodyPr/>
            <a:lstStyle/>
            <a:p>
              <a:endParaRPr lang="en-US"/>
            </a:p>
          </p:txBody>
        </p:sp>
        <p:sp>
          <p:nvSpPr>
            <p:cNvPr id="119" name="Freeform 8"/>
            <p:cNvSpPr>
              <a:spLocks/>
            </p:cNvSpPr>
            <p:nvPr/>
          </p:nvSpPr>
          <p:spPr bwMode="auto">
            <a:xfrm>
              <a:off x="2517" y="2613"/>
              <a:ext cx="842" cy="254"/>
            </a:xfrm>
            <a:custGeom>
              <a:avLst/>
              <a:gdLst>
                <a:gd name="T0" fmla="*/ 0 w 337"/>
                <a:gd name="T1" fmla="*/ 2444 h 95"/>
                <a:gd name="T2" fmla="*/ 2371 w 337"/>
                <a:gd name="T3" fmla="*/ 4032 h 95"/>
                <a:gd name="T4" fmla="*/ 5769 w 337"/>
                <a:gd name="T5" fmla="*/ 3425 h 95"/>
                <a:gd name="T6" fmla="*/ 8110 w 337"/>
                <a:gd name="T7" fmla="*/ 2866 h 95"/>
                <a:gd name="T8" fmla="*/ 11461 w 337"/>
                <a:gd name="T9" fmla="*/ 2660 h 95"/>
                <a:gd name="T10" fmla="*/ 12043 w 337"/>
                <a:gd name="T11" fmla="*/ 1588 h 95"/>
                <a:gd name="T12" fmla="*/ 13135 w 337"/>
                <a:gd name="T13" fmla="*/ 0 h 95"/>
                <a:gd name="T14" fmla="*/ 11698 w 337"/>
                <a:gd name="T15" fmla="*/ 1588 h 95"/>
                <a:gd name="T16" fmla="*/ 9357 w 337"/>
                <a:gd name="T17" fmla="*/ 2503 h 95"/>
                <a:gd name="T18" fmla="*/ 6349 w 337"/>
                <a:gd name="T19" fmla="*/ 2195 h 95"/>
                <a:gd name="T20" fmla="*/ 0 w 337"/>
                <a:gd name="T21" fmla="*/ 2444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7"/>
                <a:gd name="T34" fmla="*/ 0 h 95"/>
                <a:gd name="T35" fmla="*/ 337 w 337"/>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7" h="95">
                  <a:moveTo>
                    <a:pt x="0" y="48"/>
                  </a:moveTo>
                  <a:cubicBezTo>
                    <a:pt x="10" y="61"/>
                    <a:pt x="29" y="73"/>
                    <a:pt x="61" y="79"/>
                  </a:cubicBezTo>
                  <a:cubicBezTo>
                    <a:pt x="93" y="84"/>
                    <a:pt x="124" y="77"/>
                    <a:pt x="148" y="67"/>
                  </a:cubicBezTo>
                  <a:cubicBezTo>
                    <a:pt x="172" y="56"/>
                    <a:pt x="180" y="49"/>
                    <a:pt x="208" y="56"/>
                  </a:cubicBezTo>
                  <a:cubicBezTo>
                    <a:pt x="236" y="63"/>
                    <a:pt x="273" y="67"/>
                    <a:pt x="294" y="52"/>
                  </a:cubicBezTo>
                  <a:cubicBezTo>
                    <a:pt x="299" y="49"/>
                    <a:pt x="294" y="44"/>
                    <a:pt x="309" y="31"/>
                  </a:cubicBezTo>
                  <a:cubicBezTo>
                    <a:pt x="324" y="19"/>
                    <a:pt x="337" y="8"/>
                    <a:pt x="337" y="0"/>
                  </a:cubicBezTo>
                  <a:cubicBezTo>
                    <a:pt x="335" y="7"/>
                    <a:pt x="313" y="18"/>
                    <a:pt x="300" y="31"/>
                  </a:cubicBezTo>
                  <a:cubicBezTo>
                    <a:pt x="286" y="43"/>
                    <a:pt x="264" y="54"/>
                    <a:pt x="240" y="49"/>
                  </a:cubicBezTo>
                  <a:cubicBezTo>
                    <a:pt x="216" y="45"/>
                    <a:pt x="186" y="37"/>
                    <a:pt x="163" y="43"/>
                  </a:cubicBezTo>
                  <a:cubicBezTo>
                    <a:pt x="140" y="49"/>
                    <a:pt x="63" y="95"/>
                    <a:pt x="0" y="48"/>
                  </a:cubicBezTo>
                  <a:close/>
                </a:path>
              </a:pathLst>
            </a:custGeom>
            <a:solidFill>
              <a:srgbClr val="F3A9B3"/>
            </a:solidFill>
            <a:ln w="9525">
              <a:noFill/>
              <a:round/>
              <a:headEnd/>
              <a:tailEnd/>
            </a:ln>
          </p:spPr>
          <p:txBody>
            <a:bodyPr/>
            <a:lstStyle/>
            <a:p>
              <a:endParaRPr lang="en-US"/>
            </a:p>
          </p:txBody>
        </p:sp>
        <p:sp>
          <p:nvSpPr>
            <p:cNvPr id="120" name="Freeform 9"/>
            <p:cNvSpPr>
              <a:spLocks/>
            </p:cNvSpPr>
            <p:nvPr/>
          </p:nvSpPr>
          <p:spPr bwMode="auto">
            <a:xfrm>
              <a:off x="2844" y="1549"/>
              <a:ext cx="745" cy="859"/>
            </a:xfrm>
            <a:custGeom>
              <a:avLst/>
              <a:gdLst>
                <a:gd name="T0" fmla="*/ 11483 w 298"/>
                <a:gd name="T1" fmla="*/ 0 h 322"/>
                <a:gd name="T2" fmla="*/ 11170 w 298"/>
                <a:gd name="T3" fmla="*/ 4255 h 322"/>
                <a:gd name="T4" fmla="*/ 7658 w 298"/>
                <a:gd name="T5" fmla="*/ 14731 h 322"/>
                <a:gd name="T6" fmla="*/ 3283 w 298"/>
                <a:gd name="T7" fmla="*/ 15913 h 322"/>
                <a:gd name="T8" fmla="*/ 0 w 298"/>
                <a:gd name="T9" fmla="*/ 12362 h 322"/>
                <a:gd name="T10" fmla="*/ 3700 w 298"/>
                <a:gd name="T11" fmla="*/ 15457 h 322"/>
                <a:gd name="T12" fmla="*/ 9145 w 298"/>
                <a:gd name="T13" fmla="*/ 11693 h 322"/>
                <a:gd name="T14" fmla="*/ 10938 w 298"/>
                <a:gd name="T15" fmla="*/ 4199 h 322"/>
                <a:gd name="T16" fmla="*/ 11483 w 298"/>
                <a:gd name="T17" fmla="*/ 0 h 3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8"/>
                <a:gd name="T28" fmla="*/ 0 h 322"/>
                <a:gd name="T29" fmla="*/ 298 w 298"/>
                <a:gd name="T30" fmla="*/ 322 h 3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8" h="322">
                  <a:moveTo>
                    <a:pt x="294" y="0"/>
                  </a:moveTo>
                  <a:cubicBezTo>
                    <a:pt x="298" y="17"/>
                    <a:pt x="290" y="53"/>
                    <a:pt x="286" y="84"/>
                  </a:cubicBezTo>
                  <a:cubicBezTo>
                    <a:pt x="283" y="114"/>
                    <a:pt x="273" y="236"/>
                    <a:pt x="196" y="291"/>
                  </a:cubicBezTo>
                  <a:cubicBezTo>
                    <a:pt x="163" y="312"/>
                    <a:pt x="129" y="322"/>
                    <a:pt x="84" y="314"/>
                  </a:cubicBezTo>
                  <a:cubicBezTo>
                    <a:pt x="38" y="305"/>
                    <a:pt x="10" y="266"/>
                    <a:pt x="0" y="244"/>
                  </a:cubicBezTo>
                  <a:cubicBezTo>
                    <a:pt x="10" y="262"/>
                    <a:pt x="52" y="302"/>
                    <a:pt x="95" y="305"/>
                  </a:cubicBezTo>
                  <a:cubicBezTo>
                    <a:pt x="139" y="309"/>
                    <a:pt x="203" y="290"/>
                    <a:pt x="234" y="231"/>
                  </a:cubicBezTo>
                  <a:cubicBezTo>
                    <a:pt x="266" y="173"/>
                    <a:pt x="274" y="116"/>
                    <a:pt x="280" y="83"/>
                  </a:cubicBezTo>
                  <a:cubicBezTo>
                    <a:pt x="285" y="50"/>
                    <a:pt x="297" y="18"/>
                    <a:pt x="294" y="0"/>
                  </a:cubicBezTo>
                  <a:close/>
                </a:path>
              </a:pathLst>
            </a:custGeom>
            <a:solidFill>
              <a:srgbClr val="F3A9B3"/>
            </a:solidFill>
            <a:ln w="9525">
              <a:noFill/>
              <a:round/>
              <a:headEnd/>
              <a:tailEnd/>
            </a:ln>
          </p:spPr>
          <p:txBody>
            <a:bodyPr/>
            <a:lstStyle/>
            <a:p>
              <a:endParaRPr lang="en-US"/>
            </a:p>
          </p:txBody>
        </p:sp>
        <p:sp>
          <p:nvSpPr>
            <p:cNvPr id="121" name="Freeform 10"/>
            <p:cNvSpPr>
              <a:spLocks/>
            </p:cNvSpPr>
            <p:nvPr/>
          </p:nvSpPr>
          <p:spPr bwMode="auto">
            <a:xfrm>
              <a:off x="3097" y="1637"/>
              <a:ext cx="330" cy="536"/>
            </a:xfrm>
            <a:custGeom>
              <a:avLst/>
              <a:gdLst>
                <a:gd name="T0" fmla="*/ 5158 w 132"/>
                <a:gd name="T1" fmla="*/ 0 h 201"/>
                <a:gd name="T2" fmla="*/ 5045 w 132"/>
                <a:gd name="T3" fmla="*/ 1912 h 201"/>
                <a:gd name="T4" fmla="*/ 2813 w 132"/>
                <a:gd name="T5" fmla="*/ 9408 h 201"/>
                <a:gd name="T6" fmla="*/ 0 w 132"/>
                <a:gd name="T7" fmla="*/ 9557 h 201"/>
                <a:gd name="T8" fmla="*/ 3200 w 132"/>
                <a:gd name="T9" fmla="*/ 8043 h 201"/>
                <a:gd name="T10" fmla="*/ 4763 w 132"/>
                <a:gd name="T11" fmla="*/ 2275 h 201"/>
                <a:gd name="T12" fmla="*/ 5158 w 132"/>
                <a:gd name="T13" fmla="*/ 0 h 201"/>
                <a:gd name="T14" fmla="*/ 0 60000 65536"/>
                <a:gd name="T15" fmla="*/ 0 60000 65536"/>
                <a:gd name="T16" fmla="*/ 0 60000 65536"/>
                <a:gd name="T17" fmla="*/ 0 60000 65536"/>
                <a:gd name="T18" fmla="*/ 0 60000 65536"/>
                <a:gd name="T19" fmla="*/ 0 60000 65536"/>
                <a:gd name="T20" fmla="*/ 0 60000 65536"/>
                <a:gd name="T21" fmla="*/ 0 w 132"/>
                <a:gd name="T22" fmla="*/ 0 h 201"/>
                <a:gd name="T23" fmla="*/ 132 w 132"/>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 h="201">
                  <a:moveTo>
                    <a:pt x="132" y="0"/>
                  </a:moveTo>
                  <a:cubicBezTo>
                    <a:pt x="127" y="11"/>
                    <a:pt x="127" y="19"/>
                    <a:pt x="129" y="38"/>
                  </a:cubicBezTo>
                  <a:cubicBezTo>
                    <a:pt x="132" y="58"/>
                    <a:pt x="123" y="147"/>
                    <a:pt x="72" y="186"/>
                  </a:cubicBezTo>
                  <a:cubicBezTo>
                    <a:pt x="52" y="197"/>
                    <a:pt x="17" y="201"/>
                    <a:pt x="0" y="189"/>
                  </a:cubicBezTo>
                  <a:cubicBezTo>
                    <a:pt x="14" y="191"/>
                    <a:pt x="56" y="194"/>
                    <a:pt x="82" y="159"/>
                  </a:cubicBezTo>
                  <a:cubicBezTo>
                    <a:pt x="109" y="124"/>
                    <a:pt x="121" y="72"/>
                    <a:pt x="122" y="45"/>
                  </a:cubicBezTo>
                  <a:cubicBezTo>
                    <a:pt x="123" y="19"/>
                    <a:pt x="126" y="5"/>
                    <a:pt x="132" y="0"/>
                  </a:cubicBezTo>
                  <a:close/>
                </a:path>
              </a:pathLst>
            </a:custGeom>
            <a:solidFill>
              <a:srgbClr val="F3A9B3"/>
            </a:solidFill>
            <a:ln w="9525">
              <a:noFill/>
              <a:round/>
              <a:headEnd/>
              <a:tailEnd/>
            </a:ln>
          </p:spPr>
          <p:txBody>
            <a:bodyPr/>
            <a:lstStyle/>
            <a:p>
              <a:endParaRPr lang="en-US"/>
            </a:p>
          </p:txBody>
        </p:sp>
        <p:sp>
          <p:nvSpPr>
            <p:cNvPr id="122" name="Freeform 11"/>
            <p:cNvSpPr>
              <a:spLocks/>
            </p:cNvSpPr>
            <p:nvPr/>
          </p:nvSpPr>
          <p:spPr bwMode="auto">
            <a:xfrm>
              <a:off x="3384" y="2357"/>
              <a:ext cx="288" cy="611"/>
            </a:xfrm>
            <a:custGeom>
              <a:avLst/>
              <a:gdLst>
                <a:gd name="T0" fmla="*/ 3581 w 115"/>
                <a:gd name="T1" fmla="*/ 0 h 229"/>
                <a:gd name="T2" fmla="*/ 3739 w 115"/>
                <a:gd name="T3" fmla="*/ 7866 h 229"/>
                <a:gd name="T4" fmla="*/ 0 w 115"/>
                <a:gd name="T5" fmla="*/ 10635 h 229"/>
                <a:gd name="T6" fmla="*/ 3186 w 115"/>
                <a:gd name="T7" fmla="*/ 8471 h 229"/>
                <a:gd name="T8" fmla="*/ 3581 w 115"/>
                <a:gd name="T9" fmla="*/ 0 h 229"/>
                <a:gd name="T10" fmla="*/ 0 60000 65536"/>
                <a:gd name="T11" fmla="*/ 0 60000 65536"/>
                <a:gd name="T12" fmla="*/ 0 60000 65536"/>
                <a:gd name="T13" fmla="*/ 0 60000 65536"/>
                <a:gd name="T14" fmla="*/ 0 60000 65536"/>
                <a:gd name="T15" fmla="*/ 0 w 115"/>
                <a:gd name="T16" fmla="*/ 0 h 229"/>
                <a:gd name="T17" fmla="*/ 115 w 115"/>
                <a:gd name="T18" fmla="*/ 229 h 229"/>
              </a:gdLst>
              <a:ahLst/>
              <a:cxnLst>
                <a:cxn ang="T10">
                  <a:pos x="T0" y="T1"/>
                </a:cxn>
                <a:cxn ang="T11">
                  <a:pos x="T2" y="T3"/>
                </a:cxn>
                <a:cxn ang="T12">
                  <a:pos x="T4" y="T5"/>
                </a:cxn>
                <a:cxn ang="T13">
                  <a:pos x="T6" y="T7"/>
                </a:cxn>
                <a:cxn ang="T14">
                  <a:pos x="T8" y="T9"/>
                </a:cxn>
              </a:cxnLst>
              <a:rect l="T15" t="T16" r="T17" b="T18"/>
              <a:pathLst>
                <a:path w="115" h="229">
                  <a:moveTo>
                    <a:pt x="91" y="0"/>
                  </a:moveTo>
                  <a:cubicBezTo>
                    <a:pt x="99" y="18"/>
                    <a:pt x="115" y="96"/>
                    <a:pt x="95" y="155"/>
                  </a:cubicBezTo>
                  <a:cubicBezTo>
                    <a:pt x="75" y="213"/>
                    <a:pt x="40" y="229"/>
                    <a:pt x="0" y="210"/>
                  </a:cubicBezTo>
                  <a:cubicBezTo>
                    <a:pt x="14" y="213"/>
                    <a:pt x="59" y="220"/>
                    <a:pt x="81" y="167"/>
                  </a:cubicBezTo>
                  <a:cubicBezTo>
                    <a:pt x="103" y="114"/>
                    <a:pt x="103" y="23"/>
                    <a:pt x="91" y="0"/>
                  </a:cubicBezTo>
                  <a:close/>
                </a:path>
              </a:pathLst>
            </a:custGeom>
            <a:solidFill>
              <a:srgbClr val="F3A9B3"/>
            </a:solidFill>
            <a:ln w="9525">
              <a:noFill/>
              <a:round/>
              <a:headEnd/>
              <a:tailEnd/>
            </a:ln>
          </p:spPr>
          <p:txBody>
            <a:bodyPr/>
            <a:lstStyle/>
            <a:p>
              <a:endParaRPr lang="en-US"/>
            </a:p>
          </p:txBody>
        </p:sp>
        <p:sp>
          <p:nvSpPr>
            <p:cNvPr id="123" name="Freeform 12"/>
            <p:cNvSpPr>
              <a:spLocks/>
            </p:cNvSpPr>
            <p:nvPr/>
          </p:nvSpPr>
          <p:spPr bwMode="auto">
            <a:xfrm>
              <a:off x="2257" y="2221"/>
              <a:ext cx="1195" cy="371"/>
            </a:xfrm>
            <a:custGeom>
              <a:avLst/>
              <a:gdLst>
                <a:gd name="T0" fmla="*/ 1533 w 478"/>
                <a:gd name="T1" fmla="*/ 1732 h 139"/>
                <a:gd name="T2" fmla="*/ 5783 w 478"/>
                <a:gd name="T3" fmla="*/ 1767 h 139"/>
                <a:gd name="T4" fmla="*/ 8208 w 478"/>
                <a:gd name="T5" fmla="*/ 5434 h 139"/>
                <a:gd name="T6" fmla="*/ 10625 w 478"/>
                <a:gd name="T7" fmla="*/ 5173 h 139"/>
                <a:gd name="T8" fmla="*/ 13050 w 478"/>
                <a:gd name="T9" fmla="*/ 5592 h 139"/>
                <a:gd name="T10" fmla="*/ 16250 w 478"/>
                <a:gd name="T11" fmla="*/ 4260 h 139"/>
                <a:gd name="T12" fmla="*/ 18675 w 478"/>
                <a:gd name="T13" fmla="*/ 4110 h 139"/>
                <a:gd name="T14" fmla="*/ 14688 w 478"/>
                <a:gd name="T15" fmla="*/ 6083 h 139"/>
                <a:gd name="T16" fmla="*/ 12938 w 478"/>
                <a:gd name="T17" fmla="*/ 6232 h 139"/>
                <a:gd name="T18" fmla="*/ 11220 w 478"/>
                <a:gd name="T19" fmla="*/ 5835 h 139"/>
                <a:gd name="T20" fmla="*/ 9033 w 478"/>
                <a:gd name="T21" fmla="*/ 6697 h 139"/>
                <a:gd name="T22" fmla="*/ 6533 w 478"/>
                <a:gd name="T23" fmla="*/ 5023 h 139"/>
                <a:gd name="T24" fmla="*/ 4063 w 478"/>
                <a:gd name="T25" fmla="*/ 969 h 139"/>
                <a:gd name="T26" fmla="*/ 0 w 478"/>
                <a:gd name="T27" fmla="*/ 4316 h 139"/>
                <a:gd name="T28" fmla="*/ 1533 w 478"/>
                <a:gd name="T29" fmla="*/ 1732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8"/>
                <a:gd name="T46" fmla="*/ 0 h 139"/>
                <a:gd name="T47" fmla="*/ 478 w 478"/>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8" h="139">
                  <a:moveTo>
                    <a:pt x="39" y="34"/>
                  </a:moveTo>
                  <a:cubicBezTo>
                    <a:pt x="82" y="0"/>
                    <a:pt x="111" y="11"/>
                    <a:pt x="148" y="35"/>
                  </a:cubicBezTo>
                  <a:cubicBezTo>
                    <a:pt x="185" y="60"/>
                    <a:pt x="191" y="97"/>
                    <a:pt x="210" y="107"/>
                  </a:cubicBezTo>
                  <a:cubicBezTo>
                    <a:pt x="229" y="118"/>
                    <a:pt x="237" y="102"/>
                    <a:pt x="272" y="102"/>
                  </a:cubicBezTo>
                  <a:cubicBezTo>
                    <a:pt x="307" y="102"/>
                    <a:pt x="314" y="108"/>
                    <a:pt x="334" y="110"/>
                  </a:cubicBezTo>
                  <a:cubicBezTo>
                    <a:pt x="354" y="112"/>
                    <a:pt x="390" y="95"/>
                    <a:pt x="416" y="84"/>
                  </a:cubicBezTo>
                  <a:cubicBezTo>
                    <a:pt x="443" y="72"/>
                    <a:pt x="466" y="69"/>
                    <a:pt x="478" y="81"/>
                  </a:cubicBezTo>
                  <a:cubicBezTo>
                    <a:pt x="447" y="58"/>
                    <a:pt x="383" y="120"/>
                    <a:pt x="376" y="120"/>
                  </a:cubicBezTo>
                  <a:cubicBezTo>
                    <a:pt x="368" y="120"/>
                    <a:pt x="346" y="122"/>
                    <a:pt x="331" y="123"/>
                  </a:cubicBezTo>
                  <a:cubicBezTo>
                    <a:pt x="316" y="124"/>
                    <a:pt x="309" y="121"/>
                    <a:pt x="287" y="115"/>
                  </a:cubicBezTo>
                  <a:cubicBezTo>
                    <a:pt x="264" y="109"/>
                    <a:pt x="251" y="125"/>
                    <a:pt x="231" y="132"/>
                  </a:cubicBezTo>
                  <a:cubicBezTo>
                    <a:pt x="210" y="139"/>
                    <a:pt x="174" y="120"/>
                    <a:pt x="167" y="99"/>
                  </a:cubicBezTo>
                  <a:cubicBezTo>
                    <a:pt x="161" y="78"/>
                    <a:pt x="159" y="33"/>
                    <a:pt x="104" y="19"/>
                  </a:cubicBezTo>
                  <a:cubicBezTo>
                    <a:pt x="49" y="5"/>
                    <a:pt x="14" y="70"/>
                    <a:pt x="0" y="85"/>
                  </a:cubicBezTo>
                  <a:cubicBezTo>
                    <a:pt x="5" y="76"/>
                    <a:pt x="28" y="45"/>
                    <a:pt x="39" y="34"/>
                  </a:cubicBezTo>
                  <a:close/>
                </a:path>
              </a:pathLst>
            </a:custGeom>
            <a:solidFill>
              <a:srgbClr val="F3A9B3"/>
            </a:solidFill>
            <a:ln w="9525">
              <a:noFill/>
              <a:round/>
              <a:headEnd/>
              <a:tailEnd/>
            </a:ln>
          </p:spPr>
          <p:txBody>
            <a:bodyPr/>
            <a:lstStyle/>
            <a:p>
              <a:endParaRPr lang="en-US"/>
            </a:p>
          </p:txBody>
        </p:sp>
        <p:sp>
          <p:nvSpPr>
            <p:cNvPr id="124" name="Freeform 13"/>
            <p:cNvSpPr>
              <a:spLocks/>
            </p:cNvSpPr>
            <p:nvPr/>
          </p:nvSpPr>
          <p:spPr bwMode="auto">
            <a:xfrm>
              <a:off x="2362" y="1904"/>
              <a:ext cx="395" cy="237"/>
            </a:xfrm>
            <a:custGeom>
              <a:avLst/>
              <a:gdLst>
                <a:gd name="T0" fmla="*/ 0 w 158"/>
                <a:gd name="T1" fmla="*/ 0 h 89"/>
                <a:gd name="T2" fmla="*/ 1408 w 158"/>
                <a:gd name="T3" fmla="*/ 3326 h 89"/>
                <a:gd name="T4" fmla="*/ 4563 w 158"/>
                <a:gd name="T5" fmla="*/ 4021 h 89"/>
                <a:gd name="T6" fmla="*/ 6170 w 158"/>
                <a:gd name="T7" fmla="*/ 2114 h 89"/>
                <a:gd name="T8" fmla="*/ 2300 w 158"/>
                <a:gd name="T9" fmla="*/ 3270 h 89"/>
                <a:gd name="T10" fmla="*/ 0 w 158"/>
                <a:gd name="T11" fmla="*/ 0 h 89"/>
                <a:gd name="T12" fmla="*/ 0 60000 65536"/>
                <a:gd name="T13" fmla="*/ 0 60000 65536"/>
                <a:gd name="T14" fmla="*/ 0 60000 65536"/>
                <a:gd name="T15" fmla="*/ 0 60000 65536"/>
                <a:gd name="T16" fmla="*/ 0 60000 65536"/>
                <a:gd name="T17" fmla="*/ 0 60000 65536"/>
                <a:gd name="T18" fmla="*/ 0 w 158"/>
                <a:gd name="T19" fmla="*/ 0 h 89"/>
                <a:gd name="T20" fmla="*/ 158 w 158"/>
                <a:gd name="T21" fmla="*/ 89 h 89"/>
              </a:gdLst>
              <a:ahLst/>
              <a:cxnLst>
                <a:cxn ang="T12">
                  <a:pos x="T0" y="T1"/>
                </a:cxn>
                <a:cxn ang="T13">
                  <a:pos x="T2" y="T3"/>
                </a:cxn>
                <a:cxn ang="T14">
                  <a:pos x="T4" y="T5"/>
                </a:cxn>
                <a:cxn ang="T15">
                  <a:pos x="T6" y="T7"/>
                </a:cxn>
                <a:cxn ang="T16">
                  <a:pos x="T8" y="T9"/>
                </a:cxn>
                <a:cxn ang="T17">
                  <a:pos x="T10" y="T11"/>
                </a:cxn>
              </a:cxnLst>
              <a:rect l="T18" t="T19" r="T20" b="T21"/>
              <a:pathLst>
                <a:path w="158" h="89">
                  <a:moveTo>
                    <a:pt x="0" y="0"/>
                  </a:moveTo>
                  <a:cubicBezTo>
                    <a:pt x="7" y="19"/>
                    <a:pt x="28" y="62"/>
                    <a:pt x="36" y="66"/>
                  </a:cubicBezTo>
                  <a:cubicBezTo>
                    <a:pt x="45" y="70"/>
                    <a:pt x="87" y="89"/>
                    <a:pt x="117" y="80"/>
                  </a:cubicBezTo>
                  <a:cubicBezTo>
                    <a:pt x="146" y="70"/>
                    <a:pt x="158" y="42"/>
                    <a:pt x="158" y="42"/>
                  </a:cubicBezTo>
                  <a:cubicBezTo>
                    <a:pt x="143" y="53"/>
                    <a:pt x="111" y="80"/>
                    <a:pt x="59" y="65"/>
                  </a:cubicBezTo>
                  <a:cubicBezTo>
                    <a:pt x="25" y="56"/>
                    <a:pt x="5" y="4"/>
                    <a:pt x="0" y="0"/>
                  </a:cubicBezTo>
                  <a:close/>
                </a:path>
              </a:pathLst>
            </a:custGeom>
            <a:solidFill>
              <a:srgbClr val="F3A9B3"/>
            </a:solidFill>
            <a:ln w="9525">
              <a:noFill/>
              <a:round/>
              <a:headEnd/>
              <a:tailEnd/>
            </a:ln>
          </p:spPr>
          <p:txBody>
            <a:bodyPr/>
            <a:lstStyle/>
            <a:p>
              <a:endParaRPr lang="en-US"/>
            </a:p>
          </p:txBody>
        </p:sp>
        <p:sp>
          <p:nvSpPr>
            <p:cNvPr id="125" name="Freeform 14"/>
            <p:cNvSpPr>
              <a:spLocks/>
            </p:cNvSpPr>
            <p:nvPr/>
          </p:nvSpPr>
          <p:spPr bwMode="auto">
            <a:xfrm>
              <a:off x="2202" y="1880"/>
              <a:ext cx="155" cy="435"/>
            </a:xfrm>
            <a:custGeom>
              <a:avLst/>
              <a:gdLst>
                <a:gd name="T0" fmla="*/ 1770 w 62"/>
                <a:gd name="T1" fmla="*/ 0 h 163"/>
                <a:gd name="T2" fmla="*/ 2395 w 62"/>
                <a:gd name="T3" fmla="*/ 2335 h 163"/>
                <a:gd name="T4" fmla="*/ 2238 w 62"/>
                <a:gd name="T5" fmla="*/ 4374 h 163"/>
                <a:gd name="T6" fmla="*/ 938 w 62"/>
                <a:gd name="T7" fmla="*/ 6653 h 163"/>
                <a:gd name="T8" fmla="*/ 0 w 62"/>
                <a:gd name="T9" fmla="*/ 8268 h 163"/>
                <a:gd name="T10" fmla="*/ 938 w 62"/>
                <a:gd name="T11" fmla="*/ 5775 h 163"/>
                <a:gd name="T12" fmla="*/ 2033 w 62"/>
                <a:gd name="T13" fmla="*/ 2493 h 163"/>
                <a:gd name="T14" fmla="*/ 1770 w 62"/>
                <a:gd name="T15" fmla="*/ 0 h 163"/>
                <a:gd name="T16" fmla="*/ 0 60000 65536"/>
                <a:gd name="T17" fmla="*/ 0 60000 65536"/>
                <a:gd name="T18" fmla="*/ 0 60000 65536"/>
                <a:gd name="T19" fmla="*/ 0 60000 65536"/>
                <a:gd name="T20" fmla="*/ 0 60000 65536"/>
                <a:gd name="T21" fmla="*/ 0 60000 65536"/>
                <a:gd name="T22" fmla="*/ 0 60000 65536"/>
                <a:gd name="T23" fmla="*/ 0 60000 65536"/>
                <a:gd name="T24" fmla="*/ 0 w 62"/>
                <a:gd name="T25" fmla="*/ 0 h 163"/>
                <a:gd name="T26" fmla="*/ 62 w 62"/>
                <a:gd name="T27" fmla="*/ 163 h 1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 h="163">
                  <a:moveTo>
                    <a:pt x="45" y="0"/>
                  </a:moveTo>
                  <a:cubicBezTo>
                    <a:pt x="53" y="8"/>
                    <a:pt x="62" y="20"/>
                    <a:pt x="61" y="46"/>
                  </a:cubicBezTo>
                  <a:cubicBezTo>
                    <a:pt x="60" y="71"/>
                    <a:pt x="57" y="86"/>
                    <a:pt x="57" y="86"/>
                  </a:cubicBezTo>
                  <a:cubicBezTo>
                    <a:pt x="57" y="86"/>
                    <a:pt x="35" y="106"/>
                    <a:pt x="24" y="131"/>
                  </a:cubicBezTo>
                  <a:cubicBezTo>
                    <a:pt x="12" y="157"/>
                    <a:pt x="0" y="163"/>
                    <a:pt x="0" y="163"/>
                  </a:cubicBezTo>
                  <a:cubicBezTo>
                    <a:pt x="11" y="150"/>
                    <a:pt x="16" y="124"/>
                    <a:pt x="24" y="114"/>
                  </a:cubicBezTo>
                  <a:cubicBezTo>
                    <a:pt x="31" y="105"/>
                    <a:pt x="49" y="79"/>
                    <a:pt x="52" y="49"/>
                  </a:cubicBezTo>
                  <a:cubicBezTo>
                    <a:pt x="55" y="18"/>
                    <a:pt x="50" y="3"/>
                    <a:pt x="45" y="0"/>
                  </a:cubicBezTo>
                  <a:close/>
                </a:path>
              </a:pathLst>
            </a:custGeom>
            <a:solidFill>
              <a:srgbClr val="F3A9B3"/>
            </a:solidFill>
            <a:ln w="9525">
              <a:noFill/>
              <a:round/>
              <a:headEnd/>
              <a:tailEnd/>
            </a:ln>
          </p:spPr>
          <p:txBody>
            <a:bodyPr/>
            <a:lstStyle/>
            <a:p>
              <a:endParaRPr lang="en-US"/>
            </a:p>
          </p:txBody>
        </p:sp>
        <p:sp>
          <p:nvSpPr>
            <p:cNvPr id="126" name="Freeform 15"/>
            <p:cNvSpPr>
              <a:spLocks/>
            </p:cNvSpPr>
            <p:nvPr/>
          </p:nvSpPr>
          <p:spPr bwMode="auto">
            <a:xfrm>
              <a:off x="2315" y="1565"/>
              <a:ext cx="734" cy="278"/>
            </a:xfrm>
            <a:custGeom>
              <a:avLst/>
              <a:gdLst>
                <a:gd name="T0" fmla="*/ 0 w 294"/>
                <a:gd name="T1" fmla="*/ 0 h 104"/>
                <a:gd name="T2" fmla="*/ 729 w 294"/>
                <a:gd name="T3" fmla="*/ 1165 h 104"/>
                <a:gd name="T4" fmla="*/ 2444 w 294"/>
                <a:gd name="T5" fmla="*/ 2866 h 104"/>
                <a:gd name="T6" fmla="*/ 3348 w 294"/>
                <a:gd name="T7" fmla="*/ 4646 h 104"/>
                <a:gd name="T8" fmla="*/ 4699 w 294"/>
                <a:gd name="T9" fmla="*/ 5215 h 104"/>
                <a:gd name="T10" fmla="*/ 5448 w 294"/>
                <a:gd name="T11" fmla="*/ 4143 h 104"/>
                <a:gd name="T12" fmla="*/ 8463 w 294"/>
                <a:gd name="T13" fmla="*/ 3015 h 104"/>
                <a:gd name="T14" fmla="*/ 10066 w 294"/>
                <a:gd name="T15" fmla="*/ 4758 h 104"/>
                <a:gd name="T16" fmla="*/ 11424 w 294"/>
                <a:gd name="T17" fmla="*/ 3665 h 104"/>
                <a:gd name="T18" fmla="*/ 9554 w 294"/>
                <a:gd name="T19" fmla="*/ 3114 h 104"/>
                <a:gd name="T20" fmla="*/ 7030 w 294"/>
                <a:gd name="T21" fmla="*/ 2350 h 104"/>
                <a:gd name="T22" fmla="*/ 4669 w 294"/>
                <a:gd name="T23" fmla="*/ 4143 h 104"/>
                <a:gd name="T24" fmla="*/ 3348 w 294"/>
                <a:gd name="T25" fmla="*/ 3416 h 104"/>
                <a:gd name="T26" fmla="*/ 1508 w 294"/>
                <a:gd name="T27" fmla="*/ 1222 h 104"/>
                <a:gd name="T28" fmla="*/ 0 w 294"/>
                <a:gd name="T29" fmla="*/ 0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104"/>
                <a:gd name="T47" fmla="*/ 294 w 294"/>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104">
                  <a:moveTo>
                    <a:pt x="0" y="0"/>
                  </a:moveTo>
                  <a:cubicBezTo>
                    <a:pt x="4" y="16"/>
                    <a:pt x="7" y="20"/>
                    <a:pt x="19" y="23"/>
                  </a:cubicBezTo>
                  <a:cubicBezTo>
                    <a:pt x="32" y="26"/>
                    <a:pt x="51" y="35"/>
                    <a:pt x="63" y="56"/>
                  </a:cubicBezTo>
                  <a:cubicBezTo>
                    <a:pt x="74" y="77"/>
                    <a:pt x="80" y="83"/>
                    <a:pt x="86" y="91"/>
                  </a:cubicBezTo>
                  <a:cubicBezTo>
                    <a:pt x="93" y="99"/>
                    <a:pt x="108" y="104"/>
                    <a:pt x="121" y="102"/>
                  </a:cubicBezTo>
                  <a:cubicBezTo>
                    <a:pt x="133" y="100"/>
                    <a:pt x="132" y="91"/>
                    <a:pt x="140" y="81"/>
                  </a:cubicBezTo>
                  <a:cubicBezTo>
                    <a:pt x="149" y="70"/>
                    <a:pt x="178" y="38"/>
                    <a:pt x="218" y="59"/>
                  </a:cubicBezTo>
                  <a:cubicBezTo>
                    <a:pt x="258" y="80"/>
                    <a:pt x="251" y="94"/>
                    <a:pt x="259" y="93"/>
                  </a:cubicBezTo>
                  <a:cubicBezTo>
                    <a:pt x="266" y="92"/>
                    <a:pt x="294" y="72"/>
                    <a:pt x="294" y="72"/>
                  </a:cubicBezTo>
                  <a:cubicBezTo>
                    <a:pt x="277" y="79"/>
                    <a:pt x="255" y="67"/>
                    <a:pt x="246" y="61"/>
                  </a:cubicBezTo>
                  <a:cubicBezTo>
                    <a:pt x="238" y="54"/>
                    <a:pt x="214" y="42"/>
                    <a:pt x="181" y="46"/>
                  </a:cubicBezTo>
                  <a:cubicBezTo>
                    <a:pt x="148" y="51"/>
                    <a:pt x="133" y="65"/>
                    <a:pt x="120" y="81"/>
                  </a:cubicBezTo>
                  <a:cubicBezTo>
                    <a:pt x="106" y="96"/>
                    <a:pt x="92" y="79"/>
                    <a:pt x="86" y="67"/>
                  </a:cubicBezTo>
                  <a:cubicBezTo>
                    <a:pt x="79" y="56"/>
                    <a:pt x="59" y="28"/>
                    <a:pt x="39" y="24"/>
                  </a:cubicBezTo>
                  <a:cubicBezTo>
                    <a:pt x="19" y="19"/>
                    <a:pt x="5" y="14"/>
                    <a:pt x="0" y="0"/>
                  </a:cubicBezTo>
                  <a:close/>
                </a:path>
              </a:pathLst>
            </a:custGeom>
            <a:solidFill>
              <a:srgbClr val="F3A9B3"/>
            </a:solidFill>
            <a:ln w="9525">
              <a:noFill/>
              <a:round/>
              <a:headEnd/>
              <a:tailEnd/>
            </a:ln>
          </p:spPr>
          <p:txBody>
            <a:bodyPr/>
            <a:lstStyle/>
            <a:p>
              <a:endParaRPr lang="en-US"/>
            </a:p>
          </p:txBody>
        </p:sp>
        <p:sp>
          <p:nvSpPr>
            <p:cNvPr id="127" name="Freeform 16"/>
            <p:cNvSpPr>
              <a:spLocks/>
            </p:cNvSpPr>
            <p:nvPr/>
          </p:nvSpPr>
          <p:spPr bwMode="auto">
            <a:xfrm>
              <a:off x="3139" y="1533"/>
              <a:ext cx="138" cy="446"/>
            </a:xfrm>
            <a:custGeom>
              <a:avLst/>
              <a:gdLst>
                <a:gd name="T0" fmla="*/ 1109 w 55"/>
                <a:gd name="T1" fmla="*/ 5178 h 167"/>
                <a:gd name="T2" fmla="*/ 158 w 55"/>
                <a:gd name="T3" fmla="*/ 8495 h 167"/>
                <a:gd name="T4" fmla="*/ 1623 w 55"/>
                <a:gd name="T5" fmla="*/ 4722 h 167"/>
                <a:gd name="T6" fmla="*/ 918 w 55"/>
                <a:gd name="T7" fmla="*/ 0 h 167"/>
                <a:gd name="T8" fmla="*/ 1109 w 55"/>
                <a:gd name="T9" fmla="*/ 5178 h 167"/>
                <a:gd name="T10" fmla="*/ 0 60000 65536"/>
                <a:gd name="T11" fmla="*/ 0 60000 65536"/>
                <a:gd name="T12" fmla="*/ 0 60000 65536"/>
                <a:gd name="T13" fmla="*/ 0 60000 65536"/>
                <a:gd name="T14" fmla="*/ 0 60000 65536"/>
                <a:gd name="T15" fmla="*/ 0 w 55"/>
                <a:gd name="T16" fmla="*/ 0 h 167"/>
                <a:gd name="T17" fmla="*/ 55 w 55"/>
                <a:gd name="T18" fmla="*/ 167 h 167"/>
              </a:gdLst>
              <a:ahLst/>
              <a:cxnLst>
                <a:cxn ang="T10">
                  <a:pos x="T0" y="T1"/>
                </a:cxn>
                <a:cxn ang="T11">
                  <a:pos x="T2" y="T3"/>
                </a:cxn>
                <a:cxn ang="T12">
                  <a:pos x="T4" y="T5"/>
                </a:cxn>
                <a:cxn ang="T13">
                  <a:pos x="T6" y="T7"/>
                </a:cxn>
                <a:cxn ang="T14">
                  <a:pos x="T8" y="T9"/>
                </a:cxn>
              </a:cxnLst>
              <a:rect l="T15" t="T16" r="T17" b="T18"/>
              <a:pathLst>
                <a:path w="55" h="167">
                  <a:moveTo>
                    <a:pt x="28" y="102"/>
                  </a:moveTo>
                  <a:cubicBezTo>
                    <a:pt x="22" y="116"/>
                    <a:pt x="0" y="146"/>
                    <a:pt x="4" y="167"/>
                  </a:cubicBezTo>
                  <a:cubicBezTo>
                    <a:pt x="0" y="134"/>
                    <a:pt x="28" y="137"/>
                    <a:pt x="41" y="93"/>
                  </a:cubicBezTo>
                  <a:cubicBezTo>
                    <a:pt x="55" y="48"/>
                    <a:pt x="34" y="10"/>
                    <a:pt x="23" y="0"/>
                  </a:cubicBezTo>
                  <a:cubicBezTo>
                    <a:pt x="31" y="17"/>
                    <a:pt x="45" y="59"/>
                    <a:pt x="28" y="102"/>
                  </a:cubicBezTo>
                  <a:close/>
                </a:path>
              </a:pathLst>
            </a:custGeom>
            <a:solidFill>
              <a:srgbClr val="F3A9B3"/>
            </a:solidFill>
            <a:ln w="9525">
              <a:noFill/>
              <a:round/>
              <a:headEnd/>
              <a:tailEnd/>
            </a:ln>
          </p:spPr>
          <p:txBody>
            <a:bodyPr/>
            <a:lstStyle/>
            <a:p>
              <a:endParaRPr lang="en-US"/>
            </a:p>
          </p:txBody>
        </p:sp>
        <p:sp>
          <p:nvSpPr>
            <p:cNvPr id="128" name="Freeform 17"/>
            <p:cNvSpPr>
              <a:spLocks/>
            </p:cNvSpPr>
            <p:nvPr/>
          </p:nvSpPr>
          <p:spPr bwMode="auto">
            <a:xfrm>
              <a:off x="3217" y="1432"/>
              <a:ext cx="122" cy="472"/>
            </a:xfrm>
            <a:custGeom>
              <a:avLst/>
              <a:gdLst>
                <a:gd name="T0" fmla="*/ 1885 w 49"/>
                <a:gd name="T1" fmla="*/ 0 h 177"/>
                <a:gd name="T2" fmla="*/ 924 w 49"/>
                <a:gd name="T3" fmla="*/ 3187 h 177"/>
                <a:gd name="T4" fmla="*/ 0 w 49"/>
                <a:gd name="T5" fmla="*/ 8952 h 177"/>
                <a:gd name="T6" fmla="*/ 1419 w 49"/>
                <a:gd name="T7" fmla="*/ 5611 h 177"/>
                <a:gd name="T8" fmla="*/ 1885 w 49"/>
                <a:gd name="T9" fmla="*/ 0 h 177"/>
                <a:gd name="T10" fmla="*/ 0 60000 65536"/>
                <a:gd name="T11" fmla="*/ 0 60000 65536"/>
                <a:gd name="T12" fmla="*/ 0 60000 65536"/>
                <a:gd name="T13" fmla="*/ 0 60000 65536"/>
                <a:gd name="T14" fmla="*/ 0 60000 65536"/>
                <a:gd name="T15" fmla="*/ 0 w 49"/>
                <a:gd name="T16" fmla="*/ 0 h 177"/>
                <a:gd name="T17" fmla="*/ 49 w 49"/>
                <a:gd name="T18" fmla="*/ 177 h 177"/>
              </a:gdLst>
              <a:ahLst/>
              <a:cxnLst>
                <a:cxn ang="T10">
                  <a:pos x="T0" y="T1"/>
                </a:cxn>
                <a:cxn ang="T11">
                  <a:pos x="T2" y="T3"/>
                </a:cxn>
                <a:cxn ang="T12">
                  <a:pos x="T4" y="T5"/>
                </a:cxn>
                <a:cxn ang="T13">
                  <a:pos x="T6" y="T7"/>
                </a:cxn>
                <a:cxn ang="T14">
                  <a:pos x="T8" y="T9"/>
                </a:cxn>
              </a:cxnLst>
              <a:rect l="T15" t="T16" r="T17" b="T18"/>
              <a:pathLst>
                <a:path w="49" h="177">
                  <a:moveTo>
                    <a:pt x="49" y="0"/>
                  </a:moveTo>
                  <a:cubicBezTo>
                    <a:pt x="33" y="9"/>
                    <a:pt x="23" y="24"/>
                    <a:pt x="24" y="63"/>
                  </a:cubicBezTo>
                  <a:cubicBezTo>
                    <a:pt x="25" y="102"/>
                    <a:pt x="37" y="137"/>
                    <a:pt x="0" y="177"/>
                  </a:cubicBezTo>
                  <a:cubicBezTo>
                    <a:pt x="23" y="166"/>
                    <a:pt x="34" y="141"/>
                    <a:pt x="37" y="111"/>
                  </a:cubicBezTo>
                  <a:cubicBezTo>
                    <a:pt x="40" y="81"/>
                    <a:pt x="16" y="19"/>
                    <a:pt x="49" y="0"/>
                  </a:cubicBezTo>
                  <a:close/>
                </a:path>
              </a:pathLst>
            </a:custGeom>
            <a:solidFill>
              <a:srgbClr val="F7F7F7"/>
            </a:solidFill>
            <a:ln w="9525">
              <a:noFill/>
              <a:round/>
              <a:headEnd/>
              <a:tailEnd/>
            </a:ln>
          </p:spPr>
          <p:txBody>
            <a:bodyPr/>
            <a:lstStyle/>
            <a:p>
              <a:endParaRPr lang="en-US"/>
            </a:p>
          </p:txBody>
        </p:sp>
        <p:sp>
          <p:nvSpPr>
            <p:cNvPr id="129" name="Freeform 18"/>
            <p:cNvSpPr>
              <a:spLocks/>
            </p:cNvSpPr>
            <p:nvPr/>
          </p:nvSpPr>
          <p:spPr bwMode="auto">
            <a:xfrm>
              <a:off x="2127" y="1677"/>
              <a:ext cx="113" cy="432"/>
            </a:xfrm>
            <a:custGeom>
              <a:avLst/>
              <a:gdLst>
                <a:gd name="T0" fmla="*/ 839 w 45"/>
                <a:gd name="T1" fmla="*/ 4152 h 162"/>
                <a:gd name="T2" fmla="*/ 630 w 45"/>
                <a:gd name="T3" fmla="*/ 8192 h 162"/>
                <a:gd name="T4" fmla="*/ 208 w 45"/>
                <a:gd name="T5" fmla="*/ 3435 h 162"/>
                <a:gd name="T6" fmla="*/ 1790 w 45"/>
                <a:gd name="T7" fmla="*/ 0 h 162"/>
                <a:gd name="T8" fmla="*/ 839 w 45"/>
                <a:gd name="T9" fmla="*/ 4152 h 162"/>
                <a:gd name="T10" fmla="*/ 0 60000 65536"/>
                <a:gd name="T11" fmla="*/ 0 60000 65536"/>
                <a:gd name="T12" fmla="*/ 0 60000 65536"/>
                <a:gd name="T13" fmla="*/ 0 60000 65536"/>
                <a:gd name="T14" fmla="*/ 0 60000 65536"/>
                <a:gd name="T15" fmla="*/ 0 w 45"/>
                <a:gd name="T16" fmla="*/ 0 h 162"/>
                <a:gd name="T17" fmla="*/ 45 w 45"/>
                <a:gd name="T18" fmla="*/ 162 h 162"/>
              </a:gdLst>
              <a:ahLst/>
              <a:cxnLst>
                <a:cxn ang="T10">
                  <a:pos x="T0" y="T1"/>
                </a:cxn>
                <a:cxn ang="T11">
                  <a:pos x="T2" y="T3"/>
                </a:cxn>
                <a:cxn ang="T12">
                  <a:pos x="T4" y="T5"/>
                </a:cxn>
                <a:cxn ang="T13">
                  <a:pos x="T6" y="T7"/>
                </a:cxn>
                <a:cxn ang="T14">
                  <a:pos x="T8" y="T9"/>
                </a:cxn>
              </a:cxnLst>
              <a:rect l="T15" t="T16" r="T17" b="T18"/>
              <a:pathLst>
                <a:path w="45" h="162">
                  <a:moveTo>
                    <a:pt x="21" y="82"/>
                  </a:moveTo>
                  <a:cubicBezTo>
                    <a:pt x="29" y="115"/>
                    <a:pt x="26" y="143"/>
                    <a:pt x="16" y="162"/>
                  </a:cubicBezTo>
                  <a:cubicBezTo>
                    <a:pt x="31" y="123"/>
                    <a:pt x="10" y="95"/>
                    <a:pt x="5" y="68"/>
                  </a:cubicBezTo>
                  <a:cubicBezTo>
                    <a:pt x="0" y="41"/>
                    <a:pt x="27" y="10"/>
                    <a:pt x="45" y="0"/>
                  </a:cubicBezTo>
                  <a:cubicBezTo>
                    <a:pt x="28" y="14"/>
                    <a:pt x="12" y="48"/>
                    <a:pt x="21" y="82"/>
                  </a:cubicBezTo>
                  <a:close/>
                </a:path>
              </a:pathLst>
            </a:custGeom>
            <a:solidFill>
              <a:srgbClr val="F7F7F7"/>
            </a:solidFill>
            <a:ln w="9525">
              <a:noFill/>
              <a:round/>
              <a:headEnd/>
              <a:tailEnd/>
            </a:ln>
          </p:spPr>
          <p:txBody>
            <a:bodyPr/>
            <a:lstStyle/>
            <a:p>
              <a:endParaRPr lang="en-US"/>
            </a:p>
          </p:txBody>
        </p:sp>
        <p:sp>
          <p:nvSpPr>
            <p:cNvPr id="130" name="Freeform 19"/>
            <p:cNvSpPr>
              <a:spLocks/>
            </p:cNvSpPr>
            <p:nvPr/>
          </p:nvSpPr>
          <p:spPr bwMode="auto">
            <a:xfrm>
              <a:off x="2562" y="1715"/>
              <a:ext cx="252" cy="200"/>
            </a:xfrm>
            <a:custGeom>
              <a:avLst/>
              <a:gdLst>
                <a:gd name="T0" fmla="*/ 3915 w 101"/>
                <a:gd name="T1" fmla="*/ 205 h 75"/>
                <a:gd name="T2" fmla="*/ 1432 w 101"/>
                <a:gd name="T3" fmla="*/ 2525 h 75"/>
                <a:gd name="T4" fmla="*/ 0 w 101"/>
                <a:gd name="T5" fmla="*/ 3584 h 75"/>
                <a:gd name="T6" fmla="*/ 1861 w 101"/>
                <a:gd name="T7" fmla="*/ 2637 h 75"/>
                <a:gd name="T8" fmla="*/ 3915 w 101"/>
                <a:gd name="T9" fmla="*/ 205 h 75"/>
                <a:gd name="T10" fmla="*/ 0 60000 65536"/>
                <a:gd name="T11" fmla="*/ 0 60000 65536"/>
                <a:gd name="T12" fmla="*/ 0 60000 65536"/>
                <a:gd name="T13" fmla="*/ 0 60000 65536"/>
                <a:gd name="T14" fmla="*/ 0 60000 65536"/>
                <a:gd name="T15" fmla="*/ 0 w 101"/>
                <a:gd name="T16" fmla="*/ 0 h 75"/>
                <a:gd name="T17" fmla="*/ 101 w 101"/>
                <a:gd name="T18" fmla="*/ 75 h 75"/>
              </a:gdLst>
              <a:ahLst/>
              <a:cxnLst>
                <a:cxn ang="T10">
                  <a:pos x="T0" y="T1"/>
                </a:cxn>
                <a:cxn ang="T11">
                  <a:pos x="T2" y="T3"/>
                </a:cxn>
                <a:cxn ang="T12">
                  <a:pos x="T4" y="T5"/>
                </a:cxn>
                <a:cxn ang="T13">
                  <a:pos x="T6" y="T7"/>
                </a:cxn>
                <a:cxn ang="T14">
                  <a:pos x="T8" y="T9"/>
                </a:cxn>
              </a:cxnLst>
              <a:rect l="T15" t="T16" r="T17" b="T18"/>
              <a:pathLst>
                <a:path w="101" h="75">
                  <a:moveTo>
                    <a:pt x="101" y="4"/>
                  </a:moveTo>
                  <a:cubicBezTo>
                    <a:pt x="62" y="0"/>
                    <a:pt x="46" y="30"/>
                    <a:pt x="37" y="50"/>
                  </a:cubicBezTo>
                  <a:cubicBezTo>
                    <a:pt x="28" y="70"/>
                    <a:pt x="16" y="74"/>
                    <a:pt x="0" y="71"/>
                  </a:cubicBezTo>
                  <a:cubicBezTo>
                    <a:pt x="23" y="75"/>
                    <a:pt x="37" y="67"/>
                    <a:pt x="48" y="52"/>
                  </a:cubicBezTo>
                  <a:cubicBezTo>
                    <a:pt x="59" y="37"/>
                    <a:pt x="67" y="2"/>
                    <a:pt x="101" y="4"/>
                  </a:cubicBezTo>
                  <a:close/>
                </a:path>
              </a:pathLst>
            </a:custGeom>
            <a:solidFill>
              <a:srgbClr val="F7F7F7"/>
            </a:solidFill>
            <a:ln w="9525">
              <a:noFill/>
              <a:round/>
              <a:headEnd/>
              <a:tailEnd/>
            </a:ln>
          </p:spPr>
          <p:txBody>
            <a:bodyPr/>
            <a:lstStyle/>
            <a:p>
              <a:endParaRPr lang="en-US"/>
            </a:p>
          </p:txBody>
        </p:sp>
        <p:sp>
          <p:nvSpPr>
            <p:cNvPr id="131" name="Freeform 20"/>
            <p:cNvSpPr>
              <a:spLocks/>
            </p:cNvSpPr>
            <p:nvPr/>
          </p:nvSpPr>
          <p:spPr bwMode="auto">
            <a:xfrm>
              <a:off x="2232" y="2099"/>
              <a:ext cx="195" cy="229"/>
            </a:xfrm>
            <a:custGeom>
              <a:avLst/>
              <a:gdLst>
                <a:gd name="T0" fmla="*/ 3045 w 78"/>
                <a:gd name="T1" fmla="*/ 0 h 86"/>
                <a:gd name="T2" fmla="*/ 0 w 78"/>
                <a:gd name="T3" fmla="*/ 4324 h 86"/>
                <a:gd name="T4" fmla="*/ 3045 w 78"/>
                <a:gd name="T5" fmla="*/ 0 h 86"/>
                <a:gd name="T6" fmla="*/ 0 60000 65536"/>
                <a:gd name="T7" fmla="*/ 0 60000 65536"/>
                <a:gd name="T8" fmla="*/ 0 60000 65536"/>
                <a:gd name="T9" fmla="*/ 0 w 78"/>
                <a:gd name="T10" fmla="*/ 0 h 86"/>
                <a:gd name="T11" fmla="*/ 78 w 78"/>
                <a:gd name="T12" fmla="*/ 86 h 86"/>
              </a:gdLst>
              <a:ahLst/>
              <a:cxnLst>
                <a:cxn ang="T6">
                  <a:pos x="T0" y="T1"/>
                </a:cxn>
                <a:cxn ang="T7">
                  <a:pos x="T2" y="T3"/>
                </a:cxn>
                <a:cxn ang="T8">
                  <a:pos x="T4" y="T5"/>
                </a:cxn>
              </a:cxnLst>
              <a:rect l="T9" t="T10" r="T11" b="T12"/>
              <a:pathLst>
                <a:path w="78" h="86">
                  <a:moveTo>
                    <a:pt x="78" y="0"/>
                  </a:moveTo>
                  <a:cubicBezTo>
                    <a:pt x="28" y="11"/>
                    <a:pt x="10" y="67"/>
                    <a:pt x="0" y="86"/>
                  </a:cubicBezTo>
                  <a:cubicBezTo>
                    <a:pt x="21" y="52"/>
                    <a:pt x="44" y="12"/>
                    <a:pt x="78" y="0"/>
                  </a:cubicBezTo>
                  <a:close/>
                </a:path>
              </a:pathLst>
            </a:custGeom>
            <a:solidFill>
              <a:srgbClr val="F7F7F7"/>
            </a:solidFill>
            <a:ln w="9525">
              <a:noFill/>
              <a:round/>
              <a:headEnd/>
              <a:tailEnd/>
            </a:ln>
          </p:spPr>
          <p:txBody>
            <a:bodyPr/>
            <a:lstStyle/>
            <a:p>
              <a:endParaRPr lang="en-US"/>
            </a:p>
          </p:txBody>
        </p:sp>
        <p:sp>
          <p:nvSpPr>
            <p:cNvPr id="132" name="Freeform 21"/>
            <p:cNvSpPr>
              <a:spLocks/>
            </p:cNvSpPr>
            <p:nvPr/>
          </p:nvSpPr>
          <p:spPr bwMode="auto">
            <a:xfrm>
              <a:off x="2237" y="2251"/>
              <a:ext cx="365" cy="277"/>
            </a:xfrm>
            <a:custGeom>
              <a:avLst/>
              <a:gdLst>
                <a:gd name="T0" fmla="*/ 0 w 146"/>
                <a:gd name="T1" fmla="*/ 5236 h 104"/>
                <a:gd name="T2" fmla="*/ 4608 w 146"/>
                <a:gd name="T3" fmla="*/ 1113 h 104"/>
                <a:gd name="T4" fmla="*/ 5700 w 146"/>
                <a:gd name="T5" fmla="*/ 2512 h 104"/>
                <a:gd name="T6" fmla="*/ 2888 w 146"/>
                <a:gd name="T7" fmla="*/ 1816 h 104"/>
                <a:gd name="T8" fmla="*/ 0 w 146"/>
                <a:gd name="T9" fmla="*/ 5236 h 104"/>
                <a:gd name="T10" fmla="*/ 0 60000 65536"/>
                <a:gd name="T11" fmla="*/ 0 60000 65536"/>
                <a:gd name="T12" fmla="*/ 0 60000 65536"/>
                <a:gd name="T13" fmla="*/ 0 60000 65536"/>
                <a:gd name="T14" fmla="*/ 0 60000 65536"/>
                <a:gd name="T15" fmla="*/ 0 w 146"/>
                <a:gd name="T16" fmla="*/ 0 h 104"/>
                <a:gd name="T17" fmla="*/ 146 w 146"/>
                <a:gd name="T18" fmla="*/ 104 h 104"/>
              </a:gdLst>
              <a:ahLst/>
              <a:cxnLst>
                <a:cxn ang="T10">
                  <a:pos x="T0" y="T1"/>
                </a:cxn>
                <a:cxn ang="T11">
                  <a:pos x="T2" y="T3"/>
                </a:cxn>
                <a:cxn ang="T12">
                  <a:pos x="T4" y="T5"/>
                </a:cxn>
                <a:cxn ang="T13">
                  <a:pos x="T6" y="T7"/>
                </a:cxn>
                <a:cxn ang="T14">
                  <a:pos x="T8" y="T9"/>
                </a:cxn>
              </a:cxnLst>
              <a:rect l="T15" t="T16" r="T17" b="T18"/>
              <a:pathLst>
                <a:path w="146" h="104">
                  <a:moveTo>
                    <a:pt x="0" y="104"/>
                  </a:moveTo>
                  <a:cubicBezTo>
                    <a:pt x="19" y="79"/>
                    <a:pt x="66" y="0"/>
                    <a:pt x="118" y="22"/>
                  </a:cubicBezTo>
                  <a:cubicBezTo>
                    <a:pt x="137" y="30"/>
                    <a:pt x="146" y="50"/>
                    <a:pt x="146" y="50"/>
                  </a:cubicBezTo>
                  <a:cubicBezTo>
                    <a:pt x="139" y="39"/>
                    <a:pt x="109" y="13"/>
                    <a:pt x="74" y="36"/>
                  </a:cubicBezTo>
                  <a:cubicBezTo>
                    <a:pt x="39" y="59"/>
                    <a:pt x="0" y="104"/>
                    <a:pt x="0" y="104"/>
                  </a:cubicBezTo>
                  <a:close/>
                </a:path>
              </a:pathLst>
            </a:custGeom>
            <a:solidFill>
              <a:srgbClr val="F7F7F7"/>
            </a:solidFill>
            <a:ln w="9525">
              <a:noFill/>
              <a:round/>
              <a:headEnd/>
              <a:tailEnd/>
            </a:ln>
          </p:spPr>
          <p:txBody>
            <a:bodyPr/>
            <a:lstStyle/>
            <a:p>
              <a:endParaRPr lang="en-US"/>
            </a:p>
          </p:txBody>
        </p:sp>
        <p:sp>
          <p:nvSpPr>
            <p:cNvPr id="133" name="Freeform 22"/>
            <p:cNvSpPr>
              <a:spLocks/>
            </p:cNvSpPr>
            <p:nvPr/>
          </p:nvSpPr>
          <p:spPr bwMode="auto">
            <a:xfrm>
              <a:off x="2705" y="2464"/>
              <a:ext cx="657" cy="224"/>
            </a:xfrm>
            <a:custGeom>
              <a:avLst/>
              <a:gdLst>
                <a:gd name="T0" fmla="*/ 0 w 263"/>
                <a:gd name="T1" fmla="*/ 3491 h 84"/>
                <a:gd name="T2" fmla="*/ 2058 w 263"/>
                <a:gd name="T3" fmla="*/ 3093 h 84"/>
                <a:gd name="T4" fmla="*/ 3932 w 263"/>
                <a:gd name="T5" fmla="*/ 1763 h 84"/>
                <a:gd name="T6" fmla="*/ 6577 w 263"/>
                <a:gd name="T7" fmla="*/ 2731 h 84"/>
                <a:gd name="T8" fmla="*/ 10240 w 263"/>
                <a:gd name="T9" fmla="*/ 0 h 84"/>
                <a:gd name="T10" fmla="*/ 6657 w 263"/>
                <a:gd name="T11" fmla="*/ 3093 h 84"/>
                <a:gd name="T12" fmla="*/ 3850 w 263"/>
                <a:gd name="T13" fmla="*/ 2219 h 84"/>
                <a:gd name="T14" fmla="*/ 0 w 263"/>
                <a:gd name="T15" fmla="*/ 3491 h 84"/>
                <a:gd name="T16" fmla="*/ 0 60000 65536"/>
                <a:gd name="T17" fmla="*/ 0 60000 65536"/>
                <a:gd name="T18" fmla="*/ 0 60000 65536"/>
                <a:gd name="T19" fmla="*/ 0 60000 65536"/>
                <a:gd name="T20" fmla="*/ 0 60000 65536"/>
                <a:gd name="T21" fmla="*/ 0 60000 65536"/>
                <a:gd name="T22" fmla="*/ 0 60000 65536"/>
                <a:gd name="T23" fmla="*/ 0 60000 65536"/>
                <a:gd name="T24" fmla="*/ 0 w 263"/>
                <a:gd name="T25" fmla="*/ 0 h 84"/>
                <a:gd name="T26" fmla="*/ 263 w 263"/>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3" h="84">
                  <a:moveTo>
                    <a:pt x="0" y="69"/>
                  </a:moveTo>
                  <a:cubicBezTo>
                    <a:pt x="17" y="75"/>
                    <a:pt x="41" y="70"/>
                    <a:pt x="53" y="61"/>
                  </a:cubicBezTo>
                  <a:cubicBezTo>
                    <a:pt x="65" y="52"/>
                    <a:pt x="82" y="33"/>
                    <a:pt x="101" y="35"/>
                  </a:cubicBezTo>
                  <a:cubicBezTo>
                    <a:pt x="120" y="37"/>
                    <a:pt x="140" y="57"/>
                    <a:pt x="169" y="54"/>
                  </a:cubicBezTo>
                  <a:cubicBezTo>
                    <a:pt x="198" y="51"/>
                    <a:pt x="236" y="7"/>
                    <a:pt x="263" y="0"/>
                  </a:cubicBezTo>
                  <a:cubicBezTo>
                    <a:pt x="249" y="7"/>
                    <a:pt x="193" y="60"/>
                    <a:pt x="171" y="61"/>
                  </a:cubicBezTo>
                  <a:cubicBezTo>
                    <a:pt x="149" y="62"/>
                    <a:pt x="112" y="42"/>
                    <a:pt x="99" y="44"/>
                  </a:cubicBezTo>
                  <a:cubicBezTo>
                    <a:pt x="72" y="49"/>
                    <a:pt x="52" y="84"/>
                    <a:pt x="0" y="69"/>
                  </a:cubicBezTo>
                  <a:close/>
                </a:path>
              </a:pathLst>
            </a:custGeom>
            <a:solidFill>
              <a:srgbClr val="F7F7F7"/>
            </a:solidFill>
            <a:ln w="9525">
              <a:noFill/>
              <a:round/>
              <a:headEnd/>
              <a:tailEnd/>
            </a:ln>
          </p:spPr>
          <p:txBody>
            <a:bodyPr/>
            <a:lstStyle/>
            <a:p>
              <a:endParaRPr lang="en-US"/>
            </a:p>
          </p:txBody>
        </p:sp>
        <p:sp>
          <p:nvSpPr>
            <p:cNvPr id="134" name="Freeform 23"/>
            <p:cNvSpPr>
              <a:spLocks/>
            </p:cNvSpPr>
            <p:nvPr/>
          </p:nvSpPr>
          <p:spPr bwMode="auto">
            <a:xfrm>
              <a:off x="3497" y="2448"/>
              <a:ext cx="75" cy="323"/>
            </a:xfrm>
            <a:custGeom>
              <a:avLst/>
              <a:gdLst>
                <a:gd name="T0" fmla="*/ 675 w 30"/>
                <a:gd name="T1" fmla="*/ 3769 h 121"/>
                <a:gd name="T2" fmla="*/ 83 w 30"/>
                <a:gd name="T3" fmla="*/ 6142 h 121"/>
                <a:gd name="T4" fmla="*/ 438 w 30"/>
                <a:gd name="T5" fmla="*/ 3863 h 121"/>
                <a:gd name="T6" fmla="*/ 50 w 30"/>
                <a:gd name="T7" fmla="*/ 0 h 121"/>
                <a:gd name="T8" fmla="*/ 675 w 30"/>
                <a:gd name="T9" fmla="*/ 3769 h 121"/>
                <a:gd name="T10" fmla="*/ 0 60000 65536"/>
                <a:gd name="T11" fmla="*/ 0 60000 65536"/>
                <a:gd name="T12" fmla="*/ 0 60000 65536"/>
                <a:gd name="T13" fmla="*/ 0 60000 65536"/>
                <a:gd name="T14" fmla="*/ 0 60000 65536"/>
                <a:gd name="T15" fmla="*/ 0 w 30"/>
                <a:gd name="T16" fmla="*/ 0 h 121"/>
                <a:gd name="T17" fmla="*/ 30 w 30"/>
                <a:gd name="T18" fmla="*/ 121 h 121"/>
              </a:gdLst>
              <a:ahLst/>
              <a:cxnLst>
                <a:cxn ang="T10">
                  <a:pos x="T0" y="T1"/>
                </a:cxn>
                <a:cxn ang="T11">
                  <a:pos x="T2" y="T3"/>
                </a:cxn>
                <a:cxn ang="T12">
                  <a:pos x="T4" y="T5"/>
                </a:cxn>
                <a:cxn ang="T13">
                  <a:pos x="T6" y="T7"/>
                </a:cxn>
                <a:cxn ang="T14">
                  <a:pos x="T8" y="T9"/>
                </a:cxn>
              </a:cxnLst>
              <a:rect l="T15" t="T16" r="T17" b="T18"/>
              <a:pathLst>
                <a:path w="30" h="121">
                  <a:moveTo>
                    <a:pt x="17" y="74"/>
                  </a:moveTo>
                  <a:cubicBezTo>
                    <a:pt x="11" y="87"/>
                    <a:pt x="2" y="111"/>
                    <a:pt x="2" y="121"/>
                  </a:cubicBezTo>
                  <a:cubicBezTo>
                    <a:pt x="0" y="117"/>
                    <a:pt x="3" y="110"/>
                    <a:pt x="11" y="76"/>
                  </a:cubicBezTo>
                  <a:cubicBezTo>
                    <a:pt x="19" y="42"/>
                    <a:pt x="14" y="9"/>
                    <a:pt x="1" y="0"/>
                  </a:cubicBezTo>
                  <a:cubicBezTo>
                    <a:pt x="13" y="6"/>
                    <a:pt x="30" y="30"/>
                    <a:pt x="17" y="74"/>
                  </a:cubicBezTo>
                  <a:close/>
                </a:path>
              </a:pathLst>
            </a:custGeom>
            <a:solidFill>
              <a:srgbClr val="F7F7F7"/>
            </a:solidFill>
            <a:ln w="9525">
              <a:noFill/>
              <a:round/>
              <a:headEnd/>
              <a:tailEnd/>
            </a:ln>
          </p:spPr>
          <p:txBody>
            <a:bodyPr/>
            <a:lstStyle/>
            <a:p>
              <a:endParaRPr lang="en-US"/>
            </a:p>
          </p:txBody>
        </p:sp>
        <p:sp>
          <p:nvSpPr>
            <p:cNvPr id="135" name="Freeform 24"/>
            <p:cNvSpPr>
              <a:spLocks/>
            </p:cNvSpPr>
            <p:nvPr/>
          </p:nvSpPr>
          <p:spPr bwMode="auto">
            <a:xfrm>
              <a:off x="2772" y="1899"/>
              <a:ext cx="40" cy="213"/>
            </a:xfrm>
            <a:custGeom>
              <a:avLst/>
              <a:gdLst>
                <a:gd name="T0" fmla="*/ 625 w 16"/>
                <a:gd name="T1" fmla="*/ 4020 h 80"/>
                <a:gd name="T2" fmla="*/ 420 w 16"/>
                <a:gd name="T3" fmla="*/ 0 h 80"/>
                <a:gd name="T4" fmla="*/ 625 w 16"/>
                <a:gd name="T5" fmla="*/ 4020 h 80"/>
                <a:gd name="T6" fmla="*/ 0 60000 65536"/>
                <a:gd name="T7" fmla="*/ 0 60000 65536"/>
                <a:gd name="T8" fmla="*/ 0 60000 65536"/>
                <a:gd name="T9" fmla="*/ 0 w 16"/>
                <a:gd name="T10" fmla="*/ 0 h 80"/>
                <a:gd name="T11" fmla="*/ 16 w 16"/>
                <a:gd name="T12" fmla="*/ 80 h 80"/>
              </a:gdLst>
              <a:ahLst/>
              <a:cxnLst>
                <a:cxn ang="T6">
                  <a:pos x="T0" y="T1"/>
                </a:cxn>
                <a:cxn ang="T7">
                  <a:pos x="T2" y="T3"/>
                </a:cxn>
                <a:cxn ang="T8">
                  <a:pos x="T4" y="T5"/>
                </a:cxn>
              </a:cxnLst>
              <a:rect l="T9" t="T10" r="T11" b="T12"/>
              <a:pathLst>
                <a:path w="16" h="80">
                  <a:moveTo>
                    <a:pt x="16" y="80"/>
                  </a:moveTo>
                  <a:cubicBezTo>
                    <a:pt x="0" y="50"/>
                    <a:pt x="2" y="20"/>
                    <a:pt x="11" y="0"/>
                  </a:cubicBezTo>
                  <a:cubicBezTo>
                    <a:pt x="10" y="10"/>
                    <a:pt x="7" y="55"/>
                    <a:pt x="16" y="80"/>
                  </a:cubicBezTo>
                  <a:close/>
                </a:path>
              </a:pathLst>
            </a:custGeom>
            <a:solidFill>
              <a:srgbClr val="F7F7F7"/>
            </a:solidFill>
            <a:ln w="9525">
              <a:noFill/>
              <a:round/>
              <a:headEnd/>
              <a:tailEnd/>
            </a:ln>
          </p:spPr>
          <p:txBody>
            <a:bodyPr/>
            <a:lstStyle/>
            <a:p>
              <a:endParaRPr lang="en-US"/>
            </a:p>
          </p:txBody>
        </p:sp>
        <p:sp>
          <p:nvSpPr>
            <p:cNvPr id="136" name="Freeform 25"/>
            <p:cNvSpPr>
              <a:spLocks/>
            </p:cNvSpPr>
            <p:nvPr/>
          </p:nvSpPr>
          <p:spPr bwMode="auto">
            <a:xfrm>
              <a:off x="2992" y="1813"/>
              <a:ext cx="50" cy="280"/>
            </a:xfrm>
            <a:custGeom>
              <a:avLst/>
              <a:gdLst>
                <a:gd name="T0" fmla="*/ 783 w 20"/>
                <a:gd name="T1" fmla="*/ 5312 h 105"/>
                <a:gd name="T2" fmla="*/ 200 w 20"/>
                <a:gd name="T3" fmla="*/ 2424 h 105"/>
                <a:gd name="T4" fmla="*/ 625 w 20"/>
                <a:gd name="T5" fmla="*/ 0 h 105"/>
                <a:gd name="T6" fmla="*/ 500 w 20"/>
                <a:gd name="T7" fmla="*/ 2333 h 105"/>
                <a:gd name="T8" fmla="*/ 783 w 20"/>
                <a:gd name="T9" fmla="*/ 5312 h 105"/>
                <a:gd name="T10" fmla="*/ 0 60000 65536"/>
                <a:gd name="T11" fmla="*/ 0 60000 65536"/>
                <a:gd name="T12" fmla="*/ 0 60000 65536"/>
                <a:gd name="T13" fmla="*/ 0 60000 65536"/>
                <a:gd name="T14" fmla="*/ 0 60000 65536"/>
                <a:gd name="T15" fmla="*/ 0 w 20"/>
                <a:gd name="T16" fmla="*/ 0 h 105"/>
                <a:gd name="T17" fmla="*/ 20 w 20"/>
                <a:gd name="T18" fmla="*/ 105 h 105"/>
              </a:gdLst>
              <a:ahLst/>
              <a:cxnLst>
                <a:cxn ang="T10">
                  <a:pos x="T0" y="T1"/>
                </a:cxn>
                <a:cxn ang="T11">
                  <a:pos x="T2" y="T3"/>
                </a:cxn>
                <a:cxn ang="T12">
                  <a:pos x="T4" y="T5"/>
                </a:cxn>
                <a:cxn ang="T13">
                  <a:pos x="T6" y="T7"/>
                </a:cxn>
                <a:cxn ang="T14">
                  <a:pos x="T8" y="T9"/>
                </a:cxn>
              </a:cxnLst>
              <a:rect l="T15" t="T16" r="T17" b="T18"/>
              <a:pathLst>
                <a:path w="20" h="105">
                  <a:moveTo>
                    <a:pt x="20" y="105"/>
                  </a:moveTo>
                  <a:cubicBezTo>
                    <a:pt x="6" y="96"/>
                    <a:pt x="10" y="64"/>
                    <a:pt x="5" y="48"/>
                  </a:cubicBezTo>
                  <a:cubicBezTo>
                    <a:pt x="0" y="32"/>
                    <a:pt x="3" y="18"/>
                    <a:pt x="16" y="0"/>
                  </a:cubicBezTo>
                  <a:cubicBezTo>
                    <a:pt x="8" y="9"/>
                    <a:pt x="10" y="36"/>
                    <a:pt x="13" y="46"/>
                  </a:cubicBezTo>
                  <a:cubicBezTo>
                    <a:pt x="16" y="56"/>
                    <a:pt x="13" y="93"/>
                    <a:pt x="20" y="105"/>
                  </a:cubicBezTo>
                  <a:close/>
                </a:path>
              </a:pathLst>
            </a:custGeom>
            <a:solidFill>
              <a:srgbClr val="F7F7F7"/>
            </a:solidFill>
            <a:ln w="9525">
              <a:noFill/>
              <a:round/>
              <a:headEnd/>
              <a:tailEnd/>
            </a:ln>
          </p:spPr>
          <p:txBody>
            <a:bodyPr/>
            <a:lstStyle/>
            <a:p>
              <a:endParaRPr lang="en-US"/>
            </a:p>
          </p:txBody>
        </p:sp>
        <p:sp>
          <p:nvSpPr>
            <p:cNvPr id="137" name="Freeform 26"/>
            <p:cNvSpPr>
              <a:spLocks/>
            </p:cNvSpPr>
            <p:nvPr/>
          </p:nvSpPr>
          <p:spPr bwMode="auto">
            <a:xfrm>
              <a:off x="3264" y="2237"/>
              <a:ext cx="260" cy="174"/>
            </a:xfrm>
            <a:custGeom>
              <a:avLst/>
              <a:gdLst>
                <a:gd name="T0" fmla="*/ 0 w 104"/>
                <a:gd name="T1" fmla="*/ 3338 h 65"/>
                <a:gd name="T2" fmla="*/ 2583 w 104"/>
                <a:gd name="T3" fmla="*/ 982 h 65"/>
                <a:gd name="T4" fmla="*/ 4063 w 104"/>
                <a:gd name="T5" fmla="*/ 308 h 65"/>
                <a:gd name="T6" fmla="*/ 2895 w 104"/>
                <a:gd name="T7" fmla="*/ 1039 h 65"/>
                <a:gd name="T8" fmla="*/ 0 w 104"/>
                <a:gd name="T9" fmla="*/ 3338 h 65"/>
                <a:gd name="T10" fmla="*/ 0 60000 65536"/>
                <a:gd name="T11" fmla="*/ 0 60000 65536"/>
                <a:gd name="T12" fmla="*/ 0 60000 65536"/>
                <a:gd name="T13" fmla="*/ 0 60000 65536"/>
                <a:gd name="T14" fmla="*/ 0 60000 65536"/>
                <a:gd name="T15" fmla="*/ 0 w 104"/>
                <a:gd name="T16" fmla="*/ 0 h 65"/>
                <a:gd name="T17" fmla="*/ 104 w 104"/>
                <a:gd name="T18" fmla="*/ 65 h 65"/>
              </a:gdLst>
              <a:ahLst/>
              <a:cxnLst>
                <a:cxn ang="T10">
                  <a:pos x="T0" y="T1"/>
                </a:cxn>
                <a:cxn ang="T11">
                  <a:pos x="T2" y="T3"/>
                </a:cxn>
                <a:cxn ang="T12">
                  <a:pos x="T4" y="T5"/>
                </a:cxn>
                <a:cxn ang="T13">
                  <a:pos x="T6" y="T7"/>
                </a:cxn>
                <a:cxn ang="T14">
                  <a:pos x="T8" y="T9"/>
                </a:cxn>
              </a:cxnLst>
              <a:rect l="T15" t="T16" r="T17" b="T18"/>
              <a:pathLst>
                <a:path w="104" h="65">
                  <a:moveTo>
                    <a:pt x="0" y="65"/>
                  </a:moveTo>
                  <a:cubicBezTo>
                    <a:pt x="24" y="58"/>
                    <a:pt x="54" y="37"/>
                    <a:pt x="66" y="19"/>
                  </a:cubicBezTo>
                  <a:cubicBezTo>
                    <a:pt x="78" y="1"/>
                    <a:pt x="87" y="0"/>
                    <a:pt x="104" y="6"/>
                  </a:cubicBezTo>
                  <a:cubicBezTo>
                    <a:pt x="92" y="3"/>
                    <a:pt x="83" y="8"/>
                    <a:pt x="74" y="20"/>
                  </a:cubicBezTo>
                  <a:cubicBezTo>
                    <a:pt x="65" y="32"/>
                    <a:pt x="28" y="61"/>
                    <a:pt x="0" y="65"/>
                  </a:cubicBezTo>
                  <a:close/>
                </a:path>
              </a:pathLst>
            </a:custGeom>
            <a:solidFill>
              <a:srgbClr val="F7F7F7"/>
            </a:solidFill>
            <a:ln w="9525">
              <a:noFill/>
              <a:round/>
              <a:headEnd/>
              <a:tailEnd/>
            </a:ln>
          </p:spPr>
          <p:txBody>
            <a:bodyPr/>
            <a:lstStyle/>
            <a:p>
              <a:endParaRPr lang="en-US"/>
            </a:p>
          </p:txBody>
        </p:sp>
        <p:sp>
          <p:nvSpPr>
            <p:cNvPr id="138" name="Freeform 27"/>
            <p:cNvSpPr>
              <a:spLocks/>
            </p:cNvSpPr>
            <p:nvPr/>
          </p:nvSpPr>
          <p:spPr bwMode="auto">
            <a:xfrm>
              <a:off x="3334" y="1763"/>
              <a:ext cx="133" cy="357"/>
            </a:xfrm>
            <a:custGeom>
              <a:avLst/>
              <a:gdLst>
                <a:gd name="T0" fmla="*/ 1789 w 53"/>
                <a:gd name="T1" fmla="*/ 0 h 134"/>
                <a:gd name="T2" fmla="*/ 0 w 53"/>
                <a:gd name="T3" fmla="*/ 6751 h 134"/>
                <a:gd name="T4" fmla="*/ 1789 w 53"/>
                <a:gd name="T5" fmla="*/ 0 h 134"/>
                <a:gd name="T6" fmla="*/ 0 60000 65536"/>
                <a:gd name="T7" fmla="*/ 0 60000 65536"/>
                <a:gd name="T8" fmla="*/ 0 60000 65536"/>
                <a:gd name="T9" fmla="*/ 0 w 53"/>
                <a:gd name="T10" fmla="*/ 0 h 134"/>
                <a:gd name="T11" fmla="*/ 53 w 53"/>
                <a:gd name="T12" fmla="*/ 134 h 134"/>
              </a:gdLst>
              <a:ahLst/>
              <a:cxnLst>
                <a:cxn ang="T6">
                  <a:pos x="T0" y="T1"/>
                </a:cxn>
                <a:cxn ang="T7">
                  <a:pos x="T2" y="T3"/>
                </a:cxn>
                <a:cxn ang="T8">
                  <a:pos x="T4" y="T5"/>
                </a:cxn>
              </a:cxnLst>
              <a:rect l="T9" t="T10" r="T11" b="T12"/>
              <a:pathLst>
                <a:path w="53" h="134">
                  <a:moveTo>
                    <a:pt x="45" y="0"/>
                  </a:moveTo>
                  <a:cubicBezTo>
                    <a:pt x="47" y="14"/>
                    <a:pt x="50" y="83"/>
                    <a:pt x="0" y="134"/>
                  </a:cubicBezTo>
                  <a:cubicBezTo>
                    <a:pt x="28" y="112"/>
                    <a:pt x="53" y="79"/>
                    <a:pt x="45" y="0"/>
                  </a:cubicBezTo>
                  <a:close/>
                </a:path>
              </a:pathLst>
            </a:custGeom>
            <a:solidFill>
              <a:srgbClr val="F7F7F7"/>
            </a:solidFill>
            <a:ln w="9525">
              <a:noFill/>
              <a:round/>
              <a:headEnd/>
              <a:tailEnd/>
            </a:ln>
          </p:spPr>
          <p:txBody>
            <a:bodyPr/>
            <a:lstStyle/>
            <a:p>
              <a:endParaRPr lang="en-US"/>
            </a:p>
          </p:txBody>
        </p:sp>
        <p:sp>
          <p:nvSpPr>
            <p:cNvPr id="139" name="Freeform 28"/>
            <p:cNvSpPr>
              <a:spLocks/>
            </p:cNvSpPr>
            <p:nvPr/>
          </p:nvSpPr>
          <p:spPr bwMode="auto">
            <a:xfrm>
              <a:off x="3287" y="2757"/>
              <a:ext cx="60" cy="134"/>
            </a:xfrm>
            <a:custGeom>
              <a:avLst/>
              <a:gdLst>
                <a:gd name="T0" fmla="*/ 0 w 24"/>
                <a:gd name="T1" fmla="*/ 0 h 50"/>
                <a:gd name="T2" fmla="*/ 938 w 24"/>
                <a:gd name="T3" fmla="*/ 2578 h 50"/>
                <a:gd name="T4" fmla="*/ 0 w 24"/>
                <a:gd name="T5" fmla="*/ 0 h 50"/>
                <a:gd name="T6" fmla="*/ 0 60000 65536"/>
                <a:gd name="T7" fmla="*/ 0 60000 65536"/>
                <a:gd name="T8" fmla="*/ 0 60000 65536"/>
                <a:gd name="T9" fmla="*/ 0 w 24"/>
                <a:gd name="T10" fmla="*/ 0 h 50"/>
                <a:gd name="T11" fmla="*/ 24 w 24"/>
                <a:gd name="T12" fmla="*/ 50 h 50"/>
              </a:gdLst>
              <a:ahLst/>
              <a:cxnLst>
                <a:cxn ang="T6">
                  <a:pos x="T0" y="T1"/>
                </a:cxn>
                <a:cxn ang="T7">
                  <a:pos x="T2" y="T3"/>
                </a:cxn>
                <a:cxn ang="T8">
                  <a:pos x="T4" y="T5"/>
                </a:cxn>
              </a:cxnLst>
              <a:rect l="T9" t="T10" r="T11" b="T12"/>
              <a:pathLst>
                <a:path w="24" h="50">
                  <a:moveTo>
                    <a:pt x="0" y="0"/>
                  </a:moveTo>
                  <a:cubicBezTo>
                    <a:pt x="0" y="13"/>
                    <a:pt x="11" y="41"/>
                    <a:pt x="24" y="50"/>
                  </a:cubicBezTo>
                  <a:cubicBezTo>
                    <a:pt x="18" y="41"/>
                    <a:pt x="2" y="15"/>
                    <a:pt x="0" y="0"/>
                  </a:cubicBezTo>
                  <a:close/>
                </a:path>
              </a:pathLst>
            </a:custGeom>
            <a:solidFill>
              <a:srgbClr val="F7F7F7"/>
            </a:solidFill>
            <a:ln w="9525">
              <a:noFill/>
              <a:round/>
              <a:headEnd/>
              <a:tailEnd/>
            </a:ln>
          </p:spPr>
          <p:txBody>
            <a:bodyPr/>
            <a:lstStyle/>
            <a:p>
              <a:endParaRPr lang="en-US"/>
            </a:p>
          </p:txBody>
        </p:sp>
        <p:sp>
          <p:nvSpPr>
            <p:cNvPr id="140" name="Freeform 29"/>
            <p:cNvSpPr>
              <a:spLocks/>
            </p:cNvSpPr>
            <p:nvPr/>
          </p:nvSpPr>
          <p:spPr bwMode="auto">
            <a:xfrm>
              <a:off x="2167" y="2653"/>
              <a:ext cx="138" cy="232"/>
            </a:xfrm>
            <a:custGeom>
              <a:avLst/>
              <a:gdLst>
                <a:gd name="T0" fmla="*/ 284 w 55"/>
                <a:gd name="T1" fmla="*/ 0 h 87"/>
                <a:gd name="T2" fmla="*/ 2178 w 55"/>
                <a:gd name="T3" fmla="*/ 4403 h 87"/>
                <a:gd name="T4" fmla="*/ 284 w 55"/>
                <a:gd name="T5" fmla="*/ 0 h 87"/>
                <a:gd name="T6" fmla="*/ 0 60000 65536"/>
                <a:gd name="T7" fmla="*/ 0 60000 65536"/>
                <a:gd name="T8" fmla="*/ 0 60000 65536"/>
                <a:gd name="T9" fmla="*/ 0 w 55"/>
                <a:gd name="T10" fmla="*/ 0 h 87"/>
                <a:gd name="T11" fmla="*/ 55 w 55"/>
                <a:gd name="T12" fmla="*/ 87 h 87"/>
              </a:gdLst>
              <a:ahLst/>
              <a:cxnLst>
                <a:cxn ang="T6">
                  <a:pos x="T0" y="T1"/>
                </a:cxn>
                <a:cxn ang="T7">
                  <a:pos x="T2" y="T3"/>
                </a:cxn>
                <a:cxn ang="T8">
                  <a:pos x="T4" y="T5"/>
                </a:cxn>
              </a:cxnLst>
              <a:rect l="T9" t="T10" r="T11" b="T12"/>
              <a:pathLst>
                <a:path w="55" h="87">
                  <a:moveTo>
                    <a:pt x="7" y="0"/>
                  </a:moveTo>
                  <a:cubicBezTo>
                    <a:pt x="0" y="23"/>
                    <a:pt x="7" y="77"/>
                    <a:pt x="55" y="87"/>
                  </a:cubicBezTo>
                  <a:cubicBezTo>
                    <a:pt x="42" y="82"/>
                    <a:pt x="8" y="52"/>
                    <a:pt x="7" y="0"/>
                  </a:cubicBezTo>
                  <a:close/>
                </a:path>
              </a:pathLst>
            </a:custGeom>
            <a:solidFill>
              <a:srgbClr val="F7F7F7"/>
            </a:solidFill>
            <a:ln w="9525">
              <a:noFill/>
              <a:round/>
              <a:headEnd/>
              <a:tailEnd/>
            </a:ln>
          </p:spPr>
          <p:txBody>
            <a:bodyPr/>
            <a:lstStyle/>
            <a:p>
              <a:endParaRPr lang="en-US"/>
            </a:p>
          </p:txBody>
        </p:sp>
        <p:sp>
          <p:nvSpPr>
            <p:cNvPr id="141" name="Freeform 30"/>
            <p:cNvSpPr>
              <a:spLocks/>
            </p:cNvSpPr>
            <p:nvPr/>
          </p:nvSpPr>
          <p:spPr bwMode="auto">
            <a:xfrm>
              <a:off x="2794" y="2440"/>
              <a:ext cx="328" cy="99"/>
            </a:xfrm>
            <a:custGeom>
              <a:avLst/>
              <a:gdLst>
                <a:gd name="T0" fmla="*/ 0 w 131"/>
                <a:gd name="T1" fmla="*/ 1440 h 37"/>
                <a:gd name="T2" fmla="*/ 1617 w 131"/>
                <a:gd name="T3" fmla="*/ 974 h 37"/>
                <a:gd name="T4" fmla="*/ 2985 w 131"/>
                <a:gd name="T5" fmla="*/ 401 h 37"/>
                <a:gd name="T6" fmla="*/ 3999 w 131"/>
                <a:gd name="T7" fmla="*/ 1188 h 37"/>
                <a:gd name="T8" fmla="*/ 5148 w 131"/>
                <a:gd name="T9" fmla="*/ 1841 h 37"/>
                <a:gd name="T10" fmla="*/ 0 60000 65536"/>
                <a:gd name="T11" fmla="*/ 0 60000 65536"/>
                <a:gd name="T12" fmla="*/ 0 60000 65536"/>
                <a:gd name="T13" fmla="*/ 0 60000 65536"/>
                <a:gd name="T14" fmla="*/ 0 60000 65536"/>
                <a:gd name="T15" fmla="*/ 0 w 131"/>
                <a:gd name="T16" fmla="*/ 0 h 37"/>
                <a:gd name="T17" fmla="*/ 131 w 131"/>
                <a:gd name="T18" fmla="*/ 37 h 37"/>
              </a:gdLst>
              <a:ahLst/>
              <a:cxnLst>
                <a:cxn ang="T10">
                  <a:pos x="T0" y="T1"/>
                </a:cxn>
                <a:cxn ang="T11">
                  <a:pos x="T2" y="T3"/>
                </a:cxn>
                <a:cxn ang="T12">
                  <a:pos x="T4" y="T5"/>
                </a:cxn>
                <a:cxn ang="T13">
                  <a:pos x="T6" y="T7"/>
                </a:cxn>
                <a:cxn ang="T14">
                  <a:pos x="T8" y="T9"/>
                </a:cxn>
              </a:cxnLst>
              <a:rect l="T15" t="T16" r="T17" b="T18"/>
              <a:pathLst>
                <a:path w="131" h="37">
                  <a:moveTo>
                    <a:pt x="0" y="28"/>
                  </a:moveTo>
                  <a:cubicBezTo>
                    <a:pt x="10" y="37"/>
                    <a:pt x="32" y="26"/>
                    <a:pt x="41" y="19"/>
                  </a:cubicBezTo>
                  <a:cubicBezTo>
                    <a:pt x="54" y="10"/>
                    <a:pt x="61" y="0"/>
                    <a:pt x="76" y="8"/>
                  </a:cubicBezTo>
                  <a:cubicBezTo>
                    <a:pt x="86" y="13"/>
                    <a:pt x="92" y="20"/>
                    <a:pt x="102" y="23"/>
                  </a:cubicBezTo>
                  <a:cubicBezTo>
                    <a:pt x="111" y="25"/>
                    <a:pt x="129" y="24"/>
                    <a:pt x="131" y="36"/>
                  </a:cubicBezTo>
                </a:path>
              </a:pathLst>
            </a:custGeom>
            <a:solidFill>
              <a:srgbClr val="F3A9B3"/>
            </a:solidFill>
            <a:ln w="9525">
              <a:noFill/>
              <a:round/>
              <a:headEnd/>
              <a:tailEnd/>
            </a:ln>
          </p:spPr>
          <p:txBody>
            <a:bodyPr/>
            <a:lstStyle/>
            <a:p>
              <a:endParaRPr lang="en-US"/>
            </a:p>
          </p:txBody>
        </p:sp>
        <p:sp>
          <p:nvSpPr>
            <p:cNvPr id="142" name="Freeform 31"/>
            <p:cNvSpPr>
              <a:spLocks/>
            </p:cNvSpPr>
            <p:nvPr/>
          </p:nvSpPr>
          <p:spPr bwMode="auto">
            <a:xfrm>
              <a:off x="2852" y="2691"/>
              <a:ext cx="242" cy="74"/>
            </a:xfrm>
            <a:custGeom>
              <a:avLst/>
              <a:gdLst>
                <a:gd name="T0" fmla="*/ 0 w 97"/>
                <a:gd name="T1" fmla="*/ 1369 h 28"/>
                <a:gd name="T2" fmla="*/ 1320 w 97"/>
                <a:gd name="T3" fmla="*/ 349 h 28"/>
                <a:gd name="T4" fmla="*/ 2253 w 97"/>
                <a:gd name="T5" fmla="*/ 238 h 28"/>
                <a:gd name="T6" fmla="*/ 3760 w 97"/>
                <a:gd name="T7" fmla="*/ 1160 h 28"/>
                <a:gd name="T8" fmla="*/ 3605 w 97"/>
                <a:gd name="T9" fmla="*/ 1126 h 28"/>
                <a:gd name="T10" fmla="*/ 0 60000 65536"/>
                <a:gd name="T11" fmla="*/ 0 60000 65536"/>
                <a:gd name="T12" fmla="*/ 0 60000 65536"/>
                <a:gd name="T13" fmla="*/ 0 60000 65536"/>
                <a:gd name="T14" fmla="*/ 0 60000 65536"/>
                <a:gd name="T15" fmla="*/ 0 w 97"/>
                <a:gd name="T16" fmla="*/ 0 h 28"/>
                <a:gd name="T17" fmla="*/ 97 w 97"/>
                <a:gd name="T18" fmla="*/ 28 h 28"/>
              </a:gdLst>
              <a:ahLst/>
              <a:cxnLst>
                <a:cxn ang="T10">
                  <a:pos x="T0" y="T1"/>
                </a:cxn>
                <a:cxn ang="T11">
                  <a:pos x="T2" y="T3"/>
                </a:cxn>
                <a:cxn ang="T12">
                  <a:pos x="T4" y="T5"/>
                </a:cxn>
                <a:cxn ang="T13">
                  <a:pos x="T6" y="T7"/>
                </a:cxn>
                <a:cxn ang="T14">
                  <a:pos x="T8" y="T9"/>
                </a:cxn>
              </a:cxnLst>
              <a:rect l="T15" t="T16" r="T17" b="T18"/>
              <a:pathLst>
                <a:path w="97" h="28">
                  <a:moveTo>
                    <a:pt x="0" y="28"/>
                  </a:moveTo>
                  <a:cubicBezTo>
                    <a:pt x="10" y="20"/>
                    <a:pt x="23" y="14"/>
                    <a:pt x="34" y="7"/>
                  </a:cubicBezTo>
                  <a:cubicBezTo>
                    <a:pt x="46" y="0"/>
                    <a:pt x="46" y="0"/>
                    <a:pt x="58" y="5"/>
                  </a:cubicBezTo>
                  <a:cubicBezTo>
                    <a:pt x="71" y="10"/>
                    <a:pt x="83" y="18"/>
                    <a:pt x="97" y="24"/>
                  </a:cubicBezTo>
                  <a:cubicBezTo>
                    <a:pt x="96" y="23"/>
                    <a:pt x="94" y="23"/>
                    <a:pt x="93" y="23"/>
                  </a:cubicBezTo>
                </a:path>
              </a:pathLst>
            </a:custGeom>
            <a:solidFill>
              <a:srgbClr val="F3A9B3"/>
            </a:solidFill>
            <a:ln w="9525">
              <a:noFill/>
              <a:round/>
              <a:headEnd/>
              <a:tailEnd/>
            </a:ln>
          </p:spPr>
          <p:txBody>
            <a:bodyPr/>
            <a:lstStyle/>
            <a:p>
              <a:endParaRPr lang="en-US"/>
            </a:p>
          </p:txBody>
        </p:sp>
        <p:sp>
          <p:nvSpPr>
            <p:cNvPr id="143" name="Freeform 32"/>
            <p:cNvSpPr>
              <a:spLocks/>
            </p:cNvSpPr>
            <p:nvPr/>
          </p:nvSpPr>
          <p:spPr bwMode="auto">
            <a:xfrm>
              <a:off x="3447" y="2469"/>
              <a:ext cx="57" cy="270"/>
            </a:xfrm>
            <a:custGeom>
              <a:avLst/>
              <a:gdLst>
                <a:gd name="T0" fmla="*/ 607 w 23"/>
                <a:gd name="T1" fmla="*/ 821 h 101"/>
                <a:gd name="T2" fmla="*/ 307 w 23"/>
                <a:gd name="T3" fmla="*/ 5159 h 101"/>
                <a:gd name="T4" fmla="*/ 454 w 23"/>
                <a:gd name="T5" fmla="*/ 2294 h 101"/>
                <a:gd name="T6" fmla="*/ 104 w 23"/>
                <a:gd name="T7" fmla="*/ 0 h 101"/>
                <a:gd name="T8" fmla="*/ 639 w 23"/>
                <a:gd name="T9" fmla="*/ 858 h 101"/>
                <a:gd name="T10" fmla="*/ 0 60000 65536"/>
                <a:gd name="T11" fmla="*/ 0 60000 65536"/>
                <a:gd name="T12" fmla="*/ 0 60000 65536"/>
                <a:gd name="T13" fmla="*/ 0 60000 65536"/>
                <a:gd name="T14" fmla="*/ 0 60000 65536"/>
                <a:gd name="T15" fmla="*/ 0 w 23"/>
                <a:gd name="T16" fmla="*/ 0 h 101"/>
                <a:gd name="T17" fmla="*/ 23 w 23"/>
                <a:gd name="T18" fmla="*/ 101 h 101"/>
              </a:gdLst>
              <a:ahLst/>
              <a:cxnLst>
                <a:cxn ang="T10">
                  <a:pos x="T0" y="T1"/>
                </a:cxn>
                <a:cxn ang="T11">
                  <a:pos x="T2" y="T3"/>
                </a:cxn>
                <a:cxn ang="T12">
                  <a:pos x="T4" y="T5"/>
                </a:cxn>
                <a:cxn ang="T13">
                  <a:pos x="T6" y="T7"/>
                </a:cxn>
                <a:cxn ang="T14">
                  <a:pos x="T8" y="T9"/>
                </a:cxn>
              </a:cxnLst>
              <a:rect l="T15" t="T16" r="T17" b="T18"/>
              <a:pathLst>
                <a:path w="23" h="101">
                  <a:moveTo>
                    <a:pt x="16" y="16"/>
                  </a:moveTo>
                  <a:cubicBezTo>
                    <a:pt x="23" y="45"/>
                    <a:pt x="14" y="74"/>
                    <a:pt x="8" y="101"/>
                  </a:cubicBezTo>
                  <a:cubicBezTo>
                    <a:pt x="0" y="87"/>
                    <a:pt x="11" y="60"/>
                    <a:pt x="12" y="45"/>
                  </a:cubicBezTo>
                  <a:cubicBezTo>
                    <a:pt x="14" y="29"/>
                    <a:pt x="13" y="13"/>
                    <a:pt x="3" y="0"/>
                  </a:cubicBezTo>
                  <a:cubicBezTo>
                    <a:pt x="9" y="4"/>
                    <a:pt x="15" y="10"/>
                    <a:pt x="17" y="17"/>
                  </a:cubicBezTo>
                </a:path>
              </a:pathLst>
            </a:custGeom>
            <a:solidFill>
              <a:srgbClr val="F3A9B3"/>
            </a:solidFill>
            <a:ln w="9525">
              <a:noFill/>
              <a:round/>
              <a:headEnd/>
              <a:tailEnd/>
            </a:ln>
          </p:spPr>
          <p:txBody>
            <a:bodyPr/>
            <a:lstStyle/>
            <a:p>
              <a:endParaRPr lang="en-US"/>
            </a:p>
          </p:txBody>
        </p:sp>
        <p:sp>
          <p:nvSpPr>
            <p:cNvPr id="144" name="Freeform 33"/>
            <p:cNvSpPr>
              <a:spLocks/>
            </p:cNvSpPr>
            <p:nvPr/>
          </p:nvSpPr>
          <p:spPr bwMode="auto">
            <a:xfrm>
              <a:off x="2749" y="1880"/>
              <a:ext cx="700" cy="544"/>
            </a:xfrm>
            <a:custGeom>
              <a:avLst/>
              <a:gdLst>
                <a:gd name="T0" fmla="*/ 625 w 280"/>
                <a:gd name="T1" fmla="*/ 0 h 204"/>
                <a:gd name="T2" fmla="*/ 1050 w 280"/>
                <a:gd name="T3" fmla="*/ 5709 h 204"/>
                <a:gd name="T4" fmla="*/ 5500 w 280"/>
                <a:gd name="T5" fmla="*/ 10069 h 204"/>
                <a:gd name="T6" fmla="*/ 10938 w 280"/>
                <a:gd name="T7" fmla="*/ 6579 h 204"/>
                <a:gd name="T8" fmla="*/ 0 60000 65536"/>
                <a:gd name="T9" fmla="*/ 0 60000 65536"/>
                <a:gd name="T10" fmla="*/ 0 60000 65536"/>
                <a:gd name="T11" fmla="*/ 0 60000 65536"/>
                <a:gd name="T12" fmla="*/ 0 w 280"/>
                <a:gd name="T13" fmla="*/ 0 h 204"/>
                <a:gd name="T14" fmla="*/ 280 w 280"/>
                <a:gd name="T15" fmla="*/ 204 h 204"/>
              </a:gdLst>
              <a:ahLst/>
              <a:cxnLst>
                <a:cxn ang="T8">
                  <a:pos x="T0" y="T1"/>
                </a:cxn>
                <a:cxn ang="T9">
                  <a:pos x="T2" y="T3"/>
                </a:cxn>
                <a:cxn ang="T10">
                  <a:pos x="T4" y="T5"/>
                </a:cxn>
                <a:cxn ang="T11">
                  <a:pos x="T6" y="T7"/>
                </a:cxn>
              </a:cxnLst>
              <a:rect l="T12" t="T13" r="T14" b="T15"/>
              <a:pathLst>
                <a:path w="280" h="204">
                  <a:moveTo>
                    <a:pt x="16" y="0"/>
                  </a:moveTo>
                  <a:cubicBezTo>
                    <a:pt x="4" y="32"/>
                    <a:pt x="0" y="62"/>
                    <a:pt x="27" y="113"/>
                  </a:cubicBezTo>
                  <a:cubicBezTo>
                    <a:pt x="55" y="165"/>
                    <a:pt x="79" y="193"/>
                    <a:pt x="141" y="199"/>
                  </a:cubicBezTo>
                  <a:cubicBezTo>
                    <a:pt x="203" y="204"/>
                    <a:pt x="243" y="175"/>
                    <a:pt x="280" y="130"/>
                  </a:cubicBezTo>
                </a:path>
              </a:pathLst>
            </a:custGeom>
            <a:noFill/>
            <a:ln w="7938" cap="rnd">
              <a:solidFill>
                <a:srgbClr val="333333"/>
              </a:solidFill>
              <a:prstDash val="solid"/>
              <a:round/>
              <a:headEnd/>
              <a:tailEnd/>
            </a:ln>
          </p:spPr>
          <p:txBody>
            <a:bodyPr/>
            <a:lstStyle/>
            <a:p>
              <a:endParaRPr lang="en-US"/>
            </a:p>
          </p:txBody>
        </p:sp>
        <p:sp>
          <p:nvSpPr>
            <p:cNvPr id="145" name="Freeform 34"/>
            <p:cNvSpPr>
              <a:spLocks/>
            </p:cNvSpPr>
            <p:nvPr/>
          </p:nvSpPr>
          <p:spPr bwMode="auto">
            <a:xfrm>
              <a:off x="2262" y="2253"/>
              <a:ext cx="1270" cy="555"/>
            </a:xfrm>
            <a:custGeom>
              <a:avLst/>
              <a:gdLst>
                <a:gd name="T0" fmla="*/ 0 w 508"/>
                <a:gd name="T1" fmla="*/ 4157 h 208"/>
                <a:gd name="T2" fmla="*/ 3958 w 508"/>
                <a:gd name="T3" fmla="*/ 704 h 208"/>
                <a:gd name="T4" fmla="*/ 7188 w 508"/>
                <a:gd name="T5" fmla="*/ 7199 h 208"/>
                <a:gd name="T6" fmla="*/ 11020 w 508"/>
                <a:gd name="T7" fmla="*/ 5467 h 208"/>
                <a:gd name="T8" fmla="*/ 13958 w 508"/>
                <a:gd name="T9" fmla="*/ 6193 h 208"/>
                <a:gd name="T10" fmla="*/ 18438 w 508"/>
                <a:gd name="T11" fmla="*/ 3402 h 208"/>
                <a:gd name="T12" fmla="*/ 19345 w 508"/>
                <a:gd name="T13" fmla="*/ 8266 h 208"/>
                <a:gd name="T14" fmla="*/ 19533 w 508"/>
                <a:gd name="T15" fmla="*/ 10452 h 208"/>
                <a:gd name="T16" fmla="*/ 0 60000 65536"/>
                <a:gd name="T17" fmla="*/ 0 60000 65536"/>
                <a:gd name="T18" fmla="*/ 0 60000 65536"/>
                <a:gd name="T19" fmla="*/ 0 60000 65536"/>
                <a:gd name="T20" fmla="*/ 0 60000 65536"/>
                <a:gd name="T21" fmla="*/ 0 60000 65536"/>
                <a:gd name="T22" fmla="*/ 0 60000 65536"/>
                <a:gd name="T23" fmla="*/ 0 60000 65536"/>
                <a:gd name="T24" fmla="*/ 0 w 508"/>
                <a:gd name="T25" fmla="*/ 0 h 208"/>
                <a:gd name="T26" fmla="*/ 508 w 508"/>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8" h="208">
                  <a:moveTo>
                    <a:pt x="0" y="82"/>
                  </a:moveTo>
                  <a:cubicBezTo>
                    <a:pt x="21" y="56"/>
                    <a:pt x="54" y="0"/>
                    <a:pt x="101" y="14"/>
                  </a:cubicBezTo>
                  <a:cubicBezTo>
                    <a:pt x="178" y="37"/>
                    <a:pt x="145" y="136"/>
                    <a:pt x="184" y="142"/>
                  </a:cubicBezTo>
                  <a:cubicBezTo>
                    <a:pt x="223" y="149"/>
                    <a:pt x="250" y="103"/>
                    <a:pt x="282" y="108"/>
                  </a:cubicBezTo>
                  <a:cubicBezTo>
                    <a:pt x="313" y="113"/>
                    <a:pt x="323" y="132"/>
                    <a:pt x="357" y="122"/>
                  </a:cubicBezTo>
                  <a:cubicBezTo>
                    <a:pt x="391" y="112"/>
                    <a:pt x="436" y="51"/>
                    <a:pt x="472" y="67"/>
                  </a:cubicBezTo>
                  <a:cubicBezTo>
                    <a:pt x="508" y="82"/>
                    <a:pt x="503" y="132"/>
                    <a:pt x="495" y="163"/>
                  </a:cubicBezTo>
                  <a:cubicBezTo>
                    <a:pt x="486" y="194"/>
                    <a:pt x="488" y="208"/>
                    <a:pt x="500" y="206"/>
                  </a:cubicBezTo>
                </a:path>
              </a:pathLst>
            </a:custGeom>
            <a:noFill/>
            <a:ln w="7938" cap="rnd">
              <a:solidFill>
                <a:srgbClr val="333333"/>
              </a:solidFill>
              <a:prstDash val="solid"/>
              <a:round/>
              <a:headEnd/>
              <a:tailEnd/>
            </a:ln>
          </p:spPr>
          <p:txBody>
            <a:bodyPr/>
            <a:lstStyle/>
            <a:p>
              <a:endParaRPr lang="en-US"/>
            </a:p>
          </p:txBody>
        </p:sp>
        <p:sp>
          <p:nvSpPr>
            <p:cNvPr id="146" name="Freeform 35"/>
            <p:cNvSpPr>
              <a:spLocks/>
            </p:cNvSpPr>
            <p:nvPr/>
          </p:nvSpPr>
          <p:spPr bwMode="auto">
            <a:xfrm>
              <a:off x="3277" y="2600"/>
              <a:ext cx="130" cy="136"/>
            </a:xfrm>
            <a:custGeom>
              <a:avLst/>
              <a:gdLst>
                <a:gd name="T0" fmla="*/ 1250 w 52"/>
                <a:gd name="T1" fmla="*/ 0 h 51"/>
                <a:gd name="T2" fmla="*/ 0 w 52"/>
                <a:gd name="T3" fmla="*/ 2581 h 51"/>
                <a:gd name="T4" fmla="*/ 0 60000 65536"/>
                <a:gd name="T5" fmla="*/ 0 60000 65536"/>
                <a:gd name="T6" fmla="*/ 0 w 52"/>
                <a:gd name="T7" fmla="*/ 0 h 51"/>
                <a:gd name="T8" fmla="*/ 52 w 52"/>
                <a:gd name="T9" fmla="*/ 51 h 51"/>
              </a:gdLst>
              <a:ahLst/>
              <a:cxnLst>
                <a:cxn ang="T4">
                  <a:pos x="T0" y="T1"/>
                </a:cxn>
                <a:cxn ang="T5">
                  <a:pos x="T2" y="T3"/>
                </a:cxn>
              </a:cxnLst>
              <a:rect l="T6" t="T7" r="T8" b="T9"/>
              <a:pathLst>
                <a:path w="52" h="51">
                  <a:moveTo>
                    <a:pt x="32" y="0"/>
                  </a:moveTo>
                  <a:cubicBezTo>
                    <a:pt x="52" y="12"/>
                    <a:pt x="5" y="32"/>
                    <a:pt x="0" y="51"/>
                  </a:cubicBezTo>
                </a:path>
              </a:pathLst>
            </a:custGeom>
            <a:noFill/>
            <a:ln w="7938" cap="rnd">
              <a:solidFill>
                <a:srgbClr val="333333"/>
              </a:solidFill>
              <a:prstDash val="solid"/>
              <a:round/>
              <a:headEnd/>
              <a:tailEnd/>
            </a:ln>
          </p:spPr>
          <p:txBody>
            <a:bodyPr/>
            <a:lstStyle/>
            <a:p>
              <a:endParaRPr lang="en-US"/>
            </a:p>
          </p:txBody>
        </p:sp>
        <p:sp>
          <p:nvSpPr>
            <p:cNvPr id="147" name="Freeform 36"/>
            <p:cNvSpPr>
              <a:spLocks/>
            </p:cNvSpPr>
            <p:nvPr/>
          </p:nvSpPr>
          <p:spPr bwMode="auto">
            <a:xfrm>
              <a:off x="2417" y="2453"/>
              <a:ext cx="53" cy="166"/>
            </a:xfrm>
            <a:custGeom>
              <a:avLst/>
              <a:gdLst>
                <a:gd name="T0" fmla="*/ 0 w 21"/>
                <a:gd name="T1" fmla="*/ 308 h 62"/>
                <a:gd name="T2" fmla="*/ 644 w 21"/>
                <a:gd name="T3" fmla="*/ 3183 h 62"/>
                <a:gd name="T4" fmla="*/ 0 60000 65536"/>
                <a:gd name="T5" fmla="*/ 0 60000 65536"/>
                <a:gd name="T6" fmla="*/ 0 w 21"/>
                <a:gd name="T7" fmla="*/ 0 h 62"/>
                <a:gd name="T8" fmla="*/ 21 w 21"/>
                <a:gd name="T9" fmla="*/ 62 h 62"/>
              </a:gdLst>
              <a:ahLst/>
              <a:cxnLst>
                <a:cxn ang="T4">
                  <a:pos x="T0" y="T1"/>
                </a:cxn>
                <a:cxn ang="T5">
                  <a:pos x="T2" y="T3"/>
                </a:cxn>
              </a:cxnLst>
              <a:rect l="T6" t="T7" r="T8" b="T9"/>
              <a:pathLst>
                <a:path w="21" h="62">
                  <a:moveTo>
                    <a:pt x="0" y="6"/>
                  </a:moveTo>
                  <a:cubicBezTo>
                    <a:pt x="21" y="0"/>
                    <a:pt x="16" y="44"/>
                    <a:pt x="16" y="62"/>
                  </a:cubicBezTo>
                </a:path>
              </a:pathLst>
            </a:custGeom>
            <a:noFill/>
            <a:ln w="7938" cap="rnd">
              <a:solidFill>
                <a:srgbClr val="333333"/>
              </a:solidFill>
              <a:prstDash val="solid"/>
              <a:round/>
              <a:headEnd/>
              <a:tailEnd/>
            </a:ln>
          </p:spPr>
          <p:txBody>
            <a:bodyPr/>
            <a:lstStyle/>
            <a:p>
              <a:endParaRPr lang="en-US"/>
            </a:p>
          </p:txBody>
        </p:sp>
        <p:sp>
          <p:nvSpPr>
            <p:cNvPr id="148" name="Freeform 37"/>
            <p:cNvSpPr>
              <a:spLocks/>
            </p:cNvSpPr>
            <p:nvPr/>
          </p:nvSpPr>
          <p:spPr bwMode="auto">
            <a:xfrm>
              <a:off x="2300" y="1824"/>
              <a:ext cx="469" cy="309"/>
            </a:xfrm>
            <a:custGeom>
              <a:avLst/>
              <a:gdLst>
                <a:gd name="T0" fmla="*/ 7282 w 188"/>
                <a:gd name="T1" fmla="*/ 3817 h 116"/>
                <a:gd name="T2" fmla="*/ 5029 w 188"/>
                <a:gd name="T3" fmla="*/ 5748 h 116"/>
                <a:gd name="T4" fmla="*/ 1736 w 188"/>
                <a:gd name="T5" fmla="*/ 4273 h 116"/>
                <a:gd name="T6" fmla="*/ 0 w 188"/>
                <a:gd name="T7" fmla="*/ 661 h 116"/>
                <a:gd name="T8" fmla="*/ 0 60000 65536"/>
                <a:gd name="T9" fmla="*/ 0 60000 65536"/>
                <a:gd name="T10" fmla="*/ 0 60000 65536"/>
                <a:gd name="T11" fmla="*/ 0 60000 65536"/>
                <a:gd name="T12" fmla="*/ 0 w 188"/>
                <a:gd name="T13" fmla="*/ 0 h 116"/>
                <a:gd name="T14" fmla="*/ 188 w 188"/>
                <a:gd name="T15" fmla="*/ 116 h 116"/>
              </a:gdLst>
              <a:ahLst/>
              <a:cxnLst>
                <a:cxn ang="T8">
                  <a:pos x="T0" y="T1"/>
                </a:cxn>
                <a:cxn ang="T9">
                  <a:pos x="T2" y="T3"/>
                </a:cxn>
                <a:cxn ang="T10">
                  <a:pos x="T4" y="T5"/>
                </a:cxn>
                <a:cxn ang="T11">
                  <a:pos x="T6" y="T7"/>
                </a:cxn>
              </a:cxnLst>
              <a:rect l="T12" t="T13" r="T14" b="T15"/>
              <a:pathLst>
                <a:path w="188" h="116">
                  <a:moveTo>
                    <a:pt x="188" y="76"/>
                  </a:moveTo>
                  <a:cubicBezTo>
                    <a:pt x="181" y="89"/>
                    <a:pt x="164" y="111"/>
                    <a:pt x="130" y="114"/>
                  </a:cubicBezTo>
                  <a:cubicBezTo>
                    <a:pt x="96" y="116"/>
                    <a:pt x="55" y="105"/>
                    <a:pt x="45" y="85"/>
                  </a:cubicBezTo>
                  <a:cubicBezTo>
                    <a:pt x="35" y="66"/>
                    <a:pt x="9" y="0"/>
                    <a:pt x="0" y="13"/>
                  </a:cubicBezTo>
                </a:path>
              </a:pathLst>
            </a:custGeom>
            <a:noFill/>
            <a:ln w="7938" cap="rnd">
              <a:solidFill>
                <a:srgbClr val="333333"/>
              </a:solidFill>
              <a:prstDash val="solid"/>
              <a:round/>
              <a:headEnd/>
              <a:tailEnd/>
            </a:ln>
          </p:spPr>
          <p:txBody>
            <a:bodyPr/>
            <a:lstStyle/>
            <a:p>
              <a:endParaRPr lang="en-US"/>
            </a:p>
          </p:txBody>
        </p:sp>
        <p:sp>
          <p:nvSpPr>
            <p:cNvPr id="149" name="Freeform 38"/>
            <p:cNvSpPr>
              <a:spLocks/>
            </p:cNvSpPr>
            <p:nvPr/>
          </p:nvSpPr>
          <p:spPr bwMode="auto">
            <a:xfrm>
              <a:off x="2167" y="2083"/>
              <a:ext cx="285" cy="282"/>
            </a:xfrm>
            <a:custGeom>
              <a:avLst/>
              <a:gdLst>
                <a:gd name="T0" fmla="*/ 208 w 114"/>
                <a:gd name="T1" fmla="*/ 3802 h 106"/>
                <a:gd name="T2" fmla="*/ 863 w 114"/>
                <a:gd name="T3" fmla="*/ 4467 h 106"/>
                <a:gd name="T4" fmla="*/ 4458 w 114"/>
                <a:gd name="T5" fmla="*/ 205 h 106"/>
                <a:gd name="T6" fmla="*/ 0 60000 65536"/>
                <a:gd name="T7" fmla="*/ 0 60000 65536"/>
                <a:gd name="T8" fmla="*/ 0 60000 65536"/>
                <a:gd name="T9" fmla="*/ 0 w 114"/>
                <a:gd name="T10" fmla="*/ 0 h 106"/>
                <a:gd name="T11" fmla="*/ 114 w 114"/>
                <a:gd name="T12" fmla="*/ 106 h 106"/>
              </a:gdLst>
              <a:ahLst/>
              <a:cxnLst>
                <a:cxn ang="T6">
                  <a:pos x="T0" y="T1"/>
                </a:cxn>
                <a:cxn ang="T7">
                  <a:pos x="T2" y="T3"/>
                </a:cxn>
                <a:cxn ang="T8">
                  <a:pos x="T4" y="T5"/>
                </a:cxn>
              </a:cxnLst>
              <a:rect l="T9" t="T10" r="T11" b="T12"/>
              <a:pathLst>
                <a:path w="114" h="106">
                  <a:moveTo>
                    <a:pt x="5" y="76"/>
                  </a:moveTo>
                  <a:cubicBezTo>
                    <a:pt x="0" y="93"/>
                    <a:pt x="6" y="106"/>
                    <a:pt x="22" y="89"/>
                  </a:cubicBezTo>
                  <a:cubicBezTo>
                    <a:pt x="38" y="72"/>
                    <a:pt x="55" y="0"/>
                    <a:pt x="114" y="4"/>
                  </a:cubicBezTo>
                </a:path>
              </a:pathLst>
            </a:custGeom>
            <a:noFill/>
            <a:ln w="7938" cap="rnd">
              <a:solidFill>
                <a:srgbClr val="333333"/>
              </a:solidFill>
              <a:prstDash val="solid"/>
              <a:round/>
              <a:headEnd/>
              <a:tailEnd/>
            </a:ln>
          </p:spPr>
          <p:txBody>
            <a:bodyPr/>
            <a:lstStyle/>
            <a:p>
              <a:endParaRPr lang="en-US"/>
            </a:p>
          </p:txBody>
        </p:sp>
        <p:sp>
          <p:nvSpPr>
            <p:cNvPr id="150" name="Freeform 39"/>
            <p:cNvSpPr>
              <a:spLocks/>
            </p:cNvSpPr>
            <p:nvPr/>
          </p:nvSpPr>
          <p:spPr bwMode="auto">
            <a:xfrm>
              <a:off x="2655" y="2125"/>
              <a:ext cx="244" cy="203"/>
            </a:xfrm>
            <a:custGeom>
              <a:avLst/>
              <a:gdLst>
                <a:gd name="T0" fmla="*/ 0 w 98"/>
                <a:gd name="T1" fmla="*/ 0 h 76"/>
                <a:gd name="T2" fmla="*/ 2579 w 98"/>
                <a:gd name="T3" fmla="*/ 3261 h 76"/>
                <a:gd name="T4" fmla="*/ 3770 w 98"/>
                <a:gd name="T5" fmla="*/ 3718 h 76"/>
                <a:gd name="T6" fmla="*/ 0 60000 65536"/>
                <a:gd name="T7" fmla="*/ 0 60000 65536"/>
                <a:gd name="T8" fmla="*/ 0 60000 65536"/>
                <a:gd name="T9" fmla="*/ 0 w 98"/>
                <a:gd name="T10" fmla="*/ 0 h 76"/>
                <a:gd name="T11" fmla="*/ 98 w 98"/>
                <a:gd name="T12" fmla="*/ 76 h 76"/>
              </a:gdLst>
              <a:ahLst/>
              <a:cxnLst>
                <a:cxn ang="T6">
                  <a:pos x="T0" y="T1"/>
                </a:cxn>
                <a:cxn ang="T7">
                  <a:pos x="T2" y="T3"/>
                </a:cxn>
                <a:cxn ang="T8">
                  <a:pos x="T4" y="T5"/>
                </a:cxn>
              </a:cxnLst>
              <a:rect l="T9" t="T10" r="T11" b="T12"/>
              <a:pathLst>
                <a:path w="98" h="76">
                  <a:moveTo>
                    <a:pt x="0" y="0"/>
                  </a:moveTo>
                  <a:cubicBezTo>
                    <a:pt x="24" y="9"/>
                    <a:pt x="46" y="52"/>
                    <a:pt x="67" y="64"/>
                  </a:cubicBezTo>
                  <a:cubicBezTo>
                    <a:pt x="87" y="76"/>
                    <a:pt x="98" y="73"/>
                    <a:pt x="98" y="73"/>
                  </a:cubicBezTo>
                </a:path>
              </a:pathLst>
            </a:custGeom>
            <a:noFill/>
            <a:ln w="7938" cap="rnd">
              <a:solidFill>
                <a:srgbClr val="333333"/>
              </a:solidFill>
              <a:prstDash val="solid"/>
              <a:round/>
              <a:headEnd/>
              <a:tailEnd/>
            </a:ln>
          </p:spPr>
          <p:txBody>
            <a:bodyPr/>
            <a:lstStyle/>
            <a:p>
              <a:endParaRPr lang="en-US"/>
            </a:p>
          </p:txBody>
        </p:sp>
        <p:sp>
          <p:nvSpPr>
            <p:cNvPr id="151" name="Freeform 40"/>
            <p:cNvSpPr>
              <a:spLocks/>
            </p:cNvSpPr>
            <p:nvPr/>
          </p:nvSpPr>
          <p:spPr bwMode="auto">
            <a:xfrm>
              <a:off x="3124" y="1613"/>
              <a:ext cx="150" cy="384"/>
            </a:xfrm>
            <a:custGeom>
              <a:avLst/>
              <a:gdLst>
                <a:gd name="T0" fmla="*/ 2113 w 60"/>
                <a:gd name="T1" fmla="*/ 0 h 144"/>
                <a:gd name="T2" fmla="*/ 1645 w 60"/>
                <a:gd name="T3" fmla="*/ 4608 h 144"/>
                <a:gd name="T4" fmla="*/ 783 w 60"/>
                <a:gd name="T5" fmla="*/ 7283 h 144"/>
                <a:gd name="T6" fmla="*/ 0 60000 65536"/>
                <a:gd name="T7" fmla="*/ 0 60000 65536"/>
                <a:gd name="T8" fmla="*/ 0 60000 65536"/>
                <a:gd name="T9" fmla="*/ 0 w 60"/>
                <a:gd name="T10" fmla="*/ 0 h 144"/>
                <a:gd name="T11" fmla="*/ 60 w 60"/>
                <a:gd name="T12" fmla="*/ 144 h 144"/>
              </a:gdLst>
              <a:ahLst/>
              <a:cxnLst>
                <a:cxn ang="T6">
                  <a:pos x="T0" y="T1"/>
                </a:cxn>
                <a:cxn ang="T7">
                  <a:pos x="T2" y="T3"/>
                </a:cxn>
                <a:cxn ang="T8">
                  <a:pos x="T4" y="T5"/>
                </a:cxn>
              </a:cxnLst>
              <a:rect l="T9" t="T10" r="T11" b="T12"/>
              <a:pathLst>
                <a:path w="60" h="144">
                  <a:moveTo>
                    <a:pt x="54" y="0"/>
                  </a:moveTo>
                  <a:cubicBezTo>
                    <a:pt x="60" y="34"/>
                    <a:pt x="54" y="73"/>
                    <a:pt x="42" y="91"/>
                  </a:cubicBezTo>
                  <a:cubicBezTo>
                    <a:pt x="30" y="109"/>
                    <a:pt x="0" y="127"/>
                    <a:pt x="20" y="144"/>
                  </a:cubicBezTo>
                </a:path>
              </a:pathLst>
            </a:custGeom>
            <a:noFill/>
            <a:ln w="7938" cap="rnd">
              <a:solidFill>
                <a:srgbClr val="333333"/>
              </a:solidFill>
              <a:prstDash val="solid"/>
              <a:round/>
              <a:headEnd/>
              <a:tailEnd/>
            </a:ln>
          </p:spPr>
          <p:txBody>
            <a:bodyPr/>
            <a:lstStyle/>
            <a:p>
              <a:endParaRPr lang="en-US"/>
            </a:p>
          </p:txBody>
        </p:sp>
        <p:sp>
          <p:nvSpPr>
            <p:cNvPr id="152" name="Freeform 41"/>
            <p:cNvSpPr>
              <a:spLocks/>
            </p:cNvSpPr>
            <p:nvPr/>
          </p:nvSpPr>
          <p:spPr bwMode="auto">
            <a:xfrm>
              <a:off x="2380" y="2619"/>
              <a:ext cx="202" cy="194"/>
            </a:xfrm>
            <a:custGeom>
              <a:avLst/>
              <a:gdLst>
                <a:gd name="T0" fmla="*/ 0 w 81"/>
                <a:gd name="T1" fmla="*/ 2437 h 73"/>
                <a:gd name="T2" fmla="*/ 1195 w 81"/>
                <a:gd name="T3" fmla="*/ 0 h 73"/>
                <a:gd name="T4" fmla="*/ 3135 w 81"/>
                <a:gd name="T5" fmla="*/ 3643 h 73"/>
                <a:gd name="T6" fmla="*/ 0 60000 65536"/>
                <a:gd name="T7" fmla="*/ 0 60000 65536"/>
                <a:gd name="T8" fmla="*/ 0 60000 65536"/>
                <a:gd name="T9" fmla="*/ 0 w 81"/>
                <a:gd name="T10" fmla="*/ 0 h 73"/>
                <a:gd name="T11" fmla="*/ 81 w 81"/>
                <a:gd name="T12" fmla="*/ 73 h 73"/>
              </a:gdLst>
              <a:ahLst/>
              <a:cxnLst>
                <a:cxn ang="T6">
                  <a:pos x="T0" y="T1"/>
                </a:cxn>
                <a:cxn ang="T7">
                  <a:pos x="T2" y="T3"/>
                </a:cxn>
                <a:cxn ang="T8">
                  <a:pos x="T4" y="T5"/>
                </a:cxn>
              </a:cxnLst>
              <a:rect l="T9" t="T10" r="T11" b="T12"/>
              <a:pathLst>
                <a:path w="81" h="73">
                  <a:moveTo>
                    <a:pt x="0" y="49"/>
                  </a:moveTo>
                  <a:cubicBezTo>
                    <a:pt x="12" y="9"/>
                    <a:pt x="28" y="3"/>
                    <a:pt x="31" y="0"/>
                  </a:cubicBezTo>
                  <a:cubicBezTo>
                    <a:pt x="38" y="29"/>
                    <a:pt x="39" y="56"/>
                    <a:pt x="81" y="73"/>
                  </a:cubicBezTo>
                </a:path>
              </a:pathLst>
            </a:custGeom>
            <a:noFill/>
            <a:ln w="7938" cap="rnd">
              <a:solidFill>
                <a:srgbClr val="333333"/>
              </a:solidFill>
              <a:prstDash val="solid"/>
              <a:round/>
              <a:headEnd/>
              <a:tailEnd/>
            </a:ln>
          </p:spPr>
          <p:txBody>
            <a:bodyPr/>
            <a:lstStyle/>
            <a:p>
              <a:endParaRPr lang="en-US"/>
            </a:p>
          </p:txBody>
        </p:sp>
        <p:sp>
          <p:nvSpPr>
            <p:cNvPr id="153" name="Freeform 42"/>
            <p:cNvSpPr>
              <a:spLocks/>
            </p:cNvSpPr>
            <p:nvPr/>
          </p:nvSpPr>
          <p:spPr bwMode="auto">
            <a:xfrm>
              <a:off x="2040" y="1339"/>
              <a:ext cx="1634" cy="1634"/>
            </a:xfrm>
            <a:custGeom>
              <a:avLst/>
              <a:gdLst>
                <a:gd name="T0" fmla="*/ 8452 w 654"/>
                <a:gd name="T1" fmla="*/ 27917 h 613"/>
                <a:gd name="T2" fmla="*/ 8845 w 654"/>
                <a:gd name="T3" fmla="*/ 28122 h 613"/>
                <a:gd name="T4" fmla="*/ 13322 w 654"/>
                <a:gd name="T5" fmla="*/ 27823 h 613"/>
                <a:gd name="T6" fmla="*/ 15426 w 654"/>
                <a:gd name="T7" fmla="*/ 27312 h 613"/>
                <a:gd name="T8" fmla="*/ 19296 w 654"/>
                <a:gd name="T9" fmla="*/ 26461 h 613"/>
                <a:gd name="T10" fmla="*/ 20850 w 654"/>
                <a:gd name="T11" fmla="*/ 30134 h 613"/>
                <a:gd name="T12" fmla="*/ 24707 w 654"/>
                <a:gd name="T13" fmla="*/ 27917 h 613"/>
                <a:gd name="T14" fmla="*/ 25250 w 654"/>
                <a:gd name="T15" fmla="*/ 24585 h 613"/>
                <a:gd name="T16" fmla="*/ 21974 w 654"/>
                <a:gd name="T17" fmla="*/ 16817 h 613"/>
                <a:gd name="T18" fmla="*/ 23303 w 654"/>
                <a:gd name="T19" fmla="*/ 13181 h 613"/>
                <a:gd name="T20" fmla="*/ 24240 w 654"/>
                <a:gd name="T21" fmla="*/ 5662 h 613"/>
                <a:gd name="T22" fmla="*/ 21429 w 654"/>
                <a:gd name="T23" fmla="*/ 909 h 613"/>
                <a:gd name="T24" fmla="*/ 19013 w 654"/>
                <a:gd name="T25" fmla="*/ 5209 h 613"/>
                <a:gd name="T26" fmla="*/ 16250 w 654"/>
                <a:gd name="T27" fmla="*/ 3241 h 613"/>
                <a:gd name="T28" fmla="*/ 11698 w 654"/>
                <a:gd name="T29" fmla="*/ 5512 h 613"/>
                <a:gd name="T30" fmla="*/ 6736 w 654"/>
                <a:gd name="T31" fmla="*/ 1421 h 613"/>
                <a:gd name="T32" fmla="*/ 3933 w 654"/>
                <a:gd name="T33" fmla="*/ 1613 h 613"/>
                <a:gd name="T34" fmla="*/ 4557 w 654"/>
                <a:gd name="T35" fmla="*/ 5550 h 613"/>
                <a:gd name="T36" fmla="*/ 4557 w 654"/>
                <a:gd name="T37" fmla="*/ 5550 h 613"/>
                <a:gd name="T38" fmla="*/ 3121 w 654"/>
                <a:gd name="T39" fmla="*/ 6062 h 613"/>
                <a:gd name="T40" fmla="*/ 1479 w 654"/>
                <a:gd name="T41" fmla="*/ 10908 h 613"/>
                <a:gd name="T42" fmla="*/ 1479 w 654"/>
                <a:gd name="T43" fmla="*/ 15396 h 613"/>
                <a:gd name="T44" fmla="*/ 3465 w 654"/>
                <a:gd name="T45" fmla="*/ 21458 h 613"/>
                <a:gd name="T46" fmla="*/ 2528 w 654"/>
                <a:gd name="T47" fmla="*/ 23185 h 613"/>
                <a:gd name="T48" fmla="*/ 4870 w 654"/>
                <a:gd name="T49" fmla="*/ 29585 h 613"/>
                <a:gd name="T50" fmla="*/ 8452 w 654"/>
                <a:gd name="T51" fmla="*/ 27917 h 6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4"/>
                <a:gd name="T79" fmla="*/ 0 h 613"/>
                <a:gd name="T80" fmla="*/ 654 w 654"/>
                <a:gd name="T81" fmla="*/ 613 h 6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4" h="613">
                  <a:moveTo>
                    <a:pt x="217" y="553"/>
                  </a:moveTo>
                  <a:cubicBezTo>
                    <a:pt x="220" y="554"/>
                    <a:pt x="223" y="555"/>
                    <a:pt x="227" y="557"/>
                  </a:cubicBezTo>
                  <a:cubicBezTo>
                    <a:pt x="279" y="573"/>
                    <a:pt x="322" y="562"/>
                    <a:pt x="342" y="551"/>
                  </a:cubicBezTo>
                  <a:cubicBezTo>
                    <a:pt x="361" y="541"/>
                    <a:pt x="374" y="536"/>
                    <a:pt x="396" y="541"/>
                  </a:cubicBezTo>
                  <a:cubicBezTo>
                    <a:pt x="418" y="545"/>
                    <a:pt x="474" y="559"/>
                    <a:pt x="495" y="524"/>
                  </a:cubicBezTo>
                  <a:cubicBezTo>
                    <a:pt x="492" y="540"/>
                    <a:pt x="502" y="579"/>
                    <a:pt x="535" y="597"/>
                  </a:cubicBezTo>
                  <a:cubicBezTo>
                    <a:pt x="562" y="613"/>
                    <a:pt x="610" y="609"/>
                    <a:pt x="634" y="553"/>
                  </a:cubicBezTo>
                  <a:cubicBezTo>
                    <a:pt x="642" y="533"/>
                    <a:pt x="646" y="509"/>
                    <a:pt x="648" y="487"/>
                  </a:cubicBezTo>
                  <a:cubicBezTo>
                    <a:pt x="654" y="429"/>
                    <a:pt x="636" y="320"/>
                    <a:pt x="564" y="333"/>
                  </a:cubicBezTo>
                  <a:cubicBezTo>
                    <a:pt x="571" y="323"/>
                    <a:pt x="586" y="296"/>
                    <a:pt x="598" y="261"/>
                  </a:cubicBezTo>
                  <a:cubicBezTo>
                    <a:pt x="609" y="223"/>
                    <a:pt x="613" y="151"/>
                    <a:pt x="622" y="112"/>
                  </a:cubicBezTo>
                  <a:cubicBezTo>
                    <a:pt x="632" y="66"/>
                    <a:pt x="592" y="11"/>
                    <a:pt x="550" y="18"/>
                  </a:cubicBezTo>
                  <a:cubicBezTo>
                    <a:pt x="507" y="25"/>
                    <a:pt x="482" y="39"/>
                    <a:pt x="488" y="103"/>
                  </a:cubicBezTo>
                  <a:cubicBezTo>
                    <a:pt x="476" y="74"/>
                    <a:pt x="452" y="47"/>
                    <a:pt x="417" y="64"/>
                  </a:cubicBezTo>
                  <a:cubicBezTo>
                    <a:pt x="381" y="81"/>
                    <a:pt x="337" y="104"/>
                    <a:pt x="300" y="109"/>
                  </a:cubicBezTo>
                  <a:cubicBezTo>
                    <a:pt x="263" y="113"/>
                    <a:pt x="174" y="120"/>
                    <a:pt x="173" y="28"/>
                  </a:cubicBezTo>
                  <a:cubicBezTo>
                    <a:pt x="172" y="9"/>
                    <a:pt x="104" y="0"/>
                    <a:pt x="101" y="32"/>
                  </a:cubicBezTo>
                  <a:cubicBezTo>
                    <a:pt x="97" y="64"/>
                    <a:pt x="103" y="97"/>
                    <a:pt x="117" y="110"/>
                  </a:cubicBezTo>
                  <a:cubicBezTo>
                    <a:pt x="117" y="110"/>
                    <a:pt x="117" y="110"/>
                    <a:pt x="117" y="110"/>
                  </a:cubicBezTo>
                  <a:cubicBezTo>
                    <a:pt x="106" y="111"/>
                    <a:pt x="93" y="114"/>
                    <a:pt x="80" y="120"/>
                  </a:cubicBezTo>
                  <a:cubicBezTo>
                    <a:pt x="40" y="141"/>
                    <a:pt x="26" y="176"/>
                    <a:pt x="38" y="216"/>
                  </a:cubicBezTo>
                  <a:cubicBezTo>
                    <a:pt x="50" y="256"/>
                    <a:pt x="56" y="264"/>
                    <a:pt x="38" y="305"/>
                  </a:cubicBezTo>
                  <a:cubicBezTo>
                    <a:pt x="20" y="346"/>
                    <a:pt x="0" y="439"/>
                    <a:pt x="89" y="425"/>
                  </a:cubicBezTo>
                  <a:cubicBezTo>
                    <a:pt x="81" y="437"/>
                    <a:pt x="71" y="450"/>
                    <a:pt x="65" y="459"/>
                  </a:cubicBezTo>
                  <a:cubicBezTo>
                    <a:pt x="44" y="482"/>
                    <a:pt x="33" y="583"/>
                    <a:pt x="125" y="586"/>
                  </a:cubicBezTo>
                  <a:cubicBezTo>
                    <a:pt x="184" y="589"/>
                    <a:pt x="217" y="553"/>
                    <a:pt x="217" y="553"/>
                  </a:cubicBezTo>
                  <a:close/>
                </a:path>
              </a:pathLst>
            </a:custGeom>
            <a:noFill/>
            <a:ln w="7938" cap="rnd">
              <a:solidFill>
                <a:srgbClr val="333333"/>
              </a:solidFill>
              <a:prstDash val="solid"/>
              <a:round/>
              <a:headEnd/>
              <a:tailEnd/>
            </a:ln>
          </p:spPr>
          <p:txBody>
            <a:bodyPr/>
            <a:lstStyle/>
            <a:p>
              <a:endParaRPr lang="en-US"/>
            </a:p>
          </p:txBody>
        </p:sp>
        <p:sp>
          <p:nvSpPr>
            <p:cNvPr id="154" name="Freeform 43"/>
            <p:cNvSpPr>
              <a:spLocks/>
            </p:cNvSpPr>
            <p:nvPr/>
          </p:nvSpPr>
          <p:spPr bwMode="auto">
            <a:xfrm>
              <a:off x="2332" y="1624"/>
              <a:ext cx="1132" cy="571"/>
            </a:xfrm>
            <a:custGeom>
              <a:avLst/>
              <a:gdLst>
                <a:gd name="T0" fmla="*/ 17665 w 453"/>
                <a:gd name="T1" fmla="*/ 149 h 214"/>
                <a:gd name="T2" fmla="*/ 17165 w 453"/>
                <a:gd name="T3" fmla="*/ 1003 h 214"/>
                <a:gd name="T4" fmla="*/ 16335 w 453"/>
                <a:gd name="T5" fmla="*/ 7652 h 214"/>
                <a:gd name="T6" fmla="*/ 12877 w 453"/>
                <a:gd name="T7" fmla="*/ 10694 h 214"/>
                <a:gd name="T8" fmla="*/ 10453 w 453"/>
                <a:gd name="T9" fmla="*/ 7298 h 214"/>
                <a:gd name="T10" fmla="*/ 8381 w 453"/>
                <a:gd name="T11" fmla="*/ 1916 h 214"/>
                <a:gd name="T12" fmla="*/ 5775 w 453"/>
                <a:gd name="T13" fmla="*/ 2185 h 214"/>
                <a:gd name="T14" fmla="*/ 5540 w 453"/>
                <a:gd name="T15" fmla="*/ 2436 h 214"/>
                <a:gd name="T16" fmla="*/ 3746 w 453"/>
                <a:gd name="T17" fmla="*/ 5011 h 214"/>
                <a:gd name="T18" fmla="*/ 2374 w 453"/>
                <a:gd name="T19" fmla="*/ 2036 h 214"/>
                <a:gd name="T20" fmla="*/ 2137 w 453"/>
                <a:gd name="T21" fmla="*/ 1574 h 214"/>
                <a:gd name="T22" fmla="*/ 0 w 453"/>
                <a:gd name="T23" fmla="*/ 149 h 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3"/>
                <a:gd name="T37" fmla="*/ 0 h 214"/>
                <a:gd name="T38" fmla="*/ 453 w 453"/>
                <a:gd name="T39" fmla="*/ 214 h 2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3" h="214">
                  <a:moveTo>
                    <a:pt x="453" y="3"/>
                  </a:moveTo>
                  <a:cubicBezTo>
                    <a:pt x="449" y="0"/>
                    <a:pt x="443" y="0"/>
                    <a:pt x="440" y="20"/>
                  </a:cubicBezTo>
                  <a:cubicBezTo>
                    <a:pt x="436" y="39"/>
                    <a:pt x="453" y="89"/>
                    <a:pt x="419" y="151"/>
                  </a:cubicBezTo>
                  <a:cubicBezTo>
                    <a:pt x="390" y="204"/>
                    <a:pt x="361" y="214"/>
                    <a:pt x="330" y="211"/>
                  </a:cubicBezTo>
                  <a:cubicBezTo>
                    <a:pt x="298" y="209"/>
                    <a:pt x="275" y="185"/>
                    <a:pt x="268" y="144"/>
                  </a:cubicBezTo>
                  <a:cubicBezTo>
                    <a:pt x="261" y="105"/>
                    <a:pt x="247" y="50"/>
                    <a:pt x="215" y="38"/>
                  </a:cubicBezTo>
                  <a:cubicBezTo>
                    <a:pt x="186" y="24"/>
                    <a:pt x="162" y="34"/>
                    <a:pt x="148" y="43"/>
                  </a:cubicBezTo>
                  <a:cubicBezTo>
                    <a:pt x="146" y="45"/>
                    <a:pt x="144" y="46"/>
                    <a:pt x="142" y="48"/>
                  </a:cubicBezTo>
                  <a:cubicBezTo>
                    <a:pt x="125" y="65"/>
                    <a:pt x="122" y="102"/>
                    <a:pt x="96" y="99"/>
                  </a:cubicBezTo>
                  <a:cubicBezTo>
                    <a:pt x="81" y="97"/>
                    <a:pt x="81" y="77"/>
                    <a:pt x="61" y="40"/>
                  </a:cubicBezTo>
                  <a:cubicBezTo>
                    <a:pt x="59" y="37"/>
                    <a:pt x="57" y="34"/>
                    <a:pt x="55" y="31"/>
                  </a:cubicBezTo>
                  <a:cubicBezTo>
                    <a:pt x="45" y="14"/>
                    <a:pt x="25" y="2"/>
                    <a:pt x="0" y="3"/>
                  </a:cubicBezTo>
                </a:path>
              </a:pathLst>
            </a:custGeom>
            <a:noFill/>
            <a:ln w="7938" cap="rnd">
              <a:solidFill>
                <a:srgbClr val="333333"/>
              </a:solidFill>
              <a:prstDash val="solid"/>
              <a:round/>
              <a:headEnd/>
              <a:tailEnd/>
            </a:ln>
          </p:spPr>
          <p:txBody>
            <a:bodyPr/>
            <a:lstStyle/>
            <a:p>
              <a:endParaRPr lang="en-US"/>
            </a:p>
          </p:txBody>
        </p:sp>
        <p:sp>
          <p:nvSpPr>
            <p:cNvPr id="155" name="Freeform 44"/>
            <p:cNvSpPr>
              <a:spLocks/>
            </p:cNvSpPr>
            <p:nvPr/>
          </p:nvSpPr>
          <p:spPr bwMode="auto">
            <a:xfrm>
              <a:off x="2655" y="2472"/>
              <a:ext cx="192" cy="136"/>
            </a:xfrm>
            <a:custGeom>
              <a:avLst/>
              <a:gdLst>
                <a:gd name="T0" fmla="*/ 0 w 77"/>
                <a:gd name="T1" fmla="*/ 0 h 51"/>
                <a:gd name="T2" fmla="*/ 2977 w 77"/>
                <a:gd name="T3" fmla="*/ 2219 h 51"/>
                <a:gd name="T4" fmla="*/ 0 60000 65536"/>
                <a:gd name="T5" fmla="*/ 0 60000 65536"/>
                <a:gd name="T6" fmla="*/ 0 w 77"/>
                <a:gd name="T7" fmla="*/ 0 h 51"/>
                <a:gd name="T8" fmla="*/ 77 w 77"/>
                <a:gd name="T9" fmla="*/ 51 h 51"/>
              </a:gdLst>
              <a:ahLst/>
              <a:cxnLst>
                <a:cxn ang="T4">
                  <a:pos x="T0" y="T1"/>
                </a:cxn>
                <a:cxn ang="T5">
                  <a:pos x="T2" y="T3"/>
                </a:cxn>
              </a:cxnLst>
              <a:rect l="T6" t="T7" r="T8" b="T9"/>
              <a:pathLst>
                <a:path w="77" h="51">
                  <a:moveTo>
                    <a:pt x="0" y="0"/>
                  </a:moveTo>
                  <a:cubicBezTo>
                    <a:pt x="12" y="28"/>
                    <a:pt x="29" y="51"/>
                    <a:pt x="77" y="44"/>
                  </a:cubicBezTo>
                </a:path>
              </a:pathLst>
            </a:custGeom>
            <a:noFill/>
            <a:ln w="7938" cap="rnd">
              <a:solidFill>
                <a:srgbClr val="333333"/>
              </a:solidFill>
              <a:prstDash val="solid"/>
              <a:round/>
              <a:headEnd/>
              <a:tailEnd/>
            </a:ln>
          </p:spPr>
          <p:txBody>
            <a:bodyPr/>
            <a:lstStyle/>
            <a:p>
              <a:endParaRPr lang="en-US"/>
            </a:p>
          </p:txBody>
        </p:sp>
        <p:sp>
          <p:nvSpPr>
            <p:cNvPr id="156" name="Freeform 45"/>
            <p:cNvSpPr>
              <a:spLocks/>
            </p:cNvSpPr>
            <p:nvPr/>
          </p:nvSpPr>
          <p:spPr bwMode="auto">
            <a:xfrm>
              <a:off x="2350" y="1947"/>
              <a:ext cx="25" cy="178"/>
            </a:xfrm>
            <a:custGeom>
              <a:avLst/>
              <a:gdLst>
                <a:gd name="T0" fmla="*/ 233 w 10"/>
                <a:gd name="T1" fmla="*/ 0 h 67"/>
                <a:gd name="T2" fmla="*/ 270 w 10"/>
                <a:gd name="T3" fmla="*/ 1947 h 67"/>
                <a:gd name="T4" fmla="*/ 0 w 10"/>
                <a:gd name="T5" fmla="*/ 3339 h 67"/>
                <a:gd name="T6" fmla="*/ 0 60000 65536"/>
                <a:gd name="T7" fmla="*/ 0 60000 65536"/>
                <a:gd name="T8" fmla="*/ 0 60000 65536"/>
                <a:gd name="T9" fmla="*/ 0 w 10"/>
                <a:gd name="T10" fmla="*/ 0 h 67"/>
                <a:gd name="T11" fmla="*/ 10 w 10"/>
                <a:gd name="T12" fmla="*/ 67 h 67"/>
              </a:gdLst>
              <a:ahLst/>
              <a:cxnLst>
                <a:cxn ang="T6">
                  <a:pos x="T0" y="T1"/>
                </a:cxn>
                <a:cxn ang="T7">
                  <a:pos x="T2" y="T3"/>
                </a:cxn>
                <a:cxn ang="T8">
                  <a:pos x="T4" y="T5"/>
                </a:cxn>
              </a:cxnLst>
              <a:rect l="T9" t="T10" r="T11" b="T12"/>
              <a:pathLst>
                <a:path w="10" h="67">
                  <a:moveTo>
                    <a:pt x="6" y="0"/>
                  </a:moveTo>
                  <a:cubicBezTo>
                    <a:pt x="6" y="13"/>
                    <a:pt x="10" y="26"/>
                    <a:pt x="7" y="39"/>
                  </a:cubicBezTo>
                  <a:cubicBezTo>
                    <a:pt x="4" y="53"/>
                    <a:pt x="0" y="67"/>
                    <a:pt x="0" y="67"/>
                  </a:cubicBezTo>
                </a:path>
              </a:pathLst>
            </a:custGeom>
            <a:noFill/>
            <a:ln w="7938" cap="rnd">
              <a:solidFill>
                <a:srgbClr val="333333"/>
              </a:solidFill>
              <a:prstDash val="solid"/>
              <a:round/>
              <a:headEnd/>
              <a:tailEnd/>
            </a:ln>
          </p:spPr>
          <p:txBody>
            <a:bodyPr/>
            <a:lstStyle/>
            <a:p>
              <a:endParaRPr lang="en-US"/>
            </a:p>
          </p:txBody>
        </p:sp>
        <p:sp>
          <p:nvSpPr>
            <p:cNvPr id="157" name="Freeform 46"/>
            <p:cNvSpPr>
              <a:spLocks/>
            </p:cNvSpPr>
            <p:nvPr/>
          </p:nvSpPr>
          <p:spPr bwMode="auto">
            <a:xfrm>
              <a:off x="2954" y="1749"/>
              <a:ext cx="108" cy="150"/>
            </a:xfrm>
            <a:custGeom>
              <a:avLst/>
              <a:gdLst>
                <a:gd name="T0" fmla="*/ 0 w 43"/>
                <a:gd name="T1" fmla="*/ 1350 h 56"/>
                <a:gd name="T2" fmla="*/ 1710 w 43"/>
                <a:gd name="T3" fmla="*/ 0 h 56"/>
                <a:gd name="T4" fmla="*/ 472 w 43"/>
                <a:gd name="T5" fmla="*/ 2885 h 56"/>
                <a:gd name="T6" fmla="*/ 0 60000 65536"/>
                <a:gd name="T7" fmla="*/ 0 60000 65536"/>
                <a:gd name="T8" fmla="*/ 0 60000 65536"/>
                <a:gd name="T9" fmla="*/ 0 w 43"/>
                <a:gd name="T10" fmla="*/ 0 h 56"/>
                <a:gd name="T11" fmla="*/ 43 w 43"/>
                <a:gd name="T12" fmla="*/ 56 h 56"/>
              </a:gdLst>
              <a:ahLst/>
              <a:cxnLst>
                <a:cxn ang="T6">
                  <a:pos x="T0" y="T1"/>
                </a:cxn>
                <a:cxn ang="T7">
                  <a:pos x="T2" y="T3"/>
                </a:cxn>
                <a:cxn ang="T8">
                  <a:pos x="T4" y="T5"/>
                </a:cxn>
              </a:cxnLst>
              <a:rect l="T9" t="T10" r="T11" b="T12"/>
              <a:pathLst>
                <a:path w="43" h="56">
                  <a:moveTo>
                    <a:pt x="0" y="26"/>
                  </a:moveTo>
                  <a:cubicBezTo>
                    <a:pt x="9" y="31"/>
                    <a:pt x="34" y="11"/>
                    <a:pt x="43" y="0"/>
                  </a:cubicBezTo>
                  <a:cubicBezTo>
                    <a:pt x="29" y="16"/>
                    <a:pt x="12" y="33"/>
                    <a:pt x="12" y="56"/>
                  </a:cubicBezTo>
                </a:path>
              </a:pathLst>
            </a:custGeom>
            <a:noFill/>
            <a:ln w="7938" cap="rnd">
              <a:solidFill>
                <a:srgbClr val="333333"/>
              </a:solidFill>
              <a:prstDash val="solid"/>
              <a:round/>
              <a:headEnd/>
              <a:tailEnd/>
            </a:ln>
          </p:spPr>
          <p:txBody>
            <a:bodyPr/>
            <a:lstStyle/>
            <a:p>
              <a:endParaRPr lang="en-US"/>
            </a:p>
          </p:txBody>
        </p:sp>
        <p:sp>
          <p:nvSpPr>
            <p:cNvPr id="158" name="Freeform 47"/>
            <p:cNvSpPr>
              <a:spLocks/>
            </p:cNvSpPr>
            <p:nvPr/>
          </p:nvSpPr>
          <p:spPr bwMode="auto">
            <a:xfrm>
              <a:off x="2652" y="2029"/>
              <a:ext cx="252" cy="299"/>
            </a:xfrm>
            <a:custGeom>
              <a:avLst/>
              <a:gdLst>
                <a:gd name="T0" fmla="*/ 3835 w 101"/>
                <a:gd name="T1" fmla="*/ 5537 h 112"/>
                <a:gd name="T2" fmla="*/ 2640 w 101"/>
                <a:gd name="T3" fmla="*/ 5080 h 112"/>
                <a:gd name="T4" fmla="*/ 30 w 101"/>
                <a:gd name="T5" fmla="*/ 1823 h 112"/>
                <a:gd name="T6" fmla="*/ 0 w 101"/>
                <a:gd name="T7" fmla="*/ 1767 h 112"/>
                <a:gd name="T8" fmla="*/ 1786 w 101"/>
                <a:gd name="T9" fmla="*/ 56 h 112"/>
                <a:gd name="T10" fmla="*/ 1786 w 101"/>
                <a:gd name="T11" fmla="*/ 0 h 112"/>
                <a:gd name="T12" fmla="*/ 2565 w 101"/>
                <a:gd name="T13" fmla="*/ 2894 h 112"/>
                <a:gd name="T14" fmla="*/ 3915 w 101"/>
                <a:gd name="T15" fmla="*/ 5537 h 112"/>
                <a:gd name="T16" fmla="*/ 3835 w 101"/>
                <a:gd name="T17" fmla="*/ 5537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12"/>
                <a:gd name="T29" fmla="*/ 101 w 101"/>
                <a:gd name="T30" fmla="*/ 112 h 1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12">
                  <a:moveTo>
                    <a:pt x="99" y="109"/>
                  </a:moveTo>
                  <a:cubicBezTo>
                    <a:pt x="99" y="109"/>
                    <a:pt x="88" y="112"/>
                    <a:pt x="68" y="100"/>
                  </a:cubicBezTo>
                  <a:cubicBezTo>
                    <a:pt x="47" y="88"/>
                    <a:pt x="25" y="45"/>
                    <a:pt x="1" y="36"/>
                  </a:cubicBezTo>
                  <a:cubicBezTo>
                    <a:pt x="0" y="35"/>
                    <a:pt x="0" y="35"/>
                    <a:pt x="0" y="35"/>
                  </a:cubicBezTo>
                  <a:cubicBezTo>
                    <a:pt x="26" y="30"/>
                    <a:pt x="40" y="12"/>
                    <a:pt x="46" y="1"/>
                  </a:cubicBezTo>
                  <a:cubicBezTo>
                    <a:pt x="46" y="0"/>
                    <a:pt x="46" y="0"/>
                    <a:pt x="46" y="0"/>
                  </a:cubicBezTo>
                  <a:cubicBezTo>
                    <a:pt x="48" y="17"/>
                    <a:pt x="54" y="35"/>
                    <a:pt x="66" y="57"/>
                  </a:cubicBezTo>
                  <a:cubicBezTo>
                    <a:pt x="78" y="78"/>
                    <a:pt x="88" y="95"/>
                    <a:pt x="101" y="109"/>
                  </a:cubicBezTo>
                  <a:lnTo>
                    <a:pt x="99" y="109"/>
                  </a:lnTo>
                  <a:close/>
                </a:path>
              </a:pathLst>
            </a:custGeom>
            <a:noFill/>
            <a:ln w="7938" cap="rnd">
              <a:solidFill>
                <a:srgbClr val="333333"/>
              </a:solidFill>
              <a:prstDash val="solid"/>
              <a:round/>
              <a:headEnd/>
              <a:tailEnd/>
            </a:ln>
          </p:spPr>
          <p:txBody>
            <a:bodyPr/>
            <a:lstStyle/>
            <a:p>
              <a:endParaRPr lang="en-US"/>
            </a:p>
          </p:txBody>
        </p:sp>
        <p:sp>
          <p:nvSpPr>
            <p:cNvPr id="159" name="Freeform 48"/>
            <p:cNvSpPr>
              <a:spLocks/>
            </p:cNvSpPr>
            <p:nvPr/>
          </p:nvSpPr>
          <p:spPr bwMode="auto">
            <a:xfrm>
              <a:off x="2652" y="2472"/>
              <a:ext cx="197" cy="168"/>
            </a:xfrm>
            <a:custGeom>
              <a:avLst/>
              <a:gdLst>
                <a:gd name="T0" fmla="*/ 3022 w 79"/>
                <a:gd name="T1" fmla="*/ 2219 h 63"/>
                <a:gd name="T2" fmla="*/ 30 w 79"/>
                <a:gd name="T3" fmla="*/ 0 h 63"/>
                <a:gd name="T4" fmla="*/ 0 w 79"/>
                <a:gd name="T5" fmla="*/ 0 h 63"/>
                <a:gd name="T6" fmla="*/ 1087 w 79"/>
                <a:gd name="T7" fmla="*/ 3037 h 63"/>
                <a:gd name="T8" fmla="*/ 3052 w 79"/>
                <a:gd name="T9" fmla="*/ 2219 h 63"/>
                <a:gd name="T10" fmla="*/ 3022 w 79"/>
                <a:gd name="T11" fmla="*/ 2219 h 63"/>
                <a:gd name="T12" fmla="*/ 0 60000 65536"/>
                <a:gd name="T13" fmla="*/ 0 60000 65536"/>
                <a:gd name="T14" fmla="*/ 0 60000 65536"/>
                <a:gd name="T15" fmla="*/ 0 60000 65536"/>
                <a:gd name="T16" fmla="*/ 0 60000 65536"/>
                <a:gd name="T17" fmla="*/ 0 60000 65536"/>
                <a:gd name="T18" fmla="*/ 0 w 79"/>
                <a:gd name="T19" fmla="*/ 0 h 63"/>
                <a:gd name="T20" fmla="*/ 79 w 79"/>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9" h="63">
                  <a:moveTo>
                    <a:pt x="78" y="44"/>
                  </a:moveTo>
                  <a:cubicBezTo>
                    <a:pt x="30" y="51"/>
                    <a:pt x="13" y="28"/>
                    <a:pt x="1" y="0"/>
                  </a:cubicBezTo>
                  <a:cubicBezTo>
                    <a:pt x="0" y="0"/>
                    <a:pt x="0" y="0"/>
                    <a:pt x="0" y="0"/>
                  </a:cubicBezTo>
                  <a:cubicBezTo>
                    <a:pt x="7" y="29"/>
                    <a:pt x="8" y="57"/>
                    <a:pt x="28" y="60"/>
                  </a:cubicBezTo>
                  <a:cubicBezTo>
                    <a:pt x="47" y="63"/>
                    <a:pt x="64" y="54"/>
                    <a:pt x="79" y="44"/>
                  </a:cubicBezTo>
                  <a:lnTo>
                    <a:pt x="78" y="44"/>
                  </a:lnTo>
                  <a:close/>
                </a:path>
              </a:pathLst>
            </a:custGeom>
            <a:noFill/>
            <a:ln w="7938" cap="rnd">
              <a:solidFill>
                <a:srgbClr val="333333"/>
              </a:solidFill>
              <a:prstDash val="solid"/>
              <a:round/>
              <a:headEnd/>
              <a:tailEnd/>
            </a:ln>
          </p:spPr>
          <p:txBody>
            <a:bodyPr/>
            <a:lstStyle/>
            <a:p>
              <a:endParaRPr lang="en-US"/>
            </a:p>
          </p:txBody>
        </p:sp>
        <p:sp>
          <p:nvSpPr>
            <p:cNvPr id="160" name="Freeform 49"/>
            <p:cNvSpPr>
              <a:spLocks/>
            </p:cNvSpPr>
            <p:nvPr/>
          </p:nvSpPr>
          <p:spPr bwMode="auto">
            <a:xfrm>
              <a:off x="2350" y="1944"/>
              <a:ext cx="105" cy="181"/>
            </a:xfrm>
            <a:custGeom>
              <a:avLst/>
              <a:gdLst>
                <a:gd name="T0" fmla="*/ 233 w 42"/>
                <a:gd name="T1" fmla="*/ 56 h 68"/>
                <a:gd name="T2" fmla="*/ 270 w 42"/>
                <a:gd name="T3" fmla="*/ 1999 h 68"/>
                <a:gd name="T4" fmla="*/ 0 w 42"/>
                <a:gd name="T5" fmla="*/ 3415 h 68"/>
                <a:gd name="T6" fmla="*/ 0 w 42"/>
                <a:gd name="T7" fmla="*/ 3415 h 68"/>
                <a:gd name="T8" fmla="*/ 1608 w 42"/>
                <a:gd name="T9" fmla="*/ 2813 h 68"/>
                <a:gd name="T10" fmla="*/ 1638 w 42"/>
                <a:gd name="T11" fmla="*/ 2813 h 68"/>
                <a:gd name="T12" fmla="*/ 970 w 42"/>
                <a:gd name="T13" fmla="*/ 1999 h 68"/>
                <a:gd name="T14" fmla="*/ 270 w 42"/>
                <a:gd name="T15" fmla="*/ 0 h 68"/>
                <a:gd name="T16" fmla="*/ 233 w 42"/>
                <a:gd name="T17" fmla="*/ 56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68"/>
                <a:gd name="T29" fmla="*/ 42 w 42"/>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68">
                  <a:moveTo>
                    <a:pt x="6" y="1"/>
                  </a:moveTo>
                  <a:cubicBezTo>
                    <a:pt x="6" y="14"/>
                    <a:pt x="10" y="27"/>
                    <a:pt x="7" y="40"/>
                  </a:cubicBezTo>
                  <a:cubicBezTo>
                    <a:pt x="4" y="54"/>
                    <a:pt x="0" y="68"/>
                    <a:pt x="0" y="68"/>
                  </a:cubicBezTo>
                  <a:cubicBezTo>
                    <a:pt x="0" y="68"/>
                    <a:pt x="0" y="68"/>
                    <a:pt x="0" y="68"/>
                  </a:cubicBezTo>
                  <a:cubicBezTo>
                    <a:pt x="11" y="60"/>
                    <a:pt x="24" y="55"/>
                    <a:pt x="41" y="56"/>
                  </a:cubicBezTo>
                  <a:cubicBezTo>
                    <a:pt x="42" y="56"/>
                    <a:pt x="42" y="56"/>
                    <a:pt x="42" y="56"/>
                  </a:cubicBezTo>
                  <a:cubicBezTo>
                    <a:pt x="34" y="52"/>
                    <a:pt x="28" y="46"/>
                    <a:pt x="25" y="40"/>
                  </a:cubicBezTo>
                  <a:cubicBezTo>
                    <a:pt x="21" y="32"/>
                    <a:pt x="14" y="16"/>
                    <a:pt x="7" y="0"/>
                  </a:cubicBezTo>
                  <a:lnTo>
                    <a:pt x="6" y="1"/>
                  </a:lnTo>
                  <a:close/>
                </a:path>
              </a:pathLst>
            </a:custGeom>
            <a:noFill/>
            <a:ln w="7938" cap="rnd">
              <a:solidFill>
                <a:srgbClr val="333333"/>
              </a:solidFill>
              <a:prstDash val="solid"/>
              <a:round/>
              <a:headEnd/>
              <a:tailEnd/>
            </a:ln>
          </p:spPr>
          <p:txBody>
            <a:bodyPr/>
            <a:lstStyle/>
            <a:p>
              <a:endParaRPr lang="en-US"/>
            </a:p>
          </p:txBody>
        </p:sp>
        <p:sp>
          <p:nvSpPr>
            <p:cNvPr id="161" name="Freeform 50"/>
            <p:cNvSpPr>
              <a:spLocks/>
            </p:cNvSpPr>
            <p:nvPr/>
          </p:nvSpPr>
          <p:spPr bwMode="auto">
            <a:xfrm>
              <a:off x="3057" y="2555"/>
              <a:ext cx="135" cy="37"/>
            </a:xfrm>
            <a:custGeom>
              <a:avLst/>
              <a:gdLst>
                <a:gd name="T0" fmla="*/ 2083 w 54"/>
                <a:gd name="T1" fmla="*/ 90 h 14"/>
                <a:gd name="T2" fmla="*/ 50 w 54"/>
                <a:gd name="T3" fmla="*/ 391 h 14"/>
                <a:gd name="T4" fmla="*/ 0 w 54"/>
                <a:gd name="T5" fmla="*/ 349 h 14"/>
                <a:gd name="T6" fmla="*/ 1533 w 54"/>
                <a:gd name="T7" fmla="*/ 441 h 14"/>
                <a:gd name="T8" fmla="*/ 2113 w 54"/>
                <a:gd name="T9" fmla="*/ 90 h 14"/>
                <a:gd name="T10" fmla="*/ 2083 w 54"/>
                <a:gd name="T11" fmla="*/ 90 h 14"/>
                <a:gd name="T12" fmla="*/ 0 60000 65536"/>
                <a:gd name="T13" fmla="*/ 0 60000 65536"/>
                <a:gd name="T14" fmla="*/ 0 60000 65536"/>
                <a:gd name="T15" fmla="*/ 0 60000 65536"/>
                <a:gd name="T16" fmla="*/ 0 60000 65536"/>
                <a:gd name="T17" fmla="*/ 0 60000 65536"/>
                <a:gd name="T18" fmla="*/ 0 w 54"/>
                <a:gd name="T19" fmla="*/ 0 h 14"/>
                <a:gd name="T20" fmla="*/ 54 w 5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4" h="14">
                  <a:moveTo>
                    <a:pt x="53" y="2"/>
                  </a:moveTo>
                  <a:cubicBezTo>
                    <a:pt x="42" y="0"/>
                    <a:pt x="16" y="5"/>
                    <a:pt x="1" y="8"/>
                  </a:cubicBezTo>
                  <a:cubicBezTo>
                    <a:pt x="0" y="7"/>
                    <a:pt x="0" y="7"/>
                    <a:pt x="0" y="7"/>
                  </a:cubicBezTo>
                  <a:cubicBezTo>
                    <a:pt x="11" y="12"/>
                    <a:pt x="22" y="14"/>
                    <a:pt x="39" y="9"/>
                  </a:cubicBezTo>
                  <a:cubicBezTo>
                    <a:pt x="44" y="7"/>
                    <a:pt x="49" y="5"/>
                    <a:pt x="54" y="2"/>
                  </a:cubicBezTo>
                  <a:lnTo>
                    <a:pt x="53" y="2"/>
                  </a:lnTo>
                  <a:close/>
                </a:path>
              </a:pathLst>
            </a:custGeom>
            <a:noFill/>
            <a:ln w="7938" cap="rnd">
              <a:solidFill>
                <a:srgbClr val="333333"/>
              </a:solidFill>
              <a:prstDash val="solid"/>
              <a:round/>
              <a:headEnd/>
              <a:tailEnd/>
            </a:ln>
          </p:spPr>
          <p:txBody>
            <a:bodyPr/>
            <a:lstStyle/>
            <a:p>
              <a:endParaRPr lang="en-US"/>
            </a:p>
          </p:txBody>
        </p:sp>
        <p:sp>
          <p:nvSpPr>
            <p:cNvPr id="162" name="Freeform 51"/>
            <p:cNvSpPr>
              <a:spLocks/>
            </p:cNvSpPr>
            <p:nvPr/>
          </p:nvSpPr>
          <p:spPr bwMode="auto">
            <a:xfrm>
              <a:off x="2952" y="1749"/>
              <a:ext cx="110" cy="158"/>
            </a:xfrm>
            <a:custGeom>
              <a:avLst/>
              <a:gdLst>
                <a:gd name="T0" fmla="*/ 500 w 44"/>
                <a:gd name="T1" fmla="*/ 2884 h 59"/>
                <a:gd name="T2" fmla="*/ 1720 w 44"/>
                <a:gd name="T3" fmla="*/ 0 h 59"/>
                <a:gd name="T4" fmla="*/ 45 w 44"/>
                <a:gd name="T5" fmla="*/ 1342 h 59"/>
                <a:gd name="T6" fmla="*/ 0 w 44"/>
                <a:gd name="T7" fmla="*/ 1342 h 59"/>
                <a:gd name="T8" fmla="*/ 470 w 44"/>
                <a:gd name="T9" fmla="*/ 3034 h 59"/>
                <a:gd name="T10" fmla="*/ 500 w 44"/>
                <a:gd name="T11" fmla="*/ 2884 h 59"/>
                <a:gd name="T12" fmla="*/ 0 60000 65536"/>
                <a:gd name="T13" fmla="*/ 0 60000 65536"/>
                <a:gd name="T14" fmla="*/ 0 60000 65536"/>
                <a:gd name="T15" fmla="*/ 0 60000 65536"/>
                <a:gd name="T16" fmla="*/ 0 60000 65536"/>
                <a:gd name="T17" fmla="*/ 0 60000 65536"/>
                <a:gd name="T18" fmla="*/ 0 w 44"/>
                <a:gd name="T19" fmla="*/ 0 h 59"/>
                <a:gd name="T20" fmla="*/ 44 w 44"/>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44" h="59">
                  <a:moveTo>
                    <a:pt x="13" y="56"/>
                  </a:moveTo>
                  <a:cubicBezTo>
                    <a:pt x="13" y="33"/>
                    <a:pt x="30" y="16"/>
                    <a:pt x="44" y="0"/>
                  </a:cubicBezTo>
                  <a:cubicBezTo>
                    <a:pt x="35" y="11"/>
                    <a:pt x="10" y="31"/>
                    <a:pt x="1" y="26"/>
                  </a:cubicBezTo>
                  <a:cubicBezTo>
                    <a:pt x="0" y="26"/>
                    <a:pt x="0" y="26"/>
                    <a:pt x="0" y="26"/>
                  </a:cubicBezTo>
                  <a:cubicBezTo>
                    <a:pt x="4" y="36"/>
                    <a:pt x="9" y="48"/>
                    <a:pt x="12" y="59"/>
                  </a:cubicBezTo>
                  <a:lnTo>
                    <a:pt x="13" y="56"/>
                  </a:lnTo>
                  <a:close/>
                </a:path>
              </a:pathLst>
            </a:custGeom>
            <a:noFill/>
            <a:ln w="7938" cap="rnd">
              <a:solidFill>
                <a:srgbClr val="333333"/>
              </a:solidFill>
              <a:prstDash val="solid"/>
              <a:round/>
              <a:headEnd/>
              <a:tailEnd/>
            </a:ln>
          </p:spPr>
          <p:txBody>
            <a:bodyPr/>
            <a:lstStyle/>
            <a:p>
              <a:endParaRPr lang="en-US"/>
            </a:p>
          </p:txBody>
        </p:sp>
        <p:sp>
          <p:nvSpPr>
            <p:cNvPr id="163" name="Freeform 52"/>
            <p:cNvSpPr>
              <a:spLocks/>
            </p:cNvSpPr>
            <p:nvPr/>
          </p:nvSpPr>
          <p:spPr bwMode="auto">
            <a:xfrm>
              <a:off x="3057" y="2555"/>
              <a:ext cx="132" cy="21"/>
            </a:xfrm>
            <a:custGeom>
              <a:avLst/>
              <a:gdLst>
                <a:gd name="T0" fmla="*/ 0 w 53"/>
                <a:gd name="T1" fmla="*/ 378 h 8"/>
                <a:gd name="T2" fmla="*/ 2040 w 53"/>
                <a:gd name="T3" fmla="*/ 89 h 8"/>
                <a:gd name="T4" fmla="*/ 0 60000 65536"/>
                <a:gd name="T5" fmla="*/ 0 60000 65536"/>
                <a:gd name="T6" fmla="*/ 0 w 53"/>
                <a:gd name="T7" fmla="*/ 0 h 8"/>
                <a:gd name="T8" fmla="*/ 53 w 53"/>
                <a:gd name="T9" fmla="*/ 8 h 8"/>
              </a:gdLst>
              <a:ahLst/>
              <a:cxnLst>
                <a:cxn ang="T4">
                  <a:pos x="T0" y="T1"/>
                </a:cxn>
                <a:cxn ang="T5">
                  <a:pos x="T2" y="T3"/>
                </a:cxn>
              </a:cxnLst>
              <a:rect l="T6" t="T7" r="T8" b="T9"/>
              <a:pathLst>
                <a:path w="53" h="8">
                  <a:moveTo>
                    <a:pt x="0" y="8"/>
                  </a:moveTo>
                  <a:cubicBezTo>
                    <a:pt x="16" y="5"/>
                    <a:pt x="42" y="0"/>
                    <a:pt x="53" y="2"/>
                  </a:cubicBezTo>
                </a:path>
              </a:pathLst>
            </a:custGeom>
            <a:noFill/>
            <a:ln w="7938" cap="rnd">
              <a:solidFill>
                <a:srgbClr val="333333"/>
              </a:solidFill>
              <a:prstDash val="solid"/>
              <a:round/>
              <a:headEnd/>
              <a:tailEnd/>
            </a:ln>
          </p:spPr>
          <p:txBody>
            <a:bodyPr/>
            <a:lstStyle/>
            <a:p>
              <a:endParaRPr lang="en-US"/>
            </a:p>
          </p:txBody>
        </p:sp>
        <p:sp>
          <p:nvSpPr>
            <p:cNvPr id="164" name="Freeform 53"/>
            <p:cNvSpPr>
              <a:spLocks/>
            </p:cNvSpPr>
            <p:nvPr/>
          </p:nvSpPr>
          <p:spPr bwMode="auto">
            <a:xfrm>
              <a:off x="3052" y="2123"/>
              <a:ext cx="265" cy="98"/>
            </a:xfrm>
            <a:custGeom>
              <a:avLst/>
              <a:gdLst>
                <a:gd name="T0" fmla="*/ 4145 w 106"/>
                <a:gd name="T1" fmla="*/ 0 h 37"/>
                <a:gd name="T2" fmla="*/ 0 w 106"/>
                <a:gd name="T3" fmla="*/ 148 h 37"/>
                <a:gd name="T4" fmla="*/ 0 w 106"/>
                <a:gd name="T5" fmla="*/ 148 h 37"/>
                <a:gd name="T6" fmla="*/ 1645 w 106"/>
                <a:gd name="T7" fmla="*/ 1192 h 37"/>
                <a:gd name="T8" fmla="*/ 4145 w 106"/>
                <a:gd name="T9" fmla="*/ 0 h 37"/>
                <a:gd name="T10" fmla="*/ 0 60000 65536"/>
                <a:gd name="T11" fmla="*/ 0 60000 65536"/>
                <a:gd name="T12" fmla="*/ 0 60000 65536"/>
                <a:gd name="T13" fmla="*/ 0 60000 65536"/>
                <a:gd name="T14" fmla="*/ 0 60000 65536"/>
                <a:gd name="T15" fmla="*/ 0 w 106"/>
                <a:gd name="T16" fmla="*/ 0 h 37"/>
                <a:gd name="T17" fmla="*/ 106 w 106"/>
                <a:gd name="T18" fmla="*/ 37 h 37"/>
              </a:gdLst>
              <a:ahLst/>
              <a:cxnLst>
                <a:cxn ang="T10">
                  <a:pos x="T0" y="T1"/>
                </a:cxn>
                <a:cxn ang="T11">
                  <a:pos x="T2" y="T3"/>
                </a:cxn>
                <a:cxn ang="T12">
                  <a:pos x="T4" y="T5"/>
                </a:cxn>
                <a:cxn ang="T13">
                  <a:pos x="T6" y="T7"/>
                </a:cxn>
                <a:cxn ang="T14">
                  <a:pos x="T8" y="T9"/>
                </a:cxn>
              </a:cxnLst>
              <a:rect l="T15" t="T16" r="T17" b="T18"/>
              <a:pathLst>
                <a:path w="106" h="37">
                  <a:moveTo>
                    <a:pt x="106" y="0"/>
                  </a:moveTo>
                  <a:cubicBezTo>
                    <a:pt x="62" y="37"/>
                    <a:pt x="10" y="14"/>
                    <a:pt x="0" y="3"/>
                  </a:cubicBezTo>
                  <a:cubicBezTo>
                    <a:pt x="0" y="3"/>
                    <a:pt x="0" y="3"/>
                    <a:pt x="0" y="3"/>
                  </a:cubicBezTo>
                  <a:cubicBezTo>
                    <a:pt x="11" y="16"/>
                    <a:pt x="25" y="23"/>
                    <a:pt x="42" y="24"/>
                  </a:cubicBezTo>
                  <a:cubicBezTo>
                    <a:pt x="64" y="26"/>
                    <a:pt x="85" y="22"/>
                    <a:pt x="106" y="0"/>
                  </a:cubicBezTo>
                  <a:close/>
                </a:path>
              </a:pathLst>
            </a:custGeom>
            <a:noFill/>
            <a:ln w="7938" cap="rnd">
              <a:solidFill>
                <a:srgbClr val="333333"/>
              </a:solidFill>
              <a:prstDash val="solid"/>
              <a:round/>
              <a:headEnd/>
              <a:tailEnd/>
            </a:ln>
          </p:spPr>
          <p:txBody>
            <a:bodyPr/>
            <a:lstStyle/>
            <a:p>
              <a:endParaRPr lang="en-US"/>
            </a:p>
          </p:txBody>
        </p:sp>
        <p:sp>
          <p:nvSpPr>
            <p:cNvPr id="165" name="Freeform 54"/>
            <p:cNvSpPr>
              <a:spLocks/>
            </p:cNvSpPr>
            <p:nvPr/>
          </p:nvSpPr>
          <p:spPr bwMode="auto">
            <a:xfrm>
              <a:off x="2360" y="2712"/>
              <a:ext cx="42" cy="53"/>
            </a:xfrm>
            <a:custGeom>
              <a:avLst/>
              <a:gdLst>
                <a:gd name="T0" fmla="*/ 104 w 17"/>
                <a:gd name="T1" fmla="*/ 0 h 20"/>
                <a:gd name="T2" fmla="*/ 635 w 17"/>
                <a:gd name="T3" fmla="*/ 983 h 20"/>
                <a:gd name="T4" fmla="*/ 0 60000 65536"/>
                <a:gd name="T5" fmla="*/ 0 60000 65536"/>
                <a:gd name="T6" fmla="*/ 0 w 17"/>
                <a:gd name="T7" fmla="*/ 0 h 20"/>
                <a:gd name="T8" fmla="*/ 17 w 17"/>
                <a:gd name="T9" fmla="*/ 20 h 20"/>
              </a:gdLst>
              <a:ahLst/>
              <a:cxnLst>
                <a:cxn ang="T4">
                  <a:pos x="T0" y="T1"/>
                </a:cxn>
                <a:cxn ang="T5">
                  <a:pos x="T2" y="T3"/>
                </a:cxn>
              </a:cxnLst>
              <a:rect l="T6" t="T7" r="T8" b="T9"/>
              <a:pathLst>
                <a:path w="17" h="20">
                  <a:moveTo>
                    <a:pt x="3" y="0"/>
                  </a:moveTo>
                  <a:cubicBezTo>
                    <a:pt x="0" y="15"/>
                    <a:pt x="8" y="16"/>
                    <a:pt x="17" y="20"/>
                  </a:cubicBezTo>
                </a:path>
              </a:pathLst>
            </a:custGeom>
            <a:noFill/>
            <a:ln w="7938" cap="rnd">
              <a:solidFill>
                <a:srgbClr val="333333"/>
              </a:solidFill>
              <a:prstDash val="solid"/>
              <a:round/>
              <a:headEnd/>
              <a:tailEnd/>
            </a:ln>
          </p:spPr>
          <p:txBody>
            <a:bodyPr/>
            <a:lstStyle/>
            <a:p>
              <a:endParaRPr lang="en-US"/>
            </a:p>
          </p:txBody>
        </p:sp>
        <p:sp>
          <p:nvSpPr>
            <p:cNvPr id="166" name="Freeform 55"/>
            <p:cNvSpPr>
              <a:spLocks/>
            </p:cNvSpPr>
            <p:nvPr/>
          </p:nvSpPr>
          <p:spPr bwMode="auto">
            <a:xfrm>
              <a:off x="2512" y="1792"/>
              <a:ext cx="135" cy="101"/>
            </a:xfrm>
            <a:custGeom>
              <a:avLst/>
              <a:gdLst>
                <a:gd name="T0" fmla="*/ 50 w 54"/>
                <a:gd name="T1" fmla="*/ 56 h 38"/>
                <a:gd name="T2" fmla="*/ 0 w 54"/>
                <a:gd name="T3" fmla="*/ 0 h 38"/>
                <a:gd name="T4" fmla="*/ 938 w 54"/>
                <a:gd name="T5" fmla="*/ 1802 h 38"/>
                <a:gd name="T6" fmla="*/ 2113 w 54"/>
                <a:gd name="T7" fmla="*/ 657 h 38"/>
                <a:gd name="T8" fmla="*/ 50 w 54"/>
                <a:gd name="T9" fmla="*/ 56 h 38"/>
                <a:gd name="T10" fmla="*/ 0 60000 65536"/>
                <a:gd name="T11" fmla="*/ 0 60000 65536"/>
                <a:gd name="T12" fmla="*/ 0 60000 65536"/>
                <a:gd name="T13" fmla="*/ 0 60000 65536"/>
                <a:gd name="T14" fmla="*/ 0 60000 65536"/>
                <a:gd name="T15" fmla="*/ 0 w 54"/>
                <a:gd name="T16" fmla="*/ 0 h 38"/>
                <a:gd name="T17" fmla="*/ 54 w 54"/>
                <a:gd name="T18" fmla="*/ 38 h 38"/>
              </a:gdLst>
              <a:ahLst/>
              <a:cxnLst>
                <a:cxn ang="T10">
                  <a:pos x="T0" y="T1"/>
                </a:cxn>
                <a:cxn ang="T11">
                  <a:pos x="T2" y="T3"/>
                </a:cxn>
                <a:cxn ang="T12">
                  <a:pos x="T4" y="T5"/>
                </a:cxn>
                <a:cxn ang="T13">
                  <a:pos x="T6" y="T7"/>
                </a:cxn>
                <a:cxn ang="T14">
                  <a:pos x="T8" y="T9"/>
                </a:cxn>
              </a:cxnLst>
              <a:rect l="T15" t="T16" r="T17" b="T18"/>
              <a:pathLst>
                <a:path w="54" h="38">
                  <a:moveTo>
                    <a:pt x="1" y="1"/>
                  </a:moveTo>
                  <a:cubicBezTo>
                    <a:pt x="0" y="0"/>
                    <a:pt x="0" y="0"/>
                    <a:pt x="0" y="0"/>
                  </a:cubicBezTo>
                  <a:cubicBezTo>
                    <a:pt x="9" y="22"/>
                    <a:pt x="12" y="35"/>
                    <a:pt x="24" y="36"/>
                  </a:cubicBezTo>
                  <a:cubicBezTo>
                    <a:pt x="39" y="38"/>
                    <a:pt x="47" y="26"/>
                    <a:pt x="54" y="13"/>
                  </a:cubicBezTo>
                  <a:cubicBezTo>
                    <a:pt x="34" y="25"/>
                    <a:pt x="10" y="15"/>
                    <a:pt x="1" y="1"/>
                  </a:cubicBezTo>
                  <a:close/>
                </a:path>
              </a:pathLst>
            </a:custGeom>
            <a:noFill/>
            <a:ln w="7938" cap="rnd">
              <a:solidFill>
                <a:srgbClr val="333333"/>
              </a:solidFill>
              <a:prstDash val="solid"/>
              <a:round/>
              <a:headEnd/>
              <a:tailEnd/>
            </a:ln>
          </p:spPr>
          <p:txBody>
            <a:bodyPr/>
            <a:lstStyle/>
            <a:p>
              <a:endParaRPr lang="en-US"/>
            </a:p>
          </p:txBody>
        </p:sp>
        <p:sp>
          <p:nvSpPr>
            <p:cNvPr id="167" name="Freeform 56"/>
            <p:cNvSpPr>
              <a:spLocks/>
            </p:cNvSpPr>
            <p:nvPr/>
          </p:nvSpPr>
          <p:spPr bwMode="auto">
            <a:xfrm>
              <a:off x="2652" y="2472"/>
              <a:ext cx="110" cy="160"/>
            </a:xfrm>
            <a:custGeom>
              <a:avLst/>
              <a:gdLst>
                <a:gd name="T0" fmla="*/ 1720 w 44"/>
                <a:gd name="T1" fmla="*/ 2219 h 60"/>
                <a:gd name="T2" fmla="*/ 1720 w 44"/>
                <a:gd name="T3" fmla="*/ 2184 h 60"/>
                <a:gd name="T4" fmla="*/ 45 w 44"/>
                <a:gd name="T5" fmla="*/ 0 h 60"/>
                <a:gd name="T6" fmla="*/ 0 w 44"/>
                <a:gd name="T7" fmla="*/ 0 h 60"/>
                <a:gd name="T8" fmla="*/ 1095 w 44"/>
                <a:gd name="T9" fmla="*/ 3037 h 60"/>
                <a:gd name="T10" fmla="*/ 1720 w 44"/>
                <a:gd name="T11" fmla="*/ 2219 h 60"/>
                <a:gd name="T12" fmla="*/ 0 60000 65536"/>
                <a:gd name="T13" fmla="*/ 0 60000 65536"/>
                <a:gd name="T14" fmla="*/ 0 60000 65536"/>
                <a:gd name="T15" fmla="*/ 0 60000 65536"/>
                <a:gd name="T16" fmla="*/ 0 60000 65536"/>
                <a:gd name="T17" fmla="*/ 0 60000 65536"/>
                <a:gd name="T18" fmla="*/ 0 w 44"/>
                <a:gd name="T19" fmla="*/ 0 h 60"/>
                <a:gd name="T20" fmla="*/ 44 w 4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4" h="60">
                  <a:moveTo>
                    <a:pt x="44" y="44"/>
                  </a:moveTo>
                  <a:cubicBezTo>
                    <a:pt x="44" y="43"/>
                    <a:pt x="44" y="43"/>
                    <a:pt x="44" y="43"/>
                  </a:cubicBezTo>
                  <a:cubicBezTo>
                    <a:pt x="21" y="38"/>
                    <a:pt x="9" y="20"/>
                    <a:pt x="1" y="0"/>
                  </a:cubicBezTo>
                  <a:cubicBezTo>
                    <a:pt x="0" y="0"/>
                    <a:pt x="0" y="0"/>
                    <a:pt x="0" y="0"/>
                  </a:cubicBezTo>
                  <a:cubicBezTo>
                    <a:pt x="7" y="29"/>
                    <a:pt x="8" y="57"/>
                    <a:pt x="28" y="60"/>
                  </a:cubicBezTo>
                  <a:cubicBezTo>
                    <a:pt x="37" y="56"/>
                    <a:pt x="44" y="44"/>
                    <a:pt x="44" y="44"/>
                  </a:cubicBezTo>
                  <a:close/>
                </a:path>
              </a:pathLst>
            </a:custGeom>
            <a:noFill/>
            <a:ln w="7938" cap="rnd">
              <a:solidFill>
                <a:srgbClr val="333333"/>
              </a:solidFill>
              <a:prstDash val="solid"/>
              <a:round/>
              <a:headEnd/>
              <a:tailEnd/>
            </a:ln>
          </p:spPr>
          <p:txBody>
            <a:bodyPr/>
            <a:lstStyle/>
            <a:p>
              <a:endParaRPr lang="en-US"/>
            </a:p>
          </p:txBody>
        </p:sp>
        <p:sp>
          <p:nvSpPr>
            <p:cNvPr id="168" name="Freeform 57"/>
            <p:cNvSpPr>
              <a:spLocks/>
            </p:cNvSpPr>
            <p:nvPr/>
          </p:nvSpPr>
          <p:spPr bwMode="auto">
            <a:xfrm>
              <a:off x="3432" y="1605"/>
              <a:ext cx="25" cy="54"/>
            </a:xfrm>
            <a:custGeom>
              <a:avLst/>
              <a:gdLst>
                <a:gd name="T0" fmla="*/ 388 w 10"/>
                <a:gd name="T1" fmla="*/ 694 h 20"/>
                <a:gd name="T2" fmla="*/ 200 w 10"/>
                <a:gd name="T3" fmla="*/ 159 h 20"/>
                <a:gd name="T4" fmla="*/ 233 w 10"/>
                <a:gd name="T5" fmla="*/ 1007 h 20"/>
                <a:gd name="T6" fmla="*/ 158 w 10"/>
                <a:gd name="T7" fmla="*/ 1064 h 20"/>
                <a:gd name="T8" fmla="*/ 0 60000 65536"/>
                <a:gd name="T9" fmla="*/ 0 60000 65536"/>
                <a:gd name="T10" fmla="*/ 0 60000 65536"/>
                <a:gd name="T11" fmla="*/ 0 60000 65536"/>
                <a:gd name="T12" fmla="*/ 0 w 10"/>
                <a:gd name="T13" fmla="*/ 0 h 20"/>
                <a:gd name="T14" fmla="*/ 10 w 10"/>
                <a:gd name="T15" fmla="*/ 20 h 20"/>
              </a:gdLst>
              <a:ahLst/>
              <a:cxnLst>
                <a:cxn ang="T8">
                  <a:pos x="T0" y="T1"/>
                </a:cxn>
                <a:cxn ang="T9">
                  <a:pos x="T2" y="T3"/>
                </a:cxn>
                <a:cxn ang="T10">
                  <a:pos x="T4" y="T5"/>
                </a:cxn>
                <a:cxn ang="T11">
                  <a:pos x="T6" y="T7"/>
                </a:cxn>
              </a:cxnLst>
              <a:rect l="T12" t="T13" r="T14" b="T15"/>
              <a:pathLst>
                <a:path w="10" h="20">
                  <a:moveTo>
                    <a:pt x="10" y="13"/>
                  </a:moveTo>
                  <a:cubicBezTo>
                    <a:pt x="10" y="10"/>
                    <a:pt x="10" y="0"/>
                    <a:pt x="5" y="3"/>
                  </a:cubicBezTo>
                  <a:cubicBezTo>
                    <a:pt x="0" y="5"/>
                    <a:pt x="6" y="16"/>
                    <a:pt x="6" y="19"/>
                  </a:cubicBezTo>
                  <a:cubicBezTo>
                    <a:pt x="6" y="20"/>
                    <a:pt x="5" y="20"/>
                    <a:pt x="4" y="20"/>
                  </a:cubicBezTo>
                </a:path>
              </a:pathLst>
            </a:custGeom>
            <a:noFill/>
            <a:ln w="15875" cap="flat">
              <a:solidFill>
                <a:srgbClr val="FDD1D4"/>
              </a:solidFill>
              <a:prstDash val="solid"/>
              <a:miter lim="800000"/>
              <a:headEnd/>
              <a:tailEnd/>
            </a:ln>
          </p:spPr>
          <p:txBody>
            <a:bodyPr/>
            <a:lstStyle/>
            <a:p>
              <a:endParaRPr lang="en-US"/>
            </a:p>
          </p:txBody>
        </p:sp>
        <p:sp>
          <p:nvSpPr>
            <p:cNvPr id="169" name="Freeform 58"/>
            <p:cNvSpPr>
              <a:spLocks/>
            </p:cNvSpPr>
            <p:nvPr/>
          </p:nvSpPr>
          <p:spPr bwMode="auto">
            <a:xfrm>
              <a:off x="3152" y="1973"/>
              <a:ext cx="27" cy="30"/>
            </a:xfrm>
            <a:custGeom>
              <a:avLst/>
              <a:gdLst>
                <a:gd name="T0" fmla="*/ 150 w 11"/>
                <a:gd name="T1" fmla="*/ 611 h 11"/>
                <a:gd name="T2" fmla="*/ 326 w 11"/>
                <a:gd name="T3" fmla="*/ 0 h 11"/>
                <a:gd name="T4" fmla="*/ 0 w 11"/>
                <a:gd name="T5" fmla="*/ 224 h 11"/>
                <a:gd name="T6" fmla="*/ 0 60000 65536"/>
                <a:gd name="T7" fmla="*/ 0 60000 65536"/>
                <a:gd name="T8" fmla="*/ 0 60000 65536"/>
                <a:gd name="T9" fmla="*/ 0 w 11"/>
                <a:gd name="T10" fmla="*/ 0 h 11"/>
                <a:gd name="T11" fmla="*/ 11 w 11"/>
                <a:gd name="T12" fmla="*/ 11 h 11"/>
              </a:gdLst>
              <a:ahLst/>
              <a:cxnLst>
                <a:cxn ang="T6">
                  <a:pos x="T0" y="T1"/>
                </a:cxn>
                <a:cxn ang="T7">
                  <a:pos x="T2" y="T3"/>
                </a:cxn>
                <a:cxn ang="T8">
                  <a:pos x="T4" y="T5"/>
                </a:cxn>
              </a:cxnLst>
              <a:rect l="T9" t="T10" r="T11" b="T12"/>
              <a:pathLst>
                <a:path w="11" h="11">
                  <a:moveTo>
                    <a:pt x="4" y="11"/>
                  </a:moveTo>
                  <a:cubicBezTo>
                    <a:pt x="8" y="9"/>
                    <a:pt x="11" y="4"/>
                    <a:pt x="9" y="0"/>
                  </a:cubicBezTo>
                  <a:cubicBezTo>
                    <a:pt x="6" y="1"/>
                    <a:pt x="3" y="3"/>
                    <a:pt x="0" y="4"/>
                  </a:cubicBezTo>
                </a:path>
              </a:pathLst>
            </a:custGeom>
            <a:noFill/>
            <a:ln w="15875" cap="flat">
              <a:solidFill>
                <a:srgbClr val="FDD1D4"/>
              </a:solidFill>
              <a:prstDash val="solid"/>
              <a:miter lim="800000"/>
              <a:headEnd/>
              <a:tailEnd/>
            </a:ln>
          </p:spPr>
          <p:txBody>
            <a:bodyPr/>
            <a:lstStyle/>
            <a:p>
              <a:endParaRPr lang="en-US"/>
            </a:p>
          </p:txBody>
        </p:sp>
        <p:sp>
          <p:nvSpPr>
            <p:cNvPr id="170" name="Freeform 59"/>
            <p:cNvSpPr>
              <a:spLocks/>
            </p:cNvSpPr>
            <p:nvPr/>
          </p:nvSpPr>
          <p:spPr bwMode="auto">
            <a:xfrm>
              <a:off x="2160" y="2293"/>
              <a:ext cx="30" cy="48"/>
            </a:xfrm>
            <a:custGeom>
              <a:avLst/>
              <a:gdLst>
                <a:gd name="T0" fmla="*/ 438 w 12"/>
                <a:gd name="T1" fmla="*/ 0 h 18"/>
                <a:gd name="T2" fmla="*/ 83 w 12"/>
                <a:gd name="T3" fmla="*/ 248 h 18"/>
                <a:gd name="T4" fmla="*/ 363 w 12"/>
                <a:gd name="T5" fmla="*/ 205 h 18"/>
                <a:gd name="T6" fmla="*/ 0 w 12"/>
                <a:gd name="T7" fmla="*/ 909 h 18"/>
                <a:gd name="T8" fmla="*/ 0 60000 65536"/>
                <a:gd name="T9" fmla="*/ 0 60000 65536"/>
                <a:gd name="T10" fmla="*/ 0 60000 65536"/>
                <a:gd name="T11" fmla="*/ 0 60000 65536"/>
                <a:gd name="T12" fmla="*/ 0 w 12"/>
                <a:gd name="T13" fmla="*/ 0 h 18"/>
                <a:gd name="T14" fmla="*/ 12 w 12"/>
                <a:gd name="T15" fmla="*/ 18 h 18"/>
              </a:gdLst>
              <a:ahLst/>
              <a:cxnLst>
                <a:cxn ang="T8">
                  <a:pos x="T0" y="T1"/>
                </a:cxn>
                <a:cxn ang="T9">
                  <a:pos x="T2" y="T3"/>
                </a:cxn>
                <a:cxn ang="T10">
                  <a:pos x="T4" y="T5"/>
                </a:cxn>
                <a:cxn ang="T11">
                  <a:pos x="T6" y="T7"/>
                </a:cxn>
              </a:cxnLst>
              <a:rect l="T12" t="T13" r="T14" b="T15"/>
              <a:pathLst>
                <a:path w="12" h="18">
                  <a:moveTo>
                    <a:pt x="11" y="0"/>
                  </a:moveTo>
                  <a:cubicBezTo>
                    <a:pt x="7" y="0"/>
                    <a:pt x="1" y="0"/>
                    <a:pt x="2" y="5"/>
                  </a:cubicBezTo>
                  <a:cubicBezTo>
                    <a:pt x="4" y="6"/>
                    <a:pt x="7" y="5"/>
                    <a:pt x="9" y="4"/>
                  </a:cubicBezTo>
                  <a:cubicBezTo>
                    <a:pt x="12" y="9"/>
                    <a:pt x="5" y="17"/>
                    <a:pt x="0" y="18"/>
                  </a:cubicBezTo>
                </a:path>
              </a:pathLst>
            </a:custGeom>
            <a:noFill/>
            <a:ln w="15875" cap="flat">
              <a:solidFill>
                <a:srgbClr val="FDD1D4"/>
              </a:solidFill>
              <a:prstDash val="solid"/>
              <a:miter lim="800000"/>
              <a:headEnd/>
              <a:tailEnd/>
            </a:ln>
          </p:spPr>
          <p:txBody>
            <a:bodyPr/>
            <a:lstStyle/>
            <a:p>
              <a:endParaRPr lang="en-US"/>
            </a:p>
          </p:txBody>
        </p:sp>
        <p:sp>
          <p:nvSpPr>
            <p:cNvPr id="171" name="Freeform 60"/>
            <p:cNvSpPr>
              <a:spLocks/>
            </p:cNvSpPr>
            <p:nvPr/>
          </p:nvSpPr>
          <p:spPr bwMode="auto">
            <a:xfrm>
              <a:off x="2300" y="1840"/>
              <a:ext cx="32" cy="35"/>
            </a:xfrm>
            <a:custGeom>
              <a:avLst/>
              <a:gdLst>
                <a:gd name="T0" fmla="*/ 103 w 13"/>
                <a:gd name="T1" fmla="*/ 587 h 13"/>
                <a:gd name="T2" fmla="*/ 298 w 13"/>
                <a:gd name="T3" fmla="*/ 0 h 13"/>
                <a:gd name="T4" fmla="*/ 254 w 13"/>
                <a:gd name="T5" fmla="*/ 681 h 13"/>
                <a:gd name="T6" fmla="*/ 0 60000 65536"/>
                <a:gd name="T7" fmla="*/ 0 60000 65536"/>
                <a:gd name="T8" fmla="*/ 0 60000 65536"/>
                <a:gd name="T9" fmla="*/ 0 w 13"/>
                <a:gd name="T10" fmla="*/ 0 h 13"/>
                <a:gd name="T11" fmla="*/ 13 w 13"/>
                <a:gd name="T12" fmla="*/ 13 h 13"/>
              </a:gdLst>
              <a:ahLst/>
              <a:cxnLst>
                <a:cxn ang="T6">
                  <a:pos x="T0" y="T1"/>
                </a:cxn>
                <a:cxn ang="T7">
                  <a:pos x="T2" y="T3"/>
                </a:cxn>
                <a:cxn ang="T8">
                  <a:pos x="T4" y="T5"/>
                </a:cxn>
              </a:cxnLst>
              <a:rect l="T9" t="T10" r="T11" b="T12"/>
              <a:pathLst>
                <a:path w="13" h="13">
                  <a:moveTo>
                    <a:pt x="3" y="11"/>
                  </a:moveTo>
                  <a:cubicBezTo>
                    <a:pt x="0" y="7"/>
                    <a:pt x="5" y="2"/>
                    <a:pt x="8" y="0"/>
                  </a:cubicBezTo>
                  <a:cubicBezTo>
                    <a:pt x="13" y="2"/>
                    <a:pt x="10" y="9"/>
                    <a:pt x="7" y="13"/>
                  </a:cubicBezTo>
                </a:path>
              </a:pathLst>
            </a:custGeom>
            <a:noFill/>
            <a:ln w="15875" cap="flat">
              <a:solidFill>
                <a:srgbClr val="FDD1D4"/>
              </a:solidFill>
              <a:prstDash val="solid"/>
              <a:miter lim="800000"/>
              <a:headEnd/>
              <a:tailEnd/>
            </a:ln>
          </p:spPr>
          <p:txBody>
            <a:bodyPr/>
            <a:lstStyle/>
            <a:p>
              <a:endParaRPr lang="en-US"/>
            </a:p>
          </p:txBody>
        </p:sp>
        <p:sp>
          <p:nvSpPr>
            <p:cNvPr id="172" name="Freeform 61"/>
            <p:cNvSpPr>
              <a:spLocks/>
            </p:cNvSpPr>
            <p:nvPr/>
          </p:nvSpPr>
          <p:spPr bwMode="auto">
            <a:xfrm>
              <a:off x="2425" y="2448"/>
              <a:ext cx="35" cy="51"/>
            </a:xfrm>
            <a:custGeom>
              <a:avLst/>
              <a:gdLst>
                <a:gd name="T0" fmla="*/ 0 w 14"/>
                <a:gd name="T1" fmla="*/ 582 h 19"/>
                <a:gd name="T2" fmla="*/ 233 w 14"/>
                <a:gd name="T3" fmla="*/ 56 h 19"/>
                <a:gd name="T4" fmla="*/ 125 w 14"/>
                <a:gd name="T5" fmla="*/ 988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0" y="11"/>
                  </a:moveTo>
                  <a:cubicBezTo>
                    <a:pt x="1" y="9"/>
                    <a:pt x="2" y="0"/>
                    <a:pt x="6" y="1"/>
                  </a:cubicBezTo>
                  <a:cubicBezTo>
                    <a:pt x="14" y="4"/>
                    <a:pt x="5" y="16"/>
                    <a:pt x="3" y="19"/>
                  </a:cubicBezTo>
                </a:path>
              </a:pathLst>
            </a:custGeom>
            <a:noFill/>
            <a:ln w="15875" cap="flat">
              <a:solidFill>
                <a:srgbClr val="FDD1D4"/>
              </a:solidFill>
              <a:prstDash val="solid"/>
              <a:miter lim="800000"/>
              <a:headEnd/>
              <a:tailEnd/>
            </a:ln>
          </p:spPr>
          <p:txBody>
            <a:bodyPr/>
            <a:lstStyle/>
            <a:p>
              <a:endParaRPr lang="en-US"/>
            </a:p>
          </p:txBody>
        </p:sp>
        <p:sp>
          <p:nvSpPr>
            <p:cNvPr id="173" name="Freeform 62"/>
            <p:cNvSpPr>
              <a:spLocks/>
            </p:cNvSpPr>
            <p:nvPr/>
          </p:nvSpPr>
          <p:spPr bwMode="auto">
            <a:xfrm>
              <a:off x="2385" y="2752"/>
              <a:ext cx="10" cy="21"/>
            </a:xfrm>
            <a:custGeom>
              <a:avLst/>
              <a:gdLst>
                <a:gd name="T0" fmla="*/ 158 w 4"/>
                <a:gd name="T1" fmla="*/ 0 h 8"/>
                <a:gd name="T2" fmla="*/ 0 w 4"/>
                <a:gd name="T3" fmla="*/ 378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2" y="3"/>
                    <a:pt x="1" y="5"/>
                    <a:pt x="0" y="8"/>
                  </a:cubicBezTo>
                </a:path>
              </a:pathLst>
            </a:custGeom>
            <a:noFill/>
            <a:ln w="15875" cap="flat">
              <a:solidFill>
                <a:srgbClr val="FDD1D4"/>
              </a:solidFill>
              <a:prstDash val="solid"/>
              <a:miter lim="800000"/>
              <a:headEnd/>
              <a:tailEnd/>
            </a:ln>
          </p:spPr>
          <p:txBody>
            <a:bodyPr/>
            <a:lstStyle/>
            <a:p>
              <a:endParaRPr lang="en-US"/>
            </a:p>
          </p:txBody>
        </p:sp>
        <p:sp>
          <p:nvSpPr>
            <p:cNvPr id="174" name="Freeform 63"/>
            <p:cNvSpPr>
              <a:spLocks/>
            </p:cNvSpPr>
            <p:nvPr/>
          </p:nvSpPr>
          <p:spPr bwMode="auto">
            <a:xfrm>
              <a:off x="3472" y="2781"/>
              <a:ext cx="27" cy="48"/>
            </a:xfrm>
            <a:custGeom>
              <a:avLst/>
              <a:gdLst>
                <a:gd name="T0" fmla="*/ 368 w 11"/>
                <a:gd name="T1" fmla="*/ 307 h 18"/>
                <a:gd name="T2" fmla="*/ 71 w 11"/>
                <a:gd name="T3" fmla="*/ 512 h 18"/>
                <a:gd name="T4" fmla="*/ 398 w 11"/>
                <a:gd name="T5" fmla="*/ 0 h 18"/>
                <a:gd name="T6" fmla="*/ 0 60000 65536"/>
                <a:gd name="T7" fmla="*/ 0 60000 65536"/>
                <a:gd name="T8" fmla="*/ 0 60000 65536"/>
                <a:gd name="T9" fmla="*/ 0 w 11"/>
                <a:gd name="T10" fmla="*/ 0 h 18"/>
                <a:gd name="T11" fmla="*/ 11 w 11"/>
                <a:gd name="T12" fmla="*/ 18 h 18"/>
              </a:gdLst>
              <a:ahLst/>
              <a:cxnLst>
                <a:cxn ang="T6">
                  <a:pos x="T0" y="T1"/>
                </a:cxn>
                <a:cxn ang="T7">
                  <a:pos x="T2" y="T3"/>
                </a:cxn>
                <a:cxn ang="T8">
                  <a:pos x="T4" y="T5"/>
                </a:cxn>
              </a:cxnLst>
              <a:rect l="T9" t="T10" r="T11" b="T12"/>
              <a:pathLst>
                <a:path w="11" h="18">
                  <a:moveTo>
                    <a:pt x="10" y="6"/>
                  </a:moveTo>
                  <a:cubicBezTo>
                    <a:pt x="10" y="10"/>
                    <a:pt x="4" y="18"/>
                    <a:pt x="2" y="10"/>
                  </a:cubicBezTo>
                  <a:cubicBezTo>
                    <a:pt x="0" y="5"/>
                    <a:pt x="8" y="1"/>
                    <a:pt x="11" y="0"/>
                  </a:cubicBezTo>
                </a:path>
              </a:pathLst>
            </a:custGeom>
            <a:noFill/>
            <a:ln w="15875" cap="flat">
              <a:solidFill>
                <a:srgbClr val="FDD1D4"/>
              </a:solidFill>
              <a:prstDash val="solid"/>
              <a:miter lim="800000"/>
              <a:headEnd/>
              <a:tailEnd/>
            </a:ln>
          </p:spPr>
          <p:txBody>
            <a:bodyPr/>
            <a:lstStyle/>
            <a:p>
              <a:endParaRPr lang="en-US"/>
            </a:p>
          </p:txBody>
        </p:sp>
        <p:sp>
          <p:nvSpPr>
            <p:cNvPr id="175" name="Freeform 64"/>
            <p:cNvSpPr>
              <a:spLocks/>
            </p:cNvSpPr>
            <p:nvPr/>
          </p:nvSpPr>
          <p:spPr bwMode="auto">
            <a:xfrm>
              <a:off x="3357" y="2597"/>
              <a:ext cx="15" cy="8"/>
            </a:xfrm>
            <a:custGeom>
              <a:avLst/>
              <a:gdLst>
                <a:gd name="T0" fmla="*/ 0 w 6"/>
                <a:gd name="T1" fmla="*/ 149 h 3"/>
                <a:gd name="T2" fmla="*/ 233 w 6"/>
                <a:gd name="T3" fmla="*/ 0 h 3"/>
                <a:gd name="T4" fmla="*/ 0 60000 65536"/>
                <a:gd name="T5" fmla="*/ 0 60000 65536"/>
                <a:gd name="T6" fmla="*/ 0 w 6"/>
                <a:gd name="T7" fmla="*/ 0 h 3"/>
                <a:gd name="T8" fmla="*/ 6 w 6"/>
                <a:gd name="T9" fmla="*/ 3 h 3"/>
              </a:gdLst>
              <a:ahLst/>
              <a:cxnLst>
                <a:cxn ang="T4">
                  <a:pos x="T0" y="T1"/>
                </a:cxn>
                <a:cxn ang="T5">
                  <a:pos x="T2" y="T3"/>
                </a:cxn>
              </a:cxnLst>
              <a:rect l="T6" t="T7" r="T8" b="T9"/>
              <a:pathLst>
                <a:path w="6" h="3">
                  <a:moveTo>
                    <a:pt x="0" y="3"/>
                  </a:moveTo>
                  <a:cubicBezTo>
                    <a:pt x="2" y="3"/>
                    <a:pt x="4" y="2"/>
                    <a:pt x="6" y="0"/>
                  </a:cubicBezTo>
                </a:path>
              </a:pathLst>
            </a:custGeom>
            <a:noFill/>
            <a:ln w="15875" cap="flat">
              <a:solidFill>
                <a:srgbClr val="FDD1D4"/>
              </a:solidFill>
              <a:prstDash val="solid"/>
              <a:miter lim="800000"/>
              <a:headEnd/>
              <a:tailEnd/>
            </a:ln>
          </p:spPr>
          <p:txBody>
            <a:bodyPr/>
            <a:lstStyle/>
            <a:p>
              <a:endParaRPr lang="en-US"/>
            </a:p>
          </p:txBody>
        </p:sp>
        <p:sp>
          <p:nvSpPr>
            <p:cNvPr id="176" name="Freeform 65"/>
            <p:cNvSpPr>
              <a:spLocks/>
            </p:cNvSpPr>
            <p:nvPr/>
          </p:nvSpPr>
          <p:spPr bwMode="auto">
            <a:xfrm>
              <a:off x="2767" y="1875"/>
              <a:ext cx="27" cy="29"/>
            </a:xfrm>
            <a:custGeom>
              <a:avLst/>
              <a:gdLst>
                <a:gd name="T0" fmla="*/ 398 w 11"/>
                <a:gd name="T1" fmla="*/ 293 h 11"/>
                <a:gd name="T2" fmla="*/ 0 w 11"/>
                <a:gd name="T3" fmla="*/ 293 h 11"/>
                <a:gd name="T4" fmla="*/ 295 w 11"/>
                <a:gd name="T5" fmla="*/ 527 h 11"/>
                <a:gd name="T6" fmla="*/ 0 60000 65536"/>
                <a:gd name="T7" fmla="*/ 0 60000 65536"/>
                <a:gd name="T8" fmla="*/ 0 60000 65536"/>
                <a:gd name="T9" fmla="*/ 0 w 11"/>
                <a:gd name="T10" fmla="*/ 0 h 11"/>
                <a:gd name="T11" fmla="*/ 11 w 11"/>
                <a:gd name="T12" fmla="*/ 11 h 11"/>
              </a:gdLst>
              <a:ahLst/>
              <a:cxnLst>
                <a:cxn ang="T6">
                  <a:pos x="T0" y="T1"/>
                </a:cxn>
                <a:cxn ang="T7">
                  <a:pos x="T2" y="T3"/>
                </a:cxn>
                <a:cxn ang="T8">
                  <a:pos x="T4" y="T5"/>
                </a:cxn>
              </a:cxnLst>
              <a:rect l="T9" t="T10" r="T11" b="T12"/>
              <a:pathLst>
                <a:path w="11" h="11">
                  <a:moveTo>
                    <a:pt x="11" y="6"/>
                  </a:moveTo>
                  <a:cubicBezTo>
                    <a:pt x="8" y="2"/>
                    <a:pt x="3" y="0"/>
                    <a:pt x="0" y="6"/>
                  </a:cubicBezTo>
                  <a:cubicBezTo>
                    <a:pt x="2" y="9"/>
                    <a:pt x="5" y="11"/>
                    <a:pt x="8" y="11"/>
                  </a:cubicBezTo>
                </a:path>
              </a:pathLst>
            </a:custGeom>
            <a:noFill/>
            <a:ln w="15875" cap="flat">
              <a:solidFill>
                <a:srgbClr val="FDD1D4"/>
              </a:solidFill>
              <a:prstDash val="solid"/>
              <a:miter lim="800000"/>
              <a:headEnd/>
              <a:tailEnd/>
            </a:ln>
          </p:spPr>
          <p:txBody>
            <a:bodyPr/>
            <a:lstStyle/>
            <a:p>
              <a:endParaRPr lang="en-US"/>
            </a:p>
          </p:txBody>
        </p:sp>
        <p:sp>
          <p:nvSpPr>
            <p:cNvPr id="177" name="Freeform 66"/>
            <p:cNvSpPr>
              <a:spLocks/>
            </p:cNvSpPr>
            <p:nvPr/>
          </p:nvSpPr>
          <p:spPr bwMode="auto">
            <a:xfrm>
              <a:off x="3049" y="1747"/>
              <a:ext cx="18" cy="29"/>
            </a:xfrm>
            <a:custGeom>
              <a:avLst/>
              <a:gdLst>
                <a:gd name="T0" fmla="*/ 0 w 7"/>
                <a:gd name="T1" fmla="*/ 0 h 11"/>
                <a:gd name="T2" fmla="*/ 303 w 7"/>
                <a:gd name="T3" fmla="*/ 527 h 11"/>
                <a:gd name="T4" fmla="*/ 0 60000 65536"/>
                <a:gd name="T5" fmla="*/ 0 60000 65536"/>
                <a:gd name="T6" fmla="*/ 0 w 7"/>
                <a:gd name="T7" fmla="*/ 0 h 11"/>
                <a:gd name="T8" fmla="*/ 7 w 7"/>
                <a:gd name="T9" fmla="*/ 11 h 11"/>
              </a:gdLst>
              <a:ahLst/>
              <a:cxnLst>
                <a:cxn ang="T4">
                  <a:pos x="T0" y="T1"/>
                </a:cxn>
                <a:cxn ang="T5">
                  <a:pos x="T2" y="T3"/>
                </a:cxn>
              </a:cxnLst>
              <a:rect l="T6" t="T7" r="T8" b="T9"/>
              <a:pathLst>
                <a:path w="7" h="11">
                  <a:moveTo>
                    <a:pt x="0" y="0"/>
                  </a:moveTo>
                  <a:cubicBezTo>
                    <a:pt x="0" y="5"/>
                    <a:pt x="3" y="9"/>
                    <a:pt x="7" y="11"/>
                  </a:cubicBezTo>
                </a:path>
              </a:pathLst>
            </a:custGeom>
            <a:noFill/>
            <a:ln w="15875" cap="flat">
              <a:solidFill>
                <a:srgbClr val="FDD1D4"/>
              </a:solidFill>
              <a:prstDash val="solid"/>
              <a:miter lim="800000"/>
              <a:headEnd/>
              <a:tailEnd/>
            </a:ln>
          </p:spPr>
          <p:txBody>
            <a:bodyPr/>
            <a:lstStyle/>
            <a:p>
              <a:endParaRPr lang="en-US"/>
            </a:p>
          </p:txBody>
        </p:sp>
        <p:sp>
          <p:nvSpPr>
            <p:cNvPr id="178" name="Freeform 67"/>
            <p:cNvSpPr>
              <a:spLocks/>
            </p:cNvSpPr>
            <p:nvPr/>
          </p:nvSpPr>
          <p:spPr bwMode="auto">
            <a:xfrm>
              <a:off x="2357" y="2723"/>
              <a:ext cx="15" cy="5"/>
            </a:xfrm>
            <a:custGeom>
              <a:avLst/>
              <a:gdLst>
                <a:gd name="T0" fmla="*/ 233 w 6"/>
                <a:gd name="T1" fmla="*/ 0 h 2"/>
                <a:gd name="T2" fmla="*/ 0 w 6"/>
                <a:gd name="T3" fmla="*/ 75 h 2"/>
                <a:gd name="T4" fmla="*/ 0 60000 65536"/>
                <a:gd name="T5" fmla="*/ 0 60000 65536"/>
                <a:gd name="T6" fmla="*/ 0 w 6"/>
                <a:gd name="T7" fmla="*/ 0 h 2"/>
                <a:gd name="T8" fmla="*/ 6 w 6"/>
                <a:gd name="T9" fmla="*/ 2 h 2"/>
              </a:gdLst>
              <a:ahLst/>
              <a:cxnLst>
                <a:cxn ang="T4">
                  <a:pos x="T0" y="T1"/>
                </a:cxn>
                <a:cxn ang="T5">
                  <a:pos x="T2" y="T3"/>
                </a:cxn>
              </a:cxnLst>
              <a:rect l="T6" t="T7" r="T8" b="T9"/>
              <a:pathLst>
                <a:path w="6" h="2">
                  <a:moveTo>
                    <a:pt x="6" y="0"/>
                  </a:moveTo>
                  <a:cubicBezTo>
                    <a:pt x="4" y="0"/>
                    <a:pt x="2" y="1"/>
                    <a:pt x="0" y="2"/>
                  </a:cubicBezTo>
                </a:path>
              </a:pathLst>
            </a:custGeom>
            <a:noFill/>
            <a:ln w="15875" cap="flat">
              <a:solidFill>
                <a:srgbClr val="FDD1D4"/>
              </a:solidFill>
              <a:prstDash val="solid"/>
              <a:miter lim="800000"/>
              <a:headEnd/>
              <a:tailEnd/>
            </a:ln>
          </p:spPr>
          <p:txBody>
            <a:bodyPr/>
            <a:lstStyle/>
            <a:p>
              <a:endParaRPr lang="en-US"/>
            </a:p>
          </p:txBody>
        </p:sp>
      </p:grpSp>
      <p:sp>
        <p:nvSpPr>
          <p:cNvPr id="89" name="TextBox 824"/>
          <p:cNvSpPr txBox="1">
            <a:spLocks noChangeArrowheads="1"/>
          </p:cNvSpPr>
          <p:nvPr/>
        </p:nvSpPr>
        <p:spPr bwMode="auto">
          <a:xfrm>
            <a:off x="246063" y="700088"/>
            <a:ext cx="685800" cy="277812"/>
          </a:xfrm>
          <a:prstGeom prst="rect">
            <a:avLst/>
          </a:prstGeom>
          <a:noFill/>
          <a:ln w="9525">
            <a:noFill/>
            <a:miter lim="800000"/>
            <a:headEnd/>
            <a:tailEnd/>
          </a:ln>
        </p:spPr>
        <p:txBody>
          <a:bodyPr>
            <a:spAutoFit/>
          </a:bodyPr>
          <a:lstStyle/>
          <a:p>
            <a:pPr algn="ctr"/>
            <a:r>
              <a:rPr lang="en-US" sz="1200" b="1"/>
              <a:t>Lung</a:t>
            </a:r>
          </a:p>
        </p:txBody>
      </p:sp>
      <p:sp>
        <p:nvSpPr>
          <p:cNvPr id="90" name="TextBox 825"/>
          <p:cNvSpPr txBox="1">
            <a:spLocks noChangeArrowheads="1"/>
          </p:cNvSpPr>
          <p:nvPr/>
        </p:nvSpPr>
        <p:spPr bwMode="auto">
          <a:xfrm>
            <a:off x="1246188" y="700088"/>
            <a:ext cx="685800" cy="277812"/>
          </a:xfrm>
          <a:prstGeom prst="rect">
            <a:avLst/>
          </a:prstGeom>
          <a:noFill/>
          <a:ln w="9525">
            <a:noFill/>
            <a:miter lim="800000"/>
            <a:headEnd/>
            <a:tailEnd/>
          </a:ln>
        </p:spPr>
        <p:txBody>
          <a:bodyPr>
            <a:spAutoFit/>
          </a:bodyPr>
          <a:lstStyle/>
          <a:p>
            <a:pPr algn="ctr"/>
            <a:r>
              <a:rPr lang="en-US" sz="1200" b="1"/>
              <a:t>Colon</a:t>
            </a:r>
          </a:p>
        </p:txBody>
      </p:sp>
      <p:sp>
        <p:nvSpPr>
          <p:cNvPr id="91" name="TextBox 90"/>
          <p:cNvSpPr txBox="1"/>
          <p:nvPr/>
        </p:nvSpPr>
        <p:spPr bwMode="auto">
          <a:xfrm>
            <a:off x="2020700" y="784225"/>
            <a:ext cx="990977" cy="738664"/>
          </a:xfrm>
          <a:prstGeom prst="rect">
            <a:avLst/>
          </a:prstGeom>
          <a:noFill/>
          <a:ln w="15875">
            <a:solidFill>
              <a:srgbClr val="C00000"/>
            </a:solidFill>
          </a:ln>
        </p:spPr>
        <p:txBody>
          <a:bodyPr wrap="none">
            <a:spAutoFit/>
          </a:bodyPr>
          <a:lstStyle/>
          <a:p>
            <a:pPr algn="ctr" fontAlgn="auto">
              <a:spcBef>
                <a:spcPts val="0"/>
              </a:spcBef>
              <a:spcAft>
                <a:spcPts val="0"/>
              </a:spcAft>
              <a:defRPr/>
            </a:pPr>
            <a:r>
              <a:rPr lang="en-US" sz="1400" b="1" dirty="0" smtClean="0">
                <a:solidFill>
                  <a:srgbClr val="C00000"/>
                </a:solidFill>
              </a:rPr>
              <a:t>Human</a:t>
            </a:r>
          </a:p>
          <a:p>
            <a:pPr algn="ctr" fontAlgn="auto">
              <a:spcBef>
                <a:spcPts val="0"/>
              </a:spcBef>
              <a:spcAft>
                <a:spcPts val="0"/>
              </a:spcAft>
              <a:defRPr/>
            </a:pPr>
            <a:r>
              <a:rPr lang="en-US" sz="1400" b="1" dirty="0" smtClean="0">
                <a:solidFill>
                  <a:srgbClr val="C00000"/>
                </a:solidFill>
              </a:rPr>
              <a:t>Melanoma</a:t>
            </a:r>
          </a:p>
          <a:p>
            <a:pPr algn="ctr" fontAlgn="auto">
              <a:spcBef>
                <a:spcPts val="0"/>
              </a:spcBef>
              <a:spcAft>
                <a:spcPts val="0"/>
              </a:spcAft>
              <a:defRPr/>
            </a:pPr>
            <a:r>
              <a:rPr lang="en-US" sz="1400" b="1" dirty="0" err="1" smtClean="0">
                <a:solidFill>
                  <a:srgbClr val="C00000"/>
                </a:solidFill>
              </a:rPr>
              <a:t>Xenografts</a:t>
            </a:r>
            <a:endParaRPr lang="en-US" sz="1400" b="1" dirty="0">
              <a:solidFill>
                <a:srgbClr val="C00000"/>
              </a:solidFill>
            </a:endParaRPr>
          </a:p>
        </p:txBody>
      </p:sp>
      <p:sp>
        <p:nvSpPr>
          <p:cNvPr id="92" name="TextBox 821"/>
          <p:cNvSpPr txBox="1">
            <a:spLocks noChangeArrowheads="1"/>
          </p:cNvSpPr>
          <p:nvPr/>
        </p:nvSpPr>
        <p:spPr bwMode="auto">
          <a:xfrm>
            <a:off x="217488" y="1906588"/>
            <a:ext cx="2743200" cy="338554"/>
          </a:xfrm>
          <a:prstGeom prst="rect">
            <a:avLst/>
          </a:prstGeom>
          <a:solidFill>
            <a:schemeClr val="tx1"/>
          </a:solidFill>
          <a:ln w="9525">
            <a:solidFill>
              <a:schemeClr val="tx1"/>
            </a:solidFill>
            <a:miter lim="800000"/>
            <a:headEnd/>
            <a:tailEnd/>
          </a:ln>
        </p:spPr>
        <p:txBody>
          <a:bodyPr>
            <a:spAutoFit/>
          </a:bodyPr>
          <a:lstStyle/>
          <a:p>
            <a:pPr algn="ctr"/>
            <a:r>
              <a:rPr lang="en-US" sz="1600" b="1">
                <a:solidFill>
                  <a:schemeClr val="bg1"/>
                </a:solidFill>
              </a:rPr>
              <a:t>ECM protein enrichment</a:t>
            </a:r>
          </a:p>
        </p:txBody>
      </p:sp>
      <p:sp>
        <p:nvSpPr>
          <p:cNvPr id="94" name="Rectangle 93"/>
          <p:cNvSpPr/>
          <p:nvPr/>
        </p:nvSpPr>
        <p:spPr bwMode="auto">
          <a:xfrm>
            <a:off x="2062163" y="944563"/>
            <a:ext cx="898525" cy="608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2" name="Down Arrow 691"/>
          <p:cNvSpPr/>
          <p:nvPr/>
        </p:nvSpPr>
        <p:spPr bwMode="auto">
          <a:xfrm>
            <a:off x="461963" y="2373313"/>
            <a:ext cx="293687" cy="24288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3" name="Rectangle 24"/>
          <p:cNvSpPr>
            <a:spLocks noChangeArrowheads="1"/>
          </p:cNvSpPr>
          <p:nvPr/>
        </p:nvSpPr>
        <p:spPr bwMode="auto">
          <a:xfrm>
            <a:off x="1426812" y="2855805"/>
            <a:ext cx="1142364" cy="461665"/>
          </a:xfrm>
          <a:prstGeom prst="rect">
            <a:avLst/>
          </a:prstGeom>
          <a:noFill/>
          <a:ln w="15875">
            <a:solidFill>
              <a:schemeClr val="tx1"/>
            </a:solidFill>
            <a:miter lim="800000"/>
            <a:headEnd/>
            <a:tailEnd/>
          </a:ln>
        </p:spPr>
        <p:txBody>
          <a:bodyPr wrap="none">
            <a:spAutoFit/>
          </a:bodyPr>
          <a:lstStyle/>
          <a:p>
            <a:pPr algn="ctr"/>
            <a:r>
              <a:rPr lang="en-US" sz="1200" b="1" dirty="0" smtClean="0">
                <a:latin typeface="Calibri" pitchFamily="34" charset="0"/>
              </a:rPr>
              <a:t>DTT</a:t>
            </a:r>
          </a:p>
          <a:p>
            <a:pPr algn="ctr"/>
            <a:r>
              <a:rPr lang="en-US" sz="1200" b="1" dirty="0" err="1" smtClean="0">
                <a:latin typeface="Calibri" pitchFamily="34" charset="0"/>
              </a:rPr>
              <a:t>Iodoacetamide</a:t>
            </a:r>
            <a:endParaRPr lang="en-US" sz="1200" dirty="0">
              <a:latin typeface="Calibri" pitchFamily="34" charset="0"/>
            </a:endParaRPr>
          </a:p>
        </p:txBody>
      </p:sp>
      <p:sp>
        <p:nvSpPr>
          <p:cNvPr id="694" name="Line 15"/>
          <p:cNvSpPr>
            <a:spLocks noChangeShapeType="1"/>
          </p:cNvSpPr>
          <p:nvPr/>
        </p:nvSpPr>
        <p:spPr bwMode="auto">
          <a:xfrm flipH="1">
            <a:off x="2723430" y="3086637"/>
            <a:ext cx="437307" cy="0"/>
          </a:xfrm>
          <a:prstGeom prst="line">
            <a:avLst/>
          </a:prstGeom>
          <a:noFill/>
          <a:ln w="38100">
            <a:solidFill>
              <a:schemeClr val="tx1"/>
            </a:solidFill>
            <a:round/>
            <a:headEnd type="triangle" w="med" len="med"/>
            <a:tailEnd/>
          </a:ln>
        </p:spPr>
        <p:txBody>
          <a:bodyPr/>
          <a:lstStyle/>
          <a:p>
            <a:endParaRPr lang="en-US"/>
          </a:p>
        </p:txBody>
      </p:sp>
      <p:sp>
        <p:nvSpPr>
          <p:cNvPr id="695" name="Rectangle 24"/>
          <p:cNvSpPr>
            <a:spLocks noChangeArrowheads="1"/>
          </p:cNvSpPr>
          <p:nvPr/>
        </p:nvSpPr>
        <p:spPr bwMode="auto">
          <a:xfrm>
            <a:off x="1294885" y="3376814"/>
            <a:ext cx="1406219" cy="738664"/>
          </a:xfrm>
          <a:prstGeom prst="rect">
            <a:avLst/>
          </a:prstGeom>
          <a:noFill/>
          <a:ln w="9525">
            <a:noFill/>
            <a:miter lim="800000"/>
            <a:headEnd/>
            <a:tailEnd/>
          </a:ln>
        </p:spPr>
        <p:txBody>
          <a:bodyPr wrap="none">
            <a:spAutoFit/>
          </a:bodyPr>
          <a:lstStyle/>
          <a:p>
            <a:pPr algn="ctr"/>
            <a:r>
              <a:rPr lang="en-US" sz="1400" b="1" dirty="0" smtClean="0">
                <a:latin typeface="Calibri" pitchFamily="34" charset="0"/>
              </a:rPr>
              <a:t>Reduce/</a:t>
            </a:r>
            <a:r>
              <a:rPr lang="en-US" sz="1400" b="1" dirty="0" err="1" smtClean="0">
                <a:latin typeface="Calibri" pitchFamily="34" charset="0"/>
              </a:rPr>
              <a:t>Alkylate</a:t>
            </a:r>
            <a:endParaRPr lang="en-US" sz="1400" b="1" dirty="0" smtClean="0">
              <a:latin typeface="Calibri" pitchFamily="34" charset="0"/>
            </a:endParaRPr>
          </a:p>
          <a:p>
            <a:pPr algn="ctr"/>
            <a:r>
              <a:rPr lang="en-US" sz="1400" b="1" dirty="0" err="1" smtClean="0">
                <a:latin typeface="Calibri" pitchFamily="34" charset="0"/>
              </a:rPr>
              <a:t>Cysteines</a:t>
            </a:r>
            <a:endParaRPr lang="en-US" sz="1400" b="1" dirty="0" smtClean="0">
              <a:latin typeface="Calibri" pitchFamily="34" charset="0"/>
            </a:endParaRPr>
          </a:p>
          <a:p>
            <a:pPr algn="ctr"/>
            <a:r>
              <a:rPr lang="en-US" sz="1400" dirty="0" smtClean="0">
                <a:latin typeface="Calibri" pitchFamily="34" charset="0"/>
              </a:rPr>
              <a:t>(2M </a:t>
            </a:r>
            <a:r>
              <a:rPr lang="en-US" sz="1400" dirty="0" smtClean="0">
                <a:latin typeface="Calibri" pitchFamily="34" charset="0"/>
              </a:rPr>
              <a:t>urea)</a:t>
            </a:r>
            <a:endParaRPr lang="en-US" sz="1400" dirty="0">
              <a:latin typeface="Calibri" pitchFamily="34" charset="0"/>
            </a:endParaRPr>
          </a:p>
        </p:txBody>
      </p:sp>
      <p:sp>
        <p:nvSpPr>
          <p:cNvPr id="696" name="computr3"/>
          <p:cNvSpPr>
            <a:spLocks noEditPoints="1" noChangeArrowheads="1"/>
          </p:cNvSpPr>
          <p:nvPr/>
        </p:nvSpPr>
        <p:spPr bwMode="auto">
          <a:xfrm>
            <a:off x="5977938" y="5458466"/>
            <a:ext cx="828231" cy="665909"/>
          </a:xfrm>
          <a:custGeom>
            <a:avLst/>
            <a:gdLst>
              <a:gd name="T0" fmla="*/ 0 w 21600"/>
              <a:gd name="T1" fmla="*/ 10264710 h 21600"/>
              <a:gd name="T2" fmla="*/ 15880025 w 21600"/>
              <a:gd name="T3" fmla="*/ 0 h 21600"/>
              <a:gd name="T4" fmla="*/ 15880025 w 21600"/>
              <a:gd name="T5" fmla="*/ 20529389 h 21600"/>
              <a:gd name="T6" fmla="*/ 26665173 w 21600"/>
              <a:gd name="T7" fmla="*/ 10264710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close/>
              </a:path>
              <a:path w="21600" h="21600" extrusionOk="0">
                <a:moveTo>
                  <a:pt x="578" y="4011"/>
                </a:moveTo>
                <a:moveTo>
                  <a:pt x="4043" y="4011"/>
                </a:moveTo>
                <a:lnTo>
                  <a:pt x="4043" y="4320"/>
                </a:lnTo>
                <a:lnTo>
                  <a:pt x="578" y="4320"/>
                </a:lnTo>
                <a:lnTo>
                  <a:pt x="578" y="4011"/>
                </a:lnTo>
                <a:close/>
                <a:moveTo>
                  <a:pt x="7624" y="14194"/>
                </a:moveTo>
                <a:lnTo>
                  <a:pt x="16402" y="14194"/>
                </a:lnTo>
                <a:lnTo>
                  <a:pt x="16402" y="16200"/>
                </a:lnTo>
                <a:lnTo>
                  <a:pt x="7624" y="16200"/>
                </a:lnTo>
              </a:path>
            </a:pathLst>
          </a:custGeom>
          <a:gradFill rotWithShape="1">
            <a:gsLst>
              <a:gs pos="0">
                <a:srgbClr val="CCECFF"/>
              </a:gs>
              <a:gs pos="100000">
                <a:srgbClr val="5E6D76"/>
              </a:gs>
            </a:gsLst>
            <a:lin ang="5400000" scaled="1"/>
          </a:gradFill>
          <a:ln w="9525">
            <a:solidFill>
              <a:srgbClr val="000000"/>
            </a:solidFill>
            <a:miter lim="800000"/>
            <a:headEnd/>
            <a:tailEnd/>
          </a:ln>
        </p:spPr>
        <p:txBody>
          <a:bodyPr/>
          <a:lstStyle/>
          <a:p>
            <a:endParaRPr lang="en-US"/>
          </a:p>
        </p:txBody>
      </p:sp>
      <p:sp>
        <p:nvSpPr>
          <p:cNvPr id="697" name="Rectangle 25"/>
          <p:cNvSpPr>
            <a:spLocks noChangeArrowheads="1"/>
          </p:cNvSpPr>
          <p:nvPr/>
        </p:nvSpPr>
        <p:spPr bwMode="auto">
          <a:xfrm>
            <a:off x="5503605" y="6227743"/>
            <a:ext cx="1776897" cy="553998"/>
          </a:xfrm>
          <a:prstGeom prst="rect">
            <a:avLst/>
          </a:prstGeom>
          <a:noFill/>
          <a:ln w="9525">
            <a:noFill/>
            <a:miter lim="800000"/>
            <a:headEnd/>
            <a:tailEnd/>
          </a:ln>
        </p:spPr>
        <p:txBody>
          <a:bodyPr wrap="none">
            <a:spAutoFit/>
          </a:bodyPr>
          <a:lstStyle/>
          <a:p>
            <a:pPr algn="ctr"/>
            <a:r>
              <a:rPr lang="en-US" sz="1600" b="1" dirty="0" smtClean="0">
                <a:latin typeface="Calibri" pitchFamily="34" charset="0"/>
              </a:rPr>
              <a:t>Peptide/Protein ID</a:t>
            </a:r>
          </a:p>
          <a:p>
            <a:pPr algn="ctr"/>
            <a:r>
              <a:rPr lang="en-US" sz="1400" dirty="0" smtClean="0">
                <a:latin typeface="Calibri" pitchFamily="34" charset="0"/>
              </a:rPr>
              <a:t>(Spectrum Mill)</a:t>
            </a:r>
            <a:endParaRPr lang="en-US" sz="1400" dirty="0" smtClean="0">
              <a:latin typeface="Calibri" pitchFamily="34" charset="0"/>
            </a:endParaRPr>
          </a:p>
        </p:txBody>
      </p:sp>
      <p:pic>
        <p:nvPicPr>
          <p:cNvPr id="698" name="Picture 33" descr="Oasis® HLB cartridge 1cc/10mg 100/box   "/>
          <p:cNvPicPr>
            <a:picLocks noChangeAspect="1" noChangeArrowheads="1"/>
          </p:cNvPicPr>
          <p:nvPr/>
        </p:nvPicPr>
        <p:blipFill>
          <a:blip r:embed="rId7" cstate="print"/>
          <a:srcRect/>
          <a:stretch>
            <a:fillRect/>
          </a:stretch>
        </p:blipFill>
        <p:spPr bwMode="auto">
          <a:xfrm>
            <a:off x="6285090" y="1975579"/>
            <a:ext cx="307177" cy="1426949"/>
          </a:xfrm>
          <a:prstGeom prst="rect">
            <a:avLst/>
          </a:prstGeom>
          <a:noFill/>
          <a:ln w="9525">
            <a:noFill/>
            <a:miter lim="800000"/>
            <a:headEnd/>
            <a:tailEnd/>
          </a:ln>
        </p:spPr>
      </p:pic>
      <p:sp>
        <p:nvSpPr>
          <p:cNvPr id="699" name="Rectangle 48"/>
          <p:cNvSpPr>
            <a:spLocks noChangeArrowheads="1"/>
          </p:cNvSpPr>
          <p:nvPr/>
        </p:nvSpPr>
        <p:spPr bwMode="auto">
          <a:xfrm>
            <a:off x="5720789" y="3376814"/>
            <a:ext cx="1435778" cy="553998"/>
          </a:xfrm>
          <a:prstGeom prst="rect">
            <a:avLst/>
          </a:prstGeom>
          <a:noFill/>
          <a:ln w="9525">
            <a:noFill/>
            <a:miter lim="800000"/>
            <a:headEnd/>
            <a:tailEnd/>
          </a:ln>
        </p:spPr>
        <p:txBody>
          <a:bodyPr wrap="none">
            <a:spAutoFit/>
          </a:bodyPr>
          <a:lstStyle/>
          <a:p>
            <a:pPr algn="ctr"/>
            <a:r>
              <a:rPr lang="en-US" sz="1600" b="1" dirty="0" smtClean="0">
                <a:latin typeface="Calibri" pitchFamily="34" charset="0"/>
              </a:rPr>
              <a:t>Desalting</a:t>
            </a:r>
          </a:p>
          <a:p>
            <a:pPr algn="ctr"/>
            <a:r>
              <a:rPr lang="en-US" sz="1400" dirty="0" smtClean="0">
                <a:latin typeface="Calibri" pitchFamily="34" charset="0"/>
              </a:rPr>
              <a:t>(Reversed Phase)</a:t>
            </a:r>
            <a:endParaRPr lang="en-US" sz="1400" dirty="0">
              <a:latin typeface="Calibri" pitchFamily="34" charset="0"/>
            </a:endParaRPr>
          </a:p>
        </p:txBody>
      </p:sp>
      <p:sp>
        <p:nvSpPr>
          <p:cNvPr id="700" name="Down Arrow 699"/>
          <p:cNvSpPr/>
          <p:nvPr/>
        </p:nvSpPr>
        <p:spPr bwMode="auto">
          <a:xfrm>
            <a:off x="8206360" y="4421188"/>
            <a:ext cx="293687" cy="24288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1" name="Line 15"/>
          <p:cNvSpPr>
            <a:spLocks noChangeShapeType="1"/>
          </p:cNvSpPr>
          <p:nvPr/>
        </p:nvSpPr>
        <p:spPr bwMode="auto">
          <a:xfrm>
            <a:off x="7250778" y="5791420"/>
            <a:ext cx="437306" cy="0"/>
          </a:xfrm>
          <a:prstGeom prst="line">
            <a:avLst/>
          </a:prstGeom>
          <a:noFill/>
          <a:ln w="38100">
            <a:solidFill>
              <a:schemeClr val="tx1"/>
            </a:solidFill>
            <a:round/>
            <a:headEnd type="triangle" w="med" len="med"/>
            <a:tailEnd/>
          </a:ln>
        </p:spPr>
        <p:txBody>
          <a:bodyPr/>
          <a:lstStyle/>
          <a:p>
            <a:endParaRPr lang="en-US"/>
          </a:p>
        </p:txBody>
      </p:sp>
      <p:sp>
        <p:nvSpPr>
          <p:cNvPr id="705" name="Line 15"/>
          <p:cNvSpPr>
            <a:spLocks noChangeShapeType="1"/>
          </p:cNvSpPr>
          <p:nvPr/>
        </p:nvSpPr>
        <p:spPr bwMode="auto">
          <a:xfrm>
            <a:off x="5098128" y="5791420"/>
            <a:ext cx="437306" cy="0"/>
          </a:xfrm>
          <a:prstGeom prst="line">
            <a:avLst/>
          </a:prstGeom>
          <a:noFill/>
          <a:ln w="38100">
            <a:solidFill>
              <a:schemeClr val="tx1"/>
            </a:solidFill>
            <a:round/>
            <a:headEnd type="triangle" w="med" len="med"/>
            <a:tailEnd/>
          </a:ln>
        </p:spPr>
        <p:txBody>
          <a:bodyPr/>
          <a:lstStyle/>
          <a:p>
            <a:endParaRPr lang="en-US"/>
          </a:p>
        </p:txBody>
      </p:sp>
      <p:sp>
        <p:nvSpPr>
          <p:cNvPr id="706" name="TextBox 705"/>
          <p:cNvSpPr txBox="1"/>
          <p:nvPr/>
        </p:nvSpPr>
        <p:spPr>
          <a:xfrm>
            <a:off x="2790825" y="1571625"/>
            <a:ext cx="854721" cy="276999"/>
          </a:xfrm>
          <a:prstGeom prst="rect">
            <a:avLst/>
          </a:prstGeom>
          <a:noFill/>
        </p:spPr>
        <p:txBody>
          <a:bodyPr wrap="none" rtlCol="0">
            <a:spAutoFit/>
          </a:bodyPr>
          <a:lstStyle/>
          <a:p>
            <a:r>
              <a:rPr lang="en-US" sz="1200" b="1" dirty="0" smtClean="0"/>
              <a:t>50-150 mg</a:t>
            </a:r>
            <a:endParaRPr lang="en-US" sz="1200" b="1" dirty="0"/>
          </a:p>
        </p:txBody>
      </p:sp>
      <p:sp>
        <p:nvSpPr>
          <p:cNvPr id="707" name="Rectangle 24"/>
          <p:cNvSpPr>
            <a:spLocks noChangeArrowheads="1"/>
          </p:cNvSpPr>
          <p:nvPr/>
        </p:nvSpPr>
        <p:spPr bwMode="auto">
          <a:xfrm>
            <a:off x="4208407" y="5375922"/>
            <a:ext cx="675313" cy="830997"/>
          </a:xfrm>
          <a:prstGeom prst="rect">
            <a:avLst/>
          </a:prstGeom>
          <a:noFill/>
          <a:ln w="15875">
            <a:solidFill>
              <a:srgbClr val="009900"/>
            </a:solidFill>
            <a:miter lim="800000"/>
            <a:headEnd/>
            <a:tailEnd/>
          </a:ln>
        </p:spPr>
        <p:txBody>
          <a:bodyPr wrap="none">
            <a:spAutoFit/>
          </a:bodyPr>
          <a:lstStyle/>
          <a:p>
            <a:pPr algn="ctr"/>
            <a:r>
              <a:rPr lang="en-US" sz="1200" b="1" dirty="0" smtClean="0">
                <a:solidFill>
                  <a:srgbClr val="009900"/>
                </a:solidFill>
                <a:latin typeface="Calibri" pitchFamily="34" charset="0"/>
              </a:rPr>
              <a:t>ECM</a:t>
            </a:r>
          </a:p>
          <a:p>
            <a:pPr algn="ctr"/>
            <a:r>
              <a:rPr lang="en-US" sz="1200" b="1" dirty="0" smtClean="0">
                <a:solidFill>
                  <a:srgbClr val="009900"/>
                </a:solidFill>
                <a:latin typeface="Calibri" pitchFamily="34" charset="0"/>
              </a:rPr>
              <a:t>Protein</a:t>
            </a:r>
          </a:p>
          <a:p>
            <a:pPr algn="ctr"/>
            <a:r>
              <a:rPr lang="en-US" sz="1200" b="1" dirty="0" smtClean="0">
                <a:solidFill>
                  <a:srgbClr val="009900"/>
                </a:solidFill>
                <a:latin typeface="Calibri" pitchFamily="34" charset="0"/>
              </a:rPr>
              <a:t>Peptide</a:t>
            </a:r>
          </a:p>
          <a:p>
            <a:pPr algn="ctr"/>
            <a:r>
              <a:rPr lang="en-US" sz="1200" b="1" dirty="0" smtClean="0">
                <a:solidFill>
                  <a:srgbClr val="009900"/>
                </a:solidFill>
                <a:latin typeface="Calibri" pitchFamily="34" charset="0"/>
              </a:rPr>
              <a:t>Lists</a:t>
            </a:r>
            <a:endParaRPr lang="en-US" sz="1200" dirty="0">
              <a:solidFill>
                <a:srgbClr val="009900"/>
              </a:solidFill>
              <a:latin typeface="Calibri" pitchFamily="34" charset="0"/>
            </a:endParaRPr>
          </a:p>
        </p:txBody>
      </p:sp>
      <p:grpSp>
        <p:nvGrpSpPr>
          <p:cNvPr id="709" name="Group 708"/>
          <p:cNvGrpSpPr/>
          <p:nvPr/>
        </p:nvGrpSpPr>
        <p:grpSpPr>
          <a:xfrm>
            <a:off x="4103378" y="4484580"/>
            <a:ext cx="2860388" cy="789095"/>
            <a:chOff x="4103378" y="4484580"/>
            <a:chExt cx="2860388" cy="789095"/>
          </a:xfrm>
        </p:grpSpPr>
        <p:sp>
          <p:nvSpPr>
            <p:cNvPr id="702" name="Rectangle 24"/>
            <p:cNvSpPr>
              <a:spLocks noChangeArrowheads="1"/>
            </p:cNvSpPr>
            <p:nvPr/>
          </p:nvSpPr>
          <p:spPr bwMode="auto">
            <a:xfrm>
              <a:off x="5833327" y="4484580"/>
              <a:ext cx="1130439" cy="461665"/>
            </a:xfrm>
            <a:prstGeom prst="rect">
              <a:avLst/>
            </a:prstGeom>
            <a:noFill/>
            <a:ln w="15875">
              <a:solidFill>
                <a:schemeClr val="tx1"/>
              </a:solidFill>
              <a:miter lim="800000"/>
              <a:headEnd/>
              <a:tailEnd/>
            </a:ln>
          </p:spPr>
          <p:txBody>
            <a:bodyPr wrap="none">
              <a:spAutoFit/>
            </a:bodyPr>
            <a:lstStyle/>
            <a:p>
              <a:pPr algn="ctr"/>
              <a:r>
                <a:rPr lang="en-US" sz="1200" b="1" dirty="0" err="1" smtClean="0">
                  <a:latin typeface="Calibri" pitchFamily="34" charset="0"/>
                </a:rPr>
                <a:t>UniProt</a:t>
              </a:r>
              <a:endParaRPr lang="en-US" sz="1200" b="1" dirty="0" smtClean="0">
                <a:latin typeface="Calibri" pitchFamily="34" charset="0"/>
              </a:endParaRPr>
            </a:p>
            <a:p>
              <a:pPr algn="ctr"/>
              <a:r>
                <a:rPr lang="en-US" sz="1200" b="1" dirty="0" smtClean="0">
                  <a:latin typeface="Calibri" pitchFamily="34" charset="0"/>
                </a:rPr>
                <a:t>h</a:t>
              </a:r>
              <a:r>
                <a:rPr lang="en-US" sz="1200" b="1" dirty="0" smtClean="0">
                  <a:latin typeface="Calibri" pitchFamily="34" charset="0"/>
                </a:rPr>
                <a:t>uman/mouse</a:t>
              </a:r>
              <a:endParaRPr lang="en-US" sz="1200" dirty="0">
                <a:latin typeface="Calibri" pitchFamily="34" charset="0"/>
              </a:endParaRPr>
            </a:p>
          </p:txBody>
        </p:sp>
        <p:sp>
          <p:nvSpPr>
            <p:cNvPr id="703" name="Down Arrow 702"/>
            <p:cNvSpPr/>
            <p:nvPr/>
          </p:nvSpPr>
          <p:spPr bwMode="auto">
            <a:xfrm>
              <a:off x="6262688" y="5030788"/>
              <a:ext cx="293687" cy="24288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4" name="Rectangle 24"/>
            <p:cNvSpPr>
              <a:spLocks noChangeArrowheads="1"/>
            </p:cNvSpPr>
            <p:nvPr/>
          </p:nvSpPr>
          <p:spPr bwMode="auto">
            <a:xfrm>
              <a:off x="4103378" y="4484580"/>
              <a:ext cx="885371" cy="461665"/>
            </a:xfrm>
            <a:prstGeom prst="rect">
              <a:avLst/>
            </a:prstGeom>
            <a:solidFill>
              <a:schemeClr val="tx1"/>
            </a:solidFill>
            <a:ln w="15875">
              <a:noFill/>
              <a:miter lim="800000"/>
              <a:headEnd/>
              <a:tailEnd/>
            </a:ln>
          </p:spPr>
          <p:txBody>
            <a:bodyPr wrap="none">
              <a:spAutoFit/>
            </a:bodyPr>
            <a:lstStyle/>
            <a:p>
              <a:pPr algn="ctr"/>
              <a:r>
                <a:rPr lang="en-US" sz="1200" b="1" i="1" dirty="0" smtClean="0">
                  <a:solidFill>
                    <a:schemeClr val="bg1"/>
                  </a:solidFill>
                  <a:latin typeface="Calibri" pitchFamily="34" charset="0"/>
                </a:rPr>
                <a:t>i</a:t>
              </a:r>
              <a:r>
                <a:rPr lang="en-US" sz="1200" b="1" i="1" dirty="0" smtClean="0">
                  <a:solidFill>
                    <a:schemeClr val="bg1"/>
                  </a:solidFill>
                  <a:latin typeface="Calibri" pitchFamily="34" charset="0"/>
                </a:rPr>
                <a:t>n </a:t>
              </a:r>
              <a:r>
                <a:rPr lang="en-US" sz="1200" b="1" i="1" dirty="0" err="1" smtClean="0">
                  <a:solidFill>
                    <a:schemeClr val="bg1"/>
                  </a:solidFill>
                  <a:latin typeface="Calibri" pitchFamily="34" charset="0"/>
                </a:rPr>
                <a:t>silico</a:t>
              </a:r>
              <a:endParaRPr lang="en-US" sz="1200" b="1" i="1" dirty="0" smtClean="0">
                <a:solidFill>
                  <a:schemeClr val="bg1"/>
                </a:solidFill>
                <a:latin typeface="Calibri" pitchFamily="34" charset="0"/>
              </a:endParaRPr>
            </a:p>
            <a:p>
              <a:pPr algn="ctr"/>
              <a:r>
                <a:rPr lang="en-US" sz="1200" b="1" dirty="0" err="1" smtClean="0">
                  <a:solidFill>
                    <a:schemeClr val="bg1"/>
                  </a:solidFill>
                  <a:latin typeface="Calibri" pitchFamily="34" charset="0"/>
                </a:rPr>
                <a:t>Matrisome</a:t>
              </a:r>
              <a:endParaRPr lang="en-US" sz="1200" dirty="0">
                <a:solidFill>
                  <a:schemeClr val="bg1"/>
                </a:solidFill>
                <a:latin typeface="Calibri" pitchFamily="34" charset="0"/>
              </a:endParaRPr>
            </a:p>
          </p:txBody>
        </p:sp>
        <p:sp>
          <p:nvSpPr>
            <p:cNvPr id="708" name="Down Arrow 707"/>
            <p:cNvSpPr/>
            <p:nvPr/>
          </p:nvSpPr>
          <p:spPr bwMode="auto">
            <a:xfrm>
              <a:off x="4399220" y="5030788"/>
              <a:ext cx="293687" cy="24288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xmlns="" val="412743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38125" y="1143000"/>
            <a:ext cx="2743200" cy="5286375"/>
            <a:chOff x="766189" y="1723311"/>
            <a:chExt cx="2937131" cy="5287089"/>
          </a:xfrm>
        </p:grpSpPr>
        <p:sp>
          <p:nvSpPr>
            <p:cNvPr id="11" name="Freeform 10"/>
            <p:cNvSpPr/>
            <p:nvPr/>
          </p:nvSpPr>
          <p:spPr bwMode="auto">
            <a:xfrm>
              <a:off x="1983195" y="2190099"/>
              <a:ext cx="503120" cy="388991"/>
            </a:xfrm>
            <a:custGeom>
              <a:avLst/>
              <a:gdLst>
                <a:gd name="connsiteX0" fmla="*/ 0 w 555984"/>
                <a:gd name="connsiteY0" fmla="*/ 305791 h 555984"/>
                <a:gd name="connsiteX1" fmla="*/ 125096 w 555984"/>
                <a:gd name="connsiteY1" fmla="*/ 305791 h 555984"/>
                <a:gd name="connsiteX2" fmla="*/ 125096 w 555984"/>
                <a:gd name="connsiteY2" fmla="*/ 0 h 555984"/>
                <a:gd name="connsiteX3" fmla="*/ 430888 w 555984"/>
                <a:gd name="connsiteY3" fmla="*/ 0 h 555984"/>
                <a:gd name="connsiteX4" fmla="*/ 430888 w 555984"/>
                <a:gd name="connsiteY4" fmla="*/ 305791 h 555984"/>
                <a:gd name="connsiteX5" fmla="*/ 555984 w 555984"/>
                <a:gd name="connsiteY5" fmla="*/ 305791 h 555984"/>
                <a:gd name="connsiteX6" fmla="*/ 277992 w 555984"/>
                <a:gd name="connsiteY6" fmla="*/ 555984 h 555984"/>
                <a:gd name="connsiteX7" fmla="*/ 0 w 555984"/>
                <a:gd name="connsiteY7" fmla="*/ 305791 h 55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984" h="555984">
                  <a:moveTo>
                    <a:pt x="0" y="305791"/>
                  </a:moveTo>
                  <a:lnTo>
                    <a:pt x="125096" y="305791"/>
                  </a:lnTo>
                  <a:lnTo>
                    <a:pt x="125096" y="0"/>
                  </a:lnTo>
                  <a:lnTo>
                    <a:pt x="430888" y="0"/>
                  </a:lnTo>
                  <a:lnTo>
                    <a:pt x="430888" y="305791"/>
                  </a:lnTo>
                  <a:lnTo>
                    <a:pt x="555984" y="305791"/>
                  </a:lnTo>
                  <a:lnTo>
                    <a:pt x="277992" y="555984"/>
                  </a:lnTo>
                  <a:lnTo>
                    <a:pt x="0" y="305791"/>
                  </a:lnTo>
                  <a:close/>
                </a:path>
              </a:pathLst>
            </a:custGeom>
            <a:solidFill>
              <a:schemeClr val="bg1">
                <a:lumMod val="75000"/>
                <a:alpha val="90000"/>
              </a:schemeClr>
            </a:solidFill>
            <a:ln>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0496" tIns="25400" rIns="150496" bIns="163006" spcCol="1270" anchor="ctr"/>
            <a:lstStyle/>
            <a:p>
              <a:pPr algn="ctr" defTabSz="889000" fontAlgn="auto">
                <a:lnSpc>
                  <a:spcPct val="90000"/>
                </a:lnSpc>
                <a:spcBef>
                  <a:spcPts val="0"/>
                </a:spcBef>
                <a:spcAft>
                  <a:spcPct val="35000"/>
                </a:spcAft>
                <a:defRPr/>
              </a:pPr>
              <a:endParaRPr lang="fr-FR" sz="2000"/>
            </a:p>
          </p:txBody>
        </p:sp>
        <p:sp>
          <p:nvSpPr>
            <p:cNvPr id="12" name="Freeform 11"/>
            <p:cNvSpPr/>
            <p:nvPr/>
          </p:nvSpPr>
          <p:spPr bwMode="auto">
            <a:xfrm>
              <a:off x="1983195" y="3409464"/>
              <a:ext cx="503120" cy="388991"/>
            </a:xfrm>
            <a:custGeom>
              <a:avLst/>
              <a:gdLst>
                <a:gd name="connsiteX0" fmla="*/ 0 w 555984"/>
                <a:gd name="connsiteY0" fmla="*/ 305791 h 555984"/>
                <a:gd name="connsiteX1" fmla="*/ 125096 w 555984"/>
                <a:gd name="connsiteY1" fmla="*/ 305791 h 555984"/>
                <a:gd name="connsiteX2" fmla="*/ 125096 w 555984"/>
                <a:gd name="connsiteY2" fmla="*/ 0 h 555984"/>
                <a:gd name="connsiteX3" fmla="*/ 430888 w 555984"/>
                <a:gd name="connsiteY3" fmla="*/ 0 h 555984"/>
                <a:gd name="connsiteX4" fmla="*/ 430888 w 555984"/>
                <a:gd name="connsiteY4" fmla="*/ 305791 h 555984"/>
                <a:gd name="connsiteX5" fmla="*/ 555984 w 555984"/>
                <a:gd name="connsiteY5" fmla="*/ 305791 h 555984"/>
                <a:gd name="connsiteX6" fmla="*/ 277992 w 555984"/>
                <a:gd name="connsiteY6" fmla="*/ 555984 h 555984"/>
                <a:gd name="connsiteX7" fmla="*/ 0 w 555984"/>
                <a:gd name="connsiteY7" fmla="*/ 305791 h 55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984" h="555984">
                  <a:moveTo>
                    <a:pt x="0" y="305791"/>
                  </a:moveTo>
                  <a:lnTo>
                    <a:pt x="125096" y="305791"/>
                  </a:lnTo>
                  <a:lnTo>
                    <a:pt x="125096" y="0"/>
                  </a:lnTo>
                  <a:lnTo>
                    <a:pt x="430888" y="0"/>
                  </a:lnTo>
                  <a:lnTo>
                    <a:pt x="430888" y="305791"/>
                  </a:lnTo>
                  <a:lnTo>
                    <a:pt x="555984" y="305791"/>
                  </a:lnTo>
                  <a:lnTo>
                    <a:pt x="277992" y="555984"/>
                  </a:lnTo>
                  <a:lnTo>
                    <a:pt x="0" y="305791"/>
                  </a:lnTo>
                  <a:close/>
                </a:path>
              </a:pathLst>
            </a:custGeom>
            <a:solidFill>
              <a:schemeClr val="bg1">
                <a:lumMod val="75000"/>
                <a:alpha val="90000"/>
              </a:schemeClr>
            </a:solidFill>
            <a:ln>
              <a:noFill/>
            </a:ln>
          </p:spPr>
          <p:style>
            <a:lnRef idx="2">
              <a:scrgbClr r="0" g="0" b="0"/>
            </a:lnRef>
            <a:fillRef idx="1">
              <a:scrgbClr r="0" g="0" b="0"/>
            </a:fillRef>
            <a:effectRef idx="0">
              <a:schemeClr val="accent5">
                <a:tint val="40000"/>
                <a:alpha val="90000"/>
                <a:hueOff val="-3580161"/>
                <a:satOff val="16084"/>
                <a:lumOff val="1106"/>
                <a:alphaOff val="0"/>
              </a:schemeClr>
            </a:effectRef>
            <a:fontRef idx="minor">
              <a:schemeClr val="dk1">
                <a:hueOff val="0"/>
                <a:satOff val="0"/>
                <a:lumOff val="0"/>
                <a:alphaOff val="0"/>
              </a:schemeClr>
            </a:fontRef>
          </p:style>
          <p:txBody>
            <a:bodyPr lIns="150496" tIns="25400" rIns="150496" bIns="163006" spcCol="1270" anchor="ctr"/>
            <a:lstStyle/>
            <a:p>
              <a:pPr algn="ctr" defTabSz="889000" fontAlgn="auto">
                <a:lnSpc>
                  <a:spcPct val="90000"/>
                </a:lnSpc>
                <a:spcBef>
                  <a:spcPts val="0"/>
                </a:spcBef>
                <a:spcAft>
                  <a:spcPct val="35000"/>
                </a:spcAft>
                <a:defRPr/>
              </a:pPr>
              <a:endParaRPr lang="fr-FR" sz="2000"/>
            </a:p>
          </p:txBody>
        </p:sp>
        <p:sp>
          <p:nvSpPr>
            <p:cNvPr id="13" name="Freeform 12"/>
            <p:cNvSpPr/>
            <p:nvPr/>
          </p:nvSpPr>
          <p:spPr bwMode="auto">
            <a:xfrm>
              <a:off x="1983195" y="4628828"/>
              <a:ext cx="503120" cy="388991"/>
            </a:xfrm>
            <a:custGeom>
              <a:avLst/>
              <a:gdLst>
                <a:gd name="connsiteX0" fmla="*/ 0 w 555984"/>
                <a:gd name="connsiteY0" fmla="*/ 305791 h 555984"/>
                <a:gd name="connsiteX1" fmla="*/ 125096 w 555984"/>
                <a:gd name="connsiteY1" fmla="*/ 305791 h 555984"/>
                <a:gd name="connsiteX2" fmla="*/ 125096 w 555984"/>
                <a:gd name="connsiteY2" fmla="*/ 0 h 555984"/>
                <a:gd name="connsiteX3" fmla="*/ 430888 w 555984"/>
                <a:gd name="connsiteY3" fmla="*/ 0 h 555984"/>
                <a:gd name="connsiteX4" fmla="*/ 430888 w 555984"/>
                <a:gd name="connsiteY4" fmla="*/ 305791 h 555984"/>
                <a:gd name="connsiteX5" fmla="*/ 555984 w 555984"/>
                <a:gd name="connsiteY5" fmla="*/ 305791 h 555984"/>
                <a:gd name="connsiteX6" fmla="*/ 277992 w 555984"/>
                <a:gd name="connsiteY6" fmla="*/ 555984 h 555984"/>
                <a:gd name="connsiteX7" fmla="*/ 0 w 555984"/>
                <a:gd name="connsiteY7" fmla="*/ 305791 h 55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984" h="555984">
                  <a:moveTo>
                    <a:pt x="0" y="305791"/>
                  </a:moveTo>
                  <a:lnTo>
                    <a:pt x="125096" y="305791"/>
                  </a:lnTo>
                  <a:lnTo>
                    <a:pt x="125096" y="0"/>
                  </a:lnTo>
                  <a:lnTo>
                    <a:pt x="430888" y="0"/>
                  </a:lnTo>
                  <a:lnTo>
                    <a:pt x="430888" y="305791"/>
                  </a:lnTo>
                  <a:lnTo>
                    <a:pt x="555984" y="305791"/>
                  </a:lnTo>
                  <a:lnTo>
                    <a:pt x="277992" y="555984"/>
                  </a:lnTo>
                  <a:lnTo>
                    <a:pt x="0" y="305791"/>
                  </a:lnTo>
                  <a:close/>
                </a:path>
              </a:pathLst>
            </a:custGeom>
            <a:solidFill>
              <a:schemeClr val="bg1">
                <a:lumMod val="75000"/>
                <a:alpha val="90000"/>
              </a:schemeClr>
            </a:solidFill>
            <a:ln>
              <a:noFill/>
            </a:ln>
          </p:spPr>
          <p:style>
            <a:lnRef idx="2">
              <a:scrgbClr r="0" g="0" b="0"/>
            </a:lnRef>
            <a:fillRef idx="1">
              <a:scrgbClr r="0" g="0" b="0"/>
            </a:fillRef>
            <a:effectRef idx="0">
              <a:schemeClr val="accent5">
                <a:tint val="40000"/>
                <a:alpha val="90000"/>
                <a:hueOff val="-7160321"/>
                <a:satOff val="32169"/>
                <a:lumOff val="2211"/>
                <a:alphaOff val="0"/>
              </a:schemeClr>
            </a:effectRef>
            <a:fontRef idx="minor">
              <a:schemeClr val="dk1">
                <a:hueOff val="0"/>
                <a:satOff val="0"/>
                <a:lumOff val="0"/>
                <a:alphaOff val="0"/>
              </a:schemeClr>
            </a:fontRef>
          </p:style>
          <p:txBody>
            <a:bodyPr lIns="150496" tIns="25400" rIns="150496" bIns="163006" spcCol="1270" anchor="ctr"/>
            <a:lstStyle/>
            <a:p>
              <a:pPr algn="ctr" defTabSz="889000" fontAlgn="auto">
                <a:lnSpc>
                  <a:spcPct val="90000"/>
                </a:lnSpc>
                <a:spcBef>
                  <a:spcPts val="0"/>
                </a:spcBef>
                <a:spcAft>
                  <a:spcPct val="35000"/>
                </a:spcAft>
                <a:defRPr/>
              </a:pPr>
              <a:endParaRPr lang="fr-FR" sz="2000"/>
            </a:p>
          </p:txBody>
        </p:sp>
        <p:sp>
          <p:nvSpPr>
            <p:cNvPr id="14" name="Freeform 13"/>
            <p:cNvSpPr/>
            <p:nvPr/>
          </p:nvSpPr>
          <p:spPr bwMode="auto">
            <a:xfrm>
              <a:off x="1983195" y="5848193"/>
              <a:ext cx="503120" cy="388991"/>
            </a:xfrm>
            <a:custGeom>
              <a:avLst/>
              <a:gdLst>
                <a:gd name="connsiteX0" fmla="*/ 0 w 555984"/>
                <a:gd name="connsiteY0" fmla="*/ 305791 h 555984"/>
                <a:gd name="connsiteX1" fmla="*/ 125096 w 555984"/>
                <a:gd name="connsiteY1" fmla="*/ 305791 h 555984"/>
                <a:gd name="connsiteX2" fmla="*/ 125096 w 555984"/>
                <a:gd name="connsiteY2" fmla="*/ 0 h 555984"/>
                <a:gd name="connsiteX3" fmla="*/ 430888 w 555984"/>
                <a:gd name="connsiteY3" fmla="*/ 0 h 555984"/>
                <a:gd name="connsiteX4" fmla="*/ 430888 w 555984"/>
                <a:gd name="connsiteY4" fmla="*/ 305791 h 555984"/>
                <a:gd name="connsiteX5" fmla="*/ 555984 w 555984"/>
                <a:gd name="connsiteY5" fmla="*/ 305791 h 555984"/>
                <a:gd name="connsiteX6" fmla="*/ 277992 w 555984"/>
                <a:gd name="connsiteY6" fmla="*/ 555984 h 555984"/>
                <a:gd name="connsiteX7" fmla="*/ 0 w 555984"/>
                <a:gd name="connsiteY7" fmla="*/ 305791 h 55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984" h="555984">
                  <a:moveTo>
                    <a:pt x="0" y="305791"/>
                  </a:moveTo>
                  <a:lnTo>
                    <a:pt x="125096" y="305791"/>
                  </a:lnTo>
                  <a:lnTo>
                    <a:pt x="125096" y="0"/>
                  </a:lnTo>
                  <a:lnTo>
                    <a:pt x="430888" y="0"/>
                  </a:lnTo>
                  <a:lnTo>
                    <a:pt x="430888" y="305791"/>
                  </a:lnTo>
                  <a:lnTo>
                    <a:pt x="555984" y="305791"/>
                  </a:lnTo>
                  <a:lnTo>
                    <a:pt x="277992" y="555984"/>
                  </a:lnTo>
                  <a:lnTo>
                    <a:pt x="0" y="305791"/>
                  </a:lnTo>
                  <a:close/>
                </a:path>
              </a:pathLst>
            </a:custGeom>
            <a:solidFill>
              <a:schemeClr val="bg1">
                <a:lumMod val="75000"/>
                <a:alpha val="90000"/>
              </a:schemeClr>
            </a:solidFill>
            <a:ln>
              <a:noFill/>
            </a:ln>
          </p:spPr>
          <p:style>
            <a:lnRef idx="2">
              <a:scrgbClr r="0" g="0" b="0"/>
            </a:lnRef>
            <a:fillRef idx="1">
              <a:scrgbClr r="0" g="0" b="0"/>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lIns="150496" tIns="25400" rIns="150496" bIns="163006" spcCol="1270" anchor="ctr"/>
            <a:lstStyle/>
            <a:p>
              <a:pPr algn="ctr" defTabSz="889000" fontAlgn="auto">
                <a:lnSpc>
                  <a:spcPct val="90000"/>
                </a:lnSpc>
                <a:spcBef>
                  <a:spcPts val="0"/>
                </a:spcBef>
                <a:spcAft>
                  <a:spcPct val="35000"/>
                </a:spcAft>
                <a:defRPr/>
              </a:pPr>
              <a:endParaRPr lang="fr-FR" sz="2000"/>
            </a:p>
          </p:txBody>
        </p:sp>
        <p:sp>
          <p:nvSpPr>
            <p:cNvPr id="14381" name="TextBox 5"/>
            <p:cNvSpPr>
              <a:spLocks noChangeArrowheads="1"/>
            </p:cNvSpPr>
            <p:nvPr/>
          </p:nvSpPr>
          <p:spPr bwMode="auto">
            <a:xfrm>
              <a:off x="766189" y="1723311"/>
              <a:ext cx="2937131" cy="408623"/>
            </a:xfrm>
            <a:prstGeom prst="roundRect">
              <a:avLst>
                <a:gd name="adj" fmla="val 16667"/>
              </a:avLst>
            </a:prstGeom>
            <a:solidFill>
              <a:schemeClr val="bg1"/>
            </a:solidFill>
            <a:ln w="28575">
              <a:solidFill>
                <a:srgbClr val="E3D6E6"/>
              </a:solidFill>
              <a:round/>
              <a:headEnd/>
              <a:tailEnd/>
            </a:ln>
          </p:spPr>
          <p:txBody>
            <a:bodyPr>
              <a:spAutoFit/>
            </a:bodyPr>
            <a:lstStyle/>
            <a:p>
              <a:pPr algn="ctr"/>
              <a:r>
                <a:rPr lang="en-US">
                  <a:latin typeface="Calibri" pitchFamily="34" charset="0"/>
                </a:rPr>
                <a:t>Tissue: Mechanical Lysis</a:t>
              </a:r>
            </a:p>
          </p:txBody>
        </p:sp>
        <p:sp>
          <p:nvSpPr>
            <p:cNvPr id="14382" name="TextBox 6"/>
            <p:cNvSpPr>
              <a:spLocks noChangeArrowheads="1"/>
            </p:cNvSpPr>
            <p:nvPr/>
          </p:nvSpPr>
          <p:spPr bwMode="auto">
            <a:xfrm>
              <a:off x="766189" y="2636462"/>
              <a:ext cx="2937131" cy="715089"/>
            </a:xfrm>
            <a:prstGeom prst="roundRect">
              <a:avLst>
                <a:gd name="adj" fmla="val 16667"/>
              </a:avLst>
            </a:prstGeom>
            <a:solidFill>
              <a:schemeClr val="bg1"/>
            </a:solidFill>
            <a:ln w="28575">
              <a:solidFill>
                <a:srgbClr val="E3D6E6"/>
              </a:solidFill>
              <a:round/>
              <a:headEnd/>
              <a:tailEnd/>
            </a:ln>
          </p:spPr>
          <p:txBody>
            <a:bodyPr>
              <a:spAutoFit/>
            </a:bodyPr>
            <a:lstStyle/>
            <a:p>
              <a:pPr algn="ctr"/>
              <a:r>
                <a:rPr lang="en-US">
                  <a:latin typeface="Calibri" pitchFamily="34" charset="0"/>
                </a:rPr>
                <a:t>Chemical Lysis </a:t>
              </a:r>
            </a:p>
            <a:p>
              <a:pPr algn="ctr"/>
              <a:r>
                <a:rPr lang="en-US">
                  <a:latin typeface="Calibri" pitchFamily="34" charset="0"/>
                </a:rPr>
                <a:t>(High salt Buffer)</a:t>
              </a:r>
            </a:p>
          </p:txBody>
        </p:sp>
        <p:sp>
          <p:nvSpPr>
            <p:cNvPr id="14383" name="TextBox 7"/>
            <p:cNvSpPr>
              <a:spLocks noChangeArrowheads="1"/>
            </p:cNvSpPr>
            <p:nvPr/>
          </p:nvSpPr>
          <p:spPr bwMode="auto">
            <a:xfrm>
              <a:off x="766189" y="3856079"/>
              <a:ext cx="2937131" cy="715089"/>
            </a:xfrm>
            <a:prstGeom prst="roundRect">
              <a:avLst>
                <a:gd name="adj" fmla="val 16667"/>
              </a:avLst>
            </a:prstGeom>
            <a:solidFill>
              <a:schemeClr val="bg1"/>
            </a:solidFill>
            <a:ln w="28575">
              <a:solidFill>
                <a:srgbClr val="E3D6E6"/>
              </a:solidFill>
              <a:round/>
              <a:headEnd/>
              <a:tailEnd/>
            </a:ln>
          </p:spPr>
          <p:txBody>
            <a:bodyPr>
              <a:spAutoFit/>
            </a:bodyPr>
            <a:lstStyle/>
            <a:p>
              <a:pPr algn="ctr"/>
              <a:r>
                <a:rPr lang="en-US">
                  <a:latin typeface="Calibri" pitchFamily="34" charset="0"/>
                </a:rPr>
                <a:t>Membrane protein solubilization </a:t>
              </a:r>
              <a:r>
                <a:rPr lang="en-US" sz="1600">
                  <a:latin typeface="Calibri" pitchFamily="34" charset="0"/>
                </a:rPr>
                <a:t> (DOC, NP-40)</a:t>
              </a:r>
            </a:p>
          </p:txBody>
        </p:sp>
        <p:sp>
          <p:nvSpPr>
            <p:cNvPr id="14384" name="TextBox 8"/>
            <p:cNvSpPr>
              <a:spLocks noChangeArrowheads="1"/>
            </p:cNvSpPr>
            <p:nvPr/>
          </p:nvSpPr>
          <p:spPr bwMode="auto">
            <a:xfrm>
              <a:off x="766189" y="5075696"/>
              <a:ext cx="2937131" cy="715089"/>
            </a:xfrm>
            <a:prstGeom prst="roundRect">
              <a:avLst>
                <a:gd name="adj" fmla="val 16667"/>
              </a:avLst>
            </a:prstGeom>
            <a:solidFill>
              <a:schemeClr val="bg1"/>
            </a:solidFill>
            <a:ln w="28575">
              <a:solidFill>
                <a:srgbClr val="E3D6E6"/>
              </a:solidFill>
              <a:round/>
              <a:headEnd/>
              <a:tailEnd/>
            </a:ln>
          </p:spPr>
          <p:txBody>
            <a:bodyPr>
              <a:spAutoFit/>
            </a:bodyPr>
            <a:lstStyle/>
            <a:p>
              <a:pPr algn="ctr"/>
              <a:r>
                <a:rPr lang="en-US">
                  <a:latin typeface="Calibri" pitchFamily="34" charset="0"/>
                </a:rPr>
                <a:t>Cytoskeletal protein solubilization  </a:t>
              </a:r>
              <a:r>
                <a:rPr lang="en-US" sz="1600">
                  <a:latin typeface="Calibri" pitchFamily="34" charset="0"/>
                </a:rPr>
                <a:t>(SDS)</a:t>
              </a:r>
              <a:endParaRPr lang="en-US">
                <a:latin typeface="Calibri" pitchFamily="34" charset="0"/>
              </a:endParaRPr>
            </a:p>
          </p:txBody>
        </p:sp>
        <p:sp>
          <p:nvSpPr>
            <p:cNvPr id="10" name="TextBox 9"/>
            <p:cNvSpPr txBox="1"/>
            <p:nvPr/>
          </p:nvSpPr>
          <p:spPr>
            <a:xfrm>
              <a:off x="766189" y="6295929"/>
              <a:ext cx="2937131" cy="714471"/>
            </a:xfrm>
            <a:prstGeom prst="roundRect">
              <a:avLst/>
            </a:prstGeom>
            <a:solidFill>
              <a:schemeClr val="bg1"/>
            </a:solidFill>
            <a:ln w="28575">
              <a:solidFill>
                <a:srgbClr val="E3D6E6"/>
              </a:solidFill>
            </a:ln>
          </p:spPr>
          <p:txBody>
            <a:bodyPr>
              <a:spAutoFit/>
            </a:bodyPr>
            <a:lstStyle/>
            <a:p>
              <a:pPr algn="ctr" fontAlgn="auto">
                <a:spcBef>
                  <a:spcPts val="0"/>
                </a:spcBef>
                <a:spcAft>
                  <a:spcPts val="0"/>
                </a:spcAft>
                <a:defRPr/>
              </a:pPr>
              <a:r>
                <a:rPr lang="en-US" dirty="0">
                  <a:solidFill>
                    <a:srgbClr val="C00000"/>
                  </a:solidFill>
                  <a:latin typeface="+mn-lt"/>
                  <a:cs typeface="+mn-cs"/>
                </a:rPr>
                <a:t>Insoluble fraction </a:t>
              </a:r>
            </a:p>
            <a:p>
              <a:pPr marL="2800350" indent="-2800350" algn="ctr" fontAlgn="auto">
                <a:spcBef>
                  <a:spcPts val="0"/>
                </a:spcBef>
                <a:spcAft>
                  <a:spcPts val="0"/>
                </a:spcAft>
                <a:defRPr/>
              </a:pPr>
              <a:r>
                <a:rPr lang="en-US" dirty="0">
                  <a:solidFill>
                    <a:srgbClr val="C00000"/>
                  </a:solidFill>
                  <a:latin typeface="+mn-lt"/>
                  <a:cs typeface="+mn-cs"/>
                </a:rPr>
                <a:t>= ECM-enriched fraction</a:t>
              </a:r>
              <a:endParaRPr lang="en-US" i="1" dirty="0">
                <a:solidFill>
                  <a:srgbClr val="C00000"/>
                </a:solidFill>
                <a:latin typeface="+mn-lt"/>
                <a:cs typeface="+mn-cs"/>
              </a:endParaRPr>
            </a:p>
          </p:txBody>
        </p:sp>
      </p:grpSp>
      <p:sp>
        <p:nvSpPr>
          <p:cNvPr id="16" name="Title 1"/>
          <p:cNvSpPr>
            <a:spLocks noGrp="1"/>
          </p:cNvSpPr>
          <p:nvPr>
            <p:ph type="title"/>
          </p:nvPr>
        </p:nvSpPr>
        <p:spPr/>
        <p:txBody>
          <a:bodyPr rtlCol="0">
            <a:normAutofit fontScale="90000"/>
          </a:bodyPr>
          <a:lstStyle/>
          <a:p>
            <a:pPr>
              <a:defRPr/>
            </a:pPr>
            <a:r>
              <a:rPr lang="en-US" dirty="0" smtClean="0"/>
              <a:t>Sequential </a:t>
            </a:r>
            <a:r>
              <a:rPr lang="en-US" dirty="0" smtClean="0"/>
              <a:t>Depletion </a:t>
            </a:r>
            <a:r>
              <a:rPr lang="en-US" dirty="0" smtClean="0"/>
              <a:t>of </a:t>
            </a:r>
            <a:r>
              <a:rPr lang="en-US" dirty="0" smtClean="0"/>
              <a:t>Intracellular Proteins by Solubility</a:t>
            </a:r>
            <a:endParaRPr lang="en-US" dirty="0"/>
          </a:p>
        </p:txBody>
      </p:sp>
      <p:sp>
        <p:nvSpPr>
          <p:cNvPr id="14340" name="TextBox 11"/>
          <p:cNvSpPr txBox="1">
            <a:spLocks noChangeArrowheads="1"/>
          </p:cNvSpPr>
          <p:nvPr/>
        </p:nvSpPr>
        <p:spPr bwMode="auto">
          <a:xfrm rot="-2794369">
            <a:off x="6281738" y="1004888"/>
            <a:ext cx="1392237" cy="484187"/>
          </a:xfrm>
          <a:prstGeom prst="rect">
            <a:avLst/>
          </a:prstGeom>
          <a:noFill/>
          <a:ln w="9525">
            <a:noFill/>
            <a:miter lim="800000"/>
            <a:headEnd/>
            <a:tailEnd/>
          </a:ln>
        </p:spPr>
        <p:txBody>
          <a:bodyPr>
            <a:spAutoFit/>
          </a:bodyPr>
          <a:lstStyle/>
          <a:p>
            <a:r>
              <a:rPr lang="fr-FR" sz="1400" b="1">
                <a:latin typeface="Calibri" pitchFamily="34" charset="0"/>
              </a:rPr>
              <a:t>ECM-rich</a:t>
            </a:r>
          </a:p>
          <a:p>
            <a:r>
              <a:rPr lang="fr-FR" sz="1400" b="1">
                <a:latin typeface="Calibri" pitchFamily="34" charset="0"/>
              </a:rPr>
              <a:t> Fraction</a:t>
            </a:r>
          </a:p>
        </p:txBody>
      </p:sp>
      <p:sp>
        <p:nvSpPr>
          <p:cNvPr id="14341" name="TextBox 10"/>
          <p:cNvSpPr txBox="1">
            <a:spLocks noChangeArrowheads="1"/>
          </p:cNvSpPr>
          <p:nvPr/>
        </p:nvSpPr>
        <p:spPr bwMode="auto">
          <a:xfrm rot="-2794369">
            <a:off x="4170363" y="993775"/>
            <a:ext cx="1393825" cy="485775"/>
          </a:xfrm>
          <a:prstGeom prst="rect">
            <a:avLst/>
          </a:prstGeom>
          <a:noFill/>
          <a:ln w="9525">
            <a:noFill/>
            <a:miter lim="800000"/>
            <a:headEnd/>
            <a:tailEnd/>
          </a:ln>
        </p:spPr>
        <p:txBody>
          <a:bodyPr>
            <a:spAutoFit/>
          </a:bodyPr>
          <a:lstStyle/>
          <a:p>
            <a:r>
              <a:rPr lang="fr-FR" sz="1400" b="1">
                <a:latin typeface="Calibri" pitchFamily="34" charset="0"/>
              </a:rPr>
              <a:t>Whole lung extract</a:t>
            </a:r>
          </a:p>
        </p:txBody>
      </p:sp>
      <p:sp>
        <p:nvSpPr>
          <p:cNvPr id="61" name="TextBox 13"/>
          <p:cNvSpPr txBox="1">
            <a:spLocks noChangeArrowheads="1"/>
          </p:cNvSpPr>
          <p:nvPr/>
        </p:nvSpPr>
        <p:spPr bwMode="auto">
          <a:xfrm>
            <a:off x="6778625" y="2508250"/>
            <a:ext cx="1898650" cy="338138"/>
          </a:xfrm>
          <a:prstGeom prst="rect">
            <a:avLst/>
          </a:prstGeom>
          <a:noFill/>
          <a:ln w="9525">
            <a:noFill/>
            <a:miter lim="800000"/>
            <a:headEnd/>
            <a:tailEnd/>
          </a:ln>
        </p:spPr>
        <p:txBody>
          <a:bodyPr>
            <a:spAutoFit/>
          </a:bodyPr>
          <a:lstStyle/>
          <a:p>
            <a:pPr fontAlgn="auto">
              <a:spcBef>
                <a:spcPts val="0"/>
              </a:spcBef>
              <a:spcAft>
                <a:spcPts val="0"/>
              </a:spcAft>
              <a:defRPr/>
            </a:pPr>
            <a:r>
              <a:rPr lang="fr-FR" sz="1050" dirty="0">
                <a:latin typeface="Wingdings" pitchFamily="2" charset="2"/>
                <a:cs typeface="+mn-cs"/>
              </a:rPr>
              <a:t>ç </a:t>
            </a:r>
            <a:r>
              <a:rPr lang="fr-FR" sz="1600" dirty="0" err="1">
                <a:latin typeface="Calibri" pitchFamily="34" charset="0"/>
                <a:cs typeface="+mn-cs"/>
              </a:rPr>
              <a:t>Laminin</a:t>
            </a:r>
            <a:r>
              <a:rPr lang="fr-FR" sz="1600" dirty="0">
                <a:latin typeface="Calibri" pitchFamily="34" charset="0"/>
                <a:cs typeface="+mn-cs"/>
              </a:rPr>
              <a:t> </a:t>
            </a:r>
            <a:r>
              <a:rPr lang="fr-FR" sz="1400" i="1" dirty="0">
                <a:latin typeface="Calibri" pitchFamily="34" charset="0"/>
                <a:cs typeface="+mn-cs"/>
              </a:rPr>
              <a:t>(ECM)</a:t>
            </a:r>
            <a:endParaRPr lang="fr-FR" sz="1600" i="1" dirty="0">
              <a:latin typeface="Calibri" pitchFamily="34" charset="0"/>
              <a:cs typeface="+mn-cs"/>
            </a:endParaRPr>
          </a:p>
        </p:txBody>
      </p:sp>
      <p:sp>
        <p:nvSpPr>
          <p:cNvPr id="62" name="TextBox 17"/>
          <p:cNvSpPr txBox="1">
            <a:spLocks noChangeArrowheads="1"/>
          </p:cNvSpPr>
          <p:nvPr/>
        </p:nvSpPr>
        <p:spPr bwMode="auto">
          <a:xfrm>
            <a:off x="6778625" y="1973263"/>
            <a:ext cx="1973263" cy="338137"/>
          </a:xfrm>
          <a:prstGeom prst="rect">
            <a:avLst/>
          </a:prstGeom>
          <a:noFill/>
          <a:ln w="9525">
            <a:noFill/>
            <a:miter lim="800000"/>
            <a:headEnd/>
            <a:tailEnd/>
          </a:ln>
        </p:spPr>
        <p:txBody>
          <a:bodyPr>
            <a:spAutoFit/>
          </a:bodyPr>
          <a:lstStyle/>
          <a:p>
            <a:pPr fontAlgn="auto">
              <a:spcBef>
                <a:spcPts val="0"/>
              </a:spcBef>
              <a:spcAft>
                <a:spcPts val="0"/>
              </a:spcAft>
              <a:defRPr/>
            </a:pPr>
            <a:r>
              <a:rPr lang="fr-FR" sz="1050" dirty="0">
                <a:latin typeface="Wingdings" pitchFamily="2" charset="2"/>
                <a:cs typeface="+mn-cs"/>
              </a:rPr>
              <a:t>ç </a:t>
            </a:r>
            <a:r>
              <a:rPr lang="fr-FR" sz="1600" dirty="0">
                <a:latin typeface="Calibri" pitchFamily="34" charset="0"/>
                <a:cs typeface="+mn-cs"/>
              </a:rPr>
              <a:t>Collagen VI </a:t>
            </a:r>
            <a:r>
              <a:rPr lang="fr-FR" sz="1400" i="1" dirty="0">
                <a:latin typeface="Calibri" pitchFamily="34" charset="0"/>
                <a:cs typeface="+mn-cs"/>
              </a:rPr>
              <a:t>(ECM)</a:t>
            </a:r>
          </a:p>
        </p:txBody>
      </p:sp>
      <p:sp>
        <p:nvSpPr>
          <p:cNvPr id="14344" name="TextBox 68"/>
          <p:cNvSpPr txBox="1">
            <a:spLocks noChangeArrowheads="1"/>
          </p:cNvSpPr>
          <p:nvPr/>
        </p:nvSpPr>
        <p:spPr bwMode="auto">
          <a:xfrm>
            <a:off x="4895850" y="990600"/>
            <a:ext cx="1549400" cy="800100"/>
          </a:xfrm>
          <a:prstGeom prst="rect">
            <a:avLst/>
          </a:prstGeom>
          <a:noFill/>
          <a:ln w="9525">
            <a:noFill/>
            <a:miter lim="800000"/>
            <a:headEnd/>
            <a:tailEnd/>
          </a:ln>
        </p:spPr>
        <p:txBody>
          <a:bodyPr>
            <a:spAutoFit/>
          </a:bodyPr>
          <a:lstStyle/>
          <a:p>
            <a:pPr algn="ctr"/>
            <a:r>
              <a:rPr lang="fr-FR" sz="1600" i="1" dirty="0">
                <a:latin typeface="Calibri" pitchFamily="34" charset="0"/>
              </a:rPr>
              <a:t>Purification </a:t>
            </a:r>
            <a:r>
              <a:rPr lang="fr-FR" sz="1600" i="1" dirty="0" err="1">
                <a:latin typeface="Calibri" pitchFamily="34" charset="0"/>
              </a:rPr>
              <a:t>Steps</a:t>
            </a:r>
            <a:endParaRPr lang="fr-FR" sz="1600" i="1" dirty="0">
              <a:latin typeface="Calibri" pitchFamily="34" charset="0"/>
            </a:endParaRPr>
          </a:p>
          <a:p>
            <a:r>
              <a:rPr lang="fr-FR" sz="1400" b="1" dirty="0">
                <a:latin typeface="Calibri" pitchFamily="34" charset="0"/>
              </a:rPr>
              <a:t>C       N       M      CS </a:t>
            </a:r>
          </a:p>
        </p:txBody>
      </p:sp>
      <p:pic>
        <p:nvPicPr>
          <p:cNvPr id="14345" name="Picture 4" descr="col6.jpg"/>
          <p:cNvPicPr>
            <a:picLocks noChangeAspect="1"/>
          </p:cNvPicPr>
          <p:nvPr/>
        </p:nvPicPr>
        <p:blipFill>
          <a:blip r:embed="rId2" cstate="print">
            <a:lum bright="34000" contrast="40000"/>
          </a:blip>
          <a:srcRect/>
          <a:stretch>
            <a:fillRect/>
          </a:stretch>
        </p:blipFill>
        <p:spPr bwMode="auto">
          <a:xfrm>
            <a:off x="4341813" y="1852613"/>
            <a:ext cx="2465387" cy="493712"/>
          </a:xfrm>
          <a:prstGeom prst="rect">
            <a:avLst/>
          </a:prstGeom>
          <a:noFill/>
          <a:ln w="9525">
            <a:noFill/>
            <a:miter lim="800000"/>
            <a:headEnd/>
            <a:tailEnd/>
          </a:ln>
        </p:spPr>
      </p:pic>
      <p:pic>
        <p:nvPicPr>
          <p:cNvPr id="14346" name="Picture 8" descr="LN.jpg"/>
          <p:cNvPicPr>
            <a:picLocks noChangeAspect="1"/>
          </p:cNvPicPr>
          <p:nvPr/>
        </p:nvPicPr>
        <p:blipFill>
          <a:blip r:embed="rId3" cstate="print">
            <a:lum bright="34000" contrast="54000"/>
          </a:blip>
          <a:srcRect/>
          <a:stretch>
            <a:fillRect/>
          </a:stretch>
        </p:blipFill>
        <p:spPr bwMode="auto">
          <a:xfrm>
            <a:off x="4341813" y="2387600"/>
            <a:ext cx="2465387" cy="495300"/>
          </a:xfrm>
          <a:prstGeom prst="rect">
            <a:avLst/>
          </a:prstGeom>
          <a:noFill/>
          <a:ln w="9525">
            <a:noFill/>
            <a:miter lim="800000"/>
            <a:headEnd/>
            <a:tailEnd/>
          </a:ln>
        </p:spPr>
      </p:pic>
      <p:grpSp>
        <p:nvGrpSpPr>
          <p:cNvPr id="3" name="Group 51"/>
          <p:cNvGrpSpPr>
            <a:grpSpLocks/>
          </p:cNvGrpSpPr>
          <p:nvPr/>
        </p:nvGrpSpPr>
        <p:grpSpPr bwMode="auto">
          <a:xfrm>
            <a:off x="3124200" y="3057525"/>
            <a:ext cx="5867400" cy="3724275"/>
            <a:chOff x="3124200" y="3057464"/>
            <a:chExt cx="5867400" cy="3724336"/>
          </a:xfrm>
        </p:grpSpPr>
        <p:pic>
          <p:nvPicPr>
            <p:cNvPr id="14353" name="Picture 39" descr="nucleoporine.jpg"/>
            <p:cNvPicPr preferRelativeResize="0">
              <a:picLocks/>
            </p:cNvPicPr>
            <p:nvPr/>
          </p:nvPicPr>
          <p:blipFill>
            <a:blip r:embed="rId4" cstate="print">
              <a:lum bright="30000" contrast="54000"/>
            </a:blip>
            <a:srcRect/>
            <a:stretch>
              <a:fillRect/>
            </a:stretch>
          </p:blipFill>
          <p:spPr bwMode="auto">
            <a:xfrm>
              <a:off x="4341914" y="5629800"/>
              <a:ext cx="2466469" cy="493199"/>
            </a:xfrm>
            <a:prstGeom prst="rect">
              <a:avLst/>
            </a:prstGeom>
            <a:noFill/>
            <a:ln w="9525">
              <a:noFill/>
              <a:miter lim="800000"/>
              <a:headEnd/>
              <a:tailEnd/>
            </a:ln>
          </p:spPr>
        </p:pic>
        <p:sp>
          <p:nvSpPr>
            <p:cNvPr id="63" name="TextBox 14"/>
            <p:cNvSpPr txBox="1">
              <a:spLocks noChangeArrowheads="1"/>
            </p:cNvSpPr>
            <p:nvPr/>
          </p:nvSpPr>
          <p:spPr bwMode="auto">
            <a:xfrm>
              <a:off x="6778625" y="3603573"/>
              <a:ext cx="1898650" cy="338144"/>
            </a:xfrm>
            <a:prstGeom prst="rect">
              <a:avLst/>
            </a:prstGeom>
            <a:noFill/>
            <a:ln w="9525">
              <a:noFill/>
              <a:miter lim="800000"/>
              <a:headEnd/>
              <a:tailEnd/>
            </a:ln>
          </p:spPr>
          <p:txBody>
            <a:bodyPr>
              <a:spAutoFit/>
            </a:bodyPr>
            <a:lstStyle/>
            <a:p>
              <a:pPr fontAlgn="auto">
                <a:spcBef>
                  <a:spcPts val="0"/>
                </a:spcBef>
                <a:spcAft>
                  <a:spcPts val="0"/>
                </a:spcAft>
                <a:defRPr/>
              </a:pPr>
              <a:r>
                <a:rPr lang="fr-FR" sz="1050" dirty="0">
                  <a:latin typeface="Wingdings" pitchFamily="2" charset="2"/>
                  <a:cs typeface="+mn-cs"/>
                </a:rPr>
                <a:t>ç </a:t>
              </a:r>
              <a:r>
                <a:rPr lang="fr-FR" sz="1600" dirty="0">
                  <a:latin typeface="Calibri" pitchFamily="34" charset="0"/>
                  <a:cs typeface="+mn-cs"/>
                </a:rPr>
                <a:t>Tf </a:t>
              </a:r>
              <a:r>
                <a:rPr lang="fr-FR" sz="1600" dirty="0" err="1">
                  <a:latin typeface="Calibri" pitchFamily="34" charset="0"/>
                  <a:cs typeface="+mn-cs"/>
                </a:rPr>
                <a:t>Receptor</a:t>
              </a:r>
              <a:r>
                <a:rPr lang="fr-FR" sz="1600" dirty="0">
                  <a:latin typeface="Calibri" pitchFamily="34" charset="0"/>
                  <a:cs typeface="+mn-cs"/>
                </a:rPr>
                <a:t> </a:t>
              </a:r>
              <a:r>
                <a:rPr lang="fr-FR" sz="1400" i="1" dirty="0">
                  <a:latin typeface="Calibri" pitchFamily="34" charset="0"/>
                  <a:cs typeface="+mn-cs"/>
                </a:rPr>
                <a:t>(PM)</a:t>
              </a:r>
            </a:p>
          </p:txBody>
        </p:sp>
        <p:sp>
          <p:nvSpPr>
            <p:cNvPr id="64" name="TextBox 15"/>
            <p:cNvSpPr txBox="1">
              <a:spLocks noChangeArrowheads="1"/>
            </p:cNvSpPr>
            <p:nvPr/>
          </p:nvSpPr>
          <p:spPr bwMode="auto">
            <a:xfrm>
              <a:off x="6778625" y="3138428"/>
              <a:ext cx="1824038" cy="338143"/>
            </a:xfrm>
            <a:prstGeom prst="rect">
              <a:avLst/>
            </a:prstGeom>
            <a:noFill/>
            <a:ln w="9525">
              <a:noFill/>
              <a:miter lim="800000"/>
              <a:headEnd/>
              <a:tailEnd/>
            </a:ln>
          </p:spPr>
          <p:txBody>
            <a:bodyPr>
              <a:spAutoFit/>
            </a:bodyPr>
            <a:lstStyle/>
            <a:p>
              <a:pPr fontAlgn="auto">
                <a:spcBef>
                  <a:spcPts val="0"/>
                </a:spcBef>
                <a:spcAft>
                  <a:spcPts val="0"/>
                </a:spcAft>
                <a:defRPr/>
              </a:pPr>
              <a:r>
                <a:rPr lang="fr-FR" sz="1050" dirty="0">
                  <a:latin typeface="Wingdings" pitchFamily="2" charset="2"/>
                  <a:cs typeface="+mn-cs"/>
                </a:rPr>
                <a:t>ç </a:t>
              </a:r>
              <a:r>
                <a:rPr lang="fr-FR" sz="1600" dirty="0" err="1">
                  <a:latin typeface="Calibri" pitchFamily="34" charset="0"/>
                  <a:cs typeface="+mn-cs"/>
                </a:rPr>
                <a:t>Integrin</a:t>
              </a:r>
              <a:r>
                <a:rPr lang="fr-FR" sz="1600" dirty="0">
                  <a:latin typeface="Calibri" pitchFamily="34" charset="0"/>
                  <a:cs typeface="+mn-cs"/>
                </a:rPr>
                <a:t> </a:t>
              </a:r>
              <a:r>
                <a:rPr lang="fr-FR" sz="1600" dirty="0">
                  <a:latin typeface="Symbol" pitchFamily="18" charset="2"/>
                  <a:cs typeface="+mn-cs"/>
                </a:rPr>
                <a:t>b</a:t>
              </a:r>
              <a:r>
                <a:rPr lang="fr-FR" sz="1600" dirty="0">
                  <a:latin typeface="Calibri" pitchFamily="34" charset="0"/>
                  <a:cs typeface="+mn-cs"/>
                </a:rPr>
                <a:t>1 </a:t>
              </a:r>
              <a:r>
                <a:rPr lang="fr-FR" sz="1400" i="1" dirty="0">
                  <a:latin typeface="Calibri" pitchFamily="34" charset="0"/>
                  <a:cs typeface="+mn-cs"/>
                </a:rPr>
                <a:t>(PM)</a:t>
              </a:r>
            </a:p>
          </p:txBody>
        </p:sp>
        <p:sp>
          <p:nvSpPr>
            <p:cNvPr id="65" name="TextBox 16"/>
            <p:cNvSpPr txBox="1">
              <a:spLocks noChangeArrowheads="1"/>
            </p:cNvSpPr>
            <p:nvPr/>
          </p:nvSpPr>
          <p:spPr bwMode="auto">
            <a:xfrm>
              <a:off x="6778625" y="5710220"/>
              <a:ext cx="2212975" cy="338143"/>
            </a:xfrm>
            <a:prstGeom prst="rect">
              <a:avLst/>
            </a:prstGeom>
            <a:noFill/>
            <a:ln w="9525">
              <a:noFill/>
              <a:miter lim="800000"/>
              <a:headEnd/>
              <a:tailEnd/>
            </a:ln>
          </p:spPr>
          <p:txBody>
            <a:bodyPr>
              <a:spAutoFit/>
            </a:bodyPr>
            <a:lstStyle/>
            <a:p>
              <a:pPr fontAlgn="auto">
                <a:spcBef>
                  <a:spcPts val="0"/>
                </a:spcBef>
                <a:spcAft>
                  <a:spcPts val="0"/>
                </a:spcAft>
                <a:defRPr/>
              </a:pPr>
              <a:r>
                <a:rPr lang="fr-FR" sz="1050" dirty="0">
                  <a:latin typeface="Wingdings" pitchFamily="2" charset="2"/>
                  <a:cs typeface="+mn-cs"/>
                </a:rPr>
                <a:t>ç </a:t>
              </a:r>
              <a:r>
                <a:rPr lang="fr-FR" sz="1600" dirty="0">
                  <a:latin typeface="Calibri" pitchFamily="34" charset="0"/>
                  <a:cs typeface="+mn-cs"/>
                </a:rPr>
                <a:t>GAPDH </a:t>
              </a:r>
              <a:r>
                <a:rPr lang="fr-FR" sz="1400" i="1" dirty="0">
                  <a:latin typeface="Calibri" pitchFamily="34" charset="0"/>
                  <a:cs typeface="+mn-cs"/>
                </a:rPr>
                <a:t>(Cytosol)</a:t>
              </a:r>
            </a:p>
          </p:txBody>
        </p:sp>
        <p:sp>
          <p:nvSpPr>
            <p:cNvPr id="66" name="TextBox 35"/>
            <p:cNvSpPr txBox="1">
              <a:spLocks noChangeArrowheads="1"/>
            </p:cNvSpPr>
            <p:nvPr/>
          </p:nvSpPr>
          <p:spPr bwMode="auto">
            <a:xfrm>
              <a:off x="6778625" y="6389682"/>
              <a:ext cx="2212975" cy="338143"/>
            </a:xfrm>
            <a:prstGeom prst="rect">
              <a:avLst/>
            </a:prstGeom>
            <a:noFill/>
            <a:ln w="9525">
              <a:noFill/>
              <a:miter lim="800000"/>
              <a:headEnd/>
              <a:tailEnd/>
            </a:ln>
          </p:spPr>
          <p:txBody>
            <a:bodyPr>
              <a:spAutoFit/>
            </a:bodyPr>
            <a:lstStyle/>
            <a:p>
              <a:pPr fontAlgn="auto">
                <a:spcBef>
                  <a:spcPts val="0"/>
                </a:spcBef>
                <a:spcAft>
                  <a:spcPts val="0"/>
                </a:spcAft>
                <a:defRPr/>
              </a:pPr>
              <a:r>
                <a:rPr lang="fr-FR" sz="1050">
                  <a:latin typeface="Wingdings" pitchFamily="2" charset="2"/>
                  <a:cs typeface="+mn-cs"/>
                </a:rPr>
                <a:t>ç </a:t>
              </a:r>
              <a:r>
                <a:rPr lang="fr-FR" sz="1600">
                  <a:latin typeface="Calibri" pitchFamily="34" charset="0"/>
                  <a:cs typeface="+mn-cs"/>
                </a:rPr>
                <a:t>Histones </a:t>
              </a:r>
              <a:r>
                <a:rPr lang="fr-FR" sz="1400" i="1">
                  <a:latin typeface="Calibri" pitchFamily="34" charset="0"/>
                  <a:cs typeface="+mn-cs"/>
                </a:rPr>
                <a:t>(Nucleus)</a:t>
              </a:r>
            </a:p>
          </p:txBody>
        </p:sp>
        <p:sp>
          <p:nvSpPr>
            <p:cNvPr id="67" name="TextBox 33"/>
            <p:cNvSpPr txBox="1">
              <a:spLocks noChangeArrowheads="1"/>
            </p:cNvSpPr>
            <p:nvPr/>
          </p:nvSpPr>
          <p:spPr bwMode="auto">
            <a:xfrm>
              <a:off x="6778625" y="4889469"/>
              <a:ext cx="1973263" cy="338144"/>
            </a:xfrm>
            <a:prstGeom prst="rect">
              <a:avLst/>
            </a:prstGeom>
            <a:noFill/>
            <a:ln w="9525">
              <a:noFill/>
              <a:miter lim="800000"/>
              <a:headEnd/>
              <a:tailEnd/>
            </a:ln>
          </p:spPr>
          <p:txBody>
            <a:bodyPr>
              <a:spAutoFit/>
            </a:bodyPr>
            <a:lstStyle/>
            <a:p>
              <a:pPr fontAlgn="auto">
                <a:spcBef>
                  <a:spcPts val="0"/>
                </a:spcBef>
                <a:spcAft>
                  <a:spcPts val="0"/>
                </a:spcAft>
                <a:defRPr/>
              </a:pPr>
              <a:r>
                <a:rPr lang="fr-FR" sz="1050" dirty="0">
                  <a:latin typeface="Wingdings" pitchFamily="2" charset="2"/>
                  <a:cs typeface="+mn-cs"/>
                </a:rPr>
                <a:t>ç </a:t>
              </a:r>
              <a:r>
                <a:rPr lang="fr-FR" sz="1600" dirty="0" err="1">
                  <a:latin typeface="Calibri" pitchFamily="34" charset="0"/>
                  <a:cs typeface="+mn-cs"/>
                </a:rPr>
                <a:t>Actin</a:t>
              </a:r>
              <a:r>
                <a:rPr lang="fr-FR" sz="1600" dirty="0">
                  <a:latin typeface="Calibri" pitchFamily="34" charset="0"/>
                  <a:cs typeface="+mn-cs"/>
                </a:rPr>
                <a:t> </a:t>
              </a:r>
              <a:r>
                <a:rPr lang="fr-FR" sz="1400" i="1" dirty="0">
                  <a:latin typeface="Calibri" pitchFamily="34" charset="0"/>
                  <a:cs typeface="+mn-cs"/>
                </a:rPr>
                <a:t>(</a:t>
              </a:r>
              <a:r>
                <a:rPr lang="fr-FR" sz="1400" i="1" dirty="0" err="1">
                  <a:latin typeface="Calibri" pitchFamily="34" charset="0"/>
                  <a:cs typeface="+mn-cs"/>
                </a:rPr>
                <a:t>Cytoskeleton</a:t>
              </a:r>
              <a:r>
                <a:rPr lang="fr-FR" sz="1400" i="1" dirty="0">
                  <a:latin typeface="Calibri" pitchFamily="34" charset="0"/>
                  <a:cs typeface="+mn-cs"/>
                </a:rPr>
                <a:t>)</a:t>
              </a:r>
            </a:p>
          </p:txBody>
        </p:sp>
        <p:sp>
          <p:nvSpPr>
            <p:cNvPr id="68" name="TextBox 31"/>
            <p:cNvSpPr txBox="1">
              <a:spLocks noChangeArrowheads="1"/>
            </p:cNvSpPr>
            <p:nvPr/>
          </p:nvSpPr>
          <p:spPr bwMode="auto">
            <a:xfrm>
              <a:off x="6778625" y="4424324"/>
              <a:ext cx="2195513" cy="338143"/>
            </a:xfrm>
            <a:prstGeom prst="rect">
              <a:avLst/>
            </a:prstGeom>
            <a:noFill/>
            <a:ln w="9525">
              <a:noFill/>
              <a:miter lim="800000"/>
              <a:headEnd/>
              <a:tailEnd/>
            </a:ln>
          </p:spPr>
          <p:txBody>
            <a:bodyPr>
              <a:spAutoFit/>
            </a:bodyPr>
            <a:lstStyle/>
            <a:p>
              <a:pPr fontAlgn="auto">
                <a:spcBef>
                  <a:spcPts val="0"/>
                </a:spcBef>
                <a:spcAft>
                  <a:spcPts val="0"/>
                </a:spcAft>
                <a:defRPr/>
              </a:pPr>
              <a:r>
                <a:rPr lang="fr-FR" sz="1050" dirty="0">
                  <a:latin typeface="Wingdings" pitchFamily="2" charset="2"/>
                  <a:cs typeface="+mn-cs"/>
                </a:rPr>
                <a:t>ç </a:t>
              </a:r>
              <a:r>
                <a:rPr lang="fr-FR" sz="1600" dirty="0" err="1">
                  <a:latin typeface="Calibri" pitchFamily="34" charset="0"/>
                  <a:cs typeface="+mn-cs"/>
                </a:rPr>
                <a:t>Tubulin</a:t>
              </a:r>
              <a:r>
                <a:rPr lang="fr-FR" sz="1600" dirty="0">
                  <a:latin typeface="Calibri" pitchFamily="34" charset="0"/>
                  <a:cs typeface="+mn-cs"/>
                </a:rPr>
                <a:t> </a:t>
              </a:r>
              <a:r>
                <a:rPr lang="fr-FR" sz="1400" i="1" dirty="0">
                  <a:latin typeface="Calibri" pitchFamily="34" charset="0"/>
                  <a:cs typeface="+mn-cs"/>
                </a:rPr>
                <a:t>(</a:t>
              </a:r>
              <a:r>
                <a:rPr lang="fr-FR" sz="1400" i="1" dirty="0" err="1">
                  <a:latin typeface="Calibri" pitchFamily="34" charset="0"/>
                  <a:cs typeface="+mn-cs"/>
                </a:rPr>
                <a:t>Cytoskeleton</a:t>
              </a:r>
              <a:r>
                <a:rPr lang="fr-FR" sz="1400" i="1" dirty="0">
                  <a:latin typeface="Calibri" pitchFamily="34" charset="0"/>
                  <a:cs typeface="+mn-cs"/>
                </a:rPr>
                <a:t>)</a:t>
              </a:r>
            </a:p>
          </p:txBody>
        </p:sp>
        <p:pic>
          <p:nvPicPr>
            <p:cNvPr id="14360" name="Picture 7" descr="Itg b1.jpg"/>
            <p:cNvPicPr>
              <a:picLocks noChangeAspect="1"/>
            </p:cNvPicPr>
            <p:nvPr/>
          </p:nvPicPr>
          <p:blipFill>
            <a:blip r:embed="rId5" cstate="print">
              <a:lum bright="34000" contrast="60000"/>
            </a:blip>
            <a:srcRect/>
            <a:stretch>
              <a:fillRect/>
            </a:stretch>
          </p:blipFill>
          <p:spPr bwMode="auto">
            <a:xfrm>
              <a:off x="4341934" y="3057464"/>
              <a:ext cx="2465561" cy="493773"/>
            </a:xfrm>
            <a:prstGeom prst="rect">
              <a:avLst/>
            </a:prstGeom>
            <a:noFill/>
            <a:ln w="9525">
              <a:noFill/>
              <a:miter lim="800000"/>
              <a:headEnd/>
              <a:tailEnd/>
            </a:ln>
          </p:spPr>
        </p:pic>
        <p:pic>
          <p:nvPicPr>
            <p:cNvPr id="14361" name="Picture 39" descr="TfR.jpg"/>
            <p:cNvPicPr>
              <a:picLocks noChangeAspect="1"/>
            </p:cNvPicPr>
            <p:nvPr/>
          </p:nvPicPr>
          <p:blipFill>
            <a:blip r:embed="rId6" cstate="print">
              <a:lum bright="32000" contrast="60000"/>
            </a:blip>
            <a:srcRect/>
            <a:stretch>
              <a:fillRect/>
            </a:stretch>
          </p:blipFill>
          <p:spPr bwMode="auto">
            <a:xfrm>
              <a:off x="4341934" y="3567112"/>
              <a:ext cx="2465561" cy="493773"/>
            </a:xfrm>
            <a:prstGeom prst="rect">
              <a:avLst/>
            </a:prstGeom>
            <a:noFill/>
            <a:ln w="9525">
              <a:noFill/>
              <a:miter lim="800000"/>
              <a:headEnd/>
              <a:tailEnd/>
            </a:ln>
          </p:spPr>
        </p:pic>
        <p:pic>
          <p:nvPicPr>
            <p:cNvPr id="14362" name="Picture 34" descr="histones.jpg"/>
            <p:cNvPicPr>
              <a:picLocks noChangeAspect="1"/>
            </p:cNvPicPr>
            <p:nvPr/>
          </p:nvPicPr>
          <p:blipFill>
            <a:blip r:embed="rId7" cstate="print">
              <a:lum bright="34000" contrast="54000"/>
            </a:blip>
            <a:srcRect/>
            <a:stretch>
              <a:fillRect/>
            </a:stretch>
          </p:blipFill>
          <p:spPr bwMode="auto">
            <a:xfrm>
              <a:off x="4341934" y="6288027"/>
              <a:ext cx="2465561" cy="493773"/>
            </a:xfrm>
            <a:prstGeom prst="rect">
              <a:avLst/>
            </a:prstGeom>
            <a:noFill/>
            <a:ln w="9525">
              <a:noFill/>
              <a:miter lim="800000"/>
              <a:headEnd/>
              <a:tailEnd/>
            </a:ln>
          </p:spPr>
        </p:pic>
        <p:pic>
          <p:nvPicPr>
            <p:cNvPr id="14363" name="Picture 32" descr="actin.jpg"/>
            <p:cNvPicPr>
              <a:picLocks noChangeAspect="1"/>
            </p:cNvPicPr>
            <p:nvPr/>
          </p:nvPicPr>
          <p:blipFill>
            <a:blip r:embed="rId8" cstate="print">
              <a:lum bright="34000" contrast="54000"/>
            </a:blip>
            <a:srcRect/>
            <a:stretch>
              <a:fillRect/>
            </a:stretch>
          </p:blipFill>
          <p:spPr bwMode="auto">
            <a:xfrm>
              <a:off x="4341934" y="4852987"/>
              <a:ext cx="2465561" cy="493773"/>
            </a:xfrm>
            <a:prstGeom prst="rect">
              <a:avLst/>
            </a:prstGeom>
            <a:noFill/>
            <a:ln w="9525">
              <a:noFill/>
              <a:miter lim="800000"/>
              <a:headEnd/>
              <a:tailEnd/>
            </a:ln>
          </p:spPr>
        </p:pic>
        <p:pic>
          <p:nvPicPr>
            <p:cNvPr id="14364" name="Picture 12" descr="vimentin.jpg"/>
            <p:cNvPicPr>
              <a:picLocks noChangeAspect="1"/>
            </p:cNvPicPr>
            <p:nvPr/>
          </p:nvPicPr>
          <p:blipFill>
            <a:blip r:embed="rId9" cstate="print">
              <a:lum bright="34000" contrast="54000"/>
            </a:blip>
            <a:srcRect/>
            <a:stretch>
              <a:fillRect/>
            </a:stretch>
          </p:blipFill>
          <p:spPr bwMode="auto">
            <a:xfrm>
              <a:off x="4341934" y="4317206"/>
              <a:ext cx="2465561" cy="493773"/>
            </a:xfrm>
            <a:prstGeom prst="rect">
              <a:avLst/>
            </a:prstGeom>
            <a:noFill/>
            <a:ln w="9525">
              <a:noFill/>
              <a:miter lim="800000"/>
              <a:headEnd/>
              <a:tailEnd/>
            </a:ln>
          </p:spPr>
        </p:pic>
        <p:cxnSp>
          <p:nvCxnSpPr>
            <p:cNvPr id="78" name="Straight Connector 77"/>
            <p:cNvCxnSpPr/>
            <p:nvPr/>
          </p:nvCxnSpPr>
          <p:spPr bwMode="auto">
            <a:xfrm>
              <a:off x="4010025" y="4960908"/>
              <a:ext cx="331788" cy="158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bwMode="auto">
            <a:xfrm>
              <a:off x="4010025" y="4421149"/>
              <a:ext cx="331788" cy="31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bwMode="auto">
            <a:xfrm>
              <a:off x="4010025" y="6349993"/>
              <a:ext cx="331788" cy="31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010025" y="5753083"/>
              <a:ext cx="331788" cy="158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bwMode="auto">
            <a:xfrm>
              <a:off x="4010025" y="3995692"/>
              <a:ext cx="331788" cy="31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bwMode="auto">
            <a:xfrm>
              <a:off x="4010025" y="3460696"/>
              <a:ext cx="331788" cy="158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71" name="TextBox 24"/>
            <p:cNvSpPr txBox="1">
              <a:spLocks noChangeArrowheads="1"/>
            </p:cNvSpPr>
            <p:nvPr/>
          </p:nvSpPr>
          <p:spPr bwMode="auto">
            <a:xfrm>
              <a:off x="3124200" y="6184432"/>
              <a:ext cx="885625" cy="276997"/>
            </a:xfrm>
            <a:prstGeom prst="rect">
              <a:avLst/>
            </a:prstGeom>
            <a:noFill/>
            <a:ln w="9525">
              <a:noFill/>
              <a:miter lim="800000"/>
              <a:headEnd/>
              <a:tailEnd/>
            </a:ln>
          </p:spPr>
          <p:txBody>
            <a:bodyPr>
              <a:spAutoFit/>
            </a:bodyPr>
            <a:lstStyle/>
            <a:p>
              <a:pPr algn="r"/>
              <a:r>
                <a:rPr lang="fr-FR" sz="1200">
                  <a:latin typeface="Calibri" pitchFamily="34" charset="0"/>
                </a:rPr>
                <a:t>16kDa</a:t>
              </a:r>
            </a:p>
          </p:txBody>
        </p:sp>
        <p:sp>
          <p:nvSpPr>
            <p:cNvPr id="14372" name="TextBox 25"/>
            <p:cNvSpPr txBox="1">
              <a:spLocks noChangeArrowheads="1"/>
            </p:cNvSpPr>
            <p:nvPr/>
          </p:nvSpPr>
          <p:spPr bwMode="auto">
            <a:xfrm>
              <a:off x="3124200" y="5601386"/>
              <a:ext cx="885625" cy="276997"/>
            </a:xfrm>
            <a:prstGeom prst="rect">
              <a:avLst/>
            </a:prstGeom>
            <a:noFill/>
            <a:ln w="9525">
              <a:noFill/>
              <a:miter lim="800000"/>
              <a:headEnd/>
              <a:tailEnd/>
            </a:ln>
          </p:spPr>
          <p:txBody>
            <a:bodyPr>
              <a:spAutoFit/>
            </a:bodyPr>
            <a:lstStyle/>
            <a:p>
              <a:pPr algn="r"/>
              <a:r>
                <a:rPr lang="fr-FR" sz="1200">
                  <a:latin typeface="Calibri" pitchFamily="34" charset="0"/>
                </a:rPr>
                <a:t>38kDa</a:t>
              </a:r>
            </a:p>
          </p:txBody>
        </p:sp>
        <p:sp>
          <p:nvSpPr>
            <p:cNvPr id="14373" name="TextBox 26"/>
            <p:cNvSpPr txBox="1">
              <a:spLocks noChangeArrowheads="1"/>
            </p:cNvSpPr>
            <p:nvPr/>
          </p:nvSpPr>
          <p:spPr bwMode="auto">
            <a:xfrm>
              <a:off x="3124200" y="4780442"/>
              <a:ext cx="885625" cy="276997"/>
            </a:xfrm>
            <a:prstGeom prst="rect">
              <a:avLst/>
            </a:prstGeom>
            <a:noFill/>
            <a:ln w="9525">
              <a:noFill/>
              <a:miter lim="800000"/>
              <a:headEnd/>
              <a:tailEnd/>
            </a:ln>
          </p:spPr>
          <p:txBody>
            <a:bodyPr>
              <a:spAutoFit/>
            </a:bodyPr>
            <a:lstStyle/>
            <a:p>
              <a:pPr algn="r"/>
              <a:r>
                <a:rPr lang="fr-FR" sz="1200">
                  <a:latin typeface="Calibri" pitchFamily="34" charset="0"/>
                </a:rPr>
                <a:t>49kDa</a:t>
              </a:r>
            </a:p>
          </p:txBody>
        </p:sp>
        <p:sp>
          <p:nvSpPr>
            <p:cNvPr id="14374" name="TextBox 27"/>
            <p:cNvSpPr txBox="1">
              <a:spLocks noChangeArrowheads="1"/>
            </p:cNvSpPr>
            <p:nvPr/>
          </p:nvSpPr>
          <p:spPr bwMode="auto">
            <a:xfrm>
              <a:off x="3124200" y="4240446"/>
              <a:ext cx="885625" cy="276997"/>
            </a:xfrm>
            <a:prstGeom prst="rect">
              <a:avLst/>
            </a:prstGeom>
            <a:noFill/>
            <a:ln w="9525">
              <a:noFill/>
              <a:miter lim="800000"/>
              <a:headEnd/>
              <a:tailEnd/>
            </a:ln>
          </p:spPr>
          <p:txBody>
            <a:bodyPr>
              <a:spAutoFit/>
            </a:bodyPr>
            <a:lstStyle/>
            <a:p>
              <a:pPr algn="r"/>
              <a:r>
                <a:rPr lang="fr-FR" sz="1200">
                  <a:latin typeface="Calibri" pitchFamily="34" charset="0"/>
                </a:rPr>
                <a:t>55kDa</a:t>
              </a:r>
            </a:p>
          </p:txBody>
        </p:sp>
        <p:sp>
          <p:nvSpPr>
            <p:cNvPr id="14375" name="TextBox 28"/>
            <p:cNvSpPr txBox="1">
              <a:spLocks noChangeArrowheads="1"/>
            </p:cNvSpPr>
            <p:nvPr/>
          </p:nvSpPr>
          <p:spPr bwMode="auto">
            <a:xfrm>
              <a:off x="3124200" y="3808449"/>
              <a:ext cx="885625" cy="276997"/>
            </a:xfrm>
            <a:prstGeom prst="rect">
              <a:avLst/>
            </a:prstGeom>
            <a:noFill/>
            <a:ln w="9525">
              <a:noFill/>
              <a:miter lim="800000"/>
              <a:headEnd/>
              <a:tailEnd/>
            </a:ln>
          </p:spPr>
          <p:txBody>
            <a:bodyPr>
              <a:spAutoFit/>
            </a:bodyPr>
            <a:lstStyle/>
            <a:p>
              <a:pPr algn="r"/>
              <a:r>
                <a:rPr lang="fr-FR" sz="1200">
                  <a:latin typeface="Calibri" pitchFamily="34" charset="0"/>
                </a:rPr>
                <a:t>83kDa</a:t>
              </a:r>
            </a:p>
          </p:txBody>
        </p:sp>
        <p:sp>
          <p:nvSpPr>
            <p:cNvPr id="14376" name="TextBox 29"/>
            <p:cNvSpPr txBox="1">
              <a:spLocks noChangeArrowheads="1"/>
            </p:cNvSpPr>
            <p:nvPr/>
          </p:nvSpPr>
          <p:spPr bwMode="auto">
            <a:xfrm>
              <a:off x="3124200" y="3295452"/>
              <a:ext cx="885625" cy="276997"/>
            </a:xfrm>
            <a:prstGeom prst="rect">
              <a:avLst/>
            </a:prstGeom>
            <a:noFill/>
            <a:ln w="9525">
              <a:noFill/>
              <a:miter lim="800000"/>
              <a:headEnd/>
              <a:tailEnd/>
            </a:ln>
          </p:spPr>
          <p:txBody>
            <a:bodyPr>
              <a:spAutoFit/>
            </a:bodyPr>
            <a:lstStyle/>
            <a:p>
              <a:pPr algn="r"/>
              <a:r>
                <a:rPr lang="fr-FR" sz="1200">
                  <a:latin typeface="Calibri" pitchFamily="34" charset="0"/>
                </a:rPr>
                <a:t>120kDa</a:t>
              </a:r>
            </a:p>
          </p:txBody>
        </p:sp>
      </p:grpSp>
      <p:sp>
        <p:nvSpPr>
          <p:cNvPr id="14348" name="TextBox 4"/>
          <p:cNvSpPr txBox="1">
            <a:spLocks noChangeArrowheads="1"/>
          </p:cNvSpPr>
          <p:nvPr/>
        </p:nvSpPr>
        <p:spPr bwMode="auto">
          <a:xfrm>
            <a:off x="3124200" y="2674938"/>
            <a:ext cx="885825" cy="276225"/>
          </a:xfrm>
          <a:prstGeom prst="rect">
            <a:avLst/>
          </a:prstGeom>
          <a:noFill/>
          <a:ln w="9525">
            <a:noFill/>
            <a:miter lim="800000"/>
            <a:headEnd/>
            <a:tailEnd/>
          </a:ln>
        </p:spPr>
        <p:txBody>
          <a:bodyPr>
            <a:spAutoFit/>
          </a:bodyPr>
          <a:lstStyle/>
          <a:p>
            <a:pPr algn="r"/>
            <a:r>
              <a:rPr lang="fr-FR" sz="1200">
                <a:latin typeface="Calibri" pitchFamily="34" charset="0"/>
              </a:rPr>
              <a:t>180kDa</a:t>
            </a:r>
          </a:p>
        </p:txBody>
      </p:sp>
      <p:cxnSp>
        <p:nvCxnSpPr>
          <p:cNvPr id="91" name="Straight Connector 5"/>
          <p:cNvCxnSpPr/>
          <p:nvPr/>
        </p:nvCxnSpPr>
        <p:spPr bwMode="auto">
          <a:xfrm>
            <a:off x="4010025" y="2836863"/>
            <a:ext cx="331788" cy="158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50" name="TextBox 6"/>
          <p:cNvSpPr txBox="1">
            <a:spLocks noChangeArrowheads="1"/>
          </p:cNvSpPr>
          <p:nvPr/>
        </p:nvSpPr>
        <p:spPr bwMode="auto">
          <a:xfrm>
            <a:off x="3124200" y="2135188"/>
            <a:ext cx="885825" cy="276225"/>
          </a:xfrm>
          <a:prstGeom prst="rect">
            <a:avLst/>
          </a:prstGeom>
          <a:noFill/>
          <a:ln w="9525">
            <a:noFill/>
            <a:miter lim="800000"/>
            <a:headEnd/>
            <a:tailEnd/>
          </a:ln>
        </p:spPr>
        <p:txBody>
          <a:bodyPr>
            <a:spAutoFit/>
          </a:bodyPr>
          <a:lstStyle/>
          <a:p>
            <a:pPr algn="r"/>
            <a:r>
              <a:rPr lang="fr-FR" sz="1200">
                <a:latin typeface="Calibri" pitchFamily="34" charset="0"/>
              </a:rPr>
              <a:t>180kDa</a:t>
            </a:r>
          </a:p>
        </p:txBody>
      </p:sp>
      <p:cxnSp>
        <p:nvCxnSpPr>
          <p:cNvPr id="93" name="Straight Connector 92"/>
          <p:cNvCxnSpPr/>
          <p:nvPr/>
        </p:nvCxnSpPr>
        <p:spPr bwMode="auto">
          <a:xfrm>
            <a:off x="4010025" y="2281238"/>
            <a:ext cx="331788" cy="31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TextBox 50"/>
          <p:cNvSpPr txBox="1">
            <a:spLocks noChangeArrowheads="1"/>
          </p:cNvSpPr>
          <p:nvPr/>
        </p:nvSpPr>
        <p:spPr bwMode="auto">
          <a:xfrm>
            <a:off x="4114800" y="3048000"/>
            <a:ext cx="2971800" cy="646113"/>
          </a:xfrm>
          <a:prstGeom prst="rect">
            <a:avLst/>
          </a:prstGeom>
          <a:solidFill>
            <a:schemeClr val="bg1"/>
          </a:solidFill>
          <a:ln w="9525">
            <a:noFill/>
            <a:miter lim="800000"/>
            <a:headEnd/>
            <a:tailEnd/>
          </a:ln>
        </p:spPr>
        <p:txBody>
          <a:bodyPr>
            <a:spAutoFit/>
          </a:bodyPr>
          <a:lstStyle/>
          <a:p>
            <a:pPr algn="ctr"/>
            <a:r>
              <a:rPr lang="en-US" b="1" i="1">
                <a:solidFill>
                  <a:srgbClr val="C00000"/>
                </a:solidFill>
                <a:sym typeface="Wingdings" pitchFamily="2" charset="2"/>
              </a:rPr>
              <a:t> </a:t>
            </a:r>
            <a:r>
              <a:rPr lang="en-US" b="1" i="1">
                <a:solidFill>
                  <a:srgbClr val="C00000"/>
                </a:solidFill>
              </a:rPr>
              <a:t>ECM proteins: </a:t>
            </a:r>
          </a:p>
          <a:p>
            <a:pPr algn="ctr"/>
            <a:r>
              <a:rPr lang="en-US" b="1" i="1">
                <a:solidFill>
                  <a:srgbClr val="C00000"/>
                </a:solidFill>
              </a:rPr>
              <a:t>8-fold enrichment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Title 1"/>
          <p:cNvSpPr>
            <a:spLocks noGrp="1"/>
          </p:cNvSpPr>
          <p:nvPr>
            <p:ph type="title" idx="4294967295"/>
          </p:nvPr>
        </p:nvSpPr>
        <p:spPr>
          <a:xfrm>
            <a:off x="0" y="0"/>
            <a:ext cx="9144000" cy="838200"/>
          </a:xfrm>
        </p:spPr>
        <p:txBody>
          <a:bodyPr/>
          <a:lstStyle/>
          <a:p>
            <a:r>
              <a:rPr lang="en-US" sz="3200" dirty="0" smtClean="0"/>
              <a:t>Peptide Off </a:t>
            </a:r>
            <a:r>
              <a:rPr lang="en-US" sz="3200" dirty="0" smtClean="0"/>
              <a:t>Gel </a:t>
            </a:r>
            <a:r>
              <a:rPr lang="en-US" sz="3200" dirty="0" smtClean="0"/>
              <a:t>Electrophoresis and LC-MS/MS</a:t>
            </a:r>
            <a:endParaRPr lang="en-US" sz="3200" dirty="0" smtClean="0"/>
          </a:p>
        </p:txBody>
      </p:sp>
      <p:graphicFrame>
        <p:nvGraphicFramePr>
          <p:cNvPr id="4" name="Table 3"/>
          <p:cNvGraphicFramePr>
            <a:graphicFrameLocks noGrp="1"/>
          </p:cNvGraphicFramePr>
          <p:nvPr/>
        </p:nvGraphicFramePr>
        <p:xfrm>
          <a:off x="400050" y="1662113"/>
          <a:ext cx="5572125" cy="1243013"/>
        </p:xfrm>
        <a:graphic>
          <a:graphicData uri="http://schemas.openxmlformats.org/drawingml/2006/table">
            <a:tbl>
              <a:tblPr/>
              <a:tblGrid>
                <a:gridCol w="557213"/>
                <a:gridCol w="557212"/>
                <a:gridCol w="557213"/>
                <a:gridCol w="557212"/>
                <a:gridCol w="557213"/>
                <a:gridCol w="557212"/>
                <a:gridCol w="557213"/>
                <a:gridCol w="557212"/>
                <a:gridCol w="557213"/>
                <a:gridCol w="557212"/>
              </a:tblGrid>
              <a:tr h="1243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4"/>
          <p:cNvGrpSpPr>
            <a:grpSpLocks/>
          </p:cNvGrpSpPr>
          <p:nvPr/>
        </p:nvGrpSpPr>
        <p:grpSpPr bwMode="auto">
          <a:xfrm>
            <a:off x="85725" y="1824038"/>
            <a:ext cx="6357938" cy="2214562"/>
            <a:chOff x="437563" y="2933048"/>
            <a:chExt cx="6000792" cy="1508093"/>
          </a:xfrm>
        </p:grpSpPr>
        <p:cxnSp>
          <p:nvCxnSpPr>
            <p:cNvPr id="6" name="Straight Arrow Connector 5"/>
            <p:cNvCxnSpPr/>
            <p:nvPr/>
          </p:nvCxnSpPr>
          <p:spPr>
            <a:xfrm>
              <a:off x="929014" y="4013037"/>
              <a:ext cx="5071831" cy="1081"/>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6"/>
            <p:cNvSpPr/>
            <p:nvPr/>
          </p:nvSpPr>
          <p:spPr>
            <a:xfrm>
              <a:off x="437563" y="3520069"/>
              <a:ext cx="6000792" cy="337294"/>
            </a:xfrm>
            <a:prstGeom prst="rect">
              <a:avLst/>
            </a:prstGeom>
            <a:gradFill flip="none" rotWithShape="1">
              <a:gsLst>
                <a:gs pos="0">
                  <a:schemeClr val="bg1"/>
                </a:gs>
                <a:gs pos="12000">
                  <a:schemeClr val="bg1">
                    <a:lumMod val="85000"/>
                  </a:schemeClr>
                </a:gs>
                <a:gs pos="25000">
                  <a:schemeClr val="bg1">
                    <a:lumMod val="75000"/>
                  </a:schemeClr>
                </a:gs>
                <a:gs pos="50000">
                  <a:schemeClr val="bg1">
                    <a:lumMod val="65000"/>
                  </a:schemeClr>
                </a:gs>
                <a:gs pos="62000">
                  <a:schemeClr val="bg1">
                    <a:lumMod val="50000"/>
                  </a:schemeClr>
                </a:gs>
                <a:gs pos="75000">
                  <a:schemeClr val="tx1">
                    <a:lumMod val="65000"/>
                    <a:lumOff val="35000"/>
                  </a:schemeClr>
                </a:gs>
                <a:gs pos="82001">
                  <a:schemeClr val="tx1">
                    <a:lumMod val="65000"/>
                    <a:lumOff val="35000"/>
                  </a:schemeClr>
                </a:gs>
                <a:gs pos="100000">
                  <a:schemeClr val="tx1">
                    <a:lumMod val="75000"/>
                    <a:lumOff val="2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785174" y="2933048"/>
              <a:ext cx="5239643" cy="583778"/>
            </a:xfrm>
            <a:prstGeom prst="rect">
              <a:avLst/>
            </a:prstGeom>
            <a:solidFill>
              <a:srgbClr val="00DFDA">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929014" y="4071415"/>
              <a:ext cx="5071831" cy="369726"/>
            </a:xfrm>
            <a:prstGeom prst="rect">
              <a:avLst/>
            </a:prstGeom>
            <a:noFill/>
          </p:spPr>
          <p:txBody>
            <a:bodyPr>
              <a:spAutoFit/>
            </a:bodyPr>
            <a:lstStyle/>
            <a:p>
              <a:pPr algn="ctr" fontAlgn="auto">
                <a:spcBef>
                  <a:spcPts val="0"/>
                </a:spcBef>
                <a:spcAft>
                  <a:spcPts val="0"/>
                </a:spcAft>
                <a:defRPr/>
              </a:pPr>
              <a:r>
                <a:rPr lang="fr-FR" b="1" i="1" dirty="0">
                  <a:solidFill>
                    <a:schemeClr val="bg1">
                      <a:lumMod val="50000"/>
                    </a:schemeClr>
                  </a:solidFill>
                  <a:latin typeface="+mn-lt"/>
                  <a:cs typeface="+mn-cs"/>
                </a:rPr>
                <a:t>pH gradient</a:t>
              </a:r>
              <a:endParaRPr lang="en-US" b="1" i="1" dirty="0">
                <a:solidFill>
                  <a:schemeClr val="bg1">
                    <a:lumMod val="50000"/>
                  </a:schemeClr>
                </a:solidFill>
                <a:latin typeface="+mn-lt"/>
                <a:cs typeface="+mn-cs"/>
              </a:endParaRPr>
            </a:p>
          </p:txBody>
        </p:sp>
      </p:grpSp>
      <p:sp>
        <p:nvSpPr>
          <p:cNvPr id="19485" name="TextBox 9"/>
          <p:cNvSpPr txBox="1">
            <a:spLocks noChangeArrowheads="1"/>
          </p:cNvSpPr>
          <p:nvPr/>
        </p:nvSpPr>
        <p:spPr bwMode="auto">
          <a:xfrm>
            <a:off x="2333625" y="2827338"/>
            <a:ext cx="1571625" cy="368300"/>
          </a:xfrm>
          <a:prstGeom prst="rect">
            <a:avLst/>
          </a:prstGeom>
          <a:noFill/>
          <a:ln w="9525">
            <a:noFill/>
            <a:miter lim="800000"/>
            <a:headEnd/>
            <a:tailEnd/>
          </a:ln>
        </p:spPr>
        <p:txBody>
          <a:bodyPr>
            <a:spAutoFit/>
          </a:bodyPr>
          <a:lstStyle/>
          <a:p>
            <a:pPr algn="r"/>
            <a:r>
              <a:rPr lang="fr-FR" i="1" dirty="0">
                <a:solidFill>
                  <a:schemeClr val="bg1"/>
                </a:solidFill>
                <a:latin typeface="Calibri" pitchFamily="34" charset="0"/>
              </a:rPr>
              <a:t>IPG gel </a:t>
            </a:r>
            <a:r>
              <a:rPr lang="fr-FR" i="1" dirty="0" err="1">
                <a:solidFill>
                  <a:schemeClr val="bg1"/>
                </a:solidFill>
                <a:latin typeface="Calibri" pitchFamily="34" charset="0"/>
              </a:rPr>
              <a:t>strip</a:t>
            </a:r>
            <a:endParaRPr lang="en-US" i="1" dirty="0">
              <a:solidFill>
                <a:schemeClr val="bg1"/>
              </a:solidFill>
              <a:latin typeface="Calibri" pitchFamily="34" charset="0"/>
            </a:endParaRPr>
          </a:p>
        </p:txBody>
      </p:sp>
      <p:sp>
        <p:nvSpPr>
          <p:cNvPr id="11" name="Diamond 10"/>
          <p:cNvSpPr/>
          <p:nvPr/>
        </p:nvSpPr>
        <p:spPr>
          <a:xfrm>
            <a:off x="685800" y="2190750"/>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Diamond 11"/>
          <p:cNvSpPr/>
          <p:nvPr/>
        </p:nvSpPr>
        <p:spPr>
          <a:xfrm>
            <a:off x="1257300" y="2339975"/>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542925" y="2476500"/>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042988" y="2405063"/>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Diamond 14"/>
          <p:cNvSpPr/>
          <p:nvPr/>
        </p:nvSpPr>
        <p:spPr>
          <a:xfrm>
            <a:off x="1685925" y="2019300"/>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Diamond 15"/>
          <p:cNvSpPr/>
          <p:nvPr/>
        </p:nvSpPr>
        <p:spPr>
          <a:xfrm>
            <a:off x="2257425" y="2190750"/>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1757363" y="2547938"/>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2328863" y="2476500"/>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Diamond 18"/>
          <p:cNvSpPr/>
          <p:nvPr/>
        </p:nvSpPr>
        <p:spPr>
          <a:xfrm>
            <a:off x="2686050" y="2190750"/>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Diamond 19"/>
          <p:cNvSpPr/>
          <p:nvPr/>
        </p:nvSpPr>
        <p:spPr>
          <a:xfrm>
            <a:off x="3257550" y="2119313"/>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828925" y="2476500"/>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328988" y="2405063"/>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Diamond 22"/>
          <p:cNvSpPr/>
          <p:nvPr/>
        </p:nvSpPr>
        <p:spPr>
          <a:xfrm>
            <a:off x="3792538" y="2262188"/>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Diamond 23"/>
          <p:cNvSpPr/>
          <p:nvPr/>
        </p:nvSpPr>
        <p:spPr>
          <a:xfrm>
            <a:off x="4435475" y="2268538"/>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Oval 24"/>
          <p:cNvSpPr/>
          <p:nvPr/>
        </p:nvSpPr>
        <p:spPr>
          <a:xfrm>
            <a:off x="4006850" y="2447925"/>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4506913" y="2519363"/>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Diamond 26"/>
          <p:cNvSpPr/>
          <p:nvPr/>
        </p:nvSpPr>
        <p:spPr>
          <a:xfrm>
            <a:off x="5006975" y="2482850"/>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Diamond 27"/>
          <p:cNvSpPr/>
          <p:nvPr/>
        </p:nvSpPr>
        <p:spPr>
          <a:xfrm>
            <a:off x="5578475" y="2339975"/>
            <a:ext cx="107950" cy="107950"/>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5221288" y="2019300"/>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5792788" y="2405063"/>
            <a:ext cx="107950" cy="10795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30"/>
          <p:cNvGrpSpPr>
            <a:grpSpLocks/>
          </p:cNvGrpSpPr>
          <p:nvPr/>
        </p:nvGrpSpPr>
        <p:grpSpPr bwMode="auto">
          <a:xfrm>
            <a:off x="257175" y="614363"/>
            <a:ext cx="5857875" cy="2071687"/>
            <a:chOff x="2691439" y="1315015"/>
            <a:chExt cx="5857916" cy="2071702"/>
          </a:xfrm>
        </p:grpSpPr>
        <p:cxnSp>
          <p:nvCxnSpPr>
            <p:cNvPr id="32" name="Straight Connector 31"/>
            <p:cNvCxnSpPr/>
            <p:nvPr/>
          </p:nvCxnSpPr>
          <p:spPr>
            <a:xfrm rot="5400000" flipH="1" flipV="1">
              <a:off x="1869902" y="2565180"/>
              <a:ext cx="16430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7727818" y="2565180"/>
              <a:ext cx="16430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691439" y="1743643"/>
              <a:ext cx="27527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99799" y="1743643"/>
              <a:ext cx="26400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5537846" y="1672206"/>
              <a:ext cx="7143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264001" y="1779362"/>
              <a:ext cx="3571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37"/>
          <p:cNvGrpSpPr>
            <a:grpSpLocks/>
          </p:cNvGrpSpPr>
          <p:nvPr/>
        </p:nvGrpSpPr>
        <p:grpSpPr bwMode="auto">
          <a:xfrm>
            <a:off x="1042988" y="2862263"/>
            <a:ext cx="1500187" cy="981075"/>
            <a:chOff x="3071802" y="3805620"/>
            <a:chExt cx="1500198" cy="980702"/>
          </a:xfrm>
        </p:grpSpPr>
        <p:cxnSp>
          <p:nvCxnSpPr>
            <p:cNvPr id="39" name="Straight Arrow Connector 38"/>
            <p:cNvCxnSpPr/>
            <p:nvPr/>
          </p:nvCxnSpPr>
          <p:spPr>
            <a:xfrm rot="16200000" flipV="1">
              <a:off x="3571966" y="4054762"/>
              <a:ext cx="499872"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514" name="TextBox 39"/>
            <p:cNvSpPr txBox="1">
              <a:spLocks noChangeArrowheads="1"/>
            </p:cNvSpPr>
            <p:nvPr/>
          </p:nvSpPr>
          <p:spPr bwMode="auto">
            <a:xfrm>
              <a:off x="3071802" y="4447768"/>
              <a:ext cx="1500198" cy="338554"/>
            </a:xfrm>
            <a:prstGeom prst="rect">
              <a:avLst/>
            </a:prstGeom>
            <a:noFill/>
            <a:ln w="9525">
              <a:noFill/>
              <a:miter lim="800000"/>
              <a:headEnd/>
              <a:tailEnd/>
            </a:ln>
          </p:spPr>
          <p:txBody>
            <a:bodyPr>
              <a:spAutoFit/>
            </a:bodyPr>
            <a:lstStyle/>
            <a:p>
              <a:pPr algn="ctr"/>
              <a:r>
                <a:rPr lang="fr-FR" sz="1600" b="1" dirty="0" err="1" smtClean="0">
                  <a:solidFill>
                    <a:srgbClr val="FF0000"/>
                  </a:solidFill>
                  <a:latin typeface="Calibri" pitchFamily="34" charset="0"/>
                </a:rPr>
                <a:t>pI</a:t>
              </a:r>
              <a:r>
                <a:rPr lang="fr-FR" sz="1600" b="1" dirty="0" smtClean="0">
                  <a:solidFill>
                    <a:srgbClr val="FF0000"/>
                  </a:solidFill>
                  <a:latin typeface="Calibri" pitchFamily="34" charset="0"/>
                </a:rPr>
                <a:t> </a:t>
              </a:r>
              <a:r>
                <a:rPr lang="fr-FR" sz="1600" b="1" dirty="0">
                  <a:solidFill>
                    <a:srgbClr val="FF0000"/>
                  </a:solidFill>
                  <a:latin typeface="Calibri" pitchFamily="34" charset="0"/>
                </a:rPr>
                <a:t>(A)</a:t>
              </a:r>
              <a:endParaRPr lang="en-US" sz="1600" b="1" dirty="0">
                <a:solidFill>
                  <a:srgbClr val="FF0000"/>
                </a:solidFill>
                <a:latin typeface="Calibri" pitchFamily="34" charset="0"/>
              </a:endParaRPr>
            </a:p>
          </p:txBody>
        </p:sp>
      </p:grpSp>
      <p:grpSp>
        <p:nvGrpSpPr>
          <p:cNvPr id="31" name="Group 40"/>
          <p:cNvGrpSpPr>
            <a:grpSpLocks/>
          </p:cNvGrpSpPr>
          <p:nvPr/>
        </p:nvGrpSpPr>
        <p:grpSpPr bwMode="auto">
          <a:xfrm>
            <a:off x="4400550" y="2862263"/>
            <a:ext cx="1500188" cy="981075"/>
            <a:chOff x="6429388" y="3786190"/>
            <a:chExt cx="1500198" cy="980702"/>
          </a:xfrm>
        </p:grpSpPr>
        <p:cxnSp>
          <p:nvCxnSpPr>
            <p:cNvPr id="42" name="Straight Arrow Connector 41"/>
            <p:cNvCxnSpPr/>
            <p:nvPr/>
          </p:nvCxnSpPr>
          <p:spPr>
            <a:xfrm rot="16200000" flipV="1">
              <a:off x="6929551" y="4035332"/>
              <a:ext cx="499872" cy="1588"/>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512" name="TextBox 42"/>
            <p:cNvSpPr txBox="1">
              <a:spLocks noChangeArrowheads="1"/>
            </p:cNvSpPr>
            <p:nvPr/>
          </p:nvSpPr>
          <p:spPr bwMode="auto">
            <a:xfrm>
              <a:off x="6429388" y="4428338"/>
              <a:ext cx="1500198" cy="338554"/>
            </a:xfrm>
            <a:prstGeom prst="rect">
              <a:avLst/>
            </a:prstGeom>
            <a:noFill/>
            <a:ln w="9525">
              <a:noFill/>
              <a:miter lim="800000"/>
              <a:headEnd/>
              <a:tailEnd/>
            </a:ln>
          </p:spPr>
          <p:txBody>
            <a:bodyPr>
              <a:spAutoFit/>
            </a:bodyPr>
            <a:lstStyle/>
            <a:p>
              <a:pPr algn="ctr"/>
              <a:r>
                <a:rPr lang="fr-FR" sz="1600" b="1" dirty="0" err="1" smtClean="0">
                  <a:solidFill>
                    <a:srgbClr val="7030A0"/>
                  </a:solidFill>
                  <a:latin typeface="Calibri" pitchFamily="34" charset="0"/>
                </a:rPr>
                <a:t>pI</a:t>
              </a:r>
              <a:r>
                <a:rPr lang="fr-FR" sz="1600" b="1" dirty="0" smtClean="0">
                  <a:solidFill>
                    <a:srgbClr val="7030A0"/>
                  </a:solidFill>
                  <a:latin typeface="Calibri" pitchFamily="34" charset="0"/>
                </a:rPr>
                <a:t> </a:t>
              </a:r>
              <a:r>
                <a:rPr lang="fr-FR" sz="1600" b="1" dirty="0">
                  <a:solidFill>
                    <a:srgbClr val="7030A0"/>
                  </a:solidFill>
                  <a:latin typeface="Calibri" pitchFamily="34" charset="0"/>
                </a:rPr>
                <a:t>(B)</a:t>
              </a:r>
              <a:endParaRPr lang="en-US" sz="1600" b="1" dirty="0">
                <a:solidFill>
                  <a:srgbClr val="7030A0"/>
                </a:solidFill>
                <a:latin typeface="Calibri" pitchFamily="34" charset="0"/>
              </a:endParaRPr>
            </a:p>
          </p:txBody>
        </p:sp>
      </p:grpSp>
      <p:sp>
        <p:nvSpPr>
          <p:cNvPr id="44" name="Lightning Bolt 43"/>
          <p:cNvSpPr/>
          <p:nvPr/>
        </p:nvSpPr>
        <p:spPr>
          <a:xfrm flipH="1">
            <a:off x="3043238" y="590550"/>
            <a:ext cx="357187" cy="928688"/>
          </a:xfrm>
          <a:prstGeom prst="lightningBol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TextBox 44"/>
          <p:cNvSpPr txBox="1">
            <a:spLocks noChangeArrowheads="1"/>
          </p:cNvSpPr>
          <p:nvPr/>
        </p:nvSpPr>
        <p:spPr bwMode="auto">
          <a:xfrm>
            <a:off x="6391275" y="1209675"/>
            <a:ext cx="2752725" cy="1477328"/>
          </a:xfrm>
          <a:prstGeom prst="rect">
            <a:avLst/>
          </a:prstGeom>
          <a:noFill/>
          <a:ln w="9525">
            <a:noFill/>
            <a:miter lim="800000"/>
            <a:headEnd/>
            <a:tailEnd/>
          </a:ln>
        </p:spPr>
        <p:txBody>
          <a:bodyPr wrap="square">
            <a:spAutoFit/>
          </a:bodyPr>
          <a:lstStyle/>
          <a:p>
            <a:pPr>
              <a:lnSpc>
                <a:spcPct val="150000"/>
              </a:lnSpc>
              <a:buFont typeface="Arial" pitchFamily="34" charset="0"/>
              <a:buChar char="•"/>
            </a:pPr>
            <a:r>
              <a:rPr lang="en-US" sz="2000" dirty="0" smtClean="0">
                <a:latin typeface="Calibri" pitchFamily="34" charset="0"/>
              </a:rPr>
              <a:t> 50-100ug </a:t>
            </a:r>
            <a:r>
              <a:rPr lang="en-US" sz="2000" dirty="0">
                <a:latin typeface="Calibri" pitchFamily="34" charset="0"/>
              </a:rPr>
              <a:t>total peptide</a:t>
            </a:r>
          </a:p>
          <a:p>
            <a:pPr>
              <a:lnSpc>
                <a:spcPct val="150000"/>
              </a:lnSpc>
              <a:buFont typeface="Arial" pitchFamily="34" charset="0"/>
              <a:buChar char="•"/>
            </a:pPr>
            <a:r>
              <a:rPr lang="en-US" sz="2000" dirty="0" smtClean="0">
                <a:latin typeface="Calibri" pitchFamily="34" charset="0"/>
              </a:rPr>
              <a:t> 12 </a:t>
            </a:r>
            <a:r>
              <a:rPr lang="en-US" sz="2000" dirty="0" err="1" smtClean="0">
                <a:latin typeface="Calibri" pitchFamily="34" charset="0"/>
              </a:rPr>
              <a:t>frxns</a:t>
            </a:r>
            <a:r>
              <a:rPr lang="en-US" sz="2000" dirty="0">
                <a:latin typeface="Calibri" pitchFamily="34" charset="0"/>
              </a:rPr>
              <a:t>, </a:t>
            </a:r>
            <a:r>
              <a:rPr lang="en-US" sz="2000" dirty="0" err="1">
                <a:latin typeface="Calibri" pitchFamily="34" charset="0"/>
              </a:rPr>
              <a:t>pI</a:t>
            </a:r>
            <a:r>
              <a:rPr lang="en-US" sz="2000" dirty="0">
                <a:latin typeface="Calibri" pitchFamily="34" charset="0"/>
              </a:rPr>
              <a:t> </a:t>
            </a:r>
            <a:r>
              <a:rPr lang="en-US" sz="2000" dirty="0" smtClean="0">
                <a:latin typeface="Calibri" pitchFamily="34" charset="0"/>
              </a:rPr>
              <a:t>3-10</a:t>
            </a:r>
          </a:p>
          <a:p>
            <a:pPr>
              <a:lnSpc>
                <a:spcPct val="150000"/>
              </a:lnSpc>
              <a:buFont typeface="Arial" pitchFamily="34" charset="0"/>
              <a:buChar char="•"/>
            </a:pPr>
            <a:r>
              <a:rPr lang="en-US" sz="2000" dirty="0" smtClean="0">
                <a:latin typeface="Calibri" pitchFamily="34" charset="0"/>
              </a:rPr>
              <a:t> Each </a:t>
            </a:r>
            <a:r>
              <a:rPr lang="en-US" sz="2000" dirty="0" err="1" smtClean="0">
                <a:latin typeface="Calibri" pitchFamily="34" charset="0"/>
              </a:rPr>
              <a:t>frxn</a:t>
            </a:r>
            <a:r>
              <a:rPr lang="en-US" sz="2000" dirty="0" smtClean="0">
                <a:latin typeface="Calibri" pitchFamily="34" charset="0"/>
              </a:rPr>
              <a:t> to LC-MS/MS</a:t>
            </a:r>
            <a:endParaRPr lang="en-US" sz="2000" dirty="0">
              <a:latin typeface="Calibri" pitchFamily="34" charset="0"/>
            </a:endParaRPr>
          </a:p>
        </p:txBody>
      </p:sp>
      <p:grpSp>
        <p:nvGrpSpPr>
          <p:cNvPr id="75" name="Group 74"/>
          <p:cNvGrpSpPr/>
          <p:nvPr/>
        </p:nvGrpSpPr>
        <p:grpSpPr>
          <a:xfrm>
            <a:off x="19050" y="4029350"/>
            <a:ext cx="9042692" cy="2803250"/>
            <a:chOff x="19050" y="4029350"/>
            <a:chExt cx="9042692" cy="2803250"/>
          </a:xfrm>
        </p:grpSpPr>
        <p:sp>
          <p:nvSpPr>
            <p:cNvPr id="55" name="Text Box 17"/>
            <p:cNvSpPr txBox="1">
              <a:spLocks noChangeArrowheads="1"/>
            </p:cNvSpPr>
            <p:nvPr/>
          </p:nvSpPr>
          <p:spPr bwMode="auto">
            <a:xfrm rot="16200000">
              <a:off x="-603998" y="5136379"/>
              <a:ext cx="1554480" cy="277001"/>
            </a:xfrm>
            <a:prstGeom prst="rect">
              <a:avLst/>
            </a:prstGeom>
            <a:noFill/>
            <a:ln w="9525">
              <a:noFill/>
              <a:miter lim="800000"/>
              <a:headEnd/>
              <a:tailEnd/>
            </a:ln>
            <a:effectLst/>
          </p:spPr>
          <p:txBody>
            <a:bodyPr wrap="square">
              <a:spAutoFit/>
            </a:bodyPr>
            <a:lstStyle/>
            <a:p>
              <a:pPr algn="ctr"/>
              <a:r>
                <a:rPr lang="en-US" sz="1200" b="1" dirty="0" smtClean="0"/>
                <a:t>Relative Abundance</a:t>
              </a:r>
              <a:endParaRPr lang="en-US" sz="1200" b="1" dirty="0"/>
            </a:p>
          </p:txBody>
        </p:sp>
        <p:sp>
          <p:nvSpPr>
            <p:cNvPr id="58" name="Text Box 17"/>
            <p:cNvSpPr txBox="1">
              <a:spLocks noChangeArrowheads="1"/>
            </p:cNvSpPr>
            <p:nvPr/>
          </p:nvSpPr>
          <p:spPr bwMode="auto">
            <a:xfrm>
              <a:off x="4556589" y="6302178"/>
              <a:ext cx="2020957" cy="276999"/>
            </a:xfrm>
            <a:prstGeom prst="rect">
              <a:avLst/>
            </a:prstGeom>
            <a:solidFill>
              <a:schemeClr val="bg1"/>
            </a:solidFill>
            <a:ln w="9525">
              <a:noFill/>
              <a:miter lim="800000"/>
              <a:headEnd/>
              <a:tailEnd/>
            </a:ln>
            <a:effectLst/>
          </p:spPr>
          <p:txBody>
            <a:bodyPr wrap="square">
              <a:spAutoFit/>
            </a:bodyPr>
            <a:lstStyle/>
            <a:p>
              <a:pPr algn="ctr"/>
              <a:r>
                <a:rPr lang="en-US" sz="1200" dirty="0" smtClean="0">
                  <a:latin typeface="Calibri (Body)"/>
                </a:rPr>
                <a:t>m/z</a:t>
              </a:r>
              <a:endParaRPr lang="en-US" sz="1200" dirty="0">
                <a:latin typeface="Calibri (Body)"/>
              </a:endParaRPr>
            </a:p>
          </p:txBody>
        </p:sp>
        <p:sp>
          <p:nvSpPr>
            <p:cNvPr id="59" name="Text Box 17"/>
            <p:cNvSpPr txBox="1">
              <a:spLocks noChangeArrowheads="1"/>
            </p:cNvSpPr>
            <p:nvPr/>
          </p:nvSpPr>
          <p:spPr bwMode="auto">
            <a:xfrm rot="16200000">
              <a:off x="3301637" y="5206614"/>
              <a:ext cx="1617208" cy="276999"/>
            </a:xfrm>
            <a:prstGeom prst="rect">
              <a:avLst/>
            </a:prstGeom>
            <a:noFill/>
            <a:ln w="9525">
              <a:noFill/>
              <a:miter lim="800000"/>
              <a:headEnd/>
              <a:tailEnd/>
            </a:ln>
            <a:effectLst/>
          </p:spPr>
          <p:txBody>
            <a:bodyPr wrap="square">
              <a:spAutoFit/>
            </a:bodyPr>
            <a:lstStyle/>
            <a:p>
              <a:pPr algn="ctr"/>
              <a:r>
                <a:rPr lang="en-US" sz="1200" dirty="0" smtClean="0"/>
                <a:t>Intensity</a:t>
              </a:r>
              <a:endParaRPr lang="en-US" sz="1200" dirty="0"/>
            </a:p>
          </p:txBody>
        </p:sp>
        <p:grpSp>
          <p:nvGrpSpPr>
            <p:cNvPr id="48" name="Group 69"/>
            <p:cNvGrpSpPr/>
            <p:nvPr/>
          </p:nvGrpSpPr>
          <p:grpSpPr>
            <a:xfrm>
              <a:off x="5486604" y="4029350"/>
              <a:ext cx="2388654" cy="498159"/>
              <a:chOff x="5486604" y="2965725"/>
              <a:chExt cx="2388654" cy="498159"/>
            </a:xfrm>
          </p:grpSpPr>
          <p:sp>
            <p:nvSpPr>
              <p:cNvPr id="49" name="TextBox 48"/>
              <p:cNvSpPr txBox="1"/>
              <p:nvPr/>
            </p:nvSpPr>
            <p:spPr>
              <a:xfrm>
                <a:off x="5486604" y="3156107"/>
                <a:ext cx="2388654" cy="307777"/>
              </a:xfrm>
              <a:prstGeom prst="rect">
                <a:avLst/>
              </a:prstGeom>
              <a:noFill/>
            </p:spPr>
            <p:txBody>
              <a:bodyPr wrap="square" rtlCol="0">
                <a:spAutoFit/>
              </a:bodyPr>
              <a:lstStyle/>
              <a:p>
                <a:pPr algn="ctr"/>
                <a:r>
                  <a:rPr lang="en-US" sz="1400" b="1" dirty="0" smtClean="0"/>
                  <a:t>Most </a:t>
                </a:r>
                <a:r>
                  <a:rPr lang="en-US" sz="1400" b="1" dirty="0" smtClean="0"/>
                  <a:t>abundant</a:t>
                </a:r>
                <a:endParaRPr lang="en-US" sz="1400" b="1" dirty="0"/>
              </a:p>
            </p:txBody>
          </p:sp>
          <p:sp>
            <p:nvSpPr>
              <p:cNvPr id="50" name="Curved Down Arrow 49"/>
              <p:cNvSpPr/>
              <p:nvPr/>
            </p:nvSpPr>
            <p:spPr>
              <a:xfrm>
                <a:off x="6055216" y="2965725"/>
                <a:ext cx="1238730" cy="246971"/>
              </a:xfrm>
              <a:prstGeom prst="curvedDownArrow">
                <a:avLst/>
              </a:prstGeom>
              <a:solidFill>
                <a:srgbClr val="66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74" name="Group 73"/>
            <p:cNvGrpSpPr/>
            <p:nvPr/>
          </p:nvGrpSpPr>
          <p:grpSpPr>
            <a:xfrm>
              <a:off x="222552" y="4171546"/>
              <a:ext cx="8839190" cy="2315122"/>
              <a:chOff x="222552" y="4171546"/>
              <a:chExt cx="8839190" cy="2315122"/>
            </a:xfrm>
          </p:grpSpPr>
          <p:pic>
            <p:nvPicPr>
              <p:cNvPr id="51" name="Picture 5"/>
              <p:cNvPicPr>
                <a:picLocks noChangeAspect="1" noChangeArrowheads="1"/>
              </p:cNvPicPr>
              <p:nvPr/>
            </p:nvPicPr>
            <p:blipFill>
              <a:blip r:embed="rId2" cstate="print"/>
              <a:srcRect l="2825" t="33656" r="14778" b="3312"/>
              <a:stretch>
                <a:fillRect/>
              </a:stretch>
            </p:blipFill>
            <p:spPr bwMode="auto">
              <a:xfrm>
                <a:off x="222552" y="4488946"/>
                <a:ext cx="3657600" cy="1880457"/>
              </a:xfrm>
              <a:prstGeom prst="rect">
                <a:avLst/>
              </a:prstGeom>
              <a:noFill/>
              <a:ln w="9525">
                <a:noFill/>
                <a:miter lim="800000"/>
                <a:headEnd/>
                <a:tailEnd/>
              </a:ln>
              <a:effectLst/>
            </p:spPr>
          </p:pic>
          <p:pic>
            <p:nvPicPr>
              <p:cNvPr id="53" name="Picture 52"/>
              <p:cNvPicPr>
                <a:picLocks noChangeAspect="1" noChangeArrowheads="1"/>
              </p:cNvPicPr>
              <p:nvPr/>
            </p:nvPicPr>
            <p:blipFill>
              <a:blip r:embed="rId3" cstate="print"/>
              <a:srcRect l="8260" t="35753" r="3043" b="8333"/>
              <a:stretch>
                <a:fillRect/>
              </a:stretch>
            </p:blipFill>
            <p:spPr bwMode="auto">
              <a:xfrm>
                <a:off x="4200480" y="4488945"/>
                <a:ext cx="2339518" cy="1855032"/>
              </a:xfrm>
              <a:prstGeom prst="rect">
                <a:avLst/>
              </a:prstGeom>
              <a:noFill/>
              <a:ln w="9525">
                <a:noFill/>
                <a:miter lim="800000"/>
                <a:headEnd/>
                <a:tailEnd/>
              </a:ln>
              <a:effectLst/>
            </p:spPr>
          </p:pic>
          <p:grpSp>
            <p:nvGrpSpPr>
              <p:cNvPr id="54" name="Group 15"/>
              <p:cNvGrpSpPr>
                <a:grpSpLocks/>
              </p:cNvGrpSpPr>
              <p:nvPr/>
            </p:nvGrpSpPr>
            <p:grpSpPr bwMode="auto">
              <a:xfrm>
                <a:off x="6875141" y="4471108"/>
                <a:ext cx="2186601" cy="2015560"/>
                <a:chOff x="2904" y="2340"/>
                <a:chExt cx="2946" cy="1842"/>
              </a:xfrm>
            </p:grpSpPr>
            <p:pic>
              <p:nvPicPr>
                <p:cNvPr id="61" name="Picture 7"/>
                <p:cNvPicPr>
                  <a:picLocks noChangeAspect="1" noChangeArrowheads="1"/>
                </p:cNvPicPr>
                <p:nvPr/>
              </p:nvPicPr>
              <p:blipFill>
                <a:blip r:embed="rId4" cstate="print"/>
                <a:srcRect l="1303" t="27419" r="1086" b="1344"/>
                <a:stretch>
                  <a:fillRect/>
                </a:stretch>
              </p:blipFill>
              <p:spPr bwMode="auto">
                <a:xfrm>
                  <a:off x="2904" y="2340"/>
                  <a:ext cx="2694" cy="1590"/>
                </a:xfrm>
                <a:prstGeom prst="rect">
                  <a:avLst/>
                </a:prstGeom>
                <a:noFill/>
                <a:ln w="9525">
                  <a:noFill/>
                  <a:miter lim="800000"/>
                  <a:headEnd/>
                  <a:tailEnd/>
                </a:ln>
                <a:effectLst/>
              </p:spPr>
            </p:pic>
            <p:pic>
              <p:nvPicPr>
                <p:cNvPr id="62" name="Picture 8"/>
                <p:cNvPicPr>
                  <a:picLocks noChangeAspect="1" noChangeArrowheads="1"/>
                </p:cNvPicPr>
                <p:nvPr/>
              </p:nvPicPr>
              <p:blipFill>
                <a:blip r:embed="rId5" cstate="print"/>
                <a:srcRect l="1303" t="27419" r="1086" b="1344"/>
                <a:stretch>
                  <a:fillRect/>
                </a:stretch>
              </p:blipFill>
              <p:spPr bwMode="auto">
                <a:xfrm>
                  <a:off x="2940" y="2376"/>
                  <a:ext cx="2694" cy="1590"/>
                </a:xfrm>
                <a:prstGeom prst="rect">
                  <a:avLst/>
                </a:prstGeom>
                <a:noFill/>
                <a:ln w="9525">
                  <a:noFill/>
                  <a:miter lim="800000"/>
                  <a:headEnd/>
                  <a:tailEnd/>
                </a:ln>
                <a:effectLst/>
              </p:spPr>
            </p:pic>
            <p:pic>
              <p:nvPicPr>
                <p:cNvPr id="63" name="Picture 9"/>
                <p:cNvPicPr>
                  <a:picLocks noChangeAspect="1" noChangeArrowheads="1"/>
                </p:cNvPicPr>
                <p:nvPr/>
              </p:nvPicPr>
              <p:blipFill>
                <a:blip r:embed="rId5" cstate="print"/>
                <a:srcRect l="1303" t="27419" r="1086" b="1344"/>
                <a:stretch>
                  <a:fillRect/>
                </a:stretch>
              </p:blipFill>
              <p:spPr bwMode="auto">
                <a:xfrm>
                  <a:off x="2976" y="2412"/>
                  <a:ext cx="2694" cy="1590"/>
                </a:xfrm>
                <a:prstGeom prst="rect">
                  <a:avLst/>
                </a:prstGeom>
                <a:noFill/>
                <a:ln w="9525">
                  <a:noFill/>
                  <a:miter lim="800000"/>
                  <a:headEnd/>
                  <a:tailEnd/>
                </a:ln>
                <a:effectLst/>
              </p:spPr>
            </p:pic>
            <p:pic>
              <p:nvPicPr>
                <p:cNvPr id="64" name="Picture 10"/>
                <p:cNvPicPr>
                  <a:picLocks noChangeAspect="1" noChangeArrowheads="1"/>
                </p:cNvPicPr>
                <p:nvPr/>
              </p:nvPicPr>
              <p:blipFill>
                <a:blip r:embed="rId5" cstate="print"/>
                <a:srcRect l="1303" t="27419" r="1086" b="1344"/>
                <a:stretch>
                  <a:fillRect/>
                </a:stretch>
              </p:blipFill>
              <p:spPr bwMode="auto">
                <a:xfrm>
                  <a:off x="3012" y="2448"/>
                  <a:ext cx="2694" cy="1590"/>
                </a:xfrm>
                <a:prstGeom prst="rect">
                  <a:avLst/>
                </a:prstGeom>
                <a:noFill/>
                <a:ln w="9525">
                  <a:noFill/>
                  <a:miter lim="800000"/>
                  <a:headEnd/>
                  <a:tailEnd/>
                </a:ln>
                <a:effectLst/>
              </p:spPr>
            </p:pic>
            <p:pic>
              <p:nvPicPr>
                <p:cNvPr id="65" name="Picture 11"/>
                <p:cNvPicPr>
                  <a:picLocks noChangeAspect="1" noChangeArrowheads="1"/>
                </p:cNvPicPr>
                <p:nvPr/>
              </p:nvPicPr>
              <p:blipFill>
                <a:blip r:embed="rId5" cstate="print"/>
                <a:srcRect l="1303" t="27419" r="1086" b="1344"/>
                <a:stretch>
                  <a:fillRect/>
                </a:stretch>
              </p:blipFill>
              <p:spPr bwMode="auto">
                <a:xfrm>
                  <a:off x="3048" y="2484"/>
                  <a:ext cx="2694" cy="1590"/>
                </a:xfrm>
                <a:prstGeom prst="rect">
                  <a:avLst/>
                </a:prstGeom>
                <a:noFill/>
                <a:ln w="9525">
                  <a:noFill/>
                  <a:miter lim="800000"/>
                  <a:headEnd/>
                  <a:tailEnd/>
                </a:ln>
                <a:effectLst/>
              </p:spPr>
            </p:pic>
            <p:pic>
              <p:nvPicPr>
                <p:cNvPr id="66" name="Picture 12"/>
                <p:cNvPicPr>
                  <a:picLocks noChangeAspect="1" noChangeArrowheads="1"/>
                </p:cNvPicPr>
                <p:nvPr/>
              </p:nvPicPr>
              <p:blipFill>
                <a:blip r:embed="rId5" cstate="print"/>
                <a:srcRect l="1303" t="27419" r="1086" b="1344"/>
                <a:stretch>
                  <a:fillRect/>
                </a:stretch>
              </p:blipFill>
              <p:spPr bwMode="auto">
                <a:xfrm>
                  <a:off x="3084" y="2520"/>
                  <a:ext cx="2694" cy="1590"/>
                </a:xfrm>
                <a:prstGeom prst="rect">
                  <a:avLst/>
                </a:prstGeom>
                <a:noFill/>
                <a:ln w="9525">
                  <a:noFill/>
                  <a:miter lim="800000"/>
                  <a:headEnd/>
                  <a:tailEnd/>
                </a:ln>
                <a:effectLst/>
              </p:spPr>
            </p:pic>
            <p:pic>
              <p:nvPicPr>
                <p:cNvPr id="67" name="Picture 13"/>
                <p:cNvPicPr>
                  <a:picLocks noChangeAspect="1" noChangeArrowheads="1"/>
                </p:cNvPicPr>
                <p:nvPr/>
              </p:nvPicPr>
              <p:blipFill>
                <a:blip r:embed="rId5" cstate="print"/>
                <a:srcRect l="1303" t="27419" r="1086" b="1344"/>
                <a:stretch>
                  <a:fillRect/>
                </a:stretch>
              </p:blipFill>
              <p:spPr bwMode="auto">
                <a:xfrm>
                  <a:off x="3120" y="2556"/>
                  <a:ext cx="2694" cy="1590"/>
                </a:xfrm>
                <a:prstGeom prst="rect">
                  <a:avLst/>
                </a:prstGeom>
                <a:noFill/>
                <a:ln w="9525">
                  <a:noFill/>
                  <a:miter lim="800000"/>
                  <a:headEnd/>
                  <a:tailEnd/>
                </a:ln>
                <a:effectLst/>
              </p:spPr>
            </p:pic>
            <p:pic>
              <p:nvPicPr>
                <p:cNvPr id="68" name="Picture 14"/>
                <p:cNvPicPr>
                  <a:picLocks noChangeAspect="1" noChangeArrowheads="1"/>
                </p:cNvPicPr>
                <p:nvPr/>
              </p:nvPicPr>
              <p:blipFill>
                <a:blip r:embed="rId5" cstate="print"/>
                <a:srcRect l="1303" t="27419" r="1086" b="1344"/>
                <a:stretch>
                  <a:fillRect/>
                </a:stretch>
              </p:blipFill>
              <p:spPr bwMode="auto">
                <a:xfrm>
                  <a:off x="3156" y="2592"/>
                  <a:ext cx="2694" cy="1590"/>
                </a:xfrm>
                <a:prstGeom prst="rect">
                  <a:avLst/>
                </a:prstGeom>
                <a:noFill/>
                <a:ln w="9525">
                  <a:noFill/>
                  <a:miter lim="800000"/>
                  <a:headEnd/>
                  <a:tailEnd/>
                </a:ln>
                <a:effectLst/>
              </p:spPr>
            </p:pic>
          </p:grpSp>
          <p:grpSp>
            <p:nvGrpSpPr>
              <p:cNvPr id="73" name="Group 72"/>
              <p:cNvGrpSpPr/>
              <p:nvPr/>
            </p:nvGrpSpPr>
            <p:grpSpPr>
              <a:xfrm>
                <a:off x="380471" y="4171546"/>
                <a:ext cx="8500165" cy="338554"/>
                <a:chOff x="380471" y="4171546"/>
                <a:chExt cx="8500165" cy="338554"/>
              </a:xfrm>
            </p:grpSpPr>
            <p:sp>
              <p:nvSpPr>
                <p:cNvPr id="56" name="TextBox 55"/>
                <p:cNvSpPr txBox="1"/>
                <p:nvPr/>
              </p:nvSpPr>
              <p:spPr>
                <a:xfrm>
                  <a:off x="380471" y="4171546"/>
                  <a:ext cx="3499681" cy="338554"/>
                </a:xfrm>
                <a:prstGeom prst="rect">
                  <a:avLst/>
                </a:prstGeom>
                <a:noFill/>
              </p:spPr>
              <p:txBody>
                <a:bodyPr wrap="square" rtlCol="0">
                  <a:spAutoFit/>
                </a:bodyPr>
                <a:lstStyle/>
                <a:p>
                  <a:pPr algn="ctr"/>
                  <a:r>
                    <a:rPr lang="en-US" sz="1600" b="1" dirty="0" smtClean="0"/>
                    <a:t>Liquid Chromatography</a:t>
                  </a:r>
                  <a:endParaRPr lang="en-US" sz="1600" b="1" dirty="0"/>
                </a:p>
              </p:txBody>
            </p:sp>
            <p:sp>
              <p:nvSpPr>
                <p:cNvPr id="57" name="TextBox 56"/>
                <p:cNvSpPr txBox="1"/>
                <p:nvPr/>
              </p:nvSpPr>
              <p:spPr>
                <a:xfrm>
                  <a:off x="4531741" y="4171546"/>
                  <a:ext cx="1987826" cy="338554"/>
                </a:xfrm>
                <a:prstGeom prst="rect">
                  <a:avLst/>
                </a:prstGeom>
                <a:noFill/>
              </p:spPr>
              <p:txBody>
                <a:bodyPr wrap="square" rtlCol="0">
                  <a:spAutoFit/>
                </a:bodyPr>
                <a:lstStyle/>
                <a:p>
                  <a:pPr algn="ctr"/>
                  <a:r>
                    <a:rPr lang="en-US" sz="1600" b="1" dirty="0" smtClean="0"/>
                    <a:t>MS</a:t>
                  </a:r>
                  <a:endParaRPr lang="en-US" sz="1600" b="1" dirty="0"/>
                </a:p>
              </p:txBody>
            </p:sp>
            <p:sp>
              <p:nvSpPr>
                <p:cNvPr id="60" name="TextBox 59"/>
                <p:cNvSpPr txBox="1"/>
                <p:nvPr/>
              </p:nvSpPr>
              <p:spPr>
                <a:xfrm>
                  <a:off x="6892810" y="4171546"/>
                  <a:ext cx="1987826" cy="338554"/>
                </a:xfrm>
                <a:prstGeom prst="rect">
                  <a:avLst/>
                </a:prstGeom>
                <a:noFill/>
              </p:spPr>
              <p:txBody>
                <a:bodyPr wrap="square" rtlCol="0">
                  <a:spAutoFit/>
                </a:bodyPr>
                <a:lstStyle/>
                <a:p>
                  <a:pPr algn="ctr"/>
                  <a:r>
                    <a:rPr lang="en-US" sz="1600" b="1" dirty="0" smtClean="0"/>
                    <a:t>8 MS/MS</a:t>
                  </a:r>
                  <a:endParaRPr lang="en-US" sz="1600" b="1" dirty="0"/>
                </a:p>
              </p:txBody>
            </p:sp>
          </p:grpSp>
          <p:sp>
            <p:nvSpPr>
              <p:cNvPr id="69" name="Rectangle 68"/>
              <p:cNvSpPr/>
              <p:nvPr/>
            </p:nvSpPr>
            <p:spPr>
              <a:xfrm>
                <a:off x="1792287" y="5638800"/>
                <a:ext cx="76200" cy="457200"/>
              </a:xfrm>
              <a:prstGeom prst="rect">
                <a:avLst/>
              </a:prstGeom>
              <a:noFill/>
              <a:ln w="25400" cap="flat" cmpd="sng" algn="ctr">
                <a:solidFill>
                  <a:srgbClr val="FF0000"/>
                </a:solidFill>
                <a:prstDash val="sysDash"/>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70" name="TextBox 10"/>
            <p:cNvSpPr txBox="1">
              <a:spLocks noChangeArrowheads="1"/>
            </p:cNvSpPr>
            <p:nvPr/>
          </p:nvSpPr>
          <p:spPr bwMode="auto">
            <a:xfrm>
              <a:off x="4594225" y="6462713"/>
              <a:ext cx="1989137" cy="369887"/>
            </a:xfrm>
            <a:prstGeom prst="rect">
              <a:avLst/>
            </a:prstGeom>
            <a:noFill/>
            <a:ln w="9525">
              <a:noFill/>
              <a:miter lim="800000"/>
              <a:headEnd/>
              <a:tailEnd/>
            </a:ln>
          </p:spPr>
          <p:txBody>
            <a:bodyPr>
              <a:spAutoFit/>
            </a:bodyPr>
            <a:lstStyle/>
            <a:p>
              <a:pPr algn="ctr"/>
              <a:r>
                <a:rPr lang="en-US" b="1">
                  <a:solidFill>
                    <a:srgbClr val="CC0000"/>
                  </a:solidFill>
                  <a:latin typeface="Calibri" pitchFamily="34" charset="0"/>
                </a:rPr>
                <a:t>Quantitation</a:t>
              </a:r>
            </a:p>
          </p:txBody>
        </p:sp>
        <p:sp>
          <p:nvSpPr>
            <p:cNvPr id="71" name="TextBox 10"/>
            <p:cNvSpPr txBox="1">
              <a:spLocks noChangeArrowheads="1"/>
            </p:cNvSpPr>
            <p:nvPr/>
          </p:nvSpPr>
          <p:spPr bwMode="auto">
            <a:xfrm>
              <a:off x="7040562" y="6462713"/>
              <a:ext cx="1989138" cy="369887"/>
            </a:xfrm>
            <a:prstGeom prst="rect">
              <a:avLst/>
            </a:prstGeom>
            <a:noFill/>
            <a:ln w="9525">
              <a:noFill/>
              <a:miter lim="800000"/>
              <a:headEnd/>
              <a:tailEnd/>
            </a:ln>
          </p:spPr>
          <p:txBody>
            <a:bodyPr>
              <a:spAutoFit/>
            </a:bodyPr>
            <a:lstStyle/>
            <a:p>
              <a:pPr algn="ctr"/>
              <a:r>
                <a:rPr lang="en-US" b="1" dirty="0">
                  <a:solidFill>
                    <a:srgbClr val="CC0000"/>
                  </a:solidFill>
                  <a:latin typeface="Calibri" pitchFamily="34" charset="0"/>
                </a:rPr>
                <a:t>Identification</a:t>
              </a:r>
            </a:p>
          </p:txBody>
        </p:sp>
        <p:sp>
          <p:nvSpPr>
            <p:cNvPr id="72" name="TextBox 71"/>
            <p:cNvSpPr txBox="1"/>
            <p:nvPr/>
          </p:nvSpPr>
          <p:spPr>
            <a:xfrm>
              <a:off x="19050" y="6521648"/>
              <a:ext cx="1143000" cy="307777"/>
            </a:xfrm>
            <a:prstGeom prst="rect">
              <a:avLst/>
            </a:prstGeom>
            <a:noFill/>
          </p:spPr>
          <p:txBody>
            <a:bodyPr wrap="square">
              <a:spAutoFit/>
            </a:bodyPr>
            <a:lstStyle/>
            <a:p>
              <a:pPr fontAlgn="auto">
                <a:spcBef>
                  <a:spcPts val="0"/>
                </a:spcBef>
                <a:spcAft>
                  <a:spcPts val="0"/>
                </a:spcAft>
                <a:defRPr/>
              </a:pPr>
              <a:r>
                <a:rPr lang="en-US" sz="1400" b="1" dirty="0">
                  <a:latin typeface="+mn-lt"/>
                  <a:cs typeface="+mn-cs"/>
                </a:rPr>
                <a:t>1 cycle: </a:t>
              </a:r>
              <a:r>
                <a:rPr lang="en-US" sz="1400" b="1" dirty="0" smtClean="0">
                  <a:latin typeface="+mn-lt"/>
                  <a:cs typeface="+mn-cs"/>
                </a:rPr>
                <a:t>3sec </a:t>
              </a:r>
              <a:endParaRPr lang="en-US" sz="1400" b="1" dirty="0">
                <a:latin typeface="+mn-lt"/>
                <a:cs typeface="+mn-cs"/>
              </a:endParaRPr>
            </a:p>
          </p:txBody>
        </p:sp>
        <p:sp>
          <p:nvSpPr>
            <p:cNvPr id="52" name="Text Box 17"/>
            <p:cNvSpPr txBox="1">
              <a:spLocks noChangeArrowheads="1"/>
            </p:cNvSpPr>
            <p:nvPr/>
          </p:nvSpPr>
          <p:spPr bwMode="auto">
            <a:xfrm>
              <a:off x="1171405" y="6191874"/>
              <a:ext cx="1712002" cy="276999"/>
            </a:xfrm>
            <a:prstGeom prst="rect">
              <a:avLst/>
            </a:prstGeom>
            <a:solidFill>
              <a:schemeClr val="bg1"/>
            </a:solidFill>
            <a:ln w="9525">
              <a:noFill/>
              <a:miter lim="800000"/>
              <a:headEnd/>
              <a:tailEnd/>
            </a:ln>
            <a:effectLst/>
          </p:spPr>
          <p:txBody>
            <a:bodyPr wrap="square">
              <a:spAutoFit/>
            </a:bodyPr>
            <a:lstStyle/>
            <a:p>
              <a:pPr algn="ctr"/>
              <a:r>
                <a:rPr lang="en-US" sz="1200" b="1" dirty="0" smtClean="0">
                  <a:latin typeface="Calibri (Body)"/>
                </a:rPr>
                <a:t>Retention </a:t>
              </a:r>
              <a:r>
                <a:rPr lang="en-US" sz="1200" b="1" dirty="0">
                  <a:latin typeface="Calibri (Body)"/>
                </a:rPr>
                <a:t>time (min)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4.44444E-6 3.3526E-6 L -4.44444E-6 0.11514 L 0.09827 0.11514 L 0.09827 -0.00671 " pathEditMode="relative" ptsTypes="AAAA">
                                      <p:cBhvr>
                                        <p:cTn id="9" dur="5000" fill="hold"/>
                                        <p:tgtEl>
                                          <p:spTgt spid="11"/>
                                        </p:tgtEl>
                                        <p:attrNameLst>
                                          <p:attrName>ppt_x</p:attrName>
                                          <p:attrName>ppt_y</p:attrName>
                                        </p:attrNameLst>
                                      </p:cBhvr>
                                    </p:animMotion>
                                  </p:childTnLst>
                                </p:cTn>
                              </p:par>
                              <p:par>
                                <p:cTn id="10" presetID="0" presetClass="path" presetSubtype="0" accel="50000" decel="50000" fill="hold" grpId="0" nodeType="withEffect">
                                  <p:stCondLst>
                                    <p:cond delay="0"/>
                                  </p:stCondLst>
                                  <p:childTnLst>
                                    <p:animMotion origin="layout" path="M -1.94444E-6 -6.7052E-6 L -1.94444E-6 0.08809 L 0.04583 0.0904 L 0.04583 0.02034 " pathEditMode="relative" ptsTypes="AAAA">
                                      <p:cBhvr>
                                        <p:cTn id="11" dur="5000" fill="hold"/>
                                        <p:tgtEl>
                                          <p:spTgt spid="12"/>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0 0 C 0.00451 0.02312 -0.00087 0.0474 0.00503 0.07006 C 0.00382 0.08486 0 0.09827 0 0.11283 L -0.06945 0.11283 L -0.06615 0.01803 " pathEditMode="relative" ptsTypes="ffAAA">
                                      <p:cBhvr>
                                        <p:cTn id="13" dur="5000" fill="hold"/>
                                        <p:tgtEl>
                                          <p:spTgt spid="16"/>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4.72222E-6 6.41618E-6 C -0.00225 0.03839 -0.0033 0.07654 -0.0033 0.11515 L -0.11857 0.12186 L -0.11857 -0.02265 " pathEditMode="relative" ptsTypes="fAAA">
                                      <p:cBhvr>
                                        <p:cTn id="15" dur="5000" fill="hold"/>
                                        <p:tgtEl>
                                          <p:spTgt spid="19"/>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4.44444E-6 1.79191E-6 C 0.00087 0.03838 0.00347 0.07676 0.00347 0.11514 L -0.16094 0.11514 L -0.16094 1.79191E-6 " pathEditMode="relative" ptsTypes="fAAA">
                                      <p:cBhvr>
                                        <p:cTn id="17" dur="5000" fill="hold"/>
                                        <p:tgtEl>
                                          <p:spTgt spid="20"/>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3.61111E-6 -6.7052E-6 C -0.00087 0.01664 -0.0033 0.03306 -0.0033 0.04971 C -0.0033 0.06635 -0.00173 0.08277 -0.00173 0.09942 L -0.21024 0.09942 L -0.21024 -0.04509 " pathEditMode="relative" ptsTypes="ffAAA">
                                      <p:cBhvr>
                                        <p:cTn id="19" dur="5000" fill="hold"/>
                                        <p:tgtEl>
                                          <p:spTgt spid="23"/>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4.44444E-6 -1.84971E-6 C -0.00642 0.03307 -0.0033 0.04394 -0.0033 0.09041 L -0.28819 0.08579 L -0.28646 0.00694 " pathEditMode="relative" ptsTypes="fAAA">
                                      <p:cBhvr>
                                        <p:cTn id="21" dur="5000" fill="hold"/>
                                        <p:tgtEl>
                                          <p:spTgt spid="24"/>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5.55556E-6 -4.27746E-6 C 0.00208 0.04 0.00156 0.01965 0.00156 0.06104 L -0.34081 0.06104 L -0.33733 -0.02035 " pathEditMode="relative" ptsTypes="fAAA">
                                      <p:cBhvr>
                                        <p:cTn id="23" dur="5000" fill="hold"/>
                                        <p:tgtEl>
                                          <p:spTgt spid="27"/>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00556 0.00601 C 0.00069 0.03006 -0.00226 0.05133 -0.00382 0.07815 C -0.004 0.08046 -0.00556 0.08485 -0.00556 0.08508 L -0.40035 0.08717 L -0.40209 -0.00301 " pathEditMode="relative" rAng="0" ptsTypes="ffAAA">
                                      <p:cBhvr>
                                        <p:cTn id="25" dur="5000" fill="hold"/>
                                        <p:tgtEl>
                                          <p:spTgt spid="28"/>
                                        </p:tgtEl>
                                        <p:attrNameLst>
                                          <p:attrName>ppt_x</p:attrName>
                                          <p:attrName>ppt_y</p:attrName>
                                        </p:attrNameLst>
                                      </p:cBhvr>
                                      <p:rCtr x="-195" y="36"/>
                                    </p:animMotion>
                                  </p:childTnLst>
                                </p:cTn>
                              </p:par>
                              <p:par>
                                <p:cTn id="26" presetID="0" presetClass="path" presetSubtype="0" accel="50000" decel="50000" fill="hold" grpId="0" nodeType="withEffect">
                                  <p:stCondLst>
                                    <p:cond delay="0"/>
                                  </p:stCondLst>
                                  <p:childTnLst>
                                    <p:animMotion origin="layout" path="M 4.44444E-6 3.93064E-6 L 4.44444E-6 0.08347 L 0.51857 0.08115 L 0.51857 -0.04971 " pathEditMode="relative" ptsTypes="AAAA">
                                      <p:cBhvr>
                                        <p:cTn id="27" dur="5000" fill="hold"/>
                                        <p:tgtEl>
                                          <p:spTgt spid="13"/>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1.11111E-6 -6.93642E-6 C 0.00348 0.0319 0.00521 0.0571 0.00521 0.0904 L -0.05086 0.0904 L -0.0559 0.01595 " pathEditMode="relative" ptsTypes="fAAA">
                                      <p:cBhvr>
                                        <p:cTn id="29" dur="5000" fill="hold"/>
                                        <p:tgtEl>
                                          <p:spTgt spid="30"/>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1.11111E-6 9.36416E-6 C 0.00139 0.01503 1.11111E-6 0.03076 0.0033 0.04509 C 0.00364 0.04648 0.01337 0.04856 0.01701 0.04949 C 0.02778 0.04879 0.03854 0.05018 0.04913 0.0474 C 0.05087 0.04694 0.05087 0.04301 0.05087 0.04047 C 0.05087 0.00278 0.04913 -0.03468 0.04913 -0.07236 " pathEditMode="relative" ptsTypes="fffffA">
                                      <p:cBhvr>
                                        <p:cTn id="31" dur="5000" fill="hold"/>
                                        <p:tgtEl>
                                          <p:spTgt spid="26"/>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1.38889E-6 4.21965E-6 C 0.00087 0.00763 0.00278 0.01479 0.00348 0.02242 C 0.00434 0.03213 0.00313 0.04231 0.00521 0.05179 C 0.00573 0.0541 0.00851 0.05341 0.01025 0.0541 C 0.04966 0.05225 0.07032 0.04994 0.10851 0.05179 C 0.11129 0.05109 0.11493 0.05248 0.11702 0.04971 C 0.11962 0.04624 0.12032 0.03607 0.12032 0.03607 C 0.11927 0.00901 0.11702 -0.01411 0.11702 -0.0407 " pathEditMode="relative" ptsTypes="fffffffA">
                                      <p:cBhvr>
                                        <p:cTn id="33" dur="5000" fill="hold"/>
                                        <p:tgtEl>
                                          <p:spTgt spid="25"/>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1.94444E-6 -3.3526E-6 C 0.00642 0.02451 1.94444E-6 -0.00208 0.0033 0.06081 C 0.00347 0.06382 0.00503 0.06983 0.00503 0.06983 L 0.20851 0.07214 L 0.20503 -0.02035 " pathEditMode="relative" ptsTypes="ffAAA">
                                      <p:cBhvr>
                                        <p:cTn id="35" dur="5000" fill="hold"/>
                                        <p:tgtEl>
                                          <p:spTgt spid="22"/>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4.72222E-6 3.93064E-6 L 4.72222E-6 0.08115 L 0.26614 0.07884 L 0.26441 -0.01133 " pathEditMode="relative" ptsTypes="AAAA">
                                      <p:cBhvr>
                                        <p:cTn id="37" dur="5000" fill="hold"/>
                                        <p:tgtEl>
                                          <p:spTgt spid="21"/>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C 0.00052 0.0067 0.00122 0.01364 0.00157 0.02034 C 0.00243 0.03907 0.0033 0.07676 0.0033 0.07676 L 0.31181 0.07213 L 0.31181 -0.00671 " pathEditMode="relative" ptsTypes="ffAAA">
                                      <p:cBhvr>
                                        <p:cTn id="39" dur="5000" fill="hold"/>
                                        <p:tgtEl>
                                          <p:spTgt spid="18"/>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C 0.00104 0.02011 0.0033 0.04046 0.0033 0.0608 L 0.44566 0.04948 L 0.43889 -0.02498 " pathEditMode="relative" ptsTypes="fAAA">
                                      <p:cBhvr>
                                        <p:cTn id="41" dur="5000" fill="hold"/>
                                        <p:tgtEl>
                                          <p:spTgt spid="14"/>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C 0.00347 0.03607 0.00174 0.01202 0.00174 0.07237 L 0.36441 0.07005 L 0.35764 -0.01573 " pathEditMode="relative" ptsTypes="fAAA">
                                      <p:cBhvr>
                                        <p:cTn id="43" dur="5000" fill="hold"/>
                                        <p:tgtEl>
                                          <p:spTgt spid="17"/>
                                        </p:tgtEl>
                                        <p:attrNameLst>
                                          <p:attrName>ppt_x</p:attrName>
                                          <p:attrName>ppt_y</p:attrName>
                                        </p:attrNameLst>
                                      </p:cBhvr>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44" grpId="0" animBg="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20" name="Picture 40"/>
          <p:cNvPicPr>
            <a:picLocks noChangeAspect="1" noChangeArrowheads="1"/>
          </p:cNvPicPr>
          <p:nvPr/>
        </p:nvPicPr>
        <p:blipFill>
          <a:blip r:embed="rId2" cstate="print"/>
          <a:srcRect/>
          <a:stretch>
            <a:fillRect/>
          </a:stretch>
        </p:blipFill>
        <p:spPr bwMode="auto">
          <a:xfrm>
            <a:off x="214313" y="1271588"/>
            <a:ext cx="8543925" cy="2905125"/>
          </a:xfrm>
          <a:prstGeom prst="rect">
            <a:avLst/>
          </a:prstGeom>
          <a:noFill/>
          <a:ln w="9525">
            <a:noFill/>
            <a:miter lim="800000"/>
            <a:headEnd/>
            <a:tailEnd/>
          </a:ln>
          <a:effectLst/>
        </p:spPr>
      </p:pic>
      <p:pic>
        <p:nvPicPr>
          <p:cNvPr id="20515" name="Picture 35"/>
          <p:cNvPicPr>
            <a:picLocks noChangeAspect="1" noChangeArrowheads="1"/>
          </p:cNvPicPr>
          <p:nvPr/>
        </p:nvPicPr>
        <p:blipFill>
          <a:blip r:embed="rId3" cstate="print"/>
          <a:srcRect/>
          <a:stretch>
            <a:fillRect/>
          </a:stretch>
        </p:blipFill>
        <p:spPr bwMode="auto">
          <a:xfrm>
            <a:off x="152400" y="3876675"/>
            <a:ext cx="7696200" cy="2905125"/>
          </a:xfrm>
          <a:prstGeom prst="rect">
            <a:avLst/>
          </a:prstGeom>
          <a:noFill/>
          <a:ln w="9525">
            <a:noFill/>
            <a:miter lim="800000"/>
            <a:headEnd/>
            <a:tailEnd/>
          </a:ln>
          <a:effectLst/>
        </p:spPr>
      </p:pic>
      <p:sp>
        <p:nvSpPr>
          <p:cNvPr id="20483" name="Title 1"/>
          <p:cNvSpPr>
            <a:spLocks noGrp="1"/>
          </p:cNvSpPr>
          <p:nvPr>
            <p:ph type="title" idx="4294967295"/>
          </p:nvPr>
        </p:nvSpPr>
        <p:spPr>
          <a:xfrm>
            <a:off x="0" y="0"/>
            <a:ext cx="9144000" cy="838200"/>
          </a:xfrm>
        </p:spPr>
        <p:txBody>
          <a:bodyPr>
            <a:normAutofit/>
          </a:bodyPr>
          <a:lstStyle/>
          <a:p>
            <a:r>
              <a:rPr lang="en-US" sz="3200" dirty="0" smtClean="0"/>
              <a:t>Resolving Power of OGE fractionation</a:t>
            </a:r>
            <a:endParaRPr lang="en-US" sz="3200" dirty="0" smtClean="0"/>
          </a:p>
        </p:txBody>
      </p:sp>
      <p:sp>
        <p:nvSpPr>
          <p:cNvPr id="6" name="Rectangle 5"/>
          <p:cNvSpPr>
            <a:spLocks noChangeArrowheads="1"/>
          </p:cNvSpPr>
          <p:nvPr/>
        </p:nvSpPr>
        <p:spPr bwMode="auto">
          <a:xfrm>
            <a:off x="7410450" y="1295400"/>
            <a:ext cx="381000" cy="2514600"/>
          </a:xfrm>
          <a:prstGeom prst="rect">
            <a:avLst/>
          </a:prstGeom>
          <a:noFill/>
          <a:ln w="25400" algn="ctr">
            <a:solidFill>
              <a:srgbClr val="777777"/>
            </a:solid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20492" name="TextBox 6"/>
          <p:cNvSpPr txBox="1">
            <a:spLocks noChangeArrowheads="1"/>
          </p:cNvSpPr>
          <p:nvPr/>
        </p:nvSpPr>
        <p:spPr bwMode="auto">
          <a:xfrm>
            <a:off x="6705600" y="881063"/>
            <a:ext cx="2286000" cy="338137"/>
          </a:xfrm>
          <a:prstGeom prst="rect">
            <a:avLst/>
          </a:prstGeom>
          <a:noFill/>
          <a:ln w="9525">
            <a:noFill/>
            <a:miter lim="800000"/>
            <a:headEnd/>
            <a:tailEnd/>
          </a:ln>
        </p:spPr>
        <p:txBody>
          <a:bodyPr>
            <a:spAutoFit/>
          </a:bodyPr>
          <a:lstStyle/>
          <a:p>
            <a:pPr algn="ctr"/>
            <a:r>
              <a:rPr lang="en-US" sz="1600" b="1">
                <a:solidFill>
                  <a:schemeClr val="hlink"/>
                </a:solidFill>
                <a:latin typeface="Calibri" pitchFamily="34" charset="0"/>
              </a:rPr>
              <a:t>Unseparated sample</a:t>
            </a:r>
          </a:p>
        </p:txBody>
      </p:sp>
      <p:sp>
        <p:nvSpPr>
          <p:cNvPr id="13" name="Rectangle 12"/>
          <p:cNvSpPr>
            <a:spLocks noChangeArrowheads="1"/>
          </p:cNvSpPr>
          <p:nvPr/>
        </p:nvSpPr>
        <p:spPr bwMode="auto">
          <a:xfrm>
            <a:off x="7410450" y="3962400"/>
            <a:ext cx="381000" cy="2514600"/>
          </a:xfrm>
          <a:prstGeom prst="rect">
            <a:avLst/>
          </a:prstGeom>
          <a:noFill/>
          <a:ln w="25400" algn="ctr">
            <a:solidFill>
              <a:srgbClr val="777777"/>
            </a:solid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20489" name="Rectangle 13"/>
          <p:cNvSpPr>
            <a:spLocks noChangeArrowheads="1"/>
          </p:cNvSpPr>
          <p:nvPr/>
        </p:nvSpPr>
        <p:spPr bwMode="auto">
          <a:xfrm>
            <a:off x="0" y="3733800"/>
            <a:ext cx="1384300" cy="366713"/>
          </a:xfrm>
          <a:prstGeom prst="rect">
            <a:avLst/>
          </a:prstGeom>
          <a:noFill/>
          <a:ln w="9525">
            <a:noFill/>
            <a:miter lim="800000"/>
            <a:headEnd/>
            <a:tailEnd/>
          </a:ln>
        </p:spPr>
        <p:txBody>
          <a:bodyPr wrap="none">
            <a:spAutoFit/>
          </a:bodyPr>
          <a:lstStyle/>
          <a:p>
            <a:r>
              <a:rPr lang="en-US" b="1" u="sng">
                <a:latin typeface="Calibri" pitchFamily="34" charset="0"/>
              </a:rPr>
              <a:t>pI resolution</a:t>
            </a:r>
            <a:endParaRPr lang="en-US" u="sng">
              <a:latin typeface="Calibri" pitchFamily="34" charset="0"/>
            </a:endParaRPr>
          </a:p>
        </p:txBody>
      </p:sp>
      <p:sp>
        <p:nvSpPr>
          <p:cNvPr id="20507" name="Rectangle 8"/>
          <p:cNvSpPr>
            <a:spLocks noChangeArrowheads="1"/>
          </p:cNvSpPr>
          <p:nvPr/>
        </p:nvSpPr>
        <p:spPr bwMode="auto">
          <a:xfrm>
            <a:off x="0" y="914400"/>
            <a:ext cx="3973513" cy="366713"/>
          </a:xfrm>
          <a:prstGeom prst="rect">
            <a:avLst/>
          </a:prstGeom>
          <a:noFill/>
          <a:ln w="9525">
            <a:noFill/>
            <a:miter lim="800000"/>
            <a:headEnd/>
            <a:tailEnd/>
          </a:ln>
        </p:spPr>
        <p:txBody>
          <a:bodyPr wrap="none">
            <a:spAutoFit/>
          </a:bodyPr>
          <a:lstStyle/>
          <a:p>
            <a:r>
              <a:rPr lang="en-US" b="1" u="sng">
                <a:latin typeface="Calibri" pitchFamily="34" charset="0"/>
              </a:rPr>
              <a:t>Overlap of Distinct Peptides in Fractions</a:t>
            </a:r>
            <a:endParaRPr lang="en-US" u="sng">
              <a:latin typeface="Calibri" pitchFamily="34" charset="0"/>
            </a:endParaRPr>
          </a:p>
        </p:txBody>
      </p:sp>
      <p:grpSp>
        <p:nvGrpSpPr>
          <p:cNvPr id="2" name="Group 47"/>
          <p:cNvGrpSpPr>
            <a:grpSpLocks/>
          </p:cNvGrpSpPr>
          <p:nvPr/>
        </p:nvGrpSpPr>
        <p:grpSpPr bwMode="auto">
          <a:xfrm>
            <a:off x="4538663" y="1049338"/>
            <a:ext cx="1857375" cy="1855787"/>
            <a:chOff x="2817" y="619"/>
            <a:chExt cx="1170" cy="1169"/>
          </a:xfrm>
        </p:grpSpPr>
        <p:pic>
          <p:nvPicPr>
            <p:cNvPr id="20525" name="Picture 45"/>
            <p:cNvPicPr>
              <a:picLocks noChangeAspect="1" noChangeArrowheads="1"/>
            </p:cNvPicPr>
            <p:nvPr/>
          </p:nvPicPr>
          <p:blipFill>
            <a:blip r:embed="rId4" cstate="print"/>
            <a:srcRect l="32219" t="17123" r="46042" b="17459"/>
            <a:stretch>
              <a:fillRect/>
            </a:stretch>
          </p:blipFill>
          <p:spPr bwMode="auto">
            <a:xfrm>
              <a:off x="2817" y="619"/>
              <a:ext cx="1170" cy="1169"/>
            </a:xfrm>
            <a:prstGeom prst="rect">
              <a:avLst/>
            </a:prstGeom>
            <a:noFill/>
            <a:ln w="9525">
              <a:noFill/>
              <a:miter lim="800000"/>
              <a:headEnd/>
              <a:tailEnd/>
            </a:ln>
            <a:effectLst/>
          </p:spPr>
        </p:pic>
        <p:sp>
          <p:nvSpPr>
            <p:cNvPr id="20526" name="Text Box 46"/>
            <p:cNvSpPr txBox="1">
              <a:spLocks noChangeArrowheads="1"/>
            </p:cNvSpPr>
            <p:nvPr/>
          </p:nvSpPr>
          <p:spPr bwMode="auto">
            <a:xfrm>
              <a:off x="2966" y="974"/>
              <a:ext cx="395" cy="460"/>
            </a:xfrm>
            <a:prstGeom prst="rect">
              <a:avLst/>
            </a:prstGeom>
            <a:noFill/>
            <a:ln w="9525">
              <a:noFill/>
              <a:miter lim="800000"/>
              <a:headEnd/>
              <a:tailEnd/>
            </a:ln>
            <a:effectLst/>
          </p:spPr>
          <p:txBody>
            <a:bodyPr wrap="none">
              <a:spAutoFit/>
            </a:bodyPr>
            <a:lstStyle/>
            <a:p>
              <a:pPr algn="ctr"/>
              <a:r>
                <a:rPr lang="en-US" sz="1400">
                  <a:solidFill>
                    <a:schemeClr val="bg1"/>
                  </a:solidFill>
                </a:rPr>
                <a:t>1 frxn</a:t>
              </a:r>
            </a:p>
            <a:p>
              <a:pPr algn="ctr"/>
              <a:r>
                <a:rPr lang="en-US" sz="1400">
                  <a:solidFill>
                    <a:schemeClr val="bg1"/>
                  </a:solidFill>
                </a:rPr>
                <a:t>9178</a:t>
              </a:r>
            </a:p>
            <a:p>
              <a:pPr algn="ctr"/>
              <a:r>
                <a:rPr lang="en-US" sz="1400">
                  <a:solidFill>
                    <a:schemeClr val="bg1"/>
                  </a:solidFill>
                </a:rPr>
                <a:t>83%</a:t>
              </a:r>
            </a:p>
          </p:txBody>
        </p:sp>
      </p:grpSp>
      <p:sp>
        <p:nvSpPr>
          <p:cNvPr id="14" name="TextBox 13"/>
          <p:cNvSpPr txBox="1"/>
          <p:nvPr/>
        </p:nvSpPr>
        <p:spPr>
          <a:xfrm>
            <a:off x="8109292" y="6592729"/>
            <a:ext cx="1010213" cy="246221"/>
          </a:xfrm>
          <a:prstGeom prst="rect">
            <a:avLst/>
          </a:prstGeom>
          <a:noFill/>
        </p:spPr>
        <p:txBody>
          <a:bodyPr wrap="none" rtlCol="0">
            <a:spAutoFit/>
          </a:bodyPr>
          <a:lstStyle/>
          <a:p>
            <a:r>
              <a:rPr lang="en-US" sz="1000" dirty="0" smtClean="0"/>
              <a:t>LTQ </a:t>
            </a:r>
            <a:r>
              <a:rPr lang="en-US" sz="1000" dirty="0" err="1" smtClean="0"/>
              <a:t>Orbitrap</a:t>
            </a:r>
            <a:r>
              <a:rPr lang="en-US" sz="1000" dirty="0" smtClean="0"/>
              <a:t> XL</a:t>
            </a:r>
            <a:endParaRPr lang="en-US" sz="1000" dirty="0"/>
          </a:p>
        </p:txBody>
      </p:sp>
      <p:sp>
        <p:nvSpPr>
          <p:cNvPr id="15" name="Rectangle 14"/>
          <p:cNvSpPr/>
          <p:nvPr/>
        </p:nvSpPr>
        <p:spPr>
          <a:xfrm>
            <a:off x="16894" y="6574393"/>
            <a:ext cx="1534394" cy="246221"/>
          </a:xfrm>
          <a:prstGeom prst="rect">
            <a:avLst/>
          </a:prstGeom>
        </p:spPr>
        <p:txBody>
          <a:bodyPr wrap="none">
            <a:spAutoFit/>
          </a:bodyPr>
          <a:lstStyle/>
          <a:p>
            <a:r>
              <a:rPr lang="en-US" sz="1000" dirty="0" smtClean="0"/>
              <a:t>normal </a:t>
            </a:r>
            <a:r>
              <a:rPr lang="en-US" sz="1000" dirty="0" err="1" smtClean="0"/>
              <a:t>murine</a:t>
            </a:r>
            <a:r>
              <a:rPr lang="en-US" sz="1000" dirty="0" smtClean="0"/>
              <a:t> lung </a:t>
            </a:r>
            <a:r>
              <a:rPr lang="en-US" sz="1000" dirty="0" smtClean="0"/>
              <a:t>5557 </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4401</TotalTime>
  <Words>3265</Words>
  <Application>Microsoft Office PowerPoint</Application>
  <PresentationFormat>On-screen Show (4:3)</PresentationFormat>
  <Paragraphs>767</Paragraphs>
  <Slides>33</Slides>
  <Notes>11</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Office Theme</vt:lpstr>
      <vt:lpstr>1_Office Theme</vt:lpstr>
      <vt:lpstr>Slide 1</vt:lpstr>
      <vt:lpstr>Extracellular Matrix &amp; Cancer </vt:lpstr>
      <vt:lpstr>The extracellular matrix: a major component of the tumor microenvironment</vt:lpstr>
      <vt:lpstr>The extracellular matrix is a major component of the tumor microenvironment</vt:lpstr>
      <vt:lpstr>Challenges of Studying the Extracellular Matrix</vt:lpstr>
      <vt:lpstr>Proteomics Analysis of ECM Composition</vt:lpstr>
      <vt:lpstr>Sequential Depletion of Intracellular Proteins by Solubility</vt:lpstr>
      <vt:lpstr>Peptide Off Gel Electrophoresis and LC-MS/MS</vt:lpstr>
      <vt:lpstr>Resolving Power of OGE fractionation</vt:lpstr>
      <vt:lpstr>Factors Driving ETD Proportion, pI</vt:lpstr>
      <vt:lpstr>Slide 11</vt:lpstr>
      <vt:lpstr>Proteomics analysis of the lung matrisome</vt:lpstr>
      <vt:lpstr>Peptide separation by off-gel electrophoresis </vt:lpstr>
      <vt:lpstr>Currently Unsatisfactory GO Annotations  for Cellular Compartment </vt:lpstr>
      <vt:lpstr>The domain-based organization of ECM proteins</vt:lpstr>
      <vt:lpstr>Slide 16</vt:lpstr>
      <vt:lpstr>In silico Definition of the “Matrisome”</vt:lpstr>
      <vt:lpstr>Proof of concept: the lung extracellular matrix</vt:lpstr>
      <vt:lpstr>Proof of concept: characterization of the lung matrisome</vt:lpstr>
      <vt:lpstr>ECM proteins Observed in Normal mouse Lung &amp; Colon</vt:lpstr>
      <vt:lpstr>ECM Tissue-specificity</vt:lpstr>
      <vt:lpstr>The Extracellular Matrix Proteome</vt:lpstr>
      <vt:lpstr>Model systems: xenografts of human tumor cells in mouse</vt:lpstr>
      <vt:lpstr>Of mouse or man? </vt:lpstr>
      <vt:lpstr>Slide 25</vt:lpstr>
      <vt:lpstr>Slide 26</vt:lpstr>
      <vt:lpstr>Differences between the matrisomes of non-metastatic and metastatic human melanoma xenografts</vt:lpstr>
      <vt:lpstr>Link protein 1 localization</vt:lpstr>
      <vt:lpstr>Breast Cancer – Mouse model</vt:lpstr>
      <vt:lpstr>ECM proteins as prognostic or diagnostic markers?</vt:lpstr>
      <vt:lpstr>Characterization of ECM changes at the angiogenic switch</vt:lpstr>
      <vt:lpstr>Slide 32</vt:lpstr>
      <vt:lpstr>Acknowledgments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Mammary Carcinoma Cell Xenotransplant Model: A375 / MA2</dc:title>
  <dc:creator>Alexandra Naba</dc:creator>
  <cp:lastModifiedBy>clauser</cp:lastModifiedBy>
  <cp:revision>86</cp:revision>
  <dcterms:created xsi:type="dcterms:W3CDTF">2012-04-18T18:01:56Z</dcterms:created>
  <dcterms:modified xsi:type="dcterms:W3CDTF">2012-04-26T16:53:02Z</dcterms:modified>
</cp:coreProperties>
</file>