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305" r:id="rId3"/>
    <p:sldId id="297" r:id="rId4"/>
    <p:sldId id="307" r:id="rId5"/>
    <p:sldId id="276" r:id="rId6"/>
    <p:sldId id="277" r:id="rId7"/>
    <p:sldId id="292" r:id="rId8"/>
    <p:sldId id="303" r:id="rId9"/>
    <p:sldId id="282" r:id="rId10"/>
    <p:sldId id="299" r:id="rId11"/>
    <p:sldId id="274" r:id="rId12"/>
    <p:sldId id="298" r:id="rId13"/>
    <p:sldId id="280" r:id="rId14"/>
    <p:sldId id="300" r:id="rId15"/>
    <p:sldId id="278" r:id="rId16"/>
    <p:sldId id="279" r:id="rId17"/>
    <p:sldId id="314" r:id="rId18"/>
    <p:sldId id="315" r:id="rId19"/>
    <p:sldId id="327" r:id="rId20"/>
    <p:sldId id="328" r:id="rId21"/>
    <p:sldId id="316" r:id="rId22"/>
    <p:sldId id="318" r:id="rId23"/>
    <p:sldId id="323" r:id="rId24"/>
    <p:sldId id="324" r:id="rId25"/>
    <p:sldId id="325" r:id="rId26"/>
    <p:sldId id="326" r:id="rId27"/>
    <p:sldId id="320" r:id="rId28"/>
    <p:sldId id="319" r:id="rId29"/>
    <p:sldId id="313" r:id="rId30"/>
    <p:sldId id="312" r:id="rId31"/>
    <p:sldId id="308" r:id="rId32"/>
    <p:sldId id="309" r:id="rId33"/>
    <p:sldId id="310" r:id="rId34"/>
    <p:sldId id="311" r:id="rId35"/>
    <p:sldId id="285" r:id="rId36"/>
    <p:sldId id="284" r:id="rId37"/>
    <p:sldId id="287" r:id="rId38"/>
    <p:sldId id="286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-184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91DC192-130A-4DA5-93B9-D565B0C8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0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699F96-678E-498F-92F4-7AF76BA85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106781-085C-4C1E-A296-15ED3AA4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713"/>
            <a:ext cx="205740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713"/>
            <a:ext cx="6019800" cy="601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C46C97C-5952-4EF3-83D6-DAE3986E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744FB9-977F-4FC4-AB9D-E51043C3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3C64EF5-D9F4-42F1-A85C-5CC6598D6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15C3EE-F2B6-4CE1-B98A-0B4E90D5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1677DF3-4B4F-4A17-9999-2B01B415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F51E5F3-B608-44F6-89D6-0A11ECC1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D472BF1-4967-4E78-BFFB-45896A3B3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11E67F-5503-4E3D-9CF4-07EAF5906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27D48F0-6888-4624-849C-0B0E4A1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754A6F-D6EE-4C39-9934-94658E1A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80861431-3515-4D59-ACCD-C077948B36D5}" type="slidenum">
              <a:rPr lang="en-US"/>
              <a:pPr eaLnBrk="1" hangingPunct="1"/>
              <a:t>1</a:t>
            </a:fld>
            <a:endParaRPr lang="en-US"/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52425" y="3914775"/>
            <a:ext cx="8458200" cy="2447925"/>
            <a:chOff x="120" y="2496"/>
            <a:chExt cx="5328" cy="1542"/>
          </a:xfrm>
        </p:grpSpPr>
        <p:pic>
          <p:nvPicPr>
            <p:cNvPr id="205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120" y="249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9"/>
            <p:cNvSpPr txBox="1">
              <a:spLocks noChangeArrowheads="1"/>
            </p:cNvSpPr>
            <p:nvPr/>
          </p:nvSpPr>
          <p:spPr bwMode="auto">
            <a:xfrm>
              <a:off x="458" y="358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dirty="0"/>
                <a:t>175.2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590A64F9-5224-4B99-A911-FA596D74D445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Dominant Cleavage Proline N-side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276225" y="552450"/>
            <a:ext cx="8458200" cy="3127375"/>
            <a:chOff x="192" y="2047"/>
            <a:chExt cx="5328" cy="1970"/>
          </a:xfrm>
        </p:grpSpPr>
        <p:pic>
          <p:nvPicPr>
            <p:cNvPr id="1128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92" y="2469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3" name="Group 7"/>
            <p:cNvGrpSpPr>
              <a:grpSpLocks/>
            </p:cNvGrpSpPr>
            <p:nvPr/>
          </p:nvGrpSpPr>
          <p:grpSpPr bwMode="auto">
            <a:xfrm>
              <a:off x="1892" y="2047"/>
              <a:ext cx="1617" cy="450"/>
              <a:chOff x="1892" y="2107"/>
              <a:chExt cx="1617" cy="450"/>
            </a:xfrm>
          </p:grpSpPr>
          <p:sp>
            <p:nvSpPr>
              <p:cNvPr id="11284" name="Rectangle 8"/>
              <p:cNvSpPr>
                <a:spLocks noChangeArrowheads="1"/>
              </p:cNvSpPr>
              <p:nvPr/>
            </p:nvSpPr>
            <p:spPr bwMode="auto">
              <a:xfrm>
                <a:off x="1892" y="2219"/>
                <a:ext cx="16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/>
                  <a:t>N F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P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S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P V D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A A F R </a:t>
                </a:r>
              </a:p>
            </p:txBody>
          </p:sp>
          <p:sp>
            <p:nvSpPr>
              <p:cNvPr id="11285" name="Text Box 9"/>
              <p:cNvSpPr txBox="1">
                <a:spLocks noChangeArrowheads="1"/>
              </p:cNvSpPr>
              <p:nvPr/>
            </p:nvSpPr>
            <p:spPr bwMode="auto">
              <a:xfrm>
                <a:off x="2144" y="2365"/>
                <a:ext cx="2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y</a:t>
                </a:r>
                <a:r>
                  <a:rPr lang="en-US" sz="1400" baseline="-250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11286" name="Text Box 10"/>
              <p:cNvSpPr txBox="1">
                <a:spLocks noChangeArrowheads="1"/>
              </p:cNvSpPr>
              <p:nvPr/>
            </p:nvSpPr>
            <p:spPr bwMode="auto">
              <a:xfrm>
                <a:off x="2078" y="2107"/>
                <a:ext cx="2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FF"/>
                    </a:solidFill>
                  </a:rPr>
                  <a:t>b</a:t>
                </a:r>
                <a:r>
                  <a:rPr lang="en-US" sz="1400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76225" y="3983038"/>
            <a:ext cx="8458200" cy="2457450"/>
            <a:chOff x="246" y="459"/>
            <a:chExt cx="5328" cy="1548"/>
          </a:xfrm>
        </p:grpSpPr>
        <p:pic>
          <p:nvPicPr>
            <p:cNvPr id="1127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085" r="10277" b="9970"/>
            <a:stretch>
              <a:fillRect/>
            </a:stretch>
          </p:blipFill>
          <p:spPr bwMode="auto">
            <a:xfrm>
              <a:off x="246" y="459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1" name="Group 13"/>
            <p:cNvGrpSpPr>
              <a:grpSpLocks/>
            </p:cNvGrpSpPr>
            <p:nvPr/>
          </p:nvGrpSpPr>
          <p:grpSpPr bwMode="auto">
            <a:xfrm>
              <a:off x="2237" y="683"/>
              <a:ext cx="3024" cy="190"/>
              <a:chOff x="2237" y="683"/>
              <a:chExt cx="3024" cy="190"/>
            </a:xfrm>
          </p:grpSpPr>
          <p:sp>
            <p:nvSpPr>
              <p:cNvPr id="11280" name="Oval 14"/>
              <p:cNvSpPr>
                <a:spLocks noChangeArrowheads="1"/>
              </p:cNvSpPr>
              <p:nvPr/>
            </p:nvSpPr>
            <p:spPr bwMode="auto">
              <a:xfrm>
                <a:off x="2237" y="683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Oval 15"/>
              <p:cNvSpPr>
                <a:spLocks noChangeArrowheads="1"/>
              </p:cNvSpPr>
              <p:nvPr/>
            </p:nvSpPr>
            <p:spPr bwMode="auto">
              <a:xfrm>
                <a:off x="5073" y="725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2" name="Group 16"/>
            <p:cNvGrpSpPr>
              <a:grpSpLocks/>
            </p:cNvGrpSpPr>
            <p:nvPr/>
          </p:nvGrpSpPr>
          <p:grpSpPr bwMode="auto">
            <a:xfrm>
              <a:off x="829" y="531"/>
              <a:ext cx="4339" cy="968"/>
              <a:chOff x="829" y="531"/>
              <a:chExt cx="4339" cy="968"/>
            </a:xfrm>
          </p:grpSpPr>
          <p:sp>
            <p:nvSpPr>
              <p:cNvPr id="11273" name="Text Box 17"/>
              <p:cNvSpPr txBox="1">
                <a:spLocks noChangeArrowheads="1"/>
              </p:cNvSpPr>
              <p:nvPr/>
            </p:nvSpPr>
            <p:spPr bwMode="auto">
              <a:xfrm>
                <a:off x="829" y="53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D60093"/>
                    </a:solidFill>
                  </a:rPr>
                  <a:t>28</a:t>
                </a:r>
              </a:p>
            </p:txBody>
          </p:sp>
          <p:sp>
            <p:nvSpPr>
              <p:cNvPr id="11274" name="Line 18"/>
              <p:cNvSpPr>
                <a:spLocks noChangeShapeType="1"/>
              </p:cNvSpPr>
              <p:nvPr/>
            </p:nvSpPr>
            <p:spPr bwMode="auto">
              <a:xfrm>
                <a:off x="865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19"/>
              <p:cNvSpPr>
                <a:spLocks noChangeShapeType="1"/>
              </p:cNvSpPr>
              <p:nvPr/>
            </p:nvSpPr>
            <p:spPr bwMode="auto">
              <a:xfrm>
                <a:off x="1027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20"/>
              <p:cNvSpPr>
                <a:spLocks noChangeShapeType="1"/>
              </p:cNvSpPr>
              <p:nvPr/>
            </p:nvSpPr>
            <p:spPr bwMode="auto">
              <a:xfrm>
                <a:off x="4072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21"/>
              <p:cNvSpPr>
                <a:spLocks noChangeShapeType="1"/>
              </p:cNvSpPr>
              <p:nvPr/>
            </p:nvSpPr>
            <p:spPr bwMode="auto">
              <a:xfrm>
                <a:off x="4589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22"/>
              <p:cNvSpPr>
                <a:spLocks noChangeShapeType="1"/>
              </p:cNvSpPr>
              <p:nvPr/>
            </p:nvSpPr>
            <p:spPr bwMode="auto">
              <a:xfrm flipH="1">
                <a:off x="5165" y="552"/>
                <a:ext cx="3" cy="206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Text Box 23"/>
              <p:cNvSpPr txBox="1">
                <a:spLocks noChangeArrowheads="1"/>
              </p:cNvSpPr>
              <p:nvPr/>
            </p:nvSpPr>
            <p:spPr bwMode="auto">
              <a:xfrm>
                <a:off x="4208" y="531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D60093"/>
                    </a:solidFill>
                  </a:rPr>
                  <a:t>87             97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6A93564-A51A-42DE-A1B0-FDA4219A3556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1264" r="10277" b="18132"/>
          <a:stretch>
            <a:fillRect/>
          </a:stretch>
        </p:blipFill>
        <p:spPr bwMode="auto">
          <a:xfrm>
            <a:off x="381000" y="39909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74AD860E-9635-411F-97FF-66F17474044F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Diagnose Doubly Charged Fragment Ions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361950" y="622300"/>
            <a:ext cx="8458200" cy="2854325"/>
            <a:chOff x="174" y="2201"/>
            <a:chExt cx="5328" cy="1798"/>
          </a:xfrm>
        </p:grpSpPr>
        <p:pic>
          <p:nvPicPr>
            <p:cNvPr id="133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74" y="2451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Rectangle 7"/>
            <p:cNvSpPr>
              <a:spLocks noChangeArrowheads="1"/>
            </p:cNvSpPr>
            <p:nvPr/>
          </p:nvSpPr>
          <p:spPr bwMode="auto">
            <a:xfrm>
              <a:off x="2259" y="2201"/>
              <a:ext cx="11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I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H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L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R </a:t>
              </a:r>
            </a:p>
          </p:txBody>
        </p:sp>
      </p:grpSp>
      <p:grpSp>
        <p:nvGrpSpPr>
          <p:cNvPr id="13317" name="Group 37"/>
          <p:cNvGrpSpPr>
            <a:grpSpLocks/>
          </p:cNvGrpSpPr>
          <p:nvPr/>
        </p:nvGrpSpPr>
        <p:grpSpPr bwMode="auto">
          <a:xfrm>
            <a:off x="377825" y="3990975"/>
            <a:ext cx="8458200" cy="2447925"/>
            <a:chOff x="268" y="2526"/>
            <a:chExt cx="5328" cy="1542"/>
          </a:xfrm>
        </p:grpSpPr>
        <p:pic>
          <p:nvPicPr>
            <p:cNvPr id="1331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1264" r="10277" b="18132"/>
            <a:stretch>
              <a:fillRect/>
            </a:stretch>
          </p:blipFill>
          <p:spPr bwMode="auto">
            <a:xfrm>
              <a:off x="268" y="252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9" name="Group 26"/>
            <p:cNvGrpSpPr>
              <a:grpSpLocks/>
            </p:cNvGrpSpPr>
            <p:nvPr/>
          </p:nvGrpSpPr>
          <p:grpSpPr bwMode="auto">
            <a:xfrm>
              <a:off x="1447" y="2737"/>
              <a:ext cx="877" cy="1004"/>
              <a:chOff x="1353" y="763"/>
              <a:chExt cx="877" cy="1004"/>
            </a:xfrm>
          </p:grpSpPr>
          <p:sp>
            <p:nvSpPr>
              <p:cNvPr id="13328" name="Oval 27"/>
              <p:cNvSpPr>
                <a:spLocks noChangeArrowheads="1"/>
              </p:cNvSpPr>
              <p:nvPr/>
            </p:nvSpPr>
            <p:spPr bwMode="auto">
              <a:xfrm>
                <a:off x="1353" y="1619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Oval 28"/>
              <p:cNvSpPr>
                <a:spLocks noChangeArrowheads="1"/>
              </p:cNvSpPr>
              <p:nvPr/>
            </p:nvSpPr>
            <p:spPr bwMode="auto">
              <a:xfrm>
                <a:off x="2042" y="763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20" name="Group 29"/>
            <p:cNvGrpSpPr>
              <a:grpSpLocks/>
            </p:cNvGrpSpPr>
            <p:nvPr/>
          </p:nvGrpSpPr>
          <p:grpSpPr bwMode="auto">
            <a:xfrm>
              <a:off x="3447" y="2827"/>
              <a:ext cx="1560" cy="508"/>
              <a:chOff x="3353" y="853"/>
              <a:chExt cx="1560" cy="508"/>
            </a:xfrm>
          </p:grpSpPr>
          <p:sp>
            <p:nvSpPr>
              <p:cNvPr id="13326" name="Oval 30"/>
              <p:cNvSpPr>
                <a:spLocks noChangeArrowheads="1"/>
              </p:cNvSpPr>
              <p:nvPr/>
            </p:nvSpPr>
            <p:spPr bwMode="auto">
              <a:xfrm>
                <a:off x="3353" y="1213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Oval 31"/>
              <p:cNvSpPr>
                <a:spLocks noChangeArrowheads="1"/>
              </p:cNvSpPr>
              <p:nvPr/>
            </p:nvSpPr>
            <p:spPr bwMode="auto">
              <a:xfrm>
                <a:off x="4725" y="853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21" name="Group 32"/>
            <p:cNvGrpSpPr>
              <a:grpSpLocks/>
            </p:cNvGrpSpPr>
            <p:nvPr/>
          </p:nvGrpSpPr>
          <p:grpSpPr bwMode="auto">
            <a:xfrm>
              <a:off x="1710" y="2764"/>
              <a:ext cx="3825" cy="959"/>
              <a:chOff x="1616" y="790"/>
              <a:chExt cx="3825" cy="959"/>
            </a:xfrm>
          </p:grpSpPr>
          <p:sp>
            <p:nvSpPr>
              <p:cNvPr id="13322" name="Oval 33"/>
              <p:cNvSpPr>
                <a:spLocks noChangeArrowheads="1"/>
              </p:cNvSpPr>
              <p:nvPr/>
            </p:nvSpPr>
            <p:spPr bwMode="auto">
              <a:xfrm>
                <a:off x="3877" y="1445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Oval 34"/>
              <p:cNvSpPr>
                <a:spLocks noChangeArrowheads="1"/>
              </p:cNvSpPr>
              <p:nvPr/>
            </p:nvSpPr>
            <p:spPr bwMode="auto">
              <a:xfrm>
                <a:off x="1616" y="1471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Oval 35"/>
              <p:cNvSpPr>
                <a:spLocks noChangeArrowheads="1"/>
              </p:cNvSpPr>
              <p:nvPr/>
            </p:nvSpPr>
            <p:spPr bwMode="auto">
              <a:xfrm>
                <a:off x="2304" y="790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Oval 36"/>
              <p:cNvSpPr>
                <a:spLocks noChangeArrowheads="1"/>
              </p:cNvSpPr>
              <p:nvPr/>
            </p:nvSpPr>
            <p:spPr bwMode="auto">
              <a:xfrm>
                <a:off x="5253" y="1601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572DD0EC-B7D4-4E04-A31A-026305D8D814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376" b="10272"/>
          <a:stretch>
            <a:fillRect/>
          </a:stretch>
        </p:blipFill>
        <p:spPr bwMode="auto">
          <a:xfrm>
            <a:off x="366713" y="3990975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D09B90F1-1BAF-46EC-8736-88FEBE5083EB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Cry Babies (b-H</a:t>
            </a:r>
            <a:r>
              <a:rPr lang="pt-BR" baseline="-25000" smtClean="0"/>
              <a:t>2</a:t>
            </a:r>
            <a:r>
              <a:rPr lang="pt-BR" smtClean="0"/>
              <a:t>O &amp; b pairs)</a:t>
            </a:r>
            <a:endParaRPr lang="en-US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66713" y="89535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787650" y="508000"/>
            <a:ext cx="322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H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A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V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C 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F Q L L K </a:t>
            </a:r>
          </a:p>
        </p:txBody>
      </p: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366713" y="3990975"/>
            <a:ext cx="8448675" cy="2438400"/>
            <a:chOff x="180" y="585"/>
            <a:chExt cx="5322" cy="1536"/>
          </a:xfrm>
        </p:grpSpPr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376" b="10272"/>
            <a:stretch>
              <a:fillRect/>
            </a:stretch>
          </p:blipFill>
          <p:spPr bwMode="auto">
            <a:xfrm>
              <a:off x="180" y="585"/>
              <a:ext cx="53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2750" y="1162"/>
              <a:ext cx="5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</a:rPr>
                <a:t>P(m/z)-H</a:t>
              </a:r>
              <a:r>
                <a:rPr lang="en-US" sz="1000" b="1" baseline="-25000">
                  <a:solidFill>
                    <a:srgbClr val="009900"/>
                  </a:solidFill>
                </a:rPr>
                <a:t>2</a:t>
              </a:r>
              <a:r>
                <a:rPr lang="en-US" sz="1000" b="1">
                  <a:solidFill>
                    <a:srgbClr val="009900"/>
                  </a:solidFill>
                </a:rPr>
                <a:t>O</a:t>
              </a:r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443" y="918"/>
              <a:ext cx="5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</a:rPr>
                <a:t>P(m/z)-2H</a:t>
              </a:r>
              <a:r>
                <a:rPr lang="en-US" sz="1000" b="1" baseline="-25000">
                  <a:solidFill>
                    <a:srgbClr val="009900"/>
                  </a:solidFill>
                </a:rPr>
                <a:t>2</a:t>
              </a:r>
              <a:r>
                <a:rPr lang="en-US" sz="1000" b="1">
                  <a:solidFill>
                    <a:srgbClr val="009900"/>
                  </a:solidFill>
                </a:rPr>
                <a:t>O</a:t>
              </a: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 flipV="1">
              <a:off x="872" y="144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V="1">
              <a:off x="602" y="1542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V="1">
              <a:off x="1754" y="1284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V="1">
              <a:off x="3398" y="1668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2960" y="1740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V="1">
              <a:off x="2378" y="1578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1256" y="1422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 flipV="1">
              <a:off x="3950" y="1704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flipV="1">
              <a:off x="4424" y="168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V="1">
              <a:off x="5270" y="153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 flipV="1">
              <a:off x="4850" y="1650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A410A76C-5CE2-4A6B-B67B-72917C53AC27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668"/>
          <a:stretch>
            <a:fillRect/>
          </a:stretch>
        </p:blipFill>
        <p:spPr bwMode="auto">
          <a:xfrm>
            <a:off x="330200" y="4008438"/>
            <a:ext cx="8467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7836A04-4CA5-4835-897E-DBF6A68A1CE8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23850" y="1063625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743325" y="666750"/>
            <a:ext cx="171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C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L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Q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R </a:t>
            </a: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30200" y="4008438"/>
            <a:ext cx="8467725" cy="2457450"/>
            <a:chOff x="216" y="459"/>
            <a:chExt cx="5334" cy="1548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668"/>
            <a:stretch>
              <a:fillRect/>
            </a:stretch>
          </p:blipFill>
          <p:spPr bwMode="auto">
            <a:xfrm>
              <a:off x="216" y="459"/>
              <a:ext cx="5334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Group 6"/>
            <p:cNvGrpSpPr>
              <a:grpSpLocks/>
            </p:cNvGrpSpPr>
            <p:nvPr/>
          </p:nvGrpSpPr>
          <p:grpSpPr bwMode="auto">
            <a:xfrm>
              <a:off x="2598" y="733"/>
              <a:ext cx="641" cy="858"/>
              <a:chOff x="2598" y="733"/>
              <a:chExt cx="641" cy="858"/>
            </a:xfrm>
          </p:grpSpPr>
          <p:sp>
            <p:nvSpPr>
              <p:cNvPr id="17432" name="Rectangle 7"/>
              <p:cNvSpPr>
                <a:spLocks noChangeArrowheads="1"/>
              </p:cNvSpPr>
              <p:nvPr/>
            </p:nvSpPr>
            <p:spPr bwMode="auto">
              <a:xfrm>
                <a:off x="2705" y="1437"/>
                <a:ext cx="53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7433" name="Rectangle 8"/>
              <p:cNvSpPr>
                <a:spLocks noChangeArrowheads="1"/>
              </p:cNvSpPr>
              <p:nvPr/>
            </p:nvSpPr>
            <p:spPr bwMode="auto">
              <a:xfrm>
                <a:off x="2598" y="733"/>
                <a:ext cx="5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P(m/z)-2H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</p:grpSp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865" y="508"/>
              <a:ext cx="4231" cy="1016"/>
              <a:chOff x="865" y="508"/>
              <a:chExt cx="4231" cy="1016"/>
            </a:xfrm>
          </p:grpSpPr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868" y="898"/>
                <a:ext cx="3533" cy="17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                160                               101                    128                         113           </a:t>
                </a:r>
              </a:p>
            </p:txBody>
          </p:sp>
          <p:grpSp>
            <p:nvGrpSpPr>
              <p:cNvPr id="17419" name="Group 11"/>
              <p:cNvGrpSpPr>
                <a:grpSpLocks/>
              </p:cNvGrpSpPr>
              <p:nvPr/>
            </p:nvGrpSpPr>
            <p:grpSpPr bwMode="auto">
              <a:xfrm>
                <a:off x="865" y="899"/>
                <a:ext cx="3539" cy="594"/>
                <a:chOff x="865" y="546"/>
                <a:chExt cx="3539" cy="947"/>
              </a:xfrm>
            </p:grpSpPr>
            <p:sp>
              <p:nvSpPr>
                <p:cNvPr id="17427" name="Line 12"/>
                <p:cNvSpPr>
                  <a:spLocks noChangeShapeType="1"/>
                </p:cNvSpPr>
                <p:nvPr/>
              </p:nvSpPr>
              <p:spPr bwMode="auto">
                <a:xfrm>
                  <a:off x="865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13"/>
                <p:cNvSpPr>
                  <a:spLocks noChangeShapeType="1"/>
                </p:cNvSpPr>
                <p:nvPr/>
              </p:nvSpPr>
              <p:spPr bwMode="auto">
                <a:xfrm>
                  <a:off x="198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14"/>
                <p:cNvSpPr>
                  <a:spLocks noChangeShapeType="1"/>
                </p:cNvSpPr>
                <p:nvPr/>
              </p:nvSpPr>
              <p:spPr bwMode="auto">
                <a:xfrm>
                  <a:off x="27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15"/>
                <p:cNvSpPr>
                  <a:spLocks noChangeShapeType="1"/>
                </p:cNvSpPr>
                <p:nvPr/>
              </p:nvSpPr>
              <p:spPr bwMode="auto">
                <a:xfrm>
                  <a:off x="3611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16"/>
                <p:cNvSpPr>
                  <a:spLocks noChangeShapeType="1"/>
                </p:cNvSpPr>
                <p:nvPr/>
              </p:nvSpPr>
              <p:spPr bwMode="auto">
                <a:xfrm>
                  <a:off x="44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0" name="Text Box 17"/>
              <p:cNvSpPr txBox="1">
                <a:spLocks noChangeArrowheads="1"/>
              </p:cNvSpPr>
              <p:nvPr/>
            </p:nvSpPr>
            <p:spPr bwMode="auto">
              <a:xfrm>
                <a:off x="1536" y="508"/>
                <a:ext cx="3560" cy="17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66FF"/>
                    </a:solidFill>
                  </a:rPr>
                  <a:t>           113                        128                         101                            160                </a:t>
                </a:r>
              </a:p>
            </p:txBody>
          </p:sp>
          <p:grpSp>
            <p:nvGrpSpPr>
              <p:cNvPr id="17421" name="Group 18"/>
              <p:cNvGrpSpPr>
                <a:grpSpLocks/>
              </p:cNvGrpSpPr>
              <p:nvPr/>
            </p:nvGrpSpPr>
            <p:grpSpPr bwMode="auto">
              <a:xfrm flipH="1">
                <a:off x="1541" y="509"/>
                <a:ext cx="3539" cy="1015"/>
                <a:chOff x="865" y="546"/>
                <a:chExt cx="3539" cy="947"/>
              </a:xfrm>
            </p:grpSpPr>
            <p:sp>
              <p:nvSpPr>
                <p:cNvPr id="17422" name="Line 19"/>
                <p:cNvSpPr>
                  <a:spLocks noChangeShapeType="1"/>
                </p:cNvSpPr>
                <p:nvPr/>
              </p:nvSpPr>
              <p:spPr bwMode="auto">
                <a:xfrm>
                  <a:off x="865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20"/>
                <p:cNvSpPr>
                  <a:spLocks noChangeShapeType="1"/>
                </p:cNvSpPr>
                <p:nvPr/>
              </p:nvSpPr>
              <p:spPr bwMode="auto">
                <a:xfrm>
                  <a:off x="198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21"/>
                <p:cNvSpPr>
                  <a:spLocks noChangeShapeType="1"/>
                </p:cNvSpPr>
                <p:nvPr/>
              </p:nvSpPr>
              <p:spPr bwMode="auto">
                <a:xfrm>
                  <a:off x="27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22"/>
                <p:cNvSpPr>
                  <a:spLocks noChangeShapeType="1"/>
                </p:cNvSpPr>
                <p:nvPr/>
              </p:nvSpPr>
              <p:spPr bwMode="auto">
                <a:xfrm>
                  <a:off x="3611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23"/>
                <p:cNvSpPr>
                  <a:spLocks noChangeShapeType="1"/>
                </p:cNvSpPr>
                <p:nvPr/>
              </p:nvSpPr>
              <p:spPr bwMode="auto">
                <a:xfrm>
                  <a:off x="44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4" name="Rectangle 24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800">
                <a:solidFill>
                  <a:srgbClr val="006699"/>
                </a:solidFill>
              </a:rPr>
              <a:t>Cry Babies (b-H</a:t>
            </a:r>
            <a:r>
              <a:rPr lang="pt-BR" sz="2800" baseline="-25000">
                <a:solidFill>
                  <a:srgbClr val="006699"/>
                </a:solidFill>
              </a:rPr>
              <a:t>2</a:t>
            </a:r>
            <a:r>
              <a:rPr lang="pt-BR" sz="2800">
                <a:solidFill>
                  <a:srgbClr val="006699"/>
                </a:solidFill>
              </a:rPr>
              <a:t>O  w/o b)</a:t>
            </a:r>
            <a:endParaRPr lang="en-US" sz="280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CE81293-88DB-4ECE-82F7-17030D7D1EE0}" type="slidenum">
              <a:rPr lang="en-US"/>
              <a:pPr eaLnBrk="1" hangingPunct="1"/>
              <a:t>17</a:t>
            </a:fld>
            <a:endParaRPr lang="en-US"/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381000" y="3962400"/>
            <a:ext cx="8448675" cy="2457450"/>
            <a:chOff x="240" y="2496"/>
            <a:chExt cx="5322" cy="1548"/>
          </a:xfrm>
        </p:grpSpPr>
        <p:pic>
          <p:nvPicPr>
            <p:cNvPr id="1843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1955"/>
            <a:stretch>
              <a:fillRect/>
            </a:stretch>
          </p:blipFill>
          <p:spPr bwMode="auto">
            <a:xfrm>
              <a:off x="240" y="2496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1700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733.5</a:t>
              </a:r>
            </a:p>
          </p:txBody>
        </p:sp>
        <p:sp>
          <p:nvSpPr>
            <p:cNvPr id="18438" name="Text Box 8"/>
            <p:cNvSpPr txBox="1">
              <a:spLocks noChangeArrowheads="1"/>
            </p:cNvSpPr>
            <p:nvPr/>
          </p:nvSpPr>
          <p:spPr bwMode="auto">
            <a:xfrm>
              <a:off x="2354" y="350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942.4</a:t>
              </a:r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4220" y="319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1638.7</a:t>
              </a:r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2558" y="316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1043.6</a:t>
              </a:r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3692" y="3623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1443.7</a:t>
              </a:r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4322" y="3119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1691.4</a:t>
              </a:r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4712" y="355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1838.7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42CFA0FD-2F2E-4C76-905A-AA6BAB593622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&amp; Extensive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257" r="10277" b="2515"/>
          <a:stretch>
            <a:fillRect/>
          </a:stretch>
        </p:blipFill>
        <p:spPr bwMode="auto">
          <a:xfrm>
            <a:off x="361950" y="1181100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924050" y="636588"/>
            <a:ext cx="4621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V 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W 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 R(Q)</a:t>
            </a:r>
            <a:r>
              <a:rPr lang="en-US"/>
              <a:t> 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381000" y="3962400"/>
            <a:ext cx="8448675" cy="2457450"/>
            <a:chOff x="240" y="2496"/>
            <a:chExt cx="5322" cy="1548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1955"/>
            <a:stretch>
              <a:fillRect/>
            </a:stretch>
          </p:blipFill>
          <p:spPr bwMode="auto">
            <a:xfrm>
              <a:off x="240" y="2496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1700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733.5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2354" y="350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942.4</a:t>
              </a: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4220" y="319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1638.7</a:t>
              </a:r>
            </a:p>
          </p:txBody>
        </p:sp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2558" y="316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1043.6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3692" y="3623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1443.7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322" y="3119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1691.4</a:t>
              </a:r>
            </a:p>
          </p:txBody>
        </p:sp>
        <p:sp>
          <p:nvSpPr>
            <p:cNvPr id="19470" name="Text Box 13"/>
            <p:cNvSpPr txBox="1">
              <a:spLocks noChangeArrowheads="1"/>
            </p:cNvSpPr>
            <p:nvPr/>
          </p:nvSpPr>
          <p:spPr bwMode="auto">
            <a:xfrm>
              <a:off x="4712" y="355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1838.7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ED472BF1-4967-4E78-BFFB-45896A3B3B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0278" r="3199" b="8611"/>
          <a:stretch/>
        </p:blipFill>
        <p:spPr bwMode="auto">
          <a:xfrm>
            <a:off x="209550" y="981074"/>
            <a:ext cx="8705851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9075" y="3743324"/>
            <a:ext cx="8686800" cy="2419351"/>
            <a:chOff x="152400" y="3676649"/>
            <a:chExt cx="8686800" cy="2419351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" t="20492" r="3299" b="10109"/>
            <a:stretch/>
          </p:blipFill>
          <p:spPr bwMode="auto">
            <a:xfrm>
              <a:off x="152400" y="3676649"/>
              <a:ext cx="8686800" cy="241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130448" y="4829174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dirty="0" smtClean="0">
                  <a:solidFill>
                    <a:srgbClr val="000000"/>
                  </a:solidFill>
                </a:rPr>
                <a:t>129.1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9842" y="1494677"/>
            <a:ext cx="598242" cy="3114029"/>
            <a:chOff x="759842" y="1494677"/>
            <a:chExt cx="598242" cy="3114029"/>
          </a:xfrm>
        </p:grpSpPr>
        <p:sp>
          <p:nvSpPr>
            <p:cNvPr id="8" name="Text Box 273"/>
            <p:cNvSpPr txBox="1">
              <a:spLocks noChangeArrowheads="1"/>
            </p:cNvSpPr>
            <p:nvPr/>
          </p:nvSpPr>
          <p:spPr bwMode="auto">
            <a:xfrm>
              <a:off x="762432" y="1494677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9" name="Text Box 273"/>
            <p:cNvSpPr txBox="1">
              <a:spLocks noChangeArrowheads="1"/>
            </p:cNvSpPr>
            <p:nvPr/>
          </p:nvSpPr>
          <p:spPr bwMode="auto">
            <a:xfrm>
              <a:off x="759842" y="423937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9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A6A65921-0D08-486C-9D73-0D285C8A1498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Picket Fence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537" r="10277" b="1955"/>
          <a:stretch>
            <a:fillRect/>
          </a:stretch>
        </p:blipFill>
        <p:spPr bwMode="auto">
          <a:xfrm>
            <a:off x="352425" y="952500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06763" y="608013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R(A)</a:t>
            </a:r>
            <a:r>
              <a:rPr lang="en-US"/>
              <a:t> </a:t>
            </a: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352425" y="3914775"/>
            <a:ext cx="8458200" cy="2447925"/>
            <a:chOff x="120" y="2496"/>
            <a:chExt cx="5328" cy="1542"/>
          </a:xfrm>
        </p:grpSpPr>
        <p:pic>
          <p:nvPicPr>
            <p:cNvPr id="311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120" y="249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Text Box 7"/>
            <p:cNvSpPr txBox="1">
              <a:spLocks noChangeArrowheads="1"/>
            </p:cNvSpPr>
            <p:nvPr/>
          </p:nvSpPr>
          <p:spPr bwMode="auto">
            <a:xfrm>
              <a:off x="458" y="358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175.2</a:t>
              </a:r>
            </a:p>
          </p:txBody>
        </p:sp>
      </p:grpSp>
      <p:grpSp>
        <p:nvGrpSpPr>
          <p:cNvPr id="3079" name="Group 8"/>
          <p:cNvGrpSpPr>
            <a:grpSpLocks/>
          </p:cNvGrpSpPr>
          <p:nvPr/>
        </p:nvGrpSpPr>
        <p:grpSpPr bwMode="auto">
          <a:xfrm flipH="1">
            <a:off x="3794125" y="6708775"/>
            <a:ext cx="1425575" cy="42863"/>
            <a:chOff x="2621" y="3566"/>
            <a:chExt cx="418" cy="0"/>
          </a:xfrm>
        </p:grpSpPr>
        <p:sp>
          <p:nvSpPr>
            <p:cNvPr id="3110" name="Line 9"/>
            <p:cNvSpPr>
              <a:spLocks noChangeShapeType="1"/>
            </p:cNvSpPr>
            <p:nvPr/>
          </p:nvSpPr>
          <p:spPr bwMode="auto">
            <a:xfrm flipH="1" flipV="1">
              <a:off x="2621" y="3566"/>
              <a:ext cx="209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0"/>
            <p:cNvSpPr>
              <a:spLocks noChangeShapeType="1"/>
            </p:cNvSpPr>
            <p:nvPr/>
          </p:nvSpPr>
          <p:spPr bwMode="auto">
            <a:xfrm flipV="1">
              <a:off x="2830" y="3566"/>
              <a:ext cx="2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11"/>
          <p:cNvGrpSpPr>
            <a:grpSpLocks/>
          </p:cNvGrpSpPr>
          <p:nvPr/>
        </p:nvGrpSpPr>
        <p:grpSpPr bwMode="auto">
          <a:xfrm flipH="1" flipV="1">
            <a:off x="2466975" y="6646863"/>
            <a:ext cx="4079875" cy="42862"/>
            <a:chOff x="2178" y="3604"/>
            <a:chExt cx="1304" cy="0"/>
          </a:xfrm>
        </p:grpSpPr>
        <p:sp>
          <p:nvSpPr>
            <p:cNvPr id="3108" name="Line 12"/>
            <p:cNvSpPr>
              <a:spLocks noChangeShapeType="1"/>
            </p:cNvSpPr>
            <p:nvPr/>
          </p:nvSpPr>
          <p:spPr bwMode="auto">
            <a:xfrm flipH="1" flipV="1">
              <a:off x="2178" y="3604"/>
              <a:ext cx="652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13"/>
            <p:cNvSpPr>
              <a:spLocks noChangeShapeType="1"/>
            </p:cNvSpPr>
            <p:nvPr/>
          </p:nvSpPr>
          <p:spPr bwMode="auto">
            <a:xfrm flipV="1">
              <a:off x="2830" y="3604"/>
              <a:ext cx="6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1" name="Group 14"/>
          <p:cNvGrpSpPr>
            <a:grpSpLocks/>
          </p:cNvGrpSpPr>
          <p:nvPr/>
        </p:nvGrpSpPr>
        <p:grpSpPr bwMode="auto">
          <a:xfrm>
            <a:off x="4024313" y="6397625"/>
            <a:ext cx="965200" cy="0"/>
            <a:chOff x="2532" y="4030"/>
            <a:chExt cx="608" cy="0"/>
          </a:xfrm>
        </p:grpSpPr>
        <p:sp>
          <p:nvSpPr>
            <p:cNvPr id="3106" name="Line 15"/>
            <p:cNvSpPr>
              <a:spLocks noChangeShapeType="1"/>
            </p:cNvSpPr>
            <p:nvPr/>
          </p:nvSpPr>
          <p:spPr bwMode="auto">
            <a:xfrm flipH="1" flipV="1">
              <a:off x="2532" y="4030"/>
              <a:ext cx="298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16"/>
            <p:cNvSpPr>
              <a:spLocks noChangeShapeType="1"/>
            </p:cNvSpPr>
            <p:nvPr/>
          </p:nvSpPr>
          <p:spPr bwMode="auto">
            <a:xfrm flipV="1">
              <a:off x="2830" y="4030"/>
              <a:ext cx="31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" name="Group 17"/>
          <p:cNvGrpSpPr>
            <a:grpSpLocks/>
          </p:cNvGrpSpPr>
          <p:nvPr/>
        </p:nvGrpSpPr>
        <p:grpSpPr bwMode="auto">
          <a:xfrm>
            <a:off x="2862263" y="6464300"/>
            <a:ext cx="3290887" cy="0"/>
            <a:chOff x="1795" y="4072"/>
            <a:chExt cx="2073" cy="0"/>
          </a:xfrm>
        </p:grpSpPr>
        <p:sp>
          <p:nvSpPr>
            <p:cNvPr id="3104" name="Line 18"/>
            <p:cNvSpPr>
              <a:spLocks noChangeShapeType="1"/>
            </p:cNvSpPr>
            <p:nvPr/>
          </p:nvSpPr>
          <p:spPr bwMode="auto">
            <a:xfrm flipH="1" flipV="1">
              <a:off x="1795" y="4072"/>
              <a:ext cx="1035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19"/>
            <p:cNvSpPr>
              <a:spLocks noChangeShapeType="1"/>
            </p:cNvSpPr>
            <p:nvPr/>
          </p:nvSpPr>
          <p:spPr bwMode="auto">
            <a:xfrm flipV="1">
              <a:off x="2830" y="4072"/>
              <a:ext cx="10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20"/>
          <p:cNvGrpSpPr>
            <a:grpSpLocks/>
          </p:cNvGrpSpPr>
          <p:nvPr/>
        </p:nvGrpSpPr>
        <p:grpSpPr bwMode="auto">
          <a:xfrm>
            <a:off x="1701800" y="6521450"/>
            <a:ext cx="5610225" cy="0"/>
            <a:chOff x="1063" y="4108"/>
            <a:chExt cx="3534" cy="0"/>
          </a:xfrm>
        </p:grpSpPr>
        <p:sp>
          <p:nvSpPr>
            <p:cNvPr id="3102" name="Line 21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22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Text Box 23"/>
          <p:cNvSpPr txBox="1">
            <a:spLocks noChangeArrowheads="1"/>
          </p:cNvSpPr>
          <p:nvPr/>
        </p:nvSpPr>
        <p:spPr bwMode="auto">
          <a:xfrm flipH="1">
            <a:off x="1698625" y="3952875"/>
            <a:ext cx="6138863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       113                  113                  115                   128                     129        </a:t>
            </a:r>
          </a:p>
        </p:txBody>
      </p:sp>
      <p:sp>
        <p:nvSpPr>
          <p:cNvPr id="3085" name="Line 24"/>
          <p:cNvSpPr>
            <a:spLocks noChangeShapeType="1"/>
          </p:cNvSpPr>
          <p:nvPr/>
        </p:nvSpPr>
        <p:spPr bwMode="auto">
          <a:xfrm flipH="1">
            <a:off x="4014788" y="3973513"/>
            <a:ext cx="3175" cy="153035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25"/>
          <p:cNvSpPr>
            <a:spLocks noChangeShapeType="1"/>
          </p:cNvSpPr>
          <p:nvPr/>
        </p:nvSpPr>
        <p:spPr bwMode="auto">
          <a:xfrm flipH="1">
            <a:off x="2847975" y="3973513"/>
            <a:ext cx="3175" cy="153035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26"/>
          <p:cNvSpPr>
            <a:spLocks noChangeShapeType="1"/>
          </p:cNvSpPr>
          <p:nvPr/>
        </p:nvSpPr>
        <p:spPr bwMode="auto">
          <a:xfrm flipH="1">
            <a:off x="7854950" y="3973513"/>
            <a:ext cx="3175" cy="17700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7"/>
          <p:cNvSpPr>
            <a:spLocks noChangeShapeType="1"/>
          </p:cNvSpPr>
          <p:nvPr/>
        </p:nvSpPr>
        <p:spPr bwMode="auto">
          <a:xfrm flipH="1">
            <a:off x="1679575" y="3973513"/>
            <a:ext cx="3175" cy="15287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 flipH="1">
            <a:off x="1135063" y="3546475"/>
            <a:ext cx="7369175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         129                     128                  115                  113</a:t>
            </a:r>
            <a:r>
              <a:rPr lang="en-US" sz="1400"/>
              <a:t>                   </a:t>
            </a:r>
            <a:r>
              <a:rPr lang="en-US" sz="1400">
                <a:solidFill>
                  <a:srgbClr val="FF0000"/>
                </a:solidFill>
              </a:rPr>
              <a:t>113</a:t>
            </a:r>
            <a:r>
              <a:rPr lang="en-US" sz="1400"/>
              <a:t>                 </a:t>
            </a:r>
            <a:r>
              <a:rPr lang="en-US" sz="1400">
                <a:solidFill>
                  <a:srgbClr val="FF0000"/>
                </a:solidFill>
              </a:rPr>
              <a:t>115        </a:t>
            </a:r>
          </a:p>
        </p:txBody>
      </p:sp>
      <p:sp>
        <p:nvSpPr>
          <p:cNvPr id="3090" name="Line 29"/>
          <p:cNvSpPr>
            <a:spLocks noChangeShapeType="1"/>
          </p:cNvSpPr>
          <p:nvPr/>
        </p:nvSpPr>
        <p:spPr bwMode="auto">
          <a:xfrm>
            <a:off x="4953000" y="3578225"/>
            <a:ext cx="7938" cy="7254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30"/>
          <p:cNvSpPr>
            <a:spLocks noChangeShapeType="1"/>
          </p:cNvSpPr>
          <p:nvPr/>
        </p:nvSpPr>
        <p:spPr bwMode="auto">
          <a:xfrm flipH="1">
            <a:off x="2447925" y="3578225"/>
            <a:ext cx="3175" cy="20923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31"/>
          <p:cNvSpPr>
            <a:spLocks noChangeShapeType="1"/>
          </p:cNvSpPr>
          <p:nvPr/>
        </p:nvSpPr>
        <p:spPr bwMode="auto">
          <a:xfrm flipH="1">
            <a:off x="3776663" y="3578225"/>
            <a:ext cx="3175" cy="19685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32"/>
          <p:cNvSpPr>
            <a:spLocks noChangeShapeType="1"/>
          </p:cNvSpPr>
          <p:nvPr/>
        </p:nvSpPr>
        <p:spPr bwMode="auto">
          <a:xfrm flipH="1">
            <a:off x="8488363" y="3578225"/>
            <a:ext cx="3175" cy="21653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33"/>
          <p:cNvSpPr>
            <a:spLocks noChangeShapeType="1"/>
          </p:cNvSpPr>
          <p:nvPr/>
        </p:nvSpPr>
        <p:spPr bwMode="auto">
          <a:xfrm flipH="1">
            <a:off x="6121400" y="3578225"/>
            <a:ext cx="3175" cy="8191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34"/>
          <p:cNvSpPr>
            <a:spLocks noChangeShapeType="1"/>
          </p:cNvSpPr>
          <p:nvPr/>
        </p:nvSpPr>
        <p:spPr bwMode="auto">
          <a:xfrm flipH="1">
            <a:off x="7272338" y="3578225"/>
            <a:ext cx="3175" cy="12080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35"/>
          <p:cNvSpPr>
            <a:spLocks noChangeShapeType="1"/>
          </p:cNvSpPr>
          <p:nvPr/>
        </p:nvSpPr>
        <p:spPr bwMode="auto">
          <a:xfrm flipH="1">
            <a:off x="1116013" y="3578225"/>
            <a:ext cx="3175" cy="20923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36"/>
          <p:cNvSpPr>
            <a:spLocks noChangeShapeType="1"/>
          </p:cNvSpPr>
          <p:nvPr/>
        </p:nvSpPr>
        <p:spPr bwMode="auto">
          <a:xfrm flipH="1">
            <a:off x="6521450" y="3973513"/>
            <a:ext cx="3175" cy="17700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37"/>
          <p:cNvSpPr>
            <a:spLocks noChangeShapeType="1"/>
          </p:cNvSpPr>
          <p:nvPr/>
        </p:nvSpPr>
        <p:spPr bwMode="auto">
          <a:xfrm flipH="1">
            <a:off x="5207000" y="3973513"/>
            <a:ext cx="3175" cy="170338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9" name="Group 38"/>
          <p:cNvGrpSpPr>
            <a:grpSpLocks/>
          </p:cNvGrpSpPr>
          <p:nvPr/>
        </p:nvGrpSpPr>
        <p:grpSpPr bwMode="auto">
          <a:xfrm flipH="1">
            <a:off x="1125538" y="6588125"/>
            <a:ext cx="6762750" cy="42863"/>
            <a:chOff x="1063" y="4108"/>
            <a:chExt cx="3534" cy="0"/>
          </a:xfrm>
        </p:grpSpPr>
        <p:sp>
          <p:nvSpPr>
            <p:cNvPr id="3100" name="Line 39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40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 internal 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ED472BF1-4967-4E78-BFFB-45896A3B3B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0081" r="3399" b="11187"/>
          <a:stretch/>
        </p:blipFill>
        <p:spPr bwMode="auto">
          <a:xfrm>
            <a:off x="228599" y="990600"/>
            <a:ext cx="868680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0950" r="2899" b="7821"/>
          <a:stretch/>
        </p:blipFill>
        <p:spPr bwMode="auto">
          <a:xfrm>
            <a:off x="228599" y="3733800"/>
            <a:ext cx="8686801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9842" y="1494677"/>
            <a:ext cx="598242" cy="3114029"/>
            <a:chOff x="759842" y="1494677"/>
            <a:chExt cx="598242" cy="3114029"/>
          </a:xfrm>
        </p:grpSpPr>
        <p:sp>
          <p:nvSpPr>
            <p:cNvPr id="6" name="Text Box 273"/>
            <p:cNvSpPr txBox="1">
              <a:spLocks noChangeArrowheads="1"/>
            </p:cNvSpPr>
            <p:nvPr/>
          </p:nvSpPr>
          <p:spPr bwMode="auto">
            <a:xfrm>
              <a:off x="762432" y="1494677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7" name="Text Box 273"/>
            <p:cNvSpPr txBox="1">
              <a:spLocks noChangeArrowheads="1"/>
            </p:cNvSpPr>
            <p:nvPr/>
          </p:nvSpPr>
          <p:spPr bwMode="auto">
            <a:xfrm>
              <a:off x="759842" y="423937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6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E21B8F5-2CD3-4A3A-A4A5-C4300484B701}" type="slidenum">
              <a:rPr lang="en-US"/>
              <a:pPr eaLnBrk="1" hangingPunct="1"/>
              <a:t>21</a:t>
            </a:fld>
            <a:endParaRPr lang="en-US"/>
          </a:p>
        </p:txBody>
      </p:sp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371475" y="3914775"/>
            <a:ext cx="8458200" cy="2457450"/>
            <a:chOff x="192" y="2520"/>
            <a:chExt cx="5328" cy="1548"/>
          </a:xfrm>
        </p:grpSpPr>
        <p:pic>
          <p:nvPicPr>
            <p:cNvPr id="2458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192" y="2520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848" y="359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262.2</a:t>
              </a:r>
            </a:p>
          </p:txBody>
        </p:sp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1130" y="369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338.5</a:t>
              </a:r>
            </a:p>
          </p:txBody>
        </p:sp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1916" y="340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460.4</a:t>
              </a:r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3410" y="364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764.4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81346FA6-5F0C-4861-A95B-9E42CC79480F}" type="slidenum">
              <a:rPr lang="en-US"/>
              <a:pPr eaLnBrk="1" hangingPunct="1"/>
              <a:t>22</a:t>
            </a:fld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515"/>
          <a:stretch>
            <a:fillRect/>
          </a:stretch>
        </p:blipFill>
        <p:spPr bwMode="auto">
          <a:xfrm>
            <a:off x="371475" y="1257300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371475" y="3914775"/>
            <a:ext cx="8458200" cy="2457450"/>
            <a:chOff x="192" y="2520"/>
            <a:chExt cx="5328" cy="1548"/>
          </a:xfrm>
        </p:grpSpPr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192" y="2520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848" y="359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262.2</a:t>
              </a: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1130" y="369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338.5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1916" y="340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460.4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>
              <a:off x="3410" y="364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764.4</a:t>
              </a:r>
            </a:p>
          </p:txBody>
        </p:sp>
      </p:grp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6699"/>
                </a:solidFill>
              </a:rPr>
              <a:t>Phosphopeptide Unambiguous Site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070225" y="808038"/>
            <a:ext cx="308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(R)N 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 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 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S R(A)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D1BDBFF-47CC-4CED-89A6-7C75FC6355CE}" type="slidenum">
              <a:rPr lang="en-US"/>
              <a:pPr eaLnBrk="1" hangingPunct="1"/>
              <a:t>23</a:t>
            </a:fld>
            <a:endParaRPr lang="en-US"/>
          </a:p>
        </p:txBody>
      </p:sp>
      <p:grpSp>
        <p:nvGrpSpPr>
          <p:cNvPr id="26627" name="Group 13"/>
          <p:cNvGrpSpPr>
            <a:grpSpLocks/>
          </p:cNvGrpSpPr>
          <p:nvPr/>
        </p:nvGrpSpPr>
        <p:grpSpPr bwMode="auto">
          <a:xfrm>
            <a:off x="236538" y="3971925"/>
            <a:ext cx="8696325" cy="2438400"/>
            <a:chOff x="236538" y="3971925"/>
            <a:chExt cx="8696325" cy="2438400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4934" r="2814" b="8224"/>
            <a:stretch>
              <a:fillRect/>
            </a:stretch>
          </p:blipFill>
          <p:spPr bwMode="auto">
            <a:xfrm>
              <a:off x="236538" y="3971925"/>
              <a:ext cx="86963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TextBox 6"/>
            <p:cNvSpPr txBox="1">
              <a:spLocks noChangeArrowheads="1"/>
            </p:cNvSpPr>
            <p:nvPr/>
          </p:nvSpPr>
          <p:spPr bwMode="auto">
            <a:xfrm>
              <a:off x="2457450" y="57054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429.4</a:t>
              </a:r>
            </a:p>
          </p:txBody>
        </p:sp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4257675" y="50577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659.6</a:t>
              </a:r>
            </a:p>
          </p:txBody>
        </p:sp>
        <p:sp>
          <p:nvSpPr>
            <p:cNvPr id="26631" name="TextBox 10"/>
            <p:cNvSpPr txBox="1">
              <a:spLocks noChangeArrowheads="1"/>
            </p:cNvSpPr>
            <p:nvPr/>
          </p:nvSpPr>
          <p:spPr bwMode="auto">
            <a:xfrm>
              <a:off x="4686300" y="54006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699.3</a:t>
              </a:r>
            </a:p>
          </p:txBody>
        </p:sp>
        <p:sp>
          <p:nvSpPr>
            <p:cNvPr id="26632" name="TextBox 11"/>
            <p:cNvSpPr txBox="1">
              <a:spLocks noChangeArrowheads="1"/>
            </p:cNvSpPr>
            <p:nvPr/>
          </p:nvSpPr>
          <p:spPr bwMode="auto">
            <a:xfrm>
              <a:off x="3343275" y="57435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544.3</a:t>
              </a:r>
            </a:p>
          </p:txBody>
        </p:sp>
        <p:sp>
          <p:nvSpPr>
            <p:cNvPr id="26633" name="TextBox 12"/>
            <p:cNvSpPr txBox="1">
              <a:spLocks noChangeArrowheads="1"/>
            </p:cNvSpPr>
            <p:nvPr/>
          </p:nvSpPr>
          <p:spPr bwMode="auto">
            <a:xfrm>
              <a:off x="3400425" y="5353050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560.2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Localizing a Phosphorylation Site Unambiguous</a:t>
            </a:r>
            <a:endParaRPr lang="en-US" smtClean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6EA62EF-C595-49DF-83FC-B32CD64A7400}" type="slidenum">
              <a:rPr lang="en-US"/>
              <a:pPr eaLnBrk="1" hangingPunct="1"/>
              <a:t>24</a:t>
            </a:fld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4736" r="2748" b="6613"/>
          <a:stretch>
            <a:fillRect/>
          </a:stretch>
        </p:blipFill>
        <p:spPr bwMode="auto">
          <a:xfrm>
            <a:off x="241300" y="1296988"/>
            <a:ext cx="86868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176588" y="762000"/>
            <a:ext cx="281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236538" y="3971925"/>
            <a:ext cx="8696325" cy="2438400"/>
            <a:chOff x="236538" y="3971925"/>
            <a:chExt cx="8696325" cy="2438400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4934" r="2814" b="8224"/>
            <a:stretch>
              <a:fillRect/>
            </a:stretch>
          </p:blipFill>
          <p:spPr bwMode="auto">
            <a:xfrm>
              <a:off x="236538" y="3971925"/>
              <a:ext cx="86963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Box 6"/>
            <p:cNvSpPr txBox="1">
              <a:spLocks noChangeArrowheads="1"/>
            </p:cNvSpPr>
            <p:nvPr/>
          </p:nvSpPr>
          <p:spPr bwMode="auto">
            <a:xfrm>
              <a:off x="2457450" y="57054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429.4</a:t>
              </a:r>
            </a:p>
          </p:txBody>
        </p:sp>
        <p:sp>
          <p:nvSpPr>
            <p:cNvPr id="27657" name="TextBox 7"/>
            <p:cNvSpPr txBox="1">
              <a:spLocks noChangeArrowheads="1"/>
            </p:cNvSpPr>
            <p:nvPr/>
          </p:nvSpPr>
          <p:spPr bwMode="auto">
            <a:xfrm>
              <a:off x="4257675" y="50577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659.6</a:t>
              </a:r>
            </a:p>
          </p:txBody>
        </p:sp>
        <p:sp>
          <p:nvSpPr>
            <p:cNvPr id="27658" name="TextBox 10"/>
            <p:cNvSpPr txBox="1">
              <a:spLocks noChangeArrowheads="1"/>
            </p:cNvSpPr>
            <p:nvPr/>
          </p:nvSpPr>
          <p:spPr bwMode="auto">
            <a:xfrm>
              <a:off x="4686300" y="54006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699.3</a:t>
              </a:r>
            </a:p>
          </p:txBody>
        </p:sp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343275" y="57435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544.3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3400425" y="5353050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560.2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A80D965-2B6A-4407-B382-7289966AE706}" type="slidenum">
              <a:rPr lang="en-US"/>
              <a:pPr eaLnBrk="1" hangingPunct="1"/>
              <a:t>25</a:t>
            </a:fld>
            <a:endParaRPr lang="en-US"/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19075" y="4019550"/>
            <a:ext cx="8696325" cy="2419350"/>
            <a:chOff x="200025" y="3905250"/>
            <a:chExt cx="8696325" cy="2419350"/>
          </a:xfrm>
        </p:grpSpPr>
        <p:pic>
          <p:nvPicPr>
            <p:cNvPr id="2867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2626" r="7806" b="6425"/>
            <a:stretch>
              <a:fillRect/>
            </a:stretch>
          </p:blipFill>
          <p:spPr bwMode="auto">
            <a:xfrm>
              <a:off x="200025" y="3905250"/>
              <a:ext cx="86963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Box 6"/>
            <p:cNvSpPr txBox="1">
              <a:spLocks noChangeArrowheads="1"/>
            </p:cNvSpPr>
            <p:nvPr/>
          </p:nvSpPr>
          <p:spPr bwMode="auto">
            <a:xfrm>
              <a:off x="3390900" y="561022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712.3</a:t>
              </a:r>
            </a:p>
          </p:txBody>
        </p:sp>
        <p:sp>
          <p:nvSpPr>
            <p:cNvPr id="28678" name="TextBox 7"/>
            <p:cNvSpPr txBox="1">
              <a:spLocks noChangeArrowheads="1"/>
            </p:cNvSpPr>
            <p:nvPr/>
          </p:nvSpPr>
          <p:spPr bwMode="auto">
            <a:xfrm>
              <a:off x="7915275" y="5724525"/>
              <a:ext cx="5020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1511.2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Localizing a Phosphorylation Site Ambiguous</a:t>
            </a:r>
            <a:endParaRPr lang="en-US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28ACE04-ED80-4909-B270-3386F0F5DA7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038475" y="8540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S 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t D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R 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219075" y="4019550"/>
            <a:ext cx="8696325" cy="2419350"/>
            <a:chOff x="200025" y="3905250"/>
            <a:chExt cx="8696325" cy="2419350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2626" r="7806" b="6425"/>
            <a:stretch>
              <a:fillRect/>
            </a:stretch>
          </p:blipFill>
          <p:spPr bwMode="auto">
            <a:xfrm>
              <a:off x="200025" y="3905250"/>
              <a:ext cx="86963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Box 6"/>
            <p:cNvSpPr txBox="1">
              <a:spLocks noChangeArrowheads="1"/>
            </p:cNvSpPr>
            <p:nvPr/>
          </p:nvSpPr>
          <p:spPr bwMode="auto">
            <a:xfrm>
              <a:off x="3390900" y="561022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712.3</a:t>
              </a:r>
            </a:p>
          </p:txBody>
        </p:sp>
        <p:sp>
          <p:nvSpPr>
            <p:cNvPr id="29708" name="TextBox 7"/>
            <p:cNvSpPr txBox="1">
              <a:spLocks noChangeArrowheads="1"/>
            </p:cNvSpPr>
            <p:nvPr/>
          </p:nvSpPr>
          <p:spPr bwMode="auto">
            <a:xfrm>
              <a:off x="7915275" y="5724525"/>
              <a:ext cx="5020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1511.2</a:t>
              </a:r>
            </a:p>
          </p:txBody>
        </p:sp>
      </p:grp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19075" y="1362075"/>
            <a:ext cx="8667750" cy="2438400"/>
            <a:chOff x="295275" y="1143000"/>
            <a:chExt cx="8667750" cy="2438400"/>
          </a:xfrm>
        </p:grpSpPr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19189" r="3288" b="9103"/>
            <a:stretch>
              <a:fillRect/>
            </a:stretch>
          </p:blipFill>
          <p:spPr bwMode="auto">
            <a:xfrm>
              <a:off x="295275" y="1143000"/>
              <a:ext cx="866775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429250" y="2619376"/>
              <a:ext cx="266700" cy="752475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5" name="Text Box 13"/>
            <p:cNvSpPr txBox="1">
              <a:spLocks noChangeArrowheads="1"/>
            </p:cNvSpPr>
            <p:nvPr/>
          </p:nvSpPr>
          <p:spPr bwMode="auto">
            <a:xfrm>
              <a:off x="4129969" y="235108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P(m/z) -H</a:t>
              </a:r>
              <a:r>
                <a:rPr lang="en-US" sz="800" baseline="-25000">
                  <a:solidFill>
                    <a:srgbClr val="009900"/>
                  </a:solidFill>
                  <a:latin typeface="Calibri" pitchFamily="34" charset="0"/>
                </a:rPr>
                <a:t>3</a:t>
              </a:r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PO</a:t>
              </a:r>
              <a:r>
                <a:rPr lang="en-US" sz="800" baseline="-25000">
                  <a:solidFill>
                    <a:srgbClr val="009900"/>
                  </a:solidFill>
                  <a:latin typeface="Calibri" pitchFamily="34" charset="0"/>
                </a:rPr>
                <a:t>4</a:t>
              </a:r>
            </a:p>
            <a:p>
              <a:pPr algn="ctr" eaLnBrk="1" hangingPunct="1"/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879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979B2A8-3BC1-49AD-B149-C44C9D1B1CB0}" type="slidenum">
              <a:rPr lang="en-US"/>
              <a:pPr eaLnBrk="1" hangingPunct="1"/>
              <a:t>27</a:t>
            </a:fld>
            <a:endParaRPr lang="en-US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257" r="10277" b="2234"/>
          <a:stretch>
            <a:fillRect/>
          </a:stretch>
        </p:blipFill>
        <p:spPr bwMode="auto">
          <a:xfrm>
            <a:off x="371475" y="1419225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371475" y="3990975"/>
            <a:ext cx="8458200" cy="2447925"/>
            <a:chOff x="234" y="2514"/>
            <a:chExt cx="5328" cy="1542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234" y="2514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280" y="343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1247.7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598" y="357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1293.5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550" y="342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1279.6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4238" y="354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1210.4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616" y="335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545.4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796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598.7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244" y="347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452.4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82BFCF6-A492-4652-AD74-0B70086C1386}" type="slidenum">
              <a:rPr lang="en-US"/>
              <a:pPr eaLnBrk="1" hangingPunct="1"/>
              <a:t>28</a:t>
            </a:fld>
            <a:endParaRPr lang="en-US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699" r="10178" b="2234"/>
          <a:stretch>
            <a:fillRect/>
          </a:stretch>
        </p:blipFill>
        <p:spPr bwMode="auto">
          <a:xfrm>
            <a:off x="381000" y="3981450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4192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006699"/>
                </a:solidFill>
              </a:rPr>
              <a:t>Phosphopeptide</a:t>
            </a:r>
            <a:r>
              <a:rPr lang="en-US" sz="2800" dirty="0">
                <a:solidFill>
                  <a:srgbClr val="006699"/>
                </a:solidFill>
              </a:rPr>
              <a:t> Ambiguous Site</a:t>
            </a:r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2570163" y="912813"/>
            <a:ext cx="374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(R)L 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K(A)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72049971-5E99-4FD8-BB4A-F9C9E99C285D}" type="slidenum">
              <a:rPr lang="en-US"/>
              <a:pPr eaLnBrk="1" hangingPunct="1"/>
              <a:t>29</a:t>
            </a:fld>
            <a:endParaRPr lang="en-US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178" b="2234"/>
          <a:stretch>
            <a:fillRect/>
          </a:stretch>
        </p:blipFill>
        <p:spPr bwMode="auto">
          <a:xfrm>
            <a:off x="371475" y="3838575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371475" y="990600"/>
            <a:ext cx="8439150" cy="2447925"/>
            <a:chOff x="240" y="552"/>
            <a:chExt cx="5316" cy="1542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376" b="2234"/>
            <a:stretch>
              <a:fillRect/>
            </a:stretch>
          </p:blipFill>
          <p:spPr bwMode="auto">
            <a:xfrm>
              <a:off x="240" y="552"/>
              <a:ext cx="531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292" y="161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343.3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18DACAF-E4F0-4409-B2C2-8FD9BFCF260E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699" r="10277" b="2515"/>
          <a:stretch>
            <a:fillRect/>
          </a:stretch>
        </p:blipFill>
        <p:spPr bwMode="auto">
          <a:xfrm>
            <a:off x="381000" y="388620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3BC9B14E-5341-4235-A8B4-144678E98866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Met Oxidation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234"/>
          <a:stretch>
            <a:fillRect/>
          </a:stretch>
        </p:blipFill>
        <p:spPr bwMode="auto">
          <a:xfrm>
            <a:off x="371475" y="38385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371475" y="990600"/>
            <a:ext cx="8448675" cy="2447925"/>
            <a:chOff x="192" y="624"/>
            <a:chExt cx="5322" cy="1542"/>
          </a:xfrm>
        </p:grpSpPr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2234"/>
            <a:stretch>
              <a:fillRect/>
            </a:stretch>
          </p:blipFill>
          <p:spPr bwMode="auto">
            <a:xfrm>
              <a:off x="192" y="624"/>
              <a:ext cx="532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2780" y="167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6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4010" y="173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8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4658" y="167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9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2998788" y="588963"/>
            <a:ext cx="3014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(K)K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G A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K(V)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0CD4465-A884-462A-AD6B-0756867B670D}" type="slidenum">
              <a:rPr lang="en-US"/>
              <a:pPr eaLnBrk="1" hangingPunct="1"/>
              <a:t>31</a:t>
            </a:fld>
            <a:endParaRPr lang="en-US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381000" y="3971925"/>
            <a:ext cx="8458200" cy="2457450"/>
            <a:chOff x="288" y="2532"/>
            <a:chExt cx="5328" cy="1548"/>
          </a:xfrm>
        </p:grpSpPr>
        <p:pic>
          <p:nvPicPr>
            <p:cNvPr id="2048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288" y="2532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3932" y="351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709.4</a:t>
              </a:r>
            </a:p>
          </p:txBody>
        </p:sp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3248" y="358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594.4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D979AD7C-C275-4BD3-853A-9D4DCC8B2033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Dominant Ions – PM y++-h2o @ yn-2 DnEST</a:t>
            </a:r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228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381000" y="3971925"/>
            <a:ext cx="8458200" cy="2457450"/>
            <a:chOff x="288" y="2532"/>
            <a:chExt cx="5328" cy="1548"/>
          </a:xfrm>
        </p:grpSpPr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288" y="2532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3932" y="351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709.4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3248" y="358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594.4</a:t>
              </a:r>
            </a:p>
          </p:txBody>
        </p:sp>
      </p:grp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232150" y="712788"/>
            <a:ext cx="264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(K)V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3C72F48-8C58-4CDF-8058-16E7F5E2BD61}" type="slidenum">
              <a:rPr lang="en-US"/>
              <a:pPr eaLnBrk="1" hangingPunct="1"/>
              <a:t>33</a:t>
            </a:fld>
            <a:endParaRPr lang="en-US"/>
          </a:p>
        </p:txBody>
      </p: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381000" y="3886200"/>
            <a:ext cx="8458200" cy="2447925"/>
            <a:chOff x="240" y="2448"/>
            <a:chExt cx="5328" cy="1542"/>
          </a:xfrm>
        </p:grpSpPr>
        <p:pic>
          <p:nvPicPr>
            <p:cNvPr id="2253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178" b="2234"/>
            <a:stretch>
              <a:fillRect/>
            </a:stretch>
          </p:blipFill>
          <p:spPr bwMode="auto">
            <a:xfrm>
              <a:off x="240" y="244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 Box 11"/>
            <p:cNvSpPr txBox="1">
              <a:spLocks noChangeArrowheads="1"/>
            </p:cNvSpPr>
            <p:nvPr/>
          </p:nvSpPr>
          <p:spPr bwMode="auto">
            <a:xfrm>
              <a:off x="1898" y="333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599.4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E1874C3-86BB-4F30-AAE3-480DFC2069DC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Dominant Ions – PM y++-h2o @ yn-2 DnEST</a:t>
            </a:r>
            <a:endParaRPr lang="en-US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773363" y="674688"/>
            <a:ext cx="355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(R)V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S S Y R(E)</a:t>
            </a:r>
            <a:r>
              <a:rPr lang="en-US"/>
              <a:t>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228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381000" y="3886200"/>
            <a:ext cx="8458200" cy="2447925"/>
            <a:chOff x="240" y="2448"/>
            <a:chExt cx="5328" cy="1542"/>
          </a:xfrm>
        </p:grpSpPr>
        <p:pic>
          <p:nvPicPr>
            <p:cNvPr id="235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178" b="2234"/>
            <a:stretch>
              <a:fillRect/>
            </a:stretch>
          </p:blipFill>
          <p:spPr bwMode="auto">
            <a:xfrm>
              <a:off x="240" y="244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1898" y="333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599.4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6C444218-7FE9-4233-9CC8-936FF73339E5}" type="slidenum">
              <a:rPr lang="en-US"/>
              <a:pPr eaLnBrk="1" hangingPunct="1"/>
              <a:t>35</a:t>
            </a:fld>
            <a:endParaRPr lang="en-US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537" r="10277" b="1675"/>
          <a:stretch>
            <a:fillRect/>
          </a:stretch>
        </p:blipFill>
        <p:spPr bwMode="auto">
          <a:xfrm>
            <a:off x="361950" y="383857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816" r="10178" b="1955"/>
          <a:stretch>
            <a:fillRect/>
          </a:stretch>
        </p:blipFill>
        <p:spPr bwMode="auto">
          <a:xfrm>
            <a:off x="361950" y="914400"/>
            <a:ext cx="845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C6BC37EF-53DD-4B5D-A701-906061A28928}" type="slidenum">
              <a:rPr lang="en-US"/>
              <a:pPr eaLnBrk="1" hangingPunct="1"/>
              <a:t>36</a:t>
            </a:fld>
            <a:endParaRPr lang="en-US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26582" r="10326" b="1816"/>
          <a:stretch>
            <a:fillRect/>
          </a:stretch>
        </p:blipFill>
        <p:spPr bwMode="auto">
          <a:xfrm>
            <a:off x="373063" y="955675"/>
            <a:ext cx="84455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537" r="10277" b="1955"/>
          <a:stretch>
            <a:fillRect/>
          </a:stretch>
        </p:blipFill>
        <p:spPr bwMode="auto">
          <a:xfrm>
            <a:off x="365125" y="3857625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706563" y="560388"/>
            <a:ext cx="563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(R)G V D L D 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339933"/>
                </a:solidFill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 S A R(Q)</a:t>
            </a:r>
            <a:r>
              <a:rPr lang="en-US"/>
              <a:t> 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1749425" y="3465513"/>
            <a:ext cx="564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(R)G V D L D 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339933"/>
                </a:solidFill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 S A R(Q)</a:t>
            </a:r>
            <a:r>
              <a:rPr lang="en-US"/>
              <a:t> </a:t>
            </a:r>
          </a:p>
        </p:txBody>
      </p:sp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2619375" y="990600"/>
            <a:ext cx="3952875" cy="247650"/>
            <a:chOff x="1650" y="624"/>
            <a:chExt cx="2490" cy="156"/>
          </a:xfrm>
        </p:grpSpPr>
        <p:sp>
          <p:nvSpPr>
            <p:cNvPr id="35853" name="Oval 10"/>
            <p:cNvSpPr>
              <a:spLocks noChangeArrowheads="1"/>
            </p:cNvSpPr>
            <p:nvPr/>
          </p:nvSpPr>
          <p:spPr bwMode="auto">
            <a:xfrm>
              <a:off x="1650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1"/>
            <p:cNvSpPr>
              <a:spLocks noChangeArrowheads="1"/>
            </p:cNvSpPr>
            <p:nvPr/>
          </p:nvSpPr>
          <p:spPr bwMode="auto">
            <a:xfrm>
              <a:off x="3996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1722" y="780"/>
              <a:ext cx="235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8" name="Group 13"/>
          <p:cNvGrpSpPr>
            <a:grpSpLocks/>
          </p:cNvGrpSpPr>
          <p:nvPr/>
        </p:nvGrpSpPr>
        <p:grpSpPr bwMode="auto">
          <a:xfrm>
            <a:off x="2590800" y="3876675"/>
            <a:ext cx="3952875" cy="247650"/>
            <a:chOff x="1650" y="624"/>
            <a:chExt cx="2490" cy="156"/>
          </a:xfrm>
        </p:grpSpPr>
        <p:sp>
          <p:nvSpPr>
            <p:cNvPr id="35850" name="Oval 14"/>
            <p:cNvSpPr>
              <a:spLocks noChangeArrowheads="1"/>
            </p:cNvSpPr>
            <p:nvPr/>
          </p:nvSpPr>
          <p:spPr bwMode="auto">
            <a:xfrm>
              <a:off x="1650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5"/>
            <p:cNvSpPr>
              <a:spLocks noChangeArrowheads="1"/>
            </p:cNvSpPr>
            <p:nvPr/>
          </p:nvSpPr>
          <p:spPr bwMode="auto">
            <a:xfrm>
              <a:off x="3996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6"/>
            <p:cNvSpPr>
              <a:spLocks noChangeShapeType="1"/>
            </p:cNvSpPr>
            <p:nvPr/>
          </p:nvSpPr>
          <p:spPr bwMode="auto">
            <a:xfrm>
              <a:off x="1722" y="780"/>
              <a:ext cx="235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123825" y="95250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6699"/>
                </a:solidFill>
              </a:rPr>
              <a:t>Met Oxidation – localizing the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E9E97045-5ABF-4DBB-8E13-65FF643172B5}" type="slidenum">
              <a:rPr lang="en-US"/>
              <a:pPr eaLnBrk="1" hangingPunct="1"/>
              <a:t>37</a:t>
            </a:fld>
            <a:endParaRPr lang="en-US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234"/>
          <a:stretch>
            <a:fillRect/>
          </a:stretch>
        </p:blipFill>
        <p:spPr bwMode="auto">
          <a:xfrm>
            <a:off x="371475" y="106680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699" r="10277" b="2515"/>
          <a:stretch>
            <a:fillRect/>
          </a:stretch>
        </p:blipFill>
        <p:spPr bwMode="auto">
          <a:xfrm>
            <a:off x="361950" y="385762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EA2088B-9864-476D-9145-F2E2BE9320F1}" type="slidenum">
              <a:rPr lang="en-US"/>
              <a:pPr eaLnBrk="1" hangingPunct="1"/>
              <a:t>38</a:t>
            </a:fld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794"/>
          <a:stretch>
            <a:fillRect/>
          </a:stretch>
        </p:blipFill>
        <p:spPr bwMode="auto">
          <a:xfrm>
            <a:off x="352425" y="1066800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418" r="10277" b="2794"/>
          <a:stretch>
            <a:fillRect/>
          </a:stretch>
        </p:blipFill>
        <p:spPr bwMode="auto">
          <a:xfrm>
            <a:off x="352425" y="3895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989263" y="3494088"/>
            <a:ext cx="316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>
            <a:off x="7315200" y="3248025"/>
            <a:ext cx="485775" cy="247650"/>
          </a:xfrm>
          <a:prstGeom prst="ellips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>
            <a:off x="7267575" y="6076950"/>
            <a:ext cx="485775" cy="247650"/>
          </a:xfrm>
          <a:prstGeom prst="ellips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>
            <a:off x="7715250" y="4781550"/>
            <a:ext cx="676275" cy="12382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H="1" flipV="1">
            <a:off x="7715250" y="3543300"/>
            <a:ext cx="676275" cy="12382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2944813" y="655638"/>
            <a:ext cx="323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 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4498975" y="1260475"/>
            <a:ext cx="69691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CC00"/>
                </a:solidFill>
              </a:rPr>
              <a:t>P(m/z)-NH</a:t>
            </a:r>
            <a:r>
              <a:rPr lang="en-US" sz="800" baseline="-25000">
                <a:solidFill>
                  <a:srgbClr val="00CC00"/>
                </a:solidFill>
              </a:rPr>
              <a:t>3</a:t>
            </a:r>
            <a:endParaRPr lang="en-US" sz="800">
              <a:solidFill>
                <a:srgbClr val="00CC00"/>
              </a:solidFill>
            </a:endParaRPr>
          </a:p>
        </p:txBody>
      </p:sp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1074738" y="4286250"/>
            <a:ext cx="7173912" cy="1517650"/>
            <a:chOff x="677" y="2742"/>
            <a:chExt cx="4519" cy="95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4648" y="2933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9933"/>
                  </a:solidFill>
                </a:rPr>
                <a:t>-17 Da</a:t>
              </a:r>
            </a:p>
          </p:txBody>
        </p:sp>
        <p:grpSp>
          <p:nvGrpSpPr>
            <p:cNvPr id="37903" name="Group 17"/>
            <p:cNvGrpSpPr>
              <a:grpSpLocks/>
            </p:cNvGrpSpPr>
            <p:nvPr/>
          </p:nvGrpSpPr>
          <p:grpSpPr bwMode="auto">
            <a:xfrm>
              <a:off x="677" y="2742"/>
              <a:ext cx="564" cy="956"/>
              <a:chOff x="677" y="2742"/>
              <a:chExt cx="564" cy="956"/>
            </a:xfrm>
          </p:grpSpPr>
          <p:grpSp>
            <p:nvGrpSpPr>
              <p:cNvPr id="37904" name="Group 18"/>
              <p:cNvGrpSpPr>
                <a:grpSpLocks/>
              </p:cNvGrpSpPr>
              <p:nvPr/>
            </p:nvGrpSpPr>
            <p:grpSpPr bwMode="auto">
              <a:xfrm>
                <a:off x="677" y="2742"/>
                <a:ext cx="564" cy="732"/>
                <a:chOff x="5148" y="30"/>
                <a:chExt cx="564" cy="732"/>
              </a:xfrm>
            </p:grpSpPr>
            <p:pic>
              <p:nvPicPr>
                <p:cNvPr id="37906" name="Picture 19" descr="gl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" y="30"/>
                  <a:ext cx="564" cy="7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07" name="Arc 20"/>
                <p:cNvSpPr>
                  <a:spLocks/>
                </p:cNvSpPr>
                <p:nvPr/>
              </p:nvSpPr>
              <p:spPr bwMode="auto">
                <a:xfrm rot="3294308" flipH="1" flipV="1">
                  <a:off x="5215" y="200"/>
                  <a:ext cx="198" cy="263"/>
                </a:xfrm>
                <a:custGeom>
                  <a:avLst/>
                  <a:gdLst>
                    <a:gd name="T0" fmla="*/ 0 w 21600"/>
                    <a:gd name="T1" fmla="*/ 0 h 24528"/>
                    <a:gd name="T2" fmla="*/ 196 w 21600"/>
                    <a:gd name="T3" fmla="*/ 263 h 24528"/>
                    <a:gd name="T4" fmla="*/ 0 w 21600"/>
                    <a:gd name="T5" fmla="*/ 232 h 245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4528"/>
                    <a:gd name="T11" fmla="*/ 21600 w 21600"/>
                    <a:gd name="T12" fmla="*/ 24528 h 24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452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79"/>
                        <a:pt x="21533" y="23557"/>
                        <a:pt x="21400" y="24527"/>
                      </a:cubicBezTo>
                    </a:path>
                    <a:path w="21600" h="2452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79"/>
                        <a:pt x="21533" y="23557"/>
                        <a:pt x="21400" y="245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905" name="Text Box 21"/>
              <p:cNvSpPr txBox="1">
                <a:spLocks noChangeArrowheads="1"/>
              </p:cNvSpPr>
              <p:nvPr/>
            </p:nvSpPr>
            <p:spPr bwMode="auto">
              <a:xfrm>
                <a:off x="705" y="3467"/>
                <a:ext cx="5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9933"/>
                    </a:solidFill>
                  </a:rPr>
                  <a:t>Q to q</a:t>
                </a:r>
              </a:p>
            </p:txBody>
          </p:sp>
        </p:grpSp>
      </p:grpSp>
      <p:sp>
        <p:nvSpPr>
          <p:cNvPr id="37901" name="Rectangle 22"/>
          <p:cNvSpPr>
            <a:spLocks noChangeArrowheads="1"/>
          </p:cNvSpPr>
          <p:nvPr/>
        </p:nvSpPr>
        <p:spPr bwMode="auto">
          <a:xfrm>
            <a:off x="257175" y="69850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Stinkers (b-NH</a:t>
            </a:r>
            <a:r>
              <a:rPr lang="en-US" altLang="en-US" sz="2800" baseline="-25000">
                <a:solidFill>
                  <a:srgbClr val="006699"/>
                </a:solidFill>
              </a:rPr>
              <a:t>3</a:t>
            </a:r>
            <a:r>
              <a:rPr lang="en-US" altLang="en-US" sz="2800">
                <a:solidFill>
                  <a:srgbClr val="006699"/>
                </a:solidFill>
              </a:rPr>
              <a:t>) &amp; Pyroglutamic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576E4B6-D02D-4B19-BE85-3201E7C50C30}" type="slidenum">
              <a:rPr lang="en-US"/>
              <a:pPr eaLnBrk="1" hangingPunct="1"/>
              <a:t>39</a:t>
            </a:fld>
            <a:endParaRPr lang="en-US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178" b="2234"/>
          <a:stretch>
            <a:fillRect/>
          </a:stretch>
        </p:blipFill>
        <p:spPr bwMode="auto">
          <a:xfrm>
            <a:off x="361950" y="382905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615E9DE5-38AC-4468-A189-C8E905D0179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Dual Picket Fence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028700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699" r="10277" b="2515"/>
          <a:stretch>
            <a:fillRect/>
          </a:stretch>
        </p:blipFill>
        <p:spPr bwMode="auto">
          <a:xfrm>
            <a:off x="381000" y="388620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 flipH="1" flipV="1">
            <a:off x="4589463" y="6742113"/>
            <a:ext cx="254000" cy="42862"/>
            <a:chOff x="2621" y="3566"/>
            <a:chExt cx="418" cy="0"/>
          </a:xfrm>
        </p:grpSpPr>
        <p:sp>
          <p:nvSpPr>
            <p:cNvPr id="5158" name="Line 6"/>
            <p:cNvSpPr>
              <a:spLocks noChangeShapeType="1"/>
            </p:cNvSpPr>
            <p:nvPr/>
          </p:nvSpPr>
          <p:spPr bwMode="auto">
            <a:xfrm flipH="1" flipV="1">
              <a:off x="2621" y="3566"/>
              <a:ext cx="209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7"/>
            <p:cNvSpPr>
              <a:spLocks noChangeShapeType="1"/>
            </p:cNvSpPr>
            <p:nvPr/>
          </p:nvSpPr>
          <p:spPr bwMode="auto">
            <a:xfrm flipV="1">
              <a:off x="2830" y="3566"/>
              <a:ext cx="2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 flipH="1" flipV="1">
            <a:off x="3462338" y="6675438"/>
            <a:ext cx="2508250" cy="42862"/>
            <a:chOff x="2178" y="3604"/>
            <a:chExt cx="1304" cy="0"/>
          </a:xfrm>
        </p:grpSpPr>
        <p:sp>
          <p:nvSpPr>
            <p:cNvPr id="5156" name="Line 9"/>
            <p:cNvSpPr>
              <a:spLocks noChangeShapeType="1"/>
            </p:cNvSpPr>
            <p:nvPr/>
          </p:nvSpPr>
          <p:spPr bwMode="auto">
            <a:xfrm flipH="1" flipV="1">
              <a:off x="2178" y="3604"/>
              <a:ext cx="652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10"/>
            <p:cNvSpPr>
              <a:spLocks noChangeShapeType="1"/>
            </p:cNvSpPr>
            <p:nvPr/>
          </p:nvSpPr>
          <p:spPr bwMode="auto">
            <a:xfrm flipV="1">
              <a:off x="2830" y="3604"/>
              <a:ext cx="6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8" name="Group 11"/>
          <p:cNvGrpSpPr>
            <a:grpSpLocks/>
          </p:cNvGrpSpPr>
          <p:nvPr/>
        </p:nvGrpSpPr>
        <p:grpSpPr bwMode="auto">
          <a:xfrm>
            <a:off x="3762375" y="6378575"/>
            <a:ext cx="1917700" cy="42863"/>
            <a:chOff x="2532" y="4030"/>
            <a:chExt cx="608" cy="0"/>
          </a:xfrm>
        </p:grpSpPr>
        <p:sp>
          <p:nvSpPr>
            <p:cNvPr id="5154" name="Line 12"/>
            <p:cNvSpPr>
              <a:spLocks noChangeShapeType="1"/>
            </p:cNvSpPr>
            <p:nvPr/>
          </p:nvSpPr>
          <p:spPr bwMode="auto">
            <a:xfrm flipH="1" flipV="1">
              <a:off x="2532" y="4030"/>
              <a:ext cx="298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13"/>
            <p:cNvSpPr>
              <a:spLocks noChangeShapeType="1"/>
            </p:cNvSpPr>
            <p:nvPr/>
          </p:nvSpPr>
          <p:spPr bwMode="auto">
            <a:xfrm flipV="1">
              <a:off x="2830" y="4030"/>
              <a:ext cx="31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9" name="Group 14"/>
          <p:cNvGrpSpPr>
            <a:grpSpLocks/>
          </p:cNvGrpSpPr>
          <p:nvPr/>
        </p:nvGrpSpPr>
        <p:grpSpPr bwMode="auto">
          <a:xfrm>
            <a:off x="2971800" y="6464300"/>
            <a:ext cx="3490913" cy="42863"/>
            <a:chOff x="1795" y="4072"/>
            <a:chExt cx="2073" cy="0"/>
          </a:xfrm>
        </p:grpSpPr>
        <p:sp>
          <p:nvSpPr>
            <p:cNvPr id="5152" name="Line 15"/>
            <p:cNvSpPr>
              <a:spLocks noChangeShapeType="1"/>
            </p:cNvSpPr>
            <p:nvPr/>
          </p:nvSpPr>
          <p:spPr bwMode="auto">
            <a:xfrm flipH="1" flipV="1">
              <a:off x="1795" y="4072"/>
              <a:ext cx="1035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16"/>
            <p:cNvSpPr>
              <a:spLocks noChangeShapeType="1"/>
            </p:cNvSpPr>
            <p:nvPr/>
          </p:nvSpPr>
          <p:spPr bwMode="auto">
            <a:xfrm flipV="1">
              <a:off x="2830" y="4072"/>
              <a:ext cx="10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0" name="Group 17"/>
          <p:cNvGrpSpPr>
            <a:grpSpLocks/>
          </p:cNvGrpSpPr>
          <p:nvPr/>
        </p:nvGrpSpPr>
        <p:grpSpPr bwMode="auto">
          <a:xfrm>
            <a:off x="1720850" y="6540500"/>
            <a:ext cx="5991225" cy="42863"/>
            <a:chOff x="1063" y="4108"/>
            <a:chExt cx="3534" cy="0"/>
          </a:xfrm>
        </p:grpSpPr>
        <p:sp>
          <p:nvSpPr>
            <p:cNvPr id="5150" name="Line 18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19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Text Box 20"/>
          <p:cNvSpPr txBox="1">
            <a:spLocks noChangeArrowheads="1"/>
          </p:cNvSpPr>
          <p:nvPr/>
        </p:nvSpPr>
        <p:spPr bwMode="auto">
          <a:xfrm flipH="1">
            <a:off x="1700213" y="3952875"/>
            <a:ext cx="5548312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        113                 71               99                  99                   115        </a:t>
            </a:r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 flipH="1">
            <a:off x="3751263" y="3973513"/>
            <a:ext cx="0" cy="58420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>
            <a:off x="2955925" y="3973513"/>
            <a:ext cx="3175" cy="4238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 flipH="1">
            <a:off x="5978525" y="3973513"/>
            <a:ext cx="3175" cy="14652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 flipH="1">
            <a:off x="1712913" y="3973513"/>
            <a:ext cx="3175" cy="15287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5"/>
          <p:cNvSpPr txBox="1">
            <a:spLocks noChangeArrowheads="1"/>
          </p:cNvSpPr>
          <p:nvPr/>
        </p:nvSpPr>
        <p:spPr bwMode="auto">
          <a:xfrm flipH="1">
            <a:off x="1135063" y="3546475"/>
            <a:ext cx="6630987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        99                  115                   99                  99</a:t>
            </a:r>
            <a:r>
              <a:rPr lang="en-US" sz="1400"/>
              <a:t>                </a:t>
            </a:r>
            <a:r>
              <a:rPr lang="en-US" sz="1400">
                <a:solidFill>
                  <a:srgbClr val="FF0000"/>
                </a:solidFill>
              </a:rPr>
              <a:t>71</a:t>
            </a:r>
            <a:r>
              <a:rPr lang="en-US" sz="1400"/>
              <a:t>                </a:t>
            </a:r>
            <a:r>
              <a:rPr lang="en-US" sz="1400">
                <a:solidFill>
                  <a:srgbClr val="FF0000"/>
                </a:solidFill>
              </a:rPr>
              <a:t>113 </a:t>
            </a:r>
            <a:r>
              <a:rPr lang="en-US" sz="1400"/>
              <a:t>      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 flipH="1">
            <a:off x="4589463" y="3578225"/>
            <a:ext cx="1587" cy="8207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 flipH="1">
            <a:off x="2209800" y="3578225"/>
            <a:ext cx="3175" cy="192087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 flipH="1">
            <a:off x="3471863" y="3578225"/>
            <a:ext cx="12700" cy="17875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 flipH="1">
            <a:off x="7754938" y="3578225"/>
            <a:ext cx="12700" cy="17081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 flipH="1">
            <a:off x="5702300" y="3578225"/>
            <a:ext cx="3175" cy="6858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31"/>
          <p:cNvSpPr>
            <a:spLocks noChangeShapeType="1"/>
          </p:cNvSpPr>
          <p:nvPr/>
        </p:nvSpPr>
        <p:spPr bwMode="auto">
          <a:xfrm flipH="1">
            <a:off x="6491288" y="3578225"/>
            <a:ext cx="3175" cy="7699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32"/>
          <p:cNvSpPr>
            <a:spLocks noChangeShapeType="1"/>
          </p:cNvSpPr>
          <p:nvPr/>
        </p:nvSpPr>
        <p:spPr bwMode="auto">
          <a:xfrm flipH="1">
            <a:off x="1106488" y="3578225"/>
            <a:ext cx="12700" cy="21971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33"/>
          <p:cNvSpPr>
            <a:spLocks noChangeShapeType="1"/>
          </p:cNvSpPr>
          <p:nvPr/>
        </p:nvSpPr>
        <p:spPr bwMode="auto">
          <a:xfrm flipH="1">
            <a:off x="7254875" y="3973513"/>
            <a:ext cx="12700" cy="168433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34"/>
          <p:cNvSpPr>
            <a:spLocks noChangeShapeType="1"/>
          </p:cNvSpPr>
          <p:nvPr/>
        </p:nvSpPr>
        <p:spPr bwMode="auto">
          <a:xfrm flipH="1">
            <a:off x="4864100" y="3973513"/>
            <a:ext cx="12700" cy="130333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6" name="Group 35"/>
          <p:cNvGrpSpPr>
            <a:grpSpLocks/>
          </p:cNvGrpSpPr>
          <p:nvPr/>
        </p:nvGrpSpPr>
        <p:grpSpPr bwMode="auto">
          <a:xfrm flipH="1" flipV="1">
            <a:off x="2201863" y="6611938"/>
            <a:ext cx="5029200" cy="42862"/>
            <a:chOff x="1063" y="4108"/>
            <a:chExt cx="3534" cy="0"/>
          </a:xfrm>
        </p:grpSpPr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37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7" name="Rectangle 38"/>
          <p:cNvSpPr>
            <a:spLocks noChangeArrowheads="1"/>
          </p:cNvSpPr>
          <p:nvPr/>
        </p:nvSpPr>
        <p:spPr bwMode="auto">
          <a:xfrm>
            <a:off x="3249613" y="579438"/>
            <a:ext cx="264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(K)N 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R(I)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AA10C04-905F-4A79-8E43-131ABE733043}" type="slidenum">
              <a:rPr lang="en-US"/>
              <a:pPr eaLnBrk="1" hangingPunct="1"/>
              <a:t>40</a:t>
            </a:fld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376" b="2515"/>
          <a:stretch>
            <a:fillRect/>
          </a:stretch>
        </p:blipFill>
        <p:spPr bwMode="auto">
          <a:xfrm>
            <a:off x="361950" y="1257300"/>
            <a:ext cx="8439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409825" y="450850"/>
            <a:ext cx="3702050" cy="647700"/>
            <a:chOff x="1518" y="348"/>
            <a:chExt cx="2332" cy="408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1695" y="518"/>
              <a:ext cx="2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(R)N P P R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 A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R(D)</a:t>
              </a:r>
              <a:r>
                <a:rPr lang="en-US" sz="1600"/>
                <a:t> </a:t>
              </a: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1535" y="374"/>
              <a:ext cx="2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(R)R G G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P 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 A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P R(D)</a:t>
              </a:r>
              <a:r>
                <a:rPr lang="en-US" sz="1600"/>
                <a:t> </a:t>
              </a:r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1518" y="348"/>
              <a:ext cx="2304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699" r="10277" b="2234"/>
          <a:stretch>
            <a:fillRect/>
          </a:stretch>
        </p:blipFill>
        <p:spPr bwMode="auto">
          <a:xfrm>
            <a:off x="361950" y="3829050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36FC5024-641C-44BD-95FB-201C475A4E2F}" type="slidenum">
              <a:rPr lang="en-US"/>
              <a:pPr eaLnBrk="1" hangingPunct="1"/>
              <a:t>41</a:t>
            </a:fld>
            <a:endParaRPr lang="en-US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6021" r="3094" b="11183"/>
          <a:stretch>
            <a:fillRect/>
          </a:stretch>
        </p:blipFill>
        <p:spPr bwMode="auto">
          <a:xfrm>
            <a:off x="352425" y="3529013"/>
            <a:ext cx="8458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6552" r="3708" b="11563"/>
          <a:stretch>
            <a:fillRect/>
          </a:stretch>
        </p:blipFill>
        <p:spPr bwMode="auto">
          <a:xfrm>
            <a:off x="352425" y="757238"/>
            <a:ext cx="8467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2409825" y="60325"/>
            <a:ext cx="3697288" cy="647700"/>
            <a:chOff x="1518" y="348"/>
            <a:chExt cx="2329" cy="408"/>
          </a:xfrm>
        </p:grpSpPr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1695" y="518"/>
              <a:ext cx="2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(R)N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R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R(D)</a:t>
              </a:r>
              <a:r>
                <a:rPr lang="en-US" sz="1600"/>
                <a:t> </a:t>
              </a:r>
            </a:p>
          </p:txBody>
        </p:sp>
        <p:sp>
          <p:nvSpPr>
            <p:cNvPr id="40967" name="Rectangle 8"/>
            <p:cNvSpPr>
              <a:spLocks noChangeArrowheads="1"/>
            </p:cNvSpPr>
            <p:nvPr/>
          </p:nvSpPr>
          <p:spPr bwMode="auto">
            <a:xfrm>
              <a:off x="1535" y="374"/>
              <a:ext cx="22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(R)R G G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R(D)</a:t>
              </a:r>
              <a:r>
                <a:rPr lang="en-US" sz="1600"/>
                <a:t> </a:t>
              </a: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1518" y="348"/>
              <a:ext cx="2304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EA1CFCD-9787-40CB-8A71-2085F84582A1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33375" y="3890963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CFE27965-8392-4138-9828-C838B872773A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689" r="10376" b="10272"/>
          <a:stretch>
            <a:fillRect/>
          </a:stretch>
        </p:blipFill>
        <p:spPr bwMode="auto">
          <a:xfrm>
            <a:off x="323850" y="1014413"/>
            <a:ext cx="8439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227388" y="503238"/>
            <a:ext cx="251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A 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T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A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L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C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A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K 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323850" y="3546475"/>
            <a:ext cx="8467725" cy="2782888"/>
            <a:chOff x="222" y="368"/>
            <a:chExt cx="5334" cy="1753"/>
          </a:xfrm>
        </p:grpSpPr>
        <p:pic>
          <p:nvPicPr>
            <p:cNvPr id="718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222" y="579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9" name="Group 6"/>
            <p:cNvGrpSpPr>
              <a:grpSpLocks/>
            </p:cNvGrpSpPr>
            <p:nvPr/>
          </p:nvGrpSpPr>
          <p:grpSpPr bwMode="auto">
            <a:xfrm>
              <a:off x="626" y="624"/>
              <a:ext cx="3484" cy="1128"/>
              <a:chOff x="626" y="624"/>
              <a:chExt cx="3484" cy="1128"/>
            </a:xfrm>
          </p:grpSpPr>
          <p:sp>
            <p:nvSpPr>
              <p:cNvPr id="7200" name="Text Box 7"/>
              <p:cNvSpPr txBox="1">
                <a:spLocks noChangeArrowheads="1"/>
              </p:cNvSpPr>
              <p:nvPr/>
            </p:nvSpPr>
            <p:spPr bwMode="auto">
              <a:xfrm>
                <a:off x="629" y="624"/>
                <a:ext cx="3464" cy="19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66FF"/>
                    </a:solidFill>
                  </a:rPr>
                  <a:t>   115           101          71        113               163                   163        </a:t>
                </a:r>
              </a:p>
            </p:txBody>
          </p:sp>
          <p:grpSp>
            <p:nvGrpSpPr>
              <p:cNvPr id="7201" name="Group 8"/>
              <p:cNvGrpSpPr>
                <a:grpSpLocks/>
              </p:cNvGrpSpPr>
              <p:nvPr/>
            </p:nvGrpSpPr>
            <p:grpSpPr bwMode="auto">
              <a:xfrm>
                <a:off x="626" y="637"/>
                <a:ext cx="3484" cy="1115"/>
                <a:chOff x="626" y="637"/>
                <a:chExt cx="3484" cy="1115"/>
              </a:xfrm>
            </p:grpSpPr>
            <p:sp>
              <p:nvSpPr>
                <p:cNvPr id="7202" name="Line 9"/>
                <p:cNvSpPr>
                  <a:spLocks noChangeShapeType="1"/>
                </p:cNvSpPr>
                <p:nvPr/>
              </p:nvSpPr>
              <p:spPr bwMode="auto">
                <a:xfrm>
                  <a:off x="1173" y="637"/>
                  <a:ext cx="2" cy="10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10"/>
                <p:cNvSpPr>
                  <a:spLocks noChangeShapeType="1"/>
                </p:cNvSpPr>
                <p:nvPr/>
              </p:nvSpPr>
              <p:spPr bwMode="auto">
                <a:xfrm>
                  <a:off x="1668" y="637"/>
                  <a:ext cx="2" cy="10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4" name="Line 11"/>
                <p:cNvSpPr>
                  <a:spLocks noChangeShapeType="1"/>
                </p:cNvSpPr>
                <p:nvPr/>
              </p:nvSpPr>
              <p:spPr bwMode="auto">
                <a:xfrm>
                  <a:off x="626" y="637"/>
                  <a:ext cx="2" cy="1115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5" name="Line 12"/>
                <p:cNvSpPr>
                  <a:spLocks noChangeShapeType="1"/>
                </p:cNvSpPr>
                <p:nvPr/>
              </p:nvSpPr>
              <p:spPr bwMode="auto">
                <a:xfrm>
                  <a:off x="2009" y="637"/>
                  <a:ext cx="2" cy="731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Line 13"/>
                <p:cNvSpPr>
                  <a:spLocks noChangeShapeType="1"/>
                </p:cNvSpPr>
                <p:nvPr/>
              </p:nvSpPr>
              <p:spPr bwMode="auto">
                <a:xfrm>
                  <a:off x="2543" y="637"/>
                  <a:ext cx="2" cy="422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Line 14"/>
                <p:cNvSpPr>
                  <a:spLocks noChangeShapeType="1"/>
                </p:cNvSpPr>
                <p:nvPr/>
              </p:nvSpPr>
              <p:spPr bwMode="auto">
                <a:xfrm>
                  <a:off x="3324" y="637"/>
                  <a:ext cx="2" cy="622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15"/>
                <p:cNvSpPr>
                  <a:spLocks noChangeShapeType="1"/>
                </p:cNvSpPr>
                <p:nvPr/>
              </p:nvSpPr>
              <p:spPr bwMode="auto">
                <a:xfrm>
                  <a:off x="4108" y="637"/>
                  <a:ext cx="2" cy="963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0" name="Group 16"/>
            <p:cNvGrpSpPr>
              <a:grpSpLocks/>
            </p:cNvGrpSpPr>
            <p:nvPr/>
          </p:nvGrpSpPr>
          <p:grpSpPr bwMode="auto">
            <a:xfrm>
              <a:off x="1489" y="368"/>
              <a:ext cx="3458" cy="1216"/>
              <a:chOff x="1489" y="368"/>
              <a:chExt cx="3458" cy="1216"/>
            </a:xfrm>
          </p:grpSpPr>
          <p:sp>
            <p:nvSpPr>
              <p:cNvPr id="7191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1506" y="368"/>
                <a:ext cx="3433" cy="19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       163                   163               113</a:t>
                </a:r>
                <a:r>
                  <a:rPr lang="en-US" sz="1400"/>
                  <a:t>         </a:t>
                </a:r>
                <a:r>
                  <a:rPr lang="en-US" sz="1400">
                    <a:solidFill>
                      <a:srgbClr val="FF0000"/>
                    </a:solidFill>
                  </a:rPr>
                  <a:t>71</a:t>
                </a:r>
                <a:r>
                  <a:rPr lang="en-US" sz="1400"/>
                  <a:t>        </a:t>
                </a:r>
                <a:r>
                  <a:rPr lang="en-US" sz="1400">
                    <a:solidFill>
                      <a:srgbClr val="FF0000"/>
                    </a:solidFill>
                  </a:rPr>
                  <a:t>101</a:t>
                </a:r>
                <a:r>
                  <a:rPr lang="en-US" sz="1400"/>
                  <a:t>          </a:t>
                </a:r>
                <a:r>
                  <a:rPr lang="en-US" sz="1400">
                    <a:solidFill>
                      <a:srgbClr val="FF0000"/>
                    </a:solidFill>
                  </a:rPr>
                  <a:t>115     </a:t>
                </a:r>
              </a:p>
            </p:txBody>
          </p:sp>
          <p:grpSp>
            <p:nvGrpSpPr>
              <p:cNvPr id="7192" name="Group 18"/>
              <p:cNvGrpSpPr>
                <a:grpSpLocks/>
              </p:cNvGrpSpPr>
              <p:nvPr/>
            </p:nvGrpSpPr>
            <p:grpSpPr bwMode="auto">
              <a:xfrm>
                <a:off x="1489" y="386"/>
                <a:ext cx="3458" cy="1198"/>
                <a:chOff x="1489" y="386"/>
                <a:chExt cx="3458" cy="1198"/>
              </a:xfrm>
            </p:grpSpPr>
            <p:sp>
              <p:nvSpPr>
                <p:cNvPr id="7193" name="Line 19"/>
                <p:cNvSpPr>
                  <a:spLocks noChangeShapeType="1"/>
                </p:cNvSpPr>
                <p:nvPr/>
              </p:nvSpPr>
              <p:spPr bwMode="auto">
                <a:xfrm>
                  <a:off x="3582" y="386"/>
                  <a:ext cx="5" cy="401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398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903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45" y="386"/>
                  <a:ext cx="2" cy="119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028" y="386"/>
                  <a:ext cx="2" cy="453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265" y="386"/>
                  <a:ext cx="2" cy="66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489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295275" y="0"/>
            <a:ext cx="849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Dual Picket Fence</a:t>
            </a:r>
            <a:endParaRPr lang="en-US" sz="2800">
              <a:solidFill>
                <a:srgbClr val="006699"/>
              </a:solidFill>
            </a:endParaRPr>
          </a:p>
        </p:txBody>
      </p:sp>
      <p:grpSp>
        <p:nvGrpSpPr>
          <p:cNvPr id="7175" name="Group 33"/>
          <p:cNvGrpSpPr>
            <a:grpSpLocks/>
          </p:cNvGrpSpPr>
          <p:nvPr/>
        </p:nvGrpSpPr>
        <p:grpSpPr bwMode="auto">
          <a:xfrm>
            <a:off x="1001713" y="6384925"/>
            <a:ext cx="6819900" cy="241300"/>
            <a:chOff x="649" y="2126"/>
            <a:chExt cx="4296" cy="152"/>
          </a:xfrm>
        </p:grpSpPr>
        <p:grpSp>
          <p:nvGrpSpPr>
            <p:cNvPr id="7176" name="Group 34"/>
            <p:cNvGrpSpPr>
              <a:grpSpLocks/>
            </p:cNvGrpSpPr>
            <p:nvPr/>
          </p:nvGrpSpPr>
          <p:grpSpPr bwMode="auto">
            <a:xfrm>
              <a:off x="649" y="2126"/>
              <a:ext cx="2148" cy="152"/>
              <a:chOff x="649" y="1928"/>
              <a:chExt cx="2148" cy="152"/>
            </a:xfrm>
          </p:grpSpPr>
          <p:sp>
            <p:nvSpPr>
              <p:cNvPr id="7183" name="Line 35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36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37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38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39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7" name="Group 40"/>
            <p:cNvGrpSpPr>
              <a:grpSpLocks/>
            </p:cNvGrpSpPr>
            <p:nvPr/>
          </p:nvGrpSpPr>
          <p:grpSpPr bwMode="auto">
            <a:xfrm flipH="1">
              <a:off x="2797" y="2126"/>
              <a:ext cx="2148" cy="152"/>
              <a:chOff x="649" y="1928"/>
              <a:chExt cx="2148" cy="152"/>
            </a:xfrm>
          </p:grpSpPr>
          <p:sp>
            <p:nvSpPr>
              <p:cNvPr id="7178" name="Line 41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42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43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44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45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E1778C76-D366-4AE4-9EFE-5BADB90D1178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5699" r="10277" b="2515"/>
          <a:stretch>
            <a:fillRect/>
          </a:stretch>
        </p:blipFill>
        <p:spPr bwMode="auto">
          <a:xfrm>
            <a:off x="361950" y="36861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1563F96-E35B-4D9B-8BC1-BDF9E0AD673F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57175" y="85725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Sparse Dominant Fragmentation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61950" y="3686175"/>
            <a:ext cx="8458200" cy="2763838"/>
            <a:chOff x="228" y="408"/>
            <a:chExt cx="5328" cy="1741"/>
          </a:xfrm>
        </p:grpSpPr>
        <p:pic>
          <p:nvPicPr>
            <p:cNvPr id="92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" t="25699" r="10277" b="2515"/>
            <a:stretch>
              <a:fillRect/>
            </a:stretch>
          </p:blipFill>
          <p:spPr bwMode="auto">
            <a:xfrm>
              <a:off x="228" y="40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612" y="464"/>
              <a:ext cx="4773" cy="1685"/>
              <a:chOff x="612" y="464"/>
              <a:chExt cx="4773" cy="1685"/>
            </a:xfrm>
          </p:grpSpPr>
          <p:grpSp>
            <p:nvGrpSpPr>
              <p:cNvPr id="9227" name="Group 6"/>
              <p:cNvGrpSpPr>
                <a:grpSpLocks/>
              </p:cNvGrpSpPr>
              <p:nvPr/>
            </p:nvGrpSpPr>
            <p:grpSpPr bwMode="auto">
              <a:xfrm>
                <a:off x="612" y="464"/>
                <a:ext cx="4754" cy="1092"/>
                <a:chOff x="612" y="464"/>
                <a:chExt cx="4754" cy="1092"/>
              </a:xfrm>
            </p:grpSpPr>
            <p:sp>
              <p:nvSpPr>
                <p:cNvPr id="92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70" y="624"/>
                  <a:ext cx="151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</a:rPr>
                    <a:t>   115                              202</a:t>
                  </a:r>
                </a:p>
              </p:txBody>
            </p:sp>
            <p:sp>
              <p:nvSpPr>
                <p:cNvPr id="9242" name="Text Box 8"/>
                <p:cNvSpPr txBox="1">
                  <a:spLocks noChangeArrowheads="1"/>
                </p:cNvSpPr>
                <p:nvPr/>
              </p:nvSpPr>
              <p:spPr bwMode="auto">
                <a:xfrm flipH="1">
                  <a:off x="3691" y="464"/>
                  <a:ext cx="157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solidFill>
                        <a:srgbClr val="0066FF"/>
                      </a:solidFill>
                    </a:rPr>
                    <a:t> 202                             115     </a:t>
                  </a:r>
                </a:p>
              </p:txBody>
            </p:sp>
            <p:sp>
              <p:nvSpPr>
                <p:cNvPr id="9243" name="Line 9"/>
                <p:cNvSpPr>
                  <a:spLocks noChangeShapeType="1"/>
                </p:cNvSpPr>
                <p:nvPr/>
              </p:nvSpPr>
              <p:spPr bwMode="auto">
                <a:xfrm>
                  <a:off x="3159" y="482"/>
                  <a:ext cx="2" cy="860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0"/>
                <p:cNvSpPr>
                  <a:spLocks noChangeShapeType="1"/>
                </p:cNvSpPr>
                <p:nvPr/>
              </p:nvSpPr>
              <p:spPr bwMode="auto">
                <a:xfrm>
                  <a:off x="612" y="482"/>
                  <a:ext cx="5" cy="635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32" y="482"/>
                  <a:ext cx="2" cy="924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2"/>
                <p:cNvSpPr>
                  <a:spLocks noChangeShapeType="1"/>
                </p:cNvSpPr>
                <p:nvPr/>
              </p:nvSpPr>
              <p:spPr bwMode="auto">
                <a:xfrm>
                  <a:off x="4563" y="482"/>
                  <a:ext cx="2" cy="96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362" y="482"/>
                  <a:ext cx="4" cy="1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41" y="482"/>
                  <a:ext cx="2" cy="1074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8" name="Group 15"/>
              <p:cNvGrpSpPr>
                <a:grpSpLocks/>
              </p:cNvGrpSpPr>
              <p:nvPr/>
            </p:nvGrpSpPr>
            <p:grpSpPr bwMode="auto">
              <a:xfrm>
                <a:off x="613" y="1985"/>
                <a:ext cx="4772" cy="164"/>
                <a:chOff x="613" y="1985"/>
                <a:chExt cx="4772" cy="164"/>
              </a:xfrm>
            </p:grpSpPr>
            <p:grpSp>
              <p:nvGrpSpPr>
                <p:cNvPr id="9229" name="Group 16"/>
                <p:cNvGrpSpPr>
                  <a:grpSpLocks/>
                </p:cNvGrpSpPr>
                <p:nvPr/>
              </p:nvGrpSpPr>
              <p:grpSpPr bwMode="auto">
                <a:xfrm flipV="1">
                  <a:off x="2837" y="1985"/>
                  <a:ext cx="324" cy="26"/>
                  <a:chOff x="2543" y="1982"/>
                  <a:chExt cx="508" cy="0"/>
                </a:xfrm>
              </p:grpSpPr>
              <p:sp>
                <p:nvSpPr>
                  <p:cNvPr id="923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1982"/>
                    <a:ext cx="2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0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3" y="1982"/>
                    <a:ext cx="2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" name="Group 19"/>
                <p:cNvGrpSpPr>
                  <a:grpSpLocks/>
                </p:cNvGrpSpPr>
                <p:nvPr/>
              </p:nvGrpSpPr>
              <p:grpSpPr bwMode="auto">
                <a:xfrm>
                  <a:off x="1406" y="2030"/>
                  <a:ext cx="3186" cy="25"/>
                  <a:chOff x="1192" y="2098"/>
                  <a:chExt cx="3210" cy="0"/>
                </a:xfrm>
              </p:grpSpPr>
              <p:sp>
                <p:nvSpPr>
                  <p:cNvPr id="9237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098"/>
                    <a:ext cx="16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8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92" y="2098"/>
                    <a:ext cx="16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" name="Group 22"/>
                <p:cNvGrpSpPr>
                  <a:grpSpLocks/>
                </p:cNvGrpSpPr>
                <p:nvPr/>
              </p:nvGrpSpPr>
              <p:grpSpPr bwMode="auto">
                <a:xfrm>
                  <a:off x="613" y="2123"/>
                  <a:ext cx="4772" cy="26"/>
                  <a:chOff x="649" y="2134"/>
                  <a:chExt cx="4296" cy="0"/>
                </a:xfrm>
              </p:grpSpPr>
              <p:sp>
                <p:nvSpPr>
                  <p:cNvPr id="923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6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49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" name="Group 25"/>
                <p:cNvGrpSpPr>
                  <a:grpSpLocks/>
                </p:cNvGrpSpPr>
                <p:nvPr/>
              </p:nvGrpSpPr>
              <p:grpSpPr bwMode="auto">
                <a:xfrm flipH="1" flipV="1">
                  <a:off x="1285" y="2078"/>
                  <a:ext cx="3428" cy="27"/>
                  <a:chOff x="649" y="2134"/>
                  <a:chExt cx="4296" cy="0"/>
                </a:xfrm>
              </p:grpSpPr>
              <p:sp>
                <p:nvSpPr>
                  <p:cNvPr id="9233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49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361950" y="569913"/>
            <a:ext cx="8582025" cy="2840037"/>
            <a:chOff x="228" y="2219"/>
            <a:chExt cx="5406" cy="1789"/>
          </a:xfrm>
        </p:grpSpPr>
        <p:sp>
          <p:nvSpPr>
            <p:cNvPr id="9222" name="Rectangle 29"/>
            <p:cNvSpPr>
              <a:spLocks noChangeArrowheads="1"/>
            </p:cNvSpPr>
            <p:nvPr/>
          </p:nvSpPr>
          <p:spPr bwMode="auto">
            <a:xfrm>
              <a:off x="1858" y="2219"/>
              <a:ext cx="19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(K)I S R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P G 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R(S)</a:t>
              </a:r>
              <a:r>
                <a:rPr lang="en-US"/>
                <a:t> </a:t>
              </a:r>
            </a:p>
          </p:txBody>
        </p:sp>
        <p:pic>
          <p:nvPicPr>
            <p:cNvPr id="9223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178" b="2515"/>
            <a:stretch>
              <a:fillRect/>
            </a:stretch>
          </p:blipFill>
          <p:spPr bwMode="auto">
            <a:xfrm>
              <a:off x="228" y="2466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31"/>
            <p:cNvSpPr txBox="1">
              <a:spLocks noChangeArrowheads="1"/>
            </p:cNvSpPr>
            <p:nvPr/>
          </p:nvSpPr>
          <p:spPr bwMode="auto">
            <a:xfrm>
              <a:off x="4334" y="2939"/>
              <a:ext cx="1300" cy="40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Non-mobile proton</a:t>
              </a:r>
            </a:p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z</a:t>
              </a:r>
              <a:r>
                <a:rPr lang="en-US" baseline="-25000">
                  <a:solidFill>
                    <a:srgbClr val="CC0000"/>
                  </a:solidFill>
                </a:rPr>
                <a:t>pre</a:t>
              </a:r>
              <a:r>
                <a:rPr lang="en-US">
                  <a:solidFill>
                    <a:srgbClr val="CC0000"/>
                  </a:solidFill>
                </a:rPr>
                <a:t> </a:t>
              </a:r>
              <a:r>
                <a:rPr lang="en-US" u="sng">
                  <a:solidFill>
                    <a:srgbClr val="CC0000"/>
                  </a:solidFill>
                </a:rPr>
                <a:t>&lt;</a:t>
              </a:r>
              <a:r>
                <a:rPr lang="en-US">
                  <a:solidFill>
                    <a:srgbClr val="CC0000"/>
                  </a:solidFill>
                </a:rPr>
                <a:t> #Arg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7A92FA2-10B0-495B-9CA9-B6EA2B7A48EC}" type="slidenum">
              <a:rPr lang="en-US"/>
              <a:pPr eaLnBrk="1" hangingPunct="1"/>
              <a:t>9</a:t>
            </a:fld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85" r="10277" b="9970"/>
          <a:stretch>
            <a:fillRect/>
          </a:stretch>
        </p:blipFill>
        <p:spPr bwMode="auto">
          <a:xfrm>
            <a:off x="276225" y="3983038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432</Words>
  <Application>Microsoft Office PowerPoint</Application>
  <PresentationFormat>On-screen Show (4:3)</PresentationFormat>
  <Paragraphs>210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Unicode MS</vt:lpstr>
      <vt:lpstr>Calibri</vt:lpstr>
      <vt:lpstr>Default Design</vt:lpstr>
      <vt:lpstr>PowerPoint Presentation</vt:lpstr>
      <vt:lpstr>Dual Picket Fence</vt:lpstr>
      <vt:lpstr>PowerPoint Presentation</vt:lpstr>
      <vt:lpstr>Dual Picket Fence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Dominant Cleavage Proline N-side</vt:lpstr>
      <vt:lpstr>PowerPoint Presentation</vt:lpstr>
      <vt:lpstr>Diagnose Doubly Charged Fragment Ions</vt:lpstr>
      <vt:lpstr>PowerPoint Presentation</vt:lpstr>
      <vt:lpstr>Cry Babies (b-H2O &amp; b pairs)</vt:lpstr>
      <vt:lpstr>PowerPoint Presentation</vt:lpstr>
      <vt:lpstr>PowerPoint Presentation</vt:lpstr>
      <vt:lpstr>PowerPoint Presentation</vt:lpstr>
      <vt:lpstr>Long &amp; Extensive</vt:lpstr>
      <vt:lpstr>PowerPoint Presentation</vt:lpstr>
      <vt:lpstr>CID/HCD internal ions</vt:lpstr>
      <vt:lpstr>PowerPoint Presentation</vt:lpstr>
      <vt:lpstr>PowerPoint Presentation</vt:lpstr>
      <vt:lpstr>PowerPoint Presentation</vt:lpstr>
      <vt:lpstr>Localizing a Phosphorylation Site Unambiguous</vt:lpstr>
      <vt:lpstr>PowerPoint Presentation</vt:lpstr>
      <vt:lpstr>Localizing a Phosphorylation Site Ambiguous</vt:lpstr>
      <vt:lpstr>PowerPoint Presentation</vt:lpstr>
      <vt:lpstr>PowerPoint Presentation</vt:lpstr>
      <vt:lpstr>PowerPoint Presentation</vt:lpstr>
      <vt:lpstr>Met Oxidation</vt:lpstr>
      <vt:lpstr>PowerPoint Presentation</vt:lpstr>
      <vt:lpstr>Dominant Ions – PM y++-h2o @ yn-2 DnEST</vt:lpstr>
      <vt:lpstr>PowerPoint Presentation</vt:lpstr>
      <vt:lpstr>Dominant Ions – PM y++-h2o @ yn-2 DnEST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CGR/MIT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R. Clauser</dc:creator>
  <cp:lastModifiedBy>Karl Clauser</cp:lastModifiedBy>
  <cp:revision>52</cp:revision>
  <dcterms:created xsi:type="dcterms:W3CDTF">2004-07-20T23:38:46Z</dcterms:created>
  <dcterms:modified xsi:type="dcterms:W3CDTF">2013-07-12T21:47:33Z</dcterms:modified>
</cp:coreProperties>
</file>