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0"/>
  </p:notesMasterIdLst>
  <p:handoutMasterIdLst>
    <p:handoutMasterId r:id="rId41"/>
  </p:handoutMasterIdLst>
  <p:sldIdLst>
    <p:sldId id="596" r:id="rId2"/>
    <p:sldId id="492" r:id="rId3"/>
    <p:sldId id="502" r:id="rId4"/>
    <p:sldId id="554" r:id="rId5"/>
    <p:sldId id="555" r:id="rId6"/>
    <p:sldId id="553" r:id="rId7"/>
    <p:sldId id="465" r:id="rId8"/>
    <p:sldId id="444" r:id="rId9"/>
    <p:sldId id="432" r:id="rId10"/>
    <p:sldId id="605" r:id="rId11"/>
    <p:sldId id="463" r:id="rId12"/>
    <p:sldId id="500" r:id="rId13"/>
    <p:sldId id="457" r:id="rId14"/>
    <p:sldId id="609" r:id="rId15"/>
    <p:sldId id="604" r:id="rId16"/>
    <p:sldId id="592" r:id="rId17"/>
    <p:sldId id="593" r:id="rId18"/>
    <p:sldId id="594" r:id="rId19"/>
    <p:sldId id="595" r:id="rId20"/>
    <p:sldId id="556" r:id="rId21"/>
    <p:sldId id="610" r:id="rId22"/>
    <p:sldId id="597" r:id="rId23"/>
    <p:sldId id="598" r:id="rId24"/>
    <p:sldId id="612" r:id="rId25"/>
    <p:sldId id="613" r:id="rId26"/>
    <p:sldId id="614" r:id="rId27"/>
    <p:sldId id="602" r:id="rId28"/>
    <p:sldId id="615" r:id="rId29"/>
    <p:sldId id="473" r:id="rId30"/>
    <p:sldId id="499" r:id="rId31"/>
    <p:sldId id="455" r:id="rId32"/>
    <p:sldId id="441" r:id="rId33"/>
    <p:sldId id="606" r:id="rId34"/>
    <p:sldId id="607" r:id="rId35"/>
    <p:sldId id="451" r:id="rId36"/>
    <p:sldId id="496" r:id="rId37"/>
    <p:sldId id="472" r:id="rId38"/>
    <p:sldId id="475" r:id="rId39"/>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37">
          <p15:clr>
            <a:srgbClr val="A4A3A4"/>
          </p15:clr>
        </p15:guide>
        <p15:guide id="2" orient="horz" pos="3968">
          <p15:clr>
            <a:srgbClr val="A4A3A4"/>
          </p15:clr>
        </p15:guide>
        <p15:guide id="3" pos="2871">
          <p15:clr>
            <a:srgbClr val="A4A3A4"/>
          </p15:clr>
        </p15:guide>
        <p15:guide id="4" pos="366">
          <p15:clr>
            <a:srgbClr val="A4A3A4"/>
          </p15:clr>
        </p15:guide>
        <p15:guide id="5" pos="57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F9900"/>
    <a:srgbClr val="CC0099"/>
    <a:srgbClr val="008000"/>
    <a:srgbClr val="990000"/>
    <a:srgbClr val="0066FF"/>
    <a:srgbClr val="0000FF"/>
    <a:srgbClr val="FFFF99"/>
    <a:srgbClr val="EAEAEA"/>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1" autoAdjust="0"/>
    <p:restoredTop sz="78378" autoAdjust="0"/>
  </p:normalViewPr>
  <p:slideViewPr>
    <p:cSldViewPr snapToGrid="0">
      <p:cViewPr varScale="1">
        <p:scale>
          <a:sx n="83" d="100"/>
          <a:sy n="83" d="100"/>
        </p:scale>
        <p:origin x="1884" y="84"/>
      </p:cViewPr>
      <p:guideLst>
        <p:guide orient="horz" pos="737"/>
        <p:guide orient="horz" pos="3968"/>
        <p:guide pos="2871"/>
        <p:guide pos="366"/>
        <p:guide pos="57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9075"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9076"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9077"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97E952A-86DE-43A1-9597-6B5AF37C04A1}" type="slidenum">
              <a:rPr lang="en-US"/>
              <a:pPr>
                <a:defRPr/>
              </a:pPr>
              <a:t>‹#›</a:t>
            </a:fld>
            <a:endParaRPr lang="en-US"/>
          </a:p>
        </p:txBody>
      </p:sp>
    </p:spTree>
    <p:extLst>
      <p:ext uri="{BB962C8B-B14F-4D97-AF65-F5344CB8AC3E}">
        <p14:creationId xmlns:p14="http://schemas.microsoft.com/office/powerpoint/2010/main" val="40696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pPr>
              <a:defRPr/>
            </a:pPr>
            <a:endParaRPr lang="en-US"/>
          </a:p>
        </p:txBody>
      </p:sp>
      <p:sp>
        <p:nvSpPr>
          <p:cNvPr id="19459"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pPr>
              <a:defRPr/>
            </a:pPr>
            <a:endParaRPr lang="en-US"/>
          </a:p>
        </p:txBody>
      </p:sp>
      <p:sp>
        <p:nvSpPr>
          <p:cNvPr id="19463"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pPr>
              <a:defRPr/>
            </a:pPr>
            <a:fld id="{36B23639-BA7C-455A-A0B1-5DC98F5166FE}" type="slidenum">
              <a:rPr lang="en-US"/>
              <a:pPr>
                <a:defRPr/>
              </a:pPr>
              <a:t>‹#›</a:t>
            </a:fld>
            <a:endParaRPr lang="en-US"/>
          </a:p>
        </p:txBody>
      </p:sp>
    </p:spTree>
    <p:extLst>
      <p:ext uri="{BB962C8B-B14F-4D97-AF65-F5344CB8AC3E}">
        <p14:creationId xmlns:p14="http://schemas.microsoft.com/office/powerpoint/2010/main" val="174022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44439-6F85-4ED9-B347-FD62F77CFDF4}" type="slidenum">
              <a:rPr lang="en-US"/>
              <a:pPr/>
              <a:t>28</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r>
              <a:rPr lang="en-US" sz="1000"/>
              <a:t>Figure 3 Resolving ambiguity in phosphorylation site localization. (a) Peptides containing multiple serine, threonine and/or tyrosine residues should be evaluated for precise site assignment. This phosphopeptide is from Zinc finger protein 638. (b) General scheme for calculating a probability-based ion matching score (Peptide Score) for each potential phosphorylation site. The tandem mass (MS/MS) spectrum for the phosphopeptide from panel a is shown. The spectrum was separated into 100 m/z windows where the top N most-intense peaks per window were matched to predicted b- and y-type ions for each possibility. This was repeated using from 1 to 10 ions in each window (6 is shown). The cumulative binomial probability P was calculated using the number of trials (all b- and y-type ions) and the number of successes (matched ions) for each possibility and plotted as -10  log (P) vs peak depth (peaks per 100 m/z). The peptide corresponding to the red line matched more ions at every peak depth than any other possibility. The actual ambiguity score (Ascore) for this peptide is calculated using only site-determining ions as shown in Figure 3c using information from this plot. (c) The Ascore is a probability-based metric that measures the likelihood that a difference in site-determining ions between two site positions was matched by random chance. In this example, only six b- or y-type ions could potentially differentiate the two phosphorylation sites. A peak depth of six was determined from Figure 3b as the earliest maximal difference in the number of matched ions. The cumulative binomial probability was applied as in Figure 3b but using only the site-determining subset of ions. An Ascore of 53.57 would represent a probability of less than 1 in 200,000 of matching a difference of at least 5 ions in 6 trials by random chance. Any of these 5 ions, if not due to chance, can differentiate between the two potential sites.</a:t>
            </a:r>
          </a:p>
        </p:txBody>
      </p:sp>
    </p:spTree>
    <p:extLst>
      <p:ext uri="{BB962C8B-B14F-4D97-AF65-F5344CB8AC3E}">
        <p14:creationId xmlns:p14="http://schemas.microsoft.com/office/powerpoint/2010/main" val="43020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1" y="682625"/>
            <a:ext cx="8524875" cy="1822451"/>
          </a:xfrm>
        </p:spPr>
        <p:txBody>
          <a:bodyPr/>
          <a:lstStyle>
            <a:lvl1pPr algn="ctr">
              <a:defRPr sz="3600">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29001"/>
            <a:ext cx="6400800" cy="2695575"/>
          </a:xfrm>
        </p:spPr>
        <p:txBody>
          <a:bodyPr/>
          <a:lstStyle>
            <a:lvl1pPr marL="0" indent="0" algn="ctr">
              <a:buNone/>
              <a:defRPr sz="2400" b="1">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7F1C2B14-485A-45F5-89C5-F8A89626B158}" type="slidenum">
              <a:rPr lang="en-US"/>
              <a:pPr>
                <a:defRPr/>
              </a:pPr>
              <a:t>‹#›</a:t>
            </a:fld>
            <a:endParaRPr lang="en-US"/>
          </a:p>
        </p:txBody>
      </p:sp>
    </p:spTree>
    <p:extLst>
      <p:ext uri="{BB962C8B-B14F-4D97-AF65-F5344CB8AC3E}">
        <p14:creationId xmlns:p14="http://schemas.microsoft.com/office/powerpoint/2010/main" val="26314676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896350" cy="457200"/>
          </a:xfrm>
        </p:spPr>
        <p:txBody>
          <a:bodyPr/>
          <a:lstStyle>
            <a:lvl1pPr algn="ctr">
              <a:defRPr>
                <a:latin typeface="Calibri" pitchFamily="34" charset="0"/>
              </a:defRPr>
            </a:lvl1p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94C161DA-37A9-480E-8266-756F225CC67E}" type="slidenum">
              <a:rPr lang="en-US"/>
              <a:pPr>
                <a:defRPr/>
              </a:pPr>
              <a:t>‹#›</a:t>
            </a:fld>
            <a:endParaRPr lang="en-US" dirty="0"/>
          </a:p>
        </p:txBody>
      </p:sp>
    </p:spTree>
    <p:extLst>
      <p:ext uri="{BB962C8B-B14F-4D97-AF65-F5344CB8AC3E}">
        <p14:creationId xmlns:p14="http://schemas.microsoft.com/office/powerpoint/2010/main" val="159676721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0112D6DD-5B98-490E-BDFE-9EA8446F4B75}" type="slidenum">
              <a:rPr lang="en-US"/>
              <a:pPr>
                <a:defRPr/>
              </a:pPr>
              <a:t>‹#›</a:t>
            </a:fld>
            <a:endParaRPr lang="en-US"/>
          </a:p>
        </p:txBody>
      </p:sp>
    </p:spTree>
    <p:extLst>
      <p:ext uri="{BB962C8B-B14F-4D97-AF65-F5344CB8AC3E}">
        <p14:creationId xmlns:p14="http://schemas.microsoft.com/office/powerpoint/2010/main" val="304930214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6410325"/>
            <a:ext cx="9144000" cy="44767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7" name="Rectangle 3"/>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8288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30087" name="Rectangle 7"/>
          <p:cNvSpPr>
            <a:spLocks noGrp="1" noChangeArrowheads="1"/>
          </p:cNvSpPr>
          <p:nvPr>
            <p:ph type="sldNum" sz="quarter" idx="4"/>
          </p:nvPr>
        </p:nvSpPr>
        <p:spPr bwMode="auto">
          <a:xfrm>
            <a:off x="8153400" y="6508751"/>
            <a:ext cx="6286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rgbClr val="F8F8F8"/>
                </a:solidFill>
              </a:defRPr>
            </a:lvl1pPr>
          </a:lstStyle>
          <a:p>
            <a:pPr>
              <a:defRPr/>
            </a:pPr>
            <a:fld id="{AC108F71-BC63-4F59-A2FD-83FE2B2E8348}" type="slidenum">
              <a:rPr lang="en-US"/>
              <a:pPr>
                <a:defRPr/>
              </a:pPr>
              <a:t>‹#›</a:t>
            </a:fld>
            <a:endParaRPr lang="en-US"/>
          </a:p>
        </p:txBody>
      </p:sp>
      <p:pic>
        <p:nvPicPr>
          <p:cNvPr id="1032" name="Picture 9" descr="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3815" y="6442075"/>
            <a:ext cx="13430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6" r:id="rId2"/>
    <p:sldLayoutId id="2147483657" r:id="rId3"/>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2800" b="1">
          <a:solidFill>
            <a:srgbClr val="006699"/>
          </a:solidFill>
          <a:latin typeface="+mj-lt"/>
          <a:ea typeface="+mj-ea"/>
          <a:cs typeface="+mj-cs"/>
        </a:defRPr>
      </a:lvl1pPr>
      <a:lvl2pPr algn="l" rtl="0" eaLnBrk="0" fontAlgn="base" hangingPunct="0">
        <a:spcBef>
          <a:spcPct val="0"/>
        </a:spcBef>
        <a:spcAft>
          <a:spcPct val="0"/>
        </a:spcAft>
        <a:defRPr sz="2800" b="1">
          <a:solidFill>
            <a:srgbClr val="006699"/>
          </a:solidFill>
          <a:latin typeface="Arial" charset="0"/>
        </a:defRPr>
      </a:lvl2pPr>
      <a:lvl3pPr algn="l" rtl="0" eaLnBrk="0" fontAlgn="base" hangingPunct="0">
        <a:spcBef>
          <a:spcPct val="0"/>
        </a:spcBef>
        <a:spcAft>
          <a:spcPct val="0"/>
        </a:spcAft>
        <a:defRPr sz="2800" b="1">
          <a:solidFill>
            <a:srgbClr val="006699"/>
          </a:solidFill>
          <a:latin typeface="Arial" charset="0"/>
        </a:defRPr>
      </a:lvl3pPr>
      <a:lvl4pPr algn="l" rtl="0" eaLnBrk="0" fontAlgn="base" hangingPunct="0">
        <a:spcBef>
          <a:spcPct val="0"/>
        </a:spcBef>
        <a:spcAft>
          <a:spcPct val="0"/>
        </a:spcAft>
        <a:defRPr sz="2800" b="1">
          <a:solidFill>
            <a:srgbClr val="006699"/>
          </a:solidFill>
          <a:latin typeface="Arial" charset="0"/>
        </a:defRPr>
      </a:lvl4pPr>
      <a:lvl5pPr algn="l" rtl="0" eaLnBrk="0" fontAlgn="base" hangingPunct="0">
        <a:spcBef>
          <a:spcPct val="0"/>
        </a:spcBef>
        <a:spcAft>
          <a:spcPct val="0"/>
        </a:spcAft>
        <a:defRPr sz="2800" b="1">
          <a:solidFill>
            <a:srgbClr val="006699"/>
          </a:solidFill>
          <a:latin typeface="Arial" charset="0"/>
        </a:defRPr>
      </a:lvl5pPr>
      <a:lvl6pPr marL="457200" algn="l" rtl="0" fontAlgn="base">
        <a:spcBef>
          <a:spcPct val="0"/>
        </a:spcBef>
        <a:spcAft>
          <a:spcPct val="0"/>
        </a:spcAft>
        <a:defRPr sz="2800" b="1">
          <a:solidFill>
            <a:srgbClr val="006699"/>
          </a:solidFill>
          <a:latin typeface="Arial" charset="0"/>
        </a:defRPr>
      </a:lvl6pPr>
      <a:lvl7pPr marL="914400" algn="l" rtl="0" fontAlgn="base">
        <a:spcBef>
          <a:spcPct val="0"/>
        </a:spcBef>
        <a:spcAft>
          <a:spcPct val="0"/>
        </a:spcAft>
        <a:defRPr sz="2800" b="1">
          <a:solidFill>
            <a:srgbClr val="006699"/>
          </a:solidFill>
          <a:latin typeface="Arial" charset="0"/>
        </a:defRPr>
      </a:lvl7pPr>
      <a:lvl8pPr marL="1371600" algn="l" rtl="0" fontAlgn="base">
        <a:spcBef>
          <a:spcPct val="0"/>
        </a:spcBef>
        <a:spcAft>
          <a:spcPct val="0"/>
        </a:spcAft>
        <a:defRPr sz="2800" b="1">
          <a:solidFill>
            <a:srgbClr val="006699"/>
          </a:solidFill>
          <a:latin typeface="Arial" charset="0"/>
        </a:defRPr>
      </a:lvl8pPr>
      <a:lvl9pPr marL="1828800" algn="l" rtl="0" fontAlgn="base">
        <a:spcBef>
          <a:spcPct val="0"/>
        </a:spcBef>
        <a:spcAft>
          <a:spcPct val="0"/>
        </a:spcAft>
        <a:defRPr sz="2800" b="1">
          <a:solidFill>
            <a:srgbClr val="006699"/>
          </a:solidFill>
          <a:latin typeface="Arial" charset="0"/>
        </a:defRPr>
      </a:lvl9pPr>
    </p:titleStyle>
    <p:bodyStyle>
      <a:lvl1pPr marL="288925" indent="-288925" algn="l" rtl="0" eaLnBrk="0" fontAlgn="base" hangingPunct="0">
        <a:lnSpc>
          <a:spcPct val="85000"/>
        </a:lnSpc>
        <a:spcBef>
          <a:spcPct val="35000"/>
        </a:spcBef>
        <a:spcAft>
          <a:spcPct val="0"/>
        </a:spcAft>
        <a:buClr>
          <a:srgbClr val="006699"/>
        </a:buClr>
        <a:buChar char="•"/>
        <a:defRPr sz="2400">
          <a:solidFill>
            <a:schemeClr val="tx1"/>
          </a:solidFill>
          <a:latin typeface="+mn-lt"/>
          <a:ea typeface="+mn-ea"/>
          <a:cs typeface="+mn-cs"/>
        </a:defRPr>
      </a:lvl1pPr>
      <a:lvl2pPr marL="746125" indent="-288925" algn="l" rtl="0" eaLnBrk="0" fontAlgn="base" hangingPunct="0">
        <a:lnSpc>
          <a:spcPct val="85000"/>
        </a:lnSpc>
        <a:spcBef>
          <a:spcPct val="35000"/>
        </a:spcBef>
        <a:spcAft>
          <a:spcPct val="0"/>
        </a:spcAft>
        <a:buClr>
          <a:srgbClr val="006699"/>
        </a:buClr>
        <a:buSzPct val="80000"/>
        <a:buFont typeface="Arial" charset="0"/>
        <a:buChar char="◘"/>
        <a:defRPr sz="2000">
          <a:solidFill>
            <a:schemeClr val="tx1"/>
          </a:solidFill>
          <a:latin typeface="+mn-lt"/>
        </a:defRPr>
      </a:lvl2pPr>
      <a:lvl3pPr marL="1082675" indent="-168275" algn="l" rtl="0" eaLnBrk="0" fontAlgn="base" hangingPunct="0">
        <a:lnSpc>
          <a:spcPct val="85000"/>
        </a:lnSpc>
        <a:spcBef>
          <a:spcPct val="35000"/>
        </a:spcBef>
        <a:spcAft>
          <a:spcPct val="0"/>
        </a:spcAft>
        <a:buClr>
          <a:srgbClr val="006699"/>
        </a:buClr>
        <a:buFont typeface="Arial" charset="0"/>
        <a:buChar char="–"/>
        <a:defRPr>
          <a:solidFill>
            <a:schemeClr val="tx1"/>
          </a:solidFill>
          <a:latin typeface="+mn-lt"/>
        </a:defRPr>
      </a:lvl3pPr>
      <a:lvl4pPr marL="1600200" indent="-228600" algn="l" rtl="0" eaLnBrk="0" fontAlgn="base" hangingPunct="0">
        <a:lnSpc>
          <a:spcPct val="85000"/>
        </a:lnSpc>
        <a:spcBef>
          <a:spcPct val="35000"/>
        </a:spcBef>
        <a:spcAft>
          <a:spcPct val="0"/>
        </a:spcAft>
        <a:buClr>
          <a:schemeClr val="accent1"/>
        </a:buClr>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ionsource.com/tutorial/DeNovo/DeNovoTOC.htm" TargetMode="External"/><Relationship Id="rId7" Type="http://schemas.openxmlformats.org/officeDocument/2006/relationships/hyperlink" Target="http://www.broadinstitute.org/~clauser/CSHL_Proteomics_course/" TargetMode="External"/><Relationship Id="rId2" Type="http://schemas.openxmlformats.org/officeDocument/2006/relationships/hyperlink" Target="http://www.huntlab.org/" TargetMode="External"/><Relationship Id="rId1" Type="http://schemas.openxmlformats.org/officeDocument/2006/relationships/slideLayout" Target="../slideLayouts/slideLayout2.xml"/><Relationship Id="rId6" Type="http://schemas.openxmlformats.org/officeDocument/2006/relationships/hyperlink" Target="http://www.youtube.com/watch?v=lyhpRu6s7Ro" TargetMode="External"/><Relationship Id="rId5" Type="http://schemas.openxmlformats.org/officeDocument/2006/relationships/hyperlink" Target="http://www.bioinformaticssolutions.com/peaks/tutorials/denovo.html" TargetMode="External"/><Relationship Id="rId4" Type="http://schemas.openxmlformats.org/officeDocument/2006/relationships/hyperlink" Target="http://www.abrf.org/ResearchGroups/MassSpectrometry/EPosters/ms97quiz/SequencingTutorial.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Manual De Novo Peptide MS/MS Interpretation</a:t>
            </a:r>
            <a:br>
              <a:rPr lang="en-US" dirty="0"/>
            </a:br>
            <a:r>
              <a:rPr lang="en-US" dirty="0"/>
              <a:t>For Evaluating Database Search </a:t>
            </a:r>
            <a:r>
              <a:rPr lang="en-US" dirty="0" smtClean="0"/>
              <a:t>Results</a:t>
            </a:r>
            <a:endParaRPr lang="en-US" dirty="0"/>
          </a:p>
        </p:txBody>
      </p:sp>
      <p:sp>
        <p:nvSpPr>
          <p:cNvPr id="3" name="Subtitle 2"/>
          <p:cNvSpPr>
            <a:spLocks noGrp="1"/>
          </p:cNvSpPr>
          <p:nvPr>
            <p:ph type="subTitle" idx="1"/>
          </p:nvPr>
        </p:nvSpPr>
        <p:spPr/>
        <p:txBody>
          <a:bodyPr/>
          <a:lstStyle/>
          <a:p>
            <a:r>
              <a:rPr lang="en-US" dirty="0">
                <a:solidFill>
                  <a:srgbClr val="000000"/>
                </a:solidFill>
                <a:ea typeface="MS Mincho" pitchFamily="49" charset="-128"/>
                <a:cs typeface="Times New Roman" pitchFamily="18" charset="0"/>
              </a:rPr>
              <a:t>Karl R. Clauser</a:t>
            </a:r>
          </a:p>
          <a:p>
            <a:r>
              <a:rPr lang="en-US" dirty="0">
                <a:solidFill>
                  <a:srgbClr val="000000"/>
                </a:solidFill>
                <a:ea typeface="MS Mincho" pitchFamily="49" charset="-128"/>
                <a:cs typeface="Times New Roman" pitchFamily="18" charset="0"/>
              </a:rPr>
              <a:t>Broad Institute of MIT and Harvard</a:t>
            </a:r>
            <a:endParaRPr lang="en-US" dirty="0"/>
          </a:p>
          <a:p>
            <a:endParaRPr lang="en-US" dirty="0">
              <a:solidFill>
                <a:schemeClr val="tx2"/>
              </a:solidFill>
            </a:endParaRPr>
          </a:p>
          <a:p>
            <a:endParaRPr lang="en-US" dirty="0">
              <a:solidFill>
                <a:schemeClr val="tx2"/>
              </a:solidFill>
            </a:endParaRPr>
          </a:p>
          <a:p>
            <a:r>
              <a:rPr lang="en-US" dirty="0">
                <a:solidFill>
                  <a:srgbClr val="006699"/>
                </a:solidFill>
              </a:rPr>
              <a:t>Cold Spring Harbor Proteomics Course</a:t>
            </a:r>
          </a:p>
          <a:p>
            <a:r>
              <a:rPr lang="en-US" dirty="0">
                <a:solidFill>
                  <a:srgbClr val="006699"/>
                </a:solidFill>
              </a:rPr>
              <a:t>July, </a:t>
            </a:r>
            <a:r>
              <a:rPr lang="en-US" dirty="0" smtClean="0">
                <a:solidFill>
                  <a:srgbClr val="006699"/>
                </a:solidFill>
              </a:rPr>
              <a:t>2015</a:t>
            </a:r>
            <a:endParaRPr lang="en-US" dirty="0">
              <a:solidFill>
                <a:srgbClr val="006699"/>
              </a:solidFill>
            </a:endParaRPr>
          </a:p>
        </p:txBody>
      </p:sp>
      <p:sp>
        <p:nvSpPr>
          <p:cNvPr id="205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181F098-FB5B-4F6F-85A4-2D04B4C274EB}" type="slidenum">
              <a:rPr lang="en-US" smtClean="0">
                <a:solidFill>
                  <a:srgbClr val="F8F8F8"/>
                </a:solidFill>
              </a:rPr>
              <a:pPr/>
              <a:t>1</a:t>
            </a:fld>
            <a:endParaRPr lang="en-US" smtClean="0">
              <a:solidFill>
                <a:srgbClr val="F8F8F8"/>
              </a:solidFill>
            </a:endParaRPr>
          </a:p>
        </p:txBody>
      </p:sp>
    </p:spTree>
    <p:extLst>
      <p:ext uri="{BB962C8B-B14F-4D97-AF65-F5344CB8AC3E}">
        <p14:creationId xmlns:p14="http://schemas.microsoft.com/office/powerpoint/2010/main" val="40222962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1976" t="11264" r="10277" b="18132"/>
          <a:stretch>
            <a:fillRect/>
          </a:stretch>
        </p:blipFill>
        <p:spPr bwMode="auto">
          <a:xfrm>
            <a:off x="276225" y="638175"/>
            <a:ext cx="8458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268532A-4FC4-4C20-BB65-551A09EAB5DA}" type="slidenum">
              <a:rPr lang="en-US" smtClean="0">
                <a:solidFill>
                  <a:srgbClr val="F8F8F8"/>
                </a:solidFill>
              </a:rPr>
              <a:pPr/>
              <a:t>10</a:t>
            </a:fld>
            <a:endParaRPr lang="en-US" smtClean="0">
              <a:solidFill>
                <a:srgbClr val="F8F8F8"/>
              </a:solidFill>
            </a:endParaRPr>
          </a:p>
        </p:txBody>
      </p:sp>
      <p:grpSp>
        <p:nvGrpSpPr>
          <p:cNvPr id="2" name="Group 9"/>
          <p:cNvGrpSpPr>
            <a:grpSpLocks/>
          </p:cNvGrpSpPr>
          <p:nvPr/>
        </p:nvGrpSpPr>
        <p:grpSpPr bwMode="auto">
          <a:xfrm>
            <a:off x="276225" y="3890963"/>
            <a:ext cx="8458200" cy="2457451"/>
            <a:chOff x="174" y="2451"/>
            <a:chExt cx="5328" cy="1548"/>
          </a:xfrm>
        </p:grpSpPr>
        <p:pic>
          <p:nvPicPr>
            <p:cNvPr id="1128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075" t="12085" r="10178" b="9970"/>
            <a:stretch>
              <a:fillRect/>
            </a:stretch>
          </p:blipFill>
          <p:spPr bwMode="auto">
            <a:xfrm>
              <a:off x="174" y="2451"/>
              <a:ext cx="5328"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Rectangle 8"/>
            <p:cNvSpPr>
              <a:spLocks noChangeArrowheads="1"/>
            </p:cNvSpPr>
            <p:nvPr/>
          </p:nvSpPr>
          <p:spPr bwMode="auto">
            <a:xfrm>
              <a:off x="3465" y="2638"/>
              <a:ext cx="11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dirty="0"/>
                <a:t>I</a:t>
              </a:r>
              <a:r>
                <a:rPr lang="en-US" dirty="0">
                  <a:solidFill>
                    <a:srgbClr val="FF0000"/>
                  </a:solidFill>
                </a:rPr>
                <a:t>/</a:t>
              </a:r>
              <a:r>
                <a:rPr lang="en-US" dirty="0"/>
                <a:t>A</a:t>
              </a:r>
              <a:r>
                <a:rPr lang="en-US" dirty="0">
                  <a:solidFill>
                    <a:srgbClr val="FF00FF"/>
                  </a:solidFill>
                </a:rPr>
                <a:t>|</a:t>
              </a:r>
              <a:r>
                <a:rPr lang="en-US" dirty="0"/>
                <a:t>D</a:t>
              </a:r>
              <a:r>
                <a:rPr lang="en-US" dirty="0">
                  <a:solidFill>
                    <a:srgbClr val="FF00FF"/>
                  </a:solidFill>
                </a:rPr>
                <a:t>|</a:t>
              </a:r>
              <a:r>
                <a:rPr lang="en-US" dirty="0"/>
                <a:t>A</a:t>
              </a:r>
              <a:r>
                <a:rPr lang="en-US" dirty="0">
                  <a:solidFill>
                    <a:srgbClr val="FF00FF"/>
                  </a:solidFill>
                </a:rPr>
                <a:t>|</a:t>
              </a:r>
              <a:r>
                <a:rPr lang="en-US" dirty="0"/>
                <a:t>H</a:t>
              </a:r>
              <a:r>
                <a:rPr lang="en-US" dirty="0">
                  <a:solidFill>
                    <a:srgbClr val="FF00FF"/>
                  </a:solidFill>
                </a:rPr>
                <a:t>|</a:t>
              </a:r>
              <a:r>
                <a:rPr lang="en-US" dirty="0"/>
                <a:t>L</a:t>
              </a:r>
              <a:r>
                <a:rPr lang="en-US" dirty="0">
                  <a:solidFill>
                    <a:srgbClr val="FF00FF"/>
                  </a:solidFill>
                </a:rPr>
                <a:t>|</a:t>
              </a:r>
              <a:r>
                <a:rPr lang="en-US" dirty="0"/>
                <a:t>D</a:t>
              </a:r>
              <a:r>
                <a:rPr lang="en-US" dirty="0">
                  <a:solidFill>
                    <a:srgbClr val="FF00FF"/>
                  </a:solidFill>
                </a:rPr>
                <a:t>|</a:t>
              </a:r>
              <a:r>
                <a:rPr lang="en-US" dirty="0"/>
                <a:t>R </a:t>
              </a:r>
            </a:p>
          </p:txBody>
        </p:sp>
      </p:grpSp>
      <p:sp>
        <p:nvSpPr>
          <p:cNvPr id="11279" name="Rectangle 5"/>
          <p:cNvSpPr>
            <a:spLocks noChangeArrowheads="1"/>
          </p:cNvSpPr>
          <p:nvPr/>
        </p:nvSpPr>
        <p:spPr bwMode="auto">
          <a:xfrm>
            <a:off x="257175" y="88900"/>
            <a:ext cx="8737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2400" dirty="0">
                <a:solidFill>
                  <a:srgbClr val="006699"/>
                </a:solidFill>
              </a:rPr>
              <a:t>Diagnose Doubly Charged Fragment Ions</a:t>
            </a:r>
          </a:p>
        </p:txBody>
      </p:sp>
      <p:grpSp>
        <p:nvGrpSpPr>
          <p:cNvPr id="11280" name="Group 20"/>
          <p:cNvGrpSpPr>
            <a:grpSpLocks/>
          </p:cNvGrpSpPr>
          <p:nvPr/>
        </p:nvGrpSpPr>
        <p:grpSpPr bwMode="auto">
          <a:xfrm>
            <a:off x="2147888" y="982664"/>
            <a:ext cx="1392238" cy="1584325"/>
            <a:chOff x="1353" y="721"/>
            <a:chExt cx="877" cy="998"/>
          </a:xfrm>
        </p:grpSpPr>
        <p:sp>
          <p:nvSpPr>
            <p:cNvPr id="11281" name="Oval 10"/>
            <p:cNvSpPr>
              <a:spLocks noChangeArrowheads="1"/>
            </p:cNvSpPr>
            <p:nvPr/>
          </p:nvSpPr>
          <p:spPr bwMode="auto">
            <a:xfrm>
              <a:off x="1353" y="1571"/>
              <a:ext cx="188" cy="148"/>
            </a:xfrm>
            <a:prstGeom prst="ellipse">
              <a:avLst/>
            </a:prstGeom>
            <a:noFill/>
            <a:ln w="1905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2" name="Oval 14"/>
            <p:cNvSpPr>
              <a:spLocks noChangeArrowheads="1"/>
            </p:cNvSpPr>
            <p:nvPr/>
          </p:nvSpPr>
          <p:spPr bwMode="auto">
            <a:xfrm>
              <a:off x="2042" y="721"/>
              <a:ext cx="188" cy="148"/>
            </a:xfrm>
            <a:prstGeom prst="ellipse">
              <a:avLst/>
            </a:prstGeom>
            <a:noFill/>
            <a:ln w="1905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 name="Group 3"/>
          <p:cNvGrpSpPr/>
          <p:nvPr/>
        </p:nvGrpSpPr>
        <p:grpSpPr>
          <a:xfrm>
            <a:off x="5322888" y="1116013"/>
            <a:ext cx="2476500" cy="806451"/>
            <a:chOff x="5322888" y="1354138"/>
            <a:chExt cx="2476500" cy="806450"/>
          </a:xfrm>
        </p:grpSpPr>
        <p:sp>
          <p:nvSpPr>
            <p:cNvPr id="11277" name="Oval 11"/>
            <p:cNvSpPr>
              <a:spLocks noChangeArrowheads="1"/>
            </p:cNvSpPr>
            <p:nvPr/>
          </p:nvSpPr>
          <p:spPr bwMode="auto">
            <a:xfrm>
              <a:off x="5322888" y="1925638"/>
              <a:ext cx="298450" cy="234950"/>
            </a:xfrm>
            <a:prstGeom prst="ellipse">
              <a:avLst/>
            </a:prstGeom>
            <a:noFill/>
            <a:ln w="19050" cap="rnd">
              <a:solidFill>
                <a:srgbClr val="D60093"/>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8" name="Oval 16"/>
            <p:cNvSpPr>
              <a:spLocks noChangeArrowheads="1"/>
            </p:cNvSpPr>
            <p:nvPr/>
          </p:nvSpPr>
          <p:spPr bwMode="auto">
            <a:xfrm>
              <a:off x="7500938" y="1354138"/>
              <a:ext cx="298450" cy="234950"/>
            </a:xfrm>
            <a:prstGeom prst="ellipse">
              <a:avLst/>
            </a:prstGeom>
            <a:noFill/>
            <a:ln w="19050" cap="rnd">
              <a:solidFill>
                <a:srgbClr val="D60093"/>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 name="Text Box 13"/>
          <p:cNvSpPr txBox="1">
            <a:spLocks noChangeArrowheads="1"/>
          </p:cNvSpPr>
          <p:nvPr/>
        </p:nvSpPr>
        <p:spPr bwMode="auto">
          <a:xfrm>
            <a:off x="4937397" y="1568254"/>
            <a:ext cx="5341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solidFill>
                  <a:srgbClr val="CC0099"/>
                </a:solidFill>
              </a:rPr>
              <a:t>MH</a:t>
            </a:r>
            <a:r>
              <a:rPr lang="en-US" sz="1400" baseline="30000" dirty="0" smtClean="0">
                <a:solidFill>
                  <a:srgbClr val="CC0099"/>
                </a:solidFill>
              </a:rPr>
              <a:t>+</a:t>
            </a:r>
            <a:endParaRPr lang="en-US" sz="1400" baseline="30000" dirty="0">
              <a:solidFill>
                <a:srgbClr val="CC0099"/>
              </a:solidFill>
            </a:endParaRPr>
          </a:p>
        </p:txBody>
      </p:sp>
      <p:sp>
        <p:nvSpPr>
          <p:cNvPr id="22" name="Text Box 13"/>
          <p:cNvSpPr txBox="1">
            <a:spLocks noChangeArrowheads="1"/>
          </p:cNvSpPr>
          <p:nvPr/>
        </p:nvSpPr>
        <p:spPr bwMode="auto">
          <a:xfrm>
            <a:off x="7114131" y="1000325"/>
            <a:ext cx="5341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solidFill>
                  <a:srgbClr val="CC0099"/>
                </a:solidFill>
              </a:rPr>
              <a:t>MH</a:t>
            </a:r>
            <a:r>
              <a:rPr lang="en-US" sz="1400" baseline="30000" dirty="0" smtClean="0">
                <a:solidFill>
                  <a:srgbClr val="CC0099"/>
                </a:solidFill>
              </a:rPr>
              <a:t>+</a:t>
            </a:r>
            <a:endParaRPr lang="en-US" sz="1400" baseline="30000" dirty="0">
              <a:solidFill>
                <a:srgbClr val="CC0099"/>
              </a:solidFill>
            </a:endParaRPr>
          </a:p>
        </p:txBody>
      </p:sp>
      <p:sp>
        <p:nvSpPr>
          <p:cNvPr id="25" name="Text Box 13"/>
          <p:cNvSpPr txBox="1">
            <a:spLocks noChangeArrowheads="1"/>
          </p:cNvSpPr>
          <p:nvPr/>
        </p:nvSpPr>
        <p:spPr bwMode="auto">
          <a:xfrm>
            <a:off x="2453755" y="843062"/>
            <a:ext cx="9268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solidFill>
                  <a:srgbClr val="CC0099"/>
                </a:solidFill>
              </a:rPr>
              <a:t>(M+2H)</a:t>
            </a:r>
            <a:r>
              <a:rPr lang="en-US" sz="1400" baseline="30000" dirty="0" smtClean="0">
                <a:solidFill>
                  <a:srgbClr val="CC0099"/>
                </a:solidFill>
              </a:rPr>
              <a:t>++</a:t>
            </a:r>
            <a:endParaRPr lang="en-US" sz="1400" baseline="30000" dirty="0">
              <a:solidFill>
                <a:srgbClr val="CC0099"/>
              </a:solidFill>
            </a:endParaRPr>
          </a:p>
        </p:txBody>
      </p:sp>
      <p:sp>
        <p:nvSpPr>
          <p:cNvPr id="26" name="Text Box 13"/>
          <p:cNvSpPr txBox="1">
            <a:spLocks noChangeArrowheads="1"/>
          </p:cNvSpPr>
          <p:nvPr/>
        </p:nvSpPr>
        <p:spPr bwMode="auto">
          <a:xfrm>
            <a:off x="1389308" y="2206628"/>
            <a:ext cx="9268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solidFill>
                  <a:srgbClr val="CC0099"/>
                </a:solidFill>
              </a:rPr>
              <a:t>(M+2H)</a:t>
            </a:r>
            <a:r>
              <a:rPr lang="en-US" sz="1400" baseline="30000" dirty="0" smtClean="0">
                <a:solidFill>
                  <a:srgbClr val="CC0099"/>
                </a:solidFill>
              </a:rPr>
              <a:t>++</a:t>
            </a:r>
            <a:endParaRPr lang="en-US" sz="1400" baseline="30000" dirty="0">
              <a:solidFill>
                <a:srgbClr val="CC0099"/>
              </a:solidFill>
            </a:endParaRPr>
          </a:p>
        </p:txBody>
      </p:sp>
      <p:grpSp>
        <p:nvGrpSpPr>
          <p:cNvPr id="7" name="Group 6"/>
          <p:cNvGrpSpPr/>
          <p:nvPr/>
        </p:nvGrpSpPr>
        <p:grpSpPr>
          <a:xfrm>
            <a:off x="2260721" y="981077"/>
            <a:ext cx="6483320" cy="1557337"/>
            <a:chOff x="2260721" y="1219201"/>
            <a:chExt cx="6483320" cy="1557337"/>
          </a:xfrm>
        </p:grpSpPr>
        <p:sp>
          <p:nvSpPr>
            <p:cNvPr id="11273" name="Oval 12"/>
            <p:cNvSpPr>
              <a:spLocks noChangeArrowheads="1"/>
            </p:cNvSpPr>
            <p:nvPr/>
          </p:nvSpPr>
          <p:spPr bwMode="auto">
            <a:xfrm>
              <a:off x="6154738" y="2293938"/>
              <a:ext cx="298450" cy="234950"/>
            </a:xfrm>
            <a:prstGeom prst="ellipse">
              <a:avLst/>
            </a:prstGeom>
            <a:noFill/>
            <a:ln w="19050" cap="rnd">
              <a:solidFill>
                <a:schemeClr val="accent6">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4" name="Oval 13"/>
            <p:cNvSpPr>
              <a:spLocks noChangeArrowheads="1"/>
            </p:cNvSpPr>
            <p:nvPr/>
          </p:nvSpPr>
          <p:spPr bwMode="auto">
            <a:xfrm>
              <a:off x="2565400" y="2335213"/>
              <a:ext cx="298450" cy="234950"/>
            </a:xfrm>
            <a:prstGeom prst="ellipse">
              <a:avLst/>
            </a:prstGeom>
            <a:noFill/>
            <a:ln w="19050">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5" name="Oval 15"/>
            <p:cNvSpPr>
              <a:spLocks noChangeArrowheads="1"/>
            </p:cNvSpPr>
            <p:nvPr/>
          </p:nvSpPr>
          <p:spPr bwMode="auto">
            <a:xfrm>
              <a:off x="3657600" y="1254125"/>
              <a:ext cx="298450" cy="234950"/>
            </a:xfrm>
            <a:prstGeom prst="ellipse">
              <a:avLst/>
            </a:prstGeom>
            <a:noFill/>
            <a:ln w="19050">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6" name="Oval 17"/>
            <p:cNvSpPr>
              <a:spLocks noChangeArrowheads="1"/>
            </p:cNvSpPr>
            <p:nvPr/>
          </p:nvSpPr>
          <p:spPr bwMode="auto">
            <a:xfrm>
              <a:off x="8339138" y="2541588"/>
              <a:ext cx="298450" cy="234950"/>
            </a:xfrm>
            <a:prstGeom prst="ellipse">
              <a:avLst/>
            </a:prstGeom>
            <a:noFill/>
            <a:ln w="19050" cap="rnd">
              <a:solidFill>
                <a:schemeClr val="accent6">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Text Box 13"/>
            <p:cNvSpPr txBox="1">
              <a:spLocks noChangeArrowheads="1"/>
            </p:cNvSpPr>
            <p:nvPr/>
          </p:nvSpPr>
          <p:spPr bwMode="auto">
            <a:xfrm>
              <a:off x="6036902" y="1986161"/>
              <a:ext cx="5341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solidFill>
                    <a:schemeClr val="accent6">
                      <a:lumMod val="75000"/>
                    </a:schemeClr>
                  </a:solidFill>
                </a:rPr>
                <a:t>MH</a:t>
              </a:r>
              <a:r>
                <a:rPr lang="en-US" sz="1400" baseline="30000" dirty="0" smtClean="0">
                  <a:solidFill>
                    <a:schemeClr val="accent6">
                      <a:lumMod val="75000"/>
                    </a:schemeClr>
                  </a:solidFill>
                </a:rPr>
                <a:t>+</a:t>
              </a:r>
              <a:endParaRPr lang="en-US" sz="1400" baseline="30000" dirty="0">
                <a:solidFill>
                  <a:schemeClr val="accent6">
                    <a:lumMod val="75000"/>
                  </a:schemeClr>
                </a:solidFill>
              </a:endParaRPr>
            </a:p>
          </p:txBody>
        </p:sp>
        <p:sp>
          <p:nvSpPr>
            <p:cNvPr id="24" name="Text Box 13"/>
            <p:cNvSpPr txBox="1">
              <a:spLocks noChangeArrowheads="1"/>
            </p:cNvSpPr>
            <p:nvPr/>
          </p:nvSpPr>
          <p:spPr bwMode="auto">
            <a:xfrm>
              <a:off x="8209920" y="2257523"/>
              <a:ext cx="5341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solidFill>
                    <a:schemeClr val="accent6">
                      <a:lumMod val="75000"/>
                    </a:schemeClr>
                  </a:solidFill>
                </a:rPr>
                <a:t>MH</a:t>
              </a:r>
              <a:r>
                <a:rPr lang="en-US" sz="1400" baseline="30000" dirty="0" smtClean="0">
                  <a:solidFill>
                    <a:schemeClr val="accent6">
                      <a:lumMod val="75000"/>
                    </a:schemeClr>
                  </a:solidFill>
                </a:rPr>
                <a:t>+</a:t>
              </a:r>
              <a:endParaRPr lang="en-US" sz="1400" baseline="30000" dirty="0">
                <a:solidFill>
                  <a:schemeClr val="accent6">
                    <a:lumMod val="75000"/>
                  </a:schemeClr>
                </a:solidFill>
              </a:endParaRPr>
            </a:p>
          </p:txBody>
        </p:sp>
        <p:sp>
          <p:nvSpPr>
            <p:cNvPr id="27" name="Text Box 13"/>
            <p:cNvSpPr txBox="1">
              <a:spLocks noChangeArrowheads="1"/>
            </p:cNvSpPr>
            <p:nvPr/>
          </p:nvSpPr>
          <p:spPr bwMode="auto">
            <a:xfrm>
              <a:off x="2260721" y="2024261"/>
              <a:ext cx="9268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solidFill>
                    <a:schemeClr val="accent6">
                      <a:lumMod val="75000"/>
                    </a:schemeClr>
                  </a:solidFill>
                </a:rPr>
                <a:t>(M+2H)</a:t>
              </a:r>
              <a:r>
                <a:rPr lang="en-US" sz="1400" baseline="30000" dirty="0" smtClean="0">
                  <a:solidFill>
                    <a:schemeClr val="accent6">
                      <a:lumMod val="75000"/>
                    </a:schemeClr>
                  </a:solidFill>
                </a:rPr>
                <a:t>++</a:t>
              </a:r>
              <a:endParaRPr lang="en-US" sz="1400" baseline="30000" dirty="0">
                <a:solidFill>
                  <a:schemeClr val="accent6">
                    <a:lumMod val="75000"/>
                  </a:schemeClr>
                </a:solidFill>
              </a:endParaRPr>
            </a:p>
          </p:txBody>
        </p:sp>
        <p:sp>
          <p:nvSpPr>
            <p:cNvPr id="28" name="Text Box 13"/>
            <p:cNvSpPr txBox="1">
              <a:spLocks noChangeArrowheads="1"/>
            </p:cNvSpPr>
            <p:nvPr/>
          </p:nvSpPr>
          <p:spPr bwMode="auto">
            <a:xfrm>
              <a:off x="3956050" y="1219201"/>
              <a:ext cx="9268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solidFill>
                    <a:schemeClr val="accent6">
                      <a:lumMod val="75000"/>
                    </a:schemeClr>
                  </a:solidFill>
                </a:rPr>
                <a:t>(M+2H)</a:t>
              </a:r>
              <a:r>
                <a:rPr lang="en-US" sz="1400" baseline="30000" dirty="0" smtClean="0">
                  <a:solidFill>
                    <a:schemeClr val="accent6">
                      <a:lumMod val="75000"/>
                    </a:schemeClr>
                  </a:solidFill>
                </a:rPr>
                <a:t>++</a:t>
              </a:r>
              <a:endParaRPr lang="en-US" sz="1400" baseline="30000" dirty="0">
                <a:solidFill>
                  <a:schemeClr val="accent6">
                    <a:lumMod val="75000"/>
                  </a:schemeClr>
                </a:solidFill>
              </a:endParaRPr>
            </a:p>
          </p:txBody>
        </p:sp>
      </p:grpSp>
      <p:sp>
        <p:nvSpPr>
          <p:cNvPr id="8" name="TextBox 7"/>
          <p:cNvSpPr txBox="1"/>
          <p:nvPr/>
        </p:nvSpPr>
        <p:spPr>
          <a:xfrm>
            <a:off x="3165747" y="3133726"/>
            <a:ext cx="3116559" cy="738664"/>
          </a:xfrm>
          <a:prstGeom prst="rect">
            <a:avLst/>
          </a:prstGeom>
          <a:noFill/>
        </p:spPr>
        <p:txBody>
          <a:bodyPr wrap="none" rtlCol="0">
            <a:spAutoFit/>
          </a:bodyPr>
          <a:lstStyle/>
          <a:p>
            <a:pPr marL="342900" indent="-342900">
              <a:buFont typeface="+mj-lt"/>
              <a:buAutoNum type="arabicPeriod"/>
            </a:pPr>
            <a:r>
              <a:rPr lang="en-US" sz="1400" dirty="0" smtClean="0">
                <a:solidFill>
                  <a:srgbClr val="006699"/>
                </a:solidFill>
              </a:rPr>
              <a:t>Multiple ions, different charge</a:t>
            </a:r>
          </a:p>
          <a:p>
            <a:pPr marL="342900" indent="-342900">
              <a:buFont typeface="+mj-lt"/>
              <a:buAutoNum type="arabicPeriod"/>
            </a:pPr>
            <a:r>
              <a:rPr lang="en-US" sz="1400" dirty="0">
                <a:solidFill>
                  <a:srgbClr val="006699"/>
                </a:solidFill>
              </a:rPr>
              <a:t>Mass defect</a:t>
            </a:r>
          </a:p>
          <a:p>
            <a:pPr marL="342900" indent="-342900">
              <a:buFont typeface="+mj-lt"/>
              <a:buAutoNum type="arabicPeriod"/>
            </a:pPr>
            <a:r>
              <a:rPr lang="en-US" sz="1400" dirty="0" smtClean="0">
                <a:solidFill>
                  <a:srgbClr val="006699"/>
                </a:solidFill>
              </a:rPr>
              <a:t>Isotope spacing (high resolution)</a:t>
            </a:r>
          </a:p>
        </p:txBody>
      </p:sp>
    </p:spTree>
    <p:extLst>
      <p:ext uri="{BB962C8B-B14F-4D97-AF65-F5344CB8AC3E}">
        <p14:creationId xmlns:p14="http://schemas.microsoft.com/office/powerpoint/2010/main" val="753163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2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Dominant Cleavage </a:t>
            </a:r>
            <a:r>
              <a:rPr lang="en-US" altLang="en-US" dirty="0" err="1"/>
              <a:t>Proline</a:t>
            </a:r>
            <a:r>
              <a:rPr lang="en-US" altLang="en-US" dirty="0"/>
              <a:t> </a:t>
            </a:r>
            <a:r>
              <a:rPr lang="en-US" altLang="en-US" dirty="0" smtClean="0"/>
              <a:t>N-side</a:t>
            </a:r>
            <a:endParaRPr lang="en-US" dirty="0"/>
          </a:p>
        </p:txBody>
      </p:sp>
      <p:sp>
        <p:nvSpPr>
          <p:cNvPr id="1229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AD7082-0653-4A5A-92DC-CA88ABA85920}" type="slidenum">
              <a:rPr lang="en-US" smtClean="0">
                <a:solidFill>
                  <a:srgbClr val="F8F8F8"/>
                </a:solidFill>
              </a:rPr>
              <a:pPr/>
              <a:t>11</a:t>
            </a:fld>
            <a:endParaRPr lang="en-US" smtClean="0">
              <a:solidFill>
                <a:srgbClr val="F8F8F8"/>
              </a:solidFill>
            </a:endParaRPr>
          </a:p>
        </p:txBody>
      </p:sp>
      <p:pic>
        <p:nvPicPr>
          <p:cNvPr id="1229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1976" t="12085" r="10277" b="9970"/>
          <a:stretch>
            <a:fillRect/>
          </a:stretch>
        </p:blipFill>
        <p:spPr bwMode="auto">
          <a:xfrm>
            <a:off x="390525" y="728662"/>
            <a:ext cx="8458200"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304800" y="3249614"/>
            <a:ext cx="8458200" cy="3127375"/>
            <a:chOff x="304800" y="3249613"/>
            <a:chExt cx="8458200" cy="3127375"/>
          </a:xfrm>
        </p:grpSpPr>
        <p:pic>
          <p:nvPicPr>
            <p:cNvPr id="1230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2075" t="12085" r="10178" b="9970"/>
            <a:stretch>
              <a:fillRect/>
            </a:stretch>
          </p:blipFill>
          <p:spPr bwMode="auto">
            <a:xfrm>
              <a:off x="304800" y="3919538"/>
              <a:ext cx="8458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8" name="Group 14"/>
            <p:cNvGrpSpPr>
              <a:grpSpLocks/>
            </p:cNvGrpSpPr>
            <p:nvPr/>
          </p:nvGrpSpPr>
          <p:grpSpPr bwMode="auto">
            <a:xfrm>
              <a:off x="3003550" y="3249613"/>
              <a:ext cx="2535238" cy="717550"/>
              <a:chOff x="1892" y="2107"/>
              <a:chExt cx="1597" cy="452"/>
            </a:xfrm>
          </p:grpSpPr>
          <p:sp>
            <p:nvSpPr>
              <p:cNvPr id="12309" name="Rectangle 7"/>
              <p:cNvSpPr>
                <a:spLocks noChangeArrowheads="1"/>
              </p:cNvSpPr>
              <p:nvPr/>
            </p:nvSpPr>
            <p:spPr bwMode="auto">
              <a:xfrm>
                <a:off x="1892" y="2218"/>
                <a:ext cx="15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dirty="0"/>
                  <a:t>N F</a:t>
                </a:r>
                <a:r>
                  <a:rPr lang="en-US" dirty="0">
                    <a:solidFill>
                      <a:srgbClr val="FF00FF"/>
                    </a:solidFill>
                  </a:rPr>
                  <a:t>|</a:t>
                </a:r>
                <a:r>
                  <a:rPr lang="en-US" dirty="0"/>
                  <a:t>P</a:t>
                </a:r>
                <a:r>
                  <a:rPr lang="en-US" dirty="0">
                    <a:solidFill>
                      <a:srgbClr val="FF0000"/>
                    </a:solidFill>
                  </a:rPr>
                  <a:t>/</a:t>
                </a:r>
                <a:r>
                  <a:rPr lang="en-US" dirty="0"/>
                  <a:t>S</a:t>
                </a:r>
                <a:r>
                  <a:rPr lang="en-US" dirty="0">
                    <a:solidFill>
                      <a:srgbClr val="FF0000"/>
                    </a:solidFill>
                  </a:rPr>
                  <a:t>/</a:t>
                </a:r>
                <a:r>
                  <a:rPr lang="en-US" dirty="0"/>
                  <a:t>P V D</a:t>
                </a:r>
                <a:r>
                  <a:rPr lang="en-US" dirty="0">
                    <a:solidFill>
                      <a:srgbClr val="FF0000"/>
                    </a:solidFill>
                  </a:rPr>
                  <a:t> </a:t>
                </a:r>
                <a:r>
                  <a:rPr lang="en-US" dirty="0"/>
                  <a:t>A </a:t>
                </a:r>
                <a:r>
                  <a:rPr lang="en-US" dirty="0" err="1"/>
                  <a:t>A</a:t>
                </a:r>
                <a:r>
                  <a:rPr lang="en-US" dirty="0"/>
                  <a:t> F R </a:t>
                </a:r>
              </a:p>
            </p:txBody>
          </p:sp>
          <p:sp>
            <p:nvSpPr>
              <p:cNvPr id="12310" name="Text Box 12"/>
              <p:cNvSpPr txBox="1">
                <a:spLocks noChangeArrowheads="1"/>
              </p:cNvSpPr>
              <p:nvPr/>
            </p:nvSpPr>
            <p:spPr bwMode="auto">
              <a:xfrm>
                <a:off x="2144" y="2365"/>
                <a:ext cx="21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FF0000"/>
                    </a:solidFill>
                  </a:rPr>
                  <a:t>y</a:t>
                </a:r>
                <a:r>
                  <a:rPr lang="en-US" sz="1400" baseline="-25000">
                    <a:solidFill>
                      <a:srgbClr val="FF0000"/>
                    </a:solidFill>
                  </a:rPr>
                  <a:t>9</a:t>
                </a:r>
              </a:p>
            </p:txBody>
          </p:sp>
          <p:sp>
            <p:nvSpPr>
              <p:cNvPr id="12311" name="Text Box 13"/>
              <p:cNvSpPr txBox="1">
                <a:spLocks noChangeArrowheads="1"/>
              </p:cNvSpPr>
              <p:nvPr/>
            </p:nvSpPr>
            <p:spPr bwMode="auto">
              <a:xfrm>
                <a:off x="2078" y="2107"/>
                <a:ext cx="2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FF"/>
                    </a:solidFill>
                  </a:rPr>
                  <a:t>b</a:t>
                </a:r>
                <a:r>
                  <a:rPr lang="en-US" sz="1400" baseline="-25000" dirty="0">
                    <a:solidFill>
                      <a:srgbClr val="0000FF"/>
                    </a:solidFill>
                  </a:rPr>
                  <a:t>2</a:t>
                </a:r>
              </a:p>
            </p:txBody>
          </p:sp>
        </p:grpSp>
      </p:grpSp>
      <p:grpSp>
        <p:nvGrpSpPr>
          <p:cNvPr id="5" name="Group 29"/>
          <p:cNvGrpSpPr>
            <a:grpSpLocks/>
          </p:cNvGrpSpPr>
          <p:nvPr/>
        </p:nvGrpSpPr>
        <p:grpSpPr bwMode="auto">
          <a:xfrm>
            <a:off x="3551238" y="1084265"/>
            <a:ext cx="4800600" cy="301625"/>
            <a:chOff x="2237" y="683"/>
            <a:chExt cx="3024" cy="190"/>
          </a:xfrm>
        </p:grpSpPr>
        <p:sp>
          <p:nvSpPr>
            <p:cNvPr id="12303" name="Oval 15"/>
            <p:cNvSpPr>
              <a:spLocks noChangeArrowheads="1"/>
            </p:cNvSpPr>
            <p:nvPr/>
          </p:nvSpPr>
          <p:spPr bwMode="auto">
            <a:xfrm>
              <a:off x="2237" y="683"/>
              <a:ext cx="188" cy="148"/>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4" name="Oval 16"/>
            <p:cNvSpPr>
              <a:spLocks noChangeArrowheads="1"/>
            </p:cNvSpPr>
            <p:nvPr/>
          </p:nvSpPr>
          <p:spPr bwMode="auto">
            <a:xfrm>
              <a:off x="5073" y="725"/>
              <a:ext cx="188" cy="148"/>
            </a:xfrm>
            <a:prstGeom prst="ellipse">
              <a:avLst/>
            </a:prstGeom>
            <a:noFill/>
            <a:ln w="19050" cap="rnd">
              <a:solidFill>
                <a:srgbClr val="FF99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 name="Group 28"/>
          <p:cNvGrpSpPr>
            <a:grpSpLocks/>
          </p:cNvGrpSpPr>
          <p:nvPr/>
        </p:nvGrpSpPr>
        <p:grpSpPr bwMode="auto">
          <a:xfrm>
            <a:off x="1316038" y="842963"/>
            <a:ext cx="6888162" cy="1536700"/>
            <a:chOff x="829" y="531"/>
            <a:chExt cx="4339" cy="968"/>
          </a:xfrm>
        </p:grpSpPr>
        <p:sp>
          <p:nvSpPr>
            <p:cNvPr id="12296" name="Text Box 19"/>
            <p:cNvSpPr txBox="1">
              <a:spLocks noChangeArrowheads="1"/>
            </p:cNvSpPr>
            <p:nvPr/>
          </p:nvSpPr>
          <p:spPr bwMode="auto">
            <a:xfrm>
              <a:off x="829" y="531"/>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D60093"/>
                  </a:solidFill>
                </a:rPr>
                <a:t>28</a:t>
              </a:r>
            </a:p>
          </p:txBody>
        </p:sp>
        <p:sp>
          <p:nvSpPr>
            <p:cNvPr id="12297" name="Line 20"/>
            <p:cNvSpPr>
              <a:spLocks noChangeShapeType="1"/>
            </p:cNvSpPr>
            <p:nvPr/>
          </p:nvSpPr>
          <p:spPr bwMode="auto">
            <a:xfrm>
              <a:off x="865" y="552"/>
              <a:ext cx="2" cy="947"/>
            </a:xfrm>
            <a:prstGeom prst="line">
              <a:avLst/>
            </a:prstGeom>
            <a:noFill/>
            <a:ln w="19050" cap="rnd">
              <a:solidFill>
                <a:srgbClr val="D6009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8" name="Line 21"/>
            <p:cNvSpPr>
              <a:spLocks noChangeShapeType="1"/>
            </p:cNvSpPr>
            <p:nvPr/>
          </p:nvSpPr>
          <p:spPr bwMode="auto">
            <a:xfrm>
              <a:off x="1027" y="552"/>
              <a:ext cx="2" cy="947"/>
            </a:xfrm>
            <a:prstGeom prst="line">
              <a:avLst/>
            </a:prstGeom>
            <a:noFill/>
            <a:ln w="19050" cap="rnd">
              <a:solidFill>
                <a:srgbClr val="D6009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9" name="Line 22"/>
            <p:cNvSpPr>
              <a:spLocks noChangeShapeType="1"/>
            </p:cNvSpPr>
            <p:nvPr/>
          </p:nvSpPr>
          <p:spPr bwMode="auto">
            <a:xfrm>
              <a:off x="4072" y="552"/>
              <a:ext cx="2" cy="947"/>
            </a:xfrm>
            <a:prstGeom prst="line">
              <a:avLst/>
            </a:prstGeom>
            <a:noFill/>
            <a:ln w="19050" cap="rnd">
              <a:solidFill>
                <a:srgbClr val="D6009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23"/>
            <p:cNvSpPr>
              <a:spLocks noChangeShapeType="1"/>
            </p:cNvSpPr>
            <p:nvPr/>
          </p:nvSpPr>
          <p:spPr bwMode="auto">
            <a:xfrm>
              <a:off x="4589" y="552"/>
              <a:ext cx="2" cy="947"/>
            </a:xfrm>
            <a:prstGeom prst="line">
              <a:avLst/>
            </a:prstGeom>
            <a:noFill/>
            <a:ln w="19050" cap="rnd">
              <a:solidFill>
                <a:srgbClr val="D6009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01" name="Line 24"/>
            <p:cNvSpPr>
              <a:spLocks noChangeShapeType="1"/>
            </p:cNvSpPr>
            <p:nvPr/>
          </p:nvSpPr>
          <p:spPr bwMode="auto">
            <a:xfrm flipH="1">
              <a:off x="5165" y="552"/>
              <a:ext cx="3" cy="206"/>
            </a:xfrm>
            <a:prstGeom prst="line">
              <a:avLst/>
            </a:prstGeom>
            <a:noFill/>
            <a:ln w="19050" cap="rnd">
              <a:solidFill>
                <a:srgbClr val="D6009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02" name="Text Box 26"/>
            <p:cNvSpPr txBox="1">
              <a:spLocks noChangeArrowheads="1"/>
            </p:cNvSpPr>
            <p:nvPr/>
          </p:nvSpPr>
          <p:spPr bwMode="auto">
            <a:xfrm>
              <a:off x="4208" y="531"/>
              <a:ext cx="7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D60093"/>
                  </a:solidFill>
                </a:rPr>
                <a:t>87             97</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Sparse Dominant </a:t>
            </a:r>
            <a:r>
              <a:rPr lang="en-US" altLang="en-US" dirty="0" smtClean="0"/>
              <a:t>Fragmentation</a:t>
            </a:r>
            <a:endParaRPr lang="en-US" dirty="0"/>
          </a:p>
        </p:txBody>
      </p:sp>
      <p:sp>
        <p:nvSpPr>
          <p:cNvPr id="1331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F52DFF-A0D5-4A21-8A0E-B356FC0F724E}" type="slidenum">
              <a:rPr lang="en-US" smtClean="0">
                <a:solidFill>
                  <a:srgbClr val="F8F8F8"/>
                </a:solidFill>
              </a:rPr>
              <a:pPr/>
              <a:t>12</a:t>
            </a:fld>
            <a:endParaRPr lang="en-US" smtClean="0">
              <a:solidFill>
                <a:srgbClr val="F8F8F8"/>
              </a:solidFill>
            </a:endParaRPr>
          </a:p>
        </p:txBody>
      </p:sp>
      <p:pic>
        <p:nvPicPr>
          <p:cNvPr id="13316" name="Picture 50"/>
          <p:cNvPicPr>
            <a:picLocks noChangeAspect="1" noChangeArrowheads="1"/>
          </p:cNvPicPr>
          <p:nvPr/>
        </p:nvPicPr>
        <p:blipFill>
          <a:blip r:embed="rId2" cstate="print">
            <a:extLst>
              <a:ext uri="{28A0092B-C50C-407E-A947-70E740481C1C}">
                <a14:useLocalDpi xmlns:a14="http://schemas.microsoft.com/office/drawing/2010/main" val="0"/>
              </a:ext>
            </a:extLst>
          </a:blip>
          <a:srcRect l="1978" t="25699" r="10277" b="2515"/>
          <a:stretch>
            <a:fillRect/>
          </a:stretch>
        </p:blipFill>
        <p:spPr bwMode="auto">
          <a:xfrm>
            <a:off x="361950" y="647700"/>
            <a:ext cx="8458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7"/>
          <p:cNvGrpSpPr>
            <a:grpSpLocks/>
          </p:cNvGrpSpPr>
          <p:nvPr/>
        </p:nvGrpSpPr>
        <p:grpSpPr bwMode="auto">
          <a:xfrm>
            <a:off x="971550" y="736600"/>
            <a:ext cx="7577138" cy="2674939"/>
            <a:chOff x="612" y="464"/>
            <a:chExt cx="4773" cy="1685"/>
          </a:xfrm>
        </p:grpSpPr>
        <p:grpSp>
          <p:nvGrpSpPr>
            <p:cNvPr id="13323" name="Group 55"/>
            <p:cNvGrpSpPr>
              <a:grpSpLocks/>
            </p:cNvGrpSpPr>
            <p:nvPr/>
          </p:nvGrpSpPr>
          <p:grpSpPr bwMode="auto">
            <a:xfrm>
              <a:off x="612" y="464"/>
              <a:ext cx="4754" cy="1092"/>
              <a:chOff x="612" y="464"/>
              <a:chExt cx="4754" cy="1092"/>
            </a:xfrm>
          </p:grpSpPr>
          <p:sp>
            <p:nvSpPr>
              <p:cNvPr id="13337" name="Text Box 23"/>
              <p:cNvSpPr txBox="1">
                <a:spLocks noChangeArrowheads="1"/>
              </p:cNvSpPr>
              <p:nvPr/>
            </p:nvSpPr>
            <p:spPr bwMode="auto">
              <a:xfrm>
                <a:off x="770" y="624"/>
                <a:ext cx="15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FF0000"/>
                    </a:solidFill>
                  </a:rPr>
                  <a:t>   115                              202</a:t>
                </a:r>
              </a:p>
            </p:txBody>
          </p:sp>
          <p:sp>
            <p:nvSpPr>
              <p:cNvPr id="13338" name="Text Box 33"/>
              <p:cNvSpPr txBox="1">
                <a:spLocks noChangeArrowheads="1"/>
              </p:cNvSpPr>
              <p:nvPr/>
            </p:nvSpPr>
            <p:spPr bwMode="auto">
              <a:xfrm flipH="1">
                <a:off x="3691" y="464"/>
                <a:ext cx="15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66FF"/>
                    </a:solidFill>
                  </a:rPr>
                  <a:t> 202                             115     </a:t>
                </a:r>
              </a:p>
            </p:txBody>
          </p:sp>
          <p:sp>
            <p:nvSpPr>
              <p:cNvPr id="13339" name="Line 30"/>
              <p:cNvSpPr>
                <a:spLocks noChangeShapeType="1"/>
              </p:cNvSpPr>
              <p:nvPr/>
            </p:nvSpPr>
            <p:spPr bwMode="auto">
              <a:xfrm>
                <a:off x="3159" y="482"/>
                <a:ext cx="2" cy="860"/>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340" name="Line 35"/>
              <p:cNvSpPr>
                <a:spLocks noChangeShapeType="1"/>
              </p:cNvSpPr>
              <p:nvPr/>
            </p:nvSpPr>
            <p:spPr bwMode="auto">
              <a:xfrm>
                <a:off x="612" y="482"/>
                <a:ext cx="5" cy="635"/>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341" name="Line 40"/>
              <p:cNvSpPr>
                <a:spLocks noChangeShapeType="1"/>
              </p:cNvSpPr>
              <p:nvPr/>
            </p:nvSpPr>
            <p:spPr bwMode="auto">
              <a:xfrm flipH="1">
                <a:off x="2832" y="482"/>
                <a:ext cx="2" cy="924"/>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342" name="Line 31"/>
              <p:cNvSpPr>
                <a:spLocks noChangeShapeType="1"/>
              </p:cNvSpPr>
              <p:nvPr/>
            </p:nvSpPr>
            <p:spPr bwMode="auto">
              <a:xfrm>
                <a:off x="4563" y="482"/>
                <a:ext cx="2" cy="968"/>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343" name="Line 29"/>
              <p:cNvSpPr>
                <a:spLocks noChangeShapeType="1"/>
              </p:cNvSpPr>
              <p:nvPr/>
            </p:nvSpPr>
            <p:spPr bwMode="auto">
              <a:xfrm flipH="1">
                <a:off x="5362" y="482"/>
                <a:ext cx="4" cy="178"/>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344" name="Line 41"/>
              <p:cNvSpPr>
                <a:spLocks noChangeShapeType="1"/>
              </p:cNvSpPr>
              <p:nvPr/>
            </p:nvSpPr>
            <p:spPr bwMode="auto">
              <a:xfrm flipH="1">
                <a:off x="1441" y="482"/>
                <a:ext cx="2" cy="1074"/>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24" name="Group 56"/>
            <p:cNvGrpSpPr>
              <a:grpSpLocks/>
            </p:cNvGrpSpPr>
            <p:nvPr/>
          </p:nvGrpSpPr>
          <p:grpSpPr bwMode="auto">
            <a:xfrm>
              <a:off x="613" y="1985"/>
              <a:ext cx="4772" cy="164"/>
              <a:chOff x="613" y="1985"/>
              <a:chExt cx="4772" cy="164"/>
            </a:xfrm>
          </p:grpSpPr>
          <p:grpSp>
            <p:nvGrpSpPr>
              <p:cNvPr id="13325" name="Group 44"/>
              <p:cNvGrpSpPr>
                <a:grpSpLocks/>
              </p:cNvGrpSpPr>
              <p:nvPr/>
            </p:nvGrpSpPr>
            <p:grpSpPr bwMode="auto">
              <a:xfrm flipV="1">
                <a:off x="2837" y="1985"/>
                <a:ext cx="324" cy="26"/>
                <a:chOff x="2543" y="1982"/>
                <a:chExt cx="508" cy="0"/>
              </a:xfrm>
            </p:grpSpPr>
            <p:sp>
              <p:nvSpPr>
                <p:cNvPr id="13335" name="Line 11"/>
                <p:cNvSpPr>
                  <a:spLocks noChangeShapeType="1"/>
                </p:cNvSpPr>
                <p:nvPr/>
              </p:nvSpPr>
              <p:spPr bwMode="auto">
                <a:xfrm flipV="1">
                  <a:off x="2797" y="1982"/>
                  <a:ext cx="254" cy="0"/>
                </a:xfrm>
                <a:prstGeom prst="line">
                  <a:avLst/>
                </a:prstGeom>
                <a:noFill/>
                <a:ln w="190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6" name="Line 17"/>
                <p:cNvSpPr>
                  <a:spLocks noChangeShapeType="1"/>
                </p:cNvSpPr>
                <p:nvPr/>
              </p:nvSpPr>
              <p:spPr bwMode="auto">
                <a:xfrm flipH="1" flipV="1">
                  <a:off x="2543" y="1982"/>
                  <a:ext cx="254"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26" name="Group 43"/>
              <p:cNvGrpSpPr>
                <a:grpSpLocks/>
              </p:cNvGrpSpPr>
              <p:nvPr/>
            </p:nvGrpSpPr>
            <p:grpSpPr bwMode="auto">
              <a:xfrm>
                <a:off x="1406" y="2030"/>
                <a:ext cx="3186" cy="25"/>
                <a:chOff x="1192" y="2098"/>
                <a:chExt cx="3210" cy="0"/>
              </a:xfrm>
            </p:grpSpPr>
            <p:sp>
              <p:nvSpPr>
                <p:cNvPr id="13333" name="Line 14"/>
                <p:cNvSpPr>
                  <a:spLocks noChangeShapeType="1"/>
                </p:cNvSpPr>
                <p:nvPr/>
              </p:nvSpPr>
              <p:spPr bwMode="auto">
                <a:xfrm flipV="1">
                  <a:off x="2797" y="2098"/>
                  <a:ext cx="1605" cy="0"/>
                </a:xfrm>
                <a:prstGeom prst="line">
                  <a:avLst/>
                </a:prstGeom>
                <a:noFill/>
                <a:ln w="190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4" name="Line 20"/>
                <p:cNvSpPr>
                  <a:spLocks noChangeShapeType="1"/>
                </p:cNvSpPr>
                <p:nvPr/>
              </p:nvSpPr>
              <p:spPr bwMode="auto">
                <a:xfrm flipH="1" flipV="1">
                  <a:off x="1192" y="2098"/>
                  <a:ext cx="1605"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27" name="Group 42"/>
              <p:cNvGrpSpPr>
                <a:grpSpLocks/>
              </p:cNvGrpSpPr>
              <p:nvPr/>
            </p:nvGrpSpPr>
            <p:grpSpPr bwMode="auto">
              <a:xfrm>
                <a:off x="613" y="2123"/>
                <a:ext cx="4772" cy="26"/>
                <a:chOff x="649" y="2134"/>
                <a:chExt cx="4296" cy="0"/>
              </a:xfrm>
            </p:grpSpPr>
            <p:sp>
              <p:nvSpPr>
                <p:cNvPr id="13331" name="Line 15"/>
                <p:cNvSpPr>
                  <a:spLocks noChangeShapeType="1"/>
                </p:cNvSpPr>
                <p:nvPr/>
              </p:nvSpPr>
              <p:spPr bwMode="auto">
                <a:xfrm flipV="1">
                  <a:off x="2797" y="2134"/>
                  <a:ext cx="2148" cy="0"/>
                </a:xfrm>
                <a:prstGeom prst="line">
                  <a:avLst/>
                </a:prstGeom>
                <a:noFill/>
                <a:ln w="190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2" name="Line 21"/>
                <p:cNvSpPr>
                  <a:spLocks noChangeShapeType="1"/>
                </p:cNvSpPr>
                <p:nvPr/>
              </p:nvSpPr>
              <p:spPr bwMode="auto">
                <a:xfrm flipH="1" flipV="1">
                  <a:off x="649" y="2134"/>
                  <a:ext cx="2148"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28" name="Group 52"/>
              <p:cNvGrpSpPr>
                <a:grpSpLocks/>
              </p:cNvGrpSpPr>
              <p:nvPr/>
            </p:nvGrpSpPr>
            <p:grpSpPr bwMode="auto">
              <a:xfrm flipH="1" flipV="1">
                <a:off x="1285" y="2078"/>
                <a:ext cx="3428" cy="27"/>
                <a:chOff x="649" y="2134"/>
                <a:chExt cx="4296" cy="0"/>
              </a:xfrm>
            </p:grpSpPr>
            <p:sp>
              <p:nvSpPr>
                <p:cNvPr id="13329" name="Line 53"/>
                <p:cNvSpPr>
                  <a:spLocks noChangeShapeType="1"/>
                </p:cNvSpPr>
                <p:nvPr/>
              </p:nvSpPr>
              <p:spPr bwMode="auto">
                <a:xfrm flipV="1">
                  <a:off x="2797" y="2134"/>
                  <a:ext cx="2148" cy="0"/>
                </a:xfrm>
                <a:prstGeom prst="line">
                  <a:avLst/>
                </a:prstGeom>
                <a:noFill/>
                <a:ln w="190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0" name="Line 54"/>
                <p:cNvSpPr>
                  <a:spLocks noChangeShapeType="1"/>
                </p:cNvSpPr>
                <p:nvPr/>
              </p:nvSpPr>
              <p:spPr bwMode="auto">
                <a:xfrm flipH="1" flipV="1">
                  <a:off x="649" y="2134"/>
                  <a:ext cx="2148"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nvGrpSpPr>
          <p:cNvPr id="9" name="Group 59"/>
          <p:cNvGrpSpPr>
            <a:grpSpLocks/>
          </p:cNvGrpSpPr>
          <p:nvPr/>
        </p:nvGrpSpPr>
        <p:grpSpPr bwMode="auto">
          <a:xfrm>
            <a:off x="361951" y="3521077"/>
            <a:ext cx="8591550" cy="2841625"/>
            <a:chOff x="228" y="2218"/>
            <a:chExt cx="5412" cy="1790"/>
          </a:xfrm>
        </p:grpSpPr>
        <p:sp>
          <p:nvSpPr>
            <p:cNvPr id="13320" name="Rectangle 8"/>
            <p:cNvSpPr>
              <a:spLocks noChangeArrowheads="1"/>
            </p:cNvSpPr>
            <p:nvPr/>
          </p:nvSpPr>
          <p:spPr bwMode="auto">
            <a:xfrm>
              <a:off x="1858" y="2218"/>
              <a:ext cx="20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Arial Unicode MS" pitchFamily="34" charset="-128"/>
                </a:rPr>
                <a:t>(K)I S R</a:t>
              </a:r>
              <a:r>
                <a:rPr lang="en-US">
                  <a:solidFill>
                    <a:srgbClr val="FF00FF"/>
                  </a:solidFill>
                  <a:latin typeface="Arial Unicode MS" pitchFamily="34" charset="-128"/>
                </a:rPr>
                <a:t>|</a:t>
              </a:r>
              <a:r>
                <a:rPr lang="en-US">
                  <a:latin typeface="Arial Unicode MS" pitchFamily="34" charset="-128"/>
                </a:rPr>
                <a:t>P G D</a:t>
              </a:r>
              <a:r>
                <a:rPr lang="en-US">
                  <a:solidFill>
                    <a:srgbClr val="FF00FF"/>
                  </a:solidFill>
                  <a:latin typeface="Arial Unicode MS" pitchFamily="34" charset="-128"/>
                </a:rPr>
                <a:t>|</a:t>
              </a:r>
              <a:r>
                <a:rPr lang="en-US">
                  <a:latin typeface="Arial Unicode MS" pitchFamily="34" charset="-128"/>
                </a:rPr>
                <a:t>S</a:t>
              </a:r>
              <a:r>
                <a:rPr lang="en-US">
                  <a:solidFill>
                    <a:srgbClr val="0000FF"/>
                  </a:solidFill>
                  <a:latin typeface="Arial Unicode MS" pitchFamily="34" charset="-128"/>
                </a:rPr>
                <a:t> </a:t>
              </a:r>
              <a:r>
                <a:rPr lang="en-US">
                  <a:latin typeface="Arial Unicode MS" pitchFamily="34" charset="-128"/>
                </a:rPr>
                <a:t>D</a:t>
              </a:r>
              <a:r>
                <a:rPr lang="en-US">
                  <a:solidFill>
                    <a:srgbClr val="FF00FF"/>
                  </a:solidFill>
                  <a:latin typeface="Arial Unicode MS" pitchFamily="34" charset="-128"/>
                </a:rPr>
                <a:t>|</a:t>
              </a:r>
              <a:r>
                <a:rPr lang="en-US">
                  <a:latin typeface="Arial Unicode MS" pitchFamily="34" charset="-128"/>
                </a:rPr>
                <a:t>D</a:t>
              </a:r>
              <a:r>
                <a:rPr lang="en-US">
                  <a:solidFill>
                    <a:srgbClr val="FF00FF"/>
                  </a:solidFill>
                  <a:latin typeface="Arial Unicode MS" pitchFamily="34" charset="-128"/>
                </a:rPr>
                <a:t>|</a:t>
              </a:r>
              <a:r>
                <a:rPr lang="en-US">
                  <a:latin typeface="Arial Unicode MS" pitchFamily="34" charset="-128"/>
                </a:rPr>
                <a:t>S</a:t>
              </a:r>
              <a:r>
                <a:rPr lang="en-US">
                  <a:solidFill>
                    <a:srgbClr val="0000FF"/>
                  </a:solidFill>
                  <a:latin typeface="Arial Unicode MS" pitchFamily="34" charset="-128"/>
                </a:rPr>
                <a:t> </a:t>
              </a:r>
              <a:r>
                <a:rPr lang="en-US">
                  <a:latin typeface="Arial Unicode MS" pitchFamily="34" charset="-128"/>
                </a:rPr>
                <a:t>R(S)</a:t>
              </a:r>
              <a:r>
                <a:rPr lang="en-US"/>
                <a:t> </a:t>
              </a:r>
            </a:p>
          </p:txBody>
        </p:sp>
        <p:pic>
          <p:nvPicPr>
            <p:cNvPr id="13321" name="Picture 49"/>
            <p:cNvPicPr>
              <a:picLocks noChangeAspect="1" noChangeArrowheads="1"/>
            </p:cNvPicPr>
            <p:nvPr/>
          </p:nvPicPr>
          <p:blipFill>
            <a:blip r:embed="rId3" cstate="print">
              <a:extLst>
                <a:ext uri="{28A0092B-C50C-407E-A947-70E740481C1C}">
                  <a14:useLocalDpi xmlns:a14="http://schemas.microsoft.com/office/drawing/2010/main" val="0"/>
                </a:ext>
              </a:extLst>
            </a:blip>
            <a:srcRect l="1976" t="25699" r="10178" b="2515"/>
            <a:stretch>
              <a:fillRect/>
            </a:stretch>
          </p:blipFill>
          <p:spPr bwMode="auto">
            <a:xfrm>
              <a:off x="228" y="2466"/>
              <a:ext cx="5334"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58"/>
            <p:cNvSpPr txBox="1">
              <a:spLocks noChangeArrowheads="1"/>
            </p:cNvSpPr>
            <p:nvPr/>
          </p:nvSpPr>
          <p:spPr bwMode="auto">
            <a:xfrm>
              <a:off x="4328" y="2939"/>
              <a:ext cx="1312" cy="40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CC0000"/>
                  </a:solidFill>
                </a:rPr>
                <a:t>Non-mobile proton</a:t>
              </a:r>
            </a:p>
            <a:p>
              <a:pPr algn="ctr" eaLnBrk="1" hangingPunct="1"/>
              <a:r>
                <a:rPr lang="en-US">
                  <a:solidFill>
                    <a:srgbClr val="CC0000"/>
                  </a:solidFill>
                </a:rPr>
                <a:t>z</a:t>
              </a:r>
              <a:r>
                <a:rPr lang="en-US" baseline="-25000">
                  <a:solidFill>
                    <a:srgbClr val="CC0000"/>
                  </a:solidFill>
                </a:rPr>
                <a:t>pre</a:t>
              </a:r>
              <a:r>
                <a:rPr lang="en-US">
                  <a:solidFill>
                    <a:srgbClr val="CC0000"/>
                  </a:solidFill>
                </a:rPr>
                <a:t> </a:t>
              </a:r>
              <a:r>
                <a:rPr lang="en-US" u="sng">
                  <a:solidFill>
                    <a:srgbClr val="CC0000"/>
                  </a:solidFill>
                </a:rPr>
                <a:t>&lt;</a:t>
              </a:r>
              <a:r>
                <a:rPr lang="en-US">
                  <a:solidFill>
                    <a:srgbClr val="CC0000"/>
                  </a:solidFill>
                </a:rPr>
                <a:t> #Arg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863F02-1D0F-4D2B-99FC-BD957F4C6A6D}" type="slidenum">
              <a:rPr lang="en-US" smtClean="0">
                <a:solidFill>
                  <a:srgbClr val="F8F8F8"/>
                </a:solidFill>
              </a:rPr>
              <a:pPr/>
              <a:t>13</a:t>
            </a:fld>
            <a:endParaRPr lang="en-US" smtClean="0">
              <a:solidFill>
                <a:srgbClr val="F8F8F8"/>
              </a:solidFill>
            </a:endParaRPr>
          </a:p>
        </p:txBody>
      </p:sp>
      <p:pic>
        <p:nvPicPr>
          <p:cNvPr id="1434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976" t="12387" r="10376" b="10272"/>
          <a:stretch>
            <a:fillRect/>
          </a:stretch>
        </p:blipFill>
        <p:spPr bwMode="auto">
          <a:xfrm>
            <a:off x="285752" y="928688"/>
            <a:ext cx="84486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57175" y="212726"/>
            <a:ext cx="8737600" cy="2552700"/>
            <a:chOff x="257175" y="212725"/>
            <a:chExt cx="8737600" cy="2552700"/>
          </a:xfrm>
        </p:grpSpPr>
        <p:grpSp>
          <p:nvGrpSpPr>
            <p:cNvPr id="3" name="Group 24"/>
            <p:cNvGrpSpPr>
              <a:grpSpLocks/>
            </p:cNvGrpSpPr>
            <p:nvPr/>
          </p:nvGrpSpPr>
          <p:grpSpPr bwMode="auto">
            <a:xfrm>
              <a:off x="257175" y="212725"/>
              <a:ext cx="8737600" cy="2552700"/>
              <a:chOff x="162" y="134"/>
              <a:chExt cx="5504" cy="1608"/>
            </a:xfrm>
          </p:grpSpPr>
          <p:sp>
            <p:nvSpPr>
              <p:cNvPr id="14343" name="Rectangle 4"/>
              <p:cNvSpPr>
                <a:spLocks noChangeArrowheads="1"/>
              </p:cNvSpPr>
              <p:nvPr/>
            </p:nvSpPr>
            <p:spPr bwMode="auto">
              <a:xfrm>
                <a:off x="162" y="134"/>
                <a:ext cx="5504"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2400" dirty="0">
                    <a:solidFill>
                      <a:srgbClr val="006699"/>
                    </a:solidFill>
                  </a:rPr>
                  <a:t>Cry Babies (b-H</a:t>
                </a:r>
                <a:r>
                  <a:rPr lang="en-US" altLang="en-US" sz="2400" baseline="-25000" dirty="0">
                    <a:solidFill>
                      <a:srgbClr val="006699"/>
                    </a:solidFill>
                  </a:rPr>
                  <a:t>2</a:t>
                </a:r>
                <a:r>
                  <a:rPr lang="en-US" altLang="en-US" sz="2400" dirty="0">
                    <a:solidFill>
                      <a:srgbClr val="006699"/>
                    </a:solidFill>
                  </a:rPr>
                  <a:t>O &amp; b pairs)</a:t>
                </a:r>
              </a:p>
            </p:txBody>
          </p:sp>
          <p:sp>
            <p:nvSpPr>
              <p:cNvPr id="14344" name="Rectangle 10"/>
              <p:cNvSpPr>
                <a:spLocks noChangeArrowheads="1"/>
              </p:cNvSpPr>
              <p:nvPr/>
            </p:nvSpPr>
            <p:spPr bwMode="auto">
              <a:xfrm>
                <a:off x="2750" y="1162"/>
                <a:ext cx="5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9900"/>
                    </a:solidFill>
                  </a:rPr>
                  <a:t>P(m/z)-H</a:t>
                </a:r>
                <a:r>
                  <a:rPr lang="en-US" sz="1000" b="1" baseline="-25000">
                    <a:solidFill>
                      <a:srgbClr val="009900"/>
                    </a:solidFill>
                  </a:rPr>
                  <a:t>2</a:t>
                </a:r>
                <a:r>
                  <a:rPr lang="en-US" sz="1000" b="1">
                    <a:solidFill>
                      <a:srgbClr val="009900"/>
                    </a:solidFill>
                  </a:rPr>
                  <a:t>O</a:t>
                </a:r>
              </a:p>
            </p:txBody>
          </p:sp>
          <p:sp>
            <p:nvSpPr>
              <p:cNvPr id="14345" name="Rectangle 11"/>
              <p:cNvSpPr>
                <a:spLocks noChangeArrowheads="1"/>
              </p:cNvSpPr>
              <p:nvPr/>
            </p:nvSpPr>
            <p:spPr bwMode="auto">
              <a:xfrm>
                <a:off x="2443" y="918"/>
                <a:ext cx="58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9900"/>
                    </a:solidFill>
                  </a:rPr>
                  <a:t>P(m/z)-2H</a:t>
                </a:r>
                <a:r>
                  <a:rPr lang="en-US" sz="1000" b="1" baseline="-25000">
                    <a:solidFill>
                      <a:srgbClr val="009900"/>
                    </a:solidFill>
                  </a:rPr>
                  <a:t>2</a:t>
                </a:r>
                <a:r>
                  <a:rPr lang="en-US" sz="1000" b="1">
                    <a:solidFill>
                      <a:srgbClr val="009900"/>
                    </a:solidFill>
                  </a:rPr>
                  <a:t>O</a:t>
                </a:r>
              </a:p>
            </p:txBody>
          </p:sp>
          <p:sp>
            <p:nvSpPr>
              <p:cNvPr id="14346" name="Line 12"/>
              <p:cNvSpPr>
                <a:spLocks noChangeShapeType="1"/>
              </p:cNvSpPr>
              <p:nvPr/>
            </p:nvSpPr>
            <p:spPr bwMode="auto">
              <a:xfrm flipV="1">
                <a:off x="872" y="1446"/>
                <a:ext cx="89" cy="2"/>
              </a:xfrm>
              <a:prstGeom prst="line">
                <a:avLst/>
              </a:prstGeom>
              <a:noFill/>
              <a:ln w="19050">
                <a:solidFill>
                  <a:srgbClr val="0066FF"/>
                </a:solidFill>
                <a:round/>
                <a:headEnd type="arrow"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7" name="Line 13"/>
              <p:cNvSpPr>
                <a:spLocks noChangeShapeType="1"/>
              </p:cNvSpPr>
              <p:nvPr/>
            </p:nvSpPr>
            <p:spPr bwMode="auto">
              <a:xfrm flipV="1">
                <a:off x="602" y="1542"/>
                <a:ext cx="89" cy="2"/>
              </a:xfrm>
              <a:prstGeom prst="line">
                <a:avLst/>
              </a:prstGeom>
              <a:noFill/>
              <a:ln w="19050">
                <a:solidFill>
                  <a:srgbClr val="0066FF"/>
                </a:solidFill>
                <a:round/>
                <a:headEnd type="arrow"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8" name="Line 14"/>
              <p:cNvSpPr>
                <a:spLocks noChangeShapeType="1"/>
              </p:cNvSpPr>
              <p:nvPr/>
            </p:nvSpPr>
            <p:spPr bwMode="auto">
              <a:xfrm flipV="1">
                <a:off x="1754" y="1284"/>
                <a:ext cx="89" cy="2"/>
              </a:xfrm>
              <a:prstGeom prst="line">
                <a:avLst/>
              </a:prstGeom>
              <a:noFill/>
              <a:ln w="19050">
                <a:solidFill>
                  <a:srgbClr val="0066FF"/>
                </a:solidFill>
                <a:round/>
                <a:headEnd type="arrow"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9" name="Line 15"/>
              <p:cNvSpPr>
                <a:spLocks noChangeShapeType="1"/>
              </p:cNvSpPr>
              <p:nvPr/>
            </p:nvSpPr>
            <p:spPr bwMode="auto">
              <a:xfrm flipV="1">
                <a:off x="3398" y="1668"/>
                <a:ext cx="89" cy="2"/>
              </a:xfrm>
              <a:prstGeom prst="line">
                <a:avLst/>
              </a:prstGeom>
              <a:noFill/>
              <a:ln w="19050">
                <a:solidFill>
                  <a:srgbClr val="0066FF"/>
                </a:solidFill>
                <a:round/>
                <a:headEnd type="arrow"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0" name="Line 16"/>
              <p:cNvSpPr>
                <a:spLocks noChangeShapeType="1"/>
              </p:cNvSpPr>
              <p:nvPr/>
            </p:nvSpPr>
            <p:spPr bwMode="auto">
              <a:xfrm flipV="1">
                <a:off x="2960" y="1740"/>
                <a:ext cx="89" cy="2"/>
              </a:xfrm>
              <a:prstGeom prst="line">
                <a:avLst/>
              </a:prstGeom>
              <a:noFill/>
              <a:ln w="19050">
                <a:solidFill>
                  <a:srgbClr val="0066FF"/>
                </a:solidFill>
                <a:round/>
                <a:headEnd type="arrow"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1" name="Line 17"/>
              <p:cNvSpPr>
                <a:spLocks noChangeShapeType="1"/>
              </p:cNvSpPr>
              <p:nvPr/>
            </p:nvSpPr>
            <p:spPr bwMode="auto">
              <a:xfrm flipV="1">
                <a:off x="2378" y="1578"/>
                <a:ext cx="89" cy="2"/>
              </a:xfrm>
              <a:prstGeom prst="line">
                <a:avLst/>
              </a:prstGeom>
              <a:noFill/>
              <a:ln w="19050">
                <a:solidFill>
                  <a:srgbClr val="0066FF"/>
                </a:solidFill>
                <a:round/>
                <a:headEnd type="arrow"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2" name="Line 18"/>
              <p:cNvSpPr>
                <a:spLocks noChangeShapeType="1"/>
              </p:cNvSpPr>
              <p:nvPr/>
            </p:nvSpPr>
            <p:spPr bwMode="auto">
              <a:xfrm flipV="1">
                <a:off x="1256" y="1422"/>
                <a:ext cx="89" cy="2"/>
              </a:xfrm>
              <a:prstGeom prst="line">
                <a:avLst/>
              </a:prstGeom>
              <a:noFill/>
              <a:ln w="19050">
                <a:solidFill>
                  <a:srgbClr val="0066FF"/>
                </a:solidFill>
                <a:round/>
                <a:headEnd type="arrow"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3" name="Line 19"/>
              <p:cNvSpPr>
                <a:spLocks noChangeShapeType="1"/>
              </p:cNvSpPr>
              <p:nvPr/>
            </p:nvSpPr>
            <p:spPr bwMode="auto">
              <a:xfrm flipV="1">
                <a:off x="3950" y="1704"/>
                <a:ext cx="89" cy="2"/>
              </a:xfrm>
              <a:prstGeom prst="line">
                <a:avLst/>
              </a:prstGeom>
              <a:noFill/>
              <a:ln w="19050">
                <a:solidFill>
                  <a:srgbClr val="0066FF"/>
                </a:solidFill>
                <a:round/>
                <a:headEnd type="arrow"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4" name="Line 20"/>
              <p:cNvSpPr>
                <a:spLocks noChangeShapeType="1"/>
              </p:cNvSpPr>
              <p:nvPr/>
            </p:nvSpPr>
            <p:spPr bwMode="auto">
              <a:xfrm flipV="1">
                <a:off x="4424" y="1686"/>
                <a:ext cx="89" cy="2"/>
              </a:xfrm>
              <a:prstGeom prst="line">
                <a:avLst/>
              </a:prstGeom>
              <a:noFill/>
              <a:ln w="19050">
                <a:solidFill>
                  <a:srgbClr val="0066FF"/>
                </a:solidFill>
                <a:round/>
                <a:headEnd type="arrow"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5" name="Line 21"/>
              <p:cNvSpPr>
                <a:spLocks noChangeShapeType="1"/>
              </p:cNvSpPr>
              <p:nvPr/>
            </p:nvSpPr>
            <p:spPr bwMode="auto">
              <a:xfrm flipV="1">
                <a:off x="5270" y="1536"/>
                <a:ext cx="89" cy="2"/>
              </a:xfrm>
              <a:prstGeom prst="line">
                <a:avLst/>
              </a:prstGeom>
              <a:noFill/>
              <a:ln w="19050">
                <a:solidFill>
                  <a:srgbClr val="0066FF"/>
                </a:solidFill>
                <a:round/>
                <a:headEnd type="arrow"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6" name="Line 22"/>
              <p:cNvSpPr>
                <a:spLocks noChangeShapeType="1"/>
              </p:cNvSpPr>
              <p:nvPr/>
            </p:nvSpPr>
            <p:spPr bwMode="auto">
              <a:xfrm flipV="1">
                <a:off x="4850" y="1650"/>
                <a:ext cx="89" cy="2"/>
              </a:xfrm>
              <a:prstGeom prst="line">
                <a:avLst/>
              </a:prstGeom>
              <a:noFill/>
              <a:ln w="19050">
                <a:solidFill>
                  <a:srgbClr val="0066FF"/>
                </a:solidFill>
                <a:round/>
                <a:headEnd type="arrow" w="med" len="med"/>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 name="TextBox 4"/>
            <p:cNvSpPr txBox="1"/>
            <p:nvPr/>
          </p:nvSpPr>
          <p:spPr>
            <a:xfrm>
              <a:off x="2377953" y="1517134"/>
              <a:ext cx="619080" cy="307777"/>
            </a:xfrm>
            <a:prstGeom prst="rect">
              <a:avLst/>
            </a:prstGeom>
            <a:noFill/>
          </p:spPr>
          <p:txBody>
            <a:bodyPr wrap="none" rtlCol="0">
              <a:spAutoFit/>
            </a:bodyPr>
            <a:lstStyle/>
            <a:p>
              <a:r>
                <a:rPr lang="en-US" sz="1400" dirty="0" smtClean="0">
                  <a:solidFill>
                    <a:srgbClr val="0066FF"/>
                  </a:solidFill>
                  <a:latin typeface="Calibri" pitchFamily="34" charset="0"/>
                </a:rPr>
                <a:t>-18Da</a:t>
              </a:r>
              <a:endParaRPr lang="en-US" sz="1400" dirty="0">
                <a:solidFill>
                  <a:srgbClr val="0066FF"/>
                </a:solidFill>
                <a:latin typeface="Calibri" pitchFamily="34" charset="0"/>
              </a:endParaRPr>
            </a:p>
          </p:txBody>
        </p:sp>
      </p:grpSp>
      <p:grpSp>
        <p:nvGrpSpPr>
          <p:cNvPr id="8" name="Group 7"/>
          <p:cNvGrpSpPr/>
          <p:nvPr/>
        </p:nvGrpSpPr>
        <p:grpSpPr>
          <a:xfrm>
            <a:off x="238127" y="3536435"/>
            <a:ext cx="8467725" cy="2850078"/>
            <a:chOff x="238125" y="3536434"/>
            <a:chExt cx="8467725" cy="2850079"/>
          </a:xfrm>
        </p:grpSpPr>
        <p:pic>
          <p:nvPicPr>
            <p:cNvPr id="1435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976" t="12387" r="10178" b="9970"/>
            <a:stretch>
              <a:fillRect/>
            </a:stretch>
          </p:blipFill>
          <p:spPr bwMode="auto">
            <a:xfrm>
              <a:off x="238125" y="3938588"/>
              <a:ext cx="84677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Rectangle 8"/>
            <p:cNvSpPr>
              <a:spLocks noChangeArrowheads="1"/>
            </p:cNvSpPr>
            <p:nvPr/>
          </p:nvSpPr>
          <p:spPr bwMode="auto">
            <a:xfrm>
              <a:off x="2787650" y="3536434"/>
              <a:ext cx="3238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E</a:t>
              </a:r>
              <a:r>
                <a:rPr lang="en-US">
                  <a:solidFill>
                    <a:srgbClr val="FF0000"/>
                  </a:solidFill>
                </a:rPr>
                <a:t>/</a:t>
              </a:r>
              <a:r>
                <a:rPr lang="en-US"/>
                <a:t>H</a:t>
              </a:r>
              <a:r>
                <a:rPr lang="en-US">
                  <a:solidFill>
                    <a:srgbClr val="FF0000"/>
                  </a:solidFill>
                </a:rPr>
                <a:t>/</a:t>
              </a:r>
              <a:r>
                <a:rPr lang="en-US"/>
                <a:t>A</a:t>
              </a:r>
              <a:r>
                <a:rPr lang="en-US">
                  <a:solidFill>
                    <a:srgbClr val="FF00FF"/>
                  </a:solidFill>
                </a:rPr>
                <a:t>|</a:t>
              </a:r>
              <a:r>
                <a:rPr lang="en-US"/>
                <a:t>V</a:t>
              </a:r>
              <a:r>
                <a:rPr lang="en-US">
                  <a:solidFill>
                    <a:srgbClr val="FF0000"/>
                  </a:solidFill>
                </a:rPr>
                <a:t>/</a:t>
              </a:r>
              <a:r>
                <a:rPr lang="en-US"/>
                <a:t>E</a:t>
              </a:r>
              <a:r>
                <a:rPr lang="en-US">
                  <a:solidFill>
                    <a:srgbClr val="FF00FF"/>
                  </a:solidFill>
                </a:rPr>
                <a:t>|</a:t>
              </a:r>
              <a:r>
                <a:rPr lang="en-US"/>
                <a:t>G</a:t>
              </a:r>
              <a:r>
                <a:rPr lang="en-US">
                  <a:solidFill>
                    <a:srgbClr val="FF0000"/>
                  </a:solidFill>
                </a:rPr>
                <a:t>/</a:t>
              </a:r>
              <a:r>
                <a:rPr lang="en-US"/>
                <a:t>D</a:t>
              </a:r>
              <a:r>
                <a:rPr lang="en-US">
                  <a:solidFill>
                    <a:srgbClr val="FF00FF"/>
                  </a:solidFill>
                </a:rPr>
                <a:t>|</a:t>
              </a:r>
              <a:r>
                <a:rPr lang="en-US"/>
                <a:t>C D</a:t>
              </a:r>
              <a:r>
                <a:rPr lang="en-US">
                  <a:solidFill>
                    <a:srgbClr val="FF00FF"/>
                  </a:solidFill>
                </a:rPr>
                <a:t>|</a:t>
              </a:r>
              <a:r>
                <a:rPr lang="en-US"/>
                <a:t>F Q L L K </a:t>
              </a:r>
            </a:p>
          </p:txBody>
        </p:sp>
        <p:sp>
          <p:nvSpPr>
            <p:cNvPr id="7" name="TextBox 6"/>
            <p:cNvSpPr txBox="1"/>
            <p:nvPr/>
          </p:nvSpPr>
          <p:spPr>
            <a:xfrm>
              <a:off x="242173" y="3536435"/>
              <a:ext cx="1107996" cy="369332"/>
            </a:xfrm>
            <a:prstGeom prst="rect">
              <a:avLst/>
            </a:prstGeom>
            <a:noFill/>
          </p:spPr>
          <p:txBody>
            <a:bodyPr wrap="none" rtlCol="0">
              <a:spAutoFit/>
            </a:bodyPr>
            <a:lstStyle/>
            <a:p>
              <a:r>
                <a:rPr lang="en-US" dirty="0" smtClean="0">
                  <a:solidFill>
                    <a:srgbClr val="006699"/>
                  </a:solidFill>
                </a:rPr>
                <a:t>N-term E</a:t>
              </a:r>
              <a:endParaRPr lang="en-US" dirty="0">
                <a:solidFill>
                  <a:srgbClr val="006699"/>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1"/>
            <a:ext cx="8896350" cy="457200"/>
          </a:xfrm>
        </p:spPr>
        <p:txBody>
          <a:bodyPr/>
          <a:lstStyle/>
          <a:p>
            <a:r>
              <a:rPr lang="en-US" altLang="en-US" b="0" dirty="0"/>
              <a:t>Interpreting MS/MS Spectra is Fun!!</a:t>
            </a:r>
            <a:endParaRPr lang="en-US" dirty="0"/>
          </a:p>
        </p:txBody>
      </p:sp>
      <p:sp>
        <p:nvSpPr>
          <p:cNvPr id="3" name="Slide Number Placeholder 2"/>
          <p:cNvSpPr>
            <a:spLocks noGrp="1"/>
          </p:cNvSpPr>
          <p:nvPr>
            <p:ph type="sldNum" sz="quarter" idx="11"/>
          </p:nvPr>
        </p:nvSpPr>
        <p:spPr/>
        <p:txBody>
          <a:bodyPr/>
          <a:lstStyle/>
          <a:p>
            <a:pPr>
              <a:defRPr/>
            </a:pPr>
            <a:fld id="{94C161DA-37A9-480E-8266-756F225CC67E}" type="slidenum">
              <a:rPr lang="en-US" smtClean="0"/>
              <a:pPr>
                <a:defRPr/>
              </a:pPr>
              <a:t>14</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0725" y="542925"/>
            <a:ext cx="5162550" cy="6315075"/>
          </a:xfrm>
          <a:prstGeom prst="rect">
            <a:avLst/>
          </a:prstGeom>
        </p:spPr>
      </p:pic>
      <p:sp>
        <p:nvSpPr>
          <p:cNvPr id="5" name="TextBox 4"/>
          <p:cNvSpPr txBox="1"/>
          <p:nvPr/>
        </p:nvSpPr>
        <p:spPr>
          <a:xfrm>
            <a:off x="7600950" y="1571625"/>
            <a:ext cx="1178528" cy="1938992"/>
          </a:xfrm>
          <a:prstGeom prst="rect">
            <a:avLst/>
          </a:prstGeom>
          <a:noFill/>
        </p:spPr>
        <p:txBody>
          <a:bodyPr wrap="none" rtlCol="0">
            <a:spAutoFit/>
          </a:bodyPr>
          <a:lstStyle/>
          <a:p>
            <a:pPr algn="ctr"/>
            <a:r>
              <a:rPr lang="en-US" sz="2400" dirty="0" smtClean="0">
                <a:solidFill>
                  <a:srgbClr val="006699"/>
                </a:solidFill>
              </a:rPr>
              <a:t>Karl</a:t>
            </a:r>
          </a:p>
          <a:p>
            <a:pPr algn="ctr"/>
            <a:r>
              <a:rPr lang="en-US" sz="2400" dirty="0" smtClean="0">
                <a:solidFill>
                  <a:srgbClr val="006699"/>
                </a:solidFill>
              </a:rPr>
              <a:t>Aidan</a:t>
            </a:r>
          </a:p>
          <a:p>
            <a:pPr algn="ctr"/>
            <a:r>
              <a:rPr lang="en-US" sz="2400" dirty="0" smtClean="0">
                <a:solidFill>
                  <a:srgbClr val="006699"/>
                </a:solidFill>
              </a:rPr>
              <a:t>Kaitlin</a:t>
            </a:r>
          </a:p>
          <a:p>
            <a:pPr algn="ctr"/>
            <a:r>
              <a:rPr lang="en-US" sz="2400" dirty="0" smtClean="0">
                <a:solidFill>
                  <a:srgbClr val="006699"/>
                </a:solidFill>
              </a:rPr>
              <a:t>Andrea</a:t>
            </a:r>
          </a:p>
          <a:p>
            <a:pPr algn="ctr"/>
            <a:r>
              <a:rPr lang="en-US" sz="2400" dirty="0" smtClean="0">
                <a:solidFill>
                  <a:srgbClr val="006699"/>
                </a:solidFill>
              </a:rPr>
              <a:t>Jack</a:t>
            </a:r>
            <a:endParaRPr lang="en-US" sz="2400" dirty="0">
              <a:solidFill>
                <a:srgbClr val="006699"/>
              </a:solidFill>
            </a:endParaRPr>
          </a:p>
        </p:txBody>
      </p:sp>
    </p:spTree>
    <p:extLst>
      <p:ext uri="{BB962C8B-B14F-4D97-AF65-F5344CB8AC3E}">
        <p14:creationId xmlns:p14="http://schemas.microsoft.com/office/powerpoint/2010/main" val="519748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lanetorbitrap.com/data/fe/image/Orbitrap%20Schematic%2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319" y="689611"/>
            <a:ext cx="8225028" cy="4457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400" dirty="0" err="1"/>
              <a:t>Orbitrap</a:t>
            </a:r>
            <a:r>
              <a:rPr lang="en-US" sz="2400" dirty="0"/>
              <a:t> </a:t>
            </a:r>
            <a:r>
              <a:rPr lang="en-US" sz="2400" dirty="0" smtClean="0"/>
              <a:t>Fusion, High </a:t>
            </a:r>
            <a:r>
              <a:rPr lang="en-US" sz="2400" dirty="0"/>
              <a:t>Resolution MS/MS by </a:t>
            </a:r>
            <a:r>
              <a:rPr lang="en-US" sz="2400" dirty="0" smtClean="0"/>
              <a:t>CID</a:t>
            </a:r>
            <a:r>
              <a:rPr lang="en-US" sz="2400" dirty="0"/>
              <a:t>, HCD, or </a:t>
            </a:r>
            <a:r>
              <a:rPr lang="en-US" sz="2400" dirty="0" smtClean="0"/>
              <a:t>ETD</a:t>
            </a:r>
            <a:endParaRPr lang="en-US" sz="2400" dirty="0"/>
          </a:p>
        </p:txBody>
      </p:sp>
      <p:sp>
        <p:nvSpPr>
          <p:cNvPr id="271" name="Slide Number Placeholder 2"/>
          <p:cNvSpPr>
            <a:spLocks noGrp="1"/>
          </p:cNvSpPr>
          <p:nvPr>
            <p:ph type="sldNum" sz="quarter" idx="11"/>
          </p:nvPr>
        </p:nvSpPr>
        <p:spPr/>
        <p:txBody>
          <a:bodyPr/>
          <a:lstStyle/>
          <a:p>
            <a:fld id="{52A975CD-E039-48FE-B9A5-25FD1A7CE47F}" type="slidenum">
              <a:rPr lang="en-US"/>
              <a:pPr/>
              <a:t>15</a:t>
            </a:fld>
            <a:endParaRPr lang="en-US"/>
          </a:p>
        </p:txBody>
      </p:sp>
      <p:sp>
        <p:nvSpPr>
          <p:cNvPr id="546065" name="Text Box 273"/>
          <p:cNvSpPr txBox="1">
            <a:spLocks noChangeArrowheads="1"/>
          </p:cNvSpPr>
          <p:nvPr/>
        </p:nvSpPr>
        <p:spPr bwMode="auto">
          <a:xfrm>
            <a:off x="2432458" y="967421"/>
            <a:ext cx="1102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dirty="0">
                <a:solidFill>
                  <a:srgbClr val="CC0000"/>
                </a:solidFill>
                <a:latin typeface="Calibri" pitchFamily="34" charset="0"/>
              </a:rPr>
              <a:t>Mass Analyzer</a:t>
            </a:r>
          </a:p>
          <a:p>
            <a:pPr algn="ctr"/>
            <a:r>
              <a:rPr lang="en-US" sz="1200" b="1" dirty="0">
                <a:solidFill>
                  <a:srgbClr val="CC0000"/>
                </a:solidFill>
                <a:latin typeface="Calibri" pitchFamily="34" charset="0"/>
              </a:rPr>
              <a:t>for </a:t>
            </a:r>
            <a:r>
              <a:rPr lang="en-US" sz="1200" b="1" dirty="0" smtClean="0">
                <a:solidFill>
                  <a:srgbClr val="CC0000"/>
                </a:solidFill>
                <a:latin typeface="Calibri" pitchFamily="34" charset="0"/>
              </a:rPr>
              <a:t>each</a:t>
            </a:r>
            <a:endParaRPr lang="en-US" sz="1200" b="1" dirty="0">
              <a:solidFill>
                <a:srgbClr val="CC0000"/>
              </a:solidFill>
              <a:latin typeface="Calibri" pitchFamily="34" charset="0"/>
            </a:endParaRPr>
          </a:p>
        </p:txBody>
      </p:sp>
      <p:sp>
        <p:nvSpPr>
          <p:cNvPr id="546066" name="Text Box 274"/>
          <p:cNvSpPr txBox="1">
            <a:spLocks noChangeArrowheads="1"/>
          </p:cNvSpPr>
          <p:nvPr/>
        </p:nvSpPr>
        <p:spPr bwMode="auto">
          <a:xfrm>
            <a:off x="3964837" y="4379261"/>
            <a:ext cx="1386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dirty="0">
                <a:solidFill>
                  <a:srgbClr val="CC0000"/>
                </a:solidFill>
                <a:latin typeface="Calibri" pitchFamily="34" charset="0"/>
              </a:rPr>
              <a:t>Precursor Isolation</a:t>
            </a:r>
          </a:p>
          <a:p>
            <a:pPr algn="ctr"/>
            <a:r>
              <a:rPr lang="en-US" sz="1200" b="1" dirty="0">
                <a:solidFill>
                  <a:srgbClr val="CC0000"/>
                </a:solidFill>
                <a:latin typeface="Calibri" pitchFamily="34" charset="0"/>
              </a:rPr>
              <a:t>for </a:t>
            </a:r>
            <a:r>
              <a:rPr lang="en-US" sz="1200" b="1" dirty="0" smtClean="0">
                <a:solidFill>
                  <a:srgbClr val="CC0000"/>
                </a:solidFill>
                <a:latin typeface="Calibri" pitchFamily="34" charset="0"/>
              </a:rPr>
              <a:t>each</a:t>
            </a:r>
            <a:endParaRPr lang="en-US" sz="1200" b="1" dirty="0">
              <a:solidFill>
                <a:srgbClr val="CC0000"/>
              </a:solidFill>
              <a:latin typeface="Calibri" pitchFamily="34" charset="0"/>
            </a:endParaRPr>
          </a:p>
        </p:txBody>
      </p:sp>
      <p:sp>
        <p:nvSpPr>
          <p:cNvPr id="546067" name="Text Box 275"/>
          <p:cNvSpPr txBox="1">
            <a:spLocks noChangeArrowheads="1"/>
          </p:cNvSpPr>
          <p:nvPr/>
        </p:nvSpPr>
        <p:spPr bwMode="auto">
          <a:xfrm>
            <a:off x="7584593" y="2937601"/>
            <a:ext cx="10542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dirty="0">
                <a:solidFill>
                  <a:srgbClr val="CC0000"/>
                </a:solidFill>
                <a:latin typeface="Calibri" pitchFamily="34" charset="0"/>
              </a:rPr>
              <a:t>D</a:t>
            </a:r>
            <a:r>
              <a:rPr lang="en-US" sz="1200" b="1" dirty="0" smtClean="0">
                <a:solidFill>
                  <a:srgbClr val="CC0000"/>
                </a:solidFill>
                <a:latin typeface="Calibri" pitchFamily="34" charset="0"/>
              </a:rPr>
              <a:t>issociation</a:t>
            </a:r>
            <a:endParaRPr lang="en-US" sz="1200" b="1" dirty="0">
              <a:solidFill>
                <a:srgbClr val="CC0000"/>
              </a:solidFill>
              <a:latin typeface="Calibri" pitchFamily="34" charset="0"/>
            </a:endParaRPr>
          </a:p>
          <a:p>
            <a:pPr algn="ctr"/>
            <a:r>
              <a:rPr lang="en-US" sz="1200" b="1" dirty="0">
                <a:solidFill>
                  <a:srgbClr val="CC0000"/>
                </a:solidFill>
                <a:latin typeface="Calibri" pitchFamily="34" charset="0"/>
              </a:rPr>
              <a:t>by </a:t>
            </a:r>
            <a:r>
              <a:rPr lang="en-US" sz="1200" b="1" dirty="0" smtClean="0">
                <a:solidFill>
                  <a:srgbClr val="CC0000"/>
                </a:solidFill>
                <a:latin typeface="Calibri" pitchFamily="34" charset="0"/>
              </a:rPr>
              <a:t>CID or ETD</a:t>
            </a:r>
            <a:endParaRPr lang="en-US" sz="1200" b="1" dirty="0">
              <a:solidFill>
                <a:srgbClr val="CC0000"/>
              </a:solidFill>
              <a:latin typeface="Calibri" pitchFamily="34" charset="0"/>
            </a:endParaRPr>
          </a:p>
        </p:txBody>
      </p:sp>
      <p:sp>
        <p:nvSpPr>
          <p:cNvPr id="546068" name="Text Box 276"/>
          <p:cNvSpPr txBox="1">
            <a:spLocks noChangeArrowheads="1"/>
          </p:cNvSpPr>
          <p:nvPr/>
        </p:nvSpPr>
        <p:spPr bwMode="auto">
          <a:xfrm>
            <a:off x="6208887" y="3765673"/>
            <a:ext cx="960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dirty="0">
                <a:solidFill>
                  <a:srgbClr val="C00000"/>
                </a:solidFill>
                <a:latin typeface="Calibri" pitchFamily="34" charset="0"/>
              </a:rPr>
              <a:t>Dissociation</a:t>
            </a:r>
          </a:p>
          <a:p>
            <a:pPr algn="ctr"/>
            <a:r>
              <a:rPr lang="en-US" sz="1200" b="1" dirty="0">
                <a:solidFill>
                  <a:srgbClr val="C00000"/>
                </a:solidFill>
                <a:latin typeface="Calibri" pitchFamily="34" charset="0"/>
              </a:rPr>
              <a:t>by HCD</a:t>
            </a:r>
          </a:p>
        </p:txBody>
      </p:sp>
      <p:sp>
        <p:nvSpPr>
          <p:cNvPr id="546069" name="Text Box 277"/>
          <p:cNvSpPr txBox="1">
            <a:spLocks noChangeArrowheads="1"/>
          </p:cNvSpPr>
          <p:nvPr/>
        </p:nvSpPr>
        <p:spPr bwMode="auto">
          <a:xfrm>
            <a:off x="3943940" y="5170695"/>
            <a:ext cx="51204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smtClean="0">
                <a:latin typeface="Calibri" pitchFamily="34" charset="0"/>
              </a:rPr>
              <a:t>CID by resonant excitation &lt;2eV</a:t>
            </a:r>
          </a:p>
          <a:p>
            <a:r>
              <a:rPr lang="en-US" sz="1200" dirty="0" smtClean="0">
                <a:latin typeface="Calibri" pitchFamily="34" charset="0"/>
              </a:rPr>
              <a:t>HCD beam-type collisions with N</a:t>
            </a:r>
            <a:r>
              <a:rPr lang="en-US" sz="1200" baseline="-25000" dirty="0" smtClean="0">
                <a:latin typeface="Calibri" pitchFamily="34" charset="0"/>
              </a:rPr>
              <a:t>2</a:t>
            </a:r>
            <a:r>
              <a:rPr lang="en-US" sz="1200" dirty="0" smtClean="0">
                <a:latin typeface="Calibri" pitchFamily="34" charset="0"/>
              </a:rPr>
              <a:t> ~100eV</a:t>
            </a:r>
          </a:p>
          <a:p>
            <a:r>
              <a:rPr lang="en-US" sz="1200" dirty="0" smtClean="0">
                <a:latin typeface="Calibri" pitchFamily="34" charset="0"/>
              </a:rPr>
              <a:t>ETD electron transfer dissociation</a:t>
            </a:r>
          </a:p>
          <a:p>
            <a:endParaRPr lang="en-US" sz="1200" dirty="0" smtClean="0">
              <a:latin typeface="Calibri" pitchFamily="34" charset="0"/>
            </a:endParaRPr>
          </a:p>
          <a:p>
            <a:r>
              <a:rPr lang="en-US" sz="1200" dirty="0" smtClean="0">
                <a:latin typeface="Calibri" pitchFamily="34" charset="0"/>
              </a:rPr>
              <a:t>CID /ETD 1/3 precursor m/z cut-off</a:t>
            </a:r>
          </a:p>
          <a:p>
            <a:r>
              <a:rPr lang="en-US" sz="1200" dirty="0" smtClean="0">
                <a:latin typeface="Calibri" pitchFamily="34" charset="0"/>
              </a:rPr>
              <a:t>HCD, no cutoff </a:t>
            </a:r>
            <a:r>
              <a:rPr lang="en-US" sz="1200" dirty="0">
                <a:latin typeface="Calibri" pitchFamily="34" charset="0"/>
              </a:rPr>
              <a:t>for </a:t>
            </a:r>
            <a:r>
              <a:rPr lang="en-US" sz="1200" dirty="0" smtClean="0">
                <a:latin typeface="Calibri" pitchFamily="34" charset="0"/>
              </a:rPr>
              <a:t>Separation </a:t>
            </a:r>
            <a:r>
              <a:rPr lang="en-US" sz="1200" dirty="0">
                <a:latin typeface="Calibri" pitchFamily="34" charset="0"/>
              </a:rPr>
              <a:t>in space of precursor isolation and </a:t>
            </a:r>
            <a:r>
              <a:rPr lang="en-US" sz="1200" dirty="0" smtClean="0">
                <a:latin typeface="Calibri" pitchFamily="34" charset="0"/>
              </a:rPr>
              <a:t>fragmentation</a:t>
            </a:r>
            <a:endParaRPr lang="en-US" sz="1200" dirty="0">
              <a:latin typeface="Calibri" pitchFamily="34" charset="0"/>
            </a:endParaRPr>
          </a:p>
        </p:txBody>
      </p:sp>
      <p:sp>
        <p:nvSpPr>
          <p:cNvPr id="546070" name="Line 278"/>
          <p:cNvSpPr>
            <a:spLocks noChangeShapeType="1"/>
          </p:cNvSpPr>
          <p:nvPr/>
        </p:nvSpPr>
        <p:spPr bwMode="auto">
          <a:xfrm flipH="1" flipV="1">
            <a:off x="4008537" y="3638550"/>
            <a:ext cx="647700" cy="742951"/>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 name="Line 278"/>
          <p:cNvSpPr>
            <a:spLocks noChangeShapeType="1"/>
          </p:cNvSpPr>
          <p:nvPr/>
        </p:nvSpPr>
        <p:spPr bwMode="auto">
          <a:xfrm flipH="1" flipV="1">
            <a:off x="6927366" y="2286001"/>
            <a:ext cx="647700" cy="742951"/>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5" name="Rectangle 274"/>
          <p:cNvSpPr/>
          <p:nvPr/>
        </p:nvSpPr>
        <p:spPr>
          <a:xfrm>
            <a:off x="47625" y="6094026"/>
            <a:ext cx="2805512" cy="276999"/>
          </a:xfrm>
          <a:prstGeom prst="rect">
            <a:avLst/>
          </a:prstGeom>
        </p:spPr>
        <p:txBody>
          <a:bodyPr wrap="none">
            <a:spAutoFit/>
          </a:bodyPr>
          <a:lstStyle/>
          <a:p>
            <a:r>
              <a:rPr lang="en-US" sz="1200" dirty="0">
                <a:latin typeface="Calibri" pitchFamily="34" charset="0"/>
              </a:rPr>
              <a:t>http://planetorbitrap.com/orbitrap-fusion</a:t>
            </a:r>
          </a:p>
        </p:txBody>
      </p:sp>
      <p:sp>
        <p:nvSpPr>
          <p:cNvPr id="276" name="Text Box 273"/>
          <p:cNvSpPr txBox="1">
            <a:spLocks noChangeArrowheads="1"/>
          </p:cNvSpPr>
          <p:nvPr/>
        </p:nvSpPr>
        <p:spPr bwMode="auto">
          <a:xfrm>
            <a:off x="54760" y="3319465"/>
            <a:ext cx="1042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dirty="0" err="1" smtClean="0">
                <a:solidFill>
                  <a:srgbClr val="CC0000"/>
                </a:solidFill>
                <a:latin typeface="Calibri" pitchFamily="34" charset="0"/>
              </a:rPr>
              <a:t>Fluoranthene</a:t>
            </a:r>
            <a:endParaRPr lang="en-US" sz="1200" b="1" dirty="0" smtClean="0">
              <a:solidFill>
                <a:srgbClr val="CC0000"/>
              </a:solidFill>
              <a:latin typeface="Calibri" pitchFamily="34" charset="0"/>
            </a:endParaRPr>
          </a:p>
          <a:p>
            <a:pPr algn="ctr"/>
            <a:r>
              <a:rPr lang="en-US" sz="1200" b="1" dirty="0">
                <a:solidFill>
                  <a:srgbClr val="CC0000"/>
                </a:solidFill>
                <a:latin typeface="Calibri" pitchFamily="34" charset="0"/>
              </a:rPr>
              <a:t>f</a:t>
            </a:r>
            <a:r>
              <a:rPr lang="en-US" sz="1200" b="1" dirty="0" smtClean="0">
                <a:solidFill>
                  <a:srgbClr val="CC0000"/>
                </a:solidFill>
                <a:latin typeface="Calibri" pitchFamily="34" charset="0"/>
              </a:rPr>
              <a:t>or ETD</a:t>
            </a:r>
            <a:endParaRPr lang="en-US" sz="1200" b="1" dirty="0">
              <a:solidFill>
                <a:srgbClr val="CC0000"/>
              </a:solidFill>
              <a:latin typeface="Calibri" pitchFamily="34" charset="0"/>
            </a:endParaRPr>
          </a:p>
        </p:txBody>
      </p:sp>
      <p:sp>
        <p:nvSpPr>
          <p:cNvPr id="17" name="Line 278"/>
          <p:cNvSpPr>
            <a:spLocks noChangeShapeType="1"/>
          </p:cNvSpPr>
          <p:nvPr/>
        </p:nvSpPr>
        <p:spPr bwMode="auto">
          <a:xfrm>
            <a:off x="3513237" y="1209080"/>
            <a:ext cx="745386" cy="230461"/>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78"/>
          <p:cNvSpPr>
            <a:spLocks noChangeShapeType="1"/>
          </p:cNvSpPr>
          <p:nvPr/>
        </p:nvSpPr>
        <p:spPr bwMode="auto">
          <a:xfrm flipH="1" flipV="1">
            <a:off x="6037435" y="3027790"/>
            <a:ext cx="647700" cy="742951"/>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319084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CID/HCD/ETD triplets on same precursor	 z=3</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16</a:t>
            </a:fld>
            <a:endParaRPr lang="en-US"/>
          </a:p>
        </p:txBody>
      </p:sp>
      <p:grpSp>
        <p:nvGrpSpPr>
          <p:cNvPr id="4" name="Group 14"/>
          <p:cNvGrpSpPr/>
          <p:nvPr/>
        </p:nvGrpSpPr>
        <p:grpSpPr>
          <a:xfrm>
            <a:off x="312823" y="749976"/>
            <a:ext cx="8494294" cy="5641560"/>
            <a:chOff x="264695" y="749976"/>
            <a:chExt cx="8494294" cy="5641560"/>
          </a:xfrm>
        </p:grpSpPr>
        <p:pic>
          <p:nvPicPr>
            <p:cNvPr id="205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94" t="22973" r="4705" b="10462"/>
            <a:stretch/>
          </p:blipFill>
          <p:spPr bwMode="auto">
            <a:xfrm>
              <a:off x="264695" y="4356318"/>
              <a:ext cx="8482263" cy="203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28" t="31064" r="4729" b="11539"/>
            <a:stretch/>
          </p:blipFill>
          <p:spPr bwMode="auto">
            <a:xfrm>
              <a:off x="264695" y="2819400"/>
              <a:ext cx="8494294"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43" t="25635" r="4335" b="13177"/>
            <a:stretch/>
          </p:blipFill>
          <p:spPr bwMode="auto">
            <a:xfrm>
              <a:off x="264695" y="749976"/>
              <a:ext cx="8494294" cy="199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13"/>
          <p:cNvGrpSpPr/>
          <p:nvPr/>
        </p:nvGrpSpPr>
        <p:grpSpPr>
          <a:xfrm>
            <a:off x="226443" y="1447054"/>
            <a:ext cx="598241" cy="3970774"/>
            <a:chOff x="226442" y="1447052"/>
            <a:chExt cx="598241" cy="3970775"/>
          </a:xfrm>
        </p:grpSpPr>
        <p:sp>
          <p:nvSpPr>
            <p:cNvPr id="10" name="Text Box 273"/>
            <p:cNvSpPr txBox="1">
              <a:spLocks noChangeArrowheads="1"/>
            </p:cNvSpPr>
            <p:nvPr/>
          </p:nvSpPr>
          <p:spPr bwMode="auto">
            <a:xfrm>
              <a:off x="248082" y="1447052"/>
              <a:ext cx="513281" cy="36933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rgbClr val="CC0000"/>
                  </a:solidFill>
                  <a:latin typeface="Calibri" pitchFamily="34" charset="0"/>
                </a:rPr>
                <a:t>CID</a:t>
              </a:r>
              <a:endParaRPr lang="en-US" b="1" dirty="0">
                <a:solidFill>
                  <a:srgbClr val="CC0000"/>
                </a:solidFill>
                <a:latin typeface="Calibri" pitchFamily="34" charset="0"/>
              </a:endParaRPr>
            </a:p>
          </p:txBody>
        </p:sp>
        <p:sp>
          <p:nvSpPr>
            <p:cNvPr id="11" name="Text Box 273"/>
            <p:cNvSpPr txBox="1">
              <a:spLocks noChangeArrowheads="1"/>
            </p:cNvSpPr>
            <p:nvPr/>
          </p:nvSpPr>
          <p:spPr bwMode="auto">
            <a:xfrm>
              <a:off x="226442" y="3344024"/>
              <a:ext cx="598241" cy="36933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rgbClr val="CC0000"/>
                  </a:solidFill>
                  <a:latin typeface="Calibri" pitchFamily="34" charset="0"/>
                </a:rPr>
                <a:t>HCD</a:t>
              </a:r>
              <a:endParaRPr lang="en-US" b="1" dirty="0">
                <a:solidFill>
                  <a:srgbClr val="CC0000"/>
                </a:solidFill>
                <a:latin typeface="Calibri" pitchFamily="34" charset="0"/>
              </a:endParaRPr>
            </a:p>
          </p:txBody>
        </p:sp>
        <p:sp>
          <p:nvSpPr>
            <p:cNvPr id="12" name="Text Box 273"/>
            <p:cNvSpPr txBox="1">
              <a:spLocks noChangeArrowheads="1"/>
            </p:cNvSpPr>
            <p:nvPr/>
          </p:nvSpPr>
          <p:spPr bwMode="auto">
            <a:xfrm>
              <a:off x="226442" y="5048495"/>
              <a:ext cx="556563" cy="36933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rgbClr val="CC0000"/>
                  </a:solidFill>
                  <a:latin typeface="Calibri" pitchFamily="34" charset="0"/>
                </a:rPr>
                <a:t>ETD</a:t>
              </a:r>
              <a:endParaRPr lang="en-US" b="1" dirty="0">
                <a:solidFill>
                  <a:srgbClr val="CC0000"/>
                </a:solidFill>
                <a:latin typeface="Calibri" pitchFamily="34" charset="0"/>
              </a:endParaRPr>
            </a:p>
          </p:txBody>
        </p:sp>
      </p:grpSp>
      <p:grpSp>
        <p:nvGrpSpPr>
          <p:cNvPr id="6" name="Group 12"/>
          <p:cNvGrpSpPr/>
          <p:nvPr/>
        </p:nvGrpSpPr>
        <p:grpSpPr>
          <a:xfrm>
            <a:off x="5589995" y="2842813"/>
            <a:ext cx="3409908" cy="813648"/>
            <a:chOff x="5650155" y="3107513"/>
            <a:chExt cx="3409908" cy="813648"/>
          </a:xfrm>
        </p:grpSpPr>
        <p:sp>
          <p:nvSpPr>
            <p:cNvPr id="7" name="Rectangle 10"/>
            <p:cNvSpPr>
              <a:spLocks noChangeArrowheads="1"/>
            </p:cNvSpPr>
            <p:nvPr/>
          </p:nvSpPr>
          <p:spPr bwMode="auto">
            <a:xfrm>
              <a:off x="5662979" y="3613384"/>
              <a:ext cx="3397084" cy="307777"/>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(K)K</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N</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R</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M</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L P V L</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A V</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A</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K(A)</a:t>
              </a:r>
              <a:r>
                <a:rPr kumimoji="0" lang="en-US" sz="1400" i="0" u="none" strike="noStrike" cap="none" normalizeH="0" baseline="0" dirty="0" smtClean="0">
                  <a:ln>
                    <a:noFill/>
                  </a:ln>
                  <a:solidFill>
                    <a:schemeClr val="tx1"/>
                  </a:solidFill>
                  <a:effectLst/>
                  <a:latin typeface="Arial" pitchFamily="34" charset="0"/>
                  <a:cs typeface="Arial" pitchFamily="34" charset="0"/>
                </a:rPr>
                <a:t> </a:t>
              </a:r>
            </a:p>
          </p:txBody>
        </p:sp>
        <p:sp>
          <p:nvSpPr>
            <p:cNvPr id="8" name="Rectangle 11"/>
            <p:cNvSpPr>
              <a:spLocks noChangeArrowheads="1"/>
            </p:cNvSpPr>
            <p:nvPr/>
          </p:nvSpPr>
          <p:spPr bwMode="auto">
            <a:xfrm>
              <a:off x="5659773" y="3360447"/>
              <a:ext cx="3400290" cy="307777"/>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(K)K</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S N I R E M L</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P</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V</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L</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A V</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A</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K(A)</a:t>
              </a:r>
              <a:r>
                <a:rPr kumimoji="0" lang="en-US" sz="1400" i="0" u="none" strike="noStrike" cap="none" normalizeH="0" baseline="0" dirty="0" smtClean="0">
                  <a:ln>
                    <a:noFill/>
                  </a:ln>
                  <a:solidFill>
                    <a:schemeClr val="tx1"/>
                  </a:solidFill>
                  <a:effectLst/>
                  <a:latin typeface="Arial" pitchFamily="34" charset="0"/>
                  <a:cs typeface="Arial" pitchFamily="34" charset="0"/>
                </a:rPr>
                <a:t> </a:t>
              </a:r>
            </a:p>
          </p:txBody>
        </p:sp>
        <p:sp>
          <p:nvSpPr>
            <p:cNvPr id="9" name="Rectangle 12"/>
            <p:cNvSpPr>
              <a:spLocks noChangeArrowheads="1"/>
            </p:cNvSpPr>
            <p:nvPr/>
          </p:nvSpPr>
          <p:spPr bwMode="auto">
            <a:xfrm>
              <a:off x="5650155" y="3107513"/>
              <a:ext cx="3409908" cy="307777"/>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(K)K</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N I R E M L</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P</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V L</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A</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V</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A</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K(A)</a:t>
              </a:r>
              <a:r>
                <a:rPr kumimoji="0" lang="en-US" sz="1400" i="0" u="none" strike="noStrike" cap="none" normalizeH="0" baseline="0" dirty="0" smtClean="0">
                  <a:ln>
                    <a:noFill/>
                  </a:ln>
                  <a:solidFill>
                    <a:schemeClr val="tx1"/>
                  </a:solidFill>
                  <a:effectLst/>
                  <a:latin typeface="Arial" pitchFamily="34" charset="0"/>
                  <a:cs typeface="Arial" pitchFamily="34" charset="0"/>
                </a:rPr>
                <a:t> </a:t>
              </a:r>
            </a:p>
          </p:txBody>
        </p:sp>
      </p:grpSp>
    </p:spTree>
    <p:extLst>
      <p:ext uri="{BB962C8B-B14F-4D97-AF65-F5344CB8AC3E}">
        <p14:creationId xmlns:p14="http://schemas.microsoft.com/office/powerpoint/2010/main" val="19053748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CID/HCD/ETD triplets on same precursor	z=2</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17</a:t>
            </a:fld>
            <a:endParaRPr lang="en-US"/>
          </a:p>
        </p:txBody>
      </p:sp>
      <p:grpSp>
        <p:nvGrpSpPr>
          <p:cNvPr id="4" name="Group 15"/>
          <p:cNvGrpSpPr/>
          <p:nvPr/>
        </p:nvGrpSpPr>
        <p:grpSpPr>
          <a:xfrm>
            <a:off x="316331" y="760782"/>
            <a:ext cx="8524875" cy="5610012"/>
            <a:chOff x="352425" y="760781"/>
            <a:chExt cx="8524875" cy="5610012"/>
          </a:xfrm>
        </p:grpSpPr>
        <p:pic>
          <p:nvPicPr>
            <p:cNvPr id="3083"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6" t="35208" r="4611" b="11424"/>
            <a:stretch/>
          </p:blipFill>
          <p:spPr bwMode="auto">
            <a:xfrm>
              <a:off x="352425" y="4657725"/>
              <a:ext cx="8524875" cy="171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0" t="26229" r="5654" b="11562"/>
            <a:stretch/>
          </p:blipFill>
          <p:spPr bwMode="auto">
            <a:xfrm>
              <a:off x="352425" y="760781"/>
              <a:ext cx="8515350" cy="199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72" t="31250" r="4844" b="11310"/>
            <a:stretch/>
          </p:blipFill>
          <p:spPr bwMode="auto">
            <a:xfrm>
              <a:off x="352425" y="2819400"/>
              <a:ext cx="85058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14"/>
          <p:cNvGrpSpPr/>
          <p:nvPr/>
        </p:nvGrpSpPr>
        <p:grpSpPr>
          <a:xfrm>
            <a:off x="6062985" y="898773"/>
            <a:ext cx="2937022" cy="858411"/>
            <a:chOff x="7446665" y="1031125"/>
            <a:chExt cx="2937022" cy="858410"/>
          </a:xfrm>
        </p:grpSpPr>
        <p:sp>
          <p:nvSpPr>
            <p:cNvPr id="5" name="Rectangle 4"/>
            <p:cNvSpPr>
              <a:spLocks noChangeArrowheads="1"/>
            </p:cNvSpPr>
            <p:nvPr/>
          </p:nvSpPr>
          <p:spPr bwMode="auto">
            <a:xfrm>
              <a:off x="7449871" y="1309378"/>
              <a:ext cx="2933816" cy="307777"/>
            </a:xfrm>
            <a:prstGeom prst="rect">
              <a:avLst/>
            </a:prstGeom>
            <a:solidFill>
              <a:schemeClr val="bg1">
                <a:lumMod val="95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(K)V S</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P</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V</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D E</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C Q</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R(F)</a:t>
              </a:r>
              <a:r>
                <a:rPr kumimoji="0" lang="en-US" sz="1400" i="0" u="none" strike="noStrike" cap="none" normalizeH="0" baseline="0" dirty="0" smtClean="0">
                  <a:ln>
                    <a:noFill/>
                  </a:ln>
                  <a:solidFill>
                    <a:schemeClr val="tx1"/>
                  </a:solidFill>
                  <a:effectLst/>
                  <a:latin typeface="Arial" pitchFamily="34" charset="0"/>
                  <a:cs typeface="Arial" pitchFamily="34" charset="0"/>
                </a:rPr>
                <a:t> </a:t>
              </a:r>
            </a:p>
          </p:txBody>
        </p:sp>
        <p:sp>
          <p:nvSpPr>
            <p:cNvPr id="7" name="Rectangle 9"/>
            <p:cNvSpPr>
              <a:spLocks noChangeArrowheads="1"/>
            </p:cNvSpPr>
            <p:nvPr/>
          </p:nvSpPr>
          <p:spPr bwMode="auto">
            <a:xfrm>
              <a:off x="7456283" y="1031125"/>
              <a:ext cx="2927404" cy="307777"/>
            </a:xfrm>
            <a:prstGeom prst="rect">
              <a:avLst/>
            </a:prstGeom>
            <a:solidFill>
              <a:schemeClr val="bg1">
                <a:lumMod val="95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(K)V S</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P</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V</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D E</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C</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Q S R(F)</a:t>
              </a:r>
              <a:r>
                <a:rPr kumimoji="0" lang="en-US" sz="1400" i="0" u="none" strike="noStrike" cap="none" normalizeH="0" baseline="0" dirty="0" smtClean="0">
                  <a:ln>
                    <a:noFill/>
                  </a:ln>
                  <a:solidFill>
                    <a:schemeClr val="tx1"/>
                  </a:solidFill>
                  <a:effectLst/>
                  <a:latin typeface="Arial" pitchFamily="34" charset="0"/>
                  <a:cs typeface="Arial" pitchFamily="34" charset="0"/>
                </a:rPr>
                <a:t> </a:t>
              </a:r>
            </a:p>
          </p:txBody>
        </p:sp>
        <p:sp>
          <p:nvSpPr>
            <p:cNvPr id="8" name="Rectangle 10"/>
            <p:cNvSpPr>
              <a:spLocks noChangeArrowheads="1"/>
            </p:cNvSpPr>
            <p:nvPr/>
          </p:nvSpPr>
          <p:spPr bwMode="auto">
            <a:xfrm>
              <a:off x="7446665" y="1581758"/>
              <a:ext cx="2937022" cy="307777"/>
            </a:xfrm>
            <a:prstGeom prst="rect">
              <a:avLst/>
            </a:prstGeom>
            <a:solidFill>
              <a:schemeClr val="bg1">
                <a:lumMod val="95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(K)V</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 P</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V</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D E</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E C</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Q S</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R(F)</a:t>
              </a:r>
              <a:r>
                <a:rPr kumimoji="0" lang="en-US" sz="1400" i="0" u="none" strike="noStrike" cap="none" normalizeH="0" baseline="0" dirty="0" smtClean="0">
                  <a:ln>
                    <a:noFill/>
                  </a:ln>
                  <a:solidFill>
                    <a:schemeClr val="tx1"/>
                  </a:solidFill>
                  <a:effectLst/>
                  <a:latin typeface="Arial" pitchFamily="34" charset="0"/>
                  <a:cs typeface="Arial" pitchFamily="34" charset="0"/>
                </a:rPr>
                <a:t> </a:t>
              </a:r>
            </a:p>
          </p:txBody>
        </p:sp>
      </p:grpSp>
      <p:grpSp>
        <p:nvGrpSpPr>
          <p:cNvPr id="9" name="Group 9"/>
          <p:cNvGrpSpPr/>
          <p:nvPr/>
        </p:nvGrpSpPr>
        <p:grpSpPr>
          <a:xfrm>
            <a:off x="226443" y="1447054"/>
            <a:ext cx="598241" cy="3970774"/>
            <a:chOff x="226442" y="1447052"/>
            <a:chExt cx="598241" cy="3970775"/>
          </a:xfrm>
        </p:grpSpPr>
        <p:sp>
          <p:nvSpPr>
            <p:cNvPr id="11" name="Text Box 273"/>
            <p:cNvSpPr txBox="1">
              <a:spLocks noChangeArrowheads="1"/>
            </p:cNvSpPr>
            <p:nvPr/>
          </p:nvSpPr>
          <p:spPr bwMode="auto">
            <a:xfrm>
              <a:off x="248082" y="1447052"/>
              <a:ext cx="513281" cy="36933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rgbClr val="CC0000"/>
                  </a:solidFill>
                  <a:latin typeface="Calibri" pitchFamily="34" charset="0"/>
                </a:rPr>
                <a:t>CID</a:t>
              </a:r>
              <a:endParaRPr lang="en-US" b="1" dirty="0">
                <a:solidFill>
                  <a:srgbClr val="CC0000"/>
                </a:solidFill>
                <a:latin typeface="Calibri" pitchFamily="34" charset="0"/>
              </a:endParaRPr>
            </a:p>
          </p:txBody>
        </p:sp>
        <p:sp>
          <p:nvSpPr>
            <p:cNvPr id="12" name="Text Box 273"/>
            <p:cNvSpPr txBox="1">
              <a:spLocks noChangeArrowheads="1"/>
            </p:cNvSpPr>
            <p:nvPr/>
          </p:nvSpPr>
          <p:spPr bwMode="auto">
            <a:xfrm>
              <a:off x="226442" y="3344024"/>
              <a:ext cx="598241" cy="36933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rgbClr val="CC0000"/>
                  </a:solidFill>
                  <a:latin typeface="Calibri" pitchFamily="34" charset="0"/>
                </a:rPr>
                <a:t>HCD</a:t>
              </a:r>
              <a:endParaRPr lang="en-US" b="1" dirty="0">
                <a:solidFill>
                  <a:srgbClr val="CC0000"/>
                </a:solidFill>
                <a:latin typeface="Calibri" pitchFamily="34" charset="0"/>
              </a:endParaRPr>
            </a:p>
          </p:txBody>
        </p:sp>
        <p:sp>
          <p:nvSpPr>
            <p:cNvPr id="13" name="Text Box 273"/>
            <p:cNvSpPr txBox="1">
              <a:spLocks noChangeArrowheads="1"/>
            </p:cNvSpPr>
            <p:nvPr/>
          </p:nvSpPr>
          <p:spPr bwMode="auto">
            <a:xfrm>
              <a:off x="226442" y="5048495"/>
              <a:ext cx="556563" cy="36933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rgbClr val="CC0000"/>
                  </a:solidFill>
                  <a:latin typeface="Calibri" pitchFamily="34" charset="0"/>
                </a:rPr>
                <a:t>ETD</a:t>
              </a:r>
              <a:endParaRPr lang="en-US" b="1" dirty="0">
                <a:solidFill>
                  <a:srgbClr val="CC0000"/>
                </a:solidFill>
                <a:latin typeface="Calibri" pitchFamily="34" charset="0"/>
              </a:endParaRPr>
            </a:p>
          </p:txBody>
        </p:sp>
      </p:grpSp>
    </p:spTree>
    <p:extLst>
      <p:ext uri="{BB962C8B-B14F-4D97-AF65-F5344CB8AC3E}">
        <p14:creationId xmlns:p14="http://schemas.microsoft.com/office/powerpoint/2010/main" val="10723233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CID/HCD/ETD triplets on same precursor	z=4</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18</a:t>
            </a:fld>
            <a:endParaRPr lang="en-US"/>
          </a:p>
        </p:txBody>
      </p:sp>
      <p:grpSp>
        <p:nvGrpSpPr>
          <p:cNvPr id="5" name="Group 14"/>
          <p:cNvGrpSpPr/>
          <p:nvPr/>
        </p:nvGrpSpPr>
        <p:grpSpPr>
          <a:xfrm>
            <a:off x="312826" y="590551"/>
            <a:ext cx="8524875" cy="5762625"/>
            <a:chOff x="228600" y="590550"/>
            <a:chExt cx="8524875" cy="5762625"/>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26" t="28143" r="5067" b="12575"/>
            <a:stretch/>
          </p:blipFill>
          <p:spPr bwMode="auto">
            <a:xfrm>
              <a:off x="228600" y="2590800"/>
              <a:ext cx="85248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98" t="28473" r="4743" b="12715"/>
            <a:stretch/>
          </p:blipFill>
          <p:spPr bwMode="auto">
            <a:xfrm>
              <a:off x="228600" y="4487774"/>
              <a:ext cx="8495297" cy="186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85" t="23952" r="4821" b="13174"/>
            <a:stretch/>
          </p:blipFill>
          <p:spPr bwMode="auto">
            <a:xfrm>
              <a:off x="228600" y="590550"/>
              <a:ext cx="85248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13"/>
          <p:cNvGrpSpPr/>
          <p:nvPr/>
        </p:nvGrpSpPr>
        <p:grpSpPr>
          <a:xfrm>
            <a:off x="4899860" y="863066"/>
            <a:ext cx="3894015" cy="823207"/>
            <a:chOff x="4899860" y="875098"/>
            <a:chExt cx="3894015" cy="823206"/>
          </a:xfrm>
        </p:grpSpPr>
        <p:sp>
          <p:nvSpPr>
            <p:cNvPr id="4" name="Rectangle 6"/>
            <p:cNvSpPr>
              <a:spLocks noChangeArrowheads="1"/>
            </p:cNvSpPr>
            <p:nvPr/>
          </p:nvSpPr>
          <p:spPr bwMode="auto">
            <a:xfrm>
              <a:off x="4899860" y="1390527"/>
              <a:ext cx="3894015" cy="307777"/>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(K)Q</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R</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V</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G</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L</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D</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F</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 P</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G</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L</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H P</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L</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L</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K(M)</a:t>
              </a:r>
              <a:r>
                <a:rPr kumimoji="0" lang="en-US" sz="1400" i="0" u="none" strike="noStrike" cap="none" normalizeH="0" baseline="0" dirty="0" smtClean="0">
                  <a:ln>
                    <a:noFill/>
                  </a:ln>
                  <a:solidFill>
                    <a:schemeClr val="tx1"/>
                  </a:solidFill>
                  <a:effectLst/>
                  <a:latin typeface="Arial" pitchFamily="34" charset="0"/>
                  <a:cs typeface="Arial" pitchFamily="34" charset="0"/>
                </a:rPr>
                <a:t> </a:t>
              </a:r>
            </a:p>
          </p:txBody>
        </p:sp>
        <p:sp>
          <p:nvSpPr>
            <p:cNvPr id="7" name="Rectangle 7"/>
            <p:cNvSpPr>
              <a:spLocks noChangeArrowheads="1"/>
            </p:cNvSpPr>
            <p:nvPr/>
          </p:nvSpPr>
          <p:spPr bwMode="auto">
            <a:xfrm>
              <a:off x="4905375" y="1134066"/>
              <a:ext cx="3888500" cy="307777"/>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(K)Q R V T G</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L</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D</a:t>
              </a:r>
              <a:r>
                <a:rPr kumimoji="0" lang="en-US" sz="140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F</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P</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G L</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H</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P I L</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S L</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S K(M)</a:t>
              </a:r>
              <a:r>
                <a:rPr kumimoji="0" lang="en-US" sz="1400" i="0" u="none" strike="noStrike" cap="none" normalizeH="0" baseline="0" dirty="0" smtClean="0">
                  <a:ln>
                    <a:noFill/>
                  </a:ln>
                  <a:solidFill>
                    <a:schemeClr val="tx1"/>
                  </a:solidFill>
                  <a:effectLst/>
                  <a:latin typeface="Arial" pitchFamily="34" charset="0"/>
                  <a:cs typeface="Arial" pitchFamily="34" charset="0"/>
                </a:rPr>
                <a:t> </a:t>
              </a:r>
            </a:p>
          </p:txBody>
        </p:sp>
        <p:sp>
          <p:nvSpPr>
            <p:cNvPr id="8" name="Rectangle 8"/>
            <p:cNvSpPr>
              <a:spLocks noChangeArrowheads="1"/>
            </p:cNvSpPr>
            <p:nvPr/>
          </p:nvSpPr>
          <p:spPr bwMode="auto">
            <a:xfrm>
              <a:off x="4905374" y="875098"/>
              <a:ext cx="3888501" cy="307777"/>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Unicode MS" pitchFamily="34" charset="-128"/>
                  <a:cs typeface="Arial" pitchFamily="34" charset="0"/>
                </a:rPr>
                <a:t>(K)Q R V T G L</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D</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F</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4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P</a:t>
              </a:r>
              <a:r>
                <a:rPr kumimoji="0" lang="en-US" sz="14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400" i="0" u="none" strike="noStrike" cap="none" normalizeH="0" baseline="0" dirty="0" smtClean="0">
                  <a:ln>
                    <a:noFill/>
                  </a:ln>
                  <a:solidFill>
                    <a:schemeClr val="tx1"/>
                  </a:solidFill>
                  <a:effectLst/>
                  <a:latin typeface="Arial Unicode MS" pitchFamily="34" charset="-128"/>
                  <a:cs typeface="Arial" pitchFamily="34" charset="0"/>
                </a:rPr>
                <a:t>G L H P I L S L S K(M)</a:t>
              </a:r>
              <a:r>
                <a:rPr kumimoji="0" lang="en-US" sz="1400" i="0" u="none" strike="noStrike" cap="none" normalizeH="0" baseline="0" dirty="0" smtClean="0">
                  <a:ln>
                    <a:noFill/>
                  </a:ln>
                  <a:solidFill>
                    <a:schemeClr val="tx1"/>
                  </a:solidFill>
                  <a:effectLst/>
                  <a:latin typeface="Arial" pitchFamily="34" charset="0"/>
                  <a:cs typeface="Arial" pitchFamily="34" charset="0"/>
                </a:rPr>
                <a:t> </a:t>
              </a:r>
            </a:p>
          </p:txBody>
        </p:sp>
      </p:grpSp>
      <p:grpSp>
        <p:nvGrpSpPr>
          <p:cNvPr id="9" name="Group 9"/>
          <p:cNvGrpSpPr/>
          <p:nvPr/>
        </p:nvGrpSpPr>
        <p:grpSpPr>
          <a:xfrm>
            <a:off x="226443" y="1447054"/>
            <a:ext cx="598241" cy="3970774"/>
            <a:chOff x="226442" y="1447052"/>
            <a:chExt cx="598241" cy="3970775"/>
          </a:xfrm>
        </p:grpSpPr>
        <p:sp>
          <p:nvSpPr>
            <p:cNvPr id="11" name="Text Box 273"/>
            <p:cNvSpPr txBox="1">
              <a:spLocks noChangeArrowheads="1"/>
            </p:cNvSpPr>
            <p:nvPr/>
          </p:nvSpPr>
          <p:spPr bwMode="auto">
            <a:xfrm>
              <a:off x="248082" y="1447052"/>
              <a:ext cx="513281" cy="36933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rgbClr val="CC0000"/>
                  </a:solidFill>
                  <a:latin typeface="Calibri" pitchFamily="34" charset="0"/>
                </a:rPr>
                <a:t>CID</a:t>
              </a:r>
              <a:endParaRPr lang="en-US" b="1" dirty="0">
                <a:solidFill>
                  <a:srgbClr val="CC0000"/>
                </a:solidFill>
                <a:latin typeface="Calibri" pitchFamily="34" charset="0"/>
              </a:endParaRPr>
            </a:p>
          </p:txBody>
        </p:sp>
        <p:sp>
          <p:nvSpPr>
            <p:cNvPr id="12" name="Text Box 273"/>
            <p:cNvSpPr txBox="1">
              <a:spLocks noChangeArrowheads="1"/>
            </p:cNvSpPr>
            <p:nvPr/>
          </p:nvSpPr>
          <p:spPr bwMode="auto">
            <a:xfrm>
              <a:off x="226442" y="3344024"/>
              <a:ext cx="598241" cy="36933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rgbClr val="CC0000"/>
                  </a:solidFill>
                  <a:latin typeface="Calibri" pitchFamily="34" charset="0"/>
                </a:rPr>
                <a:t>HCD</a:t>
              </a:r>
              <a:endParaRPr lang="en-US" b="1" dirty="0">
                <a:solidFill>
                  <a:srgbClr val="CC0000"/>
                </a:solidFill>
                <a:latin typeface="Calibri" pitchFamily="34" charset="0"/>
              </a:endParaRPr>
            </a:p>
          </p:txBody>
        </p:sp>
        <p:sp>
          <p:nvSpPr>
            <p:cNvPr id="13" name="Text Box 273"/>
            <p:cNvSpPr txBox="1">
              <a:spLocks noChangeArrowheads="1"/>
            </p:cNvSpPr>
            <p:nvPr/>
          </p:nvSpPr>
          <p:spPr bwMode="auto">
            <a:xfrm>
              <a:off x="226442" y="5048495"/>
              <a:ext cx="556563" cy="36933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rgbClr val="CC0000"/>
                  </a:solidFill>
                  <a:latin typeface="Calibri" pitchFamily="34" charset="0"/>
                </a:rPr>
                <a:t>ETD</a:t>
              </a:r>
              <a:endParaRPr lang="en-US" b="1" dirty="0">
                <a:solidFill>
                  <a:srgbClr val="CC0000"/>
                </a:solidFill>
                <a:latin typeface="Calibri" pitchFamily="34" charset="0"/>
              </a:endParaRPr>
            </a:p>
          </p:txBody>
        </p:sp>
      </p:grpSp>
    </p:spTree>
    <p:extLst>
      <p:ext uri="{BB962C8B-B14F-4D97-AF65-F5344CB8AC3E}">
        <p14:creationId xmlns:p14="http://schemas.microsoft.com/office/powerpoint/2010/main" val="10723233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ETD doesn’t work well at high m/z</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19</a:t>
            </a:fld>
            <a:endParaRPr lang="en-US"/>
          </a:p>
        </p:txBody>
      </p:sp>
      <p:grpSp>
        <p:nvGrpSpPr>
          <p:cNvPr id="6" name="Group 13"/>
          <p:cNvGrpSpPr/>
          <p:nvPr/>
        </p:nvGrpSpPr>
        <p:grpSpPr>
          <a:xfrm>
            <a:off x="314830" y="676275"/>
            <a:ext cx="8524875" cy="5695951"/>
            <a:chOff x="266700" y="676275"/>
            <a:chExt cx="8524875" cy="5695950"/>
          </a:xfrm>
        </p:grpSpPr>
        <p:pic>
          <p:nvPicPr>
            <p:cNvPr id="92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 t="24320" r="4377" b="11329"/>
            <a:stretch/>
          </p:blipFill>
          <p:spPr bwMode="auto">
            <a:xfrm>
              <a:off x="266700" y="2514600"/>
              <a:ext cx="852487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9" t="28761" r="4536" b="13716"/>
            <a:stretch/>
          </p:blipFill>
          <p:spPr bwMode="auto">
            <a:xfrm>
              <a:off x="266700" y="4514850"/>
              <a:ext cx="85153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33" t="23746" r="4872" b="14012"/>
            <a:stretch/>
          </p:blipFill>
          <p:spPr bwMode="auto">
            <a:xfrm>
              <a:off x="266700" y="676275"/>
              <a:ext cx="85248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12"/>
          <p:cNvGrpSpPr/>
          <p:nvPr/>
        </p:nvGrpSpPr>
        <p:grpSpPr>
          <a:xfrm>
            <a:off x="927938" y="930658"/>
            <a:ext cx="5731056" cy="446279"/>
            <a:chOff x="855746" y="954718"/>
            <a:chExt cx="5731056" cy="446279"/>
          </a:xfrm>
        </p:grpSpPr>
        <p:sp>
          <p:nvSpPr>
            <p:cNvPr id="4" name="Rectangle 5"/>
            <p:cNvSpPr>
              <a:spLocks noChangeArrowheads="1"/>
            </p:cNvSpPr>
            <p:nvPr/>
          </p:nvSpPr>
          <p:spPr bwMode="auto">
            <a:xfrm>
              <a:off x="855746" y="1154776"/>
              <a:ext cx="5731056" cy="246221"/>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i="0" u="none" strike="noStrike" cap="none" normalizeH="0" baseline="0" dirty="0" smtClean="0">
                  <a:ln>
                    <a:noFill/>
                  </a:ln>
                  <a:solidFill>
                    <a:schemeClr val="tx1"/>
                  </a:solidFill>
                  <a:effectLst/>
                  <a:latin typeface="Arial Unicode MS" pitchFamily="34" charset="-128"/>
                  <a:cs typeface="Arial" pitchFamily="34" charset="0"/>
                </a:rPr>
                <a:t>(K)A G</a:t>
              </a:r>
              <a:r>
                <a:rPr kumimoji="0" lang="en-US" sz="10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K</a:t>
              </a:r>
              <a:r>
                <a:rPr kumimoji="0" lang="en-US" sz="10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P L L</a:t>
              </a:r>
              <a:r>
                <a:rPr kumimoji="0" lang="en-US" sz="10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0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0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A</a:t>
              </a:r>
              <a:r>
                <a:rPr kumimoji="0" lang="en-US" sz="10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0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D V E</a:t>
              </a:r>
              <a:r>
                <a:rPr kumimoji="0" lang="en-US" sz="10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G E A L A T L V </a:t>
              </a:r>
              <a:r>
                <a:rPr kumimoji="0" lang="en-US" sz="1000" i="0" u="none" strike="noStrike" cap="none" normalizeH="0" baseline="0" dirty="0" err="1" smtClean="0">
                  <a:ln>
                    <a:noFill/>
                  </a:ln>
                  <a:solidFill>
                    <a:schemeClr val="tx1"/>
                  </a:solidFill>
                  <a:effectLst/>
                  <a:latin typeface="Arial Unicode MS" pitchFamily="34" charset="-128"/>
                  <a:cs typeface="Arial" pitchFamily="34" charset="0"/>
                </a:rPr>
                <a:t>V</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 N T M R G I V K V A </a:t>
              </a:r>
              <a:r>
                <a:rPr kumimoji="0" lang="en-US" sz="1000" i="0" u="none" strike="noStrike" cap="none" normalizeH="0" baseline="0" dirty="0" err="1" smtClean="0">
                  <a:ln>
                    <a:noFill/>
                  </a:ln>
                  <a:solidFill>
                    <a:schemeClr val="tx1"/>
                  </a:solidFill>
                  <a:effectLst/>
                  <a:latin typeface="Arial Unicode MS" pitchFamily="34" charset="-128"/>
                  <a:cs typeface="Arial" pitchFamily="34" charset="0"/>
                </a:rPr>
                <a:t>A</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 V K A P G F G D R </a:t>
              </a:r>
              <a:r>
                <a:rPr kumimoji="0" lang="en-US" sz="1000" i="0" u="none" strike="noStrike" cap="none" normalizeH="0" baseline="0" dirty="0" err="1" smtClean="0">
                  <a:ln>
                    <a:noFill/>
                  </a:ln>
                  <a:solidFill>
                    <a:schemeClr val="tx1"/>
                  </a:solidFill>
                  <a:effectLst/>
                  <a:latin typeface="Arial Unicode MS" pitchFamily="34" charset="-128"/>
                  <a:cs typeface="Arial" pitchFamily="34" charset="0"/>
                </a:rPr>
                <a:t>R</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 K(A)</a:t>
              </a:r>
              <a:r>
                <a:rPr kumimoji="0" lang="en-US" sz="1000" i="0" u="none" strike="noStrike" cap="none" normalizeH="0" baseline="0" dirty="0" smtClean="0">
                  <a:ln>
                    <a:noFill/>
                  </a:ln>
                  <a:solidFill>
                    <a:schemeClr val="tx1"/>
                  </a:solidFill>
                  <a:effectLst/>
                  <a:latin typeface="Arial" pitchFamily="34" charset="0"/>
                  <a:cs typeface="Arial" pitchFamily="34" charset="0"/>
                </a:rPr>
                <a:t> </a:t>
              </a:r>
            </a:p>
          </p:txBody>
        </p:sp>
        <p:sp>
          <p:nvSpPr>
            <p:cNvPr id="5" name="Rectangle 6"/>
            <p:cNvSpPr>
              <a:spLocks noChangeArrowheads="1"/>
            </p:cNvSpPr>
            <p:nvPr/>
          </p:nvSpPr>
          <p:spPr bwMode="auto">
            <a:xfrm>
              <a:off x="857348" y="954718"/>
              <a:ext cx="5729454" cy="246221"/>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i="0" u="none" strike="noStrike" cap="none" normalizeH="0" baseline="0" dirty="0" smtClean="0">
                  <a:ln>
                    <a:noFill/>
                  </a:ln>
                  <a:solidFill>
                    <a:schemeClr val="tx1"/>
                  </a:solidFill>
                  <a:effectLst/>
                  <a:latin typeface="Arial Unicode MS" pitchFamily="34" charset="-128"/>
                  <a:cs typeface="Arial" pitchFamily="34" charset="0"/>
                </a:rPr>
                <a:t>(K)A G</a:t>
              </a:r>
              <a:r>
                <a:rPr kumimoji="0" lang="en-US" sz="10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K</a:t>
              </a:r>
              <a:r>
                <a:rPr kumimoji="0" lang="en-US" sz="10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P L</a:t>
              </a:r>
              <a:r>
                <a:rPr kumimoji="0" lang="en-US" sz="10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L</a:t>
              </a:r>
              <a:r>
                <a:rPr kumimoji="0" lang="en-US" sz="10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0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000" i="0" u="none" strike="noStrike" cap="none" normalizeH="0" baseline="0" dirty="0" smtClean="0">
                  <a:ln>
                    <a:noFill/>
                  </a:ln>
                  <a:solidFill>
                    <a:srgbClr val="FF00FF"/>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A</a:t>
              </a:r>
              <a:r>
                <a:rPr kumimoji="0" lang="en-US" sz="10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0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D V E G E A L A T L V </a:t>
              </a:r>
              <a:r>
                <a:rPr kumimoji="0" lang="en-US" sz="1000" i="0" u="none" strike="noStrike" cap="none" normalizeH="0" baseline="0" dirty="0" err="1" smtClean="0">
                  <a:ln>
                    <a:noFill/>
                  </a:ln>
                  <a:solidFill>
                    <a:schemeClr val="tx1"/>
                  </a:solidFill>
                  <a:effectLst/>
                  <a:latin typeface="Arial Unicode MS" pitchFamily="34" charset="-128"/>
                  <a:cs typeface="Arial" pitchFamily="34" charset="0"/>
                </a:rPr>
                <a:t>V</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 N T M R G I V K V A </a:t>
              </a:r>
              <a:r>
                <a:rPr kumimoji="0" lang="en-US" sz="1000" i="0" u="none" strike="noStrike" cap="none" normalizeH="0" baseline="0" dirty="0" err="1" smtClean="0">
                  <a:ln>
                    <a:noFill/>
                  </a:ln>
                  <a:solidFill>
                    <a:schemeClr val="tx1"/>
                  </a:solidFill>
                  <a:effectLst/>
                  <a:latin typeface="Arial Unicode MS" pitchFamily="34" charset="-128"/>
                  <a:cs typeface="Arial" pitchFamily="34" charset="0"/>
                </a:rPr>
                <a:t>A</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 V K A P G F G D</a:t>
              </a:r>
              <a:r>
                <a:rPr kumimoji="0" lang="en-US" sz="100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R </a:t>
              </a:r>
              <a:r>
                <a:rPr kumimoji="0" lang="en-US" sz="1000" i="0" u="none" strike="noStrike" cap="none" normalizeH="0" baseline="0" dirty="0" err="1" smtClean="0">
                  <a:ln>
                    <a:noFill/>
                  </a:ln>
                  <a:solidFill>
                    <a:schemeClr val="tx1"/>
                  </a:solidFill>
                  <a:effectLst/>
                  <a:latin typeface="Arial Unicode MS" pitchFamily="34" charset="-128"/>
                  <a:cs typeface="Arial" pitchFamily="34" charset="0"/>
                </a:rPr>
                <a:t>R</a:t>
              </a:r>
              <a:r>
                <a:rPr kumimoji="0" lang="en-US" sz="1000" i="0" u="none" strike="noStrike" cap="none" normalizeH="0" baseline="0" dirty="0" smtClean="0">
                  <a:ln>
                    <a:noFill/>
                  </a:ln>
                  <a:solidFill>
                    <a:schemeClr val="tx1"/>
                  </a:solidFill>
                  <a:effectLst/>
                  <a:latin typeface="Arial Unicode MS" pitchFamily="34" charset="-128"/>
                  <a:cs typeface="Arial" pitchFamily="34" charset="0"/>
                </a:rPr>
                <a:t> K(A)</a:t>
              </a:r>
              <a:r>
                <a:rPr kumimoji="0" lang="en-US" sz="1000" i="0" u="none" strike="noStrike" cap="none" normalizeH="0" baseline="0" dirty="0" smtClean="0">
                  <a:ln>
                    <a:noFill/>
                  </a:ln>
                  <a:solidFill>
                    <a:schemeClr val="tx1"/>
                  </a:solidFill>
                  <a:effectLst/>
                  <a:latin typeface="Arial" pitchFamily="34" charset="0"/>
                  <a:cs typeface="Arial" pitchFamily="34" charset="0"/>
                </a:rPr>
                <a:t> </a:t>
              </a:r>
            </a:p>
          </p:txBody>
        </p:sp>
      </p:grpSp>
      <p:grpSp>
        <p:nvGrpSpPr>
          <p:cNvPr id="8" name="Group 8"/>
          <p:cNvGrpSpPr/>
          <p:nvPr/>
        </p:nvGrpSpPr>
        <p:grpSpPr>
          <a:xfrm>
            <a:off x="226443" y="1447054"/>
            <a:ext cx="598241" cy="3970774"/>
            <a:chOff x="226442" y="1447052"/>
            <a:chExt cx="598241" cy="3970775"/>
          </a:xfrm>
        </p:grpSpPr>
        <p:sp>
          <p:nvSpPr>
            <p:cNvPr id="10" name="Text Box 273"/>
            <p:cNvSpPr txBox="1">
              <a:spLocks noChangeArrowheads="1"/>
            </p:cNvSpPr>
            <p:nvPr/>
          </p:nvSpPr>
          <p:spPr bwMode="auto">
            <a:xfrm>
              <a:off x="248082" y="1447052"/>
              <a:ext cx="513281" cy="36933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rgbClr val="CC0000"/>
                  </a:solidFill>
                  <a:latin typeface="Calibri" pitchFamily="34" charset="0"/>
                </a:rPr>
                <a:t>CID</a:t>
              </a:r>
              <a:endParaRPr lang="en-US" b="1" dirty="0">
                <a:solidFill>
                  <a:srgbClr val="CC0000"/>
                </a:solidFill>
                <a:latin typeface="Calibri" pitchFamily="34" charset="0"/>
              </a:endParaRPr>
            </a:p>
          </p:txBody>
        </p:sp>
        <p:sp>
          <p:nvSpPr>
            <p:cNvPr id="11" name="Text Box 273"/>
            <p:cNvSpPr txBox="1">
              <a:spLocks noChangeArrowheads="1"/>
            </p:cNvSpPr>
            <p:nvPr/>
          </p:nvSpPr>
          <p:spPr bwMode="auto">
            <a:xfrm>
              <a:off x="226442" y="3344024"/>
              <a:ext cx="598241" cy="36933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rgbClr val="CC0000"/>
                  </a:solidFill>
                  <a:latin typeface="Calibri" pitchFamily="34" charset="0"/>
                </a:rPr>
                <a:t>HCD</a:t>
              </a:r>
              <a:endParaRPr lang="en-US" b="1" dirty="0">
                <a:solidFill>
                  <a:srgbClr val="CC0000"/>
                </a:solidFill>
                <a:latin typeface="Calibri" pitchFamily="34" charset="0"/>
              </a:endParaRPr>
            </a:p>
          </p:txBody>
        </p:sp>
        <p:sp>
          <p:nvSpPr>
            <p:cNvPr id="12" name="Text Box 273"/>
            <p:cNvSpPr txBox="1">
              <a:spLocks noChangeArrowheads="1"/>
            </p:cNvSpPr>
            <p:nvPr/>
          </p:nvSpPr>
          <p:spPr bwMode="auto">
            <a:xfrm>
              <a:off x="226442" y="5048495"/>
              <a:ext cx="556563" cy="36933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rgbClr val="CC0000"/>
                  </a:solidFill>
                  <a:latin typeface="Calibri" pitchFamily="34" charset="0"/>
                </a:rPr>
                <a:t>ETD</a:t>
              </a:r>
              <a:endParaRPr lang="en-US" b="1" dirty="0">
                <a:solidFill>
                  <a:srgbClr val="CC0000"/>
                </a:solidFill>
                <a:latin typeface="Calibri" pitchFamily="34" charset="0"/>
              </a:endParaRPr>
            </a:p>
          </p:txBody>
        </p:sp>
      </p:grpSp>
    </p:spTree>
    <p:extLst>
      <p:ext uri="{BB962C8B-B14F-4D97-AF65-F5344CB8AC3E}">
        <p14:creationId xmlns:p14="http://schemas.microsoft.com/office/powerpoint/2010/main" val="26356360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Grp="1" noChangeArrowheads="1"/>
          </p:cNvSpPr>
          <p:nvPr>
            <p:ph type="title"/>
          </p:nvPr>
        </p:nvSpPr>
        <p:spPr>
          <a:noFill/>
        </p:spPr>
        <p:txBody>
          <a:bodyPr/>
          <a:lstStyle/>
          <a:p>
            <a:pPr algn="ctr" eaLnBrk="1" hangingPunct="1"/>
            <a:r>
              <a:rPr lang="en-US" altLang="en-US" dirty="0" smtClean="0"/>
              <a:t>Topics Covered</a:t>
            </a:r>
          </a:p>
        </p:txBody>
      </p:sp>
      <p:sp>
        <p:nvSpPr>
          <p:cNvPr id="40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D17D2D-813C-4E33-8BF3-8F3E27D243E2}" type="slidenum">
              <a:rPr lang="en-US" smtClean="0">
                <a:solidFill>
                  <a:srgbClr val="F8F8F8"/>
                </a:solidFill>
              </a:rPr>
              <a:pPr/>
              <a:t>2</a:t>
            </a:fld>
            <a:endParaRPr lang="en-US" smtClean="0">
              <a:solidFill>
                <a:srgbClr val="F8F8F8"/>
              </a:solidFill>
            </a:endParaRPr>
          </a:p>
        </p:txBody>
      </p:sp>
      <p:sp>
        <p:nvSpPr>
          <p:cNvPr id="4101" name="Text Box 6"/>
          <p:cNvSpPr txBox="1">
            <a:spLocks noChangeArrowheads="1"/>
          </p:cNvSpPr>
          <p:nvPr/>
        </p:nvSpPr>
        <p:spPr bwMode="auto">
          <a:xfrm>
            <a:off x="762002" y="1223963"/>
            <a:ext cx="698159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34950" indent="-234950" eaLnBrk="1" hangingPunct="1">
              <a:buClr>
                <a:srgbClr val="006699"/>
              </a:buClr>
              <a:buFontTx/>
              <a:buChar char="•"/>
            </a:pPr>
            <a:r>
              <a:rPr lang="en-US" sz="2400" dirty="0">
                <a:latin typeface="Calibri" pitchFamily="34" charset="0"/>
              </a:rPr>
              <a:t> AA properties</a:t>
            </a:r>
          </a:p>
          <a:p>
            <a:pPr marL="234950" indent="-234950" eaLnBrk="1" hangingPunct="1">
              <a:buClr>
                <a:srgbClr val="006699"/>
              </a:buClr>
              <a:buFontTx/>
              <a:buChar char="•"/>
            </a:pPr>
            <a:r>
              <a:rPr lang="en-US" sz="2400" dirty="0">
                <a:latin typeface="Calibri" pitchFamily="34" charset="0"/>
              </a:rPr>
              <a:t> Fragmentation pathways and ion types</a:t>
            </a:r>
          </a:p>
          <a:p>
            <a:pPr marL="234950" indent="-234950" eaLnBrk="1" hangingPunct="1">
              <a:buClr>
                <a:srgbClr val="006699"/>
              </a:buClr>
              <a:buFontTx/>
              <a:buChar char="•"/>
            </a:pPr>
            <a:r>
              <a:rPr lang="en-US" sz="2400" dirty="0">
                <a:latin typeface="Calibri" pitchFamily="34" charset="0"/>
              </a:rPr>
              <a:t> b/y pairs</a:t>
            </a:r>
          </a:p>
          <a:p>
            <a:pPr marL="234950" indent="-234950" eaLnBrk="1" hangingPunct="1">
              <a:buClr>
                <a:srgbClr val="006699"/>
              </a:buClr>
              <a:buFontTx/>
              <a:buChar char="•"/>
            </a:pPr>
            <a:r>
              <a:rPr lang="en-US" sz="2400" dirty="0" smtClean="0">
                <a:latin typeface="Calibri" pitchFamily="34" charset="0"/>
              </a:rPr>
              <a:t> Non-mobile </a:t>
            </a:r>
            <a:r>
              <a:rPr lang="en-US" sz="2400" dirty="0">
                <a:latin typeface="Calibri" pitchFamily="34" charset="0"/>
              </a:rPr>
              <a:t>proton</a:t>
            </a:r>
          </a:p>
          <a:p>
            <a:pPr marL="234950" indent="-234950" eaLnBrk="1" hangingPunct="1">
              <a:buClr>
                <a:srgbClr val="006699"/>
              </a:buClr>
              <a:buFontTx/>
              <a:buChar char="•"/>
            </a:pPr>
            <a:r>
              <a:rPr lang="en-US" sz="2400" dirty="0">
                <a:latin typeface="Calibri" pitchFamily="34" charset="0"/>
              </a:rPr>
              <a:t> Neutral loss ion </a:t>
            </a:r>
            <a:r>
              <a:rPr lang="en-US" sz="2400" dirty="0" smtClean="0">
                <a:latin typeface="Calibri" pitchFamily="34" charset="0"/>
              </a:rPr>
              <a:t>types</a:t>
            </a:r>
          </a:p>
          <a:p>
            <a:pPr marL="234950" indent="-234950" eaLnBrk="1" hangingPunct="1">
              <a:buClr>
                <a:srgbClr val="006699"/>
              </a:buClr>
              <a:buFontTx/>
              <a:buChar char="•"/>
            </a:pPr>
            <a:r>
              <a:rPr lang="en-US" sz="2400" dirty="0" smtClean="0">
                <a:latin typeface="Calibri" pitchFamily="34" charset="0"/>
              </a:rPr>
              <a:t> CID/HCD/ETD</a:t>
            </a:r>
            <a:endParaRPr lang="en-US" sz="2400" dirty="0">
              <a:latin typeface="Calibri" pitchFamily="34" charset="0"/>
            </a:endParaRPr>
          </a:p>
          <a:p>
            <a:pPr marL="234950" indent="-234950" eaLnBrk="1" hangingPunct="1">
              <a:buClr>
                <a:srgbClr val="006699"/>
              </a:buClr>
              <a:buFontTx/>
              <a:buChar char="•"/>
            </a:pPr>
            <a:r>
              <a:rPr lang="en-US" sz="2400" dirty="0" smtClean="0">
                <a:latin typeface="Calibri" pitchFamily="34" charset="0"/>
              </a:rPr>
              <a:t> </a:t>
            </a:r>
            <a:r>
              <a:rPr lang="en-US" sz="2400" dirty="0">
                <a:latin typeface="Calibri" pitchFamily="34" charset="0"/>
              </a:rPr>
              <a:t>Basics of </a:t>
            </a:r>
            <a:r>
              <a:rPr lang="en-US" sz="2400" dirty="0" err="1">
                <a:latin typeface="Calibri" pitchFamily="34" charset="0"/>
              </a:rPr>
              <a:t>phospho</a:t>
            </a:r>
            <a:r>
              <a:rPr lang="en-US" sz="2400" dirty="0">
                <a:latin typeface="Calibri" pitchFamily="34" charset="0"/>
              </a:rPr>
              <a:t> site identification and localization</a:t>
            </a:r>
          </a:p>
          <a:p>
            <a:pPr marL="234950" indent="-234950" eaLnBrk="1" hangingPunct="1">
              <a:buClr>
                <a:srgbClr val="006699"/>
              </a:buClr>
              <a:buFontTx/>
              <a:buChar char="•"/>
            </a:pPr>
            <a:r>
              <a:rPr lang="en-US" sz="2400" dirty="0" smtClean="0">
                <a:latin typeface="Calibri" pitchFamily="34" charset="0"/>
              </a:rPr>
              <a:t> Sample </a:t>
            </a:r>
            <a:r>
              <a:rPr lang="en-US" sz="2400" dirty="0">
                <a:latin typeface="Calibri" pitchFamily="34" charset="0"/>
              </a:rPr>
              <a:t>handling chemistry artifacts</a:t>
            </a:r>
          </a:p>
          <a:p>
            <a:pPr marL="234950" indent="-234950" eaLnBrk="1" hangingPunct="1">
              <a:buClr>
                <a:srgbClr val="006699"/>
              </a:buClr>
              <a:buFontTx/>
              <a:buChar char="•"/>
            </a:pPr>
            <a:r>
              <a:rPr lang="en-US" sz="2400" dirty="0" smtClean="0">
                <a:latin typeface="Calibri" pitchFamily="34" charset="0"/>
              </a:rPr>
              <a:t> Isobaric co-</a:t>
            </a:r>
            <a:r>
              <a:rPr lang="en-US" sz="2400" dirty="0" err="1" smtClean="0">
                <a:latin typeface="Calibri" pitchFamily="34" charset="0"/>
              </a:rPr>
              <a:t>eluters</a:t>
            </a:r>
            <a:endParaRPr lang="en-US" sz="2400" dirty="0" smtClean="0">
              <a:latin typeface="Calibri" pitchFamily="34" charset="0"/>
            </a:endParaRPr>
          </a:p>
          <a:p>
            <a:pPr marL="234950" indent="-234950" eaLnBrk="1" hangingPunct="1">
              <a:buClr>
                <a:srgbClr val="006699"/>
              </a:buClr>
              <a:buFontTx/>
              <a:buChar char="•"/>
            </a:pPr>
            <a:r>
              <a:rPr lang="en-US" sz="2400" dirty="0" smtClean="0">
                <a:latin typeface="Calibri" pitchFamily="34" charset="0"/>
              </a:rPr>
              <a:t> Mass tolerance units and isobaric AA’s</a:t>
            </a:r>
          </a:p>
          <a:p>
            <a:pPr marL="234950" indent="-234950" eaLnBrk="1" hangingPunct="1">
              <a:buClr>
                <a:srgbClr val="006699"/>
              </a:buClr>
              <a:buFontTx/>
              <a:buChar char="•"/>
            </a:pPr>
            <a:r>
              <a:rPr lang="en-US" sz="2400" dirty="0" smtClean="0">
                <a:latin typeface="Calibri" pitchFamily="34" charset="0"/>
              </a:rPr>
              <a:t> </a:t>
            </a:r>
            <a:r>
              <a:rPr lang="en-US" sz="2400" dirty="0">
                <a:latin typeface="Calibri" pitchFamily="34" charset="0"/>
              </a:rPr>
              <a:t>Other </a:t>
            </a:r>
            <a:r>
              <a:rPr lang="en-US" sz="2400" dirty="0" smtClean="0">
                <a:latin typeface="Calibri" pitchFamily="34" charset="0"/>
              </a:rPr>
              <a:t>Tutorials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Physiochemical Complications to Computational Interpretation</a:t>
            </a:r>
          </a:p>
        </p:txBody>
      </p:sp>
      <p:sp>
        <p:nvSpPr>
          <p:cNvPr id="3" name="Slide Number Placeholder 2"/>
          <p:cNvSpPr>
            <a:spLocks noGrp="1"/>
          </p:cNvSpPr>
          <p:nvPr>
            <p:ph type="sldNum" sz="quarter" idx="11"/>
          </p:nvPr>
        </p:nvSpPr>
        <p:spPr/>
        <p:txBody>
          <a:bodyPr/>
          <a:lstStyle/>
          <a:p>
            <a:pPr>
              <a:defRPr/>
            </a:pPr>
            <a:fld id="{94C161DA-37A9-480E-8266-756F225CC67E}" type="slidenum">
              <a:rPr lang="en-US" smtClean="0"/>
              <a:pPr>
                <a:defRPr/>
              </a:pPr>
              <a:t>20</a:t>
            </a:fld>
            <a:endParaRPr lang="en-US"/>
          </a:p>
        </p:txBody>
      </p:sp>
      <p:sp>
        <p:nvSpPr>
          <p:cNvPr id="4" name="Rectangle 3"/>
          <p:cNvSpPr>
            <a:spLocks noChangeArrowheads="1"/>
          </p:cNvSpPr>
          <p:nvPr/>
        </p:nvSpPr>
        <p:spPr bwMode="auto">
          <a:xfrm>
            <a:off x="722315" y="1139826"/>
            <a:ext cx="7856537" cy="224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114300" indent="-114300" eaLnBrk="0" hangingPunct="0">
              <a:buFont typeface="Arial" pitchFamily="34" charset="0"/>
              <a:buChar char="•"/>
            </a:pPr>
            <a:r>
              <a:rPr lang="en-US" sz="2000" dirty="0">
                <a:solidFill>
                  <a:srgbClr val="990000"/>
                </a:solidFill>
                <a:latin typeface="Calibri" pitchFamily="34" charset="0"/>
              </a:rPr>
              <a:t> Incomplete Fragmentation</a:t>
            </a:r>
          </a:p>
          <a:p>
            <a:pPr marL="114300" indent="-114300" eaLnBrk="0" hangingPunct="0">
              <a:buFont typeface="Arial" pitchFamily="34" charset="0"/>
              <a:buChar char="•"/>
            </a:pPr>
            <a:r>
              <a:rPr lang="en-US" sz="2000" dirty="0">
                <a:solidFill>
                  <a:srgbClr val="990000"/>
                </a:solidFill>
                <a:latin typeface="Calibri" pitchFamily="34" charset="0"/>
              </a:rPr>
              <a:t> Inconsistent intensity of fragment ion types</a:t>
            </a:r>
          </a:p>
          <a:p>
            <a:pPr marL="571500" lvl="2" indent="-114300" eaLnBrk="0" hangingPunct="0">
              <a:buFont typeface="Arial" pitchFamily="34" charset="0"/>
              <a:buChar char="•"/>
            </a:pPr>
            <a:r>
              <a:rPr lang="en-US" sz="2000" dirty="0" smtClean="0">
                <a:solidFill>
                  <a:srgbClr val="990000"/>
                </a:solidFill>
                <a:latin typeface="Calibri" pitchFamily="34" charset="0"/>
              </a:rPr>
              <a:t> Instrument </a:t>
            </a:r>
            <a:r>
              <a:rPr lang="en-US" sz="2000" dirty="0">
                <a:solidFill>
                  <a:srgbClr val="990000"/>
                </a:solidFill>
                <a:latin typeface="Calibri" pitchFamily="34" charset="0"/>
              </a:rPr>
              <a:t>type dependent</a:t>
            </a:r>
          </a:p>
          <a:p>
            <a:pPr marL="571500" lvl="2" indent="-114300" eaLnBrk="0" hangingPunct="0">
              <a:buFont typeface="Arial" pitchFamily="34" charset="0"/>
              <a:buChar char="•"/>
            </a:pPr>
            <a:r>
              <a:rPr lang="en-US" sz="2000" dirty="0" smtClean="0">
                <a:solidFill>
                  <a:srgbClr val="990000"/>
                </a:solidFill>
                <a:latin typeface="Calibri" pitchFamily="34" charset="0"/>
              </a:rPr>
              <a:t> Amino </a:t>
            </a:r>
            <a:r>
              <a:rPr lang="en-US" sz="2000" dirty="0">
                <a:solidFill>
                  <a:srgbClr val="990000"/>
                </a:solidFill>
                <a:latin typeface="Calibri" pitchFamily="34" charset="0"/>
              </a:rPr>
              <a:t>acid </a:t>
            </a:r>
            <a:r>
              <a:rPr lang="en-US" sz="2000" dirty="0" smtClean="0">
                <a:solidFill>
                  <a:srgbClr val="990000"/>
                </a:solidFill>
                <a:latin typeface="Calibri" pitchFamily="34" charset="0"/>
              </a:rPr>
              <a:t>dependent</a:t>
            </a:r>
          </a:p>
          <a:p>
            <a:pPr marL="114300" lvl="1" indent="-114300" eaLnBrk="0" hangingPunct="0">
              <a:buFont typeface="Arial" pitchFamily="34" charset="0"/>
              <a:buChar char="•"/>
            </a:pPr>
            <a:r>
              <a:rPr lang="en-US" sz="2000" dirty="0">
                <a:solidFill>
                  <a:srgbClr val="990000"/>
                </a:solidFill>
                <a:latin typeface="Calibri" pitchFamily="34" charset="0"/>
              </a:rPr>
              <a:t> Chemical or post-translational </a:t>
            </a:r>
            <a:r>
              <a:rPr lang="en-US" sz="2000" dirty="0" smtClean="0">
                <a:solidFill>
                  <a:srgbClr val="990000"/>
                </a:solidFill>
                <a:latin typeface="Calibri" pitchFamily="34" charset="0"/>
              </a:rPr>
              <a:t>modifications</a:t>
            </a:r>
            <a:endParaRPr lang="en-US" sz="2000" dirty="0">
              <a:solidFill>
                <a:srgbClr val="990000"/>
              </a:solidFill>
              <a:latin typeface="Calibri" pitchFamily="34" charset="0"/>
            </a:endParaRPr>
          </a:p>
          <a:p>
            <a:pPr marL="114300" indent="-114300" eaLnBrk="0" hangingPunct="0">
              <a:buFont typeface="Arial" pitchFamily="34" charset="0"/>
              <a:buChar char="•"/>
            </a:pPr>
            <a:r>
              <a:rPr lang="en-US" sz="2000" dirty="0">
                <a:latin typeface="Calibri" pitchFamily="34" charset="0"/>
              </a:rPr>
              <a:t> </a:t>
            </a:r>
            <a:r>
              <a:rPr lang="en-US" sz="2000" dirty="0" smtClean="0">
                <a:latin typeface="Calibri" pitchFamily="34" charset="0"/>
              </a:rPr>
              <a:t>Parent </a:t>
            </a:r>
            <a:r>
              <a:rPr lang="en-US" sz="2000" dirty="0">
                <a:latin typeface="Calibri" pitchFamily="34" charset="0"/>
              </a:rPr>
              <a:t>charge uncertainty</a:t>
            </a:r>
          </a:p>
          <a:p>
            <a:pPr marL="114300" indent="-114300" eaLnBrk="0" hangingPunct="0">
              <a:buFont typeface="Arial" pitchFamily="34" charset="0"/>
              <a:buChar char="•"/>
            </a:pPr>
            <a:r>
              <a:rPr lang="en-US" sz="2000" dirty="0">
                <a:latin typeface="Calibri" pitchFamily="34" charset="0"/>
              </a:rPr>
              <a:t> Fragment charge </a:t>
            </a:r>
            <a:r>
              <a:rPr lang="en-US" sz="2000" dirty="0" smtClean="0">
                <a:latin typeface="Calibri" pitchFamily="34" charset="0"/>
              </a:rPr>
              <a:t>uncertainty</a:t>
            </a:r>
            <a:endParaRPr lang="en-US" sz="2000" dirty="0">
              <a:latin typeface="Calibri" pitchFamily="34" charset="0"/>
            </a:endParaRPr>
          </a:p>
        </p:txBody>
      </p:sp>
      <p:sp>
        <p:nvSpPr>
          <p:cNvPr id="5" name="Rectangle 10"/>
          <p:cNvSpPr>
            <a:spLocks noChangeArrowheads="1"/>
          </p:cNvSpPr>
          <p:nvPr/>
        </p:nvSpPr>
        <p:spPr bwMode="auto">
          <a:xfrm>
            <a:off x="85727" y="4344989"/>
            <a:ext cx="89630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Tx/>
              <a:buChar char="•"/>
            </a:pPr>
            <a:r>
              <a:rPr lang="en-US" sz="1400" b="1" dirty="0">
                <a:latin typeface="Calibri" pitchFamily="34" charset="0"/>
              </a:rPr>
              <a:t> Isobaric AA’s</a:t>
            </a:r>
          </a:p>
          <a:p>
            <a:pPr marL="228600" lvl="1" eaLnBrk="0" hangingPunct="0">
              <a:buFontTx/>
              <a:buChar char="•"/>
            </a:pPr>
            <a:r>
              <a:rPr lang="en-US" sz="1400" b="1" dirty="0">
                <a:latin typeface="Calibri" pitchFamily="34" charset="0"/>
              </a:rPr>
              <a:t> I = L (C6 H11 N1 O) = 113.08406</a:t>
            </a:r>
          </a:p>
          <a:p>
            <a:pPr marL="228600" lvl="1" eaLnBrk="0" hangingPunct="0">
              <a:buFontTx/>
              <a:buChar char="•"/>
            </a:pPr>
            <a:r>
              <a:rPr lang="en-US" sz="1400" b="1" dirty="0">
                <a:latin typeface="Calibri" pitchFamily="34" charset="0"/>
              </a:rPr>
              <a:t> K ~ Q (C6 H12 N2 O, C5 H8 N2 O2) 128.09496 ~ 128.05858 </a:t>
            </a:r>
            <a:r>
              <a:rPr lang="en-US" sz="1400" b="1" dirty="0">
                <a:solidFill>
                  <a:srgbClr val="A50021"/>
                </a:solidFill>
                <a:latin typeface="Symbol" pitchFamily="18" charset="2"/>
              </a:rPr>
              <a:t>D</a:t>
            </a:r>
            <a:r>
              <a:rPr lang="en-US" sz="1400" b="1" dirty="0">
                <a:solidFill>
                  <a:srgbClr val="A50021"/>
                </a:solidFill>
                <a:latin typeface="Calibri" pitchFamily="34" charset="0"/>
              </a:rPr>
              <a:t> =0.03638</a:t>
            </a:r>
          </a:p>
          <a:p>
            <a:pPr marL="228600" lvl="1" eaLnBrk="0" hangingPunct="0">
              <a:buFontTx/>
              <a:buChar char="•"/>
            </a:pPr>
            <a:r>
              <a:rPr lang="en-US" sz="1400" b="1" dirty="0">
                <a:latin typeface="Calibri" pitchFamily="34" charset="0"/>
              </a:rPr>
              <a:t> </a:t>
            </a:r>
            <a:r>
              <a:rPr lang="en-US" sz="1400" b="1" dirty="0" err="1">
                <a:latin typeface="Calibri" pitchFamily="34" charset="0"/>
              </a:rPr>
              <a:t>F~m</a:t>
            </a:r>
            <a:r>
              <a:rPr lang="en-US" sz="1400" b="1" dirty="0">
                <a:latin typeface="Calibri" pitchFamily="34" charset="0"/>
              </a:rPr>
              <a:t> (C9 H9 N O, C5 H9 N O S) 147.06841 ~ 147.0354  </a:t>
            </a:r>
            <a:r>
              <a:rPr lang="en-US" sz="1400" b="1" dirty="0">
                <a:solidFill>
                  <a:srgbClr val="A50021"/>
                </a:solidFill>
                <a:latin typeface="Symbol" pitchFamily="18" charset="2"/>
              </a:rPr>
              <a:t>D</a:t>
            </a:r>
            <a:r>
              <a:rPr lang="en-US" sz="1400" b="1" dirty="0">
                <a:solidFill>
                  <a:srgbClr val="A50021"/>
                </a:solidFill>
                <a:latin typeface="Calibri" pitchFamily="34" charset="0"/>
              </a:rPr>
              <a:t> =0.0330</a:t>
            </a:r>
            <a:r>
              <a:rPr lang="en-US" sz="1400" b="1" dirty="0">
                <a:latin typeface="Calibri" pitchFamily="34" charset="0"/>
              </a:rPr>
              <a:t> </a:t>
            </a:r>
            <a:endParaRPr lang="en-US" sz="1400" b="1" dirty="0">
              <a:solidFill>
                <a:srgbClr val="A50021"/>
              </a:solidFill>
              <a:latin typeface="Calibri" pitchFamily="34" charset="0"/>
            </a:endParaRPr>
          </a:p>
          <a:p>
            <a:pPr eaLnBrk="0" hangingPunct="0">
              <a:buFontTx/>
              <a:buChar char="•"/>
            </a:pPr>
            <a:r>
              <a:rPr lang="en-US" sz="1400" b="1" dirty="0">
                <a:latin typeface="Calibri" pitchFamily="34" charset="0"/>
              </a:rPr>
              <a:t> Isobaric AA combinations</a:t>
            </a:r>
          </a:p>
          <a:p>
            <a:pPr marL="228600" lvl="1" eaLnBrk="0" hangingPunct="0">
              <a:buFontTx/>
              <a:buChar char="•"/>
            </a:pPr>
            <a:r>
              <a:rPr lang="en-US" sz="1400" b="1" dirty="0">
                <a:latin typeface="Calibri" pitchFamily="34" charset="0"/>
              </a:rPr>
              <a:t> GG=N (C4 H6 N2 O2 , C4 H6 N2 O2) 114.04293</a:t>
            </a:r>
          </a:p>
          <a:p>
            <a:pPr marL="228600" lvl="1" eaLnBrk="0" hangingPunct="0">
              <a:buFontTx/>
              <a:buChar char="•"/>
            </a:pPr>
            <a:r>
              <a:rPr lang="en-US" sz="1400" b="1" dirty="0">
                <a:latin typeface="Calibri" pitchFamily="34" charset="0"/>
              </a:rPr>
              <a:t> GA=Q~K (C5 H8 N2 O2, C5 H8 N2 O2, C6 H12 N2 O) 128.09496 ~ 128.05858 </a:t>
            </a:r>
            <a:r>
              <a:rPr lang="en-US" sz="1400" b="1" dirty="0">
                <a:solidFill>
                  <a:srgbClr val="A50021"/>
                </a:solidFill>
                <a:latin typeface="Symbol" pitchFamily="18" charset="2"/>
              </a:rPr>
              <a:t>D</a:t>
            </a:r>
            <a:r>
              <a:rPr lang="en-US" sz="1400" b="1" dirty="0">
                <a:solidFill>
                  <a:srgbClr val="A50021"/>
                </a:solidFill>
                <a:latin typeface="Calibri" pitchFamily="34" charset="0"/>
              </a:rPr>
              <a:t> =0.03638</a:t>
            </a:r>
          </a:p>
          <a:p>
            <a:pPr marL="228600" lvl="1" eaLnBrk="0" hangingPunct="0">
              <a:buFontTx/>
              <a:buChar char="•"/>
            </a:pPr>
            <a:r>
              <a:rPr lang="en-US" sz="1400" b="1" dirty="0">
                <a:latin typeface="Calibri" pitchFamily="34" charset="0"/>
              </a:rPr>
              <a:t> DA~W~VS (C7 H10 N2 O4, C11 H11 N2 O, C8 H14 N2 O3) 186.06405 ~ 186.07931 ~ 186.10044 </a:t>
            </a:r>
            <a:endParaRPr lang="en-US" sz="1400" b="1" dirty="0" smtClean="0">
              <a:latin typeface="Calibri" pitchFamily="34" charset="0"/>
            </a:endParaRPr>
          </a:p>
          <a:p>
            <a:pPr marL="5029200" lvl="8" eaLnBrk="0" hangingPunct="0">
              <a:tabLst>
                <a:tab pos="6057900" algn="l"/>
              </a:tabLst>
            </a:pPr>
            <a:r>
              <a:rPr lang="en-US" sz="1400" b="1" dirty="0" smtClean="0">
                <a:solidFill>
                  <a:srgbClr val="A50021"/>
                </a:solidFill>
                <a:latin typeface="Symbol" pitchFamily="18" charset="2"/>
              </a:rPr>
              <a:t>D</a:t>
            </a:r>
            <a:r>
              <a:rPr lang="en-US" sz="1400" b="1" dirty="0" smtClean="0">
                <a:solidFill>
                  <a:srgbClr val="A50021"/>
                </a:solidFill>
                <a:latin typeface="Calibri" pitchFamily="34" charset="0"/>
              </a:rPr>
              <a:t> </a:t>
            </a:r>
            <a:r>
              <a:rPr lang="en-US" sz="1400" b="1" dirty="0">
                <a:solidFill>
                  <a:srgbClr val="A50021"/>
                </a:solidFill>
                <a:latin typeface="Calibri" pitchFamily="34" charset="0"/>
              </a:rPr>
              <a:t>=0.01526 </a:t>
            </a:r>
            <a:r>
              <a:rPr lang="en-US" sz="1400" b="1" dirty="0" smtClean="0">
                <a:solidFill>
                  <a:srgbClr val="A50021"/>
                </a:solidFill>
                <a:latin typeface="Calibri" pitchFamily="34" charset="0"/>
              </a:rPr>
              <a:t>	</a:t>
            </a:r>
            <a:r>
              <a:rPr lang="en-US" sz="1400" b="1" dirty="0" smtClean="0">
                <a:solidFill>
                  <a:srgbClr val="A50021"/>
                </a:solidFill>
                <a:latin typeface="Symbol" pitchFamily="18" charset="2"/>
              </a:rPr>
              <a:t>D</a:t>
            </a:r>
            <a:r>
              <a:rPr lang="en-US" sz="1400" b="1" dirty="0" smtClean="0">
                <a:solidFill>
                  <a:srgbClr val="A50021"/>
                </a:solidFill>
                <a:latin typeface="Calibri" pitchFamily="34" charset="0"/>
              </a:rPr>
              <a:t> </a:t>
            </a:r>
            <a:r>
              <a:rPr lang="en-US" sz="1400" b="1" dirty="0">
                <a:solidFill>
                  <a:srgbClr val="A50021"/>
                </a:solidFill>
                <a:latin typeface="Calibri" pitchFamily="34" charset="0"/>
              </a:rPr>
              <a:t>=0.02113</a:t>
            </a:r>
          </a:p>
        </p:txBody>
      </p:sp>
    </p:spTree>
    <p:extLst>
      <p:ext uri="{BB962C8B-B14F-4D97-AF65-F5344CB8AC3E}">
        <p14:creationId xmlns:p14="http://schemas.microsoft.com/office/powerpoint/2010/main" val="32885661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fld id="{73F6D0BD-71CC-47DE-B459-9ECCF44A4C5F}" type="slidenum">
              <a:rPr lang="en-US"/>
              <a:pPr/>
              <a:t>21</a:t>
            </a:fld>
            <a:endParaRPr lang="en-US"/>
          </a:p>
        </p:txBody>
      </p:sp>
      <p:sp>
        <p:nvSpPr>
          <p:cNvPr id="500740" name="Rectangle 4"/>
          <p:cNvSpPr>
            <a:spLocks noGrp="1" noChangeArrowheads="1"/>
          </p:cNvSpPr>
          <p:nvPr>
            <p:ph type="title"/>
          </p:nvPr>
        </p:nvSpPr>
        <p:spPr>
          <a:xfrm>
            <a:off x="376238" y="157163"/>
            <a:ext cx="8334375" cy="357187"/>
          </a:xfrm>
        </p:spPr>
        <p:txBody>
          <a:bodyPr/>
          <a:lstStyle/>
          <a:p>
            <a:r>
              <a:rPr lang="en-US" altLang="en-US"/>
              <a:t>Localizing a Phosphorylation Site</a:t>
            </a:r>
            <a:endParaRPr lang="en-US"/>
          </a:p>
        </p:txBody>
      </p:sp>
      <p:pic>
        <p:nvPicPr>
          <p:cNvPr id="500741" name="Picture 5"/>
          <p:cNvPicPr>
            <a:picLocks noChangeAspect="1" noChangeArrowheads="1"/>
          </p:cNvPicPr>
          <p:nvPr/>
        </p:nvPicPr>
        <p:blipFill>
          <a:blip r:embed="rId2" cstate="print"/>
          <a:srcRect l="2054" t="24736" r="2748" b="6613"/>
          <a:stretch>
            <a:fillRect/>
          </a:stretch>
        </p:blipFill>
        <p:spPr bwMode="auto">
          <a:xfrm>
            <a:off x="234950" y="982663"/>
            <a:ext cx="8686800" cy="2471737"/>
          </a:xfrm>
          <a:prstGeom prst="rect">
            <a:avLst/>
          </a:prstGeom>
          <a:noFill/>
          <a:ln w="9525">
            <a:noFill/>
            <a:miter lim="800000"/>
            <a:headEnd/>
            <a:tailEnd/>
          </a:ln>
          <a:effectLst/>
        </p:spPr>
      </p:pic>
      <p:pic>
        <p:nvPicPr>
          <p:cNvPr id="500742" name="Picture 6"/>
          <p:cNvPicPr>
            <a:picLocks noChangeAspect="1" noChangeArrowheads="1"/>
          </p:cNvPicPr>
          <p:nvPr/>
        </p:nvPicPr>
        <p:blipFill>
          <a:blip r:embed="rId3" cstate="print"/>
          <a:srcRect l="2217" t="24933" r="2339" b="6311"/>
          <a:stretch>
            <a:fillRect/>
          </a:stretch>
        </p:blipFill>
        <p:spPr bwMode="auto">
          <a:xfrm>
            <a:off x="250825" y="3916363"/>
            <a:ext cx="8682038" cy="2455862"/>
          </a:xfrm>
          <a:prstGeom prst="rect">
            <a:avLst/>
          </a:prstGeom>
          <a:noFill/>
          <a:ln w="9525">
            <a:noFill/>
            <a:miter lim="800000"/>
            <a:headEnd/>
            <a:tailEnd/>
          </a:ln>
          <a:effectLst/>
        </p:spPr>
      </p:pic>
      <p:sp>
        <p:nvSpPr>
          <p:cNvPr id="500744" name="Rectangle 8"/>
          <p:cNvSpPr>
            <a:spLocks noChangeArrowheads="1"/>
          </p:cNvSpPr>
          <p:nvPr/>
        </p:nvSpPr>
        <p:spPr bwMode="auto">
          <a:xfrm>
            <a:off x="4749800" y="676275"/>
            <a:ext cx="2816225" cy="366713"/>
          </a:xfrm>
          <a:prstGeom prst="rect">
            <a:avLst/>
          </a:prstGeom>
          <a:solidFill>
            <a:srgbClr val="EAEAEA"/>
          </a:solidFill>
          <a:ln w="9525">
            <a:noFill/>
            <a:miter lim="800000"/>
            <a:headEnd/>
            <a:tailEnd/>
          </a:ln>
          <a:effectLst/>
        </p:spPr>
        <p:txBody>
          <a:bodyPr wrap="none" anchor="ctr">
            <a:spAutoFit/>
          </a:bodyPr>
          <a:lstStyle/>
          <a:p>
            <a:r>
              <a:rPr lang="en-US">
                <a:latin typeface="Arial Unicode MS" pitchFamily="34" charset="-128"/>
              </a:rPr>
              <a:t>L</a:t>
            </a:r>
            <a:r>
              <a:rPr lang="en-US">
                <a:solidFill>
                  <a:srgbClr val="FF0000"/>
                </a:solidFill>
                <a:latin typeface="Arial Unicode MS" pitchFamily="34" charset="-128"/>
              </a:rPr>
              <a:t>/</a:t>
            </a:r>
            <a:r>
              <a:rPr lang="en-US">
                <a:latin typeface="Arial Unicode MS" pitchFamily="34" charset="-128"/>
              </a:rPr>
              <a:t>F</a:t>
            </a:r>
            <a:r>
              <a:rPr lang="en-US">
                <a:solidFill>
                  <a:srgbClr val="FF00FF"/>
                </a:solidFill>
                <a:latin typeface="Arial Unicode MS" pitchFamily="34" charset="-128"/>
              </a:rPr>
              <a:t>|</a:t>
            </a:r>
            <a:r>
              <a:rPr lang="en-US">
                <a:latin typeface="Arial Unicode MS" pitchFamily="34" charset="-128"/>
              </a:rPr>
              <a:t>P</a:t>
            </a:r>
            <a:r>
              <a:rPr lang="en-US">
                <a:solidFill>
                  <a:srgbClr val="FF0000"/>
                </a:solidFill>
                <a:latin typeface="Arial Unicode MS" pitchFamily="34" charset="-128"/>
              </a:rPr>
              <a:t>/</a:t>
            </a:r>
            <a:r>
              <a:rPr lang="en-US">
                <a:latin typeface="Arial Unicode MS" pitchFamily="34" charset="-128"/>
              </a:rPr>
              <a:t>A</a:t>
            </a:r>
            <a:r>
              <a:rPr lang="en-US">
                <a:solidFill>
                  <a:srgbClr val="FF0000"/>
                </a:solidFill>
                <a:latin typeface="Arial Unicode MS" pitchFamily="34" charset="-128"/>
              </a:rPr>
              <a:t>/</a:t>
            </a:r>
            <a:r>
              <a:rPr lang="en-US">
                <a:latin typeface="Arial Unicode MS" pitchFamily="34" charset="-128"/>
              </a:rPr>
              <a:t>D</a:t>
            </a:r>
            <a:r>
              <a:rPr lang="en-US">
                <a:solidFill>
                  <a:srgbClr val="FF00FF"/>
                </a:solidFill>
                <a:latin typeface="Arial Unicode MS" pitchFamily="34" charset="-128"/>
              </a:rPr>
              <a:t>|</a:t>
            </a:r>
            <a:r>
              <a:rPr lang="en-US">
                <a:latin typeface="Arial Unicode MS" pitchFamily="34" charset="-128"/>
              </a:rPr>
              <a:t>T</a:t>
            </a:r>
            <a:r>
              <a:rPr lang="en-US">
                <a:solidFill>
                  <a:srgbClr val="FF0000"/>
                </a:solidFill>
                <a:latin typeface="Arial Unicode MS" pitchFamily="34" charset="-128"/>
              </a:rPr>
              <a:t>/</a:t>
            </a:r>
            <a:r>
              <a:rPr lang="en-US">
                <a:solidFill>
                  <a:srgbClr val="009900"/>
                </a:solidFill>
                <a:latin typeface="Arial Unicode MS" pitchFamily="34" charset="-128"/>
              </a:rPr>
              <a:t>s</a:t>
            </a:r>
            <a:r>
              <a:rPr lang="en-US">
                <a:solidFill>
                  <a:srgbClr val="FF0000"/>
                </a:solidFill>
                <a:latin typeface="Arial Unicode MS" pitchFamily="34" charset="-128"/>
              </a:rPr>
              <a:t>/</a:t>
            </a:r>
            <a:r>
              <a:rPr lang="en-US">
                <a:latin typeface="Arial Unicode MS" pitchFamily="34" charset="-128"/>
              </a:rPr>
              <a:t>P</a:t>
            </a:r>
            <a:r>
              <a:rPr lang="en-US">
                <a:solidFill>
                  <a:srgbClr val="FF0000"/>
                </a:solidFill>
                <a:latin typeface="Arial Unicode MS" pitchFamily="34" charset="-128"/>
              </a:rPr>
              <a:t>/</a:t>
            </a:r>
            <a:r>
              <a:rPr lang="en-US">
                <a:latin typeface="Arial Unicode MS" pitchFamily="34" charset="-128"/>
              </a:rPr>
              <a:t>S T A</a:t>
            </a:r>
            <a:r>
              <a:rPr lang="en-US">
                <a:solidFill>
                  <a:srgbClr val="0000FF"/>
                </a:solidFill>
                <a:latin typeface="Arial Unicode MS" pitchFamily="34" charset="-128"/>
              </a:rPr>
              <a:t>\</a:t>
            </a:r>
            <a:r>
              <a:rPr lang="en-US">
                <a:latin typeface="Arial Unicode MS" pitchFamily="34" charset="-128"/>
              </a:rPr>
              <a:t>T K</a:t>
            </a:r>
            <a:endParaRPr lang="en-US"/>
          </a:p>
        </p:txBody>
      </p:sp>
      <p:sp>
        <p:nvSpPr>
          <p:cNvPr id="500745" name="Rectangle 9"/>
          <p:cNvSpPr>
            <a:spLocks noChangeArrowheads="1"/>
          </p:cNvSpPr>
          <p:nvPr/>
        </p:nvSpPr>
        <p:spPr bwMode="auto">
          <a:xfrm>
            <a:off x="4787900" y="3595688"/>
            <a:ext cx="2778125" cy="366712"/>
          </a:xfrm>
          <a:prstGeom prst="rect">
            <a:avLst/>
          </a:prstGeom>
          <a:solidFill>
            <a:srgbClr val="EAEAEA"/>
          </a:solidFill>
          <a:ln w="9525">
            <a:noFill/>
            <a:miter lim="800000"/>
            <a:headEnd/>
            <a:tailEnd/>
          </a:ln>
          <a:effectLst/>
        </p:spPr>
        <p:txBody>
          <a:bodyPr wrap="none" anchor="ctr">
            <a:spAutoFit/>
          </a:bodyPr>
          <a:lstStyle/>
          <a:p>
            <a:r>
              <a:rPr lang="en-US">
                <a:latin typeface="Arial Unicode MS" pitchFamily="34" charset="-128"/>
              </a:rPr>
              <a:t>L</a:t>
            </a:r>
            <a:r>
              <a:rPr lang="en-US">
                <a:solidFill>
                  <a:srgbClr val="FF0000"/>
                </a:solidFill>
                <a:latin typeface="Arial Unicode MS" pitchFamily="34" charset="-128"/>
              </a:rPr>
              <a:t>/</a:t>
            </a:r>
            <a:r>
              <a:rPr lang="en-US">
                <a:latin typeface="Arial Unicode MS" pitchFamily="34" charset="-128"/>
              </a:rPr>
              <a:t>F</a:t>
            </a:r>
            <a:r>
              <a:rPr lang="en-US">
                <a:solidFill>
                  <a:srgbClr val="FF00FF"/>
                </a:solidFill>
                <a:latin typeface="Arial Unicode MS" pitchFamily="34" charset="-128"/>
              </a:rPr>
              <a:t>|</a:t>
            </a:r>
            <a:r>
              <a:rPr lang="en-US">
                <a:latin typeface="Arial Unicode MS" pitchFamily="34" charset="-128"/>
              </a:rPr>
              <a:t>P</a:t>
            </a:r>
            <a:r>
              <a:rPr lang="en-US">
                <a:solidFill>
                  <a:srgbClr val="FF0000"/>
                </a:solidFill>
                <a:latin typeface="Arial Unicode MS" pitchFamily="34" charset="-128"/>
              </a:rPr>
              <a:t>/</a:t>
            </a:r>
            <a:r>
              <a:rPr lang="en-US">
                <a:latin typeface="Arial Unicode MS" pitchFamily="34" charset="-128"/>
              </a:rPr>
              <a:t>A</a:t>
            </a:r>
            <a:r>
              <a:rPr lang="en-US">
                <a:solidFill>
                  <a:srgbClr val="FF0000"/>
                </a:solidFill>
                <a:latin typeface="Arial Unicode MS" pitchFamily="34" charset="-128"/>
              </a:rPr>
              <a:t>/</a:t>
            </a:r>
            <a:r>
              <a:rPr lang="en-US">
                <a:latin typeface="Arial Unicode MS" pitchFamily="34" charset="-128"/>
              </a:rPr>
              <a:t>D</a:t>
            </a:r>
            <a:r>
              <a:rPr lang="en-US">
                <a:solidFill>
                  <a:srgbClr val="FF00FF"/>
                </a:solidFill>
                <a:latin typeface="Arial Unicode MS" pitchFamily="34" charset="-128"/>
              </a:rPr>
              <a:t>|</a:t>
            </a:r>
            <a:r>
              <a:rPr lang="en-US">
                <a:solidFill>
                  <a:srgbClr val="009900"/>
                </a:solidFill>
                <a:latin typeface="Arial Unicode MS" pitchFamily="34" charset="-128"/>
              </a:rPr>
              <a:t>t </a:t>
            </a:r>
            <a:r>
              <a:rPr lang="en-US">
                <a:latin typeface="Arial Unicode MS" pitchFamily="34" charset="-128"/>
              </a:rPr>
              <a:t>S</a:t>
            </a:r>
            <a:r>
              <a:rPr lang="en-US">
                <a:solidFill>
                  <a:srgbClr val="FF0000"/>
                </a:solidFill>
                <a:latin typeface="Arial Unicode MS" pitchFamily="34" charset="-128"/>
              </a:rPr>
              <a:t>/</a:t>
            </a:r>
            <a:r>
              <a:rPr lang="en-US">
                <a:latin typeface="Arial Unicode MS" pitchFamily="34" charset="-128"/>
              </a:rPr>
              <a:t>P</a:t>
            </a:r>
            <a:r>
              <a:rPr lang="en-US">
                <a:solidFill>
                  <a:srgbClr val="FF0000"/>
                </a:solidFill>
                <a:latin typeface="Arial Unicode MS" pitchFamily="34" charset="-128"/>
              </a:rPr>
              <a:t>/</a:t>
            </a:r>
            <a:r>
              <a:rPr lang="en-US">
                <a:latin typeface="Arial Unicode MS" pitchFamily="34" charset="-128"/>
              </a:rPr>
              <a:t>S T A</a:t>
            </a:r>
            <a:r>
              <a:rPr lang="en-US">
                <a:solidFill>
                  <a:srgbClr val="0000FF"/>
                </a:solidFill>
                <a:latin typeface="Arial Unicode MS" pitchFamily="34" charset="-128"/>
              </a:rPr>
              <a:t>\</a:t>
            </a:r>
            <a:r>
              <a:rPr lang="en-US">
                <a:latin typeface="Arial Unicode MS" pitchFamily="34" charset="-128"/>
              </a:rPr>
              <a:t>T K</a:t>
            </a:r>
            <a:endParaRPr lang="en-US"/>
          </a:p>
        </p:txBody>
      </p:sp>
      <p:grpSp>
        <p:nvGrpSpPr>
          <p:cNvPr id="12" name="Group 11"/>
          <p:cNvGrpSpPr/>
          <p:nvPr/>
        </p:nvGrpSpPr>
        <p:grpSpPr>
          <a:xfrm>
            <a:off x="4086225" y="1202848"/>
            <a:ext cx="2103491" cy="369332"/>
            <a:chOff x="4086225" y="1202848"/>
            <a:chExt cx="2103491" cy="369332"/>
          </a:xfrm>
        </p:grpSpPr>
        <p:sp>
          <p:nvSpPr>
            <p:cNvPr id="10" name="TextBox 9"/>
            <p:cNvSpPr txBox="1"/>
            <p:nvPr/>
          </p:nvSpPr>
          <p:spPr>
            <a:xfrm>
              <a:off x="4429919" y="1202848"/>
              <a:ext cx="1747043" cy="369332"/>
            </a:xfrm>
            <a:prstGeom prst="rect">
              <a:avLst/>
            </a:prstGeom>
            <a:noFill/>
            <a:ln>
              <a:noFill/>
            </a:ln>
          </p:spPr>
          <p:txBody>
            <a:bodyPr wrap="square" rtlCol="0">
              <a:spAutoFit/>
            </a:bodyPr>
            <a:lstStyle/>
            <a:p>
              <a:pPr>
                <a:tabLst>
                  <a:tab pos="1085850" algn="l"/>
                </a:tabLst>
              </a:pPr>
              <a:r>
                <a:rPr lang="en-US" dirty="0" smtClean="0"/>
                <a:t>167	101</a:t>
              </a:r>
            </a:p>
          </p:txBody>
        </p:sp>
        <p:cxnSp>
          <p:nvCxnSpPr>
            <p:cNvPr id="3" name="Straight Arrow Connector 2"/>
            <p:cNvCxnSpPr/>
            <p:nvPr/>
          </p:nvCxnSpPr>
          <p:spPr>
            <a:xfrm>
              <a:off x="4086225" y="1571463"/>
              <a:ext cx="1285875"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22954" y="1571463"/>
              <a:ext cx="766762"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8197" y="516748"/>
            <a:ext cx="2381250" cy="461665"/>
          </a:xfrm>
          <a:prstGeom prst="rect">
            <a:avLst/>
          </a:prstGeom>
          <a:noFill/>
          <a:ln>
            <a:noFill/>
          </a:ln>
        </p:spPr>
        <p:txBody>
          <a:bodyPr wrap="square" rtlCol="0">
            <a:spAutoFit/>
          </a:bodyPr>
          <a:lstStyle/>
          <a:p>
            <a:pPr algn="ctr"/>
            <a:r>
              <a:rPr lang="en-US" sz="1200" i="1" dirty="0" smtClean="0"/>
              <a:t>same spectrum</a:t>
            </a:r>
          </a:p>
          <a:p>
            <a:pPr algn="ctr"/>
            <a:r>
              <a:rPr lang="en-US" sz="1200" i="1" dirty="0" smtClean="0"/>
              <a:t>2 different interpretations</a:t>
            </a:r>
            <a:endParaRPr lang="en-US" sz="1200" i="1" dirty="0"/>
          </a:p>
        </p:txBody>
      </p:sp>
    </p:spTree>
    <p:extLst>
      <p:ext uri="{BB962C8B-B14F-4D97-AF65-F5344CB8AC3E}">
        <p14:creationId xmlns:p14="http://schemas.microsoft.com/office/powerpoint/2010/main" val="3513902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fld id="{73F6D0BD-71CC-47DE-B459-9ECCF44A4C5F}" type="slidenum">
              <a:rPr lang="en-US"/>
              <a:pPr/>
              <a:t>22</a:t>
            </a:fld>
            <a:endParaRPr lang="en-US"/>
          </a:p>
        </p:txBody>
      </p:sp>
      <p:sp>
        <p:nvSpPr>
          <p:cNvPr id="500740" name="Rectangle 4"/>
          <p:cNvSpPr>
            <a:spLocks noGrp="1" noChangeArrowheads="1"/>
          </p:cNvSpPr>
          <p:nvPr>
            <p:ph type="title"/>
          </p:nvPr>
        </p:nvSpPr>
        <p:spPr>
          <a:xfrm>
            <a:off x="376240" y="157164"/>
            <a:ext cx="8334375" cy="357187"/>
          </a:xfrm>
        </p:spPr>
        <p:txBody>
          <a:bodyPr/>
          <a:lstStyle/>
          <a:p>
            <a:r>
              <a:rPr lang="en-US" altLang="en-US"/>
              <a:t>Localizing a Phosphorylation Site</a:t>
            </a:r>
            <a:endParaRPr lang="en-US"/>
          </a:p>
        </p:txBody>
      </p:sp>
      <p:pic>
        <p:nvPicPr>
          <p:cNvPr id="500741" name="Picture 5"/>
          <p:cNvPicPr>
            <a:picLocks noChangeAspect="1" noChangeArrowheads="1"/>
          </p:cNvPicPr>
          <p:nvPr/>
        </p:nvPicPr>
        <p:blipFill>
          <a:blip r:embed="rId2" cstate="print"/>
          <a:srcRect l="2054" t="24736" r="2748" b="6613"/>
          <a:stretch>
            <a:fillRect/>
          </a:stretch>
        </p:blipFill>
        <p:spPr bwMode="auto">
          <a:xfrm>
            <a:off x="234950" y="982665"/>
            <a:ext cx="8686800" cy="2471737"/>
          </a:xfrm>
          <a:prstGeom prst="rect">
            <a:avLst/>
          </a:prstGeom>
          <a:noFill/>
          <a:ln w="9525">
            <a:noFill/>
            <a:miter lim="800000"/>
            <a:headEnd/>
            <a:tailEnd/>
          </a:ln>
          <a:effectLst/>
        </p:spPr>
      </p:pic>
      <p:pic>
        <p:nvPicPr>
          <p:cNvPr id="500742" name="Picture 6"/>
          <p:cNvPicPr>
            <a:picLocks noChangeAspect="1" noChangeArrowheads="1"/>
          </p:cNvPicPr>
          <p:nvPr/>
        </p:nvPicPr>
        <p:blipFill>
          <a:blip r:embed="rId3" cstate="print"/>
          <a:srcRect l="2217" t="24933" r="2339" b="6311"/>
          <a:stretch>
            <a:fillRect/>
          </a:stretch>
        </p:blipFill>
        <p:spPr bwMode="auto">
          <a:xfrm>
            <a:off x="250825" y="3916363"/>
            <a:ext cx="8682038" cy="2455863"/>
          </a:xfrm>
          <a:prstGeom prst="rect">
            <a:avLst/>
          </a:prstGeom>
          <a:noFill/>
          <a:ln w="9525">
            <a:noFill/>
            <a:miter lim="800000"/>
            <a:headEnd/>
            <a:tailEnd/>
          </a:ln>
          <a:effectLst/>
        </p:spPr>
      </p:pic>
      <p:sp>
        <p:nvSpPr>
          <p:cNvPr id="500744" name="Rectangle 8"/>
          <p:cNvSpPr>
            <a:spLocks noChangeArrowheads="1"/>
          </p:cNvSpPr>
          <p:nvPr/>
        </p:nvSpPr>
        <p:spPr bwMode="auto">
          <a:xfrm>
            <a:off x="4749802" y="674967"/>
            <a:ext cx="2842445" cy="369332"/>
          </a:xfrm>
          <a:prstGeom prst="rect">
            <a:avLst/>
          </a:prstGeom>
          <a:solidFill>
            <a:srgbClr val="EAEAEA"/>
          </a:solidFill>
          <a:ln w="9525">
            <a:noFill/>
            <a:miter lim="800000"/>
            <a:headEnd/>
            <a:tailEnd/>
          </a:ln>
          <a:effectLst/>
        </p:spPr>
        <p:txBody>
          <a:bodyPr wrap="none" anchor="ctr">
            <a:spAutoFit/>
          </a:bodyPr>
          <a:lstStyle/>
          <a:p>
            <a:r>
              <a:rPr lang="en-US">
                <a:latin typeface="Arial Unicode MS" pitchFamily="34" charset="-128"/>
              </a:rPr>
              <a:t>L</a:t>
            </a:r>
            <a:r>
              <a:rPr lang="en-US">
                <a:solidFill>
                  <a:srgbClr val="FF0000"/>
                </a:solidFill>
                <a:latin typeface="Arial Unicode MS" pitchFamily="34" charset="-128"/>
              </a:rPr>
              <a:t>/</a:t>
            </a:r>
            <a:r>
              <a:rPr lang="en-US">
                <a:latin typeface="Arial Unicode MS" pitchFamily="34" charset="-128"/>
              </a:rPr>
              <a:t>F</a:t>
            </a:r>
            <a:r>
              <a:rPr lang="en-US">
                <a:solidFill>
                  <a:srgbClr val="FF00FF"/>
                </a:solidFill>
                <a:latin typeface="Arial Unicode MS" pitchFamily="34" charset="-128"/>
              </a:rPr>
              <a:t>|</a:t>
            </a:r>
            <a:r>
              <a:rPr lang="en-US">
                <a:latin typeface="Arial Unicode MS" pitchFamily="34" charset="-128"/>
              </a:rPr>
              <a:t>P</a:t>
            </a:r>
            <a:r>
              <a:rPr lang="en-US">
                <a:solidFill>
                  <a:srgbClr val="FF0000"/>
                </a:solidFill>
                <a:latin typeface="Arial Unicode MS" pitchFamily="34" charset="-128"/>
              </a:rPr>
              <a:t>/</a:t>
            </a:r>
            <a:r>
              <a:rPr lang="en-US">
                <a:latin typeface="Arial Unicode MS" pitchFamily="34" charset="-128"/>
              </a:rPr>
              <a:t>A</a:t>
            </a:r>
            <a:r>
              <a:rPr lang="en-US">
                <a:solidFill>
                  <a:srgbClr val="FF0000"/>
                </a:solidFill>
                <a:latin typeface="Arial Unicode MS" pitchFamily="34" charset="-128"/>
              </a:rPr>
              <a:t>/</a:t>
            </a:r>
            <a:r>
              <a:rPr lang="en-US">
                <a:latin typeface="Arial Unicode MS" pitchFamily="34" charset="-128"/>
              </a:rPr>
              <a:t>D</a:t>
            </a:r>
            <a:r>
              <a:rPr lang="en-US">
                <a:solidFill>
                  <a:srgbClr val="FF00FF"/>
                </a:solidFill>
                <a:latin typeface="Arial Unicode MS" pitchFamily="34" charset="-128"/>
              </a:rPr>
              <a:t>|</a:t>
            </a:r>
            <a:r>
              <a:rPr lang="en-US">
                <a:latin typeface="Arial Unicode MS" pitchFamily="34" charset="-128"/>
              </a:rPr>
              <a:t>T</a:t>
            </a:r>
            <a:r>
              <a:rPr lang="en-US">
                <a:solidFill>
                  <a:srgbClr val="FF0000"/>
                </a:solidFill>
                <a:latin typeface="Arial Unicode MS" pitchFamily="34" charset="-128"/>
              </a:rPr>
              <a:t>/</a:t>
            </a:r>
            <a:r>
              <a:rPr lang="en-US">
                <a:solidFill>
                  <a:srgbClr val="009900"/>
                </a:solidFill>
                <a:latin typeface="Arial Unicode MS" pitchFamily="34" charset="-128"/>
              </a:rPr>
              <a:t>s</a:t>
            </a:r>
            <a:r>
              <a:rPr lang="en-US">
                <a:solidFill>
                  <a:srgbClr val="FF0000"/>
                </a:solidFill>
                <a:latin typeface="Arial Unicode MS" pitchFamily="34" charset="-128"/>
              </a:rPr>
              <a:t>/</a:t>
            </a:r>
            <a:r>
              <a:rPr lang="en-US">
                <a:latin typeface="Arial Unicode MS" pitchFamily="34" charset="-128"/>
              </a:rPr>
              <a:t>P</a:t>
            </a:r>
            <a:r>
              <a:rPr lang="en-US">
                <a:solidFill>
                  <a:srgbClr val="FF0000"/>
                </a:solidFill>
                <a:latin typeface="Arial Unicode MS" pitchFamily="34" charset="-128"/>
              </a:rPr>
              <a:t>/</a:t>
            </a:r>
            <a:r>
              <a:rPr lang="en-US">
                <a:latin typeface="Arial Unicode MS" pitchFamily="34" charset="-128"/>
              </a:rPr>
              <a:t>S T A</a:t>
            </a:r>
            <a:r>
              <a:rPr lang="en-US">
                <a:solidFill>
                  <a:srgbClr val="0000FF"/>
                </a:solidFill>
                <a:latin typeface="Arial Unicode MS" pitchFamily="34" charset="-128"/>
              </a:rPr>
              <a:t>\</a:t>
            </a:r>
            <a:r>
              <a:rPr lang="en-US">
                <a:latin typeface="Arial Unicode MS" pitchFamily="34" charset="-128"/>
              </a:rPr>
              <a:t>T K</a:t>
            </a:r>
            <a:endParaRPr lang="en-US"/>
          </a:p>
        </p:txBody>
      </p:sp>
      <p:sp>
        <p:nvSpPr>
          <p:cNvPr id="500745" name="Rectangle 9"/>
          <p:cNvSpPr>
            <a:spLocks noChangeArrowheads="1"/>
          </p:cNvSpPr>
          <p:nvPr/>
        </p:nvSpPr>
        <p:spPr bwMode="auto">
          <a:xfrm>
            <a:off x="4787902" y="3594378"/>
            <a:ext cx="2803973" cy="369332"/>
          </a:xfrm>
          <a:prstGeom prst="rect">
            <a:avLst/>
          </a:prstGeom>
          <a:solidFill>
            <a:srgbClr val="EAEAEA"/>
          </a:solidFill>
          <a:ln w="9525">
            <a:noFill/>
            <a:miter lim="800000"/>
            <a:headEnd/>
            <a:tailEnd/>
          </a:ln>
          <a:effectLst/>
        </p:spPr>
        <p:txBody>
          <a:bodyPr wrap="none" anchor="ctr">
            <a:spAutoFit/>
          </a:bodyPr>
          <a:lstStyle/>
          <a:p>
            <a:r>
              <a:rPr lang="en-US">
                <a:latin typeface="Arial Unicode MS" pitchFamily="34" charset="-128"/>
              </a:rPr>
              <a:t>L</a:t>
            </a:r>
            <a:r>
              <a:rPr lang="en-US">
                <a:solidFill>
                  <a:srgbClr val="FF0000"/>
                </a:solidFill>
                <a:latin typeface="Arial Unicode MS" pitchFamily="34" charset="-128"/>
              </a:rPr>
              <a:t>/</a:t>
            </a:r>
            <a:r>
              <a:rPr lang="en-US">
                <a:latin typeface="Arial Unicode MS" pitchFamily="34" charset="-128"/>
              </a:rPr>
              <a:t>F</a:t>
            </a:r>
            <a:r>
              <a:rPr lang="en-US">
                <a:solidFill>
                  <a:srgbClr val="FF00FF"/>
                </a:solidFill>
                <a:latin typeface="Arial Unicode MS" pitchFamily="34" charset="-128"/>
              </a:rPr>
              <a:t>|</a:t>
            </a:r>
            <a:r>
              <a:rPr lang="en-US">
                <a:latin typeface="Arial Unicode MS" pitchFamily="34" charset="-128"/>
              </a:rPr>
              <a:t>P</a:t>
            </a:r>
            <a:r>
              <a:rPr lang="en-US">
                <a:solidFill>
                  <a:srgbClr val="FF0000"/>
                </a:solidFill>
                <a:latin typeface="Arial Unicode MS" pitchFamily="34" charset="-128"/>
              </a:rPr>
              <a:t>/</a:t>
            </a:r>
            <a:r>
              <a:rPr lang="en-US">
                <a:latin typeface="Arial Unicode MS" pitchFamily="34" charset="-128"/>
              </a:rPr>
              <a:t>A</a:t>
            </a:r>
            <a:r>
              <a:rPr lang="en-US">
                <a:solidFill>
                  <a:srgbClr val="FF0000"/>
                </a:solidFill>
                <a:latin typeface="Arial Unicode MS" pitchFamily="34" charset="-128"/>
              </a:rPr>
              <a:t>/</a:t>
            </a:r>
            <a:r>
              <a:rPr lang="en-US">
                <a:latin typeface="Arial Unicode MS" pitchFamily="34" charset="-128"/>
              </a:rPr>
              <a:t>D</a:t>
            </a:r>
            <a:r>
              <a:rPr lang="en-US">
                <a:solidFill>
                  <a:srgbClr val="FF00FF"/>
                </a:solidFill>
                <a:latin typeface="Arial Unicode MS" pitchFamily="34" charset="-128"/>
              </a:rPr>
              <a:t>|</a:t>
            </a:r>
            <a:r>
              <a:rPr lang="en-US">
                <a:solidFill>
                  <a:srgbClr val="009900"/>
                </a:solidFill>
                <a:latin typeface="Arial Unicode MS" pitchFamily="34" charset="-128"/>
              </a:rPr>
              <a:t>t </a:t>
            </a:r>
            <a:r>
              <a:rPr lang="en-US">
                <a:latin typeface="Arial Unicode MS" pitchFamily="34" charset="-128"/>
              </a:rPr>
              <a:t>S</a:t>
            </a:r>
            <a:r>
              <a:rPr lang="en-US">
                <a:solidFill>
                  <a:srgbClr val="FF0000"/>
                </a:solidFill>
                <a:latin typeface="Arial Unicode MS" pitchFamily="34" charset="-128"/>
              </a:rPr>
              <a:t>/</a:t>
            </a:r>
            <a:r>
              <a:rPr lang="en-US">
                <a:latin typeface="Arial Unicode MS" pitchFamily="34" charset="-128"/>
              </a:rPr>
              <a:t>P</a:t>
            </a:r>
            <a:r>
              <a:rPr lang="en-US">
                <a:solidFill>
                  <a:srgbClr val="FF0000"/>
                </a:solidFill>
                <a:latin typeface="Arial Unicode MS" pitchFamily="34" charset="-128"/>
              </a:rPr>
              <a:t>/</a:t>
            </a:r>
            <a:r>
              <a:rPr lang="en-US">
                <a:latin typeface="Arial Unicode MS" pitchFamily="34" charset="-128"/>
              </a:rPr>
              <a:t>S T A</a:t>
            </a:r>
            <a:r>
              <a:rPr lang="en-US">
                <a:solidFill>
                  <a:srgbClr val="0000FF"/>
                </a:solidFill>
                <a:latin typeface="Arial Unicode MS" pitchFamily="34" charset="-128"/>
              </a:rPr>
              <a:t>\</a:t>
            </a:r>
            <a:r>
              <a:rPr lang="en-US">
                <a:latin typeface="Arial Unicode MS" pitchFamily="34" charset="-128"/>
              </a:rPr>
              <a:t>T K</a:t>
            </a:r>
            <a:endParaRPr lang="en-US"/>
          </a:p>
        </p:txBody>
      </p:sp>
    </p:spTree>
    <p:extLst>
      <p:ext uri="{BB962C8B-B14F-4D97-AF65-F5344CB8AC3E}">
        <p14:creationId xmlns:p14="http://schemas.microsoft.com/office/powerpoint/2010/main" val="36727591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1"/>
          </p:nvPr>
        </p:nvSpPr>
        <p:spPr/>
        <p:txBody>
          <a:bodyPr/>
          <a:lstStyle/>
          <a:p>
            <a:fld id="{D26D1973-DEF5-43E4-8281-95D9318BA3AF}" type="slidenum">
              <a:rPr lang="en-US"/>
              <a:pPr/>
              <a:t>23</a:t>
            </a:fld>
            <a:endParaRPr lang="en-US"/>
          </a:p>
        </p:txBody>
      </p:sp>
      <p:sp>
        <p:nvSpPr>
          <p:cNvPr id="502788" name="Rectangle 4"/>
          <p:cNvSpPr>
            <a:spLocks noGrp="1" noChangeArrowheads="1"/>
          </p:cNvSpPr>
          <p:nvPr>
            <p:ph type="title"/>
          </p:nvPr>
        </p:nvSpPr>
        <p:spPr/>
        <p:txBody>
          <a:bodyPr/>
          <a:lstStyle/>
          <a:p>
            <a:r>
              <a:rPr lang="en-US" dirty="0"/>
              <a:t>PTM Site Localization</a:t>
            </a:r>
            <a:br>
              <a:rPr lang="en-US" dirty="0"/>
            </a:br>
            <a:r>
              <a:rPr lang="en-US" sz="2000" dirty="0"/>
              <a:t>Test all Locations, Examine Score Gaps</a:t>
            </a:r>
          </a:p>
        </p:txBody>
      </p:sp>
      <p:sp>
        <p:nvSpPr>
          <p:cNvPr id="502789" name="Text Box 5"/>
          <p:cNvSpPr txBox="1">
            <a:spLocks noChangeArrowheads="1"/>
          </p:cNvSpPr>
          <p:nvPr/>
        </p:nvSpPr>
        <p:spPr bwMode="auto">
          <a:xfrm>
            <a:off x="75967" y="1450975"/>
            <a:ext cx="1492716" cy="646331"/>
          </a:xfrm>
          <a:prstGeom prst="rect">
            <a:avLst/>
          </a:prstGeom>
          <a:noFill/>
          <a:ln w="9525">
            <a:noFill/>
            <a:miter lim="800000"/>
            <a:headEnd/>
            <a:tailEnd/>
          </a:ln>
          <a:effectLst/>
        </p:spPr>
        <p:txBody>
          <a:bodyPr wrap="none">
            <a:spAutoFit/>
          </a:bodyPr>
          <a:lstStyle/>
          <a:p>
            <a:pPr algn="ctr"/>
            <a:r>
              <a:rPr lang="en-US" b="1">
                <a:solidFill>
                  <a:srgbClr val="006699"/>
                </a:solidFill>
              </a:rPr>
              <a:t>No possible</a:t>
            </a:r>
          </a:p>
          <a:p>
            <a:pPr algn="ctr"/>
            <a:r>
              <a:rPr lang="en-US" b="1">
                <a:solidFill>
                  <a:srgbClr val="006699"/>
                </a:solidFill>
              </a:rPr>
              <a:t>ambiguity</a:t>
            </a:r>
          </a:p>
        </p:txBody>
      </p:sp>
      <p:sp>
        <p:nvSpPr>
          <p:cNvPr id="502790" name="Text Box 6"/>
          <p:cNvSpPr txBox="1">
            <a:spLocks noChangeArrowheads="1"/>
          </p:cNvSpPr>
          <p:nvPr/>
        </p:nvSpPr>
        <p:spPr bwMode="auto">
          <a:xfrm>
            <a:off x="383745" y="2522538"/>
            <a:ext cx="877163" cy="646331"/>
          </a:xfrm>
          <a:prstGeom prst="rect">
            <a:avLst/>
          </a:prstGeom>
          <a:noFill/>
          <a:ln w="9525">
            <a:noFill/>
            <a:miter lim="800000"/>
            <a:headEnd/>
            <a:tailEnd/>
          </a:ln>
          <a:effectLst/>
        </p:spPr>
        <p:txBody>
          <a:bodyPr wrap="none">
            <a:spAutoFit/>
          </a:bodyPr>
          <a:lstStyle/>
          <a:p>
            <a:pPr algn="ctr"/>
            <a:r>
              <a:rPr lang="en-US" b="1">
                <a:solidFill>
                  <a:srgbClr val="006699"/>
                </a:solidFill>
              </a:rPr>
              <a:t>Single</a:t>
            </a:r>
          </a:p>
          <a:p>
            <a:pPr algn="ctr"/>
            <a:r>
              <a:rPr lang="en-US" b="1">
                <a:solidFill>
                  <a:srgbClr val="006699"/>
                </a:solidFill>
              </a:rPr>
              <a:t>Site</a:t>
            </a:r>
          </a:p>
        </p:txBody>
      </p:sp>
      <p:sp>
        <p:nvSpPr>
          <p:cNvPr id="502791" name="Text Box 7"/>
          <p:cNvSpPr txBox="1">
            <a:spLocks noChangeArrowheads="1"/>
          </p:cNvSpPr>
          <p:nvPr/>
        </p:nvSpPr>
        <p:spPr bwMode="auto">
          <a:xfrm>
            <a:off x="293975" y="4719638"/>
            <a:ext cx="1056700" cy="646331"/>
          </a:xfrm>
          <a:prstGeom prst="rect">
            <a:avLst/>
          </a:prstGeom>
          <a:noFill/>
          <a:ln w="9525">
            <a:noFill/>
            <a:miter lim="800000"/>
            <a:headEnd/>
            <a:tailEnd/>
          </a:ln>
          <a:effectLst/>
        </p:spPr>
        <p:txBody>
          <a:bodyPr wrap="none">
            <a:spAutoFit/>
          </a:bodyPr>
          <a:lstStyle/>
          <a:p>
            <a:pPr algn="ctr"/>
            <a:r>
              <a:rPr lang="en-US" b="1">
                <a:solidFill>
                  <a:srgbClr val="006699"/>
                </a:solidFill>
              </a:rPr>
              <a:t>Multiple</a:t>
            </a:r>
          </a:p>
          <a:p>
            <a:pPr algn="ctr"/>
            <a:r>
              <a:rPr lang="en-US" b="1">
                <a:solidFill>
                  <a:srgbClr val="006699"/>
                </a:solidFill>
              </a:rPr>
              <a:t>Sites</a:t>
            </a:r>
          </a:p>
        </p:txBody>
      </p:sp>
      <p:sp>
        <p:nvSpPr>
          <p:cNvPr id="502792" name="Rectangle 8"/>
          <p:cNvSpPr>
            <a:spLocks noChangeArrowheads="1"/>
          </p:cNvSpPr>
          <p:nvPr/>
        </p:nvSpPr>
        <p:spPr bwMode="auto">
          <a:xfrm>
            <a:off x="1589088" y="1449667"/>
            <a:ext cx="1838965" cy="369332"/>
          </a:xfrm>
          <a:prstGeom prst="rect">
            <a:avLst/>
          </a:prstGeom>
          <a:noFill/>
          <a:ln w="9525">
            <a:noFill/>
            <a:miter lim="800000"/>
            <a:headEnd/>
            <a:tailEnd/>
          </a:ln>
          <a:effectLst/>
        </p:spPr>
        <p:txBody>
          <a:bodyPr wrap="none" anchor="ctr">
            <a:spAutoFit/>
          </a:bodyPr>
          <a:lstStyle/>
          <a:p>
            <a:r>
              <a:rPr lang="en-US" b="1">
                <a:latin typeface="Courier New" pitchFamily="49" charset="0"/>
              </a:rPr>
              <a:t>AV</a:t>
            </a:r>
            <a:r>
              <a:rPr lang="en-US" b="1">
                <a:solidFill>
                  <a:srgbClr val="009900"/>
                </a:solidFill>
                <a:latin typeface="Courier New" pitchFamily="49" charset="0"/>
              </a:rPr>
              <a:t>s</a:t>
            </a:r>
            <a:r>
              <a:rPr lang="en-US" b="1">
                <a:latin typeface="Courier New" pitchFamily="49" charset="0"/>
              </a:rPr>
              <a:t>EEQQPALK </a:t>
            </a:r>
          </a:p>
        </p:txBody>
      </p:sp>
      <p:sp>
        <p:nvSpPr>
          <p:cNvPr id="502793" name="Text Box 9"/>
          <p:cNvSpPr txBox="1">
            <a:spLocks noChangeArrowheads="1"/>
          </p:cNvSpPr>
          <p:nvPr/>
        </p:nvSpPr>
        <p:spPr bwMode="auto">
          <a:xfrm>
            <a:off x="6045201" y="1797050"/>
            <a:ext cx="2811091" cy="369332"/>
          </a:xfrm>
          <a:prstGeom prst="rect">
            <a:avLst/>
          </a:prstGeom>
          <a:noFill/>
          <a:ln w="9525">
            <a:noFill/>
            <a:miter lim="800000"/>
            <a:headEnd/>
            <a:tailEnd/>
          </a:ln>
          <a:effectLst/>
        </p:spPr>
        <p:txBody>
          <a:bodyPr wrap="none">
            <a:spAutoFit/>
          </a:bodyPr>
          <a:lstStyle/>
          <a:p>
            <a:r>
              <a:rPr lang="en-US" b="1">
                <a:solidFill>
                  <a:srgbClr val="006699"/>
                </a:solidFill>
              </a:rPr>
              <a:t># PO</a:t>
            </a:r>
            <a:r>
              <a:rPr lang="en-US" b="1" baseline="-25000">
                <a:solidFill>
                  <a:srgbClr val="006699"/>
                </a:solidFill>
              </a:rPr>
              <a:t>4</a:t>
            </a:r>
            <a:r>
              <a:rPr lang="en-US" b="1">
                <a:solidFill>
                  <a:srgbClr val="006699"/>
                </a:solidFill>
              </a:rPr>
              <a:t> sites =  # S,T, or Y</a:t>
            </a:r>
          </a:p>
        </p:txBody>
      </p:sp>
      <p:sp>
        <p:nvSpPr>
          <p:cNvPr id="502794" name="Rectangle 10"/>
          <p:cNvSpPr>
            <a:spLocks noChangeArrowheads="1"/>
          </p:cNvSpPr>
          <p:nvPr/>
        </p:nvSpPr>
        <p:spPr bwMode="auto">
          <a:xfrm>
            <a:off x="6189013" y="1449667"/>
            <a:ext cx="2458750" cy="369332"/>
          </a:xfrm>
          <a:prstGeom prst="rect">
            <a:avLst/>
          </a:prstGeom>
          <a:noFill/>
          <a:ln w="9525">
            <a:noFill/>
            <a:miter lim="800000"/>
            <a:headEnd/>
            <a:tailEnd/>
          </a:ln>
          <a:effectLst/>
        </p:spPr>
        <p:txBody>
          <a:bodyPr wrap="none" anchor="ctr">
            <a:spAutoFit/>
          </a:bodyPr>
          <a:lstStyle/>
          <a:p>
            <a:pPr algn="ctr"/>
            <a:r>
              <a:rPr lang="en-US" b="1"/>
              <a:t>AV</a:t>
            </a:r>
            <a:r>
              <a:rPr lang="en-US" b="1">
                <a:solidFill>
                  <a:srgbClr val="009900"/>
                </a:solidFill>
              </a:rPr>
              <a:t>S(1.0)</a:t>
            </a:r>
            <a:r>
              <a:rPr lang="en-US" b="1"/>
              <a:t>EEQQPALK </a:t>
            </a:r>
          </a:p>
        </p:txBody>
      </p:sp>
      <p:sp>
        <p:nvSpPr>
          <p:cNvPr id="502795" name="Rectangle 11"/>
          <p:cNvSpPr>
            <a:spLocks noChangeArrowheads="1"/>
          </p:cNvSpPr>
          <p:nvPr/>
        </p:nvSpPr>
        <p:spPr bwMode="auto">
          <a:xfrm>
            <a:off x="6069013" y="2522539"/>
            <a:ext cx="2612638" cy="369332"/>
          </a:xfrm>
          <a:prstGeom prst="rect">
            <a:avLst/>
          </a:prstGeom>
          <a:noFill/>
          <a:ln w="9525">
            <a:noFill/>
            <a:miter lim="800000"/>
            <a:headEnd/>
            <a:tailEnd/>
          </a:ln>
          <a:effectLst/>
        </p:spPr>
        <p:txBody>
          <a:bodyPr wrap="none">
            <a:spAutoFit/>
          </a:bodyPr>
          <a:lstStyle/>
          <a:p>
            <a:r>
              <a:rPr lang="en-US" b="1">
                <a:solidFill>
                  <a:srgbClr val="000000"/>
                </a:solidFill>
              </a:rPr>
              <a:t>AP</a:t>
            </a:r>
            <a:r>
              <a:rPr lang="en-US" b="1">
                <a:solidFill>
                  <a:srgbClr val="009900"/>
                </a:solidFill>
              </a:rPr>
              <a:t>S(0.99)</a:t>
            </a:r>
            <a:r>
              <a:rPr lang="en-US" b="1">
                <a:solidFill>
                  <a:srgbClr val="000000"/>
                </a:solidFill>
              </a:rPr>
              <a:t>LT(0.0)DLVK</a:t>
            </a:r>
          </a:p>
        </p:txBody>
      </p:sp>
      <p:sp>
        <p:nvSpPr>
          <p:cNvPr id="502796" name="Rectangle 12"/>
          <p:cNvSpPr>
            <a:spLocks noChangeArrowheads="1"/>
          </p:cNvSpPr>
          <p:nvPr/>
        </p:nvSpPr>
        <p:spPr bwMode="auto">
          <a:xfrm>
            <a:off x="1589090" y="2540001"/>
            <a:ext cx="1701107" cy="646331"/>
          </a:xfrm>
          <a:prstGeom prst="rect">
            <a:avLst/>
          </a:prstGeom>
          <a:noFill/>
          <a:ln w="9525">
            <a:noFill/>
            <a:miter lim="800000"/>
            <a:headEnd/>
            <a:tailEnd/>
          </a:ln>
          <a:effectLst/>
        </p:spPr>
        <p:txBody>
          <a:bodyPr wrap="none">
            <a:spAutoFit/>
          </a:bodyPr>
          <a:lstStyle/>
          <a:p>
            <a:r>
              <a:rPr lang="en-US" b="1">
                <a:solidFill>
                  <a:srgbClr val="000000"/>
                </a:solidFill>
                <a:latin typeface="Courier New" pitchFamily="49" charset="0"/>
              </a:rPr>
              <a:t>AP</a:t>
            </a:r>
            <a:r>
              <a:rPr lang="en-US" b="1">
                <a:solidFill>
                  <a:srgbClr val="009900"/>
                </a:solidFill>
                <a:latin typeface="Courier New" pitchFamily="49" charset="0"/>
              </a:rPr>
              <a:t>s</a:t>
            </a:r>
            <a:r>
              <a:rPr lang="en-US" b="1">
                <a:solidFill>
                  <a:srgbClr val="000000"/>
                </a:solidFill>
                <a:latin typeface="Courier New" pitchFamily="49" charset="0"/>
              </a:rPr>
              <a:t>LTDLVK </a:t>
            </a:r>
            <a:r>
              <a:rPr lang="en-US" b="1">
                <a:solidFill>
                  <a:srgbClr val="009900"/>
                </a:solidFill>
                <a:latin typeface="Courier New" pitchFamily="49" charset="0"/>
              </a:rPr>
              <a:t>*</a:t>
            </a:r>
          </a:p>
          <a:p>
            <a:r>
              <a:rPr lang="en-US" b="1">
                <a:solidFill>
                  <a:srgbClr val="000000"/>
                </a:solidFill>
                <a:latin typeface="Courier New" pitchFamily="49" charset="0"/>
              </a:rPr>
              <a:t>APSL</a:t>
            </a:r>
            <a:r>
              <a:rPr lang="en-US" b="1">
                <a:solidFill>
                  <a:srgbClr val="009900"/>
                </a:solidFill>
                <a:latin typeface="Courier New" pitchFamily="49" charset="0"/>
              </a:rPr>
              <a:t>t</a:t>
            </a:r>
            <a:r>
              <a:rPr lang="en-US" b="1">
                <a:solidFill>
                  <a:srgbClr val="000000"/>
                </a:solidFill>
                <a:latin typeface="Courier New" pitchFamily="49" charset="0"/>
              </a:rPr>
              <a:t>DLVK -</a:t>
            </a:r>
          </a:p>
        </p:txBody>
      </p:sp>
      <p:sp>
        <p:nvSpPr>
          <p:cNvPr id="502797" name="Text Box 13"/>
          <p:cNvSpPr txBox="1">
            <a:spLocks noChangeArrowheads="1"/>
          </p:cNvSpPr>
          <p:nvPr/>
        </p:nvSpPr>
        <p:spPr bwMode="auto">
          <a:xfrm>
            <a:off x="1609725" y="1016000"/>
            <a:ext cx="7361238" cy="369332"/>
          </a:xfrm>
          <a:prstGeom prst="rect">
            <a:avLst/>
          </a:prstGeom>
          <a:noFill/>
          <a:ln w="9525">
            <a:noFill/>
            <a:miter lim="800000"/>
            <a:headEnd/>
            <a:tailEnd/>
          </a:ln>
          <a:effectLst/>
        </p:spPr>
        <p:txBody>
          <a:bodyPr>
            <a:spAutoFit/>
          </a:bodyPr>
          <a:lstStyle/>
          <a:p>
            <a:pPr>
              <a:tabLst>
                <a:tab pos="4572000" algn="l"/>
                <a:tab pos="7089775" algn="l"/>
              </a:tabLst>
            </a:pPr>
            <a:r>
              <a:rPr lang="en-US" b="1" u="sng">
                <a:solidFill>
                  <a:srgbClr val="CC3300"/>
                </a:solidFill>
              </a:rPr>
              <a:t>Locations Tested	Conclusion	</a:t>
            </a:r>
          </a:p>
        </p:txBody>
      </p:sp>
      <p:sp>
        <p:nvSpPr>
          <p:cNvPr id="502798" name="Rectangle 14"/>
          <p:cNvSpPr>
            <a:spLocks noChangeArrowheads="1"/>
          </p:cNvSpPr>
          <p:nvPr/>
        </p:nvSpPr>
        <p:spPr bwMode="auto">
          <a:xfrm>
            <a:off x="4908551" y="3321051"/>
            <a:ext cx="4275529" cy="369332"/>
          </a:xfrm>
          <a:prstGeom prst="rect">
            <a:avLst/>
          </a:prstGeom>
          <a:noFill/>
          <a:ln w="9525">
            <a:noFill/>
            <a:miter lim="800000"/>
            <a:headEnd/>
            <a:tailEnd/>
          </a:ln>
          <a:effectLst/>
        </p:spPr>
        <p:txBody>
          <a:bodyPr wrap="none">
            <a:spAutoFit/>
          </a:bodyPr>
          <a:lstStyle/>
          <a:p>
            <a:r>
              <a:rPr lang="en-US" b="1">
                <a:solidFill>
                  <a:srgbClr val="009900"/>
                </a:solidFill>
              </a:rPr>
              <a:t>S(0.50)S(0.50)</a:t>
            </a:r>
            <a:r>
              <a:rPr lang="en-US" b="1">
                <a:solidFill>
                  <a:srgbClr val="000000"/>
                </a:solidFill>
              </a:rPr>
              <a:t>S(0.0)AGPEGPQLDVPR</a:t>
            </a:r>
          </a:p>
        </p:txBody>
      </p:sp>
      <p:sp>
        <p:nvSpPr>
          <p:cNvPr id="502799" name="Rectangle 15"/>
          <p:cNvSpPr>
            <a:spLocks noChangeArrowheads="1"/>
          </p:cNvSpPr>
          <p:nvPr/>
        </p:nvSpPr>
        <p:spPr bwMode="auto">
          <a:xfrm>
            <a:off x="1589088" y="3341689"/>
            <a:ext cx="2666114" cy="923330"/>
          </a:xfrm>
          <a:prstGeom prst="rect">
            <a:avLst/>
          </a:prstGeom>
          <a:noFill/>
          <a:ln w="9525">
            <a:noFill/>
            <a:miter lim="800000"/>
            <a:headEnd/>
            <a:tailEnd/>
          </a:ln>
          <a:effectLst/>
        </p:spPr>
        <p:txBody>
          <a:bodyPr wrap="none">
            <a:spAutoFit/>
          </a:bodyPr>
          <a:lstStyle/>
          <a:p>
            <a:r>
              <a:rPr lang="en-US" b="1">
                <a:solidFill>
                  <a:srgbClr val="009900"/>
                </a:solidFill>
                <a:latin typeface="Courier New" pitchFamily="49" charset="0"/>
              </a:rPr>
              <a:t>s</a:t>
            </a:r>
            <a:r>
              <a:rPr lang="en-US" b="1">
                <a:latin typeface="Courier New" pitchFamily="49" charset="0"/>
              </a:rPr>
              <a:t>SS</a:t>
            </a:r>
            <a:r>
              <a:rPr lang="en-US" b="1">
                <a:solidFill>
                  <a:srgbClr val="000000"/>
                </a:solidFill>
                <a:latin typeface="Courier New" pitchFamily="49" charset="0"/>
              </a:rPr>
              <a:t>AGPEGPQLDVPR </a:t>
            </a:r>
            <a:r>
              <a:rPr lang="en-US" b="1">
                <a:solidFill>
                  <a:srgbClr val="009900"/>
                </a:solidFill>
                <a:latin typeface="Courier New" pitchFamily="49" charset="0"/>
              </a:rPr>
              <a:t>*</a:t>
            </a:r>
            <a:r>
              <a:rPr lang="en-US" b="1">
                <a:latin typeface="Courier New" pitchFamily="49" charset="0"/>
              </a:rPr>
              <a:t> </a:t>
            </a:r>
          </a:p>
          <a:p>
            <a:r>
              <a:rPr lang="en-US" b="1">
                <a:solidFill>
                  <a:srgbClr val="000000"/>
                </a:solidFill>
                <a:latin typeface="Courier New" pitchFamily="49" charset="0"/>
              </a:rPr>
              <a:t>S</a:t>
            </a:r>
            <a:r>
              <a:rPr lang="en-US" b="1">
                <a:solidFill>
                  <a:srgbClr val="009900"/>
                </a:solidFill>
                <a:latin typeface="Courier New" pitchFamily="49" charset="0"/>
              </a:rPr>
              <a:t>s</a:t>
            </a:r>
            <a:r>
              <a:rPr lang="en-US" b="1">
                <a:latin typeface="Courier New" pitchFamily="49" charset="0"/>
              </a:rPr>
              <a:t>S</a:t>
            </a:r>
            <a:r>
              <a:rPr lang="en-US" b="1">
                <a:solidFill>
                  <a:srgbClr val="000000"/>
                </a:solidFill>
                <a:latin typeface="Courier New" pitchFamily="49" charset="0"/>
              </a:rPr>
              <a:t>AGPEGPQLDVPR </a:t>
            </a:r>
            <a:r>
              <a:rPr lang="en-US" b="1">
                <a:solidFill>
                  <a:srgbClr val="009900"/>
                </a:solidFill>
                <a:latin typeface="Courier New" pitchFamily="49" charset="0"/>
              </a:rPr>
              <a:t>*</a:t>
            </a:r>
            <a:r>
              <a:rPr lang="en-US" b="1">
                <a:latin typeface="Courier New" pitchFamily="49" charset="0"/>
              </a:rPr>
              <a:t> </a:t>
            </a:r>
          </a:p>
          <a:p>
            <a:r>
              <a:rPr lang="en-US" b="1">
                <a:solidFill>
                  <a:srgbClr val="000000"/>
                </a:solidFill>
                <a:latin typeface="Courier New" pitchFamily="49" charset="0"/>
              </a:rPr>
              <a:t>SS</a:t>
            </a:r>
            <a:r>
              <a:rPr lang="en-US" b="1">
                <a:solidFill>
                  <a:srgbClr val="009900"/>
                </a:solidFill>
                <a:latin typeface="Courier New" pitchFamily="49" charset="0"/>
              </a:rPr>
              <a:t>s</a:t>
            </a:r>
            <a:r>
              <a:rPr lang="en-US" b="1">
                <a:solidFill>
                  <a:srgbClr val="000000"/>
                </a:solidFill>
                <a:latin typeface="Courier New" pitchFamily="49" charset="0"/>
              </a:rPr>
              <a:t>AGPEGPQLDVPR -</a:t>
            </a:r>
          </a:p>
        </p:txBody>
      </p:sp>
      <p:sp>
        <p:nvSpPr>
          <p:cNvPr id="502800" name="Rectangle 16"/>
          <p:cNvSpPr>
            <a:spLocks noChangeArrowheads="1"/>
          </p:cNvSpPr>
          <p:nvPr/>
        </p:nvSpPr>
        <p:spPr bwMode="auto">
          <a:xfrm>
            <a:off x="4425950" y="4719639"/>
            <a:ext cx="4762842" cy="369332"/>
          </a:xfrm>
          <a:prstGeom prst="rect">
            <a:avLst/>
          </a:prstGeom>
          <a:noFill/>
          <a:ln w="9525">
            <a:noFill/>
            <a:miter lim="800000"/>
            <a:headEnd/>
            <a:tailEnd/>
          </a:ln>
          <a:effectLst/>
        </p:spPr>
        <p:txBody>
          <a:bodyPr wrap="none">
            <a:spAutoFit/>
          </a:bodyPr>
          <a:lstStyle/>
          <a:p>
            <a:r>
              <a:rPr lang="en-US" b="1">
                <a:solidFill>
                  <a:srgbClr val="000000"/>
                </a:solidFill>
              </a:rPr>
              <a:t>VT(0.0)NDI</a:t>
            </a:r>
            <a:r>
              <a:rPr lang="en-US" b="1">
                <a:solidFill>
                  <a:srgbClr val="009900"/>
                </a:solidFill>
              </a:rPr>
              <a:t>S(0.99)</a:t>
            </a:r>
            <a:r>
              <a:rPr lang="en-US" b="1">
                <a:solidFill>
                  <a:srgbClr val="000000"/>
                </a:solidFill>
              </a:rPr>
              <a:t>PE</a:t>
            </a:r>
            <a:r>
              <a:rPr lang="en-US" b="1">
                <a:solidFill>
                  <a:srgbClr val="009900"/>
                </a:solidFill>
              </a:rPr>
              <a:t>S(0.50)S(0.50)</a:t>
            </a:r>
            <a:r>
              <a:rPr lang="en-US" b="1">
                <a:solidFill>
                  <a:srgbClr val="000000"/>
                </a:solidFill>
              </a:rPr>
              <a:t>PGVGR</a:t>
            </a:r>
          </a:p>
        </p:txBody>
      </p:sp>
      <p:sp>
        <p:nvSpPr>
          <p:cNvPr id="502801" name="Text Box 17"/>
          <p:cNvSpPr txBox="1">
            <a:spLocks noChangeArrowheads="1"/>
          </p:cNvSpPr>
          <p:nvPr/>
        </p:nvSpPr>
        <p:spPr bwMode="auto">
          <a:xfrm>
            <a:off x="1560514" y="4740275"/>
            <a:ext cx="2528256" cy="1754326"/>
          </a:xfrm>
          <a:prstGeom prst="rect">
            <a:avLst/>
          </a:prstGeom>
          <a:noFill/>
          <a:ln w="9525">
            <a:noFill/>
            <a:miter lim="800000"/>
            <a:headEnd/>
            <a:tailEnd/>
          </a:ln>
          <a:effectLst/>
        </p:spPr>
        <p:txBody>
          <a:bodyPr wrap="none">
            <a:spAutoFit/>
          </a:bodyPr>
          <a:lstStyle/>
          <a:p>
            <a:r>
              <a:rPr lang="en-US" b="1">
                <a:solidFill>
                  <a:srgbClr val="000000"/>
                </a:solidFill>
                <a:latin typeface="Courier New" pitchFamily="49" charset="0"/>
              </a:rPr>
              <a:t>VTNDI</a:t>
            </a:r>
            <a:r>
              <a:rPr lang="en-US" b="1">
                <a:solidFill>
                  <a:srgbClr val="009900"/>
                </a:solidFill>
                <a:latin typeface="Courier New" pitchFamily="49" charset="0"/>
              </a:rPr>
              <a:t>s</a:t>
            </a:r>
            <a:r>
              <a:rPr lang="en-US" b="1">
                <a:solidFill>
                  <a:srgbClr val="000000"/>
                </a:solidFill>
                <a:latin typeface="Courier New" pitchFamily="49" charset="0"/>
              </a:rPr>
              <a:t>PE</a:t>
            </a:r>
            <a:r>
              <a:rPr lang="en-US" b="1">
                <a:solidFill>
                  <a:srgbClr val="009900"/>
                </a:solidFill>
                <a:latin typeface="Courier New" pitchFamily="49" charset="0"/>
              </a:rPr>
              <a:t>s</a:t>
            </a:r>
            <a:r>
              <a:rPr lang="en-US" b="1">
                <a:solidFill>
                  <a:srgbClr val="000000"/>
                </a:solidFill>
                <a:latin typeface="Courier New" pitchFamily="49" charset="0"/>
              </a:rPr>
              <a:t>SPGVGR</a:t>
            </a:r>
            <a:r>
              <a:rPr lang="en-US" b="1">
                <a:solidFill>
                  <a:srgbClr val="009900"/>
                </a:solidFill>
                <a:latin typeface="Courier New" pitchFamily="49" charset="0"/>
              </a:rPr>
              <a:t> *</a:t>
            </a:r>
          </a:p>
          <a:p>
            <a:r>
              <a:rPr lang="en-US" b="1">
                <a:solidFill>
                  <a:srgbClr val="000000"/>
                </a:solidFill>
                <a:latin typeface="Courier New" pitchFamily="49" charset="0"/>
              </a:rPr>
              <a:t>VTNDI</a:t>
            </a:r>
            <a:r>
              <a:rPr lang="en-US" b="1">
                <a:solidFill>
                  <a:srgbClr val="009900"/>
                </a:solidFill>
                <a:latin typeface="Courier New" pitchFamily="49" charset="0"/>
              </a:rPr>
              <a:t>s</a:t>
            </a:r>
            <a:r>
              <a:rPr lang="en-US" b="1">
                <a:solidFill>
                  <a:srgbClr val="000000"/>
                </a:solidFill>
                <a:latin typeface="Courier New" pitchFamily="49" charset="0"/>
              </a:rPr>
              <a:t>PES</a:t>
            </a:r>
            <a:r>
              <a:rPr lang="en-US" b="1">
                <a:solidFill>
                  <a:srgbClr val="009900"/>
                </a:solidFill>
                <a:latin typeface="Courier New" pitchFamily="49" charset="0"/>
              </a:rPr>
              <a:t>s</a:t>
            </a:r>
            <a:r>
              <a:rPr lang="en-US" b="1">
                <a:solidFill>
                  <a:srgbClr val="000000"/>
                </a:solidFill>
                <a:latin typeface="Courier New" pitchFamily="49" charset="0"/>
              </a:rPr>
              <a:t>PGVGR </a:t>
            </a:r>
            <a:r>
              <a:rPr lang="en-US" b="1">
                <a:solidFill>
                  <a:srgbClr val="009900"/>
                </a:solidFill>
                <a:latin typeface="Courier New" pitchFamily="49" charset="0"/>
              </a:rPr>
              <a:t>*</a:t>
            </a:r>
            <a:endParaRPr lang="en-US" b="1">
              <a:solidFill>
                <a:srgbClr val="000000"/>
              </a:solidFill>
              <a:latin typeface="Courier New" pitchFamily="49" charset="0"/>
            </a:endParaRPr>
          </a:p>
          <a:p>
            <a:r>
              <a:rPr lang="en-US" b="1">
                <a:solidFill>
                  <a:srgbClr val="000000"/>
                </a:solidFill>
                <a:latin typeface="Courier New" pitchFamily="49" charset="0"/>
              </a:rPr>
              <a:t>VTNDI</a:t>
            </a:r>
            <a:r>
              <a:rPr lang="en-US" b="1">
                <a:latin typeface="Courier New" pitchFamily="49" charset="0"/>
              </a:rPr>
              <a:t>S</a:t>
            </a:r>
            <a:r>
              <a:rPr lang="en-US" b="1">
                <a:solidFill>
                  <a:srgbClr val="000000"/>
                </a:solidFill>
                <a:latin typeface="Courier New" pitchFamily="49" charset="0"/>
              </a:rPr>
              <a:t>PE</a:t>
            </a:r>
            <a:r>
              <a:rPr lang="en-US" b="1">
                <a:solidFill>
                  <a:srgbClr val="009900"/>
                </a:solidFill>
                <a:latin typeface="Courier New" pitchFamily="49" charset="0"/>
              </a:rPr>
              <a:t>ss</a:t>
            </a:r>
            <a:r>
              <a:rPr lang="en-US" b="1">
                <a:solidFill>
                  <a:srgbClr val="000000"/>
                </a:solidFill>
                <a:latin typeface="Courier New" pitchFamily="49" charset="0"/>
              </a:rPr>
              <a:t>PGVGR -</a:t>
            </a:r>
          </a:p>
          <a:p>
            <a:r>
              <a:rPr lang="en-US" b="1">
                <a:solidFill>
                  <a:srgbClr val="000000"/>
                </a:solidFill>
                <a:latin typeface="Courier New" pitchFamily="49" charset="0"/>
              </a:rPr>
              <a:t>V</a:t>
            </a:r>
            <a:r>
              <a:rPr lang="en-US" b="1">
                <a:solidFill>
                  <a:srgbClr val="009900"/>
                </a:solidFill>
                <a:latin typeface="Courier New" pitchFamily="49" charset="0"/>
              </a:rPr>
              <a:t>t</a:t>
            </a:r>
            <a:r>
              <a:rPr lang="en-US" b="1">
                <a:solidFill>
                  <a:srgbClr val="000000"/>
                </a:solidFill>
                <a:latin typeface="Courier New" pitchFamily="49" charset="0"/>
              </a:rPr>
              <a:t>NDI</a:t>
            </a:r>
            <a:r>
              <a:rPr lang="en-US" b="1">
                <a:solidFill>
                  <a:srgbClr val="009900"/>
                </a:solidFill>
                <a:latin typeface="Courier New" pitchFamily="49" charset="0"/>
              </a:rPr>
              <a:t>s</a:t>
            </a:r>
            <a:r>
              <a:rPr lang="en-US" b="1">
                <a:solidFill>
                  <a:srgbClr val="000000"/>
                </a:solidFill>
                <a:latin typeface="Courier New" pitchFamily="49" charset="0"/>
              </a:rPr>
              <a:t>PE</a:t>
            </a:r>
            <a:r>
              <a:rPr lang="en-US" b="1">
                <a:latin typeface="Courier New" pitchFamily="49" charset="0"/>
              </a:rPr>
              <a:t>S</a:t>
            </a:r>
            <a:r>
              <a:rPr lang="en-US" b="1">
                <a:solidFill>
                  <a:srgbClr val="000000"/>
                </a:solidFill>
                <a:latin typeface="Courier New" pitchFamily="49" charset="0"/>
              </a:rPr>
              <a:t>SPGVGR -</a:t>
            </a:r>
          </a:p>
          <a:p>
            <a:r>
              <a:rPr lang="en-US" b="1">
                <a:solidFill>
                  <a:srgbClr val="000000"/>
                </a:solidFill>
                <a:latin typeface="Courier New" pitchFamily="49" charset="0"/>
              </a:rPr>
              <a:t>V</a:t>
            </a:r>
            <a:r>
              <a:rPr lang="en-US" b="1">
                <a:solidFill>
                  <a:srgbClr val="009900"/>
                </a:solidFill>
                <a:latin typeface="Courier New" pitchFamily="49" charset="0"/>
              </a:rPr>
              <a:t>t</a:t>
            </a:r>
            <a:r>
              <a:rPr lang="en-US" b="1">
                <a:solidFill>
                  <a:srgbClr val="000000"/>
                </a:solidFill>
                <a:latin typeface="Courier New" pitchFamily="49" charset="0"/>
              </a:rPr>
              <a:t>NDI</a:t>
            </a:r>
            <a:r>
              <a:rPr lang="en-US" b="1">
                <a:latin typeface="Courier New" pitchFamily="49" charset="0"/>
              </a:rPr>
              <a:t>S</a:t>
            </a:r>
            <a:r>
              <a:rPr lang="en-US" b="1">
                <a:solidFill>
                  <a:srgbClr val="000000"/>
                </a:solidFill>
                <a:latin typeface="Courier New" pitchFamily="49" charset="0"/>
              </a:rPr>
              <a:t>PE</a:t>
            </a:r>
            <a:r>
              <a:rPr lang="en-US" b="1">
                <a:solidFill>
                  <a:srgbClr val="009900"/>
                </a:solidFill>
                <a:latin typeface="Courier New" pitchFamily="49" charset="0"/>
              </a:rPr>
              <a:t>s</a:t>
            </a:r>
            <a:r>
              <a:rPr lang="en-US" b="1">
                <a:solidFill>
                  <a:srgbClr val="000000"/>
                </a:solidFill>
                <a:latin typeface="Courier New" pitchFamily="49" charset="0"/>
              </a:rPr>
              <a:t>SPGVGR -</a:t>
            </a:r>
          </a:p>
          <a:p>
            <a:r>
              <a:rPr lang="en-US" b="1">
                <a:solidFill>
                  <a:srgbClr val="000000"/>
                </a:solidFill>
                <a:latin typeface="Courier New" pitchFamily="49" charset="0"/>
              </a:rPr>
              <a:t>V</a:t>
            </a:r>
            <a:r>
              <a:rPr lang="en-US" b="1">
                <a:solidFill>
                  <a:srgbClr val="009900"/>
                </a:solidFill>
                <a:latin typeface="Courier New" pitchFamily="49" charset="0"/>
              </a:rPr>
              <a:t>t</a:t>
            </a:r>
            <a:r>
              <a:rPr lang="en-US" b="1">
                <a:solidFill>
                  <a:srgbClr val="000000"/>
                </a:solidFill>
                <a:latin typeface="Courier New" pitchFamily="49" charset="0"/>
              </a:rPr>
              <a:t>NDI</a:t>
            </a:r>
            <a:r>
              <a:rPr lang="en-US" b="1">
                <a:latin typeface="Courier New" pitchFamily="49" charset="0"/>
              </a:rPr>
              <a:t>S</a:t>
            </a:r>
            <a:r>
              <a:rPr lang="en-US" b="1">
                <a:solidFill>
                  <a:srgbClr val="000000"/>
                </a:solidFill>
                <a:latin typeface="Courier New" pitchFamily="49" charset="0"/>
              </a:rPr>
              <a:t>PE</a:t>
            </a:r>
            <a:r>
              <a:rPr lang="en-US" b="1">
                <a:latin typeface="Courier New" pitchFamily="49" charset="0"/>
              </a:rPr>
              <a:t>S</a:t>
            </a:r>
            <a:r>
              <a:rPr lang="en-US" b="1">
                <a:solidFill>
                  <a:srgbClr val="009900"/>
                </a:solidFill>
                <a:latin typeface="Courier New" pitchFamily="49" charset="0"/>
              </a:rPr>
              <a:t>s</a:t>
            </a:r>
            <a:r>
              <a:rPr lang="en-US" b="1">
                <a:solidFill>
                  <a:srgbClr val="000000"/>
                </a:solidFill>
                <a:latin typeface="Courier New" pitchFamily="49" charset="0"/>
              </a:rPr>
              <a:t>PGVGR -</a:t>
            </a:r>
          </a:p>
        </p:txBody>
      </p:sp>
    </p:spTree>
    <p:extLst>
      <p:ext uri="{BB962C8B-B14F-4D97-AF65-F5344CB8AC3E}">
        <p14:creationId xmlns:p14="http://schemas.microsoft.com/office/powerpoint/2010/main" val="18467561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D33ADA89-929F-4CB3-A96B-71A23AD2F037}" type="slidenum">
              <a:rPr lang="en-US"/>
              <a:pPr/>
              <a:t>24</a:t>
            </a:fld>
            <a:endParaRPr lang="en-US"/>
          </a:p>
        </p:txBody>
      </p:sp>
      <p:sp>
        <p:nvSpPr>
          <p:cNvPr id="505858" name="Rectangle 2"/>
          <p:cNvSpPr>
            <a:spLocks noGrp="1" noChangeArrowheads="1"/>
          </p:cNvSpPr>
          <p:nvPr>
            <p:ph type="title"/>
          </p:nvPr>
        </p:nvSpPr>
        <p:spPr/>
        <p:txBody>
          <a:bodyPr/>
          <a:lstStyle/>
          <a:p>
            <a:r>
              <a:rPr lang="en-US"/>
              <a:t>PTM Site Localization – Confident Localization</a:t>
            </a:r>
          </a:p>
        </p:txBody>
      </p:sp>
      <p:sp>
        <p:nvSpPr>
          <p:cNvPr id="505860" name="Rectangle 4"/>
          <p:cNvSpPr>
            <a:spLocks noChangeArrowheads="1"/>
          </p:cNvSpPr>
          <p:nvPr/>
        </p:nvSpPr>
        <p:spPr bwMode="auto">
          <a:xfrm>
            <a:off x="3238500" y="3757613"/>
            <a:ext cx="2635250" cy="915987"/>
          </a:xfrm>
          <a:prstGeom prst="rect">
            <a:avLst/>
          </a:prstGeom>
          <a:noFill/>
          <a:ln w="9525">
            <a:noFill/>
            <a:miter lim="800000"/>
            <a:headEnd/>
            <a:tailEnd/>
          </a:ln>
          <a:effectLst/>
        </p:spPr>
        <p:txBody>
          <a:bodyPr wrap="none" anchor="ctr">
            <a:spAutoFit/>
          </a:bodyPr>
          <a:lstStyle/>
          <a:p>
            <a:pPr algn="ctr"/>
            <a:r>
              <a:rPr lang="en-US" b="1" dirty="0">
                <a:solidFill>
                  <a:srgbClr val="000000"/>
                </a:solidFill>
                <a:latin typeface="Arial Unicode MS" pitchFamily="34" charset="-128"/>
              </a:rPr>
              <a:t>(</a:t>
            </a:r>
            <a:r>
              <a:rPr lang="en-US" b="1" dirty="0" smtClean="0">
                <a:solidFill>
                  <a:srgbClr val="000000"/>
                </a:solidFill>
                <a:latin typeface="Arial Unicode MS" pitchFamily="34" charset="-128"/>
              </a:rPr>
              <a:t>K)A</a:t>
            </a:r>
            <a:r>
              <a:rPr lang="en-US" b="1" dirty="0" smtClean="0">
                <a:solidFill>
                  <a:srgbClr val="FF0000"/>
                </a:solidFill>
                <a:latin typeface="Arial Unicode MS" pitchFamily="34" charset="-128"/>
              </a:rPr>
              <a:t>/</a:t>
            </a:r>
            <a:r>
              <a:rPr lang="en-US" b="1" dirty="0" smtClean="0">
                <a:solidFill>
                  <a:srgbClr val="000000"/>
                </a:solidFill>
                <a:latin typeface="Arial Unicode MS" pitchFamily="34" charset="-128"/>
              </a:rPr>
              <a:t>P</a:t>
            </a:r>
            <a:r>
              <a:rPr lang="en-US" b="1" dirty="0" smtClean="0">
                <a:solidFill>
                  <a:srgbClr val="FF00FF"/>
                </a:solidFill>
                <a:latin typeface="Arial Unicode MS" pitchFamily="34" charset="-128"/>
              </a:rPr>
              <a:t>|</a:t>
            </a:r>
            <a:r>
              <a:rPr lang="en-US" b="1" dirty="0" smtClean="0">
                <a:solidFill>
                  <a:srgbClr val="000000"/>
                </a:solidFill>
                <a:latin typeface="Arial Unicode MS" pitchFamily="34" charset="-128"/>
              </a:rPr>
              <a:t>s</a:t>
            </a:r>
            <a:r>
              <a:rPr lang="en-US" b="1" dirty="0">
                <a:solidFill>
                  <a:srgbClr val="FF0000"/>
                </a:solidFill>
                <a:latin typeface="Arial Unicode MS" pitchFamily="34" charset="-128"/>
              </a:rPr>
              <a:t>/</a:t>
            </a:r>
            <a:r>
              <a:rPr lang="en-US" b="1" dirty="0" smtClean="0">
                <a:solidFill>
                  <a:srgbClr val="000000"/>
                </a:solidFill>
                <a:latin typeface="Arial Unicode MS" pitchFamily="34" charset="-128"/>
              </a:rPr>
              <a:t>L</a:t>
            </a:r>
            <a:r>
              <a:rPr lang="en-US" b="1" dirty="0" smtClean="0">
                <a:solidFill>
                  <a:srgbClr val="FF0000"/>
                </a:solidFill>
                <a:latin typeface="Arial Unicode MS" pitchFamily="34" charset="-128"/>
              </a:rPr>
              <a:t>/</a:t>
            </a:r>
            <a:r>
              <a:rPr lang="en-US" b="1" dirty="0" smtClean="0">
                <a:solidFill>
                  <a:srgbClr val="000000"/>
                </a:solidFill>
                <a:latin typeface="Arial Unicode MS" pitchFamily="34" charset="-128"/>
              </a:rPr>
              <a:t>T </a:t>
            </a:r>
            <a:r>
              <a:rPr lang="en-US" b="1" dirty="0">
                <a:solidFill>
                  <a:srgbClr val="000000"/>
                </a:solidFill>
                <a:latin typeface="Arial Unicode MS" pitchFamily="34" charset="-128"/>
              </a:rPr>
              <a:t>D</a:t>
            </a:r>
            <a:r>
              <a:rPr lang="en-US" b="1" dirty="0">
                <a:solidFill>
                  <a:srgbClr val="FF00FF"/>
                </a:solidFill>
                <a:latin typeface="Arial Unicode MS" pitchFamily="34" charset="-128"/>
              </a:rPr>
              <a:t>|</a:t>
            </a:r>
            <a:r>
              <a:rPr lang="en-US" b="1" dirty="0">
                <a:solidFill>
                  <a:srgbClr val="000000"/>
                </a:solidFill>
                <a:latin typeface="Arial Unicode MS" pitchFamily="34" charset="-128"/>
              </a:rPr>
              <a:t>L</a:t>
            </a:r>
            <a:r>
              <a:rPr lang="en-US" b="1" dirty="0">
                <a:solidFill>
                  <a:srgbClr val="0000FF"/>
                </a:solidFill>
                <a:latin typeface="Arial Unicode MS" pitchFamily="34" charset="-128"/>
              </a:rPr>
              <a:t>\</a:t>
            </a:r>
            <a:r>
              <a:rPr lang="en-US" b="1" dirty="0">
                <a:solidFill>
                  <a:srgbClr val="000000"/>
                </a:solidFill>
                <a:latin typeface="Arial Unicode MS" pitchFamily="34" charset="-128"/>
              </a:rPr>
              <a:t>V K(S)</a:t>
            </a:r>
          </a:p>
          <a:p>
            <a:pPr algn="ctr"/>
            <a:r>
              <a:rPr lang="en-US" b="1" dirty="0">
                <a:solidFill>
                  <a:srgbClr val="000000"/>
                </a:solidFill>
                <a:latin typeface="Arial Unicode MS" pitchFamily="34" charset="-128"/>
              </a:rPr>
              <a:t/>
            </a:r>
            <a:br>
              <a:rPr lang="en-US" b="1" dirty="0">
                <a:solidFill>
                  <a:srgbClr val="000000"/>
                </a:solidFill>
                <a:latin typeface="Arial Unicode MS" pitchFamily="34" charset="-128"/>
              </a:rPr>
            </a:br>
            <a:r>
              <a:rPr lang="en-US" b="1" dirty="0">
                <a:solidFill>
                  <a:srgbClr val="000000"/>
                </a:solidFill>
                <a:latin typeface="Arial Unicode MS" pitchFamily="34" charset="-128"/>
              </a:rPr>
              <a:t>AP</a:t>
            </a:r>
            <a:r>
              <a:rPr lang="en-US" b="1" dirty="0">
                <a:solidFill>
                  <a:srgbClr val="009900"/>
                </a:solidFill>
                <a:latin typeface="Arial Unicode MS" pitchFamily="34" charset="-128"/>
              </a:rPr>
              <a:t>S(0.99)</a:t>
            </a:r>
            <a:r>
              <a:rPr lang="en-US" b="1" dirty="0">
                <a:solidFill>
                  <a:srgbClr val="000000"/>
                </a:solidFill>
                <a:latin typeface="Arial Unicode MS" pitchFamily="34" charset="-128"/>
              </a:rPr>
              <a:t>LT(0.0)DLVK</a:t>
            </a:r>
            <a:r>
              <a:rPr lang="en-US" b="1" dirty="0">
                <a:latin typeface="Arial Unicode MS" pitchFamily="34" charset="-128"/>
              </a:rPr>
              <a:t> </a:t>
            </a:r>
          </a:p>
        </p:txBody>
      </p:sp>
      <p:pic>
        <p:nvPicPr>
          <p:cNvPr id="505862" name="Picture 6"/>
          <p:cNvPicPr>
            <a:picLocks noChangeAspect="1" noChangeArrowheads="1"/>
          </p:cNvPicPr>
          <p:nvPr/>
        </p:nvPicPr>
        <p:blipFill>
          <a:blip r:embed="rId2" cstate="print"/>
          <a:srcRect l="2029" t="24977" r="2757" b="6596"/>
          <a:stretch>
            <a:fillRect/>
          </a:stretch>
        </p:blipFill>
        <p:spPr bwMode="auto">
          <a:xfrm>
            <a:off x="185738" y="969963"/>
            <a:ext cx="8715375" cy="2470150"/>
          </a:xfrm>
          <a:prstGeom prst="rect">
            <a:avLst/>
          </a:prstGeom>
          <a:noFill/>
          <a:ln w="9525">
            <a:noFill/>
            <a:miter lim="800000"/>
            <a:headEnd/>
            <a:tailEnd/>
          </a:ln>
          <a:effectLst/>
        </p:spPr>
      </p:pic>
      <p:sp>
        <p:nvSpPr>
          <p:cNvPr id="7" name="TextBox 6"/>
          <p:cNvSpPr txBox="1"/>
          <p:nvPr/>
        </p:nvSpPr>
        <p:spPr>
          <a:xfrm>
            <a:off x="6629401" y="5314950"/>
            <a:ext cx="2381250" cy="923330"/>
          </a:xfrm>
          <a:prstGeom prst="rect">
            <a:avLst/>
          </a:prstGeom>
          <a:noFill/>
          <a:ln>
            <a:noFill/>
          </a:ln>
        </p:spPr>
        <p:txBody>
          <a:bodyPr wrap="square" rtlCol="0">
            <a:spAutoFit/>
          </a:bodyPr>
          <a:lstStyle/>
          <a:p>
            <a:pPr algn="ctr"/>
            <a:r>
              <a:rPr lang="en-US" dirty="0" smtClean="0">
                <a:solidFill>
                  <a:srgbClr val="C00000"/>
                </a:solidFill>
              </a:rPr>
              <a:t>y</a:t>
            </a:r>
            <a:r>
              <a:rPr lang="en-US" baseline="-25000" dirty="0" smtClean="0">
                <a:solidFill>
                  <a:srgbClr val="C00000"/>
                </a:solidFill>
              </a:rPr>
              <a:t>6</a:t>
            </a:r>
            <a:r>
              <a:rPr lang="en-US" dirty="0">
                <a:solidFill>
                  <a:srgbClr val="C00000"/>
                </a:solidFill>
              </a:rPr>
              <a:t>,</a:t>
            </a:r>
            <a:r>
              <a:rPr lang="en-US" dirty="0" smtClean="0">
                <a:solidFill>
                  <a:srgbClr val="C00000"/>
                </a:solidFill>
              </a:rPr>
              <a:t> y</a:t>
            </a:r>
            <a:r>
              <a:rPr lang="en-US" baseline="-25000" dirty="0" smtClean="0">
                <a:solidFill>
                  <a:srgbClr val="C00000"/>
                </a:solidFill>
              </a:rPr>
              <a:t>7</a:t>
            </a:r>
            <a:r>
              <a:rPr lang="en-US" dirty="0" smtClean="0">
                <a:solidFill>
                  <a:srgbClr val="C00000"/>
                </a:solidFill>
              </a:rPr>
              <a:t> </a:t>
            </a:r>
            <a:r>
              <a:rPr lang="en-US" dirty="0" smtClean="0"/>
              <a:t>ions provide confident localization to the </a:t>
            </a:r>
            <a:r>
              <a:rPr lang="en-US" dirty="0" err="1" smtClean="0"/>
              <a:t>Ser</a:t>
            </a:r>
            <a:endParaRPr lang="en-US" dirty="0"/>
          </a:p>
        </p:txBody>
      </p:sp>
    </p:spTree>
    <p:extLst>
      <p:ext uri="{BB962C8B-B14F-4D97-AF65-F5344CB8AC3E}">
        <p14:creationId xmlns:p14="http://schemas.microsoft.com/office/powerpoint/2010/main" val="32591340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7F37B59E-230A-48BA-A802-D65FD3DCB59D}" type="slidenum">
              <a:rPr lang="en-US"/>
              <a:pPr/>
              <a:t>25</a:t>
            </a:fld>
            <a:endParaRPr lang="en-US"/>
          </a:p>
        </p:txBody>
      </p:sp>
      <p:sp>
        <p:nvSpPr>
          <p:cNvPr id="506882" name="Rectangle 2"/>
          <p:cNvSpPr>
            <a:spLocks noGrp="1" noChangeArrowheads="1"/>
          </p:cNvSpPr>
          <p:nvPr>
            <p:ph type="title"/>
          </p:nvPr>
        </p:nvSpPr>
        <p:spPr/>
        <p:txBody>
          <a:bodyPr/>
          <a:lstStyle/>
          <a:p>
            <a:r>
              <a:rPr lang="en-US"/>
              <a:t>PTM Site Localization – Ambiguous Localization</a:t>
            </a:r>
          </a:p>
        </p:txBody>
      </p:sp>
      <p:sp>
        <p:nvSpPr>
          <p:cNvPr id="506883" name="Rectangle 3"/>
          <p:cNvSpPr>
            <a:spLocks noChangeArrowheads="1"/>
          </p:cNvSpPr>
          <p:nvPr/>
        </p:nvSpPr>
        <p:spPr bwMode="auto">
          <a:xfrm>
            <a:off x="2416175" y="3865563"/>
            <a:ext cx="4273550" cy="915987"/>
          </a:xfrm>
          <a:prstGeom prst="rect">
            <a:avLst/>
          </a:prstGeom>
          <a:noFill/>
          <a:ln w="9525">
            <a:noFill/>
            <a:miter lim="800000"/>
            <a:headEnd/>
            <a:tailEnd/>
          </a:ln>
          <a:effectLst/>
        </p:spPr>
        <p:txBody>
          <a:bodyPr wrap="none" anchor="ctr">
            <a:spAutoFit/>
          </a:bodyPr>
          <a:lstStyle/>
          <a:p>
            <a:pPr algn="ctr"/>
            <a:r>
              <a:rPr lang="en-US" b="1" dirty="0">
                <a:solidFill>
                  <a:srgbClr val="000000"/>
                </a:solidFill>
                <a:latin typeface="Arial Unicode MS" pitchFamily="34" charset="-128"/>
              </a:rPr>
              <a:t>(R)S s</a:t>
            </a:r>
            <a:r>
              <a:rPr lang="en-US" b="1" dirty="0">
                <a:solidFill>
                  <a:srgbClr val="FF0000"/>
                </a:solidFill>
                <a:latin typeface="Arial Unicode MS" pitchFamily="34" charset="-128"/>
              </a:rPr>
              <a:t>/</a:t>
            </a:r>
            <a:r>
              <a:rPr lang="en-US" b="1" dirty="0">
                <a:solidFill>
                  <a:srgbClr val="000000"/>
                </a:solidFill>
                <a:latin typeface="Arial Unicode MS" pitchFamily="34" charset="-128"/>
              </a:rPr>
              <a:t>S</a:t>
            </a:r>
            <a:r>
              <a:rPr lang="en-US" b="1" dirty="0">
                <a:solidFill>
                  <a:srgbClr val="FF0000"/>
                </a:solidFill>
                <a:latin typeface="Arial Unicode MS" pitchFamily="34" charset="-128"/>
              </a:rPr>
              <a:t>/</a:t>
            </a:r>
            <a:r>
              <a:rPr lang="en-US" b="1" dirty="0">
                <a:solidFill>
                  <a:srgbClr val="000000"/>
                </a:solidFill>
                <a:latin typeface="Arial Unicode MS" pitchFamily="34" charset="-128"/>
              </a:rPr>
              <a:t>A</a:t>
            </a:r>
            <a:r>
              <a:rPr lang="en-US" b="1" dirty="0">
                <a:solidFill>
                  <a:srgbClr val="FF0000"/>
                </a:solidFill>
                <a:latin typeface="Arial Unicode MS" pitchFamily="34" charset="-128"/>
              </a:rPr>
              <a:t>/</a:t>
            </a:r>
            <a:r>
              <a:rPr lang="en-US" b="1" dirty="0">
                <a:solidFill>
                  <a:srgbClr val="000000"/>
                </a:solidFill>
                <a:latin typeface="Arial Unicode MS" pitchFamily="34" charset="-128"/>
              </a:rPr>
              <a:t>G</a:t>
            </a:r>
            <a:r>
              <a:rPr lang="en-US" b="1" dirty="0">
                <a:solidFill>
                  <a:srgbClr val="FF0000"/>
                </a:solidFill>
                <a:latin typeface="Arial Unicode MS" pitchFamily="34" charset="-128"/>
              </a:rPr>
              <a:t>/</a:t>
            </a:r>
            <a:r>
              <a:rPr lang="en-US" b="1" dirty="0">
                <a:solidFill>
                  <a:srgbClr val="000000"/>
                </a:solidFill>
                <a:latin typeface="Arial Unicode MS" pitchFamily="34" charset="-128"/>
              </a:rPr>
              <a:t>P E</a:t>
            </a:r>
            <a:r>
              <a:rPr lang="en-US" b="1" dirty="0">
                <a:solidFill>
                  <a:srgbClr val="FF0000"/>
                </a:solidFill>
                <a:latin typeface="Arial Unicode MS" pitchFamily="34" charset="-128"/>
              </a:rPr>
              <a:t>/</a:t>
            </a:r>
            <a:r>
              <a:rPr lang="en-US" b="1" dirty="0">
                <a:solidFill>
                  <a:srgbClr val="000000"/>
                </a:solidFill>
                <a:latin typeface="Arial Unicode MS" pitchFamily="34" charset="-128"/>
              </a:rPr>
              <a:t>G</a:t>
            </a:r>
            <a:r>
              <a:rPr lang="en-US" b="1" dirty="0">
                <a:solidFill>
                  <a:srgbClr val="FF0000"/>
                </a:solidFill>
                <a:latin typeface="Arial Unicode MS" pitchFamily="34" charset="-128"/>
              </a:rPr>
              <a:t>/</a:t>
            </a:r>
            <a:r>
              <a:rPr lang="en-US" b="1" dirty="0">
                <a:solidFill>
                  <a:srgbClr val="000000"/>
                </a:solidFill>
                <a:latin typeface="Arial Unicode MS" pitchFamily="34" charset="-128"/>
              </a:rPr>
              <a:t>P Q L</a:t>
            </a:r>
            <a:r>
              <a:rPr lang="en-US" b="1" dirty="0">
                <a:solidFill>
                  <a:srgbClr val="FF00FF"/>
                </a:solidFill>
                <a:latin typeface="Arial Unicode MS" pitchFamily="34" charset="-128"/>
              </a:rPr>
              <a:t>|</a:t>
            </a:r>
            <a:r>
              <a:rPr lang="en-US" b="1" dirty="0">
                <a:solidFill>
                  <a:srgbClr val="000000"/>
                </a:solidFill>
                <a:latin typeface="Arial Unicode MS" pitchFamily="34" charset="-128"/>
              </a:rPr>
              <a:t>D</a:t>
            </a:r>
            <a:r>
              <a:rPr lang="en-US" b="1" dirty="0">
                <a:solidFill>
                  <a:srgbClr val="FF00FF"/>
                </a:solidFill>
                <a:latin typeface="Arial Unicode MS" pitchFamily="34" charset="-128"/>
              </a:rPr>
              <a:t>|</a:t>
            </a:r>
            <a:r>
              <a:rPr lang="en-US" b="1" dirty="0">
                <a:solidFill>
                  <a:srgbClr val="000000"/>
                </a:solidFill>
                <a:latin typeface="Arial Unicode MS" pitchFamily="34" charset="-128"/>
              </a:rPr>
              <a:t>V</a:t>
            </a:r>
            <a:r>
              <a:rPr lang="en-US" b="1" dirty="0">
                <a:solidFill>
                  <a:srgbClr val="FF00FF"/>
                </a:solidFill>
                <a:latin typeface="Arial Unicode MS" pitchFamily="34" charset="-128"/>
              </a:rPr>
              <a:t>|</a:t>
            </a:r>
            <a:r>
              <a:rPr lang="en-US" b="1" dirty="0">
                <a:solidFill>
                  <a:srgbClr val="000000"/>
                </a:solidFill>
                <a:latin typeface="Arial Unicode MS" pitchFamily="34" charset="-128"/>
              </a:rPr>
              <a:t>P R(E)</a:t>
            </a:r>
          </a:p>
          <a:p>
            <a:pPr algn="ctr"/>
            <a:r>
              <a:rPr lang="en-US" b="1" dirty="0">
                <a:solidFill>
                  <a:srgbClr val="000000"/>
                </a:solidFill>
                <a:latin typeface="Arial Unicode MS" pitchFamily="34" charset="-128"/>
              </a:rPr>
              <a:t/>
            </a:r>
            <a:br>
              <a:rPr lang="en-US" b="1" dirty="0">
                <a:solidFill>
                  <a:srgbClr val="000000"/>
                </a:solidFill>
                <a:latin typeface="Arial Unicode MS" pitchFamily="34" charset="-128"/>
              </a:rPr>
            </a:br>
            <a:r>
              <a:rPr lang="en-US" b="1" dirty="0">
                <a:solidFill>
                  <a:srgbClr val="009900"/>
                </a:solidFill>
                <a:latin typeface="Arial Unicode MS" pitchFamily="34" charset="-128"/>
              </a:rPr>
              <a:t>S(0.50)S(0.50)</a:t>
            </a:r>
            <a:r>
              <a:rPr lang="en-US" b="1" dirty="0">
                <a:solidFill>
                  <a:srgbClr val="000000"/>
                </a:solidFill>
                <a:latin typeface="Arial Unicode MS" pitchFamily="34" charset="-128"/>
              </a:rPr>
              <a:t>S(0.0)AGPEGPQLDVPR </a:t>
            </a:r>
          </a:p>
        </p:txBody>
      </p:sp>
      <p:pic>
        <p:nvPicPr>
          <p:cNvPr id="506885" name="Picture 5"/>
          <p:cNvPicPr>
            <a:picLocks noChangeAspect="1" noChangeArrowheads="1"/>
          </p:cNvPicPr>
          <p:nvPr/>
        </p:nvPicPr>
        <p:blipFill>
          <a:blip r:embed="rId2" cstate="print"/>
          <a:srcRect l="2156" t="24356" r="3313" b="9322"/>
          <a:stretch>
            <a:fillRect/>
          </a:stretch>
        </p:blipFill>
        <p:spPr bwMode="auto">
          <a:xfrm>
            <a:off x="204788" y="984250"/>
            <a:ext cx="8697912" cy="2451100"/>
          </a:xfrm>
          <a:prstGeom prst="rect">
            <a:avLst/>
          </a:prstGeom>
          <a:noFill/>
          <a:ln w="9525">
            <a:noFill/>
            <a:miter lim="800000"/>
            <a:headEnd/>
            <a:tailEnd/>
          </a:ln>
          <a:effectLst/>
        </p:spPr>
      </p:pic>
      <p:sp>
        <p:nvSpPr>
          <p:cNvPr id="7" name="TextBox 6"/>
          <p:cNvSpPr txBox="1"/>
          <p:nvPr/>
        </p:nvSpPr>
        <p:spPr>
          <a:xfrm>
            <a:off x="6629401" y="5562600"/>
            <a:ext cx="2381250" cy="646331"/>
          </a:xfrm>
          <a:prstGeom prst="rect">
            <a:avLst/>
          </a:prstGeom>
          <a:noFill/>
          <a:ln>
            <a:noFill/>
          </a:ln>
        </p:spPr>
        <p:txBody>
          <a:bodyPr wrap="square" rtlCol="0">
            <a:spAutoFit/>
          </a:bodyPr>
          <a:lstStyle/>
          <a:p>
            <a:pPr algn="ctr"/>
            <a:r>
              <a:rPr lang="en-US" dirty="0" smtClean="0">
                <a:solidFill>
                  <a:srgbClr val="C00000"/>
                </a:solidFill>
              </a:rPr>
              <a:t>y</a:t>
            </a:r>
            <a:r>
              <a:rPr lang="en-US" baseline="-25000" dirty="0" smtClean="0">
                <a:solidFill>
                  <a:srgbClr val="C00000"/>
                </a:solidFill>
              </a:rPr>
              <a:t>13</a:t>
            </a:r>
            <a:r>
              <a:rPr lang="en-US" baseline="30000" dirty="0" smtClean="0">
                <a:solidFill>
                  <a:srgbClr val="C00000"/>
                </a:solidFill>
              </a:rPr>
              <a:t>++</a:t>
            </a:r>
            <a:r>
              <a:rPr lang="en-US" dirty="0" smtClean="0">
                <a:solidFill>
                  <a:srgbClr val="C00000"/>
                </a:solidFill>
              </a:rPr>
              <a:t> </a:t>
            </a:r>
            <a:r>
              <a:rPr lang="en-US" dirty="0" smtClean="0"/>
              <a:t>ion excludes localization to </a:t>
            </a:r>
            <a:r>
              <a:rPr lang="en-US" dirty="0" err="1" smtClean="0"/>
              <a:t>Ser</a:t>
            </a:r>
            <a:r>
              <a:rPr lang="en-US" dirty="0" smtClean="0"/>
              <a:t> 3</a:t>
            </a:r>
            <a:endParaRPr lang="en-US" dirty="0"/>
          </a:p>
        </p:txBody>
      </p:sp>
    </p:spTree>
    <p:extLst>
      <p:ext uri="{BB962C8B-B14F-4D97-AF65-F5344CB8AC3E}">
        <p14:creationId xmlns:p14="http://schemas.microsoft.com/office/powerpoint/2010/main" val="204515597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67FA15A2-1803-4ED1-93C4-2AC1D8C9FF5A}" type="slidenum">
              <a:rPr lang="en-US"/>
              <a:pPr/>
              <a:t>26</a:t>
            </a:fld>
            <a:endParaRPr lang="en-US"/>
          </a:p>
        </p:txBody>
      </p:sp>
      <p:sp>
        <p:nvSpPr>
          <p:cNvPr id="507906" name="Rectangle 2"/>
          <p:cNvSpPr>
            <a:spLocks noGrp="1" noChangeArrowheads="1"/>
          </p:cNvSpPr>
          <p:nvPr>
            <p:ph type="title"/>
          </p:nvPr>
        </p:nvSpPr>
        <p:spPr/>
        <p:txBody>
          <a:bodyPr/>
          <a:lstStyle/>
          <a:p>
            <a:r>
              <a:rPr lang="en-US" sz="2400"/>
              <a:t>PTM Site Localization – Ambiguous Localization</a:t>
            </a:r>
            <a:br>
              <a:rPr lang="en-US" sz="2400"/>
            </a:br>
            <a:r>
              <a:rPr lang="en-US" sz="2400"/>
              <a:t>2 sites: 1 confident, 1 ambiguous</a:t>
            </a:r>
          </a:p>
        </p:txBody>
      </p:sp>
      <p:sp>
        <p:nvSpPr>
          <p:cNvPr id="507907" name="Rectangle 3"/>
          <p:cNvSpPr>
            <a:spLocks noChangeArrowheads="1"/>
          </p:cNvSpPr>
          <p:nvPr/>
        </p:nvSpPr>
        <p:spPr bwMode="auto">
          <a:xfrm>
            <a:off x="2171700" y="3608388"/>
            <a:ext cx="4781550" cy="915987"/>
          </a:xfrm>
          <a:prstGeom prst="rect">
            <a:avLst/>
          </a:prstGeom>
          <a:noFill/>
          <a:ln w="9525">
            <a:noFill/>
            <a:miter lim="800000"/>
            <a:headEnd/>
            <a:tailEnd/>
          </a:ln>
          <a:effectLst/>
        </p:spPr>
        <p:txBody>
          <a:bodyPr wrap="none" anchor="ctr">
            <a:spAutoFit/>
          </a:bodyPr>
          <a:lstStyle/>
          <a:p>
            <a:pPr algn="ctr"/>
            <a:r>
              <a:rPr lang="en-US" b="1" dirty="0">
                <a:solidFill>
                  <a:srgbClr val="000000"/>
                </a:solidFill>
                <a:latin typeface="Arial Unicode MS" pitchFamily="34" charset="-128"/>
              </a:rPr>
              <a:t>(R)V T N D</a:t>
            </a:r>
            <a:r>
              <a:rPr lang="en-US" b="1" dirty="0">
                <a:solidFill>
                  <a:srgbClr val="FF00FF"/>
                </a:solidFill>
                <a:latin typeface="Arial Unicode MS" pitchFamily="34" charset="-128"/>
              </a:rPr>
              <a:t>|</a:t>
            </a:r>
            <a:r>
              <a:rPr lang="en-US" b="1" dirty="0">
                <a:solidFill>
                  <a:srgbClr val="000000"/>
                </a:solidFill>
                <a:latin typeface="Arial Unicode MS" pitchFamily="34" charset="-128"/>
              </a:rPr>
              <a:t>I</a:t>
            </a:r>
            <a:r>
              <a:rPr lang="en-US" b="1" dirty="0">
                <a:solidFill>
                  <a:srgbClr val="FF00FF"/>
                </a:solidFill>
                <a:latin typeface="Arial Unicode MS" pitchFamily="34" charset="-128"/>
              </a:rPr>
              <a:t>|</a:t>
            </a:r>
            <a:r>
              <a:rPr lang="en-US" b="1" dirty="0">
                <a:solidFill>
                  <a:srgbClr val="000000"/>
                </a:solidFill>
                <a:latin typeface="Arial Unicode MS" pitchFamily="34" charset="-128"/>
              </a:rPr>
              <a:t>s</a:t>
            </a:r>
            <a:r>
              <a:rPr lang="en-US" b="1" dirty="0">
                <a:solidFill>
                  <a:srgbClr val="FF0000"/>
                </a:solidFill>
                <a:latin typeface="Arial Unicode MS" pitchFamily="34" charset="-128"/>
              </a:rPr>
              <a:t>/</a:t>
            </a:r>
            <a:r>
              <a:rPr lang="en-US" b="1" dirty="0">
                <a:solidFill>
                  <a:srgbClr val="000000"/>
                </a:solidFill>
                <a:latin typeface="Arial Unicode MS" pitchFamily="34" charset="-128"/>
              </a:rPr>
              <a:t>P E</a:t>
            </a:r>
            <a:r>
              <a:rPr lang="en-US" b="1" dirty="0">
                <a:solidFill>
                  <a:srgbClr val="FF00FF"/>
                </a:solidFill>
                <a:latin typeface="Arial Unicode MS" pitchFamily="34" charset="-128"/>
              </a:rPr>
              <a:t>|</a:t>
            </a:r>
            <a:r>
              <a:rPr lang="en-US" b="1" dirty="0">
                <a:solidFill>
                  <a:srgbClr val="000000"/>
                </a:solidFill>
                <a:latin typeface="Arial Unicode MS" pitchFamily="34" charset="-128"/>
              </a:rPr>
              <a:t>s S</a:t>
            </a:r>
            <a:r>
              <a:rPr lang="en-US" b="1" dirty="0">
                <a:solidFill>
                  <a:srgbClr val="FF0000"/>
                </a:solidFill>
                <a:latin typeface="Arial Unicode MS" pitchFamily="34" charset="-128"/>
              </a:rPr>
              <a:t>/</a:t>
            </a:r>
            <a:r>
              <a:rPr lang="en-US" b="1" dirty="0">
                <a:solidFill>
                  <a:srgbClr val="000000"/>
                </a:solidFill>
                <a:latin typeface="Arial Unicode MS" pitchFamily="34" charset="-128"/>
              </a:rPr>
              <a:t>P G V</a:t>
            </a:r>
            <a:r>
              <a:rPr lang="en-US" b="1" dirty="0">
                <a:solidFill>
                  <a:srgbClr val="0000FF"/>
                </a:solidFill>
                <a:latin typeface="Arial Unicode MS" pitchFamily="34" charset="-128"/>
              </a:rPr>
              <a:t>\</a:t>
            </a:r>
            <a:r>
              <a:rPr lang="en-US" b="1" dirty="0">
                <a:solidFill>
                  <a:srgbClr val="000000"/>
                </a:solidFill>
                <a:latin typeface="Arial Unicode MS" pitchFamily="34" charset="-128"/>
              </a:rPr>
              <a:t>G R(R)</a:t>
            </a:r>
          </a:p>
          <a:p>
            <a:pPr algn="ctr"/>
            <a:r>
              <a:rPr lang="en-US" b="1" dirty="0">
                <a:solidFill>
                  <a:srgbClr val="000000"/>
                </a:solidFill>
              </a:rPr>
              <a:t/>
            </a:r>
            <a:br>
              <a:rPr lang="en-US" b="1" dirty="0">
                <a:solidFill>
                  <a:srgbClr val="000000"/>
                </a:solidFill>
              </a:rPr>
            </a:br>
            <a:r>
              <a:rPr lang="en-US" b="1" dirty="0">
                <a:solidFill>
                  <a:srgbClr val="000000"/>
                </a:solidFill>
              </a:rPr>
              <a:t>VT(0.0)NDI</a:t>
            </a:r>
            <a:r>
              <a:rPr lang="en-US" b="1" dirty="0">
                <a:solidFill>
                  <a:srgbClr val="009900"/>
                </a:solidFill>
              </a:rPr>
              <a:t>S(0.99)</a:t>
            </a:r>
            <a:r>
              <a:rPr lang="en-US" b="1" dirty="0">
                <a:solidFill>
                  <a:srgbClr val="000000"/>
                </a:solidFill>
              </a:rPr>
              <a:t>PE</a:t>
            </a:r>
            <a:r>
              <a:rPr lang="en-US" b="1" dirty="0">
                <a:solidFill>
                  <a:srgbClr val="009900"/>
                </a:solidFill>
              </a:rPr>
              <a:t>S(0.50)S(0.50)</a:t>
            </a:r>
            <a:r>
              <a:rPr lang="en-US" b="1" dirty="0">
                <a:solidFill>
                  <a:srgbClr val="000000"/>
                </a:solidFill>
              </a:rPr>
              <a:t>PGVGR</a:t>
            </a:r>
            <a:r>
              <a:rPr lang="en-US" b="1" dirty="0"/>
              <a:t> </a:t>
            </a:r>
          </a:p>
        </p:txBody>
      </p:sp>
      <p:pic>
        <p:nvPicPr>
          <p:cNvPr id="507909" name="Picture 5"/>
          <p:cNvPicPr>
            <a:picLocks noChangeAspect="1" noChangeArrowheads="1"/>
          </p:cNvPicPr>
          <p:nvPr/>
        </p:nvPicPr>
        <p:blipFill>
          <a:blip r:embed="rId2" cstate="print"/>
          <a:srcRect l="1927" t="20953" r="7840" b="22209"/>
          <a:stretch>
            <a:fillRect/>
          </a:stretch>
        </p:blipFill>
        <p:spPr bwMode="auto">
          <a:xfrm>
            <a:off x="163513" y="969963"/>
            <a:ext cx="8697912" cy="2441575"/>
          </a:xfrm>
          <a:prstGeom prst="rect">
            <a:avLst/>
          </a:prstGeom>
          <a:noFill/>
          <a:ln w="9525">
            <a:noFill/>
            <a:miter lim="800000"/>
            <a:headEnd/>
            <a:tailEnd/>
          </a:ln>
          <a:effectLst/>
        </p:spPr>
      </p:pic>
      <p:sp>
        <p:nvSpPr>
          <p:cNvPr id="8" name="TextBox 7"/>
          <p:cNvSpPr txBox="1"/>
          <p:nvPr/>
        </p:nvSpPr>
        <p:spPr>
          <a:xfrm>
            <a:off x="6343650" y="4648200"/>
            <a:ext cx="2781301" cy="1754326"/>
          </a:xfrm>
          <a:prstGeom prst="rect">
            <a:avLst/>
          </a:prstGeom>
          <a:noFill/>
          <a:ln>
            <a:noFill/>
          </a:ln>
        </p:spPr>
        <p:txBody>
          <a:bodyPr wrap="square" rtlCol="0">
            <a:spAutoFit/>
          </a:bodyPr>
          <a:lstStyle/>
          <a:p>
            <a:pPr algn="ctr"/>
            <a:r>
              <a:rPr lang="en-US" dirty="0" smtClean="0">
                <a:solidFill>
                  <a:srgbClr val="C00000"/>
                </a:solidFill>
              </a:rPr>
              <a:t>y</a:t>
            </a:r>
            <a:r>
              <a:rPr lang="en-US" baseline="-25000" dirty="0" smtClean="0">
                <a:solidFill>
                  <a:srgbClr val="C00000"/>
                </a:solidFill>
              </a:rPr>
              <a:t>9</a:t>
            </a:r>
            <a:r>
              <a:rPr lang="en-US" dirty="0" smtClean="0">
                <a:solidFill>
                  <a:srgbClr val="C00000"/>
                </a:solidFill>
              </a:rPr>
              <a:t>, y</a:t>
            </a:r>
            <a:r>
              <a:rPr lang="en-US" baseline="-25000" dirty="0" smtClean="0">
                <a:solidFill>
                  <a:srgbClr val="C00000"/>
                </a:solidFill>
              </a:rPr>
              <a:t>10</a:t>
            </a:r>
            <a:r>
              <a:rPr lang="en-US" dirty="0" smtClean="0">
                <a:solidFill>
                  <a:srgbClr val="C00000"/>
                </a:solidFill>
              </a:rPr>
              <a:t> </a:t>
            </a:r>
            <a:r>
              <a:rPr lang="en-US" dirty="0" smtClean="0"/>
              <a:t>ions provide confident localization to the </a:t>
            </a:r>
            <a:r>
              <a:rPr lang="en-US" dirty="0" err="1" smtClean="0"/>
              <a:t>Ser</a:t>
            </a:r>
            <a:r>
              <a:rPr lang="en-US" dirty="0" smtClean="0"/>
              <a:t> -6</a:t>
            </a:r>
          </a:p>
          <a:p>
            <a:pPr algn="ctr"/>
            <a:r>
              <a:rPr lang="en-US" dirty="0" smtClean="0">
                <a:solidFill>
                  <a:srgbClr val="C00000"/>
                </a:solidFill>
              </a:rPr>
              <a:t>y</a:t>
            </a:r>
            <a:r>
              <a:rPr lang="en-US" baseline="-25000" dirty="0" smtClean="0">
                <a:solidFill>
                  <a:srgbClr val="C00000"/>
                </a:solidFill>
              </a:rPr>
              <a:t>5</a:t>
            </a:r>
            <a:r>
              <a:rPr lang="en-US" dirty="0" smtClean="0">
                <a:solidFill>
                  <a:srgbClr val="C00000"/>
                </a:solidFill>
              </a:rPr>
              <a:t>, y</a:t>
            </a:r>
            <a:r>
              <a:rPr lang="en-US" baseline="-25000" dirty="0" smtClean="0">
                <a:solidFill>
                  <a:srgbClr val="C00000"/>
                </a:solidFill>
              </a:rPr>
              <a:t>9</a:t>
            </a:r>
            <a:r>
              <a:rPr lang="en-US" dirty="0" smtClean="0">
                <a:solidFill>
                  <a:srgbClr val="C00000"/>
                </a:solidFill>
              </a:rPr>
              <a:t> </a:t>
            </a:r>
            <a:r>
              <a:rPr lang="en-US" dirty="0" smtClean="0"/>
              <a:t>ions provide ambiguous localization to Ser-9, Ser-10</a:t>
            </a:r>
            <a:endParaRPr lang="en-US" dirty="0"/>
          </a:p>
        </p:txBody>
      </p:sp>
    </p:spTree>
    <p:extLst>
      <p:ext uri="{BB962C8B-B14F-4D97-AF65-F5344CB8AC3E}">
        <p14:creationId xmlns:p14="http://schemas.microsoft.com/office/powerpoint/2010/main" val="327847394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98AC1AC1-5ABE-4F74-B4F2-131F3D300869}" type="slidenum">
              <a:rPr lang="en-US"/>
              <a:pPr/>
              <a:t>27</a:t>
            </a:fld>
            <a:endParaRPr lang="en-US"/>
          </a:p>
        </p:txBody>
      </p:sp>
      <p:sp>
        <p:nvSpPr>
          <p:cNvPr id="510978" name="Rectangle 2"/>
          <p:cNvSpPr>
            <a:spLocks noGrp="1" noChangeArrowheads="1"/>
          </p:cNvSpPr>
          <p:nvPr>
            <p:ph type="title"/>
          </p:nvPr>
        </p:nvSpPr>
        <p:spPr/>
        <p:txBody>
          <a:bodyPr/>
          <a:lstStyle/>
          <a:p>
            <a:r>
              <a:rPr lang="en-US"/>
              <a:t>Key Aspects of Scoring Localizations</a:t>
            </a:r>
          </a:p>
        </p:txBody>
      </p:sp>
      <p:sp>
        <p:nvSpPr>
          <p:cNvPr id="510979" name="Text Box 3"/>
          <p:cNvSpPr txBox="1">
            <a:spLocks noChangeArrowheads="1"/>
          </p:cNvSpPr>
          <p:nvPr/>
        </p:nvSpPr>
        <p:spPr bwMode="auto">
          <a:xfrm>
            <a:off x="358777" y="1295402"/>
            <a:ext cx="8645525" cy="3693319"/>
          </a:xfrm>
          <a:prstGeom prst="rect">
            <a:avLst/>
          </a:prstGeom>
          <a:noFill/>
          <a:ln w="9525">
            <a:noFill/>
            <a:miter lim="800000"/>
            <a:headEnd/>
            <a:tailEnd/>
          </a:ln>
          <a:effectLst/>
        </p:spPr>
        <p:txBody>
          <a:bodyPr>
            <a:spAutoFit/>
          </a:bodyPr>
          <a:lstStyle/>
          <a:p>
            <a:pPr marL="225425" indent="-225425">
              <a:buFontTx/>
              <a:buChar char="•"/>
              <a:tabLst>
                <a:tab pos="225425" algn="l"/>
              </a:tabLst>
            </a:pPr>
            <a:r>
              <a:rPr lang="en-US"/>
              <a:t>Select peaks in spectrum to be used for identification/localization</a:t>
            </a:r>
          </a:p>
          <a:p>
            <a:pPr marL="225425" indent="-225425">
              <a:buFontTx/>
              <a:buChar char="•"/>
              <a:tabLst>
                <a:tab pos="225425" algn="l"/>
              </a:tabLst>
            </a:pPr>
            <a:r>
              <a:rPr lang="en-US"/>
              <a:t>Test all sequence/location possibilities</a:t>
            </a:r>
          </a:p>
          <a:p>
            <a:pPr marL="225425" indent="-225425">
              <a:buFontTx/>
              <a:buChar char="•"/>
              <a:tabLst>
                <a:tab pos="225425" algn="l"/>
              </a:tabLst>
            </a:pPr>
            <a:r>
              <a:rPr lang="en-US"/>
              <a:t>Assign fragment ion types to peaks</a:t>
            </a:r>
          </a:p>
          <a:p>
            <a:pPr marL="695325" lvl="1" indent="-231775">
              <a:buFontTx/>
              <a:buChar char="•"/>
              <a:tabLst>
                <a:tab pos="225425" algn="l"/>
              </a:tabLst>
            </a:pPr>
            <a:r>
              <a:rPr lang="en-US"/>
              <a:t>Allow for peaks to have different ion type assignments for conflicting localization possibilities </a:t>
            </a:r>
          </a:p>
          <a:p>
            <a:pPr marL="225425" indent="-225425">
              <a:buFontTx/>
              <a:buChar char="•"/>
              <a:tabLst>
                <a:tab pos="225425" algn="l"/>
              </a:tabLst>
            </a:pPr>
            <a:r>
              <a:rPr lang="en-US"/>
              <a:t>Use score differences to make decision on localization certainty/ambiguity</a:t>
            </a:r>
          </a:p>
          <a:p>
            <a:pPr marL="695325" lvl="1" indent="-231775">
              <a:buFontTx/>
              <a:buChar char="•"/>
              <a:tabLst>
                <a:tab pos="225425" algn="l"/>
              </a:tabLst>
            </a:pPr>
            <a:r>
              <a:rPr lang="en-US"/>
              <a:t>Decide upon conservative/aggressive thresholds.</a:t>
            </a:r>
          </a:p>
          <a:p>
            <a:pPr marL="225425" indent="-225425">
              <a:buFontTx/>
              <a:buChar char="•"/>
              <a:tabLst>
                <a:tab pos="225425" algn="l"/>
              </a:tabLst>
            </a:pPr>
            <a:r>
              <a:rPr lang="en-US"/>
              <a:t>Provide a clear representation of the certainty/ambiguity in localization of each site</a:t>
            </a:r>
          </a:p>
          <a:p>
            <a:pPr marL="695325" lvl="1" indent="-231775">
              <a:buFontTx/>
              <a:buChar char="•"/>
              <a:tabLst>
                <a:tab pos="225425" algn="l"/>
              </a:tabLst>
            </a:pPr>
            <a:r>
              <a:rPr lang="en-US"/>
              <a:t>Allow for multiple sites with mix of certainty and ambiguity in localization</a:t>
            </a:r>
          </a:p>
          <a:p>
            <a:pPr marL="695325" lvl="1" indent="-231775">
              <a:buFontTx/>
              <a:buChar char="•"/>
              <a:tabLst>
                <a:tab pos="225425" algn="l"/>
              </a:tabLst>
            </a:pPr>
            <a:r>
              <a:rPr lang="en-US"/>
              <a:t>Distinguish between:</a:t>
            </a:r>
          </a:p>
          <a:p>
            <a:pPr lvl="2">
              <a:buFontTx/>
              <a:buChar char="•"/>
              <a:tabLst>
                <a:tab pos="225425" algn="l"/>
              </a:tabLst>
            </a:pPr>
            <a:r>
              <a:rPr lang="en-US"/>
              <a:t> Ambiguity – no distinguishing evidence, i.e. either possibility</a:t>
            </a:r>
          </a:p>
          <a:p>
            <a:pPr lvl="2">
              <a:buFontTx/>
              <a:buChar char="•"/>
              <a:tabLst>
                <a:tab pos="225425" algn="l"/>
              </a:tabLst>
            </a:pPr>
            <a:r>
              <a:rPr lang="en-US"/>
              <a:t> Ambiguity – conflicting evidence, multiple co-eluting isoforms present</a:t>
            </a:r>
          </a:p>
        </p:txBody>
      </p:sp>
      <p:grpSp>
        <p:nvGrpSpPr>
          <p:cNvPr id="510995" name="Group 19"/>
          <p:cNvGrpSpPr>
            <a:grpSpLocks/>
          </p:cNvGrpSpPr>
          <p:nvPr/>
        </p:nvGrpSpPr>
        <p:grpSpPr bwMode="auto">
          <a:xfrm>
            <a:off x="155575" y="1409701"/>
            <a:ext cx="204788" cy="2062163"/>
            <a:chOff x="98" y="888"/>
            <a:chExt cx="129" cy="1299"/>
          </a:xfrm>
        </p:grpSpPr>
        <p:sp>
          <p:nvSpPr>
            <p:cNvPr id="510992" name="AutoShape 8"/>
            <p:cNvSpPr>
              <a:spLocks noChangeArrowheads="1"/>
            </p:cNvSpPr>
            <p:nvPr/>
          </p:nvSpPr>
          <p:spPr bwMode="auto">
            <a:xfrm rot="5400000">
              <a:off x="124" y="862"/>
              <a:ext cx="78" cy="129"/>
            </a:xfrm>
            <a:prstGeom prst="upArrow">
              <a:avLst>
                <a:gd name="adj1" fmla="val 54898"/>
                <a:gd name="adj2" fmla="val 71797"/>
              </a:avLst>
            </a:prstGeom>
            <a:solidFill>
              <a:srgbClr val="FF0000"/>
            </a:solidFill>
            <a:ln w="9525">
              <a:noFill/>
              <a:miter lim="800000"/>
              <a:headEnd/>
              <a:tailEnd/>
            </a:ln>
          </p:spPr>
          <p:txBody>
            <a:bodyPr wrap="none" anchor="ctr"/>
            <a:lstStyle/>
            <a:p>
              <a:endParaRPr lang="en-US">
                <a:solidFill>
                  <a:srgbClr val="FF0000"/>
                </a:solidFill>
                <a:latin typeface="Calibri" pitchFamily="34" charset="0"/>
              </a:endParaRPr>
            </a:p>
          </p:txBody>
        </p:sp>
        <p:sp>
          <p:nvSpPr>
            <p:cNvPr id="510994" name="AutoShape 8"/>
            <p:cNvSpPr>
              <a:spLocks noChangeArrowheads="1"/>
            </p:cNvSpPr>
            <p:nvPr/>
          </p:nvSpPr>
          <p:spPr bwMode="auto">
            <a:xfrm rot="5400000">
              <a:off x="124" y="2083"/>
              <a:ext cx="78" cy="129"/>
            </a:xfrm>
            <a:prstGeom prst="upArrow">
              <a:avLst>
                <a:gd name="adj1" fmla="val 54898"/>
                <a:gd name="adj2" fmla="val 71797"/>
              </a:avLst>
            </a:prstGeom>
            <a:solidFill>
              <a:srgbClr val="FF0000"/>
            </a:solidFill>
            <a:ln w="9525">
              <a:noFill/>
              <a:miter lim="800000"/>
              <a:headEnd/>
              <a:tailEnd/>
            </a:ln>
          </p:spPr>
          <p:txBody>
            <a:bodyPr wrap="none" anchor="ctr"/>
            <a:lstStyle/>
            <a:p>
              <a:endParaRPr lang="en-US">
                <a:solidFill>
                  <a:srgbClr val="FF0000"/>
                </a:solidFill>
                <a:latin typeface="Calibri" pitchFamily="34" charset="0"/>
              </a:endParaRPr>
            </a:p>
          </p:txBody>
        </p:sp>
      </p:grpSp>
      <p:sp>
        <p:nvSpPr>
          <p:cNvPr id="510996" name="Text Box 20"/>
          <p:cNvSpPr txBox="1">
            <a:spLocks noChangeArrowheads="1"/>
          </p:cNvSpPr>
          <p:nvPr/>
        </p:nvSpPr>
        <p:spPr bwMode="auto">
          <a:xfrm>
            <a:off x="830265" y="5640389"/>
            <a:ext cx="7704137" cy="646331"/>
          </a:xfrm>
          <a:prstGeom prst="rect">
            <a:avLst/>
          </a:prstGeom>
          <a:solidFill>
            <a:srgbClr val="EAEAEA"/>
          </a:solidFill>
          <a:ln w="9525">
            <a:noFill/>
            <a:miter lim="800000"/>
            <a:headEnd/>
            <a:tailEnd/>
          </a:ln>
          <a:effectLst/>
        </p:spPr>
        <p:txBody>
          <a:bodyPr>
            <a:spAutoFit/>
          </a:bodyPr>
          <a:lstStyle/>
          <a:p>
            <a:pPr algn="ctr"/>
            <a:r>
              <a:rPr lang="en-US" b="1">
                <a:solidFill>
                  <a:srgbClr val="CC3300"/>
                </a:solidFill>
              </a:rPr>
              <a:t>How can we calculate a false localization rate as a standard measure of certainty for phosphosite assignment across a dataset?</a:t>
            </a:r>
          </a:p>
        </p:txBody>
      </p:sp>
    </p:spTree>
    <p:extLst>
      <p:ext uri="{BB962C8B-B14F-4D97-AF65-F5344CB8AC3E}">
        <p14:creationId xmlns:p14="http://schemas.microsoft.com/office/powerpoint/2010/main" val="698668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9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0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Phosphosite</a:t>
            </a:r>
            <a:r>
              <a:rPr lang="en-US" dirty="0"/>
              <a:t> Localization Scoring - </a:t>
            </a:r>
            <a:r>
              <a:rPr lang="en-US" dirty="0" err="1"/>
              <a:t>Ascore</a:t>
            </a:r>
            <a:r>
              <a:rPr lang="en-US" dirty="0"/>
              <a:t> </a:t>
            </a:r>
          </a:p>
        </p:txBody>
      </p:sp>
      <p:sp>
        <p:nvSpPr>
          <p:cNvPr id="13" name="Slide Number Placeholder 2"/>
          <p:cNvSpPr>
            <a:spLocks noGrp="1"/>
          </p:cNvSpPr>
          <p:nvPr>
            <p:ph type="sldNum" sz="quarter" idx="11"/>
          </p:nvPr>
        </p:nvSpPr>
        <p:spPr/>
        <p:txBody>
          <a:bodyPr/>
          <a:lstStyle/>
          <a:p>
            <a:fld id="{D8211578-3821-42EC-84C9-8245E5B7D0E0}" type="slidenum">
              <a:rPr lang="en-US"/>
              <a:pPr/>
              <a:t>28</a:t>
            </a:fld>
            <a:endParaRPr lang="en-US"/>
          </a:p>
        </p:txBody>
      </p:sp>
      <p:sp>
        <p:nvSpPr>
          <p:cNvPr id="462850" name="Text Box 2"/>
          <p:cNvSpPr txBox="1">
            <a:spLocks noChangeArrowheads="1"/>
          </p:cNvSpPr>
          <p:nvPr/>
        </p:nvSpPr>
        <p:spPr bwMode="auto">
          <a:xfrm>
            <a:off x="6394450" y="6022975"/>
            <a:ext cx="2060575" cy="336550"/>
          </a:xfrm>
          <a:prstGeom prst="rect">
            <a:avLst/>
          </a:prstGeom>
          <a:noFill/>
          <a:ln w="9525">
            <a:noFill/>
            <a:miter lim="800000"/>
            <a:headEnd/>
            <a:tailEnd/>
          </a:ln>
          <a:effectLst/>
        </p:spPr>
        <p:txBody>
          <a:bodyPr wrap="none">
            <a:spAutoFit/>
          </a:bodyPr>
          <a:lstStyle/>
          <a:p>
            <a:r>
              <a:rPr lang="en-US" sz="800" b="1"/>
              <a:t>http://ascore.med.harvard.edu/</a:t>
            </a:r>
          </a:p>
          <a:p>
            <a:r>
              <a:rPr lang="en-US" sz="800"/>
              <a:t>Supports Sequest results only, Linux only</a:t>
            </a:r>
          </a:p>
        </p:txBody>
      </p:sp>
      <p:sp>
        <p:nvSpPr>
          <p:cNvPr id="462851" name="Text Box 3"/>
          <p:cNvSpPr txBox="1">
            <a:spLocks noChangeArrowheads="1"/>
          </p:cNvSpPr>
          <p:nvPr/>
        </p:nvSpPr>
        <p:spPr bwMode="auto">
          <a:xfrm>
            <a:off x="190500" y="6162675"/>
            <a:ext cx="5530850" cy="244475"/>
          </a:xfrm>
          <a:prstGeom prst="rect">
            <a:avLst/>
          </a:prstGeom>
          <a:noFill/>
          <a:ln w="9525">
            <a:noFill/>
            <a:miter lim="800000"/>
            <a:headEnd/>
            <a:tailEnd/>
          </a:ln>
          <a:effectLst/>
        </p:spPr>
        <p:txBody>
          <a:bodyPr>
            <a:spAutoFit/>
          </a:bodyPr>
          <a:lstStyle/>
          <a:p>
            <a:r>
              <a:rPr lang="en-US" sz="1000" b="1"/>
              <a:t>Beausoleil SA, Villen J, Gerber SA, Rush J, Gygi SP (2006) </a:t>
            </a:r>
            <a:r>
              <a:rPr lang="en-US" sz="1000" b="1" i="1"/>
              <a:t>Nat Biotechnol </a:t>
            </a:r>
            <a:r>
              <a:rPr lang="en-US" sz="1000" b="1"/>
              <a:t>24:1285–1292.</a:t>
            </a:r>
          </a:p>
        </p:txBody>
      </p:sp>
      <p:pic>
        <p:nvPicPr>
          <p:cNvPr id="462852" name="Picture 4"/>
          <p:cNvPicPr>
            <a:picLocks noChangeAspect="1" noChangeArrowheads="1"/>
          </p:cNvPicPr>
          <p:nvPr/>
        </p:nvPicPr>
        <p:blipFill>
          <a:blip r:embed="rId3" cstate="print"/>
          <a:srcRect/>
          <a:stretch>
            <a:fillRect/>
          </a:stretch>
        </p:blipFill>
        <p:spPr bwMode="auto">
          <a:xfrm>
            <a:off x="5535613" y="892175"/>
            <a:ext cx="3455987" cy="4973638"/>
          </a:xfrm>
          <a:prstGeom prst="rect">
            <a:avLst/>
          </a:prstGeom>
          <a:noFill/>
          <a:ln w="9525">
            <a:noFill/>
            <a:miter lim="800000"/>
            <a:headEnd/>
            <a:tailEnd/>
          </a:ln>
          <a:effectLst/>
        </p:spPr>
      </p:pic>
      <p:grpSp>
        <p:nvGrpSpPr>
          <p:cNvPr id="462853" name="Group 5"/>
          <p:cNvGrpSpPr>
            <a:grpSpLocks/>
          </p:cNvGrpSpPr>
          <p:nvPr/>
        </p:nvGrpSpPr>
        <p:grpSpPr bwMode="auto">
          <a:xfrm>
            <a:off x="149225" y="892175"/>
            <a:ext cx="4176713" cy="4614863"/>
            <a:chOff x="94" y="598"/>
            <a:chExt cx="2631" cy="2907"/>
          </a:xfrm>
        </p:grpSpPr>
        <p:pic>
          <p:nvPicPr>
            <p:cNvPr id="462854" name="Picture 6"/>
            <p:cNvPicPr>
              <a:picLocks noChangeAspect="1" noChangeArrowheads="1"/>
            </p:cNvPicPr>
            <p:nvPr/>
          </p:nvPicPr>
          <p:blipFill>
            <a:blip r:embed="rId4" cstate="print"/>
            <a:srcRect/>
            <a:stretch>
              <a:fillRect/>
            </a:stretch>
          </p:blipFill>
          <p:spPr bwMode="auto">
            <a:xfrm>
              <a:off x="94" y="995"/>
              <a:ext cx="2631" cy="2510"/>
            </a:xfrm>
            <a:prstGeom prst="rect">
              <a:avLst/>
            </a:prstGeom>
            <a:noFill/>
            <a:ln w="9525">
              <a:noFill/>
              <a:miter lim="800000"/>
              <a:headEnd/>
              <a:tailEnd/>
            </a:ln>
            <a:effectLst/>
          </p:spPr>
        </p:pic>
        <p:pic>
          <p:nvPicPr>
            <p:cNvPr id="462855" name="Picture 7"/>
            <p:cNvPicPr>
              <a:picLocks noChangeAspect="1" noChangeArrowheads="1"/>
            </p:cNvPicPr>
            <p:nvPr/>
          </p:nvPicPr>
          <p:blipFill>
            <a:blip r:embed="rId5" cstate="print"/>
            <a:srcRect/>
            <a:stretch>
              <a:fillRect/>
            </a:stretch>
          </p:blipFill>
          <p:spPr bwMode="auto">
            <a:xfrm>
              <a:off x="174" y="598"/>
              <a:ext cx="1848" cy="374"/>
            </a:xfrm>
            <a:prstGeom prst="rect">
              <a:avLst/>
            </a:prstGeom>
            <a:noFill/>
            <a:ln w="9525">
              <a:noFill/>
              <a:miter lim="800000"/>
              <a:headEnd/>
              <a:tailEnd/>
            </a:ln>
            <a:effectLst/>
          </p:spPr>
        </p:pic>
      </p:grpSp>
      <p:sp>
        <p:nvSpPr>
          <p:cNvPr id="462856" name="Rectangle 8"/>
          <p:cNvSpPr>
            <a:spLocks noChangeArrowheads="1"/>
          </p:cNvSpPr>
          <p:nvPr/>
        </p:nvSpPr>
        <p:spPr bwMode="auto">
          <a:xfrm>
            <a:off x="381000" y="228600"/>
            <a:ext cx="8458200" cy="485775"/>
          </a:xfrm>
          <a:prstGeom prst="rect">
            <a:avLst/>
          </a:prstGeom>
          <a:noFill/>
          <a:ln w="9525">
            <a:noFill/>
            <a:miter lim="800000"/>
            <a:headEnd/>
            <a:tailEnd/>
          </a:ln>
          <a:effectLst/>
        </p:spPr>
        <p:txBody>
          <a:bodyPr anchor="ctr"/>
          <a:lstStyle/>
          <a:p>
            <a:pPr algn="ctr"/>
            <a:endParaRPr lang="en-US" sz="2800" dirty="0">
              <a:solidFill>
                <a:srgbClr val="006699"/>
              </a:solidFill>
            </a:endParaRPr>
          </a:p>
        </p:txBody>
      </p:sp>
      <p:sp>
        <p:nvSpPr>
          <p:cNvPr id="462857" name="Text Box 9"/>
          <p:cNvSpPr txBox="1">
            <a:spLocks noChangeArrowheads="1"/>
          </p:cNvSpPr>
          <p:nvPr/>
        </p:nvSpPr>
        <p:spPr bwMode="auto">
          <a:xfrm>
            <a:off x="2916238" y="2833688"/>
            <a:ext cx="320675" cy="376237"/>
          </a:xfrm>
          <a:prstGeom prst="rect">
            <a:avLst/>
          </a:prstGeom>
          <a:noFill/>
          <a:ln w="9525">
            <a:solidFill>
              <a:srgbClr val="009900"/>
            </a:solidFill>
            <a:miter lim="800000"/>
            <a:headEnd/>
            <a:tailEnd/>
          </a:ln>
          <a:effectLst/>
        </p:spPr>
        <p:txBody>
          <a:bodyPr wrap="none">
            <a:spAutoFit/>
          </a:bodyPr>
          <a:lstStyle/>
          <a:p>
            <a:r>
              <a:rPr lang="en-US">
                <a:solidFill>
                  <a:srgbClr val="009900"/>
                </a:solidFill>
              </a:rPr>
              <a:t>7</a:t>
            </a:r>
          </a:p>
        </p:txBody>
      </p:sp>
      <p:sp>
        <p:nvSpPr>
          <p:cNvPr id="462859" name="Text Box 11"/>
          <p:cNvSpPr txBox="1">
            <a:spLocks noChangeArrowheads="1"/>
          </p:cNvSpPr>
          <p:nvPr/>
        </p:nvSpPr>
        <p:spPr bwMode="auto">
          <a:xfrm>
            <a:off x="2520950" y="4510088"/>
            <a:ext cx="528638" cy="304800"/>
          </a:xfrm>
          <a:prstGeom prst="rect">
            <a:avLst/>
          </a:prstGeom>
          <a:noFill/>
          <a:ln w="9525">
            <a:noFill/>
            <a:miter lim="800000"/>
            <a:headEnd/>
            <a:tailEnd/>
          </a:ln>
          <a:effectLst/>
        </p:spPr>
        <p:txBody>
          <a:bodyPr wrap="none">
            <a:spAutoFit/>
          </a:bodyPr>
          <a:lstStyle/>
          <a:p>
            <a:r>
              <a:rPr lang="en-US" sz="1400">
                <a:solidFill>
                  <a:srgbClr val="009900"/>
                </a:solidFill>
              </a:rPr>
              <a:t>0.07</a:t>
            </a:r>
          </a:p>
        </p:txBody>
      </p:sp>
      <p:sp>
        <p:nvSpPr>
          <p:cNvPr id="462860" name="Text Box 12"/>
          <p:cNvSpPr txBox="1">
            <a:spLocks noChangeArrowheads="1"/>
          </p:cNvSpPr>
          <p:nvPr/>
        </p:nvSpPr>
        <p:spPr bwMode="auto">
          <a:xfrm>
            <a:off x="3524250" y="4510088"/>
            <a:ext cx="528638" cy="304800"/>
          </a:xfrm>
          <a:prstGeom prst="rect">
            <a:avLst/>
          </a:prstGeom>
          <a:noFill/>
          <a:ln w="9525">
            <a:noFill/>
            <a:miter lim="800000"/>
            <a:headEnd/>
            <a:tailEnd/>
          </a:ln>
          <a:effectLst/>
        </p:spPr>
        <p:txBody>
          <a:bodyPr wrap="none">
            <a:spAutoFit/>
          </a:bodyPr>
          <a:lstStyle/>
          <a:p>
            <a:r>
              <a:rPr lang="en-US" sz="1400">
                <a:solidFill>
                  <a:srgbClr val="009900"/>
                </a:solidFill>
              </a:rPr>
              <a:t>0.07</a:t>
            </a:r>
          </a:p>
        </p:txBody>
      </p:sp>
      <p:grpSp>
        <p:nvGrpSpPr>
          <p:cNvPr id="5" name="Group 4"/>
          <p:cNvGrpSpPr/>
          <p:nvPr/>
        </p:nvGrpSpPr>
        <p:grpSpPr>
          <a:xfrm>
            <a:off x="3524250" y="1928336"/>
            <a:ext cx="2343149" cy="2812166"/>
            <a:chOff x="3524250" y="1928336"/>
            <a:chExt cx="2343149" cy="2812166"/>
          </a:xfrm>
        </p:grpSpPr>
        <p:sp>
          <p:nvSpPr>
            <p:cNvPr id="4" name="Bent-Up Arrow 3"/>
            <p:cNvSpPr/>
            <p:nvPr/>
          </p:nvSpPr>
          <p:spPr>
            <a:xfrm rot="5400000" flipV="1">
              <a:off x="3919788" y="3938340"/>
              <a:ext cx="1178150" cy="426173"/>
            </a:xfrm>
            <a:prstGeom prst="bentUpArrow">
              <a:avLst>
                <a:gd name="adj1" fmla="val 9355"/>
                <a:gd name="adj2" fmla="val 19971"/>
                <a:gd name="adj3" fmla="val 227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24250" y="1928336"/>
              <a:ext cx="2343149" cy="1815882"/>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US" sz="1400" dirty="0" smtClean="0">
                  <a:solidFill>
                    <a:srgbClr val="C00000"/>
                  </a:solidFill>
                </a:rPr>
                <a:t>Typical score thresholds are equivalent to 2 peaks supporting localization</a:t>
              </a:r>
            </a:p>
            <a:p>
              <a:pPr marL="285750" indent="-285750">
                <a:buFont typeface="Arial" panose="020B0604020202020204" pitchFamily="34" charset="0"/>
                <a:buChar char="•"/>
              </a:pPr>
              <a:r>
                <a:rPr lang="en-US" sz="1400" dirty="0" smtClean="0">
                  <a:solidFill>
                    <a:srgbClr val="C00000"/>
                  </a:solidFill>
                </a:rPr>
                <a:t>Peak selection probability term requires Da tolerance instead of ppm</a:t>
              </a:r>
            </a:p>
          </p:txBody>
        </p:sp>
      </p:grpSp>
    </p:spTree>
    <p:extLst>
      <p:ext uri="{BB962C8B-B14F-4D97-AF65-F5344CB8AC3E}">
        <p14:creationId xmlns:p14="http://schemas.microsoft.com/office/powerpoint/2010/main" val="1370792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Expect Woes &amp; </a:t>
            </a:r>
            <a:r>
              <a:rPr lang="en-US" altLang="en-US" dirty="0" smtClean="0"/>
              <a:t>Nuisances</a:t>
            </a:r>
            <a:endParaRPr lang="en-US" dirty="0"/>
          </a:p>
        </p:txBody>
      </p:sp>
      <p:sp>
        <p:nvSpPr>
          <p:cNvPr id="2150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C3CE92-FB93-4676-801C-2ABB3B2FBA15}" type="slidenum">
              <a:rPr lang="en-US" smtClean="0">
                <a:solidFill>
                  <a:srgbClr val="F8F8F8"/>
                </a:solidFill>
              </a:rPr>
              <a:pPr/>
              <a:t>29</a:t>
            </a:fld>
            <a:endParaRPr lang="en-US" smtClean="0">
              <a:solidFill>
                <a:srgbClr val="F8F8F8"/>
              </a:solidFill>
            </a:endParaRPr>
          </a:p>
        </p:txBody>
      </p:sp>
      <p:sp>
        <p:nvSpPr>
          <p:cNvPr id="21508" name="Text Box 2"/>
          <p:cNvSpPr txBox="1">
            <a:spLocks noChangeArrowheads="1"/>
          </p:cNvSpPr>
          <p:nvPr/>
        </p:nvSpPr>
        <p:spPr bwMode="auto">
          <a:xfrm>
            <a:off x="171452" y="1223963"/>
            <a:ext cx="886777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rgbClr val="006699"/>
                </a:solidFill>
                <a:latin typeface="Calibri" pitchFamily="34" charset="0"/>
              </a:rPr>
              <a:t>Sample Handling Chemistry</a:t>
            </a:r>
            <a:endParaRPr lang="en-US" sz="2000" b="1" dirty="0">
              <a:solidFill>
                <a:srgbClr val="006699"/>
              </a:solidFill>
              <a:latin typeface="Calibri" pitchFamily="34" charset="0"/>
            </a:endParaRPr>
          </a:p>
          <a:p>
            <a:pPr lvl="1" eaLnBrk="1" hangingPunct="1">
              <a:buFontTx/>
              <a:buChar char="•"/>
            </a:pPr>
            <a:r>
              <a:rPr lang="en-US" sz="2000" b="1" dirty="0">
                <a:latin typeface="Calibri" pitchFamily="34" charset="0"/>
              </a:rPr>
              <a:t> </a:t>
            </a:r>
            <a:r>
              <a:rPr lang="en-US" sz="2000" b="1" dirty="0" err="1">
                <a:latin typeface="Calibri" pitchFamily="34" charset="0"/>
              </a:rPr>
              <a:t>Carbamylation</a:t>
            </a:r>
            <a:r>
              <a:rPr lang="en-US" sz="2000" b="1" dirty="0">
                <a:latin typeface="Calibri" pitchFamily="34" charset="0"/>
              </a:rPr>
              <a:t>		+43	</a:t>
            </a:r>
            <a:r>
              <a:rPr lang="en-US" sz="2000" b="1" dirty="0" err="1">
                <a:latin typeface="Calibri" pitchFamily="34" charset="0"/>
              </a:rPr>
              <a:t>nterm</a:t>
            </a:r>
            <a:r>
              <a:rPr lang="en-US" sz="2000" b="1" dirty="0">
                <a:latin typeface="Calibri" pitchFamily="34" charset="0"/>
              </a:rPr>
              <a:t>, Lys	urea in digest buffer</a:t>
            </a:r>
          </a:p>
          <a:p>
            <a:pPr lvl="1" eaLnBrk="1" hangingPunct="1">
              <a:buFontTx/>
              <a:buChar char="•"/>
            </a:pPr>
            <a:r>
              <a:rPr lang="en-US" sz="2000" b="1" dirty="0">
                <a:latin typeface="Calibri" pitchFamily="34" charset="0"/>
              </a:rPr>
              <a:t> </a:t>
            </a:r>
            <a:r>
              <a:rPr lang="en-US" sz="2000" b="1" dirty="0" err="1">
                <a:latin typeface="Calibri" pitchFamily="34" charset="0"/>
              </a:rPr>
              <a:t>Deamidation</a:t>
            </a:r>
            <a:r>
              <a:rPr lang="en-US" sz="2000" b="1" dirty="0">
                <a:latin typeface="Calibri" pitchFamily="34" charset="0"/>
              </a:rPr>
              <a:t> 		+1	 N -&gt; D		sample in acid</a:t>
            </a:r>
          </a:p>
          <a:p>
            <a:pPr lvl="1" eaLnBrk="1" hangingPunct="1">
              <a:buFontTx/>
              <a:buChar char="•"/>
            </a:pPr>
            <a:r>
              <a:rPr lang="en-US" sz="2000" b="1" dirty="0">
                <a:latin typeface="Calibri" pitchFamily="34" charset="0"/>
              </a:rPr>
              <a:t> </a:t>
            </a:r>
            <a:r>
              <a:rPr lang="en-US" sz="2000" b="1" dirty="0" err="1">
                <a:latin typeface="Calibri" pitchFamily="34" charset="0"/>
              </a:rPr>
              <a:t>pyroGlutamic</a:t>
            </a:r>
            <a:r>
              <a:rPr lang="en-US" sz="2000" b="1" dirty="0">
                <a:latin typeface="Calibri" pitchFamily="34" charset="0"/>
              </a:rPr>
              <a:t> acid		-17	</a:t>
            </a:r>
            <a:r>
              <a:rPr lang="en-US" sz="2000" b="1" dirty="0" err="1">
                <a:latin typeface="Calibri" pitchFamily="34" charset="0"/>
              </a:rPr>
              <a:t>nterm</a:t>
            </a:r>
            <a:r>
              <a:rPr lang="en-US" sz="2000" b="1" dirty="0">
                <a:latin typeface="Calibri" pitchFamily="34" charset="0"/>
              </a:rPr>
              <a:t> Q		sample in acid</a:t>
            </a:r>
          </a:p>
          <a:p>
            <a:pPr lvl="1" eaLnBrk="1" hangingPunct="1">
              <a:buFontTx/>
              <a:buChar char="•"/>
            </a:pPr>
            <a:r>
              <a:rPr lang="en-US" sz="2000" b="1" dirty="0">
                <a:latin typeface="Calibri" pitchFamily="34" charset="0"/>
              </a:rPr>
              <a:t> </a:t>
            </a:r>
            <a:r>
              <a:rPr lang="en-US" sz="2000" b="1" dirty="0" err="1" smtClean="0">
                <a:latin typeface="Calibri" pitchFamily="34" charset="0"/>
              </a:rPr>
              <a:t>pyroCarbamidomethyl</a:t>
            </a:r>
            <a:r>
              <a:rPr lang="en-US" sz="2000" b="1" dirty="0" smtClean="0">
                <a:latin typeface="Calibri" pitchFamily="34" charset="0"/>
              </a:rPr>
              <a:t> </a:t>
            </a:r>
            <a:r>
              <a:rPr lang="en-US" sz="2000" b="1" dirty="0" err="1" smtClean="0">
                <a:latin typeface="Calibri" pitchFamily="34" charset="0"/>
              </a:rPr>
              <a:t>Cys</a:t>
            </a:r>
            <a:r>
              <a:rPr lang="en-US" sz="2000" b="1" dirty="0">
                <a:latin typeface="Calibri" pitchFamily="34" charset="0"/>
              </a:rPr>
              <a:t>	</a:t>
            </a:r>
            <a:r>
              <a:rPr lang="en-US" sz="2000" b="1" dirty="0" smtClean="0">
                <a:latin typeface="Calibri" pitchFamily="34" charset="0"/>
              </a:rPr>
              <a:t>-</a:t>
            </a:r>
            <a:r>
              <a:rPr lang="en-US" sz="2000" b="1" dirty="0">
                <a:latin typeface="Calibri" pitchFamily="34" charset="0"/>
              </a:rPr>
              <a:t>17	</a:t>
            </a:r>
            <a:r>
              <a:rPr lang="en-US" sz="2000" b="1" dirty="0" err="1">
                <a:latin typeface="Calibri" pitchFamily="34" charset="0"/>
              </a:rPr>
              <a:t>nterm</a:t>
            </a:r>
            <a:r>
              <a:rPr lang="en-US" sz="2000" b="1" dirty="0">
                <a:latin typeface="Calibri" pitchFamily="34" charset="0"/>
              </a:rPr>
              <a:t> </a:t>
            </a:r>
            <a:r>
              <a:rPr lang="en-US" sz="2000" b="1" dirty="0" smtClean="0">
                <a:latin typeface="Calibri" pitchFamily="34" charset="0"/>
              </a:rPr>
              <a:t>C</a:t>
            </a:r>
            <a:r>
              <a:rPr lang="en-US" sz="2000" b="1" dirty="0">
                <a:latin typeface="Calibri" pitchFamily="34" charset="0"/>
              </a:rPr>
              <a:t>		sample in acid</a:t>
            </a:r>
          </a:p>
          <a:p>
            <a:pPr lvl="1" eaLnBrk="1" hangingPunct="1">
              <a:buFontTx/>
              <a:buChar char="•"/>
            </a:pPr>
            <a:r>
              <a:rPr lang="en-US" sz="2000" b="1" dirty="0" smtClean="0">
                <a:latin typeface="Calibri" pitchFamily="34" charset="0"/>
              </a:rPr>
              <a:t> Oxidized </a:t>
            </a:r>
            <a:r>
              <a:rPr lang="en-US" sz="2000" b="1" dirty="0">
                <a:latin typeface="Calibri" pitchFamily="34" charset="0"/>
              </a:rPr>
              <a:t>Met		+16	M		gels</a:t>
            </a:r>
          </a:p>
          <a:p>
            <a:pPr lvl="1" eaLnBrk="1" hangingPunct="1">
              <a:buFontTx/>
              <a:buChar char="•"/>
            </a:pPr>
            <a:r>
              <a:rPr lang="en-US" sz="2000" b="1" dirty="0">
                <a:latin typeface="Calibri" pitchFamily="34" charset="0"/>
              </a:rPr>
              <a:t> </a:t>
            </a:r>
            <a:r>
              <a:rPr lang="en-US" sz="2000" b="1" dirty="0" err="1">
                <a:latin typeface="Calibri" pitchFamily="34" charset="0"/>
              </a:rPr>
              <a:t>Cys</a:t>
            </a:r>
            <a:r>
              <a:rPr lang="en-US" sz="2000" b="1" dirty="0">
                <a:latin typeface="Calibri" pitchFamily="34" charset="0"/>
              </a:rPr>
              <a:t> alkylation reagent 	+x	n-term, W</a:t>
            </a:r>
          </a:p>
          <a:p>
            <a:pPr eaLnBrk="1" hangingPunct="1"/>
            <a:endParaRPr lang="en-US" sz="2000" b="1" dirty="0">
              <a:solidFill>
                <a:srgbClr val="009900"/>
              </a:solidFill>
              <a:latin typeface="Calibri" pitchFamily="34" charset="0"/>
            </a:endParaRPr>
          </a:p>
          <a:p>
            <a:pPr eaLnBrk="1" hangingPunct="1"/>
            <a:r>
              <a:rPr lang="en-US" sz="2000" b="1" dirty="0">
                <a:solidFill>
                  <a:srgbClr val="006699"/>
                </a:solidFill>
                <a:latin typeface="Calibri" pitchFamily="34" charset="0"/>
              </a:rPr>
              <a:t>Data Dependent Acquisition Parameters</a:t>
            </a:r>
          </a:p>
          <a:p>
            <a:pPr lvl="1" eaLnBrk="1" hangingPunct="1">
              <a:buFontTx/>
              <a:buChar char="•"/>
            </a:pPr>
            <a:r>
              <a:rPr lang="en-US" sz="2000" b="1" dirty="0">
                <a:latin typeface="Calibri" pitchFamily="34" charset="0"/>
              </a:rPr>
              <a:t> Isobaric Co-</a:t>
            </a:r>
            <a:r>
              <a:rPr lang="en-US" sz="2000" b="1" dirty="0" err="1">
                <a:latin typeface="Calibri" pitchFamily="34" charset="0"/>
              </a:rPr>
              <a:t>eluters</a:t>
            </a:r>
            <a:endParaRPr lang="en-US" sz="2000" b="1" dirty="0">
              <a:latin typeface="Calibri" pitchFamily="34" charset="0"/>
            </a:endParaRPr>
          </a:p>
          <a:p>
            <a:pPr eaLnBrk="1" hangingPunct="1"/>
            <a:endParaRPr lang="en-US" sz="2000" b="1" dirty="0">
              <a:solidFill>
                <a:srgbClr val="009900"/>
              </a:solidFill>
              <a:latin typeface="Calibri" pitchFamily="34" charset="0"/>
            </a:endParaRPr>
          </a:p>
          <a:p>
            <a:pPr eaLnBrk="1" hangingPunct="1"/>
            <a:r>
              <a:rPr lang="en-US" sz="2000" b="1" dirty="0">
                <a:solidFill>
                  <a:srgbClr val="006699"/>
                </a:solidFill>
                <a:latin typeface="Calibri" pitchFamily="34" charset="0"/>
              </a:rPr>
              <a:t>Protein Isoforms / Family Members</a:t>
            </a:r>
          </a:p>
          <a:p>
            <a:pPr lvl="1" eaLnBrk="1" hangingPunct="1">
              <a:buFontTx/>
              <a:buChar char="•"/>
            </a:pPr>
            <a:r>
              <a:rPr lang="en-US" sz="2000" b="1" dirty="0">
                <a:latin typeface="Calibri" pitchFamily="34" charset="0"/>
              </a:rPr>
              <a:t> Isobaric peptides from related proteins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AA Structures &amp; </a:t>
            </a:r>
            <a:r>
              <a:rPr lang="en-US" altLang="en-US" dirty="0" smtClean="0"/>
              <a:t>Masses</a:t>
            </a:r>
            <a:endParaRPr lang="en-US" dirty="0"/>
          </a:p>
        </p:txBody>
      </p:sp>
      <p:sp>
        <p:nvSpPr>
          <p:cNvPr id="512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9E78B7-7320-4992-BDB0-9845A18B78A4}" type="slidenum">
              <a:rPr lang="en-US" smtClean="0">
                <a:solidFill>
                  <a:srgbClr val="F8F8F8"/>
                </a:solidFill>
              </a:rPr>
              <a:pPr/>
              <a:t>3</a:t>
            </a:fld>
            <a:endParaRPr lang="en-US" smtClean="0">
              <a:solidFill>
                <a:srgbClr val="F8F8F8"/>
              </a:solidFill>
            </a:endParaRPr>
          </a:p>
        </p:txBody>
      </p:sp>
      <p:sp>
        <p:nvSpPr>
          <p:cNvPr id="5124" name="Rectangle 2"/>
          <p:cNvSpPr>
            <a:spLocks noChangeArrowheads="1"/>
          </p:cNvSpPr>
          <p:nvPr/>
        </p:nvSpPr>
        <p:spPr bwMode="auto">
          <a:xfrm>
            <a:off x="138113" y="0"/>
            <a:ext cx="8737600"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2400" dirty="0">
              <a:solidFill>
                <a:srgbClr val="006699"/>
              </a:solidFill>
            </a:endParaRPr>
          </a:p>
        </p:txBody>
      </p:sp>
      <p:sp>
        <p:nvSpPr>
          <p:cNvPr id="5125" name="Rectangle 3"/>
          <p:cNvSpPr>
            <a:spLocks noChangeArrowheads="1"/>
          </p:cNvSpPr>
          <p:nvPr/>
        </p:nvSpPr>
        <p:spPr bwMode="auto">
          <a:xfrm>
            <a:off x="3006725" y="6208713"/>
            <a:ext cx="22878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http://ionsource.com/Card/clipart/aaclipart.htm</a:t>
            </a:r>
          </a:p>
        </p:txBody>
      </p:sp>
      <p:grpSp>
        <p:nvGrpSpPr>
          <p:cNvPr id="5126" name="Group 4"/>
          <p:cNvGrpSpPr>
            <a:grpSpLocks/>
          </p:cNvGrpSpPr>
          <p:nvPr/>
        </p:nvGrpSpPr>
        <p:grpSpPr bwMode="auto">
          <a:xfrm>
            <a:off x="60325" y="5243515"/>
            <a:ext cx="3181350" cy="987425"/>
            <a:chOff x="194" y="3135"/>
            <a:chExt cx="2004" cy="622"/>
          </a:xfrm>
        </p:grpSpPr>
        <p:pic>
          <p:nvPicPr>
            <p:cNvPr id="5165" name="Picture 5" descr="a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 y="3225"/>
              <a:ext cx="47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6" name="Picture 6" descr="g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 y="3321"/>
              <a:ext cx="49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7" name="Picture 7" descr="v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4" y="3135"/>
              <a:ext cx="47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8" name="Rectangle 8"/>
            <p:cNvSpPr>
              <a:spLocks noChangeArrowheads="1"/>
            </p:cNvSpPr>
            <p:nvPr/>
          </p:nvSpPr>
          <p:spPr bwMode="auto">
            <a:xfrm>
              <a:off x="194" y="3427"/>
              <a:ext cx="186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 G	          A	                V</a:t>
              </a:r>
            </a:p>
            <a:p>
              <a:r>
                <a:rPr lang="en-US" sz="1400"/>
                <a:t>57                        71                    99</a:t>
              </a:r>
            </a:p>
          </p:txBody>
        </p:sp>
      </p:grpSp>
      <p:grpSp>
        <p:nvGrpSpPr>
          <p:cNvPr id="5127" name="Group 9"/>
          <p:cNvGrpSpPr>
            <a:grpSpLocks/>
          </p:cNvGrpSpPr>
          <p:nvPr/>
        </p:nvGrpSpPr>
        <p:grpSpPr bwMode="auto">
          <a:xfrm>
            <a:off x="3963990" y="2327277"/>
            <a:ext cx="2617787" cy="1012825"/>
            <a:chOff x="2497" y="1466"/>
            <a:chExt cx="1649" cy="638"/>
          </a:xfrm>
        </p:grpSpPr>
        <p:pic>
          <p:nvPicPr>
            <p:cNvPr id="5161" name="Picture 10" descr="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 y="1858"/>
              <a:ext cx="48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2" name="Picture 11" descr="th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2" y="1780"/>
              <a:ext cx="47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3" name="Picture 12" descr="ty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4" y="1858"/>
              <a:ext cx="67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4" name="Rectangle 13"/>
            <p:cNvSpPr>
              <a:spLocks noChangeArrowheads="1"/>
            </p:cNvSpPr>
            <p:nvPr/>
          </p:nvSpPr>
          <p:spPr bwMode="auto">
            <a:xfrm>
              <a:off x="2628" y="1466"/>
              <a:ext cx="145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9900"/>
                  </a:solidFill>
                </a:rPr>
                <a:t> S              T             Y</a:t>
              </a:r>
            </a:p>
            <a:p>
              <a:r>
                <a:rPr lang="en-US" sz="1400">
                  <a:solidFill>
                    <a:srgbClr val="009900"/>
                  </a:solidFill>
                </a:rPr>
                <a:t>87           101         163 </a:t>
              </a:r>
            </a:p>
          </p:txBody>
        </p:sp>
      </p:grpSp>
      <p:grpSp>
        <p:nvGrpSpPr>
          <p:cNvPr id="5128" name="Group 14"/>
          <p:cNvGrpSpPr>
            <a:grpSpLocks/>
          </p:cNvGrpSpPr>
          <p:nvPr/>
        </p:nvGrpSpPr>
        <p:grpSpPr bwMode="auto">
          <a:xfrm>
            <a:off x="4527552" y="5213350"/>
            <a:ext cx="2054225" cy="1017589"/>
            <a:chOff x="3754" y="3048"/>
            <a:chExt cx="1294" cy="641"/>
          </a:xfrm>
        </p:grpSpPr>
        <p:pic>
          <p:nvPicPr>
            <p:cNvPr id="5158" name="Picture 15" descr="ph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4" y="3168"/>
              <a:ext cx="47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9" name="Picture 16" descr="tr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87" y="3048"/>
              <a:ext cx="47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 name="Rectangle 17"/>
            <p:cNvSpPr>
              <a:spLocks noChangeArrowheads="1"/>
            </p:cNvSpPr>
            <p:nvPr/>
          </p:nvSpPr>
          <p:spPr bwMode="auto">
            <a:xfrm>
              <a:off x="3812" y="3359"/>
              <a:ext cx="12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  F 	       W </a:t>
              </a:r>
            </a:p>
            <a:p>
              <a:r>
                <a:rPr lang="en-US" sz="1400"/>
                <a:t>147                  186</a:t>
              </a:r>
            </a:p>
          </p:txBody>
        </p:sp>
      </p:grpSp>
      <p:grpSp>
        <p:nvGrpSpPr>
          <p:cNvPr id="5129" name="Group 18"/>
          <p:cNvGrpSpPr>
            <a:grpSpLocks/>
          </p:cNvGrpSpPr>
          <p:nvPr/>
        </p:nvGrpSpPr>
        <p:grpSpPr bwMode="auto">
          <a:xfrm>
            <a:off x="3286127" y="3522663"/>
            <a:ext cx="828675" cy="958850"/>
            <a:chOff x="2546" y="1697"/>
            <a:chExt cx="522" cy="604"/>
          </a:xfrm>
        </p:grpSpPr>
        <p:pic>
          <p:nvPicPr>
            <p:cNvPr id="5156" name="Picture 19" descr="pr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46" y="1697"/>
              <a:ext cx="52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7" name="Rectangle 20"/>
            <p:cNvSpPr>
              <a:spLocks noChangeArrowheads="1"/>
            </p:cNvSpPr>
            <p:nvPr/>
          </p:nvSpPr>
          <p:spPr bwMode="auto">
            <a:xfrm>
              <a:off x="2679" y="1971"/>
              <a:ext cx="24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CC0099"/>
                  </a:solidFill>
                </a:rPr>
                <a:t> P</a:t>
              </a:r>
            </a:p>
            <a:p>
              <a:r>
                <a:rPr lang="en-US" sz="1400">
                  <a:solidFill>
                    <a:srgbClr val="CC0099"/>
                  </a:solidFill>
                </a:rPr>
                <a:t>97</a:t>
              </a:r>
            </a:p>
          </p:txBody>
        </p:sp>
      </p:grpSp>
      <p:grpSp>
        <p:nvGrpSpPr>
          <p:cNvPr id="5130" name="Group 21"/>
          <p:cNvGrpSpPr>
            <a:grpSpLocks/>
          </p:cNvGrpSpPr>
          <p:nvPr/>
        </p:nvGrpSpPr>
        <p:grpSpPr bwMode="auto">
          <a:xfrm>
            <a:off x="4524377" y="4432301"/>
            <a:ext cx="2074863" cy="792163"/>
            <a:chOff x="2755" y="2459"/>
            <a:chExt cx="1307" cy="499"/>
          </a:xfrm>
        </p:grpSpPr>
        <p:pic>
          <p:nvPicPr>
            <p:cNvPr id="5153" name="Picture 22" descr="cy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88" y="2724"/>
              <a:ext cx="47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23" descr="m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5" y="2724"/>
              <a:ext cx="66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5" name="Rectangle 24"/>
            <p:cNvSpPr>
              <a:spLocks noChangeArrowheads="1"/>
            </p:cNvSpPr>
            <p:nvPr/>
          </p:nvSpPr>
          <p:spPr bwMode="auto">
            <a:xfrm>
              <a:off x="2840" y="2459"/>
              <a:ext cx="122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 </a:t>
              </a:r>
              <a:r>
                <a:rPr lang="en-US" sz="1400">
                  <a:solidFill>
                    <a:srgbClr val="FF9900"/>
                  </a:solidFill>
                </a:rPr>
                <a:t>M	      C</a:t>
              </a:r>
            </a:p>
            <a:p>
              <a:r>
                <a:rPr lang="en-US" sz="1400">
                  <a:solidFill>
                    <a:srgbClr val="FF9900"/>
                  </a:solidFill>
                </a:rPr>
                <a:t>131       103 (+57 IAA)</a:t>
              </a:r>
            </a:p>
          </p:txBody>
        </p:sp>
      </p:grpSp>
      <p:grpSp>
        <p:nvGrpSpPr>
          <p:cNvPr id="5131" name="Group 25"/>
          <p:cNvGrpSpPr>
            <a:grpSpLocks/>
          </p:cNvGrpSpPr>
          <p:nvPr/>
        </p:nvGrpSpPr>
        <p:grpSpPr bwMode="auto">
          <a:xfrm>
            <a:off x="685800" y="4265613"/>
            <a:ext cx="2146300" cy="958851"/>
            <a:chOff x="213" y="2388"/>
            <a:chExt cx="1352" cy="604"/>
          </a:xfrm>
        </p:grpSpPr>
        <p:pic>
          <p:nvPicPr>
            <p:cNvPr id="5150" name="Picture 26" descr="il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1" y="2656"/>
              <a:ext cx="56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27" descr="le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3" y="2662"/>
              <a:ext cx="60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2" name="Rectangle 28"/>
            <p:cNvSpPr>
              <a:spLocks noChangeArrowheads="1"/>
            </p:cNvSpPr>
            <p:nvPr/>
          </p:nvSpPr>
          <p:spPr bwMode="auto">
            <a:xfrm>
              <a:off x="310" y="2388"/>
              <a:ext cx="10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  L                        I</a:t>
              </a:r>
            </a:p>
            <a:p>
              <a:r>
                <a:rPr lang="en-US" sz="1400"/>
                <a:t>113                   113</a:t>
              </a:r>
            </a:p>
          </p:txBody>
        </p:sp>
      </p:grpSp>
      <p:grpSp>
        <p:nvGrpSpPr>
          <p:cNvPr id="5132" name="Group 29"/>
          <p:cNvGrpSpPr>
            <a:grpSpLocks/>
          </p:cNvGrpSpPr>
          <p:nvPr/>
        </p:nvGrpSpPr>
        <p:grpSpPr bwMode="auto">
          <a:xfrm>
            <a:off x="4371975" y="647700"/>
            <a:ext cx="2209800" cy="1293813"/>
            <a:chOff x="2761" y="468"/>
            <a:chExt cx="1392" cy="815"/>
          </a:xfrm>
        </p:grpSpPr>
        <p:pic>
          <p:nvPicPr>
            <p:cNvPr id="5145" name="Picture 30" descr="asp"/>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71" y="953"/>
              <a:ext cx="57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31" descr="glu"/>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87" y="947"/>
              <a:ext cx="66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7" name="Rectangle 32"/>
            <p:cNvSpPr>
              <a:spLocks noChangeArrowheads="1"/>
            </p:cNvSpPr>
            <p:nvPr/>
          </p:nvSpPr>
          <p:spPr bwMode="auto">
            <a:xfrm>
              <a:off x="2938" y="689"/>
              <a:ext cx="101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66FF"/>
                  </a:solidFill>
                </a:rPr>
                <a:t>  </a:t>
              </a:r>
              <a:r>
                <a:rPr lang="en-US" sz="1400">
                  <a:solidFill>
                    <a:srgbClr val="0033CC"/>
                  </a:solidFill>
                </a:rPr>
                <a:t>D	      E</a:t>
              </a:r>
            </a:p>
            <a:p>
              <a:r>
                <a:rPr lang="en-US" sz="1400">
                  <a:solidFill>
                    <a:srgbClr val="0033CC"/>
                  </a:solidFill>
                </a:rPr>
                <a:t>115                 129</a:t>
              </a:r>
            </a:p>
          </p:txBody>
        </p:sp>
        <p:sp>
          <p:nvSpPr>
            <p:cNvPr id="5148" name="Text Box 33"/>
            <p:cNvSpPr txBox="1">
              <a:spLocks noChangeArrowheads="1"/>
            </p:cNvSpPr>
            <p:nvPr/>
          </p:nvSpPr>
          <p:spPr bwMode="auto">
            <a:xfrm>
              <a:off x="2761" y="596"/>
              <a:ext cx="12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i="1"/>
                <a:t>pK:   4.0                     4.5</a:t>
              </a:r>
            </a:p>
          </p:txBody>
        </p:sp>
        <p:sp>
          <p:nvSpPr>
            <p:cNvPr id="5149" name="Text Box 34"/>
            <p:cNvSpPr txBox="1">
              <a:spLocks noChangeArrowheads="1"/>
            </p:cNvSpPr>
            <p:nvPr/>
          </p:nvSpPr>
          <p:spPr bwMode="auto">
            <a:xfrm>
              <a:off x="3017" y="468"/>
              <a:ext cx="8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i="1" dirty="0" err="1">
                  <a:solidFill>
                    <a:schemeClr val="tx1">
                      <a:lumMod val="50000"/>
                      <a:lumOff val="50000"/>
                    </a:schemeClr>
                  </a:solidFill>
                </a:rPr>
                <a:t>pK</a:t>
              </a:r>
              <a:r>
                <a:rPr lang="en-US" sz="1200" i="1" dirty="0">
                  <a:solidFill>
                    <a:schemeClr val="tx1">
                      <a:lumMod val="50000"/>
                      <a:lumOff val="50000"/>
                    </a:schemeClr>
                  </a:solidFill>
                </a:rPr>
                <a:t>:   C-term 3.5</a:t>
              </a:r>
            </a:p>
          </p:txBody>
        </p:sp>
      </p:grpSp>
      <p:sp>
        <p:nvSpPr>
          <p:cNvPr id="5133" name="Rectangle 35"/>
          <p:cNvSpPr>
            <a:spLocks noChangeArrowheads="1"/>
          </p:cNvSpPr>
          <p:nvPr/>
        </p:nvSpPr>
        <p:spPr bwMode="auto">
          <a:xfrm>
            <a:off x="452440" y="987425"/>
            <a:ext cx="3476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FF0000"/>
                </a:solidFill>
              </a:rPr>
              <a:t>  K 	       H                R</a:t>
            </a:r>
          </a:p>
          <a:p>
            <a:r>
              <a:rPr lang="en-US" sz="1400">
                <a:solidFill>
                  <a:srgbClr val="FF0000"/>
                </a:solidFill>
              </a:rPr>
              <a:t>128                  137            156</a:t>
            </a:r>
          </a:p>
        </p:txBody>
      </p:sp>
      <p:grpSp>
        <p:nvGrpSpPr>
          <p:cNvPr id="5134" name="Group 36"/>
          <p:cNvGrpSpPr>
            <a:grpSpLocks/>
          </p:cNvGrpSpPr>
          <p:nvPr/>
        </p:nvGrpSpPr>
        <p:grpSpPr bwMode="auto">
          <a:xfrm>
            <a:off x="53977" y="647700"/>
            <a:ext cx="3584575" cy="2460625"/>
            <a:chOff x="34" y="408"/>
            <a:chExt cx="2258" cy="1550"/>
          </a:xfrm>
        </p:grpSpPr>
        <p:grpSp>
          <p:nvGrpSpPr>
            <p:cNvPr id="5136" name="Group 37"/>
            <p:cNvGrpSpPr>
              <a:grpSpLocks/>
            </p:cNvGrpSpPr>
            <p:nvPr/>
          </p:nvGrpSpPr>
          <p:grpSpPr bwMode="auto">
            <a:xfrm>
              <a:off x="380" y="1314"/>
              <a:ext cx="1517" cy="644"/>
              <a:chOff x="500" y="1324"/>
              <a:chExt cx="1517" cy="644"/>
            </a:xfrm>
          </p:grpSpPr>
          <p:pic>
            <p:nvPicPr>
              <p:cNvPr id="5142" name="Picture 38" descr="asn"/>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0" y="1324"/>
                <a:ext cx="5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39" descr="gl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309" y="1324"/>
                <a:ext cx="70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4" name="Rectangle 40"/>
              <p:cNvSpPr>
                <a:spLocks noChangeArrowheads="1"/>
              </p:cNvSpPr>
              <p:nvPr/>
            </p:nvSpPr>
            <p:spPr bwMode="auto">
              <a:xfrm>
                <a:off x="613" y="1638"/>
                <a:ext cx="12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chemeClr val="accent2">
                        <a:lumMod val="60000"/>
                        <a:lumOff val="40000"/>
                      </a:schemeClr>
                    </a:solidFill>
                  </a:rPr>
                  <a:t> N	        Q</a:t>
                </a:r>
              </a:p>
              <a:p>
                <a:r>
                  <a:rPr lang="en-US" sz="1400" dirty="0">
                    <a:solidFill>
                      <a:schemeClr val="accent2">
                        <a:lumMod val="60000"/>
                        <a:lumOff val="40000"/>
                      </a:schemeClr>
                    </a:solidFill>
                  </a:rPr>
                  <a:t>114                   128 	</a:t>
                </a:r>
              </a:p>
            </p:txBody>
          </p:sp>
        </p:grpSp>
        <p:pic>
          <p:nvPicPr>
            <p:cNvPr id="5137" name="Picture 41" descr="his"/>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2" y="885"/>
              <a:ext cx="52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42" descr="ly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 y="1047"/>
              <a:ext cx="84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43" descr="ar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52" y="969"/>
              <a:ext cx="84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 Box 44"/>
            <p:cNvSpPr txBox="1">
              <a:spLocks noChangeArrowheads="1"/>
            </p:cNvSpPr>
            <p:nvPr/>
          </p:nvSpPr>
          <p:spPr bwMode="auto">
            <a:xfrm>
              <a:off x="113" y="530"/>
              <a:ext cx="212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i="1"/>
                <a:t>pK:   10                         6                  12           </a:t>
              </a:r>
            </a:p>
          </p:txBody>
        </p:sp>
        <p:sp>
          <p:nvSpPr>
            <p:cNvPr id="5141" name="Text Box 45"/>
            <p:cNvSpPr txBox="1">
              <a:spLocks noChangeArrowheads="1"/>
            </p:cNvSpPr>
            <p:nvPr/>
          </p:nvSpPr>
          <p:spPr bwMode="auto">
            <a:xfrm>
              <a:off x="810" y="408"/>
              <a:ext cx="8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i="1" dirty="0" err="1">
                  <a:solidFill>
                    <a:schemeClr val="tx1">
                      <a:lumMod val="50000"/>
                      <a:lumOff val="50000"/>
                    </a:schemeClr>
                  </a:solidFill>
                </a:rPr>
                <a:t>pK</a:t>
              </a:r>
              <a:r>
                <a:rPr lang="en-US" sz="1200" i="1" dirty="0">
                  <a:solidFill>
                    <a:schemeClr val="tx1">
                      <a:lumMod val="50000"/>
                      <a:lumOff val="50000"/>
                    </a:schemeClr>
                  </a:solidFill>
                </a:rPr>
                <a:t>:   N-term 7.5</a:t>
              </a:r>
            </a:p>
          </p:txBody>
        </p:sp>
      </p:grpSp>
      <p:sp>
        <p:nvSpPr>
          <p:cNvPr id="5135" name="Text Box 46"/>
          <p:cNvSpPr txBox="1">
            <a:spLocks noChangeArrowheads="1"/>
          </p:cNvSpPr>
          <p:nvPr/>
        </p:nvSpPr>
        <p:spPr bwMode="auto">
          <a:xfrm>
            <a:off x="7032627" y="1795463"/>
            <a:ext cx="200958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914400" algn="l"/>
                <a:tab pos="1371600" algn="l"/>
                <a:tab pos="1485900" algn="l"/>
              </a:tabLst>
              <a:defRPr>
                <a:solidFill>
                  <a:schemeClr val="tx1"/>
                </a:solidFill>
                <a:latin typeface="Arial" charset="0"/>
              </a:defRPr>
            </a:lvl1pPr>
            <a:lvl2pPr marL="742950" indent="-285750" eaLnBrk="0" hangingPunct="0">
              <a:tabLst>
                <a:tab pos="914400" algn="l"/>
                <a:tab pos="1371600" algn="l"/>
                <a:tab pos="1485900" algn="l"/>
              </a:tabLst>
              <a:defRPr>
                <a:solidFill>
                  <a:schemeClr val="tx1"/>
                </a:solidFill>
                <a:latin typeface="Arial" charset="0"/>
              </a:defRPr>
            </a:lvl2pPr>
            <a:lvl3pPr marL="1143000" indent="-228600" eaLnBrk="0" hangingPunct="0">
              <a:tabLst>
                <a:tab pos="914400" algn="l"/>
                <a:tab pos="1371600" algn="l"/>
                <a:tab pos="1485900" algn="l"/>
              </a:tabLst>
              <a:defRPr>
                <a:solidFill>
                  <a:schemeClr val="tx1"/>
                </a:solidFill>
                <a:latin typeface="Arial" charset="0"/>
              </a:defRPr>
            </a:lvl3pPr>
            <a:lvl4pPr marL="1600200" indent="-228600" eaLnBrk="0" hangingPunct="0">
              <a:tabLst>
                <a:tab pos="914400" algn="l"/>
                <a:tab pos="1371600" algn="l"/>
                <a:tab pos="1485900" algn="l"/>
              </a:tabLst>
              <a:defRPr>
                <a:solidFill>
                  <a:schemeClr val="tx1"/>
                </a:solidFill>
                <a:latin typeface="Arial" charset="0"/>
              </a:defRPr>
            </a:lvl4pPr>
            <a:lvl5pPr marL="2057400" indent="-228600" eaLnBrk="0" hangingPunct="0">
              <a:tabLst>
                <a:tab pos="914400" algn="l"/>
                <a:tab pos="1371600" algn="l"/>
                <a:tab pos="1485900" algn="l"/>
              </a:tabLst>
              <a:defRPr>
                <a:solidFill>
                  <a:schemeClr val="tx1"/>
                </a:solidFill>
                <a:latin typeface="Arial" charset="0"/>
              </a:defRPr>
            </a:lvl5pPr>
            <a:lvl6pPr marL="2514600" indent="-228600" eaLnBrk="0" fontAlgn="base" hangingPunct="0">
              <a:spcBef>
                <a:spcPct val="0"/>
              </a:spcBef>
              <a:spcAft>
                <a:spcPct val="0"/>
              </a:spcAft>
              <a:tabLst>
                <a:tab pos="914400" algn="l"/>
                <a:tab pos="1371600" algn="l"/>
                <a:tab pos="1485900" algn="l"/>
              </a:tabLst>
              <a:defRPr>
                <a:solidFill>
                  <a:schemeClr val="tx1"/>
                </a:solidFill>
                <a:latin typeface="Arial" charset="0"/>
              </a:defRPr>
            </a:lvl6pPr>
            <a:lvl7pPr marL="2971800" indent="-228600" eaLnBrk="0" fontAlgn="base" hangingPunct="0">
              <a:spcBef>
                <a:spcPct val="0"/>
              </a:spcBef>
              <a:spcAft>
                <a:spcPct val="0"/>
              </a:spcAft>
              <a:tabLst>
                <a:tab pos="914400" algn="l"/>
                <a:tab pos="1371600" algn="l"/>
                <a:tab pos="1485900" algn="l"/>
              </a:tabLst>
              <a:defRPr>
                <a:solidFill>
                  <a:schemeClr val="tx1"/>
                </a:solidFill>
                <a:latin typeface="Arial" charset="0"/>
              </a:defRPr>
            </a:lvl7pPr>
            <a:lvl8pPr marL="3429000" indent="-228600" eaLnBrk="0" fontAlgn="base" hangingPunct="0">
              <a:spcBef>
                <a:spcPct val="0"/>
              </a:spcBef>
              <a:spcAft>
                <a:spcPct val="0"/>
              </a:spcAft>
              <a:tabLst>
                <a:tab pos="914400" algn="l"/>
                <a:tab pos="1371600" algn="l"/>
                <a:tab pos="1485900" algn="l"/>
              </a:tabLst>
              <a:defRPr>
                <a:solidFill>
                  <a:schemeClr val="tx1"/>
                </a:solidFill>
                <a:latin typeface="Arial" charset="0"/>
              </a:defRPr>
            </a:lvl8pPr>
            <a:lvl9pPr marL="3886200" indent="-228600" eaLnBrk="0" fontAlgn="base" hangingPunct="0">
              <a:spcBef>
                <a:spcPct val="0"/>
              </a:spcBef>
              <a:spcAft>
                <a:spcPct val="0"/>
              </a:spcAft>
              <a:tabLst>
                <a:tab pos="914400" algn="l"/>
                <a:tab pos="1371600" algn="l"/>
                <a:tab pos="1485900" algn="l"/>
              </a:tabLst>
              <a:defRPr>
                <a:solidFill>
                  <a:schemeClr val="tx1"/>
                </a:solidFill>
                <a:latin typeface="Arial" charset="0"/>
              </a:defRPr>
            </a:lvl9pPr>
          </a:lstStyle>
          <a:p>
            <a:pPr eaLnBrk="1" hangingPunct="1"/>
            <a:r>
              <a:rPr lang="en-US" sz="1200" b="1" u="sng"/>
              <a:t>Name	AA       Mass</a:t>
            </a:r>
          </a:p>
          <a:p>
            <a:pPr eaLnBrk="1" hangingPunct="1"/>
            <a:r>
              <a:rPr lang="en-US" sz="1200" b="1"/>
              <a:t>Gly	G		57</a:t>
            </a:r>
          </a:p>
          <a:p>
            <a:pPr eaLnBrk="1" hangingPunct="1"/>
            <a:r>
              <a:rPr lang="en-US" sz="1200" b="1"/>
              <a:t>Ala	A		71</a:t>
            </a:r>
          </a:p>
          <a:p>
            <a:pPr eaLnBrk="1" hangingPunct="1"/>
            <a:r>
              <a:rPr lang="en-US" sz="1200" b="1"/>
              <a:t>Ser	S		87</a:t>
            </a:r>
          </a:p>
          <a:p>
            <a:pPr eaLnBrk="1" hangingPunct="1"/>
            <a:r>
              <a:rPr lang="en-US" sz="1200" b="1"/>
              <a:t>Val	V		99</a:t>
            </a:r>
          </a:p>
          <a:p>
            <a:pPr eaLnBrk="1" hangingPunct="1"/>
            <a:r>
              <a:rPr lang="en-US" sz="1200" b="1"/>
              <a:t>Thr	T	101</a:t>
            </a:r>
          </a:p>
          <a:p>
            <a:pPr eaLnBrk="1" hangingPunct="1"/>
            <a:r>
              <a:rPr lang="en-US" sz="1200" b="1"/>
              <a:t>Leu/Ile	L/I	113</a:t>
            </a:r>
          </a:p>
          <a:p>
            <a:pPr eaLnBrk="1" hangingPunct="1"/>
            <a:r>
              <a:rPr lang="en-US" sz="1200" b="1"/>
              <a:t>Asn	N	114</a:t>
            </a:r>
          </a:p>
          <a:p>
            <a:pPr eaLnBrk="1" hangingPunct="1"/>
            <a:r>
              <a:rPr lang="en-US" sz="1200" b="1"/>
              <a:t>Asp	D	115</a:t>
            </a:r>
          </a:p>
          <a:p>
            <a:pPr eaLnBrk="1" hangingPunct="1"/>
            <a:r>
              <a:rPr lang="en-US" sz="1200" b="1"/>
              <a:t>Lys/Gln	K/Q	128</a:t>
            </a:r>
          </a:p>
          <a:p>
            <a:pPr eaLnBrk="1" hangingPunct="1"/>
            <a:r>
              <a:rPr lang="en-US" sz="1200" b="1"/>
              <a:t>Glu	E	129</a:t>
            </a:r>
          </a:p>
          <a:p>
            <a:pPr eaLnBrk="1" hangingPunct="1"/>
            <a:r>
              <a:rPr lang="en-US" sz="1200" b="1"/>
              <a:t>Met	M	131</a:t>
            </a:r>
          </a:p>
          <a:p>
            <a:pPr eaLnBrk="1" hangingPunct="1"/>
            <a:r>
              <a:rPr lang="en-US" sz="1200" b="1"/>
              <a:t>His	H	137</a:t>
            </a:r>
          </a:p>
          <a:p>
            <a:pPr eaLnBrk="1" hangingPunct="1"/>
            <a:r>
              <a:rPr lang="en-US" sz="1200" b="1"/>
              <a:t>Phe/Met-ox	F/m	147</a:t>
            </a:r>
          </a:p>
          <a:p>
            <a:pPr eaLnBrk="1" hangingPunct="1"/>
            <a:r>
              <a:rPr lang="en-US" sz="1200" b="1"/>
              <a:t>Arg	R	156</a:t>
            </a:r>
          </a:p>
          <a:p>
            <a:pPr eaLnBrk="1" hangingPunct="1"/>
            <a:r>
              <a:rPr lang="en-US" sz="1200" b="1"/>
              <a:t>Cys-IAA	C	160</a:t>
            </a:r>
          </a:p>
          <a:p>
            <a:pPr eaLnBrk="1" hangingPunct="1"/>
            <a:r>
              <a:rPr lang="en-US" sz="1200" b="1"/>
              <a:t>Tyr	Y	163</a:t>
            </a:r>
          </a:p>
          <a:p>
            <a:pPr eaLnBrk="1" hangingPunct="1"/>
            <a:r>
              <a:rPr lang="en-US" sz="1200" b="1"/>
              <a:t>Trp	W	186</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E3B8D0-EF04-4839-A29D-2424E9753A4C}" type="slidenum">
              <a:rPr lang="en-US" smtClean="0">
                <a:solidFill>
                  <a:srgbClr val="F8F8F8"/>
                </a:solidFill>
              </a:rPr>
              <a:pPr/>
              <a:t>30</a:t>
            </a:fld>
            <a:endParaRPr lang="en-US" smtClean="0">
              <a:solidFill>
                <a:srgbClr val="F8F8F8"/>
              </a:solidFill>
            </a:endParaRPr>
          </a:p>
        </p:txBody>
      </p:sp>
      <p:pic>
        <p:nvPicPr>
          <p:cNvPr id="22532"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l="2075" t="25978" r="10277" b="2794"/>
          <a:stretch>
            <a:fillRect/>
          </a:stretch>
        </p:blipFill>
        <p:spPr bwMode="auto">
          <a:xfrm>
            <a:off x="361952" y="1066801"/>
            <a:ext cx="84486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7"/>
          <p:cNvGrpSpPr>
            <a:grpSpLocks/>
          </p:cNvGrpSpPr>
          <p:nvPr/>
        </p:nvGrpSpPr>
        <p:grpSpPr bwMode="auto">
          <a:xfrm>
            <a:off x="342902" y="3248026"/>
            <a:ext cx="8448675" cy="3086100"/>
            <a:chOff x="222" y="2094"/>
            <a:chExt cx="5322" cy="1944"/>
          </a:xfrm>
        </p:grpSpPr>
        <p:pic>
          <p:nvPicPr>
            <p:cNvPr id="22545"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l="2075" t="25418" r="10277" b="2794"/>
            <a:stretch>
              <a:fillRect/>
            </a:stretch>
          </p:blipFill>
          <p:spPr bwMode="auto">
            <a:xfrm>
              <a:off x="222" y="2496"/>
              <a:ext cx="5322"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6" name="Rectangle 21"/>
            <p:cNvSpPr>
              <a:spLocks noChangeArrowheads="1"/>
            </p:cNvSpPr>
            <p:nvPr/>
          </p:nvSpPr>
          <p:spPr bwMode="auto">
            <a:xfrm>
              <a:off x="1883" y="2242"/>
              <a:ext cx="20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Arial Unicode MS" pitchFamily="34" charset="-128"/>
                </a:rPr>
                <a:t>(R)q L</a:t>
              </a:r>
              <a:r>
                <a:rPr lang="en-US">
                  <a:solidFill>
                    <a:srgbClr val="FF0000"/>
                  </a:solidFill>
                  <a:latin typeface="Arial Unicode MS" pitchFamily="34" charset="-128"/>
                </a:rPr>
                <a:t>/</a:t>
              </a:r>
              <a:r>
                <a:rPr lang="en-US">
                  <a:latin typeface="Arial Unicode MS" pitchFamily="34" charset="-128"/>
                </a:rPr>
                <a:t>Q</a:t>
              </a:r>
              <a:r>
                <a:rPr lang="en-US">
                  <a:solidFill>
                    <a:srgbClr val="FF00FF"/>
                  </a:solidFill>
                  <a:latin typeface="Arial Unicode MS" pitchFamily="34" charset="-128"/>
                </a:rPr>
                <a:t>|</a:t>
              </a:r>
              <a:r>
                <a:rPr lang="en-US">
                  <a:latin typeface="Arial Unicode MS" pitchFamily="34" charset="-128"/>
                </a:rPr>
                <a:t>L</a:t>
              </a:r>
              <a:r>
                <a:rPr lang="en-US">
                  <a:solidFill>
                    <a:srgbClr val="FF00FF"/>
                  </a:solidFill>
                  <a:latin typeface="Arial Unicode MS" pitchFamily="34" charset="-128"/>
                </a:rPr>
                <a:t>|</a:t>
              </a:r>
              <a:r>
                <a:rPr lang="en-US">
                  <a:latin typeface="Arial Unicode MS" pitchFamily="34" charset="-128"/>
                </a:rPr>
                <a:t>A</a:t>
              </a:r>
              <a:r>
                <a:rPr lang="en-US">
                  <a:solidFill>
                    <a:srgbClr val="FF00FF"/>
                  </a:solidFill>
                  <a:latin typeface="Arial Unicode MS" pitchFamily="34" charset="-128"/>
                </a:rPr>
                <a:t>|</a:t>
              </a:r>
              <a:r>
                <a:rPr lang="en-US">
                  <a:latin typeface="Arial Unicode MS" pitchFamily="34" charset="-128"/>
                </a:rPr>
                <a:t>Q</a:t>
              </a:r>
              <a:r>
                <a:rPr lang="en-US">
                  <a:solidFill>
                    <a:srgbClr val="FF00FF"/>
                  </a:solidFill>
                  <a:latin typeface="Arial Unicode MS" pitchFamily="34" charset="-128"/>
                </a:rPr>
                <a:t>|</a:t>
              </a:r>
              <a:r>
                <a:rPr lang="en-US">
                  <a:latin typeface="Arial Unicode MS" pitchFamily="34" charset="-128"/>
                </a:rPr>
                <a:t>E</a:t>
              </a:r>
              <a:r>
                <a:rPr lang="en-US">
                  <a:solidFill>
                    <a:srgbClr val="FF00FF"/>
                  </a:solidFill>
                  <a:latin typeface="Arial Unicode MS" pitchFamily="34" charset="-128"/>
                </a:rPr>
                <a:t>|</a:t>
              </a:r>
              <a:r>
                <a:rPr lang="en-US">
                  <a:latin typeface="Arial Unicode MS" pitchFamily="34" charset="-128"/>
                </a:rPr>
                <a:t>A</a:t>
              </a:r>
              <a:r>
                <a:rPr lang="en-US">
                  <a:solidFill>
                    <a:srgbClr val="FF00FF"/>
                  </a:solidFill>
                  <a:latin typeface="Arial Unicode MS" pitchFamily="34" charset="-128"/>
                </a:rPr>
                <a:t>|</a:t>
              </a:r>
              <a:r>
                <a:rPr lang="en-US">
                  <a:latin typeface="Arial Unicode MS" pitchFamily="34" charset="-128"/>
                </a:rPr>
                <a:t>A</a:t>
              </a:r>
              <a:r>
                <a:rPr lang="en-US">
                  <a:solidFill>
                    <a:srgbClr val="0000FF"/>
                  </a:solidFill>
                  <a:latin typeface="Arial Unicode MS" pitchFamily="34" charset="-128"/>
                </a:rPr>
                <a:t>\</a:t>
              </a:r>
              <a:r>
                <a:rPr lang="en-US">
                  <a:latin typeface="Arial Unicode MS" pitchFamily="34" charset="-128"/>
                </a:rPr>
                <a:t>Q</a:t>
              </a:r>
              <a:r>
                <a:rPr lang="en-US">
                  <a:solidFill>
                    <a:srgbClr val="0000FF"/>
                  </a:solidFill>
                  <a:latin typeface="Arial Unicode MS" pitchFamily="34" charset="-128"/>
                </a:rPr>
                <a:t>\</a:t>
              </a:r>
              <a:r>
                <a:rPr lang="en-US">
                  <a:latin typeface="Arial Unicode MS" pitchFamily="34" charset="-128"/>
                </a:rPr>
                <a:t>K(R)</a:t>
              </a:r>
              <a:r>
                <a:rPr lang="en-US"/>
                <a:t> </a:t>
              </a:r>
            </a:p>
          </p:txBody>
        </p:sp>
        <p:sp>
          <p:nvSpPr>
            <p:cNvPr id="22547" name="Oval 25"/>
            <p:cNvSpPr>
              <a:spLocks noChangeArrowheads="1"/>
            </p:cNvSpPr>
            <p:nvPr/>
          </p:nvSpPr>
          <p:spPr bwMode="auto">
            <a:xfrm>
              <a:off x="4620" y="2094"/>
              <a:ext cx="306" cy="156"/>
            </a:xfrm>
            <a:prstGeom prst="ellipse">
              <a:avLst/>
            </a:prstGeom>
            <a:noFill/>
            <a:ln w="1905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339933"/>
                </a:solidFill>
              </a:endParaRPr>
            </a:p>
          </p:txBody>
        </p:sp>
        <p:sp>
          <p:nvSpPr>
            <p:cNvPr id="22548" name="Oval 26"/>
            <p:cNvSpPr>
              <a:spLocks noChangeArrowheads="1"/>
            </p:cNvSpPr>
            <p:nvPr/>
          </p:nvSpPr>
          <p:spPr bwMode="auto">
            <a:xfrm>
              <a:off x="4578" y="3870"/>
              <a:ext cx="306" cy="156"/>
            </a:xfrm>
            <a:prstGeom prst="ellipse">
              <a:avLst/>
            </a:prstGeom>
            <a:noFill/>
            <a:ln w="1905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339933"/>
                </a:solidFill>
              </a:endParaRPr>
            </a:p>
          </p:txBody>
        </p:sp>
        <p:sp>
          <p:nvSpPr>
            <p:cNvPr id="22549" name="Line 28"/>
            <p:cNvSpPr>
              <a:spLocks noChangeShapeType="1"/>
            </p:cNvSpPr>
            <p:nvPr/>
          </p:nvSpPr>
          <p:spPr bwMode="auto">
            <a:xfrm flipH="1">
              <a:off x="4860" y="3054"/>
              <a:ext cx="426" cy="780"/>
            </a:xfrm>
            <a:prstGeom prst="line">
              <a:avLst/>
            </a:prstGeom>
            <a:noFill/>
            <a:ln w="9525">
              <a:solidFill>
                <a:srgbClr val="33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0" name="Line 29"/>
            <p:cNvSpPr>
              <a:spLocks noChangeShapeType="1"/>
            </p:cNvSpPr>
            <p:nvPr/>
          </p:nvSpPr>
          <p:spPr bwMode="auto">
            <a:xfrm flipH="1" flipV="1">
              <a:off x="4860" y="2274"/>
              <a:ext cx="426" cy="780"/>
            </a:xfrm>
            <a:prstGeom prst="line">
              <a:avLst/>
            </a:prstGeom>
            <a:noFill/>
            <a:ln w="9525">
              <a:solidFill>
                <a:srgbClr val="33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2534" name="Rectangle 24"/>
          <p:cNvSpPr>
            <a:spLocks noChangeArrowheads="1"/>
          </p:cNvSpPr>
          <p:nvPr/>
        </p:nvSpPr>
        <p:spPr bwMode="auto">
          <a:xfrm>
            <a:off x="2944814" y="654328"/>
            <a:ext cx="3265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Arial Unicode MS" pitchFamily="34" charset="-128"/>
              </a:rPr>
              <a:t>(R)Q L</a:t>
            </a:r>
            <a:r>
              <a:rPr lang="en-US">
                <a:solidFill>
                  <a:srgbClr val="FF0000"/>
                </a:solidFill>
                <a:latin typeface="Arial Unicode MS" pitchFamily="34" charset="-128"/>
              </a:rPr>
              <a:t>/</a:t>
            </a:r>
            <a:r>
              <a:rPr lang="en-US">
                <a:latin typeface="Arial Unicode MS" pitchFamily="34" charset="-128"/>
              </a:rPr>
              <a:t>Q</a:t>
            </a:r>
            <a:r>
              <a:rPr lang="en-US">
                <a:solidFill>
                  <a:srgbClr val="FF0000"/>
                </a:solidFill>
                <a:latin typeface="Arial Unicode MS" pitchFamily="34" charset="-128"/>
              </a:rPr>
              <a:t>/</a:t>
            </a:r>
            <a:r>
              <a:rPr lang="en-US">
                <a:latin typeface="Arial Unicode MS" pitchFamily="34" charset="-128"/>
              </a:rPr>
              <a:t>L</a:t>
            </a:r>
            <a:r>
              <a:rPr lang="en-US">
                <a:solidFill>
                  <a:srgbClr val="FF0000"/>
                </a:solidFill>
                <a:latin typeface="Arial Unicode MS" pitchFamily="34" charset="-128"/>
              </a:rPr>
              <a:t>/</a:t>
            </a:r>
            <a:r>
              <a:rPr lang="en-US">
                <a:latin typeface="Arial Unicode MS" pitchFamily="34" charset="-128"/>
              </a:rPr>
              <a:t>A</a:t>
            </a:r>
            <a:r>
              <a:rPr lang="en-US">
                <a:solidFill>
                  <a:srgbClr val="FF00FF"/>
                </a:solidFill>
                <a:latin typeface="Arial Unicode MS" pitchFamily="34" charset="-128"/>
              </a:rPr>
              <a:t>|</a:t>
            </a:r>
            <a:r>
              <a:rPr lang="en-US">
                <a:latin typeface="Arial Unicode MS" pitchFamily="34" charset="-128"/>
              </a:rPr>
              <a:t>Q</a:t>
            </a:r>
            <a:r>
              <a:rPr lang="en-US">
                <a:solidFill>
                  <a:srgbClr val="FF0000"/>
                </a:solidFill>
                <a:latin typeface="Arial Unicode MS" pitchFamily="34" charset="-128"/>
              </a:rPr>
              <a:t>/</a:t>
            </a:r>
            <a:r>
              <a:rPr lang="en-US">
                <a:latin typeface="Arial Unicode MS" pitchFamily="34" charset="-128"/>
              </a:rPr>
              <a:t>E</a:t>
            </a:r>
            <a:r>
              <a:rPr lang="en-US">
                <a:solidFill>
                  <a:srgbClr val="FF0000"/>
                </a:solidFill>
                <a:latin typeface="Arial Unicode MS" pitchFamily="34" charset="-128"/>
              </a:rPr>
              <a:t>/</a:t>
            </a:r>
            <a:r>
              <a:rPr lang="en-US">
                <a:latin typeface="Arial Unicode MS" pitchFamily="34" charset="-128"/>
              </a:rPr>
              <a:t>A</a:t>
            </a:r>
            <a:r>
              <a:rPr lang="en-US">
                <a:solidFill>
                  <a:srgbClr val="FF00FF"/>
                </a:solidFill>
                <a:latin typeface="Arial Unicode MS" pitchFamily="34" charset="-128"/>
              </a:rPr>
              <a:t>|</a:t>
            </a:r>
            <a:r>
              <a:rPr lang="en-US">
                <a:latin typeface="Arial Unicode MS" pitchFamily="34" charset="-128"/>
              </a:rPr>
              <a:t>A Q</a:t>
            </a:r>
            <a:r>
              <a:rPr lang="en-US">
                <a:solidFill>
                  <a:srgbClr val="0000FF"/>
                </a:solidFill>
                <a:latin typeface="Arial Unicode MS" pitchFamily="34" charset="-128"/>
              </a:rPr>
              <a:t>\</a:t>
            </a:r>
            <a:r>
              <a:rPr lang="en-US">
                <a:latin typeface="Arial Unicode MS" pitchFamily="34" charset="-128"/>
              </a:rPr>
              <a:t>K(R)</a:t>
            </a:r>
            <a:r>
              <a:rPr lang="en-US"/>
              <a:t> </a:t>
            </a:r>
          </a:p>
        </p:txBody>
      </p:sp>
      <p:sp>
        <p:nvSpPr>
          <p:cNvPr id="22535" name="Rectangle 6"/>
          <p:cNvSpPr>
            <a:spLocks noChangeArrowheads="1"/>
          </p:cNvSpPr>
          <p:nvPr/>
        </p:nvSpPr>
        <p:spPr bwMode="auto">
          <a:xfrm>
            <a:off x="4498976" y="1260475"/>
            <a:ext cx="705642"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solidFill>
                  <a:srgbClr val="00CC00"/>
                </a:solidFill>
              </a:rPr>
              <a:t>P(m/z)-NH</a:t>
            </a:r>
            <a:r>
              <a:rPr lang="en-US" sz="800" baseline="-25000">
                <a:solidFill>
                  <a:srgbClr val="00CC00"/>
                </a:solidFill>
              </a:rPr>
              <a:t>3</a:t>
            </a:r>
            <a:endParaRPr lang="en-US" sz="800">
              <a:solidFill>
                <a:srgbClr val="00CC00"/>
              </a:solidFill>
            </a:endParaRPr>
          </a:p>
        </p:txBody>
      </p:sp>
      <p:grpSp>
        <p:nvGrpSpPr>
          <p:cNvPr id="7" name="Group 6"/>
          <p:cNvGrpSpPr/>
          <p:nvPr/>
        </p:nvGrpSpPr>
        <p:grpSpPr>
          <a:xfrm>
            <a:off x="152400" y="152401"/>
            <a:ext cx="8896350" cy="5654673"/>
            <a:chOff x="152400" y="152401"/>
            <a:chExt cx="8896350" cy="5654674"/>
          </a:xfrm>
        </p:grpSpPr>
        <p:grpSp>
          <p:nvGrpSpPr>
            <p:cNvPr id="4" name="Group 3"/>
            <p:cNvGrpSpPr/>
            <p:nvPr/>
          </p:nvGrpSpPr>
          <p:grpSpPr>
            <a:xfrm>
              <a:off x="242173" y="3536435"/>
              <a:ext cx="8014416" cy="2270640"/>
              <a:chOff x="242173" y="3536435"/>
              <a:chExt cx="8014416" cy="2270640"/>
            </a:xfrm>
          </p:grpSpPr>
          <p:grpSp>
            <p:nvGrpSpPr>
              <p:cNvPr id="22538" name="Group 38"/>
              <p:cNvGrpSpPr>
                <a:grpSpLocks/>
              </p:cNvGrpSpPr>
              <p:nvPr/>
            </p:nvGrpSpPr>
            <p:grpSpPr bwMode="auto">
              <a:xfrm>
                <a:off x="1074738" y="4286250"/>
                <a:ext cx="7181851" cy="1520825"/>
                <a:chOff x="677" y="2742"/>
                <a:chExt cx="4524" cy="958"/>
              </a:xfrm>
            </p:grpSpPr>
            <p:sp>
              <p:nvSpPr>
                <p:cNvPr id="22539" name="Text Box 27"/>
                <p:cNvSpPr txBox="1">
                  <a:spLocks noChangeArrowheads="1"/>
                </p:cNvSpPr>
                <p:nvPr/>
              </p:nvSpPr>
              <p:spPr bwMode="auto">
                <a:xfrm>
                  <a:off x="4648" y="2933"/>
                  <a:ext cx="55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339933"/>
                      </a:solidFill>
                    </a:rPr>
                    <a:t>-17 Da</a:t>
                  </a:r>
                </a:p>
              </p:txBody>
            </p:sp>
            <p:grpSp>
              <p:nvGrpSpPr>
                <p:cNvPr id="22540" name="Group 36"/>
                <p:cNvGrpSpPr>
                  <a:grpSpLocks/>
                </p:cNvGrpSpPr>
                <p:nvPr/>
              </p:nvGrpSpPr>
              <p:grpSpPr bwMode="auto">
                <a:xfrm>
                  <a:off x="677" y="2742"/>
                  <a:ext cx="564" cy="958"/>
                  <a:chOff x="677" y="2742"/>
                  <a:chExt cx="564" cy="958"/>
                </a:xfrm>
              </p:grpSpPr>
              <p:grpSp>
                <p:nvGrpSpPr>
                  <p:cNvPr id="22541" name="Group 34"/>
                  <p:cNvGrpSpPr>
                    <a:grpSpLocks/>
                  </p:cNvGrpSpPr>
                  <p:nvPr/>
                </p:nvGrpSpPr>
                <p:grpSpPr bwMode="auto">
                  <a:xfrm>
                    <a:off x="677" y="2742"/>
                    <a:ext cx="564" cy="732"/>
                    <a:chOff x="5148" y="30"/>
                    <a:chExt cx="564" cy="732"/>
                  </a:xfrm>
                </p:grpSpPr>
                <p:pic>
                  <p:nvPicPr>
                    <p:cNvPr id="22543" name="Picture 31" descr="gl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 y="30"/>
                      <a:ext cx="564" cy="7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4" name="Arc 32"/>
                    <p:cNvSpPr>
                      <a:spLocks/>
                    </p:cNvSpPr>
                    <p:nvPr/>
                  </p:nvSpPr>
                  <p:spPr bwMode="auto">
                    <a:xfrm rot="3294308" flipH="1" flipV="1">
                      <a:off x="5215" y="200"/>
                      <a:ext cx="198" cy="263"/>
                    </a:xfrm>
                    <a:custGeom>
                      <a:avLst/>
                      <a:gdLst>
                        <a:gd name="T0" fmla="*/ 0 w 21600"/>
                        <a:gd name="T1" fmla="*/ 0 h 24528"/>
                        <a:gd name="T2" fmla="*/ 0 w 21600"/>
                        <a:gd name="T3" fmla="*/ 0 h 24528"/>
                        <a:gd name="T4" fmla="*/ 0 w 21600"/>
                        <a:gd name="T5" fmla="*/ 0 h 24528"/>
                        <a:gd name="T6" fmla="*/ 0 60000 65536"/>
                        <a:gd name="T7" fmla="*/ 0 60000 65536"/>
                        <a:gd name="T8" fmla="*/ 0 60000 65536"/>
                        <a:gd name="T9" fmla="*/ 0 w 21600"/>
                        <a:gd name="T10" fmla="*/ 0 h 24528"/>
                        <a:gd name="T11" fmla="*/ 21600 w 21600"/>
                        <a:gd name="T12" fmla="*/ 24528 h 24528"/>
                      </a:gdLst>
                      <a:ahLst/>
                      <a:cxnLst>
                        <a:cxn ang="T6">
                          <a:pos x="T0" y="T1"/>
                        </a:cxn>
                        <a:cxn ang="T7">
                          <a:pos x="T2" y="T3"/>
                        </a:cxn>
                        <a:cxn ang="T8">
                          <a:pos x="T4" y="T5"/>
                        </a:cxn>
                      </a:cxnLst>
                      <a:rect l="T9" t="T10" r="T11" b="T12"/>
                      <a:pathLst>
                        <a:path w="21600" h="24528" fill="none" extrusionOk="0">
                          <a:moveTo>
                            <a:pt x="-1" y="0"/>
                          </a:moveTo>
                          <a:cubicBezTo>
                            <a:pt x="11929" y="0"/>
                            <a:pt x="21600" y="9670"/>
                            <a:pt x="21600" y="21600"/>
                          </a:cubicBezTo>
                          <a:cubicBezTo>
                            <a:pt x="21600" y="22579"/>
                            <a:pt x="21533" y="23557"/>
                            <a:pt x="21400" y="24527"/>
                          </a:cubicBezTo>
                        </a:path>
                        <a:path w="21600" h="24528" stroke="0" extrusionOk="0">
                          <a:moveTo>
                            <a:pt x="-1" y="0"/>
                          </a:moveTo>
                          <a:cubicBezTo>
                            <a:pt x="11929" y="0"/>
                            <a:pt x="21600" y="9670"/>
                            <a:pt x="21600" y="21600"/>
                          </a:cubicBezTo>
                          <a:cubicBezTo>
                            <a:pt x="21600" y="22579"/>
                            <a:pt x="21533" y="23557"/>
                            <a:pt x="21400" y="24527"/>
                          </a:cubicBezTo>
                          <a:lnTo>
                            <a:pt x="0" y="21600"/>
                          </a:lnTo>
                          <a:lnTo>
                            <a:pt x="-1" y="0"/>
                          </a:lnTo>
                          <a:close/>
                        </a:path>
                      </a:pathLst>
                    </a:custGeom>
                    <a:noFill/>
                    <a:ln w="19050">
                      <a:solidFill>
                        <a:srgbClr val="339933"/>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2542" name="Text Box 35"/>
                  <p:cNvSpPr txBox="1">
                    <a:spLocks noChangeArrowheads="1"/>
                  </p:cNvSpPr>
                  <p:nvPr/>
                </p:nvSpPr>
                <p:spPr bwMode="auto">
                  <a:xfrm>
                    <a:off x="705" y="3467"/>
                    <a:ext cx="5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339933"/>
                        </a:solidFill>
                      </a:rPr>
                      <a:t>Q to q</a:t>
                    </a:r>
                  </a:p>
                </p:txBody>
              </p:sp>
            </p:grpSp>
          </p:grpSp>
          <p:sp>
            <p:nvSpPr>
              <p:cNvPr id="23" name="TextBox 22"/>
              <p:cNvSpPr txBox="1"/>
              <p:nvPr/>
            </p:nvSpPr>
            <p:spPr>
              <a:xfrm>
                <a:off x="242173" y="3536435"/>
                <a:ext cx="1133644" cy="369332"/>
              </a:xfrm>
              <a:prstGeom prst="rect">
                <a:avLst/>
              </a:prstGeom>
              <a:noFill/>
            </p:spPr>
            <p:txBody>
              <a:bodyPr wrap="none" rtlCol="0">
                <a:spAutoFit/>
              </a:bodyPr>
              <a:lstStyle/>
              <a:p>
                <a:r>
                  <a:rPr lang="en-US" dirty="0" smtClean="0">
                    <a:solidFill>
                      <a:srgbClr val="006699"/>
                    </a:solidFill>
                  </a:rPr>
                  <a:t>N-term Q</a:t>
                </a:r>
                <a:endParaRPr lang="en-US" dirty="0">
                  <a:solidFill>
                    <a:srgbClr val="006699"/>
                  </a:solidFill>
                </a:endParaRPr>
              </a:p>
            </p:txBody>
          </p:sp>
        </p:grpSp>
        <p:sp>
          <p:nvSpPr>
            <p:cNvPr id="27" name="Title 4"/>
            <p:cNvSpPr txBox="1">
              <a:spLocks/>
            </p:cNvSpPr>
            <p:nvPr/>
          </p:nvSpPr>
          <p:spPr>
            <a:xfrm>
              <a:off x="152400" y="152401"/>
              <a:ext cx="8896350" cy="457200"/>
            </a:xfrm>
            <a:prstGeom prst="rect">
              <a:avLst/>
            </a:prstGeom>
          </p:spPr>
          <p:txBody>
            <a:bodyPr/>
            <a:lstStyle>
              <a:lvl1pPr algn="l" rtl="0" eaLnBrk="0" fontAlgn="base" hangingPunct="0">
                <a:spcBef>
                  <a:spcPct val="0"/>
                </a:spcBef>
                <a:spcAft>
                  <a:spcPct val="0"/>
                </a:spcAft>
                <a:defRPr sz="2800" b="1">
                  <a:solidFill>
                    <a:srgbClr val="006699"/>
                  </a:solidFill>
                  <a:latin typeface="+mj-lt"/>
                  <a:ea typeface="+mj-ea"/>
                  <a:cs typeface="+mj-cs"/>
                </a:defRPr>
              </a:lvl1pPr>
              <a:lvl2pPr algn="l" rtl="0" eaLnBrk="0" fontAlgn="base" hangingPunct="0">
                <a:spcBef>
                  <a:spcPct val="0"/>
                </a:spcBef>
                <a:spcAft>
                  <a:spcPct val="0"/>
                </a:spcAft>
                <a:defRPr sz="2800" b="1">
                  <a:solidFill>
                    <a:srgbClr val="006699"/>
                  </a:solidFill>
                  <a:latin typeface="Arial" charset="0"/>
                </a:defRPr>
              </a:lvl2pPr>
              <a:lvl3pPr algn="l" rtl="0" eaLnBrk="0" fontAlgn="base" hangingPunct="0">
                <a:spcBef>
                  <a:spcPct val="0"/>
                </a:spcBef>
                <a:spcAft>
                  <a:spcPct val="0"/>
                </a:spcAft>
                <a:defRPr sz="2800" b="1">
                  <a:solidFill>
                    <a:srgbClr val="006699"/>
                  </a:solidFill>
                  <a:latin typeface="Arial" charset="0"/>
                </a:defRPr>
              </a:lvl3pPr>
              <a:lvl4pPr algn="l" rtl="0" eaLnBrk="0" fontAlgn="base" hangingPunct="0">
                <a:spcBef>
                  <a:spcPct val="0"/>
                </a:spcBef>
                <a:spcAft>
                  <a:spcPct val="0"/>
                </a:spcAft>
                <a:defRPr sz="2800" b="1">
                  <a:solidFill>
                    <a:srgbClr val="006699"/>
                  </a:solidFill>
                  <a:latin typeface="Arial" charset="0"/>
                </a:defRPr>
              </a:lvl4pPr>
              <a:lvl5pPr algn="l" rtl="0" eaLnBrk="0" fontAlgn="base" hangingPunct="0">
                <a:spcBef>
                  <a:spcPct val="0"/>
                </a:spcBef>
                <a:spcAft>
                  <a:spcPct val="0"/>
                </a:spcAft>
                <a:defRPr sz="2800" b="1">
                  <a:solidFill>
                    <a:srgbClr val="006699"/>
                  </a:solidFill>
                  <a:latin typeface="Arial" charset="0"/>
                </a:defRPr>
              </a:lvl5pPr>
              <a:lvl6pPr marL="457200" algn="l" rtl="0" fontAlgn="base">
                <a:spcBef>
                  <a:spcPct val="0"/>
                </a:spcBef>
                <a:spcAft>
                  <a:spcPct val="0"/>
                </a:spcAft>
                <a:defRPr sz="2800" b="1">
                  <a:solidFill>
                    <a:srgbClr val="006699"/>
                  </a:solidFill>
                  <a:latin typeface="Arial" charset="0"/>
                </a:defRPr>
              </a:lvl6pPr>
              <a:lvl7pPr marL="914400" algn="l" rtl="0" fontAlgn="base">
                <a:spcBef>
                  <a:spcPct val="0"/>
                </a:spcBef>
                <a:spcAft>
                  <a:spcPct val="0"/>
                </a:spcAft>
                <a:defRPr sz="2800" b="1">
                  <a:solidFill>
                    <a:srgbClr val="006699"/>
                  </a:solidFill>
                  <a:latin typeface="Arial" charset="0"/>
                </a:defRPr>
              </a:lvl7pPr>
              <a:lvl8pPr marL="1371600" algn="l" rtl="0" fontAlgn="base">
                <a:spcBef>
                  <a:spcPct val="0"/>
                </a:spcBef>
                <a:spcAft>
                  <a:spcPct val="0"/>
                </a:spcAft>
                <a:defRPr sz="2800" b="1">
                  <a:solidFill>
                    <a:srgbClr val="006699"/>
                  </a:solidFill>
                  <a:latin typeface="Arial" charset="0"/>
                </a:defRPr>
              </a:lvl8pPr>
              <a:lvl9pPr marL="1828800" algn="l" rtl="0" fontAlgn="base">
                <a:spcBef>
                  <a:spcPct val="0"/>
                </a:spcBef>
                <a:spcAft>
                  <a:spcPct val="0"/>
                </a:spcAft>
                <a:defRPr sz="2800" b="1">
                  <a:solidFill>
                    <a:srgbClr val="006699"/>
                  </a:solidFill>
                  <a:latin typeface="Arial" charset="0"/>
                </a:defRPr>
              </a:lvl9pPr>
            </a:lstStyle>
            <a:p>
              <a:pPr algn="ctr"/>
              <a:r>
                <a:rPr lang="en-US" altLang="en-US" smtClean="0">
                  <a:latin typeface="Calibri" pitchFamily="34" charset="0"/>
                </a:rPr>
                <a:t>Stinkers (b-NH</a:t>
              </a:r>
              <a:r>
                <a:rPr lang="en-US" altLang="en-US" baseline="-25000" smtClean="0">
                  <a:latin typeface="Calibri" pitchFamily="34" charset="0"/>
                </a:rPr>
                <a:t>3</a:t>
              </a:r>
              <a:r>
                <a:rPr lang="en-US" altLang="en-US" smtClean="0">
                  <a:latin typeface="Calibri" pitchFamily="34" charset="0"/>
                </a:rPr>
                <a:t>) &amp; Pyroglutamic Acid</a:t>
              </a:r>
              <a:endParaRPr lang="en-US" dirty="0">
                <a:latin typeface="Calibr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A782F3-B238-468B-BCED-231756ED1B1D}" type="slidenum">
              <a:rPr lang="en-US" smtClean="0">
                <a:solidFill>
                  <a:srgbClr val="F8F8F8"/>
                </a:solidFill>
              </a:rPr>
              <a:pPr/>
              <a:t>31</a:t>
            </a:fld>
            <a:endParaRPr lang="en-US" smtClean="0">
              <a:solidFill>
                <a:srgbClr val="F8F8F8"/>
              </a:solidFill>
            </a:endParaRPr>
          </a:p>
        </p:txBody>
      </p:sp>
      <p:sp>
        <p:nvSpPr>
          <p:cNvPr id="23556" name="Rectangle 5"/>
          <p:cNvSpPr>
            <a:spLocks noChangeArrowheads="1"/>
          </p:cNvSpPr>
          <p:nvPr/>
        </p:nvSpPr>
        <p:spPr bwMode="auto">
          <a:xfrm>
            <a:off x="603251" y="3626127"/>
            <a:ext cx="2514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G S</a:t>
            </a:r>
            <a:r>
              <a:rPr lang="en-US">
                <a:solidFill>
                  <a:srgbClr val="FF0000"/>
                </a:solidFill>
              </a:rPr>
              <a:t>/</a:t>
            </a:r>
            <a:r>
              <a:rPr lang="en-US"/>
              <a:t>E S</a:t>
            </a:r>
            <a:r>
              <a:rPr lang="en-US">
                <a:solidFill>
                  <a:srgbClr val="0000FF"/>
                </a:solidFill>
              </a:rPr>
              <a:t>\</a:t>
            </a:r>
            <a:r>
              <a:rPr lang="en-US"/>
              <a:t>G</a:t>
            </a:r>
            <a:r>
              <a:rPr lang="en-US">
                <a:solidFill>
                  <a:srgbClr val="0000FF"/>
                </a:solidFill>
              </a:rPr>
              <a:t>\</a:t>
            </a:r>
            <a:r>
              <a:rPr lang="en-US"/>
              <a:t>I</a:t>
            </a:r>
            <a:r>
              <a:rPr lang="en-US">
                <a:solidFill>
                  <a:srgbClr val="0000FF"/>
                </a:solidFill>
              </a:rPr>
              <a:t>\</a:t>
            </a:r>
            <a:r>
              <a:rPr lang="en-US"/>
              <a:t>F</a:t>
            </a:r>
            <a:r>
              <a:rPr lang="en-US">
                <a:solidFill>
                  <a:srgbClr val="0000FF"/>
                </a:solidFill>
              </a:rPr>
              <a:t>\</a:t>
            </a:r>
            <a:r>
              <a:rPr lang="en-US"/>
              <a:t>T</a:t>
            </a:r>
            <a:r>
              <a:rPr lang="en-US">
                <a:solidFill>
                  <a:srgbClr val="0000FF"/>
                </a:solidFill>
              </a:rPr>
              <a:t>\</a:t>
            </a:r>
            <a:r>
              <a:rPr lang="en-US">
                <a:solidFill>
                  <a:srgbClr val="009900"/>
                </a:solidFill>
              </a:rPr>
              <a:t>N</a:t>
            </a:r>
            <a:r>
              <a:rPr lang="en-US">
                <a:solidFill>
                  <a:srgbClr val="FF0000"/>
                </a:solidFill>
              </a:rPr>
              <a:t>/</a:t>
            </a:r>
            <a:r>
              <a:rPr lang="en-US"/>
              <a:t>T K </a:t>
            </a:r>
          </a:p>
        </p:txBody>
      </p:sp>
      <p:sp>
        <p:nvSpPr>
          <p:cNvPr id="472070" name="Rectangle 6"/>
          <p:cNvSpPr>
            <a:spLocks noChangeArrowheads="1"/>
          </p:cNvSpPr>
          <p:nvPr/>
        </p:nvSpPr>
        <p:spPr bwMode="auto">
          <a:xfrm>
            <a:off x="257175" y="212726"/>
            <a:ext cx="8737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2400" b="1">
                <a:solidFill>
                  <a:srgbClr val="006699"/>
                </a:solidFill>
              </a:rPr>
              <a:t>Deamidation</a:t>
            </a:r>
          </a:p>
        </p:txBody>
      </p:sp>
      <p:grpSp>
        <p:nvGrpSpPr>
          <p:cNvPr id="2" name="Group 48"/>
          <p:cNvGrpSpPr>
            <a:grpSpLocks/>
          </p:cNvGrpSpPr>
          <p:nvPr/>
        </p:nvGrpSpPr>
        <p:grpSpPr bwMode="auto">
          <a:xfrm>
            <a:off x="650877" y="855663"/>
            <a:ext cx="8448675" cy="2827338"/>
            <a:chOff x="410" y="539"/>
            <a:chExt cx="5322" cy="1781"/>
          </a:xfrm>
        </p:grpSpPr>
        <p:pic>
          <p:nvPicPr>
            <p:cNvPr id="2356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l="2075" t="12085" r="10277" b="9970"/>
            <a:stretch>
              <a:fillRect/>
            </a:stretch>
          </p:blipFill>
          <p:spPr bwMode="auto">
            <a:xfrm>
              <a:off x="410" y="539"/>
              <a:ext cx="5322"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Rectangle 12"/>
            <p:cNvSpPr>
              <a:spLocks noChangeArrowheads="1"/>
            </p:cNvSpPr>
            <p:nvPr/>
          </p:nvSpPr>
          <p:spPr bwMode="auto">
            <a:xfrm>
              <a:off x="4147" y="2087"/>
              <a:ext cx="15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G S</a:t>
              </a:r>
              <a:r>
                <a:rPr lang="en-US">
                  <a:solidFill>
                    <a:srgbClr val="FF0000"/>
                  </a:solidFill>
                </a:rPr>
                <a:t>/</a:t>
              </a:r>
              <a:r>
                <a:rPr lang="en-US"/>
                <a:t>E</a:t>
              </a:r>
              <a:r>
                <a:rPr lang="en-US">
                  <a:solidFill>
                    <a:srgbClr val="FF0000"/>
                  </a:solidFill>
                </a:rPr>
                <a:t>/</a:t>
              </a:r>
              <a:r>
                <a:rPr lang="en-US"/>
                <a:t>S</a:t>
              </a:r>
              <a:r>
                <a:rPr lang="en-US">
                  <a:solidFill>
                    <a:srgbClr val="FF00FF"/>
                  </a:solidFill>
                </a:rPr>
                <a:t>|</a:t>
              </a:r>
              <a:r>
                <a:rPr lang="en-US"/>
                <a:t>G</a:t>
              </a:r>
              <a:r>
                <a:rPr lang="en-US">
                  <a:solidFill>
                    <a:srgbClr val="FF00FF"/>
                  </a:solidFill>
                </a:rPr>
                <a:t>|</a:t>
              </a:r>
              <a:r>
                <a:rPr lang="en-US"/>
                <a:t>I</a:t>
              </a:r>
              <a:r>
                <a:rPr lang="en-US">
                  <a:solidFill>
                    <a:srgbClr val="FF00FF"/>
                  </a:solidFill>
                </a:rPr>
                <a:t>|</a:t>
              </a:r>
              <a:r>
                <a:rPr lang="en-US"/>
                <a:t>F</a:t>
              </a:r>
              <a:r>
                <a:rPr lang="en-US">
                  <a:solidFill>
                    <a:srgbClr val="FF00FF"/>
                  </a:solidFill>
                </a:rPr>
                <a:t>|</a:t>
              </a:r>
              <a:r>
                <a:rPr lang="en-US"/>
                <a:t>T</a:t>
              </a:r>
              <a:r>
                <a:rPr lang="en-US">
                  <a:solidFill>
                    <a:srgbClr val="FF00FF"/>
                  </a:solidFill>
                </a:rPr>
                <a:t>|</a:t>
              </a:r>
              <a:r>
                <a:rPr lang="en-US">
                  <a:solidFill>
                    <a:srgbClr val="009900"/>
                  </a:solidFill>
                </a:rPr>
                <a:t>D</a:t>
              </a:r>
              <a:r>
                <a:rPr lang="en-US">
                  <a:solidFill>
                    <a:srgbClr val="0000FF"/>
                  </a:solidFill>
                </a:rPr>
                <a:t>\</a:t>
              </a:r>
              <a:r>
                <a:rPr lang="en-US"/>
                <a:t>T K </a:t>
              </a:r>
            </a:p>
          </p:txBody>
        </p:sp>
      </p:grpSp>
      <p:pic>
        <p:nvPicPr>
          <p:cNvPr id="2355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2075" t="12387" r="10178" b="10272"/>
          <a:stretch>
            <a:fillRect/>
          </a:stretch>
        </p:blipFill>
        <p:spPr bwMode="auto">
          <a:xfrm>
            <a:off x="650875" y="3941763"/>
            <a:ext cx="845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29"/>
          <p:cNvSpPr txBox="1">
            <a:spLocks noChangeArrowheads="1"/>
          </p:cNvSpPr>
          <p:nvPr/>
        </p:nvSpPr>
        <p:spPr bwMode="auto">
          <a:xfrm>
            <a:off x="41276" y="4792664"/>
            <a:ext cx="619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6.62</a:t>
            </a:r>
          </a:p>
          <a:p>
            <a:pPr eaLnBrk="1" hangingPunct="1"/>
            <a:r>
              <a:rPr lang="en-US" sz="1200" b="1"/>
              <a:t>43.4%</a:t>
            </a:r>
          </a:p>
        </p:txBody>
      </p:sp>
      <p:sp>
        <p:nvSpPr>
          <p:cNvPr id="23561" name="Rectangle 30"/>
          <p:cNvSpPr>
            <a:spLocks noChangeArrowheads="1"/>
          </p:cNvSpPr>
          <p:nvPr/>
        </p:nvSpPr>
        <p:spPr bwMode="auto">
          <a:xfrm>
            <a:off x="41275" y="5349232"/>
            <a:ext cx="71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200" b="1"/>
              <a:t>+0.986 </a:t>
            </a:r>
          </a:p>
          <a:p>
            <a:pPr algn="ctr"/>
            <a:r>
              <a:rPr lang="en-US" sz="1200" b="1"/>
              <a:t>Da </a:t>
            </a:r>
          </a:p>
        </p:txBody>
      </p:sp>
      <p:grpSp>
        <p:nvGrpSpPr>
          <p:cNvPr id="3" name="Group 49"/>
          <p:cNvGrpSpPr>
            <a:grpSpLocks/>
          </p:cNvGrpSpPr>
          <p:nvPr/>
        </p:nvGrpSpPr>
        <p:grpSpPr bwMode="auto">
          <a:xfrm>
            <a:off x="31752" y="412752"/>
            <a:ext cx="9001125" cy="2900363"/>
            <a:chOff x="20" y="260"/>
            <a:chExt cx="5670" cy="1827"/>
          </a:xfrm>
        </p:grpSpPr>
        <p:sp>
          <p:nvSpPr>
            <p:cNvPr id="23563" name="Rectangle 11"/>
            <p:cNvSpPr>
              <a:spLocks noChangeArrowheads="1"/>
            </p:cNvSpPr>
            <p:nvPr/>
          </p:nvSpPr>
          <p:spPr bwMode="auto">
            <a:xfrm>
              <a:off x="380" y="260"/>
              <a:ext cx="154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G S</a:t>
              </a:r>
              <a:r>
                <a:rPr lang="en-US">
                  <a:solidFill>
                    <a:srgbClr val="FF0000"/>
                  </a:solidFill>
                </a:rPr>
                <a:t>/</a:t>
              </a:r>
              <a:r>
                <a:rPr lang="en-US"/>
                <a:t>E</a:t>
              </a:r>
              <a:r>
                <a:rPr lang="en-US">
                  <a:solidFill>
                    <a:srgbClr val="FF0000"/>
                  </a:solidFill>
                </a:rPr>
                <a:t>/</a:t>
              </a:r>
              <a:r>
                <a:rPr lang="en-US"/>
                <a:t>S</a:t>
              </a:r>
              <a:r>
                <a:rPr lang="en-US">
                  <a:solidFill>
                    <a:srgbClr val="FF00FF"/>
                  </a:solidFill>
                </a:rPr>
                <a:t>|</a:t>
              </a:r>
              <a:r>
                <a:rPr lang="en-US"/>
                <a:t>G</a:t>
              </a:r>
              <a:r>
                <a:rPr lang="en-US">
                  <a:solidFill>
                    <a:srgbClr val="FF00FF"/>
                  </a:solidFill>
                </a:rPr>
                <a:t>|</a:t>
              </a:r>
              <a:r>
                <a:rPr lang="en-US"/>
                <a:t>I</a:t>
              </a:r>
              <a:r>
                <a:rPr lang="en-US">
                  <a:solidFill>
                    <a:srgbClr val="FF00FF"/>
                  </a:solidFill>
                </a:rPr>
                <a:t>|</a:t>
              </a:r>
              <a:r>
                <a:rPr lang="en-US"/>
                <a:t>F</a:t>
              </a:r>
              <a:r>
                <a:rPr lang="en-US">
                  <a:solidFill>
                    <a:srgbClr val="FF00FF"/>
                  </a:solidFill>
                </a:rPr>
                <a:t>|</a:t>
              </a:r>
              <a:r>
                <a:rPr lang="en-US"/>
                <a:t>T</a:t>
              </a:r>
              <a:r>
                <a:rPr lang="en-US">
                  <a:solidFill>
                    <a:srgbClr val="FF00FF"/>
                  </a:solidFill>
                </a:rPr>
                <a:t>|</a:t>
              </a:r>
              <a:r>
                <a:rPr lang="en-US">
                  <a:solidFill>
                    <a:srgbClr val="009900"/>
                  </a:solidFill>
                </a:rPr>
                <a:t>n</a:t>
              </a:r>
              <a:r>
                <a:rPr lang="en-US">
                  <a:solidFill>
                    <a:srgbClr val="0000FF"/>
                  </a:solidFill>
                </a:rPr>
                <a:t>\</a:t>
              </a:r>
              <a:r>
                <a:rPr lang="en-US"/>
                <a:t>T K </a:t>
              </a:r>
            </a:p>
          </p:txBody>
        </p:sp>
        <p:pic>
          <p:nvPicPr>
            <p:cNvPr id="2356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l="1976" t="12387" r="10178" b="9970"/>
            <a:stretch>
              <a:fillRect/>
            </a:stretch>
          </p:blipFill>
          <p:spPr bwMode="auto">
            <a:xfrm>
              <a:off x="356" y="545"/>
              <a:ext cx="5334"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46"/>
            <p:cNvSpPr txBox="1">
              <a:spLocks noChangeArrowheads="1"/>
            </p:cNvSpPr>
            <p:nvPr/>
          </p:nvSpPr>
          <p:spPr bwMode="auto">
            <a:xfrm>
              <a:off x="20" y="1143"/>
              <a:ext cx="3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18.35</a:t>
              </a:r>
            </a:p>
            <a:p>
              <a:pPr eaLnBrk="1" hangingPunct="1"/>
              <a:r>
                <a:rPr lang="en-US" sz="1200" b="1"/>
                <a:t>96.9%</a:t>
              </a:r>
            </a:p>
          </p:txBody>
        </p:sp>
        <p:sp>
          <p:nvSpPr>
            <p:cNvPr id="23566" name="Rectangle 47"/>
            <p:cNvSpPr>
              <a:spLocks noChangeArrowheads="1"/>
            </p:cNvSpPr>
            <p:nvPr/>
          </p:nvSpPr>
          <p:spPr bwMode="auto">
            <a:xfrm>
              <a:off x="20" y="1506"/>
              <a:ext cx="4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b="1"/>
                <a:t>+0.007</a:t>
              </a:r>
            </a:p>
            <a:p>
              <a:r>
                <a:rPr lang="en-US" sz="1200" b="1"/>
                <a:t>Da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Deamidation</a:t>
            </a:r>
            <a:r>
              <a:rPr lang="en-US" dirty="0"/>
              <a:t> of </a:t>
            </a:r>
            <a:r>
              <a:rPr lang="en-US" dirty="0" err="1"/>
              <a:t>Asn</a:t>
            </a:r>
            <a:r>
              <a:rPr lang="en-US" dirty="0"/>
              <a:t> </a:t>
            </a:r>
            <a:r>
              <a:rPr lang="en-US" dirty="0" smtClean="0">
                <a:solidFill>
                  <a:srgbClr val="FF0000"/>
                </a:solidFill>
              </a:rPr>
              <a:t>(+1Da)</a:t>
            </a:r>
            <a:endParaRPr lang="en-US" dirty="0">
              <a:solidFill>
                <a:srgbClr val="FF0000"/>
              </a:solidFill>
            </a:endParaRPr>
          </a:p>
        </p:txBody>
      </p:sp>
      <p:sp>
        <p:nvSpPr>
          <p:cNvPr id="2457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73DEEA-08BC-4793-AAE9-2C14CC0FF4D1}" type="slidenum">
              <a:rPr lang="en-US" smtClean="0">
                <a:solidFill>
                  <a:srgbClr val="F8F8F8"/>
                </a:solidFill>
              </a:rPr>
              <a:pPr/>
              <a:t>32</a:t>
            </a:fld>
            <a:endParaRPr lang="en-US" smtClean="0">
              <a:solidFill>
                <a:srgbClr val="F8F8F8"/>
              </a:solidFill>
            </a:endParaRPr>
          </a:p>
        </p:txBody>
      </p:sp>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9911" t="18037" r="13676" b="33298"/>
          <a:stretch>
            <a:fillRect/>
          </a:stretch>
        </p:blipFill>
        <p:spPr bwMode="auto">
          <a:xfrm>
            <a:off x="430215" y="1181100"/>
            <a:ext cx="51530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26271" t="76424" r="28578" b="4976"/>
          <a:stretch>
            <a:fillRect/>
          </a:stretch>
        </p:blipFill>
        <p:spPr bwMode="auto">
          <a:xfrm>
            <a:off x="5911852" y="2414590"/>
            <a:ext cx="30448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p:cNvSpPr txBox="1">
            <a:spLocks noChangeArrowheads="1"/>
          </p:cNvSpPr>
          <p:nvPr/>
        </p:nvSpPr>
        <p:spPr bwMode="auto">
          <a:xfrm>
            <a:off x="6434139" y="6113464"/>
            <a:ext cx="1348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2"/>
                </a:solidFill>
              </a:rPr>
              <a:t>ionsource.com</a:t>
            </a:r>
          </a:p>
        </p:txBody>
      </p:sp>
      <p:sp>
        <p:nvSpPr>
          <p:cNvPr id="24584" name="Oval 8"/>
          <p:cNvSpPr>
            <a:spLocks noChangeArrowheads="1"/>
          </p:cNvSpPr>
          <p:nvPr/>
        </p:nvSpPr>
        <p:spPr bwMode="auto">
          <a:xfrm>
            <a:off x="8367713" y="3449639"/>
            <a:ext cx="450850" cy="60483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5" name="Text Box 9"/>
          <p:cNvSpPr txBox="1">
            <a:spLocks noChangeArrowheads="1"/>
          </p:cNvSpPr>
          <p:nvPr/>
        </p:nvSpPr>
        <p:spPr bwMode="auto">
          <a:xfrm>
            <a:off x="6467475" y="4614863"/>
            <a:ext cx="2198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err="1"/>
              <a:t>Asn</a:t>
            </a:r>
            <a:r>
              <a:rPr lang="en-US" dirty="0"/>
              <a:t> </a:t>
            </a:r>
            <a:r>
              <a:rPr lang="en-US" dirty="0">
                <a:solidFill>
                  <a:srgbClr val="FF0000"/>
                </a:solidFill>
              </a:rPr>
              <a:t>–NH + O</a:t>
            </a:r>
            <a:r>
              <a:rPr lang="en-US" dirty="0"/>
              <a:t> = Asp</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A232026-3EAC-44D8-9ADA-8F5B1E6D4807}" type="slidenum">
              <a:rPr lang="en-US" smtClean="0">
                <a:solidFill>
                  <a:srgbClr val="F8F8F8"/>
                </a:solidFill>
              </a:rPr>
              <a:pPr/>
              <a:t>33</a:t>
            </a:fld>
            <a:endParaRPr lang="en-US" smtClean="0">
              <a:solidFill>
                <a:srgbClr val="F8F8F8"/>
              </a:solidFill>
            </a:endParaRP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7957" t="19919" r="11417" b="31346"/>
          <a:stretch>
            <a:fillRect/>
          </a:stretch>
        </p:blipFill>
        <p:spPr bwMode="auto">
          <a:xfrm>
            <a:off x="1833565" y="793750"/>
            <a:ext cx="5437187" cy="440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6"/>
          <p:cNvSpPr txBox="1">
            <a:spLocks noChangeArrowheads="1"/>
          </p:cNvSpPr>
          <p:nvPr/>
        </p:nvSpPr>
        <p:spPr bwMode="auto">
          <a:xfrm>
            <a:off x="3721101" y="5594351"/>
            <a:ext cx="1678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0000"/>
                </a:solidFill>
              </a:rPr>
              <a:t>CNHO  +43Da</a:t>
            </a:r>
          </a:p>
        </p:txBody>
      </p:sp>
      <p:sp>
        <p:nvSpPr>
          <p:cNvPr id="25606" name="Rectangle 7"/>
          <p:cNvSpPr>
            <a:spLocks noChangeArrowheads="1"/>
          </p:cNvSpPr>
          <p:nvPr/>
        </p:nvSpPr>
        <p:spPr bwMode="auto">
          <a:xfrm>
            <a:off x="123825" y="71439"/>
            <a:ext cx="8858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b="1">
                <a:solidFill>
                  <a:srgbClr val="006699"/>
                </a:solidFill>
              </a:rPr>
              <a:t>Carbamylation from Urea in Digest Buffer </a:t>
            </a:r>
            <a:r>
              <a:rPr lang="en-US" sz="2400" b="1">
                <a:solidFill>
                  <a:srgbClr val="FF0000"/>
                </a:solidFill>
              </a:rPr>
              <a:t>+43Da</a:t>
            </a:r>
          </a:p>
        </p:txBody>
      </p:sp>
    </p:spTree>
    <p:extLst>
      <p:ext uri="{BB962C8B-B14F-4D97-AF65-F5344CB8AC3E}">
        <p14:creationId xmlns:p14="http://schemas.microsoft.com/office/powerpoint/2010/main" val="270929412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4294967295"/>
          </p:nvPr>
        </p:nvSpPr>
        <p:spPr>
          <a:xfrm>
            <a:off x="6400800" y="6527800"/>
            <a:ext cx="16764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ABE2D00-7B32-49AA-A29D-1697756842C2}" type="datetime9">
              <a:rPr lang="en-US" smtClean="0">
                <a:solidFill>
                  <a:srgbClr val="F8F8F8"/>
                </a:solidFill>
              </a:rPr>
              <a:pPr/>
              <a:t>7/16/2015 10:21:59 AM</a:t>
            </a:fld>
            <a:endParaRPr lang="en-US" smtClean="0">
              <a:solidFill>
                <a:srgbClr val="F8F8F8"/>
              </a:solidFill>
            </a:endParaRPr>
          </a:p>
        </p:txBody>
      </p:sp>
      <p:sp>
        <p:nvSpPr>
          <p:cNvPr id="2662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C0F574C-F61E-418E-8E74-4D36EE7CFFBD}" type="slidenum">
              <a:rPr lang="en-US" smtClean="0">
                <a:solidFill>
                  <a:srgbClr val="F8F8F8"/>
                </a:solidFill>
              </a:rPr>
              <a:pPr/>
              <a:t>34</a:t>
            </a:fld>
            <a:endParaRPr lang="en-US" smtClean="0">
              <a:solidFill>
                <a:srgbClr val="F8F8F8"/>
              </a:solidFill>
            </a:endParaRPr>
          </a:p>
        </p:txBody>
      </p:sp>
      <p:pic>
        <p:nvPicPr>
          <p:cNvPr id="2662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l="1976" t="10989" r="10178" b="18407"/>
          <a:stretch>
            <a:fillRect/>
          </a:stretch>
        </p:blipFill>
        <p:spPr bwMode="auto">
          <a:xfrm>
            <a:off x="319090" y="3819526"/>
            <a:ext cx="84677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976" t="11264" r="10178" b="18132"/>
          <a:stretch>
            <a:fillRect/>
          </a:stretch>
        </p:blipFill>
        <p:spPr bwMode="auto">
          <a:xfrm>
            <a:off x="319090" y="1276351"/>
            <a:ext cx="84677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3"/>
          <p:cNvSpPr txBox="1">
            <a:spLocks noChangeArrowheads="1"/>
          </p:cNvSpPr>
          <p:nvPr/>
        </p:nvSpPr>
        <p:spPr bwMode="auto">
          <a:xfrm>
            <a:off x="8349039" y="4524376"/>
            <a:ext cx="710451" cy="52322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b="1">
                <a:solidFill>
                  <a:srgbClr val="CC0000"/>
                </a:solidFill>
              </a:rPr>
              <a:t>+43</a:t>
            </a:r>
          </a:p>
          <a:p>
            <a:pPr algn="ctr" eaLnBrk="1" hangingPunct="1"/>
            <a:r>
              <a:rPr lang="en-US" sz="1400" b="1">
                <a:solidFill>
                  <a:srgbClr val="CC0000"/>
                </a:solidFill>
              </a:rPr>
              <a:t>b ions</a:t>
            </a:r>
          </a:p>
        </p:txBody>
      </p:sp>
      <p:sp>
        <p:nvSpPr>
          <p:cNvPr id="26631" name="Rectangle 5"/>
          <p:cNvSpPr>
            <a:spLocks noChangeArrowheads="1"/>
          </p:cNvSpPr>
          <p:nvPr/>
        </p:nvSpPr>
        <p:spPr bwMode="auto">
          <a:xfrm>
            <a:off x="123825" y="95251"/>
            <a:ext cx="8858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b="1">
                <a:solidFill>
                  <a:srgbClr val="006699"/>
                </a:solidFill>
              </a:rPr>
              <a:t>Carbamylated N-term</a:t>
            </a:r>
          </a:p>
        </p:txBody>
      </p:sp>
      <p:sp>
        <p:nvSpPr>
          <p:cNvPr id="26632" name="Rectangle 8"/>
          <p:cNvSpPr>
            <a:spLocks noChangeArrowheads="1"/>
          </p:cNvSpPr>
          <p:nvPr/>
        </p:nvSpPr>
        <p:spPr bwMode="auto">
          <a:xfrm>
            <a:off x="3311526" y="701952"/>
            <a:ext cx="2504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I</a:t>
            </a:r>
            <a:r>
              <a:rPr lang="en-US">
                <a:solidFill>
                  <a:srgbClr val="FF0000"/>
                </a:solidFill>
              </a:rPr>
              <a:t>/</a:t>
            </a:r>
            <a:r>
              <a:rPr lang="en-US"/>
              <a:t>G</a:t>
            </a:r>
            <a:r>
              <a:rPr lang="en-US">
                <a:solidFill>
                  <a:srgbClr val="FF0000"/>
                </a:solidFill>
              </a:rPr>
              <a:t>/</a:t>
            </a:r>
            <a:r>
              <a:rPr lang="en-US"/>
              <a:t>E</a:t>
            </a:r>
            <a:r>
              <a:rPr lang="en-US">
                <a:solidFill>
                  <a:srgbClr val="FF00FF"/>
                </a:solidFill>
              </a:rPr>
              <a:t>|</a:t>
            </a:r>
            <a:r>
              <a:rPr lang="en-US"/>
              <a:t>G</a:t>
            </a:r>
            <a:r>
              <a:rPr lang="en-US">
                <a:solidFill>
                  <a:srgbClr val="FF0000"/>
                </a:solidFill>
              </a:rPr>
              <a:t>/</a:t>
            </a:r>
            <a:r>
              <a:rPr lang="en-US"/>
              <a:t>T</a:t>
            </a:r>
            <a:r>
              <a:rPr lang="en-US">
                <a:solidFill>
                  <a:srgbClr val="FF0000"/>
                </a:solidFill>
              </a:rPr>
              <a:t>/</a:t>
            </a:r>
            <a:r>
              <a:rPr lang="en-US"/>
              <a:t>y</a:t>
            </a:r>
            <a:r>
              <a:rPr lang="en-US">
                <a:solidFill>
                  <a:srgbClr val="FF0000"/>
                </a:solidFill>
              </a:rPr>
              <a:t>/</a:t>
            </a:r>
            <a:r>
              <a:rPr lang="en-US"/>
              <a:t>G V</a:t>
            </a:r>
            <a:r>
              <a:rPr lang="en-US">
                <a:solidFill>
                  <a:srgbClr val="FF00FF"/>
                </a:solidFill>
              </a:rPr>
              <a:t>|</a:t>
            </a:r>
            <a:r>
              <a:rPr lang="en-US"/>
              <a:t>V</a:t>
            </a:r>
            <a:r>
              <a:rPr lang="en-US">
                <a:solidFill>
                  <a:srgbClr val="FF00FF"/>
                </a:solidFill>
              </a:rPr>
              <a:t>|</a:t>
            </a:r>
            <a:r>
              <a:rPr lang="en-US"/>
              <a:t>Y</a:t>
            </a:r>
            <a:r>
              <a:rPr lang="en-US">
                <a:solidFill>
                  <a:srgbClr val="0000FF"/>
                </a:solidFill>
              </a:rPr>
              <a:t>\</a:t>
            </a:r>
            <a:r>
              <a:rPr lang="en-US"/>
              <a:t>K </a:t>
            </a:r>
          </a:p>
        </p:txBody>
      </p:sp>
      <p:sp>
        <p:nvSpPr>
          <p:cNvPr id="26633" name="Rectangle 10"/>
          <p:cNvSpPr>
            <a:spLocks noChangeArrowheads="1"/>
          </p:cNvSpPr>
          <p:nvPr/>
        </p:nvSpPr>
        <p:spPr bwMode="auto">
          <a:xfrm>
            <a:off x="3959227" y="4025902"/>
            <a:ext cx="9909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9900"/>
                </a:solidFill>
              </a:rPr>
              <a:t>P(m/z)-CNHO</a:t>
            </a:r>
          </a:p>
        </p:txBody>
      </p:sp>
      <p:sp>
        <p:nvSpPr>
          <p:cNvPr id="26634" name="Rectangle 11"/>
          <p:cNvSpPr>
            <a:spLocks noChangeArrowheads="1"/>
          </p:cNvSpPr>
          <p:nvPr/>
        </p:nvSpPr>
        <p:spPr bwMode="auto">
          <a:xfrm>
            <a:off x="3863975" y="4860926"/>
            <a:ext cx="1274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9900"/>
                </a:solidFill>
              </a:rPr>
              <a:t>P(m/z)-CNHO-H</a:t>
            </a:r>
            <a:r>
              <a:rPr lang="en-US" sz="1000" b="1" baseline="-25000">
                <a:solidFill>
                  <a:srgbClr val="009900"/>
                </a:solidFill>
              </a:rPr>
              <a:t>2</a:t>
            </a:r>
            <a:r>
              <a:rPr lang="en-US" sz="1000" b="1">
                <a:solidFill>
                  <a:srgbClr val="009900"/>
                </a:solidFill>
              </a:rPr>
              <a:t>O</a:t>
            </a:r>
          </a:p>
        </p:txBody>
      </p:sp>
    </p:spTree>
    <p:extLst>
      <p:ext uri="{BB962C8B-B14F-4D97-AF65-F5344CB8AC3E}">
        <p14:creationId xmlns:p14="http://schemas.microsoft.com/office/powerpoint/2010/main" val="268561489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Source of Incorrect MS/MS </a:t>
            </a:r>
            <a:r>
              <a:rPr lang="en-US" altLang="en-US" dirty="0" smtClean="0"/>
              <a:t>Interpretations</a:t>
            </a:r>
            <a:endParaRPr lang="en-US" dirty="0"/>
          </a:p>
        </p:txBody>
      </p:sp>
      <p:sp>
        <p:nvSpPr>
          <p:cNvPr id="1741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C0DB1E-B7D1-4928-9BBC-0BE47F44F654}" type="slidenum">
              <a:rPr lang="en-US" smtClean="0">
                <a:solidFill>
                  <a:srgbClr val="F8F8F8"/>
                </a:solidFill>
              </a:rPr>
              <a:pPr/>
              <a:t>35</a:t>
            </a:fld>
            <a:endParaRPr lang="en-US" smtClean="0">
              <a:solidFill>
                <a:srgbClr val="F8F8F8"/>
              </a:solidFill>
            </a:endParaRPr>
          </a:p>
        </p:txBody>
      </p:sp>
      <p:sp>
        <p:nvSpPr>
          <p:cNvPr id="17412" name="Text Box 3"/>
          <p:cNvSpPr txBox="1">
            <a:spLocks noChangeArrowheads="1"/>
          </p:cNvSpPr>
          <p:nvPr/>
        </p:nvSpPr>
        <p:spPr bwMode="auto">
          <a:xfrm>
            <a:off x="485229" y="791896"/>
            <a:ext cx="818102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971550" eaLnBrk="0" hangingPunct="0">
              <a:tabLst>
                <a:tab pos="914400" algn="l"/>
              </a:tabLst>
              <a:defRPr>
                <a:solidFill>
                  <a:schemeClr val="tx1"/>
                </a:solidFill>
                <a:latin typeface="Arial" charset="0"/>
              </a:defRPr>
            </a:lvl1pPr>
            <a:lvl2pPr defTabSz="971550" eaLnBrk="0" hangingPunct="0">
              <a:tabLst>
                <a:tab pos="914400" algn="l"/>
              </a:tabLst>
              <a:defRPr>
                <a:solidFill>
                  <a:schemeClr val="tx1"/>
                </a:solidFill>
                <a:latin typeface="Arial" charset="0"/>
              </a:defRPr>
            </a:lvl2pPr>
            <a:lvl3pPr marL="1143000" indent="-228600" defTabSz="971550" eaLnBrk="0" hangingPunct="0">
              <a:tabLst>
                <a:tab pos="914400" algn="l"/>
              </a:tabLst>
              <a:defRPr>
                <a:solidFill>
                  <a:schemeClr val="tx1"/>
                </a:solidFill>
                <a:latin typeface="Arial" charset="0"/>
              </a:defRPr>
            </a:lvl3pPr>
            <a:lvl4pPr marL="1600200" indent="-228600" defTabSz="971550" eaLnBrk="0" hangingPunct="0">
              <a:tabLst>
                <a:tab pos="914400" algn="l"/>
              </a:tabLst>
              <a:defRPr>
                <a:solidFill>
                  <a:schemeClr val="tx1"/>
                </a:solidFill>
                <a:latin typeface="Arial" charset="0"/>
              </a:defRPr>
            </a:lvl4pPr>
            <a:lvl5pPr marL="2057400" indent="-228600" defTabSz="971550" eaLnBrk="0" hangingPunct="0">
              <a:tabLst>
                <a:tab pos="914400" algn="l"/>
              </a:tabLst>
              <a:defRPr>
                <a:solidFill>
                  <a:schemeClr val="tx1"/>
                </a:solidFill>
                <a:latin typeface="Arial" charset="0"/>
              </a:defRPr>
            </a:lvl5pPr>
            <a:lvl6pPr marL="2514600" indent="-228600" defTabSz="971550" eaLnBrk="0" fontAlgn="base" hangingPunct="0">
              <a:spcBef>
                <a:spcPct val="0"/>
              </a:spcBef>
              <a:spcAft>
                <a:spcPct val="0"/>
              </a:spcAft>
              <a:tabLst>
                <a:tab pos="914400" algn="l"/>
              </a:tabLst>
              <a:defRPr>
                <a:solidFill>
                  <a:schemeClr val="tx1"/>
                </a:solidFill>
                <a:latin typeface="Arial" charset="0"/>
              </a:defRPr>
            </a:lvl6pPr>
            <a:lvl7pPr marL="2971800" indent="-228600" defTabSz="971550" eaLnBrk="0" fontAlgn="base" hangingPunct="0">
              <a:spcBef>
                <a:spcPct val="0"/>
              </a:spcBef>
              <a:spcAft>
                <a:spcPct val="0"/>
              </a:spcAft>
              <a:tabLst>
                <a:tab pos="914400" algn="l"/>
              </a:tabLst>
              <a:defRPr>
                <a:solidFill>
                  <a:schemeClr val="tx1"/>
                </a:solidFill>
                <a:latin typeface="Arial" charset="0"/>
              </a:defRPr>
            </a:lvl7pPr>
            <a:lvl8pPr marL="3429000" indent="-228600" defTabSz="971550" eaLnBrk="0" fontAlgn="base" hangingPunct="0">
              <a:spcBef>
                <a:spcPct val="0"/>
              </a:spcBef>
              <a:spcAft>
                <a:spcPct val="0"/>
              </a:spcAft>
              <a:tabLst>
                <a:tab pos="914400" algn="l"/>
              </a:tabLst>
              <a:defRPr>
                <a:solidFill>
                  <a:schemeClr val="tx1"/>
                </a:solidFill>
                <a:latin typeface="Arial" charset="0"/>
              </a:defRPr>
            </a:lvl8pPr>
            <a:lvl9pPr marL="3886200" indent="-228600" defTabSz="971550" eaLnBrk="0" fontAlgn="base" hangingPunct="0">
              <a:spcBef>
                <a:spcPct val="0"/>
              </a:spcBef>
              <a:spcAft>
                <a:spcPct val="0"/>
              </a:spcAft>
              <a:tabLst>
                <a:tab pos="914400" algn="l"/>
              </a:tabLst>
              <a:defRPr>
                <a:solidFill>
                  <a:schemeClr val="tx1"/>
                </a:solidFill>
                <a:latin typeface="Arial" charset="0"/>
              </a:defRPr>
            </a:lvl9pPr>
          </a:lstStyle>
          <a:p>
            <a:pPr marL="241300" lvl="1" indent="-234950" eaLnBrk="1" hangingPunct="1">
              <a:tabLst>
                <a:tab pos="234950" algn="l"/>
                <a:tab pos="457200" algn="l"/>
              </a:tabLst>
            </a:pPr>
            <a:r>
              <a:rPr lang="en-US" sz="2000" b="1" u="sng" dirty="0">
                <a:solidFill>
                  <a:srgbClr val="006699"/>
                </a:solidFill>
                <a:latin typeface="Calibri" pitchFamily="34" charset="0"/>
              </a:rPr>
              <a:t>Major</a:t>
            </a:r>
          </a:p>
          <a:p>
            <a:pPr marL="241300" lvl="2" indent="-234950" eaLnBrk="1" hangingPunct="1">
              <a:buFont typeface="Arial" pitchFamily="34" charset="0"/>
              <a:buChar char="•"/>
              <a:tabLst>
                <a:tab pos="234950" algn="l"/>
                <a:tab pos="457200" algn="l"/>
              </a:tabLst>
            </a:pPr>
            <a:r>
              <a:rPr lang="en-US" sz="2000" b="1" dirty="0" smtClean="0">
                <a:solidFill>
                  <a:srgbClr val="990000"/>
                </a:solidFill>
                <a:latin typeface="Calibri" pitchFamily="34" charset="0"/>
              </a:rPr>
              <a:t>Unanticipated </a:t>
            </a:r>
            <a:r>
              <a:rPr lang="en-US" sz="2000" b="1" dirty="0">
                <a:solidFill>
                  <a:srgbClr val="990000"/>
                </a:solidFill>
                <a:latin typeface="Calibri" pitchFamily="34" charset="0"/>
              </a:rPr>
              <a:t>Protein Chemistry</a:t>
            </a:r>
          </a:p>
          <a:p>
            <a:pPr marL="698500" lvl="3" indent="-234950" eaLnBrk="1" hangingPunct="1">
              <a:tabLst>
                <a:tab pos="234950" algn="l"/>
                <a:tab pos="457200" algn="l"/>
              </a:tabLst>
            </a:pPr>
            <a:r>
              <a:rPr lang="en-US" sz="2000" b="1" dirty="0">
                <a:solidFill>
                  <a:schemeClr val="folHlink"/>
                </a:solidFill>
                <a:latin typeface="Calibri" pitchFamily="34" charset="0"/>
              </a:rPr>
              <a:t>	</a:t>
            </a:r>
            <a:r>
              <a:rPr lang="en-US" sz="2000" b="1" dirty="0">
                <a:latin typeface="Calibri" pitchFamily="34" charset="0"/>
              </a:rPr>
              <a:t>Chemical modification, post-translational modification.</a:t>
            </a:r>
            <a:r>
              <a:rPr lang="en-US" sz="2000" b="1" dirty="0">
                <a:solidFill>
                  <a:schemeClr val="folHlink"/>
                </a:solidFill>
                <a:latin typeface="Calibri" pitchFamily="34" charset="0"/>
              </a:rPr>
              <a:t> </a:t>
            </a:r>
          </a:p>
          <a:p>
            <a:pPr marL="241300" lvl="2" indent="-234950" eaLnBrk="1" hangingPunct="1">
              <a:buFont typeface="Arial" pitchFamily="34" charset="0"/>
              <a:buChar char="•"/>
              <a:tabLst>
                <a:tab pos="234950" algn="l"/>
                <a:tab pos="457200" algn="l"/>
              </a:tabLst>
            </a:pPr>
            <a:r>
              <a:rPr lang="en-US" sz="2000" b="1" dirty="0" smtClean="0">
                <a:solidFill>
                  <a:srgbClr val="990000"/>
                </a:solidFill>
                <a:latin typeface="Calibri" pitchFamily="34" charset="0"/>
              </a:rPr>
              <a:t>Enzyme/Ion </a:t>
            </a:r>
            <a:r>
              <a:rPr lang="en-US" sz="2000" b="1" dirty="0">
                <a:solidFill>
                  <a:srgbClr val="990000"/>
                </a:solidFill>
                <a:latin typeface="Calibri" pitchFamily="34" charset="0"/>
              </a:rPr>
              <a:t>Source</a:t>
            </a:r>
          </a:p>
          <a:p>
            <a:pPr marL="698500" lvl="3" indent="-234950" eaLnBrk="1" hangingPunct="1">
              <a:tabLst>
                <a:tab pos="234950" algn="l"/>
                <a:tab pos="457200" algn="l"/>
              </a:tabLst>
            </a:pPr>
            <a:r>
              <a:rPr lang="en-US" sz="2000" b="1" dirty="0">
                <a:solidFill>
                  <a:schemeClr val="folHlink"/>
                </a:solidFill>
                <a:latin typeface="Calibri" pitchFamily="34" charset="0"/>
              </a:rPr>
              <a:t>	</a:t>
            </a:r>
            <a:r>
              <a:rPr lang="en-US" sz="2000" b="1" dirty="0">
                <a:latin typeface="Calibri" pitchFamily="34" charset="0"/>
              </a:rPr>
              <a:t>Non-specific cleavage. In-source fragmentation yields MS</a:t>
            </a:r>
            <a:r>
              <a:rPr lang="en-US" sz="2000" b="1" baseline="30000" dirty="0">
                <a:latin typeface="Calibri" pitchFamily="34" charset="0"/>
              </a:rPr>
              <a:t>3</a:t>
            </a:r>
            <a:r>
              <a:rPr lang="en-US" sz="2000" b="1" dirty="0" smtClean="0">
                <a:latin typeface="Calibri" pitchFamily="34" charset="0"/>
              </a:rPr>
              <a:t>.</a:t>
            </a:r>
          </a:p>
          <a:p>
            <a:pPr marL="241300" lvl="2" indent="-234950" eaLnBrk="1" hangingPunct="1">
              <a:buFont typeface="Arial" pitchFamily="34" charset="0"/>
              <a:buChar char="•"/>
              <a:tabLst>
                <a:tab pos="234950" algn="l"/>
                <a:tab pos="457200" algn="l"/>
              </a:tabLst>
            </a:pPr>
            <a:r>
              <a:rPr lang="en-US" sz="2000" b="1" dirty="0" smtClean="0">
                <a:solidFill>
                  <a:srgbClr val="990000"/>
                </a:solidFill>
                <a:latin typeface="Calibri" pitchFamily="34" charset="0"/>
              </a:rPr>
              <a:t>Precursor Mass</a:t>
            </a:r>
          </a:p>
          <a:p>
            <a:pPr marL="698500" lvl="3" indent="-234950" eaLnBrk="1" hangingPunct="1">
              <a:tabLst>
                <a:tab pos="234950" algn="l"/>
                <a:tab pos="457200" algn="l"/>
              </a:tabLst>
            </a:pPr>
            <a:r>
              <a:rPr lang="en-US" sz="2000" b="1" dirty="0" smtClean="0">
                <a:solidFill>
                  <a:srgbClr val="990000"/>
                </a:solidFill>
                <a:latin typeface="Calibri" pitchFamily="34" charset="0"/>
              </a:rPr>
              <a:t>	</a:t>
            </a:r>
            <a:r>
              <a:rPr lang="en-US" sz="2000" b="1" dirty="0" smtClean="0">
                <a:latin typeface="Calibri" pitchFamily="34" charset="0"/>
              </a:rPr>
              <a:t>Wrong </a:t>
            </a:r>
            <a:r>
              <a:rPr lang="en-US" sz="2000" b="1" dirty="0" err="1" smtClean="0">
                <a:latin typeface="Calibri" pitchFamily="34" charset="0"/>
              </a:rPr>
              <a:t>monoistopic</a:t>
            </a:r>
            <a:r>
              <a:rPr lang="en-US" sz="2000" b="1" dirty="0" smtClean="0">
                <a:latin typeface="Calibri" pitchFamily="34" charset="0"/>
              </a:rPr>
              <a:t> assignment</a:t>
            </a:r>
            <a:endParaRPr lang="en-US" sz="2000" b="1" dirty="0">
              <a:latin typeface="Calibri" pitchFamily="34" charset="0"/>
            </a:endParaRPr>
          </a:p>
          <a:p>
            <a:pPr marL="241300" lvl="2" indent="-234950" eaLnBrk="1" hangingPunct="1">
              <a:buFont typeface="Arial" pitchFamily="34" charset="0"/>
              <a:buChar char="•"/>
              <a:tabLst>
                <a:tab pos="234950" algn="l"/>
                <a:tab pos="457200" algn="l"/>
              </a:tabLst>
            </a:pPr>
            <a:r>
              <a:rPr lang="en-US" sz="2000" b="1" dirty="0" smtClean="0">
                <a:solidFill>
                  <a:srgbClr val="990000"/>
                </a:solidFill>
                <a:latin typeface="Calibri" pitchFamily="34" charset="0"/>
              </a:rPr>
              <a:t>Database</a:t>
            </a:r>
          </a:p>
          <a:p>
            <a:pPr marL="698500" lvl="3" indent="-234950" eaLnBrk="1" hangingPunct="1">
              <a:tabLst>
                <a:tab pos="234950" algn="l"/>
                <a:tab pos="457200" algn="l"/>
              </a:tabLst>
            </a:pPr>
            <a:r>
              <a:rPr lang="en-US" sz="2000" b="1" dirty="0" smtClean="0">
                <a:solidFill>
                  <a:schemeClr val="folHlink"/>
                </a:solidFill>
                <a:latin typeface="Calibri" pitchFamily="34" charset="0"/>
              </a:rPr>
              <a:t>	</a:t>
            </a:r>
            <a:r>
              <a:rPr lang="en-US" sz="2000" b="1" dirty="0" smtClean="0">
                <a:latin typeface="Calibri" pitchFamily="34" charset="0"/>
              </a:rPr>
              <a:t>Peptide not in database. Mutation. MS/MS not from a peptide.</a:t>
            </a:r>
          </a:p>
          <a:p>
            <a:pPr marL="241300" lvl="1" indent="-234950" eaLnBrk="1" hangingPunct="1">
              <a:tabLst>
                <a:tab pos="234950" algn="l"/>
                <a:tab pos="457200" algn="l"/>
              </a:tabLst>
            </a:pPr>
            <a:r>
              <a:rPr lang="en-US" sz="2000" b="1" u="sng" dirty="0" smtClean="0">
                <a:solidFill>
                  <a:srgbClr val="006699"/>
                </a:solidFill>
                <a:latin typeface="Calibri" pitchFamily="34" charset="0"/>
              </a:rPr>
              <a:t>Minor</a:t>
            </a:r>
            <a:endParaRPr lang="en-US" sz="2000" b="1" dirty="0">
              <a:solidFill>
                <a:srgbClr val="006699"/>
              </a:solidFill>
              <a:latin typeface="Calibri" pitchFamily="34" charset="0"/>
            </a:endParaRPr>
          </a:p>
          <a:p>
            <a:pPr marL="241300" lvl="2" indent="-234950" eaLnBrk="1" hangingPunct="1">
              <a:buFont typeface="Arial" pitchFamily="34" charset="0"/>
              <a:buChar char="•"/>
              <a:tabLst>
                <a:tab pos="234950" algn="l"/>
                <a:tab pos="457200" algn="l"/>
              </a:tabLst>
            </a:pPr>
            <a:r>
              <a:rPr lang="en-US" sz="2000" b="1" dirty="0" smtClean="0">
                <a:solidFill>
                  <a:srgbClr val="990000"/>
                </a:solidFill>
                <a:latin typeface="Calibri" pitchFamily="34" charset="0"/>
              </a:rPr>
              <a:t>Instrument Resolution</a:t>
            </a:r>
          </a:p>
          <a:p>
            <a:pPr marL="698500" lvl="3" indent="-234950" eaLnBrk="1" hangingPunct="1">
              <a:tabLst>
                <a:tab pos="234950" algn="l"/>
                <a:tab pos="457200" algn="l"/>
              </a:tabLst>
            </a:pPr>
            <a:r>
              <a:rPr lang="en-US" sz="2000" b="1" dirty="0" smtClean="0">
                <a:solidFill>
                  <a:srgbClr val="990000"/>
                </a:solidFill>
                <a:latin typeface="Calibri" pitchFamily="34" charset="0"/>
              </a:rPr>
              <a:t>	</a:t>
            </a:r>
            <a:r>
              <a:rPr lang="en-US" sz="2000" b="1" dirty="0" smtClean="0">
                <a:latin typeface="Calibri" pitchFamily="34" charset="0"/>
              </a:rPr>
              <a:t>Wrong parent charge. Wrong fragment charge.</a:t>
            </a:r>
            <a:endParaRPr lang="en-US" sz="2000" b="1" dirty="0" smtClean="0">
              <a:solidFill>
                <a:srgbClr val="990000"/>
              </a:solidFill>
              <a:latin typeface="Calibri" pitchFamily="34" charset="0"/>
            </a:endParaRPr>
          </a:p>
          <a:p>
            <a:pPr marL="241300" lvl="2" indent="-234950" eaLnBrk="1" hangingPunct="1">
              <a:buFont typeface="Arial" pitchFamily="34" charset="0"/>
              <a:buChar char="•"/>
              <a:tabLst>
                <a:tab pos="234950" algn="l"/>
                <a:tab pos="457200" algn="l"/>
              </a:tabLst>
            </a:pPr>
            <a:r>
              <a:rPr lang="en-US" sz="2000" b="1" dirty="0" smtClean="0">
                <a:solidFill>
                  <a:srgbClr val="990000"/>
                </a:solidFill>
                <a:latin typeface="Calibri" pitchFamily="34" charset="0"/>
              </a:rPr>
              <a:t>Algorithm</a:t>
            </a:r>
            <a:endParaRPr lang="en-US" sz="2000" b="1" dirty="0">
              <a:solidFill>
                <a:srgbClr val="990000"/>
              </a:solidFill>
              <a:latin typeface="Calibri" pitchFamily="34" charset="0"/>
            </a:endParaRPr>
          </a:p>
          <a:p>
            <a:pPr marL="698500" lvl="3" indent="-234950" eaLnBrk="1" hangingPunct="1">
              <a:tabLst>
                <a:tab pos="234950" algn="l"/>
                <a:tab pos="457200" algn="l"/>
              </a:tabLst>
            </a:pPr>
            <a:r>
              <a:rPr lang="en-US" sz="2000" b="1" dirty="0">
                <a:solidFill>
                  <a:schemeClr val="folHlink"/>
                </a:solidFill>
                <a:latin typeface="Calibri" pitchFamily="34" charset="0"/>
              </a:rPr>
              <a:t>	</a:t>
            </a:r>
            <a:r>
              <a:rPr lang="en-US" sz="2000" b="1" dirty="0">
                <a:latin typeface="Calibri" pitchFamily="34" charset="0"/>
              </a:rPr>
              <a:t>Fragment ion types of instrument not accounted for. Peak Detection</a:t>
            </a:r>
            <a:r>
              <a:rPr lang="en-US" sz="2000" b="1" dirty="0" smtClean="0">
                <a:latin typeface="Calibri" pitchFamily="34" charset="0"/>
              </a:rPr>
              <a:t>.</a:t>
            </a:r>
            <a:endParaRPr lang="en-US" sz="2000" b="1" dirty="0">
              <a:solidFill>
                <a:schemeClr val="folHlink"/>
              </a:solidFill>
              <a:latin typeface="Calibri" pitchFamily="34" charset="0"/>
            </a:endParaRPr>
          </a:p>
          <a:p>
            <a:pPr marL="241300" lvl="2" indent="-234950" eaLnBrk="1" hangingPunct="1">
              <a:buFont typeface="Arial" pitchFamily="34" charset="0"/>
              <a:buChar char="•"/>
              <a:tabLst>
                <a:tab pos="234950" algn="l"/>
                <a:tab pos="457200" algn="l"/>
              </a:tabLst>
            </a:pPr>
            <a:r>
              <a:rPr lang="en-US" sz="2000" b="1" dirty="0">
                <a:solidFill>
                  <a:srgbClr val="990000"/>
                </a:solidFill>
                <a:latin typeface="Calibri" pitchFamily="34" charset="0"/>
              </a:rPr>
              <a:t>User Competence</a:t>
            </a:r>
          </a:p>
          <a:p>
            <a:pPr marL="698500" lvl="3" indent="-234950" eaLnBrk="1" hangingPunct="1">
              <a:tabLst>
                <a:tab pos="234950" algn="l"/>
                <a:tab pos="457200" algn="l"/>
              </a:tabLst>
            </a:pPr>
            <a:r>
              <a:rPr lang="en-US" sz="2000" b="1" dirty="0">
                <a:solidFill>
                  <a:schemeClr val="folHlink"/>
                </a:solidFill>
                <a:latin typeface="Calibri" pitchFamily="34" charset="0"/>
              </a:rPr>
              <a:t>	</a:t>
            </a:r>
            <a:r>
              <a:rPr lang="en-US" sz="2000" b="1" dirty="0">
                <a:latin typeface="Calibri" pitchFamily="34" charset="0"/>
              </a:rPr>
              <a:t>Wrong parameters selected.</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59DA54-B16F-4BCF-9729-91DB2D6ACA7A}" type="slidenum">
              <a:rPr lang="en-US" smtClean="0">
                <a:solidFill>
                  <a:srgbClr val="F8F8F8"/>
                </a:solidFill>
              </a:rPr>
              <a:pPr/>
              <a:t>36</a:t>
            </a:fld>
            <a:endParaRPr lang="en-US" smtClean="0">
              <a:solidFill>
                <a:srgbClr val="F8F8F8"/>
              </a:solidFill>
            </a:endParaRPr>
          </a:p>
        </p:txBody>
      </p:sp>
      <p:pic>
        <p:nvPicPr>
          <p:cNvPr id="358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271" t="22549" r="14008" b="45238"/>
          <a:stretch>
            <a:fillRect/>
          </a:stretch>
        </p:blipFill>
        <p:spPr bwMode="auto">
          <a:xfrm>
            <a:off x="671515" y="2362201"/>
            <a:ext cx="7705725" cy="219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3"/>
          <p:cNvSpPr>
            <a:spLocks noChangeArrowheads="1"/>
          </p:cNvSpPr>
          <p:nvPr/>
        </p:nvSpPr>
        <p:spPr bwMode="auto">
          <a:xfrm>
            <a:off x="1489135" y="133420"/>
            <a:ext cx="60085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2000" b="1" dirty="0">
                <a:solidFill>
                  <a:srgbClr val="006699"/>
                </a:solidFill>
              </a:rPr>
              <a:t>Consequences of Inappropriate Tolerance Units</a:t>
            </a:r>
          </a:p>
          <a:p>
            <a:pPr algn="ctr"/>
            <a:r>
              <a:rPr lang="en-US" sz="1600" b="1" dirty="0">
                <a:solidFill>
                  <a:srgbClr val="006699"/>
                </a:solidFill>
              </a:rPr>
              <a:t>(using Da tolerance when instrument errors are in ppm)</a:t>
            </a:r>
            <a:r>
              <a:rPr lang="en-US" sz="2000" dirty="0"/>
              <a:t> </a:t>
            </a:r>
          </a:p>
        </p:txBody>
      </p:sp>
      <p:sp>
        <p:nvSpPr>
          <p:cNvPr id="35846" name="Text Box 4"/>
          <p:cNvSpPr txBox="1">
            <a:spLocks noChangeArrowheads="1"/>
          </p:cNvSpPr>
          <p:nvPr/>
        </p:nvSpPr>
        <p:spPr bwMode="auto">
          <a:xfrm>
            <a:off x="849012" y="2132013"/>
            <a:ext cx="1172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smtClean="0">
                <a:solidFill>
                  <a:srgbClr val="A50021"/>
                </a:solidFill>
              </a:rPr>
              <a:t>Too loose</a:t>
            </a:r>
            <a:endParaRPr lang="en-US" dirty="0">
              <a:solidFill>
                <a:srgbClr val="A50021"/>
              </a:solidFill>
            </a:endParaRPr>
          </a:p>
        </p:txBody>
      </p:sp>
      <p:sp>
        <p:nvSpPr>
          <p:cNvPr id="35847" name="Text Box 5"/>
          <p:cNvSpPr txBox="1">
            <a:spLocks noChangeArrowheads="1"/>
          </p:cNvSpPr>
          <p:nvPr/>
        </p:nvSpPr>
        <p:spPr bwMode="auto">
          <a:xfrm>
            <a:off x="7412294" y="2141539"/>
            <a:ext cx="1056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smtClean="0">
                <a:solidFill>
                  <a:srgbClr val="A50021"/>
                </a:solidFill>
              </a:rPr>
              <a:t>Too tight</a:t>
            </a:r>
            <a:endParaRPr lang="en-US" dirty="0">
              <a:solidFill>
                <a:srgbClr val="A50021"/>
              </a:solidFill>
            </a:endParaRPr>
          </a:p>
        </p:txBody>
      </p:sp>
      <p:sp>
        <p:nvSpPr>
          <p:cNvPr id="35848" name="Text Box 6"/>
          <p:cNvSpPr txBox="1">
            <a:spLocks noChangeArrowheads="1"/>
          </p:cNvSpPr>
          <p:nvPr/>
        </p:nvSpPr>
        <p:spPr bwMode="auto">
          <a:xfrm>
            <a:off x="3916650" y="4503739"/>
            <a:ext cx="105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8000"/>
                </a:solidFill>
              </a:rPr>
              <a:t>just right</a:t>
            </a:r>
          </a:p>
        </p:txBody>
      </p:sp>
      <p:grpSp>
        <p:nvGrpSpPr>
          <p:cNvPr id="35849" name="Group 7"/>
          <p:cNvGrpSpPr>
            <a:grpSpLocks/>
          </p:cNvGrpSpPr>
          <p:nvPr/>
        </p:nvGrpSpPr>
        <p:grpSpPr bwMode="auto">
          <a:xfrm>
            <a:off x="1171575" y="2924175"/>
            <a:ext cx="7143750" cy="1428751"/>
            <a:chOff x="294" y="1542"/>
            <a:chExt cx="5112" cy="900"/>
          </a:xfrm>
        </p:grpSpPr>
        <p:sp>
          <p:nvSpPr>
            <p:cNvPr id="35851" name="Rectangle 8"/>
            <p:cNvSpPr>
              <a:spLocks noChangeArrowheads="1"/>
            </p:cNvSpPr>
            <p:nvPr/>
          </p:nvSpPr>
          <p:spPr bwMode="auto">
            <a:xfrm>
              <a:off x="294" y="2352"/>
              <a:ext cx="5112" cy="90"/>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2" name="Rectangle 9"/>
            <p:cNvSpPr>
              <a:spLocks noChangeArrowheads="1"/>
            </p:cNvSpPr>
            <p:nvPr/>
          </p:nvSpPr>
          <p:spPr bwMode="auto">
            <a:xfrm>
              <a:off x="294" y="1542"/>
              <a:ext cx="5112" cy="90"/>
            </a:xfrm>
            <a:prstGeom prst="rect">
              <a:avLst/>
            </a:prstGeom>
            <a:noFill/>
            <a:ln w="1905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5850" name="Rectangle 10"/>
          <p:cNvSpPr>
            <a:spLocks noChangeArrowheads="1"/>
          </p:cNvSpPr>
          <p:nvPr/>
        </p:nvSpPr>
        <p:spPr bwMode="auto">
          <a:xfrm>
            <a:off x="85727" y="4830763"/>
            <a:ext cx="89630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Tx/>
              <a:buChar char="•"/>
            </a:pPr>
            <a:r>
              <a:rPr lang="en-US" sz="1200" b="1" dirty="0">
                <a:latin typeface="Calibri" pitchFamily="34" charset="0"/>
              </a:rPr>
              <a:t> Isobaric AA’s</a:t>
            </a:r>
          </a:p>
          <a:p>
            <a:pPr marL="228600" lvl="1" eaLnBrk="0" hangingPunct="0">
              <a:buFontTx/>
              <a:buChar char="•"/>
            </a:pPr>
            <a:r>
              <a:rPr lang="en-US" sz="1200" b="1" dirty="0">
                <a:latin typeface="Calibri" pitchFamily="34" charset="0"/>
              </a:rPr>
              <a:t> I = L (C6 H11 N1 O) = 113.08406</a:t>
            </a:r>
          </a:p>
          <a:p>
            <a:pPr marL="228600" lvl="1" eaLnBrk="0" hangingPunct="0">
              <a:buFontTx/>
              <a:buChar char="•"/>
            </a:pPr>
            <a:r>
              <a:rPr lang="en-US" sz="1200" b="1" dirty="0">
                <a:latin typeface="Calibri" pitchFamily="34" charset="0"/>
              </a:rPr>
              <a:t> K ~ Q (C6 H12 N2 O, C5 H8 N2 O2) 128.09496 ~ 128.05858 </a:t>
            </a:r>
            <a:r>
              <a:rPr lang="en-US" sz="1200" b="1" dirty="0">
                <a:solidFill>
                  <a:srgbClr val="A50021"/>
                </a:solidFill>
                <a:latin typeface="Symbol" pitchFamily="18" charset="2"/>
              </a:rPr>
              <a:t>D</a:t>
            </a:r>
            <a:r>
              <a:rPr lang="en-US" sz="1200" b="1" dirty="0">
                <a:solidFill>
                  <a:srgbClr val="A50021"/>
                </a:solidFill>
                <a:latin typeface="Calibri" pitchFamily="34" charset="0"/>
              </a:rPr>
              <a:t> =0.03638</a:t>
            </a:r>
          </a:p>
          <a:p>
            <a:pPr marL="228600" lvl="1" eaLnBrk="0" hangingPunct="0">
              <a:buFontTx/>
              <a:buChar char="•"/>
            </a:pPr>
            <a:r>
              <a:rPr lang="en-US" sz="1200" b="1" dirty="0">
                <a:latin typeface="Calibri" pitchFamily="34" charset="0"/>
              </a:rPr>
              <a:t> </a:t>
            </a:r>
            <a:r>
              <a:rPr lang="en-US" sz="1200" b="1" dirty="0" err="1">
                <a:latin typeface="Calibri" pitchFamily="34" charset="0"/>
              </a:rPr>
              <a:t>F~m</a:t>
            </a:r>
            <a:r>
              <a:rPr lang="en-US" sz="1200" b="1" dirty="0">
                <a:latin typeface="Calibri" pitchFamily="34" charset="0"/>
              </a:rPr>
              <a:t> (C9 H9 N O, C5 H9 N O S) 147.06841 ~ 147.0354  </a:t>
            </a:r>
            <a:r>
              <a:rPr lang="en-US" sz="1200" b="1" dirty="0">
                <a:solidFill>
                  <a:srgbClr val="A50021"/>
                </a:solidFill>
                <a:latin typeface="Symbol" pitchFamily="18" charset="2"/>
              </a:rPr>
              <a:t>D</a:t>
            </a:r>
            <a:r>
              <a:rPr lang="en-US" sz="1200" b="1" dirty="0">
                <a:solidFill>
                  <a:srgbClr val="A50021"/>
                </a:solidFill>
                <a:latin typeface="Calibri" pitchFamily="34" charset="0"/>
              </a:rPr>
              <a:t> =0.0330</a:t>
            </a:r>
            <a:r>
              <a:rPr lang="en-US" sz="1200" b="1" dirty="0">
                <a:latin typeface="Calibri" pitchFamily="34" charset="0"/>
              </a:rPr>
              <a:t> </a:t>
            </a:r>
            <a:endParaRPr lang="en-US" sz="1200" b="1" dirty="0">
              <a:solidFill>
                <a:srgbClr val="A50021"/>
              </a:solidFill>
              <a:latin typeface="Calibri" pitchFamily="34" charset="0"/>
            </a:endParaRPr>
          </a:p>
          <a:p>
            <a:pPr eaLnBrk="0" hangingPunct="0">
              <a:buFontTx/>
              <a:buChar char="•"/>
            </a:pPr>
            <a:r>
              <a:rPr lang="en-US" sz="1200" b="1" dirty="0">
                <a:latin typeface="Calibri" pitchFamily="34" charset="0"/>
              </a:rPr>
              <a:t> Isobaric AA combinations</a:t>
            </a:r>
          </a:p>
          <a:p>
            <a:pPr marL="228600" lvl="1" eaLnBrk="0" hangingPunct="0">
              <a:buFontTx/>
              <a:buChar char="•"/>
            </a:pPr>
            <a:r>
              <a:rPr lang="en-US" sz="1200" b="1" dirty="0">
                <a:latin typeface="Calibri" pitchFamily="34" charset="0"/>
              </a:rPr>
              <a:t> GG=N (C4 H6 N2 O2 , C4 H6 N2 O2) 114.04293</a:t>
            </a:r>
          </a:p>
          <a:p>
            <a:pPr marL="228600" lvl="1" eaLnBrk="0" hangingPunct="0">
              <a:buFontTx/>
              <a:buChar char="•"/>
            </a:pPr>
            <a:r>
              <a:rPr lang="en-US" sz="1200" b="1" dirty="0">
                <a:latin typeface="Calibri" pitchFamily="34" charset="0"/>
              </a:rPr>
              <a:t> GA=Q~K (C5 H8 N2 O2, C5 H8 N2 O2, C6 H12 N2 O) 128.09496 ~ 128.05858 </a:t>
            </a:r>
            <a:r>
              <a:rPr lang="en-US" sz="1200" b="1" dirty="0">
                <a:solidFill>
                  <a:srgbClr val="A50021"/>
                </a:solidFill>
                <a:latin typeface="Symbol" pitchFamily="18" charset="2"/>
              </a:rPr>
              <a:t>D</a:t>
            </a:r>
            <a:r>
              <a:rPr lang="en-US" sz="1200" b="1" dirty="0">
                <a:solidFill>
                  <a:srgbClr val="A50021"/>
                </a:solidFill>
                <a:latin typeface="Calibri" pitchFamily="34" charset="0"/>
              </a:rPr>
              <a:t> =0.03638</a:t>
            </a:r>
          </a:p>
          <a:p>
            <a:pPr marL="228600" lvl="1" eaLnBrk="0" hangingPunct="0">
              <a:buFontTx/>
              <a:buChar char="•"/>
            </a:pPr>
            <a:r>
              <a:rPr lang="en-US" sz="1200" b="1" dirty="0">
                <a:latin typeface="Calibri" pitchFamily="34" charset="0"/>
              </a:rPr>
              <a:t> DA~W~VS (C7 H10 N2 O4, C11 H11 N2 O, C8 H14 N2 O3) 186.06405 ~ 186.07931 ~ 186.10044  </a:t>
            </a:r>
            <a:r>
              <a:rPr lang="en-US" sz="1200" b="1" dirty="0">
                <a:solidFill>
                  <a:srgbClr val="A50021"/>
                </a:solidFill>
                <a:latin typeface="Symbol" pitchFamily="18" charset="2"/>
              </a:rPr>
              <a:t>D</a:t>
            </a:r>
            <a:r>
              <a:rPr lang="en-US" sz="1200" b="1" dirty="0">
                <a:solidFill>
                  <a:srgbClr val="A50021"/>
                </a:solidFill>
                <a:latin typeface="Calibri" pitchFamily="34" charset="0"/>
              </a:rPr>
              <a:t> =0.01526 </a:t>
            </a:r>
            <a:r>
              <a:rPr lang="en-US" sz="1200" b="1" dirty="0">
                <a:solidFill>
                  <a:srgbClr val="A50021"/>
                </a:solidFill>
                <a:latin typeface="Symbol" pitchFamily="18" charset="2"/>
              </a:rPr>
              <a:t>D</a:t>
            </a:r>
            <a:r>
              <a:rPr lang="en-US" sz="1200" b="1" dirty="0">
                <a:solidFill>
                  <a:srgbClr val="A50021"/>
                </a:solidFill>
                <a:latin typeface="Calibri" pitchFamily="34" charset="0"/>
              </a:rPr>
              <a:t> =0.02113</a:t>
            </a:r>
          </a:p>
        </p:txBody>
      </p:sp>
      <p:sp>
        <p:nvSpPr>
          <p:cNvPr id="2" name="TextBox 1"/>
          <p:cNvSpPr txBox="1"/>
          <p:nvPr/>
        </p:nvSpPr>
        <p:spPr>
          <a:xfrm>
            <a:off x="699168" y="1190626"/>
            <a:ext cx="7725192" cy="646331"/>
          </a:xfrm>
          <a:prstGeom prst="rect">
            <a:avLst/>
          </a:prstGeom>
          <a:noFill/>
        </p:spPr>
        <p:txBody>
          <a:bodyPr wrap="none" rtlCol="0">
            <a:spAutoFit/>
          </a:bodyPr>
          <a:lstStyle/>
          <a:p>
            <a:r>
              <a:rPr lang="en-US" dirty="0" smtClean="0"/>
              <a:t>Da mass error analyzers: ion trap, </a:t>
            </a:r>
            <a:r>
              <a:rPr lang="en-US" dirty="0" err="1" smtClean="0"/>
              <a:t>quadrupole</a:t>
            </a:r>
            <a:endParaRPr lang="en-US" dirty="0" smtClean="0"/>
          </a:p>
          <a:p>
            <a:r>
              <a:rPr lang="en-US" dirty="0"/>
              <a:t>p</a:t>
            </a:r>
            <a:r>
              <a:rPr lang="en-US" dirty="0" smtClean="0"/>
              <a:t>pm mass error analyzers: time-of-flight, </a:t>
            </a:r>
            <a:r>
              <a:rPr lang="en-US" dirty="0" err="1" smtClean="0"/>
              <a:t>orbitrap</a:t>
            </a:r>
            <a:r>
              <a:rPr lang="en-US" dirty="0" smtClean="0"/>
              <a:t>, ion cyclotron resonance</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Additional Resources </a:t>
            </a:r>
            <a:endParaRPr lang="en-US" dirty="0"/>
          </a:p>
        </p:txBody>
      </p:sp>
      <p:sp>
        <p:nvSpPr>
          <p:cNvPr id="3686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941032B-9C62-428F-B2A2-0F67F34DC021}" type="slidenum">
              <a:rPr lang="en-US" smtClean="0">
                <a:solidFill>
                  <a:srgbClr val="F8F8F8"/>
                </a:solidFill>
              </a:rPr>
              <a:pPr/>
              <a:t>37</a:t>
            </a:fld>
            <a:endParaRPr lang="en-US" smtClean="0">
              <a:solidFill>
                <a:srgbClr val="F8F8F8"/>
              </a:solidFill>
            </a:endParaRPr>
          </a:p>
        </p:txBody>
      </p:sp>
      <p:sp>
        <p:nvSpPr>
          <p:cNvPr id="36869" name="Text Box 5"/>
          <p:cNvSpPr txBox="1">
            <a:spLocks noChangeArrowheads="1"/>
          </p:cNvSpPr>
          <p:nvPr/>
        </p:nvSpPr>
        <p:spPr bwMode="auto">
          <a:xfrm>
            <a:off x="323852" y="884238"/>
            <a:ext cx="8725271"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Google: “de novo sequencing tutorial”</a:t>
            </a:r>
          </a:p>
          <a:p>
            <a:pPr eaLnBrk="1" hangingPunct="1"/>
            <a:endParaRPr lang="en-US" dirty="0"/>
          </a:p>
          <a:p>
            <a:pPr eaLnBrk="1" hangingPunct="1"/>
            <a:r>
              <a:rPr lang="en-US" dirty="0"/>
              <a:t>Don Hunt and Jeff </a:t>
            </a:r>
            <a:r>
              <a:rPr lang="en-US" dirty="0" err="1"/>
              <a:t>Shabanowitz</a:t>
            </a:r>
            <a:r>
              <a:rPr lang="en-US" dirty="0"/>
              <a:t> </a:t>
            </a:r>
            <a:r>
              <a:rPr lang="en-US" dirty="0" smtClean="0"/>
              <a:t>– manual</a:t>
            </a:r>
          </a:p>
          <a:p>
            <a:pPr eaLnBrk="1" hangingPunct="1"/>
            <a:r>
              <a:rPr lang="en-US" sz="1400" dirty="0">
                <a:hlinkClick r:id="rId2"/>
              </a:rPr>
              <a:t>http://www.huntlab.org</a:t>
            </a:r>
            <a:r>
              <a:rPr lang="en-US" sz="1400" dirty="0" smtClean="0">
                <a:hlinkClick r:id="rId2"/>
              </a:rPr>
              <a:t>/</a:t>
            </a:r>
            <a:r>
              <a:rPr lang="en-US" sz="1400" dirty="0" smtClean="0"/>
              <a:t>					(ETD)</a:t>
            </a:r>
          </a:p>
          <a:p>
            <a:pPr eaLnBrk="1" hangingPunct="1"/>
            <a:r>
              <a:rPr lang="en-US" sz="1400" dirty="0" smtClean="0">
                <a:hlinkClick r:id="rId3"/>
              </a:rPr>
              <a:t>http</a:t>
            </a:r>
            <a:r>
              <a:rPr lang="en-US" sz="1400" dirty="0">
                <a:hlinkClick r:id="rId3"/>
              </a:rPr>
              <a:t>://</a:t>
            </a:r>
            <a:r>
              <a:rPr lang="en-US" sz="1400" dirty="0" smtClean="0">
                <a:hlinkClick r:id="rId3"/>
              </a:rPr>
              <a:t>www.ionsource.com/tutorial/DeNovo/DeNovoTOC.htm</a:t>
            </a:r>
            <a:r>
              <a:rPr lang="en-US" sz="1400" dirty="0" smtClean="0"/>
              <a:t>	(CID/HCD)</a:t>
            </a:r>
            <a:endParaRPr lang="en-US" sz="1400" dirty="0"/>
          </a:p>
          <a:p>
            <a:pPr eaLnBrk="1" hangingPunct="1"/>
            <a:endParaRPr lang="en-US" dirty="0"/>
          </a:p>
          <a:p>
            <a:pPr eaLnBrk="1" hangingPunct="1"/>
            <a:r>
              <a:rPr lang="en-US" dirty="0"/>
              <a:t>Rich Johnson - manual</a:t>
            </a:r>
          </a:p>
          <a:p>
            <a:pPr eaLnBrk="1" hangingPunct="1"/>
            <a:r>
              <a:rPr lang="en-US" sz="1400" dirty="0">
                <a:hlinkClick r:id="rId4"/>
              </a:rPr>
              <a:t>http://www.abrf.org/ResearchGroups/MassSpectrometry/EPosters/ms97quiz/SequencingTutorial.html</a:t>
            </a:r>
            <a:endParaRPr lang="en-US" sz="1400" dirty="0"/>
          </a:p>
          <a:p>
            <a:pPr eaLnBrk="1" hangingPunct="1"/>
            <a:endParaRPr lang="en-US" dirty="0"/>
          </a:p>
          <a:p>
            <a:pPr eaLnBrk="1" hangingPunct="1"/>
            <a:r>
              <a:rPr lang="en-US" dirty="0"/>
              <a:t>PEAKS - automated</a:t>
            </a:r>
          </a:p>
          <a:p>
            <a:pPr eaLnBrk="1" hangingPunct="1"/>
            <a:r>
              <a:rPr lang="en-US" sz="1400" dirty="0">
                <a:hlinkClick r:id="rId5"/>
              </a:rPr>
              <a:t>http://www.bioinformaticssolutions.com/peaks/tutorials/denovo.html</a:t>
            </a:r>
            <a:endParaRPr lang="en-US" sz="1400" dirty="0"/>
          </a:p>
          <a:p>
            <a:pPr eaLnBrk="1" hangingPunct="1"/>
            <a:r>
              <a:rPr lang="en-US" sz="1400" dirty="0">
                <a:hlinkClick r:id="rId6"/>
              </a:rPr>
              <a:t>http://www.youtube.com/watch?v=lyhpRu6s7Ro</a:t>
            </a:r>
            <a:endParaRPr lang="en-US" sz="1400" dirty="0"/>
          </a:p>
          <a:p>
            <a:pPr eaLnBrk="1" hangingPunct="1"/>
            <a:endParaRPr lang="en-US" sz="1400" dirty="0"/>
          </a:p>
          <a:p>
            <a:pPr eaLnBrk="1" hangingPunct="1"/>
            <a:r>
              <a:rPr lang="en-US" dirty="0"/>
              <a:t>Bin Ma and Richard Johnson Tutorial article</a:t>
            </a:r>
          </a:p>
          <a:p>
            <a:pPr eaLnBrk="1" hangingPunct="1"/>
            <a:r>
              <a:rPr lang="en-US" sz="1400" dirty="0">
                <a:hlinkClick r:id="rId7"/>
              </a:rPr>
              <a:t>http://www.broadinstitute.org/~clauser/CSHL_Proteomics_course/</a:t>
            </a:r>
            <a:endParaRPr lang="en-US" sz="1400" dirty="0"/>
          </a:p>
          <a:p>
            <a:pPr eaLnBrk="1" hangingPunct="1"/>
            <a:r>
              <a:rPr lang="en-US" sz="1400" i="1" dirty="0"/>
              <a:t>Ma B, Johnson R. “De Novo </a:t>
            </a:r>
            <a:r>
              <a:rPr lang="en-US" sz="1400" dirty="0"/>
              <a:t>Sequencing and Homology Searching</a:t>
            </a:r>
            <a:r>
              <a:rPr lang="en-US" sz="1400" dirty="0" smtClean="0"/>
              <a:t>”.</a:t>
            </a:r>
          </a:p>
          <a:p>
            <a:pPr eaLnBrk="1" hangingPunct="1"/>
            <a:r>
              <a:rPr lang="en-US" sz="1400" i="1" dirty="0" err="1" smtClean="0"/>
              <a:t>Mol</a:t>
            </a:r>
            <a:r>
              <a:rPr lang="en-US" sz="1400" i="1" dirty="0" smtClean="0"/>
              <a:t> </a:t>
            </a:r>
            <a:r>
              <a:rPr lang="en-US" sz="1400" i="1" dirty="0"/>
              <a:t>Cell </a:t>
            </a:r>
            <a:r>
              <a:rPr lang="en-US" sz="1400" i="1" dirty="0" smtClean="0"/>
              <a:t>Proteomics </a:t>
            </a:r>
            <a:r>
              <a:rPr lang="en-US" sz="1400" dirty="0" smtClean="0"/>
              <a:t>11</a:t>
            </a:r>
            <a:r>
              <a:rPr lang="en-US" sz="1400" dirty="0"/>
              <a:t>: 10.1074/mcp.O111.014902, 1–16, 2012</a:t>
            </a:r>
            <a:r>
              <a:rPr lang="en-US" sz="1400" dirty="0" smtClean="0"/>
              <a:t>.</a:t>
            </a:r>
          </a:p>
          <a:p>
            <a:endParaRPr lang="en-US" sz="1400" i="1" dirty="0"/>
          </a:p>
          <a:p>
            <a:pPr eaLnBrk="1" hangingPunct="1"/>
            <a:r>
              <a:rPr lang="en-US" dirty="0" smtClean="0"/>
              <a:t>Kati </a:t>
            </a:r>
            <a:r>
              <a:rPr lang="en-US" dirty="0" err="1" smtClean="0"/>
              <a:t>Medzihradszky</a:t>
            </a:r>
            <a:r>
              <a:rPr lang="en-US" dirty="0" smtClean="0"/>
              <a:t> and Robert Chalkley Tutorial </a:t>
            </a:r>
            <a:r>
              <a:rPr lang="en-US" dirty="0"/>
              <a:t>article</a:t>
            </a:r>
          </a:p>
          <a:p>
            <a:pPr eaLnBrk="1" hangingPunct="1"/>
            <a:r>
              <a:rPr lang="en-US" sz="1400" dirty="0">
                <a:hlinkClick r:id="rId7"/>
              </a:rPr>
              <a:t>http://www.broadinstitute.org/~clauser/CSHL_Proteomics_course/</a:t>
            </a:r>
            <a:endParaRPr lang="en-US" sz="1400" dirty="0"/>
          </a:p>
          <a:p>
            <a:pPr eaLnBrk="1" hangingPunct="1"/>
            <a:r>
              <a:rPr lang="en-US" sz="1400" dirty="0" err="1" smtClean="0"/>
              <a:t>Medzihradszky</a:t>
            </a:r>
            <a:r>
              <a:rPr lang="en-US" sz="1400" dirty="0" smtClean="0"/>
              <a:t> KF, Chalkley RJ. </a:t>
            </a:r>
            <a:r>
              <a:rPr lang="en-US" sz="1400" i="1" dirty="0" smtClean="0"/>
              <a:t>“</a:t>
            </a:r>
            <a:r>
              <a:rPr lang="en-US" sz="1400" dirty="0"/>
              <a:t>Lessons in </a:t>
            </a:r>
            <a:r>
              <a:rPr lang="en-US" sz="1400" i="1" dirty="0"/>
              <a:t>de novo</a:t>
            </a:r>
            <a:r>
              <a:rPr lang="en-US" sz="1400" dirty="0"/>
              <a:t> peptide sequencing by tandem mass </a:t>
            </a:r>
            <a:r>
              <a:rPr lang="en-US" sz="1400" dirty="0" smtClean="0"/>
              <a:t>spectrometry”. </a:t>
            </a:r>
            <a:r>
              <a:rPr lang="en-US" sz="1400" i="1" dirty="0" smtClean="0"/>
              <a:t>Mass Spec Rev </a:t>
            </a:r>
            <a:r>
              <a:rPr lang="en-US" sz="1400" dirty="0"/>
              <a:t>DOI 10.1002/mas</a:t>
            </a:r>
            <a:r>
              <a:rPr lang="en-US" sz="1400" dirty="0" smtClean="0"/>
              <a:t>, 2013</a:t>
            </a:r>
            <a:r>
              <a:rPr lang="en-US" sz="1400" dirty="0" smtClean="0"/>
              <a:t>.</a:t>
            </a:r>
            <a:endParaRPr lang="en-US" sz="14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Acknowledgements</a:t>
            </a:r>
            <a:endParaRPr lang="en-US" dirty="0"/>
          </a:p>
        </p:txBody>
      </p:sp>
      <p:sp>
        <p:nvSpPr>
          <p:cNvPr id="3789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88EA83-978D-46BC-B559-0363F9A67DE0}" type="slidenum">
              <a:rPr lang="en-US" smtClean="0">
                <a:solidFill>
                  <a:srgbClr val="F8F8F8"/>
                </a:solidFill>
              </a:rPr>
              <a:pPr/>
              <a:t>38</a:t>
            </a:fld>
            <a:endParaRPr lang="en-US" smtClean="0">
              <a:solidFill>
                <a:srgbClr val="F8F8F8"/>
              </a:solidFill>
            </a:endParaRPr>
          </a:p>
        </p:txBody>
      </p:sp>
      <p:sp>
        <p:nvSpPr>
          <p:cNvPr id="37892" name="Rectangle 2"/>
          <p:cNvSpPr>
            <a:spLocks noChangeArrowheads="1"/>
          </p:cNvSpPr>
          <p:nvPr/>
        </p:nvSpPr>
        <p:spPr bwMode="auto">
          <a:xfrm>
            <a:off x="209550" y="188914"/>
            <a:ext cx="873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2800" dirty="0" smtClean="0">
                <a:solidFill>
                  <a:srgbClr val="006699"/>
                </a:solidFill>
              </a:rPr>
              <a:t> </a:t>
            </a:r>
            <a:endParaRPr lang="en-US" altLang="en-US" sz="2800" dirty="0">
              <a:solidFill>
                <a:srgbClr val="006699"/>
              </a:solidFill>
            </a:endParaRPr>
          </a:p>
        </p:txBody>
      </p:sp>
      <p:sp>
        <p:nvSpPr>
          <p:cNvPr id="37893" name="Text Box 3"/>
          <p:cNvSpPr txBox="1">
            <a:spLocks noChangeArrowheads="1"/>
          </p:cNvSpPr>
          <p:nvPr/>
        </p:nvSpPr>
        <p:spPr bwMode="auto">
          <a:xfrm>
            <a:off x="1211029" y="1453121"/>
            <a:ext cx="225112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006699"/>
                </a:solidFill>
                <a:latin typeface="Calibri" pitchFamily="34" charset="0"/>
              </a:rPr>
              <a:t>Broad </a:t>
            </a:r>
            <a:r>
              <a:rPr lang="en-US" sz="2400" b="1" dirty="0" smtClean="0">
                <a:solidFill>
                  <a:srgbClr val="006699"/>
                </a:solidFill>
                <a:latin typeface="Calibri" pitchFamily="34" charset="0"/>
              </a:rPr>
              <a:t>Institute</a:t>
            </a:r>
            <a:endParaRPr lang="en-US" sz="2400" b="1" dirty="0">
              <a:latin typeface="Calibri" pitchFamily="34" charset="0"/>
            </a:endParaRPr>
          </a:p>
          <a:p>
            <a:pPr algn="ctr" eaLnBrk="1" hangingPunct="1"/>
            <a:r>
              <a:rPr lang="en-US" sz="2400" b="1" dirty="0" smtClean="0">
                <a:latin typeface="Calibri" pitchFamily="34" charset="0"/>
              </a:rPr>
              <a:t>Terri </a:t>
            </a:r>
            <a:r>
              <a:rPr lang="en-US" sz="2400" b="1" dirty="0" err="1" smtClean="0">
                <a:latin typeface="Calibri" pitchFamily="34" charset="0"/>
              </a:rPr>
              <a:t>Addona</a:t>
            </a:r>
            <a:endParaRPr lang="en-US" sz="2400" b="1" dirty="0" smtClean="0">
              <a:latin typeface="Calibri" pitchFamily="34" charset="0"/>
            </a:endParaRPr>
          </a:p>
          <a:p>
            <a:pPr algn="ctr" eaLnBrk="1" hangingPunct="1"/>
            <a:r>
              <a:rPr lang="en-US" sz="2400" b="1" dirty="0" err="1" smtClean="0">
                <a:latin typeface="Calibri" pitchFamily="34" charset="0"/>
              </a:rPr>
              <a:t>Namrata</a:t>
            </a:r>
            <a:r>
              <a:rPr lang="en-US" sz="2400" b="1" dirty="0" smtClean="0">
                <a:latin typeface="Calibri" pitchFamily="34" charset="0"/>
              </a:rPr>
              <a:t> </a:t>
            </a:r>
            <a:r>
              <a:rPr lang="en-US" sz="2400" b="1" dirty="0" err="1" smtClean="0">
                <a:latin typeface="Calibri" pitchFamily="34" charset="0"/>
              </a:rPr>
              <a:t>Udeshi</a:t>
            </a:r>
            <a:endParaRPr lang="en-US" sz="2400" b="1" dirty="0" smtClean="0">
              <a:latin typeface="Calibri" pitchFamily="34" charset="0"/>
            </a:endParaRPr>
          </a:p>
          <a:p>
            <a:pPr algn="ctr" eaLnBrk="1" hangingPunct="1"/>
            <a:r>
              <a:rPr lang="en-US" sz="2400" b="1" dirty="0" smtClean="0">
                <a:latin typeface="Calibri" pitchFamily="34" charset="0"/>
              </a:rPr>
              <a:t>Philipp </a:t>
            </a:r>
            <a:r>
              <a:rPr lang="en-US" sz="2400" b="1" dirty="0" err="1" smtClean="0">
                <a:latin typeface="Calibri" pitchFamily="34" charset="0"/>
              </a:rPr>
              <a:t>Mertins</a:t>
            </a:r>
            <a:endParaRPr lang="en-US" sz="2400" b="1" dirty="0" smtClean="0">
              <a:latin typeface="Calibri" pitchFamily="34" charset="0"/>
            </a:endParaRPr>
          </a:p>
          <a:p>
            <a:pPr algn="ctr" eaLnBrk="1" hangingPunct="1"/>
            <a:r>
              <a:rPr lang="en-US" sz="2400" b="1" dirty="0" smtClean="0">
                <a:latin typeface="Calibri" pitchFamily="34" charset="0"/>
              </a:rPr>
              <a:t>Steve Carr</a:t>
            </a:r>
          </a:p>
        </p:txBody>
      </p:sp>
      <p:sp>
        <p:nvSpPr>
          <p:cNvPr id="37894" name="Text Box 4"/>
          <p:cNvSpPr txBox="1">
            <a:spLocks noChangeArrowheads="1"/>
          </p:cNvSpPr>
          <p:nvPr/>
        </p:nvSpPr>
        <p:spPr bwMode="auto">
          <a:xfrm>
            <a:off x="5815781" y="1453121"/>
            <a:ext cx="20970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006699"/>
                </a:solidFill>
                <a:latin typeface="Calibri" pitchFamily="34" charset="0"/>
              </a:rPr>
              <a:t>MIT</a:t>
            </a:r>
            <a:endParaRPr lang="en-US" sz="2400" b="1" dirty="0">
              <a:latin typeface="Calibri" pitchFamily="34" charset="0"/>
            </a:endParaRPr>
          </a:p>
          <a:p>
            <a:pPr algn="ctr" eaLnBrk="1" hangingPunct="1"/>
            <a:r>
              <a:rPr lang="en-US" sz="2400" b="1" dirty="0" smtClean="0">
                <a:latin typeface="Calibri" pitchFamily="34" charset="0"/>
              </a:rPr>
              <a:t>Drew Lowery</a:t>
            </a:r>
          </a:p>
          <a:p>
            <a:pPr algn="ctr" eaLnBrk="1" hangingPunct="1"/>
            <a:r>
              <a:rPr lang="en-US" sz="2400" b="1" dirty="0" err="1" smtClean="0">
                <a:latin typeface="Calibri" pitchFamily="34" charset="0"/>
              </a:rPr>
              <a:t>Majbrit</a:t>
            </a:r>
            <a:r>
              <a:rPr lang="en-US" sz="2400" b="1" dirty="0" smtClean="0">
                <a:latin typeface="Calibri" pitchFamily="34" charset="0"/>
              </a:rPr>
              <a:t> </a:t>
            </a:r>
            <a:r>
              <a:rPr lang="en-US" sz="2400" b="1" dirty="0" err="1">
                <a:latin typeface="Calibri" pitchFamily="34" charset="0"/>
              </a:rPr>
              <a:t>Hjerrld</a:t>
            </a:r>
            <a:endParaRPr lang="en-US" sz="2400" b="1" dirty="0">
              <a:latin typeface="Calibri" pitchFamily="34" charset="0"/>
            </a:endParaRPr>
          </a:p>
          <a:p>
            <a:pPr algn="ctr" eaLnBrk="1" hangingPunct="1"/>
            <a:r>
              <a:rPr lang="en-US" sz="2400" b="1" dirty="0" smtClean="0">
                <a:latin typeface="Calibri" pitchFamily="34" charset="0"/>
              </a:rPr>
              <a:t>Michael </a:t>
            </a:r>
            <a:r>
              <a:rPr lang="en-US" sz="2400" b="1" dirty="0" err="1" smtClean="0">
                <a:latin typeface="Calibri" pitchFamily="34" charset="0"/>
              </a:rPr>
              <a:t>Yaffe</a:t>
            </a:r>
            <a:endParaRPr lang="en-US" sz="2400" b="1" dirty="0" smtClean="0">
              <a:latin typeface="Calibri" pitchFamily="34" charset="0"/>
            </a:endParaRPr>
          </a:p>
        </p:txBody>
      </p:sp>
      <p:sp>
        <p:nvSpPr>
          <p:cNvPr id="8" name="Text Box 3"/>
          <p:cNvSpPr txBox="1">
            <a:spLocks noChangeArrowheads="1"/>
          </p:cNvSpPr>
          <p:nvPr/>
        </p:nvSpPr>
        <p:spPr bwMode="auto">
          <a:xfrm>
            <a:off x="115441" y="3977247"/>
            <a:ext cx="44423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006699"/>
                </a:solidFill>
                <a:latin typeface="Calibri" pitchFamily="34" charset="0"/>
              </a:rPr>
              <a:t>University of California San Diego</a:t>
            </a:r>
            <a:endParaRPr lang="en-US" sz="2400" b="1" dirty="0">
              <a:latin typeface="Calibri" pitchFamily="34" charset="0"/>
            </a:endParaRPr>
          </a:p>
          <a:p>
            <a:pPr algn="ctr"/>
            <a:r>
              <a:rPr lang="en-US" sz="2400" b="1" dirty="0" smtClean="0">
                <a:latin typeface="Calibri" pitchFamily="34" charset="0"/>
              </a:rPr>
              <a:t>Adrian </a:t>
            </a:r>
            <a:r>
              <a:rPr lang="en-US" sz="2400" b="1" dirty="0" err="1" smtClean="0">
                <a:latin typeface="Calibri" pitchFamily="34" charset="0"/>
              </a:rPr>
              <a:t>Guthals</a:t>
            </a:r>
            <a:endParaRPr lang="en-US" sz="2400" b="1" dirty="0" smtClean="0">
              <a:latin typeface="Calibri" pitchFamily="34" charset="0"/>
            </a:endParaRPr>
          </a:p>
          <a:p>
            <a:pPr algn="ctr"/>
            <a:r>
              <a:rPr lang="en-US" sz="2400" b="1" dirty="0" err="1" smtClean="0">
                <a:latin typeface="Calibri" pitchFamily="34" charset="0"/>
              </a:rPr>
              <a:t>Nuno</a:t>
            </a:r>
            <a:r>
              <a:rPr lang="en-US" sz="2400" b="1" dirty="0" smtClean="0">
                <a:latin typeface="Calibri" pitchFamily="34" charset="0"/>
              </a:rPr>
              <a:t> </a:t>
            </a:r>
            <a:r>
              <a:rPr lang="en-US" sz="2400" b="1" dirty="0" err="1" smtClean="0">
                <a:latin typeface="Calibri" pitchFamily="34" charset="0"/>
              </a:rPr>
              <a:t>Bandeira</a:t>
            </a:r>
            <a:endParaRPr lang="en-US" sz="2400" b="1" dirty="0" smtClean="0">
              <a:latin typeface="Calibri" pitchFamily="34" charset="0"/>
            </a:endParaRPr>
          </a:p>
        </p:txBody>
      </p:sp>
      <p:sp>
        <p:nvSpPr>
          <p:cNvPr id="9" name="Text Box 3"/>
          <p:cNvSpPr txBox="1">
            <a:spLocks noChangeArrowheads="1"/>
          </p:cNvSpPr>
          <p:nvPr/>
        </p:nvSpPr>
        <p:spPr bwMode="auto">
          <a:xfrm>
            <a:off x="5152937" y="3977247"/>
            <a:ext cx="34227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buClr>
                <a:srgbClr val="006699"/>
              </a:buClr>
              <a:defRPr/>
            </a:pPr>
            <a:r>
              <a:rPr lang="en-US" sz="2400" b="1" kern="0" dirty="0" smtClean="0">
                <a:solidFill>
                  <a:srgbClr val="006699"/>
                </a:solidFill>
                <a:latin typeface="Calibri" pitchFamily="34" charset="0"/>
                <a:cs typeface="Calibri" pitchFamily="34" charset="0"/>
              </a:rPr>
              <a:t>University of Queensland</a:t>
            </a:r>
          </a:p>
          <a:p>
            <a:pPr lvl="0" algn="ctr" eaLnBrk="1" hangingPunct="1">
              <a:spcBef>
                <a:spcPts val="0"/>
              </a:spcBef>
              <a:buClr>
                <a:srgbClr val="006699"/>
              </a:buClr>
              <a:defRPr/>
            </a:pPr>
            <a:r>
              <a:rPr lang="en-US" sz="2400" b="1" kern="0" dirty="0" smtClean="0">
                <a:latin typeface="Calibri" pitchFamily="34" charset="0"/>
                <a:cs typeface="Calibri" pitchFamily="34" charset="0"/>
              </a:rPr>
              <a:t>David Morgenstern</a:t>
            </a:r>
          </a:p>
          <a:p>
            <a:pPr lvl="0" algn="ctr" eaLnBrk="1" hangingPunct="1">
              <a:spcBef>
                <a:spcPts val="0"/>
              </a:spcBef>
              <a:buClr>
                <a:srgbClr val="006699"/>
              </a:buClr>
              <a:defRPr/>
            </a:pPr>
            <a:r>
              <a:rPr lang="en-US" sz="2400" b="1" kern="0" dirty="0" err="1" smtClean="0">
                <a:latin typeface="Calibri" pitchFamily="34" charset="0"/>
                <a:cs typeface="Calibri" pitchFamily="34" charset="0"/>
              </a:rPr>
              <a:t>Eivind</a:t>
            </a:r>
            <a:r>
              <a:rPr lang="en-US" sz="2400" b="1" kern="0" dirty="0" smtClean="0">
                <a:latin typeface="Calibri" pitchFamily="34" charset="0"/>
                <a:cs typeface="Calibri" pitchFamily="34" charset="0"/>
              </a:rPr>
              <a:t> </a:t>
            </a:r>
            <a:r>
              <a:rPr lang="en-US" sz="2400" b="1" kern="0" dirty="0" err="1" smtClean="0">
                <a:latin typeface="Calibri" pitchFamily="34" charset="0"/>
                <a:cs typeface="Calibri" pitchFamily="34" charset="0"/>
              </a:rPr>
              <a:t>Undheim</a:t>
            </a:r>
            <a:endParaRPr lang="en-US" sz="2400" b="1" kern="0" dirty="0" smtClean="0">
              <a:latin typeface="Calibri" pitchFamily="34" charset="0"/>
              <a:cs typeface="Calibri" pitchFamily="34" charset="0"/>
            </a:endParaRPr>
          </a:p>
          <a:p>
            <a:pPr lvl="0" algn="ctr" eaLnBrk="1" hangingPunct="1">
              <a:spcBef>
                <a:spcPts val="0"/>
              </a:spcBef>
              <a:buClr>
                <a:srgbClr val="006699"/>
              </a:buClr>
              <a:defRPr/>
            </a:pPr>
            <a:r>
              <a:rPr lang="en-US" sz="2400" b="1" kern="0" dirty="0" smtClean="0">
                <a:latin typeface="Calibri" pitchFamily="34" charset="0"/>
                <a:cs typeface="Calibri" pitchFamily="34" charset="0"/>
              </a:rPr>
              <a:t>Glenn King</a:t>
            </a:r>
          </a:p>
        </p:txBody>
      </p:sp>
      <p:sp>
        <p:nvSpPr>
          <p:cNvPr id="3" name="TextBox 2"/>
          <p:cNvSpPr txBox="1"/>
          <p:nvPr/>
        </p:nvSpPr>
        <p:spPr>
          <a:xfrm>
            <a:off x="850875" y="5788119"/>
            <a:ext cx="7428059" cy="369332"/>
          </a:xfrm>
          <a:prstGeom prst="rect">
            <a:avLst/>
          </a:prstGeom>
          <a:noFill/>
        </p:spPr>
        <p:txBody>
          <a:bodyPr wrap="none" rtlCol="0">
            <a:spAutoFit/>
          </a:bodyPr>
          <a:lstStyle/>
          <a:p>
            <a:r>
              <a:rPr lang="en-US" b="1" dirty="0">
                <a:solidFill>
                  <a:srgbClr val="006699"/>
                </a:solidFill>
              </a:rPr>
              <a:t>http://www.broadinstitute.org/~clauser/CSHL_Proteomics_course/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Charge-directed Fragmentation Scheme</a:t>
            </a:r>
          </a:p>
        </p:txBody>
      </p:sp>
      <p:sp>
        <p:nvSpPr>
          <p:cNvPr id="3" name="Slide Number Placeholder 2"/>
          <p:cNvSpPr>
            <a:spLocks noGrp="1"/>
          </p:cNvSpPr>
          <p:nvPr>
            <p:ph type="sldNum" sz="quarter" idx="11"/>
          </p:nvPr>
        </p:nvSpPr>
        <p:spPr/>
        <p:txBody>
          <a:bodyPr/>
          <a:lstStyle/>
          <a:p>
            <a:pPr>
              <a:defRPr/>
            </a:pPr>
            <a:fld id="{94C161DA-37A9-480E-8266-756F225CC67E}" type="slidenum">
              <a:rPr lang="en-US" smtClean="0"/>
              <a:pPr>
                <a:defRPr/>
              </a:pPr>
              <a:t>4</a:t>
            </a:fld>
            <a:endParaRPr lang="en-US"/>
          </a:p>
        </p:txBody>
      </p:sp>
      <p:sp>
        <p:nvSpPr>
          <p:cNvPr id="4" name="Rectangle 2"/>
          <p:cNvSpPr>
            <a:spLocks noChangeArrowheads="1"/>
          </p:cNvSpPr>
          <p:nvPr/>
        </p:nvSpPr>
        <p:spPr bwMode="auto">
          <a:xfrm>
            <a:off x="1652163" y="1401764"/>
            <a:ext cx="550471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H</a:t>
            </a:r>
            <a:r>
              <a:rPr lang="en-US" sz="1400" b="1" baseline="-25000">
                <a:solidFill>
                  <a:srgbClr val="000000"/>
                </a:solidFill>
              </a:rPr>
              <a:t>2</a:t>
            </a:r>
            <a:r>
              <a:rPr lang="en-US" sz="1400" b="1">
                <a:solidFill>
                  <a:srgbClr val="000000"/>
                </a:solidFill>
              </a:rPr>
              <a:t>N    CH    C    NH    CH    C    NH    CH    C    NH    CH    C    OH</a:t>
            </a:r>
          </a:p>
        </p:txBody>
      </p:sp>
      <p:grpSp>
        <p:nvGrpSpPr>
          <p:cNvPr id="5" name="Group 3"/>
          <p:cNvGrpSpPr>
            <a:grpSpLocks/>
          </p:cNvGrpSpPr>
          <p:nvPr/>
        </p:nvGrpSpPr>
        <p:grpSpPr bwMode="auto">
          <a:xfrm>
            <a:off x="2209802" y="1746250"/>
            <a:ext cx="4081463" cy="307975"/>
            <a:chOff x="1392" y="1100"/>
            <a:chExt cx="2571" cy="194"/>
          </a:xfrm>
        </p:grpSpPr>
        <p:sp>
          <p:nvSpPr>
            <p:cNvPr id="6" name="Rectangle 4"/>
            <p:cNvSpPr>
              <a:spLocks noChangeArrowheads="1"/>
            </p:cNvSpPr>
            <p:nvPr/>
          </p:nvSpPr>
          <p:spPr bwMode="auto">
            <a:xfrm>
              <a:off x="1392" y="1100"/>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1</a:t>
              </a:r>
            </a:p>
          </p:txBody>
        </p:sp>
        <p:sp>
          <p:nvSpPr>
            <p:cNvPr id="7" name="Rectangle 5"/>
            <p:cNvSpPr>
              <a:spLocks noChangeArrowheads="1"/>
            </p:cNvSpPr>
            <p:nvPr/>
          </p:nvSpPr>
          <p:spPr bwMode="auto">
            <a:xfrm>
              <a:off x="2170" y="1100"/>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2</a:t>
              </a:r>
            </a:p>
          </p:txBody>
        </p:sp>
        <p:sp>
          <p:nvSpPr>
            <p:cNvPr id="8" name="Rectangle 6"/>
            <p:cNvSpPr>
              <a:spLocks noChangeArrowheads="1"/>
            </p:cNvSpPr>
            <p:nvPr/>
          </p:nvSpPr>
          <p:spPr bwMode="auto">
            <a:xfrm>
              <a:off x="2948" y="1100"/>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3</a:t>
              </a:r>
            </a:p>
          </p:txBody>
        </p:sp>
        <p:sp>
          <p:nvSpPr>
            <p:cNvPr id="9" name="Rectangle 7"/>
            <p:cNvSpPr>
              <a:spLocks noChangeArrowheads="1"/>
            </p:cNvSpPr>
            <p:nvPr/>
          </p:nvSpPr>
          <p:spPr bwMode="auto">
            <a:xfrm>
              <a:off x="3722" y="1100"/>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4</a:t>
              </a:r>
            </a:p>
          </p:txBody>
        </p:sp>
      </p:grpSp>
      <p:sp>
        <p:nvSpPr>
          <p:cNvPr id="10" name="Line 8"/>
          <p:cNvSpPr>
            <a:spLocks noChangeShapeType="1"/>
          </p:cNvSpPr>
          <p:nvPr/>
        </p:nvSpPr>
        <p:spPr bwMode="auto">
          <a:xfrm>
            <a:off x="2095502" y="1541463"/>
            <a:ext cx="1746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 name="Line 9"/>
          <p:cNvSpPr>
            <a:spLocks noChangeShapeType="1"/>
          </p:cNvSpPr>
          <p:nvPr/>
        </p:nvSpPr>
        <p:spPr bwMode="auto">
          <a:xfrm>
            <a:off x="2559052" y="1541463"/>
            <a:ext cx="1746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 name="Line 10"/>
          <p:cNvSpPr>
            <a:spLocks noChangeShapeType="1"/>
          </p:cNvSpPr>
          <p:nvPr/>
        </p:nvSpPr>
        <p:spPr bwMode="auto">
          <a:xfrm>
            <a:off x="2876552" y="1541463"/>
            <a:ext cx="1746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 name="Line 11"/>
          <p:cNvSpPr>
            <a:spLocks noChangeShapeType="1"/>
          </p:cNvSpPr>
          <p:nvPr/>
        </p:nvSpPr>
        <p:spPr bwMode="auto">
          <a:xfrm>
            <a:off x="3336927" y="1541463"/>
            <a:ext cx="1746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a:off x="3787777" y="1541463"/>
            <a:ext cx="1746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4121152" y="1541463"/>
            <a:ext cx="1746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 name="Line 14"/>
          <p:cNvSpPr>
            <a:spLocks noChangeShapeType="1"/>
          </p:cNvSpPr>
          <p:nvPr/>
        </p:nvSpPr>
        <p:spPr bwMode="auto">
          <a:xfrm>
            <a:off x="4562477" y="1541463"/>
            <a:ext cx="1746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 name="Line 15"/>
          <p:cNvSpPr>
            <a:spLocks noChangeShapeType="1"/>
          </p:cNvSpPr>
          <p:nvPr/>
        </p:nvSpPr>
        <p:spPr bwMode="auto">
          <a:xfrm>
            <a:off x="5026027" y="1541463"/>
            <a:ext cx="1746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 name="Line 16"/>
          <p:cNvSpPr>
            <a:spLocks noChangeShapeType="1"/>
          </p:cNvSpPr>
          <p:nvPr/>
        </p:nvSpPr>
        <p:spPr bwMode="auto">
          <a:xfrm>
            <a:off x="5346702" y="1541463"/>
            <a:ext cx="1746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ShapeType="1"/>
          </p:cNvSpPr>
          <p:nvPr/>
        </p:nvSpPr>
        <p:spPr bwMode="auto">
          <a:xfrm>
            <a:off x="5803902" y="1541463"/>
            <a:ext cx="1746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 name="Line 18"/>
          <p:cNvSpPr>
            <a:spLocks noChangeShapeType="1"/>
          </p:cNvSpPr>
          <p:nvPr/>
        </p:nvSpPr>
        <p:spPr bwMode="auto">
          <a:xfrm>
            <a:off x="6257927" y="1541463"/>
            <a:ext cx="1746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 name="Line 19"/>
          <p:cNvSpPr>
            <a:spLocks noChangeShapeType="1"/>
          </p:cNvSpPr>
          <p:nvPr/>
        </p:nvSpPr>
        <p:spPr bwMode="auto">
          <a:xfrm>
            <a:off x="6584951" y="1541463"/>
            <a:ext cx="1746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2" name="Line 20"/>
          <p:cNvSpPr>
            <a:spLocks noChangeShapeType="1"/>
          </p:cNvSpPr>
          <p:nvPr/>
        </p:nvSpPr>
        <p:spPr bwMode="auto">
          <a:xfrm flipV="1">
            <a:off x="2354263" y="1630365"/>
            <a:ext cx="0" cy="1746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flipV="1">
            <a:off x="3592513" y="1630365"/>
            <a:ext cx="0" cy="1746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 name="Line 22"/>
          <p:cNvSpPr>
            <a:spLocks noChangeShapeType="1"/>
          </p:cNvSpPr>
          <p:nvPr/>
        </p:nvSpPr>
        <p:spPr bwMode="auto">
          <a:xfrm flipV="1">
            <a:off x="4824413" y="1630365"/>
            <a:ext cx="0" cy="1746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5" name="Line 23"/>
          <p:cNvSpPr>
            <a:spLocks noChangeShapeType="1"/>
          </p:cNvSpPr>
          <p:nvPr/>
        </p:nvSpPr>
        <p:spPr bwMode="auto">
          <a:xfrm flipV="1">
            <a:off x="6059488" y="1630365"/>
            <a:ext cx="0" cy="1746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26" name="Group 24"/>
          <p:cNvGrpSpPr>
            <a:grpSpLocks/>
          </p:cNvGrpSpPr>
          <p:nvPr/>
        </p:nvGrpSpPr>
        <p:grpSpPr bwMode="auto">
          <a:xfrm>
            <a:off x="2786065" y="1282701"/>
            <a:ext cx="34925" cy="174625"/>
            <a:chOff x="1755" y="808"/>
            <a:chExt cx="22" cy="110"/>
          </a:xfrm>
        </p:grpSpPr>
        <p:sp>
          <p:nvSpPr>
            <p:cNvPr id="27" name="Line 25"/>
            <p:cNvSpPr>
              <a:spLocks noChangeShapeType="1"/>
            </p:cNvSpPr>
            <p:nvPr/>
          </p:nvSpPr>
          <p:spPr bwMode="auto">
            <a:xfrm flipV="1">
              <a:off x="1755" y="808"/>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 name="Line 26"/>
            <p:cNvSpPr>
              <a:spLocks noChangeShapeType="1"/>
            </p:cNvSpPr>
            <p:nvPr/>
          </p:nvSpPr>
          <p:spPr bwMode="auto">
            <a:xfrm flipV="1">
              <a:off x="1777" y="808"/>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9" name="Group 27"/>
          <p:cNvGrpSpPr>
            <a:grpSpLocks/>
          </p:cNvGrpSpPr>
          <p:nvPr/>
        </p:nvGrpSpPr>
        <p:grpSpPr bwMode="auto">
          <a:xfrm>
            <a:off x="4024315" y="1282701"/>
            <a:ext cx="34925" cy="174625"/>
            <a:chOff x="2535" y="808"/>
            <a:chExt cx="22" cy="110"/>
          </a:xfrm>
        </p:grpSpPr>
        <p:sp>
          <p:nvSpPr>
            <p:cNvPr id="30" name="Line 28"/>
            <p:cNvSpPr>
              <a:spLocks noChangeShapeType="1"/>
            </p:cNvSpPr>
            <p:nvPr/>
          </p:nvSpPr>
          <p:spPr bwMode="auto">
            <a:xfrm flipV="1">
              <a:off x="2535" y="808"/>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 name="Line 29"/>
            <p:cNvSpPr>
              <a:spLocks noChangeShapeType="1"/>
            </p:cNvSpPr>
            <p:nvPr/>
          </p:nvSpPr>
          <p:spPr bwMode="auto">
            <a:xfrm flipV="1">
              <a:off x="2557" y="808"/>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2" name="Group 30"/>
          <p:cNvGrpSpPr>
            <a:grpSpLocks/>
          </p:cNvGrpSpPr>
          <p:nvPr/>
        </p:nvGrpSpPr>
        <p:grpSpPr bwMode="auto">
          <a:xfrm>
            <a:off x="5256215" y="1282701"/>
            <a:ext cx="34925" cy="174625"/>
            <a:chOff x="3311" y="808"/>
            <a:chExt cx="22" cy="110"/>
          </a:xfrm>
        </p:grpSpPr>
        <p:sp>
          <p:nvSpPr>
            <p:cNvPr id="33" name="Line 31"/>
            <p:cNvSpPr>
              <a:spLocks noChangeShapeType="1"/>
            </p:cNvSpPr>
            <p:nvPr/>
          </p:nvSpPr>
          <p:spPr bwMode="auto">
            <a:xfrm flipV="1">
              <a:off x="3311" y="808"/>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 name="Line 32"/>
            <p:cNvSpPr>
              <a:spLocks noChangeShapeType="1"/>
            </p:cNvSpPr>
            <p:nvPr/>
          </p:nvSpPr>
          <p:spPr bwMode="auto">
            <a:xfrm flipV="1">
              <a:off x="3333" y="808"/>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5" name="Group 33"/>
          <p:cNvGrpSpPr>
            <a:grpSpLocks/>
          </p:cNvGrpSpPr>
          <p:nvPr/>
        </p:nvGrpSpPr>
        <p:grpSpPr bwMode="auto">
          <a:xfrm>
            <a:off x="6491290" y="1282701"/>
            <a:ext cx="34925" cy="174625"/>
            <a:chOff x="4089" y="808"/>
            <a:chExt cx="22" cy="110"/>
          </a:xfrm>
        </p:grpSpPr>
        <p:sp>
          <p:nvSpPr>
            <p:cNvPr id="36" name="Line 34"/>
            <p:cNvSpPr>
              <a:spLocks noChangeShapeType="1"/>
            </p:cNvSpPr>
            <p:nvPr/>
          </p:nvSpPr>
          <p:spPr bwMode="auto">
            <a:xfrm flipV="1">
              <a:off x="4089" y="808"/>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 name="Line 35"/>
            <p:cNvSpPr>
              <a:spLocks noChangeShapeType="1"/>
            </p:cNvSpPr>
            <p:nvPr/>
          </p:nvSpPr>
          <p:spPr bwMode="auto">
            <a:xfrm flipV="1">
              <a:off x="4111" y="808"/>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38" name="Rectangle 36"/>
          <p:cNvSpPr>
            <a:spLocks noChangeArrowheads="1"/>
          </p:cNvSpPr>
          <p:nvPr/>
        </p:nvSpPr>
        <p:spPr bwMode="auto">
          <a:xfrm>
            <a:off x="2638439" y="1050926"/>
            <a:ext cx="32541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39" name="Rectangle 37"/>
          <p:cNvSpPr>
            <a:spLocks noChangeArrowheads="1"/>
          </p:cNvSpPr>
          <p:nvPr/>
        </p:nvSpPr>
        <p:spPr bwMode="auto">
          <a:xfrm>
            <a:off x="3879864" y="1050926"/>
            <a:ext cx="32541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40" name="Rectangle 38"/>
          <p:cNvSpPr>
            <a:spLocks noChangeArrowheads="1"/>
          </p:cNvSpPr>
          <p:nvPr/>
        </p:nvSpPr>
        <p:spPr bwMode="auto">
          <a:xfrm>
            <a:off x="5111764" y="1050926"/>
            <a:ext cx="32541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41" name="Rectangle 39"/>
          <p:cNvSpPr>
            <a:spLocks noChangeArrowheads="1"/>
          </p:cNvSpPr>
          <p:nvPr/>
        </p:nvSpPr>
        <p:spPr bwMode="auto">
          <a:xfrm>
            <a:off x="6343664" y="1050926"/>
            <a:ext cx="32541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42" name="Line 40"/>
          <p:cNvSpPr>
            <a:spLocks noChangeShapeType="1"/>
          </p:cNvSpPr>
          <p:nvPr/>
        </p:nvSpPr>
        <p:spPr bwMode="auto">
          <a:xfrm flipV="1">
            <a:off x="5608638" y="1620840"/>
            <a:ext cx="0" cy="1746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 name="Rectangle 41"/>
          <p:cNvSpPr>
            <a:spLocks noChangeArrowheads="1"/>
          </p:cNvSpPr>
          <p:nvPr/>
        </p:nvSpPr>
        <p:spPr bwMode="auto">
          <a:xfrm>
            <a:off x="5457887" y="1746252"/>
            <a:ext cx="31579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9900"/>
                </a:solidFill>
              </a:rPr>
              <a:t>H</a:t>
            </a:r>
          </a:p>
        </p:txBody>
      </p:sp>
      <p:sp>
        <p:nvSpPr>
          <p:cNvPr id="44" name="Line 45"/>
          <p:cNvSpPr>
            <a:spLocks noChangeShapeType="1"/>
          </p:cNvSpPr>
          <p:nvPr/>
        </p:nvSpPr>
        <p:spPr bwMode="auto">
          <a:xfrm>
            <a:off x="5443538" y="1181101"/>
            <a:ext cx="0" cy="757239"/>
          </a:xfrm>
          <a:prstGeom prst="line">
            <a:avLst/>
          </a:prstGeom>
          <a:noFill/>
          <a:ln w="12700">
            <a:solidFill>
              <a:srgbClr val="0099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5" name="Rectangle 47"/>
          <p:cNvSpPr>
            <a:spLocks noChangeArrowheads="1"/>
          </p:cNvSpPr>
          <p:nvPr/>
        </p:nvSpPr>
        <p:spPr bwMode="auto">
          <a:xfrm>
            <a:off x="285472" y="3433763"/>
            <a:ext cx="38632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600" b="1">
                <a:solidFill>
                  <a:srgbClr val="0033CC"/>
                </a:solidFill>
              </a:rPr>
              <a:t>b</a:t>
            </a:r>
            <a:r>
              <a:rPr lang="en-US" sz="1600" b="1" baseline="-25000">
                <a:solidFill>
                  <a:srgbClr val="0033CC"/>
                </a:solidFill>
              </a:rPr>
              <a:t>3</a:t>
            </a:r>
          </a:p>
        </p:txBody>
      </p:sp>
      <p:sp>
        <p:nvSpPr>
          <p:cNvPr id="46" name="Line 48"/>
          <p:cNvSpPr>
            <a:spLocks noChangeShapeType="1"/>
          </p:cNvSpPr>
          <p:nvPr/>
        </p:nvSpPr>
        <p:spPr bwMode="auto">
          <a:xfrm flipH="1">
            <a:off x="4011615" y="1936751"/>
            <a:ext cx="1423987" cy="1058863"/>
          </a:xfrm>
          <a:prstGeom prst="line">
            <a:avLst/>
          </a:prstGeom>
          <a:noFill/>
          <a:ln w="12700">
            <a:solidFill>
              <a:srgbClr val="009900"/>
            </a:solidFill>
            <a:prstDash val="dash"/>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7" name="Rectangle 49"/>
          <p:cNvSpPr>
            <a:spLocks noChangeArrowheads="1"/>
          </p:cNvSpPr>
          <p:nvPr/>
        </p:nvSpPr>
        <p:spPr bwMode="auto">
          <a:xfrm>
            <a:off x="1591421" y="2493964"/>
            <a:ext cx="1487587"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33CC"/>
                </a:solidFill>
              </a:rPr>
              <a:t>b ion formation</a:t>
            </a:r>
          </a:p>
        </p:txBody>
      </p:sp>
      <p:sp>
        <p:nvSpPr>
          <p:cNvPr id="48" name="Line 50"/>
          <p:cNvSpPr>
            <a:spLocks noChangeShapeType="1"/>
          </p:cNvSpPr>
          <p:nvPr/>
        </p:nvSpPr>
        <p:spPr bwMode="auto">
          <a:xfrm>
            <a:off x="5451475" y="1941514"/>
            <a:ext cx="1423988" cy="1058863"/>
          </a:xfrm>
          <a:prstGeom prst="line">
            <a:avLst/>
          </a:prstGeom>
          <a:noFill/>
          <a:ln w="12700">
            <a:solidFill>
              <a:srgbClr val="009900"/>
            </a:solidFill>
            <a:prstDash val="dash"/>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nvGrpSpPr>
          <p:cNvPr id="49" name="Group 158"/>
          <p:cNvGrpSpPr>
            <a:grpSpLocks/>
          </p:cNvGrpSpPr>
          <p:nvPr/>
        </p:nvGrpSpPr>
        <p:grpSpPr bwMode="auto">
          <a:xfrm>
            <a:off x="5919789" y="3124199"/>
            <a:ext cx="2003426" cy="1003300"/>
            <a:chOff x="3729" y="1968"/>
            <a:chExt cx="1262" cy="632"/>
          </a:xfrm>
        </p:grpSpPr>
        <p:sp>
          <p:nvSpPr>
            <p:cNvPr id="50" name="Rectangle 52"/>
            <p:cNvSpPr>
              <a:spLocks noChangeArrowheads="1"/>
            </p:cNvSpPr>
            <p:nvPr/>
          </p:nvSpPr>
          <p:spPr bwMode="auto">
            <a:xfrm>
              <a:off x="3920" y="2187"/>
              <a:ext cx="107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NH    CH    C    OH</a:t>
              </a:r>
            </a:p>
          </p:txBody>
        </p:sp>
        <p:sp>
          <p:nvSpPr>
            <p:cNvPr id="51" name="Rectangle 53"/>
            <p:cNvSpPr>
              <a:spLocks noChangeArrowheads="1"/>
            </p:cNvSpPr>
            <p:nvPr/>
          </p:nvSpPr>
          <p:spPr bwMode="auto">
            <a:xfrm>
              <a:off x="4225" y="2406"/>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4</a:t>
              </a:r>
            </a:p>
          </p:txBody>
        </p:sp>
        <p:sp>
          <p:nvSpPr>
            <p:cNvPr id="52" name="Line 54"/>
            <p:cNvSpPr>
              <a:spLocks noChangeShapeType="1"/>
            </p:cNvSpPr>
            <p:nvPr/>
          </p:nvSpPr>
          <p:spPr bwMode="auto">
            <a:xfrm>
              <a:off x="3873" y="2277"/>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3" name="Line 55"/>
            <p:cNvSpPr>
              <a:spLocks noChangeShapeType="1"/>
            </p:cNvSpPr>
            <p:nvPr/>
          </p:nvSpPr>
          <p:spPr bwMode="auto">
            <a:xfrm>
              <a:off x="4151" y="2277"/>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 name="Line 56"/>
            <p:cNvSpPr>
              <a:spLocks noChangeShapeType="1"/>
            </p:cNvSpPr>
            <p:nvPr/>
          </p:nvSpPr>
          <p:spPr bwMode="auto">
            <a:xfrm>
              <a:off x="4443" y="2277"/>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5" name="Line 57"/>
            <p:cNvSpPr>
              <a:spLocks noChangeShapeType="1"/>
            </p:cNvSpPr>
            <p:nvPr/>
          </p:nvSpPr>
          <p:spPr bwMode="auto">
            <a:xfrm>
              <a:off x="4645" y="2277"/>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 name="Line 58"/>
            <p:cNvSpPr>
              <a:spLocks noChangeShapeType="1"/>
            </p:cNvSpPr>
            <p:nvPr/>
          </p:nvSpPr>
          <p:spPr bwMode="auto">
            <a:xfrm flipV="1">
              <a:off x="4316" y="2333"/>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57" name="Group 59"/>
            <p:cNvGrpSpPr>
              <a:grpSpLocks/>
            </p:cNvGrpSpPr>
            <p:nvPr/>
          </p:nvGrpSpPr>
          <p:grpSpPr bwMode="auto">
            <a:xfrm>
              <a:off x="4588" y="2114"/>
              <a:ext cx="22" cy="110"/>
              <a:chOff x="4588" y="2114"/>
              <a:chExt cx="22" cy="110"/>
            </a:xfrm>
          </p:grpSpPr>
          <p:sp>
            <p:nvSpPr>
              <p:cNvPr id="63" name="Line 60"/>
              <p:cNvSpPr>
                <a:spLocks noChangeShapeType="1"/>
              </p:cNvSpPr>
              <p:nvPr/>
            </p:nvSpPr>
            <p:spPr bwMode="auto">
              <a:xfrm flipV="1">
                <a:off x="4588" y="2114"/>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4" name="Line 61"/>
              <p:cNvSpPr>
                <a:spLocks noChangeShapeType="1"/>
              </p:cNvSpPr>
              <p:nvPr/>
            </p:nvSpPr>
            <p:spPr bwMode="auto">
              <a:xfrm flipV="1">
                <a:off x="4610" y="2114"/>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8" name="Rectangle 62"/>
            <p:cNvSpPr>
              <a:spLocks noChangeArrowheads="1"/>
            </p:cNvSpPr>
            <p:nvPr/>
          </p:nvSpPr>
          <p:spPr bwMode="auto">
            <a:xfrm>
              <a:off x="4497" y="1968"/>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59" name="Line 63"/>
            <p:cNvSpPr>
              <a:spLocks noChangeShapeType="1"/>
            </p:cNvSpPr>
            <p:nvPr/>
          </p:nvSpPr>
          <p:spPr bwMode="auto">
            <a:xfrm flipV="1">
              <a:off x="4032" y="2327"/>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 name="Rectangle 64"/>
            <p:cNvSpPr>
              <a:spLocks noChangeArrowheads="1"/>
            </p:cNvSpPr>
            <p:nvPr/>
          </p:nvSpPr>
          <p:spPr bwMode="auto">
            <a:xfrm>
              <a:off x="3937" y="2406"/>
              <a:ext cx="1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H</a:t>
              </a:r>
            </a:p>
          </p:txBody>
        </p:sp>
        <p:sp>
          <p:nvSpPr>
            <p:cNvPr id="61" name="Rectangle 66"/>
            <p:cNvSpPr>
              <a:spLocks noChangeArrowheads="1"/>
            </p:cNvSpPr>
            <p:nvPr/>
          </p:nvSpPr>
          <p:spPr bwMode="auto">
            <a:xfrm>
              <a:off x="3965" y="2072"/>
              <a:ext cx="1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9900"/>
                  </a:solidFill>
                </a:rPr>
                <a:t>+</a:t>
              </a:r>
            </a:p>
          </p:txBody>
        </p:sp>
        <p:sp>
          <p:nvSpPr>
            <p:cNvPr id="62" name="Rectangle 68"/>
            <p:cNvSpPr>
              <a:spLocks noChangeArrowheads="1"/>
            </p:cNvSpPr>
            <p:nvPr/>
          </p:nvSpPr>
          <p:spPr bwMode="auto">
            <a:xfrm>
              <a:off x="3729" y="2191"/>
              <a:ext cx="1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H</a:t>
              </a:r>
            </a:p>
          </p:txBody>
        </p:sp>
      </p:grpSp>
      <p:sp>
        <p:nvSpPr>
          <p:cNvPr id="65" name="Rectangle 70"/>
          <p:cNvSpPr>
            <a:spLocks noChangeArrowheads="1"/>
          </p:cNvSpPr>
          <p:nvPr/>
        </p:nvSpPr>
        <p:spPr bwMode="auto">
          <a:xfrm>
            <a:off x="8165875" y="3398838"/>
            <a:ext cx="37510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600" b="1">
                <a:solidFill>
                  <a:srgbClr val="FF0033"/>
                </a:solidFill>
              </a:rPr>
              <a:t>y</a:t>
            </a:r>
            <a:r>
              <a:rPr lang="en-US" sz="1600" b="1" baseline="-25000">
                <a:solidFill>
                  <a:srgbClr val="FF0033"/>
                </a:solidFill>
              </a:rPr>
              <a:t>1</a:t>
            </a:r>
          </a:p>
        </p:txBody>
      </p:sp>
      <p:sp>
        <p:nvSpPr>
          <p:cNvPr id="66" name="Rectangle 71"/>
          <p:cNvSpPr>
            <a:spLocks noChangeArrowheads="1"/>
          </p:cNvSpPr>
          <p:nvPr/>
        </p:nvSpPr>
        <p:spPr bwMode="auto">
          <a:xfrm>
            <a:off x="6807199" y="2493964"/>
            <a:ext cx="147796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FF0033"/>
                </a:solidFill>
              </a:rPr>
              <a:t>y ion formation</a:t>
            </a:r>
          </a:p>
        </p:txBody>
      </p:sp>
      <p:sp>
        <p:nvSpPr>
          <p:cNvPr id="67" name="Rectangle 73"/>
          <p:cNvSpPr>
            <a:spLocks noChangeArrowheads="1"/>
          </p:cNvSpPr>
          <p:nvPr/>
        </p:nvSpPr>
        <p:spPr bwMode="auto">
          <a:xfrm>
            <a:off x="1090339" y="4246564"/>
            <a:ext cx="2683427"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000" b="1">
                <a:solidFill>
                  <a:schemeClr val="tx2"/>
                </a:solidFill>
              </a:rPr>
              <a:t>+</a:t>
            </a:r>
          </a:p>
          <a:p>
            <a:pPr algn="ctr" eaLnBrk="0" hangingPunct="0"/>
            <a:r>
              <a:rPr lang="en-US" sz="1000" b="1">
                <a:solidFill>
                  <a:schemeClr val="tx2"/>
                </a:solidFill>
              </a:rPr>
              <a:t>Neutral pumped away by vacuum system</a:t>
            </a:r>
          </a:p>
        </p:txBody>
      </p:sp>
      <p:sp>
        <p:nvSpPr>
          <p:cNvPr id="68" name="Rectangle 75"/>
          <p:cNvSpPr>
            <a:spLocks noChangeArrowheads="1"/>
          </p:cNvSpPr>
          <p:nvPr/>
        </p:nvSpPr>
        <p:spPr bwMode="auto">
          <a:xfrm>
            <a:off x="5061378" y="2516189"/>
            <a:ext cx="732573"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9900"/>
                </a:solidFill>
              </a:rPr>
              <a:t>and/or</a:t>
            </a:r>
          </a:p>
        </p:txBody>
      </p:sp>
      <p:grpSp>
        <p:nvGrpSpPr>
          <p:cNvPr id="69" name="Group 159"/>
          <p:cNvGrpSpPr>
            <a:grpSpLocks/>
          </p:cNvGrpSpPr>
          <p:nvPr/>
        </p:nvGrpSpPr>
        <p:grpSpPr bwMode="auto">
          <a:xfrm>
            <a:off x="661989" y="3124199"/>
            <a:ext cx="3840163" cy="1003300"/>
            <a:chOff x="417" y="1968"/>
            <a:chExt cx="2419" cy="632"/>
          </a:xfrm>
        </p:grpSpPr>
        <p:sp>
          <p:nvSpPr>
            <p:cNvPr id="70" name="Rectangle 77"/>
            <p:cNvSpPr>
              <a:spLocks noChangeArrowheads="1"/>
            </p:cNvSpPr>
            <p:nvPr/>
          </p:nvSpPr>
          <p:spPr bwMode="auto">
            <a:xfrm>
              <a:off x="417" y="2187"/>
              <a:ext cx="241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H</a:t>
              </a:r>
              <a:r>
                <a:rPr lang="en-US" sz="1400" b="1" baseline="-25000">
                  <a:solidFill>
                    <a:srgbClr val="000000"/>
                  </a:solidFill>
                </a:rPr>
                <a:t>2</a:t>
              </a:r>
              <a:r>
                <a:rPr lang="en-US" sz="1400" b="1">
                  <a:solidFill>
                    <a:srgbClr val="000000"/>
                  </a:solidFill>
                </a:rPr>
                <a:t>N    CH    C    NH    CH    C    NH    CH    C </a:t>
              </a:r>
            </a:p>
          </p:txBody>
        </p:sp>
        <p:sp>
          <p:nvSpPr>
            <p:cNvPr id="71" name="Rectangle 78"/>
            <p:cNvSpPr>
              <a:spLocks noChangeArrowheads="1"/>
            </p:cNvSpPr>
            <p:nvPr/>
          </p:nvSpPr>
          <p:spPr bwMode="auto">
            <a:xfrm>
              <a:off x="766" y="2406"/>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1</a:t>
              </a:r>
            </a:p>
          </p:txBody>
        </p:sp>
        <p:sp>
          <p:nvSpPr>
            <p:cNvPr id="72" name="Rectangle 79"/>
            <p:cNvSpPr>
              <a:spLocks noChangeArrowheads="1"/>
            </p:cNvSpPr>
            <p:nvPr/>
          </p:nvSpPr>
          <p:spPr bwMode="auto">
            <a:xfrm>
              <a:off x="1544" y="2406"/>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2</a:t>
              </a:r>
            </a:p>
          </p:txBody>
        </p:sp>
        <p:sp>
          <p:nvSpPr>
            <p:cNvPr id="73" name="Line 80"/>
            <p:cNvSpPr>
              <a:spLocks noChangeShapeType="1"/>
            </p:cNvSpPr>
            <p:nvPr/>
          </p:nvSpPr>
          <p:spPr bwMode="auto">
            <a:xfrm>
              <a:off x="694" y="2277"/>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4" name="Line 81"/>
            <p:cNvSpPr>
              <a:spLocks noChangeShapeType="1"/>
            </p:cNvSpPr>
            <p:nvPr/>
          </p:nvSpPr>
          <p:spPr bwMode="auto">
            <a:xfrm>
              <a:off x="986" y="2277"/>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5" name="Line 82"/>
            <p:cNvSpPr>
              <a:spLocks noChangeShapeType="1"/>
            </p:cNvSpPr>
            <p:nvPr/>
          </p:nvSpPr>
          <p:spPr bwMode="auto">
            <a:xfrm>
              <a:off x="1186" y="2277"/>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6" name="Line 83"/>
            <p:cNvSpPr>
              <a:spLocks noChangeShapeType="1"/>
            </p:cNvSpPr>
            <p:nvPr/>
          </p:nvSpPr>
          <p:spPr bwMode="auto">
            <a:xfrm>
              <a:off x="1476" y="2277"/>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 name="Line 84"/>
            <p:cNvSpPr>
              <a:spLocks noChangeShapeType="1"/>
            </p:cNvSpPr>
            <p:nvPr/>
          </p:nvSpPr>
          <p:spPr bwMode="auto">
            <a:xfrm>
              <a:off x="1760" y="2277"/>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8" name="Line 85"/>
            <p:cNvSpPr>
              <a:spLocks noChangeShapeType="1"/>
            </p:cNvSpPr>
            <p:nvPr/>
          </p:nvSpPr>
          <p:spPr bwMode="auto">
            <a:xfrm flipV="1">
              <a:off x="857" y="2333"/>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 name="Line 86"/>
            <p:cNvSpPr>
              <a:spLocks noChangeShapeType="1"/>
            </p:cNvSpPr>
            <p:nvPr/>
          </p:nvSpPr>
          <p:spPr bwMode="auto">
            <a:xfrm flipV="1">
              <a:off x="1637" y="2333"/>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80" name="Group 87"/>
            <p:cNvGrpSpPr>
              <a:grpSpLocks/>
            </p:cNvGrpSpPr>
            <p:nvPr/>
          </p:nvGrpSpPr>
          <p:grpSpPr bwMode="auto">
            <a:xfrm>
              <a:off x="1129" y="2114"/>
              <a:ext cx="22" cy="110"/>
              <a:chOff x="1129" y="2114"/>
              <a:chExt cx="22" cy="110"/>
            </a:xfrm>
          </p:grpSpPr>
          <p:sp>
            <p:nvSpPr>
              <p:cNvPr id="95" name="Line 88"/>
              <p:cNvSpPr>
                <a:spLocks noChangeShapeType="1"/>
              </p:cNvSpPr>
              <p:nvPr/>
            </p:nvSpPr>
            <p:spPr bwMode="auto">
              <a:xfrm flipV="1">
                <a:off x="1129" y="2114"/>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6" name="Line 89"/>
              <p:cNvSpPr>
                <a:spLocks noChangeShapeType="1"/>
              </p:cNvSpPr>
              <p:nvPr/>
            </p:nvSpPr>
            <p:spPr bwMode="auto">
              <a:xfrm flipV="1">
                <a:off x="1151" y="2114"/>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81" name="Group 90"/>
            <p:cNvGrpSpPr>
              <a:grpSpLocks/>
            </p:cNvGrpSpPr>
            <p:nvPr/>
          </p:nvGrpSpPr>
          <p:grpSpPr bwMode="auto">
            <a:xfrm>
              <a:off x="1909" y="2114"/>
              <a:ext cx="22" cy="110"/>
              <a:chOff x="1909" y="2114"/>
              <a:chExt cx="22" cy="110"/>
            </a:xfrm>
          </p:grpSpPr>
          <p:sp>
            <p:nvSpPr>
              <p:cNvPr id="93" name="Line 91"/>
              <p:cNvSpPr>
                <a:spLocks noChangeShapeType="1"/>
              </p:cNvSpPr>
              <p:nvPr/>
            </p:nvSpPr>
            <p:spPr bwMode="auto">
              <a:xfrm flipV="1">
                <a:off x="1909" y="2114"/>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4" name="Line 92"/>
              <p:cNvSpPr>
                <a:spLocks noChangeShapeType="1"/>
              </p:cNvSpPr>
              <p:nvPr/>
            </p:nvSpPr>
            <p:spPr bwMode="auto">
              <a:xfrm flipV="1">
                <a:off x="1931" y="2114"/>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82" name="Rectangle 93"/>
            <p:cNvSpPr>
              <a:spLocks noChangeArrowheads="1"/>
            </p:cNvSpPr>
            <p:nvPr/>
          </p:nvSpPr>
          <p:spPr bwMode="auto">
            <a:xfrm>
              <a:off x="1036" y="1968"/>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83" name="Rectangle 94"/>
            <p:cNvSpPr>
              <a:spLocks noChangeArrowheads="1"/>
            </p:cNvSpPr>
            <p:nvPr/>
          </p:nvSpPr>
          <p:spPr bwMode="auto">
            <a:xfrm>
              <a:off x="1818" y="1968"/>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84" name="Line 98"/>
            <p:cNvSpPr>
              <a:spLocks noChangeShapeType="1"/>
            </p:cNvSpPr>
            <p:nvPr/>
          </p:nvSpPr>
          <p:spPr bwMode="auto">
            <a:xfrm>
              <a:off x="1964" y="2277"/>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5" name="Line 99"/>
            <p:cNvSpPr>
              <a:spLocks noChangeShapeType="1"/>
            </p:cNvSpPr>
            <p:nvPr/>
          </p:nvSpPr>
          <p:spPr bwMode="auto">
            <a:xfrm>
              <a:off x="2251" y="2276"/>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6" name="Line 100"/>
            <p:cNvSpPr>
              <a:spLocks noChangeShapeType="1"/>
            </p:cNvSpPr>
            <p:nvPr/>
          </p:nvSpPr>
          <p:spPr bwMode="auto">
            <a:xfrm>
              <a:off x="2536" y="2278"/>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87" name="Group 101"/>
            <p:cNvGrpSpPr>
              <a:grpSpLocks/>
            </p:cNvGrpSpPr>
            <p:nvPr/>
          </p:nvGrpSpPr>
          <p:grpSpPr bwMode="auto">
            <a:xfrm>
              <a:off x="2682" y="2112"/>
              <a:ext cx="22" cy="110"/>
              <a:chOff x="2682" y="2112"/>
              <a:chExt cx="22" cy="110"/>
            </a:xfrm>
          </p:grpSpPr>
          <p:sp>
            <p:nvSpPr>
              <p:cNvPr id="91" name="Line 102"/>
              <p:cNvSpPr>
                <a:spLocks noChangeShapeType="1"/>
              </p:cNvSpPr>
              <p:nvPr/>
            </p:nvSpPr>
            <p:spPr bwMode="auto">
              <a:xfrm flipV="1">
                <a:off x="2682" y="2112"/>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 name="Line 103"/>
              <p:cNvSpPr>
                <a:spLocks noChangeShapeType="1"/>
              </p:cNvSpPr>
              <p:nvPr/>
            </p:nvSpPr>
            <p:spPr bwMode="auto">
              <a:xfrm flipV="1">
                <a:off x="2704" y="2112"/>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88" name="Rectangle 104"/>
            <p:cNvSpPr>
              <a:spLocks noChangeArrowheads="1"/>
            </p:cNvSpPr>
            <p:nvPr/>
          </p:nvSpPr>
          <p:spPr bwMode="auto">
            <a:xfrm>
              <a:off x="2589" y="1968"/>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89" name="Line 105"/>
            <p:cNvSpPr>
              <a:spLocks noChangeShapeType="1"/>
            </p:cNvSpPr>
            <p:nvPr/>
          </p:nvSpPr>
          <p:spPr bwMode="auto">
            <a:xfrm flipV="1">
              <a:off x="2411" y="2330"/>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 name="Rectangle 106"/>
            <p:cNvSpPr>
              <a:spLocks noChangeArrowheads="1"/>
            </p:cNvSpPr>
            <p:nvPr/>
          </p:nvSpPr>
          <p:spPr bwMode="auto">
            <a:xfrm>
              <a:off x="2317" y="2399"/>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3</a:t>
              </a:r>
            </a:p>
          </p:txBody>
        </p:sp>
      </p:grpSp>
      <p:grpSp>
        <p:nvGrpSpPr>
          <p:cNvPr id="97" name="Group 148"/>
          <p:cNvGrpSpPr>
            <a:grpSpLocks/>
          </p:cNvGrpSpPr>
          <p:nvPr/>
        </p:nvGrpSpPr>
        <p:grpSpPr bwMode="auto">
          <a:xfrm>
            <a:off x="1552575" y="1104901"/>
            <a:ext cx="171450" cy="904875"/>
            <a:chOff x="1116" y="2742"/>
            <a:chExt cx="108" cy="570"/>
          </a:xfrm>
        </p:grpSpPr>
        <p:sp>
          <p:nvSpPr>
            <p:cNvPr id="98" name="Line 149"/>
            <p:cNvSpPr>
              <a:spLocks noChangeShapeType="1"/>
            </p:cNvSpPr>
            <p:nvPr/>
          </p:nvSpPr>
          <p:spPr bwMode="auto">
            <a:xfrm>
              <a:off x="1119" y="2742"/>
              <a:ext cx="0" cy="5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9" name="Line 150"/>
            <p:cNvSpPr>
              <a:spLocks noChangeShapeType="1"/>
            </p:cNvSpPr>
            <p:nvPr/>
          </p:nvSpPr>
          <p:spPr bwMode="auto">
            <a:xfrm>
              <a:off x="1116" y="2745"/>
              <a:ext cx="1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0" name="Line 151"/>
            <p:cNvSpPr>
              <a:spLocks noChangeShapeType="1"/>
            </p:cNvSpPr>
            <p:nvPr/>
          </p:nvSpPr>
          <p:spPr bwMode="auto">
            <a:xfrm>
              <a:off x="1116" y="3309"/>
              <a:ext cx="1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01" name="Group 152"/>
          <p:cNvGrpSpPr>
            <a:grpSpLocks/>
          </p:cNvGrpSpPr>
          <p:nvPr/>
        </p:nvGrpSpPr>
        <p:grpSpPr bwMode="auto">
          <a:xfrm>
            <a:off x="7040563" y="1104901"/>
            <a:ext cx="171450" cy="904875"/>
            <a:chOff x="4573" y="2742"/>
            <a:chExt cx="108" cy="570"/>
          </a:xfrm>
        </p:grpSpPr>
        <p:sp>
          <p:nvSpPr>
            <p:cNvPr id="102" name="Line 153"/>
            <p:cNvSpPr>
              <a:spLocks noChangeShapeType="1"/>
            </p:cNvSpPr>
            <p:nvPr/>
          </p:nvSpPr>
          <p:spPr bwMode="auto">
            <a:xfrm>
              <a:off x="4678" y="2742"/>
              <a:ext cx="0" cy="5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3" name="Line 154"/>
            <p:cNvSpPr>
              <a:spLocks noChangeShapeType="1"/>
            </p:cNvSpPr>
            <p:nvPr/>
          </p:nvSpPr>
          <p:spPr bwMode="auto">
            <a:xfrm flipH="1">
              <a:off x="4573" y="2745"/>
              <a:ext cx="1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 name="Line 155"/>
            <p:cNvSpPr>
              <a:spLocks noChangeShapeType="1"/>
            </p:cNvSpPr>
            <p:nvPr/>
          </p:nvSpPr>
          <p:spPr bwMode="auto">
            <a:xfrm flipH="1">
              <a:off x="4573" y="3309"/>
              <a:ext cx="1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05" name="Rectangle 156"/>
          <p:cNvSpPr>
            <a:spLocks noChangeArrowheads="1"/>
          </p:cNvSpPr>
          <p:nvPr/>
        </p:nvSpPr>
        <p:spPr bwMode="auto">
          <a:xfrm>
            <a:off x="7165769" y="933452"/>
            <a:ext cx="535403"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9900"/>
                </a:solidFill>
              </a:rPr>
              <a:t>zH</a:t>
            </a:r>
            <a:r>
              <a:rPr lang="en-US" sz="1400" b="1" baseline="30000">
                <a:solidFill>
                  <a:srgbClr val="009900"/>
                </a:solidFill>
              </a:rPr>
              <a:t>z+</a:t>
            </a:r>
          </a:p>
        </p:txBody>
      </p:sp>
      <p:sp>
        <p:nvSpPr>
          <p:cNvPr id="106" name="Rectangle 157"/>
          <p:cNvSpPr>
            <a:spLocks noChangeArrowheads="1"/>
          </p:cNvSpPr>
          <p:nvPr/>
        </p:nvSpPr>
        <p:spPr bwMode="auto">
          <a:xfrm>
            <a:off x="5370697" y="1136652"/>
            <a:ext cx="290144"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9900"/>
                </a:solidFill>
              </a:rPr>
              <a:t>+</a:t>
            </a:r>
          </a:p>
        </p:txBody>
      </p:sp>
      <p:sp>
        <p:nvSpPr>
          <p:cNvPr id="107" name="Rectangle 160"/>
          <p:cNvSpPr>
            <a:spLocks noChangeArrowheads="1"/>
          </p:cNvSpPr>
          <p:nvPr/>
        </p:nvSpPr>
        <p:spPr bwMode="auto">
          <a:xfrm>
            <a:off x="5586139" y="4246564"/>
            <a:ext cx="2683427"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000" b="1">
                <a:solidFill>
                  <a:schemeClr val="tx2"/>
                </a:solidFill>
              </a:rPr>
              <a:t>+</a:t>
            </a:r>
          </a:p>
          <a:p>
            <a:pPr algn="ctr" eaLnBrk="0" hangingPunct="0"/>
            <a:r>
              <a:rPr lang="en-US" sz="1000" b="1">
                <a:solidFill>
                  <a:schemeClr val="tx2"/>
                </a:solidFill>
              </a:rPr>
              <a:t>Neutral pumped away by vacuum system</a:t>
            </a:r>
          </a:p>
        </p:txBody>
      </p:sp>
      <p:sp>
        <p:nvSpPr>
          <p:cNvPr id="108" name="Rectangle 162"/>
          <p:cNvSpPr>
            <a:spLocks noChangeArrowheads="1"/>
          </p:cNvSpPr>
          <p:nvPr/>
        </p:nvSpPr>
        <p:spPr bwMode="auto">
          <a:xfrm>
            <a:off x="4270561" y="3446464"/>
            <a:ext cx="290144"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9900"/>
                </a:solidFill>
              </a:rPr>
              <a:t>+</a:t>
            </a:r>
          </a:p>
        </p:txBody>
      </p:sp>
      <p:sp>
        <p:nvSpPr>
          <p:cNvPr id="109" name="Text Box 163"/>
          <p:cNvSpPr txBox="1">
            <a:spLocks noChangeArrowheads="1"/>
          </p:cNvSpPr>
          <p:nvPr/>
        </p:nvSpPr>
        <p:spPr bwMode="auto">
          <a:xfrm>
            <a:off x="227013" y="5319714"/>
            <a:ext cx="40687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258888" algn="l"/>
                <a:tab pos="2743200" algn="l"/>
              </a:tabLst>
              <a:defRPr>
                <a:solidFill>
                  <a:schemeClr val="tx1"/>
                </a:solidFill>
                <a:latin typeface="Arial" charset="0"/>
              </a:defRPr>
            </a:lvl1pPr>
            <a:lvl2pPr marL="742950" indent="-285750" eaLnBrk="0" hangingPunct="0">
              <a:tabLst>
                <a:tab pos="1258888" algn="l"/>
                <a:tab pos="2743200" algn="l"/>
              </a:tabLst>
              <a:defRPr>
                <a:solidFill>
                  <a:schemeClr val="tx1"/>
                </a:solidFill>
                <a:latin typeface="Arial" charset="0"/>
              </a:defRPr>
            </a:lvl2pPr>
            <a:lvl3pPr marL="1143000" indent="-228600" eaLnBrk="0" hangingPunct="0">
              <a:tabLst>
                <a:tab pos="1258888" algn="l"/>
                <a:tab pos="2743200" algn="l"/>
              </a:tabLst>
              <a:defRPr>
                <a:solidFill>
                  <a:schemeClr val="tx1"/>
                </a:solidFill>
                <a:latin typeface="Arial" charset="0"/>
              </a:defRPr>
            </a:lvl3pPr>
            <a:lvl4pPr marL="1600200" indent="-228600" eaLnBrk="0" hangingPunct="0">
              <a:tabLst>
                <a:tab pos="1258888" algn="l"/>
                <a:tab pos="2743200" algn="l"/>
              </a:tabLst>
              <a:defRPr>
                <a:solidFill>
                  <a:schemeClr val="tx1"/>
                </a:solidFill>
                <a:latin typeface="Arial" charset="0"/>
              </a:defRPr>
            </a:lvl4pPr>
            <a:lvl5pPr marL="2057400" indent="-228600" eaLnBrk="0" hangingPunct="0">
              <a:tabLst>
                <a:tab pos="1258888" algn="l"/>
                <a:tab pos="2743200" algn="l"/>
              </a:tabLst>
              <a:defRPr>
                <a:solidFill>
                  <a:schemeClr val="tx1"/>
                </a:solidFill>
                <a:latin typeface="Arial" charset="0"/>
              </a:defRPr>
            </a:lvl5pPr>
            <a:lvl6pPr marL="2514600" indent="-228600" eaLnBrk="0" fontAlgn="base" hangingPunct="0">
              <a:spcBef>
                <a:spcPct val="0"/>
              </a:spcBef>
              <a:spcAft>
                <a:spcPct val="0"/>
              </a:spcAft>
              <a:tabLst>
                <a:tab pos="1258888" algn="l"/>
                <a:tab pos="2743200" algn="l"/>
              </a:tabLst>
              <a:defRPr>
                <a:solidFill>
                  <a:schemeClr val="tx1"/>
                </a:solidFill>
                <a:latin typeface="Arial" charset="0"/>
              </a:defRPr>
            </a:lvl6pPr>
            <a:lvl7pPr marL="2971800" indent="-228600" eaLnBrk="0" fontAlgn="base" hangingPunct="0">
              <a:spcBef>
                <a:spcPct val="0"/>
              </a:spcBef>
              <a:spcAft>
                <a:spcPct val="0"/>
              </a:spcAft>
              <a:tabLst>
                <a:tab pos="1258888" algn="l"/>
                <a:tab pos="2743200" algn="l"/>
              </a:tabLst>
              <a:defRPr>
                <a:solidFill>
                  <a:schemeClr val="tx1"/>
                </a:solidFill>
                <a:latin typeface="Arial" charset="0"/>
              </a:defRPr>
            </a:lvl7pPr>
            <a:lvl8pPr marL="3429000" indent="-228600" eaLnBrk="0" fontAlgn="base" hangingPunct="0">
              <a:spcBef>
                <a:spcPct val="0"/>
              </a:spcBef>
              <a:spcAft>
                <a:spcPct val="0"/>
              </a:spcAft>
              <a:tabLst>
                <a:tab pos="1258888" algn="l"/>
                <a:tab pos="2743200" algn="l"/>
              </a:tabLst>
              <a:defRPr>
                <a:solidFill>
                  <a:schemeClr val="tx1"/>
                </a:solidFill>
                <a:latin typeface="Arial" charset="0"/>
              </a:defRPr>
            </a:lvl8pPr>
            <a:lvl9pPr marL="3886200" indent="-228600" eaLnBrk="0" fontAlgn="base" hangingPunct="0">
              <a:spcBef>
                <a:spcPct val="0"/>
              </a:spcBef>
              <a:spcAft>
                <a:spcPct val="0"/>
              </a:spcAft>
              <a:tabLst>
                <a:tab pos="1258888" algn="l"/>
                <a:tab pos="2743200" algn="l"/>
              </a:tabLst>
              <a:defRPr>
                <a:solidFill>
                  <a:schemeClr val="tx1"/>
                </a:solidFill>
                <a:latin typeface="Arial" charset="0"/>
              </a:defRPr>
            </a:lvl9pPr>
          </a:lstStyle>
          <a:p>
            <a:pPr algn="ctr" eaLnBrk="1" hangingPunct="1"/>
            <a:r>
              <a:rPr lang="en-US" sz="1200" u="sng"/>
              <a:t>	Proton Mobility	</a:t>
            </a:r>
          </a:p>
          <a:p>
            <a:pPr algn="ctr" eaLnBrk="1" hangingPunct="1"/>
            <a:endParaRPr lang="en-US" sz="1200" u="sng"/>
          </a:p>
          <a:p>
            <a:pPr eaLnBrk="1" hangingPunct="1"/>
            <a:r>
              <a:rPr lang="en-US" sz="1200"/>
              <a:t>Mobile:	z</a:t>
            </a:r>
            <a:r>
              <a:rPr lang="en-US" sz="1200" baseline="-25000"/>
              <a:t>pre</a:t>
            </a:r>
            <a:r>
              <a:rPr lang="en-US" sz="1200"/>
              <a:t> &gt; #Arg + #Lys + #His</a:t>
            </a:r>
          </a:p>
          <a:p>
            <a:pPr eaLnBrk="1" hangingPunct="1"/>
            <a:r>
              <a:rPr lang="en-US" sz="1200"/>
              <a:t>Partially mobile:	z</a:t>
            </a:r>
            <a:r>
              <a:rPr lang="en-US" sz="1200" baseline="-25000"/>
              <a:t>pre</a:t>
            </a:r>
            <a:r>
              <a:rPr lang="en-US" sz="1200"/>
              <a:t> </a:t>
            </a:r>
            <a:r>
              <a:rPr lang="en-US" sz="1200" u="sng"/>
              <a:t>&lt;</a:t>
            </a:r>
            <a:r>
              <a:rPr lang="en-US" sz="1200"/>
              <a:t> #Arg + #Lys + #His and &gt; #Arg</a:t>
            </a:r>
          </a:p>
          <a:p>
            <a:pPr eaLnBrk="1" hangingPunct="1"/>
            <a:r>
              <a:rPr lang="en-US" sz="1200"/>
              <a:t>Non-mobile:	z</a:t>
            </a:r>
            <a:r>
              <a:rPr lang="en-US" sz="1200" baseline="-25000"/>
              <a:t>pre</a:t>
            </a:r>
            <a:r>
              <a:rPr lang="en-US" sz="1200"/>
              <a:t> </a:t>
            </a:r>
            <a:r>
              <a:rPr lang="en-US" sz="1200" u="sng"/>
              <a:t>&lt;</a:t>
            </a:r>
            <a:r>
              <a:rPr lang="en-US" sz="1200"/>
              <a:t> #Arg</a:t>
            </a:r>
          </a:p>
        </p:txBody>
      </p:sp>
      <p:sp>
        <p:nvSpPr>
          <p:cNvPr id="110" name="Text Box 164"/>
          <p:cNvSpPr txBox="1">
            <a:spLocks noChangeArrowheads="1"/>
          </p:cNvSpPr>
          <p:nvPr/>
        </p:nvSpPr>
        <p:spPr bwMode="auto">
          <a:xfrm>
            <a:off x="4424365" y="5319714"/>
            <a:ext cx="46005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For peptides with non-mobile protons, fragmentation tends to proceed via charge-remote mechanisms. MS/MS spectra will be dominated by a few ions, typically: </a:t>
            </a:r>
          </a:p>
          <a:p>
            <a:pPr eaLnBrk="1" hangingPunct="1"/>
            <a:r>
              <a:rPr lang="en-US" sz="1200"/>
              <a:t>	C-term side of D, E</a:t>
            </a:r>
          </a:p>
          <a:p>
            <a:pPr eaLnBrk="1" hangingPunct="1"/>
            <a:r>
              <a:rPr lang="en-US" sz="1200"/>
              <a:t>	N-term side of P  </a:t>
            </a:r>
          </a:p>
        </p:txBody>
      </p:sp>
    </p:spTree>
    <p:extLst>
      <p:ext uri="{BB962C8B-B14F-4D97-AF65-F5344CB8AC3E}">
        <p14:creationId xmlns:p14="http://schemas.microsoft.com/office/powerpoint/2010/main" val="15340139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Sequence </a:t>
            </a:r>
            <a:r>
              <a:rPr lang="en-US" altLang="en-US" dirty="0" smtClean="0"/>
              <a:t>Specific </a:t>
            </a:r>
            <a:r>
              <a:rPr lang="en-US" altLang="en-US" dirty="0"/>
              <a:t>Fragment Ion </a:t>
            </a:r>
            <a:r>
              <a:rPr lang="en-US" altLang="en-US" dirty="0" smtClean="0"/>
              <a:t>Types</a:t>
            </a:r>
            <a:endParaRPr lang="en-US" dirty="0"/>
          </a:p>
        </p:txBody>
      </p:sp>
      <p:sp>
        <p:nvSpPr>
          <p:cNvPr id="3" name="Slide Number Placeholder 2"/>
          <p:cNvSpPr>
            <a:spLocks noGrp="1"/>
          </p:cNvSpPr>
          <p:nvPr>
            <p:ph type="sldNum" sz="quarter" idx="11"/>
          </p:nvPr>
        </p:nvSpPr>
        <p:spPr/>
        <p:txBody>
          <a:bodyPr/>
          <a:lstStyle/>
          <a:p>
            <a:pPr>
              <a:defRPr/>
            </a:pPr>
            <a:fld id="{94C161DA-37A9-480E-8266-756F225CC67E}" type="slidenum">
              <a:rPr lang="en-US" smtClean="0"/>
              <a:pPr>
                <a:defRPr/>
              </a:pPr>
              <a:t>5</a:t>
            </a:fld>
            <a:endParaRPr lang="en-US"/>
          </a:p>
        </p:txBody>
      </p:sp>
      <p:grpSp>
        <p:nvGrpSpPr>
          <p:cNvPr id="5" name="Group 22"/>
          <p:cNvGrpSpPr>
            <a:grpSpLocks/>
          </p:cNvGrpSpPr>
          <p:nvPr/>
        </p:nvGrpSpPr>
        <p:grpSpPr bwMode="auto">
          <a:xfrm>
            <a:off x="1546225" y="1187449"/>
            <a:ext cx="5505450" cy="1003300"/>
            <a:chOff x="1208" y="2710"/>
            <a:chExt cx="3468" cy="632"/>
          </a:xfrm>
        </p:grpSpPr>
        <p:sp>
          <p:nvSpPr>
            <p:cNvPr id="6" name="Rectangle 23"/>
            <p:cNvSpPr>
              <a:spLocks noChangeArrowheads="1"/>
            </p:cNvSpPr>
            <p:nvPr/>
          </p:nvSpPr>
          <p:spPr bwMode="auto">
            <a:xfrm>
              <a:off x="1208" y="2931"/>
              <a:ext cx="34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dirty="0">
                  <a:solidFill>
                    <a:srgbClr val="000000"/>
                  </a:solidFill>
                </a:rPr>
                <a:t>H</a:t>
              </a:r>
              <a:r>
                <a:rPr lang="en-US" sz="1400" b="1" baseline="-25000" dirty="0">
                  <a:solidFill>
                    <a:srgbClr val="000000"/>
                  </a:solidFill>
                </a:rPr>
                <a:t>2</a:t>
              </a:r>
              <a:r>
                <a:rPr lang="en-US" sz="1400" b="1" dirty="0">
                  <a:solidFill>
                    <a:srgbClr val="000000"/>
                  </a:solidFill>
                </a:rPr>
                <a:t>N    CH    C    NH    CH    C    NH    CH    C    NH    CH    C    OH</a:t>
              </a:r>
            </a:p>
          </p:txBody>
        </p:sp>
        <p:grpSp>
          <p:nvGrpSpPr>
            <p:cNvPr id="7" name="Group 24"/>
            <p:cNvGrpSpPr>
              <a:grpSpLocks/>
            </p:cNvGrpSpPr>
            <p:nvPr/>
          </p:nvGrpSpPr>
          <p:grpSpPr bwMode="auto">
            <a:xfrm>
              <a:off x="1560" y="3148"/>
              <a:ext cx="2571" cy="194"/>
              <a:chOff x="1560" y="3148"/>
              <a:chExt cx="2571" cy="194"/>
            </a:xfrm>
          </p:grpSpPr>
          <p:sp>
            <p:nvSpPr>
              <p:cNvPr id="40" name="Rectangle 25"/>
              <p:cNvSpPr>
                <a:spLocks noChangeArrowheads="1"/>
              </p:cNvSpPr>
              <p:nvPr/>
            </p:nvSpPr>
            <p:spPr bwMode="auto">
              <a:xfrm>
                <a:off x="1560" y="3148"/>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1</a:t>
                </a:r>
              </a:p>
            </p:txBody>
          </p:sp>
          <p:sp>
            <p:nvSpPr>
              <p:cNvPr id="41" name="Rectangle 26"/>
              <p:cNvSpPr>
                <a:spLocks noChangeArrowheads="1"/>
              </p:cNvSpPr>
              <p:nvPr/>
            </p:nvSpPr>
            <p:spPr bwMode="auto">
              <a:xfrm>
                <a:off x="2338" y="3148"/>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2</a:t>
                </a:r>
              </a:p>
            </p:txBody>
          </p:sp>
          <p:sp>
            <p:nvSpPr>
              <p:cNvPr id="42" name="Rectangle 27"/>
              <p:cNvSpPr>
                <a:spLocks noChangeArrowheads="1"/>
              </p:cNvSpPr>
              <p:nvPr/>
            </p:nvSpPr>
            <p:spPr bwMode="auto">
              <a:xfrm>
                <a:off x="3116" y="3148"/>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3</a:t>
                </a:r>
              </a:p>
            </p:txBody>
          </p:sp>
          <p:sp>
            <p:nvSpPr>
              <p:cNvPr id="43" name="Rectangle 28"/>
              <p:cNvSpPr>
                <a:spLocks noChangeArrowheads="1"/>
              </p:cNvSpPr>
              <p:nvPr/>
            </p:nvSpPr>
            <p:spPr bwMode="auto">
              <a:xfrm>
                <a:off x="3890" y="3148"/>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4</a:t>
                </a:r>
              </a:p>
            </p:txBody>
          </p:sp>
        </p:grpSp>
        <p:sp>
          <p:nvSpPr>
            <p:cNvPr id="8" name="Line 29"/>
            <p:cNvSpPr>
              <a:spLocks noChangeShapeType="1"/>
            </p:cNvSpPr>
            <p:nvPr/>
          </p:nvSpPr>
          <p:spPr bwMode="auto">
            <a:xfrm>
              <a:off x="1488"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 name="Line 30"/>
            <p:cNvSpPr>
              <a:spLocks noChangeShapeType="1"/>
            </p:cNvSpPr>
            <p:nvPr/>
          </p:nvSpPr>
          <p:spPr bwMode="auto">
            <a:xfrm>
              <a:off x="1780"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 name="Line 31"/>
            <p:cNvSpPr>
              <a:spLocks noChangeShapeType="1"/>
            </p:cNvSpPr>
            <p:nvPr/>
          </p:nvSpPr>
          <p:spPr bwMode="auto">
            <a:xfrm>
              <a:off x="1980"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 name="Line 32"/>
            <p:cNvSpPr>
              <a:spLocks noChangeShapeType="1"/>
            </p:cNvSpPr>
            <p:nvPr/>
          </p:nvSpPr>
          <p:spPr bwMode="auto">
            <a:xfrm>
              <a:off x="2270"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 name="Line 33"/>
            <p:cNvSpPr>
              <a:spLocks noChangeShapeType="1"/>
            </p:cNvSpPr>
            <p:nvPr/>
          </p:nvSpPr>
          <p:spPr bwMode="auto">
            <a:xfrm>
              <a:off x="2554"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 name="Line 34"/>
            <p:cNvSpPr>
              <a:spLocks noChangeShapeType="1"/>
            </p:cNvSpPr>
            <p:nvPr/>
          </p:nvSpPr>
          <p:spPr bwMode="auto">
            <a:xfrm>
              <a:off x="2764"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 name="Line 35"/>
            <p:cNvSpPr>
              <a:spLocks noChangeShapeType="1"/>
            </p:cNvSpPr>
            <p:nvPr/>
          </p:nvSpPr>
          <p:spPr bwMode="auto">
            <a:xfrm>
              <a:off x="3042"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 name="Line 36"/>
            <p:cNvSpPr>
              <a:spLocks noChangeShapeType="1"/>
            </p:cNvSpPr>
            <p:nvPr/>
          </p:nvSpPr>
          <p:spPr bwMode="auto">
            <a:xfrm>
              <a:off x="3334"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 name="Line 37"/>
            <p:cNvSpPr>
              <a:spLocks noChangeShapeType="1"/>
            </p:cNvSpPr>
            <p:nvPr/>
          </p:nvSpPr>
          <p:spPr bwMode="auto">
            <a:xfrm>
              <a:off x="3536"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 name="Line 38"/>
            <p:cNvSpPr>
              <a:spLocks noChangeShapeType="1"/>
            </p:cNvSpPr>
            <p:nvPr/>
          </p:nvSpPr>
          <p:spPr bwMode="auto">
            <a:xfrm>
              <a:off x="3824"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 name="Line 39"/>
            <p:cNvSpPr>
              <a:spLocks noChangeShapeType="1"/>
            </p:cNvSpPr>
            <p:nvPr/>
          </p:nvSpPr>
          <p:spPr bwMode="auto">
            <a:xfrm>
              <a:off x="4110"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 name="Line 40"/>
            <p:cNvSpPr>
              <a:spLocks noChangeShapeType="1"/>
            </p:cNvSpPr>
            <p:nvPr/>
          </p:nvSpPr>
          <p:spPr bwMode="auto">
            <a:xfrm>
              <a:off x="4316"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 name="Line 41"/>
            <p:cNvSpPr>
              <a:spLocks noChangeShapeType="1"/>
            </p:cNvSpPr>
            <p:nvPr/>
          </p:nvSpPr>
          <p:spPr bwMode="auto">
            <a:xfrm flipV="1">
              <a:off x="1651" y="3075"/>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 name="Line 42"/>
            <p:cNvSpPr>
              <a:spLocks noChangeShapeType="1"/>
            </p:cNvSpPr>
            <p:nvPr/>
          </p:nvSpPr>
          <p:spPr bwMode="auto">
            <a:xfrm flipV="1">
              <a:off x="2431" y="3075"/>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2" name="Line 43"/>
            <p:cNvSpPr>
              <a:spLocks noChangeShapeType="1"/>
            </p:cNvSpPr>
            <p:nvPr/>
          </p:nvSpPr>
          <p:spPr bwMode="auto">
            <a:xfrm flipV="1">
              <a:off x="3207" y="3075"/>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 name="Line 44"/>
            <p:cNvSpPr>
              <a:spLocks noChangeShapeType="1"/>
            </p:cNvSpPr>
            <p:nvPr/>
          </p:nvSpPr>
          <p:spPr bwMode="auto">
            <a:xfrm flipV="1">
              <a:off x="3985" y="3075"/>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24" name="Group 45"/>
            <p:cNvGrpSpPr>
              <a:grpSpLocks/>
            </p:cNvGrpSpPr>
            <p:nvPr/>
          </p:nvGrpSpPr>
          <p:grpSpPr bwMode="auto">
            <a:xfrm>
              <a:off x="1923" y="2856"/>
              <a:ext cx="22" cy="110"/>
              <a:chOff x="1923" y="2856"/>
              <a:chExt cx="22" cy="110"/>
            </a:xfrm>
          </p:grpSpPr>
          <p:sp>
            <p:nvSpPr>
              <p:cNvPr id="38" name="Line 46"/>
              <p:cNvSpPr>
                <a:spLocks noChangeShapeType="1"/>
              </p:cNvSpPr>
              <p:nvPr/>
            </p:nvSpPr>
            <p:spPr bwMode="auto">
              <a:xfrm flipV="1">
                <a:off x="1923"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 name="Line 47"/>
              <p:cNvSpPr>
                <a:spLocks noChangeShapeType="1"/>
              </p:cNvSpPr>
              <p:nvPr/>
            </p:nvSpPr>
            <p:spPr bwMode="auto">
              <a:xfrm flipV="1">
                <a:off x="1945"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5" name="Group 48"/>
            <p:cNvGrpSpPr>
              <a:grpSpLocks/>
            </p:cNvGrpSpPr>
            <p:nvPr/>
          </p:nvGrpSpPr>
          <p:grpSpPr bwMode="auto">
            <a:xfrm>
              <a:off x="2703" y="2856"/>
              <a:ext cx="22" cy="110"/>
              <a:chOff x="2703" y="2856"/>
              <a:chExt cx="22" cy="110"/>
            </a:xfrm>
          </p:grpSpPr>
          <p:sp>
            <p:nvSpPr>
              <p:cNvPr id="36" name="Line 49"/>
              <p:cNvSpPr>
                <a:spLocks noChangeShapeType="1"/>
              </p:cNvSpPr>
              <p:nvPr/>
            </p:nvSpPr>
            <p:spPr bwMode="auto">
              <a:xfrm flipV="1">
                <a:off x="2703"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 name="Line 50"/>
              <p:cNvSpPr>
                <a:spLocks noChangeShapeType="1"/>
              </p:cNvSpPr>
              <p:nvPr/>
            </p:nvSpPr>
            <p:spPr bwMode="auto">
              <a:xfrm flipV="1">
                <a:off x="2725"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6" name="Group 51"/>
            <p:cNvGrpSpPr>
              <a:grpSpLocks/>
            </p:cNvGrpSpPr>
            <p:nvPr/>
          </p:nvGrpSpPr>
          <p:grpSpPr bwMode="auto">
            <a:xfrm>
              <a:off x="3479" y="2856"/>
              <a:ext cx="22" cy="110"/>
              <a:chOff x="3479" y="2856"/>
              <a:chExt cx="22" cy="110"/>
            </a:xfrm>
          </p:grpSpPr>
          <p:sp>
            <p:nvSpPr>
              <p:cNvPr id="34" name="Line 52"/>
              <p:cNvSpPr>
                <a:spLocks noChangeShapeType="1"/>
              </p:cNvSpPr>
              <p:nvPr/>
            </p:nvSpPr>
            <p:spPr bwMode="auto">
              <a:xfrm flipV="1">
                <a:off x="3479"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 name="Line 53"/>
              <p:cNvSpPr>
                <a:spLocks noChangeShapeType="1"/>
              </p:cNvSpPr>
              <p:nvPr/>
            </p:nvSpPr>
            <p:spPr bwMode="auto">
              <a:xfrm flipV="1">
                <a:off x="3501"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7" name="Group 54"/>
            <p:cNvGrpSpPr>
              <a:grpSpLocks/>
            </p:cNvGrpSpPr>
            <p:nvPr/>
          </p:nvGrpSpPr>
          <p:grpSpPr bwMode="auto">
            <a:xfrm>
              <a:off x="4257" y="2856"/>
              <a:ext cx="22" cy="110"/>
              <a:chOff x="4257" y="2856"/>
              <a:chExt cx="22" cy="110"/>
            </a:xfrm>
          </p:grpSpPr>
          <p:sp>
            <p:nvSpPr>
              <p:cNvPr id="32" name="Line 55"/>
              <p:cNvSpPr>
                <a:spLocks noChangeShapeType="1"/>
              </p:cNvSpPr>
              <p:nvPr/>
            </p:nvSpPr>
            <p:spPr bwMode="auto">
              <a:xfrm flipV="1">
                <a:off x="4257"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 name="Line 56"/>
              <p:cNvSpPr>
                <a:spLocks noChangeShapeType="1"/>
              </p:cNvSpPr>
              <p:nvPr/>
            </p:nvSpPr>
            <p:spPr bwMode="auto">
              <a:xfrm flipV="1">
                <a:off x="4279"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28" name="Rectangle 57"/>
            <p:cNvSpPr>
              <a:spLocks noChangeArrowheads="1"/>
            </p:cNvSpPr>
            <p:nvPr/>
          </p:nvSpPr>
          <p:spPr bwMode="auto">
            <a:xfrm>
              <a:off x="1830" y="2710"/>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29" name="Rectangle 58"/>
            <p:cNvSpPr>
              <a:spLocks noChangeArrowheads="1"/>
            </p:cNvSpPr>
            <p:nvPr/>
          </p:nvSpPr>
          <p:spPr bwMode="auto">
            <a:xfrm>
              <a:off x="2612" y="2710"/>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30" name="Rectangle 59"/>
            <p:cNvSpPr>
              <a:spLocks noChangeArrowheads="1"/>
            </p:cNvSpPr>
            <p:nvPr/>
          </p:nvSpPr>
          <p:spPr bwMode="auto">
            <a:xfrm>
              <a:off x="3388" y="2710"/>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31" name="Rectangle 60"/>
            <p:cNvSpPr>
              <a:spLocks noChangeArrowheads="1"/>
            </p:cNvSpPr>
            <p:nvPr/>
          </p:nvSpPr>
          <p:spPr bwMode="auto">
            <a:xfrm>
              <a:off x="4164" y="2710"/>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grpSp>
      <p:sp>
        <p:nvSpPr>
          <p:cNvPr id="44" name="Line 62"/>
          <p:cNvSpPr>
            <a:spLocks noChangeShapeType="1"/>
          </p:cNvSpPr>
          <p:nvPr/>
        </p:nvSpPr>
        <p:spPr bwMode="auto">
          <a:xfrm>
            <a:off x="5168901" y="1084264"/>
            <a:ext cx="434975" cy="1158875"/>
          </a:xfrm>
          <a:prstGeom prst="line">
            <a:avLst/>
          </a:prstGeom>
          <a:noFill/>
          <a:ln w="19050">
            <a:solidFill>
              <a:srgbClr val="FF99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5" name="Rectangle 72"/>
          <p:cNvSpPr>
            <a:spLocks noChangeArrowheads="1"/>
          </p:cNvSpPr>
          <p:nvPr/>
        </p:nvSpPr>
        <p:spPr bwMode="auto">
          <a:xfrm>
            <a:off x="5514858" y="2162176"/>
            <a:ext cx="352661"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FF0033"/>
                </a:solidFill>
              </a:rPr>
              <a:t>y</a:t>
            </a:r>
            <a:r>
              <a:rPr lang="en-US" sz="1400" b="1" baseline="-25000">
                <a:solidFill>
                  <a:srgbClr val="FF0033"/>
                </a:solidFill>
              </a:rPr>
              <a:t>1</a:t>
            </a:r>
          </a:p>
        </p:txBody>
      </p:sp>
      <p:sp>
        <p:nvSpPr>
          <p:cNvPr id="46" name="Rectangle 76"/>
          <p:cNvSpPr>
            <a:spLocks noChangeArrowheads="1"/>
          </p:cNvSpPr>
          <p:nvPr/>
        </p:nvSpPr>
        <p:spPr bwMode="auto">
          <a:xfrm>
            <a:off x="4868698" y="827089"/>
            <a:ext cx="36227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FF"/>
                </a:solidFill>
              </a:rPr>
              <a:t>b</a:t>
            </a:r>
            <a:r>
              <a:rPr lang="en-US" sz="1400" b="1" baseline="-25000">
                <a:solidFill>
                  <a:srgbClr val="0000FF"/>
                </a:solidFill>
              </a:rPr>
              <a:t>3</a:t>
            </a:r>
          </a:p>
        </p:txBody>
      </p:sp>
      <p:grpSp>
        <p:nvGrpSpPr>
          <p:cNvPr id="47" name="Group 77"/>
          <p:cNvGrpSpPr>
            <a:grpSpLocks/>
          </p:cNvGrpSpPr>
          <p:nvPr/>
        </p:nvGrpSpPr>
        <p:grpSpPr bwMode="auto">
          <a:xfrm>
            <a:off x="1400175" y="1238251"/>
            <a:ext cx="171450" cy="904875"/>
            <a:chOff x="1116" y="2742"/>
            <a:chExt cx="108" cy="570"/>
          </a:xfrm>
        </p:grpSpPr>
        <p:sp>
          <p:nvSpPr>
            <p:cNvPr id="48" name="Line 78"/>
            <p:cNvSpPr>
              <a:spLocks noChangeShapeType="1"/>
            </p:cNvSpPr>
            <p:nvPr/>
          </p:nvSpPr>
          <p:spPr bwMode="auto">
            <a:xfrm>
              <a:off x="1119" y="2742"/>
              <a:ext cx="0" cy="5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9" name="Line 79"/>
            <p:cNvSpPr>
              <a:spLocks noChangeShapeType="1"/>
            </p:cNvSpPr>
            <p:nvPr/>
          </p:nvSpPr>
          <p:spPr bwMode="auto">
            <a:xfrm>
              <a:off x="1116" y="2745"/>
              <a:ext cx="1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0" name="Line 80"/>
            <p:cNvSpPr>
              <a:spLocks noChangeShapeType="1"/>
            </p:cNvSpPr>
            <p:nvPr/>
          </p:nvSpPr>
          <p:spPr bwMode="auto">
            <a:xfrm>
              <a:off x="1116" y="3309"/>
              <a:ext cx="1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51" name="Group 81"/>
          <p:cNvGrpSpPr>
            <a:grpSpLocks/>
          </p:cNvGrpSpPr>
          <p:nvPr/>
        </p:nvGrpSpPr>
        <p:grpSpPr bwMode="auto">
          <a:xfrm>
            <a:off x="6888163" y="1238251"/>
            <a:ext cx="171450" cy="904875"/>
            <a:chOff x="4573" y="2742"/>
            <a:chExt cx="108" cy="570"/>
          </a:xfrm>
        </p:grpSpPr>
        <p:sp>
          <p:nvSpPr>
            <p:cNvPr id="52" name="Line 82"/>
            <p:cNvSpPr>
              <a:spLocks noChangeShapeType="1"/>
            </p:cNvSpPr>
            <p:nvPr/>
          </p:nvSpPr>
          <p:spPr bwMode="auto">
            <a:xfrm>
              <a:off x="4678" y="2742"/>
              <a:ext cx="0" cy="5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3" name="Line 83"/>
            <p:cNvSpPr>
              <a:spLocks noChangeShapeType="1"/>
            </p:cNvSpPr>
            <p:nvPr/>
          </p:nvSpPr>
          <p:spPr bwMode="auto">
            <a:xfrm flipH="1">
              <a:off x="4573" y="2745"/>
              <a:ext cx="1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 name="Line 84"/>
            <p:cNvSpPr>
              <a:spLocks noChangeShapeType="1"/>
            </p:cNvSpPr>
            <p:nvPr/>
          </p:nvSpPr>
          <p:spPr bwMode="auto">
            <a:xfrm flipH="1">
              <a:off x="4573" y="3309"/>
              <a:ext cx="1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5" name="Rectangle 85"/>
          <p:cNvSpPr>
            <a:spLocks noChangeArrowheads="1"/>
          </p:cNvSpPr>
          <p:nvPr/>
        </p:nvSpPr>
        <p:spPr bwMode="auto">
          <a:xfrm>
            <a:off x="6996537" y="1066801"/>
            <a:ext cx="569066"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nH</a:t>
            </a:r>
            <a:r>
              <a:rPr lang="en-US" sz="1400" b="1" baseline="30000">
                <a:solidFill>
                  <a:srgbClr val="000000"/>
                </a:solidFill>
              </a:rPr>
              <a:t>n+</a:t>
            </a:r>
          </a:p>
        </p:txBody>
      </p:sp>
      <p:sp>
        <p:nvSpPr>
          <p:cNvPr id="56" name="Line 90"/>
          <p:cNvSpPr>
            <a:spLocks noChangeShapeType="1"/>
          </p:cNvSpPr>
          <p:nvPr/>
        </p:nvSpPr>
        <p:spPr bwMode="auto">
          <a:xfrm>
            <a:off x="5527677" y="1084264"/>
            <a:ext cx="434975" cy="1158875"/>
          </a:xfrm>
          <a:prstGeom prst="line">
            <a:avLst/>
          </a:prstGeom>
          <a:noFill/>
          <a:ln w="1905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 name="Line 91"/>
          <p:cNvSpPr>
            <a:spLocks noChangeShapeType="1"/>
          </p:cNvSpPr>
          <p:nvPr/>
        </p:nvSpPr>
        <p:spPr bwMode="auto">
          <a:xfrm>
            <a:off x="4795840" y="1084264"/>
            <a:ext cx="434975" cy="1158875"/>
          </a:xfrm>
          <a:prstGeom prst="line">
            <a:avLst/>
          </a:prstGeom>
          <a:noFill/>
          <a:ln w="1905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 name="Rectangle 92"/>
          <p:cNvSpPr>
            <a:spLocks noChangeArrowheads="1"/>
          </p:cNvSpPr>
          <p:nvPr/>
        </p:nvSpPr>
        <p:spPr bwMode="auto">
          <a:xfrm>
            <a:off x="5862566" y="2162176"/>
            <a:ext cx="343043"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FF9999"/>
                </a:solidFill>
              </a:rPr>
              <a:t>z</a:t>
            </a:r>
            <a:r>
              <a:rPr lang="en-US" sz="1400" b="1" baseline="-25000">
                <a:solidFill>
                  <a:srgbClr val="FF9999"/>
                </a:solidFill>
              </a:rPr>
              <a:t>1</a:t>
            </a:r>
          </a:p>
        </p:txBody>
      </p:sp>
      <p:sp>
        <p:nvSpPr>
          <p:cNvPr id="59" name="Rectangle 93"/>
          <p:cNvSpPr>
            <a:spLocks noChangeArrowheads="1"/>
          </p:cNvSpPr>
          <p:nvPr/>
        </p:nvSpPr>
        <p:spPr bwMode="auto">
          <a:xfrm>
            <a:off x="5138621" y="2162176"/>
            <a:ext cx="352661"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dirty="0">
                <a:solidFill>
                  <a:srgbClr val="FF9999"/>
                </a:solidFill>
              </a:rPr>
              <a:t>x</a:t>
            </a:r>
            <a:r>
              <a:rPr lang="en-US" sz="1400" b="1" baseline="-25000" dirty="0">
                <a:solidFill>
                  <a:srgbClr val="FF9999"/>
                </a:solidFill>
              </a:rPr>
              <a:t>1</a:t>
            </a:r>
          </a:p>
        </p:txBody>
      </p:sp>
      <p:sp>
        <p:nvSpPr>
          <p:cNvPr id="60" name="Rectangle 94"/>
          <p:cNvSpPr>
            <a:spLocks noChangeArrowheads="1"/>
          </p:cNvSpPr>
          <p:nvPr/>
        </p:nvSpPr>
        <p:spPr bwMode="auto">
          <a:xfrm>
            <a:off x="4502033" y="827089"/>
            <a:ext cx="352661"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6699FF"/>
                </a:solidFill>
              </a:rPr>
              <a:t>a</a:t>
            </a:r>
            <a:r>
              <a:rPr lang="en-US" sz="1400" b="1" baseline="-25000">
                <a:solidFill>
                  <a:srgbClr val="6699FF"/>
                </a:solidFill>
              </a:rPr>
              <a:t>3</a:t>
            </a:r>
          </a:p>
        </p:txBody>
      </p:sp>
      <p:sp>
        <p:nvSpPr>
          <p:cNvPr id="61" name="Rectangle 95"/>
          <p:cNvSpPr>
            <a:spLocks noChangeArrowheads="1"/>
          </p:cNvSpPr>
          <p:nvPr/>
        </p:nvSpPr>
        <p:spPr bwMode="auto">
          <a:xfrm>
            <a:off x="5257683" y="827089"/>
            <a:ext cx="352661"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6699FF"/>
                </a:solidFill>
              </a:rPr>
              <a:t>c</a:t>
            </a:r>
            <a:r>
              <a:rPr lang="en-US" sz="1400" b="1" baseline="-25000">
                <a:solidFill>
                  <a:srgbClr val="6699FF"/>
                </a:solidFill>
              </a:rPr>
              <a:t>3</a:t>
            </a:r>
          </a:p>
        </p:txBody>
      </p:sp>
      <p:sp>
        <p:nvSpPr>
          <p:cNvPr id="62" name="Text Box 96"/>
          <p:cNvSpPr txBox="1">
            <a:spLocks noChangeArrowheads="1"/>
          </p:cNvSpPr>
          <p:nvPr/>
        </p:nvSpPr>
        <p:spPr bwMode="auto">
          <a:xfrm>
            <a:off x="1212851" y="2697165"/>
            <a:ext cx="7148111"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u="sng"/>
              <a:t>Ion type 		restrictions		residues		delta</a:t>
            </a:r>
          </a:p>
          <a:p>
            <a:pPr eaLnBrk="1" hangingPunct="1">
              <a:lnSpc>
                <a:spcPct val="150000"/>
              </a:lnSpc>
            </a:pPr>
            <a:r>
              <a:rPr lang="en-US"/>
              <a:t>a-NH</a:t>
            </a:r>
            <a:r>
              <a:rPr lang="en-US" baseline="-25000"/>
              <a:t>3		</a:t>
            </a:r>
            <a:r>
              <a:rPr lang="en-US"/>
              <a:t>contains NH</a:t>
            </a:r>
            <a:r>
              <a:rPr lang="en-US" baseline="-25000"/>
              <a:t>3</a:t>
            </a:r>
            <a:r>
              <a:rPr lang="en-US"/>
              <a:t> residue	RK NQ		-17</a:t>
            </a:r>
          </a:p>
          <a:p>
            <a:pPr eaLnBrk="1" hangingPunct="1">
              <a:lnSpc>
                <a:spcPct val="150000"/>
              </a:lnSpc>
            </a:pPr>
            <a:r>
              <a:rPr lang="en-US"/>
              <a:t>b-NH</a:t>
            </a:r>
            <a:r>
              <a:rPr lang="en-US" baseline="-25000"/>
              <a:t>3</a:t>
            </a:r>
            <a:r>
              <a:rPr lang="en-US"/>
              <a:t>, y-NH</a:t>
            </a:r>
            <a:r>
              <a:rPr lang="en-US" baseline="-25000"/>
              <a:t>3	</a:t>
            </a:r>
            <a:r>
              <a:rPr lang="en-US"/>
              <a:t>contains NH</a:t>
            </a:r>
            <a:r>
              <a:rPr lang="en-US" baseline="-25000"/>
              <a:t>3</a:t>
            </a:r>
            <a:r>
              <a:rPr lang="en-US"/>
              <a:t> residue	RK NQ		-17</a:t>
            </a:r>
            <a:endParaRPr lang="en-US" baseline="-25000"/>
          </a:p>
          <a:p>
            <a:pPr eaLnBrk="1" hangingPunct="1">
              <a:lnSpc>
                <a:spcPct val="150000"/>
              </a:lnSpc>
            </a:pPr>
            <a:r>
              <a:rPr lang="en-US"/>
              <a:t>b-H</a:t>
            </a:r>
            <a:r>
              <a:rPr lang="en-US" baseline="-25000"/>
              <a:t>2</a:t>
            </a:r>
            <a:r>
              <a:rPr lang="en-US"/>
              <a:t>O, y-H</a:t>
            </a:r>
            <a:r>
              <a:rPr lang="en-US" baseline="-25000"/>
              <a:t>2</a:t>
            </a:r>
            <a:r>
              <a:rPr lang="en-US"/>
              <a:t>O	contains H</a:t>
            </a:r>
            <a:r>
              <a:rPr lang="en-US" baseline="-25000"/>
              <a:t>2</a:t>
            </a:r>
            <a:r>
              <a:rPr lang="en-US"/>
              <a:t>O residue 	ST DE		-18</a:t>
            </a:r>
          </a:p>
          <a:p>
            <a:pPr eaLnBrk="1" hangingPunct="1">
              <a:lnSpc>
                <a:spcPct val="150000"/>
              </a:lnSpc>
            </a:pPr>
            <a:r>
              <a:rPr lang="en-US"/>
              <a:t>b-H</a:t>
            </a:r>
            <a:r>
              <a:rPr lang="en-US" baseline="-25000"/>
              <a:t>3</a:t>
            </a:r>
            <a:r>
              <a:rPr lang="en-US"/>
              <a:t>PO</a:t>
            </a:r>
            <a:r>
              <a:rPr lang="en-US" baseline="-25000"/>
              <a:t>4</a:t>
            </a:r>
            <a:r>
              <a:rPr lang="en-US"/>
              <a:t>, y-H</a:t>
            </a:r>
            <a:r>
              <a:rPr lang="en-US" baseline="-25000"/>
              <a:t>3</a:t>
            </a:r>
            <a:r>
              <a:rPr lang="en-US"/>
              <a:t>PO</a:t>
            </a:r>
            <a:r>
              <a:rPr lang="en-US" baseline="-25000"/>
              <a:t>4</a:t>
            </a:r>
            <a:r>
              <a:rPr lang="en-US"/>
              <a:t> contains H</a:t>
            </a:r>
            <a:r>
              <a:rPr lang="en-US" baseline="-25000"/>
              <a:t>3</a:t>
            </a:r>
            <a:r>
              <a:rPr lang="en-US"/>
              <a:t>PO</a:t>
            </a:r>
            <a:r>
              <a:rPr lang="en-US" baseline="-25000"/>
              <a:t>4</a:t>
            </a:r>
            <a:r>
              <a:rPr lang="en-US"/>
              <a:t> residue	st 		-98</a:t>
            </a:r>
          </a:p>
          <a:p>
            <a:pPr eaLnBrk="1" hangingPunct="1">
              <a:lnSpc>
                <a:spcPct val="150000"/>
              </a:lnSpc>
            </a:pPr>
            <a:endParaRPr lang="en-US"/>
          </a:p>
          <a:p>
            <a:pPr eaLnBrk="1" hangingPunct="1">
              <a:lnSpc>
                <a:spcPct val="150000"/>
              </a:lnSpc>
            </a:pPr>
            <a:r>
              <a:rPr lang="en-US"/>
              <a:t>y++, b++		contains charged residues RHK</a:t>
            </a:r>
          </a:p>
        </p:txBody>
      </p:sp>
    </p:spTree>
    <p:extLst>
      <p:ext uri="{BB962C8B-B14F-4D97-AF65-F5344CB8AC3E}">
        <p14:creationId xmlns:p14="http://schemas.microsoft.com/office/powerpoint/2010/main" val="8503561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Immonium</a:t>
            </a:r>
            <a:r>
              <a:rPr lang="en-US" dirty="0" smtClean="0"/>
              <a:t> ions</a:t>
            </a:r>
            <a:endParaRPr lang="en-US" dirty="0"/>
          </a:p>
        </p:txBody>
      </p:sp>
      <p:sp>
        <p:nvSpPr>
          <p:cNvPr id="5" name="Slide Number Placeholder 4"/>
          <p:cNvSpPr>
            <a:spLocks noGrp="1"/>
          </p:cNvSpPr>
          <p:nvPr>
            <p:ph type="sldNum" sz="quarter" idx="11"/>
          </p:nvPr>
        </p:nvSpPr>
        <p:spPr/>
        <p:txBody>
          <a:bodyPr/>
          <a:lstStyle/>
          <a:p>
            <a:pPr>
              <a:defRPr/>
            </a:pPr>
            <a:fld id="{3AFDEB99-D207-4801-808F-9A728D7F2E89}" type="slidenum">
              <a:rPr lang="en-US" smtClean="0"/>
              <a:pPr>
                <a:defRPr/>
              </a:pPr>
              <a:t>6</a:t>
            </a:fld>
            <a:endParaRPr lang="en-US"/>
          </a:p>
        </p:txBody>
      </p:sp>
      <p:grpSp>
        <p:nvGrpSpPr>
          <p:cNvPr id="49" name="Group 22"/>
          <p:cNvGrpSpPr>
            <a:grpSpLocks/>
          </p:cNvGrpSpPr>
          <p:nvPr/>
        </p:nvGrpSpPr>
        <p:grpSpPr bwMode="auto">
          <a:xfrm>
            <a:off x="1546225" y="631383"/>
            <a:ext cx="5505450" cy="1003300"/>
            <a:chOff x="1208" y="2710"/>
            <a:chExt cx="3468" cy="632"/>
          </a:xfrm>
        </p:grpSpPr>
        <p:sp>
          <p:nvSpPr>
            <p:cNvPr id="50" name="Rectangle 23"/>
            <p:cNvSpPr>
              <a:spLocks noChangeArrowheads="1"/>
            </p:cNvSpPr>
            <p:nvPr/>
          </p:nvSpPr>
          <p:spPr bwMode="auto">
            <a:xfrm>
              <a:off x="1208" y="2931"/>
              <a:ext cx="34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dirty="0">
                  <a:solidFill>
                    <a:srgbClr val="000000"/>
                  </a:solidFill>
                </a:rPr>
                <a:t>H</a:t>
              </a:r>
              <a:r>
                <a:rPr lang="en-US" sz="1400" b="1" baseline="-25000" dirty="0">
                  <a:solidFill>
                    <a:srgbClr val="000000"/>
                  </a:solidFill>
                </a:rPr>
                <a:t>2</a:t>
              </a:r>
              <a:r>
                <a:rPr lang="en-US" sz="1400" b="1" dirty="0">
                  <a:solidFill>
                    <a:srgbClr val="000000"/>
                  </a:solidFill>
                </a:rPr>
                <a:t>N    CH    C    NH    CH    C    NH    CH    C    NH    CH    C    OH</a:t>
              </a:r>
            </a:p>
          </p:txBody>
        </p:sp>
        <p:grpSp>
          <p:nvGrpSpPr>
            <p:cNvPr id="51" name="Group 24"/>
            <p:cNvGrpSpPr>
              <a:grpSpLocks/>
            </p:cNvGrpSpPr>
            <p:nvPr/>
          </p:nvGrpSpPr>
          <p:grpSpPr bwMode="auto">
            <a:xfrm>
              <a:off x="1560" y="3148"/>
              <a:ext cx="2571" cy="194"/>
              <a:chOff x="1560" y="3148"/>
              <a:chExt cx="2571" cy="194"/>
            </a:xfrm>
          </p:grpSpPr>
          <p:sp>
            <p:nvSpPr>
              <p:cNvPr id="84" name="Rectangle 25"/>
              <p:cNvSpPr>
                <a:spLocks noChangeArrowheads="1"/>
              </p:cNvSpPr>
              <p:nvPr/>
            </p:nvSpPr>
            <p:spPr bwMode="auto">
              <a:xfrm>
                <a:off x="1560" y="3148"/>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1</a:t>
                </a:r>
              </a:p>
            </p:txBody>
          </p:sp>
          <p:sp>
            <p:nvSpPr>
              <p:cNvPr id="85" name="Rectangle 26"/>
              <p:cNvSpPr>
                <a:spLocks noChangeArrowheads="1"/>
              </p:cNvSpPr>
              <p:nvPr/>
            </p:nvSpPr>
            <p:spPr bwMode="auto">
              <a:xfrm>
                <a:off x="2338" y="3148"/>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2</a:t>
                </a:r>
              </a:p>
            </p:txBody>
          </p:sp>
          <p:sp>
            <p:nvSpPr>
              <p:cNvPr id="86" name="Rectangle 27"/>
              <p:cNvSpPr>
                <a:spLocks noChangeArrowheads="1"/>
              </p:cNvSpPr>
              <p:nvPr/>
            </p:nvSpPr>
            <p:spPr bwMode="auto">
              <a:xfrm>
                <a:off x="3116" y="3148"/>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3</a:t>
                </a:r>
              </a:p>
            </p:txBody>
          </p:sp>
          <p:sp>
            <p:nvSpPr>
              <p:cNvPr id="87" name="Rectangle 28"/>
              <p:cNvSpPr>
                <a:spLocks noChangeArrowheads="1"/>
              </p:cNvSpPr>
              <p:nvPr/>
            </p:nvSpPr>
            <p:spPr bwMode="auto">
              <a:xfrm>
                <a:off x="3890" y="3148"/>
                <a:ext cx="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R</a:t>
                </a:r>
                <a:r>
                  <a:rPr lang="en-US" sz="1400" b="1" baseline="-25000">
                    <a:solidFill>
                      <a:srgbClr val="000000"/>
                    </a:solidFill>
                  </a:rPr>
                  <a:t>4</a:t>
                </a:r>
              </a:p>
            </p:txBody>
          </p:sp>
        </p:grpSp>
        <p:sp>
          <p:nvSpPr>
            <p:cNvPr id="52" name="Line 29"/>
            <p:cNvSpPr>
              <a:spLocks noChangeShapeType="1"/>
            </p:cNvSpPr>
            <p:nvPr/>
          </p:nvSpPr>
          <p:spPr bwMode="auto">
            <a:xfrm>
              <a:off x="1488"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3" name="Line 30"/>
            <p:cNvSpPr>
              <a:spLocks noChangeShapeType="1"/>
            </p:cNvSpPr>
            <p:nvPr/>
          </p:nvSpPr>
          <p:spPr bwMode="auto">
            <a:xfrm>
              <a:off x="1780"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 name="Line 31"/>
            <p:cNvSpPr>
              <a:spLocks noChangeShapeType="1"/>
            </p:cNvSpPr>
            <p:nvPr/>
          </p:nvSpPr>
          <p:spPr bwMode="auto">
            <a:xfrm>
              <a:off x="1980"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5" name="Line 32"/>
            <p:cNvSpPr>
              <a:spLocks noChangeShapeType="1"/>
            </p:cNvSpPr>
            <p:nvPr/>
          </p:nvSpPr>
          <p:spPr bwMode="auto">
            <a:xfrm>
              <a:off x="2270"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 name="Line 33"/>
            <p:cNvSpPr>
              <a:spLocks noChangeShapeType="1"/>
            </p:cNvSpPr>
            <p:nvPr/>
          </p:nvSpPr>
          <p:spPr bwMode="auto">
            <a:xfrm>
              <a:off x="2554"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 name="Line 34"/>
            <p:cNvSpPr>
              <a:spLocks noChangeShapeType="1"/>
            </p:cNvSpPr>
            <p:nvPr/>
          </p:nvSpPr>
          <p:spPr bwMode="auto">
            <a:xfrm>
              <a:off x="2764"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 name="Line 35"/>
            <p:cNvSpPr>
              <a:spLocks noChangeShapeType="1"/>
            </p:cNvSpPr>
            <p:nvPr/>
          </p:nvSpPr>
          <p:spPr bwMode="auto">
            <a:xfrm>
              <a:off x="3042"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9" name="Line 36"/>
            <p:cNvSpPr>
              <a:spLocks noChangeShapeType="1"/>
            </p:cNvSpPr>
            <p:nvPr/>
          </p:nvSpPr>
          <p:spPr bwMode="auto">
            <a:xfrm>
              <a:off x="3334"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 name="Line 37"/>
            <p:cNvSpPr>
              <a:spLocks noChangeShapeType="1"/>
            </p:cNvSpPr>
            <p:nvPr/>
          </p:nvSpPr>
          <p:spPr bwMode="auto">
            <a:xfrm>
              <a:off x="3536"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 name="Line 38"/>
            <p:cNvSpPr>
              <a:spLocks noChangeShapeType="1"/>
            </p:cNvSpPr>
            <p:nvPr/>
          </p:nvSpPr>
          <p:spPr bwMode="auto">
            <a:xfrm>
              <a:off x="3824"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 name="Line 39"/>
            <p:cNvSpPr>
              <a:spLocks noChangeShapeType="1"/>
            </p:cNvSpPr>
            <p:nvPr/>
          </p:nvSpPr>
          <p:spPr bwMode="auto">
            <a:xfrm>
              <a:off x="4110"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3" name="Line 40"/>
            <p:cNvSpPr>
              <a:spLocks noChangeShapeType="1"/>
            </p:cNvSpPr>
            <p:nvPr/>
          </p:nvSpPr>
          <p:spPr bwMode="auto">
            <a:xfrm>
              <a:off x="4316" y="3019"/>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4" name="Line 41"/>
            <p:cNvSpPr>
              <a:spLocks noChangeShapeType="1"/>
            </p:cNvSpPr>
            <p:nvPr/>
          </p:nvSpPr>
          <p:spPr bwMode="auto">
            <a:xfrm flipV="1">
              <a:off x="1651" y="3075"/>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5" name="Line 42"/>
            <p:cNvSpPr>
              <a:spLocks noChangeShapeType="1"/>
            </p:cNvSpPr>
            <p:nvPr/>
          </p:nvSpPr>
          <p:spPr bwMode="auto">
            <a:xfrm flipV="1">
              <a:off x="2431" y="3075"/>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6" name="Line 43"/>
            <p:cNvSpPr>
              <a:spLocks noChangeShapeType="1"/>
            </p:cNvSpPr>
            <p:nvPr/>
          </p:nvSpPr>
          <p:spPr bwMode="auto">
            <a:xfrm flipV="1">
              <a:off x="3207" y="3075"/>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7" name="Line 44"/>
            <p:cNvSpPr>
              <a:spLocks noChangeShapeType="1"/>
            </p:cNvSpPr>
            <p:nvPr/>
          </p:nvSpPr>
          <p:spPr bwMode="auto">
            <a:xfrm flipV="1">
              <a:off x="3985" y="3075"/>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68" name="Group 45"/>
            <p:cNvGrpSpPr>
              <a:grpSpLocks/>
            </p:cNvGrpSpPr>
            <p:nvPr/>
          </p:nvGrpSpPr>
          <p:grpSpPr bwMode="auto">
            <a:xfrm>
              <a:off x="1923" y="2856"/>
              <a:ext cx="22" cy="110"/>
              <a:chOff x="1923" y="2856"/>
              <a:chExt cx="22" cy="110"/>
            </a:xfrm>
          </p:grpSpPr>
          <p:sp>
            <p:nvSpPr>
              <p:cNvPr id="82" name="Line 46"/>
              <p:cNvSpPr>
                <a:spLocks noChangeShapeType="1"/>
              </p:cNvSpPr>
              <p:nvPr/>
            </p:nvSpPr>
            <p:spPr bwMode="auto">
              <a:xfrm flipV="1">
                <a:off x="1923"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3" name="Line 47"/>
              <p:cNvSpPr>
                <a:spLocks noChangeShapeType="1"/>
              </p:cNvSpPr>
              <p:nvPr/>
            </p:nvSpPr>
            <p:spPr bwMode="auto">
              <a:xfrm flipV="1">
                <a:off x="1945"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9" name="Group 48"/>
            <p:cNvGrpSpPr>
              <a:grpSpLocks/>
            </p:cNvGrpSpPr>
            <p:nvPr/>
          </p:nvGrpSpPr>
          <p:grpSpPr bwMode="auto">
            <a:xfrm>
              <a:off x="2703" y="2856"/>
              <a:ext cx="22" cy="110"/>
              <a:chOff x="2703" y="2856"/>
              <a:chExt cx="22" cy="110"/>
            </a:xfrm>
          </p:grpSpPr>
          <p:sp>
            <p:nvSpPr>
              <p:cNvPr id="80" name="Line 49"/>
              <p:cNvSpPr>
                <a:spLocks noChangeShapeType="1"/>
              </p:cNvSpPr>
              <p:nvPr/>
            </p:nvSpPr>
            <p:spPr bwMode="auto">
              <a:xfrm flipV="1">
                <a:off x="2703"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1" name="Line 50"/>
              <p:cNvSpPr>
                <a:spLocks noChangeShapeType="1"/>
              </p:cNvSpPr>
              <p:nvPr/>
            </p:nvSpPr>
            <p:spPr bwMode="auto">
              <a:xfrm flipV="1">
                <a:off x="2725"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70" name="Group 51"/>
            <p:cNvGrpSpPr>
              <a:grpSpLocks/>
            </p:cNvGrpSpPr>
            <p:nvPr/>
          </p:nvGrpSpPr>
          <p:grpSpPr bwMode="auto">
            <a:xfrm>
              <a:off x="3479" y="2856"/>
              <a:ext cx="22" cy="110"/>
              <a:chOff x="3479" y="2856"/>
              <a:chExt cx="22" cy="110"/>
            </a:xfrm>
          </p:grpSpPr>
          <p:sp>
            <p:nvSpPr>
              <p:cNvPr id="78" name="Line 52"/>
              <p:cNvSpPr>
                <a:spLocks noChangeShapeType="1"/>
              </p:cNvSpPr>
              <p:nvPr/>
            </p:nvSpPr>
            <p:spPr bwMode="auto">
              <a:xfrm flipV="1">
                <a:off x="3479"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 name="Line 53"/>
              <p:cNvSpPr>
                <a:spLocks noChangeShapeType="1"/>
              </p:cNvSpPr>
              <p:nvPr/>
            </p:nvSpPr>
            <p:spPr bwMode="auto">
              <a:xfrm flipV="1">
                <a:off x="3501"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71" name="Group 54"/>
            <p:cNvGrpSpPr>
              <a:grpSpLocks/>
            </p:cNvGrpSpPr>
            <p:nvPr/>
          </p:nvGrpSpPr>
          <p:grpSpPr bwMode="auto">
            <a:xfrm>
              <a:off x="4257" y="2856"/>
              <a:ext cx="22" cy="110"/>
              <a:chOff x="4257" y="2856"/>
              <a:chExt cx="22" cy="110"/>
            </a:xfrm>
          </p:grpSpPr>
          <p:sp>
            <p:nvSpPr>
              <p:cNvPr id="76" name="Line 55"/>
              <p:cNvSpPr>
                <a:spLocks noChangeShapeType="1"/>
              </p:cNvSpPr>
              <p:nvPr/>
            </p:nvSpPr>
            <p:spPr bwMode="auto">
              <a:xfrm flipV="1">
                <a:off x="4257"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 name="Line 56"/>
              <p:cNvSpPr>
                <a:spLocks noChangeShapeType="1"/>
              </p:cNvSpPr>
              <p:nvPr/>
            </p:nvSpPr>
            <p:spPr bwMode="auto">
              <a:xfrm flipV="1">
                <a:off x="4279" y="2856"/>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72" name="Rectangle 57"/>
            <p:cNvSpPr>
              <a:spLocks noChangeArrowheads="1"/>
            </p:cNvSpPr>
            <p:nvPr/>
          </p:nvSpPr>
          <p:spPr bwMode="auto">
            <a:xfrm>
              <a:off x="1830" y="2710"/>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73" name="Rectangle 58"/>
            <p:cNvSpPr>
              <a:spLocks noChangeArrowheads="1"/>
            </p:cNvSpPr>
            <p:nvPr/>
          </p:nvSpPr>
          <p:spPr bwMode="auto">
            <a:xfrm>
              <a:off x="2612" y="2710"/>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74" name="Rectangle 59"/>
            <p:cNvSpPr>
              <a:spLocks noChangeArrowheads="1"/>
            </p:cNvSpPr>
            <p:nvPr/>
          </p:nvSpPr>
          <p:spPr bwMode="auto">
            <a:xfrm>
              <a:off x="3388" y="2710"/>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sp>
          <p:nvSpPr>
            <p:cNvPr id="75" name="Rectangle 60"/>
            <p:cNvSpPr>
              <a:spLocks noChangeArrowheads="1"/>
            </p:cNvSpPr>
            <p:nvPr/>
          </p:nvSpPr>
          <p:spPr bwMode="auto">
            <a:xfrm>
              <a:off x="4164" y="2710"/>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O</a:t>
              </a:r>
            </a:p>
          </p:txBody>
        </p:sp>
      </p:grpSp>
      <p:sp>
        <p:nvSpPr>
          <p:cNvPr id="88" name="Line 62"/>
          <p:cNvSpPr>
            <a:spLocks noChangeShapeType="1"/>
          </p:cNvSpPr>
          <p:nvPr/>
        </p:nvSpPr>
        <p:spPr bwMode="auto">
          <a:xfrm>
            <a:off x="5168901" y="528199"/>
            <a:ext cx="434975" cy="1158875"/>
          </a:xfrm>
          <a:prstGeom prst="line">
            <a:avLst/>
          </a:prstGeom>
          <a:noFill/>
          <a:ln w="19050">
            <a:solidFill>
              <a:srgbClr val="FF99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91" name="Group 77"/>
          <p:cNvGrpSpPr>
            <a:grpSpLocks/>
          </p:cNvGrpSpPr>
          <p:nvPr/>
        </p:nvGrpSpPr>
        <p:grpSpPr bwMode="auto">
          <a:xfrm>
            <a:off x="1400175" y="682185"/>
            <a:ext cx="171450" cy="904875"/>
            <a:chOff x="1116" y="2742"/>
            <a:chExt cx="108" cy="570"/>
          </a:xfrm>
        </p:grpSpPr>
        <p:sp>
          <p:nvSpPr>
            <p:cNvPr id="92" name="Line 78"/>
            <p:cNvSpPr>
              <a:spLocks noChangeShapeType="1"/>
            </p:cNvSpPr>
            <p:nvPr/>
          </p:nvSpPr>
          <p:spPr bwMode="auto">
            <a:xfrm>
              <a:off x="1119" y="2742"/>
              <a:ext cx="0" cy="5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 name="Line 79"/>
            <p:cNvSpPr>
              <a:spLocks noChangeShapeType="1"/>
            </p:cNvSpPr>
            <p:nvPr/>
          </p:nvSpPr>
          <p:spPr bwMode="auto">
            <a:xfrm>
              <a:off x="1116" y="2745"/>
              <a:ext cx="1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4" name="Line 80"/>
            <p:cNvSpPr>
              <a:spLocks noChangeShapeType="1"/>
            </p:cNvSpPr>
            <p:nvPr/>
          </p:nvSpPr>
          <p:spPr bwMode="auto">
            <a:xfrm>
              <a:off x="1116" y="3309"/>
              <a:ext cx="1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95" name="Group 81"/>
          <p:cNvGrpSpPr>
            <a:grpSpLocks/>
          </p:cNvGrpSpPr>
          <p:nvPr/>
        </p:nvGrpSpPr>
        <p:grpSpPr bwMode="auto">
          <a:xfrm>
            <a:off x="6888163" y="682185"/>
            <a:ext cx="171450" cy="904875"/>
            <a:chOff x="4573" y="2742"/>
            <a:chExt cx="108" cy="570"/>
          </a:xfrm>
        </p:grpSpPr>
        <p:sp>
          <p:nvSpPr>
            <p:cNvPr id="96" name="Line 82"/>
            <p:cNvSpPr>
              <a:spLocks noChangeShapeType="1"/>
            </p:cNvSpPr>
            <p:nvPr/>
          </p:nvSpPr>
          <p:spPr bwMode="auto">
            <a:xfrm>
              <a:off x="4678" y="2742"/>
              <a:ext cx="0" cy="5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7" name="Line 83"/>
            <p:cNvSpPr>
              <a:spLocks noChangeShapeType="1"/>
            </p:cNvSpPr>
            <p:nvPr/>
          </p:nvSpPr>
          <p:spPr bwMode="auto">
            <a:xfrm flipH="1">
              <a:off x="4573" y="2745"/>
              <a:ext cx="1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8" name="Line 84"/>
            <p:cNvSpPr>
              <a:spLocks noChangeShapeType="1"/>
            </p:cNvSpPr>
            <p:nvPr/>
          </p:nvSpPr>
          <p:spPr bwMode="auto">
            <a:xfrm flipH="1">
              <a:off x="4573" y="3309"/>
              <a:ext cx="1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99" name="Rectangle 85"/>
          <p:cNvSpPr>
            <a:spLocks noChangeArrowheads="1"/>
          </p:cNvSpPr>
          <p:nvPr/>
        </p:nvSpPr>
        <p:spPr bwMode="auto">
          <a:xfrm>
            <a:off x="6996537" y="510736"/>
            <a:ext cx="569066"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400" b="1">
                <a:solidFill>
                  <a:srgbClr val="000000"/>
                </a:solidFill>
              </a:rPr>
              <a:t>nH</a:t>
            </a:r>
            <a:r>
              <a:rPr lang="en-US" sz="1400" b="1" baseline="30000">
                <a:solidFill>
                  <a:srgbClr val="000000"/>
                </a:solidFill>
              </a:rPr>
              <a:t>n+</a:t>
            </a:r>
          </a:p>
        </p:txBody>
      </p:sp>
      <p:sp>
        <p:nvSpPr>
          <p:cNvPr id="106" name="Line 62"/>
          <p:cNvSpPr>
            <a:spLocks noChangeShapeType="1"/>
          </p:cNvSpPr>
          <p:nvPr/>
        </p:nvSpPr>
        <p:spPr bwMode="auto">
          <a:xfrm>
            <a:off x="6050365" y="528199"/>
            <a:ext cx="434975" cy="1158875"/>
          </a:xfrm>
          <a:prstGeom prst="line">
            <a:avLst/>
          </a:prstGeom>
          <a:noFill/>
          <a:ln w="19050">
            <a:solidFill>
              <a:srgbClr val="FF99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aphicFrame>
        <p:nvGraphicFramePr>
          <p:cNvPr id="107" name="Table 106"/>
          <p:cNvGraphicFramePr>
            <a:graphicFrameLocks noGrp="1"/>
          </p:cNvGraphicFramePr>
          <p:nvPr/>
        </p:nvGraphicFramePr>
        <p:xfrm>
          <a:off x="603736" y="1903626"/>
          <a:ext cx="3968229" cy="4261407"/>
        </p:xfrm>
        <a:graphic>
          <a:graphicData uri="http://schemas.openxmlformats.org/drawingml/2006/table">
            <a:tbl>
              <a:tblPr/>
              <a:tblGrid>
                <a:gridCol w="459012"/>
                <a:gridCol w="1473279"/>
                <a:gridCol w="2035938"/>
              </a:tblGrid>
              <a:tr h="250671">
                <a:tc gridSpan="2">
                  <a:txBody>
                    <a:bodyPr/>
                    <a:lstStyle/>
                    <a:p>
                      <a:pPr algn="l" fontAlgn="b"/>
                      <a:r>
                        <a:rPr lang="en-US" sz="1600" b="1" i="0" u="none" strike="noStrike" dirty="0">
                          <a:solidFill>
                            <a:srgbClr val="000000"/>
                          </a:solidFill>
                          <a:latin typeface="Calibri"/>
                        </a:rPr>
                        <a:t>Amino Acid</a:t>
                      </a:r>
                    </a:p>
                  </a:txBody>
                  <a:tcPr marL="6830" marR="6830" marT="683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600" b="1" i="0" u="none" strike="noStrike" dirty="0">
                          <a:solidFill>
                            <a:srgbClr val="000000"/>
                          </a:solidFill>
                          <a:latin typeface="Calibri"/>
                        </a:rPr>
                        <a:t>m/z</a:t>
                      </a:r>
                    </a:p>
                  </a:txBody>
                  <a:tcPr marL="6830" marR="6830" marT="6831" marB="0" anchor="b">
                    <a:lnL>
                      <a:noFill/>
                    </a:lnL>
                    <a:lnR>
                      <a:noFill/>
                    </a:lnR>
                    <a:lnT>
                      <a:noFill/>
                    </a:lnT>
                    <a:lnB w="6350" cap="flat" cmpd="sng" algn="ctr">
                      <a:solidFill>
                        <a:srgbClr val="000000"/>
                      </a:solidFill>
                      <a:prstDash val="solid"/>
                      <a:round/>
                      <a:headEnd type="none" w="med" len="med"/>
                      <a:tailEnd type="none" w="med" len="med"/>
                    </a:lnB>
                  </a:tcPr>
                </a:tc>
              </a:tr>
              <a:tr h="250671">
                <a:tc>
                  <a:txBody>
                    <a:bodyPr/>
                    <a:lstStyle/>
                    <a:p>
                      <a:pPr algn="l" fontAlgn="b"/>
                      <a:r>
                        <a:rPr lang="en-US" sz="1600" b="1" i="0" u="none" strike="noStrike">
                          <a:solidFill>
                            <a:srgbClr val="000000"/>
                          </a:solidFill>
                          <a:latin typeface="Calibri"/>
                        </a:rPr>
                        <a:t>S</a:t>
                      </a:r>
                    </a:p>
                  </a:txBody>
                  <a:tcPr marL="6830" marR="6830" marT="68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solidFill>
                            <a:srgbClr val="000000"/>
                          </a:solidFill>
                          <a:latin typeface="Calibri"/>
                        </a:rPr>
                        <a:t>Ser</a:t>
                      </a:r>
                    </a:p>
                  </a:txBody>
                  <a:tcPr marL="6830" marR="6830" marT="68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solidFill>
                            <a:srgbClr val="000000"/>
                          </a:solidFill>
                          <a:latin typeface="Calibri"/>
                        </a:rPr>
                        <a:t>60</a:t>
                      </a:r>
                    </a:p>
                  </a:txBody>
                  <a:tcPr marL="6830" marR="6830" marT="6831" marB="0" anchor="b">
                    <a:lnL>
                      <a:noFill/>
                    </a:lnL>
                    <a:lnR>
                      <a:noFill/>
                    </a:lnR>
                    <a:lnT w="6350" cap="flat" cmpd="sng" algn="ctr">
                      <a:solidFill>
                        <a:srgbClr val="000000"/>
                      </a:solidFill>
                      <a:prstDash val="solid"/>
                      <a:round/>
                      <a:headEnd type="none" w="med" len="med"/>
                      <a:tailEnd type="none" w="med" len="med"/>
                    </a:lnT>
                    <a:lnB>
                      <a:noFill/>
                    </a:lnB>
                  </a:tcPr>
                </a:tc>
              </a:tr>
              <a:tr h="250671">
                <a:tc>
                  <a:txBody>
                    <a:bodyPr/>
                    <a:lstStyle/>
                    <a:p>
                      <a:pPr algn="l" fontAlgn="b"/>
                      <a:r>
                        <a:rPr lang="en-US" sz="1600" b="1" i="0" u="none" strike="noStrike">
                          <a:solidFill>
                            <a:srgbClr val="000000"/>
                          </a:solidFill>
                          <a:latin typeface="Calibri"/>
                        </a:rPr>
                        <a:t>V</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Val</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72</a:t>
                      </a: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T</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Thr</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74</a:t>
                      </a: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I,L</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Leu,Ile</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86</a:t>
                      </a: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N</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Asn</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87</a:t>
                      </a: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D</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Asp</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88</a:t>
                      </a: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K,Q</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Lys, Gln</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84,</a:t>
                      </a:r>
                      <a:r>
                        <a:rPr lang="en-US" sz="1600" b="1" i="0" u="none" strike="noStrike">
                          <a:solidFill>
                            <a:srgbClr val="008000"/>
                          </a:solidFill>
                          <a:latin typeface="Calibri"/>
                        </a:rPr>
                        <a:t>101</a:t>
                      </a:r>
                      <a:r>
                        <a:rPr lang="en-US" sz="1600" b="1" i="0" u="none" strike="noStrike">
                          <a:solidFill>
                            <a:srgbClr val="000000"/>
                          </a:solidFill>
                          <a:latin typeface="Calibri"/>
                        </a:rPr>
                        <a:t>,</a:t>
                      </a:r>
                      <a:r>
                        <a:rPr lang="en-US" sz="1600" b="1" i="0" u="none" strike="noStrike">
                          <a:solidFill>
                            <a:srgbClr val="008000"/>
                          </a:solidFill>
                          <a:latin typeface="Calibri"/>
                        </a:rPr>
                        <a:t>129</a:t>
                      </a:r>
                      <a:endParaRPr lang="en-US" sz="1600" b="1" i="0" u="none" strike="noStrike">
                        <a:solidFill>
                          <a:srgbClr val="000000"/>
                        </a:solidFill>
                        <a:latin typeface="Calibri"/>
                      </a:endParaRP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E</a:t>
                      </a:r>
                    </a:p>
                  </a:txBody>
                  <a:tcPr marL="6830" marR="6830" marT="6831" marB="0" anchor="b">
                    <a:lnL>
                      <a:noFill/>
                    </a:lnL>
                    <a:lnR>
                      <a:noFill/>
                    </a:lnR>
                    <a:lnT>
                      <a:noFill/>
                    </a:lnT>
                    <a:lnB>
                      <a:noFill/>
                    </a:lnB>
                  </a:tcPr>
                </a:tc>
                <a:tc>
                  <a:txBody>
                    <a:bodyPr/>
                    <a:lstStyle/>
                    <a:p>
                      <a:pPr algn="l" fontAlgn="b"/>
                      <a:r>
                        <a:rPr lang="en-US" sz="1600" b="1" i="0" u="none" strike="noStrike" dirty="0" err="1">
                          <a:solidFill>
                            <a:srgbClr val="000000"/>
                          </a:solidFill>
                          <a:latin typeface="Calibri"/>
                        </a:rPr>
                        <a:t>Glu</a:t>
                      </a:r>
                      <a:endParaRPr lang="en-US" sz="1600" b="1" i="0" u="none" strike="noStrike" dirty="0">
                        <a:solidFill>
                          <a:srgbClr val="000000"/>
                        </a:solidFill>
                        <a:latin typeface="Calibri"/>
                      </a:endParaRPr>
                    </a:p>
                  </a:txBody>
                  <a:tcPr marL="6830" marR="6830" marT="6831" marB="0" anchor="b">
                    <a:lnL>
                      <a:noFill/>
                    </a:lnL>
                    <a:lnR>
                      <a:noFill/>
                    </a:lnR>
                    <a:lnT>
                      <a:noFill/>
                    </a:lnT>
                    <a:lnB>
                      <a:noFill/>
                    </a:lnB>
                  </a:tcPr>
                </a:tc>
                <a:tc>
                  <a:txBody>
                    <a:bodyPr/>
                    <a:lstStyle/>
                    <a:p>
                      <a:pPr algn="l" fontAlgn="b"/>
                      <a:r>
                        <a:rPr lang="en-US" sz="1600" b="1" i="0" u="none" strike="noStrike">
                          <a:solidFill>
                            <a:srgbClr val="008000"/>
                          </a:solidFill>
                          <a:latin typeface="Calibri"/>
                        </a:rPr>
                        <a:t>102</a:t>
                      </a: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M</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Met</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104</a:t>
                      </a: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H</a:t>
                      </a:r>
                    </a:p>
                  </a:txBody>
                  <a:tcPr marL="6830" marR="6830" marT="6831" marB="0" anchor="b">
                    <a:lnL>
                      <a:noFill/>
                    </a:lnL>
                    <a:lnR>
                      <a:noFill/>
                    </a:lnR>
                    <a:lnT>
                      <a:noFill/>
                    </a:lnT>
                    <a:lnB>
                      <a:noFill/>
                    </a:lnB>
                  </a:tcPr>
                </a:tc>
                <a:tc>
                  <a:txBody>
                    <a:bodyPr/>
                    <a:lstStyle/>
                    <a:p>
                      <a:pPr algn="l" fontAlgn="b"/>
                      <a:r>
                        <a:rPr lang="en-US" sz="1600" b="1" i="0" u="none" strike="noStrike" dirty="0">
                          <a:solidFill>
                            <a:srgbClr val="000000"/>
                          </a:solidFill>
                          <a:latin typeface="Calibri"/>
                        </a:rPr>
                        <a:t>His</a:t>
                      </a:r>
                    </a:p>
                  </a:txBody>
                  <a:tcPr marL="6830" marR="6830" marT="6831" marB="0" anchor="b">
                    <a:lnL>
                      <a:noFill/>
                    </a:lnL>
                    <a:lnR>
                      <a:noFill/>
                    </a:lnR>
                    <a:lnT>
                      <a:noFill/>
                    </a:lnT>
                    <a:lnB>
                      <a:noFill/>
                    </a:lnB>
                  </a:tcPr>
                </a:tc>
                <a:tc>
                  <a:txBody>
                    <a:bodyPr/>
                    <a:lstStyle/>
                    <a:p>
                      <a:pPr algn="l" fontAlgn="b"/>
                      <a:r>
                        <a:rPr lang="en-US" sz="1600" b="1" i="0" u="none" strike="noStrike" dirty="0">
                          <a:solidFill>
                            <a:srgbClr val="008000"/>
                          </a:solidFill>
                          <a:latin typeface="Calibri"/>
                        </a:rPr>
                        <a:t>110</a:t>
                      </a:r>
                    </a:p>
                  </a:txBody>
                  <a:tcPr marL="6830" marR="6830" marT="6831" marB="0" anchor="b">
                    <a:lnL>
                      <a:noFill/>
                    </a:lnL>
                    <a:lnR>
                      <a:noFill/>
                    </a:lnR>
                    <a:lnT>
                      <a:noFill/>
                    </a:lnT>
                    <a:lnB>
                      <a:noFill/>
                    </a:lnB>
                  </a:tcPr>
                </a:tc>
              </a:tr>
              <a:tr h="250671">
                <a:tc>
                  <a:txBody>
                    <a:bodyPr/>
                    <a:lstStyle/>
                    <a:p>
                      <a:pPr algn="l" fontAlgn="b"/>
                      <a:r>
                        <a:rPr lang="en-US" sz="1600" b="1" i="0" u="none" strike="noStrike" dirty="0">
                          <a:solidFill>
                            <a:srgbClr val="000000"/>
                          </a:solidFill>
                          <a:latin typeface="Calibri"/>
                        </a:rPr>
                        <a:t>R</a:t>
                      </a:r>
                    </a:p>
                  </a:txBody>
                  <a:tcPr marL="6830" marR="6830" marT="6831" marB="0" anchor="b">
                    <a:lnL>
                      <a:noFill/>
                    </a:lnL>
                    <a:lnR>
                      <a:noFill/>
                    </a:lnR>
                    <a:lnT>
                      <a:noFill/>
                    </a:lnT>
                    <a:lnB>
                      <a:noFill/>
                    </a:lnB>
                  </a:tcPr>
                </a:tc>
                <a:tc>
                  <a:txBody>
                    <a:bodyPr/>
                    <a:lstStyle/>
                    <a:p>
                      <a:pPr algn="l" fontAlgn="b"/>
                      <a:r>
                        <a:rPr lang="en-US" sz="1600" b="1" i="0" u="none" strike="noStrike" dirty="0" err="1">
                          <a:solidFill>
                            <a:srgbClr val="000000"/>
                          </a:solidFill>
                          <a:latin typeface="Calibri"/>
                        </a:rPr>
                        <a:t>Arg</a:t>
                      </a:r>
                      <a:endParaRPr lang="en-US" sz="1600" b="1" i="0" u="none" strike="noStrike" dirty="0">
                        <a:solidFill>
                          <a:srgbClr val="000000"/>
                        </a:solidFill>
                        <a:latin typeface="Calibri"/>
                      </a:endParaRP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70, 73, 87,100,</a:t>
                      </a:r>
                      <a:r>
                        <a:rPr lang="en-US" sz="1600" b="1" i="0" u="none" strike="noStrike">
                          <a:solidFill>
                            <a:srgbClr val="008000"/>
                          </a:solidFill>
                          <a:latin typeface="Calibri"/>
                        </a:rPr>
                        <a:t>112</a:t>
                      </a:r>
                      <a:r>
                        <a:rPr lang="en-US" sz="1600" b="1" i="0" u="none" strike="noStrike">
                          <a:solidFill>
                            <a:srgbClr val="000000"/>
                          </a:solidFill>
                          <a:latin typeface="Calibri"/>
                        </a:rPr>
                        <a:t>,185</a:t>
                      </a: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F</a:t>
                      </a:r>
                    </a:p>
                  </a:txBody>
                  <a:tcPr marL="6830" marR="6830" marT="6831" marB="0" anchor="b">
                    <a:lnL>
                      <a:noFill/>
                    </a:lnL>
                    <a:lnR>
                      <a:noFill/>
                    </a:lnR>
                    <a:lnT>
                      <a:noFill/>
                    </a:lnT>
                    <a:lnB>
                      <a:noFill/>
                    </a:lnB>
                  </a:tcPr>
                </a:tc>
                <a:tc>
                  <a:txBody>
                    <a:bodyPr/>
                    <a:lstStyle/>
                    <a:p>
                      <a:pPr algn="l" fontAlgn="b"/>
                      <a:r>
                        <a:rPr lang="en-US" sz="1600" b="1" i="0" u="none" strike="noStrike" dirty="0" err="1">
                          <a:solidFill>
                            <a:srgbClr val="000000"/>
                          </a:solidFill>
                          <a:latin typeface="Calibri"/>
                        </a:rPr>
                        <a:t>Phe</a:t>
                      </a:r>
                      <a:endParaRPr lang="en-US" sz="1600" b="1" i="0" u="none" strike="noStrike" dirty="0">
                        <a:solidFill>
                          <a:srgbClr val="000000"/>
                        </a:solidFill>
                        <a:latin typeface="Calibri"/>
                      </a:endParaRPr>
                    </a:p>
                  </a:txBody>
                  <a:tcPr marL="6830" marR="6830" marT="6831" marB="0" anchor="b">
                    <a:lnL>
                      <a:noFill/>
                    </a:lnL>
                    <a:lnR>
                      <a:noFill/>
                    </a:lnR>
                    <a:lnT>
                      <a:noFill/>
                    </a:lnT>
                    <a:lnB>
                      <a:noFill/>
                    </a:lnB>
                  </a:tcPr>
                </a:tc>
                <a:tc>
                  <a:txBody>
                    <a:bodyPr/>
                    <a:lstStyle/>
                    <a:p>
                      <a:pPr algn="l" fontAlgn="b"/>
                      <a:r>
                        <a:rPr lang="en-US" sz="1600" b="1" i="0" u="none" strike="noStrike">
                          <a:solidFill>
                            <a:srgbClr val="008000"/>
                          </a:solidFill>
                          <a:latin typeface="Calibri"/>
                        </a:rPr>
                        <a:t>120</a:t>
                      </a: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P</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Pro</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70, 126</a:t>
                      </a: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C</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C-iodoacetamide</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133</a:t>
                      </a: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Y</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Tyr</a:t>
                      </a:r>
                    </a:p>
                  </a:txBody>
                  <a:tcPr marL="6830" marR="6830" marT="6831" marB="0" anchor="b">
                    <a:lnL>
                      <a:noFill/>
                    </a:lnL>
                    <a:lnR>
                      <a:noFill/>
                    </a:lnR>
                    <a:lnT>
                      <a:noFill/>
                    </a:lnT>
                    <a:lnB>
                      <a:noFill/>
                    </a:lnB>
                  </a:tcPr>
                </a:tc>
                <a:tc>
                  <a:txBody>
                    <a:bodyPr/>
                    <a:lstStyle/>
                    <a:p>
                      <a:pPr algn="l" fontAlgn="b"/>
                      <a:r>
                        <a:rPr lang="en-US" sz="1600" b="1" i="0" u="none" strike="noStrike">
                          <a:solidFill>
                            <a:srgbClr val="008000"/>
                          </a:solidFill>
                          <a:latin typeface="Calibri"/>
                        </a:rPr>
                        <a:t>136</a:t>
                      </a:r>
                    </a:p>
                  </a:txBody>
                  <a:tcPr marL="6830" marR="6830" marT="6831" marB="0" anchor="b">
                    <a:lnL>
                      <a:noFill/>
                    </a:lnL>
                    <a:lnR>
                      <a:noFill/>
                    </a:lnR>
                    <a:lnT>
                      <a:noFill/>
                    </a:lnT>
                    <a:lnB>
                      <a:noFill/>
                    </a:lnB>
                  </a:tcPr>
                </a:tc>
              </a:tr>
              <a:tr h="250671">
                <a:tc>
                  <a:txBody>
                    <a:bodyPr/>
                    <a:lstStyle/>
                    <a:p>
                      <a:pPr algn="l" fontAlgn="b"/>
                      <a:r>
                        <a:rPr lang="en-US" sz="1600" b="1" i="0" u="none" strike="noStrike">
                          <a:solidFill>
                            <a:srgbClr val="000000"/>
                          </a:solidFill>
                          <a:latin typeface="Calibri"/>
                        </a:rPr>
                        <a:t>W</a:t>
                      </a:r>
                    </a:p>
                  </a:txBody>
                  <a:tcPr marL="6830" marR="6830" marT="6831" marB="0" anchor="b">
                    <a:lnL>
                      <a:noFill/>
                    </a:lnL>
                    <a:lnR>
                      <a:noFill/>
                    </a:lnR>
                    <a:lnT>
                      <a:noFill/>
                    </a:lnT>
                    <a:lnB>
                      <a:noFill/>
                    </a:lnB>
                  </a:tcPr>
                </a:tc>
                <a:tc>
                  <a:txBody>
                    <a:bodyPr/>
                    <a:lstStyle/>
                    <a:p>
                      <a:pPr algn="l" fontAlgn="b"/>
                      <a:r>
                        <a:rPr lang="en-US" sz="1600" b="1" i="0" u="none" strike="noStrike">
                          <a:solidFill>
                            <a:srgbClr val="000000"/>
                          </a:solidFill>
                          <a:latin typeface="Calibri"/>
                        </a:rPr>
                        <a:t>Trp</a:t>
                      </a:r>
                    </a:p>
                  </a:txBody>
                  <a:tcPr marL="6830" marR="6830" marT="6831" marB="0" anchor="b">
                    <a:lnL>
                      <a:noFill/>
                    </a:lnL>
                    <a:lnR>
                      <a:noFill/>
                    </a:lnR>
                    <a:lnT>
                      <a:noFill/>
                    </a:lnT>
                    <a:lnB>
                      <a:noFill/>
                    </a:lnB>
                  </a:tcPr>
                </a:tc>
                <a:tc>
                  <a:txBody>
                    <a:bodyPr/>
                    <a:lstStyle/>
                    <a:p>
                      <a:pPr algn="l" fontAlgn="b"/>
                      <a:r>
                        <a:rPr lang="en-US" sz="1600" b="1" i="0" u="none" strike="noStrike" dirty="0">
                          <a:solidFill>
                            <a:srgbClr val="000000"/>
                          </a:solidFill>
                          <a:latin typeface="Calibri"/>
                        </a:rPr>
                        <a:t>117, 130, </a:t>
                      </a:r>
                      <a:r>
                        <a:rPr lang="en-US" sz="1600" b="1" i="0" u="none" strike="noStrike" dirty="0">
                          <a:solidFill>
                            <a:srgbClr val="008000"/>
                          </a:solidFill>
                          <a:latin typeface="Calibri"/>
                        </a:rPr>
                        <a:t>159</a:t>
                      </a:r>
                      <a:r>
                        <a:rPr lang="en-US" sz="1600" b="1" i="0" u="none" strike="noStrike" dirty="0">
                          <a:solidFill>
                            <a:srgbClr val="000000"/>
                          </a:solidFill>
                          <a:latin typeface="Calibri"/>
                        </a:rPr>
                        <a:t>, 170</a:t>
                      </a:r>
                    </a:p>
                  </a:txBody>
                  <a:tcPr marL="6830" marR="6830" marT="6831" marB="0" anchor="b">
                    <a:lnL>
                      <a:noFill/>
                    </a:lnL>
                    <a:lnR>
                      <a:noFill/>
                    </a:lnR>
                    <a:lnT>
                      <a:noFill/>
                    </a:lnT>
                    <a:lnB>
                      <a:noFill/>
                    </a:lnB>
                  </a:tcPr>
                </a:tc>
              </a:tr>
            </a:tbl>
          </a:graphicData>
        </a:graphic>
      </p:graphicFrame>
      <p:sp>
        <p:nvSpPr>
          <p:cNvPr id="108" name="TextBox 107"/>
          <p:cNvSpPr txBox="1"/>
          <p:nvPr/>
        </p:nvSpPr>
        <p:spPr>
          <a:xfrm>
            <a:off x="5202197" y="3711158"/>
            <a:ext cx="3682313" cy="646331"/>
          </a:xfrm>
          <a:prstGeom prst="rect">
            <a:avLst/>
          </a:prstGeom>
          <a:noFill/>
        </p:spPr>
        <p:txBody>
          <a:bodyPr wrap="square" rtlCol="0">
            <a:spAutoFit/>
          </a:bodyPr>
          <a:lstStyle/>
          <a:p>
            <a:r>
              <a:rPr lang="en-US" b="1" dirty="0" smtClean="0">
                <a:solidFill>
                  <a:srgbClr val="006699"/>
                </a:solidFill>
              </a:rPr>
              <a:t>Provide partial AA composition,</a:t>
            </a:r>
          </a:p>
          <a:p>
            <a:r>
              <a:rPr lang="en-US" b="1" dirty="0" smtClean="0">
                <a:solidFill>
                  <a:srgbClr val="006699"/>
                </a:solidFill>
              </a:rPr>
              <a:t>but not </a:t>
            </a:r>
            <a:r>
              <a:rPr lang="en-US" b="1" dirty="0" err="1" smtClean="0">
                <a:solidFill>
                  <a:srgbClr val="006699"/>
                </a:solidFill>
              </a:rPr>
              <a:t>stoichiometry</a:t>
            </a:r>
            <a:endParaRPr lang="en-US" b="1" dirty="0">
              <a:solidFill>
                <a:srgbClr val="006699"/>
              </a:solidFill>
            </a:endParaRPr>
          </a:p>
        </p:txBody>
      </p:sp>
    </p:spTree>
    <p:extLst>
      <p:ext uri="{BB962C8B-B14F-4D97-AF65-F5344CB8AC3E}">
        <p14:creationId xmlns:p14="http://schemas.microsoft.com/office/powerpoint/2010/main" val="22804515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Complementary Ions b/y </a:t>
            </a:r>
            <a:r>
              <a:rPr lang="en-US" altLang="en-US" dirty="0" smtClean="0"/>
              <a:t>pairs</a:t>
            </a:r>
            <a:endParaRPr lang="en-US" dirty="0"/>
          </a:p>
        </p:txBody>
      </p:sp>
      <p:sp>
        <p:nvSpPr>
          <p:cNvPr id="819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1C0D0E-150D-41D7-B2E1-E4CEB4A7ACFE}" type="slidenum">
              <a:rPr lang="en-US" smtClean="0">
                <a:solidFill>
                  <a:srgbClr val="F8F8F8"/>
                </a:solidFill>
              </a:rPr>
              <a:pPr/>
              <a:t>7</a:t>
            </a:fld>
            <a:endParaRPr lang="en-US" smtClean="0">
              <a:solidFill>
                <a:srgbClr val="F8F8F8"/>
              </a:solidFill>
            </a:endParaRPr>
          </a:p>
        </p:txBody>
      </p:sp>
      <p:pic>
        <p:nvPicPr>
          <p:cNvPr id="819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1877" t="12085" r="10277" b="9970"/>
          <a:stretch>
            <a:fillRect/>
          </a:stretch>
        </p:blipFill>
        <p:spPr bwMode="auto">
          <a:xfrm>
            <a:off x="282577" y="595313"/>
            <a:ext cx="8467725"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6"/>
          <p:cNvGrpSpPr>
            <a:grpSpLocks/>
          </p:cNvGrpSpPr>
          <p:nvPr/>
        </p:nvGrpSpPr>
        <p:grpSpPr bwMode="auto">
          <a:xfrm>
            <a:off x="247650" y="3529012"/>
            <a:ext cx="8458200" cy="2867026"/>
            <a:chOff x="156" y="2223"/>
            <a:chExt cx="5328" cy="1806"/>
          </a:xfrm>
        </p:grpSpPr>
        <p:pic>
          <p:nvPicPr>
            <p:cNvPr id="82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976" t="12387" r="10277" b="9970"/>
            <a:stretch>
              <a:fillRect/>
            </a:stretch>
          </p:blipFill>
          <p:spPr bwMode="auto">
            <a:xfrm>
              <a:off x="156" y="2487"/>
              <a:ext cx="5328"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Rectangle 10"/>
            <p:cNvSpPr>
              <a:spLocks noChangeArrowheads="1"/>
            </p:cNvSpPr>
            <p:nvPr/>
          </p:nvSpPr>
          <p:spPr bwMode="auto">
            <a:xfrm>
              <a:off x="1297" y="2223"/>
              <a:ext cx="275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E V</a:t>
              </a:r>
              <a:r>
                <a:rPr lang="en-US">
                  <a:solidFill>
                    <a:srgbClr val="FF0000"/>
                  </a:solidFill>
                </a:rPr>
                <a:t> </a:t>
              </a:r>
              <a:r>
                <a:rPr lang="en-US"/>
                <a:t>Q L V</a:t>
              </a:r>
              <a:r>
                <a:rPr lang="en-US">
                  <a:solidFill>
                    <a:srgbClr val="FF00FF"/>
                  </a:solidFill>
                </a:rPr>
                <a:t>|</a:t>
              </a:r>
              <a:r>
                <a:rPr lang="en-US"/>
                <a:t>E</a:t>
              </a:r>
              <a:r>
                <a:rPr lang="en-US">
                  <a:solidFill>
                    <a:srgbClr val="FF0000"/>
                  </a:solidFill>
                </a:rPr>
                <a:t>/</a:t>
              </a:r>
              <a:r>
                <a:rPr lang="en-US"/>
                <a:t>S</a:t>
              </a:r>
              <a:r>
                <a:rPr lang="en-US">
                  <a:solidFill>
                    <a:srgbClr val="FF00FF"/>
                  </a:solidFill>
                </a:rPr>
                <a:t>|</a:t>
              </a:r>
              <a:r>
                <a:rPr lang="en-US"/>
                <a:t>G</a:t>
              </a:r>
              <a:r>
                <a:rPr lang="en-US">
                  <a:solidFill>
                    <a:srgbClr val="FF00FF"/>
                  </a:solidFill>
                </a:rPr>
                <a:t>|</a:t>
              </a:r>
              <a:r>
                <a:rPr lang="en-US"/>
                <a:t>G</a:t>
              </a:r>
              <a:r>
                <a:rPr lang="en-US">
                  <a:solidFill>
                    <a:srgbClr val="FF00FF"/>
                  </a:solidFill>
                </a:rPr>
                <a:t>|</a:t>
              </a:r>
              <a:r>
                <a:rPr lang="en-US"/>
                <a:t>G</a:t>
              </a:r>
              <a:r>
                <a:rPr lang="en-US">
                  <a:solidFill>
                    <a:srgbClr val="FF0000"/>
                  </a:solidFill>
                </a:rPr>
                <a:t> </a:t>
              </a:r>
              <a:r>
                <a:rPr lang="en-US"/>
                <a:t>L</a:t>
              </a:r>
              <a:r>
                <a:rPr lang="en-US">
                  <a:solidFill>
                    <a:srgbClr val="FF00FF"/>
                  </a:solidFill>
                </a:rPr>
                <a:t>|</a:t>
              </a:r>
              <a:r>
                <a:rPr lang="en-US"/>
                <a:t>V</a:t>
              </a:r>
              <a:r>
                <a:rPr lang="en-US">
                  <a:solidFill>
                    <a:srgbClr val="FF00FF"/>
                  </a:solidFill>
                </a:rPr>
                <a:t>|</a:t>
              </a:r>
              <a:r>
                <a:rPr lang="en-US"/>
                <a:t>K</a:t>
              </a:r>
              <a:r>
                <a:rPr lang="en-US">
                  <a:solidFill>
                    <a:srgbClr val="FF00FF"/>
                  </a:solidFill>
                </a:rPr>
                <a:t>|</a:t>
              </a:r>
              <a:r>
                <a:rPr lang="en-US"/>
                <a:t>P</a:t>
              </a:r>
              <a:r>
                <a:rPr lang="en-US">
                  <a:solidFill>
                    <a:srgbClr val="0000FF"/>
                  </a:solidFill>
                </a:rPr>
                <a:t> </a:t>
              </a:r>
              <a:r>
                <a:rPr lang="en-US"/>
                <a:t>G G</a:t>
              </a:r>
              <a:r>
                <a:rPr lang="en-US">
                  <a:solidFill>
                    <a:srgbClr val="0000FF"/>
                  </a:solidFill>
                </a:rPr>
                <a:t>\</a:t>
              </a:r>
              <a:r>
                <a:rPr lang="en-US"/>
                <a:t>S</a:t>
              </a:r>
              <a:r>
                <a:rPr lang="en-US">
                  <a:solidFill>
                    <a:srgbClr val="0000FF"/>
                  </a:solidFill>
                </a:rPr>
                <a:t>\</a:t>
              </a:r>
              <a:r>
                <a:rPr lang="en-US"/>
                <a:t>L</a:t>
              </a:r>
              <a:r>
                <a:rPr lang="en-US">
                  <a:solidFill>
                    <a:srgbClr val="0000FF"/>
                  </a:solidFill>
                </a:rPr>
                <a:t>\</a:t>
              </a:r>
              <a:r>
                <a:rPr lang="en-US"/>
                <a:t>R </a:t>
              </a:r>
            </a:p>
          </p:txBody>
        </p:sp>
      </p:grpSp>
      <p:pic>
        <p:nvPicPr>
          <p:cNvPr id="819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2075" t="12387" r="10277" b="10272"/>
          <a:stretch>
            <a:fillRect/>
          </a:stretch>
        </p:blipFill>
        <p:spPr bwMode="auto">
          <a:xfrm>
            <a:off x="247652" y="604839"/>
            <a:ext cx="84486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4"/>
          <p:cNvGrpSpPr>
            <a:grpSpLocks/>
          </p:cNvGrpSpPr>
          <p:nvPr/>
        </p:nvGrpSpPr>
        <p:grpSpPr bwMode="auto">
          <a:xfrm>
            <a:off x="2349502" y="679450"/>
            <a:ext cx="1914525" cy="2603500"/>
            <a:chOff x="1480" y="428"/>
            <a:chExt cx="1206" cy="1640"/>
          </a:xfrm>
        </p:grpSpPr>
        <p:sp>
          <p:nvSpPr>
            <p:cNvPr id="8211" name="Text Box 24"/>
            <p:cNvSpPr txBox="1">
              <a:spLocks noChangeArrowheads="1"/>
            </p:cNvSpPr>
            <p:nvPr/>
          </p:nvSpPr>
          <p:spPr bwMode="auto">
            <a:xfrm>
              <a:off x="1480" y="432"/>
              <a:ext cx="774" cy="19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FF0000"/>
                  </a:solidFill>
                </a:rPr>
                <a:t>  128       99  </a:t>
              </a:r>
            </a:p>
          </p:txBody>
        </p:sp>
        <p:sp>
          <p:nvSpPr>
            <p:cNvPr id="8212" name="Line 15"/>
            <p:cNvSpPr>
              <a:spLocks noChangeShapeType="1"/>
            </p:cNvSpPr>
            <p:nvPr/>
          </p:nvSpPr>
          <p:spPr bwMode="auto">
            <a:xfrm>
              <a:off x="1908" y="428"/>
              <a:ext cx="7" cy="560"/>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17"/>
            <p:cNvSpPr>
              <a:spLocks noChangeShapeType="1"/>
            </p:cNvSpPr>
            <p:nvPr/>
          </p:nvSpPr>
          <p:spPr bwMode="auto">
            <a:xfrm flipH="1">
              <a:off x="1487" y="428"/>
              <a:ext cx="3" cy="206"/>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25"/>
            <p:cNvSpPr>
              <a:spLocks noChangeShapeType="1"/>
            </p:cNvSpPr>
            <p:nvPr/>
          </p:nvSpPr>
          <p:spPr bwMode="auto">
            <a:xfrm>
              <a:off x="2230" y="433"/>
              <a:ext cx="2" cy="947"/>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15" name="Group 29"/>
            <p:cNvGrpSpPr>
              <a:grpSpLocks/>
            </p:cNvGrpSpPr>
            <p:nvPr/>
          </p:nvGrpSpPr>
          <p:grpSpPr bwMode="auto">
            <a:xfrm>
              <a:off x="1486" y="1950"/>
              <a:ext cx="1200" cy="118"/>
              <a:chOff x="1486" y="1906"/>
              <a:chExt cx="1200" cy="118"/>
            </a:xfrm>
          </p:grpSpPr>
          <p:sp>
            <p:nvSpPr>
              <p:cNvPr id="8216" name="Line 26"/>
              <p:cNvSpPr>
                <a:spLocks noChangeShapeType="1"/>
              </p:cNvSpPr>
              <p:nvPr/>
            </p:nvSpPr>
            <p:spPr bwMode="auto">
              <a:xfrm flipH="1" flipV="1">
                <a:off x="2270" y="1906"/>
                <a:ext cx="416" cy="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7" name="Line 27"/>
              <p:cNvSpPr>
                <a:spLocks noChangeShapeType="1"/>
              </p:cNvSpPr>
              <p:nvPr/>
            </p:nvSpPr>
            <p:spPr bwMode="auto">
              <a:xfrm flipH="1" flipV="1">
                <a:off x="1930" y="1964"/>
                <a:ext cx="756"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8" name="Line 28"/>
              <p:cNvSpPr>
                <a:spLocks noChangeShapeType="1"/>
              </p:cNvSpPr>
              <p:nvPr/>
            </p:nvSpPr>
            <p:spPr bwMode="auto">
              <a:xfrm flipH="1" flipV="1">
                <a:off x="1486" y="2024"/>
                <a:ext cx="12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5" name="Group 35"/>
          <p:cNvGrpSpPr>
            <a:grpSpLocks/>
          </p:cNvGrpSpPr>
          <p:nvPr/>
        </p:nvGrpSpPr>
        <p:grpSpPr bwMode="auto">
          <a:xfrm>
            <a:off x="4251325" y="695326"/>
            <a:ext cx="1905000" cy="2587625"/>
            <a:chOff x="2678" y="438"/>
            <a:chExt cx="1200" cy="1630"/>
          </a:xfrm>
        </p:grpSpPr>
        <p:sp>
          <p:nvSpPr>
            <p:cNvPr id="8203" name="Text Box 12"/>
            <p:cNvSpPr txBox="1">
              <a:spLocks noChangeArrowheads="1"/>
            </p:cNvSpPr>
            <p:nvPr/>
          </p:nvSpPr>
          <p:spPr bwMode="auto">
            <a:xfrm>
              <a:off x="3077" y="438"/>
              <a:ext cx="774" cy="19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66FF"/>
                  </a:solidFill>
                </a:rPr>
                <a:t>  99       128  </a:t>
              </a:r>
            </a:p>
          </p:txBody>
        </p:sp>
        <p:sp>
          <p:nvSpPr>
            <p:cNvPr id="8204" name="Line 13"/>
            <p:cNvSpPr>
              <a:spLocks noChangeShapeType="1"/>
            </p:cNvSpPr>
            <p:nvPr/>
          </p:nvSpPr>
          <p:spPr bwMode="auto">
            <a:xfrm>
              <a:off x="3405" y="446"/>
              <a:ext cx="2" cy="651"/>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14"/>
            <p:cNvSpPr>
              <a:spLocks noChangeShapeType="1"/>
            </p:cNvSpPr>
            <p:nvPr/>
          </p:nvSpPr>
          <p:spPr bwMode="auto">
            <a:xfrm>
              <a:off x="3822" y="446"/>
              <a:ext cx="2" cy="651"/>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16"/>
            <p:cNvSpPr>
              <a:spLocks noChangeShapeType="1"/>
            </p:cNvSpPr>
            <p:nvPr/>
          </p:nvSpPr>
          <p:spPr bwMode="auto">
            <a:xfrm>
              <a:off x="3074" y="442"/>
              <a:ext cx="2" cy="947"/>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07" name="Group 30"/>
            <p:cNvGrpSpPr>
              <a:grpSpLocks/>
            </p:cNvGrpSpPr>
            <p:nvPr/>
          </p:nvGrpSpPr>
          <p:grpSpPr bwMode="auto">
            <a:xfrm flipH="1">
              <a:off x="2678" y="1950"/>
              <a:ext cx="1200" cy="118"/>
              <a:chOff x="1486" y="1906"/>
              <a:chExt cx="1200" cy="118"/>
            </a:xfrm>
          </p:grpSpPr>
          <p:sp>
            <p:nvSpPr>
              <p:cNvPr id="8208" name="Line 31"/>
              <p:cNvSpPr>
                <a:spLocks noChangeShapeType="1"/>
              </p:cNvSpPr>
              <p:nvPr/>
            </p:nvSpPr>
            <p:spPr bwMode="auto">
              <a:xfrm flipH="1" flipV="1">
                <a:off x="2270" y="1906"/>
                <a:ext cx="416" cy="2"/>
              </a:xfrm>
              <a:prstGeom prst="line">
                <a:avLst/>
              </a:prstGeom>
              <a:noFill/>
              <a:ln w="190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9" name="Line 32"/>
              <p:cNvSpPr>
                <a:spLocks noChangeShapeType="1"/>
              </p:cNvSpPr>
              <p:nvPr/>
            </p:nvSpPr>
            <p:spPr bwMode="auto">
              <a:xfrm flipH="1" flipV="1">
                <a:off x="1930" y="1964"/>
                <a:ext cx="756" cy="0"/>
              </a:xfrm>
              <a:prstGeom prst="line">
                <a:avLst/>
              </a:prstGeom>
              <a:noFill/>
              <a:ln w="190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0" name="Line 33"/>
              <p:cNvSpPr>
                <a:spLocks noChangeShapeType="1"/>
              </p:cNvSpPr>
              <p:nvPr/>
            </p:nvSpPr>
            <p:spPr bwMode="auto">
              <a:xfrm flipH="1" flipV="1">
                <a:off x="1486" y="2024"/>
                <a:ext cx="1200" cy="0"/>
              </a:xfrm>
              <a:prstGeom prst="line">
                <a:avLst/>
              </a:prstGeom>
              <a:noFill/>
              <a:ln w="190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pic>
        <p:nvPicPr>
          <p:cNvPr id="48333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l="2075" t="12085" r="10376" b="9970"/>
          <a:stretch>
            <a:fillRect/>
          </a:stretch>
        </p:blipFill>
        <p:spPr bwMode="auto">
          <a:xfrm>
            <a:off x="312738" y="3941763"/>
            <a:ext cx="8439150"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3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Dual Picket </a:t>
            </a:r>
            <a:r>
              <a:rPr lang="en-US" altLang="en-US" dirty="0" smtClean="0"/>
              <a:t>Fence</a:t>
            </a:r>
            <a:endParaRPr lang="en-US" dirty="0"/>
          </a:p>
        </p:txBody>
      </p:sp>
      <p:sp>
        <p:nvSpPr>
          <p:cNvPr id="921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182768-EAD2-4114-9C32-7B2695495EB7}" type="slidenum">
              <a:rPr lang="en-US" smtClean="0">
                <a:solidFill>
                  <a:srgbClr val="F8F8F8"/>
                </a:solidFill>
              </a:rPr>
              <a:pPr/>
              <a:t>8</a:t>
            </a:fld>
            <a:endParaRPr lang="en-US" smtClean="0">
              <a:solidFill>
                <a:srgbClr val="F8F8F8"/>
              </a:solidFill>
            </a:endParaRPr>
          </a:p>
        </p:txBody>
      </p:sp>
      <p:pic>
        <p:nvPicPr>
          <p:cNvPr id="922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l="1976" t="12387" r="10178" b="9970"/>
          <a:stretch>
            <a:fillRect/>
          </a:stretch>
        </p:blipFill>
        <p:spPr bwMode="auto">
          <a:xfrm>
            <a:off x="352427" y="919164"/>
            <a:ext cx="84677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8"/>
          <p:cNvGrpSpPr>
            <a:grpSpLocks/>
          </p:cNvGrpSpPr>
          <p:nvPr/>
        </p:nvGrpSpPr>
        <p:grpSpPr bwMode="auto">
          <a:xfrm>
            <a:off x="257175" y="127001"/>
            <a:ext cx="8737600" cy="6259513"/>
            <a:chOff x="162" y="80"/>
            <a:chExt cx="5504" cy="3943"/>
          </a:xfrm>
        </p:grpSpPr>
        <p:sp>
          <p:nvSpPr>
            <p:cNvPr id="9255" name="Rectangle 5"/>
            <p:cNvSpPr>
              <a:spLocks noChangeArrowheads="1"/>
            </p:cNvSpPr>
            <p:nvPr/>
          </p:nvSpPr>
          <p:spPr bwMode="auto">
            <a:xfrm>
              <a:off x="162" y="80"/>
              <a:ext cx="550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2400" dirty="0">
                <a:solidFill>
                  <a:srgbClr val="006699"/>
                </a:solidFill>
              </a:endParaRPr>
            </a:p>
          </p:txBody>
        </p:sp>
        <p:grpSp>
          <p:nvGrpSpPr>
            <p:cNvPr id="9256" name="Group 10"/>
            <p:cNvGrpSpPr>
              <a:grpSpLocks/>
            </p:cNvGrpSpPr>
            <p:nvPr/>
          </p:nvGrpSpPr>
          <p:grpSpPr bwMode="auto">
            <a:xfrm>
              <a:off x="204" y="2278"/>
              <a:ext cx="5316" cy="1745"/>
              <a:chOff x="204" y="2278"/>
              <a:chExt cx="5316" cy="1745"/>
            </a:xfrm>
          </p:grpSpPr>
          <p:pic>
            <p:nvPicPr>
              <p:cNvPr id="925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2075" t="12689" r="10376" b="10272"/>
              <a:stretch>
                <a:fillRect/>
              </a:stretch>
            </p:blipFill>
            <p:spPr bwMode="auto">
              <a:xfrm>
                <a:off x="204" y="2493"/>
                <a:ext cx="5316"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8" name="Rectangle 9"/>
              <p:cNvSpPr>
                <a:spLocks noChangeArrowheads="1"/>
              </p:cNvSpPr>
              <p:nvPr/>
            </p:nvSpPr>
            <p:spPr bwMode="auto">
              <a:xfrm>
                <a:off x="2033" y="2278"/>
                <a:ext cx="15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A E</a:t>
                </a:r>
                <a:r>
                  <a:rPr lang="en-US">
                    <a:solidFill>
                      <a:srgbClr val="FF0000"/>
                    </a:solidFill>
                  </a:rPr>
                  <a:t>/</a:t>
                </a:r>
                <a:r>
                  <a:rPr lang="en-US"/>
                  <a:t>D</a:t>
                </a:r>
                <a:r>
                  <a:rPr lang="en-US">
                    <a:solidFill>
                      <a:srgbClr val="FF00FF"/>
                    </a:solidFill>
                  </a:rPr>
                  <a:t>|</a:t>
                </a:r>
                <a:r>
                  <a:rPr lang="en-US"/>
                  <a:t>T</a:t>
                </a:r>
                <a:r>
                  <a:rPr lang="en-US">
                    <a:solidFill>
                      <a:srgbClr val="FF00FF"/>
                    </a:solidFill>
                  </a:rPr>
                  <a:t>|</a:t>
                </a:r>
                <a:r>
                  <a:rPr lang="en-US"/>
                  <a:t>A</a:t>
                </a:r>
                <a:r>
                  <a:rPr lang="en-US">
                    <a:solidFill>
                      <a:srgbClr val="FF00FF"/>
                    </a:solidFill>
                  </a:rPr>
                  <a:t>|</a:t>
                </a:r>
                <a:r>
                  <a:rPr lang="en-US"/>
                  <a:t>L</a:t>
                </a:r>
                <a:r>
                  <a:rPr lang="en-US">
                    <a:solidFill>
                      <a:srgbClr val="FF00FF"/>
                    </a:solidFill>
                  </a:rPr>
                  <a:t>|</a:t>
                </a:r>
                <a:r>
                  <a:rPr lang="en-US"/>
                  <a:t>Y</a:t>
                </a:r>
                <a:r>
                  <a:rPr lang="en-US">
                    <a:solidFill>
                      <a:srgbClr val="FF00FF"/>
                    </a:solidFill>
                  </a:rPr>
                  <a:t>|</a:t>
                </a:r>
                <a:r>
                  <a:rPr lang="en-US"/>
                  <a:t>Y</a:t>
                </a:r>
                <a:r>
                  <a:rPr lang="en-US">
                    <a:solidFill>
                      <a:srgbClr val="FF00FF"/>
                    </a:solidFill>
                  </a:rPr>
                  <a:t>|</a:t>
                </a:r>
                <a:r>
                  <a:rPr lang="en-US"/>
                  <a:t>C</a:t>
                </a:r>
                <a:r>
                  <a:rPr lang="en-US">
                    <a:solidFill>
                      <a:srgbClr val="0000FF"/>
                    </a:solidFill>
                  </a:rPr>
                  <a:t> </a:t>
                </a:r>
                <a:r>
                  <a:rPr lang="en-US"/>
                  <a:t>A</a:t>
                </a:r>
                <a:r>
                  <a:rPr lang="en-US">
                    <a:solidFill>
                      <a:srgbClr val="0000FF"/>
                    </a:solidFill>
                  </a:rPr>
                  <a:t>\</a:t>
                </a:r>
                <a:r>
                  <a:rPr lang="en-US"/>
                  <a:t>K </a:t>
                </a:r>
              </a:p>
            </p:txBody>
          </p:sp>
        </p:grpSp>
      </p:grpSp>
      <p:grpSp>
        <p:nvGrpSpPr>
          <p:cNvPr id="4" name="Group 67"/>
          <p:cNvGrpSpPr>
            <a:grpSpLocks/>
          </p:cNvGrpSpPr>
          <p:nvPr/>
        </p:nvGrpSpPr>
        <p:grpSpPr bwMode="auto">
          <a:xfrm>
            <a:off x="1030288" y="3375026"/>
            <a:ext cx="6819900" cy="241300"/>
            <a:chOff x="649" y="2126"/>
            <a:chExt cx="4296" cy="152"/>
          </a:xfrm>
        </p:grpSpPr>
        <p:grpSp>
          <p:nvGrpSpPr>
            <p:cNvPr id="9243" name="Group 32"/>
            <p:cNvGrpSpPr>
              <a:grpSpLocks/>
            </p:cNvGrpSpPr>
            <p:nvPr/>
          </p:nvGrpSpPr>
          <p:grpSpPr bwMode="auto">
            <a:xfrm>
              <a:off x="649" y="2126"/>
              <a:ext cx="2148" cy="152"/>
              <a:chOff x="649" y="1928"/>
              <a:chExt cx="2148" cy="152"/>
            </a:xfrm>
          </p:grpSpPr>
          <p:sp>
            <p:nvSpPr>
              <p:cNvPr id="9250" name="Line 17"/>
              <p:cNvSpPr>
                <a:spLocks noChangeShapeType="1"/>
              </p:cNvSpPr>
              <p:nvPr/>
            </p:nvSpPr>
            <p:spPr bwMode="auto">
              <a:xfrm flipH="1" flipV="1">
                <a:off x="2543" y="1928"/>
                <a:ext cx="254" cy="0"/>
              </a:xfrm>
              <a:prstGeom prst="line">
                <a:avLst/>
              </a:prstGeom>
              <a:noFill/>
              <a:ln w="190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1" name="Line 18"/>
              <p:cNvSpPr>
                <a:spLocks noChangeShapeType="1"/>
              </p:cNvSpPr>
              <p:nvPr/>
            </p:nvSpPr>
            <p:spPr bwMode="auto">
              <a:xfrm flipH="1" flipV="1">
                <a:off x="2005" y="1966"/>
                <a:ext cx="792" cy="0"/>
              </a:xfrm>
              <a:prstGeom prst="line">
                <a:avLst/>
              </a:prstGeom>
              <a:noFill/>
              <a:ln w="190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2" name="Line 19"/>
              <p:cNvSpPr>
                <a:spLocks noChangeShapeType="1"/>
              </p:cNvSpPr>
              <p:nvPr/>
            </p:nvSpPr>
            <p:spPr bwMode="auto">
              <a:xfrm flipH="1" flipV="1">
                <a:off x="1672" y="2002"/>
                <a:ext cx="1125" cy="0"/>
              </a:xfrm>
              <a:prstGeom prst="line">
                <a:avLst/>
              </a:prstGeom>
              <a:noFill/>
              <a:ln w="190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3" name="Line 30"/>
              <p:cNvSpPr>
                <a:spLocks noChangeShapeType="1"/>
              </p:cNvSpPr>
              <p:nvPr/>
            </p:nvSpPr>
            <p:spPr bwMode="auto">
              <a:xfrm flipH="1" flipV="1">
                <a:off x="1192" y="2044"/>
                <a:ext cx="1605" cy="0"/>
              </a:xfrm>
              <a:prstGeom prst="line">
                <a:avLst/>
              </a:prstGeom>
              <a:noFill/>
              <a:ln w="190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4" name="Line 31"/>
              <p:cNvSpPr>
                <a:spLocks noChangeShapeType="1"/>
              </p:cNvSpPr>
              <p:nvPr/>
            </p:nvSpPr>
            <p:spPr bwMode="auto">
              <a:xfrm flipH="1" flipV="1">
                <a:off x="649" y="2080"/>
                <a:ext cx="2148" cy="0"/>
              </a:xfrm>
              <a:prstGeom prst="line">
                <a:avLst/>
              </a:prstGeom>
              <a:noFill/>
              <a:ln w="190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9244" name="Group 33"/>
            <p:cNvGrpSpPr>
              <a:grpSpLocks/>
            </p:cNvGrpSpPr>
            <p:nvPr/>
          </p:nvGrpSpPr>
          <p:grpSpPr bwMode="auto">
            <a:xfrm flipH="1">
              <a:off x="2797" y="2126"/>
              <a:ext cx="2148" cy="152"/>
              <a:chOff x="649" y="1928"/>
              <a:chExt cx="2148" cy="152"/>
            </a:xfrm>
          </p:grpSpPr>
          <p:sp>
            <p:nvSpPr>
              <p:cNvPr id="9245" name="Line 34"/>
              <p:cNvSpPr>
                <a:spLocks noChangeShapeType="1"/>
              </p:cNvSpPr>
              <p:nvPr/>
            </p:nvSpPr>
            <p:spPr bwMode="auto">
              <a:xfrm flipH="1" flipV="1">
                <a:off x="2543" y="1928"/>
                <a:ext cx="254"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6" name="Line 35"/>
              <p:cNvSpPr>
                <a:spLocks noChangeShapeType="1"/>
              </p:cNvSpPr>
              <p:nvPr/>
            </p:nvSpPr>
            <p:spPr bwMode="auto">
              <a:xfrm flipH="1" flipV="1">
                <a:off x="2005" y="1966"/>
                <a:ext cx="792"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7" name="Line 36"/>
              <p:cNvSpPr>
                <a:spLocks noChangeShapeType="1"/>
              </p:cNvSpPr>
              <p:nvPr/>
            </p:nvSpPr>
            <p:spPr bwMode="auto">
              <a:xfrm flipH="1" flipV="1">
                <a:off x="1672" y="2002"/>
                <a:ext cx="1125"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Line 37"/>
              <p:cNvSpPr>
                <a:spLocks noChangeShapeType="1"/>
              </p:cNvSpPr>
              <p:nvPr/>
            </p:nvSpPr>
            <p:spPr bwMode="auto">
              <a:xfrm flipH="1" flipV="1">
                <a:off x="1192" y="2044"/>
                <a:ext cx="1605"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9" name="Line 38"/>
              <p:cNvSpPr>
                <a:spLocks noChangeShapeType="1"/>
              </p:cNvSpPr>
              <p:nvPr/>
            </p:nvSpPr>
            <p:spPr bwMode="auto">
              <a:xfrm flipH="1" flipV="1">
                <a:off x="649" y="2080"/>
                <a:ext cx="2148"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65"/>
          <p:cNvGrpSpPr>
            <a:grpSpLocks/>
          </p:cNvGrpSpPr>
          <p:nvPr/>
        </p:nvGrpSpPr>
        <p:grpSpPr bwMode="auto">
          <a:xfrm>
            <a:off x="993775" y="990601"/>
            <a:ext cx="5530850" cy="1790700"/>
            <a:chOff x="626" y="624"/>
            <a:chExt cx="3484" cy="1128"/>
          </a:xfrm>
        </p:grpSpPr>
        <p:sp>
          <p:nvSpPr>
            <p:cNvPr id="9234" name="Text Box 21"/>
            <p:cNvSpPr txBox="1">
              <a:spLocks noChangeArrowheads="1"/>
            </p:cNvSpPr>
            <p:nvPr/>
          </p:nvSpPr>
          <p:spPr bwMode="auto">
            <a:xfrm>
              <a:off x="629" y="624"/>
              <a:ext cx="3480" cy="19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66FF"/>
                  </a:solidFill>
                </a:rPr>
                <a:t>   115           101          71        113               163                   163        </a:t>
              </a:r>
            </a:p>
          </p:txBody>
        </p:sp>
        <p:grpSp>
          <p:nvGrpSpPr>
            <p:cNvPr id="9235" name="Group 64"/>
            <p:cNvGrpSpPr>
              <a:grpSpLocks/>
            </p:cNvGrpSpPr>
            <p:nvPr/>
          </p:nvGrpSpPr>
          <p:grpSpPr bwMode="auto">
            <a:xfrm>
              <a:off x="626" y="637"/>
              <a:ext cx="3484" cy="1115"/>
              <a:chOff x="626" y="637"/>
              <a:chExt cx="3484" cy="1115"/>
            </a:xfrm>
          </p:grpSpPr>
          <p:sp>
            <p:nvSpPr>
              <p:cNvPr id="9236" name="Line 22"/>
              <p:cNvSpPr>
                <a:spLocks noChangeShapeType="1"/>
              </p:cNvSpPr>
              <p:nvPr/>
            </p:nvSpPr>
            <p:spPr bwMode="auto">
              <a:xfrm>
                <a:off x="1173" y="637"/>
                <a:ext cx="2" cy="1078"/>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Line 23"/>
              <p:cNvSpPr>
                <a:spLocks noChangeShapeType="1"/>
              </p:cNvSpPr>
              <p:nvPr/>
            </p:nvSpPr>
            <p:spPr bwMode="auto">
              <a:xfrm>
                <a:off x="1668" y="637"/>
                <a:ext cx="2" cy="1078"/>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8" name="Line 24"/>
              <p:cNvSpPr>
                <a:spLocks noChangeShapeType="1"/>
              </p:cNvSpPr>
              <p:nvPr/>
            </p:nvSpPr>
            <p:spPr bwMode="auto">
              <a:xfrm>
                <a:off x="626" y="637"/>
                <a:ext cx="2" cy="1115"/>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Line 42"/>
              <p:cNvSpPr>
                <a:spLocks noChangeShapeType="1"/>
              </p:cNvSpPr>
              <p:nvPr/>
            </p:nvSpPr>
            <p:spPr bwMode="auto">
              <a:xfrm>
                <a:off x="2009" y="637"/>
                <a:ext cx="2" cy="731"/>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40" name="Line 41"/>
              <p:cNvSpPr>
                <a:spLocks noChangeShapeType="1"/>
              </p:cNvSpPr>
              <p:nvPr/>
            </p:nvSpPr>
            <p:spPr bwMode="auto">
              <a:xfrm>
                <a:off x="2543" y="637"/>
                <a:ext cx="2" cy="422"/>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41" name="Line 43"/>
              <p:cNvSpPr>
                <a:spLocks noChangeShapeType="1"/>
              </p:cNvSpPr>
              <p:nvPr/>
            </p:nvSpPr>
            <p:spPr bwMode="auto">
              <a:xfrm>
                <a:off x="3324" y="637"/>
                <a:ext cx="2" cy="622"/>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42" name="Line 46"/>
              <p:cNvSpPr>
                <a:spLocks noChangeShapeType="1"/>
              </p:cNvSpPr>
              <p:nvPr/>
            </p:nvSpPr>
            <p:spPr bwMode="auto">
              <a:xfrm>
                <a:off x="4108" y="637"/>
                <a:ext cx="2" cy="963"/>
              </a:xfrm>
              <a:prstGeom prst="line">
                <a:avLst/>
              </a:prstGeom>
              <a:noFill/>
              <a:ln w="19050" cap="rnd">
                <a:solidFill>
                  <a:srgbClr val="0066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 name="Group 70"/>
          <p:cNvGrpSpPr>
            <a:grpSpLocks/>
          </p:cNvGrpSpPr>
          <p:nvPr/>
        </p:nvGrpSpPr>
        <p:grpSpPr bwMode="auto">
          <a:xfrm>
            <a:off x="2363790" y="584200"/>
            <a:ext cx="5502275" cy="1930400"/>
            <a:chOff x="1489" y="368"/>
            <a:chExt cx="3466" cy="1216"/>
          </a:xfrm>
        </p:grpSpPr>
        <p:sp>
          <p:nvSpPr>
            <p:cNvPr id="9225" name="Text Box 61"/>
            <p:cNvSpPr txBox="1">
              <a:spLocks noChangeArrowheads="1"/>
            </p:cNvSpPr>
            <p:nvPr/>
          </p:nvSpPr>
          <p:spPr bwMode="auto">
            <a:xfrm flipH="1">
              <a:off x="1506" y="368"/>
              <a:ext cx="3449" cy="19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FF0000"/>
                  </a:solidFill>
                </a:rPr>
                <a:t>       163                   163               113</a:t>
              </a:r>
              <a:r>
                <a:rPr lang="en-US" sz="1400"/>
                <a:t>         </a:t>
              </a:r>
              <a:r>
                <a:rPr lang="en-US" sz="1400">
                  <a:solidFill>
                    <a:srgbClr val="FF0000"/>
                  </a:solidFill>
                </a:rPr>
                <a:t>71</a:t>
              </a:r>
              <a:r>
                <a:rPr lang="en-US" sz="1400"/>
                <a:t>        </a:t>
              </a:r>
              <a:r>
                <a:rPr lang="en-US" sz="1400">
                  <a:solidFill>
                    <a:srgbClr val="FF0000"/>
                  </a:solidFill>
                </a:rPr>
                <a:t>101</a:t>
              </a:r>
              <a:r>
                <a:rPr lang="en-US" sz="1400"/>
                <a:t>          </a:t>
              </a:r>
              <a:r>
                <a:rPr lang="en-US" sz="1400">
                  <a:solidFill>
                    <a:srgbClr val="FF0000"/>
                  </a:solidFill>
                </a:rPr>
                <a:t>115     </a:t>
              </a:r>
            </a:p>
          </p:txBody>
        </p:sp>
        <p:grpSp>
          <p:nvGrpSpPr>
            <p:cNvPr id="9226" name="Group 69"/>
            <p:cNvGrpSpPr>
              <a:grpSpLocks/>
            </p:cNvGrpSpPr>
            <p:nvPr/>
          </p:nvGrpSpPr>
          <p:grpSpPr bwMode="auto">
            <a:xfrm>
              <a:off x="1489" y="386"/>
              <a:ext cx="3458" cy="1198"/>
              <a:chOff x="1489" y="386"/>
              <a:chExt cx="3458" cy="1198"/>
            </a:xfrm>
          </p:grpSpPr>
          <p:sp>
            <p:nvSpPr>
              <p:cNvPr id="9227" name="Line 56"/>
              <p:cNvSpPr>
                <a:spLocks noChangeShapeType="1"/>
              </p:cNvSpPr>
              <p:nvPr/>
            </p:nvSpPr>
            <p:spPr bwMode="auto">
              <a:xfrm>
                <a:off x="3582" y="386"/>
                <a:ext cx="5" cy="401"/>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Line 53"/>
              <p:cNvSpPr>
                <a:spLocks noChangeShapeType="1"/>
              </p:cNvSpPr>
              <p:nvPr/>
            </p:nvSpPr>
            <p:spPr bwMode="auto">
              <a:xfrm flipH="1">
                <a:off x="4398" y="386"/>
                <a:ext cx="2" cy="1158"/>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Line 54"/>
              <p:cNvSpPr>
                <a:spLocks noChangeShapeType="1"/>
              </p:cNvSpPr>
              <p:nvPr/>
            </p:nvSpPr>
            <p:spPr bwMode="auto">
              <a:xfrm flipH="1">
                <a:off x="3903" y="386"/>
                <a:ext cx="2" cy="1158"/>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Line 55"/>
              <p:cNvSpPr>
                <a:spLocks noChangeShapeType="1"/>
              </p:cNvSpPr>
              <p:nvPr/>
            </p:nvSpPr>
            <p:spPr bwMode="auto">
              <a:xfrm flipH="1">
                <a:off x="4945" y="386"/>
                <a:ext cx="2" cy="1198"/>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1" name="Line 57"/>
              <p:cNvSpPr>
                <a:spLocks noChangeShapeType="1"/>
              </p:cNvSpPr>
              <p:nvPr/>
            </p:nvSpPr>
            <p:spPr bwMode="auto">
              <a:xfrm flipH="1">
                <a:off x="3028" y="386"/>
                <a:ext cx="2" cy="453"/>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Line 58"/>
              <p:cNvSpPr>
                <a:spLocks noChangeShapeType="1"/>
              </p:cNvSpPr>
              <p:nvPr/>
            </p:nvSpPr>
            <p:spPr bwMode="auto">
              <a:xfrm flipH="1">
                <a:off x="2265" y="386"/>
                <a:ext cx="2" cy="668"/>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3" name="Line 60"/>
              <p:cNvSpPr>
                <a:spLocks noChangeShapeType="1"/>
              </p:cNvSpPr>
              <p:nvPr/>
            </p:nvSpPr>
            <p:spPr bwMode="auto">
              <a:xfrm flipH="1">
                <a:off x="1489" y="386"/>
                <a:ext cx="2" cy="1158"/>
              </a:xfrm>
              <a:prstGeom prst="line">
                <a:avLst/>
              </a:prstGeom>
              <a:noFill/>
              <a:ln w="190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95350" y="657226"/>
            <a:ext cx="6667500" cy="5238751"/>
            <a:chOff x="895350" y="762001"/>
            <a:chExt cx="6667500" cy="5238750"/>
          </a:xfrm>
        </p:grpSpPr>
        <p:pic>
          <p:nvPicPr>
            <p:cNvPr id="10247"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90" t="11812" r="10873" b="1755"/>
            <a:stretch/>
          </p:blipFill>
          <p:spPr bwMode="auto">
            <a:xfrm>
              <a:off x="895350" y="762001"/>
              <a:ext cx="66675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6"/>
            <p:cNvSpPr>
              <a:spLocks noChangeAspect="1" noChangeArrowheads="1"/>
            </p:cNvSpPr>
            <p:nvPr/>
          </p:nvSpPr>
          <p:spPr bwMode="auto">
            <a:xfrm>
              <a:off x="2239963" y="1751013"/>
              <a:ext cx="6350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49" name="Line 7"/>
            <p:cNvSpPr>
              <a:spLocks noChangeAspect="1" noChangeShapeType="1"/>
            </p:cNvSpPr>
            <p:nvPr/>
          </p:nvSpPr>
          <p:spPr bwMode="auto">
            <a:xfrm>
              <a:off x="2282825" y="1808163"/>
              <a:ext cx="549275" cy="0"/>
            </a:xfrm>
            <a:prstGeom prst="line">
              <a:avLst/>
            </a:prstGeom>
            <a:noFill/>
            <a:ln w="57150">
              <a:solidFill>
                <a:srgbClr val="008000"/>
              </a:solidFill>
              <a:prstDash val="dash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50" name="Line 8"/>
            <p:cNvSpPr>
              <a:spLocks noChangeAspect="1" noChangeShapeType="1"/>
            </p:cNvSpPr>
            <p:nvPr/>
          </p:nvSpPr>
          <p:spPr bwMode="auto">
            <a:xfrm>
              <a:off x="2290763" y="2036763"/>
              <a:ext cx="541337" cy="0"/>
            </a:xfrm>
            <a:prstGeom prst="line">
              <a:avLst/>
            </a:prstGeom>
            <a:noFill/>
            <a:ln w="57150">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51" name="Rectangle 9"/>
            <p:cNvSpPr>
              <a:spLocks noChangeAspect="1" noChangeArrowheads="1"/>
            </p:cNvSpPr>
            <p:nvPr/>
          </p:nvSpPr>
          <p:spPr bwMode="auto">
            <a:xfrm>
              <a:off x="2181225" y="1241426"/>
              <a:ext cx="5205412" cy="40274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Title 1"/>
          <p:cNvSpPr>
            <a:spLocks noGrp="1"/>
          </p:cNvSpPr>
          <p:nvPr>
            <p:ph type="title"/>
          </p:nvPr>
        </p:nvSpPr>
        <p:spPr/>
        <p:txBody>
          <a:bodyPr/>
          <a:lstStyle/>
          <a:p>
            <a:r>
              <a:rPr lang="en-US" dirty="0"/>
              <a:t>Uniqueness of a Peptide </a:t>
            </a:r>
            <a:r>
              <a:rPr lang="en-US" dirty="0" smtClean="0"/>
              <a:t>Sequence</a:t>
            </a:r>
            <a:endParaRPr lang="en-US" dirty="0"/>
          </a:p>
        </p:txBody>
      </p:sp>
      <p:sp>
        <p:nvSpPr>
          <p:cNvPr id="1024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BE5C7A-E4AC-4393-BB1C-A44B0AA868BB}" type="slidenum">
              <a:rPr lang="en-US" smtClean="0">
                <a:solidFill>
                  <a:srgbClr val="F8F8F8"/>
                </a:solidFill>
              </a:rPr>
              <a:pPr/>
              <a:t>9</a:t>
            </a:fld>
            <a:endParaRPr lang="en-US" smtClean="0">
              <a:solidFill>
                <a:srgbClr val="F8F8F8"/>
              </a:solidFill>
            </a:endParaRPr>
          </a:p>
        </p:txBody>
      </p:sp>
      <p:sp>
        <p:nvSpPr>
          <p:cNvPr id="10244" name="Text Box 2"/>
          <p:cNvSpPr txBox="1">
            <a:spLocks noChangeArrowheads="1"/>
          </p:cNvSpPr>
          <p:nvPr/>
        </p:nvSpPr>
        <p:spPr bwMode="auto">
          <a:xfrm>
            <a:off x="574677" y="5957889"/>
            <a:ext cx="8043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Calibri" pitchFamily="34" charset="0"/>
              </a:rPr>
              <a:t>Clauser, K. R.; Baker, P. R.; Burlingame, A. L. " Role of Accurate Mass Measurement ( +/- 10ppm) in Protein Identification Strategies Employing MS or MS/MS and Database Searching"</a:t>
            </a:r>
            <a:r>
              <a:rPr lang="en-US" sz="1200" i="1" dirty="0">
                <a:latin typeface="Calibri" pitchFamily="34" charset="0"/>
              </a:rPr>
              <a:t>, Anal. Chem. </a:t>
            </a:r>
            <a:r>
              <a:rPr lang="en-US" sz="1200" b="1" dirty="0">
                <a:latin typeface="Calibri" pitchFamily="34" charset="0"/>
              </a:rPr>
              <a:t>1999</a:t>
            </a:r>
            <a:r>
              <a:rPr lang="en-US" sz="1200" dirty="0">
                <a:latin typeface="Calibri" pitchFamily="34" charset="0"/>
              </a:rPr>
              <a:t>, 71, 2871-2882.</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4D4D4D"/>
        </a:dk1>
        <a:lt1>
          <a:srgbClr val="FFFFFF"/>
        </a:lt1>
        <a:dk2>
          <a:srgbClr val="003399"/>
        </a:dk2>
        <a:lt2>
          <a:srgbClr val="663366"/>
        </a:lt2>
        <a:accent1>
          <a:srgbClr val="3366CC"/>
        </a:accent1>
        <a:accent2>
          <a:srgbClr val="CC6600"/>
        </a:accent2>
        <a:accent3>
          <a:srgbClr val="FFFFFF"/>
        </a:accent3>
        <a:accent4>
          <a:srgbClr val="404040"/>
        </a:accent4>
        <a:accent5>
          <a:srgbClr val="ADB8E2"/>
        </a:accent5>
        <a:accent6>
          <a:srgbClr val="B95C00"/>
        </a:accent6>
        <a:hlink>
          <a:srgbClr val="66CCFF"/>
        </a:hlink>
        <a:folHlink>
          <a:srgbClr val="FFFF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41144</TotalTime>
  <Words>2069</Words>
  <Application>Microsoft Office PowerPoint</Application>
  <PresentationFormat>On-screen Show (4:3)</PresentationFormat>
  <Paragraphs>528</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 Unicode MS</vt:lpstr>
      <vt:lpstr>MS Mincho</vt:lpstr>
      <vt:lpstr>Arial</vt:lpstr>
      <vt:lpstr>Calibri</vt:lpstr>
      <vt:lpstr>Courier New</vt:lpstr>
      <vt:lpstr>Symbol</vt:lpstr>
      <vt:lpstr>Times New Roman</vt:lpstr>
      <vt:lpstr>1_Default Design</vt:lpstr>
      <vt:lpstr>Manual De Novo Peptide MS/MS Interpretation For Evaluating Database Search Results</vt:lpstr>
      <vt:lpstr>Topics Covered</vt:lpstr>
      <vt:lpstr>AA Structures &amp; Masses</vt:lpstr>
      <vt:lpstr>Charge-directed Fragmentation Scheme</vt:lpstr>
      <vt:lpstr>Sequence Specific Fragment Ion Types</vt:lpstr>
      <vt:lpstr>Immonium ions</vt:lpstr>
      <vt:lpstr>Complementary Ions b/y pairs</vt:lpstr>
      <vt:lpstr>Dual Picket Fence</vt:lpstr>
      <vt:lpstr>Uniqueness of a Peptide Sequence</vt:lpstr>
      <vt:lpstr>PowerPoint Presentation</vt:lpstr>
      <vt:lpstr>Dominant Cleavage Proline N-side</vt:lpstr>
      <vt:lpstr>Sparse Dominant Fragmentation</vt:lpstr>
      <vt:lpstr>PowerPoint Presentation</vt:lpstr>
      <vt:lpstr>Interpreting MS/MS Spectra is Fun!!</vt:lpstr>
      <vt:lpstr>Orbitrap Fusion, High Resolution MS/MS by CID, HCD, or ETD</vt:lpstr>
      <vt:lpstr>CID/HCD/ETD triplets on same precursor  z=3</vt:lpstr>
      <vt:lpstr>CID/HCD/ETD triplets on same precursor z=2</vt:lpstr>
      <vt:lpstr>CID/HCD/ETD triplets on same precursor z=4</vt:lpstr>
      <vt:lpstr>ETD doesn’t work well at high m/z</vt:lpstr>
      <vt:lpstr>Physiochemical Complications to Computational Interpretation</vt:lpstr>
      <vt:lpstr>Localizing a Phosphorylation Site</vt:lpstr>
      <vt:lpstr>Localizing a Phosphorylation Site</vt:lpstr>
      <vt:lpstr>PTM Site Localization Test all Locations, Examine Score Gaps</vt:lpstr>
      <vt:lpstr>PTM Site Localization – Confident Localization</vt:lpstr>
      <vt:lpstr>PTM Site Localization – Ambiguous Localization</vt:lpstr>
      <vt:lpstr>PTM Site Localization – Ambiguous Localization 2 sites: 1 confident, 1 ambiguous</vt:lpstr>
      <vt:lpstr>Key Aspects of Scoring Localizations</vt:lpstr>
      <vt:lpstr>Phosphosite Localization Scoring - Ascore </vt:lpstr>
      <vt:lpstr>Expect Woes &amp; Nuisances</vt:lpstr>
      <vt:lpstr>PowerPoint Presentation</vt:lpstr>
      <vt:lpstr>PowerPoint Presentation</vt:lpstr>
      <vt:lpstr>Deamidation of Asn (+1Da)</vt:lpstr>
      <vt:lpstr>PowerPoint Presentation</vt:lpstr>
      <vt:lpstr>PowerPoint Presentation</vt:lpstr>
      <vt:lpstr>Source of Incorrect MS/MS Interpretations</vt:lpstr>
      <vt:lpstr>PowerPoint Presentation</vt:lpstr>
      <vt:lpstr>Additional Resources </vt:lpstr>
      <vt:lpstr>Acknowledgements</vt:lpstr>
    </vt:vector>
  </TitlesOfParts>
  <Company>MPI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ldelucia</dc:creator>
  <cp:lastModifiedBy>Karl Clauser</cp:lastModifiedBy>
  <cp:revision>409</cp:revision>
  <dcterms:created xsi:type="dcterms:W3CDTF">2003-03-06T15:35:22Z</dcterms:created>
  <dcterms:modified xsi:type="dcterms:W3CDTF">2015-07-16T15:18:01Z</dcterms:modified>
</cp:coreProperties>
</file>